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5" r:id="rId2"/>
    <p:sldMasterId id="2147483659" r:id="rId3"/>
  </p:sldMasterIdLst>
  <p:notesMasterIdLst>
    <p:notesMasterId r:id="rId30"/>
  </p:notesMasterIdLst>
  <p:handoutMasterIdLst>
    <p:handoutMasterId r:id="rId31"/>
  </p:handoutMasterIdLst>
  <p:sldIdLst>
    <p:sldId id="261" r:id="rId4"/>
    <p:sldId id="263" r:id="rId5"/>
    <p:sldId id="262" r:id="rId6"/>
    <p:sldId id="268" r:id="rId7"/>
    <p:sldId id="269" r:id="rId8"/>
    <p:sldId id="270" r:id="rId9"/>
    <p:sldId id="271" r:id="rId10"/>
    <p:sldId id="272" r:id="rId11"/>
    <p:sldId id="273" r:id="rId12"/>
    <p:sldId id="264" r:id="rId13"/>
    <p:sldId id="274" r:id="rId14"/>
    <p:sldId id="275" r:id="rId15"/>
    <p:sldId id="276" r:id="rId16"/>
    <p:sldId id="277" r:id="rId17"/>
    <p:sldId id="278" r:id="rId18"/>
    <p:sldId id="279" r:id="rId19"/>
    <p:sldId id="265" r:id="rId20"/>
    <p:sldId id="281" r:id="rId21"/>
    <p:sldId id="282" r:id="rId22"/>
    <p:sldId id="283" r:id="rId23"/>
    <p:sldId id="285" r:id="rId24"/>
    <p:sldId id="284" r:id="rId25"/>
    <p:sldId id="266" r:id="rId26"/>
    <p:sldId id="280" r:id="rId27"/>
    <p:sldId id="267" r:id="rId28"/>
    <p:sldId id="286"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63B3C"/>
    <a:srgbClr val="425158"/>
    <a:srgbClr val="D7D7D7"/>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314" autoAdjust="0"/>
  </p:normalViewPr>
  <p:slideViewPr>
    <p:cSldViewPr snapToGrid="0">
      <p:cViewPr varScale="1">
        <p:scale>
          <a:sx n="108" d="100"/>
          <a:sy n="108" d="100"/>
        </p:scale>
        <p:origin x="714" y="114"/>
      </p:cViewPr>
      <p:guideLst>
        <p:guide orient="horz" pos="2160"/>
        <p:guide pos="3840"/>
      </p:guideLst>
    </p:cSldViewPr>
  </p:slideViewPr>
  <p:notesTextViewPr>
    <p:cViewPr>
      <p:scale>
        <a:sx n="1" d="1"/>
        <a:sy n="1" d="1"/>
      </p:scale>
      <p:origin x="0" y="0"/>
    </p:cViewPr>
  </p:notesTextViewPr>
  <p:notesViewPr>
    <p:cSldViewPr snapToGrid="0" showGuides="1">
      <p:cViewPr varScale="1">
        <p:scale>
          <a:sx n="59" d="100"/>
          <a:sy n="59"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xmlns="" id="{B402543B-7708-49B8-AC7A-F4E9AB79CAC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xmlns="" id="{230A17C5-7339-4592-B2B7-2577371905F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342003-874C-4542-BC5E-C8F99B64AA34}" type="datetimeFigureOut">
              <a:rPr lang="zh-CN" altLang="en-US" smtClean="0"/>
              <a:t>2023/2/7</a:t>
            </a:fld>
            <a:endParaRPr lang="zh-CN" altLang="en-US"/>
          </a:p>
        </p:txBody>
      </p:sp>
      <p:sp>
        <p:nvSpPr>
          <p:cNvPr id="4" name="页脚占位符 3">
            <a:extLst>
              <a:ext uri="{FF2B5EF4-FFF2-40B4-BE49-F238E27FC236}">
                <a16:creationId xmlns:a16="http://schemas.microsoft.com/office/drawing/2014/main" xmlns="" id="{F8BC9DCA-7945-4FF3-9005-162AA3E9CC1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xmlns="" id="{ACCFF358-A053-4384-890F-75040EEC715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C928A9D-DE1B-4383-8BE5-9F9FE4E91D89}" type="slidenum">
              <a:rPr lang="zh-CN" altLang="en-US" smtClean="0"/>
              <a:t>‹#›</a:t>
            </a:fld>
            <a:endParaRPr lang="zh-CN" altLang="en-US"/>
          </a:p>
        </p:txBody>
      </p:sp>
    </p:spTree>
    <p:extLst>
      <p:ext uri="{BB962C8B-B14F-4D97-AF65-F5344CB8AC3E}">
        <p14:creationId xmlns:p14="http://schemas.microsoft.com/office/powerpoint/2010/main" val="37416832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EE69EE-0D00-4B61-B2FE-7BBD3E624FEC}" type="datetimeFigureOut">
              <a:rPr lang="zh-CN" altLang="en-US" smtClean="0"/>
              <a:t>2023/2/7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C7C8D2-491E-4182-B0F3-2E06482232A6}" type="slidenum">
              <a:rPr lang="zh-CN" altLang="en-US" smtClean="0"/>
              <a:t>‹#›</a:t>
            </a:fld>
            <a:endParaRPr lang="zh-CN" altLang="en-US"/>
          </a:p>
        </p:txBody>
      </p:sp>
    </p:spTree>
    <p:extLst>
      <p:ext uri="{BB962C8B-B14F-4D97-AF65-F5344CB8AC3E}">
        <p14:creationId xmlns:p14="http://schemas.microsoft.com/office/powerpoint/2010/main" val="6040536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70C7C8D2-491E-4182-B0F3-2E06482232A6}" type="slidenum">
              <a:rPr lang="zh-CN" altLang="en-US" smtClean="0"/>
              <a:t>12</a:t>
            </a:fld>
            <a:endParaRPr lang="zh-CN" altLang="en-US"/>
          </a:p>
        </p:txBody>
      </p:sp>
    </p:spTree>
    <p:extLst>
      <p:ext uri="{BB962C8B-B14F-4D97-AF65-F5344CB8AC3E}">
        <p14:creationId xmlns:p14="http://schemas.microsoft.com/office/powerpoint/2010/main" val="1620711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743804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7478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041284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097824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190595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583965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201734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83897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10891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930294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97028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329656"/>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2023/2/7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42955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2365490522"/>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007899829"/>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4" name="TextBox 3"/>
          <p:cNvSpPr txBox="1"/>
          <p:nvPr userDrawn="1"/>
        </p:nvSpPr>
        <p:spPr>
          <a:xfrm>
            <a:off x="0" y="6738395"/>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http://www.ypppt.com/xiazai/</a:t>
            </a:r>
          </a:p>
        </p:txBody>
      </p:sp>
    </p:spTree>
    <p:extLst>
      <p:ext uri="{BB962C8B-B14F-4D97-AF65-F5344CB8AC3E}">
        <p14:creationId xmlns:p14="http://schemas.microsoft.com/office/powerpoint/2010/main" val="2235925072"/>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908286926"/>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2023/2/7</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963809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3"/>
            <a:ext cx="2844800" cy="365125"/>
          </a:xfrm>
          <a:prstGeom prst="rect">
            <a:avLst/>
          </a:prstGeom>
        </p:spPr>
        <p:txBody>
          <a:bodyPr/>
          <a:lstStyle/>
          <a:p>
            <a:pPr defTabSz="914400"/>
            <a:fld id="{2E3AAC11-D570-4EA9-AFC0-30FB72BA45EB}" type="datetimeFigureOut">
              <a:rPr lang="zh-CN" altLang="en-US" smtClean="0">
                <a:solidFill>
                  <a:prstClr val="black"/>
                </a:solidFill>
              </a:rPr>
              <a:pPr defTabSz="914400"/>
              <a:t>2023/2/7</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pPr defTabSz="914400"/>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pPr defTabSz="914400"/>
            <a:fld id="{55ECCFAA-F4FB-487C-9F1E-C8836D0C3DC9}" type="slidenum">
              <a:rPr lang="zh-CN" altLang="en-US" smtClean="0">
                <a:solidFill>
                  <a:prstClr val="black"/>
                </a:solidFill>
              </a:rPr>
              <a:pPr defTabSz="914400"/>
              <a:t>‹#›</a:t>
            </a:fld>
            <a:endParaRPr lang="zh-CN" altLang="en-US">
              <a:solidFill>
                <a:prstClr val="black"/>
              </a:solidFill>
            </a:endParaRPr>
          </a:p>
        </p:txBody>
      </p:sp>
    </p:spTree>
    <p:extLst>
      <p:ext uri="{BB962C8B-B14F-4D97-AF65-F5344CB8AC3E}">
        <p14:creationId xmlns:p14="http://schemas.microsoft.com/office/powerpoint/2010/main" val="196764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4228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84195161-5BCF-44BF-A66D-22AF60021A76}"/>
              </a:ext>
            </a:extLst>
          </p:cNvPr>
          <p:cNvGrpSpPr/>
          <p:nvPr userDrawn="1"/>
        </p:nvGrpSpPr>
        <p:grpSpPr>
          <a:xfrm>
            <a:off x="0" y="-1"/>
            <a:ext cx="12192000" cy="6858000"/>
            <a:chOff x="0" y="-1"/>
            <a:chExt cx="12192000" cy="6858000"/>
          </a:xfrm>
        </p:grpSpPr>
        <p:pic>
          <p:nvPicPr>
            <p:cNvPr id="3" name="图片 2">
              <a:extLst>
                <a:ext uri="{FF2B5EF4-FFF2-40B4-BE49-F238E27FC236}">
                  <a16:creationId xmlns:a16="http://schemas.microsoft.com/office/drawing/2014/main" xmlns="" id="{E7E7D02C-2A70-40C8-8C03-F1AB1976EDD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50000" b="50000"/>
            <a:stretch/>
          </p:blipFill>
          <p:spPr>
            <a:xfrm flipV="1">
              <a:off x="0" y="-1"/>
              <a:ext cx="1158949" cy="1158949"/>
            </a:xfrm>
            <a:prstGeom prst="rect">
              <a:avLst/>
            </a:prstGeom>
          </p:spPr>
        </p:pic>
        <p:sp>
          <p:nvSpPr>
            <p:cNvPr id="4" name="矩形 3">
              <a:extLst>
                <a:ext uri="{FF2B5EF4-FFF2-40B4-BE49-F238E27FC236}">
                  <a16:creationId xmlns:a16="http://schemas.microsoft.com/office/drawing/2014/main" xmlns="" id="{ACE57FD6-A7C1-4588-96E8-E3FEE59C283A}"/>
                </a:ext>
              </a:extLst>
            </p:cNvPr>
            <p:cNvSpPr/>
            <p:nvPr/>
          </p:nvSpPr>
          <p:spPr>
            <a:xfrm>
              <a:off x="1080843" y="473516"/>
              <a:ext cx="3134191" cy="400110"/>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2000" i="0" u="none" strike="noStrike" kern="1200" cap="none" spc="300" normalizeH="0" baseline="0" noProof="0" dirty="0">
                  <a:ln>
                    <a:noFill/>
                  </a:ln>
                  <a:solidFill>
                    <a:srgbClr val="E63B3C"/>
                  </a:solidFill>
                  <a:effectLst/>
                  <a:uLnTx/>
                  <a:uFillTx/>
                  <a:latin typeface="微软雅黑" panose="020B0503020204020204" pitchFamily="34" charset="-122"/>
                  <a:ea typeface="微软雅黑" panose="020B0503020204020204" pitchFamily="34" charset="-122"/>
                </a:rPr>
                <a:t>企业</a:t>
              </a:r>
              <a:r>
                <a:rPr lang="zh-CN" altLang="en-US" sz="2000" spc="300" dirty="0">
                  <a:solidFill>
                    <a:srgbClr val="425158"/>
                  </a:solidFill>
                  <a:latin typeface="微软雅黑" panose="020B0503020204020204" pitchFamily="34" charset="-122"/>
                  <a:ea typeface="微软雅黑" panose="020B0503020204020204" pitchFamily="34" charset="-122"/>
                </a:rPr>
                <a:t>团队管理</a:t>
              </a:r>
              <a:r>
                <a:rPr kumimoji="0" lang="zh-CN" altLang="en-US" sz="2000" i="0" u="none" strike="noStrike" kern="1200" cap="none" spc="300" normalizeH="0" baseline="0" noProof="0" dirty="0">
                  <a:ln>
                    <a:noFill/>
                  </a:ln>
                  <a:solidFill>
                    <a:srgbClr val="425158"/>
                  </a:solidFill>
                  <a:effectLst/>
                  <a:uLnTx/>
                  <a:uFillTx/>
                  <a:latin typeface="微软雅黑" panose="020B0503020204020204" pitchFamily="34" charset="-122"/>
                  <a:ea typeface="微软雅黑" panose="020B0503020204020204" pitchFamily="34" charset="-122"/>
                </a:rPr>
                <a:t>培训模板</a:t>
              </a:r>
              <a:endParaRPr kumimoji="0" lang="zh-CN" altLang="en-US" sz="2000" i="0" u="none" strike="noStrike" kern="1200" cap="none" spc="300" normalizeH="0" baseline="0" noProof="0" dirty="0">
                <a:ln>
                  <a:noFill/>
                </a:ln>
                <a:solidFill>
                  <a:srgbClr val="425158"/>
                </a:solidFill>
                <a:effectLst>
                  <a:reflection blurRad="6350" stA="28000" endPos="25000" dist="60007" dir="5400000" sy="-100000" algn="bl" rotWithShape="0"/>
                </a:effectLst>
                <a:uLnTx/>
                <a:uFillTx/>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xmlns="" id="{35EC20E2-689F-48F0-B341-723662001AB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r="35384" b="32963"/>
            <a:stretch/>
          </p:blipFill>
          <p:spPr>
            <a:xfrm>
              <a:off x="11132288" y="5756086"/>
              <a:ext cx="1059712" cy="1101913"/>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0012827"/>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2023/2/7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205260916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椭圆 6">
            <a:extLst>
              <a:ext uri="{FF2B5EF4-FFF2-40B4-BE49-F238E27FC236}">
                <a16:creationId xmlns:a16="http://schemas.microsoft.com/office/drawing/2014/main" xmlns="" id="{EFC005C9-D462-4567-91BE-1809C9D600A7}"/>
              </a:ext>
            </a:extLst>
          </p:cNvPr>
          <p:cNvSpPr/>
          <p:nvPr/>
        </p:nvSpPr>
        <p:spPr>
          <a:xfrm>
            <a:off x="3968033" y="1347626"/>
            <a:ext cx="190707" cy="190707"/>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2" name="图片 51">
            <a:extLst>
              <a:ext uri="{FF2B5EF4-FFF2-40B4-BE49-F238E27FC236}">
                <a16:creationId xmlns:a16="http://schemas.microsoft.com/office/drawing/2014/main" xmlns="" id="{390F1298-B49C-4A90-83D7-BFD9F451ADDE}"/>
              </a:ext>
            </a:extLst>
          </p:cNvPr>
          <p:cNvPicPr>
            <a:picLocks noChangeAspect="1"/>
          </p:cNvPicPr>
          <p:nvPr/>
        </p:nvPicPr>
        <p:blipFill rotWithShape="1">
          <a:blip r:embed="rId2">
            <a:extLst>
              <a:ext uri="{28A0092B-C50C-407E-A947-70E740481C1C}">
                <a14:useLocalDpi xmlns:a14="http://schemas.microsoft.com/office/drawing/2010/main" val="0"/>
              </a:ext>
            </a:extLst>
          </a:blip>
          <a:srcRect t="78099" r="7659"/>
          <a:stretch/>
        </p:blipFill>
        <p:spPr>
          <a:xfrm>
            <a:off x="7347193" y="-1"/>
            <a:ext cx="4844809" cy="1149086"/>
          </a:xfrm>
          <a:prstGeom prst="rect">
            <a:avLst/>
          </a:prstGeom>
        </p:spPr>
      </p:pic>
      <p:pic>
        <p:nvPicPr>
          <p:cNvPr id="3" name="图片 2">
            <a:extLst>
              <a:ext uri="{FF2B5EF4-FFF2-40B4-BE49-F238E27FC236}">
                <a16:creationId xmlns:a16="http://schemas.microsoft.com/office/drawing/2014/main" xmlns="" id="{7F191E0F-1FD3-4C87-ABFA-942C66599988}"/>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b="50000"/>
          <a:stretch/>
        </p:blipFill>
        <p:spPr>
          <a:xfrm flipV="1">
            <a:off x="1" y="-1"/>
            <a:ext cx="2885959" cy="2885958"/>
          </a:xfrm>
          <a:prstGeom prst="rect">
            <a:avLst/>
          </a:prstGeom>
        </p:spPr>
      </p:pic>
      <p:pic>
        <p:nvPicPr>
          <p:cNvPr id="5" name="图片 4">
            <a:extLst>
              <a:ext uri="{FF2B5EF4-FFF2-40B4-BE49-F238E27FC236}">
                <a16:creationId xmlns:a16="http://schemas.microsoft.com/office/drawing/2014/main" xmlns="" id="{75E664E8-6F1A-4DEC-98A3-31BF3C84E69C}"/>
              </a:ext>
            </a:extLst>
          </p:cNvPr>
          <p:cNvPicPr>
            <a:picLocks noChangeAspect="1"/>
          </p:cNvPicPr>
          <p:nvPr/>
        </p:nvPicPr>
        <p:blipFill rotWithShape="1">
          <a:blip r:embed="rId4">
            <a:extLst>
              <a:ext uri="{28A0092B-C50C-407E-A947-70E740481C1C}">
                <a14:useLocalDpi xmlns:a14="http://schemas.microsoft.com/office/drawing/2010/main" val="0"/>
              </a:ext>
            </a:extLst>
          </a:blip>
          <a:srcRect r="35384" b="32963"/>
          <a:stretch/>
        </p:blipFill>
        <p:spPr>
          <a:xfrm>
            <a:off x="8821042" y="3352800"/>
            <a:ext cx="3370959" cy="3505200"/>
          </a:xfrm>
          <a:prstGeom prst="rect">
            <a:avLst/>
          </a:prstGeom>
        </p:spPr>
      </p:pic>
      <p:sp>
        <p:nvSpPr>
          <p:cNvPr id="8" name="椭圆 7">
            <a:extLst>
              <a:ext uri="{FF2B5EF4-FFF2-40B4-BE49-F238E27FC236}">
                <a16:creationId xmlns:a16="http://schemas.microsoft.com/office/drawing/2014/main" xmlns="" id="{43BDB178-350C-44F0-B896-93BA7BCF7BE6}"/>
              </a:ext>
            </a:extLst>
          </p:cNvPr>
          <p:cNvSpPr/>
          <p:nvPr/>
        </p:nvSpPr>
        <p:spPr>
          <a:xfrm>
            <a:off x="10222317" y="2967654"/>
            <a:ext cx="190707" cy="190707"/>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a16="http://schemas.microsoft.com/office/drawing/2014/main" xmlns="" id="{1907F5F5-7831-47CC-B282-74291126605E}"/>
              </a:ext>
            </a:extLst>
          </p:cNvPr>
          <p:cNvSpPr/>
          <p:nvPr/>
        </p:nvSpPr>
        <p:spPr>
          <a:xfrm>
            <a:off x="8449533" y="2380166"/>
            <a:ext cx="1146468" cy="1246495"/>
          </a:xfrm>
          <a:prstGeom prst="rect">
            <a:avLst/>
          </a:prstGeom>
        </p:spPr>
        <p:txBody>
          <a:bodyPr wrap="none">
            <a:spAutoFit/>
          </a:bodyPr>
          <a:lstStyle/>
          <a:p>
            <a:r>
              <a:rPr lang="zh-CN" altLang="en-US" sz="7500" dirty="0">
                <a:solidFill>
                  <a:srgbClr val="425158"/>
                </a:solidFill>
                <a:latin typeface="方正正黑简体" panose="02000000000000000000" pitchFamily="2" charset="-122"/>
                <a:ea typeface="方正正黑简体" panose="02000000000000000000" pitchFamily="2" charset="-122"/>
                <a:cs typeface="+mn-ea"/>
                <a:sym typeface="+mn-lt"/>
              </a:rPr>
              <a:t>理</a:t>
            </a:r>
          </a:p>
        </p:txBody>
      </p:sp>
      <p:sp>
        <p:nvSpPr>
          <p:cNvPr id="15" name="矩形 14">
            <a:extLst>
              <a:ext uri="{FF2B5EF4-FFF2-40B4-BE49-F238E27FC236}">
                <a16:creationId xmlns:a16="http://schemas.microsoft.com/office/drawing/2014/main" xmlns="" id="{4440377A-400F-4C91-869A-1AC8991660C1}"/>
              </a:ext>
            </a:extLst>
          </p:cNvPr>
          <p:cNvSpPr/>
          <p:nvPr/>
        </p:nvSpPr>
        <p:spPr>
          <a:xfrm>
            <a:off x="2637751" y="2380166"/>
            <a:ext cx="1146468" cy="1246495"/>
          </a:xfrm>
          <a:prstGeom prst="rect">
            <a:avLst/>
          </a:prstGeom>
        </p:spPr>
        <p:txBody>
          <a:bodyPr wrap="none">
            <a:spAutoFit/>
          </a:bodyPr>
          <a:lstStyle/>
          <a:p>
            <a:r>
              <a:rPr lang="zh-CN" altLang="en-US" sz="7500" dirty="0">
                <a:solidFill>
                  <a:srgbClr val="425158"/>
                </a:solidFill>
                <a:latin typeface="方正正黑简体" panose="02000000000000000000" pitchFamily="2" charset="-122"/>
                <a:ea typeface="方正正黑简体" panose="02000000000000000000" pitchFamily="2" charset="-122"/>
                <a:cs typeface="+mn-ea"/>
                <a:sym typeface="+mn-lt"/>
              </a:rPr>
              <a:t>团</a:t>
            </a:r>
            <a:endParaRPr lang="zh-CN" altLang="en-US" sz="7500" dirty="0">
              <a:latin typeface="方正正黑简体" panose="02000000000000000000" pitchFamily="2" charset="-122"/>
              <a:ea typeface="方正正黑简体" panose="02000000000000000000" pitchFamily="2" charset="-122"/>
              <a:cs typeface="+mn-ea"/>
              <a:sym typeface="+mn-lt"/>
            </a:endParaRPr>
          </a:p>
        </p:txBody>
      </p:sp>
      <p:sp>
        <p:nvSpPr>
          <p:cNvPr id="16" name="矩形 15">
            <a:extLst>
              <a:ext uri="{FF2B5EF4-FFF2-40B4-BE49-F238E27FC236}">
                <a16:creationId xmlns:a16="http://schemas.microsoft.com/office/drawing/2014/main" xmlns="" id="{41745DE6-1C0B-43B3-B2DD-C8EA2D071348}"/>
              </a:ext>
            </a:extLst>
          </p:cNvPr>
          <p:cNvSpPr/>
          <p:nvPr/>
        </p:nvSpPr>
        <p:spPr>
          <a:xfrm>
            <a:off x="4575011" y="2380166"/>
            <a:ext cx="1146468" cy="1246495"/>
          </a:xfrm>
          <a:prstGeom prst="rect">
            <a:avLst/>
          </a:prstGeom>
        </p:spPr>
        <p:txBody>
          <a:bodyPr wrap="none">
            <a:spAutoFit/>
          </a:bodyPr>
          <a:lstStyle/>
          <a:p>
            <a:r>
              <a:rPr lang="zh-CN" altLang="en-US" sz="7500" dirty="0">
                <a:solidFill>
                  <a:srgbClr val="425158"/>
                </a:solidFill>
                <a:latin typeface="方正正黑简体" panose="02000000000000000000" pitchFamily="2" charset="-122"/>
                <a:ea typeface="方正正黑简体" panose="02000000000000000000" pitchFamily="2" charset="-122"/>
                <a:cs typeface="+mn-ea"/>
                <a:sym typeface="+mn-lt"/>
              </a:rPr>
              <a:t>队</a:t>
            </a:r>
            <a:endParaRPr lang="zh-CN" altLang="en-US" sz="7500" dirty="0">
              <a:latin typeface="方正正黑简体" panose="02000000000000000000" pitchFamily="2" charset="-122"/>
              <a:ea typeface="方正正黑简体" panose="02000000000000000000" pitchFamily="2" charset="-122"/>
              <a:cs typeface="+mn-ea"/>
              <a:sym typeface="+mn-lt"/>
            </a:endParaRPr>
          </a:p>
        </p:txBody>
      </p:sp>
      <p:sp>
        <p:nvSpPr>
          <p:cNvPr id="17" name="矩形 16">
            <a:extLst>
              <a:ext uri="{FF2B5EF4-FFF2-40B4-BE49-F238E27FC236}">
                <a16:creationId xmlns:a16="http://schemas.microsoft.com/office/drawing/2014/main" xmlns="" id="{51AFB0D2-38BA-4FCE-87F5-AA8ABE928846}"/>
              </a:ext>
            </a:extLst>
          </p:cNvPr>
          <p:cNvSpPr/>
          <p:nvPr/>
        </p:nvSpPr>
        <p:spPr>
          <a:xfrm>
            <a:off x="6512272" y="2380166"/>
            <a:ext cx="1146468" cy="1246495"/>
          </a:xfrm>
          <a:prstGeom prst="rect">
            <a:avLst/>
          </a:prstGeom>
        </p:spPr>
        <p:txBody>
          <a:bodyPr wrap="none">
            <a:spAutoFit/>
          </a:bodyPr>
          <a:lstStyle/>
          <a:p>
            <a:r>
              <a:rPr lang="zh-CN" altLang="en-US" sz="7500" dirty="0">
                <a:solidFill>
                  <a:srgbClr val="425158"/>
                </a:solidFill>
                <a:latin typeface="方正正黑简体" panose="02000000000000000000" pitchFamily="2" charset="-122"/>
                <a:ea typeface="方正正黑简体" panose="02000000000000000000" pitchFamily="2" charset="-122"/>
                <a:cs typeface="+mn-ea"/>
                <a:sym typeface="+mn-lt"/>
              </a:rPr>
              <a:t>管</a:t>
            </a:r>
            <a:endParaRPr lang="zh-CN" altLang="en-US" sz="7500" dirty="0">
              <a:latin typeface="方正正黑简体" panose="02000000000000000000" pitchFamily="2" charset="-122"/>
              <a:ea typeface="方正正黑简体" panose="02000000000000000000" pitchFamily="2" charset="-122"/>
              <a:cs typeface="+mn-ea"/>
              <a:sym typeface="+mn-lt"/>
            </a:endParaRPr>
          </a:p>
        </p:txBody>
      </p:sp>
      <p:sp>
        <p:nvSpPr>
          <p:cNvPr id="6" name="椭圆 5">
            <a:extLst>
              <a:ext uri="{FF2B5EF4-FFF2-40B4-BE49-F238E27FC236}">
                <a16:creationId xmlns:a16="http://schemas.microsoft.com/office/drawing/2014/main" xmlns="" id="{9A743AA4-9375-49FE-B01C-94C6B36BE5E6}"/>
              </a:ext>
            </a:extLst>
          </p:cNvPr>
          <p:cNvSpPr/>
          <p:nvPr/>
        </p:nvSpPr>
        <p:spPr>
          <a:xfrm>
            <a:off x="1845062" y="4235340"/>
            <a:ext cx="526385" cy="526385"/>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3" name="组合 62">
            <a:extLst>
              <a:ext uri="{FF2B5EF4-FFF2-40B4-BE49-F238E27FC236}">
                <a16:creationId xmlns:a16="http://schemas.microsoft.com/office/drawing/2014/main" xmlns="" id="{763513FC-44A7-478C-B17B-F5CCFA677943}"/>
              </a:ext>
            </a:extLst>
          </p:cNvPr>
          <p:cNvGrpSpPr/>
          <p:nvPr/>
        </p:nvGrpSpPr>
        <p:grpSpPr>
          <a:xfrm>
            <a:off x="2221479" y="2034784"/>
            <a:ext cx="7749044" cy="1937261"/>
            <a:chOff x="2221478" y="2034782"/>
            <a:chExt cx="7749044" cy="1937261"/>
          </a:xfrm>
        </p:grpSpPr>
        <p:sp>
          <p:nvSpPr>
            <p:cNvPr id="9" name="圆: 空心 8">
              <a:extLst>
                <a:ext uri="{FF2B5EF4-FFF2-40B4-BE49-F238E27FC236}">
                  <a16:creationId xmlns:a16="http://schemas.microsoft.com/office/drawing/2014/main" xmlns="" id="{23B6F643-8E24-42D6-A8AF-99DD6970E415}"/>
                </a:ext>
              </a:extLst>
            </p:cNvPr>
            <p:cNvSpPr/>
            <p:nvPr/>
          </p:nvSpPr>
          <p:spPr>
            <a:xfrm>
              <a:off x="2221478" y="2034782"/>
              <a:ext cx="1937261" cy="1937261"/>
            </a:xfrm>
            <a:prstGeom prst="donut">
              <a:avLst>
                <a:gd name="adj" fmla="val 11489"/>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圆: 空心 9">
              <a:extLst>
                <a:ext uri="{FF2B5EF4-FFF2-40B4-BE49-F238E27FC236}">
                  <a16:creationId xmlns:a16="http://schemas.microsoft.com/office/drawing/2014/main" xmlns="" id="{66B11B48-CCCF-40E6-98EE-CEA14536EED1}"/>
                </a:ext>
              </a:extLst>
            </p:cNvPr>
            <p:cNvSpPr/>
            <p:nvPr/>
          </p:nvSpPr>
          <p:spPr>
            <a:xfrm>
              <a:off x="4158739" y="2034782"/>
              <a:ext cx="1937261" cy="1937261"/>
            </a:xfrm>
            <a:prstGeom prst="donut">
              <a:avLst>
                <a:gd name="adj" fmla="val 10981"/>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圆: 空心 10">
              <a:extLst>
                <a:ext uri="{FF2B5EF4-FFF2-40B4-BE49-F238E27FC236}">
                  <a16:creationId xmlns:a16="http://schemas.microsoft.com/office/drawing/2014/main" xmlns="" id="{EA67B4F4-E393-47E3-A7D0-E76DC1D20014}"/>
                </a:ext>
              </a:extLst>
            </p:cNvPr>
            <p:cNvSpPr/>
            <p:nvPr/>
          </p:nvSpPr>
          <p:spPr>
            <a:xfrm>
              <a:off x="6096000" y="2034782"/>
              <a:ext cx="1937261" cy="1937261"/>
            </a:xfrm>
            <a:prstGeom prst="donut">
              <a:avLst>
                <a:gd name="adj" fmla="val 10977"/>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圆: 空心 11">
              <a:extLst>
                <a:ext uri="{FF2B5EF4-FFF2-40B4-BE49-F238E27FC236}">
                  <a16:creationId xmlns:a16="http://schemas.microsoft.com/office/drawing/2014/main" xmlns="" id="{C55F7E92-7455-4A86-BAD2-57F2A027335D}"/>
                </a:ext>
              </a:extLst>
            </p:cNvPr>
            <p:cNvSpPr/>
            <p:nvPr/>
          </p:nvSpPr>
          <p:spPr>
            <a:xfrm>
              <a:off x="8033261" y="2034782"/>
              <a:ext cx="1937261" cy="1937261"/>
            </a:xfrm>
            <a:prstGeom prst="donut">
              <a:avLst>
                <a:gd name="adj" fmla="val 11524"/>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文本框 18">
              <a:extLst>
                <a:ext uri="{FF2B5EF4-FFF2-40B4-BE49-F238E27FC236}">
                  <a16:creationId xmlns:a16="http://schemas.microsoft.com/office/drawing/2014/main" xmlns="" id="{1364FBBA-3859-44F8-B4C7-3A154B952C6A}"/>
                </a:ext>
              </a:extLst>
            </p:cNvPr>
            <p:cNvSpPr txBox="1"/>
            <p:nvPr/>
          </p:nvSpPr>
          <p:spPr>
            <a:xfrm>
              <a:off x="3815871" y="2885957"/>
              <a:ext cx="675107" cy="345205"/>
            </a:xfrm>
            <a:prstGeom prst="roundRect">
              <a:avLst>
                <a:gd name="adj" fmla="val 50000"/>
              </a:avLst>
            </a:pr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latin typeface="+mn-lt"/>
                <a:ea typeface="+mn-ea"/>
                <a:sym typeface="+mn-lt"/>
              </a:endParaRPr>
            </a:p>
          </p:txBody>
        </p:sp>
        <p:sp>
          <p:nvSpPr>
            <p:cNvPr id="21" name="文本框 20">
              <a:extLst>
                <a:ext uri="{FF2B5EF4-FFF2-40B4-BE49-F238E27FC236}">
                  <a16:creationId xmlns:a16="http://schemas.microsoft.com/office/drawing/2014/main" xmlns="" id="{98BCD93D-21C7-4DB5-8289-AAB40747B470}"/>
                </a:ext>
              </a:extLst>
            </p:cNvPr>
            <p:cNvSpPr txBox="1"/>
            <p:nvPr/>
          </p:nvSpPr>
          <p:spPr>
            <a:xfrm>
              <a:off x="7695707" y="2885957"/>
              <a:ext cx="675107" cy="345205"/>
            </a:xfrm>
            <a:prstGeom prst="roundRect">
              <a:avLst>
                <a:gd name="adj" fmla="val 50000"/>
              </a:avLst>
            </a:pr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latin typeface="+mn-lt"/>
                <a:ea typeface="+mn-ea"/>
                <a:sym typeface="+mn-lt"/>
              </a:endParaRPr>
            </a:p>
          </p:txBody>
        </p:sp>
        <p:sp>
          <p:nvSpPr>
            <p:cNvPr id="22" name="文本框 21">
              <a:extLst>
                <a:ext uri="{FF2B5EF4-FFF2-40B4-BE49-F238E27FC236}">
                  <a16:creationId xmlns:a16="http://schemas.microsoft.com/office/drawing/2014/main" xmlns="" id="{9022E6A7-70D8-4993-A597-3D278C952DB7}"/>
                </a:ext>
              </a:extLst>
            </p:cNvPr>
            <p:cNvSpPr txBox="1"/>
            <p:nvPr/>
          </p:nvSpPr>
          <p:spPr>
            <a:xfrm>
              <a:off x="5754682" y="2885957"/>
              <a:ext cx="675107" cy="345205"/>
            </a:xfrm>
            <a:prstGeom prst="roundRect">
              <a:avLst>
                <a:gd name="adj" fmla="val 50000"/>
              </a:avLst>
            </a:pr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latin typeface="+mn-lt"/>
                <a:ea typeface="+mn-ea"/>
                <a:sym typeface="+mn-lt"/>
              </a:endParaRPr>
            </a:p>
          </p:txBody>
        </p:sp>
      </p:grpSp>
      <p:sp>
        <p:nvSpPr>
          <p:cNvPr id="23" name="椭圆 22">
            <a:extLst>
              <a:ext uri="{FF2B5EF4-FFF2-40B4-BE49-F238E27FC236}">
                <a16:creationId xmlns:a16="http://schemas.microsoft.com/office/drawing/2014/main" xmlns="" id="{6FA9CEE0-B154-4D78-BE40-1FFB8699AF27}"/>
              </a:ext>
            </a:extLst>
          </p:cNvPr>
          <p:cNvSpPr/>
          <p:nvPr/>
        </p:nvSpPr>
        <p:spPr>
          <a:xfrm>
            <a:off x="7395548" y="591905"/>
            <a:ext cx="248925" cy="248925"/>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a:extLst>
              <a:ext uri="{FF2B5EF4-FFF2-40B4-BE49-F238E27FC236}">
                <a16:creationId xmlns:a16="http://schemas.microsoft.com/office/drawing/2014/main" xmlns="" id="{784828BD-D049-447C-955E-BDB51179957E}"/>
              </a:ext>
            </a:extLst>
          </p:cNvPr>
          <p:cNvSpPr/>
          <p:nvPr/>
        </p:nvSpPr>
        <p:spPr>
          <a:xfrm>
            <a:off x="8293597" y="4427704"/>
            <a:ext cx="370547" cy="370546"/>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a:extLst>
              <a:ext uri="{FF2B5EF4-FFF2-40B4-BE49-F238E27FC236}">
                <a16:creationId xmlns:a16="http://schemas.microsoft.com/office/drawing/2014/main" xmlns="" id="{6A4338CE-503D-41CA-AF5A-51929BDED226}"/>
              </a:ext>
            </a:extLst>
          </p:cNvPr>
          <p:cNvSpPr/>
          <p:nvPr/>
        </p:nvSpPr>
        <p:spPr>
          <a:xfrm>
            <a:off x="5099815" y="4766846"/>
            <a:ext cx="1984839"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600" i="0" u="none" strike="noStrike" kern="1200" cap="none" spc="300" normalizeH="0" baseline="0" noProof="0" dirty="0">
                <a:ln>
                  <a:noFill/>
                </a:ln>
                <a:solidFill>
                  <a:srgbClr val="464646"/>
                </a:solidFill>
                <a:effectLst/>
                <a:uLnTx/>
                <a:uFillTx/>
                <a:cs typeface="+mn-ea"/>
                <a:sym typeface="+mn-lt"/>
              </a:rPr>
              <a:t>汇报人 </a:t>
            </a:r>
            <a:r>
              <a:rPr lang="zh-CN" altLang="en-US" sz="1600" spc="300" dirty="0">
                <a:solidFill>
                  <a:srgbClr val="464646"/>
                </a:solidFill>
                <a:cs typeface="+mn-ea"/>
                <a:sym typeface="+mn-lt"/>
              </a:rPr>
              <a:t>优品</a:t>
            </a:r>
            <a:r>
              <a:rPr kumimoji="0" lang="en-US" altLang="zh-CN" sz="1600" i="0" u="none" strike="noStrike" kern="1200" cap="none" spc="300" normalizeH="0" baseline="0" noProof="0" dirty="0" smtClean="0">
                <a:ln>
                  <a:noFill/>
                </a:ln>
                <a:solidFill>
                  <a:srgbClr val="464646"/>
                </a:solidFill>
                <a:effectLst/>
                <a:uLnTx/>
                <a:uFillTx/>
                <a:cs typeface="+mn-ea"/>
                <a:sym typeface="+mn-lt"/>
              </a:rPr>
              <a:t>PPT</a:t>
            </a:r>
            <a:endParaRPr kumimoji="0" lang="zh-CN" altLang="en-US" sz="1600" i="0" u="none" strike="noStrike" kern="1200" cap="none" spc="300" normalizeH="0" baseline="0" noProof="0" dirty="0">
              <a:ln>
                <a:noFill/>
              </a:ln>
              <a:solidFill>
                <a:srgbClr val="464646"/>
              </a:solidFill>
              <a:effectLst>
                <a:reflection blurRad="6350" stA="28000" endPos="25000" dist="60007" dir="5400000" sy="-100000" algn="bl" rotWithShape="0"/>
              </a:effectLst>
              <a:uLnTx/>
              <a:uFillTx/>
              <a:cs typeface="+mn-ea"/>
              <a:sym typeface="+mn-lt"/>
            </a:endParaRPr>
          </a:p>
        </p:txBody>
      </p:sp>
      <p:grpSp>
        <p:nvGrpSpPr>
          <p:cNvPr id="27" name="组合 26">
            <a:extLst>
              <a:ext uri="{FF2B5EF4-FFF2-40B4-BE49-F238E27FC236}">
                <a16:creationId xmlns:a16="http://schemas.microsoft.com/office/drawing/2014/main" xmlns="" id="{4453ECBC-6FFD-4D6D-80BB-CB5BD29BD7F8}"/>
              </a:ext>
            </a:extLst>
          </p:cNvPr>
          <p:cNvGrpSpPr/>
          <p:nvPr/>
        </p:nvGrpSpPr>
        <p:grpSpPr>
          <a:xfrm>
            <a:off x="4330384" y="4161070"/>
            <a:ext cx="3314088" cy="443600"/>
            <a:chOff x="4330384" y="4012324"/>
            <a:chExt cx="3314088" cy="443600"/>
          </a:xfrm>
        </p:grpSpPr>
        <p:sp>
          <p:nvSpPr>
            <p:cNvPr id="18" name="矩形 17">
              <a:extLst>
                <a:ext uri="{FF2B5EF4-FFF2-40B4-BE49-F238E27FC236}">
                  <a16:creationId xmlns:a16="http://schemas.microsoft.com/office/drawing/2014/main" xmlns="" id="{CE461694-9EC4-4283-A733-7ABC19DA8EE3}"/>
                </a:ext>
              </a:extLst>
            </p:cNvPr>
            <p:cNvSpPr/>
            <p:nvPr/>
          </p:nvSpPr>
          <p:spPr>
            <a:xfrm>
              <a:off x="4420169" y="4086592"/>
              <a:ext cx="3153427"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i="0" u="none" strike="noStrike" kern="1200" cap="none" spc="300" normalizeH="0" baseline="0" noProof="0" dirty="0">
                  <a:ln>
                    <a:noFill/>
                  </a:ln>
                  <a:solidFill>
                    <a:srgbClr val="464646"/>
                  </a:solidFill>
                  <a:effectLst/>
                  <a:uLnTx/>
                  <a:uFillTx/>
                  <a:cs typeface="+mn-ea"/>
                  <a:sym typeface="+mn-lt"/>
                </a:rPr>
                <a:t>-</a:t>
              </a:r>
              <a:r>
                <a:rPr kumimoji="0" lang="zh-CN" altLang="en-US" i="0" u="none" strike="noStrike" kern="1200" cap="none" spc="300" normalizeH="0" baseline="0" noProof="0" dirty="0">
                  <a:ln>
                    <a:noFill/>
                  </a:ln>
                  <a:solidFill>
                    <a:srgbClr val="464646"/>
                  </a:solidFill>
                  <a:effectLst/>
                  <a:uLnTx/>
                  <a:uFillTx/>
                  <a:cs typeface="+mn-ea"/>
                  <a:sym typeface="+mn-lt"/>
                </a:rPr>
                <a:t>企业</a:t>
              </a:r>
              <a:r>
                <a:rPr lang="zh-CN" altLang="en-US" spc="300" dirty="0">
                  <a:solidFill>
                    <a:srgbClr val="464646"/>
                  </a:solidFill>
                  <a:cs typeface="+mn-ea"/>
                  <a:sym typeface="+mn-lt"/>
                </a:rPr>
                <a:t>团队管理</a:t>
              </a:r>
              <a:r>
                <a:rPr kumimoji="0" lang="zh-CN" altLang="en-US" i="0" u="none" strike="noStrike" kern="1200" cap="none" spc="300" normalizeH="0" baseline="0" noProof="0" dirty="0">
                  <a:ln>
                    <a:noFill/>
                  </a:ln>
                  <a:solidFill>
                    <a:srgbClr val="464646"/>
                  </a:solidFill>
                  <a:effectLst/>
                  <a:uLnTx/>
                  <a:uFillTx/>
                  <a:cs typeface="+mn-ea"/>
                  <a:sym typeface="+mn-lt"/>
                </a:rPr>
                <a:t>培训模板</a:t>
              </a:r>
              <a:r>
                <a:rPr kumimoji="0" lang="en-US" altLang="zh-CN" i="0" u="none" strike="noStrike" kern="1200" cap="none" spc="300" normalizeH="0" baseline="0" noProof="0" dirty="0">
                  <a:ln>
                    <a:noFill/>
                  </a:ln>
                  <a:solidFill>
                    <a:srgbClr val="464646"/>
                  </a:solidFill>
                  <a:effectLst/>
                  <a:uLnTx/>
                  <a:uFillTx/>
                  <a:cs typeface="+mn-ea"/>
                  <a:sym typeface="+mn-lt"/>
                </a:rPr>
                <a:t>-</a:t>
              </a:r>
              <a:endParaRPr kumimoji="0" lang="zh-CN" altLang="en-US" i="0" u="none" strike="noStrike" kern="1200" cap="none" spc="300" normalizeH="0" baseline="0" noProof="0" dirty="0">
                <a:ln>
                  <a:noFill/>
                </a:ln>
                <a:solidFill>
                  <a:srgbClr val="464646"/>
                </a:solidFill>
                <a:effectLst>
                  <a:reflection blurRad="6350" stA="28000" endPos="25000" dist="60007" dir="5400000" sy="-100000" algn="bl" rotWithShape="0"/>
                </a:effectLst>
                <a:uLnTx/>
                <a:uFillTx/>
                <a:cs typeface="+mn-ea"/>
                <a:sym typeface="+mn-lt"/>
              </a:endParaRPr>
            </a:p>
          </p:txBody>
        </p:sp>
        <p:sp>
          <p:nvSpPr>
            <p:cNvPr id="26" name="矩形 25">
              <a:extLst>
                <a:ext uri="{FF2B5EF4-FFF2-40B4-BE49-F238E27FC236}">
                  <a16:creationId xmlns:a16="http://schemas.microsoft.com/office/drawing/2014/main" xmlns="" id="{46406DEE-7A62-47A0-9C3C-604D605E9842}"/>
                </a:ext>
              </a:extLst>
            </p:cNvPr>
            <p:cNvSpPr/>
            <p:nvPr/>
          </p:nvSpPr>
          <p:spPr>
            <a:xfrm>
              <a:off x="4330384" y="4012324"/>
              <a:ext cx="3314088" cy="443600"/>
            </a:xfrm>
            <a:prstGeom prst="rect">
              <a:avLst/>
            </a:prstGeom>
            <a:noFill/>
            <a:ln>
              <a:solidFill>
                <a:srgbClr val="425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0" name="矩形 29">
            <a:extLst>
              <a:ext uri="{FF2B5EF4-FFF2-40B4-BE49-F238E27FC236}">
                <a16:creationId xmlns:a16="http://schemas.microsoft.com/office/drawing/2014/main" xmlns="" id="{4C4D49DC-4AB0-408A-B664-B9C515015146}"/>
              </a:ext>
            </a:extLst>
          </p:cNvPr>
          <p:cNvSpPr/>
          <p:nvPr/>
        </p:nvSpPr>
        <p:spPr>
          <a:xfrm>
            <a:off x="3829353" y="1872606"/>
            <a:ext cx="723275"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i="0" u="none" strike="noStrike" kern="1200" cap="none" spc="300" normalizeH="0" baseline="0" noProof="0" dirty="0">
                <a:ln>
                  <a:noFill/>
                </a:ln>
                <a:solidFill>
                  <a:srgbClr val="464646"/>
                </a:solidFill>
                <a:effectLst/>
                <a:uLnTx/>
                <a:uFillTx/>
                <a:cs typeface="+mn-ea"/>
                <a:sym typeface="+mn-lt"/>
              </a:rPr>
              <a:t>创新</a:t>
            </a:r>
            <a:endParaRPr kumimoji="0" lang="zh-CN" altLang="en-US" i="0" u="none" strike="noStrike" kern="1200" cap="none" spc="300" normalizeH="0" baseline="0" noProof="0" dirty="0">
              <a:ln>
                <a:noFill/>
              </a:ln>
              <a:solidFill>
                <a:srgbClr val="464646"/>
              </a:solidFill>
              <a:effectLst>
                <a:reflection blurRad="6350" stA="28000" endPos="25000" dist="60007" dir="5400000" sy="-100000" algn="bl" rotWithShape="0"/>
              </a:effectLst>
              <a:uLnTx/>
              <a:uFillTx/>
              <a:cs typeface="+mn-ea"/>
              <a:sym typeface="+mn-lt"/>
            </a:endParaRPr>
          </a:p>
        </p:txBody>
      </p:sp>
      <p:sp>
        <p:nvSpPr>
          <p:cNvPr id="31" name="矩形 30">
            <a:extLst>
              <a:ext uri="{FF2B5EF4-FFF2-40B4-BE49-F238E27FC236}">
                <a16:creationId xmlns:a16="http://schemas.microsoft.com/office/drawing/2014/main" xmlns="" id="{04C0BBCD-58D8-48E8-8900-38C1DD12DEB1}"/>
              </a:ext>
            </a:extLst>
          </p:cNvPr>
          <p:cNvSpPr/>
          <p:nvPr/>
        </p:nvSpPr>
        <p:spPr>
          <a:xfrm>
            <a:off x="5788997" y="1872606"/>
            <a:ext cx="723275"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CN" altLang="en-US" spc="300" dirty="0">
                <a:solidFill>
                  <a:srgbClr val="464646"/>
                </a:solidFill>
                <a:cs typeface="+mn-ea"/>
                <a:sym typeface="+mn-lt"/>
              </a:rPr>
              <a:t>合作</a:t>
            </a:r>
            <a:endParaRPr kumimoji="0" lang="zh-CN" altLang="en-US" i="0" u="none" strike="noStrike" kern="1200" cap="none" spc="300" normalizeH="0" baseline="0" noProof="0" dirty="0">
              <a:ln>
                <a:noFill/>
              </a:ln>
              <a:solidFill>
                <a:srgbClr val="464646"/>
              </a:solidFill>
              <a:effectLst>
                <a:reflection blurRad="6350" stA="28000" endPos="25000" dist="60007" dir="5400000" sy="-100000" algn="bl" rotWithShape="0"/>
              </a:effectLst>
              <a:uLnTx/>
              <a:uFillTx/>
              <a:cs typeface="+mn-ea"/>
              <a:sym typeface="+mn-lt"/>
            </a:endParaRPr>
          </a:p>
        </p:txBody>
      </p:sp>
      <p:sp>
        <p:nvSpPr>
          <p:cNvPr id="32" name="矩形 31">
            <a:extLst>
              <a:ext uri="{FF2B5EF4-FFF2-40B4-BE49-F238E27FC236}">
                <a16:creationId xmlns:a16="http://schemas.microsoft.com/office/drawing/2014/main" xmlns="" id="{D1F1C533-700D-4195-A7B6-09437FEF6806}"/>
              </a:ext>
            </a:extLst>
          </p:cNvPr>
          <p:cNvSpPr/>
          <p:nvPr/>
        </p:nvSpPr>
        <p:spPr>
          <a:xfrm>
            <a:off x="7748641" y="1871596"/>
            <a:ext cx="723275"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CN" altLang="en-US" spc="300" dirty="0">
                <a:solidFill>
                  <a:srgbClr val="464646"/>
                </a:solidFill>
                <a:cs typeface="+mn-ea"/>
                <a:sym typeface="+mn-lt"/>
              </a:rPr>
              <a:t>管理</a:t>
            </a:r>
            <a:endParaRPr kumimoji="0" lang="zh-CN" altLang="en-US" i="0" u="none" strike="noStrike" kern="1200" cap="none" spc="300" normalizeH="0" baseline="0" noProof="0" dirty="0">
              <a:ln>
                <a:noFill/>
              </a:ln>
              <a:solidFill>
                <a:srgbClr val="464646"/>
              </a:solidFill>
              <a:effectLst>
                <a:reflection blurRad="6350" stA="28000" endPos="25000" dist="60007" dir="5400000" sy="-100000" algn="bl" rotWithShape="0"/>
              </a:effectLst>
              <a:uLnTx/>
              <a:uFillTx/>
              <a:cs typeface="+mn-ea"/>
              <a:sym typeface="+mn-lt"/>
            </a:endParaRPr>
          </a:p>
        </p:txBody>
      </p:sp>
      <p:pic>
        <p:nvPicPr>
          <p:cNvPr id="62" name="图片 61">
            <a:extLst>
              <a:ext uri="{FF2B5EF4-FFF2-40B4-BE49-F238E27FC236}">
                <a16:creationId xmlns:a16="http://schemas.microsoft.com/office/drawing/2014/main" xmlns="" id="{92512867-0DA8-409A-A05C-F3E0BF39377B}"/>
              </a:ext>
            </a:extLst>
          </p:cNvPr>
          <p:cNvPicPr>
            <a:picLocks noChangeAspect="1"/>
          </p:cNvPicPr>
          <p:nvPr/>
        </p:nvPicPr>
        <p:blipFill rotWithShape="1">
          <a:blip r:embed="rId2">
            <a:extLst>
              <a:ext uri="{28A0092B-C50C-407E-A947-70E740481C1C}">
                <a14:useLocalDpi xmlns:a14="http://schemas.microsoft.com/office/drawing/2010/main" val="0"/>
              </a:ext>
            </a:extLst>
          </a:blip>
          <a:srcRect t="78099" r="7659"/>
          <a:stretch/>
        </p:blipFill>
        <p:spPr>
          <a:xfrm flipV="1">
            <a:off x="215346" y="5708914"/>
            <a:ext cx="4844809" cy="1149086"/>
          </a:xfrm>
          <a:prstGeom prst="rect">
            <a:avLst/>
          </a:prstGeom>
        </p:spPr>
      </p:pic>
    </p:spTree>
    <p:extLst>
      <p:ext uri="{BB962C8B-B14F-4D97-AF65-F5344CB8AC3E}">
        <p14:creationId xmlns:p14="http://schemas.microsoft.com/office/powerpoint/2010/main" val="3951269077"/>
      </p:ext>
    </p:extLst>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ipe(down)">
                                      <p:cBhvr>
                                        <p:cTn id="10" dur="500"/>
                                        <p:tgtEl>
                                          <p:spTgt spid="52"/>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wipe(down)">
                                      <p:cBhvr>
                                        <p:cTn id="16" dur="500"/>
                                        <p:tgtEl>
                                          <p:spTgt spid="6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wipe(down)">
                                      <p:cBhvr>
                                        <p:cTn id="21" dur="500"/>
                                        <p:tgtEl>
                                          <p:spTgt spid="6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randombar(horizontal)">
                                      <p:cBhvr>
                                        <p:cTn id="61" dur="500"/>
                                        <p:tgtEl>
                                          <p:spTgt spid="23"/>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randombar(horizontal)">
                                      <p:cBhvr>
                                        <p:cTn id="64" dur="500"/>
                                        <p:tgtEl>
                                          <p:spTgt spid="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randombar(horizontal)">
                                      <p:cBhvr>
                                        <p:cTn id="67" dur="500"/>
                                        <p:tgtEl>
                                          <p:spTgt spid="24"/>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randombar(horizontal)">
                                      <p:cBhvr>
                                        <p:cTn id="70" dur="500"/>
                                        <p:tgtEl>
                                          <p:spTgt spid="7"/>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randombar(horizontal)">
                                      <p:cBhvr>
                                        <p:cTn id="7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p:bldP spid="15" grpId="0"/>
      <p:bldP spid="16" grpId="0"/>
      <p:bldP spid="17" grpId="0"/>
      <p:bldP spid="6" grpId="0" animBg="1"/>
      <p:bldP spid="23" grpId="0" animBg="1"/>
      <p:bldP spid="24" grpId="0" animBg="1"/>
      <p:bldP spid="25" grpId="0"/>
      <p:bldP spid="30" grpId="0"/>
      <p:bldP spid="31" grpId="0"/>
      <p:bldP spid="32"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388855B7-65A7-4E8F-9393-E73E3092679C}"/>
              </a:ext>
            </a:extLst>
          </p:cNvPr>
          <p:cNvGrpSpPr/>
          <p:nvPr/>
        </p:nvGrpSpPr>
        <p:grpSpPr>
          <a:xfrm>
            <a:off x="-2381509" y="138629"/>
            <a:ext cx="6598909" cy="6598909"/>
            <a:chOff x="-3498117" y="-3513194"/>
            <a:chExt cx="7301036" cy="7301036"/>
          </a:xfrm>
        </p:grpSpPr>
        <p:sp>
          <p:nvSpPr>
            <p:cNvPr id="3" name="椭圆 2">
              <a:extLst>
                <a:ext uri="{FF2B5EF4-FFF2-40B4-BE49-F238E27FC236}">
                  <a16:creationId xmlns:a16="http://schemas.microsoft.com/office/drawing/2014/main" xmlns="" id="{C25B449C-6778-4406-8D03-17D743DB1876}"/>
                </a:ext>
              </a:extLst>
            </p:cNvPr>
            <p:cNvSpPr/>
            <p:nvPr/>
          </p:nvSpPr>
          <p:spPr>
            <a:xfrm>
              <a:off x="-3498117" y="-3513194"/>
              <a:ext cx="7301036" cy="7301036"/>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4" name="椭圆 3">
              <a:extLst>
                <a:ext uri="{FF2B5EF4-FFF2-40B4-BE49-F238E27FC236}">
                  <a16:creationId xmlns:a16="http://schemas.microsoft.com/office/drawing/2014/main" xmlns="" id="{D41C9F36-D2E0-4436-A4D4-2654273234AF}"/>
                </a:ext>
              </a:extLst>
            </p:cNvPr>
            <p:cNvSpPr/>
            <p:nvPr/>
          </p:nvSpPr>
          <p:spPr>
            <a:xfrm>
              <a:off x="-3120022" y="-3130073"/>
              <a:ext cx="6544842" cy="6544842"/>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5" name="椭圆 4">
              <a:extLst>
                <a:ext uri="{FF2B5EF4-FFF2-40B4-BE49-F238E27FC236}">
                  <a16:creationId xmlns:a16="http://schemas.microsoft.com/office/drawing/2014/main" xmlns="" id="{D7919A1B-24DA-4EC8-A596-E594C0267F08}"/>
                </a:ext>
              </a:extLst>
            </p:cNvPr>
            <p:cNvSpPr/>
            <p:nvPr/>
          </p:nvSpPr>
          <p:spPr>
            <a:xfrm>
              <a:off x="-2741926" y="-2746952"/>
              <a:ext cx="5788651" cy="5788651"/>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6" name="椭圆 5">
              <a:extLst>
                <a:ext uri="{FF2B5EF4-FFF2-40B4-BE49-F238E27FC236}">
                  <a16:creationId xmlns:a16="http://schemas.microsoft.com/office/drawing/2014/main" xmlns="" id="{29BBEE51-E755-4586-AF9E-BC7FFDA4D4CA}"/>
                </a:ext>
              </a:extLst>
            </p:cNvPr>
            <p:cNvSpPr/>
            <p:nvPr/>
          </p:nvSpPr>
          <p:spPr>
            <a:xfrm>
              <a:off x="-2363828" y="-2363833"/>
              <a:ext cx="5032457" cy="5032457"/>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 name="椭圆 6">
              <a:extLst>
                <a:ext uri="{FF2B5EF4-FFF2-40B4-BE49-F238E27FC236}">
                  <a16:creationId xmlns:a16="http://schemas.microsoft.com/office/drawing/2014/main" xmlns="" id="{CEB52B8D-3B8D-4336-8944-429756AC220E}"/>
                </a:ext>
              </a:extLst>
            </p:cNvPr>
            <p:cNvSpPr/>
            <p:nvPr/>
          </p:nvSpPr>
          <p:spPr>
            <a:xfrm>
              <a:off x="-1985730" y="-1980712"/>
              <a:ext cx="4276263" cy="4276263"/>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 name="椭圆 7">
              <a:extLst>
                <a:ext uri="{FF2B5EF4-FFF2-40B4-BE49-F238E27FC236}">
                  <a16:creationId xmlns:a16="http://schemas.microsoft.com/office/drawing/2014/main" xmlns="" id="{6EFFE96B-6F03-4DD0-84BF-664DCA24C1F6}"/>
                </a:ext>
              </a:extLst>
            </p:cNvPr>
            <p:cNvSpPr/>
            <p:nvPr/>
          </p:nvSpPr>
          <p:spPr>
            <a:xfrm>
              <a:off x="-1607634" y="-1597591"/>
              <a:ext cx="3520072" cy="3520072"/>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grpSp>
      <p:sp>
        <p:nvSpPr>
          <p:cNvPr id="11" name="文本框 10">
            <a:extLst>
              <a:ext uri="{FF2B5EF4-FFF2-40B4-BE49-F238E27FC236}">
                <a16:creationId xmlns:a16="http://schemas.microsoft.com/office/drawing/2014/main" xmlns="" id="{73839DD7-DCC0-4FBB-B50B-B2E14775E332}"/>
              </a:ext>
            </a:extLst>
          </p:cNvPr>
          <p:cNvSpPr txBox="1"/>
          <p:nvPr/>
        </p:nvSpPr>
        <p:spPr>
          <a:xfrm>
            <a:off x="452201" y="2725718"/>
            <a:ext cx="1484927" cy="2554545"/>
          </a:xfrm>
          <a:prstGeom prst="rect">
            <a:avLst/>
          </a:prstGeom>
          <a:noFill/>
        </p:spPr>
        <p:txBody>
          <a:bodyPr wrap="square" rtlCol="0">
            <a:spAutoFit/>
          </a:bodyPr>
          <a:lstStyle/>
          <a:p>
            <a:r>
              <a:rPr lang="en-US" altLang="zh-CN" sz="8000" dirty="0">
                <a:solidFill>
                  <a:srgbClr val="E63B3C"/>
                </a:solidFill>
                <a:cs typeface="+mn-ea"/>
                <a:sym typeface="+mn-lt"/>
              </a:rPr>
              <a:t>02.</a:t>
            </a:r>
            <a:endParaRPr lang="zh-CN" altLang="en-US" sz="8000" dirty="0">
              <a:solidFill>
                <a:srgbClr val="E63B3C"/>
              </a:solidFill>
              <a:cs typeface="+mn-ea"/>
              <a:sym typeface="+mn-lt"/>
            </a:endParaRPr>
          </a:p>
        </p:txBody>
      </p:sp>
      <p:sp>
        <p:nvSpPr>
          <p:cNvPr id="12" name="文本框 11">
            <a:extLst>
              <a:ext uri="{FF2B5EF4-FFF2-40B4-BE49-F238E27FC236}">
                <a16:creationId xmlns:a16="http://schemas.microsoft.com/office/drawing/2014/main" xmlns="" id="{A13F934C-99F2-4351-A42B-CB524B5E15E1}"/>
              </a:ext>
            </a:extLst>
          </p:cNvPr>
          <p:cNvSpPr txBox="1"/>
          <p:nvPr/>
        </p:nvSpPr>
        <p:spPr>
          <a:xfrm>
            <a:off x="4658959" y="2668643"/>
            <a:ext cx="6391493" cy="769441"/>
          </a:xfrm>
          <a:prstGeom prst="rect">
            <a:avLst/>
          </a:prstGeom>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sz="4400" dirty="0">
                <a:solidFill>
                  <a:srgbClr val="425158"/>
                </a:solidFill>
                <a:latin typeface="+mn-lt"/>
                <a:ea typeface="+mn-ea"/>
                <a:cs typeface="+mn-ea"/>
                <a:sym typeface="+mn-lt"/>
              </a:rPr>
              <a:t>优秀的团队所具备的要素</a:t>
            </a:r>
          </a:p>
        </p:txBody>
      </p:sp>
      <p:sp>
        <p:nvSpPr>
          <p:cNvPr id="13" name="文本框 12">
            <a:extLst>
              <a:ext uri="{FF2B5EF4-FFF2-40B4-BE49-F238E27FC236}">
                <a16:creationId xmlns:a16="http://schemas.microsoft.com/office/drawing/2014/main" xmlns="" id="{E7140C47-3E6F-4C71-85F6-EB35FF572A82}"/>
              </a:ext>
            </a:extLst>
          </p:cNvPr>
          <p:cNvSpPr txBox="1"/>
          <p:nvPr/>
        </p:nvSpPr>
        <p:spPr>
          <a:xfrm>
            <a:off x="6098441" y="3387438"/>
            <a:ext cx="3980176" cy="646331"/>
          </a:xfrm>
          <a:prstGeom prst="rect">
            <a:avLst/>
          </a:prstGeom>
          <a:noFill/>
        </p:spPr>
        <p:txBody>
          <a:bodyPr wrap="square" rtlCol="0">
            <a:spAutoFit/>
          </a:bodyPr>
          <a:lstStyle/>
          <a:p>
            <a:r>
              <a:rPr lang="en-US" altLang="zh-CN" dirty="0">
                <a:cs typeface="+mn-ea"/>
                <a:sym typeface="+mn-lt"/>
              </a:rPr>
              <a:t>Please type here whatever you want.</a:t>
            </a:r>
            <a:endParaRPr lang="zh-CN" altLang="en-US" dirty="0">
              <a:cs typeface="+mn-ea"/>
              <a:sym typeface="+mn-lt"/>
            </a:endParaRPr>
          </a:p>
        </p:txBody>
      </p:sp>
      <p:sp>
        <p:nvSpPr>
          <p:cNvPr id="14" name="椭圆 13">
            <a:extLst>
              <a:ext uri="{FF2B5EF4-FFF2-40B4-BE49-F238E27FC236}">
                <a16:creationId xmlns:a16="http://schemas.microsoft.com/office/drawing/2014/main" xmlns="" id="{FB303CEE-AFF3-4EA9-818B-1F8546322062}"/>
              </a:ext>
            </a:extLst>
          </p:cNvPr>
          <p:cNvSpPr/>
          <p:nvPr/>
        </p:nvSpPr>
        <p:spPr>
          <a:xfrm>
            <a:off x="5011296" y="2397386"/>
            <a:ext cx="190707" cy="190707"/>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a:extLst>
              <a:ext uri="{FF2B5EF4-FFF2-40B4-BE49-F238E27FC236}">
                <a16:creationId xmlns:a16="http://schemas.microsoft.com/office/drawing/2014/main" xmlns="" id="{0B668465-1AAC-4FE9-896F-8D4FD5085245}"/>
              </a:ext>
            </a:extLst>
          </p:cNvPr>
          <p:cNvSpPr/>
          <p:nvPr/>
        </p:nvSpPr>
        <p:spPr>
          <a:xfrm>
            <a:off x="11265580" y="4017412"/>
            <a:ext cx="190707" cy="190707"/>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a16="http://schemas.microsoft.com/office/drawing/2014/main" xmlns="" id="{D850DAA8-2C4E-4CBB-918D-3D5DEC049407}"/>
              </a:ext>
            </a:extLst>
          </p:cNvPr>
          <p:cNvSpPr/>
          <p:nvPr/>
        </p:nvSpPr>
        <p:spPr>
          <a:xfrm>
            <a:off x="8438811" y="1641665"/>
            <a:ext cx="248925" cy="248925"/>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a:extLst>
              <a:ext uri="{FF2B5EF4-FFF2-40B4-BE49-F238E27FC236}">
                <a16:creationId xmlns:a16="http://schemas.microsoft.com/office/drawing/2014/main" xmlns="" id="{6ED2AD6C-0697-4016-9E74-2B66FF1EDA1B}"/>
              </a:ext>
            </a:extLst>
          </p:cNvPr>
          <p:cNvSpPr/>
          <p:nvPr/>
        </p:nvSpPr>
        <p:spPr>
          <a:xfrm>
            <a:off x="9336861" y="5477464"/>
            <a:ext cx="370547" cy="370546"/>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464144663"/>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1)">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xmlns="" id="{0A10015D-149D-4A00-A1CE-0E0EEA8934AE}"/>
              </a:ext>
            </a:extLst>
          </p:cNvPr>
          <p:cNvGrpSpPr/>
          <p:nvPr/>
        </p:nvGrpSpPr>
        <p:grpSpPr>
          <a:xfrm>
            <a:off x="8728359" y="1365754"/>
            <a:ext cx="1846227" cy="1846227"/>
            <a:chOff x="-3498117" y="-3513194"/>
            <a:chExt cx="7301036" cy="7301036"/>
          </a:xfrm>
        </p:grpSpPr>
        <p:sp>
          <p:nvSpPr>
            <p:cNvPr id="10" name="椭圆 9">
              <a:extLst>
                <a:ext uri="{FF2B5EF4-FFF2-40B4-BE49-F238E27FC236}">
                  <a16:creationId xmlns:a16="http://schemas.microsoft.com/office/drawing/2014/main" xmlns="" id="{9D59CC56-AD4D-43E2-94CC-365D6B97B4EB}"/>
                </a:ext>
              </a:extLst>
            </p:cNvPr>
            <p:cNvSpPr/>
            <p:nvPr/>
          </p:nvSpPr>
          <p:spPr>
            <a:xfrm>
              <a:off x="-3498117" y="-3513194"/>
              <a:ext cx="7301036" cy="7301036"/>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1" name="椭圆 10">
              <a:extLst>
                <a:ext uri="{FF2B5EF4-FFF2-40B4-BE49-F238E27FC236}">
                  <a16:creationId xmlns:a16="http://schemas.microsoft.com/office/drawing/2014/main" xmlns="" id="{28939646-D802-4FD7-B138-A923FD64C82D}"/>
                </a:ext>
              </a:extLst>
            </p:cNvPr>
            <p:cNvSpPr/>
            <p:nvPr/>
          </p:nvSpPr>
          <p:spPr>
            <a:xfrm>
              <a:off x="-3120022" y="-3130073"/>
              <a:ext cx="6544842" cy="6544842"/>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2" name="椭圆 11">
              <a:extLst>
                <a:ext uri="{FF2B5EF4-FFF2-40B4-BE49-F238E27FC236}">
                  <a16:creationId xmlns:a16="http://schemas.microsoft.com/office/drawing/2014/main" xmlns="" id="{06AC2934-8591-44A5-8EA9-6BCD84214EF1}"/>
                </a:ext>
              </a:extLst>
            </p:cNvPr>
            <p:cNvSpPr/>
            <p:nvPr/>
          </p:nvSpPr>
          <p:spPr>
            <a:xfrm>
              <a:off x="-2741926" y="-2746952"/>
              <a:ext cx="5788651" cy="5788651"/>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3" name="椭圆 12">
              <a:extLst>
                <a:ext uri="{FF2B5EF4-FFF2-40B4-BE49-F238E27FC236}">
                  <a16:creationId xmlns:a16="http://schemas.microsoft.com/office/drawing/2014/main" xmlns="" id="{BA2CA343-C8B9-4FF3-B56A-A31269A3E44C}"/>
                </a:ext>
              </a:extLst>
            </p:cNvPr>
            <p:cNvSpPr/>
            <p:nvPr/>
          </p:nvSpPr>
          <p:spPr>
            <a:xfrm>
              <a:off x="-2363828" y="-2363833"/>
              <a:ext cx="5032457" cy="5032457"/>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4" name="椭圆 13">
              <a:extLst>
                <a:ext uri="{FF2B5EF4-FFF2-40B4-BE49-F238E27FC236}">
                  <a16:creationId xmlns:a16="http://schemas.microsoft.com/office/drawing/2014/main" xmlns="" id="{9AF21B3D-6E8D-4775-A012-7F97C6F9D675}"/>
                </a:ext>
              </a:extLst>
            </p:cNvPr>
            <p:cNvSpPr/>
            <p:nvPr/>
          </p:nvSpPr>
          <p:spPr>
            <a:xfrm>
              <a:off x="-1985730" y="-1980712"/>
              <a:ext cx="4276263" cy="4276263"/>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5" name="椭圆 14">
              <a:extLst>
                <a:ext uri="{FF2B5EF4-FFF2-40B4-BE49-F238E27FC236}">
                  <a16:creationId xmlns:a16="http://schemas.microsoft.com/office/drawing/2014/main" xmlns="" id="{134BFB1E-03B6-4836-B3C3-DDACD14E6E67}"/>
                </a:ext>
              </a:extLst>
            </p:cNvPr>
            <p:cNvSpPr/>
            <p:nvPr/>
          </p:nvSpPr>
          <p:spPr>
            <a:xfrm>
              <a:off x="-1607634" y="-1597591"/>
              <a:ext cx="3520072" cy="3520072"/>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grpSp>
      <p:grpSp>
        <p:nvGrpSpPr>
          <p:cNvPr id="8" name="组合 7">
            <a:extLst>
              <a:ext uri="{FF2B5EF4-FFF2-40B4-BE49-F238E27FC236}">
                <a16:creationId xmlns:a16="http://schemas.microsoft.com/office/drawing/2014/main" xmlns="" id="{382247DD-A543-4FFC-B469-858CE476391A}"/>
              </a:ext>
            </a:extLst>
          </p:cNvPr>
          <p:cNvGrpSpPr/>
          <p:nvPr/>
        </p:nvGrpSpPr>
        <p:grpSpPr>
          <a:xfrm>
            <a:off x="5692876" y="1806195"/>
            <a:ext cx="4326195" cy="965344"/>
            <a:chOff x="1907459" y="1835691"/>
            <a:chExt cx="4326194" cy="965344"/>
          </a:xfrm>
        </p:grpSpPr>
        <p:grpSp>
          <p:nvGrpSpPr>
            <p:cNvPr id="3" name="组合 2">
              <a:extLst>
                <a:ext uri="{FF2B5EF4-FFF2-40B4-BE49-F238E27FC236}">
                  <a16:creationId xmlns:a16="http://schemas.microsoft.com/office/drawing/2014/main" xmlns="" id="{F1EF591D-E47E-4AC6-AAA7-40840136C529}"/>
                </a:ext>
              </a:extLst>
            </p:cNvPr>
            <p:cNvGrpSpPr/>
            <p:nvPr/>
          </p:nvGrpSpPr>
          <p:grpSpPr>
            <a:xfrm>
              <a:off x="2236872" y="2164018"/>
              <a:ext cx="3859128" cy="400110"/>
              <a:chOff x="1728712" y="2301671"/>
              <a:chExt cx="3859128" cy="400110"/>
            </a:xfrm>
          </p:grpSpPr>
          <p:sp>
            <p:nvSpPr>
              <p:cNvPr id="4" name="文本框 3">
                <a:extLst>
                  <a:ext uri="{FF2B5EF4-FFF2-40B4-BE49-F238E27FC236}">
                    <a16:creationId xmlns:a16="http://schemas.microsoft.com/office/drawing/2014/main" xmlns="" id="{3D657D21-FD4D-4C72-95B2-BFA24E7ED70E}"/>
                  </a:ext>
                </a:extLst>
              </p:cNvPr>
              <p:cNvSpPr txBox="1"/>
              <p:nvPr/>
            </p:nvSpPr>
            <p:spPr>
              <a:xfrm>
                <a:off x="2092465" y="2301671"/>
                <a:ext cx="3495375" cy="400110"/>
              </a:xfrm>
              <a:prstGeom prst="rect">
                <a:avLst/>
              </a:prstGeom>
              <a:solidFill>
                <a:schemeClr val="bg1"/>
              </a:solidFill>
            </p:spPr>
            <p:txBody>
              <a:bodyPr vert="horz" wrap="square" rtlCol="0">
                <a:spAutoFit/>
              </a:bodyPr>
              <a:lstStyle>
                <a:defPPr>
                  <a:defRPr lang="en-US"/>
                </a:defPPr>
                <a:lvl1pPr algn="ctr">
                  <a:defRPr sz="2000" spc="600">
                    <a:solidFill>
                      <a:srgbClr val="425158"/>
                    </a:solidFill>
                    <a:latin typeface="思源黑体 CN Bold" panose="020B0800000000000000" pitchFamily="34" charset="-122"/>
                    <a:ea typeface="思源黑体 CN Bold" panose="020B0800000000000000" pitchFamily="34" charset="-122"/>
                  </a:defRPr>
                </a:lvl1pPr>
              </a:lstStyle>
              <a:p>
                <a:r>
                  <a:rPr lang="zh-CN" altLang="en-US" dirty="0">
                    <a:latin typeface="+mn-lt"/>
                    <a:ea typeface="+mn-ea"/>
                    <a:cs typeface="+mn-ea"/>
                    <a:sym typeface="+mn-lt"/>
                  </a:rPr>
                  <a:t>团队需要什么样的人？</a:t>
                </a:r>
              </a:p>
            </p:txBody>
          </p:sp>
          <p:sp>
            <p:nvSpPr>
              <p:cNvPr id="5" name="椭圆 4">
                <a:extLst>
                  <a:ext uri="{FF2B5EF4-FFF2-40B4-BE49-F238E27FC236}">
                    <a16:creationId xmlns:a16="http://schemas.microsoft.com/office/drawing/2014/main" xmlns="" id="{61354445-95D0-4C88-A772-CC2D0858089C}"/>
                  </a:ext>
                </a:extLst>
              </p:cNvPr>
              <p:cNvSpPr/>
              <p:nvPr/>
            </p:nvSpPr>
            <p:spPr>
              <a:xfrm>
                <a:off x="1843540" y="2360663"/>
                <a:ext cx="248925" cy="248925"/>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a:extLst>
                  <a:ext uri="{FF2B5EF4-FFF2-40B4-BE49-F238E27FC236}">
                    <a16:creationId xmlns:a16="http://schemas.microsoft.com/office/drawing/2014/main" xmlns="" id="{503D08E0-2B28-4F99-8490-D549036FC931}"/>
                  </a:ext>
                </a:extLst>
              </p:cNvPr>
              <p:cNvSpPr/>
              <p:nvPr/>
            </p:nvSpPr>
            <p:spPr>
              <a:xfrm>
                <a:off x="1728712" y="2360663"/>
                <a:ext cx="190707" cy="190707"/>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平行四边形 6">
              <a:extLst>
                <a:ext uri="{FF2B5EF4-FFF2-40B4-BE49-F238E27FC236}">
                  <a16:creationId xmlns:a16="http://schemas.microsoft.com/office/drawing/2014/main" xmlns="" id="{43D76799-57D7-41C3-B7D3-003CA29EBFDC}"/>
                </a:ext>
              </a:extLst>
            </p:cNvPr>
            <p:cNvSpPr/>
            <p:nvPr/>
          </p:nvSpPr>
          <p:spPr>
            <a:xfrm>
              <a:off x="1907459" y="1835691"/>
              <a:ext cx="4326194" cy="965344"/>
            </a:xfrm>
            <a:prstGeom prst="parallelogram">
              <a:avLst>
                <a:gd name="adj" fmla="val 10238"/>
              </a:avLst>
            </a:prstGeom>
            <a:noFill/>
            <a:ln>
              <a:solidFill>
                <a:srgbClr val="425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18" name="图片 17">
            <a:extLst>
              <a:ext uri="{FF2B5EF4-FFF2-40B4-BE49-F238E27FC236}">
                <a16:creationId xmlns:a16="http://schemas.microsoft.com/office/drawing/2014/main" xmlns="" id="{7E2B03E9-FFA4-48A4-B0D8-F666C099CC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3450" t="50168" r="54100" b="2539"/>
          <a:stretch/>
        </p:blipFill>
        <p:spPr>
          <a:xfrm>
            <a:off x="1342260" y="1806194"/>
            <a:ext cx="3909451" cy="3802654"/>
          </a:xfrm>
          <a:custGeom>
            <a:avLst/>
            <a:gdLst>
              <a:gd name="connsiteX0" fmla="*/ 389316 w 3909450"/>
              <a:gd name="connsiteY0" fmla="*/ 0 h 3802654"/>
              <a:gd name="connsiteX1" fmla="*/ 3909450 w 3909450"/>
              <a:gd name="connsiteY1" fmla="*/ 0 h 3802654"/>
              <a:gd name="connsiteX2" fmla="*/ 3520134 w 3909450"/>
              <a:gd name="connsiteY2" fmla="*/ 3802654 h 3802654"/>
              <a:gd name="connsiteX3" fmla="*/ 0 w 3909450"/>
              <a:gd name="connsiteY3" fmla="*/ 3802654 h 3802654"/>
            </a:gdLst>
            <a:ahLst/>
            <a:cxnLst>
              <a:cxn ang="0">
                <a:pos x="connsiteX0" y="connsiteY0"/>
              </a:cxn>
              <a:cxn ang="0">
                <a:pos x="connsiteX1" y="connsiteY1"/>
              </a:cxn>
              <a:cxn ang="0">
                <a:pos x="connsiteX2" y="connsiteY2"/>
              </a:cxn>
              <a:cxn ang="0">
                <a:pos x="connsiteX3" y="connsiteY3"/>
              </a:cxn>
            </a:cxnLst>
            <a:rect l="l" t="t" r="r" b="b"/>
            <a:pathLst>
              <a:path w="3909450" h="3802654">
                <a:moveTo>
                  <a:pt x="389316" y="0"/>
                </a:moveTo>
                <a:lnTo>
                  <a:pt x="3909450" y="0"/>
                </a:lnTo>
                <a:lnTo>
                  <a:pt x="3520134" y="3802654"/>
                </a:lnTo>
                <a:lnTo>
                  <a:pt x="0" y="3802654"/>
                </a:lnTo>
                <a:close/>
              </a:path>
            </a:pathLst>
          </a:custGeom>
          <a:solidFill>
            <a:srgbClr val="F6F6F6"/>
          </a:solidFill>
          <a:ln w="76200">
            <a:noFill/>
          </a:ln>
          <a:effectLst/>
        </p:spPr>
      </p:pic>
      <p:sp>
        <p:nvSpPr>
          <p:cNvPr id="19" name="矩形 18">
            <a:extLst>
              <a:ext uri="{FF2B5EF4-FFF2-40B4-BE49-F238E27FC236}">
                <a16:creationId xmlns:a16="http://schemas.microsoft.com/office/drawing/2014/main" xmlns="" id="{48EDB44C-236A-491E-BC1F-F3009D8D54F4}"/>
              </a:ext>
            </a:extLst>
          </p:cNvPr>
          <p:cNvSpPr/>
          <p:nvPr/>
        </p:nvSpPr>
        <p:spPr>
          <a:xfrm>
            <a:off x="5596961" y="3221940"/>
            <a:ext cx="5252780" cy="2252924"/>
          </a:xfrm>
          <a:prstGeom prst="rect">
            <a:avLst/>
          </a:prstGeom>
        </p:spPr>
        <p:txBody>
          <a:bodyPr wrap="square">
            <a:spAutoFit/>
          </a:bodyPr>
          <a:lstStyle/>
          <a:p>
            <a:pPr algn="just">
              <a:lnSpc>
                <a:spcPct val="130000"/>
              </a:lnSpc>
              <a:spcBef>
                <a:spcPct val="30000"/>
              </a:spcBef>
            </a:pPr>
            <a:r>
              <a:rPr lang="zh-CN" altLang="en-US" spc="300" dirty="0">
                <a:solidFill>
                  <a:srgbClr val="425158"/>
                </a:solidFill>
                <a:cs typeface="+mn-ea"/>
                <a:sym typeface="+mn-lt"/>
              </a:rPr>
              <a:t>具有敬业精神的人，可以把好的企业文化代代相传，他们一群人在团队里起着积极向上的作用，代表着高涨的士气，高昂的斗志，坚强的意志，顽强的品质。团队有了这一股中坚力量，必定能够势如破竹，百战百胜，攻无不克，一次又一次地取得胜利。</a:t>
            </a:r>
          </a:p>
        </p:txBody>
      </p:sp>
    </p:spTree>
    <p:extLst>
      <p:ext uri="{BB962C8B-B14F-4D97-AF65-F5344CB8AC3E}">
        <p14:creationId xmlns:p14="http://schemas.microsoft.com/office/powerpoint/2010/main" val="1370154911"/>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par>
                                <p:cTn id="13" presetID="14" presetClass="entr" presetSubtype="1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randombar(horizont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9">
                                            <p:txEl>
                                              <p:pRg st="0" end="0"/>
                                            </p:txEl>
                                          </p:spTgt>
                                        </p:tgtEl>
                                        <p:attrNameLst>
                                          <p:attrName>style.visibility</p:attrName>
                                        </p:attrNameLst>
                                      </p:cBhvr>
                                      <p:to>
                                        <p:strVal val="visible"/>
                                      </p:to>
                                    </p:set>
                                    <p:animEffect transition="in" filter="wipe(down)">
                                      <p:cBhvr>
                                        <p:cTn id="20"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组合 50">
            <a:extLst>
              <a:ext uri="{FF2B5EF4-FFF2-40B4-BE49-F238E27FC236}">
                <a16:creationId xmlns:a16="http://schemas.microsoft.com/office/drawing/2014/main" xmlns="" id="{756187EB-F84E-4706-AFC9-B6C20E1DD8A8}"/>
              </a:ext>
            </a:extLst>
          </p:cNvPr>
          <p:cNvGrpSpPr/>
          <p:nvPr/>
        </p:nvGrpSpPr>
        <p:grpSpPr>
          <a:xfrm>
            <a:off x="7108491" y="1744659"/>
            <a:ext cx="619748" cy="619748"/>
            <a:chOff x="-3498117" y="-3513194"/>
            <a:chExt cx="7301036" cy="7301036"/>
          </a:xfrm>
        </p:grpSpPr>
        <p:sp>
          <p:nvSpPr>
            <p:cNvPr id="52" name="椭圆 51">
              <a:extLst>
                <a:ext uri="{FF2B5EF4-FFF2-40B4-BE49-F238E27FC236}">
                  <a16:creationId xmlns:a16="http://schemas.microsoft.com/office/drawing/2014/main" xmlns="" id="{74CEF7B7-BBE2-4BA9-A436-36094F35DAB6}"/>
                </a:ext>
              </a:extLst>
            </p:cNvPr>
            <p:cNvSpPr/>
            <p:nvPr/>
          </p:nvSpPr>
          <p:spPr>
            <a:xfrm>
              <a:off x="-3498117" y="-3513194"/>
              <a:ext cx="7301036" cy="7301036"/>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53" name="椭圆 52">
              <a:extLst>
                <a:ext uri="{FF2B5EF4-FFF2-40B4-BE49-F238E27FC236}">
                  <a16:creationId xmlns:a16="http://schemas.microsoft.com/office/drawing/2014/main" xmlns="" id="{EBA1B98F-B58A-42C7-99C5-7DAE5E0B4934}"/>
                </a:ext>
              </a:extLst>
            </p:cNvPr>
            <p:cNvSpPr/>
            <p:nvPr/>
          </p:nvSpPr>
          <p:spPr>
            <a:xfrm>
              <a:off x="-3120022" y="-3130073"/>
              <a:ext cx="6544842" cy="6544842"/>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54" name="椭圆 53">
              <a:extLst>
                <a:ext uri="{FF2B5EF4-FFF2-40B4-BE49-F238E27FC236}">
                  <a16:creationId xmlns:a16="http://schemas.microsoft.com/office/drawing/2014/main" xmlns="" id="{BE537CDF-3D1A-4AEC-A58E-F8A4B9A34778}"/>
                </a:ext>
              </a:extLst>
            </p:cNvPr>
            <p:cNvSpPr/>
            <p:nvPr/>
          </p:nvSpPr>
          <p:spPr>
            <a:xfrm>
              <a:off x="-2741926" y="-2746952"/>
              <a:ext cx="5788651" cy="5788651"/>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55" name="椭圆 54">
              <a:extLst>
                <a:ext uri="{FF2B5EF4-FFF2-40B4-BE49-F238E27FC236}">
                  <a16:creationId xmlns:a16="http://schemas.microsoft.com/office/drawing/2014/main" xmlns="" id="{25FC4917-760F-4619-9E92-DA7A2CB778CB}"/>
                </a:ext>
              </a:extLst>
            </p:cNvPr>
            <p:cNvSpPr/>
            <p:nvPr/>
          </p:nvSpPr>
          <p:spPr>
            <a:xfrm>
              <a:off x="-2363828" y="-2363833"/>
              <a:ext cx="5032457" cy="5032457"/>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56" name="椭圆 55">
              <a:extLst>
                <a:ext uri="{FF2B5EF4-FFF2-40B4-BE49-F238E27FC236}">
                  <a16:creationId xmlns:a16="http://schemas.microsoft.com/office/drawing/2014/main" xmlns="" id="{F87677A3-ED87-401D-A044-DDBB7CA4C52D}"/>
                </a:ext>
              </a:extLst>
            </p:cNvPr>
            <p:cNvSpPr/>
            <p:nvPr/>
          </p:nvSpPr>
          <p:spPr>
            <a:xfrm>
              <a:off x="-1985730" y="-1980712"/>
              <a:ext cx="4276263" cy="4276263"/>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57" name="椭圆 56">
              <a:extLst>
                <a:ext uri="{FF2B5EF4-FFF2-40B4-BE49-F238E27FC236}">
                  <a16:creationId xmlns:a16="http://schemas.microsoft.com/office/drawing/2014/main" xmlns="" id="{CA73D367-4F52-41DF-A862-9A9B2F538917}"/>
                </a:ext>
              </a:extLst>
            </p:cNvPr>
            <p:cNvSpPr/>
            <p:nvPr/>
          </p:nvSpPr>
          <p:spPr>
            <a:xfrm>
              <a:off x="-1607634" y="-1597591"/>
              <a:ext cx="3520072" cy="3520072"/>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grpSp>
      <p:grpSp>
        <p:nvGrpSpPr>
          <p:cNvPr id="44" name="组合 43">
            <a:extLst>
              <a:ext uri="{FF2B5EF4-FFF2-40B4-BE49-F238E27FC236}">
                <a16:creationId xmlns:a16="http://schemas.microsoft.com/office/drawing/2014/main" xmlns="" id="{857EAA78-2B90-4D7C-9297-71B6BA659CA2}"/>
              </a:ext>
            </a:extLst>
          </p:cNvPr>
          <p:cNvGrpSpPr/>
          <p:nvPr/>
        </p:nvGrpSpPr>
        <p:grpSpPr>
          <a:xfrm>
            <a:off x="3790281" y="3122444"/>
            <a:ext cx="619748" cy="619748"/>
            <a:chOff x="-3498117" y="-3513194"/>
            <a:chExt cx="7301036" cy="7301036"/>
          </a:xfrm>
        </p:grpSpPr>
        <p:sp>
          <p:nvSpPr>
            <p:cNvPr id="45" name="椭圆 44">
              <a:extLst>
                <a:ext uri="{FF2B5EF4-FFF2-40B4-BE49-F238E27FC236}">
                  <a16:creationId xmlns:a16="http://schemas.microsoft.com/office/drawing/2014/main" xmlns="" id="{3BD172F5-A31B-4E9C-ACAC-F91B9D457E47}"/>
                </a:ext>
              </a:extLst>
            </p:cNvPr>
            <p:cNvSpPr/>
            <p:nvPr/>
          </p:nvSpPr>
          <p:spPr>
            <a:xfrm>
              <a:off x="-3498117" y="-3513194"/>
              <a:ext cx="7301036" cy="7301036"/>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46" name="椭圆 45">
              <a:extLst>
                <a:ext uri="{FF2B5EF4-FFF2-40B4-BE49-F238E27FC236}">
                  <a16:creationId xmlns:a16="http://schemas.microsoft.com/office/drawing/2014/main" xmlns="" id="{23FE48EC-B26F-4236-B540-D2FC5C49B499}"/>
                </a:ext>
              </a:extLst>
            </p:cNvPr>
            <p:cNvSpPr/>
            <p:nvPr/>
          </p:nvSpPr>
          <p:spPr>
            <a:xfrm>
              <a:off x="-3120022" y="-3130073"/>
              <a:ext cx="6544842" cy="6544842"/>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47" name="椭圆 46">
              <a:extLst>
                <a:ext uri="{FF2B5EF4-FFF2-40B4-BE49-F238E27FC236}">
                  <a16:creationId xmlns:a16="http://schemas.microsoft.com/office/drawing/2014/main" xmlns="" id="{BD200416-A176-4D50-B450-592F6E1B5259}"/>
                </a:ext>
              </a:extLst>
            </p:cNvPr>
            <p:cNvSpPr/>
            <p:nvPr/>
          </p:nvSpPr>
          <p:spPr>
            <a:xfrm>
              <a:off x="-2741926" y="-2746952"/>
              <a:ext cx="5788651" cy="5788651"/>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48" name="椭圆 47">
              <a:extLst>
                <a:ext uri="{FF2B5EF4-FFF2-40B4-BE49-F238E27FC236}">
                  <a16:creationId xmlns:a16="http://schemas.microsoft.com/office/drawing/2014/main" xmlns="" id="{01766D58-19D0-4665-8514-D081E2076764}"/>
                </a:ext>
              </a:extLst>
            </p:cNvPr>
            <p:cNvSpPr/>
            <p:nvPr/>
          </p:nvSpPr>
          <p:spPr>
            <a:xfrm>
              <a:off x="-2363828" y="-2363833"/>
              <a:ext cx="5032457" cy="5032457"/>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49" name="椭圆 48">
              <a:extLst>
                <a:ext uri="{FF2B5EF4-FFF2-40B4-BE49-F238E27FC236}">
                  <a16:creationId xmlns:a16="http://schemas.microsoft.com/office/drawing/2014/main" xmlns="" id="{2A55C74C-7256-48E0-9223-0342F927CE9A}"/>
                </a:ext>
              </a:extLst>
            </p:cNvPr>
            <p:cNvSpPr/>
            <p:nvPr/>
          </p:nvSpPr>
          <p:spPr>
            <a:xfrm>
              <a:off x="-1985730" y="-1980712"/>
              <a:ext cx="4276263" cy="4276263"/>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50" name="椭圆 49">
              <a:extLst>
                <a:ext uri="{FF2B5EF4-FFF2-40B4-BE49-F238E27FC236}">
                  <a16:creationId xmlns:a16="http://schemas.microsoft.com/office/drawing/2014/main" xmlns="" id="{B5BCD5CD-465A-492F-92E3-1958D854619A}"/>
                </a:ext>
              </a:extLst>
            </p:cNvPr>
            <p:cNvSpPr/>
            <p:nvPr/>
          </p:nvSpPr>
          <p:spPr>
            <a:xfrm>
              <a:off x="-1607634" y="-1597591"/>
              <a:ext cx="3520072" cy="3520072"/>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grpSp>
      <p:sp>
        <p:nvSpPr>
          <p:cNvPr id="2" name="Freeform 5">
            <a:extLst>
              <a:ext uri="{FF2B5EF4-FFF2-40B4-BE49-F238E27FC236}">
                <a16:creationId xmlns:a16="http://schemas.microsoft.com/office/drawing/2014/main" xmlns="" id="{A7FCFE0B-D416-4CC4-9240-9CED210899A3}"/>
              </a:ext>
            </a:extLst>
          </p:cNvPr>
          <p:cNvSpPr>
            <a:spLocks noEditPoints="1"/>
          </p:cNvSpPr>
          <p:nvPr/>
        </p:nvSpPr>
        <p:spPr bwMode="auto">
          <a:xfrm rot="17484159">
            <a:off x="4873540" y="2241638"/>
            <a:ext cx="2387547" cy="2379055"/>
          </a:xfrm>
          <a:custGeom>
            <a:avLst/>
            <a:gdLst>
              <a:gd name="T0" fmla="*/ 1070 w 1070"/>
              <a:gd name="T1" fmla="*/ 560 h 1066"/>
              <a:gd name="T2" fmla="*/ 973 w 1070"/>
              <a:gd name="T3" fmla="*/ 462 h 1066"/>
              <a:gd name="T4" fmla="*/ 1034 w 1070"/>
              <a:gd name="T5" fmla="*/ 340 h 1066"/>
              <a:gd name="T6" fmla="*/ 904 w 1070"/>
              <a:gd name="T7" fmla="*/ 288 h 1066"/>
              <a:gd name="T8" fmla="*/ 910 w 1070"/>
              <a:gd name="T9" fmla="*/ 153 h 1066"/>
              <a:gd name="T10" fmla="*/ 769 w 1070"/>
              <a:gd name="T11" fmla="*/ 157 h 1066"/>
              <a:gd name="T12" fmla="*/ 721 w 1070"/>
              <a:gd name="T13" fmla="*/ 33 h 1066"/>
              <a:gd name="T14" fmla="*/ 591 w 1070"/>
              <a:gd name="T15" fmla="*/ 94 h 1066"/>
              <a:gd name="T16" fmla="*/ 535 w 1070"/>
              <a:gd name="T17" fmla="*/ 0 h 1066"/>
              <a:gd name="T18" fmla="*/ 478 w 1070"/>
              <a:gd name="T19" fmla="*/ 94 h 1066"/>
              <a:gd name="T20" fmla="*/ 349 w 1070"/>
              <a:gd name="T21" fmla="*/ 33 h 1066"/>
              <a:gd name="T22" fmla="*/ 301 w 1070"/>
              <a:gd name="T23" fmla="*/ 157 h 1066"/>
              <a:gd name="T24" fmla="*/ 159 w 1070"/>
              <a:gd name="T25" fmla="*/ 153 h 1066"/>
              <a:gd name="T26" fmla="*/ 165 w 1070"/>
              <a:gd name="T27" fmla="*/ 288 h 1066"/>
              <a:gd name="T28" fmla="*/ 36 w 1070"/>
              <a:gd name="T29" fmla="*/ 340 h 1066"/>
              <a:gd name="T30" fmla="*/ 96 w 1070"/>
              <a:gd name="T31" fmla="*/ 462 h 1066"/>
              <a:gd name="T32" fmla="*/ 0 w 1070"/>
              <a:gd name="T33" fmla="*/ 560 h 1066"/>
              <a:gd name="T34" fmla="*/ 105 w 1070"/>
              <a:gd name="T35" fmla="*/ 647 h 1066"/>
              <a:gd name="T36" fmla="*/ 55 w 1070"/>
              <a:gd name="T37" fmla="*/ 774 h 1066"/>
              <a:gd name="T38" fmla="*/ 187 w 1070"/>
              <a:gd name="T39" fmla="*/ 812 h 1066"/>
              <a:gd name="T40" fmla="*/ 192 w 1070"/>
              <a:gd name="T41" fmla="*/ 946 h 1066"/>
              <a:gd name="T42" fmla="*/ 328 w 1070"/>
              <a:gd name="T43" fmla="*/ 929 h 1066"/>
              <a:gd name="T44" fmla="*/ 385 w 1070"/>
              <a:gd name="T45" fmla="*/ 1050 h 1066"/>
              <a:gd name="T46" fmla="*/ 504 w 1070"/>
              <a:gd name="T47" fmla="*/ 978 h 1066"/>
              <a:gd name="T48" fmla="*/ 566 w 1070"/>
              <a:gd name="T49" fmla="*/ 978 h 1066"/>
              <a:gd name="T50" fmla="*/ 684 w 1070"/>
              <a:gd name="T51" fmla="*/ 1050 h 1066"/>
              <a:gd name="T52" fmla="*/ 741 w 1070"/>
              <a:gd name="T53" fmla="*/ 929 h 1066"/>
              <a:gd name="T54" fmla="*/ 878 w 1070"/>
              <a:gd name="T55" fmla="*/ 946 h 1066"/>
              <a:gd name="T56" fmla="*/ 882 w 1070"/>
              <a:gd name="T57" fmla="*/ 812 h 1066"/>
              <a:gd name="T58" fmla="*/ 1014 w 1070"/>
              <a:gd name="T59" fmla="*/ 774 h 1066"/>
              <a:gd name="T60" fmla="*/ 965 w 1070"/>
              <a:gd name="T61" fmla="*/ 647 h 1066"/>
              <a:gd name="T62" fmla="*/ 535 w 1070"/>
              <a:gd name="T63" fmla="*/ 831 h 1066"/>
              <a:gd name="T64" fmla="*/ 535 w 1070"/>
              <a:gd name="T65" fmla="*/ 235 h 1066"/>
              <a:gd name="T66" fmla="*/ 535 w 1070"/>
              <a:gd name="T67" fmla="*/ 831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70" h="1066">
                <a:moveTo>
                  <a:pt x="1060" y="638"/>
                </a:moveTo>
                <a:cubicBezTo>
                  <a:pt x="1065" y="613"/>
                  <a:pt x="1068" y="586"/>
                  <a:pt x="1070" y="560"/>
                </a:cubicBezTo>
                <a:cubicBezTo>
                  <a:pt x="979" y="531"/>
                  <a:pt x="979" y="531"/>
                  <a:pt x="979" y="531"/>
                </a:cubicBezTo>
                <a:cubicBezTo>
                  <a:pt x="979" y="507"/>
                  <a:pt x="977" y="484"/>
                  <a:pt x="973" y="462"/>
                </a:cubicBezTo>
                <a:cubicBezTo>
                  <a:pt x="1057" y="414"/>
                  <a:pt x="1057" y="414"/>
                  <a:pt x="1057" y="414"/>
                </a:cubicBezTo>
                <a:cubicBezTo>
                  <a:pt x="1051" y="389"/>
                  <a:pt x="1043" y="364"/>
                  <a:pt x="1034" y="340"/>
                </a:cubicBezTo>
                <a:cubicBezTo>
                  <a:pt x="939" y="351"/>
                  <a:pt x="939" y="351"/>
                  <a:pt x="939" y="351"/>
                </a:cubicBezTo>
                <a:cubicBezTo>
                  <a:pt x="929" y="329"/>
                  <a:pt x="917" y="308"/>
                  <a:pt x="904" y="288"/>
                </a:cubicBezTo>
                <a:cubicBezTo>
                  <a:pt x="961" y="211"/>
                  <a:pt x="961" y="211"/>
                  <a:pt x="961" y="211"/>
                </a:cubicBezTo>
                <a:cubicBezTo>
                  <a:pt x="945" y="191"/>
                  <a:pt x="929" y="171"/>
                  <a:pt x="910" y="153"/>
                </a:cubicBezTo>
                <a:cubicBezTo>
                  <a:pt x="828" y="202"/>
                  <a:pt x="828" y="202"/>
                  <a:pt x="828" y="202"/>
                </a:cubicBezTo>
                <a:cubicBezTo>
                  <a:pt x="810" y="185"/>
                  <a:pt x="790" y="170"/>
                  <a:pt x="769" y="157"/>
                </a:cubicBezTo>
                <a:cubicBezTo>
                  <a:pt x="789" y="64"/>
                  <a:pt x="789" y="64"/>
                  <a:pt x="789" y="64"/>
                </a:cubicBezTo>
                <a:cubicBezTo>
                  <a:pt x="767" y="52"/>
                  <a:pt x="744" y="41"/>
                  <a:pt x="721" y="33"/>
                </a:cubicBezTo>
                <a:cubicBezTo>
                  <a:pt x="665" y="110"/>
                  <a:pt x="665" y="110"/>
                  <a:pt x="665" y="110"/>
                </a:cubicBezTo>
                <a:cubicBezTo>
                  <a:pt x="641" y="103"/>
                  <a:pt x="617" y="98"/>
                  <a:pt x="591" y="94"/>
                </a:cubicBezTo>
                <a:cubicBezTo>
                  <a:pt x="572" y="1"/>
                  <a:pt x="572" y="1"/>
                  <a:pt x="572" y="1"/>
                </a:cubicBezTo>
                <a:cubicBezTo>
                  <a:pt x="560" y="0"/>
                  <a:pt x="547" y="0"/>
                  <a:pt x="535" y="0"/>
                </a:cubicBezTo>
                <a:cubicBezTo>
                  <a:pt x="522" y="0"/>
                  <a:pt x="509" y="0"/>
                  <a:pt x="497" y="1"/>
                </a:cubicBezTo>
                <a:cubicBezTo>
                  <a:pt x="478" y="94"/>
                  <a:pt x="478" y="94"/>
                  <a:pt x="478" y="94"/>
                </a:cubicBezTo>
                <a:cubicBezTo>
                  <a:pt x="453" y="98"/>
                  <a:pt x="428" y="103"/>
                  <a:pt x="404" y="110"/>
                </a:cubicBezTo>
                <a:cubicBezTo>
                  <a:pt x="349" y="33"/>
                  <a:pt x="349" y="33"/>
                  <a:pt x="349" y="33"/>
                </a:cubicBezTo>
                <a:cubicBezTo>
                  <a:pt x="325" y="41"/>
                  <a:pt x="302" y="52"/>
                  <a:pt x="280" y="64"/>
                </a:cubicBezTo>
                <a:cubicBezTo>
                  <a:pt x="301" y="157"/>
                  <a:pt x="301" y="157"/>
                  <a:pt x="301" y="157"/>
                </a:cubicBezTo>
                <a:cubicBezTo>
                  <a:pt x="279" y="170"/>
                  <a:pt x="260" y="185"/>
                  <a:pt x="241" y="202"/>
                </a:cubicBezTo>
                <a:cubicBezTo>
                  <a:pt x="159" y="153"/>
                  <a:pt x="159" y="153"/>
                  <a:pt x="159" y="153"/>
                </a:cubicBezTo>
                <a:cubicBezTo>
                  <a:pt x="141" y="171"/>
                  <a:pt x="124" y="191"/>
                  <a:pt x="108" y="211"/>
                </a:cubicBezTo>
                <a:cubicBezTo>
                  <a:pt x="165" y="288"/>
                  <a:pt x="165" y="288"/>
                  <a:pt x="165" y="288"/>
                </a:cubicBezTo>
                <a:cubicBezTo>
                  <a:pt x="152" y="308"/>
                  <a:pt x="140" y="329"/>
                  <a:pt x="130" y="351"/>
                </a:cubicBezTo>
                <a:cubicBezTo>
                  <a:pt x="36" y="340"/>
                  <a:pt x="36" y="340"/>
                  <a:pt x="36" y="340"/>
                </a:cubicBezTo>
                <a:cubicBezTo>
                  <a:pt x="26" y="364"/>
                  <a:pt x="19" y="389"/>
                  <a:pt x="13" y="414"/>
                </a:cubicBezTo>
                <a:cubicBezTo>
                  <a:pt x="96" y="462"/>
                  <a:pt x="96" y="462"/>
                  <a:pt x="96" y="462"/>
                </a:cubicBezTo>
                <a:cubicBezTo>
                  <a:pt x="93" y="484"/>
                  <a:pt x="91" y="507"/>
                  <a:pt x="90" y="531"/>
                </a:cubicBezTo>
                <a:cubicBezTo>
                  <a:pt x="0" y="560"/>
                  <a:pt x="0" y="560"/>
                  <a:pt x="0" y="560"/>
                </a:cubicBezTo>
                <a:cubicBezTo>
                  <a:pt x="1" y="586"/>
                  <a:pt x="4" y="613"/>
                  <a:pt x="9" y="638"/>
                </a:cubicBezTo>
                <a:cubicBezTo>
                  <a:pt x="105" y="647"/>
                  <a:pt x="105" y="647"/>
                  <a:pt x="105" y="647"/>
                </a:cubicBezTo>
                <a:cubicBezTo>
                  <a:pt x="110" y="669"/>
                  <a:pt x="118" y="690"/>
                  <a:pt x="126" y="711"/>
                </a:cubicBezTo>
                <a:cubicBezTo>
                  <a:pt x="55" y="774"/>
                  <a:pt x="55" y="774"/>
                  <a:pt x="55" y="774"/>
                </a:cubicBezTo>
                <a:cubicBezTo>
                  <a:pt x="67" y="798"/>
                  <a:pt x="81" y="821"/>
                  <a:pt x="96" y="843"/>
                </a:cubicBezTo>
                <a:cubicBezTo>
                  <a:pt x="187" y="812"/>
                  <a:pt x="187" y="812"/>
                  <a:pt x="187" y="812"/>
                </a:cubicBezTo>
                <a:cubicBezTo>
                  <a:pt x="201" y="829"/>
                  <a:pt x="215" y="845"/>
                  <a:pt x="231" y="860"/>
                </a:cubicBezTo>
                <a:cubicBezTo>
                  <a:pt x="192" y="946"/>
                  <a:pt x="192" y="946"/>
                  <a:pt x="192" y="946"/>
                </a:cubicBezTo>
                <a:cubicBezTo>
                  <a:pt x="212" y="964"/>
                  <a:pt x="234" y="979"/>
                  <a:pt x="258" y="994"/>
                </a:cubicBezTo>
                <a:cubicBezTo>
                  <a:pt x="328" y="929"/>
                  <a:pt x="328" y="929"/>
                  <a:pt x="328" y="929"/>
                </a:cubicBezTo>
                <a:cubicBezTo>
                  <a:pt x="347" y="938"/>
                  <a:pt x="366" y="947"/>
                  <a:pt x="386" y="954"/>
                </a:cubicBezTo>
                <a:cubicBezTo>
                  <a:pt x="385" y="1050"/>
                  <a:pt x="385" y="1050"/>
                  <a:pt x="385" y="1050"/>
                </a:cubicBezTo>
                <a:cubicBezTo>
                  <a:pt x="411" y="1057"/>
                  <a:pt x="438" y="1063"/>
                  <a:pt x="465" y="1066"/>
                </a:cubicBezTo>
                <a:cubicBezTo>
                  <a:pt x="504" y="978"/>
                  <a:pt x="504" y="978"/>
                  <a:pt x="504" y="978"/>
                </a:cubicBezTo>
                <a:cubicBezTo>
                  <a:pt x="514" y="979"/>
                  <a:pt x="524" y="979"/>
                  <a:pt x="535" y="979"/>
                </a:cubicBezTo>
                <a:cubicBezTo>
                  <a:pt x="545" y="979"/>
                  <a:pt x="556" y="979"/>
                  <a:pt x="566" y="978"/>
                </a:cubicBezTo>
                <a:cubicBezTo>
                  <a:pt x="604" y="1066"/>
                  <a:pt x="604" y="1066"/>
                  <a:pt x="604" y="1066"/>
                </a:cubicBezTo>
                <a:cubicBezTo>
                  <a:pt x="631" y="1063"/>
                  <a:pt x="658" y="1057"/>
                  <a:pt x="684" y="1050"/>
                </a:cubicBezTo>
                <a:cubicBezTo>
                  <a:pt x="683" y="954"/>
                  <a:pt x="683" y="954"/>
                  <a:pt x="683" y="954"/>
                </a:cubicBezTo>
                <a:cubicBezTo>
                  <a:pt x="703" y="947"/>
                  <a:pt x="722" y="938"/>
                  <a:pt x="741" y="929"/>
                </a:cubicBezTo>
                <a:cubicBezTo>
                  <a:pt x="812" y="994"/>
                  <a:pt x="812" y="994"/>
                  <a:pt x="812" y="994"/>
                </a:cubicBezTo>
                <a:cubicBezTo>
                  <a:pt x="835" y="979"/>
                  <a:pt x="857" y="964"/>
                  <a:pt x="878" y="946"/>
                </a:cubicBezTo>
                <a:cubicBezTo>
                  <a:pt x="838" y="860"/>
                  <a:pt x="838" y="860"/>
                  <a:pt x="838" y="860"/>
                </a:cubicBezTo>
                <a:cubicBezTo>
                  <a:pt x="854" y="845"/>
                  <a:pt x="869" y="829"/>
                  <a:pt x="882" y="812"/>
                </a:cubicBezTo>
                <a:cubicBezTo>
                  <a:pt x="973" y="843"/>
                  <a:pt x="973" y="843"/>
                  <a:pt x="973" y="843"/>
                </a:cubicBezTo>
                <a:cubicBezTo>
                  <a:pt x="989" y="821"/>
                  <a:pt x="1002" y="798"/>
                  <a:pt x="1014" y="774"/>
                </a:cubicBezTo>
                <a:cubicBezTo>
                  <a:pt x="943" y="711"/>
                  <a:pt x="943" y="711"/>
                  <a:pt x="943" y="711"/>
                </a:cubicBezTo>
                <a:cubicBezTo>
                  <a:pt x="952" y="690"/>
                  <a:pt x="959" y="669"/>
                  <a:pt x="965" y="647"/>
                </a:cubicBezTo>
                <a:lnTo>
                  <a:pt x="1060" y="638"/>
                </a:lnTo>
                <a:close/>
                <a:moveTo>
                  <a:pt x="535" y="831"/>
                </a:moveTo>
                <a:cubicBezTo>
                  <a:pt x="370" y="831"/>
                  <a:pt x="237" y="698"/>
                  <a:pt x="237" y="533"/>
                </a:cubicBezTo>
                <a:cubicBezTo>
                  <a:pt x="237" y="368"/>
                  <a:pt x="370" y="235"/>
                  <a:pt x="535" y="235"/>
                </a:cubicBezTo>
                <a:cubicBezTo>
                  <a:pt x="699" y="235"/>
                  <a:pt x="833" y="368"/>
                  <a:pt x="833" y="533"/>
                </a:cubicBezTo>
                <a:cubicBezTo>
                  <a:pt x="833" y="698"/>
                  <a:pt x="699" y="831"/>
                  <a:pt x="535" y="831"/>
                </a:cubicBezTo>
                <a:close/>
              </a:path>
            </a:pathLst>
          </a:custGeom>
          <a:solidFill>
            <a:srgbClr val="425158"/>
          </a:solidFill>
          <a:ln w="0">
            <a:noFill/>
            <a:prstDash val="solid"/>
            <a:round/>
            <a:headEnd/>
            <a:tailEnd/>
          </a:ln>
        </p:spPr>
        <p:txBody>
          <a:bodyPr vert="horz" wrap="square" lIns="97385" tIns="48693" rIns="97385" bIns="48693" numCol="1" anchor="t" anchorCtr="0" compatLnSpc="1">
            <a:prstTxWarp prst="textNoShape">
              <a:avLst/>
            </a:prstTxWarp>
          </a:bodyPr>
          <a:lstStyle/>
          <a:p>
            <a:endParaRPr lang="en-US" sz="1917">
              <a:cs typeface="+mn-ea"/>
              <a:sym typeface="+mn-lt"/>
            </a:endParaRPr>
          </a:p>
        </p:txBody>
      </p:sp>
      <p:sp>
        <p:nvSpPr>
          <p:cNvPr id="3" name="Oval 10">
            <a:extLst>
              <a:ext uri="{FF2B5EF4-FFF2-40B4-BE49-F238E27FC236}">
                <a16:creationId xmlns:a16="http://schemas.microsoft.com/office/drawing/2014/main" xmlns="" id="{726FDB10-F750-41BB-9ABC-6381D3F49343}"/>
              </a:ext>
            </a:extLst>
          </p:cNvPr>
          <p:cNvSpPr/>
          <p:nvPr/>
        </p:nvSpPr>
        <p:spPr>
          <a:xfrm>
            <a:off x="4098806" y="1459953"/>
            <a:ext cx="3938097" cy="3938094"/>
          </a:xfrm>
          <a:prstGeom prst="ellipse">
            <a:avLst/>
          </a:prstGeom>
          <a:noFill/>
          <a:ln>
            <a:solidFill>
              <a:srgbClr val="42515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7">
              <a:cs typeface="+mn-ea"/>
              <a:sym typeface="+mn-lt"/>
            </a:endParaRPr>
          </a:p>
        </p:txBody>
      </p:sp>
      <p:grpSp>
        <p:nvGrpSpPr>
          <p:cNvPr id="4" name="Группа 85">
            <a:extLst>
              <a:ext uri="{FF2B5EF4-FFF2-40B4-BE49-F238E27FC236}">
                <a16:creationId xmlns:a16="http://schemas.microsoft.com/office/drawing/2014/main" xmlns="" id="{64E6ABDB-70D5-4AC7-98D2-4BC733E51C21}"/>
              </a:ext>
            </a:extLst>
          </p:cNvPr>
          <p:cNvGrpSpPr/>
          <p:nvPr/>
        </p:nvGrpSpPr>
        <p:grpSpPr>
          <a:xfrm>
            <a:off x="4336159" y="1689321"/>
            <a:ext cx="730435" cy="730431"/>
            <a:chOff x="1007676" y="3922775"/>
            <a:chExt cx="608328" cy="608326"/>
          </a:xfrm>
        </p:grpSpPr>
        <p:sp>
          <p:nvSpPr>
            <p:cNvPr id="5" name="Freeform: Shape 111">
              <a:extLst>
                <a:ext uri="{FF2B5EF4-FFF2-40B4-BE49-F238E27FC236}">
                  <a16:creationId xmlns:a16="http://schemas.microsoft.com/office/drawing/2014/main" xmlns="" id="{1E154992-FAAC-4E08-A93E-88DE7ADE7FCA}"/>
                </a:ext>
              </a:extLst>
            </p:cNvPr>
            <p:cNvSpPr/>
            <p:nvPr/>
          </p:nvSpPr>
          <p:spPr>
            <a:xfrm>
              <a:off x="1007676" y="3922775"/>
              <a:ext cx="608328" cy="608326"/>
            </a:xfrm>
            <a:custGeom>
              <a:avLst/>
              <a:gdLst/>
              <a:ahLst/>
              <a:cxnLst/>
              <a:rect l="l" t="t" r="r" b="b"/>
              <a:pathLst>
                <a:path w="195927" h="195927">
                  <a:moveTo>
                    <a:pt x="97964" y="0"/>
                  </a:moveTo>
                  <a:cubicBezTo>
                    <a:pt x="116200" y="208"/>
                    <a:pt x="132679" y="4667"/>
                    <a:pt x="147399" y="13379"/>
                  </a:cubicBezTo>
                  <a:cubicBezTo>
                    <a:pt x="162120" y="22090"/>
                    <a:pt x="173837" y="33807"/>
                    <a:pt x="182548" y="48528"/>
                  </a:cubicBezTo>
                  <a:cubicBezTo>
                    <a:pt x="191260" y="63248"/>
                    <a:pt x="195719" y="79727"/>
                    <a:pt x="195927" y="97963"/>
                  </a:cubicBezTo>
                  <a:cubicBezTo>
                    <a:pt x="195719" y="116199"/>
                    <a:pt x="191260" y="132677"/>
                    <a:pt x="182548" y="147398"/>
                  </a:cubicBezTo>
                  <a:cubicBezTo>
                    <a:pt x="173837" y="162119"/>
                    <a:pt x="162120" y="173836"/>
                    <a:pt x="147399" y="182547"/>
                  </a:cubicBezTo>
                  <a:cubicBezTo>
                    <a:pt x="132679" y="191259"/>
                    <a:pt x="116200" y="195719"/>
                    <a:pt x="97964" y="195927"/>
                  </a:cubicBezTo>
                  <a:cubicBezTo>
                    <a:pt x="79728" y="195719"/>
                    <a:pt x="63250" y="191259"/>
                    <a:pt x="48529" y="182547"/>
                  </a:cubicBezTo>
                  <a:cubicBezTo>
                    <a:pt x="33808" y="173836"/>
                    <a:pt x="22091" y="162119"/>
                    <a:pt x="13380" y="147398"/>
                  </a:cubicBezTo>
                  <a:cubicBezTo>
                    <a:pt x="4668" y="132677"/>
                    <a:pt x="208" y="116199"/>
                    <a:pt x="0" y="97963"/>
                  </a:cubicBezTo>
                  <a:cubicBezTo>
                    <a:pt x="208" y="79727"/>
                    <a:pt x="4668" y="63248"/>
                    <a:pt x="13380" y="48528"/>
                  </a:cubicBezTo>
                  <a:cubicBezTo>
                    <a:pt x="22091" y="33807"/>
                    <a:pt x="33808" y="22090"/>
                    <a:pt x="48529" y="13379"/>
                  </a:cubicBezTo>
                  <a:cubicBezTo>
                    <a:pt x="63250" y="4667"/>
                    <a:pt x="79728" y="208"/>
                    <a:pt x="97964" y="0"/>
                  </a:cubicBezTo>
                  <a:close/>
                </a:path>
              </a:pathLst>
            </a:custGeom>
            <a:solidFill>
              <a:srgbClr val="D7D7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917">
                <a:cs typeface="+mn-ea"/>
                <a:sym typeface="+mn-lt"/>
              </a:endParaRPr>
            </a:p>
          </p:txBody>
        </p:sp>
        <p:sp>
          <p:nvSpPr>
            <p:cNvPr id="6" name="Shape 2591">
              <a:extLst>
                <a:ext uri="{FF2B5EF4-FFF2-40B4-BE49-F238E27FC236}">
                  <a16:creationId xmlns:a16="http://schemas.microsoft.com/office/drawing/2014/main" xmlns="" id="{6582EB03-84BF-4113-B938-6ECD572098B7}"/>
                </a:ext>
              </a:extLst>
            </p:cNvPr>
            <p:cNvSpPr/>
            <p:nvPr/>
          </p:nvSpPr>
          <p:spPr>
            <a:xfrm>
              <a:off x="1156899" y="4072013"/>
              <a:ext cx="309880" cy="309848"/>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bg1"/>
            </a:solidFill>
            <a:ln w="12700">
              <a:miter lim="400000"/>
            </a:ln>
          </p:spPr>
          <p:txBody>
            <a:bodyPr lIns="30429" tIns="30429" rIns="30429" bIns="30429" anchor="ctr"/>
            <a:lstStyle/>
            <a:p>
              <a:pPr defTabSz="365128">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43">
                <a:cs typeface="+mn-ea"/>
                <a:sym typeface="+mn-lt"/>
              </a:endParaRPr>
            </a:p>
          </p:txBody>
        </p:sp>
      </p:grpSp>
      <p:grpSp>
        <p:nvGrpSpPr>
          <p:cNvPr id="10" name="Группа 87">
            <a:extLst>
              <a:ext uri="{FF2B5EF4-FFF2-40B4-BE49-F238E27FC236}">
                <a16:creationId xmlns:a16="http://schemas.microsoft.com/office/drawing/2014/main" xmlns="" id="{F9E004F6-78B4-46D4-90A5-C3278CA916C1}"/>
              </a:ext>
            </a:extLst>
          </p:cNvPr>
          <p:cNvGrpSpPr/>
          <p:nvPr/>
        </p:nvGrpSpPr>
        <p:grpSpPr>
          <a:xfrm>
            <a:off x="4336159" y="4439137"/>
            <a:ext cx="730435" cy="730431"/>
            <a:chOff x="1007676" y="8238320"/>
            <a:chExt cx="608328" cy="608326"/>
          </a:xfrm>
        </p:grpSpPr>
        <p:sp>
          <p:nvSpPr>
            <p:cNvPr id="11" name="Freeform: Shape 111">
              <a:extLst>
                <a:ext uri="{FF2B5EF4-FFF2-40B4-BE49-F238E27FC236}">
                  <a16:creationId xmlns:a16="http://schemas.microsoft.com/office/drawing/2014/main" xmlns="" id="{39635DF8-14B7-43E9-9B38-6F37622FFFE3}"/>
                </a:ext>
              </a:extLst>
            </p:cNvPr>
            <p:cNvSpPr/>
            <p:nvPr/>
          </p:nvSpPr>
          <p:spPr>
            <a:xfrm>
              <a:off x="1007676" y="8238320"/>
              <a:ext cx="608328" cy="608326"/>
            </a:xfrm>
            <a:custGeom>
              <a:avLst/>
              <a:gdLst/>
              <a:ahLst/>
              <a:cxnLst/>
              <a:rect l="l" t="t" r="r" b="b"/>
              <a:pathLst>
                <a:path w="195927" h="195927">
                  <a:moveTo>
                    <a:pt x="97964" y="0"/>
                  </a:moveTo>
                  <a:cubicBezTo>
                    <a:pt x="116200" y="208"/>
                    <a:pt x="132679" y="4667"/>
                    <a:pt x="147399" y="13379"/>
                  </a:cubicBezTo>
                  <a:cubicBezTo>
                    <a:pt x="162120" y="22090"/>
                    <a:pt x="173837" y="33807"/>
                    <a:pt x="182548" y="48528"/>
                  </a:cubicBezTo>
                  <a:cubicBezTo>
                    <a:pt x="191260" y="63248"/>
                    <a:pt x="195719" y="79727"/>
                    <a:pt x="195927" y="97963"/>
                  </a:cubicBezTo>
                  <a:cubicBezTo>
                    <a:pt x="195719" y="116199"/>
                    <a:pt x="191260" y="132677"/>
                    <a:pt x="182548" y="147398"/>
                  </a:cubicBezTo>
                  <a:cubicBezTo>
                    <a:pt x="173837" y="162119"/>
                    <a:pt x="162120" y="173836"/>
                    <a:pt x="147399" y="182547"/>
                  </a:cubicBezTo>
                  <a:cubicBezTo>
                    <a:pt x="132679" y="191259"/>
                    <a:pt x="116200" y="195719"/>
                    <a:pt x="97964" y="195927"/>
                  </a:cubicBezTo>
                  <a:cubicBezTo>
                    <a:pt x="79728" y="195719"/>
                    <a:pt x="63250" y="191259"/>
                    <a:pt x="48529" y="182547"/>
                  </a:cubicBezTo>
                  <a:cubicBezTo>
                    <a:pt x="33808" y="173836"/>
                    <a:pt x="22091" y="162119"/>
                    <a:pt x="13380" y="147398"/>
                  </a:cubicBezTo>
                  <a:cubicBezTo>
                    <a:pt x="4668" y="132677"/>
                    <a:pt x="208" y="116199"/>
                    <a:pt x="0" y="97963"/>
                  </a:cubicBezTo>
                  <a:cubicBezTo>
                    <a:pt x="208" y="79727"/>
                    <a:pt x="4668" y="63248"/>
                    <a:pt x="13380" y="48528"/>
                  </a:cubicBezTo>
                  <a:cubicBezTo>
                    <a:pt x="22091" y="33807"/>
                    <a:pt x="33808" y="22090"/>
                    <a:pt x="48529" y="13379"/>
                  </a:cubicBezTo>
                  <a:cubicBezTo>
                    <a:pt x="63250" y="4667"/>
                    <a:pt x="79728" y="208"/>
                    <a:pt x="97964" y="0"/>
                  </a:cubicBezTo>
                  <a:close/>
                </a:path>
              </a:pathLst>
            </a:custGeom>
            <a:solidFill>
              <a:srgbClr val="D7D7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917" dirty="0">
                <a:cs typeface="+mn-ea"/>
                <a:sym typeface="+mn-lt"/>
              </a:endParaRPr>
            </a:p>
          </p:txBody>
        </p:sp>
        <p:sp>
          <p:nvSpPr>
            <p:cNvPr id="12" name="Shape 2581">
              <a:extLst>
                <a:ext uri="{FF2B5EF4-FFF2-40B4-BE49-F238E27FC236}">
                  <a16:creationId xmlns:a16="http://schemas.microsoft.com/office/drawing/2014/main" xmlns="" id="{ED1EE285-4022-49AF-B238-DD82C20B12D3}"/>
                </a:ext>
              </a:extLst>
            </p:cNvPr>
            <p:cNvSpPr/>
            <p:nvPr/>
          </p:nvSpPr>
          <p:spPr>
            <a:xfrm>
              <a:off x="1141025" y="8371686"/>
              <a:ext cx="341630" cy="341594"/>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4"/>
                  </a:lnTo>
                  <a:lnTo>
                    <a:pt x="11135" y="12801"/>
                  </a:lnTo>
                  <a:lnTo>
                    <a:pt x="10555" y="12375"/>
                  </a:lnTo>
                  <a:lnTo>
                    <a:pt x="9974" y="12801"/>
                  </a:lnTo>
                  <a:lnTo>
                    <a:pt x="8277" y="14044"/>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bg1"/>
            </a:solidFill>
            <a:ln w="12700">
              <a:miter lim="400000"/>
            </a:ln>
          </p:spPr>
          <p:txBody>
            <a:bodyPr lIns="30429" tIns="30429" rIns="30429" bIns="30429" anchor="ctr"/>
            <a:lstStyle/>
            <a:p>
              <a:pPr defTabSz="365128">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43">
                <a:cs typeface="+mn-ea"/>
                <a:sym typeface="+mn-lt"/>
              </a:endParaRPr>
            </a:p>
          </p:txBody>
        </p:sp>
      </p:grpSp>
      <p:grpSp>
        <p:nvGrpSpPr>
          <p:cNvPr id="16" name="Группа 83">
            <a:extLst>
              <a:ext uri="{FF2B5EF4-FFF2-40B4-BE49-F238E27FC236}">
                <a16:creationId xmlns:a16="http://schemas.microsoft.com/office/drawing/2014/main" xmlns="" id="{2880E0DA-F5D1-48CC-971F-F408F842EDC3}"/>
              </a:ext>
            </a:extLst>
          </p:cNvPr>
          <p:cNvGrpSpPr/>
          <p:nvPr/>
        </p:nvGrpSpPr>
        <p:grpSpPr>
          <a:xfrm>
            <a:off x="7642308" y="3067103"/>
            <a:ext cx="730435" cy="730431"/>
            <a:chOff x="12795641" y="6075425"/>
            <a:chExt cx="608328" cy="608326"/>
          </a:xfrm>
        </p:grpSpPr>
        <p:sp>
          <p:nvSpPr>
            <p:cNvPr id="17" name="Freeform: Shape 111">
              <a:extLst>
                <a:ext uri="{FF2B5EF4-FFF2-40B4-BE49-F238E27FC236}">
                  <a16:creationId xmlns:a16="http://schemas.microsoft.com/office/drawing/2014/main" xmlns="" id="{FDCB4E99-DAB8-4F97-BFE7-A98C2A4110AF}"/>
                </a:ext>
              </a:extLst>
            </p:cNvPr>
            <p:cNvSpPr/>
            <p:nvPr/>
          </p:nvSpPr>
          <p:spPr>
            <a:xfrm>
              <a:off x="12795641" y="6075425"/>
              <a:ext cx="608328" cy="608326"/>
            </a:xfrm>
            <a:custGeom>
              <a:avLst/>
              <a:gdLst/>
              <a:ahLst/>
              <a:cxnLst/>
              <a:rect l="l" t="t" r="r" b="b"/>
              <a:pathLst>
                <a:path w="195927" h="195927">
                  <a:moveTo>
                    <a:pt x="97964" y="0"/>
                  </a:moveTo>
                  <a:cubicBezTo>
                    <a:pt x="116200" y="208"/>
                    <a:pt x="132679" y="4667"/>
                    <a:pt x="147399" y="13379"/>
                  </a:cubicBezTo>
                  <a:cubicBezTo>
                    <a:pt x="162120" y="22090"/>
                    <a:pt x="173837" y="33807"/>
                    <a:pt x="182548" y="48528"/>
                  </a:cubicBezTo>
                  <a:cubicBezTo>
                    <a:pt x="191260" y="63248"/>
                    <a:pt x="195719" y="79727"/>
                    <a:pt x="195927" y="97963"/>
                  </a:cubicBezTo>
                  <a:cubicBezTo>
                    <a:pt x="195719" y="116199"/>
                    <a:pt x="191260" y="132677"/>
                    <a:pt x="182548" y="147398"/>
                  </a:cubicBezTo>
                  <a:cubicBezTo>
                    <a:pt x="173837" y="162119"/>
                    <a:pt x="162120" y="173836"/>
                    <a:pt x="147399" y="182547"/>
                  </a:cubicBezTo>
                  <a:cubicBezTo>
                    <a:pt x="132679" y="191259"/>
                    <a:pt x="116200" y="195719"/>
                    <a:pt x="97964" y="195927"/>
                  </a:cubicBezTo>
                  <a:cubicBezTo>
                    <a:pt x="79728" y="195719"/>
                    <a:pt x="63250" y="191259"/>
                    <a:pt x="48529" y="182547"/>
                  </a:cubicBezTo>
                  <a:cubicBezTo>
                    <a:pt x="33808" y="173836"/>
                    <a:pt x="22091" y="162119"/>
                    <a:pt x="13380" y="147398"/>
                  </a:cubicBezTo>
                  <a:cubicBezTo>
                    <a:pt x="4668" y="132677"/>
                    <a:pt x="208" y="116199"/>
                    <a:pt x="0" y="97963"/>
                  </a:cubicBezTo>
                  <a:cubicBezTo>
                    <a:pt x="208" y="79727"/>
                    <a:pt x="4668" y="63248"/>
                    <a:pt x="13380" y="48528"/>
                  </a:cubicBezTo>
                  <a:cubicBezTo>
                    <a:pt x="22091" y="33807"/>
                    <a:pt x="33808" y="22090"/>
                    <a:pt x="48529" y="13379"/>
                  </a:cubicBezTo>
                  <a:cubicBezTo>
                    <a:pt x="63250" y="4667"/>
                    <a:pt x="79728" y="208"/>
                    <a:pt x="97964" y="0"/>
                  </a:cubicBezTo>
                  <a:close/>
                </a:path>
              </a:pathLst>
            </a:custGeom>
            <a:solidFill>
              <a:srgbClr val="D7D7D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917">
                <a:cs typeface="+mn-ea"/>
                <a:sym typeface="+mn-lt"/>
              </a:endParaRPr>
            </a:p>
          </p:txBody>
        </p:sp>
        <p:sp>
          <p:nvSpPr>
            <p:cNvPr id="18" name="Shape 2617">
              <a:extLst>
                <a:ext uri="{FF2B5EF4-FFF2-40B4-BE49-F238E27FC236}">
                  <a16:creationId xmlns:a16="http://schemas.microsoft.com/office/drawing/2014/main" xmlns="" id="{D6AD51E1-63E1-45AA-AEE3-C1C58F554012}"/>
                </a:ext>
              </a:extLst>
            </p:cNvPr>
            <p:cNvSpPr/>
            <p:nvPr/>
          </p:nvSpPr>
          <p:spPr>
            <a:xfrm>
              <a:off x="12924155" y="6229350"/>
              <a:ext cx="353492" cy="289222"/>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1"/>
            </a:solidFill>
            <a:ln w="12700">
              <a:miter lim="400000"/>
            </a:ln>
          </p:spPr>
          <p:txBody>
            <a:bodyPr lIns="30429" tIns="30429" rIns="30429" bIns="30429" anchor="ctr"/>
            <a:lstStyle/>
            <a:p>
              <a:pPr defTabSz="365128">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43">
                <a:cs typeface="+mn-ea"/>
                <a:sym typeface="+mn-lt"/>
              </a:endParaRPr>
            </a:p>
          </p:txBody>
        </p:sp>
      </p:grpSp>
      <p:sp>
        <p:nvSpPr>
          <p:cNvPr id="22" name="矩形 21">
            <a:extLst>
              <a:ext uri="{FF2B5EF4-FFF2-40B4-BE49-F238E27FC236}">
                <a16:creationId xmlns:a16="http://schemas.microsoft.com/office/drawing/2014/main" xmlns="" id="{32579432-DE84-4B1D-BB0F-1922101BCA6A}"/>
              </a:ext>
            </a:extLst>
          </p:cNvPr>
          <p:cNvSpPr/>
          <p:nvPr/>
        </p:nvSpPr>
        <p:spPr>
          <a:xfrm>
            <a:off x="5578768" y="3154966"/>
            <a:ext cx="1099981" cy="707886"/>
          </a:xfrm>
          <a:prstGeom prst="rect">
            <a:avLst/>
          </a:prstGeom>
          <a:noFill/>
        </p:spPr>
        <p:txBody>
          <a:bodyPr vert="horz" wrap="square" rtlCol="0">
            <a:spAutoFit/>
          </a:bodyPr>
          <a:lstStyle/>
          <a:p>
            <a:pPr algn="ctr"/>
            <a:r>
              <a:rPr lang="zh-CN" altLang="en-US" sz="2000" spc="600" dirty="0">
                <a:solidFill>
                  <a:srgbClr val="425158"/>
                </a:solidFill>
                <a:cs typeface="+mn-ea"/>
                <a:sym typeface="+mn-lt"/>
              </a:rPr>
              <a:t>团队</a:t>
            </a:r>
            <a:r>
              <a:rPr lang="zh-CN" altLang="en-US" sz="2000" spc="600" dirty="0">
                <a:solidFill>
                  <a:srgbClr val="E63B3C"/>
                </a:solidFill>
                <a:cs typeface="+mn-ea"/>
                <a:sym typeface="+mn-lt"/>
              </a:rPr>
              <a:t>5</a:t>
            </a:r>
            <a:r>
              <a:rPr lang="zh-CN" altLang="en-US" sz="2000" spc="600" dirty="0">
                <a:solidFill>
                  <a:srgbClr val="425158"/>
                </a:solidFill>
                <a:cs typeface="+mn-ea"/>
                <a:sym typeface="+mn-lt"/>
              </a:rPr>
              <a:t>P</a:t>
            </a:r>
          </a:p>
        </p:txBody>
      </p:sp>
      <p:sp>
        <p:nvSpPr>
          <p:cNvPr id="23" name="矩形 22">
            <a:extLst>
              <a:ext uri="{FF2B5EF4-FFF2-40B4-BE49-F238E27FC236}">
                <a16:creationId xmlns:a16="http://schemas.microsoft.com/office/drawing/2014/main" xmlns="" id="{A66AEB6C-03FA-4E8F-AAF7-6362981F4D9C}"/>
              </a:ext>
            </a:extLst>
          </p:cNvPr>
          <p:cNvSpPr/>
          <p:nvPr/>
        </p:nvSpPr>
        <p:spPr>
          <a:xfrm>
            <a:off x="1263647" y="1621529"/>
            <a:ext cx="3015613" cy="1172629"/>
          </a:xfrm>
          <a:prstGeom prst="rect">
            <a:avLst/>
          </a:prstGeom>
          <a:solidFill>
            <a:schemeClr val="bg1"/>
          </a:solidFill>
        </p:spPr>
        <p:txBody>
          <a:bodyPr wrap="square">
            <a:spAutoFit/>
          </a:bodyPr>
          <a:lstStyle/>
          <a:p>
            <a:pPr algn="just">
              <a:lnSpc>
                <a:spcPct val="130000"/>
              </a:lnSpc>
              <a:spcBef>
                <a:spcPct val="30000"/>
              </a:spcBef>
            </a:pPr>
            <a:r>
              <a:rPr lang="zh-CN" altLang="en-US" spc="300" dirty="0">
                <a:solidFill>
                  <a:srgbClr val="425158"/>
                </a:solidFill>
                <a:cs typeface="+mn-ea"/>
                <a:sym typeface="+mn-lt"/>
              </a:rPr>
              <a:t>团队是将分散的个人结合成具有特定功能的有机整体。</a:t>
            </a:r>
          </a:p>
        </p:txBody>
      </p:sp>
      <p:grpSp>
        <p:nvGrpSpPr>
          <p:cNvPr id="24" name="组合 23">
            <a:extLst>
              <a:ext uri="{FF2B5EF4-FFF2-40B4-BE49-F238E27FC236}">
                <a16:creationId xmlns:a16="http://schemas.microsoft.com/office/drawing/2014/main" xmlns="" id="{15FA4473-6A41-45E0-93DB-1D4305F378AF}"/>
              </a:ext>
            </a:extLst>
          </p:cNvPr>
          <p:cNvGrpSpPr/>
          <p:nvPr/>
        </p:nvGrpSpPr>
        <p:grpSpPr>
          <a:xfrm>
            <a:off x="2080247" y="3185209"/>
            <a:ext cx="1870508" cy="457983"/>
            <a:chOff x="2060234" y="2346514"/>
            <a:chExt cx="1613356" cy="457983"/>
          </a:xfrm>
        </p:grpSpPr>
        <p:sp>
          <p:nvSpPr>
            <p:cNvPr id="26" name="文本框 25">
              <a:extLst>
                <a:ext uri="{FF2B5EF4-FFF2-40B4-BE49-F238E27FC236}">
                  <a16:creationId xmlns:a16="http://schemas.microsoft.com/office/drawing/2014/main" xmlns="" id="{442475CC-3E34-48D4-AB7A-26F75A25A437}"/>
                </a:ext>
              </a:extLst>
            </p:cNvPr>
            <p:cNvSpPr txBox="1"/>
            <p:nvPr/>
          </p:nvSpPr>
          <p:spPr>
            <a:xfrm>
              <a:off x="2060234" y="2352065"/>
              <a:ext cx="547247" cy="452432"/>
            </a:xfrm>
            <a:prstGeom prst="rect">
              <a:avLst/>
            </a:prstGeom>
          </p:spPr>
          <p:txBody>
            <a:bodyPr wrap="square">
              <a:spAutoFit/>
            </a:bodyPr>
            <a:lstStyle>
              <a:defPPr>
                <a:defRPr lang="en-US"/>
              </a:defPPr>
              <a:lvl1pPr algn="just">
                <a:lnSpc>
                  <a:spcPct val="130000"/>
                </a:lnSpc>
                <a:spcBef>
                  <a:spcPct val="30000"/>
                </a:spcBef>
                <a:defRPr sz="1600" spc="300">
                  <a:solidFill>
                    <a:srgbClr val="425158"/>
                  </a:solidFill>
                  <a:latin typeface="思源黑体 CN Regular" panose="020B0500000000000000" pitchFamily="34" charset="-122"/>
                  <a:ea typeface="思源黑体 CN Regular" panose="020B0500000000000000" pitchFamily="34" charset="-122"/>
                </a:defRPr>
              </a:lvl1pPr>
            </a:lstStyle>
            <a:p>
              <a:r>
                <a:rPr lang="zh-CN" altLang="en-US" sz="1800" dirty="0">
                  <a:latin typeface="+mn-lt"/>
                  <a:ea typeface="+mn-ea"/>
                  <a:cs typeface="+mn-ea"/>
                  <a:sym typeface="+mn-lt"/>
                </a:rPr>
                <a:t>人</a:t>
              </a:r>
            </a:p>
          </p:txBody>
        </p:sp>
        <p:sp>
          <p:nvSpPr>
            <p:cNvPr id="27" name="文本框 26">
              <a:extLst>
                <a:ext uri="{FF2B5EF4-FFF2-40B4-BE49-F238E27FC236}">
                  <a16:creationId xmlns:a16="http://schemas.microsoft.com/office/drawing/2014/main" xmlns="" id="{E7EAECC6-5E0E-4C2E-B2B9-094EA3F9F006}"/>
                </a:ext>
              </a:extLst>
            </p:cNvPr>
            <p:cNvSpPr txBox="1"/>
            <p:nvPr/>
          </p:nvSpPr>
          <p:spPr>
            <a:xfrm>
              <a:off x="2461746" y="2346514"/>
              <a:ext cx="1211844" cy="452432"/>
            </a:xfrm>
            <a:prstGeom prst="rect">
              <a:avLst/>
            </a:prstGeom>
          </p:spPr>
          <p:txBody>
            <a:bodyPr wrap="square">
              <a:spAutoFit/>
            </a:bodyPr>
            <a:lstStyle>
              <a:defPPr>
                <a:defRPr lang="en-US"/>
              </a:defPPr>
              <a:lvl1pPr algn="just">
                <a:lnSpc>
                  <a:spcPct val="130000"/>
                </a:lnSpc>
                <a:spcBef>
                  <a:spcPct val="30000"/>
                </a:spcBef>
                <a:defRPr sz="1600" spc="300">
                  <a:solidFill>
                    <a:srgbClr val="425158"/>
                  </a:solidFill>
                  <a:latin typeface="思源黑体 CN Regular" panose="020B0500000000000000" pitchFamily="34" charset="-122"/>
                  <a:ea typeface="思源黑体 CN Regular" panose="020B0500000000000000" pitchFamily="34" charset="-122"/>
                </a:defRPr>
              </a:lvl1pPr>
            </a:lstStyle>
            <a:p>
              <a:r>
                <a:rPr lang="en-US" altLang="zh-CN" sz="1800" dirty="0">
                  <a:latin typeface="+mn-lt"/>
                  <a:ea typeface="+mn-ea"/>
                  <a:cs typeface="+mn-ea"/>
                  <a:sym typeface="+mn-lt"/>
                </a:rPr>
                <a:t>PEOPLE</a:t>
              </a:r>
              <a:endParaRPr lang="zh-CN" altLang="en-US" sz="1800" dirty="0">
                <a:latin typeface="+mn-lt"/>
                <a:ea typeface="+mn-ea"/>
                <a:cs typeface="+mn-ea"/>
                <a:sym typeface="+mn-lt"/>
              </a:endParaRPr>
            </a:p>
          </p:txBody>
        </p:sp>
      </p:grpSp>
      <p:grpSp>
        <p:nvGrpSpPr>
          <p:cNvPr id="28" name="组合 27">
            <a:extLst>
              <a:ext uri="{FF2B5EF4-FFF2-40B4-BE49-F238E27FC236}">
                <a16:creationId xmlns:a16="http://schemas.microsoft.com/office/drawing/2014/main" xmlns="" id="{D4815A32-5BC3-4E86-80A0-1EB49EC9804B}"/>
              </a:ext>
            </a:extLst>
          </p:cNvPr>
          <p:cNvGrpSpPr/>
          <p:nvPr/>
        </p:nvGrpSpPr>
        <p:grpSpPr>
          <a:xfrm>
            <a:off x="2137251" y="4693520"/>
            <a:ext cx="2508068" cy="468178"/>
            <a:chOff x="1890946" y="3900035"/>
            <a:chExt cx="2163266" cy="468178"/>
          </a:xfrm>
        </p:grpSpPr>
        <p:sp>
          <p:nvSpPr>
            <p:cNvPr id="30" name="文本框 29">
              <a:extLst>
                <a:ext uri="{FF2B5EF4-FFF2-40B4-BE49-F238E27FC236}">
                  <a16:creationId xmlns:a16="http://schemas.microsoft.com/office/drawing/2014/main" xmlns="" id="{8634A0EB-07C1-4416-90E0-91AB543113DC}"/>
                </a:ext>
              </a:extLst>
            </p:cNvPr>
            <p:cNvSpPr txBox="1"/>
            <p:nvPr/>
          </p:nvSpPr>
          <p:spPr>
            <a:xfrm>
              <a:off x="1890946" y="3900035"/>
              <a:ext cx="885825" cy="452432"/>
            </a:xfrm>
            <a:prstGeom prst="rect">
              <a:avLst/>
            </a:prstGeom>
          </p:spPr>
          <p:txBody>
            <a:bodyPr wrap="square">
              <a:spAutoFit/>
            </a:bodyPr>
            <a:lstStyle>
              <a:defPPr>
                <a:defRPr lang="en-US"/>
              </a:defPPr>
              <a:lvl1pPr algn="just">
                <a:lnSpc>
                  <a:spcPct val="130000"/>
                </a:lnSpc>
                <a:spcBef>
                  <a:spcPct val="30000"/>
                </a:spcBef>
                <a:defRPr sz="1600" spc="300">
                  <a:solidFill>
                    <a:srgbClr val="425158"/>
                  </a:solidFill>
                  <a:latin typeface="思源黑体 CN Regular" panose="020B0500000000000000" pitchFamily="34" charset="-122"/>
                  <a:ea typeface="思源黑体 CN Regular" panose="020B0500000000000000" pitchFamily="34" charset="-122"/>
                </a:defRPr>
              </a:lvl1pPr>
            </a:lstStyle>
            <a:p>
              <a:r>
                <a:rPr lang="zh-CN" altLang="en-US" sz="1800" dirty="0">
                  <a:latin typeface="+mn-lt"/>
                  <a:ea typeface="+mn-ea"/>
                  <a:cs typeface="+mn-ea"/>
                  <a:sym typeface="+mn-lt"/>
                </a:rPr>
                <a:t>目标</a:t>
              </a:r>
            </a:p>
          </p:txBody>
        </p:sp>
        <p:sp>
          <p:nvSpPr>
            <p:cNvPr id="31" name="文本框 30">
              <a:extLst>
                <a:ext uri="{FF2B5EF4-FFF2-40B4-BE49-F238E27FC236}">
                  <a16:creationId xmlns:a16="http://schemas.microsoft.com/office/drawing/2014/main" xmlns="" id="{295D970C-51D9-44F3-BFB2-6732C0541557}"/>
                </a:ext>
              </a:extLst>
            </p:cNvPr>
            <p:cNvSpPr txBox="1"/>
            <p:nvPr/>
          </p:nvSpPr>
          <p:spPr>
            <a:xfrm>
              <a:off x="2510130" y="3915781"/>
              <a:ext cx="1544082" cy="452432"/>
            </a:xfrm>
            <a:prstGeom prst="rect">
              <a:avLst/>
            </a:prstGeom>
          </p:spPr>
          <p:txBody>
            <a:bodyPr wrap="square">
              <a:spAutoFit/>
            </a:bodyPr>
            <a:lstStyle>
              <a:defPPr>
                <a:defRPr lang="en-US"/>
              </a:defPPr>
              <a:lvl1pPr algn="just">
                <a:lnSpc>
                  <a:spcPct val="130000"/>
                </a:lnSpc>
                <a:spcBef>
                  <a:spcPct val="30000"/>
                </a:spcBef>
                <a:defRPr sz="1600" spc="300">
                  <a:solidFill>
                    <a:srgbClr val="425158"/>
                  </a:solidFill>
                  <a:latin typeface="思源黑体 CN Regular" panose="020B0500000000000000" pitchFamily="34" charset="-122"/>
                  <a:ea typeface="思源黑体 CN Regular" panose="020B0500000000000000" pitchFamily="34" charset="-122"/>
                </a:defRPr>
              </a:lvl1pPr>
            </a:lstStyle>
            <a:p>
              <a:r>
                <a:rPr lang="en-US" altLang="zh-CN" sz="1800" dirty="0">
                  <a:latin typeface="+mn-lt"/>
                  <a:ea typeface="+mn-ea"/>
                  <a:cs typeface="+mn-ea"/>
                  <a:sym typeface="+mn-lt"/>
                </a:rPr>
                <a:t>PURPOSE</a:t>
              </a:r>
              <a:endParaRPr lang="zh-CN" altLang="en-US" sz="1800" dirty="0">
                <a:latin typeface="+mn-lt"/>
                <a:ea typeface="+mn-ea"/>
                <a:cs typeface="+mn-ea"/>
                <a:sym typeface="+mn-lt"/>
              </a:endParaRPr>
            </a:p>
          </p:txBody>
        </p:sp>
      </p:grpSp>
      <p:grpSp>
        <p:nvGrpSpPr>
          <p:cNvPr id="32" name="组合 31">
            <a:extLst>
              <a:ext uri="{FF2B5EF4-FFF2-40B4-BE49-F238E27FC236}">
                <a16:creationId xmlns:a16="http://schemas.microsoft.com/office/drawing/2014/main" xmlns="" id="{9CDE2CFF-223A-4B55-8834-92CDA6D39ED9}"/>
              </a:ext>
            </a:extLst>
          </p:cNvPr>
          <p:cNvGrpSpPr/>
          <p:nvPr/>
        </p:nvGrpSpPr>
        <p:grpSpPr>
          <a:xfrm>
            <a:off x="7733261" y="1768531"/>
            <a:ext cx="2528471" cy="452432"/>
            <a:chOff x="4721019" y="4952977"/>
            <a:chExt cx="2180864" cy="452432"/>
          </a:xfrm>
        </p:grpSpPr>
        <p:sp>
          <p:nvSpPr>
            <p:cNvPr id="34" name="文本框 33">
              <a:extLst>
                <a:ext uri="{FF2B5EF4-FFF2-40B4-BE49-F238E27FC236}">
                  <a16:creationId xmlns:a16="http://schemas.microsoft.com/office/drawing/2014/main" xmlns="" id="{443B1229-B8EB-448D-8FE7-90BB586A27BD}"/>
                </a:ext>
              </a:extLst>
            </p:cNvPr>
            <p:cNvSpPr txBox="1"/>
            <p:nvPr/>
          </p:nvSpPr>
          <p:spPr>
            <a:xfrm>
              <a:off x="4721019" y="4952977"/>
              <a:ext cx="885825" cy="452432"/>
            </a:xfrm>
            <a:prstGeom prst="rect">
              <a:avLst/>
            </a:prstGeom>
          </p:spPr>
          <p:txBody>
            <a:bodyPr wrap="square">
              <a:spAutoFit/>
            </a:bodyPr>
            <a:lstStyle>
              <a:defPPr>
                <a:defRPr lang="en-US"/>
              </a:defPPr>
              <a:lvl1pPr algn="just">
                <a:lnSpc>
                  <a:spcPct val="130000"/>
                </a:lnSpc>
                <a:spcBef>
                  <a:spcPct val="30000"/>
                </a:spcBef>
                <a:defRPr sz="1600" spc="300">
                  <a:solidFill>
                    <a:srgbClr val="425158"/>
                  </a:solidFill>
                  <a:latin typeface="思源黑体 CN Regular" panose="020B0500000000000000" pitchFamily="34" charset="-122"/>
                  <a:ea typeface="思源黑体 CN Regular" panose="020B0500000000000000" pitchFamily="34" charset="-122"/>
                </a:defRPr>
              </a:lvl1pPr>
            </a:lstStyle>
            <a:p>
              <a:r>
                <a:rPr lang="zh-CN" altLang="en-US" sz="1800" dirty="0">
                  <a:latin typeface="+mn-lt"/>
                  <a:ea typeface="+mn-ea"/>
                  <a:cs typeface="+mn-ea"/>
                  <a:sym typeface="+mn-lt"/>
                </a:rPr>
                <a:t>职权</a:t>
              </a:r>
            </a:p>
          </p:txBody>
        </p:sp>
        <p:sp>
          <p:nvSpPr>
            <p:cNvPr id="35" name="文本框 34">
              <a:extLst>
                <a:ext uri="{FF2B5EF4-FFF2-40B4-BE49-F238E27FC236}">
                  <a16:creationId xmlns:a16="http://schemas.microsoft.com/office/drawing/2014/main" xmlns="" id="{1FA77DA3-7E77-481B-9879-D71F31787797}"/>
                </a:ext>
              </a:extLst>
            </p:cNvPr>
            <p:cNvSpPr txBox="1"/>
            <p:nvPr/>
          </p:nvSpPr>
          <p:spPr>
            <a:xfrm>
              <a:off x="5357802" y="4952977"/>
              <a:ext cx="1544081" cy="452432"/>
            </a:xfrm>
            <a:prstGeom prst="rect">
              <a:avLst/>
            </a:prstGeom>
          </p:spPr>
          <p:txBody>
            <a:bodyPr wrap="square">
              <a:spAutoFit/>
            </a:bodyPr>
            <a:lstStyle>
              <a:defPPr>
                <a:defRPr lang="en-US"/>
              </a:defPPr>
              <a:lvl1pPr algn="just">
                <a:lnSpc>
                  <a:spcPct val="130000"/>
                </a:lnSpc>
                <a:spcBef>
                  <a:spcPct val="30000"/>
                </a:spcBef>
                <a:defRPr sz="1600" spc="300">
                  <a:solidFill>
                    <a:srgbClr val="425158"/>
                  </a:solidFill>
                  <a:latin typeface="思源黑体 CN Regular" panose="020B0500000000000000" pitchFamily="34" charset="-122"/>
                  <a:ea typeface="思源黑体 CN Regular" panose="020B0500000000000000" pitchFamily="34" charset="-122"/>
                </a:defRPr>
              </a:lvl1pPr>
            </a:lstStyle>
            <a:p>
              <a:r>
                <a:rPr lang="en-US" altLang="zh-CN" sz="1800" dirty="0">
                  <a:latin typeface="+mn-lt"/>
                  <a:ea typeface="+mn-ea"/>
                  <a:cs typeface="+mn-ea"/>
                  <a:sym typeface="+mn-lt"/>
                </a:rPr>
                <a:t>POWER</a:t>
              </a:r>
              <a:endParaRPr lang="zh-CN" altLang="en-US" sz="1800" dirty="0">
                <a:latin typeface="+mn-lt"/>
                <a:ea typeface="+mn-ea"/>
                <a:cs typeface="+mn-ea"/>
                <a:sym typeface="+mn-lt"/>
              </a:endParaRPr>
            </a:p>
          </p:txBody>
        </p:sp>
      </p:grpSp>
      <p:grpSp>
        <p:nvGrpSpPr>
          <p:cNvPr id="36" name="组合 35">
            <a:extLst>
              <a:ext uri="{FF2B5EF4-FFF2-40B4-BE49-F238E27FC236}">
                <a16:creationId xmlns:a16="http://schemas.microsoft.com/office/drawing/2014/main" xmlns="" id="{7BCDF53D-F7E6-49C5-8EB3-462009297C78}"/>
              </a:ext>
            </a:extLst>
          </p:cNvPr>
          <p:cNvGrpSpPr/>
          <p:nvPr/>
        </p:nvGrpSpPr>
        <p:grpSpPr>
          <a:xfrm>
            <a:off x="7739873" y="4546779"/>
            <a:ext cx="2480363" cy="452432"/>
            <a:chOff x="8227255" y="3928191"/>
            <a:chExt cx="2139369" cy="452432"/>
          </a:xfrm>
        </p:grpSpPr>
        <p:sp>
          <p:nvSpPr>
            <p:cNvPr id="38" name="文本框 37">
              <a:extLst>
                <a:ext uri="{FF2B5EF4-FFF2-40B4-BE49-F238E27FC236}">
                  <a16:creationId xmlns:a16="http://schemas.microsoft.com/office/drawing/2014/main" xmlns="" id="{0725F6A0-9CD5-4B45-9AF3-168E8AEA83AC}"/>
                </a:ext>
              </a:extLst>
            </p:cNvPr>
            <p:cNvSpPr txBox="1"/>
            <p:nvPr/>
          </p:nvSpPr>
          <p:spPr>
            <a:xfrm>
              <a:off x="8227255" y="3928191"/>
              <a:ext cx="885825" cy="452432"/>
            </a:xfrm>
            <a:prstGeom prst="rect">
              <a:avLst/>
            </a:prstGeom>
          </p:spPr>
          <p:txBody>
            <a:bodyPr wrap="square">
              <a:spAutoFit/>
            </a:bodyPr>
            <a:lstStyle>
              <a:defPPr>
                <a:defRPr lang="en-US"/>
              </a:defPPr>
              <a:lvl1pPr algn="just">
                <a:lnSpc>
                  <a:spcPct val="130000"/>
                </a:lnSpc>
                <a:spcBef>
                  <a:spcPct val="30000"/>
                </a:spcBef>
                <a:defRPr sz="1600" spc="300">
                  <a:solidFill>
                    <a:srgbClr val="425158"/>
                  </a:solidFill>
                  <a:latin typeface="思源黑体 CN Regular" panose="020B0500000000000000" pitchFamily="34" charset="-122"/>
                  <a:ea typeface="思源黑体 CN Regular" panose="020B0500000000000000" pitchFamily="34" charset="-122"/>
                </a:defRPr>
              </a:lvl1pPr>
            </a:lstStyle>
            <a:p>
              <a:r>
                <a:rPr lang="zh-CN" altLang="en-US" sz="1800" dirty="0">
                  <a:latin typeface="+mn-lt"/>
                  <a:ea typeface="+mn-ea"/>
                  <a:cs typeface="+mn-ea"/>
                  <a:sym typeface="+mn-lt"/>
                </a:rPr>
                <a:t>计划</a:t>
              </a:r>
            </a:p>
          </p:txBody>
        </p:sp>
        <p:sp>
          <p:nvSpPr>
            <p:cNvPr id="39" name="文本框 38">
              <a:extLst>
                <a:ext uri="{FF2B5EF4-FFF2-40B4-BE49-F238E27FC236}">
                  <a16:creationId xmlns:a16="http://schemas.microsoft.com/office/drawing/2014/main" xmlns="" id="{618302D2-5EC8-4F07-8B0C-1C50BAD958B5}"/>
                </a:ext>
              </a:extLst>
            </p:cNvPr>
            <p:cNvSpPr txBox="1"/>
            <p:nvPr/>
          </p:nvSpPr>
          <p:spPr>
            <a:xfrm>
              <a:off x="8822543" y="3928191"/>
              <a:ext cx="1544081" cy="452432"/>
            </a:xfrm>
            <a:prstGeom prst="rect">
              <a:avLst/>
            </a:prstGeom>
          </p:spPr>
          <p:txBody>
            <a:bodyPr wrap="square">
              <a:spAutoFit/>
            </a:bodyPr>
            <a:lstStyle>
              <a:defPPr>
                <a:defRPr lang="en-US"/>
              </a:defPPr>
              <a:lvl1pPr algn="just">
                <a:lnSpc>
                  <a:spcPct val="130000"/>
                </a:lnSpc>
                <a:spcBef>
                  <a:spcPct val="30000"/>
                </a:spcBef>
                <a:defRPr sz="1600" spc="300">
                  <a:solidFill>
                    <a:srgbClr val="425158"/>
                  </a:solidFill>
                  <a:latin typeface="思源黑体 CN Regular" panose="020B0500000000000000" pitchFamily="34" charset="-122"/>
                  <a:ea typeface="思源黑体 CN Regular" panose="020B0500000000000000" pitchFamily="34" charset="-122"/>
                </a:defRPr>
              </a:lvl1pPr>
            </a:lstStyle>
            <a:p>
              <a:r>
                <a:rPr lang="en-US" altLang="zh-CN" sz="1800" dirty="0">
                  <a:latin typeface="+mn-lt"/>
                  <a:ea typeface="+mn-ea"/>
                  <a:cs typeface="+mn-ea"/>
                  <a:sym typeface="+mn-lt"/>
                </a:rPr>
                <a:t>PLANE</a:t>
              </a:r>
              <a:endParaRPr lang="zh-CN" altLang="en-US" sz="1800" dirty="0">
                <a:latin typeface="+mn-lt"/>
                <a:ea typeface="+mn-ea"/>
                <a:cs typeface="+mn-ea"/>
                <a:sym typeface="+mn-lt"/>
              </a:endParaRPr>
            </a:p>
          </p:txBody>
        </p:sp>
      </p:grpSp>
      <p:grpSp>
        <p:nvGrpSpPr>
          <p:cNvPr id="40" name="组合 39">
            <a:extLst>
              <a:ext uri="{FF2B5EF4-FFF2-40B4-BE49-F238E27FC236}">
                <a16:creationId xmlns:a16="http://schemas.microsoft.com/office/drawing/2014/main" xmlns="" id="{F22E10AD-A223-4C9D-A0C7-C4654761A8AC}"/>
              </a:ext>
            </a:extLst>
          </p:cNvPr>
          <p:cNvGrpSpPr/>
          <p:nvPr/>
        </p:nvGrpSpPr>
        <p:grpSpPr>
          <a:xfrm>
            <a:off x="8306331" y="3185208"/>
            <a:ext cx="2504664" cy="452432"/>
            <a:chOff x="8186058" y="2364981"/>
            <a:chExt cx="2160330" cy="452432"/>
          </a:xfrm>
        </p:grpSpPr>
        <p:sp>
          <p:nvSpPr>
            <p:cNvPr id="41" name="文本框 40">
              <a:extLst>
                <a:ext uri="{FF2B5EF4-FFF2-40B4-BE49-F238E27FC236}">
                  <a16:creationId xmlns:a16="http://schemas.microsoft.com/office/drawing/2014/main" xmlns="" id="{C1952DF3-41D9-4C15-AAB8-E552F500F9B2}"/>
                </a:ext>
              </a:extLst>
            </p:cNvPr>
            <p:cNvSpPr txBox="1"/>
            <p:nvPr/>
          </p:nvSpPr>
          <p:spPr>
            <a:xfrm>
              <a:off x="8186058" y="2364981"/>
              <a:ext cx="885825" cy="452432"/>
            </a:xfrm>
            <a:prstGeom prst="rect">
              <a:avLst/>
            </a:prstGeom>
          </p:spPr>
          <p:txBody>
            <a:bodyPr wrap="square">
              <a:spAutoFit/>
            </a:bodyPr>
            <a:lstStyle>
              <a:defPPr>
                <a:defRPr lang="en-US"/>
              </a:defPPr>
              <a:lvl1pPr algn="just">
                <a:lnSpc>
                  <a:spcPct val="130000"/>
                </a:lnSpc>
                <a:spcBef>
                  <a:spcPct val="30000"/>
                </a:spcBef>
                <a:defRPr sz="1600" spc="300">
                  <a:solidFill>
                    <a:srgbClr val="425158"/>
                  </a:solidFill>
                  <a:latin typeface="思源黑体 CN Regular" panose="020B0500000000000000" pitchFamily="34" charset="-122"/>
                  <a:ea typeface="思源黑体 CN Regular" panose="020B0500000000000000" pitchFamily="34" charset="-122"/>
                </a:defRPr>
              </a:lvl1pPr>
            </a:lstStyle>
            <a:p>
              <a:r>
                <a:rPr lang="zh-CN" altLang="en-US" sz="1800" dirty="0">
                  <a:latin typeface="+mn-lt"/>
                  <a:ea typeface="+mn-ea"/>
                  <a:cs typeface="+mn-ea"/>
                  <a:sym typeface="+mn-lt"/>
                </a:rPr>
                <a:t>定位</a:t>
              </a:r>
            </a:p>
          </p:txBody>
        </p:sp>
        <p:sp>
          <p:nvSpPr>
            <p:cNvPr id="42" name="文本框 41">
              <a:extLst>
                <a:ext uri="{FF2B5EF4-FFF2-40B4-BE49-F238E27FC236}">
                  <a16:creationId xmlns:a16="http://schemas.microsoft.com/office/drawing/2014/main" xmlns="" id="{8CB83E8B-60B5-40D6-841D-14670A146C75}"/>
                </a:ext>
              </a:extLst>
            </p:cNvPr>
            <p:cNvSpPr txBox="1"/>
            <p:nvPr/>
          </p:nvSpPr>
          <p:spPr>
            <a:xfrm>
              <a:off x="8802306" y="2364981"/>
              <a:ext cx="1544082" cy="452432"/>
            </a:xfrm>
            <a:prstGeom prst="rect">
              <a:avLst/>
            </a:prstGeom>
          </p:spPr>
          <p:txBody>
            <a:bodyPr wrap="square">
              <a:spAutoFit/>
            </a:bodyPr>
            <a:lstStyle>
              <a:defPPr>
                <a:defRPr lang="en-US"/>
              </a:defPPr>
              <a:lvl1pPr algn="just">
                <a:lnSpc>
                  <a:spcPct val="130000"/>
                </a:lnSpc>
                <a:spcBef>
                  <a:spcPct val="30000"/>
                </a:spcBef>
                <a:defRPr sz="1600" spc="300">
                  <a:solidFill>
                    <a:srgbClr val="425158"/>
                  </a:solidFill>
                  <a:latin typeface="思源黑体 CN Regular" panose="020B0500000000000000" pitchFamily="34" charset="-122"/>
                  <a:ea typeface="思源黑体 CN Regular" panose="020B0500000000000000" pitchFamily="34" charset="-122"/>
                </a:defRPr>
              </a:lvl1pPr>
            </a:lstStyle>
            <a:p>
              <a:r>
                <a:rPr lang="en-US" altLang="zh-CN" sz="1800" dirty="0">
                  <a:latin typeface="+mn-lt"/>
                  <a:ea typeface="+mn-ea"/>
                  <a:cs typeface="+mn-ea"/>
                  <a:sym typeface="+mn-lt"/>
                </a:rPr>
                <a:t>PLACE</a:t>
              </a:r>
              <a:endParaRPr lang="zh-CN" altLang="en-US" sz="1800" dirty="0">
                <a:latin typeface="+mn-lt"/>
                <a:ea typeface="+mn-ea"/>
                <a:cs typeface="+mn-ea"/>
                <a:sym typeface="+mn-lt"/>
              </a:endParaRPr>
            </a:p>
          </p:txBody>
        </p:sp>
      </p:grpSp>
      <p:grpSp>
        <p:nvGrpSpPr>
          <p:cNvPr id="58" name="组合 57">
            <a:extLst>
              <a:ext uri="{FF2B5EF4-FFF2-40B4-BE49-F238E27FC236}">
                <a16:creationId xmlns:a16="http://schemas.microsoft.com/office/drawing/2014/main" xmlns="" id="{DA9EAA3C-345A-4E07-8BE2-2C0822C1B9DF}"/>
              </a:ext>
            </a:extLst>
          </p:cNvPr>
          <p:cNvGrpSpPr/>
          <p:nvPr/>
        </p:nvGrpSpPr>
        <p:grpSpPr>
          <a:xfrm>
            <a:off x="7127147" y="4484259"/>
            <a:ext cx="619748" cy="619748"/>
            <a:chOff x="-3498117" y="-3513194"/>
            <a:chExt cx="7301036" cy="7301036"/>
          </a:xfrm>
        </p:grpSpPr>
        <p:sp>
          <p:nvSpPr>
            <p:cNvPr id="59" name="椭圆 58">
              <a:extLst>
                <a:ext uri="{FF2B5EF4-FFF2-40B4-BE49-F238E27FC236}">
                  <a16:creationId xmlns:a16="http://schemas.microsoft.com/office/drawing/2014/main" xmlns="" id="{6085FFD9-B61F-46A0-A4B2-62D59DBA967C}"/>
                </a:ext>
              </a:extLst>
            </p:cNvPr>
            <p:cNvSpPr/>
            <p:nvPr/>
          </p:nvSpPr>
          <p:spPr>
            <a:xfrm>
              <a:off x="-3498117" y="-3513194"/>
              <a:ext cx="7301036" cy="7301036"/>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60" name="椭圆 59">
              <a:extLst>
                <a:ext uri="{FF2B5EF4-FFF2-40B4-BE49-F238E27FC236}">
                  <a16:creationId xmlns:a16="http://schemas.microsoft.com/office/drawing/2014/main" xmlns="" id="{5232CD74-39D2-46E1-99E0-F79521CEDFA4}"/>
                </a:ext>
              </a:extLst>
            </p:cNvPr>
            <p:cNvSpPr/>
            <p:nvPr/>
          </p:nvSpPr>
          <p:spPr>
            <a:xfrm>
              <a:off x="-3120022" y="-3130073"/>
              <a:ext cx="6544842" cy="6544842"/>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61" name="椭圆 60">
              <a:extLst>
                <a:ext uri="{FF2B5EF4-FFF2-40B4-BE49-F238E27FC236}">
                  <a16:creationId xmlns:a16="http://schemas.microsoft.com/office/drawing/2014/main" xmlns="" id="{6335E3D8-D8B7-44E7-AE90-99154125F7A5}"/>
                </a:ext>
              </a:extLst>
            </p:cNvPr>
            <p:cNvSpPr/>
            <p:nvPr/>
          </p:nvSpPr>
          <p:spPr>
            <a:xfrm>
              <a:off x="-2741926" y="-2746952"/>
              <a:ext cx="5788651" cy="5788651"/>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62" name="椭圆 61">
              <a:extLst>
                <a:ext uri="{FF2B5EF4-FFF2-40B4-BE49-F238E27FC236}">
                  <a16:creationId xmlns:a16="http://schemas.microsoft.com/office/drawing/2014/main" xmlns="" id="{B2581068-1895-41D5-A977-A7C9A8A5ECF4}"/>
                </a:ext>
              </a:extLst>
            </p:cNvPr>
            <p:cNvSpPr/>
            <p:nvPr/>
          </p:nvSpPr>
          <p:spPr>
            <a:xfrm>
              <a:off x="-2363828" y="-2363833"/>
              <a:ext cx="5032457" cy="5032457"/>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63" name="椭圆 62">
              <a:extLst>
                <a:ext uri="{FF2B5EF4-FFF2-40B4-BE49-F238E27FC236}">
                  <a16:creationId xmlns:a16="http://schemas.microsoft.com/office/drawing/2014/main" xmlns="" id="{DC1946BE-43B2-46CB-8FB7-948619735A60}"/>
                </a:ext>
              </a:extLst>
            </p:cNvPr>
            <p:cNvSpPr/>
            <p:nvPr/>
          </p:nvSpPr>
          <p:spPr>
            <a:xfrm>
              <a:off x="-1985730" y="-1980712"/>
              <a:ext cx="4276263" cy="4276263"/>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64" name="椭圆 63">
              <a:extLst>
                <a:ext uri="{FF2B5EF4-FFF2-40B4-BE49-F238E27FC236}">
                  <a16:creationId xmlns:a16="http://schemas.microsoft.com/office/drawing/2014/main" xmlns="" id="{F9FEC2DE-991F-4C8E-9166-31CA5EFB22D0}"/>
                </a:ext>
              </a:extLst>
            </p:cNvPr>
            <p:cNvSpPr/>
            <p:nvPr/>
          </p:nvSpPr>
          <p:spPr>
            <a:xfrm>
              <a:off x="-1607634" y="-1597591"/>
              <a:ext cx="3520072" cy="3520072"/>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grpSp>
      <p:sp>
        <p:nvSpPr>
          <p:cNvPr id="8" name="矩形 7">
            <a:extLst>
              <a:ext uri="{FF2B5EF4-FFF2-40B4-BE49-F238E27FC236}">
                <a16:creationId xmlns:a16="http://schemas.microsoft.com/office/drawing/2014/main" xmlns="" id="{A1A2CCC2-24E7-43A9-9693-0DAAD0877BB6}"/>
              </a:ext>
            </a:extLst>
          </p:cNvPr>
          <p:cNvSpPr/>
          <p:nvPr/>
        </p:nvSpPr>
        <p:spPr>
          <a:xfrm>
            <a:off x="8476375" y="2091401"/>
            <a:ext cx="2612040" cy="923330"/>
          </a:xfrm>
          <a:prstGeom prst="rect">
            <a:avLst/>
          </a:prstGeom>
        </p:spPr>
        <p:txBody>
          <a:bodyPr wrap="square">
            <a:spAutoFit/>
          </a:bodyPr>
          <a:lstStyle/>
          <a:p>
            <a:r>
              <a:rPr lang="zh-CN" altLang="en-US" spc="300" dirty="0">
                <a:solidFill>
                  <a:srgbClr val="425158"/>
                </a:solidFill>
                <a:cs typeface="+mn-ea"/>
                <a:sym typeface="+mn-lt"/>
              </a:rPr>
              <a:t>将分散的个人结合成具有特定功能的有机整体。</a:t>
            </a:r>
            <a:endParaRPr lang="zh-CN" altLang="en-US" dirty="0">
              <a:cs typeface="+mn-ea"/>
              <a:sym typeface="+mn-lt"/>
            </a:endParaRPr>
          </a:p>
        </p:txBody>
      </p:sp>
      <p:sp>
        <p:nvSpPr>
          <p:cNvPr id="65" name="矩形 64">
            <a:extLst>
              <a:ext uri="{FF2B5EF4-FFF2-40B4-BE49-F238E27FC236}">
                <a16:creationId xmlns:a16="http://schemas.microsoft.com/office/drawing/2014/main" xmlns="" id="{F640A073-C65C-4A20-A522-6642B8C182D7}"/>
              </a:ext>
            </a:extLst>
          </p:cNvPr>
          <p:cNvSpPr/>
          <p:nvPr/>
        </p:nvSpPr>
        <p:spPr>
          <a:xfrm>
            <a:off x="8306331" y="3546422"/>
            <a:ext cx="2612040" cy="923330"/>
          </a:xfrm>
          <a:prstGeom prst="rect">
            <a:avLst/>
          </a:prstGeom>
        </p:spPr>
        <p:txBody>
          <a:bodyPr wrap="square">
            <a:spAutoFit/>
          </a:bodyPr>
          <a:lstStyle/>
          <a:p>
            <a:r>
              <a:rPr lang="zh-CN" altLang="en-US" spc="300" dirty="0">
                <a:solidFill>
                  <a:srgbClr val="425158"/>
                </a:solidFill>
                <a:cs typeface="+mn-ea"/>
                <a:sym typeface="+mn-lt"/>
              </a:rPr>
              <a:t>考虑各个职位的定位，做好清晰的定位工作。</a:t>
            </a:r>
            <a:endParaRPr lang="zh-CN" altLang="en-US" dirty="0">
              <a:cs typeface="+mn-ea"/>
              <a:sym typeface="+mn-lt"/>
            </a:endParaRPr>
          </a:p>
        </p:txBody>
      </p:sp>
      <p:sp>
        <p:nvSpPr>
          <p:cNvPr id="66" name="矩形 65">
            <a:extLst>
              <a:ext uri="{FF2B5EF4-FFF2-40B4-BE49-F238E27FC236}">
                <a16:creationId xmlns:a16="http://schemas.microsoft.com/office/drawing/2014/main" xmlns="" id="{A4EA193E-BEED-4BA9-BE7A-3FAC18B6A38A}"/>
              </a:ext>
            </a:extLst>
          </p:cNvPr>
          <p:cNvSpPr/>
          <p:nvPr/>
        </p:nvSpPr>
        <p:spPr>
          <a:xfrm>
            <a:off x="1195060" y="3615520"/>
            <a:ext cx="2612040" cy="923330"/>
          </a:xfrm>
          <a:prstGeom prst="rect">
            <a:avLst/>
          </a:prstGeom>
        </p:spPr>
        <p:txBody>
          <a:bodyPr wrap="square">
            <a:spAutoFit/>
          </a:bodyPr>
          <a:lstStyle/>
          <a:p>
            <a:r>
              <a:rPr lang="zh-CN" altLang="en-US" spc="300" dirty="0">
                <a:solidFill>
                  <a:srgbClr val="425158"/>
                </a:solidFill>
                <a:cs typeface="+mn-ea"/>
                <a:sym typeface="+mn-lt"/>
              </a:rPr>
              <a:t>团队由不同性格的人所组成，各自发挥作用。</a:t>
            </a:r>
            <a:endParaRPr lang="zh-CN" altLang="en-US" dirty="0">
              <a:cs typeface="+mn-ea"/>
              <a:sym typeface="+mn-lt"/>
            </a:endParaRPr>
          </a:p>
        </p:txBody>
      </p:sp>
      <p:sp>
        <p:nvSpPr>
          <p:cNvPr id="67" name="矩形 66">
            <a:extLst>
              <a:ext uri="{FF2B5EF4-FFF2-40B4-BE49-F238E27FC236}">
                <a16:creationId xmlns:a16="http://schemas.microsoft.com/office/drawing/2014/main" xmlns="" id="{C6AEC3C0-FA44-4455-B40B-320A766FA758}"/>
              </a:ext>
            </a:extLst>
          </p:cNvPr>
          <p:cNvSpPr/>
          <p:nvPr/>
        </p:nvSpPr>
        <p:spPr>
          <a:xfrm>
            <a:off x="1765895" y="5091054"/>
            <a:ext cx="2612040" cy="646331"/>
          </a:xfrm>
          <a:prstGeom prst="rect">
            <a:avLst/>
          </a:prstGeom>
        </p:spPr>
        <p:txBody>
          <a:bodyPr wrap="square">
            <a:spAutoFit/>
          </a:bodyPr>
          <a:lstStyle/>
          <a:p>
            <a:r>
              <a:rPr lang="zh-CN" altLang="en-US" spc="300" dirty="0">
                <a:solidFill>
                  <a:srgbClr val="425158"/>
                </a:solidFill>
                <a:cs typeface="+mn-ea"/>
                <a:sym typeface="+mn-lt"/>
              </a:rPr>
              <a:t>团队的共同前进方向，工作方向。</a:t>
            </a:r>
            <a:endParaRPr lang="zh-CN" altLang="en-US" dirty="0">
              <a:cs typeface="+mn-ea"/>
              <a:sym typeface="+mn-lt"/>
            </a:endParaRPr>
          </a:p>
        </p:txBody>
      </p:sp>
      <p:sp>
        <p:nvSpPr>
          <p:cNvPr id="68" name="矩形 67">
            <a:extLst>
              <a:ext uri="{FF2B5EF4-FFF2-40B4-BE49-F238E27FC236}">
                <a16:creationId xmlns:a16="http://schemas.microsoft.com/office/drawing/2014/main" xmlns="" id="{A30EF96D-7D5A-4689-B138-38E84DB2D829}"/>
              </a:ext>
            </a:extLst>
          </p:cNvPr>
          <p:cNvSpPr/>
          <p:nvPr/>
        </p:nvSpPr>
        <p:spPr>
          <a:xfrm>
            <a:off x="8458891" y="4941999"/>
            <a:ext cx="2612040" cy="646331"/>
          </a:xfrm>
          <a:prstGeom prst="rect">
            <a:avLst/>
          </a:prstGeom>
        </p:spPr>
        <p:txBody>
          <a:bodyPr wrap="square">
            <a:spAutoFit/>
          </a:bodyPr>
          <a:lstStyle/>
          <a:p>
            <a:r>
              <a:rPr lang="zh-CN" altLang="en-US" spc="300" dirty="0">
                <a:solidFill>
                  <a:srgbClr val="425158"/>
                </a:solidFill>
                <a:cs typeface="+mn-ea"/>
                <a:sym typeface="+mn-lt"/>
              </a:rPr>
              <a:t>团队的前瞻性，计划性。</a:t>
            </a:r>
            <a:endParaRPr lang="zh-CN" altLang="en-US" dirty="0">
              <a:cs typeface="+mn-ea"/>
              <a:sym typeface="+mn-lt"/>
            </a:endParaRPr>
          </a:p>
        </p:txBody>
      </p:sp>
      <p:sp>
        <p:nvSpPr>
          <p:cNvPr id="13" name="矩形 12">
            <a:extLst>
              <a:ext uri="{FF2B5EF4-FFF2-40B4-BE49-F238E27FC236}">
                <a16:creationId xmlns:a16="http://schemas.microsoft.com/office/drawing/2014/main" xmlns="" id="{146BF45E-DF0F-451A-ACD7-4616875C03DA}"/>
              </a:ext>
            </a:extLst>
          </p:cNvPr>
          <p:cNvSpPr/>
          <p:nvPr/>
        </p:nvSpPr>
        <p:spPr>
          <a:xfrm>
            <a:off x="7828108" y="1721976"/>
            <a:ext cx="453131" cy="131036"/>
          </a:xfrm>
          <a:prstGeom prst="rect">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9" name="矩形 68">
            <a:extLst>
              <a:ext uri="{FF2B5EF4-FFF2-40B4-BE49-F238E27FC236}">
                <a16:creationId xmlns:a16="http://schemas.microsoft.com/office/drawing/2014/main" xmlns="" id="{1504F3DD-93F9-4C76-BA41-CA2755BE29F0}"/>
              </a:ext>
            </a:extLst>
          </p:cNvPr>
          <p:cNvSpPr/>
          <p:nvPr/>
        </p:nvSpPr>
        <p:spPr>
          <a:xfrm>
            <a:off x="8415996" y="3132835"/>
            <a:ext cx="453131" cy="131036"/>
          </a:xfrm>
          <a:prstGeom prst="rect">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矩形 69">
            <a:extLst>
              <a:ext uri="{FF2B5EF4-FFF2-40B4-BE49-F238E27FC236}">
                <a16:creationId xmlns:a16="http://schemas.microsoft.com/office/drawing/2014/main" xmlns="" id="{C5044D9E-2142-4B28-B567-7358C565B1BE}"/>
              </a:ext>
            </a:extLst>
          </p:cNvPr>
          <p:cNvSpPr/>
          <p:nvPr/>
        </p:nvSpPr>
        <p:spPr>
          <a:xfrm>
            <a:off x="2072172" y="3142863"/>
            <a:ext cx="453131" cy="131036"/>
          </a:xfrm>
          <a:prstGeom prst="rect">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矩形 70">
            <a:extLst>
              <a:ext uri="{FF2B5EF4-FFF2-40B4-BE49-F238E27FC236}">
                <a16:creationId xmlns:a16="http://schemas.microsoft.com/office/drawing/2014/main" xmlns="" id="{FA75C7D3-8517-4AD3-8331-1860521B499A}"/>
              </a:ext>
            </a:extLst>
          </p:cNvPr>
          <p:cNvSpPr/>
          <p:nvPr/>
        </p:nvSpPr>
        <p:spPr>
          <a:xfrm>
            <a:off x="2256145" y="4620642"/>
            <a:ext cx="453131" cy="131036"/>
          </a:xfrm>
          <a:prstGeom prst="rect">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矩形 71">
            <a:extLst>
              <a:ext uri="{FF2B5EF4-FFF2-40B4-BE49-F238E27FC236}">
                <a16:creationId xmlns:a16="http://schemas.microsoft.com/office/drawing/2014/main" xmlns="" id="{B5CE0F03-2951-4CDC-A522-AC499CFA67DE}"/>
              </a:ext>
            </a:extLst>
          </p:cNvPr>
          <p:cNvSpPr/>
          <p:nvPr/>
        </p:nvSpPr>
        <p:spPr>
          <a:xfrm>
            <a:off x="7862517" y="4476647"/>
            <a:ext cx="453131" cy="131036"/>
          </a:xfrm>
          <a:prstGeom prst="rect">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4102143125"/>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randombar(horizontal)">
                                      <p:cBhvr>
                                        <p:cTn id="7" dur="500"/>
                                        <p:tgtEl>
                                          <p:spTgt spid="51"/>
                                        </p:tgtEl>
                                      </p:cBhvr>
                                    </p:animEffect>
                                  </p:childTnLst>
                                </p:cTn>
                              </p:par>
                              <p:par>
                                <p:cTn id="8" presetID="14" presetClass="entr" presetSubtype="1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randombar(horizontal)">
                                      <p:cBhvr>
                                        <p:cTn id="10" dur="500"/>
                                        <p:tgtEl>
                                          <p:spTgt spid="4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randombar(horizontal)">
                                      <p:cBhvr>
                                        <p:cTn id="16" dur="500"/>
                                        <p:tgtEl>
                                          <p:spTgt spid="3"/>
                                        </p:tgtEl>
                                      </p:cBhvr>
                                    </p:animEffect>
                                  </p:childTnLst>
                                </p:cTn>
                              </p:par>
                              <p:par>
                                <p:cTn id="17" presetID="14" presetClass="entr" presetSubtype="1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par>
                                <p:cTn id="20" presetID="14" presetClass="entr" presetSubtype="1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par>
                                <p:cTn id="23" presetID="14" presetClass="entr" presetSubtype="1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randombar(horizontal)">
                                      <p:cBhvr>
                                        <p:cTn id="25" dur="500"/>
                                        <p:tgtEl>
                                          <p:spTgt spid="1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randombar(horizontal)">
                                      <p:cBhvr>
                                        <p:cTn id="28" dur="500"/>
                                        <p:tgtEl>
                                          <p:spTgt spid="22"/>
                                        </p:tgtEl>
                                      </p:cBhvr>
                                    </p:animEffect>
                                  </p:childTnLst>
                                </p:cTn>
                              </p:par>
                              <p:par>
                                <p:cTn id="29" presetID="14" presetClass="entr" presetSubtype="10" fill="hold" nodeType="with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randombar(horizontal)">
                                      <p:cBhvr>
                                        <p:cTn id="31" dur="500"/>
                                        <p:tgtEl>
                                          <p:spTgt spid="5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down)">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500"/>
                                        <p:tgtEl>
                                          <p:spTgt spid="2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ipe(down)">
                                      <p:cBhvr>
                                        <p:cTn id="46" dur="5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down)">
                                      <p:cBhvr>
                                        <p:cTn id="51" dur="500"/>
                                        <p:tgtEl>
                                          <p:spTgt spid="32"/>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wipe(down)">
                                      <p:cBhvr>
                                        <p:cTn id="56" dur="500"/>
                                        <p:tgtEl>
                                          <p:spTgt spid="4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36"/>
                                        </p:tgtEl>
                                        <p:attrNameLst>
                                          <p:attrName>style.visibility</p:attrName>
                                        </p:attrNameLst>
                                      </p:cBhvr>
                                      <p:to>
                                        <p:strVal val="visible"/>
                                      </p:to>
                                    </p:set>
                                    <p:animEffect transition="in" filter="wipe(down)">
                                      <p:cBhvr>
                                        <p:cTn id="61" dur="500"/>
                                        <p:tgtEl>
                                          <p:spTgt spid="36"/>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barn(inVertical)">
                                      <p:cBhvr>
                                        <p:cTn id="66" dur="500"/>
                                        <p:tgtEl>
                                          <p:spTgt spid="66"/>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barn(inVertical)">
                                      <p:cBhvr>
                                        <p:cTn id="71" dur="500"/>
                                        <p:tgtEl>
                                          <p:spTgt spid="67"/>
                                        </p:tgtEl>
                                      </p:cBhvr>
                                    </p:animEffect>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8"/>
                                        </p:tgtEl>
                                        <p:attrNameLst>
                                          <p:attrName>style.visibility</p:attrName>
                                        </p:attrNameLst>
                                      </p:cBhvr>
                                      <p:to>
                                        <p:strVal val="visible"/>
                                      </p:to>
                                    </p:set>
                                    <p:animEffect transition="in" filter="barn(inVertical)">
                                      <p:cBhvr>
                                        <p:cTn id="76" dur="500"/>
                                        <p:tgtEl>
                                          <p:spTgt spid="8"/>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barn(inVertical)">
                                      <p:cBhvr>
                                        <p:cTn id="81" dur="500"/>
                                        <p:tgtEl>
                                          <p:spTgt spid="65"/>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grpId="0" nodeType="click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barn(inVertical)">
                                      <p:cBhvr>
                                        <p:cTn id="86" dur="500"/>
                                        <p:tgtEl>
                                          <p:spTgt spid="68"/>
                                        </p:tgtEl>
                                      </p:cBhvr>
                                    </p:animEffect>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randombar(horizontal)">
                                      <p:cBhvr>
                                        <p:cTn id="91" dur="500"/>
                                        <p:tgtEl>
                                          <p:spTgt spid="13"/>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Effect transition="in" filter="randombar(horizontal)">
                                      <p:cBhvr>
                                        <p:cTn id="94" dur="500"/>
                                        <p:tgtEl>
                                          <p:spTgt spid="69"/>
                                        </p:tgtEl>
                                      </p:cBhvr>
                                    </p:animEffect>
                                  </p:childTnLst>
                                </p:cTn>
                              </p:par>
                              <p:par>
                                <p:cTn id="95" presetID="14" presetClass="entr" presetSubtype="10" fill="hold" grpId="0" nodeType="withEffect">
                                  <p:stCondLst>
                                    <p:cond delay="0"/>
                                  </p:stCondLst>
                                  <p:childTnLst>
                                    <p:set>
                                      <p:cBhvr>
                                        <p:cTn id="96" dur="1" fill="hold">
                                          <p:stCondLst>
                                            <p:cond delay="0"/>
                                          </p:stCondLst>
                                        </p:cTn>
                                        <p:tgtEl>
                                          <p:spTgt spid="72"/>
                                        </p:tgtEl>
                                        <p:attrNameLst>
                                          <p:attrName>style.visibility</p:attrName>
                                        </p:attrNameLst>
                                      </p:cBhvr>
                                      <p:to>
                                        <p:strVal val="visible"/>
                                      </p:to>
                                    </p:set>
                                    <p:animEffect transition="in" filter="randombar(horizontal)">
                                      <p:cBhvr>
                                        <p:cTn id="97" dur="500"/>
                                        <p:tgtEl>
                                          <p:spTgt spid="72"/>
                                        </p:tgtEl>
                                      </p:cBhvr>
                                    </p:animEffect>
                                  </p:childTnLst>
                                </p:cTn>
                              </p:par>
                              <p:par>
                                <p:cTn id="98" presetID="14" presetClass="entr" presetSubtype="10" fill="hold" grpId="0" nodeType="withEffect">
                                  <p:stCondLst>
                                    <p:cond delay="0"/>
                                  </p:stCondLst>
                                  <p:childTnLst>
                                    <p:set>
                                      <p:cBhvr>
                                        <p:cTn id="99" dur="1" fill="hold">
                                          <p:stCondLst>
                                            <p:cond delay="0"/>
                                          </p:stCondLst>
                                        </p:cTn>
                                        <p:tgtEl>
                                          <p:spTgt spid="70"/>
                                        </p:tgtEl>
                                        <p:attrNameLst>
                                          <p:attrName>style.visibility</p:attrName>
                                        </p:attrNameLst>
                                      </p:cBhvr>
                                      <p:to>
                                        <p:strVal val="visible"/>
                                      </p:to>
                                    </p:set>
                                    <p:animEffect transition="in" filter="randombar(horizontal)">
                                      <p:cBhvr>
                                        <p:cTn id="100" dur="500"/>
                                        <p:tgtEl>
                                          <p:spTgt spid="70"/>
                                        </p:tgtEl>
                                      </p:cBhvr>
                                    </p:animEffect>
                                  </p:childTnLst>
                                </p:cTn>
                              </p:par>
                              <p:par>
                                <p:cTn id="101" presetID="14" presetClass="entr" presetSubtype="10"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Effect transition="in" filter="randombar(horizontal)">
                                      <p:cBhvr>
                                        <p:cTn id="103"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2" grpId="0"/>
      <p:bldP spid="23" grpId="0" animBg="1"/>
      <p:bldP spid="8" grpId="0"/>
      <p:bldP spid="65" grpId="0"/>
      <p:bldP spid="66" grpId="0"/>
      <p:bldP spid="67" grpId="0"/>
      <p:bldP spid="68" grpId="0"/>
      <p:bldP spid="13" grpId="0" animBg="1"/>
      <p:bldP spid="69" grpId="0" animBg="1"/>
      <p:bldP spid="70" grpId="0" animBg="1"/>
      <p:bldP spid="71"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xmlns="" id="{41CB44FB-1358-4BB2-89FD-F4A41A5ED994}"/>
              </a:ext>
            </a:extLst>
          </p:cNvPr>
          <p:cNvPicPr>
            <a:picLocks noChangeAspect="1"/>
          </p:cNvPicPr>
          <p:nvPr/>
        </p:nvPicPr>
        <p:blipFill rotWithShape="1">
          <a:blip r:embed="rId2">
            <a:extLst>
              <a:ext uri="{28A0092B-C50C-407E-A947-70E740481C1C}">
                <a14:useLocalDpi xmlns:a14="http://schemas.microsoft.com/office/drawing/2010/main" val="0"/>
              </a:ext>
            </a:extLst>
          </a:blip>
          <a:srcRect t="78099" r="7659"/>
          <a:stretch/>
        </p:blipFill>
        <p:spPr>
          <a:xfrm>
            <a:off x="7347193" y="-1"/>
            <a:ext cx="4844809" cy="1149086"/>
          </a:xfrm>
          <a:prstGeom prst="rect">
            <a:avLst/>
          </a:prstGeom>
        </p:spPr>
      </p:pic>
      <p:grpSp>
        <p:nvGrpSpPr>
          <p:cNvPr id="21" name="组合 20">
            <a:extLst>
              <a:ext uri="{FF2B5EF4-FFF2-40B4-BE49-F238E27FC236}">
                <a16:creationId xmlns:a16="http://schemas.microsoft.com/office/drawing/2014/main" xmlns="" id="{A49D7D91-FEB0-4769-9BFB-1C1B9E3E7BA6}"/>
              </a:ext>
            </a:extLst>
          </p:cNvPr>
          <p:cNvGrpSpPr/>
          <p:nvPr/>
        </p:nvGrpSpPr>
        <p:grpSpPr>
          <a:xfrm>
            <a:off x="4023888" y="1967441"/>
            <a:ext cx="7020232" cy="3316412"/>
            <a:chOff x="4406430" y="1770794"/>
            <a:chExt cx="7020232" cy="3316412"/>
          </a:xfrm>
        </p:grpSpPr>
        <p:grpSp>
          <p:nvGrpSpPr>
            <p:cNvPr id="4" name="组合 3">
              <a:extLst>
                <a:ext uri="{FF2B5EF4-FFF2-40B4-BE49-F238E27FC236}">
                  <a16:creationId xmlns:a16="http://schemas.microsoft.com/office/drawing/2014/main" xmlns="" id="{50928C23-941A-432E-AE98-8A6149080DF8}"/>
                </a:ext>
              </a:extLst>
            </p:cNvPr>
            <p:cNvGrpSpPr/>
            <p:nvPr/>
          </p:nvGrpSpPr>
          <p:grpSpPr>
            <a:xfrm>
              <a:off x="5127553" y="2151428"/>
              <a:ext cx="3859128" cy="400110"/>
              <a:chOff x="1728712" y="2301671"/>
              <a:chExt cx="3859128" cy="400110"/>
            </a:xfrm>
          </p:grpSpPr>
          <p:sp>
            <p:nvSpPr>
              <p:cNvPr id="6" name="文本框 5">
                <a:extLst>
                  <a:ext uri="{FF2B5EF4-FFF2-40B4-BE49-F238E27FC236}">
                    <a16:creationId xmlns:a16="http://schemas.microsoft.com/office/drawing/2014/main" xmlns="" id="{CBED07FB-A387-48DA-8264-8C18767AADD6}"/>
                  </a:ext>
                </a:extLst>
              </p:cNvPr>
              <p:cNvSpPr txBox="1"/>
              <p:nvPr/>
            </p:nvSpPr>
            <p:spPr>
              <a:xfrm>
                <a:off x="2092465" y="2301671"/>
                <a:ext cx="3495375" cy="400110"/>
              </a:xfrm>
              <a:prstGeom prst="rect">
                <a:avLst/>
              </a:prstGeom>
              <a:solidFill>
                <a:schemeClr val="bg1"/>
              </a:solidFill>
            </p:spPr>
            <p:txBody>
              <a:bodyPr vert="horz" wrap="square" rtlCol="0">
                <a:spAutoFit/>
              </a:bodyPr>
              <a:lstStyle>
                <a:defPPr>
                  <a:defRPr lang="en-US"/>
                </a:defPPr>
                <a:lvl1pPr algn="ctr">
                  <a:defRPr sz="2000" spc="600">
                    <a:solidFill>
                      <a:srgbClr val="425158"/>
                    </a:solidFill>
                    <a:latin typeface="思源黑体 CN Bold" panose="020B0800000000000000" pitchFamily="34" charset="-122"/>
                    <a:ea typeface="思源黑体 CN Bold" panose="020B0800000000000000" pitchFamily="34" charset="-122"/>
                  </a:defRPr>
                </a:lvl1pPr>
              </a:lstStyle>
              <a:p>
                <a:r>
                  <a:rPr lang="zh-CN" altLang="en-US" dirty="0">
                    <a:latin typeface="+mn-lt"/>
                    <a:ea typeface="+mn-ea"/>
                    <a:cs typeface="+mn-ea"/>
                    <a:sym typeface="+mn-lt"/>
                  </a:rPr>
                  <a:t>优秀团队要具备的要素</a:t>
                </a:r>
              </a:p>
            </p:txBody>
          </p:sp>
          <p:sp>
            <p:nvSpPr>
              <p:cNvPr id="7" name="椭圆 6">
                <a:extLst>
                  <a:ext uri="{FF2B5EF4-FFF2-40B4-BE49-F238E27FC236}">
                    <a16:creationId xmlns:a16="http://schemas.microsoft.com/office/drawing/2014/main" xmlns="" id="{F109AA43-DFDB-472C-813A-E1D2C93853EB}"/>
                  </a:ext>
                </a:extLst>
              </p:cNvPr>
              <p:cNvSpPr/>
              <p:nvPr/>
            </p:nvSpPr>
            <p:spPr>
              <a:xfrm>
                <a:off x="1843540" y="2360663"/>
                <a:ext cx="248925" cy="248925"/>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a:extLst>
                  <a:ext uri="{FF2B5EF4-FFF2-40B4-BE49-F238E27FC236}">
                    <a16:creationId xmlns:a16="http://schemas.microsoft.com/office/drawing/2014/main" xmlns="" id="{0E789B84-9D4F-4407-8650-B854043D1960}"/>
                  </a:ext>
                </a:extLst>
              </p:cNvPr>
              <p:cNvSpPr/>
              <p:nvPr/>
            </p:nvSpPr>
            <p:spPr>
              <a:xfrm>
                <a:off x="1728712" y="2360663"/>
                <a:ext cx="190707" cy="190707"/>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9" name="矩形 8">
              <a:extLst>
                <a:ext uri="{FF2B5EF4-FFF2-40B4-BE49-F238E27FC236}">
                  <a16:creationId xmlns:a16="http://schemas.microsoft.com/office/drawing/2014/main" xmlns="" id="{D7429EBD-9B82-4997-B830-354423D482A6}"/>
                </a:ext>
              </a:extLst>
            </p:cNvPr>
            <p:cNvSpPr/>
            <p:nvPr/>
          </p:nvSpPr>
          <p:spPr>
            <a:xfrm>
              <a:off x="4956122" y="2464780"/>
              <a:ext cx="5920851" cy="1172629"/>
            </a:xfrm>
            <a:prstGeom prst="rect">
              <a:avLst/>
            </a:prstGeom>
          </p:spPr>
          <p:txBody>
            <a:bodyPr wrap="square">
              <a:spAutoFit/>
            </a:bodyPr>
            <a:lstStyle/>
            <a:p>
              <a:pPr algn="just">
                <a:lnSpc>
                  <a:spcPct val="130000"/>
                </a:lnSpc>
                <a:spcBef>
                  <a:spcPct val="30000"/>
                </a:spcBef>
              </a:pPr>
              <a:r>
                <a:rPr lang="zh-CN" altLang="en-US" spc="300" dirty="0">
                  <a:solidFill>
                    <a:srgbClr val="425158"/>
                  </a:solidFill>
                  <a:cs typeface="+mn-ea"/>
                  <a:sym typeface="+mn-lt"/>
                </a:rPr>
                <a:t>（</a:t>
              </a:r>
              <a:r>
                <a:rPr lang="en-US" altLang="zh-CN" spc="300" dirty="0">
                  <a:solidFill>
                    <a:srgbClr val="425158"/>
                  </a:solidFill>
                  <a:cs typeface="+mn-ea"/>
                  <a:sym typeface="+mn-lt"/>
                </a:rPr>
                <a:t>1</a:t>
              </a:r>
              <a:r>
                <a:rPr lang="zh-CN" altLang="en-US" spc="300" dirty="0">
                  <a:solidFill>
                    <a:srgbClr val="425158"/>
                  </a:solidFill>
                  <a:cs typeface="+mn-ea"/>
                  <a:sym typeface="+mn-lt"/>
                </a:rPr>
                <a:t>）</a:t>
              </a:r>
              <a:r>
                <a:rPr lang="zh-CN" altLang="en-US" spc="300" dirty="0">
                  <a:solidFill>
                    <a:srgbClr val="E63B3C"/>
                  </a:solidFill>
                  <a:cs typeface="+mn-ea"/>
                  <a:sym typeface="+mn-lt"/>
                </a:rPr>
                <a:t>有明确的愿景目标</a:t>
              </a:r>
              <a:r>
                <a:rPr lang="zh-CN" altLang="en-US" spc="300" dirty="0">
                  <a:solidFill>
                    <a:srgbClr val="425158"/>
                  </a:solidFill>
                  <a:cs typeface="+mn-ea"/>
                  <a:sym typeface="+mn-lt"/>
                </a:rPr>
                <a:t>。建立共同的愿景和目标，是团队形成的主要条件，团队成员因此产生协作的愿望。</a:t>
              </a:r>
            </a:p>
          </p:txBody>
        </p:sp>
        <p:sp>
          <p:nvSpPr>
            <p:cNvPr id="19" name="矩形 18">
              <a:extLst>
                <a:ext uri="{FF2B5EF4-FFF2-40B4-BE49-F238E27FC236}">
                  <a16:creationId xmlns:a16="http://schemas.microsoft.com/office/drawing/2014/main" xmlns="" id="{483CE330-2A10-44C2-9430-FC4F75FBF464}"/>
                </a:ext>
              </a:extLst>
            </p:cNvPr>
            <p:cNvSpPr/>
            <p:nvPr/>
          </p:nvSpPr>
          <p:spPr>
            <a:xfrm>
              <a:off x="4956121" y="3515913"/>
              <a:ext cx="5920851" cy="1532727"/>
            </a:xfrm>
            <a:prstGeom prst="rect">
              <a:avLst/>
            </a:prstGeom>
          </p:spPr>
          <p:txBody>
            <a:bodyPr wrap="square">
              <a:spAutoFit/>
            </a:bodyPr>
            <a:lstStyle/>
            <a:p>
              <a:pPr algn="just">
                <a:lnSpc>
                  <a:spcPct val="130000"/>
                </a:lnSpc>
                <a:spcBef>
                  <a:spcPct val="30000"/>
                </a:spcBef>
              </a:pPr>
              <a:r>
                <a:rPr lang="zh-CN" altLang="en-US" spc="300" dirty="0">
                  <a:solidFill>
                    <a:srgbClr val="425158"/>
                  </a:solidFill>
                  <a:cs typeface="+mn-ea"/>
                  <a:sym typeface="+mn-lt"/>
                </a:rPr>
                <a:t>（</a:t>
              </a:r>
              <a:r>
                <a:rPr lang="en-US" altLang="zh-CN" spc="300" dirty="0">
                  <a:solidFill>
                    <a:srgbClr val="425158"/>
                  </a:solidFill>
                  <a:cs typeface="+mn-ea"/>
                  <a:sym typeface="+mn-lt"/>
                </a:rPr>
                <a:t>2</a:t>
              </a:r>
              <a:r>
                <a:rPr lang="zh-CN" altLang="en-US" spc="300" dirty="0">
                  <a:solidFill>
                    <a:srgbClr val="425158"/>
                  </a:solidFill>
                  <a:cs typeface="+mn-ea"/>
                  <a:sym typeface="+mn-lt"/>
                </a:rPr>
                <a:t>）一般根据团队存在的目的和拥有自主权的大小将团队分为五种类型</a:t>
              </a:r>
              <a:r>
                <a:rPr lang="en-US" altLang="zh-CN" spc="300" dirty="0">
                  <a:solidFill>
                    <a:srgbClr val="425158"/>
                  </a:solidFill>
                  <a:cs typeface="+mn-ea"/>
                  <a:sym typeface="+mn-lt"/>
                </a:rPr>
                <a:t>:</a:t>
              </a:r>
              <a:r>
                <a:rPr lang="zh-CN" altLang="en-US" spc="300" dirty="0">
                  <a:solidFill>
                    <a:srgbClr val="425158"/>
                  </a:solidFill>
                  <a:cs typeface="+mn-ea"/>
                  <a:sym typeface="+mn-lt"/>
                </a:rPr>
                <a:t>问题解决型团队、自我管理型团队、多功能型团队、共同目标型团队、正面默契型团队。</a:t>
              </a:r>
            </a:p>
          </p:txBody>
        </p:sp>
        <p:sp>
          <p:nvSpPr>
            <p:cNvPr id="20" name="平行四边形 19">
              <a:extLst>
                <a:ext uri="{FF2B5EF4-FFF2-40B4-BE49-F238E27FC236}">
                  <a16:creationId xmlns:a16="http://schemas.microsoft.com/office/drawing/2014/main" xmlns="" id="{A240C43D-BCEA-4FC4-847E-19426DF80A53}"/>
                </a:ext>
              </a:extLst>
            </p:cNvPr>
            <p:cNvSpPr/>
            <p:nvPr/>
          </p:nvSpPr>
          <p:spPr>
            <a:xfrm>
              <a:off x="4406430" y="1770794"/>
              <a:ext cx="7020232" cy="3316412"/>
            </a:xfrm>
            <a:prstGeom prst="parallelogram">
              <a:avLst>
                <a:gd name="adj" fmla="val 10238"/>
              </a:avLst>
            </a:prstGeom>
            <a:noFill/>
            <a:ln>
              <a:solidFill>
                <a:srgbClr val="425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22" name="图片 21">
            <a:extLst>
              <a:ext uri="{FF2B5EF4-FFF2-40B4-BE49-F238E27FC236}">
                <a16:creationId xmlns:a16="http://schemas.microsoft.com/office/drawing/2014/main" xmlns="" id="{5CF2B2CE-F425-403B-8365-40720B79538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2748" t="44787" r="24802" b="7920"/>
          <a:stretch/>
        </p:blipFill>
        <p:spPr>
          <a:xfrm>
            <a:off x="2696349" y="1967440"/>
            <a:ext cx="1404051" cy="1365696"/>
          </a:xfrm>
          <a:custGeom>
            <a:avLst/>
            <a:gdLst>
              <a:gd name="connsiteX0" fmla="*/ 389316 w 3909450"/>
              <a:gd name="connsiteY0" fmla="*/ 0 h 3802654"/>
              <a:gd name="connsiteX1" fmla="*/ 3909450 w 3909450"/>
              <a:gd name="connsiteY1" fmla="*/ 0 h 3802654"/>
              <a:gd name="connsiteX2" fmla="*/ 3520134 w 3909450"/>
              <a:gd name="connsiteY2" fmla="*/ 3802654 h 3802654"/>
              <a:gd name="connsiteX3" fmla="*/ 0 w 3909450"/>
              <a:gd name="connsiteY3" fmla="*/ 3802654 h 3802654"/>
            </a:gdLst>
            <a:ahLst/>
            <a:cxnLst>
              <a:cxn ang="0">
                <a:pos x="connsiteX0" y="connsiteY0"/>
              </a:cxn>
              <a:cxn ang="0">
                <a:pos x="connsiteX1" y="connsiteY1"/>
              </a:cxn>
              <a:cxn ang="0">
                <a:pos x="connsiteX2" y="connsiteY2"/>
              </a:cxn>
              <a:cxn ang="0">
                <a:pos x="connsiteX3" y="connsiteY3"/>
              </a:cxn>
            </a:cxnLst>
            <a:rect l="l" t="t" r="r" b="b"/>
            <a:pathLst>
              <a:path w="3909450" h="3802654">
                <a:moveTo>
                  <a:pt x="389316" y="0"/>
                </a:moveTo>
                <a:lnTo>
                  <a:pt x="3909450" y="0"/>
                </a:lnTo>
                <a:lnTo>
                  <a:pt x="3520134" y="3802654"/>
                </a:lnTo>
                <a:lnTo>
                  <a:pt x="0" y="3802654"/>
                </a:lnTo>
                <a:close/>
              </a:path>
            </a:pathLst>
          </a:custGeom>
          <a:solidFill>
            <a:srgbClr val="F6F6F6"/>
          </a:solidFill>
          <a:ln w="76200">
            <a:noFill/>
          </a:ln>
          <a:effectLst/>
        </p:spPr>
      </p:pic>
      <p:pic>
        <p:nvPicPr>
          <p:cNvPr id="23" name="图片 22">
            <a:extLst>
              <a:ext uri="{FF2B5EF4-FFF2-40B4-BE49-F238E27FC236}">
                <a16:creationId xmlns:a16="http://schemas.microsoft.com/office/drawing/2014/main" xmlns="" id="{34F6036B-8940-445B-B718-31C36A910ED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3956" t="11318" r="13594" b="41389"/>
          <a:stretch/>
        </p:blipFill>
        <p:spPr>
          <a:xfrm>
            <a:off x="2071196" y="3448665"/>
            <a:ext cx="1884384" cy="1832908"/>
          </a:xfrm>
          <a:custGeom>
            <a:avLst/>
            <a:gdLst>
              <a:gd name="connsiteX0" fmla="*/ 389316 w 3909450"/>
              <a:gd name="connsiteY0" fmla="*/ 0 h 3802654"/>
              <a:gd name="connsiteX1" fmla="*/ 3909450 w 3909450"/>
              <a:gd name="connsiteY1" fmla="*/ 0 h 3802654"/>
              <a:gd name="connsiteX2" fmla="*/ 3520134 w 3909450"/>
              <a:gd name="connsiteY2" fmla="*/ 3802654 h 3802654"/>
              <a:gd name="connsiteX3" fmla="*/ 0 w 3909450"/>
              <a:gd name="connsiteY3" fmla="*/ 3802654 h 3802654"/>
            </a:gdLst>
            <a:ahLst/>
            <a:cxnLst>
              <a:cxn ang="0">
                <a:pos x="connsiteX0" y="connsiteY0"/>
              </a:cxn>
              <a:cxn ang="0">
                <a:pos x="connsiteX1" y="connsiteY1"/>
              </a:cxn>
              <a:cxn ang="0">
                <a:pos x="connsiteX2" y="connsiteY2"/>
              </a:cxn>
              <a:cxn ang="0">
                <a:pos x="connsiteX3" y="connsiteY3"/>
              </a:cxn>
            </a:cxnLst>
            <a:rect l="l" t="t" r="r" b="b"/>
            <a:pathLst>
              <a:path w="3909450" h="3802654">
                <a:moveTo>
                  <a:pt x="389316" y="0"/>
                </a:moveTo>
                <a:lnTo>
                  <a:pt x="3909450" y="0"/>
                </a:lnTo>
                <a:lnTo>
                  <a:pt x="3520134" y="3802654"/>
                </a:lnTo>
                <a:lnTo>
                  <a:pt x="0" y="3802654"/>
                </a:lnTo>
                <a:close/>
              </a:path>
            </a:pathLst>
          </a:custGeom>
          <a:solidFill>
            <a:srgbClr val="F6F6F6"/>
          </a:solidFill>
          <a:ln w="76200">
            <a:noFill/>
          </a:ln>
          <a:effectLst/>
        </p:spPr>
      </p:pic>
      <p:sp>
        <p:nvSpPr>
          <p:cNvPr id="24" name="平行四边形 23">
            <a:extLst>
              <a:ext uri="{FF2B5EF4-FFF2-40B4-BE49-F238E27FC236}">
                <a16:creationId xmlns:a16="http://schemas.microsoft.com/office/drawing/2014/main" xmlns="" id="{696FC7CF-5B66-4286-861D-D1DB70F930EF}"/>
              </a:ext>
            </a:extLst>
          </p:cNvPr>
          <p:cNvSpPr/>
          <p:nvPr/>
        </p:nvSpPr>
        <p:spPr>
          <a:xfrm>
            <a:off x="1078205" y="1967440"/>
            <a:ext cx="1618144" cy="1365696"/>
          </a:xfrm>
          <a:prstGeom prst="parallelogram">
            <a:avLst>
              <a:gd name="adj" fmla="val 10238"/>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5" name="平行四边形 24">
            <a:extLst>
              <a:ext uri="{FF2B5EF4-FFF2-40B4-BE49-F238E27FC236}">
                <a16:creationId xmlns:a16="http://schemas.microsoft.com/office/drawing/2014/main" xmlns="" id="{1D2054AE-678C-4864-A7E4-5E6F288A20FA}"/>
              </a:ext>
            </a:extLst>
          </p:cNvPr>
          <p:cNvSpPr/>
          <p:nvPr/>
        </p:nvSpPr>
        <p:spPr>
          <a:xfrm>
            <a:off x="825911" y="3448666"/>
            <a:ext cx="1337187" cy="1832907"/>
          </a:xfrm>
          <a:prstGeom prst="parallelogram">
            <a:avLst>
              <a:gd name="adj" fmla="val 15337"/>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extLst>
      <p:ext uri="{BB962C8B-B14F-4D97-AF65-F5344CB8AC3E}">
        <p14:creationId xmlns:p14="http://schemas.microsoft.com/office/powerpoint/2010/main" val="3674630201"/>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randombar(horizontal)">
                                      <p:cBhvr>
                                        <p:cTn id="12" dur="500"/>
                                        <p:tgtEl>
                                          <p:spTgt spid="2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randombar(horizontal)">
                                      <p:cBhvr>
                                        <p:cTn id="15" dur="500"/>
                                        <p:tgtEl>
                                          <p:spTgt spid="24"/>
                                        </p:tgtEl>
                                      </p:cBhvr>
                                    </p:animEffect>
                                  </p:childTnLst>
                                </p:cTn>
                              </p:par>
                              <p:par>
                                <p:cTn id="16" presetID="14" presetClass="entr" presetSubtype="1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randombar(horizontal)">
                                      <p:cBhvr>
                                        <p:cTn id="18" dur="500"/>
                                        <p:tgtEl>
                                          <p:spTgt spid="23"/>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randombar(horizontal)">
                                      <p:cBhvr>
                                        <p:cTn id="21" dur="500"/>
                                        <p:tgtEl>
                                          <p:spTgt spid="2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A5B3FDA2-8E15-4051-B10A-AF90B52090E0}"/>
              </a:ext>
            </a:extLst>
          </p:cNvPr>
          <p:cNvSpPr/>
          <p:nvPr/>
        </p:nvSpPr>
        <p:spPr>
          <a:xfrm>
            <a:off x="5849779" y="2151729"/>
            <a:ext cx="492443" cy="2554545"/>
          </a:xfrm>
          <a:prstGeom prst="rect">
            <a:avLst/>
          </a:prstGeom>
          <a:solidFill>
            <a:schemeClr val="bg1"/>
          </a:solidFill>
        </p:spPr>
        <p:txBody>
          <a:bodyPr vert="horz" wrap="square" rtlCol="0">
            <a:spAutoFit/>
          </a:bodyPr>
          <a:lstStyle/>
          <a:p>
            <a:pPr algn="ctr"/>
            <a:r>
              <a:rPr lang="zh-CN" altLang="en-US" sz="2000" spc="600" dirty="0">
                <a:solidFill>
                  <a:srgbClr val="425158"/>
                </a:solidFill>
                <a:cs typeface="+mn-ea"/>
                <a:sym typeface="+mn-lt"/>
              </a:rPr>
              <a:t>如何树立</a:t>
            </a:r>
            <a:r>
              <a:rPr lang="zh-CN" altLang="en-US" sz="2000" spc="600" dirty="0">
                <a:solidFill>
                  <a:srgbClr val="E63B3C"/>
                </a:solidFill>
                <a:cs typeface="+mn-ea"/>
                <a:sym typeface="+mn-lt"/>
              </a:rPr>
              <a:t>团队愿景</a:t>
            </a:r>
          </a:p>
        </p:txBody>
      </p:sp>
      <p:cxnSp>
        <p:nvCxnSpPr>
          <p:cNvPr id="4" name="直接连接符 3">
            <a:extLst>
              <a:ext uri="{FF2B5EF4-FFF2-40B4-BE49-F238E27FC236}">
                <a16:creationId xmlns:a16="http://schemas.microsoft.com/office/drawing/2014/main" xmlns="" id="{B311A2B0-47AA-4C7D-A285-845443658EA1}"/>
              </a:ext>
            </a:extLst>
          </p:cNvPr>
          <p:cNvCxnSpPr/>
          <p:nvPr/>
        </p:nvCxnSpPr>
        <p:spPr>
          <a:xfrm>
            <a:off x="6342221" y="0"/>
            <a:ext cx="0" cy="3352800"/>
          </a:xfrm>
          <a:prstGeom prst="line">
            <a:avLst/>
          </a:prstGeom>
          <a:ln>
            <a:solidFill>
              <a:srgbClr val="425158"/>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xmlns="" id="{ED40B70D-659C-42F4-89B5-35C5B5272E93}"/>
              </a:ext>
            </a:extLst>
          </p:cNvPr>
          <p:cNvCxnSpPr/>
          <p:nvPr/>
        </p:nvCxnSpPr>
        <p:spPr>
          <a:xfrm>
            <a:off x="5708040" y="3505200"/>
            <a:ext cx="0" cy="3352800"/>
          </a:xfrm>
          <a:prstGeom prst="line">
            <a:avLst/>
          </a:prstGeom>
          <a:ln>
            <a:solidFill>
              <a:srgbClr val="E63B3C"/>
            </a:solidFill>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xmlns="" id="{3AD856B9-9DC9-48E1-8F55-6582A929EB7C}"/>
              </a:ext>
            </a:extLst>
          </p:cNvPr>
          <p:cNvSpPr/>
          <p:nvPr/>
        </p:nvSpPr>
        <p:spPr>
          <a:xfrm>
            <a:off x="1513490" y="2438628"/>
            <a:ext cx="2959679" cy="1172629"/>
          </a:xfrm>
          <a:prstGeom prst="rect">
            <a:avLst/>
          </a:prstGeom>
        </p:spPr>
        <p:txBody>
          <a:bodyPr wrap="square">
            <a:spAutoFit/>
          </a:bodyPr>
          <a:lstStyle/>
          <a:p>
            <a:pPr algn="just">
              <a:lnSpc>
                <a:spcPct val="130000"/>
              </a:lnSpc>
              <a:spcBef>
                <a:spcPct val="30000"/>
              </a:spcBef>
            </a:pPr>
            <a:r>
              <a:rPr lang="zh-CN" altLang="en-US" spc="300" dirty="0">
                <a:solidFill>
                  <a:srgbClr val="E63B3C"/>
                </a:solidFill>
                <a:cs typeface="+mn-ea"/>
                <a:sym typeface="+mn-lt"/>
              </a:rPr>
              <a:t>明确</a:t>
            </a:r>
            <a:r>
              <a:rPr lang="zh-CN" altLang="en-US" spc="300" dirty="0">
                <a:solidFill>
                  <a:srgbClr val="425158"/>
                </a:solidFill>
                <a:cs typeface="+mn-ea"/>
                <a:sym typeface="+mn-lt"/>
              </a:rPr>
              <a:t>。每个人想要达到什么目的，团队发展目标，市场拓展前景。</a:t>
            </a:r>
          </a:p>
        </p:txBody>
      </p:sp>
      <p:sp>
        <p:nvSpPr>
          <p:cNvPr id="7" name="矩形 6">
            <a:extLst>
              <a:ext uri="{FF2B5EF4-FFF2-40B4-BE49-F238E27FC236}">
                <a16:creationId xmlns:a16="http://schemas.microsoft.com/office/drawing/2014/main" xmlns="" id="{FAD71AFA-7234-4BDD-A916-01A1A8DACCAC}"/>
              </a:ext>
            </a:extLst>
          </p:cNvPr>
          <p:cNvSpPr/>
          <p:nvPr/>
        </p:nvSpPr>
        <p:spPr>
          <a:xfrm>
            <a:off x="1874179" y="4155654"/>
            <a:ext cx="2846227" cy="1172629"/>
          </a:xfrm>
          <a:prstGeom prst="rect">
            <a:avLst/>
          </a:prstGeom>
        </p:spPr>
        <p:txBody>
          <a:bodyPr wrap="square">
            <a:spAutoFit/>
          </a:bodyPr>
          <a:lstStyle/>
          <a:p>
            <a:pPr algn="just">
              <a:lnSpc>
                <a:spcPct val="130000"/>
              </a:lnSpc>
              <a:spcBef>
                <a:spcPct val="30000"/>
              </a:spcBef>
            </a:pPr>
            <a:r>
              <a:rPr lang="zh-CN" altLang="en-US" spc="300" dirty="0">
                <a:solidFill>
                  <a:srgbClr val="E63B3C"/>
                </a:solidFill>
                <a:cs typeface="+mn-ea"/>
                <a:sym typeface="+mn-lt"/>
              </a:rPr>
              <a:t>远大</a:t>
            </a:r>
            <a:r>
              <a:rPr lang="zh-CN" altLang="en-US" spc="300" dirty="0">
                <a:solidFill>
                  <a:srgbClr val="425158"/>
                </a:solidFill>
                <a:cs typeface="+mn-ea"/>
                <a:sym typeface="+mn-lt"/>
              </a:rPr>
              <a:t>。增强吸引力，激发潜力，丰富人的创造力。</a:t>
            </a:r>
          </a:p>
        </p:txBody>
      </p:sp>
      <p:sp>
        <p:nvSpPr>
          <p:cNvPr id="9" name="矩形 8">
            <a:extLst>
              <a:ext uri="{FF2B5EF4-FFF2-40B4-BE49-F238E27FC236}">
                <a16:creationId xmlns:a16="http://schemas.microsoft.com/office/drawing/2014/main" xmlns="" id="{A3CC2732-6BD9-46BC-B385-1976AE7573B1}"/>
              </a:ext>
            </a:extLst>
          </p:cNvPr>
          <p:cNvSpPr/>
          <p:nvPr/>
        </p:nvSpPr>
        <p:spPr>
          <a:xfrm>
            <a:off x="7645879" y="4097436"/>
            <a:ext cx="2565507" cy="812530"/>
          </a:xfrm>
          <a:prstGeom prst="rect">
            <a:avLst/>
          </a:prstGeom>
        </p:spPr>
        <p:txBody>
          <a:bodyPr wrap="square">
            <a:spAutoFit/>
          </a:bodyPr>
          <a:lstStyle/>
          <a:p>
            <a:pPr algn="just">
              <a:lnSpc>
                <a:spcPct val="130000"/>
              </a:lnSpc>
              <a:spcBef>
                <a:spcPct val="30000"/>
              </a:spcBef>
            </a:pPr>
            <a:r>
              <a:rPr lang="zh-CN" altLang="en-US" spc="300" dirty="0">
                <a:solidFill>
                  <a:srgbClr val="E63B3C"/>
                </a:solidFill>
                <a:cs typeface="+mn-ea"/>
                <a:sym typeface="+mn-lt"/>
              </a:rPr>
              <a:t>坚定</a:t>
            </a:r>
            <a:r>
              <a:rPr lang="zh-CN" altLang="en-US" spc="300" dirty="0">
                <a:solidFill>
                  <a:srgbClr val="425158"/>
                </a:solidFill>
                <a:cs typeface="+mn-ea"/>
                <a:sym typeface="+mn-lt"/>
              </a:rPr>
              <a:t>。为着目标不懈努力，坚持到底。</a:t>
            </a:r>
          </a:p>
        </p:txBody>
      </p:sp>
      <p:sp>
        <p:nvSpPr>
          <p:cNvPr id="10" name="Oval 10">
            <a:extLst>
              <a:ext uri="{FF2B5EF4-FFF2-40B4-BE49-F238E27FC236}">
                <a16:creationId xmlns:a16="http://schemas.microsoft.com/office/drawing/2014/main" xmlns="" id="{05357FBF-3627-4F47-80B1-C140F03266B6}"/>
              </a:ext>
            </a:extLst>
          </p:cNvPr>
          <p:cNvSpPr/>
          <p:nvPr/>
        </p:nvSpPr>
        <p:spPr>
          <a:xfrm>
            <a:off x="4546119" y="1879120"/>
            <a:ext cx="3099760" cy="3099758"/>
          </a:xfrm>
          <a:prstGeom prst="ellipse">
            <a:avLst/>
          </a:prstGeom>
          <a:noFill/>
          <a:ln>
            <a:solidFill>
              <a:srgbClr val="42515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7">
              <a:cs typeface="+mn-ea"/>
              <a:sym typeface="+mn-lt"/>
            </a:endParaRPr>
          </a:p>
        </p:txBody>
      </p:sp>
      <p:grpSp>
        <p:nvGrpSpPr>
          <p:cNvPr id="14" name="组合 13">
            <a:extLst>
              <a:ext uri="{FF2B5EF4-FFF2-40B4-BE49-F238E27FC236}">
                <a16:creationId xmlns:a16="http://schemas.microsoft.com/office/drawing/2014/main" xmlns="" id="{48290729-6112-476D-9384-2C25DD2B8807}"/>
              </a:ext>
            </a:extLst>
          </p:cNvPr>
          <p:cNvGrpSpPr/>
          <p:nvPr/>
        </p:nvGrpSpPr>
        <p:grpSpPr>
          <a:xfrm>
            <a:off x="7085543" y="2085389"/>
            <a:ext cx="3232268" cy="812530"/>
            <a:chOff x="7282126" y="2031972"/>
            <a:chExt cx="3232268" cy="812530"/>
          </a:xfrm>
        </p:grpSpPr>
        <p:sp>
          <p:nvSpPr>
            <p:cNvPr id="8" name="矩形 7">
              <a:extLst>
                <a:ext uri="{FF2B5EF4-FFF2-40B4-BE49-F238E27FC236}">
                  <a16:creationId xmlns:a16="http://schemas.microsoft.com/office/drawing/2014/main" xmlns="" id="{F4450716-CA49-44F1-A89D-84BDDF1002DA}"/>
                </a:ext>
              </a:extLst>
            </p:cNvPr>
            <p:cNvSpPr/>
            <p:nvPr/>
          </p:nvSpPr>
          <p:spPr>
            <a:xfrm>
              <a:off x="7799223" y="2031972"/>
              <a:ext cx="2715171" cy="812530"/>
            </a:xfrm>
            <a:prstGeom prst="rect">
              <a:avLst/>
            </a:prstGeom>
          </p:spPr>
          <p:txBody>
            <a:bodyPr wrap="square">
              <a:spAutoFit/>
            </a:bodyPr>
            <a:lstStyle/>
            <a:p>
              <a:pPr algn="just">
                <a:lnSpc>
                  <a:spcPct val="130000"/>
                </a:lnSpc>
                <a:spcBef>
                  <a:spcPct val="30000"/>
                </a:spcBef>
              </a:pPr>
              <a:r>
                <a:rPr lang="zh-CN" altLang="en-US" spc="300" dirty="0">
                  <a:solidFill>
                    <a:srgbClr val="E63B3C"/>
                  </a:solidFill>
                  <a:cs typeface="+mn-ea"/>
                  <a:sym typeface="+mn-lt"/>
                </a:rPr>
                <a:t>认可</a:t>
              </a:r>
              <a:r>
                <a:rPr lang="zh-CN" altLang="en-US" spc="300" dirty="0">
                  <a:solidFill>
                    <a:srgbClr val="425158"/>
                  </a:solidFill>
                  <a:cs typeface="+mn-ea"/>
                  <a:sym typeface="+mn-lt"/>
                </a:rPr>
                <a:t>。符合成员的价值观，共同奋战。</a:t>
              </a:r>
            </a:p>
          </p:txBody>
        </p:sp>
        <p:grpSp>
          <p:nvGrpSpPr>
            <p:cNvPr id="13" name="组合 12">
              <a:extLst>
                <a:ext uri="{FF2B5EF4-FFF2-40B4-BE49-F238E27FC236}">
                  <a16:creationId xmlns:a16="http://schemas.microsoft.com/office/drawing/2014/main" xmlns="" id="{B241319F-853A-4D90-B68C-04A6A9677EFF}"/>
                </a:ext>
              </a:extLst>
            </p:cNvPr>
            <p:cNvGrpSpPr/>
            <p:nvPr/>
          </p:nvGrpSpPr>
          <p:grpSpPr>
            <a:xfrm>
              <a:off x="7282126" y="2136285"/>
              <a:ext cx="363753" cy="248925"/>
              <a:chOff x="4745011" y="2407066"/>
              <a:chExt cx="363753" cy="248925"/>
            </a:xfrm>
          </p:grpSpPr>
          <p:sp>
            <p:nvSpPr>
              <p:cNvPr id="11" name="椭圆 10">
                <a:extLst>
                  <a:ext uri="{FF2B5EF4-FFF2-40B4-BE49-F238E27FC236}">
                    <a16:creationId xmlns:a16="http://schemas.microsoft.com/office/drawing/2014/main" xmlns="" id="{EF66DB10-6CE4-4E26-9074-74C07E7C3129}"/>
                  </a:ext>
                </a:extLst>
              </p:cNvPr>
              <p:cNvSpPr/>
              <p:nvPr/>
            </p:nvSpPr>
            <p:spPr>
              <a:xfrm>
                <a:off x="4859839" y="2407066"/>
                <a:ext cx="248925" cy="248925"/>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sp>
            <p:nvSpPr>
              <p:cNvPr id="12" name="椭圆 11">
                <a:extLst>
                  <a:ext uri="{FF2B5EF4-FFF2-40B4-BE49-F238E27FC236}">
                    <a16:creationId xmlns:a16="http://schemas.microsoft.com/office/drawing/2014/main" xmlns="" id="{D8298306-A5A1-4346-B1C0-E60BF6E29F25}"/>
                  </a:ext>
                </a:extLst>
              </p:cNvPr>
              <p:cNvSpPr/>
              <p:nvPr/>
            </p:nvSpPr>
            <p:spPr>
              <a:xfrm>
                <a:off x="4745011" y="2407066"/>
                <a:ext cx="190707" cy="190707"/>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grpSp>
      </p:grpSp>
      <p:sp>
        <p:nvSpPr>
          <p:cNvPr id="15" name="椭圆 14">
            <a:extLst>
              <a:ext uri="{FF2B5EF4-FFF2-40B4-BE49-F238E27FC236}">
                <a16:creationId xmlns:a16="http://schemas.microsoft.com/office/drawing/2014/main" xmlns="" id="{8BD62AB1-D163-42C1-8EC2-6F67EF08F6AE}"/>
              </a:ext>
            </a:extLst>
          </p:cNvPr>
          <p:cNvSpPr/>
          <p:nvPr/>
        </p:nvSpPr>
        <p:spPr>
          <a:xfrm>
            <a:off x="4614907" y="2489525"/>
            <a:ext cx="248925" cy="248925"/>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a16="http://schemas.microsoft.com/office/drawing/2014/main" xmlns="" id="{7BE84461-A861-48CF-93DA-5304FA5A1EFE}"/>
              </a:ext>
            </a:extLst>
          </p:cNvPr>
          <p:cNvSpPr/>
          <p:nvPr/>
        </p:nvSpPr>
        <p:spPr>
          <a:xfrm>
            <a:off x="4500079" y="2489525"/>
            <a:ext cx="190707" cy="190707"/>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9" name="组合 18">
            <a:extLst>
              <a:ext uri="{FF2B5EF4-FFF2-40B4-BE49-F238E27FC236}">
                <a16:creationId xmlns:a16="http://schemas.microsoft.com/office/drawing/2014/main" xmlns="" id="{F31A0016-4469-4DA6-8286-D698E4FE59D9}"/>
              </a:ext>
            </a:extLst>
          </p:cNvPr>
          <p:cNvGrpSpPr/>
          <p:nvPr/>
        </p:nvGrpSpPr>
        <p:grpSpPr>
          <a:xfrm>
            <a:off x="7198030" y="4170453"/>
            <a:ext cx="363753" cy="248925"/>
            <a:chOff x="7237943" y="2342100"/>
            <a:chExt cx="363753" cy="248925"/>
          </a:xfrm>
        </p:grpSpPr>
        <p:sp>
          <p:nvSpPr>
            <p:cNvPr id="17" name="椭圆 16">
              <a:extLst>
                <a:ext uri="{FF2B5EF4-FFF2-40B4-BE49-F238E27FC236}">
                  <a16:creationId xmlns:a16="http://schemas.microsoft.com/office/drawing/2014/main" xmlns="" id="{E858D49B-F908-4711-9775-484FE0C31D5B}"/>
                </a:ext>
              </a:extLst>
            </p:cNvPr>
            <p:cNvSpPr/>
            <p:nvPr/>
          </p:nvSpPr>
          <p:spPr>
            <a:xfrm>
              <a:off x="7352771" y="2342100"/>
              <a:ext cx="248925" cy="248925"/>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 name="椭圆 17">
              <a:extLst>
                <a:ext uri="{FF2B5EF4-FFF2-40B4-BE49-F238E27FC236}">
                  <a16:creationId xmlns:a16="http://schemas.microsoft.com/office/drawing/2014/main" xmlns="" id="{C0488DAA-E463-4209-89D8-B76D6BCF1B2C}"/>
                </a:ext>
              </a:extLst>
            </p:cNvPr>
            <p:cNvSpPr/>
            <p:nvPr/>
          </p:nvSpPr>
          <p:spPr>
            <a:xfrm>
              <a:off x="7237943" y="2342100"/>
              <a:ext cx="190707" cy="190707"/>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0" name="组合 19">
            <a:extLst>
              <a:ext uri="{FF2B5EF4-FFF2-40B4-BE49-F238E27FC236}">
                <a16:creationId xmlns:a16="http://schemas.microsoft.com/office/drawing/2014/main" xmlns="" id="{608F805B-910B-45BD-AA3F-0D3C1CC816A7}"/>
              </a:ext>
            </a:extLst>
          </p:cNvPr>
          <p:cNvGrpSpPr/>
          <p:nvPr/>
        </p:nvGrpSpPr>
        <p:grpSpPr>
          <a:xfrm>
            <a:off x="4676446" y="4259967"/>
            <a:ext cx="363753" cy="248925"/>
            <a:chOff x="7237943" y="2342100"/>
            <a:chExt cx="363753" cy="248925"/>
          </a:xfrm>
        </p:grpSpPr>
        <p:sp>
          <p:nvSpPr>
            <p:cNvPr id="21" name="椭圆 20">
              <a:extLst>
                <a:ext uri="{FF2B5EF4-FFF2-40B4-BE49-F238E27FC236}">
                  <a16:creationId xmlns:a16="http://schemas.microsoft.com/office/drawing/2014/main" xmlns="" id="{0E81DC20-97AB-4738-A60B-4A17B58AF872}"/>
                </a:ext>
              </a:extLst>
            </p:cNvPr>
            <p:cNvSpPr/>
            <p:nvPr/>
          </p:nvSpPr>
          <p:spPr>
            <a:xfrm>
              <a:off x="7352771" y="2342100"/>
              <a:ext cx="248925" cy="248925"/>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xmlns="" id="{EEF56CB0-2022-4980-AA4B-1A94D76C7945}"/>
                </a:ext>
              </a:extLst>
            </p:cNvPr>
            <p:cNvSpPr/>
            <p:nvPr/>
          </p:nvSpPr>
          <p:spPr>
            <a:xfrm>
              <a:off x="7237943" y="2342100"/>
              <a:ext cx="190707" cy="190707"/>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3831110204"/>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randombar(horizontal)">
                                      <p:cBhvr>
                                        <p:cTn id="10" dur="500"/>
                                        <p:tgtEl>
                                          <p:spTgt spid="10"/>
                                        </p:tgtEl>
                                      </p:cBhvr>
                                    </p:animEffect>
                                  </p:childTnLst>
                                </p:cTn>
                              </p:par>
                              <p:par>
                                <p:cTn id="11" presetID="14"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wheel(1)">
                                      <p:cBhvr>
                                        <p:cTn id="21" dur="20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randombar(horizontal)">
                                      <p:cBhvr>
                                        <p:cTn id="29" dur="500"/>
                                        <p:tgtEl>
                                          <p:spTgt spid="15"/>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randombar(horizontal)">
                                      <p:cBhvr>
                                        <p:cTn id="37" dur="500"/>
                                        <p:tgtEl>
                                          <p:spTgt spid="20"/>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randombar(horizontal)">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randombar(horizontal)">
                                      <p:cBhvr>
                                        <p:cTn id="45" dur="500"/>
                                        <p:tgtEl>
                                          <p:spTgt spid="19"/>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randombar(horizontal)">
                                      <p:cBhvr>
                                        <p:cTn id="4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9" grpId="0"/>
      <p:bldP spid="10" grpId="0" animBg="1"/>
      <p:bldP spid="15"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xmlns="" id="{944C5844-E447-460B-BBD1-67524F4CAEEB}"/>
              </a:ext>
            </a:extLst>
          </p:cNvPr>
          <p:cNvGrpSpPr/>
          <p:nvPr/>
        </p:nvGrpSpPr>
        <p:grpSpPr>
          <a:xfrm>
            <a:off x="1431841" y="2060352"/>
            <a:ext cx="5277428" cy="3108472"/>
            <a:chOff x="4476173" y="1922700"/>
            <a:chExt cx="5277428" cy="3108472"/>
          </a:xfrm>
        </p:grpSpPr>
        <p:grpSp>
          <p:nvGrpSpPr>
            <p:cNvPr id="8" name="组合 7">
              <a:extLst>
                <a:ext uri="{FF2B5EF4-FFF2-40B4-BE49-F238E27FC236}">
                  <a16:creationId xmlns:a16="http://schemas.microsoft.com/office/drawing/2014/main" xmlns="" id="{701B0EE4-CF38-46B1-BC69-19EF8D43C168}"/>
                </a:ext>
              </a:extLst>
            </p:cNvPr>
            <p:cNvGrpSpPr/>
            <p:nvPr/>
          </p:nvGrpSpPr>
          <p:grpSpPr>
            <a:xfrm>
              <a:off x="5131735" y="2269415"/>
              <a:ext cx="4303367" cy="2761757"/>
              <a:chOff x="6331270" y="2475893"/>
              <a:chExt cx="4303367" cy="2761757"/>
            </a:xfrm>
          </p:grpSpPr>
          <p:grpSp>
            <p:nvGrpSpPr>
              <p:cNvPr id="5" name="组合 4">
                <a:extLst>
                  <a:ext uri="{FF2B5EF4-FFF2-40B4-BE49-F238E27FC236}">
                    <a16:creationId xmlns:a16="http://schemas.microsoft.com/office/drawing/2014/main" xmlns="" id="{36E1FBC8-DACE-40AE-A2A7-18F00FBB091B}"/>
                  </a:ext>
                </a:extLst>
              </p:cNvPr>
              <p:cNvGrpSpPr/>
              <p:nvPr/>
            </p:nvGrpSpPr>
            <p:grpSpPr>
              <a:xfrm>
                <a:off x="6436160" y="2475893"/>
                <a:ext cx="3859128" cy="400110"/>
                <a:chOff x="4745011" y="2348074"/>
                <a:chExt cx="3859128" cy="400110"/>
              </a:xfrm>
            </p:grpSpPr>
            <p:sp>
              <p:nvSpPr>
                <p:cNvPr id="2" name="文本框 1">
                  <a:extLst>
                    <a:ext uri="{FF2B5EF4-FFF2-40B4-BE49-F238E27FC236}">
                      <a16:creationId xmlns:a16="http://schemas.microsoft.com/office/drawing/2014/main" xmlns="" id="{555ABD59-7443-4FE8-B4F7-B34AC48AD668}"/>
                    </a:ext>
                  </a:extLst>
                </p:cNvPr>
                <p:cNvSpPr txBox="1"/>
                <p:nvPr/>
              </p:nvSpPr>
              <p:spPr>
                <a:xfrm>
                  <a:off x="5108764" y="2348074"/>
                  <a:ext cx="3495375" cy="400110"/>
                </a:xfrm>
                <a:prstGeom prst="rect">
                  <a:avLst/>
                </a:prstGeom>
                <a:solidFill>
                  <a:schemeClr val="bg1"/>
                </a:solidFill>
              </p:spPr>
              <p:txBody>
                <a:bodyPr vert="horz" wrap="square" rtlCol="0">
                  <a:spAutoFit/>
                </a:bodyPr>
                <a:lstStyle>
                  <a:defPPr>
                    <a:defRPr lang="en-US"/>
                  </a:defPPr>
                  <a:lvl1pPr algn="ctr">
                    <a:defRPr sz="2000" spc="600">
                      <a:solidFill>
                        <a:srgbClr val="425158"/>
                      </a:solidFill>
                      <a:latin typeface="思源黑体 CN Bold" panose="020B0800000000000000" pitchFamily="34" charset="-122"/>
                      <a:ea typeface="思源黑体 CN Bold" panose="020B0800000000000000" pitchFamily="34" charset="-122"/>
                    </a:defRPr>
                  </a:lvl1pPr>
                </a:lstStyle>
                <a:p>
                  <a:r>
                    <a:rPr lang="zh-CN" altLang="en-US" dirty="0">
                      <a:latin typeface="+mn-lt"/>
                      <a:ea typeface="+mn-ea"/>
                      <a:cs typeface="+mn-ea"/>
                      <a:sym typeface="+mn-lt"/>
                    </a:rPr>
                    <a:t>优秀团队要具备的要素</a:t>
                  </a:r>
                </a:p>
              </p:txBody>
            </p:sp>
            <p:sp>
              <p:nvSpPr>
                <p:cNvPr id="3" name="椭圆 2">
                  <a:extLst>
                    <a:ext uri="{FF2B5EF4-FFF2-40B4-BE49-F238E27FC236}">
                      <a16:creationId xmlns:a16="http://schemas.microsoft.com/office/drawing/2014/main" xmlns="" id="{0A426FE0-0933-4AA2-ABEB-7BF2F8721346}"/>
                    </a:ext>
                  </a:extLst>
                </p:cNvPr>
                <p:cNvSpPr/>
                <p:nvPr/>
              </p:nvSpPr>
              <p:spPr>
                <a:xfrm>
                  <a:off x="4859839" y="2407066"/>
                  <a:ext cx="248925" cy="248925"/>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xmlns="" id="{F56C2DF1-76CD-4D8C-84E8-DAD3441DC843}"/>
                    </a:ext>
                  </a:extLst>
                </p:cNvPr>
                <p:cNvSpPr/>
                <p:nvPr/>
              </p:nvSpPr>
              <p:spPr>
                <a:xfrm>
                  <a:off x="4745011" y="2407066"/>
                  <a:ext cx="190707" cy="190707"/>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矩形 5">
                <a:extLst>
                  <a:ext uri="{FF2B5EF4-FFF2-40B4-BE49-F238E27FC236}">
                    <a16:creationId xmlns:a16="http://schemas.microsoft.com/office/drawing/2014/main" xmlns="" id="{2AB1384A-D205-4731-AE8E-02184577F28C}"/>
                  </a:ext>
                </a:extLst>
              </p:cNvPr>
              <p:cNvSpPr/>
              <p:nvPr/>
            </p:nvSpPr>
            <p:spPr>
              <a:xfrm>
                <a:off x="6331270" y="2901626"/>
                <a:ext cx="4303367" cy="2336024"/>
              </a:xfrm>
              <a:prstGeom prst="rect">
                <a:avLst/>
              </a:prstGeom>
            </p:spPr>
            <p:txBody>
              <a:bodyPr wrap="square">
                <a:spAutoFit/>
              </a:bodyPr>
              <a:lstStyle/>
              <a:p>
                <a:pPr algn="just">
                  <a:lnSpc>
                    <a:spcPct val="130000"/>
                  </a:lnSpc>
                  <a:spcBef>
                    <a:spcPct val="30000"/>
                  </a:spcBef>
                </a:pPr>
                <a:r>
                  <a:rPr lang="zh-CN" altLang="en-US" spc="300" dirty="0">
                    <a:solidFill>
                      <a:srgbClr val="425158"/>
                    </a:solidFill>
                    <a:cs typeface="+mn-ea"/>
                    <a:sym typeface="+mn-lt"/>
                  </a:rPr>
                  <a:t>（</a:t>
                </a:r>
                <a:r>
                  <a:rPr lang="en-US" altLang="zh-CN" spc="300" dirty="0">
                    <a:solidFill>
                      <a:srgbClr val="425158"/>
                    </a:solidFill>
                    <a:cs typeface="+mn-ea"/>
                    <a:sym typeface="+mn-lt"/>
                  </a:rPr>
                  <a:t>3</a:t>
                </a:r>
                <a:r>
                  <a:rPr lang="zh-CN" altLang="en-US" spc="300" dirty="0">
                    <a:solidFill>
                      <a:srgbClr val="425158"/>
                    </a:solidFill>
                    <a:cs typeface="+mn-ea"/>
                    <a:sym typeface="+mn-lt"/>
                  </a:rPr>
                  <a:t>）建立良好的团队文化。没有文化的军队是愚蠢的军队，而愚蠢的军队是战胜不了敌人的。我们要发展要进步，靠的不是匹夫之勇，而是长久的有智谋的发展策略。</a:t>
                </a:r>
              </a:p>
              <a:p>
                <a:pPr algn="just">
                  <a:lnSpc>
                    <a:spcPct val="130000"/>
                  </a:lnSpc>
                  <a:spcBef>
                    <a:spcPct val="30000"/>
                  </a:spcBef>
                </a:pPr>
                <a:endParaRPr lang="zh-CN" altLang="en-US" spc="300" dirty="0">
                  <a:solidFill>
                    <a:srgbClr val="425158"/>
                  </a:solidFill>
                  <a:cs typeface="+mn-ea"/>
                  <a:sym typeface="+mn-lt"/>
                </a:endParaRPr>
              </a:p>
            </p:txBody>
          </p:sp>
        </p:grpSp>
        <p:sp>
          <p:nvSpPr>
            <p:cNvPr id="16" name="平行四边形 15">
              <a:extLst>
                <a:ext uri="{FF2B5EF4-FFF2-40B4-BE49-F238E27FC236}">
                  <a16:creationId xmlns:a16="http://schemas.microsoft.com/office/drawing/2014/main" xmlns="" id="{18EB9579-EF54-4743-B398-06B4096A4AD1}"/>
                </a:ext>
              </a:extLst>
            </p:cNvPr>
            <p:cNvSpPr/>
            <p:nvPr/>
          </p:nvSpPr>
          <p:spPr>
            <a:xfrm>
              <a:off x="4476173" y="1922700"/>
              <a:ext cx="5277428" cy="3012600"/>
            </a:xfrm>
            <a:prstGeom prst="parallelogram">
              <a:avLst>
                <a:gd name="adj" fmla="val 10238"/>
              </a:avLst>
            </a:prstGeom>
            <a:noFill/>
            <a:ln>
              <a:solidFill>
                <a:srgbClr val="425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27" name="组合 26">
            <a:extLst>
              <a:ext uri="{FF2B5EF4-FFF2-40B4-BE49-F238E27FC236}">
                <a16:creationId xmlns:a16="http://schemas.microsoft.com/office/drawing/2014/main" xmlns="" id="{180F0E1E-9103-439A-A8EC-DEA982C97AF4}"/>
              </a:ext>
            </a:extLst>
          </p:cNvPr>
          <p:cNvGrpSpPr/>
          <p:nvPr/>
        </p:nvGrpSpPr>
        <p:grpSpPr>
          <a:xfrm>
            <a:off x="7364833" y="2029715"/>
            <a:ext cx="2926687" cy="3043236"/>
            <a:chOff x="6958193" y="2029715"/>
            <a:chExt cx="2926687" cy="3043236"/>
          </a:xfrm>
        </p:grpSpPr>
        <p:pic>
          <p:nvPicPr>
            <p:cNvPr id="19" name="图片 18">
              <a:extLst>
                <a:ext uri="{FF2B5EF4-FFF2-40B4-BE49-F238E27FC236}">
                  <a16:creationId xmlns:a16="http://schemas.microsoft.com/office/drawing/2014/main" xmlns="" id="{05A46C26-A95D-4034-B050-28A38AE43F41}"/>
                </a:ext>
              </a:extLst>
            </p:cNvPr>
            <p:cNvPicPr>
              <a:picLocks noChangeAspect="1"/>
            </p:cNvPicPr>
            <p:nvPr/>
          </p:nvPicPr>
          <p:blipFill rotWithShape="1">
            <a:blip r:embed="rId2">
              <a:extLst>
                <a:ext uri="{28A0092B-C50C-407E-A947-70E740481C1C}">
                  <a14:useLocalDpi xmlns:a14="http://schemas.microsoft.com/office/drawing/2010/main" val="0"/>
                </a:ext>
              </a:extLst>
            </a:blip>
            <a:srcRect r="35384" b="32963"/>
            <a:stretch/>
          </p:blipFill>
          <p:spPr>
            <a:xfrm>
              <a:off x="6958193" y="2029715"/>
              <a:ext cx="2926687" cy="3043236"/>
            </a:xfrm>
            <a:prstGeom prst="rect">
              <a:avLst/>
            </a:prstGeom>
          </p:spPr>
        </p:pic>
        <p:grpSp>
          <p:nvGrpSpPr>
            <p:cNvPr id="20" name="组合 19">
              <a:extLst>
                <a:ext uri="{FF2B5EF4-FFF2-40B4-BE49-F238E27FC236}">
                  <a16:creationId xmlns:a16="http://schemas.microsoft.com/office/drawing/2014/main" xmlns="" id="{DC3029E7-CED0-4520-858D-C15BDBCA1841}"/>
                </a:ext>
              </a:extLst>
            </p:cNvPr>
            <p:cNvGrpSpPr/>
            <p:nvPr/>
          </p:nvGrpSpPr>
          <p:grpSpPr>
            <a:xfrm>
              <a:off x="8582085" y="3568741"/>
              <a:ext cx="1007960" cy="1270120"/>
              <a:chOff x="6704953" y="2338167"/>
              <a:chExt cx="6067135" cy="7645134"/>
            </a:xfrm>
          </p:grpSpPr>
          <p:sp>
            <p:nvSpPr>
              <p:cNvPr id="21" name="Freeform 5">
                <a:extLst>
                  <a:ext uri="{FF2B5EF4-FFF2-40B4-BE49-F238E27FC236}">
                    <a16:creationId xmlns:a16="http://schemas.microsoft.com/office/drawing/2014/main" xmlns="" id="{D94C1AB0-F954-4B0C-A2FD-922B254A57F5}"/>
                  </a:ext>
                </a:extLst>
              </p:cNvPr>
              <p:cNvSpPr>
                <a:spLocks/>
              </p:cNvSpPr>
              <p:nvPr/>
            </p:nvSpPr>
            <p:spPr bwMode="auto">
              <a:xfrm>
                <a:off x="8585630" y="8813405"/>
                <a:ext cx="2305783" cy="751591"/>
              </a:xfrm>
              <a:custGeom>
                <a:avLst/>
                <a:gdLst>
                  <a:gd name="T0" fmla="*/ 1 w 5420"/>
                  <a:gd name="T1" fmla="*/ 526 h 1767"/>
                  <a:gd name="T2" fmla="*/ 1 w 5420"/>
                  <a:gd name="T3" fmla="*/ 586 h 1767"/>
                  <a:gd name="T4" fmla="*/ 10 w 5420"/>
                  <a:gd name="T5" fmla="*/ 645 h 1767"/>
                  <a:gd name="T6" fmla="*/ 27 w 5420"/>
                  <a:gd name="T7" fmla="*/ 701 h 1767"/>
                  <a:gd name="T8" fmla="*/ 53 w 5420"/>
                  <a:gd name="T9" fmla="*/ 754 h 1767"/>
                  <a:gd name="T10" fmla="*/ 84 w 5420"/>
                  <a:gd name="T11" fmla="*/ 802 h 1767"/>
                  <a:gd name="T12" fmla="*/ 124 w 5420"/>
                  <a:gd name="T13" fmla="*/ 845 h 1767"/>
                  <a:gd name="T14" fmla="*/ 169 w 5420"/>
                  <a:gd name="T15" fmla="*/ 883 h 1767"/>
                  <a:gd name="T16" fmla="*/ 218 w 5420"/>
                  <a:gd name="T17" fmla="*/ 914 h 1767"/>
                  <a:gd name="T18" fmla="*/ 274 w 5420"/>
                  <a:gd name="T19" fmla="*/ 937 h 1767"/>
                  <a:gd name="T20" fmla="*/ 334 w 5420"/>
                  <a:gd name="T21" fmla="*/ 953 h 1767"/>
                  <a:gd name="T22" fmla="*/ 4960 w 5420"/>
                  <a:gd name="T23" fmla="*/ 1766 h 1767"/>
                  <a:gd name="T24" fmla="*/ 5021 w 5420"/>
                  <a:gd name="T25" fmla="*/ 1766 h 1767"/>
                  <a:gd name="T26" fmla="*/ 5079 w 5420"/>
                  <a:gd name="T27" fmla="*/ 1757 h 1767"/>
                  <a:gd name="T28" fmla="*/ 5136 w 5420"/>
                  <a:gd name="T29" fmla="*/ 1740 h 1767"/>
                  <a:gd name="T30" fmla="*/ 5188 w 5420"/>
                  <a:gd name="T31" fmla="*/ 1715 h 1767"/>
                  <a:gd name="T32" fmla="*/ 5237 w 5420"/>
                  <a:gd name="T33" fmla="*/ 1682 h 1767"/>
                  <a:gd name="T34" fmla="*/ 5279 w 5420"/>
                  <a:gd name="T35" fmla="*/ 1643 h 1767"/>
                  <a:gd name="T36" fmla="*/ 5318 w 5420"/>
                  <a:gd name="T37" fmla="*/ 1598 h 1767"/>
                  <a:gd name="T38" fmla="*/ 5348 w 5420"/>
                  <a:gd name="T39" fmla="*/ 1549 h 1767"/>
                  <a:gd name="T40" fmla="*/ 5372 w 5420"/>
                  <a:gd name="T41" fmla="*/ 1492 h 1767"/>
                  <a:gd name="T42" fmla="*/ 5387 w 5420"/>
                  <a:gd name="T43" fmla="*/ 1433 h 1767"/>
                  <a:gd name="T44" fmla="*/ 5419 w 5420"/>
                  <a:gd name="T45" fmla="*/ 1241 h 1767"/>
                  <a:gd name="T46" fmla="*/ 5419 w 5420"/>
                  <a:gd name="T47" fmla="*/ 1180 h 1767"/>
                  <a:gd name="T48" fmla="*/ 5410 w 5420"/>
                  <a:gd name="T49" fmla="*/ 1121 h 1767"/>
                  <a:gd name="T50" fmla="*/ 5393 w 5420"/>
                  <a:gd name="T51" fmla="*/ 1065 h 1767"/>
                  <a:gd name="T52" fmla="*/ 5367 w 5420"/>
                  <a:gd name="T53" fmla="*/ 1012 h 1767"/>
                  <a:gd name="T54" fmla="*/ 5336 w 5420"/>
                  <a:gd name="T55" fmla="*/ 964 h 1767"/>
                  <a:gd name="T56" fmla="*/ 5296 w 5420"/>
                  <a:gd name="T57" fmla="*/ 920 h 1767"/>
                  <a:gd name="T58" fmla="*/ 5251 w 5420"/>
                  <a:gd name="T59" fmla="*/ 883 h 1767"/>
                  <a:gd name="T60" fmla="*/ 5201 w 5420"/>
                  <a:gd name="T61" fmla="*/ 853 h 1767"/>
                  <a:gd name="T62" fmla="*/ 5146 w 5420"/>
                  <a:gd name="T63" fmla="*/ 829 h 1767"/>
                  <a:gd name="T64" fmla="*/ 5086 w 5420"/>
                  <a:gd name="T65" fmla="*/ 813 h 1767"/>
                  <a:gd name="T66" fmla="*/ 460 w 5420"/>
                  <a:gd name="T67" fmla="*/ 1 h 1767"/>
                  <a:gd name="T68" fmla="*/ 399 w 5420"/>
                  <a:gd name="T69" fmla="*/ 1 h 1767"/>
                  <a:gd name="T70" fmla="*/ 341 w 5420"/>
                  <a:gd name="T71" fmla="*/ 10 h 1767"/>
                  <a:gd name="T72" fmla="*/ 284 w 5420"/>
                  <a:gd name="T73" fmla="*/ 27 h 1767"/>
                  <a:gd name="T74" fmla="*/ 232 w 5420"/>
                  <a:gd name="T75" fmla="*/ 51 h 1767"/>
                  <a:gd name="T76" fmla="*/ 183 w 5420"/>
                  <a:gd name="T77" fmla="*/ 84 h 1767"/>
                  <a:gd name="T78" fmla="*/ 141 w 5420"/>
                  <a:gd name="T79" fmla="*/ 122 h 1767"/>
                  <a:gd name="T80" fmla="*/ 102 w 5420"/>
                  <a:gd name="T81" fmla="*/ 167 h 1767"/>
                  <a:gd name="T82" fmla="*/ 72 w 5420"/>
                  <a:gd name="T83" fmla="*/ 218 h 1767"/>
                  <a:gd name="T84" fmla="*/ 48 w 5420"/>
                  <a:gd name="T85" fmla="*/ 273 h 1767"/>
                  <a:gd name="T86" fmla="*/ 33 w 5420"/>
                  <a:gd name="T87" fmla="*/ 334 h 1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20" h="1767">
                    <a:moveTo>
                      <a:pt x="6" y="484"/>
                    </a:moveTo>
                    <a:lnTo>
                      <a:pt x="3" y="505"/>
                    </a:lnTo>
                    <a:lnTo>
                      <a:pt x="1" y="526"/>
                    </a:lnTo>
                    <a:lnTo>
                      <a:pt x="0" y="546"/>
                    </a:lnTo>
                    <a:lnTo>
                      <a:pt x="0" y="566"/>
                    </a:lnTo>
                    <a:lnTo>
                      <a:pt x="1" y="586"/>
                    </a:lnTo>
                    <a:lnTo>
                      <a:pt x="3" y="606"/>
                    </a:lnTo>
                    <a:lnTo>
                      <a:pt x="6" y="626"/>
                    </a:lnTo>
                    <a:lnTo>
                      <a:pt x="10" y="645"/>
                    </a:lnTo>
                    <a:lnTo>
                      <a:pt x="15" y="664"/>
                    </a:lnTo>
                    <a:lnTo>
                      <a:pt x="20" y="683"/>
                    </a:lnTo>
                    <a:lnTo>
                      <a:pt x="27" y="701"/>
                    </a:lnTo>
                    <a:lnTo>
                      <a:pt x="35" y="719"/>
                    </a:lnTo>
                    <a:lnTo>
                      <a:pt x="43" y="736"/>
                    </a:lnTo>
                    <a:lnTo>
                      <a:pt x="53" y="754"/>
                    </a:lnTo>
                    <a:lnTo>
                      <a:pt x="62" y="771"/>
                    </a:lnTo>
                    <a:lnTo>
                      <a:pt x="73" y="786"/>
                    </a:lnTo>
                    <a:lnTo>
                      <a:pt x="84" y="802"/>
                    </a:lnTo>
                    <a:lnTo>
                      <a:pt x="97" y="817"/>
                    </a:lnTo>
                    <a:lnTo>
                      <a:pt x="110" y="831"/>
                    </a:lnTo>
                    <a:lnTo>
                      <a:pt x="124" y="845"/>
                    </a:lnTo>
                    <a:lnTo>
                      <a:pt x="137" y="858"/>
                    </a:lnTo>
                    <a:lnTo>
                      <a:pt x="153" y="871"/>
                    </a:lnTo>
                    <a:lnTo>
                      <a:pt x="169" y="883"/>
                    </a:lnTo>
                    <a:lnTo>
                      <a:pt x="184" y="894"/>
                    </a:lnTo>
                    <a:lnTo>
                      <a:pt x="201" y="905"/>
                    </a:lnTo>
                    <a:lnTo>
                      <a:pt x="218" y="914"/>
                    </a:lnTo>
                    <a:lnTo>
                      <a:pt x="236" y="923"/>
                    </a:lnTo>
                    <a:lnTo>
                      <a:pt x="255" y="930"/>
                    </a:lnTo>
                    <a:lnTo>
                      <a:pt x="274" y="937"/>
                    </a:lnTo>
                    <a:lnTo>
                      <a:pt x="293" y="943"/>
                    </a:lnTo>
                    <a:lnTo>
                      <a:pt x="314" y="948"/>
                    </a:lnTo>
                    <a:lnTo>
                      <a:pt x="334" y="953"/>
                    </a:lnTo>
                    <a:lnTo>
                      <a:pt x="4920" y="1761"/>
                    </a:lnTo>
                    <a:lnTo>
                      <a:pt x="4940" y="1763"/>
                    </a:lnTo>
                    <a:lnTo>
                      <a:pt x="4960" y="1766"/>
                    </a:lnTo>
                    <a:lnTo>
                      <a:pt x="4980" y="1767"/>
                    </a:lnTo>
                    <a:lnTo>
                      <a:pt x="5001" y="1767"/>
                    </a:lnTo>
                    <a:lnTo>
                      <a:pt x="5021" y="1766"/>
                    </a:lnTo>
                    <a:lnTo>
                      <a:pt x="5041" y="1763"/>
                    </a:lnTo>
                    <a:lnTo>
                      <a:pt x="5060" y="1761"/>
                    </a:lnTo>
                    <a:lnTo>
                      <a:pt x="5079" y="1757"/>
                    </a:lnTo>
                    <a:lnTo>
                      <a:pt x="5098" y="1752"/>
                    </a:lnTo>
                    <a:lnTo>
                      <a:pt x="5118" y="1746"/>
                    </a:lnTo>
                    <a:lnTo>
                      <a:pt x="5136" y="1740"/>
                    </a:lnTo>
                    <a:lnTo>
                      <a:pt x="5154" y="1732"/>
                    </a:lnTo>
                    <a:lnTo>
                      <a:pt x="5172" y="1724"/>
                    </a:lnTo>
                    <a:lnTo>
                      <a:pt x="5188" y="1715"/>
                    </a:lnTo>
                    <a:lnTo>
                      <a:pt x="5205" y="1705"/>
                    </a:lnTo>
                    <a:lnTo>
                      <a:pt x="5221" y="1694"/>
                    </a:lnTo>
                    <a:lnTo>
                      <a:pt x="5237" y="1682"/>
                    </a:lnTo>
                    <a:lnTo>
                      <a:pt x="5251" y="1670"/>
                    </a:lnTo>
                    <a:lnTo>
                      <a:pt x="5266" y="1658"/>
                    </a:lnTo>
                    <a:lnTo>
                      <a:pt x="5279" y="1643"/>
                    </a:lnTo>
                    <a:lnTo>
                      <a:pt x="5293" y="1629"/>
                    </a:lnTo>
                    <a:lnTo>
                      <a:pt x="5305" y="1614"/>
                    </a:lnTo>
                    <a:lnTo>
                      <a:pt x="5318" y="1598"/>
                    </a:lnTo>
                    <a:lnTo>
                      <a:pt x="5329" y="1582"/>
                    </a:lnTo>
                    <a:lnTo>
                      <a:pt x="5339" y="1565"/>
                    </a:lnTo>
                    <a:lnTo>
                      <a:pt x="5348" y="1549"/>
                    </a:lnTo>
                    <a:lnTo>
                      <a:pt x="5357" y="1531"/>
                    </a:lnTo>
                    <a:lnTo>
                      <a:pt x="5365" y="1511"/>
                    </a:lnTo>
                    <a:lnTo>
                      <a:pt x="5372" y="1492"/>
                    </a:lnTo>
                    <a:lnTo>
                      <a:pt x="5377" y="1473"/>
                    </a:lnTo>
                    <a:lnTo>
                      <a:pt x="5383" y="1453"/>
                    </a:lnTo>
                    <a:lnTo>
                      <a:pt x="5387" y="1433"/>
                    </a:lnTo>
                    <a:lnTo>
                      <a:pt x="5413" y="1281"/>
                    </a:lnTo>
                    <a:lnTo>
                      <a:pt x="5417" y="1261"/>
                    </a:lnTo>
                    <a:lnTo>
                      <a:pt x="5419" y="1241"/>
                    </a:lnTo>
                    <a:lnTo>
                      <a:pt x="5420" y="1220"/>
                    </a:lnTo>
                    <a:lnTo>
                      <a:pt x="5420" y="1200"/>
                    </a:lnTo>
                    <a:lnTo>
                      <a:pt x="5419" y="1180"/>
                    </a:lnTo>
                    <a:lnTo>
                      <a:pt x="5417" y="1160"/>
                    </a:lnTo>
                    <a:lnTo>
                      <a:pt x="5413" y="1141"/>
                    </a:lnTo>
                    <a:lnTo>
                      <a:pt x="5410" y="1121"/>
                    </a:lnTo>
                    <a:lnTo>
                      <a:pt x="5405" y="1102"/>
                    </a:lnTo>
                    <a:lnTo>
                      <a:pt x="5399" y="1083"/>
                    </a:lnTo>
                    <a:lnTo>
                      <a:pt x="5393" y="1065"/>
                    </a:lnTo>
                    <a:lnTo>
                      <a:pt x="5385" y="1047"/>
                    </a:lnTo>
                    <a:lnTo>
                      <a:pt x="5376" y="1029"/>
                    </a:lnTo>
                    <a:lnTo>
                      <a:pt x="5367" y="1012"/>
                    </a:lnTo>
                    <a:lnTo>
                      <a:pt x="5357" y="996"/>
                    </a:lnTo>
                    <a:lnTo>
                      <a:pt x="5347" y="980"/>
                    </a:lnTo>
                    <a:lnTo>
                      <a:pt x="5336" y="964"/>
                    </a:lnTo>
                    <a:lnTo>
                      <a:pt x="5323" y="949"/>
                    </a:lnTo>
                    <a:lnTo>
                      <a:pt x="5310" y="935"/>
                    </a:lnTo>
                    <a:lnTo>
                      <a:pt x="5296" y="920"/>
                    </a:lnTo>
                    <a:lnTo>
                      <a:pt x="5282" y="908"/>
                    </a:lnTo>
                    <a:lnTo>
                      <a:pt x="5267" y="896"/>
                    </a:lnTo>
                    <a:lnTo>
                      <a:pt x="5251" y="883"/>
                    </a:lnTo>
                    <a:lnTo>
                      <a:pt x="5236" y="872"/>
                    </a:lnTo>
                    <a:lnTo>
                      <a:pt x="5219" y="862"/>
                    </a:lnTo>
                    <a:lnTo>
                      <a:pt x="5201" y="853"/>
                    </a:lnTo>
                    <a:lnTo>
                      <a:pt x="5183" y="844"/>
                    </a:lnTo>
                    <a:lnTo>
                      <a:pt x="5165" y="836"/>
                    </a:lnTo>
                    <a:lnTo>
                      <a:pt x="5146" y="829"/>
                    </a:lnTo>
                    <a:lnTo>
                      <a:pt x="5127" y="822"/>
                    </a:lnTo>
                    <a:lnTo>
                      <a:pt x="5106" y="818"/>
                    </a:lnTo>
                    <a:lnTo>
                      <a:pt x="5086" y="813"/>
                    </a:lnTo>
                    <a:lnTo>
                      <a:pt x="500" y="5"/>
                    </a:lnTo>
                    <a:lnTo>
                      <a:pt x="480" y="2"/>
                    </a:lnTo>
                    <a:lnTo>
                      <a:pt x="460" y="1"/>
                    </a:lnTo>
                    <a:lnTo>
                      <a:pt x="440" y="0"/>
                    </a:lnTo>
                    <a:lnTo>
                      <a:pt x="419" y="0"/>
                    </a:lnTo>
                    <a:lnTo>
                      <a:pt x="399" y="1"/>
                    </a:lnTo>
                    <a:lnTo>
                      <a:pt x="379" y="3"/>
                    </a:lnTo>
                    <a:lnTo>
                      <a:pt x="360" y="5"/>
                    </a:lnTo>
                    <a:lnTo>
                      <a:pt x="341" y="10"/>
                    </a:lnTo>
                    <a:lnTo>
                      <a:pt x="322" y="14"/>
                    </a:lnTo>
                    <a:lnTo>
                      <a:pt x="302" y="20"/>
                    </a:lnTo>
                    <a:lnTo>
                      <a:pt x="284" y="27"/>
                    </a:lnTo>
                    <a:lnTo>
                      <a:pt x="266" y="35"/>
                    </a:lnTo>
                    <a:lnTo>
                      <a:pt x="248" y="42"/>
                    </a:lnTo>
                    <a:lnTo>
                      <a:pt x="232" y="51"/>
                    </a:lnTo>
                    <a:lnTo>
                      <a:pt x="215" y="62"/>
                    </a:lnTo>
                    <a:lnTo>
                      <a:pt x="199" y="73"/>
                    </a:lnTo>
                    <a:lnTo>
                      <a:pt x="183" y="84"/>
                    </a:lnTo>
                    <a:lnTo>
                      <a:pt x="169" y="96"/>
                    </a:lnTo>
                    <a:lnTo>
                      <a:pt x="154" y="109"/>
                    </a:lnTo>
                    <a:lnTo>
                      <a:pt x="141" y="122"/>
                    </a:lnTo>
                    <a:lnTo>
                      <a:pt x="127" y="137"/>
                    </a:lnTo>
                    <a:lnTo>
                      <a:pt x="115" y="151"/>
                    </a:lnTo>
                    <a:lnTo>
                      <a:pt x="102" y="167"/>
                    </a:lnTo>
                    <a:lnTo>
                      <a:pt x="91" y="184"/>
                    </a:lnTo>
                    <a:lnTo>
                      <a:pt x="81" y="201"/>
                    </a:lnTo>
                    <a:lnTo>
                      <a:pt x="72" y="218"/>
                    </a:lnTo>
                    <a:lnTo>
                      <a:pt x="63" y="236"/>
                    </a:lnTo>
                    <a:lnTo>
                      <a:pt x="55" y="255"/>
                    </a:lnTo>
                    <a:lnTo>
                      <a:pt x="48" y="273"/>
                    </a:lnTo>
                    <a:lnTo>
                      <a:pt x="42" y="293"/>
                    </a:lnTo>
                    <a:lnTo>
                      <a:pt x="37" y="312"/>
                    </a:lnTo>
                    <a:lnTo>
                      <a:pt x="33" y="334"/>
                    </a:lnTo>
                    <a:lnTo>
                      <a:pt x="6" y="484"/>
                    </a:lnTo>
                    <a:close/>
                  </a:path>
                </a:pathLst>
              </a:custGeom>
              <a:solidFill>
                <a:srgbClr val="D7D7D7"/>
              </a:solidFill>
              <a:ln>
                <a:noFill/>
              </a:ln>
            </p:spPr>
            <p:txBody>
              <a:bodyPr vert="horz" wrap="square" lIns="97385" tIns="48693" rIns="97385" bIns="48693" numCol="1" anchor="t" anchorCtr="0" compatLnSpc="1">
                <a:prstTxWarp prst="textNoShape">
                  <a:avLst/>
                </a:prstTxWarp>
              </a:bodyPr>
              <a:lstStyle/>
              <a:p>
                <a:endParaRPr lang="en-US" sz="1917">
                  <a:cs typeface="+mn-ea"/>
                  <a:sym typeface="+mn-lt"/>
                </a:endParaRPr>
              </a:p>
            </p:txBody>
          </p:sp>
          <p:sp>
            <p:nvSpPr>
              <p:cNvPr id="22" name="Freeform 6">
                <a:extLst>
                  <a:ext uri="{FF2B5EF4-FFF2-40B4-BE49-F238E27FC236}">
                    <a16:creationId xmlns:a16="http://schemas.microsoft.com/office/drawing/2014/main" xmlns="" id="{16145D9D-3BE8-40E6-9A82-284DFB5F25ED}"/>
                  </a:ext>
                </a:extLst>
              </p:cNvPr>
              <p:cNvSpPr>
                <a:spLocks/>
              </p:cNvSpPr>
              <p:nvPr/>
            </p:nvSpPr>
            <p:spPr bwMode="auto">
              <a:xfrm>
                <a:off x="8585630" y="8330483"/>
                <a:ext cx="2305783" cy="751591"/>
              </a:xfrm>
              <a:custGeom>
                <a:avLst/>
                <a:gdLst>
                  <a:gd name="T0" fmla="*/ 1 w 5420"/>
                  <a:gd name="T1" fmla="*/ 526 h 1769"/>
                  <a:gd name="T2" fmla="*/ 1 w 5420"/>
                  <a:gd name="T3" fmla="*/ 587 h 1769"/>
                  <a:gd name="T4" fmla="*/ 10 w 5420"/>
                  <a:gd name="T5" fmla="*/ 647 h 1769"/>
                  <a:gd name="T6" fmla="*/ 27 w 5420"/>
                  <a:gd name="T7" fmla="*/ 703 h 1769"/>
                  <a:gd name="T8" fmla="*/ 53 w 5420"/>
                  <a:gd name="T9" fmla="*/ 755 h 1769"/>
                  <a:gd name="T10" fmla="*/ 84 w 5420"/>
                  <a:gd name="T11" fmla="*/ 803 h 1769"/>
                  <a:gd name="T12" fmla="*/ 124 w 5420"/>
                  <a:gd name="T13" fmla="*/ 847 h 1769"/>
                  <a:gd name="T14" fmla="*/ 169 w 5420"/>
                  <a:gd name="T15" fmla="*/ 884 h 1769"/>
                  <a:gd name="T16" fmla="*/ 218 w 5420"/>
                  <a:gd name="T17" fmla="*/ 915 h 1769"/>
                  <a:gd name="T18" fmla="*/ 274 w 5420"/>
                  <a:gd name="T19" fmla="*/ 939 h 1769"/>
                  <a:gd name="T20" fmla="*/ 334 w 5420"/>
                  <a:gd name="T21" fmla="*/ 954 h 1769"/>
                  <a:gd name="T22" fmla="*/ 4960 w 5420"/>
                  <a:gd name="T23" fmla="*/ 1767 h 1769"/>
                  <a:gd name="T24" fmla="*/ 5021 w 5420"/>
                  <a:gd name="T25" fmla="*/ 1767 h 1769"/>
                  <a:gd name="T26" fmla="*/ 5079 w 5420"/>
                  <a:gd name="T27" fmla="*/ 1758 h 1769"/>
                  <a:gd name="T28" fmla="*/ 5136 w 5420"/>
                  <a:gd name="T29" fmla="*/ 1740 h 1769"/>
                  <a:gd name="T30" fmla="*/ 5188 w 5420"/>
                  <a:gd name="T31" fmla="*/ 1716 h 1769"/>
                  <a:gd name="T32" fmla="*/ 5237 w 5420"/>
                  <a:gd name="T33" fmla="*/ 1683 h 1769"/>
                  <a:gd name="T34" fmla="*/ 5279 w 5420"/>
                  <a:gd name="T35" fmla="*/ 1645 h 1769"/>
                  <a:gd name="T36" fmla="*/ 5318 w 5420"/>
                  <a:gd name="T37" fmla="*/ 1600 h 1769"/>
                  <a:gd name="T38" fmla="*/ 5348 w 5420"/>
                  <a:gd name="T39" fmla="*/ 1549 h 1769"/>
                  <a:gd name="T40" fmla="*/ 5372 w 5420"/>
                  <a:gd name="T41" fmla="*/ 1494 h 1769"/>
                  <a:gd name="T42" fmla="*/ 5387 w 5420"/>
                  <a:gd name="T43" fmla="*/ 1435 h 1769"/>
                  <a:gd name="T44" fmla="*/ 5419 w 5420"/>
                  <a:gd name="T45" fmla="*/ 1241 h 1769"/>
                  <a:gd name="T46" fmla="*/ 5419 w 5420"/>
                  <a:gd name="T47" fmla="*/ 1182 h 1769"/>
                  <a:gd name="T48" fmla="*/ 5410 w 5420"/>
                  <a:gd name="T49" fmla="*/ 1122 h 1769"/>
                  <a:gd name="T50" fmla="*/ 5393 w 5420"/>
                  <a:gd name="T51" fmla="*/ 1066 h 1769"/>
                  <a:gd name="T52" fmla="*/ 5367 w 5420"/>
                  <a:gd name="T53" fmla="*/ 1014 h 1769"/>
                  <a:gd name="T54" fmla="*/ 5336 w 5420"/>
                  <a:gd name="T55" fmla="*/ 966 h 1769"/>
                  <a:gd name="T56" fmla="*/ 5296 w 5420"/>
                  <a:gd name="T57" fmla="*/ 922 h 1769"/>
                  <a:gd name="T58" fmla="*/ 5251 w 5420"/>
                  <a:gd name="T59" fmla="*/ 885 h 1769"/>
                  <a:gd name="T60" fmla="*/ 5201 w 5420"/>
                  <a:gd name="T61" fmla="*/ 854 h 1769"/>
                  <a:gd name="T62" fmla="*/ 5146 w 5420"/>
                  <a:gd name="T63" fmla="*/ 830 h 1769"/>
                  <a:gd name="T64" fmla="*/ 5086 w 5420"/>
                  <a:gd name="T65" fmla="*/ 815 h 1769"/>
                  <a:gd name="T66" fmla="*/ 460 w 5420"/>
                  <a:gd name="T67" fmla="*/ 2 h 1769"/>
                  <a:gd name="T68" fmla="*/ 399 w 5420"/>
                  <a:gd name="T69" fmla="*/ 2 h 1769"/>
                  <a:gd name="T70" fmla="*/ 341 w 5420"/>
                  <a:gd name="T71" fmla="*/ 11 h 1769"/>
                  <a:gd name="T72" fmla="*/ 284 w 5420"/>
                  <a:gd name="T73" fmla="*/ 29 h 1769"/>
                  <a:gd name="T74" fmla="*/ 232 w 5420"/>
                  <a:gd name="T75" fmla="*/ 53 h 1769"/>
                  <a:gd name="T76" fmla="*/ 183 w 5420"/>
                  <a:gd name="T77" fmla="*/ 85 h 1769"/>
                  <a:gd name="T78" fmla="*/ 141 w 5420"/>
                  <a:gd name="T79" fmla="*/ 124 h 1769"/>
                  <a:gd name="T80" fmla="*/ 102 w 5420"/>
                  <a:gd name="T81" fmla="*/ 169 h 1769"/>
                  <a:gd name="T82" fmla="*/ 72 w 5420"/>
                  <a:gd name="T83" fmla="*/ 220 h 1769"/>
                  <a:gd name="T84" fmla="*/ 48 w 5420"/>
                  <a:gd name="T85" fmla="*/ 275 h 1769"/>
                  <a:gd name="T86" fmla="*/ 33 w 5420"/>
                  <a:gd name="T87" fmla="*/ 334 h 1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20" h="1769">
                    <a:moveTo>
                      <a:pt x="6" y="486"/>
                    </a:moveTo>
                    <a:lnTo>
                      <a:pt x="3" y="506"/>
                    </a:lnTo>
                    <a:lnTo>
                      <a:pt x="1" y="526"/>
                    </a:lnTo>
                    <a:lnTo>
                      <a:pt x="0" y="548"/>
                    </a:lnTo>
                    <a:lnTo>
                      <a:pt x="0" y="568"/>
                    </a:lnTo>
                    <a:lnTo>
                      <a:pt x="1" y="587"/>
                    </a:lnTo>
                    <a:lnTo>
                      <a:pt x="3" y="607"/>
                    </a:lnTo>
                    <a:lnTo>
                      <a:pt x="6" y="627"/>
                    </a:lnTo>
                    <a:lnTo>
                      <a:pt x="10" y="647"/>
                    </a:lnTo>
                    <a:lnTo>
                      <a:pt x="15" y="666"/>
                    </a:lnTo>
                    <a:lnTo>
                      <a:pt x="20" y="684"/>
                    </a:lnTo>
                    <a:lnTo>
                      <a:pt x="27" y="703"/>
                    </a:lnTo>
                    <a:lnTo>
                      <a:pt x="35" y="720"/>
                    </a:lnTo>
                    <a:lnTo>
                      <a:pt x="43" y="738"/>
                    </a:lnTo>
                    <a:lnTo>
                      <a:pt x="53" y="755"/>
                    </a:lnTo>
                    <a:lnTo>
                      <a:pt x="62" y="772"/>
                    </a:lnTo>
                    <a:lnTo>
                      <a:pt x="73" y="787"/>
                    </a:lnTo>
                    <a:lnTo>
                      <a:pt x="84" y="803"/>
                    </a:lnTo>
                    <a:lnTo>
                      <a:pt x="97" y="819"/>
                    </a:lnTo>
                    <a:lnTo>
                      <a:pt x="110" y="833"/>
                    </a:lnTo>
                    <a:lnTo>
                      <a:pt x="124" y="847"/>
                    </a:lnTo>
                    <a:lnTo>
                      <a:pt x="137" y="860"/>
                    </a:lnTo>
                    <a:lnTo>
                      <a:pt x="153" y="873"/>
                    </a:lnTo>
                    <a:lnTo>
                      <a:pt x="169" y="884"/>
                    </a:lnTo>
                    <a:lnTo>
                      <a:pt x="184" y="895"/>
                    </a:lnTo>
                    <a:lnTo>
                      <a:pt x="201" y="905"/>
                    </a:lnTo>
                    <a:lnTo>
                      <a:pt x="218" y="915"/>
                    </a:lnTo>
                    <a:lnTo>
                      <a:pt x="236" y="924"/>
                    </a:lnTo>
                    <a:lnTo>
                      <a:pt x="255" y="931"/>
                    </a:lnTo>
                    <a:lnTo>
                      <a:pt x="274" y="939"/>
                    </a:lnTo>
                    <a:lnTo>
                      <a:pt x="293" y="945"/>
                    </a:lnTo>
                    <a:lnTo>
                      <a:pt x="314" y="950"/>
                    </a:lnTo>
                    <a:lnTo>
                      <a:pt x="334" y="954"/>
                    </a:lnTo>
                    <a:lnTo>
                      <a:pt x="4920" y="1762"/>
                    </a:lnTo>
                    <a:lnTo>
                      <a:pt x="4940" y="1765"/>
                    </a:lnTo>
                    <a:lnTo>
                      <a:pt x="4960" y="1767"/>
                    </a:lnTo>
                    <a:lnTo>
                      <a:pt x="4980" y="1769"/>
                    </a:lnTo>
                    <a:lnTo>
                      <a:pt x="5001" y="1769"/>
                    </a:lnTo>
                    <a:lnTo>
                      <a:pt x="5021" y="1767"/>
                    </a:lnTo>
                    <a:lnTo>
                      <a:pt x="5041" y="1765"/>
                    </a:lnTo>
                    <a:lnTo>
                      <a:pt x="5060" y="1762"/>
                    </a:lnTo>
                    <a:lnTo>
                      <a:pt x="5079" y="1758"/>
                    </a:lnTo>
                    <a:lnTo>
                      <a:pt x="5098" y="1753"/>
                    </a:lnTo>
                    <a:lnTo>
                      <a:pt x="5118" y="1747"/>
                    </a:lnTo>
                    <a:lnTo>
                      <a:pt x="5136" y="1740"/>
                    </a:lnTo>
                    <a:lnTo>
                      <a:pt x="5154" y="1734"/>
                    </a:lnTo>
                    <a:lnTo>
                      <a:pt x="5172" y="1725"/>
                    </a:lnTo>
                    <a:lnTo>
                      <a:pt x="5188" y="1716"/>
                    </a:lnTo>
                    <a:lnTo>
                      <a:pt x="5205" y="1706"/>
                    </a:lnTo>
                    <a:lnTo>
                      <a:pt x="5221" y="1695"/>
                    </a:lnTo>
                    <a:lnTo>
                      <a:pt x="5237" y="1683"/>
                    </a:lnTo>
                    <a:lnTo>
                      <a:pt x="5251" y="1672"/>
                    </a:lnTo>
                    <a:lnTo>
                      <a:pt x="5266" y="1658"/>
                    </a:lnTo>
                    <a:lnTo>
                      <a:pt x="5279" y="1645"/>
                    </a:lnTo>
                    <a:lnTo>
                      <a:pt x="5293" y="1630"/>
                    </a:lnTo>
                    <a:lnTo>
                      <a:pt x="5305" y="1616"/>
                    </a:lnTo>
                    <a:lnTo>
                      <a:pt x="5318" y="1600"/>
                    </a:lnTo>
                    <a:lnTo>
                      <a:pt x="5329" y="1584"/>
                    </a:lnTo>
                    <a:lnTo>
                      <a:pt x="5339" y="1567"/>
                    </a:lnTo>
                    <a:lnTo>
                      <a:pt x="5348" y="1549"/>
                    </a:lnTo>
                    <a:lnTo>
                      <a:pt x="5357" y="1531"/>
                    </a:lnTo>
                    <a:lnTo>
                      <a:pt x="5365" y="1513"/>
                    </a:lnTo>
                    <a:lnTo>
                      <a:pt x="5372" y="1494"/>
                    </a:lnTo>
                    <a:lnTo>
                      <a:pt x="5377" y="1475"/>
                    </a:lnTo>
                    <a:lnTo>
                      <a:pt x="5383" y="1455"/>
                    </a:lnTo>
                    <a:lnTo>
                      <a:pt x="5387" y="1435"/>
                    </a:lnTo>
                    <a:lnTo>
                      <a:pt x="5413" y="1283"/>
                    </a:lnTo>
                    <a:lnTo>
                      <a:pt x="5417" y="1263"/>
                    </a:lnTo>
                    <a:lnTo>
                      <a:pt x="5419" y="1241"/>
                    </a:lnTo>
                    <a:lnTo>
                      <a:pt x="5420" y="1221"/>
                    </a:lnTo>
                    <a:lnTo>
                      <a:pt x="5420" y="1201"/>
                    </a:lnTo>
                    <a:lnTo>
                      <a:pt x="5419" y="1182"/>
                    </a:lnTo>
                    <a:lnTo>
                      <a:pt x="5417" y="1162"/>
                    </a:lnTo>
                    <a:lnTo>
                      <a:pt x="5413" y="1142"/>
                    </a:lnTo>
                    <a:lnTo>
                      <a:pt x="5410" y="1122"/>
                    </a:lnTo>
                    <a:lnTo>
                      <a:pt x="5405" y="1103"/>
                    </a:lnTo>
                    <a:lnTo>
                      <a:pt x="5399" y="1085"/>
                    </a:lnTo>
                    <a:lnTo>
                      <a:pt x="5393" y="1066"/>
                    </a:lnTo>
                    <a:lnTo>
                      <a:pt x="5385" y="1048"/>
                    </a:lnTo>
                    <a:lnTo>
                      <a:pt x="5376" y="1031"/>
                    </a:lnTo>
                    <a:lnTo>
                      <a:pt x="5367" y="1014"/>
                    </a:lnTo>
                    <a:lnTo>
                      <a:pt x="5357" y="997"/>
                    </a:lnTo>
                    <a:lnTo>
                      <a:pt x="5347" y="981"/>
                    </a:lnTo>
                    <a:lnTo>
                      <a:pt x="5336" y="966"/>
                    </a:lnTo>
                    <a:lnTo>
                      <a:pt x="5323" y="950"/>
                    </a:lnTo>
                    <a:lnTo>
                      <a:pt x="5310" y="936"/>
                    </a:lnTo>
                    <a:lnTo>
                      <a:pt x="5296" y="922"/>
                    </a:lnTo>
                    <a:lnTo>
                      <a:pt x="5282" y="909"/>
                    </a:lnTo>
                    <a:lnTo>
                      <a:pt x="5267" y="896"/>
                    </a:lnTo>
                    <a:lnTo>
                      <a:pt x="5251" y="885"/>
                    </a:lnTo>
                    <a:lnTo>
                      <a:pt x="5236" y="874"/>
                    </a:lnTo>
                    <a:lnTo>
                      <a:pt x="5219" y="864"/>
                    </a:lnTo>
                    <a:lnTo>
                      <a:pt x="5201" y="854"/>
                    </a:lnTo>
                    <a:lnTo>
                      <a:pt x="5183" y="846"/>
                    </a:lnTo>
                    <a:lnTo>
                      <a:pt x="5165" y="838"/>
                    </a:lnTo>
                    <a:lnTo>
                      <a:pt x="5146" y="830"/>
                    </a:lnTo>
                    <a:lnTo>
                      <a:pt x="5127" y="824"/>
                    </a:lnTo>
                    <a:lnTo>
                      <a:pt x="5106" y="819"/>
                    </a:lnTo>
                    <a:lnTo>
                      <a:pt x="5086" y="815"/>
                    </a:lnTo>
                    <a:lnTo>
                      <a:pt x="500" y="7"/>
                    </a:lnTo>
                    <a:lnTo>
                      <a:pt x="480" y="4"/>
                    </a:lnTo>
                    <a:lnTo>
                      <a:pt x="460" y="2"/>
                    </a:lnTo>
                    <a:lnTo>
                      <a:pt x="440" y="0"/>
                    </a:lnTo>
                    <a:lnTo>
                      <a:pt x="419" y="0"/>
                    </a:lnTo>
                    <a:lnTo>
                      <a:pt x="399" y="2"/>
                    </a:lnTo>
                    <a:lnTo>
                      <a:pt x="379" y="4"/>
                    </a:lnTo>
                    <a:lnTo>
                      <a:pt x="360" y="7"/>
                    </a:lnTo>
                    <a:lnTo>
                      <a:pt x="341" y="11"/>
                    </a:lnTo>
                    <a:lnTo>
                      <a:pt x="322" y="16"/>
                    </a:lnTo>
                    <a:lnTo>
                      <a:pt x="302" y="22"/>
                    </a:lnTo>
                    <a:lnTo>
                      <a:pt x="284" y="29"/>
                    </a:lnTo>
                    <a:lnTo>
                      <a:pt x="266" y="35"/>
                    </a:lnTo>
                    <a:lnTo>
                      <a:pt x="248" y="44"/>
                    </a:lnTo>
                    <a:lnTo>
                      <a:pt x="232" y="53"/>
                    </a:lnTo>
                    <a:lnTo>
                      <a:pt x="215" y="63"/>
                    </a:lnTo>
                    <a:lnTo>
                      <a:pt x="199" y="74"/>
                    </a:lnTo>
                    <a:lnTo>
                      <a:pt x="183" y="85"/>
                    </a:lnTo>
                    <a:lnTo>
                      <a:pt x="169" y="97"/>
                    </a:lnTo>
                    <a:lnTo>
                      <a:pt x="154" y="111"/>
                    </a:lnTo>
                    <a:lnTo>
                      <a:pt x="141" y="124"/>
                    </a:lnTo>
                    <a:lnTo>
                      <a:pt x="127" y="139"/>
                    </a:lnTo>
                    <a:lnTo>
                      <a:pt x="115" y="153"/>
                    </a:lnTo>
                    <a:lnTo>
                      <a:pt x="102" y="169"/>
                    </a:lnTo>
                    <a:lnTo>
                      <a:pt x="91" y="185"/>
                    </a:lnTo>
                    <a:lnTo>
                      <a:pt x="81" y="202"/>
                    </a:lnTo>
                    <a:lnTo>
                      <a:pt x="72" y="220"/>
                    </a:lnTo>
                    <a:lnTo>
                      <a:pt x="63" y="238"/>
                    </a:lnTo>
                    <a:lnTo>
                      <a:pt x="55" y="256"/>
                    </a:lnTo>
                    <a:lnTo>
                      <a:pt x="48" y="275"/>
                    </a:lnTo>
                    <a:lnTo>
                      <a:pt x="42" y="294"/>
                    </a:lnTo>
                    <a:lnTo>
                      <a:pt x="37" y="314"/>
                    </a:lnTo>
                    <a:lnTo>
                      <a:pt x="33" y="334"/>
                    </a:lnTo>
                    <a:lnTo>
                      <a:pt x="6" y="486"/>
                    </a:lnTo>
                    <a:close/>
                  </a:path>
                </a:pathLst>
              </a:custGeom>
              <a:solidFill>
                <a:srgbClr val="D7D7D7"/>
              </a:solidFill>
              <a:ln>
                <a:noFill/>
              </a:ln>
            </p:spPr>
            <p:txBody>
              <a:bodyPr vert="horz" wrap="square" lIns="97385" tIns="48693" rIns="97385" bIns="48693" numCol="1" anchor="t" anchorCtr="0" compatLnSpc="1">
                <a:prstTxWarp prst="textNoShape">
                  <a:avLst/>
                </a:prstTxWarp>
              </a:bodyPr>
              <a:lstStyle/>
              <a:p>
                <a:endParaRPr lang="en-US" sz="1917">
                  <a:cs typeface="+mn-ea"/>
                  <a:sym typeface="+mn-lt"/>
                </a:endParaRPr>
              </a:p>
            </p:txBody>
          </p:sp>
          <p:sp>
            <p:nvSpPr>
              <p:cNvPr id="23" name="Freeform 7">
                <a:extLst>
                  <a:ext uri="{FF2B5EF4-FFF2-40B4-BE49-F238E27FC236}">
                    <a16:creationId xmlns:a16="http://schemas.microsoft.com/office/drawing/2014/main" xmlns="" id="{2FDE9B73-49C0-4B66-A446-069400A6855E}"/>
                  </a:ext>
                </a:extLst>
              </p:cNvPr>
              <p:cNvSpPr>
                <a:spLocks/>
              </p:cNvSpPr>
              <p:nvPr/>
            </p:nvSpPr>
            <p:spPr bwMode="auto">
              <a:xfrm>
                <a:off x="8585630" y="7850962"/>
                <a:ext cx="2305783" cy="751591"/>
              </a:xfrm>
              <a:custGeom>
                <a:avLst/>
                <a:gdLst>
                  <a:gd name="T0" fmla="*/ 1 w 5420"/>
                  <a:gd name="T1" fmla="*/ 526 h 1767"/>
                  <a:gd name="T2" fmla="*/ 1 w 5420"/>
                  <a:gd name="T3" fmla="*/ 587 h 1767"/>
                  <a:gd name="T4" fmla="*/ 10 w 5420"/>
                  <a:gd name="T5" fmla="*/ 646 h 1767"/>
                  <a:gd name="T6" fmla="*/ 27 w 5420"/>
                  <a:gd name="T7" fmla="*/ 702 h 1767"/>
                  <a:gd name="T8" fmla="*/ 53 w 5420"/>
                  <a:gd name="T9" fmla="*/ 755 h 1767"/>
                  <a:gd name="T10" fmla="*/ 84 w 5420"/>
                  <a:gd name="T11" fmla="*/ 803 h 1767"/>
                  <a:gd name="T12" fmla="*/ 124 w 5420"/>
                  <a:gd name="T13" fmla="*/ 846 h 1767"/>
                  <a:gd name="T14" fmla="*/ 169 w 5420"/>
                  <a:gd name="T15" fmla="*/ 884 h 1767"/>
                  <a:gd name="T16" fmla="*/ 218 w 5420"/>
                  <a:gd name="T17" fmla="*/ 914 h 1767"/>
                  <a:gd name="T18" fmla="*/ 274 w 5420"/>
                  <a:gd name="T19" fmla="*/ 938 h 1767"/>
                  <a:gd name="T20" fmla="*/ 334 w 5420"/>
                  <a:gd name="T21" fmla="*/ 953 h 1767"/>
                  <a:gd name="T22" fmla="*/ 4960 w 5420"/>
                  <a:gd name="T23" fmla="*/ 1766 h 1767"/>
                  <a:gd name="T24" fmla="*/ 5021 w 5420"/>
                  <a:gd name="T25" fmla="*/ 1766 h 1767"/>
                  <a:gd name="T26" fmla="*/ 5079 w 5420"/>
                  <a:gd name="T27" fmla="*/ 1757 h 1767"/>
                  <a:gd name="T28" fmla="*/ 5136 w 5420"/>
                  <a:gd name="T29" fmla="*/ 1740 h 1767"/>
                  <a:gd name="T30" fmla="*/ 5188 w 5420"/>
                  <a:gd name="T31" fmla="*/ 1716 h 1767"/>
                  <a:gd name="T32" fmla="*/ 5237 w 5420"/>
                  <a:gd name="T33" fmla="*/ 1683 h 1767"/>
                  <a:gd name="T34" fmla="*/ 5279 w 5420"/>
                  <a:gd name="T35" fmla="*/ 1644 h 1767"/>
                  <a:gd name="T36" fmla="*/ 5318 w 5420"/>
                  <a:gd name="T37" fmla="*/ 1600 h 1767"/>
                  <a:gd name="T38" fmla="*/ 5348 w 5420"/>
                  <a:gd name="T39" fmla="*/ 1549 h 1767"/>
                  <a:gd name="T40" fmla="*/ 5372 w 5420"/>
                  <a:gd name="T41" fmla="*/ 1493 h 1767"/>
                  <a:gd name="T42" fmla="*/ 5387 w 5420"/>
                  <a:gd name="T43" fmla="*/ 1433 h 1767"/>
                  <a:gd name="T44" fmla="*/ 5419 w 5420"/>
                  <a:gd name="T45" fmla="*/ 1241 h 1767"/>
                  <a:gd name="T46" fmla="*/ 5419 w 5420"/>
                  <a:gd name="T47" fmla="*/ 1181 h 1767"/>
                  <a:gd name="T48" fmla="*/ 5410 w 5420"/>
                  <a:gd name="T49" fmla="*/ 1122 h 1767"/>
                  <a:gd name="T50" fmla="*/ 5393 w 5420"/>
                  <a:gd name="T51" fmla="*/ 1066 h 1767"/>
                  <a:gd name="T52" fmla="*/ 5367 w 5420"/>
                  <a:gd name="T53" fmla="*/ 1013 h 1767"/>
                  <a:gd name="T54" fmla="*/ 5336 w 5420"/>
                  <a:gd name="T55" fmla="*/ 965 h 1767"/>
                  <a:gd name="T56" fmla="*/ 5296 w 5420"/>
                  <a:gd name="T57" fmla="*/ 922 h 1767"/>
                  <a:gd name="T58" fmla="*/ 5251 w 5420"/>
                  <a:gd name="T59" fmla="*/ 884 h 1767"/>
                  <a:gd name="T60" fmla="*/ 5201 w 5420"/>
                  <a:gd name="T61" fmla="*/ 853 h 1767"/>
                  <a:gd name="T62" fmla="*/ 5146 w 5420"/>
                  <a:gd name="T63" fmla="*/ 830 h 1767"/>
                  <a:gd name="T64" fmla="*/ 5086 w 5420"/>
                  <a:gd name="T65" fmla="*/ 814 h 1767"/>
                  <a:gd name="T66" fmla="*/ 460 w 5420"/>
                  <a:gd name="T67" fmla="*/ 1 h 1767"/>
                  <a:gd name="T68" fmla="*/ 399 w 5420"/>
                  <a:gd name="T69" fmla="*/ 1 h 1767"/>
                  <a:gd name="T70" fmla="*/ 341 w 5420"/>
                  <a:gd name="T71" fmla="*/ 10 h 1767"/>
                  <a:gd name="T72" fmla="*/ 284 w 5420"/>
                  <a:gd name="T73" fmla="*/ 27 h 1767"/>
                  <a:gd name="T74" fmla="*/ 232 w 5420"/>
                  <a:gd name="T75" fmla="*/ 52 h 1767"/>
                  <a:gd name="T76" fmla="*/ 183 w 5420"/>
                  <a:gd name="T77" fmla="*/ 85 h 1767"/>
                  <a:gd name="T78" fmla="*/ 141 w 5420"/>
                  <a:gd name="T79" fmla="*/ 124 h 1767"/>
                  <a:gd name="T80" fmla="*/ 102 w 5420"/>
                  <a:gd name="T81" fmla="*/ 169 h 1767"/>
                  <a:gd name="T82" fmla="*/ 72 w 5420"/>
                  <a:gd name="T83" fmla="*/ 218 h 1767"/>
                  <a:gd name="T84" fmla="*/ 48 w 5420"/>
                  <a:gd name="T85" fmla="*/ 275 h 1767"/>
                  <a:gd name="T86" fmla="*/ 33 w 5420"/>
                  <a:gd name="T87" fmla="*/ 334 h 1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20" h="1767">
                    <a:moveTo>
                      <a:pt x="6" y="486"/>
                    </a:moveTo>
                    <a:lnTo>
                      <a:pt x="3" y="506"/>
                    </a:lnTo>
                    <a:lnTo>
                      <a:pt x="1" y="526"/>
                    </a:lnTo>
                    <a:lnTo>
                      <a:pt x="0" y="547"/>
                    </a:lnTo>
                    <a:lnTo>
                      <a:pt x="0" y="567"/>
                    </a:lnTo>
                    <a:lnTo>
                      <a:pt x="1" y="587"/>
                    </a:lnTo>
                    <a:lnTo>
                      <a:pt x="3" y="607"/>
                    </a:lnTo>
                    <a:lnTo>
                      <a:pt x="6" y="626"/>
                    </a:lnTo>
                    <a:lnTo>
                      <a:pt x="10" y="646"/>
                    </a:lnTo>
                    <a:lnTo>
                      <a:pt x="15" y="665"/>
                    </a:lnTo>
                    <a:lnTo>
                      <a:pt x="20" y="684"/>
                    </a:lnTo>
                    <a:lnTo>
                      <a:pt x="27" y="702"/>
                    </a:lnTo>
                    <a:lnTo>
                      <a:pt x="35" y="720"/>
                    </a:lnTo>
                    <a:lnTo>
                      <a:pt x="43" y="738"/>
                    </a:lnTo>
                    <a:lnTo>
                      <a:pt x="53" y="755"/>
                    </a:lnTo>
                    <a:lnTo>
                      <a:pt x="62" y="771"/>
                    </a:lnTo>
                    <a:lnTo>
                      <a:pt x="73" y="787"/>
                    </a:lnTo>
                    <a:lnTo>
                      <a:pt x="84" y="803"/>
                    </a:lnTo>
                    <a:lnTo>
                      <a:pt x="97" y="817"/>
                    </a:lnTo>
                    <a:lnTo>
                      <a:pt x="110" y="832"/>
                    </a:lnTo>
                    <a:lnTo>
                      <a:pt x="124" y="846"/>
                    </a:lnTo>
                    <a:lnTo>
                      <a:pt x="137" y="859"/>
                    </a:lnTo>
                    <a:lnTo>
                      <a:pt x="153" y="871"/>
                    </a:lnTo>
                    <a:lnTo>
                      <a:pt x="169" y="884"/>
                    </a:lnTo>
                    <a:lnTo>
                      <a:pt x="184" y="895"/>
                    </a:lnTo>
                    <a:lnTo>
                      <a:pt x="201" y="905"/>
                    </a:lnTo>
                    <a:lnTo>
                      <a:pt x="218" y="914"/>
                    </a:lnTo>
                    <a:lnTo>
                      <a:pt x="236" y="923"/>
                    </a:lnTo>
                    <a:lnTo>
                      <a:pt x="255" y="931"/>
                    </a:lnTo>
                    <a:lnTo>
                      <a:pt x="274" y="938"/>
                    </a:lnTo>
                    <a:lnTo>
                      <a:pt x="293" y="945"/>
                    </a:lnTo>
                    <a:lnTo>
                      <a:pt x="314" y="949"/>
                    </a:lnTo>
                    <a:lnTo>
                      <a:pt x="334" y="953"/>
                    </a:lnTo>
                    <a:lnTo>
                      <a:pt x="4920" y="1762"/>
                    </a:lnTo>
                    <a:lnTo>
                      <a:pt x="4940" y="1764"/>
                    </a:lnTo>
                    <a:lnTo>
                      <a:pt x="4960" y="1766"/>
                    </a:lnTo>
                    <a:lnTo>
                      <a:pt x="4980" y="1767"/>
                    </a:lnTo>
                    <a:lnTo>
                      <a:pt x="5001" y="1767"/>
                    </a:lnTo>
                    <a:lnTo>
                      <a:pt x="5021" y="1766"/>
                    </a:lnTo>
                    <a:lnTo>
                      <a:pt x="5041" y="1764"/>
                    </a:lnTo>
                    <a:lnTo>
                      <a:pt x="5060" y="1762"/>
                    </a:lnTo>
                    <a:lnTo>
                      <a:pt x="5079" y="1757"/>
                    </a:lnTo>
                    <a:lnTo>
                      <a:pt x="5098" y="1753"/>
                    </a:lnTo>
                    <a:lnTo>
                      <a:pt x="5118" y="1747"/>
                    </a:lnTo>
                    <a:lnTo>
                      <a:pt x="5136" y="1740"/>
                    </a:lnTo>
                    <a:lnTo>
                      <a:pt x="5154" y="1732"/>
                    </a:lnTo>
                    <a:lnTo>
                      <a:pt x="5172" y="1725"/>
                    </a:lnTo>
                    <a:lnTo>
                      <a:pt x="5188" y="1716"/>
                    </a:lnTo>
                    <a:lnTo>
                      <a:pt x="5205" y="1705"/>
                    </a:lnTo>
                    <a:lnTo>
                      <a:pt x="5221" y="1694"/>
                    </a:lnTo>
                    <a:lnTo>
                      <a:pt x="5237" y="1683"/>
                    </a:lnTo>
                    <a:lnTo>
                      <a:pt x="5251" y="1671"/>
                    </a:lnTo>
                    <a:lnTo>
                      <a:pt x="5266" y="1658"/>
                    </a:lnTo>
                    <a:lnTo>
                      <a:pt x="5279" y="1644"/>
                    </a:lnTo>
                    <a:lnTo>
                      <a:pt x="5293" y="1630"/>
                    </a:lnTo>
                    <a:lnTo>
                      <a:pt x="5305" y="1614"/>
                    </a:lnTo>
                    <a:lnTo>
                      <a:pt x="5318" y="1600"/>
                    </a:lnTo>
                    <a:lnTo>
                      <a:pt x="5329" y="1583"/>
                    </a:lnTo>
                    <a:lnTo>
                      <a:pt x="5339" y="1566"/>
                    </a:lnTo>
                    <a:lnTo>
                      <a:pt x="5348" y="1549"/>
                    </a:lnTo>
                    <a:lnTo>
                      <a:pt x="5357" y="1531"/>
                    </a:lnTo>
                    <a:lnTo>
                      <a:pt x="5365" y="1512"/>
                    </a:lnTo>
                    <a:lnTo>
                      <a:pt x="5372" y="1493"/>
                    </a:lnTo>
                    <a:lnTo>
                      <a:pt x="5377" y="1474"/>
                    </a:lnTo>
                    <a:lnTo>
                      <a:pt x="5383" y="1454"/>
                    </a:lnTo>
                    <a:lnTo>
                      <a:pt x="5387" y="1433"/>
                    </a:lnTo>
                    <a:lnTo>
                      <a:pt x="5413" y="1282"/>
                    </a:lnTo>
                    <a:lnTo>
                      <a:pt x="5417" y="1261"/>
                    </a:lnTo>
                    <a:lnTo>
                      <a:pt x="5419" y="1241"/>
                    </a:lnTo>
                    <a:lnTo>
                      <a:pt x="5420" y="1221"/>
                    </a:lnTo>
                    <a:lnTo>
                      <a:pt x="5420" y="1201"/>
                    </a:lnTo>
                    <a:lnTo>
                      <a:pt x="5419" y="1181"/>
                    </a:lnTo>
                    <a:lnTo>
                      <a:pt x="5417" y="1160"/>
                    </a:lnTo>
                    <a:lnTo>
                      <a:pt x="5413" y="1141"/>
                    </a:lnTo>
                    <a:lnTo>
                      <a:pt x="5410" y="1122"/>
                    </a:lnTo>
                    <a:lnTo>
                      <a:pt x="5405" y="1103"/>
                    </a:lnTo>
                    <a:lnTo>
                      <a:pt x="5399" y="1084"/>
                    </a:lnTo>
                    <a:lnTo>
                      <a:pt x="5393" y="1066"/>
                    </a:lnTo>
                    <a:lnTo>
                      <a:pt x="5385" y="1048"/>
                    </a:lnTo>
                    <a:lnTo>
                      <a:pt x="5376" y="1030"/>
                    </a:lnTo>
                    <a:lnTo>
                      <a:pt x="5367" y="1013"/>
                    </a:lnTo>
                    <a:lnTo>
                      <a:pt x="5357" y="996"/>
                    </a:lnTo>
                    <a:lnTo>
                      <a:pt x="5347" y="980"/>
                    </a:lnTo>
                    <a:lnTo>
                      <a:pt x="5336" y="965"/>
                    </a:lnTo>
                    <a:lnTo>
                      <a:pt x="5323" y="950"/>
                    </a:lnTo>
                    <a:lnTo>
                      <a:pt x="5310" y="936"/>
                    </a:lnTo>
                    <a:lnTo>
                      <a:pt x="5296" y="922"/>
                    </a:lnTo>
                    <a:lnTo>
                      <a:pt x="5282" y="909"/>
                    </a:lnTo>
                    <a:lnTo>
                      <a:pt x="5267" y="896"/>
                    </a:lnTo>
                    <a:lnTo>
                      <a:pt x="5251" y="884"/>
                    </a:lnTo>
                    <a:lnTo>
                      <a:pt x="5236" y="873"/>
                    </a:lnTo>
                    <a:lnTo>
                      <a:pt x="5219" y="862"/>
                    </a:lnTo>
                    <a:lnTo>
                      <a:pt x="5201" y="853"/>
                    </a:lnTo>
                    <a:lnTo>
                      <a:pt x="5183" y="844"/>
                    </a:lnTo>
                    <a:lnTo>
                      <a:pt x="5165" y="837"/>
                    </a:lnTo>
                    <a:lnTo>
                      <a:pt x="5146" y="830"/>
                    </a:lnTo>
                    <a:lnTo>
                      <a:pt x="5127" y="824"/>
                    </a:lnTo>
                    <a:lnTo>
                      <a:pt x="5106" y="819"/>
                    </a:lnTo>
                    <a:lnTo>
                      <a:pt x="5086" y="814"/>
                    </a:lnTo>
                    <a:lnTo>
                      <a:pt x="500" y="6"/>
                    </a:lnTo>
                    <a:lnTo>
                      <a:pt x="480" y="4"/>
                    </a:lnTo>
                    <a:lnTo>
                      <a:pt x="460" y="1"/>
                    </a:lnTo>
                    <a:lnTo>
                      <a:pt x="440" y="0"/>
                    </a:lnTo>
                    <a:lnTo>
                      <a:pt x="419" y="0"/>
                    </a:lnTo>
                    <a:lnTo>
                      <a:pt x="399" y="1"/>
                    </a:lnTo>
                    <a:lnTo>
                      <a:pt x="379" y="4"/>
                    </a:lnTo>
                    <a:lnTo>
                      <a:pt x="360" y="6"/>
                    </a:lnTo>
                    <a:lnTo>
                      <a:pt x="341" y="10"/>
                    </a:lnTo>
                    <a:lnTo>
                      <a:pt x="322" y="15"/>
                    </a:lnTo>
                    <a:lnTo>
                      <a:pt x="302" y="21"/>
                    </a:lnTo>
                    <a:lnTo>
                      <a:pt x="284" y="27"/>
                    </a:lnTo>
                    <a:lnTo>
                      <a:pt x="266" y="35"/>
                    </a:lnTo>
                    <a:lnTo>
                      <a:pt x="248" y="43"/>
                    </a:lnTo>
                    <a:lnTo>
                      <a:pt x="232" y="52"/>
                    </a:lnTo>
                    <a:lnTo>
                      <a:pt x="215" y="62"/>
                    </a:lnTo>
                    <a:lnTo>
                      <a:pt x="199" y="73"/>
                    </a:lnTo>
                    <a:lnTo>
                      <a:pt x="183" y="85"/>
                    </a:lnTo>
                    <a:lnTo>
                      <a:pt x="169" y="97"/>
                    </a:lnTo>
                    <a:lnTo>
                      <a:pt x="154" y="109"/>
                    </a:lnTo>
                    <a:lnTo>
                      <a:pt x="141" y="124"/>
                    </a:lnTo>
                    <a:lnTo>
                      <a:pt x="127" y="137"/>
                    </a:lnTo>
                    <a:lnTo>
                      <a:pt x="115" y="153"/>
                    </a:lnTo>
                    <a:lnTo>
                      <a:pt x="102" y="169"/>
                    </a:lnTo>
                    <a:lnTo>
                      <a:pt x="91" y="185"/>
                    </a:lnTo>
                    <a:lnTo>
                      <a:pt x="81" y="202"/>
                    </a:lnTo>
                    <a:lnTo>
                      <a:pt x="72" y="218"/>
                    </a:lnTo>
                    <a:lnTo>
                      <a:pt x="63" y="236"/>
                    </a:lnTo>
                    <a:lnTo>
                      <a:pt x="55" y="255"/>
                    </a:lnTo>
                    <a:lnTo>
                      <a:pt x="48" y="275"/>
                    </a:lnTo>
                    <a:lnTo>
                      <a:pt x="42" y="294"/>
                    </a:lnTo>
                    <a:lnTo>
                      <a:pt x="37" y="314"/>
                    </a:lnTo>
                    <a:lnTo>
                      <a:pt x="33" y="334"/>
                    </a:lnTo>
                    <a:lnTo>
                      <a:pt x="6" y="486"/>
                    </a:lnTo>
                    <a:close/>
                  </a:path>
                </a:pathLst>
              </a:custGeom>
              <a:solidFill>
                <a:srgbClr val="D7D7D7"/>
              </a:solidFill>
              <a:ln>
                <a:noFill/>
              </a:ln>
            </p:spPr>
            <p:txBody>
              <a:bodyPr vert="horz" wrap="square" lIns="97385" tIns="48693" rIns="97385" bIns="48693" numCol="1" anchor="t" anchorCtr="0" compatLnSpc="1">
                <a:prstTxWarp prst="textNoShape">
                  <a:avLst/>
                </a:prstTxWarp>
              </a:bodyPr>
              <a:lstStyle/>
              <a:p>
                <a:endParaRPr lang="en-US" sz="1917">
                  <a:cs typeface="+mn-ea"/>
                  <a:sym typeface="+mn-lt"/>
                </a:endParaRPr>
              </a:p>
            </p:txBody>
          </p:sp>
          <p:sp>
            <p:nvSpPr>
              <p:cNvPr id="24" name="Freeform 8">
                <a:extLst>
                  <a:ext uri="{FF2B5EF4-FFF2-40B4-BE49-F238E27FC236}">
                    <a16:creationId xmlns:a16="http://schemas.microsoft.com/office/drawing/2014/main" xmlns="" id="{5A15909E-E1C9-483A-931E-24B273B88E4C}"/>
                  </a:ext>
                </a:extLst>
              </p:cNvPr>
              <p:cNvSpPr>
                <a:spLocks/>
              </p:cNvSpPr>
              <p:nvPr/>
            </p:nvSpPr>
            <p:spPr bwMode="auto">
              <a:xfrm>
                <a:off x="9116164" y="9357543"/>
                <a:ext cx="1244715" cy="625758"/>
              </a:xfrm>
              <a:custGeom>
                <a:avLst/>
                <a:gdLst>
                  <a:gd name="T0" fmla="*/ 1 w 2922"/>
                  <a:gd name="T1" fmla="*/ 285 h 1474"/>
                  <a:gd name="T2" fmla="*/ 17 w 2922"/>
                  <a:gd name="T3" fmla="*/ 412 h 1474"/>
                  <a:gd name="T4" fmla="*/ 46 w 2922"/>
                  <a:gd name="T5" fmla="*/ 534 h 1474"/>
                  <a:gd name="T6" fmla="*/ 90 w 2922"/>
                  <a:gd name="T7" fmla="*/ 651 h 1474"/>
                  <a:gd name="T8" fmla="*/ 146 w 2922"/>
                  <a:gd name="T9" fmla="*/ 764 h 1474"/>
                  <a:gd name="T10" fmla="*/ 214 w 2922"/>
                  <a:gd name="T11" fmla="*/ 870 h 1474"/>
                  <a:gd name="T12" fmla="*/ 294 w 2922"/>
                  <a:gd name="T13" fmla="*/ 970 h 1474"/>
                  <a:gd name="T14" fmla="*/ 385 w 2922"/>
                  <a:gd name="T15" fmla="*/ 1064 h 1474"/>
                  <a:gd name="T16" fmla="*/ 485 w 2922"/>
                  <a:gd name="T17" fmla="*/ 1148 h 1474"/>
                  <a:gd name="T18" fmla="*/ 595 w 2922"/>
                  <a:gd name="T19" fmla="*/ 1224 h 1474"/>
                  <a:gd name="T20" fmla="*/ 713 w 2922"/>
                  <a:gd name="T21" fmla="*/ 1293 h 1474"/>
                  <a:gd name="T22" fmla="*/ 839 w 2922"/>
                  <a:gd name="T23" fmla="*/ 1350 h 1474"/>
                  <a:gd name="T24" fmla="*/ 972 w 2922"/>
                  <a:gd name="T25" fmla="*/ 1398 h 1474"/>
                  <a:gd name="T26" fmla="*/ 1111 w 2922"/>
                  <a:gd name="T27" fmla="*/ 1435 h 1474"/>
                  <a:gd name="T28" fmla="*/ 1255 w 2922"/>
                  <a:gd name="T29" fmla="*/ 1459 h 1474"/>
                  <a:gd name="T30" fmla="*/ 1405 w 2922"/>
                  <a:gd name="T31" fmla="*/ 1473 h 1474"/>
                  <a:gd name="T32" fmla="*/ 1546 w 2922"/>
                  <a:gd name="T33" fmla="*/ 1473 h 1474"/>
                  <a:gd name="T34" fmla="*/ 1675 w 2922"/>
                  <a:gd name="T35" fmla="*/ 1464 h 1474"/>
                  <a:gd name="T36" fmla="*/ 1799 w 2922"/>
                  <a:gd name="T37" fmla="*/ 1445 h 1474"/>
                  <a:gd name="T38" fmla="*/ 1921 w 2922"/>
                  <a:gd name="T39" fmla="*/ 1418 h 1474"/>
                  <a:gd name="T40" fmla="*/ 2038 w 2922"/>
                  <a:gd name="T41" fmla="*/ 1383 h 1474"/>
                  <a:gd name="T42" fmla="*/ 2149 w 2922"/>
                  <a:gd name="T43" fmla="*/ 1339 h 1474"/>
                  <a:gd name="T44" fmla="*/ 2256 w 2922"/>
                  <a:gd name="T45" fmla="*/ 1289 h 1474"/>
                  <a:gd name="T46" fmla="*/ 2357 w 2922"/>
                  <a:gd name="T47" fmla="*/ 1231 h 1474"/>
                  <a:gd name="T48" fmla="*/ 2453 w 2922"/>
                  <a:gd name="T49" fmla="*/ 1167 h 1474"/>
                  <a:gd name="T50" fmla="*/ 2541 w 2922"/>
                  <a:gd name="T51" fmla="*/ 1096 h 1474"/>
                  <a:gd name="T52" fmla="*/ 2623 w 2922"/>
                  <a:gd name="T53" fmla="*/ 1020 h 1474"/>
                  <a:gd name="T54" fmla="*/ 2696 w 2922"/>
                  <a:gd name="T55" fmla="*/ 938 h 1474"/>
                  <a:gd name="T56" fmla="*/ 2762 w 2922"/>
                  <a:gd name="T57" fmla="*/ 850 h 1474"/>
                  <a:gd name="T58" fmla="*/ 2819 w 2922"/>
                  <a:gd name="T59" fmla="*/ 759 h 1474"/>
                  <a:gd name="T60" fmla="*/ 2867 w 2922"/>
                  <a:gd name="T61" fmla="*/ 662 h 1474"/>
                  <a:gd name="T62" fmla="*/ 2906 w 2922"/>
                  <a:gd name="T63" fmla="*/ 562 h 1474"/>
                  <a:gd name="T64" fmla="*/ 23 w 2922"/>
                  <a:gd name="T65" fmla="*/ 0 h 1474"/>
                  <a:gd name="T66" fmla="*/ 13 w 2922"/>
                  <a:gd name="T67" fmla="*/ 54 h 1474"/>
                  <a:gd name="T68" fmla="*/ 6 w 2922"/>
                  <a:gd name="T69" fmla="*/ 109 h 1474"/>
                  <a:gd name="T70" fmla="*/ 1 w 2922"/>
                  <a:gd name="T71" fmla="*/ 165 h 1474"/>
                  <a:gd name="T72" fmla="*/ 0 w 2922"/>
                  <a:gd name="T73" fmla="*/ 221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22" h="1474">
                    <a:moveTo>
                      <a:pt x="0" y="221"/>
                    </a:moveTo>
                    <a:lnTo>
                      <a:pt x="1" y="285"/>
                    </a:lnTo>
                    <a:lnTo>
                      <a:pt x="8" y="349"/>
                    </a:lnTo>
                    <a:lnTo>
                      <a:pt x="17" y="412"/>
                    </a:lnTo>
                    <a:lnTo>
                      <a:pt x="30" y="474"/>
                    </a:lnTo>
                    <a:lnTo>
                      <a:pt x="46" y="534"/>
                    </a:lnTo>
                    <a:lnTo>
                      <a:pt x="67" y="593"/>
                    </a:lnTo>
                    <a:lnTo>
                      <a:pt x="90" y="651"/>
                    </a:lnTo>
                    <a:lnTo>
                      <a:pt x="116" y="709"/>
                    </a:lnTo>
                    <a:lnTo>
                      <a:pt x="146" y="764"/>
                    </a:lnTo>
                    <a:lnTo>
                      <a:pt x="179" y="818"/>
                    </a:lnTo>
                    <a:lnTo>
                      <a:pt x="214" y="870"/>
                    </a:lnTo>
                    <a:lnTo>
                      <a:pt x="253" y="921"/>
                    </a:lnTo>
                    <a:lnTo>
                      <a:pt x="294" y="970"/>
                    </a:lnTo>
                    <a:lnTo>
                      <a:pt x="339" y="1018"/>
                    </a:lnTo>
                    <a:lnTo>
                      <a:pt x="385" y="1064"/>
                    </a:lnTo>
                    <a:lnTo>
                      <a:pt x="434" y="1106"/>
                    </a:lnTo>
                    <a:lnTo>
                      <a:pt x="485" y="1148"/>
                    </a:lnTo>
                    <a:lnTo>
                      <a:pt x="539" y="1187"/>
                    </a:lnTo>
                    <a:lnTo>
                      <a:pt x="595" y="1224"/>
                    </a:lnTo>
                    <a:lnTo>
                      <a:pt x="652" y="1260"/>
                    </a:lnTo>
                    <a:lnTo>
                      <a:pt x="713" y="1293"/>
                    </a:lnTo>
                    <a:lnTo>
                      <a:pt x="775" y="1322"/>
                    </a:lnTo>
                    <a:lnTo>
                      <a:pt x="839" y="1350"/>
                    </a:lnTo>
                    <a:lnTo>
                      <a:pt x="904" y="1375"/>
                    </a:lnTo>
                    <a:lnTo>
                      <a:pt x="972" y="1398"/>
                    </a:lnTo>
                    <a:lnTo>
                      <a:pt x="1040" y="1418"/>
                    </a:lnTo>
                    <a:lnTo>
                      <a:pt x="1111" y="1435"/>
                    </a:lnTo>
                    <a:lnTo>
                      <a:pt x="1183" y="1448"/>
                    </a:lnTo>
                    <a:lnTo>
                      <a:pt x="1255" y="1459"/>
                    </a:lnTo>
                    <a:lnTo>
                      <a:pt x="1329" y="1467"/>
                    </a:lnTo>
                    <a:lnTo>
                      <a:pt x="1405" y="1473"/>
                    </a:lnTo>
                    <a:lnTo>
                      <a:pt x="1481" y="1474"/>
                    </a:lnTo>
                    <a:lnTo>
                      <a:pt x="1546" y="1473"/>
                    </a:lnTo>
                    <a:lnTo>
                      <a:pt x="1611" y="1470"/>
                    </a:lnTo>
                    <a:lnTo>
                      <a:pt x="1675" y="1464"/>
                    </a:lnTo>
                    <a:lnTo>
                      <a:pt x="1738" y="1455"/>
                    </a:lnTo>
                    <a:lnTo>
                      <a:pt x="1799" y="1445"/>
                    </a:lnTo>
                    <a:lnTo>
                      <a:pt x="1860" y="1432"/>
                    </a:lnTo>
                    <a:lnTo>
                      <a:pt x="1921" y="1418"/>
                    </a:lnTo>
                    <a:lnTo>
                      <a:pt x="1979" y="1401"/>
                    </a:lnTo>
                    <a:lnTo>
                      <a:pt x="2038" y="1383"/>
                    </a:lnTo>
                    <a:lnTo>
                      <a:pt x="2094" y="1362"/>
                    </a:lnTo>
                    <a:lnTo>
                      <a:pt x="2149" y="1339"/>
                    </a:lnTo>
                    <a:lnTo>
                      <a:pt x="2203" y="1316"/>
                    </a:lnTo>
                    <a:lnTo>
                      <a:pt x="2256" y="1289"/>
                    </a:lnTo>
                    <a:lnTo>
                      <a:pt x="2308" y="1260"/>
                    </a:lnTo>
                    <a:lnTo>
                      <a:pt x="2357" y="1231"/>
                    </a:lnTo>
                    <a:lnTo>
                      <a:pt x="2406" y="1200"/>
                    </a:lnTo>
                    <a:lnTo>
                      <a:pt x="2453" y="1167"/>
                    </a:lnTo>
                    <a:lnTo>
                      <a:pt x="2498" y="1132"/>
                    </a:lnTo>
                    <a:lnTo>
                      <a:pt x="2541" y="1096"/>
                    </a:lnTo>
                    <a:lnTo>
                      <a:pt x="2582" y="1058"/>
                    </a:lnTo>
                    <a:lnTo>
                      <a:pt x="2623" y="1020"/>
                    </a:lnTo>
                    <a:lnTo>
                      <a:pt x="2660" y="979"/>
                    </a:lnTo>
                    <a:lnTo>
                      <a:pt x="2696" y="938"/>
                    </a:lnTo>
                    <a:lnTo>
                      <a:pt x="2729" y="895"/>
                    </a:lnTo>
                    <a:lnTo>
                      <a:pt x="2762" y="850"/>
                    </a:lnTo>
                    <a:lnTo>
                      <a:pt x="2791" y="805"/>
                    </a:lnTo>
                    <a:lnTo>
                      <a:pt x="2819" y="759"/>
                    </a:lnTo>
                    <a:lnTo>
                      <a:pt x="2844" y="712"/>
                    </a:lnTo>
                    <a:lnTo>
                      <a:pt x="2867" y="662"/>
                    </a:lnTo>
                    <a:lnTo>
                      <a:pt x="2888" y="613"/>
                    </a:lnTo>
                    <a:lnTo>
                      <a:pt x="2906" y="562"/>
                    </a:lnTo>
                    <a:lnTo>
                      <a:pt x="2922" y="512"/>
                    </a:lnTo>
                    <a:lnTo>
                      <a:pt x="23" y="0"/>
                    </a:lnTo>
                    <a:lnTo>
                      <a:pt x="18" y="27"/>
                    </a:lnTo>
                    <a:lnTo>
                      <a:pt x="13" y="54"/>
                    </a:lnTo>
                    <a:lnTo>
                      <a:pt x="9" y="82"/>
                    </a:lnTo>
                    <a:lnTo>
                      <a:pt x="6" y="109"/>
                    </a:lnTo>
                    <a:lnTo>
                      <a:pt x="4" y="136"/>
                    </a:lnTo>
                    <a:lnTo>
                      <a:pt x="1" y="165"/>
                    </a:lnTo>
                    <a:lnTo>
                      <a:pt x="0" y="193"/>
                    </a:lnTo>
                    <a:lnTo>
                      <a:pt x="0" y="221"/>
                    </a:lnTo>
                    <a:close/>
                  </a:path>
                </a:pathLst>
              </a:custGeom>
              <a:solidFill>
                <a:srgbClr val="D7D7D7"/>
              </a:solidFill>
              <a:ln>
                <a:noFill/>
              </a:ln>
            </p:spPr>
            <p:txBody>
              <a:bodyPr vert="horz" wrap="square" lIns="97385" tIns="48693" rIns="97385" bIns="48693" numCol="1" anchor="t" anchorCtr="0" compatLnSpc="1">
                <a:prstTxWarp prst="textNoShape">
                  <a:avLst/>
                </a:prstTxWarp>
              </a:bodyPr>
              <a:lstStyle/>
              <a:p>
                <a:endParaRPr lang="en-US" sz="1917">
                  <a:cs typeface="+mn-ea"/>
                  <a:sym typeface="+mn-lt"/>
                </a:endParaRPr>
              </a:p>
            </p:txBody>
          </p:sp>
          <p:sp>
            <p:nvSpPr>
              <p:cNvPr id="25" name="Freeform 9">
                <a:extLst>
                  <a:ext uri="{FF2B5EF4-FFF2-40B4-BE49-F238E27FC236}">
                    <a16:creationId xmlns:a16="http://schemas.microsoft.com/office/drawing/2014/main" xmlns="" id="{4ABEB2D8-4505-461C-81DF-778B3BAAFA15}"/>
                  </a:ext>
                </a:extLst>
              </p:cNvPr>
              <p:cNvSpPr>
                <a:spLocks noEditPoints="1"/>
              </p:cNvSpPr>
              <p:nvPr/>
            </p:nvSpPr>
            <p:spPr bwMode="auto">
              <a:xfrm>
                <a:off x="6704953" y="2338167"/>
                <a:ext cx="2999559" cy="5614821"/>
              </a:xfrm>
              <a:custGeom>
                <a:avLst/>
                <a:gdLst>
                  <a:gd name="T0" fmla="*/ 2990 w 7060"/>
                  <a:gd name="T1" fmla="*/ 10869 h 13208"/>
                  <a:gd name="T2" fmla="*/ 969 w 7060"/>
                  <a:gd name="T3" fmla="*/ 8667 h 13208"/>
                  <a:gd name="T4" fmla="*/ 163 w 7060"/>
                  <a:gd name="T5" fmla="*/ 6048 h 13208"/>
                  <a:gd name="T6" fmla="*/ 436 w 7060"/>
                  <a:gd name="T7" fmla="*/ 4250 h 13208"/>
                  <a:gd name="T8" fmla="*/ 1376 w 7060"/>
                  <a:gd name="T9" fmla="*/ 2693 h 13208"/>
                  <a:gd name="T10" fmla="*/ 2785 w 7060"/>
                  <a:gd name="T11" fmla="*/ 1019 h 13208"/>
                  <a:gd name="T12" fmla="*/ 4243 w 7060"/>
                  <a:gd name="T13" fmla="*/ 415 h 13208"/>
                  <a:gd name="T14" fmla="*/ 6545 w 7060"/>
                  <a:gd name="T15" fmla="*/ 506 h 13208"/>
                  <a:gd name="T16" fmla="*/ 7054 w 7060"/>
                  <a:gd name="T17" fmla="*/ 8312 h 13208"/>
                  <a:gd name="T18" fmla="*/ 5716 w 7060"/>
                  <a:gd name="T19" fmla="*/ 10975 h 13208"/>
                  <a:gd name="T20" fmla="*/ 4705 w 7060"/>
                  <a:gd name="T21" fmla="*/ 12391 h 13208"/>
                  <a:gd name="T22" fmla="*/ 3538 w 7060"/>
                  <a:gd name="T23" fmla="*/ 11220 h 13208"/>
                  <a:gd name="T24" fmla="*/ 4752 w 7060"/>
                  <a:gd name="T25" fmla="*/ 11638 h 13208"/>
                  <a:gd name="T26" fmla="*/ 5251 w 7060"/>
                  <a:gd name="T27" fmla="*/ 12860 h 13208"/>
                  <a:gd name="T28" fmla="*/ 6479 w 7060"/>
                  <a:gd name="T29" fmla="*/ 12099 h 13208"/>
                  <a:gd name="T30" fmla="*/ 5960 w 7060"/>
                  <a:gd name="T31" fmla="*/ 11168 h 13208"/>
                  <a:gd name="T32" fmla="*/ 6839 w 7060"/>
                  <a:gd name="T33" fmla="*/ 11276 h 13208"/>
                  <a:gd name="T34" fmla="*/ 7018 w 7060"/>
                  <a:gd name="T35" fmla="*/ 13036 h 13208"/>
                  <a:gd name="T36" fmla="*/ 6326 w 7060"/>
                  <a:gd name="T37" fmla="*/ 11578 h 13208"/>
                  <a:gd name="T38" fmla="*/ 6468 w 7060"/>
                  <a:gd name="T39" fmla="*/ 5799 h 13208"/>
                  <a:gd name="T40" fmla="*/ 5853 w 7060"/>
                  <a:gd name="T41" fmla="*/ 5807 h 13208"/>
                  <a:gd name="T42" fmla="*/ 5456 w 7060"/>
                  <a:gd name="T43" fmla="*/ 6111 h 13208"/>
                  <a:gd name="T44" fmla="*/ 5881 w 7060"/>
                  <a:gd name="T45" fmla="*/ 5094 h 13208"/>
                  <a:gd name="T46" fmla="*/ 5712 w 7060"/>
                  <a:gd name="T47" fmla="*/ 4157 h 13208"/>
                  <a:gd name="T48" fmla="*/ 4134 w 7060"/>
                  <a:gd name="T49" fmla="*/ 3741 h 13208"/>
                  <a:gd name="T50" fmla="*/ 4727 w 7060"/>
                  <a:gd name="T51" fmla="*/ 2047 h 13208"/>
                  <a:gd name="T52" fmla="*/ 5764 w 7060"/>
                  <a:gd name="T53" fmla="*/ 2504 h 13208"/>
                  <a:gd name="T54" fmla="*/ 5429 w 7060"/>
                  <a:gd name="T55" fmla="*/ 2828 h 13208"/>
                  <a:gd name="T56" fmla="*/ 4705 w 7060"/>
                  <a:gd name="T57" fmla="*/ 2619 h 13208"/>
                  <a:gd name="T58" fmla="*/ 4734 w 7060"/>
                  <a:gd name="T59" fmla="*/ 3661 h 13208"/>
                  <a:gd name="T60" fmla="*/ 6096 w 7060"/>
                  <a:gd name="T61" fmla="*/ 3212 h 13208"/>
                  <a:gd name="T62" fmla="*/ 6105 w 7060"/>
                  <a:gd name="T63" fmla="*/ 805 h 13208"/>
                  <a:gd name="T64" fmla="*/ 4543 w 7060"/>
                  <a:gd name="T65" fmla="*/ 858 h 13208"/>
                  <a:gd name="T66" fmla="*/ 4073 w 7060"/>
                  <a:gd name="T67" fmla="*/ 1714 h 13208"/>
                  <a:gd name="T68" fmla="*/ 2559 w 7060"/>
                  <a:gd name="T69" fmla="*/ 1884 h 13208"/>
                  <a:gd name="T70" fmla="*/ 3623 w 7060"/>
                  <a:gd name="T71" fmla="*/ 3262 h 13208"/>
                  <a:gd name="T72" fmla="*/ 3502 w 7060"/>
                  <a:gd name="T73" fmla="*/ 4053 h 13208"/>
                  <a:gd name="T74" fmla="*/ 2870 w 7060"/>
                  <a:gd name="T75" fmla="*/ 3214 h 13208"/>
                  <a:gd name="T76" fmla="*/ 1331 w 7060"/>
                  <a:gd name="T77" fmla="*/ 3307 h 13208"/>
                  <a:gd name="T78" fmla="*/ 1091 w 7060"/>
                  <a:gd name="T79" fmla="*/ 4677 h 13208"/>
                  <a:gd name="T80" fmla="*/ 1479 w 7060"/>
                  <a:gd name="T81" fmla="*/ 5595 h 13208"/>
                  <a:gd name="T82" fmla="*/ 624 w 7060"/>
                  <a:gd name="T83" fmla="*/ 7403 h 13208"/>
                  <a:gd name="T84" fmla="*/ 1529 w 7060"/>
                  <a:gd name="T85" fmla="*/ 7190 h 13208"/>
                  <a:gd name="T86" fmla="*/ 2707 w 7060"/>
                  <a:gd name="T87" fmla="*/ 5979 h 13208"/>
                  <a:gd name="T88" fmla="*/ 3985 w 7060"/>
                  <a:gd name="T89" fmla="*/ 5293 h 13208"/>
                  <a:gd name="T90" fmla="*/ 4847 w 7060"/>
                  <a:gd name="T91" fmla="*/ 6745 h 13208"/>
                  <a:gd name="T92" fmla="*/ 4436 w 7060"/>
                  <a:gd name="T93" fmla="*/ 6400 h 13208"/>
                  <a:gd name="T94" fmla="*/ 3249 w 7060"/>
                  <a:gd name="T95" fmla="*/ 6039 h 13208"/>
                  <a:gd name="T96" fmla="*/ 2953 w 7060"/>
                  <a:gd name="T97" fmla="*/ 7179 h 13208"/>
                  <a:gd name="T98" fmla="*/ 1834 w 7060"/>
                  <a:gd name="T99" fmla="*/ 7608 h 13208"/>
                  <a:gd name="T100" fmla="*/ 1638 w 7060"/>
                  <a:gd name="T101" fmla="*/ 9433 h 13208"/>
                  <a:gd name="T102" fmla="*/ 3761 w 7060"/>
                  <a:gd name="T103" fmla="*/ 10258 h 13208"/>
                  <a:gd name="T104" fmla="*/ 5178 w 7060"/>
                  <a:gd name="T105" fmla="*/ 10614 h 13208"/>
                  <a:gd name="T106" fmla="*/ 6429 w 7060"/>
                  <a:gd name="T107" fmla="*/ 9275 h 13208"/>
                  <a:gd name="T108" fmla="*/ 5865 w 7060"/>
                  <a:gd name="T109" fmla="*/ 8009 h 13208"/>
                  <a:gd name="T110" fmla="*/ 5468 w 7060"/>
                  <a:gd name="T111" fmla="*/ 8763 h 13208"/>
                  <a:gd name="T112" fmla="*/ 5024 w 7060"/>
                  <a:gd name="T113" fmla="*/ 8923 h 13208"/>
                  <a:gd name="T114" fmla="*/ 3959 w 7060"/>
                  <a:gd name="T115" fmla="*/ 8476 h 13208"/>
                  <a:gd name="T116" fmla="*/ 4022 w 7060"/>
                  <a:gd name="T117" fmla="*/ 9310 h 13208"/>
                  <a:gd name="T118" fmla="*/ 3765 w 7060"/>
                  <a:gd name="T119" fmla="*/ 9699 h 13208"/>
                  <a:gd name="T120" fmla="*/ 3390 w 7060"/>
                  <a:gd name="T121" fmla="*/ 8387 h 13208"/>
                  <a:gd name="T122" fmla="*/ 4831 w 7060"/>
                  <a:gd name="T123" fmla="*/ 7948 h 13208"/>
                  <a:gd name="T124" fmla="*/ 6283 w 7060"/>
                  <a:gd name="T125" fmla="*/ 7540 h 13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60" h="13208">
                    <a:moveTo>
                      <a:pt x="4808" y="11166"/>
                    </a:moveTo>
                    <a:lnTo>
                      <a:pt x="4769" y="11166"/>
                    </a:lnTo>
                    <a:lnTo>
                      <a:pt x="4728" y="11165"/>
                    </a:lnTo>
                    <a:lnTo>
                      <a:pt x="4689" y="11162"/>
                    </a:lnTo>
                    <a:lnTo>
                      <a:pt x="4651" y="11160"/>
                    </a:lnTo>
                    <a:lnTo>
                      <a:pt x="4612" y="11157"/>
                    </a:lnTo>
                    <a:lnTo>
                      <a:pt x="4573" y="11152"/>
                    </a:lnTo>
                    <a:lnTo>
                      <a:pt x="4535" y="11148"/>
                    </a:lnTo>
                    <a:lnTo>
                      <a:pt x="4497" y="11142"/>
                    </a:lnTo>
                    <a:lnTo>
                      <a:pt x="4459" y="11137"/>
                    </a:lnTo>
                    <a:lnTo>
                      <a:pt x="4421" y="11129"/>
                    </a:lnTo>
                    <a:lnTo>
                      <a:pt x="4384" y="11122"/>
                    </a:lnTo>
                    <a:lnTo>
                      <a:pt x="4347" y="11113"/>
                    </a:lnTo>
                    <a:lnTo>
                      <a:pt x="4311" y="11104"/>
                    </a:lnTo>
                    <a:lnTo>
                      <a:pt x="4274" y="11094"/>
                    </a:lnTo>
                    <a:lnTo>
                      <a:pt x="4238" y="11084"/>
                    </a:lnTo>
                    <a:lnTo>
                      <a:pt x="4203" y="11073"/>
                    </a:lnTo>
                    <a:lnTo>
                      <a:pt x="4167" y="11060"/>
                    </a:lnTo>
                    <a:lnTo>
                      <a:pt x="4132" y="11048"/>
                    </a:lnTo>
                    <a:lnTo>
                      <a:pt x="4099" y="11034"/>
                    </a:lnTo>
                    <a:lnTo>
                      <a:pt x="4064" y="11020"/>
                    </a:lnTo>
                    <a:lnTo>
                      <a:pt x="4030" y="11005"/>
                    </a:lnTo>
                    <a:lnTo>
                      <a:pt x="3996" y="10989"/>
                    </a:lnTo>
                    <a:lnTo>
                      <a:pt x="3964" y="10974"/>
                    </a:lnTo>
                    <a:lnTo>
                      <a:pt x="3931" y="10957"/>
                    </a:lnTo>
                    <a:lnTo>
                      <a:pt x="3899" y="10939"/>
                    </a:lnTo>
                    <a:lnTo>
                      <a:pt x="3867" y="10921"/>
                    </a:lnTo>
                    <a:lnTo>
                      <a:pt x="3836" y="10902"/>
                    </a:lnTo>
                    <a:lnTo>
                      <a:pt x="3804" y="10881"/>
                    </a:lnTo>
                    <a:lnTo>
                      <a:pt x="3774" y="10861"/>
                    </a:lnTo>
                    <a:lnTo>
                      <a:pt x="3743" y="10841"/>
                    </a:lnTo>
                    <a:lnTo>
                      <a:pt x="3714" y="10819"/>
                    </a:lnTo>
                    <a:lnTo>
                      <a:pt x="3685" y="10796"/>
                    </a:lnTo>
                    <a:lnTo>
                      <a:pt x="3651" y="10805"/>
                    </a:lnTo>
                    <a:lnTo>
                      <a:pt x="3614" y="10813"/>
                    </a:lnTo>
                    <a:lnTo>
                      <a:pt x="3575" y="10822"/>
                    </a:lnTo>
                    <a:lnTo>
                      <a:pt x="3533" y="10830"/>
                    </a:lnTo>
                    <a:lnTo>
                      <a:pt x="3488" y="10838"/>
                    </a:lnTo>
                    <a:lnTo>
                      <a:pt x="3441" y="10845"/>
                    </a:lnTo>
                    <a:lnTo>
                      <a:pt x="3391" y="10852"/>
                    </a:lnTo>
                    <a:lnTo>
                      <a:pt x="3340" y="10858"/>
                    </a:lnTo>
                    <a:lnTo>
                      <a:pt x="3286" y="10862"/>
                    </a:lnTo>
                    <a:lnTo>
                      <a:pt x="3231" y="10867"/>
                    </a:lnTo>
                    <a:lnTo>
                      <a:pt x="3173" y="10870"/>
                    </a:lnTo>
                    <a:lnTo>
                      <a:pt x="3114" y="10871"/>
                    </a:lnTo>
                    <a:lnTo>
                      <a:pt x="3053" y="10871"/>
                    </a:lnTo>
                    <a:lnTo>
                      <a:pt x="2990" y="10869"/>
                    </a:lnTo>
                    <a:lnTo>
                      <a:pt x="2927" y="10866"/>
                    </a:lnTo>
                    <a:lnTo>
                      <a:pt x="2862" y="10860"/>
                    </a:lnTo>
                    <a:lnTo>
                      <a:pt x="2795" y="10853"/>
                    </a:lnTo>
                    <a:lnTo>
                      <a:pt x="2728" y="10843"/>
                    </a:lnTo>
                    <a:lnTo>
                      <a:pt x="2661" y="10831"/>
                    </a:lnTo>
                    <a:lnTo>
                      <a:pt x="2591" y="10816"/>
                    </a:lnTo>
                    <a:lnTo>
                      <a:pt x="2521" y="10799"/>
                    </a:lnTo>
                    <a:lnTo>
                      <a:pt x="2451" y="10779"/>
                    </a:lnTo>
                    <a:lnTo>
                      <a:pt x="2382" y="10756"/>
                    </a:lnTo>
                    <a:lnTo>
                      <a:pt x="2311" y="10730"/>
                    </a:lnTo>
                    <a:lnTo>
                      <a:pt x="2240" y="10700"/>
                    </a:lnTo>
                    <a:lnTo>
                      <a:pt x="2168" y="10667"/>
                    </a:lnTo>
                    <a:lnTo>
                      <a:pt x="2097" y="10631"/>
                    </a:lnTo>
                    <a:lnTo>
                      <a:pt x="2026" y="10590"/>
                    </a:lnTo>
                    <a:lnTo>
                      <a:pt x="1957" y="10546"/>
                    </a:lnTo>
                    <a:lnTo>
                      <a:pt x="1887" y="10498"/>
                    </a:lnTo>
                    <a:lnTo>
                      <a:pt x="1817" y="10446"/>
                    </a:lnTo>
                    <a:lnTo>
                      <a:pt x="1749" y="10390"/>
                    </a:lnTo>
                    <a:lnTo>
                      <a:pt x="1697" y="10344"/>
                    </a:lnTo>
                    <a:lnTo>
                      <a:pt x="1646" y="10298"/>
                    </a:lnTo>
                    <a:lnTo>
                      <a:pt x="1598" y="10251"/>
                    </a:lnTo>
                    <a:lnTo>
                      <a:pt x="1552" y="10201"/>
                    </a:lnTo>
                    <a:lnTo>
                      <a:pt x="1507" y="10152"/>
                    </a:lnTo>
                    <a:lnTo>
                      <a:pt x="1464" y="10103"/>
                    </a:lnTo>
                    <a:lnTo>
                      <a:pt x="1422" y="10051"/>
                    </a:lnTo>
                    <a:lnTo>
                      <a:pt x="1383" y="9998"/>
                    </a:lnTo>
                    <a:lnTo>
                      <a:pt x="1346" y="9945"/>
                    </a:lnTo>
                    <a:lnTo>
                      <a:pt x="1310" y="9891"/>
                    </a:lnTo>
                    <a:lnTo>
                      <a:pt x="1276" y="9836"/>
                    </a:lnTo>
                    <a:lnTo>
                      <a:pt x="1244" y="9780"/>
                    </a:lnTo>
                    <a:lnTo>
                      <a:pt x="1213" y="9723"/>
                    </a:lnTo>
                    <a:lnTo>
                      <a:pt x="1185" y="9664"/>
                    </a:lnTo>
                    <a:lnTo>
                      <a:pt x="1158" y="9605"/>
                    </a:lnTo>
                    <a:lnTo>
                      <a:pt x="1133" y="9545"/>
                    </a:lnTo>
                    <a:lnTo>
                      <a:pt x="1110" y="9483"/>
                    </a:lnTo>
                    <a:lnTo>
                      <a:pt x="1089" y="9421"/>
                    </a:lnTo>
                    <a:lnTo>
                      <a:pt x="1069" y="9358"/>
                    </a:lnTo>
                    <a:lnTo>
                      <a:pt x="1051" y="9293"/>
                    </a:lnTo>
                    <a:lnTo>
                      <a:pt x="1035" y="9228"/>
                    </a:lnTo>
                    <a:lnTo>
                      <a:pt x="1020" y="9162"/>
                    </a:lnTo>
                    <a:lnTo>
                      <a:pt x="1008" y="9094"/>
                    </a:lnTo>
                    <a:lnTo>
                      <a:pt x="997" y="9026"/>
                    </a:lnTo>
                    <a:lnTo>
                      <a:pt x="987" y="8956"/>
                    </a:lnTo>
                    <a:lnTo>
                      <a:pt x="981" y="8886"/>
                    </a:lnTo>
                    <a:lnTo>
                      <a:pt x="975" y="8814"/>
                    </a:lnTo>
                    <a:lnTo>
                      <a:pt x="970" y="8741"/>
                    </a:lnTo>
                    <a:lnTo>
                      <a:pt x="969" y="8667"/>
                    </a:lnTo>
                    <a:lnTo>
                      <a:pt x="968" y="8593"/>
                    </a:lnTo>
                    <a:lnTo>
                      <a:pt x="969" y="8517"/>
                    </a:lnTo>
                    <a:lnTo>
                      <a:pt x="973" y="8439"/>
                    </a:lnTo>
                    <a:lnTo>
                      <a:pt x="933" y="8421"/>
                    </a:lnTo>
                    <a:lnTo>
                      <a:pt x="893" y="8402"/>
                    </a:lnTo>
                    <a:lnTo>
                      <a:pt x="852" y="8379"/>
                    </a:lnTo>
                    <a:lnTo>
                      <a:pt x="811" y="8356"/>
                    </a:lnTo>
                    <a:lnTo>
                      <a:pt x="769" y="8331"/>
                    </a:lnTo>
                    <a:lnTo>
                      <a:pt x="728" y="8303"/>
                    </a:lnTo>
                    <a:lnTo>
                      <a:pt x="686" y="8274"/>
                    </a:lnTo>
                    <a:lnTo>
                      <a:pt x="643" y="8242"/>
                    </a:lnTo>
                    <a:lnTo>
                      <a:pt x="603" y="8209"/>
                    </a:lnTo>
                    <a:lnTo>
                      <a:pt x="561" y="8173"/>
                    </a:lnTo>
                    <a:lnTo>
                      <a:pt x="521" y="8136"/>
                    </a:lnTo>
                    <a:lnTo>
                      <a:pt x="480" y="8095"/>
                    </a:lnTo>
                    <a:lnTo>
                      <a:pt x="441" y="8053"/>
                    </a:lnTo>
                    <a:lnTo>
                      <a:pt x="403" y="8010"/>
                    </a:lnTo>
                    <a:lnTo>
                      <a:pt x="365" y="7962"/>
                    </a:lnTo>
                    <a:lnTo>
                      <a:pt x="329" y="7914"/>
                    </a:lnTo>
                    <a:lnTo>
                      <a:pt x="293" y="7862"/>
                    </a:lnTo>
                    <a:lnTo>
                      <a:pt x="260" y="7810"/>
                    </a:lnTo>
                    <a:lnTo>
                      <a:pt x="227" y="7753"/>
                    </a:lnTo>
                    <a:lnTo>
                      <a:pt x="197" y="7696"/>
                    </a:lnTo>
                    <a:lnTo>
                      <a:pt x="168" y="7635"/>
                    </a:lnTo>
                    <a:lnTo>
                      <a:pt x="141" y="7572"/>
                    </a:lnTo>
                    <a:lnTo>
                      <a:pt x="116" y="7507"/>
                    </a:lnTo>
                    <a:lnTo>
                      <a:pt x="93" y="7439"/>
                    </a:lnTo>
                    <a:lnTo>
                      <a:pt x="72" y="7368"/>
                    </a:lnTo>
                    <a:lnTo>
                      <a:pt x="54" y="7295"/>
                    </a:lnTo>
                    <a:lnTo>
                      <a:pt x="38" y="7219"/>
                    </a:lnTo>
                    <a:lnTo>
                      <a:pt x="25" y="7141"/>
                    </a:lnTo>
                    <a:lnTo>
                      <a:pt x="13" y="7060"/>
                    </a:lnTo>
                    <a:lnTo>
                      <a:pt x="7" y="6977"/>
                    </a:lnTo>
                    <a:lnTo>
                      <a:pt x="1" y="6890"/>
                    </a:lnTo>
                    <a:lnTo>
                      <a:pt x="0" y="6800"/>
                    </a:lnTo>
                    <a:lnTo>
                      <a:pt x="1" y="6731"/>
                    </a:lnTo>
                    <a:lnTo>
                      <a:pt x="4" y="6661"/>
                    </a:lnTo>
                    <a:lnTo>
                      <a:pt x="11" y="6593"/>
                    </a:lnTo>
                    <a:lnTo>
                      <a:pt x="20" y="6527"/>
                    </a:lnTo>
                    <a:lnTo>
                      <a:pt x="30" y="6462"/>
                    </a:lnTo>
                    <a:lnTo>
                      <a:pt x="44" y="6399"/>
                    </a:lnTo>
                    <a:lnTo>
                      <a:pt x="58" y="6336"/>
                    </a:lnTo>
                    <a:lnTo>
                      <a:pt x="76" y="6276"/>
                    </a:lnTo>
                    <a:lnTo>
                      <a:pt x="96" y="6217"/>
                    </a:lnTo>
                    <a:lnTo>
                      <a:pt x="116" y="6160"/>
                    </a:lnTo>
                    <a:lnTo>
                      <a:pt x="138" y="6103"/>
                    </a:lnTo>
                    <a:lnTo>
                      <a:pt x="163" y="6048"/>
                    </a:lnTo>
                    <a:lnTo>
                      <a:pt x="189" y="5994"/>
                    </a:lnTo>
                    <a:lnTo>
                      <a:pt x="217" y="5943"/>
                    </a:lnTo>
                    <a:lnTo>
                      <a:pt x="246" y="5893"/>
                    </a:lnTo>
                    <a:lnTo>
                      <a:pt x="277" y="5844"/>
                    </a:lnTo>
                    <a:lnTo>
                      <a:pt x="309" y="5796"/>
                    </a:lnTo>
                    <a:lnTo>
                      <a:pt x="342" y="5750"/>
                    </a:lnTo>
                    <a:lnTo>
                      <a:pt x="377" y="5707"/>
                    </a:lnTo>
                    <a:lnTo>
                      <a:pt x="412" y="5664"/>
                    </a:lnTo>
                    <a:lnTo>
                      <a:pt x="449" y="5622"/>
                    </a:lnTo>
                    <a:lnTo>
                      <a:pt x="486" y="5582"/>
                    </a:lnTo>
                    <a:lnTo>
                      <a:pt x="524" y="5544"/>
                    </a:lnTo>
                    <a:lnTo>
                      <a:pt x="563" y="5508"/>
                    </a:lnTo>
                    <a:lnTo>
                      <a:pt x="603" y="5472"/>
                    </a:lnTo>
                    <a:lnTo>
                      <a:pt x="643" y="5438"/>
                    </a:lnTo>
                    <a:lnTo>
                      <a:pt x="685" y="5406"/>
                    </a:lnTo>
                    <a:lnTo>
                      <a:pt x="726" y="5375"/>
                    </a:lnTo>
                    <a:lnTo>
                      <a:pt x="768" y="5347"/>
                    </a:lnTo>
                    <a:lnTo>
                      <a:pt x="810" y="5319"/>
                    </a:lnTo>
                    <a:lnTo>
                      <a:pt x="852" y="5293"/>
                    </a:lnTo>
                    <a:lnTo>
                      <a:pt x="895" y="5268"/>
                    </a:lnTo>
                    <a:lnTo>
                      <a:pt x="862" y="5232"/>
                    </a:lnTo>
                    <a:lnTo>
                      <a:pt x="830" y="5193"/>
                    </a:lnTo>
                    <a:lnTo>
                      <a:pt x="796" y="5152"/>
                    </a:lnTo>
                    <a:lnTo>
                      <a:pt x="764" y="5110"/>
                    </a:lnTo>
                    <a:lnTo>
                      <a:pt x="732" y="5065"/>
                    </a:lnTo>
                    <a:lnTo>
                      <a:pt x="701" y="5019"/>
                    </a:lnTo>
                    <a:lnTo>
                      <a:pt x="669" y="4969"/>
                    </a:lnTo>
                    <a:lnTo>
                      <a:pt x="640" y="4920"/>
                    </a:lnTo>
                    <a:lnTo>
                      <a:pt x="612" y="4867"/>
                    </a:lnTo>
                    <a:lnTo>
                      <a:pt x="585" y="4813"/>
                    </a:lnTo>
                    <a:lnTo>
                      <a:pt x="571" y="4785"/>
                    </a:lnTo>
                    <a:lnTo>
                      <a:pt x="559" y="4757"/>
                    </a:lnTo>
                    <a:lnTo>
                      <a:pt x="547" y="4729"/>
                    </a:lnTo>
                    <a:lnTo>
                      <a:pt x="535" y="4699"/>
                    </a:lnTo>
                    <a:lnTo>
                      <a:pt x="524" y="4670"/>
                    </a:lnTo>
                    <a:lnTo>
                      <a:pt x="514" y="4640"/>
                    </a:lnTo>
                    <a:lnTo>
                      <a:pt x="504" y="4610"/>
                    </a:lnTo>
                    <a:lnTo>
                      <a:pt x="494" y="4578"/>
                    </a:lnTo>
                    <a:lnTo>
                      <a:pt x="485" y="4547"/>
                    </a:lnTo>
                    <a:lnTo>
                      <a:pt x="477" y="4515"/>
                    </a:lnTo>
                    <a:lnTo>
                      <a:pt x="469" y="4484"/>
                    </a:lnTo>
                    <a:lnTo>
                      <a:pt x="462" y="4451"/>
                    </a:lnTo>
                    <a:lnTo>
                      <a:pt x="455" y="4411"/>
                    </a:lnTo>
                    <a:lnTo>
                      <a:pt x="449" y="4370"/>
                    </a:lnTo>
                    <a:lnTo>
                      <a:pt x="443" y="4331"/>
                    </a:lnTo>
                    <a:lnTo>
                      <a:pt x="440" y="4290"/>
                    </a:lnTo>
                    <a:lnTo>
                      <a:pt x="436" y="4250"/>
                    </a:lnTo>
                    <a:lnTo>
                      <a:pt x="434" y="4211"/>
                    </a:lnTo>
                    <a:lnTo>
                      <a:pt x="434" y="4170"/>
                    </a:lnTo>
                    <a:lnTo>
                      <a:pt x="434" y="4130"/>
                    </a:lnTo>
                    <a:lnTo>
                      <a:pt x="435" y="4089"/>
                    </a:lnTo>
                    <a:lnTo>
                      <a:pt x="439" y="4050"/>
                    </a:lnTo>
                    <a:lnTo>
                      <a:pt x="442" y="4009"/>
                    </a:lnTo>
                    <a:lnTo>
                      <a:pt x="446" y="3969"/>
                    </a:lnTo>
                    <a:lnTo>
                      <a:pt x="453" y="3928"/>
                    </a:lnTo>
                    <a:lnTo>
                      <a:pt x="460" y="3888"/>
                    </a:lnTo>
                    <a:lnTo>
                      <a:pt x="468" y="3847"/>
                    </a:lnTo>
                    <a:lnTo>
                      <a:pt x="477" y="3807"/>
                    </a:lnTo>
                    <a:lnTo>
                      <a:pt x="487" y="3768"/>
                    </a:lnTo>
                    <a:lnTo>
                      <a:pt x="499" y="3727"/>
                    </a:lnTo>
                    <a:lnTo>
                      <a:pt x="512" y="3687"/>
                    </a:lnTo>
                    <a:lnTo>
                      <a:pt x="525" y="3646"/>
                    </a:lnTo>
                    <a:lnTo>
                      <a:pt x="540" y="3606"/>
                    </a:lnTo>
                    <a:lnTo>
                      <a:pt x="555" y="3565"/>
                    </a:lnTo>
                    <a:lnTo>
                      <a:pt x="572" y="3525"/>
                    </a:lnTo>
                    <a:lnTo>
                      <a:pt x="590" y="3484"/>
                    </a:lnTo>
                    <a:lnTo>
                      <a:pt x="611" y="3444"/>
                    </a:lnTo>
                    <a:lnTo>
                      <a:pt x="631" y="3403"/>
                    </a:lnTo>
                    <a:lnTo>
                      <a:pt x="652" y="3364"/>
                    </a:lnTo>
                    <a:lnTo>
                      <a:pt x="675" y="3324"/>
                    </a:lnTo>
                    <a:lnTo>
                      <a:pt x="698" y="3283"/>
                    </a:lnTo>
                    <a:lnTo>
                      <a:pt x="723" y="3243"/>
                    </a:lnTo>
                    <a:lnTo>
                      <a:pt x="749" y="3202"/>
                    </a:lnTo>
                    <a:lnTo>
                      <a:pt x="775" y="3162"/>
                    </a:lnTo>
                    <a:lnTo>
                      <a:pt x="796" y="3133"/>
                    </a:lnTo>
                    <a:lnTo>
                      <a:pt x="819" y="3103"/>
                    </a:lnTo>
                    <a:lnTo>
                      <a:pt x="842" y="3074"/>
                    </a:lnTo>
                    <a:lnTo>
                      <a:pt x="866" y="3047"/>
                    </a:lnTo>
                    <a:lnTo>
                      <a:pt x="892" y="3019"/>
                    </a:lnTo>
                    <a:lnTo>
                      <a:pt x="918" y="2993"/>
                    </a:lnTo>
                    <a:lnTo>
                      <a:pt x="946" y="2967"/>
                    </a:lnTo>
                    <a:lnTo>
                      <a:pt x="974" y="2942"/>
                    </a:lnTo>
                    <a:lnTo>
                      <a:pt x="1003" y="2917"/>
                    </a:lnTo>
                    <a:lnTo>
                      <a:pt x="1032" y="2893"/>
                    </a:lnTo>
                    <a:lnTo>
                      <a:pt x="1064" y="2870"/>
                    </a:lnTo>
                    <a:lnTo>
                      <a:pt x="1095" y="2847"/>
                    </a:lnTo>
                    <a:lnTo>
                      <a:pt x="1128" y="2826"/>
                    </a:lnTo>
                    <a:lnTo>
                      <a:pt x="1162" y="2804"/>
                    </a:lnTo>
                    <a:lnTo>
                      <a:pt x="1195" y="2784"/>
                    </a:lnTo>
                    <a:lnTo>
                      <a:pt x="1230" y="2764"/>
                    </a:lnTo>
                    <a:lnTo>
                      <a:pt x="1265" y="2745"/>
                    </a:lnTo>
                    <a:lnTo>
                      <a:pt x="1302" y="2727"/>
                    </a:lnTo>
                    <a:lnTo>
                      <a:pt x="1338" y="2710"/>
                    </a:lnTo>
                    <a:lnTo>
                      <a:pt x="1376" y="2693"/>
                    </a:lnTo>
                    <a:lnTo>
                      <a:pt x="1415" y="2677"/>
                    </a:lnTo>
                    <a:lnTo>
                      <a:pt x="1453" y="2662"/>
                    </a:lnTo>
                    <a:lnTo>
                      <a:pt x="1492" y="2648"/>
                    </a:lnTo>
                    <a:lnTo>
                      <a:pt x="1532" y="2635"/>
                    </a:lnTo>
                    <a:lnTo>
                      <a:pt x="1572" y="2621"/>
                    </a:lnTo>
                    <a:lnTo>
                      <a:pt x="1613" y="2610"/>
                    </a:lnTo>
                    <a:lnTo>
                      <a:pt x="1654" y="2599"/>
                    </a:lnTo>
                    <a:lnTo>
                      <a:pt x="1695" y="2589"/>
                    </a:lnTo>
                    <a:lnTo>
                      <a:pt x="1737" y="2578"/>
                    </a:lnTo>
                    <a:lnTo>
                      <a:pt x="1779" y="2571"/>
                    </a:lnTo>
                    <a:lnTo>
                      <a:pt x="1822" y="2563"/>
                    </a:lnTo>
                    <a:lnTo>
                      <a:pt x="1864" y="2556"/>
                    </a:lnTo>
                    <a:lnTo>
                      <a:pt x="1867" y="2498"/>
                    </a:lnTo>
                    <a:lnTo>
                      <a:pt x="1870" y="2439"/>
                    </a:lnTo>
                    <a:lnTo>
                      <a:pt x="1876" y="2382"/>
                    </a:lnTo>
                    <a:lnTo>
                      <a:pt x="1884" y="2324"/>
                    </a:lnTo>
                    <a:lnTo>
                      <a:pt x="1891" y="2267"/>
                    </a:lnTo>
                    <a:lnTo>
                      <a:pt x="1902" y="2211"/>
                    </a:lnTo>
                    <a:lnTo>
                      <a:pt x="1914" y="2155"/>
                    </a:lnTo>
                    <a:lnTo>
                      <a:pt x="1927" y="2099"/>
                    </a:lnTo>
                    <a:lnTo>
                      <a:pt x="1942" y="2045"/>
                    </a:lnTo>
                    <a:lnTo>
                      <a:pt x="1959" y="1989"/>
                    </a:lnTo>
                    <a:lnTo>
                      <a:pt x="1977" y="1936"/>
                    </a:lnTo>
                    <a:lnTo>
                      <a:pt x="1996" y="1883"/>
                    </a:lnTo>
                    <a:lnTo>
                      <a:pt x="2016" y="1831"/>
                    </a:lnTo>
                    <a:lnTo>
                      <a:pt x="2039" y="1780"/>
                    </a:lnTo>
                    <a:lnTo>
                      <a:pt x="2062" y="1730"/>
                    </a:lnTo>
                    <a:lnTo>
                      <a:pt x="2087" y="1682"/>
                    </a:lnTo>
                    <a:lnTo>
                      <a:pt x="2113" y="1633"/>
                    </a:lnTo>
                    <a:lnTo>
                      <a:pt x="2141" y="1586"/>
                    </a:lnTo>
                    <a:lnTo>
                      <a:pt x="2169" y="1541"/>
                    </a:lnTo>
                    <a:lnTo>
                      <a:pt x="2199" y="1496"/>
                    </a:lnTo>
                    <a:lnTo>
                      <a:pt x="2230" y="1453"/>
                    </a:lnTo>
                    <a:lnTo>
                      <a:pt x="2262" y="1412"/>
                    </a:lnTo>
                    <a:lnTo>
                      <a:pt x="2296" y="1372"/>
                    </a:lnTo>
                    <a:lnTo>
                      <a:pt x="2330" y="1333"/>
                    </a:lnTo>
                    <a:lnTo>
                      <a:pt x="2366" y="1296"/>
                    </a:lnTo>
                    <a:lnTo>
                      <a:pt x="2402" y="1261"/>
                    </a:lnTo>
                    <a:lnTo>
                      <a:pt x="2440" y="1227"/>
                    </a:lnTo>
                    <a:lnTo>
                      <a:pt x="2478" y="1196"/>
                    </a:lnTo>
                    <a:lnTo>
                      <a:pt x="2518" y="1166"/>
                    </a:lnTo>
                    <a:lnTo>
                      <a:pt x="2559" y="1137"/>
                    </a:lnTo>
                    <a:lnTo>
                      <a:pt x="2601" y="1112"/>
                    </a:lnTo>
                    <a:lnTo>
                      <a:pt x="2643" y="1087"/>
                    </a:lnTo>
                    <a:lnTo>
                      <a:pt x="2691" y="1062"/>
                    </a:lnTo>
                    <a:lnTo>
                      <a:pt x="2738" y="1040"/>
                    </a:lnTo>
                    <a:lnTo>
                      <a:pt x="2785" y="1019"/>
                    </a:lnTo>
                    <a:lnTo>
                      <a:pt x="2833" y="1000"/>
                    </a:lnTo>
                    <a:lnTo>
                      <a:pt x="2879" y="984"/>
                    </a:lnTo>
                    <a:lnTo>
                      <a:pt x="2925" y="969"/>
                    </a:lnTo>
                    <a:lnTo>
                      <a:pt x="2970" y="955"/>
                    </a:lnTo>
                    <a:lnTo>
                      <a:pt x="3016" y="944"/>
                    </a:lnTo>
                    <a:lnTo>
                      <a:pt x="3060" y="934"/>
                    </a:lnTo>
                    <a:lnTo>
                      <a:pt x="3105" y="925"/>
                    </a:lnTo>
                    <a:lnTo>
                      <a:pt x="3149" y="918"/>
                    </a:lnTo>
                    <a:lnTo>
                      <a:pt x="3191" y="914"/>
                    </a:lnTo>
                    <a:lnTo>
                      <a:pt x="3234" y="909"/>
                    </a:lnTo>
                    <a:lnTo>
                      <a:pt x="3277" y="907"/>
                    </a:lnTo>
                    <a:lnTo>
                      <a:pt x="3318" y="906"/>
                    </a:lnTo>
                    <a:lnTo>
                      <a:pt x="3360" y="906"/>
                    </a:lnTo>
                    <a:lnTo>
                      <a:pt x="3400" y="907"/>
                    </a:lnTo>
                    <a:lnTo>
                      <a:pt x="3441" y="909"/>
                    </a:lnTo>
                    <a:lnTo>
                      <a:pt x="3480" y="914"/>
                    </a:lnTo>
                    <a:lnTo>
                      <a:pt x="3519" y="918"/>
                    </a:lnTo>
                    <a:lnTo>
                      <a:pt x="3557" y="924"/>
                    </a:lnTo>
                    <a:lnTo>
                      <a:pt x="3594" y="930"/>
                    </a:lnTo>
                    <a:lnTo>
                      <a:pt x="3631" y="937"/>
                    </a:lnTo>
                    <a:lnTo>
                      <a:pt x="3667" y="945"/>
                    </a:lnTo>
                    <a:lnTo>
                      <a:pt x="3703" y="954"/>
                    </a:lnTo>
                    <a:lnTo>
                      <a:pt x="3737" y="963"/>
                    </a:lnTo>
                    <a:lnTo>
                      <a:pt x="3772" y="975"/>
                    </a:lnTo>
                    <a:lnTo>
                      <a:pt x="3804" y="985"/>
                    </a:lnTo>
                    <a:lnTo>
                      <a:pt x="3837" y="996"/>
                    </a:lnTo>
                    <a:lnTo>
                      <a:pt x="3868" y="1008"/>
                    </a:lnTo>
                    <a:lnTo>
                      <a:pt x="3899" y="1019"/>
                    </a:lnTo>
                    <a:lnTo>
                      <a:pt x="3929" y="1032"/>
                    </a:lnTo>
                    <a:lnTo>
                      <a:pt x="3937" y="990"/>
                    </a:lnTo>
                    <a:lnTo>
                      <a:pt x="3948" y="949"/>
                    </a:lnTo>
                    <a:lnTo>
                      <a:pt x="3960" y="905"/>
                    </a:lnTo>
                    <a:lnTo>
                      <a:pt x="3974" y="861"/>
                    </a:lnTo>
                    <a:lnTo>
                      <a:pt x="3991" y="817"/>
                    </a:lnTo>
                    <a:lnTo>
                      <a:pt x="4009" y="773"/>
                    </a:lnTo>
                    <a:lnTo>
                      <a:pt x="4029" y="728"/>
                    </a:lnTo>
                    <a:lnTo>
                      <a:pt x="4052" y="683"/>
                    </a:lnTo>
                    <a:lnTo>
                      <a:pt x="4077" y="637"/>
                    </a:lnTo>
                    <a:lnTo>
                      <a:pt x="4104" y="592"/>
                    </a:lnTo>
                    <a:lnTo>
                      <a:pt x="4120" y="570"/>
                    </a:lnTo>
                    <a:lnTo>
                      <a:pt x="4135" y="547"/>
                    </a:lnTo>
                    <a:lnTo>
                      <a:pt x="4152" y="525"/>
                    </a:lnTo>
                    <a:lnTo>
                      <a:pt x="4168" y="504"/>
                    </a:lnTo>
                    <a:lnTo>
                      <a:pt x="4185" y="481"/>
                    </a:lnTo>
                    <a:lnTo>
                      <a:pt x="4204" y="459"/>
                    </a:lnTo>
                    <a:lnTo>
                      <a:pt x="4224" y="436"/>
                    </a:lnTo>
                    <a:lnTo>
                      <a:pt x="4243" y="415"/>
                    </a:lnTo>
                    <a:lnTo>
                      <a:pt x="4264" y="393"/>
                    </a:lnTo>
                    <a:lnTo>
                      <a:pt x="4285" y="371"/>
                    </a:lnTo>
                    <a:lnTo>
                      <a:pt x="4307" y="350"/>
                    </a:lnTo>
                    <a:lnTo>
                      <a:pt x="4330" y="328"/>
                    </a:lnTo>
                    <a:lnTo>
                      <a:pt x="4368" y="296"/>
                    </a:lnTo>
                    <a:lnTo>
                      <a:pt x="4407" y="265"/>
                    </a:lnTo>
                    <a:lnTo>
                      <a:pt x="4447" y="236"/>
                    </a:lnTo>
                    <a:lnTo>
                      <a:pt x="4489" y="209"/>
                    </a:lnTo>
                    <a:lnTo>
                      <a:pt x="4532" y="183"/>
                    </a:lnTo>
                    <a:lnTo>
                      <a:pt x="4577" y="158"/>
                    </a:lnTo>
                    <a:lnTo>
                      <a:pt x="4622" y="136"/>
                    </a:lnTo>
                    <a:lnTo>
                      <a:pt x="4669" y="116"/>
                    </a:lnTo>
                    <a:lnTo>
                      <a:pt x="4716" y="97"/>
                    </a:lnTo>
                    <a:lnTo>
                      <a:pt x="4766" y="80"/>
                    </a:lnTo>
                    <a:lnTo>
                      <a:pt x="4815" y="64"/>
                    </a:lnTo>
                    <a:lnTo>
                      <a:pt x="4866" y="49"/>
                    </a:lnTo>
                    <a:lnTo>
                      <a:pt x="4917" y="37"/>
                    </a:lnTo>
                    <a:lnTo>
                      <a:pt x="4970" y="27"/>
                    </a:lnTo>
                    <a:lnTo>
                      <a:pt x="5023" y="18"/>
                    </a:lnTo>
                    <a:lnTo>
                      <a:pt x="5077" y="11"/>
                    </a:lnTo>
                    <a:lnTo>
                      <a:pt x="5131" y="6"/>
                    </a:lnTo>
                    <a:lnTo>
                      <a:pt x="5186" y="2"/>
                    </a:lnTo>
                    <a:lnTo>
                      <a:pt x="5241" y="0"/>
                    </a:lnTo>
                    <a:lnTo>
                      <a:pt x="5296" y="0"/>
                    </a:lnTo>
                    <a:lnTo>
                      <a:pt x="5353" y="2"/>
                    </a:lnTo>
                    <a:lnTo>
                      <a:pt x="5409" y="6"/>
                    </a:lnTo>
                    <a:lnTo>
                      <a:pt x="5465" y="10"/>
                    </a:lnTo>
                    <a:lnTo>
                      <a:pt x="5522" y="18"/>
                    </a:lnTo>
                    <a:lnTo>
                      <a:pt x="5579" y="26"/>
                    </a:lnTo>
                    <a:lnTo>
                      <a:pt x="5636" y="37"/>
                    </a:lnTo>
                    <a:lnTo>
                      <a:pt x="5692" y="49"/>
                    </a:lnTo>
                    <a:lnTo>
                      <a:pt x="5750" y="64"/>
                    </a:lnTo>
                    <a:lnTo>
                      <a:pt x="5806" y="80"/>
                    </a:lnTo>
                    <a:lnTo>
                      <a:pt x="5862" y="98"/>
                    </a:lnTo>
                    <a:lnTo>
                      <a:pt x="5918" y="118"/>
                    </a:lnTo>
                    <a:lnTo>
                      <a:pt x="5974" y="139"/>
                    </a:lnTo>
                    <a:lnTo>
                      <a:pt x="6034" y="165"/>
                    </a:lnTo>
                    <a:lnTo>
                      <a:pt x="6091" y="192"/>
                    </a:lnTo>
                    <a:lnTo>
                      <a:pt x="6149" y="220"/>
                    </a:lnTo>
                    <a:lnTo>
                      <a:pt x="6203" y="251"/>
                    </a:lnTo>
                    <a:lnTo>
                      <a:pt x="6257" y="282"/>
                    </a:lnTo>
                    <a:lnTo>
                      <a:pt x="6308" y="316"/>
                    </a:lnTo>
                    <a:lnTo>
                      <a:pt x="6359" y="351"/>
                    </a:lnTo>
                    <a:lnTo>
                      <a:pt x="6407" y="388"/>
                    </a:lnTo>
                    <a:lnTo>
                      <a:pt x="6455" y="426"/>
                    </a:lnTo>
                    <a:lnTo>
                      <a:pt x="6501" y="465"/>
                    </a:lnTo>
                    <a:lnTo>
                      <a:pt x="6545" y="506"/>
                    </a:lnTo>
                    <a:lnTo>
                      <a:pt x="6586" y="549"/>
                    </a:lnTo>
                    <a:lnTo>
                      <a:pt x="6627" y="592"/>
                    </a:lnTo>
                    <a:lnTo>
                      <a:pt x="6666" y="637"/>
                    </a:lnTo>
                    <a:lnTo>
                      <a:pt x="6703" y="683"/>
                    </a:lnTo>
                    <a:lnTo>
                      <a:pt x="6739" y="732"/>
                    </a:lnTo>
                    <a:lnTo>
                      <a:pt x="6772" y="780"/>
                    </a:lnTo>
                    <a:lnTo>
                      <a:pt x="6804" y="831"/>
                    </a:lnTo>
                    <a:lnTo>
                      <a:pt x="6835" y="882"/>
                    </a:lnTo>
                    <a:lnTo>
                      <a:pt x="6863" y="935"/>
                    </a:lnTo>
                    <a:lnTo>
                      <a:pt x="6889" y="989"/>
                    </a:lnTo>
                    <a:lnTo>
                      <a:pt x="6913" y="1044"/>
                    </a:lnTo>
                    <a:lnTo>
                      <a:pt x="6936" y="1100"/>
                    </a:lnTo>
                    <a:lnTo>
                      <a:pt x="6957" y="1158"/>
                    </a:lnTo>
                    <a:lnTo>
                      <a:pt x="6976" y="1215"/>
                    </a:lnTo>
                    <a:lnTo>
                      <a:pt x="6993" y="1275"/>
                    </a:lnTo>
                    <a:lnTo>
                      <a:pt x="7008" y="1335"/>
                    </a:lnTo>
                    <a:lnTo>
                      <a:pt x="7021" y="1397"/>
                    </a:lnTo>
                    <a:lnTo>
                      <a:pt x="7033" y="1459"/>
                    </a:lnTo>
                    <a:lnTo>
                      <a:pt x="7042" y="1523"/>
                    </a:lnTo>
                    <a:lnTo>
                      <a:pt x="7048" y="1587"/>
                    </a:lnTo>
                    <a:lnTo>
                      <a:pt x="7054" y="1652"/>
                    </a:lnTo>
                    <a:lnTo>
                      <a:pt x="7056" y="1708"/>
                    </a:lnTo>
                    <a:lnTo>
                      <a:pt x="7058" y="1766"/>
                    </a:lnTo>
                    <a:lnTo>
                      <a:pt x="7060" y="1822"/>
                    </a:lnTo>
                    <a:lnTo>
                      <a:pt x="7058" y="1878"/>
                    </a:lnTo>
                    <a:lnTo>
                      <a:pt x="7057" y="1934"/>
                    </a:lnTo>
                    <a:lnTo>
                      <a:pt x="7055" y="1991"/>
                    </a:lnTo>
                    <a:lnTo>
                      <a:pt x="7052" y="2046"/>
                    </a:lnTo>
                    <a:lnTo>
                      <a:pt x="7047" y="2102"/>
                    </a:lnTo>
                    <a:lnTo>
                      <a:pt x="7049" y="2116"/>
                    </a:lnTo>
                    <a:lnTo>
                      <a:pt x="7052" y="2131"/>
                    </a:lnTo>
                    <a:lnTo>
                      <a:pt x="7054" y="2146"/>
                    </a:lnTo>
                    <a:lnTo>
                      <a:pt x="7054" y="2161"/>
                    </a:lnTo>
                    <a:lnTo>
                      <a:pt x="7054" y="6421"/>
                    </a:lnTo>
                    <a:lnTo>
                      <a:pt x="7056" y="6506"/>
                    </a:lnTo>
                    <a:lnTo>
                      <a:pt x="7058" y="6592"/>
                    </a:lnTo>
                    <a:lnTo>
                      <a:pt x="7060" y="6681"/>
                    </a:lnTo>
                    <a:lnTo>
                      <a:pt x="7060" y="6772"/>
                    </a:lnTo>
                    <a:lnTo>
                      <a:pt x="7060" y="6865"/>
                    </a:lnTo>
                    <a:lnTo>
                      <a:pt x="7060" y="6961"/>
                    </a:lnTo>
                    <a:lnTo>
                      <a:pt x="7060" y="7058"/>
                    </a:lnTo>
                    <a:lnTo>
                      <a:pt x="7060" y="7157"/>
                    </a:lnTo>
                    <a:lnTo>
                      <a:pt x="7058" y="7170"/>
                    </a:lnTo>
                    <a:lnTo>
                      <a:pt x="7057" y="7182"/>
                    </a:lnTo>
                    <a:lnTo>
                      <a:pt x="7056" y="7195"/>
                    </a:lnTo>
                    <a:lnTo>
                      <a:pt x="7054" y="7207"/>
                    </a:lnTo>
                    <a:lnTo>
                      <a:pt x="7054" y="8312"/>
                    </a:lnTo>
                    <a:lnTo>
                      <a:pt x="7056" y="8347"/>
                    </a:lnTo>
                    <a:lnTo>
                      <a:pt x="7057" y="8402"/>
                    </a:lnTo>
                    <a:lnTo>
                      <a:pt x="7058" y="8476"/>
                    </a:lnTo>
                    <a:lnTo>
                      <a:pt x="7056" y="8568"/>
                    </a:lnTo>
                    <a:lnTo>
                      <a:pt x="7054" y="8620"/>
                    </a:lnTo>
                    <a:lnTo>
                      <a:pt x="7052" y="8675"/>
                    </a:lnTo>
                    <a:lnTo>
                      <a:pt x="7047" y="8733"/>
                    </a:lnTo>
                    <a:lnTo>
                      <a:pt x="7042" y="8795"/>
                    </a:lnTo>
                    <a:lnTo>
                      <a:pt x="7036" y="8860"/>
                    </a:lnTo>
                    <a:lnTo>
                      <a:pt x="7027" y="8928"/>
                    </a:lnTo>
                    <a:lnTo>
                      <a:pt x="7018" y="8999"/>
                    </a:lnTo>
                    <a:lnTo>
                      <a:pt x="7007" y="9072"/>
                    </a:lnTo>
                    <a:lnTo>
                      <a:pt x="6993" y="9146"/>
                    </a:lnTo>
                    <a:lnTo>
                      <a:pt x="6979" y="9224"/>
                    </a:lnTo>
                    <a:lnTo>
                      <a:pt x="6961" y="9302"/>
                    </a:lnTo>
                    <a:lnTo>
                      <a:pt x="6941" y="9382"/>
                    </a:lnTo>
                    <a:lnTo>
                      <a:pt x="6920" y="9463"/>
                    </a:lnTo>
                    <a:lnTo>
                      <a:pt x="6895" y="9545"/>
                    </a:lnTo>
                    <a:lnTo>
                      <a:pt x="6868" y="9628"/>
                    </a:lnTo>
                    <a:lnTo>
                      <a:pt x="6839" y="9712"/>
                    </a:lnTo>
                    <a:lnTo>
                      <a:pt x="6807" y="9797"/>
                    </a:lnTo>
                    <a:lnTo>
                      <a:pt x="6771" y="9881"/>
                    </a:lnTo>
                    <a:lnTo>
                      <a:pt x="6732" y="9965"/>
                    </a:lnTo>
                    <a:lnTo>
                      <a:pt x="6690" y="10050"/>
                    </a:lnTo>
                    <a:lnTo>
                      <a:pt x="6645" y="10134"/>
                    </a:lnTo>
                    <a:lnTo>
                      <a:pt x="6595" y="10217"/>
                    </a:lnTo>
                    <a:lnTo>
                      <a:pt x="6543" y="10299"/>
                    </a:lnTo>
                    <a:lnTo>
                      <a:pt x="6487" y="10380"/>
                    </a:lnTo>
                    <a:lnTo>
                      <a:pt x="6458" y="10419"/>
                    </a:lnTo>
                    <a:lnTo>
                      <a:pt x="6426" y="10458"/>
                    </a:lnTo>
                    <a:lnTo>
                      <a:pt x="6394" y="10496"/>
                    </a:lnTo>
                    <a:lnTo>
                      <a:pt x="6361" y="10532"/>
                    </a:lnTo>
                    <a:lnTo>
                      <a:pt x="6325" y="10568"/>
                    </a:lnTo>
                    <a:lnTo>
                      <a:pt x="6289" y="10604"/>
                    </a:lnTo>
                    <a:lnTo>
                      <a:pt x="6252" y="10638"/>
                    </a:lnTo>
                    <a:lnTo>
                      <a:pt x="6213" y="10671"/>
                    </a:lnTo>
                    <a:lnTo>
                      <a:pt x="6173" y="10704"/>
                    </a:lnTo>
                    <a:lnTo>
                      <a:pt x="6132" y="10735"/>
                    </a:lnTo>
                    <a:lnTo>
                      <a:pt x="6089" y="10766"/>
                    </a:lnTo>
                    <a:lnTo>
                      <a:pt x="6046" y="10796"/>
                    </a:lnTo>
                    <a:lnTo>
                      <a:pt x="6001" y="10824"/>
                    </a:lnTo>
                    <a:lnTo>
                      <a:pt x="5956" y="10852"/>
                    </a:lnTo>
                    <a:lnTo>
                      <a:pt x="5910" y="10879"/>
                    </a:lnTo>
                    <a:lnTo>
                      <a:pt x="5863" y="10905"/>
                    </a:lnTo>
                    <a:lnTo>
                      <a:pt x="5815" y="10930"/>
                    </a:lnTo>
                    <a:lnTo>
                      <a:pt x="5766" y="10953"/>
                    </a:lnTo>
                    <a:lnTo>
                      <a:pt x="5716" y="10975"/>
                    </a:lnTo>
                    <a:lnTo>
                      <a:pt x="5666" y="10996"/>
                    </a:lnTo>
                    <a:lnTo>
                      <a:pt x="5615" y="11016"/>
                    </a:lnTo>
                    <a:lnTo>
                      <a:pt x="5563" y="11035"/>
                    </a:lnTo>
                    <a:lnTo>
                      <a:pt x="5510" y="11053"/>
                    </a:lnTo>
                    <a:lnTo>
                      <a:pt x="5457" y="11070"/>
                    </a:lnTo>
                    <a:lnTo>
                      <a:pt x="5403" y="11085"/>
                    </a:lnTo>
                    <a:lnTo>
                      <a:pt x="5349" y="11100"/>
                    </a:lnTo>
                    <a:lnTo>
                      <a:pt x="5295" y="11112"/>
                    </a:lnTo>
                    <a:lnTo>
                      <a:pt x="5240" y="11123"/>
                    </a:lnTo>
                    <a:lnTo>
                      <a:pt x="5184" y="11134"/>
                    </a:lnTo>
                    <a:lnTo>
                      <a:pt x="5129" y="11142"/>
                    </a:lnTo>
                    <a:lnTo>
                      <a:pt x="5073" y="11150"/>
                    </a:lnTo>
                    <a:lnTo>
                      <a:pt x="5016" y="11156"/>
                    </a:lnTo>
                    <a:lnTo>
                      <a:pt x="4989" y="11159"/>
                    </a:lnTo>
                    <a:lnTo>
                      <a:pt x="4963" y="11160"/>
                    </a:lnTo>
                    <a:lnTo>
                      <a:pt x="4938" y="11162"/>
                    </a:lnTo>
                    <a:lnTo>
                      <a:pt x="4912" y="11164"/>
                    </a:lnTo>
                    <a:lnTo>
                      <a:pt x="4886" y="11165"/>
                    </a:lnTo>
                    <a:lnTo>
                      <a:pt x="4860" y="11166"/>
                    </a:lnTo>
                    <a:lnTo>
                      <a:pt x="4834" y="11166"/>
                    </a:lnTo>
                    <a:lnTo>
                      <a:pt x="4808" y="11166"/>
                    </a:lnTo>
                    <a:close/>
                    <a:moveTo>
                      <a:pt x="5131" y="12890"/>
                    </a:moveTo>
                    <a:lnTo>
                      <a:pt x="5113" y="12889"/>
                    </a:lnTo>
                    <a:lnTo>
                      <a:pt x="5094" y="12887"/>
                    </a:lnTo>
                    <a:lnTo>
                      <a:pt x="5076" y="12883"/>
                    </a:lnTo>
                    <a:lnTo>
                      <a:pt x="5058" y="12879"/>
                    </a:lnTo>
                    <a:lnTo>
                      <a:pt x="5040" y="12873"/>
                    </a:lnTo>
                    <a:lnTo>
                      <a:pt x="5023" y="12865"/>
                    </a:lnTo>
                    <a:lnTo>
                      <a:pt x="5006" y="12857"/>
                    </a:lnTo>
                    <a:lnTo>
                      <a:pt x="4990" y="12847"/>
                    </a:lnTo>
                    <a:lnTo>
                      <a:pt x="4975" y="12837"/>
                    </a:lnTo>
                    <a:lnTo>
                      <a:pt x="4961" y="12825"/>
                    </a:lnTo>
                    <a:lnTo>
                      <a:pt x="4947" y="12811"/>
                    </a:lnTo>
                    <a:lnTo>
                      <a:pt x="4934" y="12798"/>
                    </a:lnTo>
                    <a:lnTo>
                      <a:pt x="4923" y="12782"/>
                    </a:lnTo>
                    <a:lnTo>
                      <a:pt x="4912" y="12766"/>
                    </a:lnTo>
                    <a:lnTo>
                      <a:pt x="4903" y="12750"/>
                    </a:lnTo>
                    <a:lnTo>
                      <a:pt x="4895" y="12732"/>
                    </a:lnTo>
                    <a:lnTo>
                      <a:pt x="4889" y="12719"/>
                    </a:lnTo>
                    <a:lnTo>
                      <a:pt x="4876" y="12690"/>
                    </a:lnTo>
                    <a:lnTo>
                      <a:pt x="4853" y="12645"/>
                    </a:lnTo>
                    <a:lnTo>
                      <a:pt x="4823" y="12585"/>
                    </a:lnTo>
                    <a:lnTo>
                      <a:pt x="4804" y="12552"/>
                    </a:lnTo>
                    <a:lnTo>
                      <a:pt x="4782" y="12516"/>
                    </a:lnTo>
                    <a:lnTo>
                      <a:pt x="4759" y="12476"/>
                    </a:lnTo>
                    <a:lnTo>
                      <a:pt x="4733" y="12435"/>
                    </a:lnTo>
                    <a:lnTo>
                      <a:pt x="4705" y="12391"/>
                    </a:lnTo>
                    <a:lnTo>
                      <a:pt x="4673" y="12346"/>
                    </a:lnTo>
                    <a:lnTo>
                      <a:pt x="4641" y="12299"/>
                    </a:lnTo>
                    <a:lnTo>
                      <a:pt x="4605" y="12252"/>
                    </a:lnTo>
                    <a:lnTo>
                      <a:pt x="4568" y="12202"/>
                    </a:lnTo>
                    <a:lnTo>
                      <a:pt x="4527" y="12153"/>
                    </a:lnTo>
                    <a:lnTo>
                      <a:pt x="4483" y="12102"/>
                    </a:lnTo>
                    <a:lnTo>
                      <a:pt x="4438" y="12052"/>
                    </a:lnTo>
                    <a:lnTo>
                      <a:pt x="4390" y="12001"/>
                    </a:lnTo>
                    <a:lnTo>
                      <a:pt x="4339" y="11950"/>
                    </a:lnTo>
                    <a:lnTo>
                      <a:pt x="4287" y="11900"/>
                    </a:lnTo>
                    <a:lnTo>
                      <a:pt x="4230" y="11850"/>
                    </a:lnTo>
                    <a:lnTo>
                      <a:pt x="4172" y="11802"/>
                    </a:lnTo>
                    <a:lnTo>
                      <a:pt x="4111" y="11754"/>
                    </a:lnTo>
                    <a:lnTo>
                      <a:pt x="4047" y="11708"/>
                    </a:lnTo>
                    <a:lnTo>
                      <a:pt x="3981" y="11664"/>
                    </a:lnTo>
                    <a:lnTo>
                      <a:pt x="3911" y="11621"/>
                    </a:lnTo>
                    <a:lnTo>
                      <a:pt x="3839" y="11581"/>
                    </a:lnTo>
                    <a:lnTo>
                      <a:pt x="3765" y="11542"/>
                    </a:lnTo>
                    <a:lnTo>
                      <a:pt x="3687" y="11506"/>
                    </a:lnTo>
                    <a:lnTo>
                      <a:pt x="3675" y="11501"/>
                    </a:lnTo>
                    <a:lnTo>
                      <a:pt x="3664" y="11495"/>
                    </a:lnTo>
                    <a:lnTo>
                      <a:pt x="3652" y="11488"/>
                    </a:lnTo>
                    <a:lnTo>
                      <a:pt x="3641" y="11482"/>
                    </a:lnTo>
                    <a:lnTo>
                      <a:pt x="3631" y="11474"/>
                    </a:lnTo>
                    <a:lnTo>
                      <a:pt x="3622" y="11466"/>
                    </a:lnTo>
                    <a:lnTo>
                      <a:pt x="3612" y="11458"/>
                    </a:lnTo>
                    <a:lnTo>
                      <a:pt x="3603" y="11449"/>
                    </a:lnTo>
                    <a:lnTo>
                      <a:pt x="3595" y="11439"/>
                    </a:lnTo>
                    <a:lnTo>
                      <a:pt x="3587" y="11430"/>
                    </a:lnTo>
                    <a:lnTo>
                      <a:pt x="3579" y="11420"/>
                    </a:lnTo>
                    <a:lnTo>
                      <a:pt x="3572" y="11410"/>
                    </a:lnTo>
                    <a:lnTo>
                      <a:pt x="3567" y="11400"/>
                    </a:lnTo>
                    <a:lnTo>
                      <a:pt x="3560" y="11388"/>
                    </a:lnTo>
                    <a:lnTo>
                      <a:pt x="3556" y="11377"/>
                    </a:lnTo>
                    <a:lnTo>
                      <a:pt x="3550" y="11366"/>
                    </a:lnTo>
                    <a:lnTo>
                      <a:pt x="3547" y="11355"/>
                    </a:lnTo>
                    <a:lnTo>
                      <a:pt x="3542" y="11343"/>
                    </a:lnTo>
                    <a:lnTo>
                      <a:pt x="3540" y="11331"/>
                    </a:lnTo>
                    <a:lnTo>
                      <a:pt x="3537" y="11319"/>
                    </a:lnTo>
                    <a:lnTo>
                      <a:pt x="3535" y="11306"/>
                    </a:lnTo>
                    <a:lnTo>
                      <a:pt x="3533" y="11295"/>
                    </a:lnTo>
                    <a:lnTo>
                      <a:pt x="3533" y="11283"/>
                    </a:lnTo>
                    <a:lnTo>
                      <a:pt x="3532" y="11269"/>
                    </a:lnTo>
                    <a:lnTo>
                      <a:pt x="3533" y="11257"/>
                    </a:lnTo>
                    <a:lnTo>
                      <a:pt x="3534" y="11244"/>
                    </a:lnTo>
                    <a:lnTo>
                      <a:pt x="3535" y="11232"/>
                    </a:lnTo>
                    <a:lnTo>
                      <a:pt x="3538" y="11220"/>
                    </a:lnTo>
                    <a:lnTo>
                      <a:pt x="3541" y="11207"/>
                    </a:lnTo>
                    <a:lnTo>
                      <a:pt x="3544" y="11195"/>
                    </a:lnTo>
                    <a:lnTo>
                      <a:pt x="3549" y="11183"/>
                    </a:lnTo>
                    <a:lnTo>
                      <a:pt x="3553" y="11170"/>
                    </a:lnTo>
                    <a:lnTo>
                      <a:pt x="3559" y="11159"/>
                    </a:lnTo>
                    <a:lnTo>
                      <a:pt x="3566" y="11147"/>
                    </a:lnTo>
                    <a:lnTo>
                      <a:pt x="3571" y="11135"/>
                    </a:lnTo>
                    <a:lnTo>
                      <a:pt x="3579" y="11125"/>
                    </a:lnTo>
                    <a:lnTo>
                      <a:pt x="3586" y="11115"/>
                    </a:lnTo>
                    <a:lnTo>
                      <a:pt x="3594" y="11105"/>
                    </a:lnTo>
                    <a:lnTo>
                      <a:pt x="3603" y="11096"/>
                    </a:lnTo>
                    <a:lnTo>
                      <a:pt x="3612" y="11087"/>
                    </a:lnTo>
                    <a:lnTo>
                      <a:pt x="3621" y="11079"/>
                    </a:lnTo>
                    <a:lnTo>
                      <a:pt x="3631" y="11071"/>
                    </a:lnTo>
                    <a:lnTo>
                      <a:pt x="3640" y="11064"/>
                    </a:lnTo>
                    <a:lnTo>
                      <a:pt x="3650" y="11057"/>
                    </a:lnTo>
                    <a:lnTo>
                      <a:pt x="3661" y="11050"/>
                    </a:lnTo>
                    <a:lnTo>
                      <a:pt x="3671" y="11044"/>
                    </a:lnTo>
                    <a:lnTo>
                      <a:pt x="3683" y="11039"/>
                    </a:lnTo>
                    <a:lnTo>
                      <a:pt x="3694" y="11034"/>
                    </a:lnTo>
                    <a:lnTo>
                      <a:pt x="3706" y="11030"/>
                    </a:lnTo>
                    <a:lnTo>
                      <a:pt x="3718" y="11026"/>
                    </a:lnTo>
                    <a:lnTo>
                      <a:pt x="3729" y="11023"/>
                    </a:lnTo>
                    <a:lnTo>
                      <a:pt x="3741" y="11021"/>
                    </a:lnTo>
                    <a:lnTo>
                      <a:pt x="3754" y="11019"/>
                    </a:lnTo>
                    <a:lnTo>
                      <a:pt x="3766" y="11017"/>
                    </a:lnTo>
                    <a:lnTo>
                      <a:pt x="3778" y="11016"/>
                    </a:lnTo>
                    <a:lnTo>
                      <a:pt x="3791" y="11016"/>
                    </a:lnTo>
                    <a:lnTo>
                      <a:pt x="3803" y="11017"/>
                    </a:lnTo>
                    <a:lnTo>
                      <a:pt x="3815" y="11017"/>
                    </a:lnTo>
                    <a:lnTo>
                      <a:pt x="3828" y="11020"/>
                    </a:lnTo>
                    <a:lnTo>
                      <a:pt x="3840" y="11022"/>
                    </a:lnTo>
                    <a:lnTo>
                      <a:pt x="3852" y="11025"/>
                    </a:lnTo>
                    <a:lnTo>
                      <a:pt x="3865" y="11029"/>
                    </a:lnTo>
                    <a:lnTo>
                      <a:pt x="3877" y="11032"/>
                    </a:lnTo>
                    <a:lnTo>
                      <a:pt x="3890" y="11038"/>
                    </a:lnTo>
                    <a:lnTo>
                      <a:pt x="3985" y="11082"/>
                    </a:lnTo>
                    <a:lnTo>
                      <a:pt x="4079" y="11129"/>
                    </a:lnTo>
                    <a:lnTo>
                      <a:pt x="4166" y="11178"/>
                    </a:lnTo>
                    <a:lnTo>
                      <a:pt x="4252" y="11230"/>
                    </a:lnTo>
                    <a:lnTo>
                      <a:pt x="4334" y="11284"/>
                    </a:lnTo>
                    <a:lnTo>
                      <a:pt x="4411" y="11340"/>
                    </a:lnTo>
                    <a:lnTo>
                      <a:pt x="4487" y="11397"/>
                    </a:lnTo>
                    <a:lnTo>
                      <a:pt x="4558" y="11456"/>
                    </a:lnTo>
                    <a:lnTo>
                      <a:pt x="4626" y="11517"/>
                    </a:lnTo>
                    <a:lnTo>
                      <a:pt x="4691" y="11577"/>
                    </a:lnTo>
                    <a:lnTo>
                      <a:pt x="4752" y="11638"/>
                    </a:lnTo>
                    <a:lnTo>
                      <a:pt x="4811" y="11700"/>
                    </a:lnTo>
                    <a:lnTo>
                      <a:pt x="4866" y="11760"/>
                    </a:lnTo>
                    <a:lnTo>
                      <a:pt x="4919" y="11821"/>
                    </a:lnTo>
                    <a:lnTo>
                      <a:pt x="4967" y="11882"/>
                    </a:lnTo>
                    <a:lnTo>
                      <a:pt x="5013" y="11941"/>
                    </a:lnTo>
                    <a:lnTo>
                      <a:pt x="5056" y="11999"/>
                    </a:lnTo>
                    <a:lnTo>
                      <a:pt x="5096" y="12056"/>
                    </a:lnTo>
                    <a:lnTo>
                      <a:pt x="5133" y="12111"/>
                    </a:lnTo>
                    <a:lnTo>
                      <a:pt x="5167" y="12164"/>
                    </a:lnTo>
                    <a:lnTo>
                      <a:pt x="5199" y="12215"/>
                    </a:lnTo>
                    <a:lnTo>
                      <a:pt x="5228" y="12262"/>
                    </a:lnTo>
                    <a:lnTo>
                      <a:pt x="5254" y="12307"/>
                    </a:lnTo>
                    <a:lnTo>
                      <a:pt x="5276" y="12349"/>
                    </a:lnTo>
                    <a:lnTo>
                      <a:pt x="5314" y="12422"/>
                    </a:lnTo>
                    <a:lnTo>
                      <a:pt x="5342" y="12480"/>
                    </a:lnTo>
                    <a:lnTo>
                      <a:pt x="5360" y="12519"/>
                    </a:lnTo>
                    <a:lnTo>
                      <a:pt x="5368" y="12538"/>
                    </a:lnTo>
                    <a:lnTo>
                      <a:pt x="5373" y="12551"/>
                    </a:lnTo>
                    <a:lnTo>
                      <a:pt x="5377" y="12563"/>
                    </a:lnTo>
                    <a:lnTo>
                      <a:pt x="5381" y="12575"/>
                    </a:lnTo>
                    <a:lnTo>
                      <a:pt x="5383" y="12588"/>
                    </a:lnTo>
                    <a:lnTo>
                      <a:pt x="5385" y="12600"/>
                    </a:lnTo>
                    <a:lnTo>
                      <a:pt x="5386" y="12612"/>
                    </a:lnTo>
                    <a:lnTo>
                      <a:pt x="5387" y="12625"/>
                    </a:lnTo>
                    <a:lnTo>
                      <a:pt x="5387" y="12638"/>
                    </a:lnTo>
                    <a:lnTo>
                      <a:pt x="5386" y="12651"/>
                    </a:lnTo>
                    <a:lnTo>
                      <a:pt x="5385" y="12663"/>
                    </a:lnTo>
                    <a:lnTo>
                      <a:pt x="5384" y="12674"/>
                    </a:lnTo>
                    <a:lnTo>
                      <a:pt x="5382" y="12687"/>
                    </a:lnTo>
                    <a:lnTo>
                      <a:pt x="5378" y="12699"/>
                    </a:lnTo>
                    <a:lnTo>
                      <a:pt x="5375" y="12710"/>
                    </a:lnTo>
                    <a:lnTo>
                      <a:pt x="5372" y="12723"/>
                    </a:lnTo>
                    <a:lnTo>
                      <a:pt x="5367" y="12734"/>
                    </a:lnTo>
                    <a:lnTo>
                      <a:pt x="5362" y="12745"/>
                    </a:lnTo>
                    <a:lnTo>
                      <a:pt x="5356" y="12756"/>
                    </a:lnTo>
                    <a:lnTo>
                      <a:pt x="5350" y="12766"/>
                    </a:lnTo>
                    <a:lnTo>
                      <a:pt x="5344" y="12777"/>
                    </a:lnTo>
                    <a:lnTo>
                      <a:pt x="5337" y="12787"/>
                    </a:lnTo>
                    <a:lnTo>
                      <a:pt x="5329" y="12797"/>
                    </a:lnTo>
                    <a:lnTo>
                      <a:pt x="5321" y="12806"/>
                    </a:lnTo>
                    <a:lnTo>
                      <a:pt x="5312" y="12815"/>
                    </a:lnTo>
                    <a:lnTo>
                      <a:pt x="5303" y="12824"/>
                    </a:lnTo>
                    <a:lnTo>
                      <a:pt x="5294" y="12832"/>
                    </a:lnTo>
                    <a:lnTo>
                      <a:pt x="5284" y="12839"/>
                    </a:lnTo>
                    <a:lnTo>
                      <a:pt x="5274" y="12847"/>
                    </a:lnTo>
                    <a:lnTo>
                      <a:pt x="5263" y="12854"/>
                    </a:lnTo>
                    <a:lnTo>
                      <a:pt x="5251" y="12860"/>
                    </a:lnTo>
                    <a:lnTo>
                      <a:pt x="5240" y="12865"/>
                    </a:lnTo>
                    <a:lnTo>
                      <a:pt x="5228" y="12871"/>
                    </a:lnTo>
                    <a:lnTo>
                      <a:pt x="5215" y="12875"/>
                    </a:lnTo>
                    <a:lnTo>
                      <a:pt x="5204" y="12880"/>
                    </a:lnTo>
                    <a:lnTo>
                      <a:pt x="5192" y="12882"/>
                    </a:lnTo>
                    <a:lnTo>
                      <a:pt x="5179" y="12886"/>
                    </a:lnTo>
                    <a:lnTo>
                      <a:pt x="5168" y="12888"/>
                    </a:lnTo>
                    <a:lnTo>
                      <a:pt x="5156" y="12889"/>
                    </a:lnTo>
                    <a:lnTo>
                      <a:pt x="5143" y="12890"/>
                    </a:lnTo>
                    <a:lnTo>
                      <a:pt x="5131" y="12890"/>
                    </a:lnTo>
                    <a:close/>
                    <a:moveTo>
                      <a:pt x="6858" y="13208"/>
                    </a:moveTo>
                    <a:lnTo>
                      <a:pt x="6841" y="13208"/>
                    </a:lnTo>
                    <a:lnTo>
                      <a:pt x="6826" y="13205"/>
                    </a:lnTo>
                    <a:lnTo>
                      <a:pt x="6810" y="13201"/>
                    </a:lnTo>
                    <a:lnTo>
                      <a:pt x="6795" y="13196"/>
                    </a:lnTo>
                    <a:lnTo>
                      <a:pt x="6782" y="13189"/>
                    </a:lnTo>
                    <a:lnTo>
                      <a:pt x="6768" y="13181"/>
                    </a:lnTo>
                    <a:lnTo>
                      <a:pt x="6756" y="13172"/>
                    </a:lnTo>
                    <a:lnTo>
                      <a:pt x="6745" y="13162"/>
                    </a:lnTo>
                    <a:lnTo>
                      <a:pt x="6735" y="13151"/>
                    </a:lnTo>
                    <a:lnTo>
                      <a:pt x="6726" y="13138"/>
                    </a:lnTo>
                    <a:lnTo>
                      <a:pt x="6718" y="13125"/>
                    </a:lnTo>
                    <a:lnTo>
                      <a:pt x="6711" y="13111"/>
                    </a:lnTo>
                    <a:lnTo>
                      <a:pt x="6705" y="13097"/>
                    </a:lnTo>
                    <a:lnTo>
                      <a:pt x="6701" y="13081"/>
                    </a:lnTo>
                    <a:lnTo>
                      <a:pt x="6699" y="13065"/>
                    </a:lnTo>
                    <a:lnTo>
                      <a:pt x="6697" y="13049"/>
                    </a:lnTo>
                    <a:lnTo>
                      <a:pt x="6697" y="13041"/>
                    </a:lnTo>
                    <a:lnTo>
                      <a:pt x="6697" y="13018"/>
                    </a:lnTo>
                    <a:lnTo>
                      <a:pt x="6695" y="12984"/>
                    </a:lnTo>
                    <a:lnTo>
                      <a:pt x="6692" y="12938"/>
                    </a:lnTo>
                    <a:lnTo>
                      <a:pt x="6687" y="12882"/>
                    </a:lnTo>
                    <a:lnTo>
                      <a:pt x="6679" y="12817"/>
                    </a:lnTo>
                    <a:lnTo>
                      <a:pt x="6669" y="12744"/>
                    </a:lnTo>
                    <a:lnTo>
                      <a:pt x="6656" y="12664"/>
                    </a:lnTo>
                    <a:lnTo>
                      <a:pt x="6647" y="12621"/>
                    </a:lnTo>
                    <a:lnTo>
                      <a:pt x="6638" y="12578"/>
                    </a:lnTo>
                    <a:lnTo>
                      <a:pt x="6628" y="12533"/>
                    </a:lnTo>
                    <a:lnTo>
                      <a:pt x="6616" y="12487"/>
                    </a:lnTo>
                    <a:lnTo>
                      <a:pt x="6604" y="12440"/>
                    </a:lnTo>
                    <a:lnTo>
                      <a:pt x="6591" y="12393"/>
                    </a:lnTo>
                    <a:lnTo>
                      <a:pt x="6575" y="12345"/>
                    </a:lnTo>
                    <a:lnTo>
                      <a:pt x="6559" y="12295"/>
                    </a:lnTo>
                    <a:lnTo>
                      <a:pt x="6541" y="12247"/>
                    </a:lnTo>
                    <a:lnTo>
                      <a:pt x="6522" y="12198"/>
                    </a:lnTo>
                    <a:lnTo>
                      <a:pt x="6502" y="12148"/>
                    </a:lnTo>
                    <a:lnTo>
                      <a:pt x="6479" y="12099"/>
                    </a:lnTo>
                    <a:lnTo>
                      <a:pt x="6456" y="12050"/>
                    </a:lnTo>
                    <a:lnTo>
                      <a:pt x="6431" y="12001"/>
                    </a:lnTo>
                    <a:lnTo>
                      <a:pt x="6403" y="11953"/>
                    </a:lnTo>
                    <a:lnTo>
                      <a:pt x="6375" y="11905"/>
                    </a:lnTo>
                    <a:lnTo>
                      <a:pt x="6350" y="11905"/>
                    </a:lnTo>
                    <a:lnTo>
                      <a:pt x="6325" y="11903"/>
                    </a:lnTo>
                    <a:lnTo>
                      <a:pt x="6301" y="11900"/>
                    </a:lnTo>
                    <a:lnTo>
                      <a:pt x="6277" y="11895"/>
                    </a:lnTo>
                    <a:lnTo>
                      <a:pt x="6253" y="11890"/>
                    </a:lnTo>
                    <a:lnTo>
                      <a:pt x="6231" y="11883"/>
                    </a:lnTo>
                    <a:lnTo>
                      <a:pt x="6208" y="11876"/>
                    </a:lnTo>
                    <a:lnTo>
                      <a:pt x="6186" y="11867"/>
                    </a:lnTo>
                    <a:lnTo>
                      <a:pt x="6164" y="11857"/>
                    </a:lnTo>
                    <a:lnTo>
                      <a:pt x="6143" y="11847"/>
                    </a:lnTo>
                    <a:lnTo>
                      <a:pt x="6123" y="11835"/>
                    </a:lnTo>
                    <a:lnTo>
                      <a:pt x="6104" y="11822"/>
                    </a:lnTo>
                    <a:lnTo>
                      <a:pt x="6085" y="11809"/>
                    </a:lnTo>
                    <a:lnTo>
                      <a:pt x="6067" y="11794"/>
                    </a:lnTo>
                    <a:lnTo>
                      <a:pt x="6049" y="11778"/>
                    </a:lnTo>
                    <a:lnTo>
                      <a:pt x="6032" y="11763"/>
                    </a:lnTo>
                    <a:lnTo>
                      <a:pt x="6016" y="11746"/>
                    </a:lnTo>
                    <a:lnTo>
                      <a:pt x="6000" y="11729"/>
                    </a:lnTo>
                    <a:lnTo>
                      <a:pt x="5986" y="11710"/>
                    </a:lnTo>
                    <a:lnTo>
                      <a:pt x="5972" y="11691"/>
                    </a:lnTo>
                    <a:lnTo>
                      <a:pt x="5960" y="11672"/>
                    </a:lnTo>
                    <a:lnTo>
                      <a:pt x="5949" y="11651"/>
                    </a:lnTo>
                    <a:lnTo>
                      <a:pt x="5937" y="11630"/>
                    </a:lnTo>
                    <a:lnTo>
                      <a:pt x="5928" y="11609"/>
                    </a:lnTo>
                    <a:lnTo>
                      <a:pt x="5919" y="11586"/>
                    </a:lnTo>
                    <a:lnTo>
                      <a:pt x="5911" y="11564"/>
                    </a:lnTo>
                    <a:lnTo>
                      <a:pt x="5905" y="11541"/>
                    </a:lnTo>
                    <a:lnTo>
                      <a:pt x="5900" y="11518"/>
                    </a:lnTo>
                    <a:lnTo>
                      <a:pt x="5896" y="11494"/>
                    </a:lnTo>
                    <a:lnTo>
                      <a:pt x="5892" y="11469"/>
                    </a:lnTo>
                    <a:lnTo>
                      <a:pt x="5890" y="11445"/>
                    </a:lnTo>
                    <a:lnTo>
                      <a:pt x="5890" y="11420"/>
                    </a:lnTo>
                    <a:lnTo>
                      <a:pt x="5890" y="11395"/>
                    </a:lnTo>
                    <a:lnTo>
                      <a:pt x="5892" y="11370"/>
                    </a:lnTo>
                    <a:lnTo>
                      <a:pt x="5896" y="11347"/>
                    </a:lnTo>
                    <a:lnTo>
                      <a:pt x="5900" y="11322"/>
                    </a:lnTo>
                    <a:lnTo>
                      <a:pt x="5905" y="11298"/>
                    </a:lnTo>
                    <a:lnTo>
                      <a:pt x="5911" y="11276"/>
                    </a:lnTo>
                    <a:lnTo>
                      <a:pt x="5919" y="11253"/>
                    </a:lnTo>
                    <a:lnTo>
                      <a:pt x="5928" y="11231"/>
                    </a:lnTo>
                    <a:lnTo>
                      <a:pt x="5937" y="11210"/>
                    </a:lnTo>
                    <a:lnTo>
                      <a:pt x="5949" y="11189"/>
                    </a:lnTo>
                    <a:lnTo>
                      <a:pt x="5960" y="11168"/>
                    </a:lnTo>
                    <a:lnTo>
                      <a:pt x="5973" y="11149"/>
                    </a:lnTo>
                    <a:lnTo>
                      <a:pt x="5987" y="11130"/>
                    </a:lnTo>
                    <a:lnTo>
                      <a:pt x="6001" y="11112"/>
                    </a:lnTo>
                    <a:lnTo>
                      <a:pt x="6016" y="11094"/>
                    </a:lnTo>
                    <a:lnTo>
                      <a:pt x="6032" y="11077"/>
                    </a:lnTo>
                    <a:lnTo>
                      <a:pt x="6049" y="11061"/>
                    </a:lnTo>
                    <a:lnTo>
                      <a:pt x="6067" y="11046"/>
                    </a:lnTo>
                    <a:lnTo>
                      <a:pt x="6085" y="11031"/>
                    </a:lnTo>
                    <a:lnTo>
                      <a:pt x="6104" y="11017"/>
                    </a:lnTo>
                    <a:lnTo>
                      <a:pt x="6124" y="11005"/>
                    </a:lnTo>
                    <a:lnTo>
                      <a:pt x="6144" y="10994"/>
                    </a:lnTo>
                    <a:lnTo>
                      <a:pt x="6166" y="10983"/>
                    </a:lnTo>
                    <a:lnTo>
                      <a:pt x="6187" y="10972"/>
                    </a:lnTo>
                    <a:lnTo>
                      <a:pt x="6208" y="10965"/>
                    </a:lnTo>
                    <a:lnTo>
                      <a:pt x="6231" y="10957"/>
                    </a:lnTo>
                    <a:lnTo>
                      <a:pt x="6254" y="10950"/>
                    </a:lnTo>
                    <a:lnTo>
                      <a:pt x="6278" y="10944"/>
                    </a:lnTo>
                    <a:lnTo>
                      <a:pt x="6302" y="10940"/>
                    </a:lnTo>
                    <a:lnTo>
                      <a:pt x="6326" y="10938"/>
                    </a:lnTo>
                    <a:lnTo>
                      <a:pt x="6351" y="10935"/>
                    </a:lnTo>
                    <a:lnTo>
                      <a:pt x="6376" y="10934"/>
                    </a:lnTo>
                    <a:lnTo>
                      <a:pt x="6401" y="10935"/>
                    </a:lnTo>
                    <a:lnTo>
                      <a:pt x="6425" y="10938"/>
                    </a:lnTo>
                    <a:lnTo>
                      <a:pt x="6449" y="10940"/>
                    </a:lnTo>
                    <a:lnTo>
                      <a:pt x="6474" y="10944"/>
                    </a:lnTo>
                    <a:lnTo>
                      <a:pt x="6497" y="10950"/>
                    </a:lnTo>
                    <a:lnTo>
                      <a:pt x="6520" y="10957"/>
                    </a:lnTo>
                    <a:lnTo>
                      <a:pt x="6542" y="10965"/>
                    </a:lnTo>
                    <a:lnTo>
                      <a:pt x="6565" y="10972"/>
                    </a:lnTo>
                    <a:lnTo>
                      <a:pt x="6586" y="10983"/>
                    </a:lnTo>
                    <a:lnTo>
                      <a:pt x="6606" y="10994"/>
                    </a:lnTo>
                    <a:lnTo>
                      <a:pt x="6628" y="11005"/>
                    </a:lnTo>
                    <a:lnTo>
                      <a:pt x="6647" y="11017"/>
                    </a:lnTo>
                    <a:lnTo>
                      <a:pt x="6666" y="11031"/>
                    </a:lnTo>
                    <a:lnTo>
                      <a:pt x="6684" y="11046"/>
                    </a:lnTo>
                    <a:lnTo>
                      <a:pt x="6702" y="11061"/>
                    </a:lnTo>
                    <a:lnTo>
                      <a:pt x="6719" y="11077"/>
                    </a:lnTo>
                    <a:lnTo>
                      <a:pt x="6735" y="11094"/>
                    </a:lnTo>
                    <a:lnTo>
                      <a:pt x="6750" y="11112"/>
                    </a:lnTo>
                    <a:lnTo>
                      <a:pt x="6765" y="11130"/>
                    </a:lnTo>
                    <a:lnTo>
                      <a:pt x="6778" y="11149"/>
                    </a:lnTo>
                    <a:lnTo>
                      <a:pt x="6791" y="11168"/>
                    </a:lnTo>
                    <a:lnTo>
                      <a:pt x="6802" y="11189"/>
                    </a:lnTo>
                    <a:lnTo>
                      <a:pt x="6813" y="11210"/>
                    </a:lnTo>
                    <a:lnTo>
                      <a:pt x="6823" y="11231"/>
                    </a:lnTo>
                    <a:lnTo>
                      <a:pt x="6831" y="11253"/>
                    </a:lnTo>
                    <a:lnTo>
                      <a:pt x="6839" y="11276"/>
                    </a:lnTo>
                    <a:lnTo>
                      <a:pt x="6846" y="11298"/>
                    </a:lnTo>
                    <a:lnTo>
                      <a:pt x="6852" y="11322"/>
                    </a:lnTo>
                    <a:lnTo>
                      <a:pt x="6856" y="11347"/>
                    </a:lnTo>
                    <a:lnTo>
                      <a:pt x="6858" y="11370"/>
                    </a:lnTo>
                    <a:lnTo>
                      <a:pt x="6861" y="11395"/>
                    </a:lnTo>
                    <a:lnTo>
                      <a:pt x="6862" y="11420"/>
                    </a:lnTo>
                    <a:lnTo>
                      <a:pt x="6861" y="11448"/>
                    </a:lnTo>
                    <a:lnTo>
                      <a:pt x="6858" y="11476"/>
                    </a:lnTo>
                    <a:lnTo>
                      <a:pt x="6854" y="11503"/>
                    </a:lnTo>
                    <a:lnTo>
                      <a:pt x="6848" y="11530"/>
                    </a:lnTo>
                    <a:lnTo>
                      <a:pt x="6841" y="11557"/>
                    </a:lnTo>
                    <a:lnTo>
                      <a:pt x="6834" y="11583"/>
                    </a:lnTo>
                    <a:lnTo>
                      <a:pt x="6823" y="11608"/>
                    </a:lnTo>
                    <a:lnTo>
                      <a:pt x="6812" y="11632"/>
                    </a:lnTo>
                    <a:lnTo>
                      <a:pt x="6800" y="11656"/>
                    </a:lnTo>
                    <a:lnTo>
                      <a:pt x="6786" y="11678"/>
                    </a:lnTo>
                    <a:lnTo>
                      <a:pt x="6772" y="11700"/>
                    </a:lnTo>
                    <a:lnTo>
                      <a:pt x="6756" y="11721"/>
                    </a:lnTo>
                    <a:lnTo>
                      <a:pt x="6739" y="11741"/>
                    </a:lnTo>
                    <a:lnTo>
                      <a:pt x="6721" y="11760"/>
                    </a:lnTo>
                    <a:lnTo>
                      <a:pt x="6702" y="11780"/>
                    </a:lnTo>
                    <a:lnTo>
                      <a:pt x="6682" y="11796"/>
                    </a:lnTo>
                    <a:lnTo>
                      <a:pt x="6712" y="11850"/>
                    </a:lnTo>
                    <a:lnTo>
                      <a:pt x="6740" y="11904"/>
                    </a:lnTo>
                    <a:lnTo>
                      <a:pt x="6767" y="11958"/>
                    </a:lnTo>
                    <a:lnTo>
                      <a:pt x="6792" y="12012"/>
                    </a:lnTo>
                    <a:lnTo>
                      <a:pt x="6814" y="12067"/>
                    </a:lnTo>
                    <a:lnTo>
                      <a:pt x="6836" y="12121"/>
                    </a:lnTo>
                    <a:lnTo>
                      <a:pt x="6856" y="12175"/>
                    </a:lnTo>
                    <a:lnTo>
                      <a:pt x="6874" y="12228"/>
                    </a:lnTo>
                    <a:lnTo>
                      <a:pt x="6891" y="12281"/>
                    </a:lnTo>
                    <a:lnTo>
                      <a:pt x="6907" y="12334"/>
                    </a:lnTo>
                    <a:lnTo>
                      <a:pt x="6921" y="12384"/>
                    </a:lnTo>
                    <a:lnTo>
                      <a:pt x="6934" y="12435"/>
                    </a:lnTo>
                    <a:lnTo>
                      <a:pt x="6946" y="12484"/>
                    </a:lnTo>
                    <a:lnTo>
                      <a:pt x="6956" y="12533"/>
                    </a:lnTo>
                    <a:lnTo>
                      <a:pt x="6965" y="12580"/>
                    </a:lnTo>
                    <a:lnTo>
                      <a:pt x="6974" y="12625"/>
                    </a:lnTo>
                    <a:lnTo>
                      <a:pt x="6982" y="12669"/>
                    </a:lnTo>
                    <a:lnTo>
                      <a:pt x="6988" y="12711"/>
                    </a:lnTo>
                    <a:lnTo>
                      <a:pt x="6994" y="12752"/>
                    </a:lnTo>
                    <a:lnTo>
                      <a:pt x="6999" y="12790"/>
                    </a:lnTo>
                    <a:lnTo>
                      <a:pt x="7007" y="12860"/>
                    </a:lnTo>
                    <a:lnTo>
                      <a:pt x="7011" y="12920"/>
                    </a:lnTo>
                    <a:lnTo>
                      <a:pt x="7015" y="12971"/>
                    </a:lnTo>
                    <a:lnTo>
                      <a:pt x="7017" y="13010"/>
                    </a:lnTo>
                    <a:lnTo>
                      <a:pt x="7018" y="13036"/>
                    </a:lnTo>
                    <a:lnTo>
                      <a:pt x="7018" y="13049"/>
                    </a:lnTo>
                    <a:lnTo>
                      <a:pt x="7017" y="13065"/>
                    </a:lnTo>
                    <a:lnTo>
                      <a:pt x="7015" y="13081"/>
                    </a:lnTo>
                    <a:lnTo>
                      <a:pt x="7010" y="13096"/>
                    </a:lnTo>
                    <a:lnTo>
                      <a:pt x="7004" y="13111"/>
                    </a:lnTo>
                    <a:lnTo>
                      <a:pt x="6998" y="13125"/>
                    </a:lnTo>
                    <a:lnTo>
                      <a:pt x="6990" y="13138"/>
                    </a:lnTo>
                    <a:lnTo>
                      <a:pt x="6981" y="13151"/>
                    </a:lnTo>
                    <a:lnTo>
                      <a:pt x="6971" y="13162"/>
                    </a:lnTo>
                    <a:lnTo>
                      <a:pt x="6959" y="13172"/>
                    </a:lnTo>
                    <a:lnTo>
                      <a:pt x="6947" y="13181"/>
                    </a:lnTo>
                    <a:lnTo>
                      <a:pt x="6934" y="13189"/>
                    </a:lnTo>
                    <a:lnTo>
                      <a:pt x="6920" y="13196"/>
                    </a:lnTo>
                    <a:lnTo>
                      <a:pt x="6905" y="13201"/>
                    </a:lnTo>
                    <a:lnTo>
                      <a:pt x="6890" y="13205"/>
                    </a:lnTo>
                    <a:lnTo>
                      <a:pt x="6874" y="13208"/>
                    </a:lnTo>
                    <a:lnTo>
                      <a:pt x="6858" y="13208"/>
                    </a:lnTo>
                    <a:close/>
                    <a:moveTo>
                      <a:pt x="6376" y="11255"/>
                    </a:moveTo>
                    <a:lnTo>
                      <a:pt x="6359" y="11255"/>
                    </a:lnTo>
                    <a:lnTo>
                      <a:pt x="6342" y="11258"/>
                    </a:lnTo>
                    <a:lnTo>
                      <a:pt x="6326" y="11261"/>
                    </a:lnTo>
                    <a:lnTo>
                      <a:pt x="6311" y="11267"/>
                    </a:lnTo>
                    <a:lnTo>
                      <a:pt x="6296" y="11274"/>
                    </a:lnTo>
                    <a:lnTo>
                      <a:pt x="6283" y="11283"/>
                    </a:lnTo>
                    <a:lnTo>
                      <a:pt x="6270" y="11292"/>
                    </a:lnTo>
                    <a:lnTo>
                      <a:pt x="6258" y="11303"/>
                    </a:lnTo>
                    <a:lnTo>
                      <a:pt x="6248" y="11314"/>
                    </a:lnTo>
                    <a:lnTo>
                      <a:pt x="6238" y="11328"/>
                    </a:lnTo>
                    <a:lnTo>
                      <a:pt x="6230" y="11341"/>
                    </a:lnTo>
                    <a:lnTo>
                      <a:pt x="6223" y="11356"/>
                    </a:lnTo>
                    <a:lnTo>
                      <a:pt x="6217" y="11370"/>
                    </a:lnTo>
                    <a:lnTo>
                      <a:pt x="6213" y="11387"/>
                    </a:lnTo>
                    <a:lnTo>
                      <a:pt x="6211" y="11403"/>
                    </a:lnTo>
                    <a:lnTo>
                      <a:pt x="6209" y="11420"/>
                    </a:lnTo>
                    <a:lnTo>
                      <a:pt x="6211" y="11437"/>
                    </a:lnTo>
                    <a:lnTo>
                      <a:pt x="6213" y="11454"/>
                    </a:lnTo>
                    <a:lnTo>
                      <a:pt x="6217" y="11469"/>
                    </a:lnTo>
                    <a:lnTo>
                      <a:pt x="6223" y="11485"/>
                    </a:lnTo>
                    <a:lnTo>
                      <a:pt x="6230" y="11500"/>
                    </a:lnTo>
                    <a:lnTo>
                      <a:pt x="6238" y="11513"/>
                    </a:lnTo>
                    <a:lnTo>
                      <a:pt x="6248" y="11525"/>
                    </a:lnTo>
                    <a:lnTo>
                      <a:pt x="6258" y="11538"/>
                    </a:lnTo>
                    <a:lnTo>
                      <a:pt x="6270" y="11548"/>
                    </a:lnTo>
                    <a:lnTo>
                      <a:pt x="6283" y="11558"/>
                    </a:lnTo>
                    <a:lnTo>
                      <a:pt x="6296" y="11566"/>
                    </a:lnTo>
                    <a:lnTo>
                      <a:pt x="6311" y="11573"/>
                    </a:lnTo>
                    <a:lnTo>
                      <a:pt x="6326" y="11578"/>
                    </a:lnTo>
                    <a:lnTo>
                      <a:pt x="6342" y="11583"/>
                    </a:lnTo>
                    <a:lnTo>
                      <a:pt x="6359" y="11585"/>
                    </a:lnTo>
                    <a:lnTo>
                      <a:pt x="6376" y="11586"/>
                    </a:lnTo>
                    <a:lnTo>
                      <a:pt x="6393" y="11585"/>
                    </a:lnTo>
                    <a:lnTo>
                      <a:pt x="6408" y="11583"/>
                    </a:lnTo>
                    <a:lnTo>
                      <a:pt x="6425" y="11578"/>
                    </a:lnTo>
                    <a:lnTo>
                      <a:pt x="6440" y="11573"/>
                    </a:lnTo>
                    <a:lnTo>
                      <a:pt x="6455" y="11566"/>
                    </a:lnTo>
                    <a:lnTo>
                      <a:pt x="6468" y="11558"/>
                    </a:lnTo>
                    <a:lnTo>
                      <a:pt x="6482" y="11548"/>
                    </a:lnTo>
                    <a:lnTo>
                      <a:pt x="6493" y="11538"/>
                    </a:lnTo>
                    <a:lnTo>
                      <a:pt x="6504" y="11525"/>
                    </a:lnTo>
                    <a:lnTo>
                      <a:pt x="6513" y="11513"/>
                    </a:lnTo>
                    <a:lnTo>
                      <a:pt x="6522" y="11500"/>
                    </a:lnTo>
                    <a:lnTo>
                      <a:pt x="6529" y="11485"/>
                    </a:lnTo>
                    <a:lnTo>
                      <a:pt x="6534" y="11469"/>
                    </a:lnTo>
                    <a:lnTo>
                      <a:pt x="6538" y="11454"/>
                    </a:lnTo>
                    <a:lnTo>
                      <a:pt x="6541" y="11437"/>
                    </a:lnTo>
                    <a:lnTo>
                      <a:pt x="6541" y="11420"/>
                    </a:lnTo>
                    <a:lnTo>
                      <a:pt x="6541" y="11403"/>
                    </a:lnTo>
                    <a:lnTo>
                      <a:pt x="6538" y="11387"/>
                    </a:lnTo>
                    <a:lnTo>
                      <a:pt x="6534" y="11370"/>
                    </a:lnTo>
                    <a:lnTo>
                      <a:pt x="6529" y="11356"/>
                    </a:lnTo>
                    <a:lnTo>
                      <a:pt x="6522" y="11341"/>
                    </a:lnTo>
                    <a:lnTo>
                      <a:pt x="6513" y="11328"/>
                    </a:lnTo>
                    <a:lnTo>
                      <a:pt x="6504" y="11314"/>
                    </a:lnTo>
                    <a:lnTo>
                      <a:pt x="6493" y="11303"/>
                    </a:lnTo>
                    <a:lnTo>
                      <a:pt x="6482" y="11292"/>
                    </a:lnTo>
                    <a:lnTo>
                      <a:pt x="6468" y="11283"/>
                    </a:lnTo>
                    <a:lnTo>
                      <a:pt x="6455" y="11274"/>
                    </a:lnTo>
                    <a:lnTo>
                      <a:pt x="6440" y="11267"/>
                    </a:lnTo>
                    <a:lnTo>
                      <a:pt x="6425" y="11261"/>
                    </a:lnTo>
                    <a:lnTo>
                      <a:pt x="6408" y="11258"/>
                    </a:lnTo>
                    <a:lnTo>
                      <a:pt x="6393" y="11255"/>
                    </a:lnTo>
                    <a:lnTo>
                      <a:pt x="6376" y="11255"/>
                    </a:lnTo>
                    <a:close/>
                    <a:moveTo>
                      <a:pt x="6542" y="6441"/>
                    </a:moveTo>
                    <a:lnTo>
                      <a:pt x="6540" y="6366"/>
                    </a:lnTo>
                    <a:lnTo>
                      <a:pt x="6537" y="6296"/>
                    </a:lnTo>
                    <a:lnTo>
                      <a:pt x="6532" y="6227"/>
                    </a:lnTo>
                    <a:lnTo>
                      <a:pt x="6527" y="6161"/>
                    </a:lnTo>
                    <a:lnTo>
                      <a:pt x="6521" y="6097"/>
                    </a:lnTo>
                    <a:lnTo>
                      <a:pt x="6514" y="6035"/>
                    </a:lnTo>
                    <a:lnTo>
                      <a:pt x="6505" y="5977"/>
                    </a:lnTo>
                    <a:lnTo>
                      <a:pt x="6496" y="5921"/>
                    </a:lnTo>
                    <a:lnTo>
                      <a:pt x="6486" y="5870"/>
                    </a:lnTo>
                    <a:lnTo>
                      <a:pt x="6474" y="5821"/>
                    </a:lnTo>
                    <a:lnTo>
                      <a:pt x="6468" y="5799"/>
                    </a:lnTo>
                    <a:lnTo>
                      <a:pt x="6461" y="5776"/>
                    </a:lnTo>
                    <a:lnTo>
                      <a:pt x="6453" y="5756"/>
                    </a:lnTo>
                    <a:lnTo>
                      <a:pt x="6447" y="5736"/>
                    </a:lnTo>
                    <a:lnTo>
                      <a:pt x="6439" y="5717"/>
                    </a:lnTo>
                    <a:lnTo>
                      <a:pt x="6431" y="5699"/>
                    </a:lnTo>
                    <a:lnTo>
                      <a:pt x="6422" y="5682"/>
                    </a:lnTo>
                    <a:lnTo>
                      <a:pt x="6413" y="5666"/>
                    </a:lnTo>
                    <a:lnTo>
                      <a:pt x="6404" y="5650"/>
                    </a:lnTo>
                    <a:lnTo>
                      <a:pt x="6394" y="5637"/>
                    </a:lnTo>
                    <a:lnTo>
                      <a:pt x="6384" y="5624"/>
                    </a:lnTo>
                    <a:lnTo>
                      <a:pt x="6372" y="5612"/>
                    </a:lnTo>
                    <a:lnTo>
                      <a:pt x="6362" y="5603"/>
                    </a:lnTo>
                    <a:lnTo>
                      <a:pt x="6349" y="5593"/>
                    </a:lnTo>
                    <a:lnTo>
                      <a:pt x="6333" y="5583"/>
                    </a:lnTo>
                    <a:lnTo>
                      <a:pt x="6314" y="5574"/>
                    </a:lnTo>
                    <a:lnTo>
                      <a:pt x="6304" y="5571"/>
                    </a:lnTo>
                    <a:lnTo>
                      <a:pt x="6292" y="5567"/>
                    </a:lnTo>
                    <a:lnTo>
                      <a:pt x="6279" y="5564"/>
                    </a:lnTo>
                    <a:lnTo>
                      <a:pt x="6265" y="5562"/>
                    </a:lnTo>
                    <a:lnTo>
                      <a:pt x="6250" y="5559"/>
                    </a:lnTo>
                    <a:lnTo>
                      <a:pt x="6233" y="5557"/>
                    </a:lnTo>
                    <a:lnTo>
                      <a:pt x="6215" y="5556"/>
                    </a:lnTo>
                    <a:lnTo>
                      <a:pt x="6196" y="5556"/>
                    </a:lnTo>
                    <a:lnTo>
                      <a:pt x="6167" y="5557"/>
                    </a:lnTo>
                    <a:lnTo>
                      <a:pt x="6139" y="5559"/>
                    </a:lnTo>
                    <a:lnTo>
                      <a:pt x="6112" y="5563"/>
                    </a:lnTo>
                    <a:lnTo>
                      <a:pt x="6087" y="5567"/>
                    </a:lnTo>
                    <a:lnTo>
                      <a:pt x="6064" y="5573"/>
                    </a:lnTo>
                    <a:lnTo>
                      <a:pt x="6042" y="5581"/>
                    </a:lnTo>
                    <a:lnTo>
                      <a:pt x="6022" y="5589"/>
                    </a:lnTo>
                    <a:lnTo>
                      <a:pt x="6004" y="5598"/>
                    </a:lnTo>
                    <a:lnTo>
                      <a:pt x="5986" y="5608"/>
                    </a:lnTo>
                    <a:lnTo>
                      <a:pt x="5970" y="5618"/>
                    </a:lnTo>
                    <a:lnTo>
                      <a:pt x="5955" y="5629"/>
                    </a:lnTo>
                    <a:lnTo>
                      <a:pt x="5941" y="5641"/>
                    </a:lnTo>
                    <a:lnTo>
                      <a:pt x="5928" y="5654"/>
                    </a:lnTo>
                    <a:lnTo>
                      <a:pt x="5917" y="5667"/>
                    </a:lnTo>
                    <a:lnTo>
                      <a:pt x="5907" y="5681"/>
                    </a:lnTo>
                    <a:lnTo>
                      <a:pt x="5898" y="5694"/>
                    </a:lnTo>
                    <a:lnTo>
                      <a:pt x="5889" y="5709"/>
                    </a:lnTo>
                    <a:lnTo>
                      <a:pt x="5882" y="5722"/>
                    </a:lnTo>
                    <a:lnTo>
                      <a:pt x="5875" y="5737"/>
                    </a:lnTo>
                    <a:lnTo>
                      <a:pt x="5869" y="5752"/>
                    </a:lnTo>
                    <a:lnTo>
                      <a:pt x="5864" y="5765"/>
                    </a:lnTo>
                    <a:lnTo>
                      <a:pt x="5860" y="5780"/>
                    </a:lnTo>
                    <a:lnTo>
                      <a:pt x="5856" y="5793"/>
                    </a:lnTo>
                    <a:lnTo>
                      <a:pt x="5853" y="5807"/>
                    </a:lnTo>
                    <a:lnTo>
                      <a:pt x="5848" y="5832"/>
                    </a:lnTo>
                    <a:lnTo>
                      <a:pt x="5846" y="5855"/>
                    </a:lnTo>
                    <a:lnTo>
                      <a:pt x="5844" y="5876"/>
                    </a:lnTo>
                    <a:lnTo>
                      <a:pt x="5844" y="5892"/>
                    </a:lnTo>
                    <a:lnTo>
                      <a:pt x="5844" y="5905"/>
                    </a:lnTo>
                    <a:lnTo>
                      <a:pt x="5843" y="5919"/>
                    </a:lnTo>
                    <a:lnTo>
                      <a:pt x="5841" y="5931"/>
                    </a:lnTo>
                    <a:lnTo>
                      <a:pt x="5838" y="5944"/>
                    </a:lnTo>
                    <a:lnTo>
                      <a:pt x="5836" y="5956"/>
                    </a:lnTo>
                    <a:lnTo>
                      <a:pt x="5833" y="5968"/>
                    </a:lnTo>
                    <a:lnTo>
                      <a:pt x="5828" y="5981"/>
                    </a:lnTo>
                    <a:lnTo>
                      <a:pt x="5824" y="5992"/>
                    </a:lnTo>
                    <a:lnTo>
                      <a:pt x="5819" y="6003"/>
                    </a:lnTo>
                    <a:lnTo>
                      <a:pt x="5814" y="6015"/>
                    </a:lnTo>
                    <a:lnTo>
                      <a:pt x="5807" y="6025"/>
                    </a:lnTo>
                    <a:lnTo>
                      <a:pt x="5800" y="6036"/>
                    </a:lnTo>
                    <a:lnTo>
                      <a:pt x="5793" y="6046"/>
                    </a:lnTo>
                    <a:lnTo>
                      <a:pt x="5785" y="6055"/>
                    </a:lnTo>
                    <a:lnTo>
                      <a:pt x="5778" y="6064"/>
                    </a:lnTo>
                    <a:lnTo>
                      <a:pt x="5769" y="6073"/>
                    </a:lnTo>
                    <a:lnTo>
                      <a:pt x="5760" y="6082"/>
                    </a:lnTo>
                    <a:lnTo>
                      <a:pt x="5751" y="6090"/>
                    </a:lnTo>
                    <a:lnTo>
                      <a:pt x="5742" y="6098"/>
                    </a:lnTo>
                    <a:lnTo>
                      <a:pt x="5732" y="6104"/>
                    </a:lnTo>
                    <a:lnTo>
                      <a:pt x="5720" y="6111"/>
                    </a:lnTo>
                    <a:lnTo>
                      <a:pt x="5710" y="6117"/>
                    </a:lnTo>
                    <a:lnTo>
                      <a:pt x="5699" y="6122"/>
                    </a:lnTo>
                    <a:lnTo>
                      <a:pt x="5688" y="6128"/>
                    </a:lnTo>
                    <a:lnTo>
                      <a:pt x="5676" y="6133"/>
                    </a:lnTo>
                    <a:lnTo>
                      <a:pt x="5664" y="6137"/>
                    </a:lnTo>
                    <a:lnTo>
                      <a:pt x="5652" y="6140"/>
                    </a:lnTo>
                    <a:lnTo>
                      <a:pt x="5639" y="6143"/>
                    </a:lnTo>
                    <a:lnTo>
                      <a:pt x="5627" y="6145"/>
                    </a:lnTo>
                    <a:lnTo>
                      <a:pt x="5615" y="6147"/>
                    </a:lnTo>
                    <a:lnTo>
                      <a:pt x="5601" y="6148"/>
                    </a:lnTo>
                    <a:lnTo>
                      <a:pt x="5589" y="6148"/>
                    </a:lnTo>
                    <a:lnTo>
                      <a:pt x="5575" y="6148"/>
                    </a:lnTo>
                    <a:lnTo>
                      <a:pt x="5562" y="6147"/>
                    </a:lnTo>
                    <a:lnTo>
                      <a:pt x="5549" y="6145"/>
                    </a:lnTo>
                    <a:lnTo>
                      <a:pt x="5537" y="6143"/>
                    </a:lnTo>
                    <a:lnTo>
                      <a:pt x="5525" y="6140"/>
                    </a:lnTo>
                    <a:lnTo>
                      <a:pt x="5512" y="6137"/>
                    </a:lnTo>
                    <a:lnTo>
                      <a:pt x="5500" y="6133"/>
                    </a:lnTo>
                    <a:lnTo>
                      <a:pt x="5489" y="6128"/>
                    </a:lnTo>
                    <a:lnTo>
                      <a:pt x="5477" y="6122"/>
                    </a:lnTo>
                    <a:lnTo>
                      <a:pt x="5466" y="6117"/>
                    </a:lnTo>
                    <a:lnTo>
                      <a:pt x="5456" y="6111"/>
                    </a:lnTo>
                    <a:lnTo>
                      <a:pt x="5445" y="6104"/>
                    </a:lnTo>
                    <a:lnTo>
                      <a:pt x="5435" y="6098"/>
                    </a:lnTo>
                    <a:lnTo>
                      <a:pt x="5426" y="6090"/>
                    </a:lnTo>
                    <a:lnTo>
                      <a:pt x="5417" y="6082"/>
                    </a:lnTo>
                    <a:lnTo>
                      <a:pt x="5408" y="6073"/>
                    </a:lnTo>
                    <a:lnTo>
                      <a:pt x="5399" y="6064"/>
                    </a:lnTo>
                    <a:lnTo>
                      <a:pt x="5391" y="6055"/>
                    </a:lnTo>
                    <a:lnTo>
                      <a:pt x="5383" y="6046"/>
                    </a:lnTo>
                    <a:lnTo>
                      <a:pt x="5376" y="6036"/>
                    </a:lnTo>
                    <a:lnTo>
                      <a:pt x="5369" y="6025"/>
                    </a:lnTo>
                    <a:lnTo>
                      <a:pt x="5364" y="6015"/>
                    </a:lnTo>
                    <a:lnTo>
                      <a:pt x="5358" y="6003"/>
                    </a:lnTo>
                    <a:lnTo>
                      <a:pt x="5353" y="5992"/>
                    </a:lnTo>
                    <a:lnTo>
                      <a:pt x="5348" y="5981"/>
                    </a:lnTo>
                    <a:lnTo>
                      <a:pt x="5344" y="5968"/>
                    </a:lnTo>
                    <a:lnTo>
                      <a:pt x="5340" y="5956"/>
                    </a:lnTo>
                    <a:lnTo>
                      <a:pt x="5338" y="5944"/>
                    </a:lnTo>
                    <a:lnTo>
                      <a:pt x="5336" y="5931"/>
                    </a:lnTo>
                    <a:lnTo>
                      <a:pt x="5333" y="5919"/>
                    </a:lnTo>
                    <a:lnTo>
                      <a:pt x="5332" y="5905"/>
                    </a:lnTo>
                    <a:lnTo>
                      <a:pt x="5332" y="5892"/>
                    </a:lnTo>
                    <a:lnTo>
                      <a:pt x="5333" y="5861"/>
                    </a:lnTo>
                    <a:lnTo>
                      <a:pt x="5336" y="5827"/>
                    </a:lnTo>
                    <a:lnTo>
                      <a:pt x="5339" y="5793"/>
                    </a:lnTo>
                    <a:lnTo>
                      <a:pt x="5344" y="5758"/>
                    </a:lnTo>
                    <a:lnTo>
                      <a:pt x="5350" y="5723"/>
                    </a:lnTo>
                    <a:lnTo>
                      <a:pt x="5358" y="5687"/>
                    </a:lnTo>
                    <a:lnTo>
                      <a:pt x="5367" y="5651"/>
                    </a:lnTo>
                    <a:lnTo>
                      <a:pt x="5378" y="5617"/>
                    </a:lnTo>
                    <a:lnTo>
                      <a:pt x="5391" y="5581"/>
                    </a:lnTo>
                    <a:lnTo>
                      <a:pt x="5405" y="5545"/>
                    </a:lnTo>
                    <a:lnTo>
                      <a:pt x="5421" y="5510"/>
                    </a:lnTo>
                    <a:lnTo>
                      <a:pt x="5439" y="5474"/>
                    </a:lnTo>
                    <a:lnTo>
                      <a:pt x="5458" y="5440"/>
                    </a:lnTo>
                    <a:lnTo>
                      <a:pt x="5480" y="5406"/>
                    </a:lnTo>
                    <a:lnTo>
                      <a:pt x="5502" y="5373"/>
                    </a:lnTo>
                    <a:lnTo>
                      <a:pt x="5527" y="5341"/>
                    </a:lnTo>
                    <a:lnTo>
                      <a:pt x="5553" y="5310"/>
                    </a:lnTo>
                    <a:lnTo>
                      <a:pt x="5582" y="5279"/>
                    </a:lnTo>
                    <a:lnTo>
                      <a:pt x="5612" y="5250"/>
                    </a:lnTo>
                    <a:lnTo>
                      <a:pt x="5645" y="5223"/>
                    </a:lnTo>
                    <a:lnTo>
                      <a:pt x="5679" y="5197"/>
                    </a:lnTo>
                    <a:lnTo>
                      <a:pt x="5715" y="5173"/>
                    </a:lnTo>
                    <a:lnTo>
                      <a:pt x="5753" y="5150"/>
                    </a:lnTo>
                    <a:lnTo>
                      <a:pt x="5793" y="5129"/>
                    </a:lnTo>
                    <a:lnTo>
                      <a:pt x="5836" y="5111"/>
                    </a:lnTo>
                    <a:lnTo>
                      <a:pt x="5881" y="5094"/>
                    </a:lnTo>
                    <a:lnTo>
                      <a:pt x="5928" y="5079"/>
                    </a:lnTo>
                    <a:lnTo>
                      <a:pt x="5977" y="5067"/>
                    </a:lnTo>
                    <a:lnTo>
                      <a:pt x="6028" y="5058"/>
                    </a:lnTo>
                    <a:lnTo>
                      <a:pt x="6082" y="5050"/>
                    </a:lnTo>
                    <a:lnTo>
                      <a:pt x="6137" y="5046"/>
                    </a:lnTo>
                    <a:lnTo>
                      <a:pt x="6196" y="5045"/>
                    </a:lnTo>
                    <a:lnTo>
                      <a:pt x="6220" y="5045"/>
                    </a:lnTo>
                    <a:lnTo>
                      <a:pt x="6244" y="5046"/>
                    </a:lnTo>
                    <a:lnTo>
                      <a:pt x="6267" y="5047"/>
                    </a:lnTo>
                    <a:lnTo>
                      <a:pt x="6290" y="5049"/>
                    </a:lnTo>
                    <a:lnTo>
                      <a:pt x="6313" y="5051"/>
                    </a:lnTo>
                    <a:lnTo>
                      <a:pt x="6335" y="5055"/>
                    </a:lnTo>
                    <a:lnTo>
                      <a:pt x="6358" y="5058"/>
                    </a:lnTo>
                    <a:lnTo>
                      <a:pt x="6379" y="5062"/>
                    </a:lnTo>
                    <a:lnTo>
                      <a:pt x="6402" y="5067"/>
                    </a:lnTo>
                    <a:lnTo>
                      <a:pt x="6422" y="5073"/>
                    </a:lnTo>
                    <a:lnTo>
                      <a:pt x="6443" y="5078"/>
                    </a:lnTo>
                    <a:lnTo>
                      <a:pt x="6464" y="5085"/>
                    </a:lnTo>
                    <a:lnTo>
                      <a:pt x="6484" y="5092"/>
                    </a:lnTo>
                    <a:lnTo>
                      <a:pt x="6504" y="5100"/>
                    </a:lnTo>
                    <a:lnTo>
                      <a:pt x="6523" y="5107"/>
                    </a:lnTo>
                    <a:lnTo>
                      <a:pt x="6542" y="5116"/>
                    </a:lnTo>
                    <a:lnTo>
                      <a:pt x="6542" y="3471"/>
                    </a:lnTo>
                    <a:lnTo>
                      <a:pt x="6510" y="3514"/>
                    </a:lnTo>
                    <a:lnTo>
                      <a:pt x="6476" y="3556"/>
                    </a:lnTo>
                    <a:lnTo>
                      <a:pt x="6442" y="3598"/>
                    </a:lnTo>
                    <a:lnTo>
                      <a:pt x="6406" y="3640"/>
                    </a:lnTo>
                    <a:lnTo>
                      <a:pt x="6370" y="3679"/>
                    </a:lnTo>
                    <a:lnTo>
                      <a:pt x="6333" y="3718"/>
                    </a:lnTo>
                    <a:lnTo>
                      <a:pt x="6296" y="3756"/>
                    </a:lnTo>
                    <a:lnTo>
                      <a:pt x="6257" y="3794"/>
                    </a:lnTo>
                    <a:lnTo>
                      <a:pt x="6225" y="3824"/>
                    </a:lnTo>
                    <a:lnTo>
                      <a:pt x="6193" y="3852"/>
                    </a:lnTo>
                    <a:lnTo>
                      <a:pt x="6160" y="3880"/>
                    </a:lnTo>
                    <a:lnTo>
                      <a:pt x="6127" y="3906"/>
                    </a:lnTo>
                    <a:lnTo>
                      <a:pt x="6094" y="3932"/>
                    </a:lnTo>
                    <a:lnTo>
                      <a:pt x="6060" y="3958"/>
                    </a:lnTo>
                    <a:lnTo>
                      <a:pt x="6026" y="3981"/>
                    </a:lnTo>
                    <a:lnTo>
                      <a:pt x="5992" y="4005"/>
                    </a:lnTo>
                    <a:lnTo>
                      <a:pt x="5959" y="4026"/>
                    </a:lnTo>
                    <a:lnTo>
                      <a:pt x="5924" y="4048"/>
                    </a:lnTo>
                    <a:lnTo>
                      <a:pt x="5889" y="4069"/>
                    </a:lnTo>
                    <a:lnTo>
                      <a:pt x="5854" y="4088"/>
                    </a:lnTo>
                    <a:lnTo>
                      <a:pt x="5819" y="4107"/>
                    </a:lnTo>
                    <a:lnTo>
                      <a:pt x="5783" y="4124"/>
                    </a:lnTo>
                    <a:lnTo>
                      <a:pt x="5748" y="4141"/>
                    </a:lnTo>
                    <a:lnTo>
                      <a:pt x="5712" y="4157"/>
                    </a:lnTo>
                    <a:lnTo>
                      <a:pt x="5676" y="4172"/>
                    </a:lnTo>
                    <a:lnTo>
                      <a:pt x="5640" y="4186"/>
                    </a:lnTo>
                    <a:lnTo>
                      <a:pt x="5604" y="4199"/>
                    </a:lnTo>
                    <a:lnTo>
                      <a:pt x="5568" y="4212"/>
                    </a:lnTo>
                    <a:lnTo>
                      <a:pt x="5531" y="4222"/>
                    </a:lnTo>
                    <a:lnTo>
                      <a:pt x="5495" y="4233"/>
                    </a:lnTo>
                    <a:lnTo>
                      <a:pt x="5458" y="4242"/>
                    </a:lnTo>
                    <a:lnTo>
                      <a:pt x="5422" y="4250"/>
                    </a:lnTo>
                    <a:lnTo>
                      <a:pt x="5385" y="4258"/>
                    </a:lnTo>
                    <a:lnTo>
                      <a:pt x="5348" y="4263"/>
                    </a:lnTo>
                    <a:lnTo>
                      <a:pt x="5311" y="4269"/>
                    </a:lnTo>
                    <a:lnTo>
                      <a:pt x="5275" y="4273"/>
                    </a:lnTo>
                    <a:lnTo>
                      <a:pt x="5238" y="4277"/>
                    </a:lnTo>
                    <a:lnTo>
                      <a:pt x="5201" y="4279"/>
                    </a:lnTo>
                    <a:lnTo>
                      <a:pt x="5164" y="4281"/>
                    </a:lnTo>
                    <a:lnTo>
                      <a:pt x="5127" y="4281"/>
                    </a:lnTo>
                    <a:lnTo>
                      <a:pt x="5105" y="4281"/>
                    </a:lnTo>
                    <a:lnTo>
                      <a:pt x="5083" y="4281"/>
                    </a:lnTo>
                    <a:lnTo>
                      <a:pt x="5061" y="4280"/>
                    </a:lnTo>
                    <a:lnTo>
                      <a:pt x="5040" y="4279"/>
                    </a:lnTo>
                    <a:lnTo>
                      <a:pt x="5019" y="4277"/>
                    </a:lnTo>
                    <a:lnTo>
                      <a:pt x="4997" y="4276"/>
                    </a:lnTo>
                    <a:lnTo>
                      <a:pt x="4976" y="4273"/>
                    </a:lnTo>
                    <a:lnTo>
                      <a:pt x="4953" y="4271"/>
                    </a:lnTo>
                    <a:lnTo>
                      <a:pt x="4907" y="4263"/>
                    </a:lnTo>
                    <a:lnTo>
                      <a:pt x="4861" y="4255"/>
                    </a:lnTo>
                    <a:lnTo>
                      <a:pt x="4816" y="4245"/>
                    </a:lnTo>
                    <a:lnTo>
                      <a:pt x="4772" y="4234"/>
                    </a:lnTo>
                    <a:lnTo>
                      <a:pt x="4728" y="4221"/>
                    </a:lnTo>
                    <a:lnTo>
                      <a:pt x="4686" y="4206"/>
                    </a:lnTo>
                    <a:lnTo>
                      <a:pt x="4645" y="4189"/>
                    </a:lnTo>
                    <a:lnTo>
                      <a:pt x="4605" y="4171"/>
                    </a:lnTo>
                    <a:lnTo>
                      <a:pt x="4565" y="4152"/>
                    </a:lnTo>
                    <a:lnTo>
                      <a:pt x="4526" y="4132"/>
                    </a:lnTo>
                    <a:lnTo>
                      <a:pt x="4489" y="4109"/>
                    </a:lnTo>
                    <a:lnTo>
                      <a:pt x="4453" y="4086"/>
                    </a:lnTo>
                    <a:lnTo>
                      <a:pt x="4418" y="4061"/>
                    </a:lnTo>
                    <a:lnTo>
                      <a:pt x="4384" y="4034"/>
                    </a:lnTo>
                    <a:lnTo>
                      <a:pt x="4351" y="4007"/>
                    </a:lnTo>
                    <a:lnTo>
                      <a:pt x="4319" y="3978"/>
                    </a:lnTo>
                    <a:lnTo>
                      <a:pt x="4289" y="3947"/>
                    </a:lnTo>
                    <a:lnTo>
                      <a:pt x="4260" y="3916"/>
                    </a:lnTo>
                    <a:lnTo>
                      <a:pt x="4231" y="3883"/>
                    </a:lnTo>
                    <a:lnTo>
                      <a:pt x="4206" y="3850"/>
                    </a:lnTo>
                    <a:lnTo>
                      <a:pt x="4180" y="3814"/>
                    </a:lnTo>
                    <a:lnTo>
                      <a:pt x="4156" y="3778"/>
                    </a:lnTo>
                    <a:lnTo>
                      <a:pt x="4134" y="3741"/>
                    </a:lnTo>
                    <a:lnTo>
                      <a:pt x="4112" y="3702"/>
                    </a:lnTo>
                    <a:lnTo>
                      <a:pt x="4092" y="3662"/>
                    </a:lnTo>
                    <a:lnTo>
                      <a:pt x="4074" y="3622"/>
                    </a:lnTo>
                    <a:lnTo>
                      <a:pt x="4057" y="3580"/>
                    </a:lnTo>
                    <a:lnTo>
                      <a:pt x="4043" y="3537"/>
                    </a:lnTo>
                    <a:lnTo>
                      <a:pt x="4028" y="3493"/>
                    </a:lnTo>
                    <a:lnTo>
                      <a:pt x="4017" y="3450"/>
                    </a:lnTo>
                    <a:lnTo>
                      <a:pt x="4005" y="3403"/>
                    </a:lnTo>
                    <a:lnTo>
                      <a:pt x="3996" y="3357"/>
                    </a:lnTo>
                    <a:lnTo>
                      <a:pt x="3989" y="3310"/>
                    </a:lnTo>
                    <a:lnTo>
                      <a:pt x="3983" y="3262"/>
                    </a:lnTo>
                    <a:lnTo>
                      <a:pt x="3980" y="3215"/>
                    </a:lnTo>
                    <a:lnTo>
                      <a:pt x="3977" y="3166"/>
                    </a:lnTo>
                    <a:lnTo>
                      <a:pt x="3977" y="3119"/>
                    </a:lnTo>
                    <a:lnTo>
                      <a:pt x="3978" y="3073"/>
                    </a:lnTo>
                    <a:lnTo>
                      <a:pt x="3981" y="3026"/>
                    </a:lnTo>
                    <a:lnTo>
                      <a:pt x="3985" y="2980"/>
                    </a:lnTo>
                    <a:lnTo>
                      <a:pt x="3992" y="2934"/>
                    </a:lnTo>
                    <a:lnTo>
                      <a:pt x="4000" y="2889"/>
                    </a:lnTo>
                    <a:lnTo>
                      <a:pt x="4009" y="2844"/>
                    </a:lnTo>
                    <a:lnTo>
                      <a:pt x="4020" y="2799"/>
                    </a:lnTo>
                    <a:lnTo>
                      <a:pt x="4032" y="2755"/>
                    </a:lnTo>
                    <a:lnTo>
                      <a:pt x="4046" y="2712"/>
                    </a:lnTo>
                    <a:lnTo>
                      <a:pt x="4062" y="2671"/>
                    </a:lnTo>
                    <a:lnTo>
                      <a:pt x="4079" y="2629"/>
                    </a:lnTo>
                    <a:lnTo>
                      <a:pt x="4097" y="2589"/>
                    </a:lnTo>
                    <a:lnTo>
                      <a:pt x="4117" y="2549"/>
                    </a:lnTo>
                    <a:lnTo>
                      <a:pt x="4138" y="2511"/>
                    </a:lnTo>
                    <a:lnTo>
                      <a:pt x="4159" y="2474"/>
                    </a:lnTo>
                    <a:lnTo>
                      <a:pt x="4183" y="2438"/>
                    </a:lnTo>
                    <a:lnTo>
                      <a:pt x="4209" y="2403"/>
                    </a:lnTo>
                    <a:lnTo>
                      <a:pt x="4235" y="2369"/>
                    </a:lnTo>
                    <a:lnTo>
                      <a:pt x="4262" y="2337"/>
                    </a:lnTo>
                    <a:lnTo>
                      <a:pt x="4291" y="2305"/>
                    </a:lnTo>
                    <a:lnTo>
                      <a:pt x="4321" y="2276"/>
                    </a:lnTo>
                    <a:lnTo>
                      <a:pt x="4352" y="2248"/>
                    </a:lnTo>
                    <a:lnTo>
                      <a:pt x="4384" y="2221"/>
                    </a:lnTo>
                    <a:lnTo>
                      <a:pt x="4417" y="2196"/>
                    </a:lnTo>
                    <a:lnTo>
                      <a:pt x="4452" y="2173"/>
                    </a:lnTo>
                    <a:lnTo>
                      <a:pt x="4488" y="2151"/>
                    </a:lnTo>
                    <a:lnTo>
                      <a:pt x="4524" y="2131"/>
                    </a:lnTo>
                    <a:lnTo>
                      <a:pt x="4576" y="2106"/>
                    </a:lnTo>
                    <a:lnTo>
                      <a:pt x="4626" y="2084"/>
                    </a:lnTo>
                    <a:lnTo>
                      <a:pt x="4652" y="2074"/>
                    </a:lnTo>
                    <a:lnTo>
                      <a:pt x="4677" y="2064"/>
                    </a:lnTo>
                    <a:lnTo>
                      <a:pt x="4703" y="2055"/>
                    </a:lnTo>
                    <a:lnTo>
                      <a:pt x="4727" y="2047"/>
                    </a:lnTo>
                    <a:lnTo>
                      <a:pt x="4752" y="2039"/>
                    </a:lnTo>
                    <a:lnTo>
                      <a:pt x="4777" y="2032"/>
                    </a:lnTo>
                    <a:lnTo>
                      <a:pt x="4802" y="2025"/>
                    </a:lnTo>
                    <a:lnTo>
                      <a:pt x="4826" y="2020"/>
                    </a:lnTo>
                    <a:lnTo>
                      <a:pt x="4851" y="2015"/>
                    </a:lnTo>
                    <a:lnTo>
                      <a:pt x="4875" y="2011"/>
                    </a:lnTo>
                    <a:lnTo>
                      <a:pt x="4899" y="2007"/>
                    </a:lnTo>
                    <a:lnTo>
                      <a:pt x="4923" y="2004"/>
                    </a:lnTo>
                    <a:lnTo>
                      <a:pt x="4947" y="2002"/>
                    </a:lnTo>
                    <a:lnTo>
                      <a:pt x="4971" y="2000"/>
                    </a:lnTo>
                    <a:lnTo>
                      <a:pt x="4995" y="1998"/>
                    </a:lnTo>
                    <a:lnTo>
                      <a:pt x="5019" y="1998"/>
                    </a:lnTo>
                    <a:lnTo>
                      <a:pt x="5041" y="1998"/>
                    </a:lnTo>
                    <a:lnTo>
                      <a:pt x="5065" y="2000"/>
                    </a:lnTo>
                    <a:lnTo>
                      <a:pt x="5088" y="2002"/>
                    </a:lnTo>
                    <a:lnTo>
                      <a:pt x="5111" y="2004"/>
                    </a:lnTo>
                    <a:lnTo>
                      <a:pt x="5133" y="2006"/>
                    </a:lnTo>
                    <a:lnTo>
                      <a:pt x="5156" y="2011"/>
                    </a:lnTo>
                    <a:lnTo>
                      <a:pt x="5179" y="2014"/>
                    </a:lnTo>
                    <a:lnTo>
                      <a:pt x="5202" y="2020"/>
                    </a:lnTo>
                    <a:lnTo>
                      <a:pt x="5223" y="2025"/>
                    </a:lnTo>
                    <a:lnTo>
                      <a:pt x="5246" y="2031"/>
                    </a:lnTo>
                    <a:lnTo>
                      <a:pt x="5268" y="2038"/>
                    </a:lnTo>
                    <a:lnTo>
                      <a:pt x="5290" y="2046"/>
                    </a:lnTo>
                    <a:lnTo>
                      <a:pt x="5319" y="2058"/>
                    </a:lnTo>
                    <a:lnTo>
                      <a:pt x="5348" y="2070"/>
                    </a:lnTo>
                    <a:lnTo>
                      <a:pt x="5376" y="2084"/>
                    </a:lnTo>
                    <a:lnTo>
                      <a:pt x="5402" y="2097"/>
                    </a:lnTo>
                    <a:lnTo>
                      <a:pt x="5428" y="2113"/>
                    </a:lnTo>
                    <a:lnTo>
                      <a:pt x="5453" y="2128"/>
                    </a:lnTo>
                    <a:lnTo>
                      <a:pt x="5475" y="2145"/>
                    </a:lnTo>
                    <a:lnTo>
                      <a:pt x="5498" y="2160"/>
                    </a:lnTo>
                    <a:lnTo>
                      <a:pt x="5519" y="2177"/>
                    </a:lnTo>
                    <a:lnTo>
                      <a:pt x="5539" y="2195"/>
                    </a:lnTo>
                    <a:lnTo>
                      <a:pt x="5558" y="2212"/>
                    </a:lnTo>
                    <a:lnTo>
                      <a:pt x="5577" y="2230"/>
                    </a:lnTo>
                    <a:lnTo>
                      <a:pt x="5594" y="2248"/>
                    </a:lnTo>
                    <a:lnTo>
                      <a:pt x="5611" y="2266"/>
                    </a:lnTo>
                    <a:lnTo>
                      <a:pt x="5627" y="2283"/>
                    </a:lnTo>
                    <a:lnTo>
                      <a:pt x="5642" y="2301"/>
                    </a:lnTo>
                    <a:lnTo>
                      <a:pt x="5667" y="2335"/>
                    </a:lnTo>
                    <a:lnTo>
                      <a:pt x="5690" y="2367"/>
                    </a:lnTo>
                    <a:lnTo>
                      <a:pt x="5710" y="2397"/>
                    </a:lnTo>
                    <a:lnTo>
                      <a:pt x="5726" y="2424"/>
                    </a:lnTo>
                    <a:lnTo>
                      <a:pt x="5748" y="2467"/>
                    </a:lnTo>
                    <a:lnTo>
                      <a:pt x="5760" y="2492"/>
                    </a:lnTo>
                    <a:lnTo>
                      <a:pt x="5764" y="2504"/>
                    </a:lnTo>
                    <a:lnTo>
                      <a:pt x="5769" y="2517"/>
                    </a:lnTo>
                    <a:lnTo>
                      <a:pt x="5772" y="2529"/>
                    </a:lnTo>
                    <a:lnTo>
                      <a:pt x="5775" y="2541"/>
                    </a:lnTo>
                    <a:lnTo>
                      <a:pt x="5778" y="2554"/>
                    </a:lnTo>
                    <a:lnTo>
                      <a:pt x="5779" y="2566"/>
                    </a:lnTo>
                    <a:lnTo>
                      <a:pt x="5780" y="2578"/>
                    </a:lnTo>
                    <a:lnTo>
                      <a:pt x="5780" y="2591"/>
                    </a:lnTo>
                    <a:lnTo>
                      <a:pt x="5780" y="2603"/>
                    </a:lnTo>
                    <a:lnTo>
                      <a:pt x="5779" y="2616"/>
                    </a:lnTo>
                    <a:lnTo>
                      <a:pt x="5778" y="2628"/>
                    </a:lnTo>
                    <a:lnTo>
                      <a:pt x="5775" y="2640"/>
                    </a:lnTo>
                    <a:lnTo>
                      <a:pt x="5772" y="2653"/>
                    </a:lnTo>
                    <a:lnTo>
                      <a:pt x="5769" y="2664"/>
                    </a:lnTo>
                    <a:lnTo>
                      <a:pt x="5765" y="2676"/>
                    </a:lnTo>
                    <a:lnTo>
                      <a:pt x="5761" y="2687"/>
                    </a:lnTo>
                    <a:lnTo>
                      <a:pt x="5756" y="2699"/>
                    </a:lnTo>
                    <a:lnTo>
                      <a:pt x="5751" y="2710"/>
                    </a:lnTo>
                    <a:lnTo>
                      <a:pt x="5745" y="2720"/>
                    </a:lnTo>
                    <a:lnTo>
                      <a:pt x="5738" y="2730"/>
                    </a:lnTo>
                    <a:lnTo>
                      <a:pt x="5732" y="2740"/>
                    </a:lnTo>
                    <a:lnTo>
                      <a:pt x="5724" y="2750"/>
                    </a:lnTo>
                    <a:lnTo>
                      <a:pt x="5716" y="2761"/>
                    </a:lnTo>
                    <a:lnTo>
                      <a:pt x="5707" y="2770"/>
                    </a:lnTo>
                    <a:lnTo>
                      <a:pt x="5698" y="2777"/>
                    </a:lnTo>
                    <a:lnTo>
                      <a:pt x="5689" y="2786"/>
                    </a:lnTo>
                    <a:lnTo>
                      <a:pt x="5679" y="2794"/>
                    </a:lnTo>
                    <a:lnTo>
                      <a:pt x="5669" y="2801"/>
                    </a:lnTo>
                    <a:lnTo>
                      <a:pt x="5658" y="2809"/>
                    </a:lnTo>
                    <a:lnTo>
                      <a:pt x="5647" y="2814"/>
                    </a:lnTo>
                    <a:lnTo>
                      <a:pt x="5635" y="2821"/>
                    </a:lnTo>
                    <a:lnTo>
                      <a:pt x="5624" y="2827"/>
                    </a:lnTo>
                    <a:lnTo>
                      <a:pt x="5611" y="2831"/>
                    </a:lnTo>
                    <a:lnTo>
                      <a:pt x="5599" y="2835"/>
                    </a:lnTo>
                    <a:lnTo>
                      <a:pt x="5586" y="2839"/>
                    </a:lnTo>
                    <a:lnTo>
                      <a:pt x="5574" y="2841"/>
                    </a:lnTo>
                    <a:lnTo>
                      <a:pt x="5562" y="2844"/>
                    </a:lnTo>
                    <a:lnTo>
                      <a:pt x="5549" y="2845"/>
                    </a:lnTo>
                    <a:lnTo>
                      <a:pt x="5537" y="2846"/>
                    </a:lnTo>
                    <a:lnTo>
                      <a:pt x="5525" y="2846"/>
                    </a:lnTo>
                    <a:lnTo>
                      <a:pt x="5512" y="2846"/>
                    </a:lnTo>
                    <a:lnTo>
                      <a:pt x="5500" y="2845"/>
                    </a:lnTo>
                    <a:lnTo>
                      <a:pt x="5488" y="2844"/>
                    </a:lnTo>
                    <a:lnTo>
                      <a:pt x="5475" y="2841"/>
                    </a:lnTo>
                    <a:lnTo>
                      <a:pt x="5464" y="2839"/>
                    </a:lnTo>
                    <a:lnTo>
                      <a:pt x="5452" y="2836"/>
                    </a:lnTo>
                    <a:lnTo>
                      <a:pt x="5440" y="2832"/>
                    </a:lnTo>
                    <a:lnTo>
                      <a:pt x="5429" y="2828"/>
                    </a:lnTo>
                    <a:lnTo>
                      <a:pt x="5418" y="2823"/>
                    </a:lnTo>
                    <a:lnTo>
                      <a:pt x="5407" y="2818"/>
                    </a:lnTo>
                    <a:lnTo>
                      <a:pt x="5396" y="2812"/>
                    </a:lnTo>
                    <a:lnTo>
                      <a:pt x="5385" y="2806"/>
                    </a:lnTo>
                    <a:lnTo>
                      <a:pt x="5375" y="2799"/>
                    </a:lnTo>
                    <a:lnTo>
                      <a:pt x="5366" y="2792"/>
                    </a:lnTo>
                    <a:lnTo>
                      <a:pt x="5356" y="2784"/>
                    </a:lnTo>
                    <a:lnTo>
                      <a:pt x="5347" y="2775"/>
                    </a:lnTo>
                    <a:lnTo>
                      <a:pt x="5338" y="2766"/>
                    </a:lnTo>
                    <a:lnTo>
                      <a:pt x="5330" y="2757"/>
                    </a:lnTo>
                    <a:lnTo>
                      <a:pt x="5322" y="2748"/>
                    </a:lnTo>
                    <a:lnTo>
                      <a:pt x="5314" y="2738"/>
                    </a:lnTo>
                    <a:lnTo>
                      <a:pt x="5308" y="2727"/>
                    </a:lnTo>
                    <a:lnTo>
                      <a:pt x="5301" y="2716"/>
                    </a:lnTo>
                    <a:lnTo>
                      <a:pt x="5295" y="2704"/>
                    </a:lnTo>
                    <a:lnTo>
                      <a:pt x="5290" y="2693"/>
                    </a:lnTo>
                    <a:lnTo>
                      <a:pt x="5286" y="2685"/>
                    </a:lnTo>
                    <a:lnTo>
                      <a:pt x="5277" y="2670"/>
                    </a:lnTo>
                    <a:lnTo>
                      <a:pt x="5263" y="2647"/>
                    </a:lnTo>
                    <a:lnTo>
                      <a:pt x="5242" y="2621"/>
                    </a:lnTo>
                    <a:lnTo>
                      <a:pt x="5231" y="2608"/>
                    </a:lnTo>
                    <a:lnTo>
                      <a:pt x="5218" y="2594"/>
                    </a:lnTo>
                    <a:lnTo>
                      <a:pt x="5203" y="2581"/>
                    </a:lnTo>
                    <a:lnTo>
                      <a:pt x="5187" y="2567"/>
                    </a:lnTo>
                    <a:lnTo>
                      <a:pt x="5170" y="2555"/>
                    </a:lnTo>
                    <a:lnTo>
                      <a:pt x="5152" y="2544"/>
                    </a:lnTo>
                    <a:lnTo>
                      <a:pt x="5132" y="2533"/>
                    </a:lnTo>
                    <a:lnTo>
                      <a:pt x="5111" y="2525"/>
                    </a:lnTo>
                    <a:lnTo>
                      <a:pt x="5093" y="2520"/>
                    </a:lnTo>
                    <a:lnTo>
                      <a:pt x="5075" y="2516"/>
                    </a:lnTo>
                    <a:lnTo>
                      <a:pt x="5056" y="2512"/>
                    </a:lnTo>
                    <a:lnTo>
                      <a:pt x="5037" y="2511"/>
                    </a:lnTo>
                    <a:lnTo>
                      <a:pt x="5016" y="2510"/>
                    </a:lnTo>
                    <a:lnTo>
                      <a:pt x="4996" y="2511"/>
                    </a:lnTo>
                    <a:lnTo>
                      <a:pt x="4975" y="2513"/>
                    </a:lnTo>
                    <a:lnTo>
                      <a:pt x="4952" y="2517"/>
                    </a:lnTo>
                    <a:lnTo>
                      <a:pt x="4930" y="2521"/>
                    </a:lnTo>
                    <a:lnTo>
                      <a:pt x="4907" y="2527"/>
                    </a:lnTo>
                    <a:lnTo>
                      <a:pt x="4884" y="2533"/>
                    </a:lnTo>
                    <a:lnTo>
                      <a:pt x="4859" y="2541"/>
                    </a:lnTo>
                    <a:lnTo>
                      <a:pt x="4834" y="2550"/>
                    </a:lnTo>
                    <a:lnTo>
                      <a:pt x="4809" y="2562"/>
                    </a:lnTo>
                    <a:lnTo>
                      <a:pt x="4784" y="2573"/>
                    </a:lnTo>
                    <a:lnTo>
                      <a:pt x="4757" y="2586"/>
                    </a:lnTo>
                    <a:lnTo>
                      <a:pt x="4739" y="2596"/>
                    </a:lnTo>
                    <a:lnTo>
                      <a:pt x="4722" y="2608"/>
                    </a:lnTo>
                    <a:lnTo>
                      <a:pt x="4705" y="2619"/>
                    </a:lnTo>
                    <a:lnTo>
                      <a:pt x="4688" y="2632"/>
                    </a:lnTo>
                    <a:lnTo>
                      <a:pt x="4672" y="2647"/>
                    </a:lnTo>
                    <a:lnTo>
                      <a:pt x="4657" y="2662"/>
                    </a:lnTo>
                    <a:lnTo>
                      <a:pt x="4642" y="2677"/>
                    </a:lnTo>
                    <a:lnTo>
                      <a:pt x="4628" y="2695"/>
                    </a:lnTo>
                    <a:lnTo>
                      <a:pt x="4615" y="2712"/>
                    </a:lnTo>
                    <a:lnTo>
                      <a:pt x="4601" y="2731"/>
                    </a:lnTo>
                    <a:lnTo>
                      <a:pt x="4589" y="2750"/>
                    </a:lnTo>
                    <a:lnTo>
                      <a:pt x="4578" y="2771"/>
                    </a:lnTo>
                    <a:lnTo>
                      <a:pt x="4567" y="2792"/>
                    </a:lnTo>
                    <a:lnTo>
                      <a:pt x="4556" y="2813"/>
                    </a:lnTo>
                    <a:lnTo>
                      <a:pt x="4546" y="2836"/>
                    </a:lnTo>
                    <a:lnTo>
                      <a:pt x="4537" y="2858"/>
                    </a:lnTo>
                    <a:lnTo>
                      <a:pt x="4529" y="2882"/>
                    </a:lnTo>
                    <a:lnTo>
                      <a:pt x="4522" y="2906"/>
                    </a:lnTo>
                    <a:lnTo>
                      <a:pt x="4515" y="2930"/>
                    </a:lnTo>
                    <a:lnTo>
                      <a:pt x="4508" y="2954"/>
                    </a:lnTo>
                    <a:lnTo>
                      <a:pt x="4504" y="2980"/>
                    </a:lnTo>
                    <a:lnTo>
                      <a:pt x="4499" y="3004"/>
                    </a:lnTo>
                    <a:lnTo>
                      <a:pt x="4495" y="3030"/>
                    </a:lnTo>
                    <a:lnTo>
                      <a:pt x="4492" y="3056"/>
                    </a:lnTo>
                    <a:lnTo>
                      <a:pt x="4490" y="3083"/>
                    </a:lnTo>
                    <a:lnTo>
                      <a:pt x="4489" y="3109"/>
                    </a:lnTo>
                    <a:lnTo>
                      <a:pt x="4489" y="3136"/>
                    </a:lnTo>
                    <a:lnTo>
                      <a:pt x="4489" y="3162"/>
                    </a:lnTo>
                    <a:lnTo>
                      <a:pt x="4490" y="3189"/>
                    </a:lnTo>
                    <a:lnTo>
                      <a:pt x="4492" y="3216"/>
                    </a:lnTo>
                    <a:lnTo>
                      <a:pt x="4496" y="3243"/>
                    </a:lnTo>
                    <a:lnTo>
                      <a:pt x="4500" y="3269"/>
                    </a:lnTo>
                    <a:lnTo>
                      <a:pt x="4507" y="3301"/>
                    </a:lnTo>
                    <a:lnTo>
                      <a:pt x="4515" y="3335"/>
                    </a:lnTo>
                    <a:lnTo>
                      <a:pt x="4526" y="3371"/>
                    </a:lnTo>
                    <a:lnTo>
                      <a:pt x="4540" y="3409"/>
                    </a:lnTo>
                    <a:lnTo>
                      <a:pt x="4547" y="3427"/>
                    </a:lnTo>
                    <a:lnTo>
                      <a:pt x="4555" y="3446"/>
                    </a:lnTo>
                    <a:lnTo>
                      <a:pt x="4565" y="3465"/>
                    </a:lnTo>
                    <a:lnTo>
                      <a:pt x="4576" y="3484"/>
                    </a:lnTo>
                    <a:lnTo>
                      <a:pt x="4587" y="3504"/>
                    </a:lnTo>
                    <a:lnTo>
                      <a:pt x="4599" y="3523"/>
                    </a:lnTo>
                    <a:lnTo>
                      <a:pt x="4612" y="3542"/>
                    </a:lnTo>
                    <a:lnTo>
                      <a:pt x="4626" y="3560"/>
                    </a:lnTo>
                    <a:lnTo>
                      <a:pt x="4641" y="3578"/>
                    </a:lnTo>
                    <a:lnTo>
                      <a:pt x="4658" y="3596"/>
                    </a:lnTo>
                    <a:lnTo>
                      <a:pt x="4674" y="3613"/>
                    </a:lnTo>
                    <a:lnTo>
                      <a:pt x="4694" y="3629"/>
                    </a:lnTo>
                    <a:lnTo>
                      <a:pt x="4713" y="3645"/>
                    </a:lnTo>
                    <a:lnTo>
                      <a:pt x="4734" y="3661"/>
                    </a:lnTo>
                    <a:lnTo>
                      <a:pt x="4755" y="3675"/>
                    </a:lnTo>
                    <a:lnTo>
                      <a:pt x="4779" y="3689"/>
                    </a:lnTo>
                    <a:lnTo>
                      <a:pt x="4804" y="3701"/>
                    </a:lnTo>
                    <a:lnTo>
                      <a:pt x="4830" y="3714"/>
                    </a:lnTo>
                    <a:lnTo>
                      <a:pt x="4858" y="3725"/>
                    </a:lnTo>
                    <a:lnTo>
                      <a:pt x="4887" y="3735"/>
                    </a:lnTo>
                    <a:lnTo>
                      <a:pt x="4917" y="3744"/>
                    </a:lnTo>
                    <a:lnTo>
                      <a:pt x="4949" y="3752"/>
                    </a:lnTo>
                    <a:lnTo>
                      <a:pt x="4983" y="3759"/>
                    </a:lnTo>
                    <a:lnTo>
                      <a:pt x="5017" y="3763"/>
                    </a:lnTo>
                    <a:lnTo>
                      <a:pt x="5046" y="3767"/>
                    </a:lnTo>
                    <a:lnTo>
                      <a:pt x="5074" y="3769"/>
                    </a:lnTo>
                    <a:lnTo>
                      <a:pt x="5102" y="3770"/>
                    </a:lnTo>
                    <a:lnTo>
                      <a:pt x="5130" y="3770"/>
                    </a:lnTo>
                    <a:lnTo>
                      <a:pt x="5158" y="3770"/>
                    </a:lnTo>
                    <a:lnTo>
                      <a:pt x="5187" y="3768"/>
                    </a:lnTo>
                    <a:lnTo>
                      <a:pt x="5215" y="3765"/>
                    </a:lnTo>
                    <a:lnTo>
                      <a:pt x="5243" y="3762"/>
                    </a:lnTo>
                    <a:lnTo>
                      <a:pt x="5272" y="3758"/>
                    </a:lnTo>
                    <a:lnTo>
                      <a:pt x="5301" y="3753"/>
                    </a:lnTo>
                    <a:lnTo>
                      <a:pt x="5329" y="3746"/>
                    </a:lnTo>
                    <a:lnTo>
                      <a:pt x="5357" y="3740"/>
                    </a:lnTo>
                    <a:lnTo>
                      <a:pt x="5385" y="3732"/>
                    </a:lnTo>
                    <a:lnTo>
                      <a:pt x="5414" y="3723"/>
                    </a:lnTo>
                    <a:lnTo>
                      <a:pt x="5443" y="3714"/>
                    </a:lnTo>
                    <a:lnTo>
                      <a:pt x="5471" y="3704"/>
                    </a:lnTo>
                    <a:lnTo>
                      <a:pt x="5499" y="3692"/>
                    </a:lnTo>
                    <a:lnTo>
                      <a:pt x="5527" y="3680"/>
                    </a:lnTo>
                    <a:lnTo>
                      <a:pt x="5555" y="3666"/>
                    </a:lnTo>
                    <a:lnTo>
                      <a:pt x="5583" y="3653"/>
                    </a:lnTo>
                    <a:lnTo>
                      <a:pt x="5611" y="3638"/>
                    </a:lnTo>
                    <a:lnTo>
                      <a:pt x="5638" y="3623"/>
                    </a:lnTo>
                    <a:lnTo>
                      <a:pt x="5666" y="3606"/>
                    </a:lnTo>
                    <a:lnTo>
                      <a:pt x="5693" y="3589"/>
                    </a:lnTo>
                    <a:lnTo>
                      <a:pt x="5720" y="3571"/>
                    </a:lnTo>
                    <a:lnTo>
                      <a:pt x="5748" y="3552"/>
                    </a:lnTo>
                    <a:lnTo>
                      <a:pt x="5775" y="3532"/>
                    </a:lnTo>
                    <a:lnTo>
                      <a:pt x="5801" y="3511"/>
                    </a:lnTo>
                    <a:lnTo>
                      <a:pt x="5828" y="3490"/>
                    </a:lnTo>
                    <a:lnTo>
                      <a:pt x="5854" y="3468"/>
                    </a:lnTo>
                    <a:lnTo>
                      <a:pt x="5881" y="3445"/>
                    </a:lnTo>
                    <a:lnTo>
                      <a:pt x="5907" y="3421"/>
                    </a:lnTo>
                    <a:lnTo>
                      <a:pt x="5946" y="3382"/>
                    </a:lnTo>
                    <a:lnTo>
                      <a:pt x="5986" y="3342"/>
                    </a:lnTo>
                    <a:lnTo>
                      <a:pt x="6024" y="3300"/>
                    </a:lnTo>
                    <a:lnTo>
                      <a:pt x="6060" y="3257"/>
                    </a:lnTo>
                    <a:lnTo>
                      <a:pt x="6096" y="3212"/>
                    </a:lnTo>
                    <a:lnTo>
                      <a:pt x="6130" y="3166"/>
                    </a:lnTo>
                    <a:lnTo>
                      <a:pt x="6163" y="3120"/>
                    </a:lnTo>
                    <a:lnTo>
                      <a:pt x="6195" y="3072"/>
                    </a:lnTo>
                    <a:lnTo>
                      <a:pt x="6225" y="3022"/>
                    </a:lnTo>
                    <a:lnTo>
                      <a:pt x="6254" y="2972"/>
                    </a:lnTo>
                    <a:lnTo>
                      <a:pt x="6283" y="2920"/>
                    </a:lnTo>
                    <a:lnTo>
                      <a:pt x="6310" y="2868"/>
                    </a:lnTo>
                    <a:lnTo>
                      <a:pt x="6335" y="2814"/>
                    </a:lnTo>
                    <a:lnTo>
                      <a:pt x="6359" y="2761"/>
                    </a:lnTo>
                    <a:lnTo>
                      <a:pt x="6381" y="2705"/>
                    </a:lnTo>
                    <a:lnTo>
                      <a:pt x="6403" y="2649"/>
                    </a:lnTo>
                    <a:lnTo>
                      <a:pt x="6423" y="2593"/>
                    </a:lnTo>
                    <a:lnTo>
                      <a:pt x="6441" y="2536"/>
                    </a:lnTo>
                    <a:lnTo>
                      <a:pt x="6458" y="2477"/>
                    </a:lnTo>
                    <a:lnTo>
                      <a:pt x="6474" y="2419"/>
                    </a:lnTo>
                    <a:lnTo>
                      <a:pt x="6488" y="2359"/>
                    </a:lnTo>
                    <a:lnTo>
                      <a:pt x="6501" y="2300"/>
                    </a:lnTo>
                    <a:lnTo>
                      <a:pt x="6512" y="2239"/>
                    </a:lnTo>
                    <a:lnTo>
                      <a:pt x="6522" y="2178"/>
                    </a:lnTo>
                    <a:lnTo>
                      <a:pt x="6530" y="2118"/>
                    </a:lnTo>
                    <a:lnTo>
                      <a:pt x="6537" y="2056"/>
                    </a:lnTo>
                    <a:lnTo>
                      <a:pt x="6542" y="1994"/>
                    </a:lnTo>
                    <a:lnTo>
                      <a:pt x="6546" y="1932"/>
                    </a:lnTo>
                    <a:lnTo>
                      <a:pt x="6547" y="1870"/>
                    </a:lnTo>
                    <a:lnTo>
                      <a:pt x="6548" y="1809"/>
                    </a:lnTo>
                    <a:lnTo>
                      <a:pt x="6546" y="1746"/>
                    </a:lnTo>
                    <a:lnTo>
                      <a:pt x="6543" y="1684"/>
                    </a:lnTo>
                    <a:lnTo>
                      <a:pt x="6538" y="1619"/>
                    </a:lnTo>
                    <a:lnTo>
                      <a:pt x="6530" y="1557"/>
                    </a:lnTo>
                    <a:lnTo>
                      <a:pt x="6520" y="1496"/>
                    </a:lnTo>
                    <a:lnTo>
                      <a:pt x="6506" y="1439"/>
                    </a:lnTo>
                    <a:lnTo>
                      <a:pt x="6492" y="1384"/>
                    </a:lnTo>
                    <a:lnTo>
                      <a:pt x="6475" y="1331"/>
                    </a:lnTo>
                    <a:lnTo>
                      <a:pt x="6456" y="1280"/>
                    </a:lnTo>
                    <a:lnTo>
                      <a:pt x="6435" y="1232"/>
                    </a:lnTo>
                    <a:lnTo>
                      <a:pt x="6414" y="1185"/>
                    </a:lnTo>
                    <a:lnTo>
                      <a:pt x="6390" y="1141"/>
                    </a:lnTo>
                    <a:lnTo>
                      <a:pt x="6366" y="1098"/>
                    </a:lnTo>
                    <a:lnTo>
                      <a:pt x="6340" y="1059"/>
                    </a:lnTo>
                    <a:lnTo>
                      <a:pt x="6313" y="1021"/>
                    </a:lnTo>
                    <a:lnTo>
                      <a:pt x="6285" y="984"/>
                    </a:lnTo>
                    <a:lnTo>
                      <a:pt x="6256" y="950"/>
                    </a:lnTo>
                    <a:lnTo>
                      <a:pt x="6226" y="917"/>
                    </a:lnTo>
                    <a:lnTo>
                      <a:pt x="6196" y="886"/>
                    </a:lnTo>
                    <a:lnTo>
                      <a:pt x="6166" y="858"/>
                    </a:lnTo>
                    <a:lnTo>
                      <a:pt x="6135" y="830"/>
                    </a:lnTo>
                    <a:lnTo>
                      <a:pt x="6105" y="805"/>
                    </a:lnTo>
                    <a:lnTo>
                      <a:pt x="6074" y="780"/>
                    </a:lnTo>
                    <a:lnTo>
                      <a:pt x="6044" y="758"/>
                    </a:lnTo>
                    <a:lnTo>
                      <a:pt x="6014" y="737"/>
                    </a:lnTo>
                    <a:lnTo>
                      <a:pt x="5985" y="718"/>
                    </a:lnTo>
                    <a:lnTo>
                      <a:pt x="5955" y="700"/>
                    </a:lnTo>
                    <a:lnTo>
                      <a:pt x="5927" y="683"/>
                    </a:lnTo>
                    <a:lnTo>
                      <a:pt x="5900" y="669"/>
                    </a:lnTo>
                    <a:lnTo>
                      <a:pt x="5874" y="655"/>
                    </a:lnTo>
                    <a:lnTo>
                      <a:pt x="5825" y="632"/>
                    </a:lnTo>
                    <a:lnTo>
                      <a:pt x="5781" y="613"/>
                    </a:lnTo>
                    <a:lnTo>
                      <a:pt x="5744" y="598"/>
                    </a:lnTo>
                    <a:lnTo>
                      <a:pt x="5706" y="584"/>
                    </a:lnTo>
                    <a:lnTo>
                      <a:pt x="5667" y="572"/>
                    </a:lnTo>
                    <a:lnTo>
                      <a:pt x="5628" y="561"/>
                    </a:lnTo>
                    <a:lnTo>
                      <a:pt x="5590" y="551"/>
                    </a:lnTo>
                    <a:lnTo>
                      <a:pt x="5550" y="543"/>
                    </a:lnTo>
                    <a:lnTo>
                      <a:pt x="5512" y="535"/>
                    </a:lnTo>
                    <a:lnTo>
                      <a:pt x="5473" y="528"/>
                    </a:lnTo>
                    <a:lnTo>
                      <a:pt x="5434" y="523"/>
                    </a:lnTo>
                    <a:lnTo>
                      <a:pt x="5395" y="518"/>
                    </a:lnTo>
                    <a:lnTo>
                      <a:pt x="5356" y="516"/>
                    </a:lnTo>
                    <a:lnTo>
                      <a:pt x="5318" y="514"/>
                    </a:lnTo>
                    <a:lnTo>
                      <a:pt x="5279" y="513"/>
                    </a:lnTo>
                    <a:lnTo>
                      <a:pt x="5242" y="514"/>
                    </a:lnTo>
                    <a:lnTo>
                      <a:pt x="5204" y="515"/>
                    </a:lnTo>
                    <a:lnTo>
                      <a:pt x="5167" y="517"/>
                    </a:lnTo>
                    <a:lnTo>
                      <a:pt x="5131" y="520"/>
                    </a:lnTo>
                    <a:lnTo>
                      <a:pt x="5094" y="526"/>
                    </a:lnTo>
                    <a:lnTo>
                      <a:pt x="5059" y="532"/>
                    </a:lnTo>
                    <a:lnTo>
                      <a:pt x="5024" y="538"/>
                    </a:lnTo>
                    <a:lnTo>
                      <a:pt x="4989" y="547"/>
                    </a:lnTo>
                    <a:lnTo>
                      <a:pt x="4957" y="556"/>
                    </a:lnTo>
                    <a:lnTo>
                      <a:pt x="4924" y="566"/>
                    </a:lnTo>
                    <a:lnTo>
                      <a:pt x="4892" y="578"/>
                    </a:lnTo>
                    <a:lnTo>
                      <a:pt x="4861" y="590"/>
                    </a:lnTo>
                    <a:lnTo>
                      <a:pt x="4831" y="604"/>
                    </a:lnTo>
                    <a:lnTo>
                      <a:pt x="4802" y="618"/>
                    </a:lnTo>
                    <a:lnTo>
                      <a:pt x="4773" y="634"/>
                    </a:lnTo>
                    <a:lnTo>
                      <a:pt x="4748" y="651"/>
                    </a:lnTo>
                    <a:lnTo>
                      <a:pt x="4722" y="669"/>
                    </a:lnTo>
                    <a:lnTo>
                      <a:pt x="4697" y="688"/>
                    </a:lnTo>
                    <a:lnTo>
                      <a:pt x="4673" y="707"/>
                    </a:lnTo>
                    <a:lnTo>
                      <a:pt x="4643" y="736"/>
                    </a:lnTo>
                    <a:lnTo>
                      <a:pt x="4615" y="767"/>
                    </a:lnTo>
                    <a:lnTo>
                      <a:pt x="4589" y="796"/>
                    </a:lnTo>
                    <a:lnTo>
                      <a:pt x="4565" y="826"/>
                    </a:lnTo>
                    <a:lnTo>
                      <a:pt x="4543" y="858"/>
                    </a:lnTo>
                    <a:lnTo>
                      <a:pt x="4524" y="888"/>
                    </a:lnTo>
                    <a:lnTo>
                      <a:pt x="4506" y="918"/>
                    </a:lnTo>
                    <a:lnTo>
                      <a:pt x="4490" y="949"/>
                    </a:lnTo>
                    <a:lnTo>
                      <a:pt x="4477" y="979"/>
                    </a:lnTo>
                    <a:lnTo>
                      <a:pt x="4464" y="1009"/>
                    </a:lnTo>
                    <a:lnTo>
                      <a:pt x="4454" y="1039"/>
                    </a:lnTo>
                    <a:lnTo>
                      <a:pt x="4445" y="1068"/>
                    </a:lnTo>
                    <a:lnTo>
                      <a:pt x="4437" y="1097"/>
                    </a:lnTo>
                    <a:lnTo>
                      <a:pt x="4430" y="1124"/>
                    </a:lnTo>
                    <a:lnTo>
                      <a:pt x="4425" y="1152"/>
                    </a:lnTo>
                    <a:lnTo>
                      <a:pt x="4420" y="1178"/>
                    </a:lnTo>
                    <a:lnTo>
                      <a:pt x="4418" y="1204"/>
                    </a:lnTo>
                    <a:lnTo>
                      <a:pt x="4415" y="1229"/>
                    </a:lnTo>
                    <a:lnTo>
                      <a:pt x="4414" y="1252"/>
                    </a:lnTo>
                    <a:lnTo>
                      <a:pt x="4412" y="1275"/>
                    </a:lnTo>
                    <a:lnTo>
                      <a:pt x="4414" y="1315"/>
                    </a:lnTo>
                    <a:lnTo>
                      <a:pt x="4415" y="1351"/>
                    </a:lnTo>
                    <a:lnTo>
                      <a:pt x="4421" y="1402"/>
                    </a:lnTo>
                    <a:lnTo>
                      <a:pt x="4425" y="1421"/>
                    </a:lnTo>
                    <a:lnTo>
                      <a:pt x="4429" y="1441"/>
                    </a:lnTo>
                    <a:lnTo>
                      <a:pt x="4432" y="1461"/>
                    </a:lnTo>
                    <a:lnTo>
                      <a:pt x="4432" y="1481"/>
                    </a:lnTo>
                    <a:lnTo>
                      <a:pt x="4430" y="1502"/>
                    </a:lnTo>
                    <a:lnTo>
                      <a:pt x="4428" y="1522"/>
                    </a:lnTo>
                    <a:lnTo>
                      <a:pt x="4425" y="1542"/>
                    </a:lnTo>
                    <a:lnTo>
                      <a:pt x="4419" y="1561"/>
                    </a:lnTo>
                    <a:lnTo>
                      <a:pt x="4411" y="1579"/>
                    </a:lnTo>
                    <a:lnTo>
                      <a:pt x="4403" y="1598"/>
                    </a:lnTo>
                    <a:lnTo>
                      <a:pt x="4393" y="1615"/>
                    </a:lnTo>
                    <a:lnTo>
                      <a:pt x="4382" y="1632"/>
                    </a:lnTo>
                    <a:lnTo>
                      <a:pt x="4370" y="1648"/>
                    </a:lnTo>
                    <a:lnTo>
                      <a:pt x="4355" y="1662"/>
                    </a:lnTo>
                    <a:lnTo>
                      <a:pt x="4341" y="1676"/>
                    </a:lnTo>
                    <a:lnTo>
                      <a:pt x="4324" y="1688"/>
                    </a:lnTo>
                    <a:lnTo>
                      <a:pt x="4307" y="1701"/>
                    </a:lnTo>
                    <a:lnTo>
                      <a:pt x="4288" y="1710"/>
                    </a:lnTo>
                    <a:lnTo>
                      <a:pt x="4270" y="1719"/>
                    </a:lnTo>
                    <a:lnTo>
                      <a:pt x="4249" y="1725"/>
                    </a:lnTo>
                    <a:lnTo>
                      <a:pt x="4230" y="1730"/>
                    </a:lnTo>
                    <a:lnTo>
                      <a:pt x="4210" y="1733"/>
                    </a:lnTo>
                    <a:lnTo>
                      <a:pt x="4190" y="1735"/>
                    </a:lnTo>
                    <a:lnTo>
                      <a:pt x="4171" y="1735"/>
                    </a:lnTo>
                    <a:lnTo>
                      <a:pt x="4150" y="1734"/>
                    </a:lnTo>
                    <a:lnTo>
                      <a:pt x="4130" y="1732"/>
                    </a:lnTo>
                    <a:lnTo>
                      <a:pt x="4111" y="1728"/>
                    </a:lnTo>
                    <a:lnTo>
                      <a:pt x="4092" y="1722"/>
                    </a:lnTo>
                    <a:lnTo>
                      <a:pt x="4073" y="1714"/>
                    </a:lnTo>
                    <a:lnTo>
                      <a:pt x="4055" y="1705"/>
                    </a:lnTo>
                    <a:lnTo>
                      <a:pt x="4037" y="1695"/>
                    </a:lnTo>
                    <a:lnTo>
                      <a:pt x="4020" y="1683"/>
                    </a:lnTo>
                    <a:lnTo>
                      <a:pt x="4004" y="1669"/>
                    </a:lnTo>
                    <a:lnTo>
                      <a:pt x="3995" y="1661"/>
                    </a:lnTo>
                    <a:lnTo>
                      <a:pt x="3975" y="1646"/>
                    </a:lnTo>
                    <a:lnTo>
                      <a:pt x="3945" y="1623"/>
                    </a:lnTo>
                    <a:lnTo>
                      <a:pt x="3905" y="1596"/>
                    </a:lnTo>
                    <a:lnTo>
                      <a:pt x="3882" y="1581"/>
                    </a:lnTo>
                    <a:lnTo>
                      <a:pt x="3856" y="1567"/>
                    </a:lnTo>
                    <a:lnTo>
                      <a:pt x="3829" y="1551"/>
                    </a:lnTo>
                    <a:lnTo>
                      <a:pt x="3799" y="1535"/>
                    </a:lnTo>
                    <a:lnTo>
                      <a:pt x="3767" y="1520"/>
                    </a:lnTo>
                    <a:lnTo>
                      <a:pt x="3733" y="1505"/>
                    </a:lnTo>
                    <a:lnTo>
                      <a:pt x="3698" y="1490"/>
                    </a:lnTo>
                    <a:lnTo>
                      <a:pt x="3661" y="1477"/>
                    </a:lnTo>
                    <a:lnTo>
                      <a:pt x="3622" y="1463"/>
                    </a:lnTo>
                    <a:lnTo>
                      <a:pt x="3581" y="1452"/>
                    </a:lnTo>
                    <a:lnTo>
                      <a:pt x="3540" y="1442"/>
                    </a:lnTo>
                    <a:lnTo>
                      <a:pt x="3496" y="1433"/>
                    </a:lnTo>
                    <a:lnTo>
                      <a:pt x="3451" y="1427"/>
                    </a:lnTo>
                    <a:lnTo>
                      <a:pt x="3405" y="1422"/>
                    </a:lnTo>
                    <a:lnTo>
                      <a:pt x="3358" y="1420"/>
                    </a:lnTo>
                    <a:lnTo>
                      <a:pt x="3309" y="1421"/>
                    </a:lnTo>
                    <a:lnTo>
                      <a:pt x="3259" y="1423"/>
                    </a:lnTo>
                    <a:lnTo>
                      <a:pt x="3208" y="1429"/>
                    </a:lnTo>
                    <a:lnTo>
                      <a:pt x="3156" y="1438"/>
                    </a:lnTo>
                    <a:lnTo>
                      <a:pt x="3104" y="1450"/>
                    </a:lnTo>
                    <a:lnTo>
                      <a:pt x="3051" y="1467"/>
                    </a:lnTo>
                    <a:lnTo>
                      <a:pt x="2996" y="1486"/>
                    </a:lnTo>
                    <a:lnTo>
                      <a:pt x="2941" y="1510"/>
                    </a:lnTo>
                    <a:lnTo>
                      <a:pt x="2885" y="1538"/>
                    </a:lnTo>
                    <a:lnTo>
                      <a:pt x="2862" y="1551"/>
                    </a:lnTo>
                    <a:lnTo>
                      <a:pt x="2838" y="1566"/>
                    </a:lnTo>
                    <a:lnTo>
                      <a:pt x="2815" y="1583"/>
                    </a:lnTo>
                    <a:lnTo>
                      <a:pt x="2791" y="1601"/>
                    </a:lnTo>
                    <a:lnTo>
                      <a:pt x="2768" y="1621"/>
                    </a:lnTo>
                    <a:lnTo>
                      <a:pt x="2746" y="1641"/>
                    </a:lnTo>
                    <a:lnTo>
                      <a:pt x="2724" y="1664"/>
                    </a:lnTo>
                    <a:lnTo>
                      <a:pt x="2701" y="1687"/>
                    </a:lnTo>
                    <a:lnTo>
                      <a:pt x="2680" y="1712"/>
                    </a:lnTo>
                    <a:lnTo>
                      <a:pt x="2658" y="1738"/>
                    </a:lnTo>
                    <a:lnTo>
                      <a:pt x="2637" y="1765"/>
                    </a:lnTo>
                    <a:lnTo>
                      <a:pt x="2617" y="1793"/>
                    </a:lnTo>
                    <a:lnTo>
                      <a:pt x="2598" y="1822"/>
                    </a:lnTo>
                    <a:lnTo>
                      <a:pt x="2578" y="1852"/>
                    </a:lnTo>
                    <a:lnTo>
                      <a:pt x="2559" y="1884"/>
                    </a:lnTo>
                    <a:lnTo>
                      <a:pt x="2541" y="1916"/>
                    </a:lnTo>
                    <a:lnTo>
                      <a:pt x="2524" y="1950"/>
                    </a:lnTo>
                    <a:lnTo>
                      <a:pt x="2508" y="1984"/>
                    </a:lnTo>
                    <a:lnTo>
                      <a:pt x="2492" y="2020"/>
                    </a:lnTo>
                    <a:lnTo>
                      <a:pt x="2477" y="2056"/>
                    </a:lnTo>
                    <a:lnTo>
                      <a:pt x="2464" y="2093"/>
                    </a:lnTo>
                    <a:lnTo>
                      <a:pt x="2450" y="2130"/>
                    </a:lnTo>
                    <a:lnTo>
                      <a:pt x="2438" y="2168"/>
                    </a:lnTo>
                    <a:lnTo>
                      <a:pt x="2427" y="2208"/>
                    </a:lnTo>
                    <a:lnTo>
                      <a:pt x="2417" y="2248"/>
                    </a:lnTo>
                    <a:lnTo>
                      <a:pt x="2408" y="2288"/>
                    </a:lnTo>
                    <a:lnTo>
                      <a:pt x="2400" y="2329"/>
                    </a:lnTo>
                    <a:lnTo>
                      <a:pt x="2393" y="2371"/>
                    </a:lnTo>
                    <a:lnTo>
                      <a:pt x="2386" y="2412"/>
                    </a:lnTo>
                    <a:lnTo>
                      <a:pt x="2382" y="2455"/>
                    </a:lnTo>
                    <a:lnTo>
                      <a:pt x="2378" y="2499"/>
                    </a:lnTo>
                    <a:lnTo>
                      <a:pt x="2376" y="2541"/>
                    </a:lnTo>
                    <a:lnTo>
                      <a:pt x="2413" y="2545"/>
                    </a:lnTo>
                    <a:lnTo>
                      <a:pt x="2449" y="2549"/>
                    </a:lnTo>
                    <a:lnTo>
                      <a:pt x="2485" y="2555"/>
                    </a:lnTo>
                    <a:lnTo>
                      <a:pt x="2522" y="2560"/>
                    </a:lnTo>
                    <a:lnTo>
                      <a:pt x="2558" y="2566"/>
                    </a:lnTo>
                    <a:lnTo>
                      <a:pt x="2594" y="2573"/>
                    </a:lnTo>
                    <a:lnTo>
                      <a:pt x="2630" y="2581"/>
                    </a:lnTo>
                    <a:lnTo>
                      <a:pt x="2666" y="2590"/>
                    </a:lnTo>
                    <a:lnTo>
                      <a:pt x="2725" y="2604"/>
                    </a:lnTo>
                    <a:lnTo>
                      <a:pt x="2783" y="2621"/>
                    </a:lnTo>
                    <a:lnTo>
                      <a:pt x="2839" y="2639"/>
                    </a:lnTo>
                    <a:lnTo>
                      <a:pt x="2894" y="2659"/>
                    </a:lnTo>
                    <a:lnTo>
                      <a:pt x="2947" y="2681"/>
                    </a:lnTo>
                    <a:lnTo>
                      <a:pt x="3000" y="2704"/>
                    </a:lnTo>
                    <a:lnTo>
                      <a:pt x="3051" y="2728"/>
                    </a:lnTo>
                    <a:lnTo>
                      <a:pt x="3099" y="2754"/>
                    </a:lnTo>
                    <a:lnTo>
                      <a:pt x="3147" y="2782"/>
                    </a:lnTo>
                    <a:lnTo>
                      <a:pt x="3194" y="2811"/>
                    </a:lnTo>
                    <a:lnTo>
                      <a:pt x="3239" y="2840"/>
                    </a:lnTo>
                    <a:lnTo>
                      <a:pt x="3281" y="2873"/>
                    </a:lnTo>
                    <a:lnTo>
                      <a:pt x="3323" y="2906"/>
                    </a:lnTo>
                    <a:lnTo>
                      <a:pt x="3362" y="2940"/>
                    </a:lnTo>
                    <a:lnTo>
                      <a:pt x="3400" y="2975"/>
                    </a:lnTo>
                    <a:lnTo>
                      <a:pt x="3438" y="3012"/>
                    </a:lnTo>
                    <a:lnTo>
                      <a:pt x="3472" y="3051"/>
                    </a:lnTo>
                    <a:lnTo>
                      <a:pt x="3506" y="3091"/>
                    </a:lnTo>
                    <a:lnTo>
                      <a:pt x="3538" y="3131"/>
                    </a:lnTo>
                    <a:lnTo>
                      <a:pt x="3568" y="3174"/>
                    </a:lnTo>
                    <a:lnTo>
                      <a:pt x="3596" y="3217"/>
                    </a:lnTo>
                    <a:lnTo>
                      <a:pt x="3623" y="3262"/>
                    </a:lnTo>
                    <a:lnTo>
                      <a:pt x="3648" y="3307"/>
                    </a:lnTo>
                    <a:lnTo>
                      <a:pt x="3670" y="3354"/>
                    </a:lnTo>
                    <a:lnTo>
                      <a:pt x="3692" y="3402"/>
                    </a:lnTo>
                    <a:lnTo>
                      <a:pt x="3711" y="3451"/>
                    </a:lnTo>
                    <a:lnTo>
                      <a:pt x="3729" y="3501"/>
                    </a:lnTo>
                    <a:lnTo>
                      <a:pt x="3745" y="3553"/>
                    </a:lnTo>
                    <a:lnTo>
                      <a:pt x="3758" y="3605"/>
                    </a:lnTo>
                    <a:lnTo>
                      <a:pt x="3770" y="3657"/>
                    </a:lnTo>
                    <a:lnTo>
                      <a:pt x="3779" y="3713"/>
                    </a:lnTo>
                    <a:lnTo>
                      <a:pt x="3788" y="3768"/>
                    </a:lnTo>
                    <a:lnTo>
                      <a:pt x="3790" y="3781"/>
                    </a:lnTo>
                    <a:lnTo>
                      <a:pt x="3790" y="3794"/>
                    </a:lnTo>
                    <a:lnTo>
                      <a:pt x="3790" y="3807"/>
                    </a:lnTo>
                    <a:lnTo>
                      <a:pt x="3790" y="3819"/>
                    </a:lnTo>
                    <a:lnTo>
                      <a:pt x="3788" y="3832"/>
                    </a:lnTo>
                    <a:lnTo>
                      <a:pt x="3786" y="3844"/>
                    </a:lnTo>
                    <a:lnTo>
                      <a:pt x="3784" y="3856"/>
                    </a:lnTo>
                    <a:lnTo>
                      <a:pt x="3781" y="3869"/>
                    </a:lnTo>
                    <a:lnTo>
                      <a:pt x="3777" y="3881"/>
                    </a:lnTo>
                    <a:lnTo>
                      <a:pt x="3773" y="3892"/>
                    </a:lnTo>
                    <a:lnTo>
                      <a:pt x="3768" y="3904"/>
                    </a:lnTo>
                    <a:lnTo>
                      <a:pt x="3763" y="3915"/>
                    </a:lnTo>
                    <a:lnTo>
                      <a:pt x="3757" y="3926"/>
                    </a:lnTo>
                    <a:lnTo>
                      <a:pt x="3750" y="3936"/>
                    </a:lnTo>
                    <a:lnTo>
                      <a:pt x="3743" y="3946"/>
                    </a:lnTo>
                    <a:lnTo>
                      <a:pt x="3737" y="3956"/>
                    </a:lnTo>
                    <a:lnTo>
                      <a:pt x="3729" y="3965"/>
                    </a:lnTo>
                    <a:lnTo>
                      <a:pt x="3721" y="3976"/>
                    </a:lnTo>
                    <a:lnTo>
                      <a:pt x="3712" y="3983"/>
                    </a:lnTo>
                    <a:lnTo>
                      <a:pt x="3703" y="3992"/>
                    </a:lnTo>
                    <a:lnTo>
                      <a:pt x="3693" y="4000"/>
                    </a:lnTo>
                    <a:lnTo>
                      <a:pt x="3684" y="4007"/>
                    </a:lnTo>
                    <a:lnTo>
                      <a:pt x="3674" y="4015"/>
                    </a:lnTo>
                    <a:lnTo>
                      <a:pt x="3662" y="4021"/>
                    </a:lnTo>
                    <a:lnTo>
                      <a:pt x="3651" y="4027"/>
                    </a:lnTo>
                    <a:lnTo>
                      <a:pt x="3640" y="4033"/>
                    </a:lnTo>
                    <a:lnTo>
                      <a:pt x="3629" y="4037"/>
                    </a:lnTo>
                    <a:lnTo>
                      <a:pt x="3617" y="4042"/>
                    </a:lnTo>
                    <a:lnTo>
                      <a:pt x="3605" y="4045"/>
                    </a:lnTo>
                    <a:lnTo>
                      <a:pt x="3593" y="4049"/>
                    </a:lnTo>
                    <a:lnTo>
                      <a:pt x="3579" y="4052"/>
                    </a:lnTo>
                    <a:lnTo>
                      <a:pt x="3567" y="4053"/>
                    </a:lnTo>
                    <a:lnTo>
                      <a:pt x="3553" y="4054"/>
                    </a:lnTo>
                    <a:lnTo>
                      <a:pt x="3540" y="4055"/>
                    </a:lnTo>
                    <a:lnTo>
                      <a:pt x="3528" y="4055"/>
                    </a:lnTo>
                    <a:lnTo>
                      <a:pt x="3515" y="4054"/>
                    </a:lnTo>
                    <a:lnTo>
                      <a:pt x="3502" y="4053"/>
                    </a:lnTo>
                    <a:lnTo>
                      <a:pt x="3489" y="4052"/>
                    </a:lnTo>
                    <a:lnTo>
                      <a:pt x="3477" y="4049"/>
                    </a:lnTo>
                    <a:lnTo>
                      <a:pt x="3466" y="4046"/>
                    </a:lnTo>
                    <a:lnTo>
                      <a:pt x="3453" y="4042"/>
                    </a:lnTo>
                    <a:lnTo>
                      <a:pt x="3442" y="4039"/>
                    </a:lnTo>
                    <a:lnTo>
                      <a:pt x="3431" y="4033"/>
                    </a:lnTo>
                    <a:lnTo>
                      <a:pt x="3420" y="4028"/>
                    </a:lnTo>
                    <a:lnTo>
                      <a:pt x="3408" y="4023"/>
                    </a:lnTo>
                    <a:lnTo>
                      <a:pt x="3398" y="4016"/>
                    </a:lnTo>
                    <a:lnTo>
                      <a:pt x="3388" y="4009"/>
                    </a:lnTo>
                    <a:lnTo>
                      <a:pt x="3378" y="4001"/>
                    </a:lnTo>
                    <a:lnTo>
                      <a:pt x="3368" y="3995"/>
                    </a:lnTo>
                    <a:lnTo>
                      <a:pt x="3359" y="3986"/>
                    </a:lnTo>
                    <a:lnTo>
                      <a:pt x="3350" y="3978"/>
                    </a:lnTo>
                    <a:lnTo>
                      <a:pt x="3342" y="3969"/>
                    </a:lnTo>
                    <a:lnTo>
                      <a:pt x="3334" y="3959"/>
                    </a:lnTo>
                    <a:lnTo>
                      <a:pt x="3326" y="3949"/>
                    </a:lnTo>
                    <a:lnTo>
                      <a:pt x="3319" y="3938"/>
                    </a:lnTo>
                    <a:lnTo>
                      <a:pt x="3313" y="3928"/>
                    </a:lnTo>
                    <a:lnTo>
                      <a:pt x="3307" y="3917"/>
                    </a:lnTo>
                    <a:lnTo>
                      <a:pt x="3301" y="3906"/>
                    </a:lnTo>
                    <a:lnTo>
                      <a:pt x="3297" y="3895"/>
                    </a:lnTo>
                    <a:lnTo>
                      <a:pt x="3293" y="3882"/>
                    </a:lnTo>
                    <a:lnTo>
                      <a:pt x="3288" y="3870"/>
                    </a:lnTo>
                    <a:lnTo>
                      <a:pt x="3285" y="3858"/>
                    </a:lnTo>
                    <a:lnTo>
                      <a:pt x="3282" y="3845"/>
                    </a:lnTo>
                    <a:lnTo>
                      <a:pt x="3280" y="3832"/>
                    </a:lnTo>
                    <a:lnTo>
                      <a:pt x="3273" y="3786"/>
                    </a:lnTo>
                    <a:lnTo>
                      <a:pt x="3264" y="3741"/>
                    </a:lnTo>
                    <a:lnTo>
                      <a:pt x="3253" y="3697"/>
                    </a:lnTo>
                    <a:lnTo>
                      <a:pt x="3241" y="3656"/>
                    </a:lnTo>
                    <a:lnTo>
                      <a:pt x="3226" y="3616"/>
                    </a:lnTo>
                    <a:lnTo>
                      <a:pt x="3209" y="3579"/>
                    </a:lnTo>
                    <a:lnTo>
                      <a:pt x="3192" y="3543"/>
                    </a:lnTo>
                    <a:lnTo>
                      <a:pt x="3173" y="3508"/>
                    </a:lnTo>
                    <a:lnTo>
                      <a:pt x="3153" y="3475"/>
                    </a:lnTo>
                    <a:lnTo>
                      <a:pt x="3131" y="3445"/>
                    </a:lnTo>
                    <a:lnTo>
                      <a:pt x="3108" y="3416"/>
                    </a:lnTo>
                    <a:lnTo>
                      <a:pt x="3084" y="3388"/>
                    </a:lnTo>
                    <a:lnTo>
                      <a:pt x="3060" y="3361"/>
                    </a:lnTo>
                    <a:lnTo>
                      <a:pt x="3035" y="3336"/>
                    </a:lnTo>
                    <a:lnTo>
                      <a:pt x="3008" y="3312"/>
                    </a:lnTo>
                    <a:lnTo>
                      <a:pt x="2981" y="3290"/>
                    </a:lnTo>
                    <a:lnTo>
                      <a:pt x="2954" y="3269"/>
                    </a:lnTo>
                    <a:lnTo>
                      <a:pt x="2926" y="3249"/>
                    </a:lnTo>
                    <a:lnTo>
                      <a:pt x="2898" y="3230"/>
                    </a:lnTo>
                    <a:lnTo>
                      <a:pt x="2870" y="3214"/>
                    </a:lnTo>
                    <a:lnTo>
                      <a:pt x="2842" y="3198"/>
                    </a:lnTo>
                    <a:lnTo>
                      <a:pt x="2812" y="3183"/>
                    </a:lnTo>
                    <a:lnTo>
                      <a:pt x="2784" y="3169"/>
                    </a:lnTo>
                    <a:lnTo>
                      <a:pt x="2756" y="3156"/>
                    </a:lnTo>
                    <a:lnTo>
                      <a:pt x="2728" y="3144"/>
                    </a:lnTo>
                    <a:lnTo>
                      <a:pt x="2700" y="3134"/>
                    </a:lnTo>
                    <a:lnTo>
                      <a:pt x="2673" y="3124"/>
                    </a:lnTo>
                    <a:lnTo>
                      <a:pt x="2646" y="3115"/>
                    </a:lnTo>
                    <a:lnTo>
                      <a:pt x="2594" y="3099"/>
                    </a:lnTo>
                    <a:lnTo>
                      <a:pt x="2546" y="3087"/>
                    </a:lnTo>
                    <a:lnTo>
                      <a:pt x="2499" y="3075"/>
                    </a:lnTo>
                    <a:lnTo>
                      <a:pt x="2450" y="3066"/>
                    </a:lnTo>
                    <a:lnTo>
                      <a:pt x="2403" y="3060"/>
                    </a:lnTo>
                    <a:lnTo>
                      <a:pt x="2355" y="3053"/>
                    </a:lnTo>
                    <a:lnTo>
                      <a:pt x="2305" y="3048"/>
                    </a:lnTo>
                    <a:lnTo>
                      <a:pt x="2257" y="3046"/>
                    </a:lnTo>
                    <a:lnTo>
                      <a:pt x="2208" y="3044"/>
                    </a:lnTo>
                    <a:lnTo>
                      <a:pt x="2160" y="3044"/>
                    </a:lnTo>
                    <a:lnTo>
                      <a:pt x="2149" y="3045"/>
                    </a:lnTo>
                    <a:lnTo>
                      <a:pt x="2138" y="3046"/>
                    </a:lnTo>
                    <a:lnTo>
                      <a:pt x="2126" y="3046"/>
                    </a:lnTo>
                    <a:lnTo>
                      <a:pt x="2116" y="3045"/>
                    </a:lnTo>
                    <a:lnTo>
                      <a:pt x="2080" y="3047"/>
                    </a:lnTo>
                    <a:lnTo>
                      <a:pt x="2043" y="3049"/>
                    </a:lnTo>
                    <a:lnTo>
                      <a:pt x="2007" y="3053"/>
                    </a:lnTo>
                    <a:lnTo>
                      <a:pt x="1971" y="3057"/>
                    </a:lnTo>
                    <a:lnTo>
                      <a:pt x="1936" y="3063"/>
                    </a:lnTo>
                    <a:lnTo>
                      <a:pt x="1900" y="3069"/>
                    </a:lnTo>
                    <a:lnTo>
                      <a:pt x="1866" y="3074"/>
                    </a:lnTo>
                    <a:lnTo>
                      <a:pt x="1832" y="3082"/>
                    </a:lnTo>
                    <a:lnTo>
                      <a:pt x="1797" y="3090"/>
                    </a:lnTo>
                    <a:lnTo>
                      <a:pt x="1763" y="3098"/>
                    </a:lnTo>
                    <a:lnTo>
                      <a:pt x="1731" y="3108"/>
                    </a:lnTo>
                    <a:lnTo>
                      <a:pt x="1698" y="3118"/>
                    </a:lnTo>
                    <a:lnTo>
                      <a:pt x="1665" y="3128"/>
                    </a:lnTo>
                    <a:lnTo>
                      <a:pt x="1634" y="3139"/>
                    </a:lnTo>
                    <a:lnTo>
                      <a:pt x="1602" y="3152"/>
                    </a:lnTo>
                    <a:lnTo>
                      <a:pt x="1572" y="3164"/>
                    </a:lnTo>
                    <a:lnTo>
                      <a:pt x="1543" y="3178"/>
                    </a:lnTo>
                    <a:lnTo>
                      <a:pt x="1514" y="3192"/>
                    </a:lnTo>
                    <a:lnTo>
                      <a:pt x="1484" y="3207"/>
                    </a:lnTo>
                    <a:lnTo>
                      <a:pt x="1457" y="3221"/>
                    </a:lnTo>
                    <a:lnTo>
                      <a:pt x="1430" y="3237"/>
                    </a:lnTo>
                    <a:lnTo>
                      <a:pt x="1404" y="3254"/>
                    </a:lnTo>
                    <a:lnTo>
                      <a:pt x="1380" y="3271"/>
                    </a:lnTo>
                    <a:lnTo>
                      <a:pt x="1355" y="3289"/>
                    </a:lnTo>
                    <a:lnTo>
                      <a:pt x="1331" y="3307"/>
                    </a:lnTo>
                    <a:lnTo>
                      <a:pt x="1310" y="3326"/>
                    </a:lnTo>
                    <a:lnTo>
                      <a:pt x="1289" y="3345"/>
                    </a:lnTo>
                    <a:lnTo>
                      <a:pt x="1268" y="3365"/>
                    </a:lnTo>
                    <a:lnTo>
                      <a:pt x="1248" y="3385"/>
                    </a:lnTo>
                    <a:lnTo>
                      <a:pt x="1230" y="3407"/>
                    </a:lnTo>
                    <a:lnTo>
                      <a:pt x="1213" y="3428"/>
                    </a:lnTo>
                    <a:lnTo>
                      <a:pt x="1198" y="3451"/>
                    </a:lnTo>
                    <a:lnTo>
                      <a:pt x="1178" y="3480"/>
                    </a:lnTo>
                    <a:lnTo>
                      <a:pt x="1159" y="3508"/>
                    </a:lnTo>
                    <a:lnTo>
                      <a:pt x="1141" y="3537"/>
                    </a:lnTo>
                    <a:lnTo>
                      <a:pt x="1124" y="3566"/>
                    </a:lnTo>
                    <a:lnTo>
                      <a:pt x="1109" y="3595"/>
                    </a:lnTo>
                    <a:lnTo>
                      <a:pt x="1093" y="3624"/>
                    </a:lnTo>
                    <a:lnTo>
                      <a:pt x="1078" y="3652"/>
                    </a:lnTo>
                    <a:lnTo>
                      <a:pt x="1064" y="3681"/>
                    </a:lnTo>
                    <a:lnTo>
                      <a:pt x="1050" y="3709"/>
                    </a:lnTo>
                    <a:lnTo>
                      <a:pt x="1038" y="3738"/>
                    </a:lnTo>
                    <a:lnTo>
                      <a:pt x="1027" y="3767"/>
                    </a:lnTo>
                    <a:lnTo>
                      <a:pt x="1015" y="3795"/>
                    </a:lnTo>
                    <a:lnTo>
                      <a:pt x="1005" y="3823"/>
                    </a:lnTo>
                    <a:lnTo>
                      <a:pt x="996" y="3852"/>
                    </a:lnTo>
                    <a:lnTo>
                      <a:pt x="988" y="3880"/>
                    </a:lnTo>
                    <a:lnTo>
                      <a:pt x="981" y="3908"/>
                    </a:lnTo>
                    <a:lnTo>
                      <a:pt x="973" y="3936"/>
                    </a:lnTo>
                    <a:lnTo>
                      <a:pt x="967" y="3963"/>
                    </a:lnTo>
                    <a:lnTo>
                      <a:pt x="961" y="3991"/>
                    </a:lnTo>
                    <a:lnTo>
                      <a:pt x="957" y="4019"/>
                    </a:lnTo>
                    <a:lnTo>
                      <a:pt x="954" y="4048"/>
                    </a:lnTo>
                    <a:lnTo>
                      <a:pt x="950" y="4075"/>
                    </a:lnTo>
                    <a:lnTo>
                      <a:pt x="948" y="4103"/>
                    </a:lnTo>
                    <a:lnTo>
                      <a:pt x="947" y="4130"/>
                    </a:lnTo>
                    <a:lnTo>
                      <a:pt x="946" y="4158"/>
                    </a:lnTo>
                    <a:lnTo>
                      <a:pt x="946" y="4185"/>
                    </a:lnTo>
                    <a:lnTo>
                      <a:pt x="947" y="4212"/>
                    </a:lnTo>
                    <a:lnTo>
                      <a:pt x="949" y="4239"/>
                    </a:lnTo>
                    <a:lnTo>
                      <a:pt x="951" y="4266"/>
                    </a:lnTo>
                    <a:lnTo>
                      <a:pt x="955" y="4293"/>
                    </a:lnTo>
                    <a:lnTo>
                      <a:pt x="958" y="4320"/>
                    </a:lnTo>
                    <a:lnTo>
                      <a:pt x="964" y="4347"/>
                    </a:lnTo>
                    <a:lnTo>
                      <a:pt x="973" y="4391"/>
                    </a:lnTo>
                    <a:lnTo>
                      <a:pt x="985" y="4436"/>
                    </a:lnTo>
                    <a:lnTo>
                      <a:pt x="999" y="4479"/>
                    </a:lnTo>
                    <a:lnTo>
                      <a:pt x="1014" y="4521"/>
                    </a:lnTo>
                    <a:lnTo>
                      <a:pt x="1031" y="4561"/>
                    </a:lnTo>
                    <a:lnTo>
                      <a:pt x="1050" y="4602"/>
                    </a:lnTo>
                    <a:lnTo>
                      <a:pt x="1069" y="4640"/>
                    </a:lnTo>
                    <a:lnTo>
                      <a:pt x="1091" y="4677"/>
                    </a:lnTo>
                    <a:lnTo>
                      <a:pt x="1112" y="4713"/>
                    </a:lnTo>
                    <a:lnTo>
                      <a:pt x="1135" y="4748"/>
                    </a:lnTo>
                    <a:lnTo>
                      <a:pt x="1157" y="4781"/>
                    </a:lnTo>
                    <a:lnTo>
                      <a:pt x="1181" y="4813"/>
                    </a:lnTo>
                    <a:lnTo>
                      <a:pt x="1204" y="4844"/>
                    </a:lnTo>
                    <a:lnTo>
                      <a:pt x="1229" y="4874"/>
                    </a:lnTo>
                    <a:lnTo>
                      <a:pt x="1253" y="4902"/>
                    </a:lnTo>
                    <a:lnTo>
                      <a:pt x="1276" y="4928"/>
                    </a:lnTo>
                    <a:lnTo>
                      <a:pt x="1300" y="4953"/>
                    </a:lnTo>
                    <a:lnTo>
                      <a:pt x="1324" y="4977"/>
                    </a:lnTo>
                    <a:lnTo>
                      <a:pt x="1346" y="5000"/>
                    </a:lnTo>
                    <a:lnTo>
                      <a:pt x="1369" y="5020"/>
                    </a:lnTo>
                    <a:lnTo>
                      <a:pt x="1409" y="5057"/>
                    </a:lnTo>
                    <a:lnTo>
                      <a:pt x="1446" y="5088"/>
                    </a:lnTo>
                    <a:lnTo>
                      <a:pt x="1476" y="5113"/>
                    </a:lnTo>
                    <a:lnTo>
                      <a:pt x="1500" y="5131"/>
                    </a:lnTo>
                    <a:lnTo>
                      <a:pt x="1516" y="5141"/>
                    </a:lnTo>
                    <a:lnTo>
                      <a:pt x="1521" y="5146"/>
                    </a:lnTo>
                    <a:lnTo>
                      <a:pt x="1537" y="5157"/>
                    </a:lnTo>
                    <a:lnTo>
                      <a:pt x="1553" y="5169"/>
                    </a:lnTo>
                    <a:lnTo>
                      <a:pt x="1566" y="5183"/>
                    </a:lnTo>
                    <a:lnTo>
                      <a:pt x="1579" y="5197"/>
                    </a:lnTo>
                    <a:lnTo>
                      <a:pt x="1590" y="5213"/>
                    </a:lnTo>
                    <a:lnTo>
                      <a:pt x="1600" y="5229"/>
                    </a:lnTo>
                    <a:lnTo>
                      <a:pt x="1610" y="5246"/>
                    </a:lnTo>
                    <a:lnTo>
                      <a:pt x="1617" y="5263"/>
                    </a:lnTo>
                    <a:lnTo>
                      <a:pt x="1624" y="5281"/>
                    </a:lnTo>
                    <a:lnTo>
                      <a:pt x="1629" y="5299"/>
                    </a:lnTo>
                    <a:lnTo>
                      <a:pt x="1633" y="5317"/>
                    </a:lnTo>
                    <a:lnTo>
                      <a:pt x="1636" y="5336"/>
                    </a:lnTo>
                    <a:lnTo>
                      <a:pt x="1636" y="5355"/>
                    </a:lnTo>
                    <a:lnTo>
                      <a:pt x="1636" y="5374"/>
                    </a:lnTo>
                    <a:lnTo>
                      <a:pt x="1635" y="5393"/>
                    </a:lnTo>
                    <a:lnTo>
                      <a:pt x="1632" y="5412"/>
                    </a:lnTo>
                    <a:lnTo>
                      <a:pt x="1626" y="5431"/>
                    </a:lnTo>
                    <a:lnTo>
                      <a:pt x="1620" y="5450"/>
                    </a:lnTo>
                    <a:lnTo>
                      <a:pt x="1613" y="5467"/>
                    </a:lnTo>
                    <a:lnTo>
                      <a:pt x="1604" y="5484"/>
                    </a:lnTo>
                    <a:lnTo>
                      <a:pt x="1595" y="5501"/>
                    </a:lnTo>
                    <a:lnTo>
                      <a:pt x="1583" y="5517"/>
                    </a:lnTo>
                    <a:lnTo>
                      <a:pt x="1571" y="5530"/>
                    </a:lnTo>
                    <a:lnTo>
                      <a:pt x="1559" y="5544"/>
                    </a:lnTo>
                    <a:lnTo>
                      <a:pt x="1544" y="5557"/>
                    </a:lnTo>
                    <a:lnTo>
                      <a:pt x="1529" y="5568"/>
                    </a:lnTo>
                    <a:lnTo>
                      <a:pt x="1514" y="5578"/>
                    </a:lnTo>
                    <a:lnTo>
                      <a:pt x="1497" y="5587"/>
                    </a:lnTo>
                    <a:lnTo>
                      <a:pt x="1479" y="5595"/>
                    </a:lnTo>
                    <a:lnTo>
                      <a:pt x="1461" y="5602"/>
                    </a:lnTo>
                    <a:lnTo>
                      <a:pt x="1443" y="5608"/>
                    </a:lnTo>
                    <a:lnTo>
                      <a:pt x="1424" y="5612"/>
                    </a:lnTo>
                    <a:lnTo>
                      <a:pt x="1388" y="5619"/>
                    </a:lnTo>
                    <a:lnTo>
                      <a:pt x="1351" y="5628"/>
                    </a:lnTo>
                    <a:lnTo>
                      <a:pt x="1313" y="5638"/>
                    </a:lnTo>
                    <a:lnTo>
                      <a:pt x="1275" y="5651"/>
                    </a:lnTo>
                    <a:lnTo>
                      <a:pt x="1237" y="5666"/>
                    </a:lnTo>
                    <a:lnTo>
                      <a:pt x="1199" y="5683"/>
                    </a:lnTo>
                    <a:lnTo>
                      <a:pt x="1160" y="5702"/>
                    </a:lnTo>
                    <a:lnTo>
                      <a:pt x="1121" y="5723"/>
                    </a:lnTo>
                    <a:lnTo>
                      <a:pt x="1083" y="5746"/>
                    </a:lnTo>
                    <a:lnTo>
                      <a:pt x="1045" y="5772"/>
                    </a:lnTo>
                    <a:lnTo>
                      <a:pt x="1006" y="5799"/>
                    </a:lnTo>
                    <a:lnTo>
                      <a:pt x="968" y="5827"/>
                    </a:lnTo>
                    <a:lnTo>
                      <a:pt x="931" y="5857"/>
                    </a:lnTo>
                    <a:lnTo>
                      <a:pt x="895" y="5891"/>
                    </a:lnTo>
                    <a:lnTo>
                      <a:pt x="860" y="5925"/>
                    </a:lnTo>
                    <a:lnTo>
                      <a:pt x="825" y="5962"/>
                    </a:lnTo>
                    <a:lnTo>
                      <a:pt x="792" y="6000"/>
                    </a:lnTo>
                    <a:lnTo>
                      <a:pt x="760" y="6040"/>
                    </a:lnTo>
                    <a:lnTo>
                      <a:pt x="730" y="6083"/>
                    </a:lnTo>
                    <a:lnTo>
                      <a:pt x="701" y="6127"/>
                    </a:lnTo>
                    <a:lnTo>
                      <a:pt x="672" y="6173"/>
                    </a:lnTo>
                    <a:lnTo>
                      <a:pt x="647" y="6220"/>
                    </a:lnTo>
                    <a:lnTo>
                      <a:pt x="623" y="6271"/>
                    </a:lnTo>
                    <a:lnTo>
                      <a:pt x="600" y="6323"/>
                    </a:lnTo>
                    <a:lnTo>
                      <a:pt x="581" y="6375"/>
                    </a:lnTo>
                    <a:lnTo>
                      <a:pt x="563" y="6430"/>
                    </a:lnTo>
                    <a:lnTo>
                      <a:pt x="548" y="6488"/>
                    </a:lnTo>
                    <a:lnTo>
                      <a:pt x="535" y="6547"/>
                    </a:lnTo>
                    <a:lnTo>
                      <a:pt x="525" y="6608"/>
                    </a:lnTo>
                    <a:lnTo>
                      <a:pt x="517" y="6670"/>
                    </a:lnTo>
                    <a:lnTo>
                      <a:pt x="513" y="6735"/>
                    </a:lnTo>
                    <a:lnTo>
                      <a:pt x="512" y="6800"/>
                    </a:lnTo>
                    <a:lnTo>
                      <a:pt x="513" y="6861"/>
                    </a:lnTo>
                    <a:lnTo>
                      <a:pt x="515" y="6919"/>
                    </a:lnTo>
                    <a:lnTo>
                      <a:pt x="520" y="6977"/>
                    </a:lnTo>
                    <a:lnTo>
                      <a:pt x="525" y="7031"/>
                    </a:lnTo>
                    <a:lnTo>
                      <a:pt x="533" y="7083"/>
                    </a:lnTo>
                    <a:lnTo>
                      <a:pt x="542" y="7134"/>
                    </a:lnTo>
                    <a:lnTo>
                      <a:pt x="553" y="7183"/>
                    </a:lnTo>
                    <a:lnTo>
                      <a:pt x="564" y="7231"/>
                    </a:lnTo>
                    <a:lnTo>
                      <a:pt x="578" y="7277"/>
                    </a:lnTo>
                    <a:lnTo>
                      <a:pt x="593" y="7321"/>
                    </a:lnTo>
                    <a:lnTo>
                      <a:pt x="608" y="7362"/>
                    </a:lnTo>
                    <a:lnTo>
                      <a:pt x="624" y="7403"/>
                    </a:lnTo>
                    <a:lnTo>
                      <a:pt x="642" y="7441"/>
                    </a:lnTo>
                    <a:lnTo>
                      <a:pt x="660" y="7478"/>
                    </a:lnTo>
                    <a:lnTo>
                      <a:pt x="679" y="7514"/>
                    </a:lnTo>
                    <a:lnTo>
                      <a:pt x="699" y="7548"/>
                    </a:lnTo>
                    <a:lnTo>
                      <a:pt x="720" y="7580"/>
                    </a:lnTo>
                    <a:lnTo>
                      <a:pt x="741" y="7612"/>
                    </a:lnTo>
                    <a:lnTo>
                      <a:pt x="764" y="7641"/>
                    </a:lnTo>
                    <a:lnTo>
                      <a:pt x="786" y="7669"/>
                    </a:lnTo>
                    <a:lnTo>
                      <a:pt x="809" y="7696"/>
                    </a:lnTo>
                    <a:lnTo>
                      <a:pt x="831" y="7722"/>
                    </a:lnTo>
                    <a:lnTo>
                      <a:pt x="855" y="7745"/>
                    </a:lnTo>
                    <a:lnTo>
                      <a:pt x="878" y="7768"/>
                    </a:lnTo>
                    <a:lnTo>
                      <a:pt x="901" y="7790"/>
                    </a:lnTo>
                    <a:lnTo>
                      <a:pt x="924" y="7811"/>
                    </a:lnTo>
                    <a:lnTo>
                      <a:pt x="948" y="7830"/>
                    </a:lnTo>
                    <a:lnTo>
                      <a:pt x="972" y="7848"/>
                    </a:lnTo>
                    <a:lnTo>
                      <a:pt x="994" y="7865"/>
                    </a:lnTo>
                    <a:lnTo>
                      <a:pt x="1018" y="7880"/>
                    </a:lnTo>
                    <a:lnTo>
                      <a:pt x="1039" y="7895"/>
                    </a:lnTo>
                    <a:lnTo>
                      <a:pt x="1062" y="7908"/>
                    </a:lnTo>
                    <a:lnTo>
                      <a:pt x="1072" y="7879"/>
                    </a:lnTo>
                    <a:lnTo>
                      <a:pt x="1083" y="7850"/>
                    </a:lnTo>
                    <a:lnTo>
                      <a:pt x="1094" y="7821"/>
                    </a:lnTo>
                    <a:lnTo>
                      <a:pt x="1106" y="7793"/>
                    </a:lnTo>
                    <a:lnTo>
                      <a:pt x="1119" y="7763"/>
                    </a:lnTo>
                    <a:lnTo>
                      <a:pt x="1131" y="7735"/>
                    </a:lnTo>
                    <a:lnTo>
                      <a:pt x="1146" y="7707"/>
                    </a:lnTo>
                    <a:lnTo>
                      <a:pt x="1159" y="7679"/>
                    </a:lnTo>
                    <a:lnTo>
                      <a:pt x="1174" y="7651"/>
                    </a:lnTo>
                    <a:lnTo>
                      <a:pt x="1190" y="7623"/>
                    </a:lnTo>
                    <a:lnTo>
                      <a:pt x="1205" y="7596"/>
                    </a:lnTo>
                    <a:lnTo>
                      <a:pt x="1222" y="7569"/>
                    </a:lnTo>
                    <a:lnTo>
                      <a:pt x="1239" y="7542"/>
                    </a:lnTo>
                    <a:lnTo>
                      <a:pt x="1256" y="7515"/>
                    </a:lnTo>
                    <a:lnTo>
                      <a:pt x="1274" y="7488"/>
                    </a:lnTo>
                    <a:lnTo>
                      <a:pt x="1293" y="7462"/>
                    </a:lnTo>
                    <a:lnTo>
                      <a:pt x="1312" y="7435"/>
                    </a:lnTo>
                    <a:lnTo>
                      <a:pt x="1331" y="7409"/>
                    </a:lnTo>
                    <a:lnTo>
                      <a:pt x="1352" y="7385"/>
                    </a:lnTo>
                    <a:lnTo>
                      <a:pt x="1372" y="7359"/>
                    </a:lnTo>
                    <a:lnTo>
                      <a:pt x="1393" y="7334"/>
                    </a:lnTo>
                    <a:lnTo>
                      <a:pt x="1415" y="7309"/>
                    </a:lnTo>
                    <a:lnTo>
                      <a:pt x="1437" y="7285"/>
                    </a:lnTo>
                    <a:lnTo>
                      <a:pt x="1460" y="7261"/>
                    </a:lnTo>
                    <a:lnTo>
                      <a:pt x="1482" y="7236"/>
                    </a:lnTo>
                    <a:lnTo>
                      <a:pt x="1506" y="7213"/>
                    </a:lnTo>
                    <a:lnTo>
                      <a:pt x="1529" y="7190"/>
                    </a:lnTo>
                    <a:lnTo>
                      <a:pt x="1554" y="7168"/>
                    </a:lnTo>
                    <a:lnTo>
                      <a:pt x="1579" y="7145"/>
                    </a:lnTo>
                    <a:lnTo>
                      <a:pt x="1605" y="7123"/>
                    </a:lnTo>
                    <a:lnTo>
                      <a:pt x="1629" y="7101"/>
                    </a:lnTo>
                    <a:lnTo>
                      <a:pt x="1656" y="7080"/>
                    </a:lnTo>
                    <a:lnTo>
                      <a:pt x="1682" y="7059"/>
                    </a:lnTo>
                    <a:lnTo>
                      <a:pt x="1709" y="7038"/>
                    </a:lnTo>
                    <a:lnTo>
                      <a:pt x="1736" y="7019"/>
                    </a:lnTo>
                    <a:lnTo>
                      <a:pt x="1763" y="7000"/>
                    </a:lnTo>
                    <a:lnTo>
                      <a:pt x="1818" y="6963"/>
                    </a:lnTo>
                    <a:lnTo>
                      <a:pt x="1873" y="6928"/>
                    </a:lnTo>
                    <a:lnTo>
                      <a:pt x="1930" y="6896"/>
                    </a:lnTo>
                    <a:lnTo>
                      <a:pt x="1987" y="6865"/>
                    </a:lnTo>
                    <a:lnTo>
                      <a:pt x="2045" y="6837"/>
                    </a:lnTo>
                    <a:lnTo>
                      <a:pt x="2103" y="6811"/>
                    </a:lnTo>
                    <a:lnTo>
                      <a:pt x="2133" y="6800"/>
                    </a:lnTo>
                    <a:lnTo>
                      <a:pt x="2162" y="6788"/>
                    </a:lnTo>
                    <a:lnTo>
                      <a:pt x="2192" y="6778"/>
                    </a:lnTo>
                    <a:lnTo>
                      <a:pt x="2221" y="6766"/>
                    </a:lnTo>
                    <a:lnTo>
                      <a:pt x="2251" y="6757"/>
                    </a:lnTo>
                    <a:lnTo>
                      <a:pt x="2280" y="6747"/>
                    </a:lnTo>
                    <a:lnTo>
                      <a:pt x="2311" y="6740"/>
                    </a:lnTo>
                    <a:lnTo>
                      <a:pt x="2341" y="6732"/>
                    </a:lnTo>
                    <a:lnTo>
                      <a:pt x="2370" y="6724"/>
                    </a:lnTo>
                    <a:lnTo>
                      <a:pt x="2401" y="6717"/>
                    </a:lnTo>
                    <a:lnTo>
                      <a:pt x="2431" y="6710"/>
                    </a:lnTo>
                    <a:lnTo>
                      <a:pt x="2462" y="6705"/>
                    </a:lnTo>
                    <a:lnTo>
                      <a:pt x="2491" y="6700"/>
                    </a:lnTo>
                    <a:lnTo>
                      <a:pt x="2521" y="6696"/>
                    </a:lnTo>
                    <a:lnTo>
                      <a:pt x="2551" y="6691"/>
                    </a:lnTo>
                    <a:lnTo>
                      <a:pt x="2582" y="6688"/>
                    </a:lnTo>
                    <a:lnTo>
                      <a:pt x="2582" y="6633"/>
                    </a:lnTo>
                    <a:lnTo>
                      <a:pt x="2584" y="6575"/>
                    </a:lnTo>
                    <a:lnTo>
                      <a:pt x="2587" y="6514"/>
                    </a:lnTo>
                    <a:lnTo>
                      <a:pt x="2593" y="6451"/>
                    </a:lnTo>
                    <a:lnTo>
                      <a:pt x="2601" y="6385"/>
                    </a:lnTo>
                    <a:lnTo>
                      <a:pt x="2611" y="6319"/>
                    </a:lnTo>
                    <a:lnTo>
                      <a:pt x="2618" y="6285"/>
                    </a:lnTo>
                    <a:lnTo>
                      <a:pt x="2625" y="6252"/>
                    </a:lnTo>
                    <a:lnTo>
                      <a:pt x="2631" y="6218"/>
                    </a:lnTo>
                    <a:lnTo>
                      <a:pt x="2640" y="6183"/>
                    </a:lnTo>
                    <a:lnTo>
                      <a:pt x="2649" y="6149"/>
                    </a:lnTo>
                    <a:lnTo>
                      <a:pt x="2658" y="6115"/>
                    </a:lnTo>
                    <a:lnTo>
                      <a:pt x="2670" y="6081"/>
                    </a:lnTo>
                    <a:lnTo>
                      <a:pt x="2681" y="6046"/>
                    </a:lnTo>
                    <a:lnTo>
                      <a:pt x="2693" y="6012"/>
                    </a:lnTo>
                    <a:lnTo>
                      <a:pt x="2707" y="5979"/>
                    </a:lnTo>
                    <a:lnTo>
                      <a:pt x="2721" y="5944"/>
                    </a:lnTo>
                    <a:lnTo>
                      <a:pt x="2736" y="5911"/>
                    </a:lnTo>
                    <a:lnTo>
                      <a:pt x="2753" y="5877"/>
                    </a:lnTo>
                    <a:lnTo>
                      <a:pt x="2770" y="5845"/>
                    </a:lnTo>
                    <a:lnTo>
                      <a:pt x="2788" y="5812"/>
                    </a:lnTo>
                    <a:lnTo>
                      <a:pt x="2808" y="5781"/>
                    </a:lnTo>
                    <a:lnTo>
                      <a:pt x="2828" y="5749"/>
                    </a:lnTo>
                    <a:lnTo>
                      <a:pt x="2849" y="5718"/>
                    </a:lnTo>
                    <a:lnTo>
                      <a:pt x="2873" y="5687"/>
                    </a:lnTo>
                    <a:lnTo>
                      <a:pt x="2897" y="5658"/>
                    </a:lnTo>
                    <a:lnTo>
                      <a:pt x="2917" y="5636"/>
                    </a:lnTo>
                    <a:lnTo>
                      <a:pt x="2937" y="5613"/>
                    </a:lnTo>
                    <a:lnTo>
                      <a:pt x="2957" y="5592"/>
                    </a:lnTo>
                    <a:lnTo>
                      <a:pt x="2979" y="5572"/>
                    </a:lnTo>
                    <a:lnTo>
                      <a:pt x="3000" y="5553"/>
                    </a:lnTo>
                    <a:lnTo>
                      <a:pt x="3023" y="5533"/>
                    </a:lnTo>
                    <a:lnTo>
                      <a:pt x="3045" y="5514"/>
                    </a:lnTo>
                    <a:lnTo>
                      <a:pt x="3068" y="5496"/>
                    </a:lnTo>
                    <a:lnTo>
                      <a:pt x="3091" y="5480"/>
                    </a:lnTo>
                    <a:lnTo>
                      <a:pt x="3116" y="5464"/>
                    </a:lnTo>
                    <a:lnTo>
                      <a:pt x="3140" y="5448"/>
                    </a:lnTo>
                    <a:lnTo>
                      <a:pt x="3165" y="5432"/>
                    </a:lnTo>
                    <a:lnTo>
                      <a:pt x="3190" y="5419"/>
                    </a:lnTo>
                    <a:lnTo>
                      <a:pt x="3216" y="5405"/>
                    </a:lnTo>
                    <a:lnTo>
                      <a:pt x="3243" y="5392"/>
                    </a:lnTo>
                    <a:lnTo>
                      <a:pt x="3270" y="5379"/>
                    </a:lnTo>
                    <a:lnTo>
                      <a:pt x="3297" y="5368"/>
                    </a:lnTo>
                    <a:lnTo>
                      <a:pt x="3325" y="5358"/>
                    </a:lnTo>
                    <a:lnTo>
                      <a:pt x="3353" y="5348"/>
                    </a:lnTo>
                    <a:lnTo>
                      <a:pt x="3382" y="5338"/>
                    </a:lnTo>
                    <a:lnTo>
                      <a:pt x="3412" y="5330"/>
                    </a:lnTo>
                    <a:lnTo>
                      <a:pt x="3441" y="5322"/>
                    </a:lnTo>
                    <a:lnTo>
                      <a:pt x="3471" y="5314"/>
                    </a:lnTo>
                    <a:lnTo>
                      <a:pt x="3502" y="5309"/>
                    </a:lnTo>
                    <a:lnTo>
                      <a:pt x="3533" y="5302"/>
                    </a:lnTo>
                    <a:lnTo>
                      <a:pt x="3565" y="5297"/>
                    </a:lnTo>
                    <a:lnTo>
                      <a:pt x="3596" y="5293"/>
                    </a:lnTo>
                    <a:lnTo>
                      <a:pt x="3629" y="5290"/>
                    </a:lnTo>
                    <a:lnTo>
                      <a:pt x="3661" y="5286"/>
                    </a:lnTo>
                    <a:lnTo>
                      <a:pt x="3695" y="5284"/>
                    </a:lnTo>
                    <a:lnTo>
                      <a:pt x="3729" y="5283"/>
                    </a:lnTo>
                    <a:lnTo>
                      <a:pt x="3764" y="5282"/>
                    </a:lnTo>
                    <a:lnTo>
                      <a:pt x="3805" y="5282"/>
                    </a:lnTo>
                    <a:lnTo>
                      <a:pt x="3848" y="5283"/>
                    </a:lnTo>
                    <a:lnTo>
                      <a:pt x="3893" y="5285"/>
                    </a:lnTo>
                    <a:lnTo>
                      <a:pt x="3939" y="5288"/>
                    </a:lnTo>
                    <a:lnTo>
                      <a:pt x="3985" y="5293"/>
                    </a:lnTo>
                    <a:lnTo>
                      <a:pt x="4034" y="5300"/>
                    </a:lnTo>
                    <a:lnTo>
                      <a:pt x="4082" y="5309"/>
                    </a:lnTo>
                    <a:lnTo>
                      <a:pt x="4130" y="5319"/>
                    </a:lnTo>
                    <a:lnTo>
                      <a:pt x="4180" y="5332"/>
                    </a:lnTo>
                    <a:lnTo>
                      <a:pt x="4228" y="5347"/>
                    </a:lnTo>
                    <a:lnTo>
                      <a:pt x="4278" y="5364"/>
                    </a:lnTo>
                    <a:lnTo>
                      <a:pt x="4326" y="5384"/>
                    </a:lnTo>
                    <a:lnTo>
                      <a:pt x="4374" y="5406"/>
                    </a:lnTo>
                    <a:lnTo>
                      <a:pt x="4423" y="5431"/>
                    </a:lnTo>
                    <a:lnTo>
                      <a:pt x="4469" y="5459"/>
                    </a:lnTo>
                    <a:lnTo>
                      <a:pt x="4515" y="5491"/>
                    </a:lnTo>
                    <a:lnTo>
                      <a:pt x="4559" y="5526"/>
                    </a:lnTo>
                    <a:lnTo>
                      <a:pt x="4603" y="5564"/>
                    </a:lnTo>
                    <a:lnTo>
                      <a:pt x="4643" y="5605"/>
                    </a:lnTo>
                    <a:lnTo>
                      <a:pt x="4683" y="5650"/>
                    </a:lnTo>
                    <a:lnTo>
                      <a:pt x="4721" y="5699"/>
                    </a:lnTo>
                    <a:lnTo>
                      <a:pt x="4757" y="5752"/>
                    </a:lnTo>
                    <a:lnTo>
                      <a:pt x="4790" y="5809"/>
                    </a:lnTo>
                    <a:lnTo>
                      <a:pt x="4821" y="5871"/>
                    </a:lnTo>
                    <a:lnTo>
                      <a:pt x="4849" y="5936"/>
                    </a:lnTo>
                    <a:lnTo>
                      <a:pt x="4875" y="6007"/>
                    </a:lnTo>
                    <a:lnTo>
                      <a:pt x="4896" y="6081"/>
                    </a:lnTo>
                    <a:lnTo>
                      <a:pt x="4915" y="6161"/>
                    </a:lnTo>
                    <a:lnTo>
                      <a:pt x="4931" y="6245"/>
                    </a:lnTo>
                    <a:lnTo>
                      <a:pt x="4943" y="6335"/>
                    </a:lnTo>
                    <a:lnTo>
                      <a:pt x="4951" y="6430"/>
                    </a:lnTo>
                    <a:lnTo>
                      <a:pt x="4956" y="6530"/>
                    </a:lnTo>
                    <a:lnTo>
                      <a:pt x="4956" y="6544"/>
                    </a:lnTo>
                    <a:lnTo>
                      <a:pt x="4954" y="6556"/>
                    </a:lnTo>
                    <a:lnTo>
                      <a:pt x="4953" y="6570"/>
                    </a:lnTo>
                    <a:lnTo>
                      <a:pt x="4951" y="6582"/>
                    </a:lnTo>
                    <a:lnTo>
                      <a:pt x="4949" y="6595"/>
                    </a:lnTo>
                    <a:lnTo>
                      <a:pt x="4945" y="6607"/>
                    </a:lnTo>
                    <a:lnTo>
                      <a:pt x="4941" y="6619"/>
                    </a:lnTo>
                    <a:lnTo>
                      <a:pt x="4938" y="6630"/>
                    </a:lnTo>
                    <a:lnTo>
                      <a:pt x="4932" y="6642"/>
                    </a:lnTo>
                    <a:lnTo>
                      <a:pt x="4926" y="6653"/>
                    </a:lnTo>
                    <a:lnTo>
                      <a:pt x="4921" y="6664"/>
                    </a:lnTo>
                    <a:lnTo>
                      <a:pt x="4914" y="6674"/>
                    </a:lnTo>
                    <a:lnTo>
                      <a:pt x="4907" y="6684"/>
                    </a:lnTo>
                    <a:lnTo>
                      <a:pt x="4901" y="6695"/>
                    </a:lnTo>
                    <a:lnTo>
                      <a:pt x="4893" y="6704"/>
                    </a:lnTo>
                    <a:lnTo>
                      <a:pt x="4884" y="6713"/>
                    </a:lnTo>
                    <a:lnTo>
                      <a:pt x="4876" y="6722"/>
                    </a:lnTo>
                    <a:lnTo>
                      <a:pt x="4866" y="6729"/>
                    </a:lnTo>
                    <a:lnTo>
                      <a:pt x="4857" y="6737"/>
                    </a:lnTo>
                    <a:lnTo>
                      <a:pt x="4847" y="6745"/>
                    </a:lnTo>
                    <a:lnTo>
                      <a:pt x="4836" y="6752"/>
                    </a:lnTo>
                    <a:lnTo>
                      <a:pt x="4826" y="6759"/>
                    </a:lnTo>
                    <a:lnTo>
                      <a:pt x="4815" y="6764"/>
                    </a:lnTo>
                    <a:lnTo>
                      <a:pt x="4804" y="6770"/>
                    </a:lnTo>
                    <a:lnTo>
                      <a:pt x="4793" y="6774"/>
                    </a:lnTo>
                    <a:lnTo>
                      <a:pt x="4780" y="6779"/>
                    </a:lnTo>
                    <a:lnTo>
                      <a:pt x="4769" y="6782"/>
                    </a:lnTo>
                    <a:lnTo>
                      <a:pt x="4757" y="6786"/>
                    </a:lnTo>
                    <a:lnTo>
                      <a:pt x="4743" y="6788"/>
                    </a:lnTo>
                    <a:lnTo>
                      <a:pt x="4731" y="6790"/>
                    </a:lnTo>
                    <a:lnTo>
                      <a:pt x="4718" y="6791"/>
                    </a:lnTo>
                    <a:lnTo>
                      <a:pt x="4705" y="6791"/>
                    </a:lnTo>
                    <a:lnTo>
                      <a:pt x="4691" y="6791"/>
                    </a:lnTo>
                    <a:lnTo>
                      <a:pt x="4679" y="6791"/>
                    </a:lnTo>
                    <a:lnTo>
                      <a:pt x="4667" y="6789"/>
                    </a:lnTo>
                    <a:lnTo>
                      <a:pt x="4653" y="6788"/>
                    </a:lnTo>
                    <a:lnTo>
                      <a:pt x="4641" y="6784"/>
                    </a:lnTo>
                    <a:lnTo>
                      <a:pt x="4630" y="6781"/>
                    </a:lnTo>
                    <a:lnTo>
                      <a:pt x="4617" y="6778"/>
                    </a:lnTo>
                    <a:lnTo>
                      <a:pt x="4606" y="6773"/>
                    </a:lnTo>
                    <a:lnTo>
                      <a:pt x="4595" y="6769"/>
                    </a:lnTo>
                    <a:lnTo>
                      <a:pt x="4583" y="6763"/>
                    </a:lnTo>
                    <a:lnTo>
                      <a:pt x="4572" y="6757"/>
                    </a:lnTo>
                    <a:lnTo>
                      <a:pt x="4562" y="6751"/>
                    </a:lnTo>
                    <a:lnTo>
                      <a:pt x="4552" y="6744"/>
                    </a:lnTo>
                    <a:lnTo>
                      <a:pt x="4542" y="6736"/>
                    </a:lnTo>
                    <a:lnTo>
                      <a:pt x="4532" y="6728"/>
                    </a:lnTo>
                    <a:lnTo>
                      <a:pt x="4523" y="6720"/>
                    </a:lnTo>
                    <a:lnTo>
                      <a:pt x="4515" y="6711"/>
                    </a:lnTo>
                    <a:lnTo>
                      <a:pt x="4506" y="6702"/>
                    </a:lnTo>
                    <a:lnTo>
                      <a:pt x="4498" y="6693"/>
                    </a:lnTo>
                    <a:lnTo>
                      <a:pt x="4491" y="6683"/>
                    </a:lnTo>
                    <a:lnTo>
                      <a:pt x="4484" y="6673"/>
                    </a:lnTo>
                    <a:lnTo>
                      <a:pt x="4478" y="6662"/>
                    </a:lnTo>
                    <a:lnTo>
                      <a:pt x="4472" y="6652"/>
                    </a:lnTo>
                    <a:lnTo>
                      <a:pt x="4466" y="6641"/>
                    </a:lnTo>
                    <a:lnTo>
                      <a:pt x="4461" y="6628"/>
                    </a:lnTo>
                    <a:lnTo>
                      <a:pt x="4457" y="6617"/>
                    </a:lnTo>
                    <a:lnTo>
                      <a:pt x="4453" y="6605"/>
                    </a:lnTo>
                    <a:lnTo>
                      <a:pt x="4450" y="6592"/>
                    </a:lnTo>
                    <a:lnTo>
                      <a:pt x="4447" y="6580"/>
                    </a:lnTo>
                    <a:lnTo>
                      <a:pt x="4445" y="6568"/>
                    </a:lnTo>
                    <a:lnTo>
                      <a:pt x="4444" y="6554"/>
                    </a:lnTo>
                    <a:lnTo>
                      <a:pt x="4444" y="6542"/>
                    </a:lnTo>
                    <a:lnTo>
                      <a:pt x="4442" y="6492"/>
                    </a:lnTo>
                    <a:lnTo>
                      <a:pt x="4439" y="6445"/>
                    </a:lnTo>
                    <a:lnTo>
                      <a:pt x="4436" y="6400"/>
                    </a:lnTo>
                    <a:lnTo>
                      <a:pt x="4430" y="6356"/>
                    </a:lnTo>
                    <a:lnTo>
                      <a:pt x="4425" y="6315"/>
                    </a:lnTo>
                    <a:lnTo>
                      <a:pt x="4417" y="6274"/>
                    </a:lnTo>
                    <a:lnTo>
                      <a:pt x="4408" y="6236"/>
                    </a:lnTo>
                    <a:lnTo>
                      <a:pt x="4399" y="6199"/>
                    </a:lnTo>
                    <a:lnTo>
                      <a:pt x="4388" y="6164"/>
                    </a:lnTo>
                    <a:lnTo>
                      <a:pt x="4375" y="6130"/>
                    </a:lnTo>
                    <a:lnTo>
                      <a:pt x="4362" y="6099"/>
                    </a:lnTo>
                    <a:lnTo>
                      <a:pt x="4347" y="6070"/>
                    </a:lnTo>
                    <a:lnTo>
                      <a:pt x="4332" y="6040"/>
                    </a:lnTo>
                    <a:lnTo>
                      <a:pt x="4314" y="6013"/>
                    </a:lnTo>
                    <a:lnTo>
                      <a:pt x="4296" y="5989"/>
                    </a:lnTo>
                    <a:lnTo>
                      <a:pt x="4275" y="5965"/>
                    </a:lnTo>
                    <a:lnTo>
                      <a:pt x="4254" y="5943"/>
                    </a:lnTo>
                    <a:lnTo>
                      <a:pt x="4231" y="5922"/>
                    </a:lnTo>
                    <a:lnTo>
                      <a:pt x="4208" y="5903"/>
                    </a:lnTo>
                    <a:lnTo>
                      <a:pt x="4183" y="5886"/>
                    </a:lnTo>
                    <a:lnTo>
                      <a:pt x="4156" y="5871"/>
                    </a:lnTo>
                    <a:lnTo>
                      <a:pt x="4128" y="5856"/>
                    </a:lnTo>
                    <a:lnTo>
                      <a:pt x="4099" y="5844"/>
                    </a:lnTo>
                    <a:lnTo>
                      <a:pt x="4068" y="5831"/>
                    </a:lnTo>
                    <a:lnTo>
                      <a:pt x="4036" y="5822"/>
                    </a:lnTo>
                    <a:lnTo>
                      <a:pt x="4002" y="5813"/>
                    </a:lnTo>
                    <a:lnTo>
                      <a:pt x="3967" y="5807"/>
                    </a:lnTo>
                    <a:lnTo>
                      <a:pt x="3931" y="5801"/>
                    </a:lnTo>
                    <a:lnTo>
                      <a:pt x="3893" y="5796"/>
                    </a:lnTo>
                    <a:lnTo>
                      <a:pt x="3854" y="5794"/>
                    </a:lnTo>
                    <a:lnTo>
                      <a:pt x="3813" y="5793"/>
                    </a:lnTo>
                    <a:lnTo>
                      <a:pt x="3770" y="5793"/>
                    </a:lnTo>
                    <a:lnTo>
                      <a:pt x="3731" y="5794"/>
                    </a:lnTo>
                    <a:lnTo>
                      <a:pt x="3692" y="5796"/>
                    </a:lnTo>
                    <a:lnTo>
                      <a:pt x="3655" y="5801"/>
                    </a:lnTo>
                    <a:lnTo>
                      <a:pt x="3620" y="5807"/>
                    </a:lnTo>
                    <a:lnTo>
                      <a:pt x="3585" y="5813"/>
                    </a:lnTo>
                    <a:lnTo>
                      <a:pt x="3552" y="5822"/>
                    </a:lnTo>
                    <a:lnTo>
                      <a:pt x="3520" y="5831"/>
                    </a:lnTo>
                    <a:lnTo>
                      <a:pt x="3489" y="5844"/>
                    </a:lnTo>
                    <a:lnTo>
                      <a:pt x="3460" y="5856"/>
                    </a:lnTo>
                    <a:lnTo>
                      <a:pt x="3432" y="5871"/>
                    </a:lnTo>
                    <a:lnTo>
                      <a:pt x="3405" y="5886"/>
                    </a:lnTo>
                    <a:lnTo>
                      <a:pt x="3379" y="5903"/>
                    </a:lnTo>
                    <a:lnTo>
                      <a:pt x="3354" y="5922"/>
                    </a:lnTo>
                    <a:lnTo>
                      <a:pt x="3332" y="5943"/>
                    </a:lnTo>
                    <a:lnTo>
                      <a:pt x="3309" y="5964"/>
                    </a:lnTo>
                    <a:lnTo>
                      <a:pt x="3288" y="5988"/>
                    </a:lnTo>
                    <a:lnTo>
                      <a:pt x="3268" y="6012"/>
                    </a:lnTo>
                    <a:lnTo>
                      <a:pt x="3249" y="6039"/>
                    </a:lnTo>
                    <a:lnTo>
                      <a:pt x="3232" y="6066"/>
                    </a:lnTo>
                    <a:lnTo>
                      <a:pt x="3215" y="6095"/>
                    </a:lnTo>
                    <a:lnTo>
                      <a:pt x="3200" y="6125"/>
                    </a:lnTo>
                    <a:lnTo>
                      <a:pt x="3187" y="6155"/>
                    </a:lnTo>
                    <a:lnTo>
                      <a:pt x="3173" y="6186"/>
                    </a:lnTo>
                    <a:lnTo>
                      <a:pt x="3162" y="6218"/>
                    </a:lnTo>
                    <a:lnTo>
                      <a:pt x="3152" y="6251"/>
                    </a:lnTo>
                    <a:lnTo>
                      <a:pt x="3142" y="6283"/>
                    </a:lnTo>
                    <a:lnTo>
                      <a:pt x="3134" y="6316"/>
                    </a:lnTo>
                    <a:lnTo>
                      <a:pt x="3126" y="6349"/>
                    </a:lnTo>
                    <a:lnTo>
                      <a:pt x="3119" y="6382"/>
                    </a:lnTo>
                    <a:lnTo>
                      <a:pt x="3114" y="6416"/>
                    </a:lnTo>
                    <a:lnTo>
                      <a:pt x="3108" y="6450"/>
                    </a:lnTo>
                    <a:lnTo>
                      <a:pt x="3104" y="6482"/>
                    </a:lnTo>
                    <a:lnTo>
                      <a:pt x="3100" y="6515"/>
                    </a:lnTo>
                    <a:lnTo>
                      <a:pt x="3098" y="6547"/>
                    </a:lnTo>
                    <a:lnTo>
                      <a:pt x="3096" y="6580"/>
                    </a:lnTo>
                    <a:lnTo>
                      <a:pt x="3093" y="6611"/>
                    </a:lnTo>
                    <a:lnTo>
                      <a:pt x="3092" y="6672"/>
                    </a:lnTo>
                    <a:lnTo>
                      <a:pt x="3092" y="6728"/>
                    </a:lnTo>
                    <a:lnTo>
                      <a:pt x="3095" y="6781"/>
                    </a:lnTo>
                    <a:lnTo>
                      <a:pt x="3097" y="6829"/>
                    </a:lnTo>
                    <a:lnTo>
                      <a:pt x="3101" y="6871"/>
                    </a:lnTo>
                    <a:lnTo>
                      <a:pt x="3106" y="6906"/>
                    </a:lnTo>
                    <a:lnTo>
                      <a:pt x="3107" y="6920"/>
                    </a:lnTo>
                    <a:lnTo>
                      <a:pt x="3108" y="6935"/>
                    </a:lnTo>
                    <a:lnTo>
                      <a:pt x="3108" y="6950"/>
                    </a:lnTo>
                    <a:lnTo>
                      <a:pt x="3108" y="6964"/>
                    </a:lnTo>
                    <a:lnTo>
                      <a:pt x="3106" y="6979"/>
                    </a:lnTo>
                    <a:lnTo>
                      <a:pt x="3104" y="6994"/>
                    </a:lnTo>
                    <a:lnTo>
                      <a:pt x="3100" y="7008"/>
                    </a:lnTo>
                    <a:lnTo>
                      <a:pt x="3097" y="7022"/>
                    </a:lnTo>
                    <a:lnTo>
                      <a:pt x="3091" y="7035"/>
                    </a:lnTo>
                    <a:lnTo>
                      <a:pt x="3086" y="7049"/>
                    </a:lnTo>
                    <a:lnTo>
                      <a:pt x="3080" y="7062"/>
                    </a:lnTo>
                    <a:lnTo>
                      <a:pt x="3072" y="7074"/>
                    </a:lnTo>
                    <a:lnTo>
                      <a:pt x="3064" y="7087"/>
                    </a:lnTo>
                    <a:lnTo>
                      <a:pt x="3056" y="7099"/>
                    </a:lnTo>
                    <a:lnTo>
                      <a:pt x="3046" y="7110"/>
                    </a:lnTo>
                    <a:lnTo>
                      <a:pt x="3036" y="7122"/>
                    </a:lnTo>
                    <a:lnTo>
                      <a:pt x="3026" y="7132"/>
                    </a:lnTo>
                    <a:lnTo>
                      <a:pt x="3015" y="7142"/>
                    </a:lnTo>
                    <a:lnTo>
                      <a:pt x="3004" y="7151"/>
                    </a:lnTo>
                    <a:lnTo>
                      <a:pt x="2991" y="7159"/>
                    </a:lnTo>
                    <a:lnTo>
                      <a:pt x="2979" y="7167"/>
                    </a:lnTo>
                    <a:lnTo>
                      <a:pt x="2966" y="7173"/>
                    </a:lnTo>
                    <a:lnTo>
                      <a:pt x="2953" y="7179"/>
                    </a:lnTo>
                    <a:lnTo>
                      <a:pt x="2939" y="7185"/>
                    </a:lnTo>
                    <a:lnTo>
                      <a:pt x="2925" y="7189"/>
                    </a:lnTo>
                    <a:lnTo>
                      <a:pt x="2911" y="7192"/>
                    </a:lnTo>
                    <a:lnTo>
                      <a:pt x="2897" y="7196"/>
                    </a:lnTo>
                    <a:lnTo>
                      <a:pt x="2883" y="7198"/>
                    </a:lnTo>
                    <a:lnTo>
                      <a:pt x="2869" y="7199"/>
                    </a:lnTo>
                    <a:lnTo>
                      <a:pt x="2853" y="7199"/>
                    </a:lnTo>
                    <a:lnTo>
                      <a:pt x="2838" y="7199"/>
                    </a:lnTo>
                    <a:lnTo>
                      <a:pt x="2824" y="7198"/>
                    </a:lnTo>
                    <a:lnTo>
                      <a:pt x="2798" y="7196"/>
                    </a:lnTo>
                    <a:lnTo>
                      <a:pt x="2772" y="7194"/>
                    </a:lnTo>
                    <a:lnTo>
                      <a:pt x="2745" y="7192"/>
                    </a:lnTo>
                    <a:lnTo>
                      <a:pt x="2719" y="7192"/>
                    </a:lnTo>
                    <a:lnTo>
                      <a:pt x="2692" y="7192"/>
                    </a:lnTo>
                    <a:lnTo>
                      <a:pt x="2665" y="7194"/>
                    </a:lnTo>
                    <a:lnTo>
                      <a:pt x="2638" y="7196"/>
                    </a:lnTo>
                    <a:lnTo>
                      <a:pt x="2611" y="7199"/>
                    </a:lnTo>
                    <a:lnTo>
                      <a:pt x="2584" y="7203"/>
                    </a:lnTo>
                    <a:lnTo>
                      <a:pt x="2557" y="7207"/>
                    </a:lnTo>
                    <a:lnTo>
                      <a:pt x="2530" y="7212"/>
                    </a:lnTo>
                    <a:lnTo>
                      <a:pt x="2503" y="7217"/>
                    </a:lnTo>
                    <a:lnTo>
                      <a:pt x="2476" y="7224"/>
                    </a:lnTo>
                    <a:lnTo>
                      <a:pt x="2449" y="7231"/>
                    </a:lnTo>
                    <a:lnTo>
                      <a:pt x="2421" y="7239"/>
                    </a:lnTo>
                    <a:lnTo>
                      <a:pt x="2394" y="7248"/>
                    </a:lnTo>
                    <a:lnTo>
                      <a:pt x="2367" y="7257"/>
                    </a:lnTo>
                    <a:lnTo>
                      <a:pt x="2340" y="7267"/>
                    </a:lnTo>
                    <a:lnTo>
                      <a:pt x="2313" y="7278"/>
                    </a:lnTo>
                    <a:lnTo>
                      <a:pt x="2286" y="7289"/>
                    </a:lnTo>
                    <a:lnTo>
                      <a:pt x="2260" y="7302"/>
                    </a:lnTo>
                    <a:lnTo>
                      <a:pt x="2233" y="7314"/>
                    </a:lnTo>
                    <a:lnTo>
                      <a:pt x="2206" y="7327"/>
                    </a:lnTo>
                    <a:lnTo>
                      <a:pt x="2180" y="7342"/>
                    </a:lnTo>
                    <a:lnTo>
                      <a:pt x="2153" y="7357"/>
                    </a:lnTo>
                    <a:lnTo>
                      <a:pt x="2128" y="7372"/>
                    </a:lnTo>
                    <a:lnTo>
                      <a:pt x="2102" y="7388"/>
                    </a:lnTo>
                    <a:lnTo>
                      <a:pt x="2077" y="7405"/>
                    </a:lnTo>
                    <a:lnTo>
                      <a:pt x="2051" y="7422"/>
                    </a:lnTo>
                    <a:lnTo>
                      <a:pt x="2025" y="7441"/>
                    </a:lnTo>
                    <a:lnTo>
                      <a:pt x="2000" y="7459"/>
                    </a:lnTo>
                    <a:lnTo>
                      <a:pt x="1976" y="7478"/>
                    </a:lnTo>
                    <a:lnTo>
                      <a:pt x="1951" y="7499"/>
                    </a:lnTo>
                    <a:lnTo>
                      <a:pt x="1926" y="7521"/>
                    </a:lnTo>
                    <a:lnTo>
                      <a:pt x="1903" y="7542"/>
                    </a:lnTo>
                    <a:lnTo>
                      <a:pt x="1879" y="7563"/>
                    </a:lnTo>
                    <a:lnTo>
                      <a:pt x="1857" y="7586"/>
                    </a:lnTo>
                    <a:lnTo>
                      <a:pt x="1834" y="7608"/>
                    </a:lnTo>
                    <a:lnTo>
                      <a:pt x="1813" y="7631"/>
                    </a:lnTo>
                    <a:lnTo>
                      <a:pt x="1791" y="7654"/>
                    </a:lnTo>
                    <a:lnTo>
                      <a:pt x="1771" y="7678"/>
                    </a:lnTo>
                    <a:lnTo>
                      <a:pt x="1752" y="7703"/>
                    </a:lnTo>
                    <a:lnTo>
                      <a:pt x="1733" y="7726"/>
                    </a:lnTo>
                    <a:lnTo>
                      <a:pt x="1714" y="7751"/>
                    </a:lnTo>
                    <a:lnTo>
                      <a:pt x="1697" y="7776"/>
                    </a:lnTo>
                    <a:lnTo>
                      <a:pt x="1680" y="7801"/>
                    </a:lnTo>
                    <a:lnTo>
                      <a:pt x="1663" y="7826"/>
                    </a:lnTo>
                    <a:lnTo>
                      <a:pt x="1647" y="7852"/>
                    </a:lnTo>
                    <a:lnTo>
                      <a:pt x="1633" y="7878"/>
                    </a:lnTo>
                    <a:lnTo>
                      <a:pt x="1618" y="7904"/>
                    </a:lnTo>
                    <a:lnTo>
                      <a:pt x="1605" y="7930"/>
                    </a:lnTo>
                    <a:lnTo>
                      <a:pt x="1592" y="7957"/>
                    </a:lnTo>
                    <a:lnTo>
                      <a:pt x="1580" y="7984"/>
                    </a:lnTo>
                    <a:lnTo>
                      <a:pt x="1569" y="8010"/>
                    </a:lnTo>
                    <a:lnTo>
                      <a:pt x="1559" y="8037"/>
                    </a:lnTo>
                    <a:lnTo>
                      <a:pt x="1548" y="8064"/>
                    </a:lnTo>
                    <a:lnTo>
                      <a:pt x="1539" y="8092"/>
                    </a:lnTo>
                    <a:lnTo>
                      <a:pt x="1532" y="8119"/>
                    </a:lnTo>
                    <a:lnTo>
                      <a:pt x="1524" y="8146"/>
                    </a:lnTo>
                    <a:lnTo>
                      <a:pt x="1517" y="8173"/>
                    </a:lnTo>
                    <a:lnTo>
                      <a:pt x="1511" y="8201"/>
                    </a:lnTo>
                    <a:lnTo>
                      <a:pt x="1506" y="8228"/>
                    </a:lnTo>
                    <a:lnTo>
                      <a:pt x="1501" y="8256"/>
                    </a:lnTo>
                    <a:lnTo>
                      <a:pt x="1498" y="8283"/>
                    </a:lnTo>
                    <a:lnTo>
                      <a:pt x="1498" y="8287"/>
                    </a:lnTo>
                    <a:lnTo>
                      <a:pt x="1497" y="8292"/>
                    </a:lnTo>
                    <a:lnTo>
                      <a:pt x="1490" y="8364"/>
                    </a:lnTo>
                    <a:lnTo>
                      <a:pt x="1485" y="8433"/>
                    </a:lnTo>
                    <a:lnTo>
                      <a:pt x="1482" y="8502"/>
                    </a:lnTo>
                    <a:lnTo>
                      <a:pt x="1480" y="8569"/>
                    </a:lnTo>
                    <a:lnTo>
                      <a:pt x="1479" y="8635"/>
                    </a:lnTo>
                    <a:lnTo>
                      <a:pt x="1480" y="8700"/>
                    </a:lnTo>
                    <a:lnTo>
                      <a:pt x="1482" y="8763"/>
                    </a:lnTo>
                    <a:lnTo>
                      <a:pt x="1487" y="8825"/>
                    </a:lnTo>
                    <a:lnTo>
                      <a:pt x="1492" y="8886"/>
                    </a:lnTo>
                    <a:lnTo>
                      <a:pt x="1500" y="8946"/>
                    </a:lnTo>
                    <a:lnTo>
                      <a:pt x="1509" y="9004"/>
                    </a:lnTo>
                    <a:lnTo>
                      <a:pt x="1519" y="9062"/>
                    </a:lnTo>
                    <a:lnTo>
                      <a:pt x="1532" y="9118"/>
                    </a:lnTo>
                    <a:lnTo>
                      <a:pt x="1545" y="9173"/>
                    </a:lnTo>
                    <a:lnTo>
                      <a:pt x="1561" y="9227"/>
                    </a:lnTo>
                    <a:lnTo>
                      <a:pt x="1578" y="9280"/>
                    </a:lnTo>
                    <a:lnTo>
                      <a:pt x="1597" y="9331"/>
                    </a:lnTo>
                    <a:lnTo>
                      <a:pt x="1617" y="9382"/>
                    </a:lnTo>
                    <a:lnTo>
                      <a:pt x="1638" y="9433"/>
                    </a:lnTo>
                    <a:lnTo>
                      <a:pt x="1663" y="9481"/>
                    </a:lnTo>
                    <a:lnTo>
                      <a:pt x="1688" y="9529"/>
                    </a:lnTo>
                    <a:lnTo>
                      <a:pt x="1715" y="9576"/>
                    </a:lnTo>
                    <a:lnTo>
                      <a:pt x="1744" y="9623"/>
                    </a:lnTo>
                    <a:lnTo>
                      <a:pt x="1774" y="9668"/>
                    </a:lnTo>
                    <a:lnTo>
                      <a:pt x="1807" y="9712"/>
                    </a:lnTo>
                    <a:lnTo>
                      <a:pt x="1841" y="9756"/>
                    </a:lnTo>
                    <a:lnTo>
                      <a:pt x="1877" y="9799"/>
                    </a:lnTo>
                    <a:lnTo>
                      <a:pt x="1914" y="9841"/>
                    </a:lnTo>
                    <a:lnTo>
                      <a:pt x="1953" y="9882"/>
                    </a:lnTo>
                    <a:lnTo>
                      <a:pt x="1994" y="9923"/>
                    </a:lnTo>
                    <a:lnTo>
                      <a:pt x="2036" y="9963"/>
                    </a:lnTo>
                    <a:lnTo>
                      <a:pt x="2081" y="10002"/>
                    </a:lnTo>
                    <a:lnTo>
                      <a:pt x="2146" y="10054"/>
                    </a:lnTo>
                    <a:lnTo>
                      <a:pt x="2211" y="10101"/>
                    </a:lnTo>
                    <a:lnTo>
                      <a:pt x="2277" y="10144"/>
                    </a:lnTo>
                    <a:lnTo>
                      <a:pt x="2343" y="10182"/>
                    </a:lnTo>
                    <a:lnTo>
                      <a:pt x="2410" y="10215"/>
                    </a:lnTo>
                    <a:lnTo>
                      <a:pt x="2476" y="10245"/>
                    </a:lnTo>
                    <a:lnTo>
                      <a:pt x="2544" y="10270"/>
                    </a:lnTo>
                    <a:lnTo>
                      <a:pt x="2610" y="10292"/>
                    </a:lnTo>
                    <a:lnTo>
                      <a:pt x="2676" y="10310"/>
                    </a:lnTo>
                    <a:lnTo>
                      <a:pt x="2742" y="10326"/>
                    </a:lnTo>
                    <a:lnTo>
                      <a:pt x="2806" y="10339"/>
                    </a:lnTo>
                    <a:lnTo>
                      <a:pt x="2870" y="10348"/>
                    </a:lnTo>
                    <a:lnTo>
                      <a:pt x="2933" y="10354"/>
                    </a:lnTo>
                    <a:lnTo>
                      <a:pt x="2993" y="10359"/>
                    </a:lnTo>
                    <a:lnTo>
                      <a:pt x="3053" y="10361"/>
                    </a:lnTo>
                    <a:lnTo>
                      <a:pt x="3111" y="10361"/>
                    </a:lnTo>
                    <a:lnTo>
                      <a:pt x="3168" y="10359"/>
                    </a:lnTo>
                    <a:lnTo>
                      <a:pt x="3222" y="10357"/>
                    </a:lnTo>
                    <a:lnTo>
                      <a:pt x="3273" y="10352"/>
                    </a:lnTo>
                    <a:lnTo>
                      <a:pt x="3323" y="10346"/>
                    </a:lnTo>
                    <a:lnTo>
                      <a:pt x="3369" y="10340"/>
                    </a:lnTo>
                    <a:lnTo>
                      <a:pt x="3413" y="10333"/>
                    </a:lnTo>
                    <a:lnTo>
                      <a:pt x="3453" y="10325"/>
                    </a:lnTo>
                    <a:lnTo>
                      <a:pt x="3492" y="10317"/>
                    </a:lnTo>
                    <a:lnTo>
                      <a:pt x="3557" y="10301"/>
                    </a:lnTo>
                    <a:lnTo>
                      <a:pt x="3607" y="10288"/>
                    </a:lnTo>
                    <a:lnTo>
                      <a:pt x="3641" y="10278"/>
                    </a:lnTo>
                    <a:lnTo>
                      <a:pt x="3657" y="10272"/>
                    </a:lnTo>
                    <a:lnTo>
                      <a:pt x="3675" y="10267"/>
                    </a:lnTo>
                    <a:lnTo>
                      <a:pt x="3692" y="10262"/>
                    </a:lnTo>
                    <a:lnTo>
                      <a:pt x="3710" y="10259"/>
                    </a:lnTo>
                    <a:lnTo>
                      <a:pt x="3727" y="10258"/>
                    </a:lnTo>
                    <a:lnTo>
                      <a:pt x="3745" y="10257"/>
                    </a:lnTo>
                    <a:lnTo>
                      <a:pt x="3761" y="10258"/>
                    </a:lnTo>
                    <a:lnTo>
                      <a:pt x="3779" y="10259"/>
                    </a:lnTo>
                    <a:lnTo>
                      <a:pt x="3796" y="10262"/>
                    </a:lnTo>
                    <a:lnTo>
                      <a:pt x="3813" y="10265"/>
                    </a:lnTo>
                    <a:lnTo>
                      <a:pt x="3830" y="10271"/>
                    </a:lnTo>
                    <a:lnTo>
                      <a:pt x="3847" y="10278"/>
                    </a:lnTo>
                    <a:lnTo>
                      <a:pt x="3863" y="10285"/>
                    </a:lnTo>
                    <a:lnTo>
                      <a:pt x="3877" y="10294"/>
                    </a:lnTo>
                    <a:lnTo>
                      <a:pt x="3893" y="10303"/>
                    </a:lnTo>
                    <a:lnTo>
                      <a:pt x="3906" y="10314"/>
                    </a:lnTo>
                    <a:lnTo>
                      <a:pt x="3920" y="10326"/>
                    </a:lnTo>
                    <a:lnTo>
                      <a:pt x="3946" y="10349"/>
                    </a:lnTo>
                    <a:lnTo>
                      <a:pt x="3971" y="10370"/>
                    </a:lnTo>
                    <a:lnTo>
                      <a:pt x="3998" y="10391"/>
                    </a:lnTo>
                    <a:lnTo>
                      <a:pt x="4023" y="10412"/>
                    </a:lnTo>
                    <a:lnTo>
                      <a:pt x="4052" y="10432"/>
                    </a:lnTo>
                    <a:lnTo>
                      <a:pt x="4080" y="10450"/>
                    </a:lnTo>
                    <a:lnTo>
                      <a:pt x="4108" y="10468"/>
                    </a:lnTo>
                    <a:lnTo>
                      <a:pt x="4137" y="10486"/>
                    </a:lnTo>
                    <a:lnTo>
                      <a:pt x="4166" y="10502"/>
                    </a:lnTo>
                    <a:lnTo>
                      <a:pt x="4197" y="10517"/>
                    </a:lnTo>
                    <a:lnTo>
                      <a:pt x="4227" y="10532"/>
                    </a:lnTo>
                    <a:lnTo>
                      <a:pt x="4258" y="10546"/>
                    </a:lnTo>
                    <a:lnTo>
                      <a:pt x="4290" y="10559"/>
                    </a:lnTo>
                    <a:lnTo>
                      <a:pt x="4323" y="10571"/>
                    </a:lnTo>
                    <a:lnTo>
                      <a:pt x="4355" y="10584"/>
                    </a:lnTo>
                    <a:lnTo>
                      <a:pt x="4388" y="10594"/>
                    </a:lnTo>
                    <a:lnTo>
                      <a:pt x="4421" y="10604"/>
                    </a:lnTo>
                    <a:lnTo>
                      <a:pt x="4455" y="10613"/>
                    </a:lnTo>
                    <a:lnTo>
                      <a:pt x="4489" y="10621"/>
                    </a:lnTo>
                    <a:lnTo>
                      <a:pt x="4524" y="10627"/>
                    </a:lnTo>
                    <a:lnTo>
                      <a:pt x="4559" y="10634"/>
                    </a:lnTo>
                    <a:lnTo>
                      <a:pt x="4595" y="10640"/>
                    </a:lnTo>
                    <a:lnTo>
                      <a:pt x="4631" y="10644"/>
                    </a:lnTo>
                    <a:lnTo>
                      <a:pt x="4667" y="10649"/>
                    </a:lnTo>
                    <a:lnTo>
                      <a:pt x="4704" y="10651"/>
                    </a:lnTo>
                    <a:lnTo>
                      <a:pt x="4740" y="10653"/>
                    </a:lnTo>
                    <a:lnTo>
                      <a:pt x="4777" y="10654"/>
                    </a:lnTo>
                    <a:lnTo>
                      <a:pt x="4815" y="10654"/>
                    </a:lnTo>
                    <a:lnTo>
                      <a:pt x="4852" y="10654"/>
                    </a:lnTo>
                    <a:lnTo>
                      <a:pt x="4890" y="10653"/>
                    </a:lnTo>
                    <a:lnTo>
                      <a:pt x="4929" y="10651"/>
                    </a:lnTo>
                    <a:lnTo>
                      <a:pt x="4967" y="10648"/>
                    </a:lnTo>
                    <a:lnTo>
                      <a:pt x="5010" y="10643"/>
                    </a:lnTo>
                    <a:lnTo>
                      <a:pt x="5052" y="10638"/>
                    </a:lnTo>
                    <a:lnTo>
                      <a:pt x="5094" y="10631"/>
                    </a:lnTo>
                    <a:lnTo>
                      <a:pt x="5136" y="10623"/>
                    </a:lnTo>
                    <a:lnTo>
                      <a:pt x="5178" y="10614"/>
                    </a:lnTo>
                    <a:lnTo>
                      <a:pt x="5219" y="10605"/>
                    </a:lnTo>
                    <a:lnTo>
                      <a:pt x="5260" y="10595"/>
                    </a:lnTo>
                    <a:lnTo>
                      <a:pt x="5301" y="10582"/>
                    </a:lnTo>
                    <a:lnTo>
                      <a:pt x="5341" y="10570"/>
                    </a:lnTo>
                    <a:lnTo>
                      <a:pt x="5381" y="10558"/>
                    </a:lnTo>
                    <a:lnTo>
                      <a:pt x="5420" y="10543"/>
                    </a:lnTo>
                    <a:lnTo>
                      <a:pt x="5459" y="10529"/>
                    </a:lnTo>
                    <a:lnTo>
                      <a:pt x="5498" y="10513"/>
                    </a:lnTo>
                    <a:lnTo>
                      <a:pt x="5535" y="10496"/>
                    </a:lnTo>
                    <a:lnTo>
                      <a:pt x="5572" y="10479"/>
                    </a:lnTo>
                    <a:lnTo>
                      <a:pt x="5608" y="10461"/>
                    </a:lnTo>
                    <a:lnTo>
                      <a:pt x="5644" y="10442"/>
                    </a:lnTo>
                    <a:lnTo>
                      <a:pt x="5679" y="10422"/>
                    </a:lnTo>
                    <a:lnTo>
                      <a:pt x="5714" y="10401"/>
                    </a:lnTo>
                    <a:lnTo>
                      <a:pt x="5746" y="10381"/>
                    </a:lnTo>
                    <a:lnTo>
                      <a:pt x="5779" y="10359"/>
                    </a:lnTo>
                    <a:lnTo>
                      <a:pt x="5811" y="10336"/>
                    </a:lnTo>
                    <a:lnTo>
                      <a:pt x="5842" y="10314"/>
                    </a:lnTo>
                    <a:lnTo>
                      <a:pt x="5872" y="10290"/>
                    </a:lnTo>
                    <a:lnTo>
                      <a:pt x="5900" y="10265"/>
                    </a:lnTo>
                    <a:lnTo>
                      <a:pt x="5928" y="10241"/>
                    </a:lnTo>
                    <a:lnTo>
                      <a:pt x="5955" y="10216"/>
                    </a:lnTo>
                    <a:lnTo>
                      <a:pt x="5981" y="10190"/>
                    </a:lnTo>
                    <a:lnTo>
                      <a:pt x="6006" y="10163"/>
                    </a:lnTo>
                    <a:lnTo>
                      <a:pt x="6030" y="10136"/>
                    </a:lnTo>
                    <a:lnTo>
                      <a:pt x="6051" y="10109"/>
                    </a:lnTo>
                    <a:lnTo>
                      <a:pt x="6072" y="10081"/>
                    </a:lnTo>
                    <a:lnTo>
                      <a:pt x="6099" y="10043"/>
                    </a:lnTo>
                    <a:lnTo>
                      <a:pt x="6125" y="10005"/>
                    </a:lnTo>
                    <a:lnTo>
                      <a:pt x="6150" y="9967"/>
                    </a:lnTo>
                    <a:lnTo>
                      <a:pt x="6173" y="9927"/>
                    </a:lnTo>
                    <a:lnTo>
                      <a:pt x="6196" y="9888"/>
                    </a:lnTo>
                    <a:lnTo>
                      <a:pt x="6217" y="9848"/>
                    </a:lnTo>
                    <a:lnTo>
                      <a:pt x="6239" y="9809"/>
                    </a:lnTo>
                    <a:lnTo>
                      <a:pt x="6259" y="9770"/>
                    </a:lnTo>
                    <a:lnTo>
                      <a:pt x="6278" y="9730"/>
                    </a:lnTo>
                    <a:lnTo>
                      <a:pt x="6296" y="9690"/>
                    </a:lnTo>
                    <a:lnTo>
                      <a:pt x="6314" y="9650"/>
                    </a:lnTo>
                    <a:lnTo>
                      <a:pt x="6330" y="9610"/>
                    </a:lnTo>
                    <a:lnTo>
                      <a:pt x="6345" y="9570"/>
                    </a:lnTo>
                    <a:lnTo>
                      <a:pt x="6361" y="9530"/>
                    </a:lnTo>
                    <a:lnTo>
                      <a:pt x="6376" y="9490"/>
                    </a:lnTo>
                    <a:lnTo>
                      <a:pt x="6389" y="9451"/>
                    </a:lnTo>
                    <a:lnTo>
                      <a:pt x="6389" y="9448"/>
                    </a:lnTo>
                    <a:lnTo>
                      <a:pt x="6402" y="9400"/>
                    </a:lnTo>
                    <a:lnTo>
                      <a:pt x="6415" y="9342"/>
                    </a:lnTo>
                    <a:lnTo>
                      <a:pt x="6429" y="9275"/>
                    </a:lnTo>
                    <a:lnTo>
                      <a:pt x="6441" y="9202"/>
                    </a:lnTo>
                    <a:lnTo>
                      <a:pt x="6453" y="9124"/>
                    </a:lnTo>
                    <a:lnTo>
                      <a:pt x="6465" y="9039"/>
                    </a:lnTo>
                    <a:lnTo>
                      <a:pt x="6469" y="8996"/>
                    </a:lnTo>
                    <a:lnTo>
                      <a:pt x="6474" y="8952"/>
                    </a:lnTo>
                    <a:lnTo>
                      <a:pt x="6477" y="8908"/>
                    </a:lnTo>
                    <a:lnTo>
                      <a:pt x="6480" y="8863"/>
                    </a:lnTo>
                    <a:lnTo>
                      <a:pt x="6483" y="8817"/>
                    </a:lnTo>
                    <a:lnTo>
                      <a:pt x="6484" y="8772"/>
                    </a:lnTo>
                    <a:lnTo>
                      <a:pt x="6484" y="8727"/>
                    </a:lnTo>
                    <a:lnTo>
                      <a:pt x="6484" y="8681"/>
                    </a:lnTo>
                    <a:lnTo>
                      <a:pt x="6482" y="8636"/>
                    </a:lnTo>
                    <a:lnTo>
                      <a:pt x="6479" y="8592"/>
                    </a:lnTo>
                    <a:lnTo>
                      <a:pt x="6476" y="8547"/>
                    </a:lnTo>
                    <a:lnTo>
                      <a:pt x="6470" y="8504"/>
                    </a:lnTo>
                    <a:lnTo>
                      <a:pt x="6464" y="8461"/>
                    </a:lnTo>
                    <a:lnTo>
                      <a:pt x="6456" y="8420"/>
                    </a:lnTo>
                    <a:lnTo>
                      <a:pt x="6447" y="8379"/>
                    </a:lnTo>
                    <a:lnTo>
                      <a:pt x="6437" y="8341"/>
                    </a:lnTo>
                    <a:lnTo>
                      <a:pt x="6424" y="8303"/>
                    </a:lnTo>
                    <a:lnTo>
                      <a:pt x="6410" y="8267"/>
                    </a:lnTo>
                    <a:lnTo>
                      <a:pt x="6394" y="8233"/>
                    </a:lnTo>
                    <a:lnTo>
                      <a:pt x="6377" y="8201"/>
                    </a:lnTo>
                    <a:lnTo>
                      <a:pt x="6367" y="8185"/>
                    </a:lnTo>
                    <a:lnTo>
                      <a:pt x="6357" y="8169"/>
                    </a:lnTo>
                    <a:lnTo>
                      <a:pt x="6345" y="8155"/>
                    </a:lnTo>
                    <a:lnTo>
                      <a:pt x="6334" y="8141"/>
                    </a:lnTo>
                    <a:lnTo>
                      <a:pt x="6322" y="8129"/>
                    </a:lnTo>
                    <a:lnTo>
                      <a:pt x="6311" y="8116"/>
                    </a:lnTo>
                    <a:lnTo>
                      <a:pt x="6297" y="8105"/>
                    </a:lnTo>
                    <a:lnTo>
                      <a:pt x="6285" y="8094"/>
                    </a:lnTo>
                    <a:lnTo>
                      <a:pt x="6270" y="8084"/>
                    </a:lnTo>
                    <a:lnTo>
                      <a:pt x="6257" y="8075"/>
                    </a:lnTo>
                    <a:lnTo>
                      <a:pt x="6241" y="8067"/>
                    </a:lnTo>
                    <a:lnTo>
                      <a:pt x="6226" y="8059"/>
                    </a:lnTo>
                    <a:lnTo>
                      <a:pt x="6209" y="8052"/>
                    </a:lnTo>
                    <a:lnTo>
                      <a:pt x="6194" y="8046"/>
                    </a:lnTo>
                    <a:lnTo>
                      <a:pt x="6176" y="8040"/>
                    </a:lnTo>
                    <a:lnTo>
                      <a:pt x="6158" y="8035"/>
                    </a:lnTo>
                    <a:lnTo>
                      <a:pt x="6112" y="8025"/>
                    </a:lnTo>
                    <a:lnTo>
                      <a:pt x="6067" y="8016"/>
                    </a:lnTo>
                    <a:lnTo>
                      <a:pt x="6024" y="8011"/>
                    </a:lnTo>
                    <a:lnTo>
                      <a:pt x="5982" y="8006"/>
                    </a:lnTo>
                    <a:lnTo>
                      <a:pt x="5942" y="8005"/>
                    </a:lnTo>
                    <a:lnTo>
                      <a:pt x="5902" y="8005"/>
                    </a:lnTo>
                    <a:lnTo>
                      <a:pt x="5883" y="8006"/>
                    </a:lnTo>
                    <a:lnTo>
                      <a:pt x="5865" y="8009"/>
                    </a:lnTo>
                    <a:lnTo>
                      <a:pt x="5847" y="8011"/>
                    </a:lnTo>
                    <a:lnTo>
                      <a:pt x="5829" y="8013"/>
                    </a:lnTo>
                    <a:lnTo>
                      <a:pt x="5811" y="8016"/>
                    </a:lnTo>
                    <a:lnTo>
                      <a:pt x="5794" y="8020"/>
                    </a:lnTo>
                    <a:lnTo>
                      <a:pt x="5778" y="8024"/>
                    </a:lnTo>
                    <a:lnTo>
                      <a:pt x="5762" y="8030"/>
                    </a:lnTo>
                    <a:lnTo>
                      <a:pt x="5746" y="8035"/>
                    </a:lnTo>
                    <a:lnTo>
                      <a:pt x="5730" y="8041"/>
                    </a:lnTo>
                    <a:lnTo>
                      <a:pt x="5716" y="8048"/>
                    </a:lnTo>
                    <a:lnTo>
                      <a:pt x="5701" y="8056"/>
                    </a:lnTo>
                    <a:lnTo>
                      <a:pt x="5687" y="8064"/>
                    </a:lnTo>
                    <a:lnTo>
                      <a:pt x="5673" y="8071"/>
                    </a:lnTo>
                    <a:lnTo>
                      <a:pt x="5660" y="8080"/>
                    </a:lnTo>
                    <a:lnTo>
                      <a:pt x="5646" y="8089"/>
                    </a:lnTo>
                    <a:lnTo>
                      <a:pt x="5634" y="8100"/>
                    </a:lnTo>
                    <a:lnTo>
                      <a:pt x="5621" y="8111"/>
                    </a:lnTo>
                    <a:lnTo>
                      <a:pt x="5609" y="8121"/>
                    </a:lnTo>
                    <a:lnTo>
                      <a:pt x="5598" y="8133"/>
                    </a:lnTo>
                    <a:lnTo>
                      <a:pt x="5583" y="8149"/>
                    </a:lnTo>
                    <a:lnTo>
                      <a:pt x="5570" y="8165"/>
                    </a:lnTo>
                    <a:lnTo>
                      <a:pt x="5557" y="8182"/>
                    </a:lnTo>
                    <a:lnTo>
                      <a:pt x="5546" y="8198"/>
                    </a:lnTo>
                    <a:lnTo>
                      <a:pt x="5535" y="8216"/>
                    </a:lnTo>
                    <a:lnTo>
                      <a:pt x="5525" y="8234"/>
                    </a:lnTo>
                    <a:lnTo>
                      <a:pt x="5514" y="8252"/>
                    </a:lnTo>
                    <a:lnTo>
                      <a:pt x="5507" y="8270"/>
                    </a:lnTo>
                    <a:lnTo>
                      <a:pt x="5498" y="8290"/>
                    </a:lnTo>
                    <a:lnTo>
                      <a:pt x="5490" y="8309"/>
                    </a:lnTo>
                    <a:lnTo>
                      <a:pt x="5483" y="8328"/>
                    </a:lnTo>
                    <a:lnTo>
                      <a:pt x="5477" y="8348"/>
                    </a:lnTo>
                    <a:lnTo>
                      <a:pt x="5466" y="8386"/>
                    </a:lnTo>
                    <a:lnTo>
                      <a:pt x="5457" y="8424"/>
                    </a:lnTo>
                    <a:lnTo>
                      <a:pt x="5452" y="8463"/>
                    </a:lnTo>
                    <a:lnTo>
                      <a:pt x="5447" y="8500"/>
                    </a:lnTo>
                    <a:lnTo>
                      <a:pt x="5445" y="8535"/>
                    </a:lnTo>
                    <a:lnTo>
                      <a:pt x="5444" y="8568"/>
                    </a:lnTo>
                    <a:lnTo>
                      <a:pt x="5445" y="8600"/>
                    </a:lnTo>
                    <a:lnTo>
                      <a:pt x="5448" y="8628"/>
                    </a:lnTo>
                    <a:lnTo>
                      <a:pt x="5453" y="8654"/>
                    </a:lnTo>
                    <a:lnTo>
                      <a:pt x="5457" y="8676"/>
                    </a:lnTo>
                    <a:lnTo>
                      <a:pt x="5462" y="8689"/>
                    </a:lnTo>
                    <a:lnTo>
                      <a:pt x="5464" y="8701"/>
                    </a:lnTo>
                    <a:lnTo>
                      <a:pt x="5466" y="8713"/>
                    </a:lnTo>
                    <a:lnTo>
                      <a:pt x="5467" y="8726"/>
                    </a:lnTo>
                    <a:lnTo>
                      <a:pt x="5468" y="8738"/>
                    </a:lnTo>
                    <a:lnTo>
                      <a:pt x="5468" y="8750"/>
                    </a:lnTo>
                    <a:lnTo>
                      <a:pt x="5468" y="8763"/>
                    </a:lnTo>
                    <a:lnTo>
                      <a:pt x="5467" y="8775"/>
                    </a:lnTo>
                    <a:lnTo>
                      <a:pt x="5466" y="8787"/>
                    </a:lnTo>
                    <a:lnTo>
                      <a:pt x="5464" y="8799"/>
                    </a:lnTo>
                    <a:lnTo>
                      <a:pt x="5462" y="8811"/>
                    </a:lnTo>
                    <a:lnTo>
                      <a:pt x="5458" y="8822"/>
                    </a:lnTo>
                    <a:lnTo>
                      <a:pt x="5450" y="8846"/>
                    </a:lnTo>
                    <a:lnTo>
                      <a:pt x="5440" y="8867"/>
                    </a:lnTo>
                    <a:lnTo>
                      <a:pt x="5435" y="8877"/>
                    </a:lnTo>
                    <a:lnTo>
                      <a:pt x="5428" y="8889"/>
                    </a:lnTo>
                    <a:lnTo>
                      <a:pt x="5421" y="8899"/>
                    </a:lnTo>
                    <a:lnTo>
                      <a:pt x="5414" y="8908"/>
                    </a:lnTo>
                    <a:lnTo>
                      <a:pt x="5407" y="8917"/>
                    </a:lnTo>
                    <a:lnTo>
                      <a:pt x="5399" y="8926"/>
                    </a:lnTo>
                    <a:lnTo>
                      <a:pt x="5390" y="8935"/>
                    </a:lnTo>
                    <a:lnTo>
                      <a:pt x="5381" y="8943"/>
                    </a:lnTo>
                    <a:lnTo>
                      <a:pt x="5372" y="8950"/>
                    </a:lnTo>
                    <a:lnTo>
                      <a:pt x="5362" y="8958"/>
                    </a:lnTo>
                    <a:lnTo>
                      <a:pt x="5351" y="8965"/>
                    </a:lnTo>
                    <a:lnTo>
                      <a:pt x="5340" y="8972"/>
                    </a:lnTo>
                    <a:lnTo>
                      <a:pt x="5329" y="8977"/>
                    </a:lnTo>
                    <a:lnTo>
                      <a:pt x="5318" y="8983"/>
                    </a:lnTo>
                    <a:lnTo>
                      <a:pt x="5306" y="8989"/>
                    </a:lnTo>
                    <a:lnTo>
                      <a:pt x="5294" y="8992"/>
                    </a:lnTo>
                    <a:lnTo>
                      <a:pt x="5282" y="8996"/>
                    </a:lnTo>
                    <a:lnTo>
                      <a:pt x="5269" y="9000"/>
                    </a:lnTo>
                    <a:lnTo>
                      <a:pt x="5257" y="9002"/>
                    </a:lnTo>
                    <a:lnTo>
                      <a:pt x="5245" y="9003"/>
                    </a:lnTo>
                    <a:lnTo>
                      <a:pt x="5232" y="9005"/>
                    </a:lnTo>
                    <a:lnTo>
                      <a:pt x="5220" y="9005"/>
                    </a:lnTo>
                    <a:lnTo>
                      <a:pt x="5208" y="9005"/>
                    </a:lnTo>
                    <a:lnTo>
                      <a:pt x="5195" y="9005"/>
                    </a:lnTo>
                    <a:lnTo>
                      <a:pt x="5183" y="9004"/>
                    </a:lnTo>
                    <a:lnTo>
                      <a:pt x="5170" y="9002"/>
                    </a:lnTo>
                    <a:lnTo>
                      <a:pt x="5159" y="9000"/>
                    </a:lnTo>
                    <a:lnTo>
                      <a:pt x="5147" y="8996"/>
                    </a:lnTo>
                    <a:lnTo>
                      <a:pt x="5136" y="8993"/>
                    </a:lnTo>
                    <a:lnTo>
                      <a:pt x="5124" y="8990"/>
                    </a:lnTo>
                    <a:lnTo>
                      <a:pt x="5113" y="8985"/>
                    </a:lnTo>
                    <a:lnTo>
                      <a:pt x="5102" y="8981"/>
                    </a:lnTo>
                    <a:lnTo>
                      <a:pt x="5092" y="8975"/>
                    </a:lnTo>
                    <a:lnTo>
                      <a:pt x="5080" y="8968"/>
                    </a:lnTo>
                    <a:lnTo>
                      <a:pt x="5070" y="8963"/>
                    </a:lnTo>
                    <a:lnTo>
                      <a:pt x="5060" y="8955"/>
                    </a:lnTo>
                    <a:lnTo>
                      <a:pt x="5051" y="8948"/>
                    </a:lnTo>
                    <a:lnTo>
                      <a:pt x="5042" y="8940"/>
                    </a:lnTo>
                    <a:lnTo>
                      <a:pt x="5033" y="8931"/>
                    </a:lnTo>
                    <a:lnTo>
                      <a:pt x="5024" y="8923"/>
                    </a:lnTo>
                    <a:lnTo>
                      <a:pt x="5016" y="8913"/>
                    </a:lnTo>
                    <a:lnTo>
                      <a:pt x="5008" y="8904"/>
                    </a:lnTo>
                    <a:lnTo>
                      <a:pt x="5002" y="8894"/>
                    </a:lnTo>
                    <a:lnTo>
                      <a:pt x="4995" y="8884"/>
                    </a:lnTo>
                    <a:lnTo>
                      <a:pt x="4988" y="8873"/>
                    </a:lnTo>
                    <a:lnTo>
                      <a:pt x="4983" y="8862"/>
                    </a:lnTo>
                    <a:lnTo>
                      <a:pt x="4977" y="8849"/>
                    </a:lnTo>
                    <a:lnTo>
                      <a:pt x="4972" y="8838"/>
                    </a:lnTo>
                    <a:lnTo>
                      <a:pt x="4967" y="8822"/>
                    </a:lnTo>
                    <a:lnTo>
                      <a:pt x="4956" y="8798"/>
                    </a:lnTo>
                    <a:lnTo>
                      <a:pt x="4940" y="8765"/>
                    </a:lnTo>
                    <a:lnTo>
                      <a:pt x="4920" y="8726"/>
                    </a:lnTo>
                    <a:lnTo>
                      <a:pt x="4907" y="8705"/>
                    </a:lnTo>
                    <a:lnTo>
                      <a:pt x="4894" y="8683"/>
                    </a:lnTo>
                    <a:lnTo>
                      <a:pt x="4879" y="8660"/>
                    </a:lnTo>
                    <a:lnTo>
                      <a:pt x="4863" y="8637"/>
                    </a:lnTo>
                    <a:lnTo>
                      <a:pt x="4845" y="8613"/>
                    </a:lnTo>
                    <a:lnTo>
                      <a:pt x="4827" y="8590"/>
                    </a:lnTo>
                    <a:lnTo>
                      <a:pt x="4807" y="8566"/>
                    </a:lnTo>
                    <a:lnTo>
                      <a:pt x="4786" y="8542"/>
                    </a:lnTo>
                    <a:lnTo>
                      <a:pt x="4762" y="8519"/>
                    </a:lnTo>
                    <a:lnTo>
                      <a:pt x="4737" y="8496"/>
                    </a:lnTo>
                    <a:lnTo>
                      <a:pt x="4712" y="8475"/>
                    </a:lnTo>
                    <a:lnTo>
                      <a:pt x="4685" y="8454"/>
                    </a:lnTo>
                    <a:lnTo>
                      <a:pt x="4655" y="8434"/>
                    </a:lnTo>
                    <a:lnTo>
                      <a:pt x="4625" y="8417"/>
                    </a:lnTo>
                    <a:lnTo>
                      <a:pt x="4594" y="8400"/>
                    </a:lnTo>
                    <a:lnTo>
                      <a:pt x="4560" y="8385"/>
                    </a:lnTo>
                    <a:lnTo>
                      <a:pt x="4525" y="8372"/>
                    </a:lnTo>
                    <a:lnTo>
                      <a:pt x="4488" y="8360"/>
                    </a:lnTo>
                    <a:lnTo>
                      <a:pt x="4450" y="8352"/>
                    </a:lnTo>
                    <a:lnTo>
                      <a:pt x="4409" y="8346"/>
                    </a:lnTo>
                    <a:lnTo>
                      <a:pt x="4368" y="8342"/>
                    </a:lnTo>
                    <a:lnTo>
                      <a:pt x="4324" y="8342"/>
                    </a:lnTo>
                    <a:lnTo>
                      <a:pt x="4279" y="8345"/>
                    </a:lnTo>
                    <a:lnTo>
                      <a:pt x="4231" y="8351"/>
                    </a:lnTo>
                    <a:lnTo>
                      <a:pt x="4200" y="8357"/>
                    </a:lnTo>
                    <a:lnTo>
                      <a:pt x="4170" y="8364"/>
                    </a:lnTo>
                    <a:lnTo>
                      <a:pt x="4140" y="8373"/>
                    </a:lnTo>
                    <a:lnTo>
                      <a:pt x="4113" y="8383"/>
                    </a:lnTo>
                    <a:lnTo>
                      <a:pt x="4088" y="8393"/>
                    </a:lnTo>
                    <a:lnTo>
                      <a:pt x="4063" y="8405"/>
                    </a:lnTo>
                    <a:lnTo>
                      <a:pt x="4039" y="8418"/>
                    </a:lnTo>
                    <a:lnTo>
                      <a:pt x="4018" y="8431"/>
                    </a:lnTo>
                    <a:lnTo>
                      <a:pt x="3998" y="8446"/>
                    </a:lnTo>
                    <a:lnTo>
                      <a:pt x="3977" y="8460"/>
                    </a:lnTo>
                    <a:lnTo>
                      <a:pt x="3959" y="8476"/>
                    </a:lnTo>
                    <a:lnTo>
                      <a:pt x="3942" y="8492"/>
                    </a:lnTo>
                    <a:lnTo>
                      <a:pt x="3927" y="8509"/>
                    </a:lnTo>
                    <a:lnTo>
                      <a:pt x="3912" y="8526"/>
                    </a:lnTo>
                    <a:lnTo>
                      <a:pt x="3899" y="8542"/>
                    </a:lnTo>
                    <a:lnTo>
                      <a:pt x="3885" y="8559"/>
                    </a:lnTo>
                    <a:lnTo>
                      <a:pt x="3874" y="8577"/>
                    </a:lnTo>
                    <a:lnTo>
                      <a:pt x="3863" y="8594"/>
                    </a:lnTo>
                    <a:lnTo>
                      <a:pt x="3852" y="8612"/>
                    </a:lnTo>
                    <a:lnTo>
                      <a:pt x="3843" y="8629"/>
                    </a:lnTo>
                    <a:lnTo>
                      <a:pt x="3828" y="8663"/>
                    </a:lnTo>
                    <a:lnTo>
                      <a:pt x="3815" y="8694"/>
                    </a:lnTo>
                    <a:lnTo>
                      <a:pt x="3805" y="8724"/>
                    </a:lnTo>
                    <a:lnTo>
                      <a:pt x="3797" y="8751"/>
                    </a:lnTo>
                    <a:lnTo>
                      <a:pt x="3792" y="8775"/>
                    </a:lnTo>
                    <a:lnTo>
                      <a:pt x="3788" y="8794"/>
                    </a:lnTo>
                    <a:lnTo>
                      <a:pt x="3783" y="8829"/>
                    </a:lnTo>
                    <a:lnTo>
                      <a:pt x="3781" y="8864"/>
                    </a:lnTo>
                    <a:lnTo>
                      <a:pt x="3779" y="8898"/>
                    </a:lnTo>
                    <a:lnTo>
                      <a:pt x="3781" y="8930"/>
                    </a:lnTo>
                    <a:lnTo>
                      <a:pt x="3783" y="8963"/>
                    </a:lnTo>
                    <a:lnTo>
                      <a:pt x="3788" y="8994"/>
                    </a:lnTo>
                    <a:lnTo>
                      <a:pt x="3795" y="9025"/>
                    </a:lnTo>
                    <a:lnTo>
                      <a:pt x="3803" y="9054"/>
                    </a:lnTo>
                    <a:lnTo>
                      <a:pt x="3813" y="9082"/>
                    </a:lnTo>
                    <a:lnTo>
                      <a:pt x="3826" y="9108"/>
                    </a:lnTo>
                    <a:lnTo>
                      <a:pt x="3832" y="9120"/>
                    </a:lnTo>
                    <a:lnTo>
                      <a:pt x="3839" y="9133"/>
                    </a:lnTo>
                    <a:lnTo>
                      <a:pt x="3847" y="9144"/>
                    </a:lnTo>
                    <a:lnTo>
                      <a:pt x="3855" y="9155"/>
                    </a:lnTo>
                    <a:lnTo>
                      <a:pt x="3863" y="9165"/>
                    </a:lnTo>
                    <a:lnTo>
                      <a:pt x="3872" y="9175"/>
                    </a:lnTo>
                    <a:lnTo>
                      <a:pt x="3881" y="9185"/>
                    </a:lnTo>
                    <a:lnTo>
                      <a:pt x="3890" y="9193"/>
                    </a:lnTo>
                    <a:lnTo>
                      <a:pt x="3900" y="9202"/>
                    </a:lnTo>
                    <a:lnTo>
                      <a:pt x="3910" y="9210"/>
                    </a:lnTo>
                    <a:lnTo>
                      <a:pt x="3920" y="9217"/>
                    </a:lnTo>
                    <a:lnTo>
                      <a:pt x="3931" y="9224"/>
                    </a:lnTo>
                    <a:lnTo>
                      <a:pt x="3942" y="9230"/>
                    </a:lnTo>
                    <a:lnTo>
                      <a:pt x="3954" y="9237"/>
                    </a:lnTo>
                    <a:lnTo>
                      <a:pt x="3964" y="9245"/>
                    </a:lnTo>
                    <a:lnTo>
                      <a:pt x="3974" y="9253"/>
                    </a:lnTo>
                    <a:lnTo>
                      <a:pt x="3983" y="9262"/>
                    </a:lnTo>
                    <a:lnTo>
                      <a:pt x="3992" y="9271"/>
                    </a:lnTo>
                    <a:lnTo>
                      <a:pt x="4000" y="9280"/>
                    </a:lnTo>
                    <a:lnTo>
                      <a:pt x="4008" y="9290"/>
                    </a:lnTo>
                    <a:lnTo>
                      <a:pt x="4016" y="9300"/>
                    </a:lnTo>
                    <a:lnTo>
                      <a:pt x="4022" y="9310"/>
                    </a:lnTo>
                    <a:lnTo>
                      <a:pt x="4029" y="9320"/>
                    </a:lnTo>
                    <a:lnTo>
                      <a:pt x="4035" y="9331"/>
                    </a:lnTo>
                    <a:lnTo>
                      <a:pt x="4039" y="9343"/>
                    </a:lnTo>
                    <a:lnTo>
                      <a:pt x="4045" y="9354"/>
                    </a:lnTo>
                    <a:lnTo>
                      <a:pt x="4048" y="9365"/>
                    </a:lnTo>
                    <a:lnTo>
                      <a:pt x="4052" y="9378"/>
                    </a:lnTo>
                    <a:lnTo>
                      <a:pt x="4055" y="9389"/>
                    </a:lnTo>
                    <a:lnTo>
                      <a:pt x="4057" y="9401"/>
                    </a:lnTo>
                    <a:lnTo>
                      <a:pt x="4059" y="9414"/>
                    </a:lnTo>
                    <a:lnTo>
                      <a:pt x="4061" y="9426"/>
                    </a:lnTo>
                    <a:lnTo>
                      <a:pt x="4062" y="9438"/>
                    </a:lnTo>
                    <a:lnTo>
                      <a:pt x="4062" y="9451"/>
                    </a:lnTo>
                    <a:lnTo>
                      <a:pt x="4061" y="9463"/>
                    </a:lnTo>
                    <a:lnTo>
                      <a:pt x="4059" y="9475"/>
                    </a:lnTo>
                    <a:lnTo>
                      <a:pt x="4058" y="9488"/>
                    </a:lnTo>
                    <a:lnTo>
                      <a:pt x="4056" y="9500"/>
                    </a:lnTo>
                    <a:lnTo>
                      <a:pt x="4053" y="9512"/>
                    </a:lnTo>
                    <a:lnTo>
                      <a:pt x="4049" y="9524"/>
                    </a:lnTo>
                    <a:lnTo>
                      <a:pt x="4045" y="9536"/>
                    </a:lnTo>
                    <a:lnTo>
                      <a:pt x="4040" y="9548"/>
                    </a:lnTo>
                    <a:lnTo>
                      <a:pt x="4035" y="9560"/>
                    </a:lnTo>
                    <a:lnTo>
                      <a:pt x="4029" y="9572"/>
                    </a:lnTo>
                    <a:lnTo>
                      <a:pt x="4022" y="9583"/>
                    </a:lnTo>
                    <a:lnTo>
                      <a:pt x="4014" y="9593"/>
                    </a:lnTo>
                    <a:lnTo>
                      <a:pt x="4007" y="9603"/>
                    </a:lnTo>
                    <a:lnTo>
                      <a:pt x="3999" y="9614"/>
                    </a:lnTo>
                    <a:lnTo>
                      <a:pt x="3991" y="9624"/>
                    </a:lnTo>
                    <a:lnTo>
                      <a:pt x="3982" y="9633"/>
                    </a:lnTo>
                    <a:lnTo>
                      <a:pt x="3972" y="9641"/>
                    </a:lnTo>
                    <a:lnTo>
                      <a:pt x="3963" y="9648"/>
                    </a:lnTo>
                    <a:lnTo>
                      <a:pt x="3953" y="9656"/>
                    </a:lnTo>
                    <a:lnTo>
                      <a:pt x="3942" y="9663"/>
                    </a:lnTo>
                    <a:lnTo>
                      <a:pt x="3931" y="9669"/>
                    </a:lnTo>
                    <a:lnTo>
                      <a:pt x="3921" y="9674"/>
                    </a:lnTo>
                    <a:lnTo>
                      <a:pt x="3910" y="9680"/>
                    </a:lnTo>
                    <a:lnTo>
                      <a:pt x="3899" y="9684"/>
                    </a:lnTo>
                    <a:lnTo>
                      <a:pt x="3886" y="9689"/>
                    </a:lnTo>
                    <a:lnTo>
                      <a:pt x="3875" y="9692"/>
                    </a:lnTo>
                    <a:lnTo>
                      <a:pt x="3863" y="9696"/>
                    </a:lnTo>
                    <a:lnTo>
                      <a:pt x="3851" y="9698"/>
                    </a:lnTo>
                    <a:lnTo>
                      <a:pt x="3839" y="9700"/>
                    </a:lnTo>
                    <a:lnTo>
                      <a:pt x="3827" y="9701"/>
                    </a:lnTo>
                    <a:lnTo>
                      <a:pt x="3814" y="9702"/>
                    </a:lnTo>
                    <a:lnTo>
                      <a:pt x="3802" y="9702"/>
                    </a:lnTo>
                    <a:lnTo>
                      <a:pt x="3790" y="9701"/>
                    </a:lnTo>
                    <a:lnTo>
                      <a:pt x="3777" y="9700"/>
                    </a:lnTo>
                    <a:lnTo>
                      <a:pt x="3765" y="9699"/>
                    </a:lnTo>
                    <a:lnTo>
                      <a:pt x="3752" y="9697"/>
                    </a:lnTo>
                    <a:lnTo>
                      <a:pt x="3740" y="9693"/>
                    </a:lnTo>
                    <a:lnTo>
                      <a:pt x="3728" y="9690"/>
                    </a:lnTo>
                    <a:lnTo>
                      <a:pt x="3716" y="9686"/>
                    </a:lnTo>
                    <a:lnTo>
                      <a:pt x="3704" y="9681"/>
                    </a:lnTo>
                    <a:lnTo>
                      <a:pt x="3692" y="9675"/>
                    </a:lnTo>
                    <a:lnTo>
                      <a:pt x="3680" y="9669"/>
                    </a:lnTo>
                    <a:lnTo>
                      <a:pt x="3652" y="9652"/>
                    </a:lnTo>
                    <a:lnTo>
                      <a:pt x="3624" y="9634"/>
                    </a:lnTo>
                    <a:lnTo>
                      <a:pt x="3597" y="9615"/>
                    </a:lnTo>
                    <a:lnTo>
                      <a:pt x="3571" y="9594"/>
                    </a:lnTo>
                    <a:lnTo>
                      <a:pt x="3547" y="9573"/>
                    </a:lnTo>
                    <a:lnTo>
                      <a:pt x="3523" y="9551"/>
                    </a:lnTo>
                    <a:lnTo>
                      <a:pt x="3501" y="9527"/>
                    </a:lnTo>
                    <a:lnTo>
                      <a:pt x="3478" y="9502"/>
                    </a:lnTo>
                    <a:lnTo>
                      <a:pt x="3458" y="9476"/>
                    </a:lnTo>
                    <a:lnTo>
                      <a:pt x="3438" y="9449"/>
                    </a:lnTo>
                    <a:lnTo>
                      <a:pt x="3418" y="9422"/>
                    </a:lnTo>
                    <a:lnTo>
                      <a:pt x="3400" y="9394"/>
                    </a:lnTo>
                    <a:lnTo>
                      <a:pt x="3384" y="9365"/>
                    </a:lnTo>
                    <a:lnTo>
                      <a:pt x="3368" y="9335"/>
                    </a:lnTo>
                    <a:lnTo>
                      <a:pt x="3353" y="9304"/>
                    </a:lnTo>
                    <a:lnTo>
                      <a:pt x="3340" y="9273"/>
                    </a:lnTo>
                    <a:lnTo>
                      <a:pt x="3327" y="9242"/>
                    </a:lnTo>
                    <a:lnTo>
                      <a:pt x="3316" y="9208"/>
                    </a:lnTo>
                    <a:lnTo>
                      <a:pt x="3306" y="9175"/>
                    </a:lnTo>
                    <a:lnTo>
                      <a:pt x="3297" y="9141"/>
                    </a:lnTo>
                    <a:lnTo>
                      <a:pt x="3289" y="9107"/>
                    </a:lnTo>
                    <a:lnTo>
                      <a:pt x="3282" y="9072"/>
                    </a:lnTo>
                    <a:lnTo>
                      <a:pt x="3277" y="9037"/>
                    </a:lnTo>
                    <a:lnTo>
                      <a:pt x="3272" y="9001"/>
                    </a:lnTo>
                    <a:lnTo>
                      <a:pt x="3270" y="8965"/>
                    </a:lnTo>
                    <a:lnTo>
                      <a:pt x="3268" y="8928"/>
                    </a:lnTo>
                    <a:lnTo>
                      <a:pt x="3268" y="8892"/>
                    </a:lnTo>
                    <a:lnTo>
                      <a:pt x="3269" y="8855"/>
                    </a:lnTo>
                    <a:lnTo>
                      <a:pt x="3270" y="8817"/>
                    </a:lnTo>
                    <a:lnTo>
                      <a:pt x="3275" y="8780"/>
                    </a:lnTo>
                    <a:lnTo>
                      <a:pt x="3279" y="8742"/>
                    </a:lnTo>
                    <a:lnTo>
                      <a:pt x="3285" y="8704"/>
                    </a:lnTo>
                    <a:lnTo>
                      <a:pt x="3294" y="8662"/>
                    </a:lnTo>
                    <a:lnTo>
                      <a:pt x="3303" y="8620"/>
                    </a:lnTo>
                    <a:lnTo>
                      <a:pt x="3314" y="8579"/>
                    </a:lnTo>
                    <a:lnTo>
                      <a:pt x="3327" y="8539"/>
                    </a:lnTo>
                    <a:lnTo>
                      <a:pt x="3341" y="8500"/>
                    </a:lnTo>
                    <a:lnTo>
                      <a:pt x="3357" y="8461"/>
                    </a:lnTo>
                    <a:lnTo>
                      <a:pt x="3372" y="8424"/>
                    </a:lnTo>
                    <a:lnTo>
                      <a:pt x="3390" y="8387"/>
                    </a:lnTo>
                    <a:lnTo>
                      <a:pt x="3411" y="8352"/>
                    </a:lnTo>
                    <a:lnTo>
                      <a:pt x="3431" y="8318"/>
                    </a:lnTo>
                    <a:lnTo>
                      <a:pt x="3452" y="8284"/>
                    </a:lnTo>
                    <a:lnTo>
                      <a:pt x="3476" y="8251"/>
                    </a:lnTo>
                    <a:lnTo>
                      <a:pt x="3499" y="8220"/>
                    </a:lnTo>
                    <a:lnTo>
                      <a:pt x="3524" y="8188"/>
                    </a:lnTo>
                    <a:lnTo>
                      <a:pt x="3551" y="8159"/>
                    </a:lnTo>
                    <a:lnTo>
                      <a:pt x="3578" y="8131"/>
                    </a:lnTo>
                    <a:lnTo>
                      <a:pt x="3607" y="8104"/>
                    </a:lnTo>
                    <a:lnTo>
                      <a:pt x="3637" y="8078"/>
                    </a:lnTo>
                    <a:lnTo>
                      <a:pt x="3668" y="8052"/>
                    </a:lnTo>
                    <a:lnTo>
                      <a:pt x="3700" y="8029"/>
                    </a:lnTo>
                    <a:lnTo>
                      <a:pt x="3732" y="8006"/>
                    </a:lnTo>
                    <a:lnTo>
                      <a:pt x="3766" y="7985"/>
                    </a:lnTo>
                    <a:lnTo>
                      <a:pt x="3801" y="7966"/>
                    </a:lnTo>
                    <a:lnTo>
                      <a:pt x="3836" y="7947"/>
                    </a:lnTo>
                    <a:lnTo>
                      <a:pt x="3873" y="7929"/>
                    </a:lnTo>
                    <a:lnTo>
                      <a:pt x="3910" y="7913"/>
                    </a:lnTo>
                    <a:lnTo>
                      <a:pt x="3948" y="7898"/>
                    </a:lnTo>
                    <a:lnTo>
                      <a:pt x="3986" y="7885"/>
                    </a:lnTo>
                    <a:lnTo>
                      <a:pt x="4027" y="7874"/>
                    </a:lnTo>
                    <a:lnTo>
                      <a:pt x="4067" y="7862"/>
                    </a:lnTo>
                    <a:lnTo>
                      <a:pt x="4109" y="7853"/>
                    </a:lnTo>
                    <a:lnTo>
                      <a:pt x="4150" y="7847"/>
                    </a:lnTo>
                    <a:lnTo>
                      <a:pt x="4185" y="7841"/>
                    </a:lnTo>
                    <a:lnTo>
                      <a:pt x="4219" y="7837"/>
                    </a:lnTo>
                    <a:lnTo>
                      <a:pt x="4253" y="7834"/>
                    </a:lnTo>
                    <a:lnTo>
                      <a:pt x="4287" y="7832"/>
                    </a:lnTo>
                    <a:lnTo>
                      <a:pt x="4319" y="7831"/>
                    </a:lnTo>
                    <a:lnTo>
                      <a:pt x="4352" y="7831"/>
                    </a:lnTo>
                    <a:lnTo>
                      <a:pt x="4383" y="7831"/>
                    </a:lnTo>
                    <a:lnTo>
                      <a:pt x="4415" y="7833"/>
                    </a:lnTo>
                    <a:lnTo>
                      <a:pt x="4446" y="7835"/>
                    </a:lnTo>
                    <a:lnTo>
                      <a:pt x="4477" y="7839"/>
                    </a:lnTo>
                    <a:lnTo>
                      <a:pt x="4506" y="7843"/>
                    </a:lnTo>
                    <a:lnTo>
                      <a:pt x="4536" y="7848"/>
                    </a:lnTo>
                    <a:lnTo>
                      <a:pt x="4565" y="7853"/>
                    </a:lnTo>
                    <a:lnTo>
                      <a:pt x="4594" y="7860"/>
                    </a:lnTo>
                    <a:lnTo>
                      <a:pt x="4622" y="7867"/>
                    </a:lnTo>
                    <a:lnTo>
                      <a:pt x="4650" y="7875"/>
                    </a:lnTo>
                    <a:lnTo>
                      <a:pt x="4677" y="7884"/>
                    </a:lnTo>
                    <a:lnTo>
                      <a:pt x="4704" y="7893"/>
                    </a:lnTo>
                    <a:lnTo>
                      <a:pt x="4730" y="7903"/>
                    </a:lnTo>
                    <a:lnTo>
                      <a:pt x="4757" y="7913"/>
                    </a:lnTo>
                    <a:lnTo>
                      <a:pt x="4781" y="7924"/>
                    </a:lnTo>
                    <a:lnTo>
                      <a:pt x="4806" y="7935"/>
                    </a:lnTo>
                    <a:lnTo>
                      <a:pt x="4831" y="7948"/>
                    </a:lnTo>
                    <a:lnTo>
                      <a:pt x="4856" y="7960"/>
                    </a:lnTo>
                    <a:lnTo>
                      <a:pt x="4879" y="7974"/>
                    </a:lnTo>
                    <a:lnTo>
                      <a:pt x="4902" y="7987"/>
                    </a:lnTo>
                    <a:lnTo>
                      <a:pt x="4925" y="8002"/>
                    </a:lnTo>
                    <a:lnTo>
                      <a:pt x="4947" y="8016"/>
                    </a:lnTo>
                    <a:lnTo>
                      <a:pt x="4990" y="8047"/>
                    </a:lnTo>
                    <a:lnTo>
                      <a:pt x="5032" y="8079"/>
                    </a:lnTo>
                    <a:lnTo>
                      <a:pt x="5050" y="8039"/>
                    </a:lnTo>
                    <a:lnTo>
                      <a:pt x="5070" y="8000"/>
                    </a:lnTo>
                    <a:lnTo>
                      <a:pt x="5092" y="7960"/>
                    </a:lnTo>
                    <a:lnTo>
                      <a:pt x="5115" y="7922"/>
                    </a:lnTo>
                    <a:lnTo>
                      <a:pt x="5141" y="7886"/>
                    </a:lnTo>
                    <a:lnTo>
                      <a:pt x="5168" y="7849"/>
                    </a:lnTo>
                    <a:lnTo>
                      <a:pt x="5196" y="7814"/>
                    </a:lnTo>
                    <a:lnTo>
                      <a:pt x="5227" y="7780"/>
                    </a:lnTo>
                    <a:lnTo>
                      <a:pt x="5243" y="7763"/>
                    </a:lnTo>
                    <a:lnTo>
                      <a:pt x="5261" y="7745"/>
                    </a:lnTo>
                    <a:lnTo>
                      <a:pt x="5281" y="7729"/>
                    </a:lnTo>
                    <a:lnTo>
                      <a:pt x="5301" y="7712"/>
                    </a:lnTo>
                    <a:lnTo>
                      <a:pt x="5321" y="7695"/>
                    </a:lnTo>
                    <a:lnTo>
                      <a:pt x="5342" y="7678"/>
                    </a:lnTo>
                    <a:lnTo>
                      <a:pt x="5365" y="7661"/>
                    </a:lnTo>
                    <a:lnTo>
                      <a:pt x="5389" y="7645"/>
                    </a:lnTo>
                    <a:lnTo>
                      <a:pt x="5413" y="7630"/>
                    </a:lnTo>
                    <a:lnTo>
                      <a:pt x="5439" y="7615"/>
                    </a:lnTo>
                    <a:lnTo>
                      <a:pt x="5465" y="7600"/>
                    </a:lnTo>
                    <a:lnTo>
                      <a:pt x="5493" y="7586"/>
                    </a:lnTo>
                    <a:lnTo>
                      <a:pt x="5521" y="7574"/>
                    </a:lnTo>
                    <a:lnTo>
                      <a:pt x="5552" y="7561"/>
                    </a:lnTo>
                    <a:lnTo>
                      <a:pt x="5582" y="7550"/>
                    </a:lnTo>
                    <a:lnTo>
                      <a:pt x="5615" y="7539"/>
                    </a:lnTo>
                    <a:lnTo>
                      <a:pt x="5647" y="7529"/>
                    </a:lnTo>
                    <a:lnTo>
                      <a:pt x="5681" y="7521"/>
                    </a:lnTo>
                    <a:lnTo>
                      <a:pt x="5716" y="7513"/>
                    </a:lnTo>
                    <a:lnTo>
                      <a:pt x="5753" y="7506"/>
                    </a:lnTo>
                    <a:lnTo>
                      <a:pt x="5790" y="7502"/>
                    </a:lnTo>
                    <a:lnTo>
                      <a:pt x="5828" y="7497"/>
                    </a:lnTo>
                    <a:lnTo>
                      <a:pt x="5869" y="7495"/>
                    </a:lnTo>
                    <a:lnTo>
                      <a:pt x="5909" y="7493"/>
                    </a:lnTo>
                    <a:lnTo>
                      <a:pt x="5952" y="7494"/>
                    </a:lnTo>
                    <a:lnTo>
                      <a:pt x="5995" y="7495"/>
                    </a:lnTo>
                    <a:lnTo>
                      <a:pt x="6040" y="7498"/>
                    </a:lnTo>
                    <a:lnTo>
                      <a:pt x="6086" y="7503"/>
                    </a:lnTo>
                    <a:lnTo>
                      <a:pt x="6133" y="7509"/>
                    </a:lnTo>
                    <a:lnTo>
                      <a:pt x="6181" y="7517"/>
                    </a:lnTo>
                    <a:lnTo>
                      <a:pt x="6231" y="7527"/>
                    </a:lnTo>
                    <a:lnTo>
                      <a:pt x="6283" y="7540"/>
                    </a:lnTo>
                    <a:lnTo>
                      <a:pt x="6317" y="7549"/>
                    </a:lnTo>
                    <a:lnTo>
                      <a:pt x="6352" y="7560"/>
                    </a:lnTo>
                    <a:lnTo>
                      <a:pt x="6386" y="7572"/>
                    </a:lnTo>
                    <a:lnTo>
                      <a:pt x="6419" y="7586"/>
                    </a:lnTo>
                    <a:lnTo>
                      <a:pt x="6451" y="7600"/>
                    </a:lnTo>
                    <a:lnTo>
                      <a:pt x="6483" y="7616"/>
                    </a:lnTo>
                    <a:lnTo>
                      <a:pt x="6513" y="7633"/>
                    </a:lnTo>
                    <a:lnTo>
                      <a:pt x="6542" y="7652"/>
                    </a:lnTo>
                    <a:lnTo>
                      <a:pt x="6542" y="6441"/>
                    </a:lnTo>
                    <a:close/>
                  </a:path>
                </a:pathLst>
              </a:custGeom>
              <a:solidFill>
                <a:srgbClr val="E63B3C"/>
              </a:solidFill>
              <a:ln>
                <a:noFill/>
              </a:ln>
            </p:spPr>
            <p:txBody>
              <a:bodyPr vert="horz" wrap="square" lIns="97385" tIns="48693" rIns="97385" bIns="48693" numCol="1" anchor="t" anchorCtr="0" compatLnSpc="1">
                <a:prstTxWarp prst="textNoShape">
                  <a:avLst/>
                </a:prstTxWarp>
              </a:bodyPr>
              <a:lstStyle/>
              <a:p>
                <a:endParaRPr lang="en-US" sz="1917">
                  <a:cs typeface="+mn-ea"/>
                  <a:sym typeface="+mn-lt"/>
                </a:endParaRPr>
              </a:p>
            </p:txBody>
          </p:sp>
          <p:sp>
            <p:nvSpPr>
              <p:cNvPr id="26" name="Freeform 10">
                <a:extLst>
                  <a:ext uri="{FF2B5EF4-FFF2-40B4-BE49-F238E27FC236}">
                    <a16:creationId xmlns:a16="http://schemas.microsoft.com/office/drawing/2014/main" xmlns="" id="{75654D95-323B-4A28-B229-26325F7BCC7E}"/>
                  </a:ext>
                </a:extLst>
              </p:cNvPr>
              <p:cNvSpPr>
                <a:spLocks noEditPoints="1"/>
              </p:cNvSpPr>
              <p:nvPr/>
            </p:nvSpPr>
            <p:spPr bwMode="auto">
              <a:xfrm>
                <a:off x="9772529" y="2338167"/>
                <a:ext cx="2999559" cy="5791666"/>
              </a:xfrm>
              <a:custGeom>
                <a:avLst/>
                <a:gdLst>
                  <a:gd name="T0" fmla="*/ 289 w 7060"/>
                  <a:gd name="T1" fmla="*/ 9881 h 13621"/>
                  <a:gd name="T2" fmla="*/ 4 w 7060"/>
                  <a:gd name="T3" fmla="*/ 1708 h 13621"/>
                  <a:gd name="T4" fmla="*/ 1874 w 7060"/>
                  <a:gd name="T5" fmla="*/ 2 h 13621"/>
                  <a:gd name="T6" fmla="*/ 3357 w 7060"/>
                  <a:gd name="T7" fmla="*/ 954 h 13621"/>
                  <a:gd name="T8" fmla="*/ 5101 w 7060"/>
                  <a:gd name="T9" fmla="*/ 1989 h 13621"/>
                  <a:gd name="T10" fmla="*/ 6408 w 7060"/>
                  <a:gd name="T11" fmla="*/ 3364 h 13621"/>
                  <a:gd name="T12" fmla="*/ 6230 w 7060"/>
                  <a:gd name="T13" fmla="*/ 5193 h 13621"/>
                  <a:gd name="T14" fmla="*/ 6832 w 7060"/>
                  <a:gd name="T15" fmla="*/ 7753 h 13621"/>
                  <a:gd name="T16" fmla="*/ 5508 w 7060"/>
                  <a:gd name="T17" fmla="*/ 10201 h 13621"/>
                  <a:gd name="T18" fmla="*/ 3030 w 7060"/>
                  <a:gd name="T19" fmla="*/ 11005 h 13621"/>
                  <a:gd name="T20" fmla="*/ 578 w 7060"/>
                  <a:gd name="T21" fmla="*/ 11548 h 13621"/>
                  <a:gd name="T22" fmla="*/ 259 w 7060"/>
                  <a:gd name="T23" fmla="*/ 11656 h 13621"/>
                  <a:gd name="T24" fmla="*/ 828 w 7060"/>
                  <a:gd name="T25" fmla="*/ 10957 h 13621"/>
                  <a:gd name="T26" fmla="*/ 936 w 7060"/>
                  <a:gd name="T27" fmla="*/ 11835 h 13621"/>
                  <a:gd name="T28" fmla="*/ 265 w 7060"/>
                  <a:gd name="T29" fmla="*/ 13196 h 13621"/>
                  <a:gd name="T30" fmla="*/ 348 w 7060"/>
                  <a:gd name="T31" fmla="*/ 11850 h 13621"/>
                  <a:gd name="T32" fmla="*/ 1606 w 7060"/>
                  <a:gd name="T33" fmla="*/ 12901 h 13621"/>
                  <a:gd name="T34" fmla="*/ 3495 w 7060"/>
                  <a:gd name="T35" fmla="*/ 11076 h 13621"/>
                  <a:gd name="T36" fmla="*/ 2619 w 7060"/>
                  <a:gd name="T37" fmla="*/ 12216 h 13621"/>
                  <a:gd name="T38" fmla="*/ 702 w 7060"/>
                  <a:gd name="T39" fmla="*/ 5058 h 13621"/>
                  <a:gd name="T40" fmla="*/ 1707 w 7060"/>
                  <a:gd name="T41" fmla="*/ 5992 h 13621"/>
                  <a:gd name="T42" fmla="*/ 1242 w 7060"/>
                  <a:gd name="T43" fmla="*/ 6004 h 13621"/>
                  <a:gd name="T44" fmla="*/ 727 w 7060"/>
                  <a:gd name="T45" fmla="*/ 5583 h 13621"/>
                  <a:gd name="T46" fmla="*/ 1307 w 7060"/>
                  <a:gd name="T47" fmla="*/ 7506 h 13621"/>
                  <a:gd name="T48" fmla="*/ 2495 w 7060"/>
                  <a:gd name="T49" fmla="*/ 7853 h 13621"/>
                  <a:gd name="T50" fmla="*/ 3785 w 7060"/>
                  <a:gd name="T51" fmla="*/ 8780 h 13621"/>
                  <a:gd name="T52" fmla="*/ 3174 w 7060"/>
                  <a:gd name="T53" fmla="*/ 9689 h 13621"/>
                  <a:gd name="T54" fmla="*/ 3129 w 7060"/>
                  <a:gd name="T55" fmla="*/ 9224 h 13621"/>
                  <a:gd name="T56" fmla="*/ 2860 w 7060"/>
                  <a:gd name="T57" fmla="*/ 8357 h 13621"/>
                  <a:gd name="T58" fmla="*/ 1933 w 7060"/>
                  <a:gd name="T59" fmla="*/ 8990 h 13621"/>
                  <a:gd name="T60" fmla="*/ 1607 w 7060"/>
                  <a:gd name="T61" fmla="*/ 8654 h 13621"/>
                  <a:gd name="T62" fmla="*/ 901 w 7060"/>
                  <a:gd name="T63" fmla="*/ 8035 h 13621"/>
                  <a:gd name="T64" fmla="*/ 744 w 7060"/>
                  <a:gd name="T65" fmla="*/ 9642 h 13621"/>
                  <a:gd name="T66" fmla="*/ 2245 w 7060"/>
                  <a:gd name="T67" fmla="*/ 10654 h 13621"/>
                  <a:gd name="T68" fmla="*/ 3503 w 7060"/>
                  <a:gd name="T69" fmla="*/ 10303 h 13621"/>
                  <a:gd name="T70" fmla="*/ 5560 w 7060"/>
                  <a:gd name="T71" fmla="*/ 8945 h 13621"/>
                  <a:gd name="T72" fmla="*/ 5009 w 7060"/>
                  <a:gd name="T73" fmla="*/ 7422 h 13621"/>
                  <a:gd name="T74" fmla="*/ 4004 w 7060"/>
                  <a:gd name="T75" fmla="*/ 7099 h 13621"/>
                  <a:gd name="T76" fmla="*/ 3600 w 7060"/>
                  <a:gd name="T77" fmla="*/ 5856 h 13621"/>
                  <a:gd name="T78" fmla="*/ 2610 w 7060"/>
                  <a:gd name="T79" fmla="*/ 6592 h 13621"/>
                  <a:gd name="T80" fmla="*/ 2153 w 7060"/>
                  <a:gd name="T81" fmla="*/ 6684 h 13621"/>
                  <a:gd name="T82" fmla="*/ 3365 w 7060"/>
                  <a:gd name="T83" fmla="*/ 5284 h 13621"/>
                  <a:gd name="T84" fmla="*/ 4429 w 7060"/>
                  <a:gd name="T85" fmla="*/ 6218 h 13621"/>
                  <a:gd name="T86" fmla="*/ 5901 w 7060"/>
                  <a:gd name="T87" fmla="*/ 7679 h 13621"/>
                  <a:gd name="T88" fmla="*/ 6479 w 7060"/>
                  <a:gd name="T89" fmla="*/ 6375 h 13621"/>
                  <a:gd name="T90" fmla="*/ 5431 w 7060"/>
                  <a:gd name="T91" fmla="*/ 5297 h 13621"/>
                  <a:gd name="T92" fmla="*/ 6106 w 7060"/>
                  <a:gd name="T93" fmla="*/ 4048 h 13621"/>
                  <a:gd name="T94" fmla="*/ 5158 w 7060"/>
                  <a:gd name="T95" fmla="*/ 3069 h 13621"/>
                  <a:gd name="T96" fmla="*/ 3787 w 7060"/>
                  <a:gd name="T97" fmla="*/ 3786 h 13621"/>
                  <a:gd name="T98" fmla="*/ 3339 w 7060"/>
                  <a:gd name="T99" fmla="*/ 3976 h 13621"/>
                  <a:gd name="T100" fmla="*/ 4221 w 7060"/>
                  <a:gd name="T101" fmla="*/ 2639 h 13621"/>
                  <a:gd name="T102" fmla="*/ 3953 w 7060"/>
                  <a:gd name="T103" fmla="*/ 1450 h 13621"/>
                  <a:gd name="T104" fmla="*/ 2657 w 7060"/>
                  <a:gd name="T105" fmla="*/ 1598 h 13621"/>
                  <a:gd name="T106" fmla="*/ 1966 w 7060"/>
                  <a:gd name="T107" fmla="*/ 526 h 13621"/>
                  <a:gd name="T108" fmla="*/ 522 w 7060"/>
                  <a:gd name="T109" fmla="*/ 1619 h 13621"/>
                  <a:gd name="T110" fmla="*/ 1533 w 7060"/>
                  <a:gd name="T111" fmla="*/ 3680 h 13621"/>
                  <a:gd name="T112" fmla="*/ 2564 w 7060"/>
                  <a:gd name="T113" fmla="*/ 3243 h 13621"/>
                  <a:gd name="T114" fmla="*/ 1949 w 7060"/>
                  <a:gd name="T115" fmla="*/ 2525 h 13621"/>
                  <a:gd name="T116" fmla="*/ 1402 w 7060"/>
                  <a:gd name="T117" fmla="*/ 2810 h 13621"/>
                  <a:gd name="T118" fmla="*/ 1658 w 7060"/>
                  <a:gd name="T119" fmla="*/ 2097 h 13621"/>
                  <a:gd name="T120" fmla="*/ 2922 w 7060"/>
                  <a:gd name="T121" fmla="*/ 2511 h 13621"/>
                  <a:gd name="T122" fmla="*/ 2288 w 7060"/>
                  <a:gd name="T123" fmla="*/ 4234 h 13621"/>
                  <a:gd name="T124" fmla="*/ 690 w 7060"/>
                  <a:gd name="T125" fmla="*/ 3679 h 1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60" h="13621">
                    <a:moveTo>
                      <a:pt x="2252" y="11166"/>
                    </a:moveTo>
                    <a:lnTo>
                      <a:pt x="2226" y="11166"/>
                    </a:lnTo>
                    <a:lnTo>
                      <a:pt x="2200" y="11166"/>
                    </a:lnTo>
                    <a:lnTo>
                      <a:pt x="2174" y="11165"/>
                    </a:lnTo>
                    <a:lnTo>
                      <a:pt x="2148" y="11164"/>
                    </a:lnTo>
                    <a:lnTo>
                      <a:pt x="2122" y="11162"/>
                    </a:lnTo>
                    <a:lnTo>
                      <a:pt x="2097" y="11160"/>
                    </a:lnTo>
                    <a:lnTo>
                      <a:pt x="2071" y="11159"/>
                    </a:lnTo>
                    <a:lnTo>
                      <a:pt x="2044" y="11156"/>
                    </a:lnTo>
                    <a:lnTo>
                      <a:pt x="1987" y="11150"/>
                    </a:lnTo>
                    <a:lnTo>
                      <a:pt x="1931" y="11142"/>
                    </a:lnTo>
                    <a:lnTo>
                      <a:pt x="1876" y="11134"/>
                    </a:lnTo>
                    <a:lnTo>
                      <a:pt x="1820" y="11123"/>
                    </a:lnTo>
                    <a:lnTo>
                      <a:pt x="1765" y="11112"/>
                    </a:lnTo>
                    <a:lnTo>
                      <a:pt x="1711" y="11100"/>
                    </a:lnTo>
                    <a:lnTo>
                      <a:pt x="1657" y="11085"/>
                    </a:lnTo>
                    <a:lnTo>
                      <a:pt x="1603" y="11070"/>
                    </a:lnTo>
                    <a:lnTo>
                      <a:pt x="1550" y="11053"/>
                    </a:lnTo>
                    <a:lnTo>
                      <a:pt x="1497" y="11035"/>
                    </a:lnTo>
                    <a:lnTo>
                      <a:pt x="1445" y="11016"/>
                    </a:lnTo>
                    <a:lnTo>
                      <a:pt x="1394" y="10996"/>
                    </a:lnTo>
                    <a:lnTo>
                      <a:pt x="1344" y="10975"/>
                    </a:lnTo>
                    <a:lnTo>
                      <a:pt x="1294" y="10953"/>
                    </a:lnTo>
                    <a:lnTo>
                      <a:pt x="1245" y="10930"/>
                    </a:lnTo>
                    <a:lnTo>
                      <a:pt x="1197" y="10905"/>
                    </a:lnTo>
                    <a:lnTo>
                      <a:pt x="1150" y="10879"/>
                    </a:lnTo>
                    <a:lnTo>
                      <a:pt x="1104" y="10852"/>
                    </a:lnTo>
                    <a:lnTo>
                      <a:pt x="1057" y="10824"/>
                    </a:lnTo>
                    <a:lnTo>
                      <a:pt x="1014" y="10796"/>
                    </a:lnTo>
                    <a:lnTo>
                      <a:pt x="970" y="10766"/>
                    </a:lnTo>
                    <a:lnTo>
                      <a:pt x="928" y="10735"/>
                    </a:lnTo>
                    <a:lnTo>
                      <a:pt x="887" y="10704"/>
                    </a:lnTo>
                    <a:lnTo>
                      <a:pt x="847" y="10671"/>
                    </a:lnTo>
                    <a:lnTo>
                      <a:pt x="808" y="10638"/>
                    </a:lnTo>
                    <a:lnTo>
                      <a:pt x="771" y="10604"/>
                    </a:lnTo>
                    <a:lnTo>
                      <a:pt x="734" y="10568"/>
                    </a:lnTo>
                    <a:lnTo>
                      <a:pt x="699" y="10532"/>
                    </a:lnTo>
                    <a:lnTo>
                      <a:pt x="665" y="10496"/>
                    </a:lnTo>
                    <a:lnTo>
                      <a:pt x="634" y="10458"/>
                    </a:lnTo>
                    <a:lnTo>
                      <a:pt x="602" y="10419"/>
                    </a:lnTo>
                    <a:lnTo>
                      <a:pt x="573" y="10380"/>
                    </a:lnTo>
                    <a:lnTo>
                      <a:pt x="517" y="10299"/>
                    </a:lnTo>
                    <a:lnTo>
                      <a:pt x="464" y="10217"/>
                    </a:lnTo>
                    <a:lnTo>
                      <a:pt x="415" y="10134"/>
                    </a:lnTo>
                    <a:lnTo>
                      <a:pt x="370" y="10050"/>
                    </a:lnTo>
                    <a:lnTo>
                      <a:pt x="328" y="9965"/>
                    </a:lnTo>
                    <a:lnTo>
                      <a:pt x="289" y="9881"/>
                    </a:lnTo>
                    <a:lnTo>
                      <a:pt x="253" y="9797"/>
                    </a:lnTo>
                    <a:lnTo>
                      <a:pt x="221" y="9712"/>
                    </a:lnTo>
                    <a:lnTo>
                      <a:pt x="192" y="9628"/>
                    </a:lnTo>
                    <a:lnTo>
                      <a:pt x="165" y="9545"/>
                    </a:lnTo>
                    <a:lnTo>
                      <a:pt x="140" y="9463"/>
                    </a:lnTo>
                    <a:lnTo>
                      <a:pt x="119" y="9382"/>
                    </a:lnTo>
                    <a:lnTo>
                      <a:pt x="99" y="9302"/>
                    </a:lnTo>
                    <a:lnTo>
                      <a:pt x="81" y="9224"/>
                    </a:lnTo>
                    <a:lnTo>
                      <a:pt x="67" y="9146"/>
                    </a:lnTo>
                    <a:lnTo>
                      <a:pt x="53" y="9072"/>
                    </a:lnTo>
                    <a:lnTo>
                      <a:pt x="42" y="8999"/>
                    </a:lnTo>
                    <a:lnTo>
                      <a:pt x="33" y="8928"/>
                    </a:lnTo>
                    <a:lnTo>
                      <a:pt x="24" y="8860"/>
                    </a:lnTo>
                    <a:lnTo>
                      <a:pt x="18" y="8795"/>
                    </a:lnTo>
                    <a:lnTo>
                      <a:pt x="13" y="8733"/>
                    </a:lnTo>
                    <a:lnTo>
                      <a:pt x="8" y="8675"/>
                    </a:lnTo>
                    <a:lnTo>
                      <a:pt x="6" y="8620"/>
                    </a:lnTo>
                    <a:lnTo>
                      <a:pt x="4" y="8568"/>
                    </a:lnTo>
                    <a:lnTo>
                      <a:pt x="2" y="8476"/>
                    </a:lnTo>
                    <a:lnTo>
                      <a:pt x="3" y="8402"/>
                    </a:lnTo>
                    <a:lnTo>
                      <a:pt x="4" y="8347"/>
                    </a:lnTo>
                    <a:lnTo>
                      <a:pt x="6" y="8312"/>
                    </a:lnTo>
                    <a:lnTo>
                      <a:pt x="6" y="7207"/>
                    </a:lnTo>
                    <a:lnTo>
                      <a:pt x="4" y="7195"/>
                    </a:lnTo>
                    <a:lnTo>
                      <a:pt x="3" y="7182"/>
                    </a:lnTo>
                    <a:lnTo>
                      <a:pt x="2" y="7170"/>
                    </a:lnTo>
                    <a:lnTo>
                      <a:pt x="0" y="7157"/>
                    </a:lnTo>
                    <a:lnTo>
                      <a:pt x="0" y="7058"/>
                    </a:lnTo>
                    <a:lnTo>
                      <a:pt x="0" y="6961"/>
                    </a:lnTo>
                    <a:lnTo>
                      <a:pt x="0" y="6865"/>
                    </a:lnTo>
                    <a:lnTo>
                      <a:pt x="0" y="6773"/>
                    </a:lnTo>
                    <a:lnTo>
                      <a:pt x="0" y="6682"/>
                    </a:lnTo>
                    <a:lnTo>
                      <a:pt x="2" y="6593"/>
                    </a:lnTo>
                    <a:lnTo>
                      <a:pt x="4" y="6507"/>
                    </a:lnTo>
                    <a:lnTo>
                      <a:pt x="6" y="6423"/>
                    </a:lnTo>
                    <a:lnTo>
                      <a:pt x="6" y="2161"/>
                    </a:lnTo>
                    <a:lnTo>
                      <a:pt x="6" y="2146"/>
                    </a:lnTo>
                    <a:lnTo>
                      <a:pt x="8" y="2131"/>
                    </a:lnTo>
                    <a:lnTo>
                      <a:pt x="9" y="2116"/>
                    </a:lnTo>
                    <a:lnTo>
                      <a:pt x="13" y="2102"/>
                    </a:lnTo>
                    <a:lnTo>
                      <a:pt x="8" y="2046"/>
                    </a:lnTo>
                    <a:lnTo>
                      <a:pt x="5" y="1991"/>
                    </a:lnTo>
                    <a:lnTo>
                      <a:pt x="3" y="1934"/>
                    </a:lnTo>
                    <a:lnTo>
                      <a:pt x="2" y="1878"/>
                    </a:lnTo>
                    <a:lnTo>
                      <a:pt x="0" y="1822"/>
                    </a:lnTo>
                    <a:lnTo>
                      <a:pt x="2" y="1766"/>
                    </a:lnTo>
                    <a:lnTo>
                      <a:pt x="4" y="1708"/>
                    </a:lnTo>
                    <a:lnTo>
                      <a:pt x="6" y="1652"/>
                    </a:lnTo>
                    <a:lnTo>
                      <a:pt x="12" y="1587"/>
                    </a:lnTo>
                    <a:lnTo>
                      <a:pt x="18" y="1523"/>
                    </a:lnTo>
                    <a:lnTo>
                      <a:pt x="27" y="1459"/>
                    </a:lnTo>
                    <a:lnTo>
                      <a:pt x="39" y="1397"/>
                    </a:lnTo>
                    <a:lnTo>
                      <a:pt x="52" y="1335"/>
                    </a:lnTo>
                    <a:lnTo>
                      <a:pt x="67" y="1275"/>
                    </a:lnTo>
                    <a:lnTo>
                      <a:pt x="84" y="1215"/>
                    </a:lnTo>
                    <a:lnTo>
                      <a:pt x="103" y="1158"/>
                    </a:lnTo>
                    <a:lnTo>
                      <a:pt x="124" y="1100"/>
                    </a:lnTo>
                    <a:lnTo>
                      <a:pt x="147" y="1044"/>
                    </a:lnTo>
                    <a:lnTo>
                      <a:pt x="171" y="989"/>
                    </a:lnTo>
                    <a:lnTo>
                      <a:pt x="197" y="935"/>
                    </a:lnTo>
                    <a:lnTo>
                      <a:pt x="225" y="882"/>
                    </a:lnTo>
                    <a:lnTo>
                      <a:pt x="256" y="831"/>
                    </a:lnTo>
                    <a:lnTo>
                      <a:pt x="287" y="780"/>
                    </a:lnTo>
                    <a:lnTo>
                      <a:pt x="321" y="732"/>
                    </a:lnTo>
                    <a:lnTo>
                      <a:pt x="357" y="683"/>
                    </a:lnTo>
                    <a:lnTo>
                      <a:pt x="394" y="637"/>
                    </a:lnTo>
                    <a:lnTo>
                      <a:pt x="432" y="592"/>
                    </a:lnTo>
                    <a:lnTo>
                      <a:pt x="473" y="549"/>
                    </a:lnTo>
                    <a:lnTo>
                      <a:pt x="515" y="506"/>
                    </a:lnTo>
                    <a:lnTo>
                      <a:pt x="559" y="465"/>
                    </a:lnTo>
                    <a:lnTo>
                      <a:pt x="605" y="426"/>
                    </a:lnTo>
                    <a:lnTo>
                      <a:pt x="653" y="388"/>
                    </a:lnTo>
                    <a:lnTo>
                      <a:pt x="701" y="351"/>
                    </a:lnTo>
                    <a:lnTo>
                      <a:pt x="752" y="316"/>
                    </a:lnTo>
                    <a:lnTo>
                      <a:pt x="803" y="282"/>
                    </a:lnTo>
                    <a:lnTo>
                      <a:pt x="856" y="251"/>
                    </a:lnTo>
                    <a:lnTo>
                      <a:pt x="911" y="220"/>
                    </a:lnTo>
                    <a:lnTo>
                      <a:pt x="969" y="192"/>
                    </a:lnTo>
                    <a:lnTo>
                      <a:pt x="1026" y="165"/>
                    </a:lnTo>
                    <a:lnTo>
                      <a:pt x="1086" y="139"/>
                    </a:lnTo>
                    <a:lnTo>
                      <a:pt x="1142" y="118"/>
                    </a:lnTo>
                    <a:lnTo>
                      <a:pt x="1198" y="98"/>
                    </a:lnTo>
                    <a:lnTo>
                      <a:pt x="1254" y="80"/>
                    </a:lnTo>
                    <a:lnTo>
                      <a:pt x="1310" y="64"/>
                    </a:lnTo>
                    <a:lnTo>
                      <a:pt x="1367" y="49"/>
                    </a:lnTo>
                    <a:lnTo>
                      <a:pt x="1424" y="37"/>
                    </a:lnTo>
                    <a:lnTo>
                      <a:pt x="1481" y="27"/>
                    </a:lnTo>
                    <a:lnTo>
                      <a:pt x="1538" y="18"/>
                    </a:lnTo>
                    <a:lnTo>
                      <a:pt x="1594" y="10"/>
                    </a:lnTo>
                    <a:lnTo>
                      <a:pt x="1651" y="6"/>
                    </a:lnTo>
                    <a:lnTo>
                      <a:pt x="1707" y="2"/>
                    </a:lnTo>
                    <a:lnTo>
                      <a:pt x="1764" y="0"/>
                    </a:lnTo>
                    <a:lnTo>
                      <a:pt x="1819" y="0"/>
                    </a:lnTo>
                    <a:lnTo>
                      <a:pt x="1874" y="2"/>
                    </a:lnTo>
                    <a:lnTo>
                      <a:pt x="1929" y="6"/>
                    </a:lnTo>
                    <a:lnTo>
                      <a:pt x="1983" y="11"/>
                    </a:lnTo>
                    <a:lnTo>
                      <a:pt x="2037" y="18"/>
                    </a:lnTo>
                    <a:lnTo>
                      <a:pt x="2090" y="27"/>
                    </a:lnTo>
                    <a:lnTo>
                      <a:pt x="2143" y="37"/>
                    </a:lnTo>
                    <a:lnTo>
                      <a:pt x="2194" y="49"/>
                    </a:lnTo>
                    <a:lnTo>
                      <a:pt x="2245" y="64"/>
                    </a:lnTo>
                    <a:lnTo>
                      <a:pt x="2294" y="80"/>
                    </a:lnTo>
                    <a:lnTo>
                      <a:pt x="2344" y="97"/>
                    </a:lnTo>
                    <a:lnTo>
                      <a:pt x="2391" y="116"/>
                    </a:lnTo>
                    <a:lnTo>
                      <a:pt x="2438" y="136"/>
                    </a:lnTo>
                    <a:lnTo>
                      <a:pt x="2483" y="158"/>
                    </a:lnTo>
                    <a:lnTo>
                      <a:pt x="2528" y="183"/>
                    </a:lnTo>
                    <a:lnTo>
                      <a:pt x="2571" y="209"/>
                    </a:lnTo>
                    <a:lnTo>
                      <a:pt x="2613" y="236"/>
                    </a:lnTo>
                    <a:lnTo>
                      <a:pt x="2653" y="265"/>
                    </a:lnTo>
                    <a:lnTo>
                      <a:pt x="2692" y="296"/>
                    </a:lnTo>
                    <a:lnTo>
                      <a:pt x="2730" y="328"/>
                    </a:lnTo>
                    <a:lnTo>
                      <a:pt x="2753" y="350"/>
                    </a:lnTo>
                    <a:lnTo>
                      <a:pt x="2775" y="371"/>
                    </a:lnTo>
                    <a:lnTo>
                      <a:pt x="2796" y="393"/>
                    </a:lnTo>
                    <a:lnTo>
                      <a:pt x="2817" y="415"/>
                    </a:lnTo>
                    <a:lnTo>
                      <a:pt x="2836" y="436"/>
                    </a:lnTo>
                    <a:lnTo>
                      <a:pt x="2856" y="459"/>
                    </a:lnTo>
                    <a:lnTo>
                      <a:pt x="2875" y="481"/>
                    </a:lnTo>
                    <a:lnTo>
                      <a:pt x="2892" y="504"/>
                    </a:lnTo>
                    <a:lnTo>
                      <a:pt x="2908" y="525"/>
                    </a:lnTo>
                    <a:lnTo>
                      <a:pt x="2925" y="547"/>
                    </a:lnTo>
                    <a:lnTo>
                      <a:pt x="2940" y="570"/>
                    </a:lnTo>
                    <a:lnTo>
                      <a:pt x="2956" y="592"/>
                    </a:lnTo>
                    <a:lnTo>
                      <a:pt x="2983" y="637"/>
                    </a:lnTo>
                    <a:lnTo>
                      <a:pt x="3008" y="683"/>
                    </a:lnTo>
                    <a:lnTo>
                      <a:pt x="3031" y="728"/>
                    </a:lnTo>
                    <a:lnTo>
                      <a:pt x="3051" y="773"/>
                    </a:lnTo>
                    <a:lnTo>
                      <a:pt x="3069" y="817"/>
                    </a:lnTo>
                    <a:lnTo>
                      <a:pt x="3086" y="861"/>
                    </a:lnTo>
                    <a:lnTo>
                      <a:pt x="3100" y="905"/>
                    </a:lnTo>
                    <a:lnTo>
                      <a:pt x="3112" y="949"/>
                    </a:lnTo>
                    <a:lnTo>
                      <a:pt x="3123" y="990"/>
                    </a:lnTo>
                    <a:lnTo>
                      <a:pt x="3131" y="1032"/>
                    </a:lnTo>
                    <a:lnTo>
                      <a:pt x="3161" y="1019"/>
                    </a:lnTo>
                    <a:lnTo>
                      <a:pt x="3192" y="1008"/>
                    </a:lnTo>
                    <a:lnTo>
                      <a:pt x="3223" y="996"/>
                    </a:lnTo>
                    <a:lnTo>
                      <a:pt x="3256" y="985"/>
                    </a:lnTo>
                    <a:lnTo>
                      <a:pt x="3288" y="975"/>
                    </a:lnTo>
                    <a:lnTo>
                      <a:pt x="3322" y="963"/>
                    </a:lnTo>
                    <a:lnTo>
                      <a:pt x="3357" y="954"/>
                    </a:lnTo>
                    <a:lnTo>
                      <a:pt x="3393" y="945"/>
                    </a:lnTo>
                    <a:lnTo>
                      <a:pt x="3429" y="937"/>
                    </a:lnTo>
                    <a:lnTo>
                      <a:pt x="3465" y="930"/>
                    </a:lnTo>
                    <a:lnTo>
                      <a:pt x="3503" y="924"/>
                    </a:lnTo>
                    <a:lnTo>
                      <a:pt x="3541" y="918"/>
                    </a:lnTo>
                    <a:lnTo>
                      <a:pt x="3580" y="914"/>
                    </a:lnTo>
                    <a:lnTo>
                      <a:pt x="3619" y="909"/>
                    </a:lnTo>
                    <a:lnTo>
                      <a:pt x="3660" y="907"/>
                    </a:lnTo>
                    <a:lnTo>
                      <a:pt x="3700" y="906"/>
                    </a:lnTo>
                    <a:lnTo>
                      <a:pt x="3742" y="906"/>
                    </a:lnTo>
                    <a:lnTo>
                      <a:pt x="3783" y="907"/>
                    </a:lnTo>
                    <a:lnTo>
                      <a:pt x="3825" y="909"/>
                    </a:lnTo>
                    <a:lnTo>
                      <a:pt x="3869" y="914"/>
                    </a:lnTo>
                    <a:lnTo>
                      <a:pt x="3911" y="918"/>
                    </a:lnTo>
                    <a:lnTo>
                      <a:pt x="3955" y="925"/>
                    </a:lnTo>
                    <a:lnTo>
                      <a:pt x="4000" y="934"/>
                    </a:lnTo>
                    <a:lnTo>
                      <a:pt x="4044" y="944"/>
                    </a:lnTo>
                    <a:lnTo>
                      <a:pt x="4090" y="955"/>
                    </a:lnTo>
                    <a:lnTo>
                      <a:pt x="4135" y="969"/>
                    </a:lnTo>
                    <a:lnTo>
                      <a:pt x="4181" y="984"/>
                    </a:lnTo>
                    <a:lnTo>
                      <a:pt x="4227" y="1000"/>
                    </a:lnTo>
                    <a:lnTo>
                      <a:pt x="4275" y="1019"/>
                    </a:lnTo>
                    <a:lnTo>
                      <a:pt x="4322" y="1040"/>
                    </a:lnTo>
                    <a:lnTo>
                      <a:pt x="4369" y="1062"/>
                    </a:lnTo>
                    <a:lnTo>
                      <a:pt x="4417" y="1087"/>
                    </a:lnTo>
                    <a:lnTo>
                      <a:pt x="4459" y="1112"/>
                    </a:lnTo>
                    <a:lnTo>
                      <a:pt x="4501" y="1137"/>
                    </a:lnTo>
                    <a:lnTo>
                      <a:pt x="4541" y="1166"/>
                    </a:lnTo>
                    <a:lnTo>
                      <a:pt x="4582" y="1196"/>
                    </a:lnTo>
                    <a:lnTo>
                      <a:pt x="4620" y="1227"/>
                    </a:lnTo>
                    <a:lnTo>
                      <a:pt x="4658" y="1261"/>
                    </a:lnTo>
                    <a:lnTo>
                      <a:pt x="4694" y="1296"/>
                    </a:lnTo>
                    <a:lnTo>
                      <a:pt x="4730" y="1333"/>
                    </a:lnTo>
                    <a:lnTo>
                      <a:pt x="4764" y="1372"/>
                    </a:lnTo>
                    <a:lnTo>
                      <a:pt x="4798" y="1412"/>
                    </a:lnTo>
                    <a:lnTo>
                      <a:pt x="4830" y="1453"/>
                    </a:lnTo>
                    <a:lnTo>
                      <a:pt x="4861" y="1496"/>
                    </a:lnTo>
                    <a:lnTo>
                      <a:pt x="4891" y="1541"/>
                    </a:lnTo>
                    <a:lnTo>
                      <a:pt x="4919" y="1586"/>
                    </a:lnTo>
                    <a:lnTo>
                      <a:pt x="4947" y="1633"/>
                    </a:lnTo>
                    <a:lnTo>
                      <a:pt x="4973" y="1682"/>
                    </a:lnTo>
                    <a:lnTo>
                      <a:pt x="4998" y="1730"/>
                    </a:lnTo>
                    <a:lnTo>
                      <a:pt x="5021" y="1780"/>
                    </a:lnTo>
                    <a:lnTo>
                      <a:pt x="5044" y="1831"/>
                    </a:lnTo>
                    <a:lnTo>
                      <a:pt x="5064" y="1883"/>
                    </a:lnTo>
                    <a:lnTo>
                      <a:pt x="5083" y="1936"/>
                    </a:lnTo>
                    <a:lnTo>
                      <a:pt x="5101" y="1989"/>
                    </a:lnTo>
                    <a:lnTo>
                      <a:pt x="5118" y="2045"/>
                    </a:lnTo>
                    <a:lnTo>
                      <a:pt x="5133" y="2099"/>
                    </a:lnTo>
                    <a:lnTo>
                      <a:pt x="5146" y="2155"/>
                    </a:lnTo>
                    <a:lnTo>
                      <a:pt x="5158" y="2211"/>
                    </a:lnTo>
                    <a:lnTo>
                      <a:pt x="5169" y="2267"/>
                    </a:lnTo>
                    <a:lnTo>
                      <a:pt x="5176" y="2324"/>
                    </a:lnTo>
                    <a:lnTo>
                      <a:pt x="5184" y="2382"/>
                    </a:lnTo>
                    <a:lnTo>
                      <a:pt x="5189" y="2439"/>
                    </a:lnTo>
                    <a:lnTo>
                      <a:pt x="5193" y="2498"/>
                    </a:lnTo>
                    <a:lnTo>
                      <a:pt x="5196" y="2556"/>
                    </a:lnTo>
                    <a:lnTo>
                      <a:pt x="5238" y="2563"/>
                    </a:lnTo>
                    <a:lnTo>
                      <a:pt x="5281" y="2571"/>
                    </a:lnTo>
                    <a:lnTo>
                      <a:pt x="5323" y="2578"/>
                    </a:lnTo>
                    <a:lnTo>
                      <a:pt x="5365" y="2589"/>
                    </a:lnTo>
                    <a:lnTo>
                      <a:pt x="5406" y="2599"/>
                    </a:lnTo>
                    <a:lnTo>
                      <a:pt x="5447" y="2610"/>
                    </a:lnTo>
                    <a:lnTo>
                      <a:pt x="5488" y="2621"/>
                    </a:lnTo>
                    <a:lnTo>
                      <a:pt x="5528" y="2635"/>
                    </a:lnTo>
                    <a:lnTo>
                      <a:pt x="5568" y="2648"/>
                    </a:lnTo>
                    <a:lnTo>
                      <a:pt x="5607" y="2662"/>
                    </a:lnTo>
                    <a:lnTo>
                      <a:pt x="5645" y="2677"/>
                    </a:lnTo>
                    <a:lnTo>
                      <a:pt x="5684" y="2693"/>
                    </a:lnTo>
                    <a:lnTo>
                      <a:pt x="5722" y="2710"/>
                    </a:lnTo>
                    <a:lnTo>
                      <a:pt x="5758" y="2727"/>
                    </a:lnTo>
                    <a:lnTo>
                      <a:pt x="5794" y="2745"/>
                    </a:lnTo>
                    <a:lnTo>
                      <a:pt x="5830" y="2764"/>
                    </a:lnTo>
                    <a:lnTo>
                      <a:pt x="5865" y="2784"/>
                    </a:lnTo>
                    <a:lnTo>
                      <a:pt x="5898" y="2804"/>
                    </a:lnTo>
                    <a:lnTo>
                      <a:pt x="5932" y="2826"/>
                    </a:lnTo>
                    <a:lnTo>
                      <a:pt x="5965" y="2847"/>
                    </a:lnTo>
                    <a:lnTo>
                      <a:pt x="5996" y="2870"/>
                    </a:lnTo>
                    <a:lnTo>
                      <a:pt x="6028" y="2893"/>
                    </a:lnTo>
                    <a:lnTo>
                      <a:pt x="6057" y="2917"/>
                    </a:lnTo>
                    <a:lnTo>
                      <a:pt x="6086" y="2942"/>
                    </a:lnTo>
                    <a:lnTo>
                      <a:pt x="6114" y="2967"/>
                    </a:lnTo>
                    <a:lnTo>
                      <a:pt x="6142" y="2993"/>
                    </a:lnTo>
                    <a:lnTo>
                      <a:pt x="6168" y="3019"/>
                    </a:lnTo>
                    <a:lnTo>
                      <a:pt x="6194" y="3047"/>
                    </a:lnTo>
                    <a:lnTo>
                      <a:pt x="6218" y="3074"/>
                    </a:lnTo>
                    <a:lnTo>
                      <a:pt x="6241" y="3103"/>
                    </a:lnTo>
                    <a:lnTo>
                      <a:pt x="6264" y="3133"/>
                    </a:lnTo>
                    <a:lnTo>
                      <a:pt x="6285" y="3162"/>
                    </a:lnTo>
                    <a:lnTo>
                      <a:pt x="6311" y="3202"/>
                    </a:lnTo>
                    <a:lnTo>
                      <a:pt x="6337" y="3243"/>
                    </a:lnTo>
                    <a:lnTo>
                      <a:pt x="6362" y="3283"/>
                    </a:lnTo>
                    <a:lnTo>
                      <a:pt x="6385" y="3324"/>
                    </a:lnTo>
                    <a:lnTo>
                      <a:pt x="6408" y="3364"/>
                    </a:lnTo>
                    <a:lnTo>
                      <a:pt x="6429" y="3403"/>
                    </a:lnTo>
                    <a:lnTo>
                      <a:pt x="6449" y="3444"/>
                    </a:lnTo>
                    <a:lnTo>
                      <a:pt x="6470" y="3484"/>
                    </a:lnTo>
                    <a:lnTo>
                      <a:pt x="6488" y="3525"/>
                    </a:lnTo>
                    <a:lnTo>
                      <a:pt x="6505" y="3565"/>
                    </a:lnTo>
                    <a:lnTo>
                      <a:pt x="6520" y="3606"/>
                    </a:lnTo>
                    <a:lnTo>
                      <a:pt x="6535" y="3646"/>
                    </a:lnTo>
                    <a:lnTo>
                      <a:pt x="6548" y="3687"/>
                    </a:lnTo>
                    <a:lnTo>
                      <a:pt x="6561" y="3727"/>
                    </a:lnTo>
                    <a:lnTo>
                      <a:pt x="6573" y="3768"/>
                    </a:lnTo>
                    <a:lnTo>
                      <a:pt x="6583" y="3807"/>
                    </a:lnTo>
                    <a:lnTo>
                      <a:pt x="6592" y="3847"/>
                    </a:lnTo>
                    <a:lnTo>
                      <a:pt x="6600" y="3888"/>
                    </a:lnTo>
                    <a:lnTo>
                      <a:pt x="6607" y="3928"/>
                    </a:lnTo>
                    <a:lnTo>
                      <a:pt x="6614" y="3969"/>
                    </a:lnTo>
                    <a:lnTo>
                      <a:pt x="6618" y="4009"/>
                    </a:lnTo>
                    <a:lnTo>
                      <a:pt x="6621" y="4050"/>
                    </a:lnTo>
                    <a:lnTo>
                      <a:pt x="6625" y="4089"/>
                    </a:lnTo>
                    <a:lnTo>
                      <a:pt x="6626" y="4130"/>
                    </a:lnTo>
                    <a:lnTo>
                      <a:pt x="6626" y="4170"/>
                    </a:lnTo>
                    <a:lnTo>
                      <a:pt x="6626" y="4211"/>
                    </a:lnTo>
                    <a:lnTo>
                      <a:pt x="6624" y="4250"/>
                    </a:lnTo>
                    <a:lnTo>
                      <a:pt x="6620" y="4290"/>
                    </a:lnTo>
                    <a:lnTo>
                      <a:pt x="6617" y="4331"/>
                    </a:lnTo>
                    <a:lnTo>
                      <a:pt x="6611" y="4370"/>
                    </a:lnTo>
                    <a:lnTo>
                      <a:pt x="6605" y="4411"/>
                    </a:lnTo>
                    <a:lnTo>
                      <a:pt x="6598" y="4451"/>
                    </a:lnTo>
                    <a:lnTo>
                      <a:pt x="6591" y="4484"/>
                    </a:lnTo>
                    <a:lnTo>
                      <a:pt x="6583" y="4515"/>
                    </a:lnTo>
                    <a:lnTo>
                      <a:pt x="6575" y="4547"/>
                    </a:lnTo>
                    <a:lnTo>
                      <a:pt x="6566" y="4578"/>
                    </a:lnTo>
                    <a:lnTo>
                      <a:pt x="6556" y="4610"/>
                    </a:lnTo>
                    <a:lnTo>
                      <a:pt x="6546" y="4640"/>
                    </a:lnTo>
                    <a:lnTo>
                      <a:pt x="6536" y="4670"/>
                    </a:lnTo>
                    <a:lnTo>
                      <a:pt x="6525" y="4699"/>
                    </a:lnTo>
                    <a:lnTo>
                      <a:pt x="6513" y="4729"/>
                    </a:lnTo>
                    <a:lnTo>
                      <a:pt x="6501" y="4757"/>
                    </a:lnTo>
                    <a:lnTo>
                      <a:pt x="6489" y="4785"/>
                    </a:lnTo>
                    <a:lnTo>
                      <a:pt x="6475" y="4813"/>
                    </a:lnTo>
                    <a:lnTo>
                      <a:pt x="6448" y="4867"/>
                    </a:lnTo>
                    <a:lnTo>
                      <a:pt x="6420" y="4920"/>
                    </a:lnTo>
                    <a:lnTo>
                      <a:pt x="6391" y="4969"/>
                    </a:lnTo>
                    <a:lnTo>
                      <a:pt x="6359" y="5019"/>
                    </a:lnTo>
                    <a:lnTo>
                      <a:pt x="6328" y="5065"/>
                    </a:lnTo>
                    <a:lnTo>
                      <a:pt x="6296" y="5110"/>
                    </a:lnTo>
                    <a:lnTo>
                      <a:pt x="6264" y="5152"/>
                    </a:lnTo>
                    <a:lnTo>
                      <a:pt x="6230" y="5193"/>
                    </a:lnTo>
                    <a:lnTo>
                      <a:pt x="6198" y="5232"/>
                    </a:lnTo>
                    <a:lnTo>
                      <a:pt x="6165" y="5268"/>
                    </a:lnTo>
                    <a:lnTo>
                      <a:pt x="6208" y="5293"/>
                    </a:lnTo>
                    <a:lnTo>
                      <a:pt x="6250" y="5319"/>
                    </a:lnTo>
                    <a:lnTo>
                      <a:pt x="6292" y="5347"/>
                    </a:lnTo>
                    <a:lnTo>
                      <a:pt x="6334" y="5375"/>
                    </a:lnTo>
                    <a:lnTo>
                      <a:pt x="6375" y="5406"/>
                    </a:lnTo>
                    <a:lnTo>
                      <a:pt x="6417" y="5438"/>
                    </a:lnTo>
                    <a:lnTo>
                      <a:pt x="6457" y="5472"/>
                    </a:lnTo>
                    <a:lnTo>
                      <a:pt x="6497" y="5508"/>
                    </a:lnTo>
                    <a:lnTo>
                      <a:pt x="6536" y="5544"/>
                    </a:lnTo>
                    <a:lnTo>
                      <a:pt x="6574" y="5582"/>
                    </a:lnTo>
                    <a:lnTo>
                      <a:pt x="6611" y="5622"/>
                    </a:lnTo>
                    <a:lnTo>
                      <a:pt x="6648" y="5664"/>
                    </a:lnTo>
                    <a:lnTo>
                      <a:pt x="6683" y="5707"/>
                    </a:lnTo>
                    <a:lnTo>
                      <a:pt x="6718" y="5750"/>
                    </a:lnTo>
                    <a:lnTo>
                      <a:pt x="6751" y="5796"/>
                    </a:lnTo>
                    <a:lnTo>
                      <a:pt x="6783" y="5844"/>
                    </a:lnTo>
                    <a:lnTo>
                      <a:pt x="6814" y="5893"/>
                    </a:lnTo>
                    <a:lnTo>
                      <a:pt x="6843" y="5943"/>
                    </a:lnTo>
                    <a:lnTo>
                      <a:pt x="6870" y="5994"/>
                    </a:lnTo>
                    <a:lnTo>
                      <a:pt x="6897" y="6048"/>
                    </a:lnTo>
                    <a:lnTo>
                      <a:pt x="6922" y="6103"/>
                    </a:lnTo>
                    <a:lnTo>
                      <a:pt x="6944" y="6160"/>
                    </a:lnTo>
                    <a:lnTo>
                      <a:pt x="6964" y="6217"/>
                    </a:lnTo>
                    <a:lnTo>
                      <a:pt x="6984" y="6276"/>
                    </a:lnTo>
                    <a:lnTo>
                      <a:pt x="7002" y="6336"/>
                    </a:lnTo>
                    <a:lnTo>
                      <a:pt x="7016" y="6399"/>
                    </a:lnTo>
                    <a:lnTo>
                      <a:pt x="7030" y="6462"/>
                    </a:lnTo>
                    <a:lnTo>
                      <a:pt x="7040" y="6527"/>
                    </a:lnTo>
                    <a:lnTo>
                      <a:pt x="7049" y="6593"/>
                    </a:lnTo>
                    <a:lnTo>
                      <a:pt x="7054" y="6661"/>
                    </a:lnTo>
                    <a:lnTo>
                      <a:pt x="7059" y="6731"/>
                    </a:lnTo>
                    <a:lnTo>
                      <a:pt x="7060" y="6800"/>
                    </a:lnTo>
                    <a:lnTo>
                      <a:pt x="7059" y="6890"/>
                    </a:lnTo>
                    <a:lnTo>
                      <a:pt x="7053" y="6977"/>
                    </a:lnTo>
                    <a:lnTo>
                      <a:pt x="7047" y="7060"/>
                    </a:lnTo>
                    <a:lnTo>
                      <a:pt x="7035" y="7141"/>
                    </a:lnTo>
                    <a:lnTo>
                      <a:pt x="7022" y="7219"/>
                    </a:lnTo>
                    <a:lnTo>
                      <a:pt x="7006" y="7295"/>
                    </a:lnTo>
                    <a:lnTo>
                      <a:pt x="6988" y="7368"/>
                    </a:lnTo>
                    <a:lnTo>
                      <a:pt x="6967" y="7439"/>
                    </a:lnTo>
                    <a:lnTo>
                      <a:pt x="6944" y="7507"/>
                    </a:lnTo>
                    <a:lnTo>
                      <a:pt x="6919" y="7572"/>
                    </a:lnTo>
                    <a:lnTo>
                      <a:pt x="6891" y="7635"/>
                    </a:lnTo>
                    <a:lnTo>
                      <a:pt x="6863" y="7696"/>
                    </a:lnTo>
                    <a:lnTo>
                      <a:pt x="6832" y="7753"/>
                    </a:lnTo>
                    <a:lnTo>
                      <a:pt x="6800" y="7810"/>
                    </a:lnTo>
                    <a:lnTo>
                      <a:pt x="6767" y="7862"/>
                    </a:lnTo>
                    <a:lnTo>
                      <a:pt x="6731" y="7914"/>
                    </a:lnTo>
                    <a:lnTo>
                      <a:pt x="6695" y="7962"/>
                    </a:lnTo>
                    <a:lnTo>
                      <a:pt x="6657" y="8010"/>
                    </a:lnTo>
                    <a:lnTo>
                      <a:pt x="6619" y="8053"/>
                    </a:lnTo>
                    <a:lnTo>
                      <a:pt x="6580" y="8095"/>
                    </a:lnTo>
                    <a:lnTo>
                      <a:pt x="6539" y="8136"/>
                    </a:lnTo>
                    <a:lnTo>
                      <a:pt x="6499" y="8173"/>
                    </a:lnTo>
                    <a:lnTo>
                      <a:pt x="6457" y="8209"/>
                    </a:lnTo>
                    <a:lnTo>
                      <a:pt x="6417" y="8242"/>
                    </a:lnTo>
                    <a:lnTo>
                      <a:pt x="6374" y="8274"/>
                    </a:lnTo>
                    <a:lnTo>
                      <a:pt x="6332" y="8303"/>
                    </a:lnTo>
                    <a:lnTo>
                      <a:pt x="6291" y="8331"/>
                    </a:lnTo>
                    <a:lnTo>
                      <a:pt x="6249" y="8356"/>
                    </a:lnTo>
                    <a:lnTo>
                      <a:pt x="6208" y="8379"/>
                    </a:lnTo>
                    <a:lnTo>
                      <a:pt x="6167" y="8402"/>
                    </a:lnTo>
                    <a:lnTo>
                      <a:pt x="6127" y="8421"/>
                    </a:lnTo>
                    <a:lnTo>
                      <a:pt x="6087" y="8439"/>
                    </a:lnTo>
                    <a:lnTo>
                      <a:pt x="6091" y="8517"/>
                    </a:lnTo>
                    <a:lnTo>
                      <a:pt x="6092" y="8593"/>
                    </a:lnTo>
                    <a:lnTo>
                      <a:pt x="6091" y="8667"/>
                    </a:lnTo>
                    <a:lnTo>
                      <a:pt x="6090" y="8741"/>
                    </a:lnTo>
                    <a:lnTo>
                      <a:pt x="6085" y="8814"/>
                    </a:lnTo>
                    <a:lnTo>
                      <a:pt x="6079" y="8886"/>
                    </a:lnTo>
                    <a:lnTo>
                      <a:pt x="6073" y="8956"/>
                    </a:lnTo>
                    <a:lnTo>
                      <a:pt x="6063" y="9026"/>
                    </a:lnTo>
                    <a:lnTo>
                      <a:pt x="6052" y="9094"/>
                    </a:lnTo>
                    <a:lnTo>
                      <a:pt x="6039" y="9162"/>
                    </a:lnTo>
                    <a:lnTo>
                      <a:pt x="6025" y="9228"/>
                    </a:lnTo>
                    <a:lnTo>
                      <a:pt x="6009" y="9293"/>
                    </a:lnTo>
                    <a:lnTo>
                      <a:pt x="5991" y="9358"/>
                    </a:lnTo>
                    <a:lnTo>
                      <a:pt x="5971" y="9421"/>
                    </a:lnTo>
                    <a:lnTo>
                      <a:pt x="5950" y="9483"/>
                    </a:lnTo>
                    <a:lnTo>
                      <a:pt x="5927" y="9545"/>
                    </a:lnTo>
                    <a:lnTo>
                      <a:pt x="5902" y="9605"/>
                    </a:lnTo>
                    <a:lnTo>
                      <a:pt x="5875" y="9664"/>
                    </a:lnTo>
                    <a:lnTo>
                      <a:pt x="5846" y="9723"/>
                    </a:lnTo>
                    <a:lnTo>
                      <a:pt x="5815" y="9780"/>
                    </a:lnTo>
                    <a:lnTo>
                      <a:pt x="5784" y="9836"/>
                    </a:lnTo>
                    <a:lnTo>
                      <a:pt x="5750" y="9891"/>
                    </a:lnTo>
                    <a:lnTo>
                      <a:pt x="5714" y="9945"/>
                    </a:lnTo>
                    <a:lnTo>
                      <a:pt x="5677" y="9998"/>
                    </a:lnTo>
                    <a:lnTo>
                      <a:pt x="5638" y="10051"/>
                    </a:lnTo>
                    <a:lnTo>
                      <a:pt x="5596" y="10103"/>
                    </a:lnTo>
                    <a:lnTo>
                      <a:pt x="5553" y="10152"/>
                    </a:lnTo>
                    <a:lnTo>
                      <a:pt x="5508" y="10201"/>
                    </a:lnTo>
                    <a:lnTo>
                      <a:pt x="5462" y="10251"/>
                    </a:lnTo>
                    <a:lnTo>
                      <a:pt x="5414" y="10298"/>
                    </a:lnTo>
                    <a:lnTo>
                      <a:pt x="5363" y="10344"/>
                    </a:lnTo>
                    <a:lnTo>
                      <a:pt x="5311" y="10390"/>
                    </a:lnTo>
                    <a:lnTo>
                      <a:pt x="5243" y="10446"/>
                    </a:lnTo>
                    <a:lnTo>
                      <a:pt x="5173" y="10498"/>
                    </a:lnTo>
                    <a:lnTo>
                      <a:pt x="5103" y="10546"/>
                    </a:lnTo>
                    <a:lnTo>
                      <a:pt x="5033" y="10590"/>
                    </a:lnTo>
                    <a:lnTo>
                      <a:pt x="4963" y="10631"/>
                    </a:lnTo>
                    <a:lnTo>
                      <a:pt x="4892" y="10667"/>
                    </a:lnTo>
                    <a:lnTo>
                      <a:pt x="4820" y="10700"/>
                    </a:lnTo>
                    <a:lnTo>
                      <a:pt x="4749" y="10730"/>
                    </a:lnTo>
                    <a:lnTo>
                      <a:pt x="4678" y="10756"/>
                    </a:lnTo>
                    <a:lnTo>
                      <a:pt x="4609" y="10779"/>
                    </a:lnTo>
                    <a:lnTo>
                      <a:pt x="4538" y="10799"/>
                    </a:lnTo>
                    <a:lnTo>
                      <a:pt x="4469" y="10816"/>
                    </a:lnTo>
                    <a:lnTo>
                      <a:pt x="4399" y="10831"/>
                    </a:lnTo>
                    <a:lnTo>
                      <a:pt x="4332" y="10843"/>
                    </a:lnTo>
                    <a:lnTo>
                      <a:pt x="4265" y="10853"/>
                    </a:lnTo>
                    <a:lnTo>
                      <a:pt x="4198" y="10860"/>
                    </a:lnTo>
                    <a:lnTo>
                      <a:pt x="4133" y="10866"/>
                    </a:lnTo>
                    <a:lnTo>
                      <a:pt x="4070" y="10869"/>
                    </a:lnTo>
                    <a:lnTo>
                      <a:pt x="4007" y="10871"/>
                    </a:lnTo>
                    <a:lnTo>
                      <a:pt x="3946" y="10871"/>
                    </a:lnTo>
                    <a:lnTo>
                      <a:pt x="3887" y="10869"/>
                    </a:lnTo>
                    <a:lnTo>
                      <a:pt x="3829" y="10867"/>
                    </a:lnTo>
                    <a:lnTo>
                      <a:pt x="3773" y="10862"/>
                    </a:lnTo>
                    <a:lnTo>
                      <a:pt x="3720" y="10858"/>
                    </a:lnTo>
                    <a:lnTo>
                      <a:pt x="3669" y="10852"/>
                    </a:lnTo>
                    <a:lnTo>
                      <a:pt x="3619" y="10845"/>
                    </a:lnTo>
                    <a:lnTo>
                      <a:pt x="3572" y="10838"/>
                    </a:lnTo>
                    <a:lnTo>
                      <a:pt x="3527" y="10830"/>
                    </a:lnTo>
                    <a:lnTo>
                      <a:pt x="3485" y="10822"/>
                    </a:lnTo>
                    <a:lnTo>
                      <a:pt x="3446" y="10813"/>
                    </a:lnTo>
                    <a:lnTo>
                      <a:pt x="3409" y="10805"/>
                    </a:lnTo>
                    <a:lnTo>
                      <a:pt x="3375" y="10796"/>
                    </a:lnTo>
                    <a:lnTo>
                      <a:pt x="3346" y="10819"/>
                    </a:lnTo>
                    <a:lnTo>
                      <a:pt x="3317" y="10841"/>
                    </a:lnTo>
                    <a:lnTo>
                      <a:pt x="3286" y="10861"/>
                    </a:lnTo>
                    <a:lnTo>
                      <a:pt x="3256" y="10881"/>
                    </a:lnTo>
                    <a:lnTo>
                      <a:pt x="3224" y="10902"/>
                    </a:lnTo>
                    <a:lnTo>
                      <a:pt x="3193" y="10921"/>
                    </a:lnTo>
                    <a:lnTo>
                      <a:pt x="3161" y="10939"/>
                    </a:lnTo>
                    <a:lnTo>
                      <a:pt x="3129" y="10957"/>
                    </a:lnTo>
                    <a:lnTo>
                      <a:pt x="3096" y="10974"/>
                    </a:lnTo>
                    <a:lnTo>
                      <a:pt x="3064" y="10989"/>
                    </a:lnTo>
                    <a:lnTo>
                      <a:pt x="3030" y="11005"/>
                    </a:lnTo>
                    <a:lnTo>
                      <a:pt x="2996" y="11020"/>
                    </a:lnTo>
                    <a:lnTo>
                      <a:pt x="2961" y="11034"/>
                    </a:lnTo>
                    <a:lnTo>
                      <a:pt x="2928" y="11048"/>
                    </a:lnTo>
                    <a:lnTo>
                      <a:pt x="2893" y="11060"/>
                    </a:lnTo>
                    <a:lnTo>
                      <a:pt x="2857" y="11073"/>
                    </a:lnTo>
                    <a:lnTo>
                      <a:pt x="2821" y="11084"/>
                    </a:lnTo>
                    <a:lnTo>
                      <a:pt x="2786" y="11094"/>
                    </a:lnTo>
                    <a:lnTo>
                      <a:pt x="2749" y="11104"/>
                    </a:lnTo>
                    <a:lnTo>
                      <a:pt x="2713" y="11113"/>
                    </a:lnTo>
                    <a:lnTo>
                      <a:pt x="2676" y="11122"/>
                    </a:lnTo>
                    <a:lnTo>
                      <a:pt x="2639" y="11129"/>
                    </a:lnTo>
                    <a:lnTo>
                      <a:pt x="2600" y="11137"/>
                    </a:lnTo>
                    <a:lnTo>
                      <a:pt x="2563" y="11142"/>
                    </a:lnTo>
                    <a:lnTo>
                      <a:pt x="2525" y="11148"/>
                    </a:lnTo>
                    <a:lnTo>
                      <a:pt x="2487" y="11152"/>
                    </a:lnTo>
                    <a:lnTo>
                      <a:pt x="2448" y="11157"/>
                    </a:lnTo>
                    <a:lnTo>
                      <a:pt x="2409" y="11160"/>
                    </a:lnTo>
                    <a:lnTo>
                      <a:pt x="2370" y="11162"/>
                    </a:lnTo>
                    <a:lnTo>
                      <a:pt x="2332" y="11165"/>
                    </a:lnTo>
                    <a:lnTo>
                      <a:pt x="2291" y="11166"/>
                    </a:lnTo>
                    <a:lnTo>
                      <a:pt x="2252" y="11166"/>
                    </a:lnTo>
                    <a:close/>
                    <a:moveTo>
                      <a:pt x="684" y="11255"/>
                    </a:moveTo>
                    <a:lnTo>
                      <a:pt x="667" y="11255"/>
                    </a:lnTo>
                    <a:lnTo>
                      <a:pt x="650" y="11258"/>
                    </a:lnTo>
                    <a:lnTo>
                      <a:pt x="635" y="11261"/>
                    </a:lnTo>
                    <a:lnTo>
                      <a:pt x="620" y="11267"/>
                    </a:lnTo>
                    <a:lnTo>
                      <a:pt x="605" y="11274"/>
                    </a:lnTo>
                    <a:lnTo>
                      <a:pt x="592" y="11283"/>
                    </a:lnTo>
                    <a:lnTo>
                      <a:pt x="578" y="11292"/>
                    </a:lnTo>
                    <a:lnTo>
                      <a:pt x="567" y="11303"/>
                    </a:lnTo>
                    <a:lnTo>
                      <a:pt x="556" y="11314"/>
                    </a:lnTo>
                    <a:lnTo>
                      <a:pt x="547" y="11328"/>
                    </a:lnTo>
                    <a:lnTo>
                      <a:pt x="538" y="11341"/>
                    </a:lnTo>
                    <a:lnTo>
                      <a:pt x="531" y="11356"/>
                    </a:lnTo>
                    <a:lnTo>
                      <a:pt x="526" y="11370"/>
                    </a:lnTo>
                    <a:lnTo>
                      <a:pt x="522" y="11387"/>
                    </a:lnTo>
                    <a:lnTo>
                      <a:pt x="519" y="11403"/>
                    </a:lnTo>
                    <a:lnTo>
                      <a:pt x="519" y="11420"/>
                    </a:lnTo>
                    <a:lnTo>
                      <a:pt x="519" y="11437"/>
                    </a:lnTo>
                    <a:lnTo>
                      <a:pt x="522" y="11454"/>
                    </a:lnTo>
                    <a:lnTo>
                      <a:pt x="526" y="11469"/>
                    </a:lnTo>
                    <a:lnTo>
                      <a:pt x="531" y="11485"/>
                    </a:lnTo>
                    <a:lnTo>
                      <a:pt x="538" y="11500"/>
                    </a:lnTo>
                    <a:lnTo>
                      <a:pt x="547" y="11513"/>
                    </a:lnTo>
                    <a:lnTo>
                      <a:pt x="556" y="11525"/>
                    </a:lnTo>
                    <a:lnTo>
                      <a:pt x="567" y="11538"/>
                    </a:lnTo>
                    <a:lnTo>
                      <a:pt x="578" y="11548"/>
                    </a:lnTo>
                    <a:lnTo>
                      <a:pt x="592" y="11558"/>
                    </a:lnTo>
                    <a:lnTo>
                      <a:pt x="605" y="11566"/>
                    </a:lnTo>
                    <a:lnTo>
                      <a:pt x="620" y="11573"/>
                    </a:lnTo>
                    <a:lnTo>
                      <a:pt x="635" y="11578"/>
                    </a:lnTo>
                    <a:lnTo>
                      <a:pt x="650" y="11583"/>
                    </a:lnTo>
                    <a:lnTo>
                      <a:pt x="667" y="11585"/>
                    </a:lnTo>
                    <a:lnTo>
                      <a:pt x="684" y="11586"/>
                    </a:lnTo>
                    <a:lnTo>
                      <a:pt x="701" y="11585"/>
                    </a:lnTo>
                    <a:lnTo>
                      <a:pt x="718" y="11583"/>
                    </a:lnTo>
                    <a:lnTo>
                      <a:pt x="734" y="11578"/>
                    </a:lnTo>
                    <a:lnTo>
                      <a:pt x="749" y="11573"/>
                    </a:lnTo>
                    <a:lnTo>
                      <a:pt x="763" y="11566"/>
                    </a:lnTo>
                    <a:lnTo>
                      <a:pt x="777" y="11558"/>
                    </a:lnTo>
                    <a:lnTo>
                      <a:pt x="790" y="11548"/>
                    </a:lnTo>
                    <a:lnTo>
                      <a:pt x="802" y="11538"/>
                    </a:lnTo>
                    <a:lnTo>
                      <a:pt x="812" y="11525"/>
                    </a:lnTo>
                    <a:lnTo>
                      <a:pt x="822" y="11513"/>
                    </a:lnTo>
                    <a:lnTo>
                      <a:pt x="830" y="11500"/>
                    </a:lnTo>
                    <a:lnTo>
                      <a:pt x="837" y="11485"/>
                    </a:lnTo>
                    <a:lnTo>
                      <a:pt x="843" y="11469"/>
                    </a:lnTo>
                    <a:lnTo>
                      <a:pt x="847" y="11454"/>
                    </a:lnTo>
                    <a:lnTo>
                      <a:pt x="849" y="11437"/>
                    </a:lnTo>
                    <a:lnTo>
                      <a:pt x="851" y="11420"/>
                    </a:lnTo>
                    <a:lnTo>
                      <a:pt x="849" y="11403"/>
                    </a:lnTo>
                    <a:lnTo>
                      <a:pt x="847" y="11387"/>
                    </a:lnTo>
                    <a:lnTo>
                      <a:pt x="843" y="11370"/>
                    </a:lnTo>
                    <a:lnTo>
                      <a:pt x="837" y="11356"/>
                    </a:lnTo>
                    <a:lnTo>
                      <a:pt x="830" y="11341"/>
                    </a:lnTo>
                    <a:lnTo>
                      <a:pt x="822" y="11328"/>
                    </a:lnTo>
                    <a:lnTo>
                      <a:pt x="812" y="11314"/>
                    </a:lnTo>
                    <a:lnTo>
                      <a:pt x="802" y="11303"/>
                    </a:lnTo>
                    <a:lnTo>
                      <a:pt x="790" y="11292"/>
                    </a:lnTo>
                    <a:lnTo>
                      <a:pt x="777" y="11283"/>
                    </a:lnTo>
                    <a:lnTo>
                      <a:pt x="763" y="11274"/>
                    </a:lnTo>
                    <a:lnTo>
                      <a:pt x="749" y="11267"/>
                    </a:lnTo>
                    <a:lnTo>
                      <a:pt x="734" y="11261"/>
                    </a:lnTo>
                    <a:lnTo>
                      <a:pt x="718" y="11258"/>
                    </a:lnTo>
                    <a:lnTo>
                      <a:pt x="701" y="11255"/>
                    </a:lnTo>
                    <a:lnTo>
                      <a:pt x="684" y="11255"/>
                    </a:lnTo>
                    <a:close/>
                    <a:moveTo>
                      <a:pt x="378" y="11796"/>
                    </a:moveTo>
                    <a:lnTo>
                      <a:pt x="358" y="11780"/>
                    </a:lnTo>
                    <a:lnTo>
                      <a:pt x="339" y="11760"/>
                    </a:lnTo>
                    <a:lnTo>
                      <a:pt x="321" y="11741"/>
                    </a:lnTo>
                    <a:lnTo>
                      <a:pt x="304" y="11721"/>
                    </a:lnTo>
                    <a:lnTo>
                      <a:pt x="288" y="11700"/>
                    </a:lnTo>
                    <a:lnTo>
                      <a:pt x="273" y="11678"/>
                    </a:lnTo>
                    <a:lnTo>
                      <a:pt x="259" y="11656"/>
                    </a:lnTo>
                    <a:lnTo>
                      <a:pt x="247" y="11631"/>
                    </a:lnTo>
                    <a:lnTo>
                      <a:pt x="237" y="11608"/>
                    </a:lnTo>
                    <a:lnTo>
                      <a:pt x="226" y="11583"/>
                    </a:lnTo>
                    <a:lnTo>
                      <a:pt x="219" y="11557"/>
                    </a:lnTo>
                    <a:lnTo>
                      <a:pt x="211" y="11530"/>
                    </a:lnTo>
                    <a:lnTo>
                      <a:pt x="206" y="11503"/>
                    </a:lnTo>
                    <a:lnTo>
                      <a:pt x="202" y="11476"/>
                    </a:lnTo>
                    <a:lnTo>
                      <a:pt x="199" y="11448"/>
                    </a:lnTo>
                    <a:lnTo>
                      <a:pt x="198" y="11420"/>
                    </a:lnTo>
                    <a:lnTo>
                      <a:pt x="199" y="11395"/>
                    </a:lnTo>
                    <a:lnTo>
                      <a:pt x="201" y="11370"/>
                    </a:lnTo>
                    <a:lnTo>
                      <a:pt x="204" y="11347"/>
                    </a:lnTo>
                    <a:lnTo>
                      <a:pt x="208" y="11322"/>
                    </a:lnTo>
                    <a:lnTo>
                      <a:pt x="214" y="11298"/>
                    </a:lnTo>
                    <a:lnTo>
                      <a:pt x="221" y="11276"/>
                    </a:lnTo>
                    <a:lnTo>
                      <a:pt x="228" y="11253"/>
                    </a:lnTo>
                    <a:lnTo>
                      <a:pt x="237" y="11231"/>
                    </a:lnTo>
                    <a:lnTo>
                      <a:pt x="247" y="11210"/>
                    </a:lnTo>
                    <a:lnTo>
                      <a:pt x="257" y="11189"/>
                    </a:lnTo>
                    <a:lnTo>
                      <a:pt x="269" y="11168"/>
                    </a:lnTo>
                    <a:lnTo>
                      <a:pt x="282" y="11149"/>
                    </a:lnTo>
                    <a:lnTo>
                      <a:pt x="295" y="11130"/>
                    </a:lnTo>
                    <a:lnTo>
                      <a:pt x="310" y="11112"/>
                    </a:lnTo>
                    <a:lnTo>
                      <a:pt x="325" y="11094"/>
                    </a:lnTo>
                    <a:lnTo>
                      <a:pt x="341" y="11077"/>
                    </a:lnTo>
                    <a:lnTo>
                      <a:pt x="358" y="11061"/>
                    </a:lnTo>
                    <a:lnTo>
                      <a:pt x="376" y="11046"/>
                    </a:lnTo>
                    <a:lnTo>
                      <a:pt x="394" y="11031"/>
                    </a:lnTo>
                    <a:lnTo>
                      <a:pt x="413" y="11017"/>
                    </a:lnTo>
                    <a:lnTo>
                      <a:pt x="432" y="11005"/>
                    </a:lnTo>
                    <a:lnTo>
                      <a:pt x="453" y="10994"/>
                    </a:lnTo>
                    <a:lnTo>
                      <a:pt x="474" y="10983"/>
                    </a:lnTo>
                    <a:lnTo>
                      <a:pt x="495" y="10972"/>
                    </a:lnTo>
                    <a:lnTo>
                      <a:pt x="518" y="10965"/>
                    </a:lnTo>
                    <a:lnTo>
                      <a:pt x="540" y="10957"/>
                    </a:lnTo>
                    <a:lnTo>
                      <a:pt x="563" y="10950"/>
                    </a:lnTo>
                    <a:lnTo>
                      <a:pt x="586" y="10944"/>
                    </a:lnTo>
                    <a:lnTo>
                      <a:pt x="610" y="10940"/>
                    </a:lnTo>
                    <a:lnTo>
                      <a:pt x="635" y="10938"/>
                    </a:lnTo>
                    <a:lnTo>
                      <a:pt x="659" y="10935"/>
                    </a:lnTo>
                    <a:lnTo>
                      <a:pt x="684" y="10934"/>
                    </a:lnTo>
                    <a:lnTo>
                      <a:pt x="709" y="10935"/>
                    </a:lnTo>
                    <a:lnTo>
                      <a:pt x="734" y="10938"/>
                    </a:lnTo>
                    <a:lnTo>
                      <a:pt x="758" y="10940"/>
                    </a:lnTo>
                    <a:lnTo>
                      <a:pt x="782" y="10944"/>
                    </a:lnTo>
                    <a:lnTo>
                      <a:pt x="806" y="10950"/>
                    </a:lnTo>
                    <a:lnTo>
                      <a:pt x="828" y="10957"/>
                    </a:lnTo>
                    <a:lnTo>
                      <a:pt x="851" y="10965"/>
                    </a:lnTo>
                    <a:lnTo>
                      <a:pt x="873" y="10972"/>
                    </a:lnTo>
                    <a:lnTo>
                      <a:pt x="894" y="10983"/>
                    </a:lnTo>
                    <a:lnTo>
                      <a:pt x="916" y="10994"/>
                    </a:lnTo>
                    <a:lnTo>
                      <a:pt x="936" y="11005"/>
                    </a:lnTo>
                    <a:lnTo>
                      <a:pt x="955" y="11017"/>
                    </a:lnTo>
                    <a:lnTo>
                      <a:pt x="974" y="11031"/>
                    </a:lnTo>
                    <a:lnTo>
                      <a:pt x="993" y="11046"/>
                    </a:lnTo>
                    <a:lnTo>
                      <a:pt x="1010" y="11061"/>
                    </a:lnTo>
                    <a:lnTo>
                      <a:pt x="1027" y="11077"/>
                    </a:lnTo>
                    <a:lnTo>
                      <a:pt x="1044" y="11094"/>
                    </a:lnTo>
                    <a:lnTo>
                      <a:pt x="1059" y="11112"/>
                    </a:lnTo>
                    <a:lnTo>
                      <a:pt x="1073" y="11130"/>
                    </a:lnTo>
                    <a:lnTo>
                      <a:pt x="1087" y="11149"/>
                    </a:lnTo>
                    <a:lnTo>
                      <a:pt x="1099" y="11168"/>
                    </a:lnTo>
                    <a:lnTo>
                      <a:pt x="1111" y="11189"/>
                    </a:lnTo>
                    <a:lnTo>
                      <a:pt x="1122" y="11210"/>
                    </a:lnTo>
                    <a:lnTo>
                      <a:pt x="1132" y="11231"/>
                    </a:lnTo>
                    <a:lnTo>
                      <a:pt x="1141" y="11253"/>
                    </a:lnTo>
                    <a:lnTo>
                      <a:pt x="1149" y="11276"/>
                    </a:lnTo>
                    <a:lnTo>
                      <a:pt x="1154" y="11298"/>
                    </a:lnTo>
                    <a:lnTo>
                      <a:pt x="1160" y="11322"/>
                    </a:lnTo>
                    <a:lnTo>
                      <a:pt x="1164" y="11347"/>
                    </a:lnTo>
                    <a:lnTo>
                      <a:pt x="1168" y="11370"/>
                    </a:lnTo>
                    <a:lnTo>
                      <a:pt x="1170" y="11395"/>
                    </a:lnTo>
                    <a:lnTo>
                      <a:pt x="1170" y="11420"/>
                    </a:lnTo>
                    <a:lnTo>
                      <a:pt x="1170" y="11445"/>
                    </a:lnTo>
                    <a:lnTo>
                      <a:pt x="1168" y="11469"/>
                    </a:lnTo>
                    <a:lnTo>
                      <a:pt x="1164" y="11494"/>
                    </a:lnTo>
                    <a:lnTo>
                      <a:pt x="1160" y="11518"/>
                    </a:lnTo>
                    <a:lnTo>
                      <a:pt x="1154" y="11541"/>
                    </a:lnTo>
                    <a:lnTo>
                      <a:pt x="1149" y="11564"/>
                    </a:lnTo>
                    <a:lnTo>
                      <a:pt x="1141" y="11586"/>
                    </a:lnTo>
                    <a:lnTo>
                      <a:pt x="1132" y="11609"/>
                    </a:lnTo>
                    <a:lnTo>
                      <a:pt x="1123" y="11630"/>
                    </a:lnTo>
                    <a:lnTo>
                      <a:pt x="1111" y="11651"/>
                    </a:lnTo>
                    <a:lnTo>
                      <a:pt x="1100" y="11672"/>
                    </a:lnTo>
                    <a:lnTo>
                      <a:pt x="1087" y="11691"/>
                    </a:lnTo>
                    <a:lnTo>
                      <a:pt x="1073" y="11710"/>
                    </a:lnTo>
                    <a:lnTo>
                      <a:pt x="1060" y="11729"/>
                    </a:lnTo>
                    <a:lnTo>
                      <a:pt x="1044" y="11746"/>
                    </a:lnTo>
                    <a:lnTo>
                      <a:pt x="1028" y="11763"/>
                    </a:lnTo>
                    <a:lnTo>
                      <a:pt x="1011" y="11780"/>
                    </a:lnTo>
                    <a:lnTo>
                      <a:pt x="993" y="11794"/>
                    </a:lnTo>
                    <a:lnTo>
                      <a:pt x="975" y="11809"/>
                    </a:lnTo>
                    <a:lnTo>
                      <a:pt x="956" y="11822"/>
                    </a:lnTo>
                    <a:lnTo>
                      <a:pt x="936" y="11835"/>
                    </a:lnTo>
                    <a:lnTo>
                      <a:pt x="916" y="11847"/>
                    </a:lnTo>
                    <a:lnTo>
                      <a:pt x="896" y="11857"/>
                    </a:lnTo>
                    <a:lnTo>
                      <a:pt x="874" y="11867"/>
                    </a:lnTo>
                    <a:lnTo>
                      <a:pt x="852" y="11876"/>
                    </a:lnTo>
                    <a:lnTo>
                      <a:pt x="829" y="11884"/>
                    </a:lnTo>
                    <a:lnTo>
                      <a:pt x="807" y="11890"/>
                    </a:lnTo>
                    <a:lnTo>
                      <a:pt x="783" y="11895"/>
                    </a:lnTo>
                    <a:lnTo>
                      <a:pt x="759" y="11900"/>
                    </a:lnTo>
                    <a:lnTo>
                      <a:pt x="735" y="11903"/>
                    </a:lnTo>
                    <a:lnTo>
                      <a:pt x="710" y="11905"/>
                    </a:lnTo>
                    <a:lnTo>
                      <a:pt x="685" y="11905"/>
                    </a:lnTo>
                    <a:lnTo>
                      <a:pt x="656" y="11953"/>
                    </a:lnTo>
                    <a:lnTo>
                      <a:pt x="629" y="12001"/>
                    </a:lnTo>
                    <a:lnTo>
                      <a:pt x="604" y="12050"/>
                    </a:lnTo>
                    <a:lnTo>
                      <a:pt x="581" y="12099"/>
                    </a:lnTo>
                    <a:lnTo>
                      <a:pt x="558" y="12148"/>
                    </a:lnTo>
                    <a:lnTo>
                      <a:pt x="538" y="12198"/>
                    </a:lnTo>
                    <a:lnTo>
                      <a:pt x="519" y="12247"/>
                    </a:lnTo>
                    <a:lnTo>
                      <a:pt x="501" y="12295"/>
                    </a:lnTo>
                    <a:lnTo>
                      <a:pt x="484" y="12345"/>
                    </a:lnTo>
                    <a:lnTo>
                      <a:pt x="469" y="12393"/>
                    </a:lnTo>
                    <a:lnTo>
                      <a:pt x="456" y="12440"/>
                    </a:lnTo>
                    <a:lnTo>
                      <a:pt x="444" y="12487"/>
                    </a:lnTo>
                    <a:lnTo>
                      <a:pt x="432" y="12533"/>
                    </a:lnTo>
                    <a:lnTo>
                      <a:pt x="422" y="12578"/>
                    </a:lnTo>
                    <a:lnTo>
                      <a:pt x="413" y="12621"/>
                    </a:lnTo>
                    <a:lnTo>
                      <a:pt x="404" y="12664"/>
                    </a:lnTo>
                    <a:lnTo>
                      <a:pt x="391" y="12744"/>
                    </a:lnTo>
                    <a:lnTo>
                      <a:pt x="381" y="12817"/>
                    </a:lnTo>
                    <a:lnTo>
                      <a:pt x="373" y="12882"/>
                    </a:lnTo>
                    <a:lnTo>
                      <a:pt x="368" y="12938"/>
                    </a:lnTo>
                    <a:lnTo>
                      <a:pt x="365" y="12984"/>
                    </a:lnTo>
                    <a:lnTo>
                      <a:pt x="363" y="13018"/>
                    </a:lnTo>
                    <a:lnTo>
                      <a:pt x="363" y="13041"/>
                    </a:lnTo>
                    <a:lnTo>
                      <a:pt x="361" y="13049"/>
                    </a:lnTo>
                    <a:lnTo>
                      <a:pt x="361" y="13065"/>
                    </a:lnTo>
                    <a:lnTo>
                      <a:pt x="359" y="13081"/>
                    </a:lnTo>
                    <a:lnTo>
                      <a:pt x="355" y="13097"/>
                    </a:lnTo>
                    <a:lnTo>
                      <a:pt x="349" y="13111"/>
                    </a:lnTo>
                    <a:lnTo>
                      <a:pt x="342" y="13125"/>
                    </a:lnTo>
                    <a:lnTo>
                      <a:pt x="334" y="13138"/>
                    </a:lnTo>
                    <a:lnTo>
                      <a:pt x="325" y="13151"/>
                    </a:lnTo>
                    <a:lnTo>
                      <a:pt x="315" y="13162"/>
                    </a:lnTo>
                    <a:lnTo>
                      <a:pt x="304" y="13172"/>
                    </a:lnTo>
                    <a:lnTo>
                      <a:pt x="292" y="13181"/>
                    </a:lnTo>
                    <a:lnTo>
                      <a:pt x="278" y="13189"/>
                    </a:lnTo>
                    <a:lnTo>
                      <a:pt x="265" y="13196"/>
                    </a:lnTo>
                    <a:lnTo>
                      <a:pt x="250" y="13201"/>
                    </a:lnTo>
                    <a:lnTo>
                      <a:pt x="234" y="13205"/>
                    </a:lnTo>
                    <a:lnTo>
                      <a:pt x="219" y="13208"/>
                    </a:lnTo>
                    <a:lnTo>
                      <a:pt x="202" y="13208"/>
                    </a:lnTo>
                    <a:lnTo>
                      <a:pt x="202" y="13208"/>
                    </a:lnTo>
                    <a:lnTo>
                      <a:pt x="202" y="13208"/>
                    </a:lnTo>
                    <a:lnTo>
                      <a:pt x="186" y="13208"/>
                    </a:lnTo>
                    <a:lnTo>
                      <a:pt x="170" y="13205"/>
                    </a:lnTo>
                    <a:lnTo>
                      <a:pt x="155" y="13201"/>
                    </a:lnTo>
                    <a:lnTo>
                      <a:pt x="140" y="13196"/>
                    </a:lnTo>
                    <a:lnTo>
                      <a:pt x="126" y="13189"/>
                    </a:lnTo>
                    <a:lnTo>
                      <a:pt x="113" y="13181"/>
                    </a:lnTo>
                    <a:lnTo>
                      <a:pt x="101" y="13172"/>
                    </a:lnTo>
                    <a:lnTo>
                      <a:pt x="89" y="13162"/>
                    </a:lnTo>
                    <a:lnTo>
                      <a:pt x="79" y="13151"/>
                    </a:lnTo>
                    <a:lnTo>
                      <a:pt x="69" y="13138"/>
                    </a:lnTo>
                    <a:lnTo>
                      <a:pt x="61" y="13125"/>
                    </a:lnTo>
                    <a:lnTo>
                      <a:pt x="54" y="13110"/>
                    </a:lnTo>
                    <a:lnTo>
                      <a:pt x="50" y="13096"/>
                    </a:lnTo>
                    <a:lnTo>
                      <a:pt x="45" y="13081"/>
                    </a:lnTo>
                    <a:lnTo>
                      <a:pt x="43" y="13065"/>
                    </a:lnTo>
                    <a:lnTo>
                      <a:pt x="42" y="13049"/>
                    </a:lnTo>
                    <a:lnTo>
                      <a:pt x="42" y="13036"/>
                    </a:lnTo>
                    <a:lnTo>
                      <a:pt x="43" y="13010"/>
                    </a:lnTo>
                    <a:lnTo>
                      <a:pt x="44" y="12971"/>
                    </a:lnTo>
                    <a:lnTo>
                      <a:pt x="48" y="12920"/>
                    </a:lnTo>
                    <a:lnTo>
                      <a:pt x="53" y="12860"/>
                    </a:lnTo>
                    <a:lnTo>
                      <a:pt x="61" y="12790"/>
                    </a:lnTo>
                    <a:lnTo>
                      <a:pt x="66" y="12752"/>
                    </a:lnTo>
                    <a:lnTo>
                      <a:pt x="71" y="12711"/>
                    </a:lnTo>
                    <a:lnTo>
                      <a:pt x="78" y="12669"/>
                    </a:lnTo>
                    <a:lnTo>
                      <a:pt x="86" y="12625"/>
                    </a:lnTo>
                    <a:lnTo>
                      <a:pt x="94" y="12580"/>
                    </a:lnTo>
                    <a:lnTo>
                      <a:pt x="104" y="12533"/>
                    </a:lnTo>
                    <a:lnTo>
                      <a:pt x="114" y="12484"/>
                    </a:lnTo>
                    <a:lnTo>
                      <a:pt x="126" y="12435"/>
                    </a:lnTo>
                    <a:lnTo>
                      <a:pt x="139" y="12384"/>
                    </a:lnTo>
                    <a:lnTo>
                      <a:pt x="153" y="12334"/>
                    </a:lnTo>
                    <a:lnTo>
                      <a:pt x="169" y="12281"/>
                    </a:lnTo>
                    <a:lnTo>
                      <a:pt x="186" y="12228"/>
                    </a:lnTo>
                    <a:lnTo>
                      <a:pt x="204" y="12175"/>
                    </a:lnTo>
                    <a:lnTo>
                      <a:pt x="224" y="12121"/>
                    </a:lnTo>
                    <a:lnTo>
                      <a:pt x="246" y="12067"/>
                    </a:lnTo>
                    <a:lnTo>
                      <a:pt x="268" y="12012"/>
                    </a:lnTo>
                    <a:lnTo>
                      <a:pt x="293" y="11958"/>
                    </a:lnTo>
                    <a:lnTo>
                      <a:pt x="320" y="11904"/>
                    </a:lnTo>
                    <a:lnTo>
                      <a:pt x="348" y="11850"/>
                    </a:lnTo>
                    <a:lnTo>
                      <a:pt x="378" y="11796"/>
                    </a:lnTo>
                    <a:close/>
                    <a:moveTo>
                      <a:pt x="1731" y="13621"/>
                    </a:moveTo>
                    <a:lnTo>
                      <a:pt x="1721" y="13620"/>
                    </a:lnTo>
                    <a:lnTo>
                      <a:pt x="1711" y="13620"/>
                    </a:lnTo>
                    <a:lnTo>
                      <a:pt x="1700" y="13618"/>
                    </a:lnTo>
                    <a:lnTo>
                      <a:pt x="1689" y="13617"/>
                    </a:lnTo>
                    <a:lnTo>
                      <a:pt x="1676" y="13614"/>
                    </a:lnTo>
                    <a:lnTo>
                      <a:pt x="1664" y="13612"/>
                    </a:lnTo>
                    <a:lnTo>
                      <a:pt x="1651" y="13607"/>
                    </a:lnTo>
                    <a:lnTo>
                      <a:pt x="1639" y="13604"/>
                    </a:lnTo>
                    <a:lnTo>
                      <a:pt x="1628" y="13598"/>
                    </a:lnTo>
                    <a:lnTo>
                      <a:pt x="1616" y="13593"/>
                    </a:lnTo>
                    <a:lnTo>
                      <a:pt x="1605" y="13587"/>
                    </a:lnTo>
                    <a:lnTo>
                      <a:pt x="1595" y="13581"/>
                    </a:lnTo>
                    <a:lnTo>
                      <a:pt x="1584" y="13573"/>
                    </a:lnTo>
                    <a:lnTo>
                      <a:pt x="1574" y="13567"/>
                    </a:lnTo>
                    <a:lnTo>
                      <a:pt x="1565" y="13559"/>
                    </a:lnTo>
                    <a:lnTo>
                      <a:pt x="1556" y="13551"/>
                    </a:lnTo>
                    <a:lnTo>
                      <a:pt x="1547" y="13542"/>
                    </a:lnTo>
                    <a:lnTo>
                      <a:pt x="1539" y="13533"/>
                    </a:lnTo>
                    <a:lnTo>
                      <a:pt x="1531" y="13523"/>
                    </a:lnTo>
                    <a:lnTo>
                      <a:pt x="1523" y="13514"/>
                    </a:lnTo>
                    <a:lnTo>
                      <a:pt x="1516" y="13504"/>
                    </a:lnTo>
                    <a:lnTo>
                      <a:pt x="1510" y="13492"/>
                    </a:lnTo>
                    <a:lnTo>
                      <a:pt x="1504" y="13482"/>
                    </a:lnTo>
                    <a:lnTo>
                      <a:pt x="1498" y="13471"/>
                    </a:lnTo>
                    <a:lnTo>
                      <a:pt x="1494" y="13460"/>
                    </a:lnTo>
                    <a:lnTo>
                      <a:pt x="1489" y="13449"/>
                    </a:lnTo>
                    <a:lnTo>
                      <a:pt x="1486" y="13436"/>
                    </a:lnTo>
                    <a:lnTo>
                      <a:pt x="1483" y="13424"/>
                    </a:lnTo>
                    <a:lnTo>
                      <a:pt x="1479" y="13413"/>
                    </a:lnTo>
                    <a:lnTo>
                      <a:pt x="1478" y="13400"/>
                    </a:lnTo>
                    <a:lnTo>
                      <a:pt x="1476" y="13387"/>
                    </a:lnTo>
                    <a:lnTo>
                      <a:pt x="1476" y="13374"/>
                    </a:lnTo>
                    <a:lnTo>
                      <a:pt x="1476" y="13362"/>
                    </a:lnTo>
                    <a:lnTo>
                      <a:pt x="1476" y="13349"/>
                    </a:lnTo>
                    <a:lnTo>
                      <a:pt x="1477" y="13336"/>
                    </a:lnTo>
                    <a:lnTo>
                      <a:pt x="1479" y="13323"/>
                    </a:lnTo>
                    <a:lnTo>
                      <a:pt x="1484" y="13299"/>
                    </a:lnTo>
                    <a:lnTo>
                      <a:pt x="1494" y="13249"/>
                    </a:lnTo>
                    <a:lnTo>
                      <a:pt x="1503" y="13215"/>
                    </a:lnTo>
                    <a:lnTo>
                      <a:pt x="1513" y="13176"/>
                    </a:lnTo>
                    <a:lnTo>
                      <a:pt x="1526" y="13131"/>
                    </a:lnTo>
                    <a:lnTo>
                      <a:pt x="1542" y="13080"/>
                    </a:lnTo>
                    <a:lnTo>
                      <a:pt x="1560" y="13025"/>
                    </a:lnTo>
                    <a:lnTo>
                      <a:pt x="1581" y="12965"/>
                    </a:lnTo>
                    <a:lnTo>
                      <a:pt x="1606" y="12901"/>
                    </a:lnTo>
                    <a:lnTo>
                      <a:pt x="1634" y="12833"/>
                    </a:lnTo>
                    <a:lnTo>
                      <a:pt x="1666" y="12761"/>
                    </a:lnTo>
                    <a:lnTo>
                      <a:pt x="1702" y="12685"/>
                    </a:lnTo>
                    <a:lnTo>
                      <a:pt x="1740" y="12607"/>
                    </a:lnTo>
                    <a:lnTo>
                      <a:pt x="1784" y="12526"/>
                    </a:lnTo>
                    <a:lnTo>
                      <a:pt x="1831" y="12442"/>
                    </a:lnTo>
                    <a:lnTo>
                      <a:pt x="1884" y="12355"/>
                    </a:lnTo>
                    <a:lnTo>
                      <a:pt x="1940" y="12267"/>
                    </a:lnTo>
                    <a:lnTo>
                      <a:pt x="2002" y="12176"/>
                    </a:lnTo>
                    <a:lnTo>
                      <a:pt x="2068" y="12085"/>
                    </a:lnTo>
                    <a:lnTo>
                      <a:pt x="2140" y="11992"/>
                    </a:lnTo>
                    <a:lnTo>
                      <a:pt x="2218" y="11899"/>
                    </a:lnTo>
                    <a:lnTo>
                      <a:pt x="2301" y="11803"/>
                    </a:lnTo>
                    <a:lnTo>
                      <a:pt x="2390" y="11709"/>
                    </a:lnTo>
                    <a:lnTo>
                      <a:pt x="2486" y="11613"/>
                    </a:lnTo>
                    <a:lnTo>
                      <a:pt x="2587" y="11519"/>
                    </a:lnTo>
                    <a:lnTo>
                      <a:pt x="2695" y="11424"/>
                    </a:lnTo>
                    <a:lnTo>
                      <a:pt x="2808" y="11331"/>
                    </a:lnTo>
                    <a:lnTo>
                      <a:pt x="2930" y="11238"/>
                    </a:lnTo>
                    <a:lnTo>
                      <a:pt x="3058" y="11147"/>
                    </a:lnTo>
                    <a:lnTo>
                      <a:pt x="3193" y="11057"/>
                    </a:lnTo>
                    <a:lnTo>
                      <a:pt x="3204" y="11050"/>
                    </a:lnTo>
                    <a:lnTo>
                      <a:pt x="3215" y="11043"/>
                    </a:lnTo>
                    <a:lnTo>
                      <a:pt x="3228" y="11039"/>
                    </a:lnTo>
                    <a:lnTo>
                      <a:pt x="3239" y="11033"/>
                    </a:lnTo>
                    <a:lnTo>
                      <a:pt x="3251" y="11029"/>
                    </a:lnTo>
                    <a:lnTo>
                      <a:pt x="3263" y="11025"/>
                    </a:lnTo>
                    <a:lnTo>
                      <a:pt x="3275" y="11022"/>
                    </a:lnTo>
                    <a:lnTo>
                      <a:pt x="3287" y="11020"/>
                    </a:lnTo>
                    <a:lnTo>
                      <a:pt x="3300" y="11019"/>
                    </a:lnTo>
                    <a:lnTo>
                      <a:pt x="3312" y="11017"/>
                    </a:lnTo>
                    <a:lnTo>
                      <a:pt x="3324" y="11016"/>
                    </a:lnTo>
                    <a:lnTo>
                      <a:pt x="3337" y="11016"/>
                    </a:lnTo>
                    <a:lnTo>
                      <a:pt x="3349" y="11017"/>
                    </a:lnTo>
                    <a:lnTo>
                      <a:pt x="3362" y="11019"/>
                    </a:lnTo>
                    <a:lnTo>
                      <a:pt x="3374" y="11020"/>
                    </a:lnTo>
                    <a:lnTo>
                      <a:pt x="3385" y="11022"/>
                    </a:lnTo>
                    <a:lnTo>
                      <a:pt x="3398" y="11025"/>
                    </a:lnTo>
                    <a:lnTo>
                      <a:pt x="3409" y="11029"/>
                    </a:lnTo>
                    <a:lnTo>
                      <a:pt x="3421" y="11033"/>
                    </a:lnTo>
                    <a:lnTo>
                      <a:pt x="3432" y="11038"/>
                    </a:lnTo>
                    <a:lnTo>
                      <a:pt x="3444" y="11042"/>
                    </a:lnTo>
                    <a:lnTo>
                      <a:pt x="3455" y="11048"/>
                    </a:lnTo>
                    <a:lnTo>
                      <a:pt x="3465" y="11055"/>
                    </a:lnTo>
                    <a:lnTo>
                      <a:pt x="3475" y="11061"/>
                    </a:lnTo>
                    <a:lnTo>
                      <a:pt x="3485" y="11068"/>
                    </a:lnTo>
                    <a:lnTo>
                      <a:pt x="3495" y="11076"/>
                    </a:lnTo>
                    <a:lnTo>
                      <a:pt x="3504" y="11085"/>
                    </a:lnTo>
                    <a:lnTo>
                      <a:pt x="3514" y="11094"/>
                    </a:lnTo>
                    <a:lnTo>
                      <a:pt x="3522" y="11103"/>
                    </a:lnTo>
                    <a:lnTo>
                      <a:pt x="3531" y="11113"/>
                    </a:lnTo>
                    <a:lnTo>
                      <a:pt x="3539" y="11123"/>
                    </a:lnTo>
                    <a:lnTo>
                      <a:pt x="3546" y="11134"/>
                    </a:lnTo>
                    <a:lnTo>
                      <a:pt x="3553" y="11146"/>
                    </a:lnTo>
                    <a:lnTo>
                      <a:pt x="3559" y="11157"/>
                    </a:lnTo>
                    <a:lnTo>
                      <a:pt x="3565" y="11168"/>
                    </a:lnTo>
                    <a:lnTo>
                      <a:pt x="3570" y="11180"/>
                    </a:lnTo>
                    <a:lnTo>
                      <a:pt x="3574" y="11193"/>
                    </a:lnTo>
                    <a:lnTo>
                      <a:pt x="3577" y="11204"/>
                    </a:lnTo>
                    <a:lnTo>
                      <a:pt x="3581" y="11216"/>
                    </a:lnTo>
                    <a:lnTo>
                      <a:pt x="3583" y="11229"/>
                    </a:lnTo>
                    <a:lnTo>
                      <a:pt x="3584" y="11241"/>
                    </a:lnTo>
                    <a:lnTo>
                      <a:pt x="3586" y="11253"/>
                    </a:lnTo>
                    <a:lnTo>
                      <a:pt x="3586" y="11266"/>
                    </a:lnTo>
                    <a:lnTo>
                      <a:pt x="3586" y="11278"/>
                    </a:lnTo>
                    <a:lnTo>
                      <a:pt x="3586" y="11291"/>
                    </a:lnTo>
                    <a:lnTo>
                      <a:pt x="3584" y="11303"/>
                    </a:lnTo>
                    <a:lnTo>
                      <a:pt x="3583" y="11314"/>
                    </a:lnTo>
                    <a:lnTo>
                      <a:pt x="3581" y="11327"/>
                    </a:lnTo>
                    <a:lnTo>
                      <a:pt x="3577" y="11339"/>
                    </a:lnTo>
                    <a:lnTo>
                      <a:pt x="3574" y="11350"/>
                    </a:lnTo>
                    <a:lnTo>
                      <a:pt x="3571" y="11363"/>
                    </a:lnTo>
                    <a:lnTo>
                      <a:pt x="3565" y="11374"/>
                    </a:lnTo>
                    <a:lnTo>
                      <a:pt x="3561" y="11385"/>
                    </a:lnTo>
                    <a:lnTo>
                      <a:pt x="3555" y="11395"/>
                    </a:lnTo>
                    <a:lnTo>
                      <a:pt x="3548" y="11406"/>
                    </a:lnTo>
                    <a:lnTo>
                      <a:pt x="3541" y="11416"/>
                    </a:lnTo>
                    <a:lnTo>
                      <a:pt x="3535" y="11427"/>
                    </a:lnTo>
                    <a:lnTo>
                      <a:pt x="3527" y="11437"/>
                    </a:lnTo>
                    <a:lnTo>
                      <a:pt x="3518" y="11446"/>
                    </a:lnTo>
                    <a:lnTo>
                      <a:pt x="3509" y="11455"/>
                    </a:lnTo>
                    <a:lnTo>
                      <a:pt x="3500" y="11464"/>
                    </a:lnTo>
                    <a:lnTo>
                      <a:pt x="3490" y="11472"/>
                    </a:lnTo>
                    <a:lnTo>
                      <a:pt x="3480" y="11479"/>
                    </a:lnTo>
                    <a:lnTo>
                      <a:pt x="3468" y="11487"/>
                    </a:lnTo>
                    <a:lnTo>
                      <a:pt x="3351" y="11566"/>
                    </a:lnTo>
                    <a:lnTo>
                      <a:pt x="3239" y="11645"/>
                    </a:lnTo>
                    <a:lnTo>
                      <a:pt x="3133" y="11726"/>
                    </a:lnTo>
                    <a:lnTo>
                      <a:pt x="3034" y="11806"/>
                    </a:lnTo>
                    <a:lnTo>
                      <a:pt x="2941" y="11889"/>
                    </a:lnTo>
                    <a:lnTo>
                      <a:pt x="2852" y="11971"/>
                    </a:lnTo>
                    <a:lnTo>
                      <a:pt x="2770" y="12053"/>
                    </a:lnTo>
                    <a:lnTo>
                      <a:pt x="2692" y="12135"/>
                    </a:lnTo>
                    <a:lnTo>
                      <a:pt x="2619" y="12216"/>
                    </a:lnTo>
                    <a:lnTo>
                      <a:pt x="2552" y="12297"/>
                    </a:lnTo>
                    <a:lnTo>
                      <a:pt x="2490" y="12376"/>
                    </a:lnTo>
                    <a:lnTo>
                      <a:pt x="2432" y="12455"/>
                    </a:lnTo>
                    <a:lnTo>
                      <a:pt x="2378" y="12533"/>
                    </a:lnTo>
                    <a:lnTo>
                      <a:pt x="2329" y="12608"/>
                    </a:lnTo>
                    <a:lnTo>
                      <a:pt x="2283" y="12681"/>
                    </a:lnTo>
                    <a:lnTo>
                      <a:pt x="2243" y="12753"/>
                    </a:lnTo>
                    <a:lnTo>
                      <a:pt x="2204" y="12821"/>
                    </a:lnTo>
                    <a:lnTo>
                      <a:pt x="2171" y="12889"/>
                    </a:lnTo>
                    <a:lnTo>
                      <a:pt x="2140" y="12952"/>
                    </a:lnTo>
                    <a:lnTo>
                      <a:pt x="2113" y="13013"/>
                    </a:lnTo>
                    <a:lnTo>
                      <a:pt x="2090" y="13070"/>
                    </a:lnTo>
                    <a:lnTo>
                      <a:pt x="2068" y="13123"/>
                    </a:lnTo>
                    <a:lnTo>
                      <a:pt x="2050" y="13172"/>
                    </a:lnTo>
                    <a:lnTo>
                      <a:pt x="2035" y="13218"/>
                    </a:lnTo>
                    <a:lnTo>
                      <a:pt x="2021" y="13260"/>
                    </a:lnTo>
                    <a:lnTo>
                      <a:pt x="2010" y="13296"/>
                    </a:lnTo>
                    <a:lnTo>
                      <a:pt x="2002" y="13328"/>
                    </a:lnTo>
                    <a:lnTo>
                      <a:pt x="1995" y="13354"/>
                    </a:lnTo>
                    <a:lnTo>
                      <a:pt x="1986" y="13392"/>
                    </a:lnTo>
                    <a:lnTo>
                      <a:pt x="1983" y="13406"/>
                    </a:lnTo>
                    <a:lnTo>
                      <a:pt x="1978" y="13430"/>
                    </a:lnTo>
                    <a:lnTo>
                      <a:pt x="1972" y="13451"/>
                    </a:lnTo>
                    <a:lnTo>
                      <a:pt x="1963" y="13472"/>
                    </a:lnTo>
                    <a:lnTo>
                      <a:pt x="1953" y="13492"/>
                    </a:lnTo>
                    <a:lnTo>
                      <a:pt x="1940" y="13512"/>
                    </a:lnTo>
                    <a:lnTo>
                      <a:pt x="1927" y="13528"/>
                    </a:lnTo>
                    <a:lnTo>
                      <a:pt x="1912" y="13545"/>
                    </a:lnTo>
                    <a:lnTo>
                      <a:pt x="1895" y="13560"/>
                    </a:lnTo>
                    <a:lnTo>
                      <a:pt x="1878" y="13573"/>
                    </a:lnTo>
                    <a:lnTo>
                      <a:pt x="1859" y="13586"/>
                    </a:lnTo>
                    <a:lnTo>
                      <a:pt x="1840" y="13596"/>
                    </a:lnTo>
                    <a:lnTo>
                      <a:pt x="1820" y="13605"/>
                    </a:lnTo>
                    <a:lnTo>
                      <a:pt x="1799" y="13612"/>
                    </a:lnTo>
                    <a:lnTo>
                      <a:pt x="1777" y="13616"/>
                    </a:lnTo>
                    <a:lnTo>
                      <a:pt x="1755" y="13620"/>
                    </a:lnTo>
                    <a:lnTo>
                      <a:pt x="1731" y="13621"/>
                    </a:lnTo>
                    <a:close/>
                    <a:moveTo>
                      <a:pt x="518" y="5116"/>
                    </a:moveTo>
                    <a:lnTo>
                      <a:pt x="537" y="5107"/>
                    </a:lnTo>
                    <a:lnTo>
                      <a:pt x="556" y="5100"/>
                    </a:lnTo>
                    <a:lnTo>
                      <a:pt x="576" y="5092"/>
                    </a:lnTo>
                    <a:lnTo>
                      <a:pt x="596" y="5085"/>
                    </a:lnTo>
                    <a:lnTo>
                      <a:pt x="617" y="5078"/>
                    </a:lnTo>
                    <a:lnTo>
                      <a:pt x="638" y="5073"/>
                    </a:lnTo>
                    <a:lnTo>
                      <a:pt x="658" y="5067"/>
                    </a:lnTo>
                    <a:lnTo>
                      <a:pt x="681" y="5062"/>
                    </a:lnTo>
                    <a:lnTo>
                      <a:pt x="702" y="5058"/>
                    </a:lnTo>
                    <a:lnTo>
                      <a:pt x="725" y="5055"/>
                    </a:lnTo>
                    <a:lnTo>
                      <a:pt x="747" y="5051"/>
                    </a:lnTo>
                    <a:lnTo>
                      <a:pt x="770" y="5049"/>
                    </a:lnTo>
                    <a:lnTo>
                      <a:pt x="792" y="5047"/>
                    </a:lnTo>
                    <a:lnTo>
                      <a:pt x="816" y="5046"/>
                    </a:lnTo>
                    <a:lnTo>
                      <a:pt x="840" y="5045"/>
                    </a:lnTo>
                    <a:lnTo>
                      <a:pt x="864" y="5045"/>
                    </a:lnTo>
                    <a:lnTo>
                      <a:pt x="923" y="5046"/>
                    </a:lnTo>
                    <a:lnTo>
                      <a:pt x="978" y="5050"/>
                    </a:lnTo>
                    <a:lnTo>
                      <a:pt x="1032" y="5058"/>
                    </a:lnTo>
                    <a:lnTo>
                      <a:pt x="1083" y="5067"/>
                    </a:lnTo>
                    <a:lnTo>
                      <a:pt x="1132" y="5079"/>
                    </a:lnTo>
                    <a:lnTo>
                      <a:pt x="1179" y="5094"/>
                    </a:lnTo>
                    <a:lnTo>
                      <a:pt x="1224" y="5111"/>
                    </a:lnTo>
                    <a:lnTo>
                      <a:pt x="1267" y="5129"/>
                    </a:lnTo>
                    <a:lnTo>
                      <a:pt x="1307" y="5150"/>
                    </a:lnTo>
                    <a:lnTo>
                      <a:pt x="1345" y="5173"/>
                    </a:lnTo>
                    <a:lnTo>
                      <a:pt x="1381" y="5197"/>
                    </a:lnTo>
                    <a:lnTo>
                      <a:pt x="1415" y="5223"/>
                    </a:lnTo>
                    <a:lnTo>
                      <a:pt x="1448" y="5250"/>
                    </a:lnTo>
                    <a:lnTo>
                      <a:pt x="1478" y="5279"/>
                    </a:lnTo>
                    <a:lnTo>
                      <a:pt x="1506" y="5310"/>
                    </a:lnTo>
                    <a:lnTo>
                      <a:pt x="1533" y="5341"/>
                    </a:lnTo>
                    <a:lnTo>
                      <a:pt x="1558" y="5373"/>
                    </a:lnTo>
                    <a:lnTo>
                      <a:pt x="1580" y="5406"/>
                    </a:lnTo>
                    <a:lnTo>
                      <a:pt x="1602" y="5440"/>
                    </a:lnTo>
                    <a:lnTo>
                      <a:pt x="1621" y="5474"/>
                    </a:lnTo>
                    <a:lnTo>
                      <a:pt x="1639" y="5510"/>
                    </a:lnTo>
                    <a:lnTo>
                      <a:pt x="1655" y="5545"/>
                    </a:lnTo>
                    <a:lnTo>
                      <a:pt x="1669" y="5581"/>
                    </a:lnTo>
                    <a:lnTo>
                      <a:pt x="1682" y="5617"/>
                    </a:lnTo>
                    <a:lnTo>
                      <a:pt x="1693" y="5651"/>
                    </a:lnTo>
                    <a:lnTo>
                      <a:pt x="1702" y="5687"/>
                    </a:lnTo>
                    <a:lnTo>
                      <a:pt x="1710" y="5723"/>
                    </a:lnTo>
                    <a:lnTo>
                      <a:pt x="1716" y="5758"/>
                    </a:lnTo>
                    <a:lnTo>
                      <a:pt x="1721" y="5793"/>
                    </a:lnTo>
                    <a:lnTo>
                      <a:pt x="1724" y="5827"/>
                    </a:lnTo>
                    <a:lnTo>
                      <a:pt x="1727" y="5861"/>
                    </a:lnTo>
                    <a:lnTo>
                      <a:pt x="1728" y="5892"/>
                    </a:lnTo>
                    <a:lnTo>
                      <a:pt x="1728" y="5905"/>
                    </a:lnTo>
                    <a:lnTo>
                      <a:pt x="1727" y="5919"/>
                    </a:lnTo>
                    <a:lnTo>
                      <a:pt x="1724" y="5931"/>
                    </a:lnTo>
                    <a:lnTo>
                      <a:pt x="1722" y="5944"/>
                    </a:lnTo>
                    <a:lnTo>
                      <a:pt x="1720" y="5956"/>
                    </a:lnTo>
                    <a:lnTo>
                      <a:pt x="1716" y="5968"/>
                    </a:lnTo>
                    <a:lnTo>
                      <a:pt x="1712" y="5981"/>
                    </a:lnTo>
                    <a:lnTo>
                      <a:pt x="1707" y="5992"/>
                    </a:lnTo>
                    <a:lnTo>
                      <a:pt x="1702" y="6003"/>
                    </a:lnTo>
                    <a:lnTo>
                      <a:pt x="1696" y="6015"/>
                    </a:lnTo>
                    <a:lnTo>
                      <a:pt x="1691" y="6025"/>
                    </a:lnTo>
                    <a:lnTo>
                      <a:pt x="1684" y="6036"/>
                    </a:lnTo>
                    <a:lnTo>
                      <a:pt x="1677" y="6046"/>
                    </a:lnTo>
                    <a:lnTo>
                      <a:pt x="1669" y="6055"/>
                    </a:lnTo>
                    <a:lnTo>
                      <a:pt x="1661" y="6064"/>
                    </a:lnTo>
                    <a:lnTo>
                      <a:pt x="1652" y="6073"/>
                    </a:lnTo>
                    <a:lnTo>
                      <a:pt x="1643" y="6082"/>
                    </a:lnTo>
                    <a:lnTo>
                      <a:pt x="1634" y="6090"/>
                    </a:lnTo>
                    <a:lnTo>
                      <a:pt x="1624" y="6098"/>
                    </a:lnTo>
                    <a:lnTo>
                      <a:pt x="1615" y="6104"/>
                    </a:lnTo>
                    <a:lnTo>
                      <a:pt x="1604" y="6111"/>
                    </a:lnTo>
                    <a:lnTo>
                      <a:pt x="1594" y="6117"/>
                    </a:lnTo>
                    <a:lnTo>
                      <a:pt x="1583" y="6122"/>
                    </a:lnTo>
                    <a:lnTo>
                      <a:pt x="1571" y="6128"/>
                    </a:lnTo>
                    <a:lnTo>
                      <a:pt x="1560" y="6133"/>
                    </a:lnTo>
                    <a:lnTo>
                      <a:pt x="1548" y="6137"/>
                    </a:lnTo>
                    <a:lnTo>
                      <a:pt x="1535" y="6140"/>
                    </a:lnTo>
                    <a:lnTo>
                      <a:pt x="1523" y="6143"/>
                    </a:lnTo>
                    <a:lnTo>
                      <a:pt x="1511" y="6145"/>
                    </a:lnTo>
                    <a:lnTo>
                      <a:pt x="1498" y="6147"/>
                    </a:lnTo>
                    <a:lnTo>
                      <a:pt x="1485" y="6148"/>
                    </a:lnTo>
                    <a:lnTo>
                      <a:pt x="1471" y="6148"/>
                    </a:lnTo>
                    <a:lnTo>
                      <a:pt x="1459" y="6148"/>
                    </a:lnTo>
                    <a:lnTo>
                      <a:pt x="1445" y="6147"/>
                    </a:lnTo>
                    <a:lnTo>
                      <a:pt x="1433" y="6145"/>
                    </a:lnTo>
                    <a:lnTo>
                      <a:pt x="1421" y="6143"/>
                    </a:lnTo>
                    <a:lnTo>
                      <a:pt x="1408" y="6140"/>
                    </a:lnTo>
                    <a:lnTo>
                      <a:pt x="1396" y="6137"/>
                    </a:lnTo>
                    <a:lnTo>
                      <a:pt x="1385" y="6133"/>
                    </a:lnTo>
                    <a:lnTo>
                      <a:pt x="1372" y="6128"/>
                    </a:lnTo>
                    <a:lnTo>
                      <a:pt x="1361" y="6124"/>
                    </a:lnTo>
                    <a:lnTo>
                      <a:pt x="1351" y="6118"/>
                    </a:lnTo>
                    <a:lnTo>
                      <a:pt x="1340" y="6111"/>
                    </a:lnTo>
                    <a:lnTo>
                      <a:pt x="1330" y="6104"/>
                    </a:lnTo>
                    <a:lnTo>
                      <a:pt x="1319" y="6098"/>
                    </a:lnTo>
                    <a:lnTo>
                      <a:pt x="1309" y="6090"/>
                    </a:lnTo>
                    <a:lnTo>
                      <a:pt x="1300" y="6082"/>
                    </a:lnTo>
                    <a:lnTo>
                      <a:pt x="1291" y="6074"/>
                    </a:lnTo>
                    <a:lnTo>
                      <a:pt x="1284" y="6065"/>
                    </a:lnTo>
                    <a:lnTo>
                      <a:pt x="1276" y="6056"/>
                    </a:lnTo>
                    <a:lnTo>
                      <a:pt x="1268" y="6046"/>
                    </a:lnTo>
                    <a:lnTo>
                      <a:pt x="1260" y="6037"/>
                    </a:lnTo>
                    <a:lnTo>
                      <a:pt x="1254" y="6026"/>
                    </a:lnTo>
                    <a:lnTo>
                      <a:pt x="1248" y="6016"/>
                    </a:lnTo>
                    <a:lnTo>
                      <a:pt x="1242" y="6004"/>
                    </a:lnTo>
                    <a:lnTo>
                      <a:pt x="1236" y="5993"/>
                    </a:lnTo>
                    <a:lnTo>
                      <a:pt x="1232" y="5982"/>
                    </a:lnTo>
                    <a:lnTo>
                      <a:pt x="1228" y="5971"/>
                    </a:lnTo>
                    <a:lnTo>
                      <a:pt x="1225" y="5958"/>
                    </a:lnTo>
                    <a:lnTo>
                      <a:pt x="1222" y="5946"/>
                    </a:lnTo>
                    <a:lnTo>
                      <a:pt x="1219" y="5934"/>
                    </a:lnTo>
                    <a:lnTo>
                      <a:pt x="1217" y="5921"/>
                    </a:lnTo>
                    <a:lnTo>
                      <a:pt x="1216" y="5908"/>
                    </a:lnTo>
                    <a:lnTo>
                      <a:pt x="1216" y="5894"/>
                    </a:lnTo>
                    <a:lnTo>
                      <a:pt x="1215" y="5874"/>
                    </a:lnTo>
                    <a:lnTo>
                      <a:pt x="1213" y="5850"/>
                    </a:lnTo>
                    <a:lnTo>
                      <a:pt x="1209" y="5826"/>
                    </a:lnTo>
                    <a:lnTo>
                      <a:pt x="1204" y="5799"/>
                    </a:lnTo>
                    <a:lnTo>
                      <a:pt x="1200" y="5785"/>
                    </a:lnTo>
                    <a:lnTo>
                      <a:pt x="1196" y="5771"/>
                    </a:lnTo>
                    <a:lnTo>
                      <a:pt x="1191" y="5757"/>
                    </a:lnTo>
                    <a:lnTo>
                      <a:pt x="1186" y="5743"/>
                    </a:lnTo>
                    <a:lnTo>
                      <a:pt x="1179" y="5729"/>
                    </a:lnTo>
                    <a:lnTo>
                      <a:pt x="1172" y="5714"/>
                    </a:lnTo>
                    <a:lnTo>
                      <a:pt x="1164" y="5701"/>
                    </a:lnTo>
                    <a:lnTo>
                      <a:pt x="1155" y="5687"/>
                    </a:lnTo>
                    <a:lnTo>
                      <a:pt x="1146" y="5674"/>
                    </a:lnTo>
                    <a:lnTo>
                      <a:pt x="1135" y="5660"/>
                    </a:lnTo>
                    <a:lnTo>
                      <a:pt x="1124" y="5648"/>
                    </a:lnTo>
                    <a:lnTo>
                      <a:pt x="1111" y="5636"/>
                    </a:lnTo>
                    <a:lnTo>
                      <a:pt x="1098" y="5624"/>
                    </a:lnTo>
                    <a:lnTo>
                      <a:pt x="1082" y="5614"/>
                    </a:lnTo>
                    <a:lnTo>
                      <a:pt x="1066" y="5604"/>
                    </a:lnTo>
                    <a:lnTo>
                      <a:pt x="1050" y="5594"/>
                    </a:lnTo>
                    <a:lnTo>
                      <a:pt x="1032" y="5586"/>
                    </a:lnTo>
                    <a:lnTo>
                      <a:pt x="1011" y="5578"/>
                    </a:lnTo>
                    <a:lnTo>
                      <a:pt x="990" y="5572"/>
                    </a:lnTo>
                    <a:lnTo>
                      <a:pt x="969" y="5566"/>
                    </a:lnTo>
                    <a:lnTo>
                      <a:pt x="944" y="5562"/>
                    </a:lnTo>
                    <a:lnTo>
                      <a:pt x="919" y="5558"/>
                    </a:lnTo>
                    <a:lnTo>
                      <a:pt x="892" y="5557"/>
                    </a:lnTo>
                    <a:lnTo>
                      <a:pt x="864" y="5556"/>
                    </a:lnTo>
                    <a:lnTo>
                      <a:pt x="845" y="5556"/>
                    </a:lnTo>
                    <a:lnTo>
                      <a:pt x="827" y="5557"/>
                    </a:lnTo>
                    <a:lnTo>
                      <a:pt x="810" y="5559"/>
                    </a:lnTo>
                    <a:lnTo>
                      <a:pt x="795" y="5562"/>
                    </a:lnTo>
                    <a:lnTo>
                      <a:pt x="781" y="5564"/>
                    </a:lnTo>
                    <a:lnTo>
                      <a:pt x="768" y="5567"/>
                    </a:lnTo>
                    <a:lnTo>
                      <a:pt x="756" y="5571"/>
                    </a:lnTo>
                    <a:lnTo>
                      <a:pt x="746" y="5574"/>
                    </a:lnTo>
                    <a:lnTo>
                      <a:pt x="736" y="5578"/>
                    </a:lnTo>
                    <a:lnTo>
                      <a:pt x="727" y="5583"/>
                    </a:lnTo>
                    <a:lnTo>
                      <a:pt x="718" y="5587"/>
                    </a:lnTo>
                    <a:lnTo>
                      <a:pt x="711" y="5593"/>
                    </a:lnTo>
                    <a:lnTo>
                      <a:pt x="698" y="5603"/>
                    </a:lnTo>
                    <a:lnTo>
                      <a:pt x="688" y="5612"/>
                    </a:lnTo>
                    <a:lnTo>
                      <a:pt x="676" y="5624"/>
                    </a:lnTo>
                    <a:lnTo>
                      <a:pt x="666" y="5637"/>
                    </a:lnTo>
                    <a:lnTo>
                      <a:pt x="656" y="5650"/>
                    </a:lnTo>
                    <a:lnTo>
                      <a:pt x="647" y="5666"/>
                    </a:lnTo>
                    <a:lnTo>
                      <a:pt x="638" y="5682"/>
                    </a:lnTo>
                    <a:lnTo>
                      <a:pt x="629" y="5699"/>
                    </a:lnTo>
                    <a:lnTo>
                      <a:pt x="621" y="5717"/>
                    </a:lnTo>
                    <a:lnTo>
                      <a:pt x="613" y="5736"/>
                    </a:lnTo>
                    <a:lnTo>
                      <a:pt x="605" y="5756"/>
                    </a:lnTo>
                    <a:lnTo>
                      <a:pt x="599" y="5776"/>
                    </a:lnTo>
                    <a:lnTo>
                      <a:pt x="592" y="5799"/>
                    </a:lnTo>
                    <a:lnTo>
                      <a:pt x="586" y="5821"/>
                    </a:lnTo>
                    <a:lnTo>
                      <a:pt x="574" y="5870"/>
                    </a:lnTo>
                    <a:lnTo>
                      <a:pt x="564" y="5922"/>
                    </a:lnTo>
                    <a:lnTo>
                      <a:pt x="555" y="5977"/>
                    </a:lnTo>
                    <a:lnTo>
                      <a:pt x="546" y="6036"/>
                    </a:lnTo>
                    <a:lnTo>
                      <a:pt x="539" y="6097"/>
                    </a:lnTo>
                    <a:lnTo>
                      <a:pt x="533" y="6161"/>
                    </a:lnTo>
                    <a:lnTo>
                      <a:pt x="528" y="6227"/>
                    </a:lnTo>
                    <a:lnTo>
                      <a:pt x="523" y="6297"/>
                    </a:lnTo>
                    <a:lnTo>
                      <a:pt x="520" y="6367"/>
                    </a:lnTo>
                    <a:lnTo>
                      <a:pt x="518" y="6441"/>
                    </a:lnTo>
                    <a:lnTo>
                      <a:pt x="518" y="7652"/>
                    </a:lnTo>
                    <a:lnTo>
                      <a:pt x="547" y="7633"/>
                    </a:lnTo>
                    <a:lnTo>
                      <a:pt x="577" y="7616"/>
                    </a:lnTo>
                    <a:lnTo>
                      <a:pt x="609" y="7600"/>
                    </a:lnTo>
                    <a:lnTo>
                      <a:pt x="641" y="7586"/>
                    </a:lnTo>
                    <a:lnTo>
                      <a:pt x="674" y="7572"/>
                    </a:lnTo>
                    <a:lnTo>
                      <a:pt x="708" y="7560"/>
                    </a:lnTo>
                    <a:lnTo>
                      <a:pt x="743" y="7549"/>
                    </a:lnTo>
                    <a:lnTo>
                      <a:pt x="777" y="7540"/>
                    </a:lnTo>
                    <a:lnTo>
                      <a:pt x="829" y="7527"/>
                    </a:lnTo>
                    <a:lnTo>
                      <a:pt x="879" y="7517"/>
                    </a:lnTo>
                    <a:lnTo>
                      <a:pt x="927" y="7509"/>
                    </a:lnTo>
                    <a:lnTo>
                      <a:pt x="974" y="7503"/>
                    </a:lnTo>
                    <a:lnTo>
                      <a:pt x="1020" y="7498"/>
                    </a:lnTo>
                    <a:lnTo>
                      <a:pt x="1064" y="7495"/>
                    </a:lnTo>
                    <a:lnTo>
                      <a:pt x="1108" y="7493"/>
                    </a:lnTo>
                    <a:lnTo>
                      <a:pt x="1151" y="7493"/>
                    </a:lnTo>
                    <a:lnTo>
                      <a:pt x="1191" y="7495"/>
                    </a:lnTo>
                    <a:lnTo>
                      <a:pt x="1232" y="7497"/>
                    </a:lnTo>
                    <a:lnTo>
                      <a:pt x="1270" y="7500"/>
                    </a:lnTo>
                    <a:lnTo>
                      <a:pt x="1307" y="7506"/>
                    </a:lnTo>
                    <a:lnTo>
                      <a:pt x="1344" y="7513"/>
                    </a:lnTo>
                    <a:lnTo>
                      <a:pt x="1379" y="7521"/>
                    </a:lnTo>
                    <a:lnTo>
                      <a:pt x="1413" y="7529"/>
                    </a:lnTo>
                    <a:lnTo>
                      <a:pt x="1445" y="7539"/>
                    </a:lnTo>
                    <a:lnTo>
                      <a:pt x="1478" y="7550"/>
                    </a:lnTo>
                    <a:lnTo>
                      <a:pt x="1508" y="7561"/>
                    </a:lnTo>
                    <a:lnTo>
                      <a:pt x="1539" y="7574"/>
                    </a:lnTo>
                    <a:lnTo>
                      <a:pt x="1567" y="7586"/>
                    </a:lnTo>
                    <a:lnTo>
                      <a:pt x="1595" y="7600"/>
                    </a:lnTo>
                    <a:lnTo>
                      <a:pt x="1621" y="7615"/>
                    </a:lnTo>
                    <a:lnTo>
                      <a:pt x="1647" y="7630"/>
                    </a:lnTo>
                    <a:lnTo>
                      <a:pt x="1671" y="7645"/>
                    </a:lnTo>
                    <a:lnTo>
                      <a:pt x="1695" y="7661"/>
                    </a:lnTo>
                    <a:lnTo>
                      <a:pt x="1718" y="7678"/>
                    </a:lnTo>
                    <a:lnTo>
                      <a:pt x="1739" y="7695"/>
                    </a:lnTo>
                    <a:lnTo>
                      <a:pt x="1759" y="7712"/>
                    </a:lnTo>
                    <a:lnTo>
                      <a:pt x="1779" y="7729"/>
                    </a:lnTo>
                    <a:lnTo>
                      <a:pt x="1799" y="7745"/>
                    </a:lnTo>
                    <a:lnTo>
                      <a:pt x="1817" y="7763"/>
                    </a:lnTo>
                    <a:lnTo>
                      <a:pt x="1833" y="7780"/>
                    </a:lnTo>
                    <a:lnTo>
                      <a:pt x="1864" y="7814"/>
                    </a:lnTo>
                    <a:lnTo>
                      <a:pt x="1893" y="7849"/>
                    </a:lnTo>
                    <a:lnTo>
                      <a:pt x="1919" y="7886"/>
                    </a:lnTo>
                    <a:lnTo>
                      <a:pt x="1945" y="7923"/>
                    </a:lnTo>
                    <a:lnTo>
                      <a:pt x="1968" y="7960"/>
                    </a:lnTo>
                    <a:lnTo>
                      <a:pt x="1990" y="8000"/>
                    </a:lnTo>
                    <a:lnTo>
                      <a:pt x="2010" y="8039"/>
                    </a:lnTo>
                    <a:lnTo>
                      <a:pt x="2028" y="8079"/>
                    </a:lnTo>
                    <a:lnTo>
                      <a:pt x="2048" y="8062"/>
                    </a:lnTo>
                    <a:lnTo>
                      <a:pt x="2070" y="8047"/>
                    </a:lnTo>
                    <a:lnTo>
                      <a:pt x="2091" y="8032"/>
                    </a:lnTo>
                    <a:lnTo>
                      <a:pt x="2113" y="8016"/>
                    </a:lnTo>
                    <a:lnTo>
                      <a:pt x="2135" y="8002"/>
                    </a:lnTo>
                    <a:lnTo>
                      <a:pt x="2158" y="7987"/>
                    </a:lnTo>
                    <a:lnTo>
                      <a:pt x="2181" y="7974"/>
                    </a:lnTo>
                    <a:lnTo>
                      <a:pt x="2204" y="7960"/>
                    </a:lnTo>
                    <a:lnTo>
                      <a:pt x="2229" y="7948"/>
                    </a:lnTo>
                    <a:lnTo>
                      <a:pt x="2253" y="7935"/>
                    </a:lnTo>
                    <a:lnTo>
                      <a:pt x="2279" y="7924"/>
                    </a:lnTo>
                    <a:lnTo>
                      <a:pt x="2303" y="7913"/>
                    </a:lnTo>
                    <a:lnTo>
                      <a:pt x="2329" y="7903"/>
                    </a:lnTo>
                    <a:lnTo>
                      <a:pt x="2356" y="7893"/>
                    </a:lnTo>
                    <a:lnTo>
                      <a:pt x="2383" y="7884"/>
                    </a:lnTo>
                    <a:lnTo>
                      <a:pt x="2410" y="7875"/>
                    </a:lnTo>
                    <a:lnTo>
                      <a:pt x="2438" y="7867"/>
                    </a:lnTo>
                    <a:lnTo>
                      <a:pt x="2466" y="7860"/>
                    </a:lnTo>
                    <a:lnTo>
                      <a:pt x="2495" y="7853"/>
                    </a:lnTo>
                    <a:lnTo>
                      <a:pt x="2524" y="7848"/>
                    </a:lnTo>
                    <a:lnTo>
                      <a:pt x="2553" y="7843"/>
                    </a:lnTo>
                    <a:lnTo>
                      <a:pt x="2583" y="7839"/>
                    </a:lnTo>
                    <a:lnTo>
                      <a:pt x="2614" y="7835"/>
                    </a:lnTo>
                    <a:lnTo>
                      <a:pt x="2645" y="7833"/>
                    </a:lnTo>
                    <a:lnTo>
                      <a:pt x="2677" y="7831"/>
                    </a:lnTo>
                    <a:lnTo>
                      <a:pt x="2708" y="7831"/>
                    </a:lnTo>
                    <a:lnTo>
                      <a:pt x="2741" y="7831"/>
                    </a:lnTo>
                    <a:lnTo>
                      <a:pt x="2773" y="7832"/>
                    </a:lnTo>
                    <a:lnTo>
                      <a:pt x="2807" y="7834"/>
                    </a:lnTo>
                    <a:lnTo>
                      <a:pt x="2841" y="7837"/>
                    </a:lnTo>
                    <a:lnTo>
                      <a:pt x="2875" y="7841"/>
                    </a:lnTo>
                    <a:lnTo>
                      <a:pt x="2910" y="7847"/>
                    </a:lnTo>
                    <a:lnTo>
                      <a:pt x="2951" y="7853"/>
                    </a:lnTo>
                    <a:lnTo>
                      <a:pt x="2993" y="7862"/>
                    </a:lnTo>
                    <a:lnTo>
                      <a:pt x="3033" y="7874"/>
                    </a:lnTo>
                    <a:lnTo>
                      <a:pt x="3074" y="7885"/>
                    </a:lnTo>
                    <a:lnTo>
                      <a:pt x="3112" y="7898"/>
                    </a:lnTo>
                    <a:lnTo>
                      <a:pt x="3150" y="7913"/>
                    </a:lnTo>
                    <a:lnTo>
                      <a:pt x="3187" y="7929"/>
                    </a:lnTo>
                    <a:lnTo>
                      <a:pt x="3224" y="7947"/>
                    </a:lnTo>
                    <a:lnTo>
                      <a:pt x="3259" y="7966"/>
                    </a:lnTo>
                    <a:lnTo>
                      <a:pt x="3294" y="7985"/>
                    </a:lnTo>
                    <a:lnTo>
                      <a:pt x="3328" y="8006"/>
                    </a:lnTo>
                    <a:lnTo>
                      <a:pt x="3360" y="8029"/>
                    </a:lnTo>
                    <a:lnTo>
                      <a:pt x="3392" y="8052"/>
                    </a:lnTo>
                    <a:lnTo>
                      <a:pt x="3423" y="8078"/>
                    </a:lnTo>
                    <a:lnTo>
                      <a:pt x="3453" y="8104"/>
                    </a:lnTo>
                    <a:lnTo>
                      <a:pt x="3482" y="8131"/>
                    </a:lnTo>
                    <a:lnTo>
                      <a:pt x="3509" y="8159"/>
                    </a:lnTo>
                    <a:lnTo>
                      <a:pt x="3536" y="8188"/>
                    </a:lnTo>
                    <a:lnTo>
                      <a:pt x="3561" y="8220"/>
                    </a:lnTo>
                    <a:lnTo>
                      <a:pt x="3584" y="8251"/>
                    </a:lnTo>
                    <a:lnTo>
                      <a:pt x="3608" y="8284"/>
                    </a:lnTo>
                    <a:lnTo>
                      <a:pt x="3629" y="8318"/>
                    </a:lnTo>
                    <a:lnTo>
                      <a:pt x="3649" y="8352"/>
                    </a:lnTo>
                    <a:lnTo>
                      <a:pt x="3670" y="8387"/>
                    </a:lnTo>
                    <a:lnTo>
                      <a:pt x="3687" y="8424"/>
                    </a:lnTo>
                    <a:lnTo>
                      <a:pt x="3703" y="8461"/>
                    </a:lnTo>
                    <a:lnTo>
                      <a:pt x="3719" y="8500"/>
                    </a:lnTo>
                    <a:lnTo>
                      <a:pt x="3733" y="8539"/>
                    </a:lnTo>
                    <a:lnTo>
                      <a:pt x="3746" y="8579"/>
                    </a:lnTo>
                    <a:lnTo>
                      <a:pt x="3757" y="8620"/>
                    </a:lnTo>
                    <a:lnTo>
                      <a:pt x="3766" y="8662"/>
                    </a:lnTo>
                    <a:lnTo>
                      <a:pt x="3775" y="8704"/>
                    </a:lnTo>
                    <a:lnTo>
                      <a:pt x="3781" y="8742"/>
                    </a:lnTo>
                    <a:lnTo>
                      <a:pt x="3785" y="8780"/>
                    </a:lnTo>
                    <a:lnTo>
                      <a:pt x="3789" y="8817"/>
                    </a:lnTo>
                    <a:lnTo>
                      <a:pt x="3791" y="8855"/>
                    </a:lnTo>
                    <a:lnTo>
                      <a:pt x="3792" y="8892"/>
                    </a:lnTo>
                    <a:lnTo>
                      <a:pt x="3792" y="8928"/>
                    </a:lnTo>
                    <a:lnTo>
                      <a:pt x="3790" y="8965"/>
                    </a:lnTo>
                    <a:lnTo>
                      <a:pt x="3788" y="9001"/>
                    </a:lnTo>
                    <a:lnTo>
                      <a:pt x="3783" y="9037"/>
                    </a:lnTo>
                    <a:lnTo>
                      <a:pt x="3778" y="9072"/>
                    </a:lnTo>
                    <a:lnTo>
                      <a:pt x="3771" y="9107"/>
                    </a:lnTo>
                    <a:lnTo>
                      <a:pt x="3763" y="9141"/>
                    </a:lnTo>
                    <a:lnTo>
                      <a:pt x="3754" y="9175"/>
                    </a:lnTo>
                    <a:lnTo>
                      <a:pt x="3744" y="9208"/>
                    </a:lnTo>
                    <a:lnTo>
                      <a:pt x="3733" y="9242"/>
                    </a:lnTo>
                    <a:lnTo>
                      <a:pt x="3720" y="9273"/>
                    </a:lnTo>
                    <a:lnTo>
                      <a:pt x="3707" y="9304"/>
                    </a:lnTo>
                    <a:lnTo>
                      <a:pt x="3692" y="9335"/>
                    </a:lnTo>
                    <a:lnTo>
                      <a:pt x="3676" y="9365"/>
                    </a:lnTo>
                    <a:lnTo>
                      <a:pt x="3660" y="9394"/>
                    </a:lnTo>
                    <a:lnTo>
                      <a:pt x="3642" y="9422"/>
                    </a:lnTo>
                    <a:lnTo>
                      <a:pt x="3622" y="9449"/>
                    </a:lnTo>
                    <a:lnTo>
                      <a:pt x="3602" y="9476"/>
                    </a:lnTo>
                    <a:lnTo>
                      <a:pt x="3582" y="9502"/>
                    </a:lnTo>
                    <a:lnTo>
                      <a:pt x="3559" y="9527"/>
                    </a:lnTo>
                    <a:lnTo>
                      <a:pt x="3537" y="9551"/>
                    </a:lnTo>
                    <a:lnTo>
                      <a:pt x="3513" y="9573"/>
                    </a:lnTo>
                    <a:lnTo>
                      <a:pt x="3488" y="9594"/>
                    </a:lnTo>
                    <a:lnTo>
                      <a:pt x="3463" y="9615"/>
                    </a:lnTo>
                    <a:lnTo>
                      <a:pt x="3436" y="9634"/>
                    </a:lnTo>
                    <a:lnTo>
                      <a:pt x="3408" y="9652"/>
                    </a:lnTo>
                    <a:lnTo>
                      <a:pt x="3380" y="9669"/>
                    </a:lnTo>
                    <a:lnTo>
                      <a:pt x="3368" y="9675"/>
                    </a:lnTo>
                    <a:lnTo>
                      <a:pt x="3356" y="9681"/>
                    </a:lnTo>
                    <a:lnTo>
                      <a:pt x="3344" y="9686"/>
                    </a:lnTo>
                    <a:lnTo>
                      <a:pt x="3332" y="9690"/>
                    </a:lnTo>
                    <a:lnTo>
                      <a:pt x="3320" y="9693"/>
                    </a:lnTo>
                    <a:lnTo>
                      <a:pt x="3308" y="9697"/>
                    </a:lnTo>
                    <a:lnTo>
                      <a:pt x="3295" y="9699"/>
                    </a:lnTo>
                    <a:lnTo>
                      <a:pt x="3283" y="9700"/>
                    </a:lnTo>
                    <a:lnTo>
                      <a:pt x="3270" y="9701"/>
                    </a:lnTo>
                    <a:lnTo>
                      <a:pt x="3258" y="9702"/>
                    </a:lnTo>
                    <a:lnTo>
                      <a:pt x="3246" y="9701"/>
                    </a:lnTo>
                    <a:lnTo>
                      <a:pt x="3233" y="9701"/>
                    </a:lnTo>
                    <a:lnTo>
                      <a:pt x="3221" y="9700"/>
                    </a:lnTo>
                    <a:lnTo>
                      <a:pt x="3209" y="9698"/>
                    </a:lnTo>
                    <a:lnTo>
                      <a:pt x="3197" y="9696"/>
                    </a:lnTo>
                    <a:lnTo>
                      <a:pt x="3185" y="9692"/>
                    </a:lnTo>
                    <a:lnTo>
                      <a:pt x="3174" y="9689"/>
                    </a:lnTo>
                    <a:lnTo>
                      <a:pt x="3161" y="9684"/>
                    </a:lnTo>
                    <a:lnTo>
                      <a:pt x="3150" y="9680"/>
                    </a:lnTo>
                    <a:lnTo>
                      <a:pt x="3139" y="9674"/>
                    </a:lnTo>
                    <a:lnTo>
                      <a:pt x="3129" y="9669"/>
                    </a:lnTo>
                    <a:lnTo>
                      <a:pt x="3118" y="9663"/>
                    </a:lnTo>
                    <a:lnTo>
                      <a:pt x="3107" y="9656"/>
                    </a:lnTo>
                    <a:lnTo>
                      <a:pt x="3097" y="9648"/>
                    </a:lnTo>
                    <a:lnTo>
                      <a:pt x="3088" y="9641"/>
                    </a:lnTo>
                    <a:lnTo>
                      <a:pt x="3078" y="9632"/>
                    </a:lnTo>
                    <a:lnTo>
                      <a:pt x="3069" y="9624"/>
                    </a:lnTo>
                    <a:lnTo>
                      <a:pt x="3061" y="9614"/>
                    </a:lnTo>
                    <a:lnTo>
                      <a:pt x="3052" y="9603"/>
                    </a:lnTo>
                    <a:lnTo>
                      <a:pt x="3046" y="9593"/>
                    </a:lnTo>
                    <a:lnTo>
                      <a:pt x="3038" y="9583"/>
                    </a:lnTo>
                    <a:lnTo>
                      <a:pt x="3031" y="9572"/>
                    </a:lnTo>
                    <a:lnTo>
                      <a:pt x="3025" y="9560"/>
                    </a:lnTo>
                    <a:lnTo>
                      <a:pt x="3020" y="9548"/>
                    </a:lnTo>
                    <a:lnTo>
                      <a:pt x="3015" y="9536"/>
                    </a:lnTo>
                    <a:lnTo>
                      <a:pt x="3011" y="9524"/>
                    </a:lnTo>
                    <a:lnTo>
                      <a:pt x="3007" y="9511"/>
                    </a:lnTo>
                    <a:lnTo>
                      <a:pt x="3004" y="9500"/>
                    </a:lnTo>
                    <a:lnTo>
                      <a:pt x="3002" y="9488"/>
                    </a:lnTo>
                    <a:lnTo>
                      <a:pt x="2999" y="9475"/>
                    </a:lnTo>
                    <a:lnTo>
                      <a:pt x="2998" y="9463"/>
                    </a:lnTo>
                    <a:lnTo>
                      <a:pt x="2998" y="9451"/>
                    </a:lnTo>
                    <a:lnTo>
                      <a:pt x="2998" y="9438"/>
                    </a:lnTo>
                    <a:lnTo>
                      <a:pt x="2999" y="9426"/>
                    </a:lnTo>
                    <a:lnTo>
                      <a:pt x="3001" y="9414"/>
                    </a:lnTo>
                    <a:lnTo>
                      <a:pt x="3003" y="9401"/>
                    </a:lnTo>
                    <a:lnTo>
                      <a:pt x="3005" y="9389"/>
                    </a:lnTo>
                    <a:lnTo>
                      <a:pt x="3008" y="9378"/>
                    </a:lnTo>
                    <a:lnTo>
                      <a:pt x="3012" y="9365"/>
                    </a:lnTo>
                    <a:lnTo>
                      <a:pt x="3015" y="9354"/>
                    </a:lnTo>
                    <a:lnTo>
                      <a:pt x="3021" y="9343"/>
                    </a:lnTo>
                    <a:lnTo>
                      <a:pt x="3025" y="9331"/>
                    </a:lnTo>
                    <a:lnTo>
                      <a:pt x="3031" y="9320"/>
                    </a:lnTo>
                    <a:lnTo>
                      <a:pt x="3038" y="9310"/>
                    </a:lnTo>
                    <a:lnTo>
                      <a:pt x="3044" y="9300"/>
                    </a:lnTo>
                    <a:lnTo>
                      <a:pt x="3052" y="9290"/>
                    </a:lnTo>
                    <a:lnTo>
                      <a:pt x="3060" y="9280"/>
                    </a:lnTo>
                    <a:lnTo>
                      <a:pt x="3068" y="9271"/>
                    </a:lnTo>
                    <a:lnTo>
                      <a:pt x="3077" y="9262"/>
                    </a:lnTo>
                    <a:lnTo>
                      <a:pt x="3086" y="9253"/>
                    </a:lnTo>
                    <a:lnTo>
                      <a:pt x="3096" y="9245"/>
                    </a:lnTo>
                    <a:lnTo>
                      <a:pt x="3106" y="9237"/>
                    </a:lnTo>
                    <a:lnTo>
                      <a:pt x="3118" y="9230"/>
                    </a:lnTo>
                    <a:lnTo>
                      <a:pt x="3129" y="9224"/>
                    </a:lnTo>
                    <a:lnTo>
                      <a:pt x="3140" y="9217"/>
                    </a:lnTo>
                    <a:lnTo>
                      <a:pt x="3150" y="9210"/>
                    </a:lnTo>
                    <a:lnTo>
                      <a:pt x="3160" y="9202"/>
                    </a:lnTo>
                    <a:lnTo>
                      <a:pt x="3170" y="9193"/>
                    </a:lnTo>
                    <a:lnTo>
                      <a:pt x="3179" y="9185"/>
                    </a:lnTo>
                    <a:lnTo>
                      <a:pt x="3188" y="9175"/>
                    </a:lnTo>
                    <a:lnTo>
                      <a:pt x="3197" y="9165"/>
                    </a:lnTo>
                    <a:lnTo>
                      <a:pt x="3205" y="9155"/>
                    </a:lnTo>
                    <a:lnTo>
                      <a:pt x="3213" y="9144"/>
                    </a:lnTo>
                    <a:lnTo>
                      <a:pt x="3221" y="9133"/>
                    </a:lnTo>
                    <a:lnTo>
                      <a:pt x="3228" y="9120"/>
                    </a:lnTo>
                    <a:lnTo>
                      <a:pt x="3234" y="9108"/>
                    </a:lnTo>
                    <a:lnTo>
                      <a:pt x="3247" y="9082"/>
                    </a:lnTo>
                    <a:lnTo>
                      <a:pt x="3257" y="9054"/>
                    </a:lnTo>
                    <a:lnTo>
                      <a:pt x="3265" y="9025"/>
                    </a:lnTo>
                    <a:lnTo>
                      <a:pt x="3272" y="8994"/>
                    </a:lnTo>
                    <a:lnTo>
                      <a:pt x="3277" y="8963"/>
                    </a:lnTo>
                    <a:lnTo>
                      <a:pt x="3279" y="8930"/>
                    </a:lnTo>
                    <a:lnTo>
                      <a:pt x="3281" y="8898"/>
                    </a:lnTo>
                    <a:lnTo>
                      <a:pt x="3279" y="8864"/>
                    </a:lnTo>
                    <a:lnTo>
                      <a:pt x="3277" y="8829"/>
                    </a:lnTo>
                    <a:lnTo>
                      <a:pt x="3272" y="8794"/>
                    </a:lnTo>
                    <a:lnTo>
                      <a:pt x="3268" y="8775"/>
                    </a:lnTo>
                    <a:lnTo>
                      <a:pt x="3263" y="8751"/>
                    </a:lnTo>
                    <a:lnTo>
                      <a:pt x="3255" y="8724"/>
                    </a:lnTo>
                    <a:lnTo>
                      <a:pt x="3245" y="8694"/>
                    </a:lnTo>
                    <a:lnTo>
                      <a:pt x="3232" y="8663"/>
                    </a:lnTo>
                    <a:lnTo>
                      <a:pt x="3217" y="8629"/>
                    </a:lnTo>
                    <a:lnTo>
                      <a:pt x="3208" y="8612"/>
                    </a:lnTo>
                    <a:lnTo>
                      <a:pt x="3197" y="8594"/>
                    </a:lnTo>
                    <a:lnTo>
                      <a:pt x="3186" y="8577"/>
                    </a:lnTo>
                    <a:lnTo>
                      <a:pt x="3175" y="8559"/>
                    </a:lnTo>
                    <a:lnTo>
                      <a:pt x="3161" y="8542"/>
                    </a:lnTo>
                    <a:lnTo>
                      <a:pt x="3148" y="8526"/>
                    </a:lnTo>
                    <a:lnTo>
                      <a:pt x="3133" y="8509"/>
                    </a:lnTo>
                    <a:lnTo>
                      <a:pt x="3118" y="8492"/>
                    </a:lnTo>
                    <a:lnTo>
                      <a:pt x="3101" y="8476"/>
                    </a:lnTo>
                    <a:lnTo>
                      <a:pt x="3083" y="8460"/>
                    </a:lnTo>
                    <a:lnTo>
                      <a:pt x="3062" y="8446"/>
                    </a:lnTo>
                    <a:lnTo>
                      <a:pt x="3042" y="8431"/>
                    </a:lnTo>
                    <a:lnTo>
                      <a:pt x="3021" y="8418"/>
                    </a:lnTo>
                    <a:lnTo>
                      <a:pt x="2997" y="8405"/>
                    </a:lnTo>
                    <a:lnTo>
                      <a:pt x="2972" y="8393"/>
                    </a:lnTo>
                    <a:lnTo>
                      <a:pt x="2947" y="8383"/>
                    </a:lnTo>
                    <a:lnTo>
                      <a:pt x="2920" y="8373"/>
                    </a:lnTo>
                    <a:lnTo>
                      <a:pt x="2890" y="8364"/>
                    </a:lnTo>
                    <a:lnTo>
                      <a:pt x="2860" y="8357"/>
                    </a:lnTo>
                    <a:lnTo>
                      <a:pt x="2829" y="8351"/>
                    </a:lnTo>
                    <a:lnTo>
                      <a:pt x="2781" y="8345"/>
                    </a:lnTo>
                    <a:lnTo>
                      <a:pt x="2736" y="8342"/>
                    </a:lnTo>
                    <a:lnTo>
                      <a:pt x="2694" y="8343"/>
                    </a:lnTo>
                    <a:lnTo>
                      <a:pt x="2651" y="8346"/>
                    </a:lnTo>
                    <a:lnTo>
                      <a:pt x="2612" y="8352"/>
                    </a:lnTo>
                    <a:lnTo>
                      <a:pt x="2573" y="8361"/>
                    </a:lnTo>
                    <a:lnTo>
                      <a:pt x="2536" y="8372"/>
                    </a:lnTo>
                    <a:lnTo>
                      <a:pt x="2501" y="8385"/>
                    </a:lnTo>
                    <a:lnTo>
                      <a:pt x="2468" y="8400"/>
                    </a:lnTo>
                    <a:lnTo>
                      <a:pt x="2435" y="8417"/>
                    </a:lnTo>
                    <a:lnTo>
                      <a:pt x="2405" y="8434"/>
                    </a:lnTo>
                    <a:lnTo>
                      <a:pt x="2375" y="8455"/>
                    </a:lnTo>
                    <a:lnTo>
                      <a:pt x="2348" y="8475"/>
                    </a:lnTo>
                    <a:lnTo>
                      <a:pt x="2323" y="8497"/>
                    </a:lnTo>
                    <a:lnTo>
                      <a:pt x="2298" y="8520"/>
                    </a:lnTo>
                    <a:lnTo>
                      <a:pt x="2275" y="8542"/>
                    </a:lnTo>
                    <a:lnTo>
                      <a:pt x="2253" y="8566"/>
                    </a:lnTo>
                    <a:lnTo>
                      <a:pt x="2233" y="8590"/>
                    </a:lnTo>
                    <a:lnTo>
                      <a:pt x="2215" y="8614"/>
                    </a:lnTo>
                    <a:lnTo>
                      <a:pt x="2197" y="8638"/>
                    </a:lnTo>
                    <a:lnTo>
                      <a:pt x="2181" y="8660"/>
                    </a:lnTo>
                    <a:lnTo>
                      <a:pt x="2166" y="8684"/>
                    </a:lnTo>
                    <a:lnTo>
                      <a:pt x="2153" y="8705"/>
                    </a:lnTo>
                    <a:lnTo>
                      <a:pt x="2140" y="8727"/>
                    </a:lnTo>
                    <a:lnTo>
                      <a:pt x="2120" y="8765"/>
                    </a:lnTo>
                    <a:lnTo>
                      <a:pt x="2104" y="8798"/>
                    </a:lnTo>
                    <a:lnTo>
                      <a:pt x="2093" y="8823"/>
                    </a:lnTo>
                    <a:lnTo>
                      <a:pt x="2086" y="8839"/>
                    </a:lnTo>
                    <a:lnTo>
                      <a:pt x="2082" y="8852"/>
                    </a:lnTo>
                    <a:lnTo>
                      <a:pt x="2076" y="8863"/>
                    </a:lnTo>
                    <a:lnTo>
                      <a:pt x="2071" y="8874"/>
                    </a:lnTo>
                    <a:lnTo>
                      <a:pt x="2064" y="8884"/>
                    </a:lnTo>
                    <a:lnTo>
                      <a:pt x="2057" y="8895"/>
                    </a:lnTo>
                    <a:lnTo>
                      <a:pt x="2050" y="8904"/>
                    </a:lnTo>
                    <a:lnTo>
                      <a:pt x="2043" y="8914"/>
                    </a:lnTo>
                    <a:lnTo>
                      <a:pt x="2034" y="8923"/>
                    </a:lnTo>
                    <a:lnTo>
                      <a:pt x="2026" y="8932"/>
                    </a:lnTo>
                    <a:lnTo>
                      <a:pt x="2017" y="8940"/>
                    </a:lnTo>
                    <a:lnTo>
                      <a:pt x="2008" y="8948"/>
                    </a:lnTo>
                    <a:lnTo>
                      <a:pt x="1998" y="8956"/>
                    </a:lnTo>
                    <a:lnTo>
                      <a:pt x="1987" y="8963"/>
                    </a:lnTo>
                    <a:lnTo>
                      <a:pt x="1977" y="8968"/>
                    </a:lnTo>
                    <a:lnTo>
                      <a:pt x="1967" y="8975"/>
                    </a:lnTo>
                    <a:lnTo>
                      <a:pt x="1956" y="8981"/>
                    </a:lnTo>
                    <a:lnTo>
                      <a:pt x="1945" y="8985"/>
                    </a:lnTo>
                    <a:lnTo>
                      <a:pt x="1933" y="8990"/>
                    </a:lnTo>
                    <a:lnTo>
                      <a:pt x="1922" y="8993"/>
                    </a:lnTo>
                    <a:lnTo>
                      <a:pt x="1911" y="8996"/>
                    </a:lnTo>
                    <a:lnTo>
                      <a:pt x="1900" y="9000"/>
                    </a:lnTo>
                    <a:lnTo>
                      <a:pt x="1887" y="9002"/>
                    </a:lnTo>
                    <a:lnTo>
                      <a:pt x="1875" y="9003"/>
                    </a:lnTo>
                    <a:lnTo>
                      <a:pt x="1863" y="9004"/>
                    </a:lnTo>
                    <a:lnTo>
                      <a:pt x="1851" y="9004"/>
                    </a:lnTo>
                    <a:lnTo>
                      <a:pt x="1839" y="9004"/>
                    </a:lnTo>
                    <a:lnTo>
                      <a:pt x="1827" y="9004"/>
                    </a:lnTo>
                    <a:lnTo>
                      <a:pt x="1814" y="9003"/>
                    </a:lnTo>
                    <a:lnTo>
                      <a:pt x="1802" y="9001"/>
                    </a:lnTo>
                    <a:lnTo>
                      <a:pt x="1790" y="8999"/>
                    </a:lnTo>
                    <a:lnTo>
                      <a:pt x="1777" y="8995"/>
                    </a:lnTo>
                    <a:lnTo>
                      <a:pt x="1765" y="8991"/>
                    </a:lnTo>
                    <a:lnTo>
                      <a:pt x="1752" y="8986"/>
                    </a:lnTo>
                    <a:lnTo>
                      <a:pt x="1741" y="8982"/>
                    </a:lnTo>
                    <a:lnTo>
                      <a:pt x="1730" y="8976"/>
                    </a:lnTo>
                    <a:lnTo>
                      <a:pt x="1719" y="8971"/>
                    </a:lnTo>
                    <a:lnTo>
                      <a:pt x="1707" y="8964"/>
                    </a:lnTo>
                    <a:lnTo>
                      <a:pt x="1697" y="8957"/>
                    </a:lnTo>
                    <a:lnTo>
                      <a:pt x="1688" y="8949"/>
                    </a:lnTo>
                    <a:lnTo>
                      <a:pt x="1678" y="8941"/>
                    </a:lnTo>
                    <a:lnTo>
                      <a:pt x="1669" y="8934"/>
                    </a:lnTo>
                    <a:lnTo>
                      <a:pt x="1661" y="8925"/>
                    </a:lnTo>
                    <a:lnTo>
                      <a:pt x="1653" y="8916"/>
                    </a:lnTo>
                    <a:lnTo>
                      <a:pt x="1646" y="8907"/>
                    </a:lnTo>
                    <a:lnTo>
                      <a:pt x="1638" y="8896"/>
                    </a:lnTo>
                    <a:lnTo>
                      <a:pt x="1631" y="8887"/>
                    </a:lnTo>
                    <a:lnTo>
                      <a:pt x="1625" y="8876"/>
                    </a:lnTo>
                    <a:lnTo>
                      <a:pt x="1620" y="8866"/>
                    </a:lnTo>
                    <a:lnTo>
                      <a:pt x="1614" y="8855"/>
                    </a:lnTo>
                    <a:lnTo>
                      <a:pt x="1610" y="8845"/>
                    </a:lnTo>
                    <a:lnTo>
                      <a:pt x="1605" y="8834"/>
                    </a:lnTo>
                    <a:lnTo>
                      <a:pt x="1602" y="8821"/>
                    </a:lnTo>
                    <a:lnTo>
                      <a:pt x="1598" y="8810"/>
                    </a:lnTo>
                    <a:lnTo>
                      <a:pt x="1596" y="8799"/>
                    </a:lnTo>
                    <a:lnTo>
                      <a:pt x="1594" y="8786"/>
                    </a:lnTo>
                    <a:lnTo>
                      <a:pt x="1593" y="8774"/>
                    </a:lnTo>
                    <a:lnTo>
                      <a:pt x="1592" y="8763"/>
                    </a:lnTo>
                    <a:lnTo>
                      <a:pt x="1592" y="8750"/>
                    </a:lnTo>
                    <a:lnTo>
                      <a:pt x="1592" y="8738"/>
                    </a:lnTo>
                    <a:lnTo>
                      <a:pt x="1593" y="8726"/>
                    </a:lnTo>
                    <a:lnTo>
                      <a:pt x="1594" y="8713"/>
                    </a:lnTo>
                    <a:lnTo>
                      <a:pt x="1596" y="8701"/>
                    </a:lnTo>
                    <a:lnTo>
                      <a:pt x="1598" y="8689"/>
                    </a:lnTo>
                    <a:lnTo>
                      <a:pt x="1603" y="8675"/>
                    </a:lnTo>
                    <a:lnTo>
                      <a:pt x="1607" y="8654"/>
                    </a:lnTo>
                    <a:lnTo>
                      <a:pt x="1612" y="8628"/>
                    </a:lnTo>
                    <a:lnTo>
                      <a:pt x="1615" y="8600"/>
                    </a:lnTo>
                    <a:lnTo>
                      <a:pt x="1616" y="8568"/>
                    </a:lnTo>
                    <a:lnTo>
                      <a:pt x="1615" y="8535"/>
                    </a:lnTo>
                    <a:lnTo>
                      <a:pt x="1613" y="8500"/>
                    </a:lnTo>
                    <a:lnTo>
                      <a:pt x="1608" y="8463"/>
                    </a:lnTo>
                    <a:lnTo>
                      <a:pt x="1603" y="8424"/>
                    </a:lnTo>
                    <a:lnTo>
                      <a:pt x="1594" y="8386"/>
                    </a:lnTo>
                    <a:lnTo>
                      <a:pt x="1583" y="8348"/>
                    </a:lnTo>
                    <a:lnTo>
                      <a:pt x="1577" y="8328"/>
                    </a:lnTo>
                    <a:lnTo>
                      <a:pt x="1570" y="8309"/>
                    </a:lnTo>
                    <a:lnTo>
                      <a:pt x="1562" y="8290"/>
                    </a:lnTo>
                    <a:lnTo>
                      <a:pt x="1553" y="8270"/>
                    </a:lnTo>
                    <a:lnTo>
                      <a:pt x="1546" y="8252"/>
                    </a:lnTo>
                    <a:lnTo>
                      <a:pt x="1535" y="8234"/>
                    </a:lnTo>
                    <a:lnTo>
                      <a:pt x="1525" y="8216"/>
                    </a:lnTo>
                    <a:lnTo>
                      <a:pt x="1514" y="8198"/>
                    </a:lnTo>
                    <a:lnTo>
                      <a:pt x="1503" y="8182"/>
                    </a:lnTo>
                    <a:lnTo>
                      <a:pt x="1489" y="8165"/>
                    </a:lnTo>
                    <a:lnTo>
                      <a:pt x="1477" y="8149"/>
                    </a:lnTo>
                    <a:lnTo>
                      <a:pt x="1462" y="8133"/>
                    </a:lnTo>
                    <a:lnTo>
                      <a:pt x="1451" y="8121"/>
                    </a:lnTo>
                    <a:lnTo>
                      <a:pt x="1439" y="8111"/>
                    </a:lnTo>
                    <a:lnTo>
                      <a:pt x="1426" y="8100"/>
                    </a:lnTo>
                    <a:lnTo>
                      <a:pt x="1414" y="8089"/>
                    </a:lnTo>
                    <a:lnTo>
                      <a:pt x="1400" y="8080"/>
                    </a:lnTo>
                    <a:lnTo>
                      <a:pt x="1387" y="8071"/>
                    </a:lnTo>
                    <a:lnTo>
                      <a:pt x="1373" y="8064"/>
                    </a:lnTo>
                    <a:lnTo>
                      <a:pt x="1359" y="8056"/>
                    </a:lnTo>
                    <a:lnTo>
                      <a:pt x="1344" y="8048"/>
                    </a:lnTo>
                    <a:lnTo>
                      <a:pt x="1330" y="8041"/>
                    </a:lnTo>
                    <a:lnTo>
                      <a:pt x="1314" y="8035"/>
                    </a:lnTo>
                    <a:lnTo>
                      <a:pt x="1298" y="8030"/>
                    </a:lnTo>
                    <a:lnTo>
                      <a:pt x="1282" y="8024"/>
                    </a:lnTo>
                    <a:lnTo>
                      <a:pt x="1266" y="8020"/>
                    </a:lnTo>
                    <a:lnTo>
                      <a:pt x="1249" y="8016"/>
                    </a:lnTo>
                    <a:lnTo>
                      <a:pt x="1231" y="8013"/>
                    </a:lnTo>
                    <a:lnTo>
                      <a:pt x="1213" y="8011"/>
                    </a:lnTo>
                    <a:lnTo>
                      <a:pt x="1195" y="8009"/>
                    </a:lnTo>
                    <a:lnTo>
                      <a:pt x="1177" y="8006"/>
                    </a:lnTo>
                    <a:lnTo>
                      <a:pt x="1158" y="8005"/>
                    </a:lnTo>
                    <a:lnTo>
                      <a:pt x="1118" y="8005"/>
                    </a:lnTo>
                    <a:lnTo>
                      <a:pt x="1078" y="8006"/>
                    </a:lnTo>
                    <a:lnTo>
                      <a:pt x="1036" y="8011"/>
                    </a:lnTo>
                    <a:lnTo>
                      <a:pt x="993" y="8016"/>
                    </a:lnTo>
                    <a:lnTo>
                      <a:pt x="948" y="8025"/>
                    </a:lnTo>
                    <a:lnTo>
                      <a:pt x="901" y="8035"/>
                    </a:lnTo>
                    <a:lnTo>
                      <a:pt x="884" y="8040"/>
                    </a:lnTo>
                    <a:lnTo>
                      <a:pt x="866" y="8046"/>
                    </a:lnTo>
                    <a:lnTo>
                      <a:pt x="849" y="8052"/>
                    </a:lnTo>
                    <a:lnTo>
                      <a:pt x="834" y="8059"/>
                    </a:lnTo>
                    <a:lnTo>
                      <a:pt x="818" y="8067"/>
                    </a:lnTo>
                    <a:lnTo>
                      <a:pt x="803" y="8075"/>
                    </a:lnTo>
                    <a:lnTo>
                      <a:pt x="789" y="8085"/>
                    </a:lnTo>
                    <a:lnTo>
                      <a:pt x="775" y="8094"/>
                    </a:lnTo>
                    <a:lnTo>
                      <a:pt x="762" y="8105"/>
                    </a:lnTo>
                    <a:lnTo>
                      <a:pt x="749" y="8116"/>
                    </a:lnTo>
                    <a:lnTo>
                      <a:pt x="737" y="8129"/>
                    </a:lnTo>
                    <a:lnTo>
                      <a:pt x="726" y="8141"/>
                    </a:lnTo>
                    <a:lnTo>
                      <a:pt x="715" y="8156"/>
                    </a:lnTo>
                    <a:lnTo>
                      <a:pt x="703" y="8169"/>
                    </a:lnTo>
                    <a:lnTo>
                      <a:pt x="693" y="8185"/>
                    </a:lnTo>
                    <a:lnTo>
                      <a:pt x="683" y="8202"/>
                    </a:lnTo>
                    <a:lnTo>
                      <a:pt x="666" y="8233"/>
                    </a:lnTo>
                    <a:lnTo>
                      <a:pt x="650" y="8267"/>
                    </a:lnTo>
                    <a:lnTo>
                      <a:pt x="637" y="8303"/>
                    </a:lnTo>
                    <a:lnTo>
                      <a:pt x="625" y="8340"/>
                    </a:lnTo>
                    <a:lnTo>
                      <a:pt x="614" y="8378"/>
                    </a:lnTo>
                    <a:lnTo>
                      <a:pt x="604" y="8418"/>
                    </a:lnTo>
                    <a:lnTo>
                      <a:pt x="598" y="8459"/>
                    </a:lnTo>
                    <a:lnTo>
                      <a:pt x="591" y="8501"/>
                    </a:lnTo>
                    <a:lnTo>
                      <a:pt x="585" y="8545"/>
                    </a:lnTo>
                    <a:lnTo>
                      <a:pt x="582" y="8588"/>
                    </a:lnTo>
                    <a:lnTo>
                      <a:pt x="580" y="8632"/>
                    </a:lnTo>
                    <a:lnTo>
                      <a:pt x="577" y="8677"/>
                    </a:lnTo>
                    <a:lnTo>
                      <a:pt x="577" y="8722"/>
                    </a:lnTo>
                    <a:lnTo>
                      <a:pt x="577" y="8767"/>
                    </a:lnTo>
                    <a:lnTo>
                      <a:pt x="578" y="8812"/>
                    </a:lnTo>
                    <a:lnTo>
                      <a:pt x="581" y="8857"/>
                    </a:lnTo>
                    <a:lnTo>
                      <a:pt x="583" y="8902"/>
                    </a:lnTo>
                    <a:lnTo>
                      <a:pt x="586" y="8946"/>
                    </a:lnTo>
                    <a:lnTo>
                      <a:pt x="591" y="8990"/>
                    </a:lnTo>
                    <a:lnTo>
                      <a:pt x="595" y="9034"/>
                    </a:lnTo>
                    <a:lnTo>
                      <a:pt x="605" y="9116"/>
                    </a:lnTo>
                    <a:lnTo>
                      <a:pt x="618" y="9194"/>
                    </a:lnTo>
                    <a:lnTo>
                      <a:pt x="630" y="9267"/>
                    </a:lnTo>
                    <a:lnTo>
                      <a:pt x="644" y="9333"/>
                    </a:lnTo>
                    <a:lnTo>
                      <a:pt x="656" y="9390"/>
                    </a:lnTo>
                    <a:lnTo>
                      <a:pt x="667" y="9438"/>
                    </a:lnTo>
                    <a:lnTo>
                      <a:pt x="682" y="9479"/>
                    </a:lnTo>
                    <a:lnTo>
                      <a:pt x="695" y="9519"/>
                    </a:lnTo>
                    <a:lnTo>
                      <a:pt x="711" y="9560"/>
                    </a:lnTo>
                    <a:lnTo>
                      <a:pt x="727" y="9601"/>
                    </a:lnTo>
                    <a:lnTo>
                      <a:pt x="744" y="9642"/>
                    </a:lnTo>
                    <a:lnTo>
                      <a:pt x="761" y="9682"/>
                    </a:lnTo>
                    <a:lnTo>
                      <a:pt x="780" y="9724"/>
                    </a:lnTo>
                    <a:lnTo>
                      <a:pt x="799" y="9764"/>
                    </a:lnTo>
                    <a:lnTo>
                      <a:pt x="819" y="9805"/>
                    </a:lnTo>
                    <a:lnTo>
                      <a:pt x="840" y="9845"/>
                    </a:lnTo>
                    <a:lnTo>
                      <a:pt x="862" y="9884"/>
                    </a:lnTo>
                    <a:lnTo>
                      <a:pt x="885" y="9925"/>
                    </a:lnTo>
                    <a:lnTo>
                      <a:pt x="909" y="9964"/>
                    </a:lnTo>
                    <a:lnTo>
                      <a:pt x="935" y="10004"/>
                    </a:lnTo>
                    <a:lnTo>
                      <a:pt x="961" y="10042"/>
                    </a:lnTo>
                    <a:lnTo>
                      <a:pt x="988" y="10081"/>
                    </a:lnTo>
                    <a:lnTo>
                      <a:pt x="1009" y="10109"/>
                    </a:lnTo>
                    <a:lnTo>
                      <a:pt x="1030" y="10136"/>
                    </a:lnTo>
                    <a:lnTo>
                      <a:pt x="1054" y="10163"/>
                    </a:lnTo>
                    <a:lnTo>
                      <a:pt x="1079" y="10190"/>
                    </a:lnTo>
                    <a:lnTo>
                      <a:pt x="1105" y="10216"/>
                    </a:lnTo>
                    <a:lnTo>
                      <a:pt x="1132" y="10241"/>
                    </a:lnTo>
                    <a:lnTo>
                      <a:pt x="1160" y="10265"/>
                    </a:lnTo>
                    <a:lnTo>
                      <a:pt x="1188" y="10290"/>
                    </a:lnTo>
                    <a:lnTo>
                      <a:pt x="1218" y="10314"/>
                    </a:lnTo>
                    <a:lnTo>
                      <a:pt x="1249" y="10336"/>
                    </a:lnTo>
                    <a:lnTo>
                      <a:pt x="1281" y="10359"/>
                    </a:lnTo>
                    <a:lnTo>
                      <a:pt x="1314" y="10381"/>
                    </a:lnTo>
                    <a:lnTo>
                      <a:pt x="1346" y="10401"/>
                    </a:lnTo>
                    <a:lnTo>
                      <a:pt x="1381" y="10422"/>
                    </a:lnTo>
                    <a:lnTo>
                      <a:pt x="1416" y="10442"/>
                    </a:lnTo>
                    <a:lnTo>
                      <a:pt x="1452" y="10461"/>
                    </a:lnTo>
                    <a:lnTo>
                      <a:pt x="1488" y="10479"/>
                    </a:lnTo>
                    <a:lnTo>
                      <a:pt x="1525" y="10496"/>
                    </a:lnTo>
                    <a:lnTo>
                      <a:pt x="1562" y="10513"/>
                    </a:lnTo>
                    <a:lnTo>
                      <a:pt x="1601" y="10529"/>
                    </a:lnTo>
                    <a:lnTo>
                      <a:pt x="1640" y="10543"/>
                    </a:lnTo>
                    <a:lnTo>
                      <a:pt x="1679" y="10558"/>
                    </a:lnTo>
                    <a:lnTo>
                      <a:pt x="1719" y="10570"/>
                    </a:lnTo>
                    <a:lnTo>
                      <a:pt x="1759" y="10582"/>
                    </a:lnTo>
                    <a:lnTo>
                      <a:pt x="1800" y="10595"/>
                    </a:lnTo>
                    <a:lnTo>
                      <a:pt x="1841" y="10605"/>
                    </a:lnTo>
                    <a:lnTo>
                      <a:pt x="1882" y="10614"/>
                    </a:lnTo>
                    <a:lnTo>
                      <a:pt x="1923" y="10623"/>
                    </a:lnTo>
                    <a:lnTo>
                      <a:pt x="1966" y="10631"/>
                    </a:lnTo>
                    <a:lnTo>
                      <a:pt x="2008" y="10638"/>
                    </a:lnTo>
                    <a:lnTo>
                      <a:pt x="2050" y="10643"/>
                    </a:lnTo>
                    <a:lnTo>
                      <a:pt x="2093" y="10648"/>
                    </a:lnTo>
                    <a:lnTo>
                      <a:pt x="2131" y="10651"/>
                    </a:lnTo>
                    <a:lnTo>
                      <a:pt x="2170" y="10653"/>
                    </a:lnTo>
                    <a:lnTo>
                      <a:pt x="2208" y="10654"/>
                    </a:lnTo>
                    <a:lnTo>
                      <a:pt x="2245" y="10654"/>
                    </a:lnTo>
                    <a:lnTo>
                      <a:pt x="2283" y="10654"/>
                    </a:lnTo>
                    <a:lnTo>
                      <a:pt x="2320" y="10653"/>
                    </a:lnTo>
                    <a:lnTo>
                      <a:pt x="2356" y="10651"/>
                    </a:lnTo>
                    <a:lnTo>
                      <a:pt x="2393" y="10649"/>
                    </a:lnTo>
                    <a:lnTo>
                      <a:pt x="2429" y="10644"/>
                    </a:lnTo>
                    <a:lnTo>
                      <a:pt x="2465" y="10640"/>
                    </a:lnTo>
                    <a:lnTo>
                      <a:pt x="2500" y="10634"/>
                    </a:lnTo>
                    <a:lnTo>
                      <a:pt x="2536" y="10627"/>
                    </a:lnTo>
                    <a:lnTo>
                      <a:pt x="2571" y="10621"/>
                    </a:lnTo>
                    <a:lnTo>
                      <a:pt x="2605" y="10613"/>
                    </a:lnTo>
                    <a:lnTo>
                      <a:pt x="2639" y="10604"/>
                    </a:lnTo>
                    <a:lnTo>
                      <a:pt x="2672" y="10594"/>
                    </a:lnTo>
                    <a:lnTo>
                      <a:pt x="2705" y="10584"/>
                    </a:lnTo>
                    <a:lnTo>
                      <a:pt x="2737" y="10571"/>
                    </a:lnTo>
                    <a:lnTo>
                      <a:pt x="2770" y="10559"/>
                    </a:lnTo>
                    <a:lnTo>
                      <a:pt x="2802" y="10546"/>
                    </a:lnTo>
                    <a:lnTo>
                      <a:pt x="2833" y="10532"/>
                    </a:lnTo>
                    <a:lnTo>
                      <a:pt x="2863" y="10517"/>
                    </a:lnTo>
                    <a:lnTo>
                      <a:pt x="2894" y="10502"/>
                    </a:lnTo>
                    <a:lnTo>
                      <a:pt x="2923" y="10486"/>
                    </a:lnTo>
                    <a:lnTo>
                      <a:pt x="2952" y="10468"/>
                    </a:lnTo>
                    <a:lnTo>
                      <a:pt x="2980" y="10450"/>
                    </a:lnTo>
                    <a:lnTo>
                      <a:pt x="3008" y="10432"/>
                    </a:lnTo>
                    <a:lnTo>
                      <a:pt x="3037" y="10412"/>
                    </a:lnTo>
                    <a:lnTo>
                      <a:pt x="3062" y="10391"/>
                    </a:lnTo>
                    <a:lnTo>
                      <a:pt x="3089" y="10370"/>
                    </a:lnTo>
                    <a:lnTo>
                      <a:pt x="3115" y="10349"/>
                    </a:lnTo>
                    <a:lnTo>
                      <a:pt x="3140" y="10326"/>
                    </a:lnTo>
                    <a:lnTo>
                      <a:pt x="3154" y="10314"/>
                    </a:lnTo>
                    <a:lnTo>
                      <a:pt x="3168" y="10303"/>
                    </a:lnTo>
                    <a:lnTo>
                      <a:pt x="3183" y="10294"/>
                    </a:lnTo>
                    <a:lnTo>
                      <a:pt x="3197" y="10285"/>
                    </a:lnTo>
                    <a:lnTo>
                      <a:pt x="3214" y="10277"/>
                    </a:lnTo>
                    <a:lnTo>
                      <a:pt x="3230" y="10271"/>
                    </a:lnTo>
                    <a:lnTo>
                      <a:pt x="3247" y="10265"/>
                    </a:lnTo>
                    <a:lnTo>
                      <a:pt x="3264" y="10261"/>
                    </a:lnTo>
                    <a:lnTo>
                      <a:pt x="3282" y="10259"/>
                    </a:lnTo>
                    <a:lnTo>
                      <a:pt x="3299" y="10257"/>
                    </a:lnTo>
                    <a:lnTo>
                      <a:pt x="3317" y="10257"/>
                    </a:lnTo>
                    <a:lnTo>
                      <a:pt x="3333" y="10257"/>
                    </a:lnTo>
                    <a:lnTo>
                      <a:pt x="3351" y="10259"/>
                    </a:lnTo>
                    <a:lnTo>
                      <a:pt x="3369" y="10262"/>
                    </a:lnTo>
                    <a:lnTo>
                      <a:pt x="3386" y="10267"/>
                    </a:lnTo>
                    <a:lnTo>
                      <a:pt x="3403" y="10272"/>
                    </a:lnTo>
                    <a:lnTo>
                      <a:pt x="3420" y="10278"/>
                    </a:lnTo>
                    <a:lnTo>
                      <a:pt x="3454" y="10288"/>
                    </a:lnTo>
                    <a:lnTo>
                      <a:pt x="3503" y="10303"/>
                    </a:lnTo>
                    <a:lnTo>
                      <a:pt x="3568" y="10317"/>
                    </a:lnTo>
                    <a:lnTo>
                      <a:pt x="3607" y="10325"/>
                    </a:lnTo>
                    <a:lnTo>
                      <a:pt x="3647" y="10333"/>
                    </a:lnTo>
                    <a:lnTo>
                      <a:pt x="3691" y="10340"/>
                    </a:lnTo>
                    <a:lnTo>
                      <a:pt x="3738" y="10346"/>
                    </a:lnTo>
                    <a:lnTo>
                      <a:pt x="3787" y="10352"/>
                    </a:lnTo>
                    <a:lnTo>
                      <a:pt x="3838" y="10357"/>
                    </a:lnTo>
                    <a:lnTo>
                      <a:pt x="3892" y="10360"/>
                    </a:lnTo>
                    <a:lnTo>
                      <a:pt x="3949" y="10361"/>
                    </a:lnTo>
                    <a:lnTo>
                      <a:pt x="4007" y="10361"/>
                    </a:lnTo>
                    <a:lnTo>
                      <a:pt x="4067" y="10359"/>
                    </a:lnTo>
                    <a:lnTo>
                      <a:pt x="4127" y="10354"/>
                    </a:lnTo>
                    <a:lnTo>
                      <a:pt x="4190" y="10348"/>
                    </a:lnTo>
                    <a:lnTo>
                      <a:pt x="4254" y="10339"/>
                    </a:lnTo>
                    <a:lnTo>
                      <a:pt x="4318" y="10326"/>
                    </a:lnTo>
                    <a:lnTo>
                      <a:pt x="4384" y="10310"/>
                    </a:lnTo>
                    <a:lnTo>
                      <a:pt x="4450" y="10292"/>
                    </a:lnTo>
                    <a:lnTo>
                      <a:pt x="4516" y="10271"/>
                    </a:lnTo>
                    <a:lnTo>
                      <a:pt x="4584" y="10245"/>
                    </a:lnTo>
                    <a:lnTo>
                      <a:pt x="4650" y="10216"/>
                    </a:lnTo>
                    <a:lnTo>
                      <a:pt x="4717" y="10182"/>
                    </a:lnTo>
                    <a:lnTo>
                      <a:pt x="4783" y="10144"/>
                    </a:lnTo>
                    <a:lnTo>
                      <a:pt x="4849" y="10101"/>
                    </a:lnTo>
                    <a:lnTo>
                      <a:pt x="4914" y="10054"/>
                    </a:lnTo>
                    <a:lnTo>
                      <a:pt x="4979" y="10002"/>
                    </a:lnTo>
                    <a:lnTo>
                      <a:pt x="5024" y="9963"/>
                    </a:lnTo>
                    <a:lnTo>
                      <a:pt x="5066" y="9923"/>
                    </a:lnTo>
                    <a:lnTo>
                      <a:pt x="5107" y="9882"/>
                    </a:lnTo>
                    <a:lnTo>
                      <a:pt x="5146" y="9841"/>
                    </a:lnTo>
                    <a:lnTo>
                      <a:pt x="5183" y="9799"/>
                    </a:lnTo>
                    <a:lnTo>
                      <a:pt x="5219" y="9756"/>
                    </a:lnTo>
                    <a:lnTo>
                      <a:pt x="5253" y="9712"/>
                    </a:lnTo>
                    <a:lnTo>
                      <a:pt x="5286" y="9668"/>
                    </a:lnTo>
                    <a:lnTo>
                      <a:pt x="5316" y="9623"/>
                    </a:lnTo>
                    <a:lnTo>
                      <a:pt x="5345" y="9576"/>
                    </a:lnTo>
                    <a:lnTo>
                      <a:pt x="5372" y="9529"/>
                    </a:lnTo>
                    <a:lnTo>
                      <a:pt x="5398" y="9481"/>
                    </a:lnTo>
                    <a:lnTo>
                      <a:pt x="5422" y="9433"/>
                    </a:lnTo>
                    <a:lnTo>
                      <a:pt x="5443" y="9382"/>
                    </a:lnTo>
                    <a:lnTo>
                      <a:pt x="5463" y="9331"/>
                    </a:lnTo>
                    <a:lnTo>
                      <a:pt x="5482" y="9279"/>
                    </a:lnTo>
                    <a:lnTo>
                      <a:pt x="5499" y="9226"/>
                    </a:lnTo>
                    <a:lnTo>
                      <a:pt x="5515" y="9172"/>
                    </a:lnTo>
                    <a:lnTo>
                      <a:pt x="5528" y="9117"/>
                    </a:lnTo>
                    <a:lnTo>
                      <a:pt x="5541" y="9061"/>
                    </a:lnTo>
                    <a:lnTo>
                      <a:pt x="5551" y="9003"/>
                    </a:lnTo>
                    <a:lnTo>
                      <a:pt x="5560" y="8945"/>
                    </a:lnTo>
                    <a:lnTo>
                      <a:pt x="5568" y="8885"/>
                    </a:lnTo>
                    <a:lnTo>
                      <a:pt x="5573" y="8825"/>
                    </a:lnTo>
                    <a:lnTo>
                      <a:pt x="5578" y="8762"/>
                    </a:lnTo>
                    <a:lnTo>
                      <a:pt x="5580" y="8699"/>
                    </a:lnTo>
                    <a:lnTo>
                      <a:pt x="5581" y="8633"/>
                    </a:lnTo>
                    <a:lnTo>
                      <a:pt x="5580" y="8568"/>
                    </a:lnTo>
                    <a:lnTo>
                      <a:pt x="5578" y="8501"/>
                    </a:lnTo>
                    <a:lnTo>
                      <a:pt x="5575" y="8432"/>
                    </a:lnTo>
                    <a:lnTo>
                      <a:pt x="5569" y="8363"/>
                    </a:lnTo>
                    <a:lnTo>
                      <a:pt x="5562" y="8291"/>
                    </a:lnTo>
                    <a:lnTo>
                      <a:pt x="5562" y="8288"/>
                    </a:lnTo>
                    <a:lnTo>
                      <a:pt x="5562" y="8284"/>
                    </a:lnTo>
                    <a:lnTo>
                      <a:pt x="5559" y="8257"/>
                    </a:lnTo>
                    <a:lnTo>
                      <a:pt x="5554" y="8229"/>
                    </a:lnTo>
                    <a:lnTo>
                      <a:pt x="5549" y="8202"/>
                    </a:lnTo>
                    <a:lnTo>
                      <a:pt x="5543" y="8174"/>
                    </a:lnTo>
                    <a:lnTo>
                      <a:pt x="5536" y="8147"/>
                    </a:lnTo>
                    <a:lnTo>
                      <a:pt x="5530" y="8120"/>
                    </a:lnTo>
                    <a:lnTo>
                      <a:pt x="5521" y="8092"/>
                    </a:lnTo>
                    <a:lnTo>
                      <a:pt x="5512" y="8065"/>
                    </a:lnTo>
                    <a:lnTo>
                      <a:pt x="5503" y="8038"/>
                    </a:lnTo>
                    <a:lnTo>
                      <a:pt x="5491" y="8011"/>
                    </a:lnTo>
                    <a:lnTo>
                      <a:pt x="5480" y="7984"/>
                    </a:lnTo>
                    <a:lnTo>
                      <a:pt x="5468" y="7957"/>
                    </a:lnTo>
                    <a:lnTo>
                      <a:pt x="5455" y="7931"/>
                    </a:lnTo>
                    <a:lnTo>
                      <a:pt x="5442" y="7905"/>
                    </a:lnTo>
                    <a:lnTo>
                      <a:pt x="5427" y="7878"/>
                    </a:lnTo>
                    <a:lnTo>
                      <a:pt x="5413" y="7852"/>
                    </a:lnTo>
                    <a:lnTo>
                      <a:pt x="5397" y="7826"/>
                    </a:lnTo>
                    <a:lnTo>
                      <a:pt x="5381" y="7802"/>
                    </a:lnTo>
                    <a:lnTo>
                      <a:pt x="5364" y="7776"/>
                    </a:lnTo>
                    <a:lnTo>
                      <a:pt x="5346" y="7751"/>
                    </a:lnTo>
                    <a:lnTo>
                      <a:pt x="5327" y="7726"/>
                    </a:lnTo>
                    <a:lnTo>
                      <a:pt x="5309" y="7703"/>
                    </a:lnTo>
                    <a:lnTo>
                      <a:pt x="5289" y="7678"/>
                    </a:lnTo>
                    <a:lnTo>
                      <a:pt x="5269" y="7654"/>
                    </a:lnTo>
                    <a:lnTo>
                      <a:pt x="5247" y="7632"/>
                    </a:lnTo>
                    <a:lnTo>
                      <a:pt x="5226" y="7608"/>
                    </a:lnTo>
                    <a:lnTo>
                      <a:pt x="5203" y="7586"/>
                    </a:lnTo>
                    <a:lnTo>
                      <a:pt x="5181" y="7563"/>
                    </a:lnTo>
                    <a:lnTo>
                      <a:pt x="5157" y="7542"/>
                    </a:lnTo>
                    <a:lnTo>
                      <a:pt x="5134" y="7521"/>
                    </a:lnTo>
                    <a:lnTo>
                      <a:pt x="5109" y="7499"/>
                    </a:lnTo>
                    <a:lnTo>
                      <a:pt x="5084" y="7478"/>
                    </a:lnTo>
                    <a:lnTo>
                      <a:pt x="5060" y="7459"/>
                    </a:lnTo>
                    <a:lnTo>
                      <a:pt x="5034" y="7441"/>
                    </a:lnTo>
                    <a:lnTo>
                      <a:pt x="5009" y="7422"/>
                    </a:lnTo>
                    <a:lnTo>
                      <a:pt x="4983" y="7405"/>
                    </a:lnTo>
                    <a:lnTo>
                      <a:pt x="4958" y="7388"/>
                    </a:lnTo>
                    <a:lnTo>
                      <a:pt x="4932" y="7372"/>
                    </a:lnTo>
                    <a:lnTo>
                      <a:pt x="4905" y="7357"/>
                    </a:lnTo>
                    <a:lnTo>
                      <a:pt x="4880" y="7342"/>
                    </a:lnTo>
                    <a:lnTo>
                      <a:pt x="4854" y="7327"/>
                    </a:lnTo>
                    <a:lnTo>
                      <a:pt x="4827" y="7314"/>
                    </a:lnTo>
                    <a:lnTo>
                      <a:pt x="4800" y="7302"/>
                    </a:lnTo>
                    <a:lnTo>
                      <a:pt x="4773" y="7289"/>
                    </a:lnTo>
                    <a:lnTo>
                      <a:pt x="4747" y="7278"/>
                    </a:lnTo>
                    <a:lnTo>
                      <a:pt x="4720" y="7267"/>
                    </a:lnTo>
                    <a:lnTo>
                      <a:pt x="4693" y="7257"/>
                    </a:lnTo>
                    <a:lnTo>
                      <a:pt x="4666" y="7248"/>
                    </a:lnTo>
                    <a:lnTo>
                      <a:pt x="4638" y="7239"/>
                    </a:lnTo>
                    <a:lnTo>
                      <a:pt x="4611" y="7231"/>
                    </a:lnTo>
                    <a:lnTo>
                      <a:pt x="4584" y="7224"/>
                    </a:lnTo>
                    <a:lnTo>
                      <a:pt x="4557" y="7217"/>
                    </a:lnTo>
                    <a:lnTo>
                      <a:pt x="4530" y="7212"/>
                    </a:lnTo>
                    <a:lnTo>
                      <a:pt x="4503" y="7207"/>
                    </a:lnTo>
                    <a:lnTo>
                      <a:pt x="4476" y="7203"/>
                    </a:lnTo>
                    <a:lnTo>
                      <a:pt x="4449" y="7199"/>
                    </a:lnTo>
                    <a:lnTo>
                      <a:pt x="4422" y="7196"/>
                    </a:lnTo>
                    <a:lnTo>
                      <a:pt x="4395" y="7194"/>
                    </a:lnTo>
                    <a:lnTo>
                      <a:pt x="4368" y="7192"/>
                    </a:lnTo>
                    <a:lnTo>
                      <a:pt x="4341" y="7192"/>
                    </a:lnTo>
                    <a:lnTo>
                      <a:pt x="4315" y="7192"/>
                    </a:lnTo>
                    <a:lnTo>
                      <a:pt x="4288" y="7194"/>
                    </a:lnTo>
                    <a:lnTo>
                      <a:pt x="4262" y="7195"/>
                    </a:lnTo>
                    <a:lnTo>
                      <a:pt x="4236" y="7198"/>
                    </a:lnTo>
                    <a:lnTo>
                      <a:pt x="4222" y="7199"/>
                    </a:lnTo>
                    <a:lnTo>
                      <a:pt x="4207" y="7199"/>
                    </a:lnTo>
                    <a:lnTo>
                      <a:pt x="4191" y="7199"/>
                    </a:lnTo>
                    <a:lnTo>
                      <a:pt x="4177" y="7198"/>
                    </a:lnTo>
                    <a:lnTo>
                      <a:pt x="4163" y="7196"/>
                    </a:lnTo>
                    <a:lnTo>
                      <a:pt x="4149" y="7192"/>
                    </a:lnTo>
                    <a:lnTo>
                      <a:pt x="4134" y="7189"/>
                    </a:lnTo>
                    <a:lnTo>
                      <a:pt x="4121" y="7185"/>
                    </a:lnTo>
                    <a:lnTo>
                      <a:pt x="4107" y="7179"/>
                    </a:lnTo>
                    <a:lnTo>
                      <a:pt x="4094" y="7173"/>
                    </a:lnTo>
                    <a:lnTo>
                      <a:pt x="4081" y="7167"/>
                    </a:lnTo>
                    <a:lnTo>
                      <a:pt x="4069" y="7159"/>
                    </a:lnTo>
                    <a:lnTo>
                      <a:pt x="4056" y="7151"/>
                    </a:lnTo>
                    <a:lnTo>
                      <a:pt x="4045" y="7141"/>
                    </a:lnTo>
                    <a:lnTo>
                      <a:pt x="4034" y="7132"/>
                    </a:lnTo>
                    <a:lnTo>
                      <a:pt x="4023" y="7122"/>
                    </a:lnTo>
                    <a:lnTo>
                      <a:pt x="4013" y="7110"/>
                    </a:lnTo>
                    <a:lnTo>
                      <a:pt x="4004" y="7099"/>
                    </a:lnTo>
                    <a:lnTo>
                      <a:pt x="3995" y="7087"/>
                    </a:lnTo>
                    <a:lnTo>
                      <a:pt x="3987" y="7074"/>
                    </a:lnTo>
                    <a:lnTo>
                      <a:pt x="3980" y="7061"/>
                    </a:lnTo>
                    <a:lnTo>
                      <a:pt x="3973" y="7049"/>
                    </a:lnTo>
                    <a:lnTo>
                      <a:pt x="3968" y="7035"/>
                    </a:lnTo>
                    <a:lnTo>
                      <a:pt x="3963" y="7022"/>
                    </a:lnTo>
                    <a:lnTo>
                      <a:pt x="3960" y="7007"/>
                    </a:lnTo>
                    <a:lnTo>
                      <a:pt x="3956" y="6992"/>
                    </a:lnTo>
                    <a:lnTo>
                      <a:pt x="3954" y="6979"/>
                    </a:lnTo>
                    <a:lnTo>
                      <a:pt x="3952" y="6964"/>
                    </a:lnTo>
                    <a:lnTo>
                      <a:pt x="3952" y="6950"/>
                    </a:lnTo>
                    <a:lnTo>
                      <a:pt x="3952" y="6935"/>
                    </a:lnTo>
                    <a:lnTo>
                      <a:pt x="3953" y="6919"/>
                    </a:lnTo>
                    <a:lnTo>
                      <a:pt x="3954" y="6905"/>
                    </a:lnTo>
                    <a:lnTo>
                      <a:pt x="3959" y="6870"/>
                    </a:lnTo>
                    <a:lnTo>
                      <a:pt x="3963" y="6828"/>
                    </a:lnTo>
                    <a:lnTo>
                      <a:pt x="3965" y="6781"/>
                    </a:lnTo>
                    <a:lnTo>
                      <a:pt x="3968" y="6728"/>
                    </a:lnTo>
                    <a:lnTo>
                      <a:pt x="3968" y="6671"/>
                    </a:lnTo>
                    <a:lnTo>
                      <a:pt x="3967" y="6610"/>
                    </a:lnTo>
                    <a:lnTo>
                      <a:pt x="3964" y="6580"/>
                    </a:lnTo>
                    <a:lnTo>
                      <a:pt x="3962" y="6547"/>
                    </a:lnTo>
                    <a:lnTo>
                      <a:pt x="3960" y="6515"/>
                    </a:lnTo>
                    <a:lnTo>
                      <a:pt x="3956" y="6482"/>
                    </a:lnTo>
                    <a:lnTo>
                      <a:pt x="3952" y="6450"/>
                    </a:lnTo>
                    <a:lnTo>
                      <a:pt x="3946" y="6416"/>
                    </a:lnTo>
                    <a:lnTo>
                      <a:pt x="3941" y="6382"/>
                    </a:lnTo>
                    <a:lnTo>
                      <a:pt x="3934" y="6349"/>
                    </a:lnTo>
                    <a:lnTo>
                      <a:pt x="3926" y="6316"/>
                    </a:lnTo>
                    <a:lnTo>
                      <a:pt x="3918" y="6283"/>
                    </a:lnTo>
                    <a:lnTo>
                      <a:pt x="3908" y="6251"/>
                    </a:lnTo>
                    <a:lnTo>
                      <a:pt x="3898" y="6218"/>
                    </a:lnTo>
                    <a:lnTo>
                      <a:pt x="3886" y="6186"/>
                    </a:lnTo>
                    <a:lnTo>
                      <a:pt x="3873" y="6155"/>
                    </a:lnTo>
                    <a:lnTo>
                      <a:pt x="3860" y="6125"/>
                    </a:lnTo>
                    <a:lnTo>
                      <a:pt x="3845" y="6095"/>
                    </a:lnTo>
                    <a:lnTo>
                      <a:pt x="3828" y="6066"/>
                    </a:lnTo>
                    <a:lnTo>
                      <a:pt x="3811" y="6039"/>
                    </a:lnTo>
                    <a:lnTo>
                      <a:pt x="3792" y="6012"/>
                    </a:lnTo>
                    <a:lnTo>
                      <a:pt x="3772" y="5988"/>
                    </a:lnTo>
                    <a:lnTo>
                      <a:pt x="3751" y="5964"/>
                    </a:lnTo>
                    <a:lnTo>
                      <a:pt x="3728" y="5943"/>
                    </a:lnTo>
                    <a:lnTo>
                      <a:pt x="3706" y="5922"/>
                    </a:lnTo>
                    <a:lnTo>
                      <a:pt x="3681" y="5903"/>
                    </a:lnTo>
                    <a:lnTo>
                      <a:pt x="3655" y="5886"/>
                    </a:lnTo>
                    <a:lnTo>
                      <a:pt x="3628" y="5871"/>
                    </a:lnTo>
                    <a:lnTo>
                      <a:pt x="3600" y="5856"/>
                    </a:lnTo>
                    <a:lnTo>
                      <a:pt x="3571" y="5844"/>
                    </a:lnTo>
                    <a:lnTo>
                      <a:pt x="3540" y="5831"/>
                    </a:lnTo>
                    <a:lnTo>
                      <a:pt x="3508" y="5822"/>
                    </a:lnTo>
                    <a:lnTo>
                      <a:pt x="3475" y="5813"/>
                    </a:lnTo>
                    <a:lnTo>
                      <a:pt x="3440" y="5807"/>
                    </a:lnTo>
                    <a:lnTo>
                      <a:pt x="3405" y="5801"/>
                    </a:lnTo>
                    <a:lnTo>
                      <a:pt x="3368" y="5796"/>
                    </a:lnTo>
                    <a:lnTo>
                      <a:pt x="3329" y="5794"/>
                    </a:lnTo>
                    <a:lnTo>
                      <a:pt x="3290" y="5793"/>
                    </a:lnTo>
                    <a:lnTo>
                      <a:pt x="3281" y="5793"/>
                    </a:lnTo>
                    <a:lnTo>
                      <a:pt x="3270" y="5793"/>
                    </a:lnTo>
                    <a:lnTo>
                      <a:pt x="3230" y="5793"/>
                    </a:lnTo>
                    <a:lnTo>
                      <a:pt x="3190" y="5795"/>
                    </a:lnTo>
                    <a:lnTo>
                      <a:pt x="3151" y="5799"/>
                    </a:lnTo>
                    <a:lnTo>
                      <a:pt x="3114" y="5803"/>
                    </a:lnTo>
                    <a:lnTo>
                      <a:pt x="3079" y="5810"/>
                    </a:lnTo>
                    <a:lnTo>
                      <a:pt x="3044" y="5817"/>
                    </a:lnTo>
                    <a:lnTo>
                      <a:pt x="3012" y="5826"/>
                    </a:lnTo>
                    <a:lnTo>
                      <a:pt x="2981" y="5836"/>
                    </a:lnTo>
                    <a:lnTo>
                      <a:pt x="2951" y="5848"/>
                    </a:lnTo>
                    <a:lnTo>
                      <a:pt x="2923" y="5861"/>
                    </a:lnTo>
                    <a:lnTo>
                      <a:pt x="2896" y="5875"/>
                    </a:lnTo>
                    <a:lnTo>
                      <a:pt x="2870" y="5891"/>
                    </a:lnTo>
                    <a:lnTo>
                      <a:pt x="2845" y="5909"/>
                    </a:lnTo>
                    <a:lnTo>
                      <a:pt x="2822" y="5928"/>
                    </a:lnTo>
                    <a:lnTo>
                      <a:pt x="2800" y="5948"/>
                    </a:lnTo>
                    <a:lnTo>
                      <a:pt x="2779" y="5971"/>
                    </a:lnTo>
                    <a:lnTo>
                      <a:pt x="2760" y="5994"/>
                    </a:lnTo>
                    <a:lnTo>
                      <a:pt x="2742" y="6019"/>
                    </a:lnTo>
                    <a:lnTo>
                      <a:pt x="2725" y="6046"/>
                    </a:lnTo>
                    <a:lnTo>
                      <a:pt x="2710" y="6074"/>
                    </a:lnTo>
                    <a:lnTo>
                      <a:pt x="2696" y="6104"/>
                    </a:lnTo>
                    <a:lnTo>
                      <a:pt x="2682" y="6136"/>
                    </a:lnTo>
                    <a:lnTo>
                      <a:pt x="2671" y="6169"/>
                    </a:lnTo>
                    <a:lnTo>
                      <a:pt x="2660" y="6203"/>
                    </a:lnTo>
                    <a:lnTo>
                      <a:pt x="2651" y="6239"/>
                    </a:lnTo>
                    <a:lnTo>
                      <a:pt x="2642" y="6278"/>
                    </a:lnTo>
                    <a:lnTo>
                      <a:pt x="2635" y="6317"/>
                    </a:lnTo>
                    <a:lnTo>
                      <a:pt x="2630" y="6358"/>
                    </a:lnTo>
                    <a:lnTo>
                      <a:pt x="2624" y="6401"/>
                    </a:lnTo>
                    <a:lnTo>
                      <a:pt x="2621" y="6446"/>
                    </a:lnTo>
                    <a:lnTo>
                      <a:pt x="2618" y="6493"/>
                    </a:lnTo>
                    <a:lnTo>
                      <a:pt x="2616" y="6542"/>
                    </a:lnTo>
                    <a:lnTo>
                      <a:pt x="2616" y="6554"/>
                    </a:lnTo>
                    <a:lnTo>
                      <a:pt x="2614" y="6568"/>
                    </a:lnTo>
                    <a:lnTo>
                      <a:pt x="2613" y="6580"/>
                    </a:lnTo>
                    <a:lnTo>
                      <a:pt x="2610" y="6592"/>
                    </a:lnTo>
                    <a:lnTo>
                      <a:pt x="2607" y="6605"/>
                    </a:lnTo>
                    <a:lnTo>
                      <a:pt x="2604" y="6617"/>
                    </a:lnTo>
                    <a:lnTo>
                      <a:pt x="2599" y="6628"/>
                    </a:lnTo>
                    <a:lnTo>
                      <a:pt x="2595" y="6641"/>
                    </a:lnTo>
                    <a:lnTo>
                      <a:pt x="2589" y="6652"/>
                    </a:lnTo>
                    <a:lnTo>
                      <a:pt x="2583" y="6662"/>
                    </a:lnTo>
                    <a:lnTo>
                      <a:pt x="2577" y="6673"/>
                    </a:lnTo>
                    <a:lnTo>
                      <a:pt x="2570" y="6683"/>
                    </a:lnTo>
                    <a:lnTo>
                      <a:pt x="2563" y="6693"/>
                    </a:lnTo>
                    <a:lnTo>
                      <a:pt x="2555" y="6702"/>
                    </a:lnTo>
                    <a:lnTo>
                      <a:pt x="2546" y="6711"/>
                    </a:lnTo>
                    <a:lnTo>
                      <a:pt x="2538" y="6720"/>
                    </a:lnTo>
                    <a:lnTo>
                      <a:pt x="2529" y="6728"/>
                    </a:lnTo>
                    <a:lnTo>
                      <a:pt x="2519" y="6736"/>
                    </a:lnTo>
                    <a:lnTo>
                      <a:pt x="2510" y="6744"/>
                    </a:lnTo>
                    <a:lnTo>
                      <a:pt x="2500" y="6751"/>
                    </a:lnTo>
                    <a:lnTo>
                      <a:pt x="2489" y="6757"/>
                    </a:lnTo>
                    <a:lnTo>
                      <a:pt x="2479" y="6763"/>
                    </a:lnTo>
                    <a:lnTo>
                      <a:pt x="2468" y="6769"/>
                    </a:lnTo>
                    <a:lnTo>
                      <a:pt x="2456" y="6773"/>
                    </a:lnTo>
                    <a:lnTo>
                      <a:pt x="2444" y="6778"/>
                    </a:lnTo>
                    <a:lnTo>
                      <a:pt x="2432" y="6781"/>
                    </a:lnTo>
                    <a:lnTo>
                      <a:pt x="2419" y="6784"/>
                    </a:lnTo>
                    <a:lnTo>
                      <a:pt x="2407" y="6788"/>
                    </a:lnTo>
                    <a:lnTo>
                      <a:pt x="2394" y="6789"/>
                    </a:lnTo>
                    <a:lnTo>
                      <a:pt x="2382" y="6791"/>
                    </a:lnTo>
                    <a:lnTo>
                      <a:pt x="2369" y="6791"/>
                    </a:lnTo>
                    <a:lnTo>
                      <a:pt x="2355" y="6791"/>
                    </a:lnTo>
                    <a:lnTo>
                      <a:pt x="2342" y="6791"/>
                    </a:lnTo>
                    <a:lnTo>
                      <a:pt x="2329" y="6790"/>
                    </a:lnTo>
                    <a:lnTo>
                      <a:pt x="2316" y="6788"/>
                    </a:lnTo>
                    <a:lnTo>
                      <a:pt x="2303" y="6786"/>
                    </a:lnTo>
                    <a:lnTo>
                      <a:pt x="2291" y="6782"/>
                    </a:lnTo>
                    <a:lnTo>
                      <a:pt x="2280" y="6779"/>
                    </a:lnTo>
                    <a:lnTo>
                      <a:pt x="2267" y="6774"/>
                    </a:lnTo>
                    <a:lnTo>
                      <a:pt x="2256" y="6770"/>
                    </a:lnTo>
                    <a:lnTo>
                      <a:pt x="2245" y="6764"/>
                    </a:lnTo>
                    <a:lnTo>
                      <a:pt x="2234" y="6759"/>
                    </a:lnTo>
                    <a:lnTo>
                      <a:pt x="2224" y="6752"/>
                    </a:lnTo>
                    <a:lnTo>
                      <a:pt x="2213" y="6745"/>
                    </a:lnTo>
                    <a:lnTo>
                      <a:pt x="2203" y="6737"/>
                    </a:lnTo>
                    <a:lnTo>
                      <a:pt x="2193" y="6729"/>
                    </a:lnTo>
                    <a:lnTo>
                      <a:pt x="2184" y="6722"/>
                    </a:lnTo>
                    <a:lnTo>
                      <a:pt x="2176" y="6713"/>
                    </a:lnTo>
                    <a:lnTo>
                      <a:pt x="2167" y="6704"/>
                    </a:lnTo>
                    <a:lnTo>
                      <a:pt x="2159" y="6695"/>
                    </a:lnTo>
                    <a:lnTo>
                      <a:pt x="2153" y="6684"/>
                    </a:lnTo>
                    <a:lnTo>
                      <a:pt x="2146" y="6674"/>
                    </a:lnTo>
                    <a:lnTo>
                      <a:pt x="2139" y="6664"/>
                    </a:lnTo>
                    <a:lnTo>
                      <a:pt x="2134" y="6653"/>
                    </a:lnTo>
                    <a:lnTo>
                      <a:pt x="2128" y="6642"/>
                    </a:lnTo>
                    <a:lnTo>
                      <a:pt x="2122" y="6630"/>
                    </a:lnTo>
                    <a:lnTo>
                      <a:pt x="2119" y="6619"/>
                    </a:lnTo>
                    <a:lnTo>
                      <a:pt x="2115" y="6607"/>
                    </a:lnTo>
                    <a:lnTo>
                      <a:pt x="2111" y="6595"/>
                    </a:lnTo>
                    <a:lnTo>
                      <a:pt x="2109" y="6582"/>
                    </a:lnTo>
                    <a:lnTo>
                      <a:pt x="2107" y="6570"/>
                    </a:lnTo>
                    <a:lnTo>
                      <a:pt x="2106" y="6556"/>
                    </a:lnTo>
                    <a:lnTo>
                      <a:pt x="2104" y="6544"/>
                    </a:lnTo>
                    <a:lnTo>
                      <a:pt x="2104" y="6530"/>
                    </a:lnTo>
                    <a:lnTo>
                      <a:pt x="2109" y="6430"/>
                    </a:lnTo>
                    <a:lnTo>
                      <a:pt x="2117" y="6335"/>
                    </a:lnTo>
                    <a:lnTo>
                      <a:pt x="2129" y="6245"/>
                    </a:lnTo>
                    <a:lnTo>
                      <a:pt x="2145" y="6161"/>
                    </a:lnTo>
                    <a:lnTo>
                      <a:pt x="2164" y="6081"/>
                    </a:lnTo>
                    <a:lnTo>
                      <a:pt x="2185" y="6006"/>
                    </a:lnTo>
                    <a:lnTo>
                      <a:pt x="2211" y="5936"/>
                    </a:lnTo>
                    <a:lnTo>
                      <a:pt x="2239" y="5871"/>
                    </a:lnTo>
                    <a:lnTo>
                      <a:pt x="2270" y="5809"/>
                    </a:lnTo>
                    <a:lnTo>
                      <a:pt x="2303" y="5752"/>
                    </a:lnTo>
                    <a:lnTo>
                      <a:pt x="2338" y="5699"/>
                    </a:lnTo>
                    <a:lnTo>
                      <a:pt x="2377" y="5650"/>
                    </a:lnTo>
                    <a:lnTo>
                      <a:pt x="2416" y="5604"/>
                    </a:lnTo>
                    <a:lnTo>
                      <a:pt x="2457" y="5564"/>
                    </a:lnTo>
                    <a:lnTo>
                      <a:pt x="2500" y="5526"/>
                    </a:lnTo>
                    <a:lnTo>
                      <a:pt x="2545" y="5491"/>
                    </a:lnTo>
                    <a:lnTo>
                      <a:pt x="2590" y="5459"/>
                    </a:lnTo>
                    <a:lnTo>
                      <a:pt x="2637" y="5431"/>
                    </a:lnTo>
                    <a:lnTo>
                      <a:pt x="2685" y="5406"/>
                    </a:lnTo>
                    <a:lnTo>
                      <a:pt x="2733" y="5384"/>
                    </a:lnTo>
                    <a:lnTo>
                      <a:pt x="2781" y="5364"/>
                    </a:lnTo>
                    <a:lnTo>
                      <a:pt x="2831" y="5347"/>
                    </a:lnTo>
                    <a:lnTo>
                      <a:pt x="2879" y="5332"/>
                    </a:lnTo>
                    <a:lnTo>
                      <a:pt x="2929" y="5319"/>
                    </a:lnTo>
                    <a:lnTo>
                      <a:pt x="2977" y="5309"/>
                    </a:lnTo>
                    <a:lnTo>
                      <a:pt x="3025" y="5300"/>
                    </a:lnTo>
                    <a:lnTo>
                      <a:pt x="3074" y="5293"/>
                    </a:lnTo>
                    <a:lnTo>
                      <a:pt x="3121" y="5288"/>
                    </a:lnTo>
                    <a:lnTo>
                      <a:pt x="3167" y="5285"/>
                    </a:lnTo>
                    <a:lnTo>
                      <a:pt x="3211" y="5283"/>
                    </a:lnTo>
                    <a:lnTo>
                      <a:pt x="3255" y="5282"/>
                    </a:lnTo>
                    <a:lnTo>
                      <a:pt x="3296" y="5282"/>
                    </a:lnTo>
                    <a:lnTo>
                      <a:pt x="3331" y="5283"/>
                    </a:lnTo>
                    <a:lnTo>
                      <a:pt x="3365" y="5284"/>
                    </a:lnTo>
                    <a:lnTo>
                      <a:pt x="3399" y="5286"/>
                    </a:lnTo>
                    <a:lnTo>
                      <a:pt x="3431" y="5290"/>
                    </a:lnTo>
                    <a:lnTo>
                      <a:pt x="3464" y="5293"/>
                    </a:lnTo>
                    <a:lnTo>
                      <a:pt x="3495" y="5297"/>
                    </a:lnTo>
                    <a:lnTo>
                      <a:pt x="3527" y="5302"/>
                    </a:lnTo>
                    <a:lnTo>
                      <a:pt x="3558" y="5309"/>
                    </a:lnTo>
                    <a:lnTo>
                      <a:pt x="3589" y="5314"/>
                    </a:lnTo>
                    <a:lnTo>
                      <a:pt x="3619" y="5322"/>
                    </a:lnTo>
                    <a:lnTo>
                      <a:pt x="3648" y="5330"/>
                    </a:lnTo>
                    <a:lnTo>
                      <a:pt x="3678" y="5338"/>
                    </a:lnTo>
                    <a:lnTo>
                      <a:pt x="3707" y="5348"/>
                    </a:lnTo>
                    <a:lnTo>
                      <a:pt x="3735" y="5358"/>
                    </a:lnTo>
                    <a:lnTo>
                      <a:pt x="3763" y="5368"/>
                    </a:lnTo>
                    <a:lnTo>
                      <a:pt x="3790" y="5379"/>
                    </a:lnTo>
                    <a:lnTo>
                      <a:pt x="3817" y="5392"/>
                    </a:lnTo>
                    <a:lnTo>
                      <a:pt x="3843" y="5405"/>
                    </a:lnTo>
                    <a:lnTo>
                      <a:pt x="3870" y="5419"/>
                    </a:lnTo>
                    <a:lnTo>
                      <a:pt x="3895" y="5432"/>
                    </a:lnTo>
                    <a:lnTo>
                      <a:pt x="3919" y="5448"/>
                    </a:lnTo>
                    <a:lnTo>
                      <a:pt x="3944" y="5464"/>
                    </a:lnTo>
                    <a:lnTo>
                      <a:pt x="3969" y="5480"/>
                    </a:lnTo>
                    <a:lnTo>
                      <a:pt x="3992" y="5496"/>
                    </a:lnTo>
                    <a:lnTo>
                      <a:pt x="4015" y="5514"/>
                    </a:lnTo>
                    <a:lnTo>
                      <a:pt x="4037" y="5533"/>
                    </a:lnTo>
                    <a:lnTo>
                      <a:pt x="4060" y="5553"/>
                    </a:lnTo>
                    <a:lnTo>
                      <a:pt x="4081" y="5572"/>
                    </a:lnTo>
                    <a:lnTo>
                      <a:pt x="4103" y="5592"/>
                    </a:lnTo>
                    <a:lnTo>
                      <a:pt x="4123" y="5613"/>
                    </a:lnTo>
                    <a:lnTo>
                      <a:pt x="4143" y="5636"/>
                    </a:lnTo>
                    <a:lnTo>
                      <a:pt x="4163" y="5658"/>
                    </a:lnTo>
                    <a:lnTo>
                      <a:pt x="4187" y="5687"/>
                    </a:lnTo>
                    <a:lnTo>
                      <a:pt x="4211" y="5718"/>
                    </a:lnTo>
                    <a:lnTo>
                      <a:pt x="4232" y="5749"/>
                    </a:lnTo>
                    <a:lnTo>
                      <a:pt x="4252" y="5781"/>
                    </a:lnTo>
                    <a:lnTo>
                      <a:pt x="4272" y="5812"/>
                    </a:lnTo>
                    <a:lnTo>
                      <a:pt x="4290" y="5845"/>
                    </a:lnTo>
                    <a:lnTo>
                      <a:pt x="4307" y="5877"/>
                    </a:lnTo>
                    <a:lnTo>
                      <a:pt x="4324" y="5911"/>
                    </a:lnTo>
                    <a:lnTo>
                      <a:pt x="4339" y="5944"/>
                    </a:lnTo>
                    <a:lnTo>
                      <a:pt x="4353" y="5979"/>
                    </a:lnTo>
                    <a:lnTo>
                      <a:pt x="4367" y="6012"/>
                    </a:lnTo>
                    <a:lnTo>
                      <a:pt x="4379" y="6046"/>
                    </a:lnTo>
                    <a:lnTo>
                      <a:pt x="4390" y="6081"/>
                    </a:lnTo>
                    <a:lnTo>
                      <a:pt x="4402" y="6115"/>
                    </a:lnTo>
                    <a:lnTo>
                      <a:pt x="4411" y="6149"/>
                    </a:lnTo>
                    <a:lnTo>
                      <a:pt x="4420" y="6183"/>
                    </a:lnTo>
                    <a:lnTo>
                      <a:pt x="4429" y="6218"/>
                    </a:lnTo>
                    <a:lnTo>
                      <a:pt x="4435" y="6252"/>
                    </a:lnTo>
                    <a:lnTo>
                      <a:pt x="4442" y="6285"/>
                    </a:lnTo>
                    <a:lnTo>
                      <a:pt x="4449" y="6319"/>
                    </a:lnTo>
                    <a:lnTo>
                      <a:pt x="4459" y="6385"/>
                    </a:lnTo>
                    <a:lnTo>
                      <a:pt x="4467" y="6451"/>
                    </a:lnTo>
                    <a:lnTo>
                      <a:pt x="4473" y="6514"/>
                    </a:lnTo>
                    <a:lnTo>
                      <a:pt x="4476" y="6575"/>
                    </a:lnTo>
                    <a:lnTo>
                      <a:pt x="4478" y="6633"/>
                    </a:lnTo>
                    <a:lnTo>
                      <a:pt x="4478" y="6688"/>
                    </a:lnTo>
                    <a:lnTo>
                      <a:pt x="4509" y="6691"/>
                    </a:lnTo>
                    <a:lnTo>
                      <a:pt x="4539" y="6696"/>
                    </a:lnTo>
                    <a:lnTo>
                      <a:pt x="4569" y="6700"/>
                    </a:lnTo>
                    <a:lnTo>
                      <a:pt x="4598" y="6705"/>
                    </a:lnTo>
                    <a:lnTo>
                      <a:pt x="4629" y="6710"/>
                    </a:lnTo>
                    <a:lnTo>
                      <a:pt x="4659" y="6717"/>
                    </a:lnTo>
                    <a:lnTo>
                      <a:pt x="4690" y="6724"/>
                    </a:lnTo>
                    <a:lnTo>
                      <a:pt x="4719" y="6732"/>
                    </a:lnTo>
                    <a:lnTo>
                      <a:pt x="4749" y="6740"/>
                    </a:lnTo>
                    <a:lnTo>
                      <a:pt x="4780" y="6747"/>
                    </a:lnTo>
                    <a:lnTo>
                      <a:pt x="4809" y="6757"/>
                    </a:lnTo>
                    <a:lnTo>
                      <a:pt x="4839" y="6766"/>
                    </a:lnTo>
                    <a:lnTo>
                      <a:pt x="4868" y="6778"/>
                    </a:lnTo>
                    <a:lnTo>
                      <a:pt x="4898" y="6788"/>
                    </a:lnTo>
                    <a:lnTo>
                      <a:pt x="4927" y="6799"/>
                    </a:lnTo>
                    <a:lnTo>
                      <a:pt x="4957" y="6811"/>
                    </a:lnTo>
                    <a:lnTo>
                      <a:pt x="5015" y="6837"/>
                    </a:lnTo>
                    <a:lnTo>
                      <a:pt x="5073" y="6865"/>
                    </a:lnTo>
                    <a:lnTo>
                      <a:pt x="5130" y="6896"/>
                    </a:lnTo>
                    <a:lnTo>
                      <a:pt x="5187" y="6928"/>
                    </a:lnTo>
                    <a:lnTo>
                      <a:pt x="5242" y="6963"/>
                    </a:lnTo>
                    <a:lnTo>
                      <a:pt x="5297" y="7000"/>
                    </a:lnTo>
                    <a:lnTo>
                      <a:pt x="5351" y="7038"/>
                    </a:lnTo>
                    <a:lnTo>
                      <a:pt x="5404" y="7080"/>
                    </a:lnTo>
                    <a:lnTo>
                      <a:pt x="5455" y="7123"/>
                    </a:lnTo>
                    <a:lnTo>
                      <a:pt x="5506" y="7168"/>
                    </a:lnTo>
                    <a:lnTo>
                      <a:pt x="5554" y="7213"/>
                    </a:lnTo>
                    <a:lnTo>
                      <a:pt x="5600" y="7261"/>
                    </a:lnTo>
                    <a:lnTo>
                      <a:pt x="5645" y="7309"/>
                    </a:lnTo>
                    <a:lnTo>
                      <a:pt x="5688" y="7359"/>
                    </a:lnTo>
                    <a:lnTo>
                      <a:pt x="5729" y="7409"/>
                    </a:lnTo>
                    <a:lnTo>
                      <a:pt x="5767" y="7462"/>
                    </a:lnTo>
                    <a:lnTo>
                      <a:pt x="5804" y="7515"/>
                    </a:lnTo>
                    <a:lnTo>
                      <a:pt x="5838" y="7569"/>
                    </a:lnTo>
                    <a:lnTo>
                      <a:pt x="5855" y="7596"/>
                    </a:lnTo>
                    <a:lnTo>
                      <a:pt x="5870" y="7623"/>
                    </a:lnTo>
                    <a:lnTo>
                      <a:pt x="5886" y="7651"/>
                    </a:lnTo>
                    <a:lnTo>
                      <a:pt x="5901" y="7679"/>
                    </a:lnTo>
                    <a:lnTo>
                      <a:pt x="5914" y="7707"/>
                    </a:lnTo>
                    <a:lnTo>
                      <a:pt x="5929" y="7735"/>
                    </a:lnTo>
                    <a:lnTo>
                      <a:pt x="5941" y="7763"/>
                    </a:lnTo>
                    <a:lnTo>
                      <a:pt x="5954" y="7793"/>
                    </a:lnTo>
                    <a:lnTo>
                      <a:pt x="5966" y="7821"/>
                    </a:lnTo>
                    <a:lnTo>
                      <a:pt x="5977" y="7850"/>
                    </a:lnTo>
                    <a:lnTo>
                      <a:pt x="5988" y="7879"/>
                    </a:lnTo>
                    <a:lnTo>
                      <a:pt x="5998" y="7908"/>
                    </a:lnTo>
                    <a:lnTo>
                      <a:pt x="6021" y="7895"/>
                    </a:lnTo>
                    <a:lnTo>
                      <a:pt x="6043" y="7879"/>
                    </a:lnTo>
                    <a:lnTo>
                      <a:pt x="6066" y="7865"/>
                    </a:lnTo>
                    <a:lnTo>
                      <a:pt x="6088" y="7848"/>
                    </a:lnTo>
                    <a:lnTo>
                      <a:pt x="6112" y="7830"/>
                    </a:lnTo>
                    <a:lnTo>
                      <a:pt x="6136" y="7811"/>
                    </a:lnTo>
                    <a:lnTo>
                      <a:pt x="6159" y="7789"/>
                    </a:lnTo>
                    <a:lnTo>
                      <a:pt x="6183" y="7768"/>
                    </a:lnTo>
                    <a:lnTo>
                      <a:pt x="6205" y="7745"/>
                    </a:lnTo>
                    <a:lnTo>
                      <a:pt x="6229" y="7722"/>
                    </a:lnTo>
                    <a:lnTo>
                      <a:pt x="6251" y="7696"/>
                    </a:lnTo>
                    <a:lnTo>
                      <a:pt x="6275" y="7669"/>
                    </a:lnTo>
                    <a:lnTo>
                      <a:pt x="6296" y="7641"/>
                    </a:lnTo>
                    <a:lnTo>
                      <a:pt x="6319" y="7612"/>
                    </a:lnTo>
                    <a:lnTo>
                      <a:pt x="6340" y="7580"/>
                    </a:lnTo>
                    <a:lnTo>
                      <a:pt x="6361" y="7548"/>
                    </a:lnTo>
                    <a:lnTo>
                      <a:pt x="6381" y="7514"/>
                    </a:lnTo>
                    <a:lnTo>
                      <a:pt x="6400" y="7478"/>
                    </a:lnTo>
                    <a:lnTo>
                      <a:pt x="6418" y="7441"/>
                    </a:lnTo>
                    <a:lnTo>
                      <a:pt x="6436" y="7403"/>
                    </a:lnTo>
                    <a:lnTo>
                      <a:pt x="6453" y="7362"/>
                    </a:lnTo>
                    <a:lnTo>
                      <a:pt x="6467" y="7321"/>
                    </a:lnTo>
                    <a:lnTo>
                      <a:pt x="6482" y="7277"/>
                    </a:lnTo>
                    <a:lnTo>
                      <a:pt x="6496" y="7231"/>
                    </a:lnTo>
                    <a:lnTo>
                      <a:pt x="6507" y="7183"/>
                    </a:lnTo>
                    <a:lnTo>
                      <a:pt x="6518" y="7134"/>
                    </a:lnTo>
                    <a:lnTo>
                      <a:pt x="6527" y="7083"/>
                    </a:lnTo>
                    <a:lnTo>
                      <a:pt x="6535" y="7031"/>
                    </a:lnTo>
                    <a:lnTo>
                      <a:pt x="6540" y="6977"/>
                    </a:lnTo>
                    <a:lnTo>
                      <a:pt x="6545" y="6919"/>
                    </a:lnTo>
                    <a:lnTo>
                      <a:pt x="6547" y="6861"/>
                    </a:lnTo>
                    <a:lnTo>
                      <a:pt x="6548" y="6800"/>
                    </a:lnTo>
                    <a:lnTo>
                      <a:pt x="6547" y="6735"/>
                    </a:lnTo>
                    <a:lnTo>
                      <a:pt x="6543" y="6670"/>
                    </a:lnTo>
                    <a:lnTo>
                      <a:pt x="6535" y="6608"/>
                    </a:lnTo>
                    <a:lnTo>
                      <a:pt x="6525" y="6547"/>
                    </a:lnTo>
                    <a:lnTo>
                      <a:pt x="6512" y="6488"/>
                    </a:lnTo>
                    <a:lnTo>
                      <a:pt x="6497" y="6430"/>
                    </a:lnTo>
                    <a:lnTo>
                      <a:pt x="6479" y="6375"/>
                    </a:lnTo>
                    <a:lnTo>
                      <a:pt x="6460" y="6323"/>
                    </a:lnTo>
                    <a:lnTo>
                      <a:pt x="6437" y="6271"/>
                    </a:lnTo>
                    <a:lnTo>
                      <a:pt x="6413" y="6220"/>
                    </a:lnTo>
                    <a:lnTo>
                      <a:pt x="6388" y="6173"/>
                    </a:lnTo>
                    <a:lnTo>
                      <a:pt x="6359" y="6127"/>
                    </a:lnTo>
                    <a:lnTo>
                      <a:pt x="6330" y="6083"/>
                    </a:lnTo>
                    <a:lnTo>
                      <a:pt x="6300" y="6040"/>
                    </a:lnTo>
                    <a:lnTo>
                      <a:pt x="6267" y="6000"/>
                    </a:lnTo>
                    <a:lnTo>
                      <a:pt x="6235" y="5962"/>
                    </a:lnTo>
                    <a:lnTo>
                      <a:pt x="6200" y="5925"/>
                    </a:lnTo>
                    <a:lnTo>
                      <a:pt x="6165" y="5891"/>
                    </a:lnTo>
                    <a:lnTo>
                      <a:pt x="6129" y="5857"/>
                    </a:lnTo>
                    <a:lnTo>
                      <a:pt x="6092" y="5827"/>
                    </a:lnTo>
                    <a:lnTo>
                      <a:pt x="6054" y="5799"/>
                    </a:lnTo>
                    <a:lnTo>
                      <a:pt x="6015" y="5772"/>
                    </a:lnTo>
                    <a:lnTo>
                      <a:pt x="5977" y="5746"/>
                    </a:lnTo>
                    <a:lnTo>
                      <a:pt x="5939" y="5723"/>
                    </a:lnTo>
                    <a:lnTo>
                      <a:pt x="5900" y="5702"/>
                    </a:lnTo>
                    <a:lnTo>
                      <a:pt x="5861" y="5683"/>
                    </a:lnTo>
                    <a:lnTo>
                      <a:pt x="5823" y="5666"/>
                    </a:lnTo>
                    <a:lnTo>
                      <a:pt x="5785" y="5651"/>
                    </a:lnTo>
                    <a:lnTo>
                      <a:pt x="5747" y="5638"/>
                    </a:lnTo>
                    <a:lnTo>
                      <a:pt x="5709" y="5628"/>
                    </a:lnTo>
                    <a:lnTo>
                      <a:pt x="5672" y="5619"/>
                    </a:lnTo>
                    <a:lnTo>
                      <a:pt x="5636" y="5612"/>
                    </a:lnTo>
                    <a:lnTo>
                      <a:pt x="5617" y="5608"/>
                    </a:lnTo>
                    <a:lnTo>
                      <a:pt x="5598" y="5602"/>
                    </a:lnTo>
                    <a:lnTo>
                      <a:pt x="5580" y="5595"/>
                    </a:lnTo>
                    <a:lnTo>
                      <a:pt x="5563" y="5587"/>
                    </a:lnTo>
                    <a:lnTo>
                      <a:pt x="5546" y="5578"/>
                    </a:lnTo>
                    <a:lnTo>
                      <a:pt x="5531" y="5568"/>
                    </a:lnTo>
                    <a:lnTo>
                      <a:pt x="5516" y="5556"/>
                    </a:lnTo>
                    <a:lnTo>
                      <a:pt x="5501" y="5544"/>
                    </a:lnTo>
                    <a:lnTo>
                      <a:pt x="5488" y="5530"/>
                    </a:lnTo>
                    <a:lnTo>
                      <a:pt x="5477" y="5515"/>
                    </a:lnTo>
                    <a:lnTo>
                      <a:pt x="5465" y="5501"/>
                    </a:lnTo>
                    <a:lnTo>
                      <a:pt x="5455" y="5484"/>
                    </a:lnTo>
                    <a:lnTo>
                      <a:pt x="5446" y="5467"/>
                    </a:lnTo>
                    <a:lnTo>
                      <a:pt x="5440" y="5449"/>
                    </a:lnTo>
                    <a:lnTo>
                      <a:pt x="5433" y="5431"/>
                    </a:lnTo>
                    <a:lnTo>
                      <a:pt x="5428" y="5412"/>
                    </a:lnTo>
                    <a:lnTo>
                      <a:pt x="5425" y="5393"/>
                    </a:lnTo>
                    <a:lnTo>
                      <a:pt x="5423" y="5373"/>
                    </a:lnTo>
                    <a:lnTo>
                      <a:pt x="5423" y="5354"/>
                    </a:lnTo>
                    <a:lnTo>
                      <a:pt x="5424" y="5335"/>
                    </a:lnTo>
                    <a:lnTo>
                      <a:pt x="5426" y="5315"/>
                    </a:lnTo>
                    <a:lnTo>
                      <a:pt x="5431" y="5297"/>
                    </a:lnTo>
                    <a:lnTo>
                      <a:pt x="5436" y="5279"/>
                    </a:lnTo>
                    <a:lnTo>
                      <a:pt x="5442" y="5261"/>
                    </a:lnTo>
                    <a:lnTo>
                      <a:pt x="5450" y="5245"/>
                    </a:lnTo>
                    <a:lnTo>
                      <a:pt x="5460" y="5228"/>
                    </a:lnTo>
                    <a:lnTo>
                      <a:pt x="5470" y="5212"/>
                    </a:lnTo>
                    <a:lnTo>
                      <a:pt x="5481" y="5196"/>
                    </a:lnTo>
                    <a:lnTo>
                      <a:pt x="5494" y="5183"/>
                    </a:lnTo>
                    <a:lnTo>
                      <a:pt x="5508" y="5169"/>
                    </a:lnTo>
                    <a:lnTo>
                      <a:pt x="5523" y="5157"/>
                    </a:lnTo>
                    <a:lnTo>
                      <a:pt x="5539" y="5146"/>
                    </a:lnTo>
                    <a:lnTo>
                      <a:pt x="5545" y="5141"/>
                    </a:lnTo>
                    <a:lnTo>
                      <a:pt x="5560" y="5130"/>
                    </a:lnTo>
                    <a:lnTo>
                      <a:pt x="5584" y="5112"/>
                    </a:lnTo>
                    <a:lnTo>
                      <a:pt x="5614" y="5088"/>
                    </a:lnTo>
                    <a:lnTo>
                      <a:pt x="5651" y="5057"/>
                    </a:lnTo>
                    <a:lnTo>
                      <a:pt x="5691" y="5020"/>
                    </a:lnTo>
                    <a:lnTo>
                      <a:pt x="5714" y="5000"/>
                    </a:lnTo>
                    <a:lnTo>
                      <a:pt x="5736" y="4977"/>
                    </a:lnTo>
                    <a:lnTo>
                      <a:pt x="5760" y="4953"/>
                    </a:lnTo>
                    <a:lnTo>
                      <a:pt x="5784" y="4928"/>
                    </a:lnTo>
                    <a:lnTo>
                      <a:pt x="5807" y="4902"/>
                    </a:lnTo>
                    <a:lnTo>
                      <a:pt x="5831" y="4874"/>
                    </a:lnTo>
                    <a:lnTo>
                      <a:pt x="5856" y="4843"/>
                    </a:lnTo>
                    <a:lnTo>
                      <a:pt x="5879" y="4813"/>
                    </a:lnTo>
                    <a:lnTo>
                      <a:pt x="5903" y="4781"/>
                    </a:lnTo>
                    <a:lnTo>
                      <a:pt x="5925" y="4748"/>
                    </a:lnTo>
                    <a:lnTo>
                      <a:pt x="5948" y="4713"/>
                    </a:lnTo>
                    <a:lnTo>
                      <a:pt x="5969" y="4677"/>
                    </a:lnTo>
                    <a:lnTo>
                      <a:pt x="5991" y="4640"/>
                    </a:lnTo>
                    <a:lnTo>
                      <a:pt x="6010" y="4602"/>
                    </a:lnTo>
                    <a:lnTo>
                      <a:pt x="6029" y="4561"/>
                    </a:lnTo>
                    <a:lnTo>
                      <a:pt x="6046" y="4521"/>
                    </a:lnTo>
                    <a:lnTo>
                      <a:pt x="6061" y="4479"/>
                    </a:lnTo>
                    <a:lnTo>
                      <a:pt x="6075" y="4436"/>
                    </a:lnTo>
                    <a:lnTo>
                      <a:pt x="6086" y="4391"/>
                    </a:lnTo>
                    <a:lnTo>
                      <a:pt x="6096" y="4347"/>
                    </a:lnTo>
                    <a:lnTo>
                      <a:pt x="6102" y="4320"/>
                    </a:lnTo>
                    <a:lnTo>
                      <a:pt x="6105" y="4293"/>
                    </a:lnTo>
                    <a:lnTo>
                      <a:pt x="6109" y="4266"/>
                    </a:lnTo>
                    <a:lnTo>
                      <a:pt x="6111" y="4239"/>
                    </a:lnTo>
                    <a:lnTo>
                      <a:pt x="6113" y="4212"/>
                    </a:lnTo>
                    <a:lnTo>
                      <a:pt x="6114" y="4185"/>
                    </a:lnTo>
                    <a:lnTo>
                      <a:pt x="6114" y="4158"/>
                    </a:lnTo>
                    <a:lnTo>
                      <a:pt x="6113" y="4130"/>
                    </a:lnTo>
                    <a:lnTo>
                      <a:pt x="6112" y="4103"/>
                    </a:lnTo>
                    <a:lnTo>
                      <a:pt x="6110" y="4075"/>
                    </a:lnTo>
                    <a:lnTo>
                      <a:pt x="6106" y="4048"/>
                    </a:lnTo>
                    <a:lnTo>
                      <a:pt x="6103" y="4019"/>
                    </a:lnTo>
                    <a:lnTo>
                      <a:pt x="6099" y="3991"/>
                    </a:lnTo>
                    <a:lnTo>
                      <a:pt x="6093" y="3963"/>
                    </a:lnTo>
                    <a:lnTo>
                      <a:pt x="6086" y="3936"/>
                    </a:lnTo>
                    <a:lnTo>
                      <a:pt x="6079" y="3908"/>
                    </a:lnTo>
                    <a:lnTo>
                      <a:pt x="6072" y="3880"/>
                    </a:lnTo>
                    <a:lnTo>
                      <a:pt x="6064" y="3852"/>
                    </a:lnTo>
                    <a:lnTo>
                      <a:pt x="6055" y="3823"/>
                    </a:lnTo>
                    <a:lnTo>
                      <a:pt x="6045" y="3795"/>
                    </a:lnTo>
                    <a:lnTo>
                      <a:pt x="6033" y="3767"/>
                    </a:lnTo>
                    <a:lnTo>
                      <a:pt x="6022" y="3738"/>
                    </a:lnTo>
                    <a:lnTo>
                      <a:pt x="6009" y="3709"/>
                    </a:lnTo>
                    <a:lnTo>
                      <a:pt x="5996" y="3681"/>
                    </a:lnTo>
                    <a:lnTo>
                      <a:pt x="5982" y="3652"/>
                    </a:lnTo>
                    <a:lnTo>
                      <a:pt x="5967" y="3624"/>
                    </a:lnTo>
                    <a:lnTo>
                      <a:pt x="5951" y="3595"/>
                    </a:lnTo>
                    <a:lnTo>
                      <a:pt x="5936" y="3566"/>
                    </a:lnTo>
                    <a:lnTo>
                      <a:pt x="5919" y="3537"/>
                    </a:lnTo>
                    <a:lnTo>
                      <a:pt x="5901" y="3508"/>
                    </a:lnTo>
                    <a:lnTo>
                      <a:pt x="5882" y="3480"/>
                    </a:lnTo>
                    <a:lnTo>
                      <a:pt x="5862" y="3451"/>
                    </a:lnTo>
                    <a:lnTo>
                      <a:pt x="5847" y="3428"/>
                    </a:lnTo>
                    <a:lnTo>
                      <a:pt x="5830" y="3407"/>
                    </a:lnTo>
                    <a:lnTo>
                      <a:pt x="5811" y="3385"/>
                    </a:lnTo>
                    <a:lnTo>
                      <a:pt x="5792" y="3365"/>
                    </a:lnTo>
                    <a:lnTo>
                      <a:pt x="5771" y="3345"/>
                    </a:lnTo>
                    <a:lnTo>
                      <a:pt x="5750" y="3326"/>
                    </a:lnTo>
                    <a:lnTo>
                      <a:pt x="5727" y="3307"/>
                    </a:lnTo>
                    <a:lnTo>
                      <a:pt x="5705" y="3289"/>
                    </a:lnTo>
                    <a:lnTo>
                      <a:pt x="5680" y="3271"/>
                    </a:lnTo>
                    <a:lnTo>
                      <a:pt x="5656" y="3254"/>
                    </a:lnTo>
                    <a:lnTo>
                      <a:pt x="5630" y="3237"/>
                    </a:lnTo>
                    <a:lnTo>
                      <a:pt x="5603" y="3221"/>
                    </a:lnTo>
                    <a:lnTo>
                      <a:pt x="5575" y="3207"/>
                    </a:lnTo>
                    <a:lnTo>
                      <a:pt x="5546" y="3191"/>
                    </a:lnTo>
                    <a:lnTo>
                      <a:pt x="5517" y="3178"/>
                    </a:lnTo>
                    <a:lnTo>
                      <a:pt x="5488" y="3164"/>
                    </a:lnTo>
                    <a:lnTo>
                      <a:pt x="5458" y="3152"/>
                    </a:lnTo>
                    <a:lnTo>
                      <a:pt x="5426" y="3139"/>
                    </a:lnTo>
                    <a:lnTo>
                      <a:pt x="5395" y="3128"/>
                    </a:lnTo>
                    <a:lnTo>
                      <a:pt x="5362" y="3117"/>
                    </a:lnTo>
                    <a:lnTo>
                      <a:pt x="5329" y="3108"/>
                    </a:lnTo>
                    <a:lnTo>
                      <a:pt x="5296" y="3098"/>
                    </a:lnTo>
                    <a:lnTo>
                      <a:pt x="5262" y="3090"/>
                    </a:lnTo>
                    <a:lnTo>
                      <a:pt x="5228" y="3082"/>
                    </a:lnTo>
                    <a:lnTo>
                      <a:pt x="5193" y="3074"/>
                    </a:lnTo>
                    <a:lnTo>
                      <a:pt x="5158" y="3069"/>
                    </a:lnTo>
                    <a:lnTo>
                      <a:pt x="5124" y="3062"/>
                    </a:lnTo>
                    <a:lnTo>
                      <a:pt x="5088" y="3057"/>
                    </a:lnTo>
                    <a:lnTo>
                      <a:pt x="5052" y="3053"/>
                    </a:lnTo>
                    <a:lnTo>
                      <a:pt x="5016" y="3049"/>
                    </a:lnTo>
                    <a:lnTo>
                      <a:pt x="4980" y="3047"/>
                    </a:lnTo>
                    <a:lnTo>
                      <a:pt x="4943" y="3045"/>
                    </a:lnTo>
                    <a:lnTo>
                      <a:pt x="4932" y="3046"/>
                    </a:lnTo>
                    <a:lnTo>
                      <a:pt x="4922" y="3046"/>
                    </a:lnTo>
                    <a:lnTo>
                      <a:pt x="4911" y="3045"/>
                    </a:lnTo>
                    <a:lnTo>
                      <a:pt x="4900" y="3044"/>
                    </a:lnTo>
                    <a:lnTo>
                      <a:pt x="4852" y="3045"/>
                    </a:lnTo>
                    <a:lnTo>
                      <a:pt x="4803" y="3046"/>
                    </a:lnTo>
                    <a:lnTo>
                      <a:pt x="4755" y="3048"/>
                    </a:lnTo>
                    <a:lnTo>
                      <a:pt x="4705" y="3053"/>
                    </a:lnTo>
                    <a:lnTo>
                      <a:pt x="4657" y="3060"/>
                    </a:lnTo>
                    <a:lnTo>
                      <a:pt x="4610" y="3066"/>
                    </a:lnTo>
                    <a:lnTo>
                      <a:pt x="4561" y="3075"/>
                    </a:lnTo>
                    <a:lnTo>
                      <a:pt x="4514" y="3087"/>
                    </a:lnTo>
                    <a:lnTo>
                      <a:pt x="4466" y="3099"/>
                    </a:lnTo>
                    <a:lnTo>
                      <a:pt x="4414" y="3115"/>
                    </a:lnTo>
                    <a:lnTo>
                      <a:pt x="4387" y="3124"/>
                    </a:lnTo>
                    <a:lnTo>
                      <a:pt x="4360" y="3134"/>
                    </a:lnTo>
                    <a:lnTo>
                      <a:pt x="4332" y="3144"/>
                    </a:lnTo>
                    <a:lnTo>
                      <a:pt x="4304" y="3156"/>
                    </a:lnTo>
                    <a:lnTo>
                      <a:pt x="4276" y="3169"/>
                    </a:lnTo>
                    <a:lnTo>
                      <a:pt x="4248" y="3183"/>
                    </a:lnTo>
                    <a:lnTo>
                      <a:pt x="4218" y="3198"/>
                    </a:lnTo>
                    <a:lnTo>
                      <a:pt x="4190" y="3214"/>
                    </a:lnTo>
                    <a:lnTo>
                      <a:pt x="4162" y="3230"/>
                    </a:lnTo>
                    <a:lnTo>
                      <a:pt x="4134" y="3249"/>
                    </a:lnTo>
                    <a:lnTo>
                      <a:pt x="4106" y="3269"/>
                    </a:lnTo>
                    <a:lnTo>
                      <a:pt x="4079" y="3290"/>
                    </a:lnTo>
                    <a:lnTo>
                      <a:pt x="4052" y="3312"/>
                    </a:lnTo>
                    <a:lnTo>
                      <a:pt x="4025" y="3336"/>
                    </a:lnTo>
                    <a:lnTo>
                      <a:pt x="4000" y="3361"/>
                    </a:lnTo>
                    <a:lnTo>
                      <a:pt x="3976" y="3388"/>
                    </a:lnTo>
                    <a:lnTo>
                      <a:pt x="3952" y="3416"/>
                    </a:lnTo>
                    <a:lnTo>
                      <a:pt x="3928" y="3445"/>
                    </a:lnTo>
                    <a:lnTo>
                      <a:pt x="3907" y="3475"/>
                    </a:lnTo>
                    <a:lnTo>
                      <a:pt x="3887" y="3508"/>
                    </a:lnTo>
                    <a:lnTo>
                      <a:pt x="3868" y="3543"/>
                    </a:lnTo>
                    <a:lnTo>
                      <a:pt x="3851" y="3579"/>
                    </a:lnTo>
                    <a:lnTo>
                      <a:pt x="3834" y="3616"/>
                    </a:lnTo>
                    <a:lnTo>
                      <a:pt x="3819" y="3656"/>
                    </a:lnTo>
                    <a:lnTo>
                      <a:pt x="3807" y="3697"/>
                    </a:lnTo>
                    <a:lnTo>
                      <a:pt x="3796" y="3741"/>
                    </a:lnTo>
                    <a:lnTo>
                      <a:pt x="3787" y="3786"/>
                    </a:lnTo>
                    <a:lnTo>
                      <a:pt x="3780" y="3832"/>
                    </a:lnTo>
                    <a:lnTo>
                      <a:pt x="3778" y="3845"/>
                    </a:lnTo>
                    <a:lnTo>
                      <a:pt x="3775" y="3858"/>
                    </a:lnTo>
                    <a:lnTo>
                      <a:pt x="3772" y="3870"/>
                    </a:lnTo>
                    <a:lnTo>
                      <a:pt x="3767" y="3882"/>
                    </a:lnTo>
                    <a:lnTo>
                      <a:pt x="3763" y="3895"/>
                    </a:lnTo>
                    <a:lnTo>
                      <a:pt x="3759" y="3906"/>
                    </a:lnTo>
                    <a:lnTo>
                      <a:pt x="3753" y="3917"/>
                    </a:lnTo>
                    <a:lnTo>
                      <a:pt x="3747" y="3928"/>
                    </a:lnTo>
                    <a:lnTo>
                      <a:pt x="3741" y="3938"/>
                    </a:lnTo>
                    <a:lnTo>
                      <a:pt x="3734" y="3949"/>
                    </a:lnTo>
                    <a:lnTo>
                      <a:pt x="3726" y="3959"/>
                    </a:lnTo>
                    <a:lnTo>
                      <a:pt x="3718" y="3969"/>
                    </a:lnTo>
                    <a:lnTo>
                      <a:pt x="3710" y="3978"/>
                    </a:lnTo>
                    <a:lnTo>
                      <a:pt x="3701" y="3986"/>
                    </a:lnTo>
                    <a:lnTo>
                      <a:pt x="3692" y="3995"/>
                    </a:lnTo>
                    <a:lnTo>
                      <a:pt x="3682" y="4003"/>
                    </a:lnTo>
                    <a:lnTo>
                      <a:pt x="3672" y="4009"/>
                    </a:lnTo>
                    <a:lnTo>
                      <a:pt x="3662" y="4016"/>
                    </a:lnTo>
                    <a:lnTo>
                      <a:pt x="3652" y="4023"/>
                    </a:lnTo>
                    <a:lnTo>
                      <a:pt x="3640" y="4028"/>
                    </a:lnTo>
                    <a:lnTo>
                      <a:pt x="3629" y="4034"/>
                    </a:lnTo>
                    <a:lnTo>
                      <a:pt x="3618" y="4039"/>
                    </a:lnTo>
                    <a:lnTo>
                      <a:pt x="3607" y="4043"/>
                    </a:lnTo>
                    <a:lnTo>
                      <a:pt x="3594" y="4046"/>
                    </a:lnTo>
                    <a:lnTo>
                      <a:pt x="3583" y="4050"/>
                    </a:lnTo>
                    <a:lnTo>
                      <a:pt x="3571" y="4052"/>
                    </a:lnTo>
                    <a:lnTo>
                      <a:pt x="3558" y="4053"/>
                    </a:lnTo>
                    <a:lnTo>
                      <a:pt x="3545" y="4055"/>
                    </a:lnTo>
                    <a:lnTo>
                      <a:pt x="3532" y="4055"/>
                    </a:lnTo>
                    <a:lnTo>
                      <a:pt x="3520" y="4055"/>
                    </a:lnTo>
                    <a:lnTo>
                      <a:pt x="3507" y="4055"/>
                    </a:lnTo>
                    <a:lnTo>
                      <a:pt x="3493" y="4053"/>
                    </a:lnTo>
                    <a:lnTo>
                      <a:pt x="3481" y="4052"/>
                    </a:lnTo>
                    <a:lnTo>
                      <a:pt x="3467" y="4049"/>
                    </a:lnTo>
                    <a:lnTo>
                      <a:pt x="3455" y="4045"/>
                    </a:lnTo>
                    <a:lnTo>
                      <a:pt x="3443" y="4042"/>
                    </a:lnTo>
                    <a:lnTo>
                      <a:pt x="3431" y="4037"/>
                    </a:lnTo>
                    <a:lnTo>
                      <a:pt x="3420" y="4033"/>
                    </a:lnTo>
                    <a:lnTo>
                      <a:pt x="3409" y="4027"/>
                    </a:lnTo>
                    <a:lnTo>
                      <a:pt x="3398" y="4021"/>
                    </a:lnTo>
                    <a:lnTo>
                      <a:pt x="3386" y="4015"/>
                    </a:lnTo>
                    <a:lnTo>
                      <a:pt x="3376" y="4007"/>
                    </a:lnTo>
                    <a:lnTo>
                      <a:pt x="3367" y="4000"/>
                    </a:lnTo>
                    <a:lnTo>
                      <a:pt x="3357" y="3992"/>
                    </a:lnTo>
                    <a:lnTo>
                      <a:pt x="3348" y="3983"/>
                    </a:lnTo>
                    <a:lnTo>
                      <a:pt x="3339" y="3976"/>
                    </a:lnTo>
                    <a:lnTo>
                      <a:pt x="3331" y="3965"/>
                    </a:lnTo>
                    <a:lnTo>
                      <a:pt x="3323" y="3956"/>
                    </a:lnTo>
                    <a:lnTo>
                      <a:pt x="3317" y="3946"/>
                    </a:lnTo>
                    <a:lnTo>
                      <a:pt x="3310" y="3936"/>
                    </a:lnTo>
                    <a:lnTo>
                      <a:pt x="3303" y="3926"/>
                    </a:lnTo>
                    <a:lnTo>
                      <a:pt x="3297" y="3915"/>
                    </a:lnTo>
                    <a:lnTo>
                      <a:pt x="3292" y="3904"/>
                    </a:lnTo>
                    <a:lnTo>
                      <a:pt x="3287" y="3892"/>
                    </a:lnTo>
                    <a:lnTo>
                      <a:pt x="3283" y="3881"/>
                    </a:lnTo>
                    <a:lnTo>
                      <a:pt x="3279" y="3869"/>
                    </a:lnTo>
                    <a:lnTo>
                      <a:pt x="3276" y="3856"/>
                    </a:lnTo>
                    <a:lnTo>
                      <a:pt x="3274" y="3844"/>
                    </a:lnTo>
                    <a:lnTo>
                      <a:pt x="3272" y="3832"/>
                    </a:lnTo>
                    <a:lnTo>
                      <a:pt x="3270" y="3819"/>
                    </a:lnTo>
                    <a:lnTo>
                      <a:pt x="3270" y="3807"/>
                    </a:lnTo>
                    <a:lnTo>
                      <a:pt x="3270" y="3794"/>
                    </a:lnTo>
                    <a:lnTo>
                      <a:pt x="3270" y="3781"/>
                    </a:lnTo>
                    <a:lnTo>
                      <a:pt x="3272" y="3768"/>
                    </a:lnTo>
                    <a:lnTo>
                      <a:pt x="3281" y="3713"/>
                    </a:lnTo>
                    <a:lnTo>
                      <a:pt x="3290" y="3657"/>
                    </a:lnTo>
                    <a:lnTo>
                      <a:pt x="3302" y="3605"/>
                    </a:lnTo>
                    <a:lnTo>
                      <a:pt x="3315" y="3552"/>
                    </a:lnTo>
                    <a:lnTo>
                      <a:pt x="3331" y="3501"/>
                    </a:lnTo>
                    <a:lnTo>
                      <a:pt x="3349" y="3451"/>
                    </a:lnTo>
                    <a:lnTo>
                      <a:pt x="3368" y="3402"/>
                    </a:lnTo>
                    <a:lnTo>
                      <a:pt x="3390" y="3354"/>
                    </a:lnTo>
                    <a:lnTo>
                      <a:pt x="3412" y="3307"/>
                    </a:lnTo>
                    <a:lnTo>
                      <a:pt x="3437" y="3262"/>
                    </a:lnTo>
                    <a:lnTo>
                      <a:pt x="3464" y="3217"/>
                    </a:lnTo>
                    <a:lnTo>
                      <a:pt x="3492" y="3173"/>
                    </a:lnTo>
                    <a:lnTo>
                      <a:pt x="3522" y="3131"/>
                    </a:lnTo>
                    <a:lnTo>
                      <a:pt x="3554" y="3091"/>
                    </a:lnTo>
                    <a:lnTo>
                      <a:pt x="3588" y="3051"/>
                    </a:lnTo>
                    <a:lnTo>
                      <a:pt x="3622" y="3012"/>
                    </a:lnTo>
                    <a:lnTo>
                      <a:pt x="3660" y="2975"/>
                    </a:lnTo>
                    <a:lnTo>
                      <a:pt x="3698" y="2940"/>
                    </a:lnTo>
                    <a:lnTo>
                      <a:pt x="3737" y="2906"/>
                    </a:lnTo>
                    <a:lnTo>
                      <a:pt x="3779" y="2873"/>
                    </a:lnTo>
                    <a:lnTo>
                      <a:pt x="3821" y="2840"/>
                    </a:lnTo>
                    <a:lnTo>
                      <a:pt x="3866" y="2811"/>
                    </a:lnTo>
                    <a:lnTo>
                      <a:pt x="3913" y="2782"/>
                    </a:lnTo>
                    <a:lnTo>
                      <a:pt x="3961" y="2754"/>
                    </a:lnTo>
                    <a:lnTo>
                      <a:pt x="4009" y="2728"/>
                    </a:lnTo>
                    <a:lnTo>
                      <a:pt x="4060" y="2704"/>
                    </a:lnTo>
                    <a:lnTo>
                      <a:pt x="4113" y="2681"/>
                    </a:lnTo>
                    <a:lnTo>
                      <a:pt x="4166" y="2659"/>
                    </a:lnTo>
                    <a:lnTo>
                      <a:pt x="4221" y="2639"/>
                    </a:lnTo>
                    <a:lnTo>
                      <a:pt x="4277" y="2621"/>
                    </a:lnTo>
                    <a:lnTo>
                      <a:pt x="4335" y="2604"/>
                    </a:lnTo>
                    <a:lnTo>
                      <a:pt x="4394" y="2590"/>
                    </a:lnTo>
                    <a:lnTo>
                      <a:pt x="4430" y="2581"/>
                    </a:lnTo>
                    <a:lnTo>
                      <a:pt x="4466" y="2573"/>
                    </a:lnTo>
                    <a:lnTo>
                      <a:pt x="4502" y="2566"/>
                    </a:lnTo>
                    <a:lnTo>
                      <a:pt x="4538" y="2560"/>
                    </a:lnTo>
                    <a:lnTo>
                      <a:pt x="4575" y="2555"/>
                    </a:lnTo>
                    <a:lnTo>
                      <a:pt x="4611" y="2549"/>
                    </a:lnTo>
                    <a:lnTo>
                      <a:pt x="4647" y="2545"/>
                    </a:lnTo>
                    <a:lnTo>
                      <a:pt x="4684" y="2541"/>
                    </a:lnTo>
                    <a:lnTo>
                      <a:pt x="4682" y="2499"/>
                    </a:lnTo>
                    <a:lnTo>
                      <a:pt x="4678" y="2455"/>
                    </a:lnTo>
                    <a:lnTo>
                      <a:pt x="4674" y="2412"/>
                    </a:lnTo>
                    <a:lnTo>
                      <a:pt x="4667" y="2371"/>
                    </a:lnTo>
                    <a:lnTo>
                      <a:pt x="4660" y="2329"/>
                    </a:lnTo>
                    <a:lnTo>
                      <a:pt x="4652" y="2288"/>
                    </a:lnTo>
                    <a:lnTo>
                      <a:pt x="4643" y="2248"/>
                    </a:lnTo>
                    <a:lnTo>
                      <a:pt x="4633" y="2208"/>
                    </a:lnTo>
                    <a:lnTo>
                      <a:pt x="4622" y="2168"/>
                    </a:lnTo>
                    <a:lnTo>
                      <a:pt x="4610" y="2130"/>
                    </a:lnTo>
                    <a:lnTo>
                      <a:pt x="4596" y="2093"/>
                    </a:lnTo>
                    <a:lnTo>
                      <a:pt x="4583" y="2056"/>
                    </a:lnTo>
                    <a:lnTo>
                      <a:pt x="4568" y="2020"/>
                    </a:lnTo>
                    <a:lnTo>
                      <a:pt x="4552" y="1984"/>
                    </a:lnTo>
                    <a:lnTo>
                      <a:pt x="4536" y="1950"/>
                    </a:lnTo>
                    <a:lnTo>
                      <a:pt x="4519" y="1916"/>
                    </a:lnTo>
                    <a:lnTo>
                      <a:pt x="4501" y="1884"/>
                    </a:lnTo>
                    <a:lnTo>
                      <a:pt x="4482" y="1852"/>
                    </a:lnTo>
                    <a:lnTo>
                      <a:pt x="4462" y="1822"/>
                    </a:lnTo>
                    <a:lnTo>
                      <a:pt x="4443" y="1793"/>
                    </a:lnTo>
                    <a:lnTo>
                      <a:pt x="4423" y="1765"/>
                    </a:lnTo>
                    <a:lnTo>
                      <a:pt x="4402" y="1738"/>
                    </a:lnTo>
                    <a:lnTo>
                      <a:pt x="4380" y="1712"/>
                    </a:lnTo>
                    <a:lnTo>
                      <a:pt x="4359" y="1687"/>
                    </a:lnTo>
                    <a:lnTo>
                      <a:pt x="4336" y="1664"/>
                    </a:lnTo>
                    <a:lnTo>
                      <a:pt x="4314" y="1641"/>
                    </a:lnTo>
                    <a:lnTo>
                      <a:pt x="4292" y="1621"/>
                    </a:lnTo>
                    <a:lnTo>
                      <a:pt x="4269" y="1601"/>
                    </a:lnTo>
                    <a:lnTo>
                      <a:pt x="4245" y="1583"/>
                    </a:lnTo>
                    <a:lnTo>
                      <a:pt x="4222" y="1566"/>
                    </a:lnTo>
                    <a:lnTo>
                      <a:pt x="4198" y="1551"/>
                    </a:lnTo>
                    <a:lnTo>
                      <a:pt x="4175" y="1538"/>
                    </a:lnTo>
                    <a:lnTo>
                      <a:pt x="4118" y="1510"/>
                    </a:lnTo>
                    <a:lnTo>
                      <a:pt x="4062" y="1486"/>
                    </a:lnTo>
                    <a:lnTo>
                      <a:pt x="4008" y="1466"/>
                    </a:lnTo>
                    <a:lnTo>
                      <a:pt x="3953" y="1450"/>
                    </a:lnTo>
                    <a:lnTo>
                      <a:pt x="3900" y="1438"/>
                    </a:lnTo>
                    <a:lnTo>
                      <a:pt x="3847" y="1429"/>
                    </a:lnTo>
                    <a:lnTo>
                      <a:pt x="3796" y="1423"/>
                    </a:lnTo>
                    <a:lnTo>
                      <a:pt x="3746" y="1421"/>
                    </a:lnTo>
                    <a:lnTo>
                      <a:pt x="3697" y="1421"/>
                    </a:lnTo>
                    <a:lnTo>
                      <a:pt x="3648" y="1423"/>
                    </a:lnTo>
                    <a:lnTo>
                      <a:pt x="3602" y="1429"/>
                    </a:lnTo>
                    <a:lnTo>
                      <a:pt x="3556" y="1435"/>
                    </a:lnTo>
                    <a:lnTo>
                      <a:pt x="3512" y="1444"/>
                    </a:lnTo>
                    <a:lnTo>
                      <a:pt x="3471" y="1454"/>
                    </a:lnTo>
                    <a:lnTo>
                      <a:pt x="3430" y="1467"/>
                    </a:lnTo>
                    <a:lnTo>
                      <a:pt x="3391" y="1480"/>
                    </a:lnTo>
                    <a:lnTo>
                      <a:pt x="3354" y="1494"/>
                    </a:lnTo>
                    <a:lnTo>
                      <a:pt x="3318" y="1510"/>
                    </a:lnTo>
                    <a:lnTo>
                      <a:pt x="3284" y="1524"/>
                    </a:lnTo>
                    <a:lnTo>
                      <a:pt x="3252" y="1540"/>
                    </a:lnTo>
                    <a:lnTo>
                      <a:pt x="3223" y="1556"/>
                    </a:lnTo>
                    <a:lnTo>
                      <a:pt x="3196" y="1571"/>
                    </a:lnTo>
                    <a:lnTo>
                      <a:pt x="3170" y="1587"/>
                    </a:lnTo>
                    <a:lnTo>
                      <a:pt x="3148" y="1602"/>
                    </a:lnTo>
                    <a:lnTo>
                      <a:pt x="3109" y="1628"/>
                    </a:lnTo>
                    <a:lnTo>
                      <a:pt x="3080" y="1649"/>
                    </a:lnTo>
                    <a:lnTo>
                      <a:pt x="3062" y="1664"/>
                    </a:lnTo>
                    <a:lnTo>
                      <a:pt x="3056" y="1669"/>
                    </a:lnTo>
                    <a:lnTo>
                      <a:pt x="3040" y="1683"/>
                    </a:lnTo>
                    <a:lnTo>
                      <a:pt x="3023" y="1695"/>
                    </a:lnTo>
                    <a:lnTo>
                      <a:pt x="3005" y="1705"/>
                    </a:lnTo>
                    <a:lnTo>
                      <a:pt x="2987" y="1714"/>
                    </a:lnTo>
                    <a:lnTo>
                      <a:pt x="2968" y="1722"/>
                    </a:lnTo>
                    <a:lnTo>
                      <a:pt x="2949" y="1728"/>
                    </a:lnTo>
                    <a:lnTo>
                      <a:pt x="2930" y="1732"/>
                    </a:lnTo>
                    <a:lnTo>
                      <a:pt x="2910" y="1734"/>
                    </a:lnTo>
                    <a:lnTo>
                      <a:pt x="2889" y="1735"/>
                    </a:lnTo>
                    <a:lnTo>
                      <a:pt x="2869" y="1735"/>
                    </a:lnTo>
                    <a:lnTo>
                      <a:pt x="2850" y="1733"/>
                    </a:lnTo>
                    <a:lnTo>
                      <a:pt x="2830" y="1730"/>
                    </a:lnTo>
                    <a:lnTo>
                      <a:pt x="2811" y="1725"/>
                    </a:lnTo>
                    <a:lnTo>
                      <a:pt x="2790" y="1719"/>
                    </a:lnTo>
                    <a:lnTo>
                      <a:pt x="2772" y="1710"/>
                    </a:lnTo>
                    <a:lnTo>
                      <a:pt x="2753" y="1701"/>
                    </a:lnTo>
                    <a:lnTo>
                      <a:pt x="2736" y="1688"/>
                    </a:lnTo>
                    <a:lnTo>
                      <a:pt x="2719" y="1676"/>
                    </a:lnTo>
                    <a:lnTo>
                      <a:pt x="2705" y="1662"/>
                    </a:lnTo>
                    <a:lnTo>
                      <a:pt x="2690" y="1648"/>
                    </a:lnTo>
                    <a:lnTo>
                      <a:pt x="2678" y="1632"/>
                    </a:lnTo>
                    <a:lnTo>
                      <a:pt x="2667" y="1615"/>
                    </a:lnTo>
                    <a:lnTo>
                      <a:pt x="2657" y="1598"/>
                    </a:lnTo>
                    <a:lnTo>
                      <a:pt x="2649" y="1579"/>
                    </a:lnTo>
                    <a:lnTo>
                      <a:pt x="2641" y="1561"/>
                    </a:lnTo>
                    <a:lnTo>
                      <a:pt x="2635" y="1542"/>
                    </a:lnTo>
                    <a:lnTo>
                      <a:pt x="2632" y="1522"/>
                    </a:lnTo>
                    <a:lnTo>
                      <a:pt x="2630" y="1502"/>
                    </a:lnTo>
                    <a:lnTo>
                      <a:pt x="2628" y="1481"/>
                    </a:lnTo>
                    <a:lnTo>
                      <a:pt x="2628" y="1461"/>
                    </a:lnTo>
                    <a:lnTo>
                      <a:pt x="2631" y="1441"/>
                    </a:lnTo>
                    <a:lnTo>
                      <a:pt x="2635" y="1421"/>
                    </a:lnTo>
                    <a:lnTo>
                      <a:pt x="2640" y="1398"/>
                    </a:lnTo>
                    <a:lnTo>
                      <a:pt x="2645" y="1345"/>
                    </a:lnTo>
                    <a:lnTo>
                      <a:pt x="2646" y="1309"/>
                    </a:lnTo>
                    <a:lnTo>
                      <a:pt x="2646" y="1268"/>
                    </a:lnTo>
                    <a:lnTo>
                      <a:pt x="2645" y="1245"/>
                    </a:lnTo>
                    <a:lnTo>
                      <a:pt x="2643" y="1222"/>
                    </a:lnTo>
                    <a:lnTo>
                      <a:pt x="2641" y="1198"/>
                    </a:lnTo>
                    <a:lnTo>
                      <a:pt x="2637" y="1172"/>
                    </a:lnTo>
                    <a:lnTo>
                      <a:pt x="2633" y="1145"/>
                    </a:lnTo>
                    <a:lnTo>
                      <a:pt x="2627" y="1118"/>
                    </a:lnTo>
                    <a:lnTo>
                      <a:pt x="2621" y="1090"/>
                    </a:lnTo>
                    <a:lnTo>
                      <a:pt x="2613" y="1062"/>
                    </a:lnTo>
                    <a:lnTo>
                      <a:pt x="2604" y="1033"/>
                    </a:lnTo>
                    <a:lnTo>
                      <a:pt x="2592" y="1004"/>
                    </a:lnTo>
                    <a:lnTo>
                      <a:pt x="2581" y="975"/>
                    </a:lnTo>
                    <a:lnTo>
                      <a:pt x="2567" y="944"/>
                    </a:lnTo>
                    <a:lnTo>
                      <a:pt x="2551" y="915"/>
                    </a:lnTo>
                    <a:lnTo>
                      <a:pt x="2534" y="885"/>
                    </a:lnTo>
                    <a:lnTo>
                      <a:pt x="2515" y="854"/>
                    </a:lnTo>
                    <a:lnTo>
                      <a:pt x="2493" y="824"/>
                    </a:lnTo>
                    <a:lnTo>
                      <a:pt x="2470" y="795"/>
                    </a:lnTo>
                    <a:lnTo>
                      <a:pt x="2444" y="765"/>
                    </a:lnTo>
                    <a:lnTo>
                      <a:pt x="2417" y="736"/>
                    </a:lnTo>
                    <a:lnTo>
                      <a:pt x="2387" y="707"/>
                    </a:lnTo>
                    <a:lnTo>
                      <a:pt x="2363" y="688"/>
                    </a:lnTo>
                    <a:lnTo>
                      <a:pt x="2338" y="669"/>
                    </a:lnTo>
                    <a:lnTo>
                      <a:pt x="2312" y="651"/>
                    </a:lnTo>
                    <a:lnTo>
                      <a:pt x="2287" y="634"/>
                    </a:lnTo>
                    <a:lnTo>
                      <a:pt x="2258" y="618"/>
                    </a:lnTo>
                    <a:lnTo>
                      <a:pt x="2229" y="604"/>
                    </a:lnTo>
                    <a:lnTo>
                      <a:pt x="2199" y="590"/>
                    </a:lnTo>
                    <a:lnTo>
                      <a:pt x="2168" y="578"/>
                    </a:lnTo>
                    <a:lnTo>
                      <a:pt x="2136" y="566"/>
                    </a:lnTo>
                    <a:lnTo>
                      <a:pt x="2103" y="556"/>
                    </a:lnTo>
                    <a:lnTo>
                      <a:pt x="2071" y="547"/>
                    </a:lnTo>
                    <a:lnTo>
                      <a:pt x="2036" y="538"/>
                    </a:lnTo>
                    <a:lnTo>
                      <a:pt x="2001" y="532"/>
                    </a:lnTo>
                    <a:lnTo>
                      <a:pt x="1966" y="526"/>
                    </a:lnTo>
                    <a:lnTo>
                      <a:pt x="1929" y="522"/>
                    </a:lnTo>
                    <a:lnTo>
                      <a:pt x="1893" y="517"/>
                    </a:lnTo>
                    <a:lnTo>
                      <a:pt x="1856" y="515"/>
                    </a:lnTo>
                    <a:lnTo>
                      <a:pt x="1819" y="514"/>
                    </a:lnTo>
                    <a:lnTo>
                      <a:pt x="1781" y="513"/>
                    </a:lnTo>
                    <a:lnTo>
                      <a:pt x="1742" y="514"/>
                    </a:lnTo>
                    <a:lnTo>
                      <a:pt x="1704" y="516"/>
                    </a:lnTo>
                    <a:lnTo>
                      <a:pt x="1665" y="518"/>
                    </a:lnTo>
                    <a:lnTo>
                      <a:pt x="1626" y="523"/>
                    </a:lnTo>
                    <a:lnTo>
                      <a:pt x="1587" y="528"/>
                    </a:lnTo>
                    <a:lnTo>
                      <a:pt x="1548" y="535"/>
                    </a:lnTo>
                    <a:lnTo>
                      <a:pt x="1510" y="543"/>
                    </a:lnTo>
                    <a:lnTo>
                      <a:pt x="1470" y="551"/>
                    </a:lnTo>
                    <a:lnTo>
                      <a:pt x="1432" y="561"/>
                    </a:lnTo>
                    <a:lnTo>
                      <a:pt x="1393" y="572"/>
                    </a:lnTo>
                    <a:lnTo>
                      <a:pt x="1354" y="584"/>
                    </a:lnTo>
                    <a:lnTo>
                      <a:pt x="1316" y="598"/>
                    </a:lnTo>
                    <a:lnTo>
                      <a:pt x="1279" y="613"/>
                    </a:lnTo>
                    <a:lnTo>
                      <a:pt x="1235" y="632"/>
                    </a:lnTo>
                    <a:lnTo>
                      <a:pt x="1186" y="655"/>
                    </a:lnTo>
                    <a:lnTo>
                      <a:pt x="1160" y="669"/>
                    </a:lnTo>
                    <a:lnTo>
                      <a:pt x="1133" y="683"/>
                    </a:lnTo>
                    <a:lnTo>
                      <a:pt x="1105" y="700"/>
                    </a:lnTo>
                    <a:lnTo>
                      <a:pt x="1075" y="718"/>
                    </a:lnTo>
                    <a:lnTo>
                      <a:pt x="1046" y="737"/>
                    </a:lnTo>
                    <a:lnTo>
                      <a:pt x="1016" y="758"/>
                    </a:lnTo>
                    <a:lnTo>
                      <a:pt x="986" y="780"/>
                    </a:lnTo>
                    <a:lnTo>
                      <a:pt x="955" y="805"/>
                    </a:lnTo>
                    <a:lnTo>
                      <a:pt x="925" y="830"/>
                    </a:lnTo>
                    <a:lnTo>
                      <a:pt x="893" y="858"/>
                    </a:lnTo>
                    <a:lnTo>
                      <a:pt x="864" y="886"/>
                    </a:lnTo>
                    <a:lnTo>
                      <a:pt x="834" y="917"/>
                    </a:lnTo>
                    <a:lnTo>
                      <a:pt x="804" y="950"/>
                    </a:lnTo>
                    <a:lnTo>
                      <a:pt x="775" y="984"/>
                    </a:lnTo>
                    <a:lnTo>
                      <a:pt x="747" y="1021"/>
                    </a:lnTo>
                    <a:lnTo>
                      <a:pt x="720" y="1059"/>
                    </a:lnTo>
                    <a:lnTo>
                      <a:pt x="694" y="1098"/>
                    </a:lnTo>
                    <a:lnTo>
                      <a:pt x="670" y="1141"/>
                    </a:lnTo>
                    <a:lnTo>
                      <a:pt x="646" y="1185"/>
                    </a:lnTo>
                    <a:lnTo>
                      <a:pt x="625" y="1232"/>
                    </a:lnTo>
                    <a:lnTo>
                      <a:pt x="603" y="1280"/>
                    </a:lnTo>
                    <a:lnTo>
                      <a:pt x="585" y="1331"/>
                    </a:lnTo>
                    <a:lnTo>
                      <a:pt x="568" y="1384"/>
                    </a:lnTo>
                    <a:lnTo>
                      <a:pt x="554" y="1439"/>
                    </a:lnTo>
                    <a:lnTo>
                      <a:pt x="540" y="1496"/>
                    </a:lnTo>
                    <a:lnTo>
                      <a:pt x="530" y="1557"/>
                    </a:lnTo>
                    <a:lnTo>
                      <a:pt x="522" y="1619"/>
                    </a:lnTo>
                    <a:lnTo>
                      <a:pt x="517" y="1684"/>
                    </a:lnTo>
                    <a:lnTo>
                      <a:pt x="514" y="1746"/>
                    </a:lnTo>
                    <a:lnTo>
                      <a:pt x="512" y="1809"/>
                    </a:lnTo>
                    <a:lnTo>
                      <a:pt x="513" y="1870"/>
                    </a:lnTo>
                    <a:lnTo>
                      <a:pt x="514" y="1932"/>
                    </a:lnTo>
                    <a:lnTo>
                      <a:pt x="518" y="1994"/>
                    </a:lnTo>
                    <a:lnTo>
                      <a:pt x="523" y="2056"/>
                    </a:lnTo>
                    <a:lnTo>
                      <a:pt x="530" y="2118"/>
                    </a:lnTo>
                    <a:lnTo>
                      <a:pt x="538" y="2178"/>
                    </a:lnTo>
                    <a:lnTo>
                      <a:pt x="548" y="2239"/>
                    </a:lnTo>
                    <a:lnTo>
                      <a:pt x="559" y="2300"/>
                    </a:lnTo>
                    <a:lnTo>
                      <a:pt x="572" y="2359"/>
                    </a:lnTo>
                    <a:lnTo>
                      <a:pt x="586" y="2419"/>
                    </a:lnTo>
                    <a:lnTo>
                      <a:pt x="602" y="2477"/>
                    </a:lnTo>
                    <a:lnTo>
                      <a:pt x="619" y="2536"/>
                    </a:lnTo>
                    <a:lnTo>
                      <a:pt x="637" y="2593"/>
                    </a:lnTo>
                    <a:lnTo>
                      <a:pt x="657" y="2649"/>
                    </a:lnTo>
                    <a:lnTo>
                      <a:pt x="679" y="2705"/>
                    </a:lnTo>
                    <a:lnTo>
                      <a:pt x="701" y="2761"/>
                    </a:lnTo>
                    <a:lnTo>
                      <a:pt x="725" y="2814"/>
                    </a:lnTo>
                    <a:lnTo>
                      <a:pt x="750" y="2868"/>
                    </a:lnTo>
                    <a:lnTo>
                      <a:pt x="777" y="2920"/>
                    </a:lnTo>
                    <a:lnTo>
                      <a:pt x="806" y="2972"/>
                    </a:lnTo>
                    <a:lnTo>
                      <a:pt x="835" y="3022"/>
                    </a:lnTo>
                    <a:lnTo>
                      <a:pt x="865" y="3072"/>
                    </a:lnTo>
                    <a:lnTo>
                      <a:pt x="897" y="3120"/>
                    </a:lnTo>
                    <a:lnTo>
                      <a:pt x="930" y="3166"/>
                    </a:lnTo>
                    <a:lnTo>
                      <a:pt x="964" y="3212"/>
                    </a:lnTo>
                    <a:lnTo>
                      <a:pt x="1000" y="3257"/>
                    </a:lnTo>
                    <a:lnTo>
                      <a:pt x="1036" y="3300"/>
                    </a:lnTo>
                    <a:lnTo>
                      <a:pt x="1074" y="3342"/>
                    </a:lnTo>
                    <a:lnTo>
                      <a:pt x="1113" y="3382"/>
                    </a:lnTo>
                    <a:lnTo>
                      <a:pt x="1153" y="3421"/>
                    </a:lnTo>
                    <a:lnTo>
                      <a:pt x="1179" y="3445"/>
                    </a:lnTo>
                    <a:lnTo>
                      <a:pt x="1205" y="3468"/>
                    </a:lnTo>
                    <a:lnTo>
                      <a:pt x="1232" y="3490"/>
                    </a:lnTo>
                    <a:lnTo>
                      <a:pt x="1259" y="3511"/>
                    </a:lnTo>
                    <a:lnTo>
                      <a:pt x="1285" y="3532"/>
                    </a:lnTo>
                    <a:lnTo>
                      <a:pt x="1312" y="3552"/>
                    </a:lnTo>
                    <a:lnTo>
                      <a:pt x="1340" y="3571"/>
                    </a:lnTo>
                    <a:lnTo>
                      <a:pt x="1367" y="3589"/>
                    </a:lnTo>
                    <a:lnTo>
                      <a:pt x="1394" y="3606"/>
                    </a:lnTo>
                    <a:lnTo>
                      <a:pt x="1422" y="3623"/>
                    </a:lnTo>
                    <a:lnTo>
                      <a:pt x="1449" y="3638"/>
                    </a:lnTo>
                    <a:lnTo>
                      <a:pt x="1477" y="3653"/>
                    </a:lnTo>
                    <a:lnTo>
                      <a:pt x="1505" y="3666"/>
                    </a:lnTo>
                    <a:lnTo>
                      <a:pt x="1533" y="3680"/>
                    </a:lnTo>
                    <a:lnTo>
                      <a:pt x="1561" y="3692"/>
                    </a:lnTo>
                    <a:lnTo>
                      <a:pt x="1589" y="3704"/>
                    </a:lnTo>
                    <a:lnTo>
                      <a:pt x="1617" y="3714"/>
                    </a:lnTo>
                    <a:lnTo>
                      <a:pt x="1646" y="3723"/>
                    </a:lnTo>
                    <a:lnTo>
                      <a:pt x="1675" y="3732"/>
                    </a:lnTo>
                    <a:lnTo>
                      <a:pt x="1703" y="3740"/>
                    </a:lnTo>
                    <a:lnTo>
                      <a:pt x="1731" y="3746"/>
                    </a:lnTo>
                    <a:lnTo>
                      <a:pt x="1759" y="3753"/>
                    </a:lnTo>
                    <a:lnTo>
                      <a:pt x="1788" y="3758"/>
                    </a:lnTo>
                    <a:lnTo>
                      <a:pt x="1817" y="3762"/>
                    </a:lnTo>
                    <a:lnTo>
                      <a:pt x="1845" y="3765"/>
                    </a:lnTo>
                    <a:lnTo>
                      <a:pt x="1873" y="3768"/>
                    </a:lnTo>
                    <a:lnTo>
                      <a:pt x="1902" y="3770"/>
                    </a:lnTo>
                    <a:lnTo>
                      <a:pt x="1930" y="3770"/>
                    </a:lnTo>
                    <a:lnTo>
                      <a:pt x="1958" y="3770"/>
                    </a:lnTo>
                    <a:lnTo>
                      <a:pt x="1986" y="3769"/>
                    </a:lnTo>
                    <a:lnTo>
                      <a:pt x="2014" y="3767"/>
                    </a:lnTo>
                    <a:lnTo>
                      <a:pt x="2043" y="3763"/>
                    </a:lnTo>
                    <a:lnTo>
                      <a:pt x="2077" y="3759"/>
                    </a:lnTo>
                    <a:lnTo>
                      <a:pt x="2111" y="3752"/>
                    </a:lnTo>
                    <a:lnTo>
                      <a:pt x="2143" y="3744"/>
                    </a:lnTo>
                    <a:lnTo>
                      <a:pt x="2173" y="3735"/>
                    </a:lnTo>
                    <a:lnTo>
                      <a:pt x="2202" y="3725"/>
                    </a:lnTo>
                    <a:lnTo>
                      <a:pt x="2230" y="3714"/>
                    </a:lnTo>
                    <a:lnTo>
                      <a:pt x="2256" y="3701"/>
                    </a:lnTo>
                    <a:lnTo>
                      <a:pt x="2281" y="3689"/>
                    </a:lnTo>
                    <a:lnTo>
                      <a:pt x="2305" y="3675"/>
                    </a:lnTo>
                    <a:lnTo>
                      <a:pt x="2326" y="3661"/>
                    </a:lnTo>
                    <a:lnTo>
                      <a:pt x="2347" y="3645"/>
                    </a:lnTo>
                    <a:lnTo>
                      <a:pt x="2366" y="3629"/>
                    </a:lnTo>
                    <a:lnTo>
                      <a:pt x="2386" y="3613"/>
                    </a:lnTo>
                    <a:lnTo>
                      <a:pt x="2402" y="3596"/>
                    </a:lnTo>
                    <a:lnTo>
                      <a:pt x="2419" y="3578"/>
                    </a:lnTo>
                    <a:lnTo>
                      <a:pt x="2434" y="3560"/>
                    </a:lnTo>
                    <a:lnTo>
                      <a:pt x="2448" y="3542"/>
                    </a:lnTo>
                    <a:lnTo>
                      <a:pt x="2461" y="3523"/>
                    </a:lnTo>
                    <a:lnTo>
                      <a:pt x="2473" y="3504"/>
                    </a:lnTo>
                    <a:lnTo>
                      <a:pt x="2484" y="3484"/>
                    </a:lnTo>
                    <a:lnTo>
                      <a:pt x="2495" y="3465"/>
                    </a:lnTo>
                    <a:lnTo>
                      <a:pt x="2504" y="3446"/>
                    </a:lnTo>
                    <a:lnTo>
                      <a:pt x="2513" y="3427"/>
                    </a:lnTo>
                    <a:lnTo>
                      <a:pt x="2520" y="3409"/>
                    </a:lnTo>
                    <a:lnTo>
                      <a:pt x="2534" y="3371"/>
                    </a:lnTo>
                    <a:lnTo>
                      <a:pt x="2545" y="3335"/>
                    </a:lnTo>
                    <a:lnTo>
                      <a:pt x="2553" y="3301"/>
                    </a:lnTo>
                    <a:lnTo>
                      <a:pt x="2560" y="3269"/>
                    </a:lnTo>
                    <a:lnTo>
                      <a:pt x="2564" y="3243"/>
                    </a:lnTo>
                    <a:lnTo>
                      <a:pt x="2568" y="3216"/>
                    </a:lnTo>
                    <a:lnTo>
                      <a:pt x="2570" y="3189"/>
                    </a:lnTo>
                    <a:lnTo>
                      <a:pt x="2571" y="3162"/>
                    </a:lnTo>
                    <a:lnTo>
                      <a:pt x="2571" y="3136"/>
                    </a:lnTo>
                    <a:lnTo>
                      <a:pt x="2571" y="3109"/>
                    </a:lnTo>
                    <a:lnTo>
                      <a:pt x="2570" y="3083"/>
                    </a:lnTo>
                    <a:lnTo>
                      <a:pt x="2568" y="3056"/>
                    </a:lnTo>
                    <a:lnTo>
                      <a:pt x="2565" y="3030"/>
                    </a:lnTo>
                    <a:lnTo>
                      <a:pt x="2561" y="3004"/>
                    </a:lnTo>
                    <a:lnTo>
                      <a:pt x="2556" y="2980"/>
                    </a:lnTo>
                    <a:lnTo>
                      <a:pt x="2552" y="2954"/>
                    </a:lnTo>
                    <a:lnTo>
                      <a:pt x="2545" y="2930"/>
                    </a:lnTo>
                    <a:lnTo>
                      <a:pt x="2538" y="2906"/>
                    </a:lnTo>
                    <a:lnTo>
                      <a:pt x="2531" y="2882"/>
                    </a:lnTo>
                    <a:lnTo>
                      <a:pt x="2523" y="2858"/>
                    </a:lnTo>
                    <a:lnTo>
                      <a:pt x="2514" y="2836"/>
                    </a:lnTo>
                    <a:lnTo>
                      <a:pt x="2504" y="2813"/>
                    </a:lnTo>
                    <a:lnTo>
                      <a:pt x="2493" y="2792"/>
                    </a:lnTo>
                    <a:lnTo>
                      <a:pt x="2482" y="2771"/>
                    </a:lnTo>
                    <a:lnTo>
                      <a:pt x="2471" y="2750"/>
                    </a:lnTo>
                    <a:lnTo>
                      <a:pt x="2459" y="2731"/>
                    </a:lnTo>
                    <a:lnTo>
                      <a:pt x="2445" y="2712"/>
                    </a:lnTo>
                    <a:lnTo>
                      <a:pt x="2432" y="2695"/>
                    </a:lnTo>
                    <a:lnTo>
                      <a:pt x="2418" y="2677"/>
                    </a:lnTo>
                    <a:lnTo>
                      <a:pt x="2403" y="2662"/>
                    </a:lnTo>
                    <a:lnTo>
                      <a:pt x="2388" y="2647"/>
                    </a:lnTo>
                    <a:lnTo>
                      <a:pt x="2372" y="2632"/>
                    </a:lnTo>
                    <a:lnTo>
                      <a:pt x="2355" y="2619"/>
                    </a:lnTo>
                    <a:lnTo>
                      <a:pt x="2338" y="2608"/>
                    </a:lnTo>
                    <a:lnTo>
                      <a:pt x="2321" y="2596"/>
                    </a:lnTo>
                    <a:lnTo>
                      <a:pt x="2303" y="2586"/>
                    </a:lnTo>
                    <a:lnTo>
                      <a:pt x="2276" y="2573"/>
                    </a:lnTo>
                    <a:lnTo>
                      <a:pt x="2251" y="2562"/>
                    </a:lnTo>
                    <a:lnTo>
                      <a:pt x="2226" y="2551"/>
                    </a:lnTo>
                    <a:lnTo>
                      <a:pt x="2201" y="2541"/>
                    </a:lnTo>
                    <a:lnTo>
                      <a:pt x="2176" y="2533"/>
                    </a:lnTo>
                    <a:lnTo>
                      <a:pt x="2153" y="2527"/>
                    </a:lnTo>
                    <a:lnTo>
                      <a:pt x="2130" y="2521"/>
                    </a:lnTo>
                    <a:lnTo>
                      <a:pt x="2108" y="2517"/>
                    </a:lnTo>
                    <a:lnTo>
                      <a:pt x="2085" y="2513"/>
                    </a:lnTo>
                    <a:lnTo>
                      <a:pt x="2064" y="2511"/>
                    </a:lnTo>
                    <a:lnTo>
                      <a:pt x="2044" y="2510"/>
                    </a:lnTo>
                    <a:lnTo>
                      <a:pt x="2023" y="2511"/>
                    </a:lnTo>
                    <a:lnTo>
                      <a:pt x="2004" y="2512"/>
                    </a:lnTo>
                    <a:lnTo>
                      <a:pt x="1985" y="2516"/>
                    </a:lnTo>
                    <a:lnTo>
                      <a:pt x="1967" y="2520"/>
                    </a:lnTo>
                    <a:lnTo>
                      <a:pt x="1949" y="2525"/>
                    </a:lnTo>
                    <a:lnTo>
                      <a:pt x="1928" y="2533"/>
                    </a:lnTo>
                    <a:lnTo>
                      <a:pt x="1908" y="2544"/>
                    </a:lnTo>
                    <a:lnTo>
                      <a:pt x="1888" y="2556"/>
                    </a:lnTo>
                    <a:lnTo>
                      <a:pt x="1870" y="2568"/>
                    </a:lnTo>
                    <a:lnTo>
                      <a:pt x="1855" y="2582"/>
                    </a:lnTo>
                    <a:lnTo>
                      <a:pt x="1840" y="2596"/>
                    </a:lnTo>
                    <a:lnTo>
                      <a:pt x="1827" y="2610"/>
                    </a:lnTo>
                    <a:lnTo>
                      <a:pt x="1815" y="2625"/>
                    </a:lnTo>
                    <a:lnTo>
                      <a:pt x="1795" y="2650"/>
                    </a:lnTo>
                    <a:lnTo>
                      <a:pt x="1782" y="2672"/>
                    </a:lnTo>
                    <a:lnTo>
                      <a:pt x="1773" y="2687"/>
                    </a:lnTo>
                    <a:lnTo>
                      <a:pt x="1770" y="2693"/>
                    </a:lnTo>
                    <a:lnTo>
                      <a:pt x="1765" y="2705"/>
                    </a:lnTo>
                    <a:lnTo>
                      <a:pt x="1759" y="2717"/>
                    </a:lnTo>
                    <a:lnTo>
                      <a:pt x="1752" y="2728"/>
                    </a:lnTo>
                    <a:lnTo>
                      <a:pt x="1746" y="2738"/>
                    </a:lnTo>
                    <a:lnTo>
                      <a:pt x="1738" y="2749"/>
                    </a:lnTo>
                    <a:lnTo>
                      <a:pt x="1730" y="2758"/>
                    </a:lnTo>
                    <a:lnTo>
                      <a:pt x="1722" y="2768"/>
                    </a:lnTo>
                    <a:lnTo>
                      <a:pt x="1713" y="2777"/>
                    </a:lnTo>
                    <a:lnTo>
                      <a:pt x="1704" y="2785"/>
                    </a:lnTo>
                    <a:lnTo>
                      <a:pt x="1695" y="2793"/>
                    </a:lnTo>
                    <a:lnTo>
                      <a:pt x="1685" y="2801"/>
                    </a:lnTo>
                    <a:lnTo>
                      <a:pt x="1675" y="2808"/>
                    </a:lnTo>
                    <a:lnTo>
                      <a:pt x="1665" y="2813"/>
                    </a:lnTo>
                    <a:lnTo>
                      <a:pt x="1653" y="2820"/>
                    </a:lnTo>
                    <a:lnTo>
                      <a:pt x="1642" y="2825"/>
                    </a:lnTo>
                    <a:lnTo>
                      <a:pt x="1631" y="2830"/>
                    </a:lnTo>
                    <a:lnTo>
                      <a:pt x="1620" y="2835"/>
                    </a:lnTo>
                    <a:lnTo>
                      <a:pt x="1608" y="2838"/>
                    </a:lnTo>
                    <a:lnTo>
                      <a:pt x="1596" y="2841"/>
                    </a:lnTo>
                    <a:lnTo>
                      <a:pt x="1585" y="2844"/>
                    </a:lnTo>
                    <a:lnTo>
                      <a:pt x="1572" y="2846"/>
                    </a:lnTo>
                    <a:lnTo>
                      <a:pt x="1560" y="2847"/>
                    </a:lnTo>
                    <a:lnTo>
                      <a:pt x="1548" y="2848"/>
                    </a:lnTo>
                    <a:lnTo>
                      <a:pt x="1535" y="2848"/>
                    </a:lnTo>
                    <a:lnTo>
                      <a:pt x="1523" y="2848"/>
                    </a:lnTo>
                    <a:lnTo>
                      <a:pt x="1511" y="2847"/>
                    </a:lnTo>
                    <a:lnTo>
                      <a:pt x="1498" y="2846"/>
                    </a:lnTo>
                    <a:lnTo>
                      <a:pt x="1486" y="2844"/>
                    </a:lnTo>
                    <a:lnTo>
                      <a:pt x="1472" y="2840"/>
                    </a:lnTo>
                    <a:lnTo>
                      <a:pt x="1460" y="2837"/>
                    </a:lnTo>
                    <a:lnTo>
                      <a:pt x="1448" y="2832"/>
                    </a:lnTo>
                    <a:lnTo>
                      <a:pt x="1436" y="2828"/>
                    </a:lnTo>
                    <a:lnTo>
                      <a:pt x="1424" y="2822"/>
                    </a:lnTo>
                    <a:lnTo>
                      <a:pt x="1413" y="2817"/>
                    </a:lnTo>
                    <a:lnTo>
                      <a:pt x="1402" y="2810"/>
                    </a:lnTo>
                    <a:lnTo>
                      <a:pt x="1390" y="2803"/>
                    </a:lnTo>
                    <a:lnTo>
                      <a:pt x="1380" y="2795"/>
                    </a:lnTo>
                    <a:lnTo>
                      <a:pt x="1370" y="2788"/>
                    </a:lnTo>
                    <a:lnTo>
                      <a:pt x="1361" y="2780"/>
                    </a:lnTo>
                    <a:lnTo>
                      <a:pt x="1352" y="2771"/>
                    </a:lnTo>
                    <a:lnTo>
                      <a:pt x="1343" y="2762"/>
                    </a:lnTo>
                    <a:lnTo>
                      <a:pt x="1335" y="2752"/>
                    </a:lnTo>
                    <a:lnTo>
                      <a:pt x="1328" y="2743"/>
                    </a:lnTo>
                    <a:lnTo>
                      <a:pt x="1322" y="2731"/>
                    </a:lnTo>
                    <a:lnTo>
                      <a:pt x="1315" y="2721"/>
                    </a:lnTo>
                    <a:lnTo>
                      <a:pt x="1309" y="2710"/>
                    </a:lnTo>
                    <a:lnTo>
                      <a:pt x="1304" y="2700"/>
                    </a:lnTo>
                    <a:lnTo>
                      <a:pt x="1299" y="2687"/>
                    </a:lnTo>
                    <a:lnTo>
                      <a:pt x="1295" y="2676"/>
                    </a:lnTo>
                    <a:lnTo>
                      <a:pt x="1290" y="2665"/>
                    </a:lnTo>
                    <a:lnTo>
                      <a:pt x="1287" y="2653"/>
                    </a:lnTo>
                    <a:lnTo>
                      <a:pt x="1285" y="2640"/>
                    </a:lnTo>
                    <a:lnTo>
                      <a:pt x="1282" y="2629"/>
                    </a:lnTo>
                    <a:lnTo>
                      <a:pt x="1281" y="2617"/>
                    </a:lnTo>
                    <a:lnTo>
                      <a:pt x="1280" y="2604"/>
                    </a:lnTo>
                    <a:lnTo>
                      <a:pt x="1280" y="2591"/>
                    </a:lnTo>
                    <a:lnTo>
                      <a:pt x="1280" y="2578"/>
                    </a:lnTo>
                    <a:lnTo>
                      <a:pt x="1281" y="2566"/>
                    </a:lnTo>
                    <a:lnTo>
                      <a:pt x="1282" y="2554"/>
                    </a:lnTo>
                    <a:lnTo>
                      <a:pt x="1285" y="2541"/>
                    </a:lnTo>
                    <a:lnTo>
                      <a:pt x="1288" y="2529"/>
                    </a:lnTo>
                    <a:lnTo>
                      <a:pt x="1291" y="2517"/>
                    </a:lnTo>
                    <a:lnTo>
                      <a:pt x="1296" y="2504"/>
                    </a:lnTo>
                    <a:lnTo>
                      <a:pt x="1300" y="2492"/>
                    </a:lnTo>
                    <a:lnTo>
                      <a:pt x="1312" y="2467"/>
                    </a:lnTo>
                    <a:lnTo>
                      <a:pt x="1334" y="2424"/>
                    </a:lnTo>
                    <a:lnTo>
                      <a:pt x="1350" y="2397"/>
                    </a:lnTo>
                    <a:lnTo>
                      <a:pt x="1370" y="2367"/>
                    </a:lnTo>
                    <a:lnTo>
                      <a:pt x="1393" y="2335"/>
                    </a:lnTo>
                    <a:lnTo>
                      <a:pt x="1418" y="2301"/>
                    </a:lnTo>
                    <a:lnTo>
                      <a:pt x="1433" y="2283"/>
                    </a:lnTo>
                    <a:lnTo>
                      <a:pt x="1449" y="2266"/>
                    </a:lnTo>
                    <a:lnTo>
                      <a:pt x="1466" y="2248"/>
                    </a:lnTo>
                    <a:lnTo>
                      <a:pt x="1483" y="2230"/>
                    </a:lnTo>
                    <a:lnTo>
                      <a:pt x="1502" y="2212"/>
                    </a:lnTo>
                    <a:lnTo>
                      <a:pt x="1521" y="2195"/>
                    </a:lnTo>
                    <a:lnTo>
                      <a:pt x="1541" y="2177"/>
                    </a:lnTo>
                    <a:lnTo>
                      <a:pt x="1562" y="2160"/>
                    </a:lnTo>
                    <a:lnTo>
                      <a:pt x="1585" y="2145"/>
                    </a:lnTo>
                    <a:lnTo>
                      <a:pt x="1607" y="2128"/>
                    </a:lnTo>
                    <a:lnTo>
                      <a:pt x="1632" y="2113"/>
                    </a:lnTo>
                    <a:lnTo>
                      <a:pt x="1658" y="2097"/>
                    </a:lnTo>
                    <a:lnTo>
                      <a:pt x="1684" y="2084"/>
                    </a:lnTo>
                    <a:lnTo>
                      <a:pt x="1712" y="2070"/>
                    </a:lnTo>
                    <a:lnTo>
                      <a:pt x="1740" y="2058"/>
                    </a:lnTo>
                    <a:lnTo>
                      <a:pt x="1770" y="2046"/>
                    </a:lnTo>
                    <a:lnTo>
                      <a:pt x="1792" y="2038"/>
                    </a:lnTo>
                    <a:lnTo>
                      <a:pt x="1814" y="2031"/>
                    </a:lnTo>
                    <a:lnTo>
                      <a:pt x="1837" y="2025"/>
                    </a:lnTo>
                    <a:lnTo>
                      <a:pt x="1858" y="2020"/>
                    </a:lnTo>
                    <a:lnTo>
                      <a:pt x="1881" y="2014"/>
                    </a:lnTo>
                    <a:lnTo>
                      <a:pt x="1903" y="2011"/>
                    </a:lnTo>
                    <a:lnTo>
                      <a:pt x="1927" y="2006"/>
                    </a:lnTo>
                    <a:lnTo>
                      <a:pt x="1949" y="2004"/>
                    </a:lnTo>
                    <a:lnTo>
                      <a:pt x="1972" y="2002"/>
                    </a:lnTo>
                    <a:lnTo>
                      <a:pt x="1995" y="2000"/>
                    </a:lnTo>
                    <a:lnTo>
                      <a:pt x="2019" y="1998"/>
                    </a:lnTo>
                    <a:lnTo>
                      <a:pt x="2041" y="1998"/>
                    </a:lnTo>
                    <a:lnTo>
                      <a:pt x="2065" y="1998"/>
                    </a:lnTo>
                    <a:lnTo>
                      <a:pt x="2089" y="2000"/>
                    </a:lnTo>
                    <a:lnTo>
                      <a:pt x="2113" y="2002"/>
                    </a:lnTo>
                    <a:lnTo>
                      <a:pt x="2137" y="2004"/>
                    </a:lnTo>
                    <a:lnTo>
                      <a:pt x="2161" y="2007"/>
                    </a:lnTo>
                    <a:lnTo>
                      <a:pt x="2185" y="2011"/>
                    </a:lnTo>
                    <a:lnTo>
                      <a:pt x="2209" y="2015"/>
                    </a:lnTo>
                    <a:lnTo>
                      <a:pt x="2234" y="2020"/>
                    </a:lnTo>
                    <a:lnTo>
                      <a:pt x="2258" y="2025"/>
                    </a:lnTo>
                    <a:lnTo>
                      <a:pt x="2283" y="2032"/>
                    </a:lnTo>
                    <a:lnTo>
                      <a:pt x="2308" y="2039"/>
                    </a:lnTo>
                    <a:lnTo>
                      <a:pt x="2333" y="2047"/>
                    </a:lnTo>
                    <a:lnTo>
                      <a:pt x="2357" y="2055"/>
                    </a:lnTo>
                    <a:lnTo>
                      <a:pt x="2383" y="2064"/>
                    </a:lnTo>
                    <a:lnTo>
                      <a:pt x="2408" y="2074"/>
                    </a:lnTo>
                    <a:lnTo>
                      <a:pt x="2434" y="2084"/>
                    </a:lnTo>
                    <a:lnTo>
                      <a:pt x="2484" y="2106"/>
                    </a:lnTo>
                    <a:lnTo>
                      <a:pt x="2536" y="2131"/>
                    </a:lnTo>
                    <a:lnTo>
                      <a:pt x="2572" y="2151"/>
                    </a:lnTo>
                    <a:lnTo>
                      <a:pt x="2608" y="2173"/>
                    </a:lnTo>
                    <a:lnTo>
                      <a:pt x="2643" y="2196"/>
                    </a:lnTo>
                    <a:lnTo>
                      <a:pt x="2676" y="2221"/>
                    </a:lnTo>
                    <a:lnTo>
                      <a:pt x="2708" y="2248"/>
                    </a:lnTo>
                    <a:lnTo>
                      <a:pt x="2739" y="2276"/>
                    </a:lnTo>
                    <a:lnTo>
                      <a:pt x="2769" y="2305"/>
                    </a:lnTo>
                    <a:lnTo>
                      <a:pt x="2798" y="2337"/>
                    </a:lnTo>
                    <a:lnTo>
                      <a:pt x="2825" y="2369"/>
                    </a:lnTo>
                    <a:lnTo>
                      <a:pt x="2851" y="2403"/>
                    </a:lnTo>
                    <a:lnTo>
                      <a:pt x="2877" y="2438"/>
                    </a:lnTo>
                    <a:lnTo>
                      <a:pt x="2901" y="2474"/>
                    </a:lnTo>
                    <a:lnTo>
                      <a:pt x="2922" y="2511"/>
                    </a:lnTo>
                    <a:lnTo>
                      <a:pt x="2943" y="2549"/>
                    </a:lnTo>
                    <a:lnTo>
                      <a:pt x="2963" y="2589"/>
                    </a:lnTo>
                    <a:lnTo>
                      <a:pt x="2981" y="2629"/>
                    </a:lnTo>
                    <a:lnTo>
                      <a:pt x="2998" y="2671"/>
                    </a:lnTo>
                    <a:lnTo>
                      <a:pt x="3014" y="2712"/>
                    </a:lnTo>
                    <a:lnTo>
                      <a:pt x="3028" y="2755"/>
                    </a:lnTo>
                    <a:lnTo>
                      <a:pt x="3040" y="2799"/>
                    </a:lnTo>
                    <a:lnTo>
                      <a:pt x="3051" y="2844"/>
                    </a:lnTo>
                    <a:lnTo>
                      <a:pt x="3060" y="2889"/>
                    </a:lnTo>
                    <a:lnTo>
                      <a:pt x="3068" y="2934"/>
                    </a:lnTo>
                    <a:lnTo>
                      <a:pt x="3075" y="2980"/>
                    </a:lnTo>
                    <a:lnTo>
                      <a:pt x="3079" y="3026"/>
                    </a:lnTo>
                    <a:lnTo>
                      <a:pt x="3082" y="3073"/>
                    </a:lnTo>
                    <a:lnTo>
                      <a:pt x="3083" y="3119"/>
                    </a:lnTo>
                    <a:lnTo>
                      <a:pt x="3083" y="3166"/>
                    </a:lnTo>
                    <a:lnTo>
                      <a:pt x="3080" y="3215"/>
                    </a:lnTo>
                    <a:lnTo>
                      <a:pt x="3077" y="3262"/>
                    </a:lnTo>
                    <a:lnTo>
                      <a:pt x="3071" y="3310"/>
                    </a:lnTo>
                    <a:lnTo>
                      <a:pt x="3064" y="3357"/>
                    </a:lnTo>
                    <a:lnTo>
                      <a:pt x="3055" y="3403"/>
                    </a:lnTo>
                    <a:lnTo>
                      <a:pt x="3043" y="3450"/>
                    </a:lnTo>
                    <a:lnTo>
                      <a:pt x="3032" y="3493"/>
                    </a:lnTo>
                    <a:lnTo>
                      <a:pt x="3017" y="3537"/>
                    </a:lnTo>
                    <a:lnTo>
                      <a:pt x="3003" y="3580"/>
                    </a:lnTo>
                    <a:lnTo>
                      <a:pt x="2986" y="3622"/>
                    </a:lnTo>
                    <a:lnTo>
                      <a:pt x="2967" y="3662"/>
                    </a:lnTo>
                    <a:lnTo>
                      <a:pt x="2948" y="3702"/>
                    </a:lnTo>
                    <a:lnTo>
                      <a:pt x="2926" y="3741"/>
                    </a:lnTo>
                    <a:lnTo>
                      <a:pt x="2904" y="3778"/>
                    </a:lnTo>
                    <a:lnTo>
                      <a:pt x="2880" y="3814"/>
                    </a:lnTo>
                    <a:lnTo>
                      <a:pt x="2854" y="3850"/>
                    </a:lnTo>
                    <a:lnTo>
                      <a:pt x="2829" y="3883"/>
                    </a:lnTo>
                    <a:lnTo>
                      <a:pt x="2800" y="3916"/>
                    </a:lnTo>
                    <a:lnTo>
                      <a:pt x="2771" y="3947"/>
                    </a:lnTo>
                    <a:lnTo>
                      <a:pt x="2741" y="3978"/>
                    </a:lnTo>
                    <a:lnTo>
                      <a:pt x="2709" y="4007"/>
                    </a:lnTo>
                    <a:lnTo>
                      <a:pt x="2676" y="4034"/>
                    </a:lnTo>
                    <a:lnTo>
                      <a:pt x="2642" y="4061"/>
                    </a:lnTo>
                    <a:lnTo>
                      <a:pt x="2607" y="4086"/>
                    </a:lnTo>
                    <a:lnTo>
                      <a:pt x="2571" y="4109"/>
                    </a:lnTo>
                    <a:lnTo>
                      <a:pt x="2533" y="4132"/>
                    </a:lnTo>
                    <a:lnTo>
                      <a:pt x="2495" y="4152"/>
                    </a:lnTo>
                    <a:lnTo>
                      <a:pt x="2455" y="4171"/>
                    </a:lnTo>
                    <a:lnTo>
                      <a:pt x="2415" y="4189"/>
                    </a:lnTo>
                    <a:lnTo>
                      <a:pt x="2374" y="4206"/>
                    </a:lnTo>
                    <a:lnTo>
                      <a:pt x="2332" y="4221"/>
                    </a:lnTo>
                    <a:lnTo>
                      <a:pt x="2288" y="4234"/>
                    </a:lnTo>
                    <a:lnTo>
                      <a:pt x="2244" y="4245"/>
                    </a:lnTo>
                    <a:lnTo>
                      <a:pt x="2199" y="4255"/>
                    </a:lnTo>
                    <a:lnTo>
                      <a:pt x="2153" y="4263"/>
                    </a:lnTo>
                    <a:lnTo>
                      <a:pt x="2107" y="4271"/>
                    </a:lnTo>
                    <a:lnTo>
                      <a:pt x="2084" y="4273"/>
                    </a:lnTo>
                    <a:lnTo>
                      <a:pt x="2063" y="4276"/>
                    </a:lnTo>
                    <a:lnTo>
                      <a:pt x="2041" y="4277"/>
                    </a:lnTo>
                    <a:lnTo>
                      <a:pt x="2020" y="4279"/>
                    </a:lnTo>
                    <a:lnTo>
                      <a:pt x="1999" y="4280"/>
                    </a:lnTo>
                    <a:lnTo>
                      <a:pt x="1977" y="4281"/>
                    </a:lnTo>
                    <a:lnTo>
                      <a:pt x="1955" y="4281"/>
                    </a:lnTo>
                    <a:lnTo>
                      <a:pt x="1933" y="4281"/>
                    </a:lnTo>
                    <a:lnTo>
                      <a:pt x="1896" y="4281"/>
                    </a:lnTo>
                    <a:lnTo>
                      <a:pt x="1859" y="4279"/>
                    </a:lnTo>
                    <a:lnTo>
                      <a:pt x="1822" y="4277"/>
                    </a:lnTo>
                    <a:lnTo>
                      <a:pt x="1785" y="4273"/>
                    </a:lnTo>
                    <a:lnTo>
                      <a:pt x="1749" y="4269"/>
                    </a:lnTo>
                    <a:lnTo>
                      <a:pt x="1712" y="4263"/>
                    </a:lnTo>
                    <a:lnTo>
                      <a:pt x="1675" y="4258"/>
                    </a:lnTo>
                    <a:lnTo>
                      <a:pt x="1638" y="4250"/>
                    </a:lnTo>
                    <a:lnTo>
                      <a:pt x="1602" y="4242"/>
                    </a:lnTo>
                    <a:lnTo>
                      <a:pt x="1565" y="4233"/>
                    </a:lnTo>
                    <a:lnTo>
                      <a:pt x="1528" y="4223"/>
                    </a:lnTo>
                    <a:lnTo>
                      <a:pt x="1492" y="4212"/>
                    </a:lnTo>
                    <a:lnTo>
                      <a:pt x="1456" y="4199"/>
                    </a:lnTo>
                    <a:lnTo>
                      <a:pt x="1420" y="4186"/>
                    </a:lnTo>
                    <a:lnTo>
                      <a:pt x="1384" y="4172"/>
                    </a:lnTo>
                    <a:lnTo>
                      <a:pt x="1348" y="4157"/>
                    </a:lnTo>
                    <a:lnTo>
                      <a:pt x="1312" y="4141"/>
                    </a:lnTo>
                    <a:lnTo>
                      <a:pt x="1277" y="4124"/>
                    </a:lnTo>
                    <a:lnTo>
                      <a:pt x="1241" y="4107"/>
                    </a:lnTo>
                    <a:lnTo>
                      <a:pt x="1206" y="4088"/>
                    </a:lnTo>
                    <a:lnTo>
                      <a:pt x="1171" y="4069"/>
                    </a:lnTo>
                    <a:lnTo>
                      <a:pt x="1136" y="4048"/>
                    </a:lnTo>
                    <a:lnTo>
                      <a:pt x="1101" y="4026"/>
                    </a:lnTo>
                    <a:lnTo>
                      <a:pt x="1068" y="4005"/>
                    </a:lnTo>
                    <a:lnTo>
                      <a:pt x="1034" y="3981"/>
                    </a:lnTo>
                    <a:lnTo>
                      <a:pt x="1000" y="3958"/>
                    </a:lnTo>
                    <a:lnTo>
                      <a:pt x="966" y="3932"/>
                    </a:lnTo>
                    <a:lnTo>
                      <a:pt x="933" y="3906"/>
                    </a:lnTo>
                    <a:lnTo>
                      <a:pt x="900" y="3880"/>
                    </a:lnTo>
                    <a:lnTo>
                      <a:pt x="867" y="3852"/>
                    </a:lnTo>
                    <a:lnTo>
                      <a:pt x="835" y="3824"/>
                    </a:lnTo>
                    <a:lnTo>
                      <a:pt x="803" y="3794"/>
                    </a:lnTo>
                    <a:lnTo>
                      <a:pt x="764" y="3756"/>
                    </a:lnTo>
                    <a:lnTo>
                      <a:pt x="727" y="3718"/>
                    </a:lnTo>
                    <a:lnTo>
                      <a:pt x="690" y="3679"/>
                    </a:lnTo>
                    <a:lnTo>
                      <a:pt x="654" y="3640"/>
                    </a:lnTo>
                    <a:lnTo>
                      <a:pt x="618" y="3598"/>
                    </a:lnTo>
                    <a:lnTo>
                      <a:pt x="584" y="3556"/>
                    </a:lnTo>
                    <a:lnTo>
                      <a:pt x="550" y="3514"/>
                    </a:lnTo>
                    <a:lnTo>
                      <a:pt x="518" y="3471"/>
                    </a:lnTo>
                    <a:lnTo>
                      <a:pt x="518" y="5116"/>
                    </a:lnTo>
                    <a:close/>
                  </a:path>
                </a:pathLst>
              </a:custGeom>
              <a:solidFill>
                <a:srgbClr val="425158"/>
              </a:solidFill>
              <a:ln>
                <a:noFill/>
              </a:ln>
            </p:spPr>
            <p:txBody>
              <a:bodyPr vert="horz" wrap="square" lIns="97385" tIns="48693" rIns="97385" bIns="48693" numCol="1" anchor="t" anchorCtr="0" compatLnSpc="1">
                <a:prstTxWarp prst="textNoShape">
                  <a:avLst/>
                </a:prstTxWarp>
              </a:bodyPr>
              <a:lstStyle/>
              <a:p>
                <a:endParaRPr lang="en-US" sz="1917">
                  <a:cs typeface="+mn-ea"/>
                  <a:sym typeface="+mn-lt"/>
                </a:endParaRPr>
              </a:p>
            </p:txBody>
          </p:sp>
        </p:grpSp>
      </p:grpSp>
      <p:sp>
        <p:nvSpPr>
          <p:cNvPr id="28" name="椭圆 27">
            <a:extLst>
              <a:ext uri="{FF2B5EF4-FFF2-40B4-BE49-F238E27FC236}">
                <a16:creationId xmlns:a16="http://schemas.microsoft.com/office/drawing/2014/main" xmlns="" id="{AD8F8FFC-FAD3-44FE-BB91-B5142665035A}"/>
              </a:ext>
            </a:extLst>
          </p:cNvPr>
          <p:cNvSpPr/>
          <p:nvPr/>
        </p:nvSpPr>
        <p:spPr>
          <a:xfrm>
            <a:off x="6958084" y="5477466"/>
            <a:ext cx="190707" cy="190707"/>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a:extLst>
              <a:ext uri="{FF2B5EF4-FFF2-40B4-BE49-F238E27FC236}">
                <a16:creationId xmlns:a16="http://schemas.microsoft.com/office/drawing/2014/main" xmlns="" id="{E455CDA7-C593-449F-AB80-E8A3990D266D}"/>
              </a:ext>
            </a:extLst>
          </p:cNvPr>
          <p:cNvSpPr/>
          <p:nvPr/>
        </p:nvSpPr>
        <p:spPr>
          <a:xfrm>
            <a:off x="11265580" y="4017412"/>
            <a:ext cx="190707" cy="190707"/>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a:extLst>
              <a:ext uri="{FF2B5EF4-FFF2-40B4-BE49-F238E27FC236}">
                <a16:creationId xmlns:a16="http://schemas.microsoft.com/office/drawing/2014/main" xmlns="" id="{E595FBD1-9E60-4982-A8F8-D4960A7BBD0A}"/>
              </a:ext>
            </a:extLst>
          </p:cNvPr>
          <p:cNvSpPr/>
          <p:nvPr/>
        </p:nvSpPr>
        <p:spPr>
          <a:xfrm>
            <a:off x="8438811" y="1641665"/>
            <a:ext cx="248925" cy="248925"/>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a:extLst>
              <a:ext uri="{FF2B5EF4-FFF2-40B4-BE49-F238E27FC236}">
                <a16:creationId xmlns:a16="http://schemas.microsoft.com/office/drawing/2014/main" xmlns="" id="{8A64CCF0-F915-4B25-84CE-E6809CAAD956}"/>
              </a:ext>
            </a:extLst>
          </p:cNvPr>
          <p:cNvSpPr/>
          <p:nvPr/>
        </p:nvSpPr>
        <p:spPr>
          <a:xfrm>
            <a:off x="9336861" y="5477464"/>
            <a:ext cx="370547" cy="370546"/>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882130815"/>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randombar(horizontal)">
                                      <p:cBhvr>
                                        <p:cTn id="7" dur="500"/>
                                        <p:tgtEl>
                                          <p:spTgt spid="3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randombar(horizontal)">
                                      <p:cBhvr>
                                        <p:cTn id="10" dur="500"/>
                                        <p:tgtEl>
                                          <p:spTgt spid="2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randombar(horizontal)">
                                      <p:cBhvr>
                                        <p:cTn id="13" dur="500"/>
                                        <p:tgtEl>
                                          <p:spTgt spid="3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randombar(horizontal)">
                                      <p:cBhvr>
                                        <p:cTn id="16" dur="500"/>
                                        <p:tgtEl>
                                          <p:spTgt spid="28"/>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0" grpId="0" animBg="1"/>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FDC5EA84-DE6D-46E2-97BB-2AB6E379779B}"/>
              </a:ext>
            </a:extLst>
          </p:cNvPr>
          <p:cNvGrpSpPr/>
          <p:nvPr/>
        </p:nvGrpSpPr>
        <p:grpSpPr>
          <a:xfrm>
            <a:off x="5531891" y="1921877"/>
            <a:ext cx="5106612" cy="3506738"/>
            <a:chOff x="4476173" y="1799303"/>
            <a:chExt cx="5106612" cy="3506738"/>
          </a:xfrm>
        </p:grpSpPr>
        <p:grpSp>
          <p:nvGrpSpPr>
            <p:cNvPr id="4" name="组合 3">
              <a:extLst>
                <a:ext uri="{FF2B5EF4-FFF2-40B4-BE49-F238E27FC236}">
                  <a16:creationId xmlns:a16="http://schemas.microsoft.com/office/drawing/2014/main" xmlns="" id="{C2460C8D-C051-4C43-BBA1-7CD9414D7712}"/>
                </a:ext>
              </a:extLst>
            </p:cNvPr>
            <p:cNvGrpSpPr/>
            <p:nvPr/>
          </p:nvGrpSpPr>
          <p:grpSpPr>
            <a:xfrm>
              <a:off x="5131736" y="2269415"/>
              <a:ext cx="3964018" cy="3036626"/>
              <a:chOff x="6331271" y="2475893"/>
              <a:chExt cx="3964018" cy="3036626"/>
            </a:xfrm>
          </p:grpSpPr>
          <p:grpSp>
            <p:nvGrpSpPr>
              <p:cNvPr id="6" name="组合 5">
                <a:extLst>
                  <a:ext uri="{FF2B5EF4-FFF2-40B4-BE49-F238E27FC236}">
                    <a16:creationId xmlns:a16="http://schemas.microsoft.com/office/drawing/2014/main" xmlns="" id="{5096F6AB-D5D9-47F9-84BB-AF59A2FC1EC5}"/>
                  </a:ext>
                </a:extLst>
              </p:cNvPr>
              <p:cNvGrpSpPr/>
              <p:nvPr/>
            </p:nvGrpSpPr>
            <p:grpSpPr>
              <a:xfrm>
                <a:off x="6436160" y="2475893"/>
                <a:ext cx="3859128" cy="400110"/>
                <a:chOff x="4745011" y="2348074"/>
                <a:chExt cx="3859128" cy="400110"/>
              </a:xfrm>
            </p:grpSpPr>
            <p:sp>
              <p:nvSpPr>
                <p:cNvPr id="8" name="文本框 7">
                  <a:extLst>
                    <a:ext uri="{FF2B5EF4-FFF2-40B4-BE49-F238E27FC236}">
                      <a16:creationId xmlns:a16="http://schemas.microsoft.com/office/drawing/2014/main" xmlns="" id="{74BA38FB-65B2-4611-9D78-659C0EB3902A}"/>
                    </a:ext>
                  </a:extLst>
                </p:cNvPr>
                <p:cNvSpPr txBox="1"/>
                <p:nvPr/>
              </p:nvSpPr>
              <p:spPr>
                <a:xfrm>
                  <a:off x="5108764" y="2348074"/>
                  <a:ext cx="3495375" cy="400110"/>
                </a:xfrm>
                <a:prstGeom prst="rect">
                  <a:avLst/>
                </a:prstGeom>
                <a:solidFill>
                  <a:schemeClr val="bg1"/>
                </a:solidFill>
              </p:spPr>
              <p:txBody>
                <a:bodyPr vert="horz" wrap="square" rtlCol="0">
                  <a:spAutoFit/>
                </a:bodyPr>
                <a:lstStyle>
                  <a:defPPr>
                    <a:defRPr lang="en-US"/>
                  </a:defPPr>
                  <a:lvl1pPr algn="ctr">
                    <a:defRPr sz="2000" spc="600">
                      <a:solidFill>
                        <a:srgbClr val="425158"/>
                      </a:solidFill>
                      <a:latin typeface="思源黑体 CN Bold" panose="020B0800000000000000" pitchFamily="34" charset="-122"/>
                      <a:ea typeface="思源黑体 CN Bold" panose="020B0800000000000000" pitchFamily="34" charset="-122"/>
                    </a:defRPr>
                  </a:lvl1pPr>
                </a:lstStyle>
                <a:p>
                  <a:r>
                    <a:rPr lang="zh-CN" altLang="en-US" dirty="0">
                      <a:latin typeface="+mn-lt"/>
                      <a:ea typeface="+mn-ea"/>
                      <a:cs typeface="+mn-ea"/>
                      <a:sym typeface="+mn-lt"/>
                    </a:rPr>
                    <a:t>优秀团队要具备的要素</a:t>
                  </a:r>
                </a:p>
              </p:txBody>
            </p:sp>
            <p:sp>
              <p:nvSpPr>
                <p:cNvPr id="9" name="椭圆 8">
                  <a:extLst>
                    <a:ext uri="{FF2B5EF4-FFF2-40B4-BE49-F238E27FC236}">
                      <a16:creationId xmlns:a16="http://schemas.microsoft.com/office/drawing/2014/main" xmlns="" id="{C8800AC0-2A90-4EFE-A3B7-D42BEBBE9970}"/>
                    </a:ext>
                  </a:extLst>
                </p:cNvPr>
                <p:cNvSpPr/>
                <p:nvPr/>
              </p:nvSpPr>
              <p:spPr>
                <a:xfrm>
                  <a:off x="4859839" y="2407066"/>
                  <a:ext cx="248925" cy="248925"/>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椭圆 9">
                  <a:extLst>
                    <a:ext uri="{FF2B5EF4-FFF2-40B4-BE49-F238E27FC236}">
                      <a16:creationId xmlns:a16="http://schemas.microsoft.com/office/drawing/2014/main" xmlns="" id="{449333A2-8CD0-43F7-A70D-C4881806BAC2}"/>
                    </a:ext>
                  </a:extLst>
                </p:cNvPr>
                <p:cNvSpPr/>
                <p:nvPr/>
              </p:nvSpPr>
              <p:spPr>
                <a:xfrm>
                  <a:off x="4745011" y="2407066"/>
                  <a:ext cx="190707" cy="190707"/>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矩形 6">
                <a:extLst>
                  <a:ext uri="{FF2B5EF4-FFF2-40B4-BE49-F238E27FC236}">
                    <a16:creationId xmlns:a16="http://schemas.microsoft.com/office/drawing/2014/main" xmlns="" id="{902D3152-962D-43C4-8DA3-7AE942A0128C}"/>
                  </a:ext>
                </a:extLst>
              </p:cNvPr>
              <p:cNvSpPr/>
              <p:nvPr/>
            </p:nvSpPr>
            <p:spPr>
              <a:xfrm>
                <a:off x="6331271" y="2816396"/>
                <a:ext cx="3964018" cy="2696123"/>
              </a:xfrm>
              <a:prstGeom prst="rect">
                <a:avLst/>
              </a:prstGeom>
            </p:spPr>
            <p:txBody>
              <a:bodyPr wrap="square">
                <a:spAutoFit/>
              </a:bodyPr>
              <a:lstStyle/>
              <a:p>
                <a:pPr algn="just">
                  <a:lnSpc>
                    <a:spcPct val="130000"/>
                  </a:lnSpc>
                  <a:spcBef>
                    <a:spcPct val="30000"/>
                  </a:spcBef>
                </a:pPr>
                <a:r>
                  <a:rPr lang="zh-CN" altLang="en-US" spc="300" dirty="0">
                    <a:solidFill>
                      <a:srgbClr val="425158"/>
                    </a:solidFill>
                    <a:cs typeface="+mn-ea"/>
                    <a:sym typeface="+mn-lt"/>
                  </a:rPr>
                  <a:t>（</a:t>
                </a:r>
                <a:r>
                  <a:rPr lang="en-US" altLang="zh-CN" spc="300" dirty="0">
                    <a:solidFill>
                      <a:srgbClr val="425158"/>
                    </a:solidFill>
                    <a:cs typeface="+mn-ea"/>
                    <a:sym typeface="+mn-lt"/>
                  </a:rPr>
                  <a:t>4</a:t>
                </a:r>
                <a:r>
                  <a:rPr lang="zh-CN" altLang="en-US" spc="300" dirty="0">
                    <a:solidFill>
                      <a:srgbClr val="425158"/>
                    </a:solidFill>
                    <a:cs typeface="+mn-ea"/>
                    <a:sym typeface="+mn-lt"/>
                  </a:rPr>
                  <a:t>）做好团队领导人模范作用。火车跑的快，全凭车带头。每个人既是成员，又是领导人，必须学会被领导，更要学会领导。建立目标，高效的领导 绝对地服从。  </a:t>
                </a:r>
              </a:p>
              <a:p>
                <a:pPr algn="just">
                  <a:lnSpc>
                    <a:spcPct val="130000"/>
                  </a:lnSpc>
                  <a:spcBef>
                    <a:spcPct val="30000"/>
                  </a:spcBef>
                </a:pPr>
                <a:endParaRPr lang="zh-CN" altLang="en-US" spc="300" dirty="0">
                  <a:solidFill>
                    <a:srgbClr val="425158"/>
                  </a:solidFill>
                  <a:cs typeface="+mn-ea"/>
                  <a:sym typeface="+mn-lt"/>
                </a:endParaRPr>
              </a:p>
            </p:txBody>
          </p:sp>
        </p:grpSp>
        <p:sp>
          <p:nvSpPr>
            <p:cNvPr id="5" name="平行四边形 4">
              <a:extLst>
                <a:ext uri="{FF2B5EF4-FFF2-40B4-BE49-F238E27FC236}">
                  <a16:creationId xmlns:a16="http://schemas.microsoft.com/office/drawing/2014/main" xmlns="" id="{C77A250A-3FDF-4128-8B64-A51845FDA0A5}"/>
                </a:ext>
              </a:extLst>
            </p:cNvPr>
            <p:cNvSpPr/>
            <p:nvPr/>
          </p:nvSpPr>
          <p:spPr>
            <a:xfrm>
              <a:off x="4476173" y="1799303"/>
              <a:ext cx="5106612" cy="3135997"/>
            </a:xfrm>
            <a:prstGeom prst="parallelogram">
              <a:avLst>
                <a:gd name="adj" fmla="val 10238"/>
              </a:avLst>
            </a:prstGeom>
            <a:noFill/>
            <a:ln>
              <a:solidFill>
                <a:srgbClr val="425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11" name="组合 10">
            <a:extLst>
              <a:ext uri="{FF2B5EF4-FFF2-40B4-BE49-F238E27FC236}">
                <a16:creationId xmlns:a16="http://schemas.microsoft.com/office/drawing/2014/main" xmlns="" id="{8EDBAFFA-6590-42D1-BC8D-7D933564822B}"/>
              </a:ext>
            </a:extLst>
          </p:cNvPr>
          <p:cNvGrpSpPr/>
          <p:nvPr/>
        </p:nvGrpSpPr>
        <p:grpSpPr>
          <a:xfrm flipH="1">
            <a:off x="7861081" y="-6938924"/>
            <a:ext cx="785335" cy="9075181"/>
            <a:chOff x="5615020" y="-8877748"/>
            <a:chExt cx="961956" cy="11116183"/>
          </a:xfrm>
          <a:effectLst>
            <a:outerShdw blurRad="50800" dist="38100" dir="2700000" algn="tl" rotWithShape="0">
              <a:prstClr val="black">
                <a:alpha val="40000"/>
              </a:prstClr>
            </a:outerShdw>
          </a:effectLst>
        </p:grpSpPr>
        <p:sp>
          <p:nvSpPr>
            <p:cNvPr id="12" name="Freeform 12">
              <a:extLst>
                <a:ext uri="{FF2B5EF4-FFF2-40B4-BE49-F238E27FC236}">
                  <a16:creationId xmlns:a16="http://schemas.microsoft.com/office/drawing/2014/main" xmlns="" id="{83525001-FF99-4587-AC99-F3798C9B1FA4}"/>
                </a:ext>
              </a:extLst>
            </p:cNvPr>
            <p:cNvSpPr>
              <a:spLocks/>
            </p:cNvSpPr>
            <p:nvPr/>
          </p:nvSpPr>
          <p:spPr bwMode="auto">
            <a:xfrm>
              <a:off x="5615020" y="1711449"/>
              <a:ext cx="961956" cy="526986"/>
            </a:xfrm>
            <a:custGeom>
              <a:avLst/>
              <a:gdLst>
                <a:gd name="T0" fmla="*/ 143 w 143"/>
                <a:gd name="T1" fmla="*/ 4 h 80"/>
                <a:gd name="T2" fmla="*/ 138 w 143"/>
                <a:gd name="T3" fmla="*/ 0 h 80"/>
                <a:gd name="T4" fmla="*/ 5 w 143"/>
                <a:gd name="T5" fmla="*/ 0 h 80"/>
                <a:gd name="T6" fmla="*/ 0 w 143"/>
                <a:gd name="T7" fmla="*/ 4 h 80"/>
                <a:gd name="T8" fmla="*/ 0 w 143"/>
                <a:gd name="T9" fmla="*/ 75 h 80"/>
                <a:gd name="T10" fmla="*/ 5 w 143"/>
                <a:gd name="T11" fmla="*/ 80 h 80"/>
                <a:gd name="T12" fmla="*/ 24 w 143"/>
                <a:gd name="T13" fmla="*/ 80 h 80"/>
                <a:gd name="T14" fmla="*/ 24 w 143"/>
                <a:gd name="T15" fmla="*/ 79 h 80"/>
                <a:gd name="T16" fmla="*/ 35 w 143"/>
                <a:gd name="T17" fmla="*/ 68 h 80"/>
                <a:gd name="T18" fmla="*/ 46 w 143"/>
                <a:gd name="T19" fmla="*/ 79 h 80"/>
                <a:gd name="T20" fmla="*/ 46 w 143"/>
                <a:gd name="T21" fmla="*/ 80 h 80"/>
                <a:gd name="T22" fmla="*/ 99 w 143"/>
                <a:gd name="T23" fmla="*/ 80 h 80"/>
                <a:gd name="T24" fmla="*/ 99 w 143"/>
                <a:gd name="T25" fmla="*/ 79 h 80"/>
                <a:gd name="T26" fmla="*/ 110 w 143"/>
                <a:gd name="T27" fmla="*/ 68 h 80"/>
                <a:gd name="T28" fmla="*/ 121 w 143"/>
                <a:gd name="T29" fmla="*/ 79 h 80"/>
                <a:gd name="T30" fmla="*/ 121 w 143"/>
                <a:gd name="T31" fmla="*/ 80 h 80"/>
                <a:gd name="T32" fmla="*/ 138 w 143"/>
                <a:gd name="T33" fmla="*/ 80 h 80"/>
                <a:gd name="T34" fmla="*/ 143 w 143"/>
                <a:gd name="T35" fmla="*/ 75 h 80"/>
                <a:gd name="T36" fmla="*/ 143 w 143"/>
                <a:gd name="T37" fmla="*/ 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3" h="80">
                  <a:moveTo>
                    <a:pt x="143" y="4"/>
                  </a:moveTo>
                  <a:cubicBezTo>
                    <a:pt x="143" y="2"/>
                    <a:pt x="140" y="0"/>
                    <a:pt x="138" y="0"/>
                  </a:cubicBezTo>
                  <a:cubicBezTo>
                    <a:pt x="5" y="0"/>
                    <a:pt x="5" y="0"/>
                    <a:pt x="5" y="0"/>
                  </a:cubicBezTo>
                  <a:cubicBezTo>
                    <a:pt x="2" y="0"/>
                    <a:pt x="0" y="2"/>
                    <a:pt x="0" y="4"/>
                  </a:cubicBezTo>
                  <a:cubicBezTo>
                    <a:pt x="0" y="75"/>
                    <a:pt x="0" y="75"/>
                    <a:pt x="0" y="75"/>
                  </a:cubicBezTo>
                  <a:cubicBezTo>
                    <a:pt x="0" y="78"/>
                    <a:pt x="2" y="80"/>
                    <a:pt x="5" y="80"/>
                  </a:cubicBezTo>
                  <a:cubicBezTo>
                    <a:pt x="24" y="80"/>
                    <a:pt x="24" y="80"/>
                    <a:pt x="24" y="80"/>
                  </a:cubicBezTo>
                  <a:cubicBezTo>
                    <a:pt x="24" y="79"/>
                    <a:pt x="24" y="79"/>
                    <a:pt x="24" y="79"/>
                  </a:cubicBezTo>
                  <a:cubicBezTo>
                    <a:pt x="24" y="73"/>
                    <a:pt x="29" y="68"/>
                    <a:pt x="35" y="68"/>
                  </a:cubicBezTo>
                  <a:cubicBezTo>
                    <a:pt x="41" y="68"/>
                    <a:pt x="46" y="73"/>
                    <a:pt x="46" y="79"/>
                  </a:cubicBezTo>
                  <a:cubicBezTo>
                    <a:pt x="46" y="79"/>
                    <a:pt x="46" y="79"/>
                    <a:pt x="46" y="80"/>
                  </a:cubicBezTo>
                  <a:cubicBezTo>
                    <a:pt x="99" y="80"/>
                    <a:pt x="99" y="80"/>
                    <a:pt x="99" y="80"/>
                  </a:cubicBezTo>
                  <a:cubicBezTo>
                    <a:pt x="99" y="79"/>
                    <a:pt x="99" y="79"/>
                    <a:pt x="99" y="79"/>
                  </a:cubicBezTo>
                  <a:cubicBezTo>
                    <a:pt x="99" y="73"/>
                    <a:pt x="104" y="68"/>
                    <a:pt x="110" y="68"/>
                  </a:cubicBezTo>
                  <a:cubicBezTo>
                    <a:pt x="116" y="68"/>
                    <a:pt x="121" y="73"/>
                    <a:pt x="121" y="79"/>
                  </a:cubicBezTo>
                  <a:cubicBezTo>
                    <a:pt x="121" y="79"/>
                    <a:pt x="121" y="79"/>
                    <a:pt x="121" y="80"/>
                  </a:cubicBezTo>
                  <a:cubicBezTo>
                    <a:pt x="138" y="80"/>
                    <a:pt x="138" y="80"/>
                    <a:pt x="138" y="80"/>
                  </a:cubicBezTo>
                  <a:cubicBezTo>
                    <a:pt x="140" y="80"/>
                    <a:pt x="143" y="78"/>
                    <a:pt x="143" y="75"/>
                  </a:cubicBezTo>
                  <a:lnTo>
                    <a:pt x="143" y="4"/>
                  </a:lnTo>
                  <a:close/>
                </a:path>
              </a:pathLst>
            </a:custGeom>
            <a:solidFill>
              <a:srgbClr val="414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13" name="Freeform 13">
              <a:extLst>
                <a:ext uri="{FF2B5EF4-FFF2-40B4-BE49-F238E27FC236}">
                  <a16:creationId xmlns:a16="http://schemas.microsoft.com/office/drawing/2014/main" xmlns="" id="{2F25BE92-91E3-457F-8717-3CE0372A5527}"/>
                </a:ext>
              </a:extLst>
            </p:cNvPr>
            <p:cNvSpPr>
              <a:spLocks/>
            </p:cNvSpPr>
            <p:nvPr/>
          </p:nvSpPr>
          <p:spPr bwMode="auto">
            <a:xfrm>
              <a:off x="6214500" y="1711451"/>
              <a:ext cx="139414" cy="454489"/>
            </a:xfrm>
            <a:custGeom>
              <a:avLst/>
              <a:gdLst>
                <a:gd name="T0" fmla="*/ 2 w 21"/>
                <a:gd name="T1" fmla="*/ 0 h 69"/>
                <a:gd name="T2" fmla="*/ 0 w 21"/>
                <a:gd name="T3" fmla="*/ 9 h 69"/>
                <a:gd name="T4" fmla="*/ 16 w 21"/>
                <a:gd name="T5" fmla="*/ 69 h 69"/>
                <a:gd name="T6" fmla="*/ 21 w 21"/>
                <a:gd name="T7" fmla="*/ 68 h 69"/>
                <a:gd name="T8" fmla="*/ 21 w 21"/>
                <a:gd name="T9" fmla="*/ 68 h 69"/>
                <a:gd name="T10" fmla="*/ 6 w 21"/>
                <a:gd name="T11" fmla="*/ 8 h 69"/>
                <a:gd name="T12" fmla="*/ 8 w 21"/>
                <a:gd name="T13" fmla="*/ 0 h 69"/>
                <a:gd name="T14" fmla="*/ 2 w 21"/>
                <a:gd name="T15" fmla="*/ 0 h 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69">
                  <a:moveTo>
                    <a:pt x="2" y="0"/>
                  </a:moveTo>
                  <a:cubicBezTo>
                    <a:pt x="0" y="3"/>
                    <a:pt x="0" y="6"/>
                    <a:pt x="0" y="9"/>
                  </a:cubicBezTo>
                  <a:cubicBezTo>
                    <a:pt x="16" y="69"/>
                    <a:pt x="16" y="69"/>
                    <a:pt x="16" y="69"/>
                  </a:cubicBezTo>
                  <a:cubicBezTo>
                    <a:pt x="17" y="68"/>
                    <a:pt x="19" y="68"/>
                    <a:pt x="21" y="68"/>
                  </a:cubicBezTo>
                  <a:cubicBezTo>
                    <a:pt x="21" y="68"/>
                    <a:pt x="21" y="68"/>
                    <a:pt x="21" y="68"/>
                  </a:cubicBezTo>
                  <a:cubicBezTo>
                    <a:pt x="6" y="8"/>
                    <a:pt x="6" y="8"/>
                    <a:pt x="6" y="8"/>
                  </a:cubicBezTo>
                  <a:cubicBezTo>
                    <a:pt x="6" y="5"/>
                    <a:pt x="6" y="2"/>
                    <a:pt x="8" y="0"/>
                  </a:cubicBezTo>
                  <a:lnTo>
                    <a:pt x="2" y="0"/>
                  </a:lnTo>
                  <a:close/>
                </a:path>
              </a:pathLst>
            </a:custGeom>
            <a:solidFill>
              <a:srgbClr val="2828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14" name="Freeform 14">
              <a:extLst>
                <a:ext uri="{FF2B5EF4-FFF2-40B4-BE49-F238E27FC236}">
                  <a16:creationId xmlns:a16="http://schemas.microsoft.com/office/drawing/2014/main" xmlns="" id="{EC500E45-4F45-4B1A-945B-41274C214917}"/>
                </a:ext>
              </a:extLst>
            </p:cNvPr>
            <p:cNvSpPr>
              <a:spLocks/>
            </p:cNvSpPr>
            <p:nvPr/>
          </p:nvSpPr>
          <p:spPr bwMode="auto">
            <a:xfrm>
              <a:off x="5829718" y="1711451"/>
              <a:ext cx="147779" cy="448913"/>
            </a:xfrm>
            <a:custGeom>
              <a:avLst/>
              <a:gdLst>
                <a:gd name="T0" fmla="*/ 0 w 22"/>
                <a:gd name="T1" fmla="*/ 68 h 68"/>
                <a:gd name="T2" fmla="*/ 3 w 22"/>
                <a:gd name="T3" fmla="*/ 68 h 68"/>
                <a:gd name="T4" fmla="*/ 6 w 22"/>
                <a:gd name="T5" fmla="*/ 68 h 68"/>
                <a:gd name="T6" fmla="*/ 22 w 22"/>
                <a:gd name="T7" fmla="*/ 9 h 68"/>
                <a:gd name="T8" fmla="*/ 22 w 22"/>
                <a:gd name="T9" fmla="*/ 8 h 68"/>
                <a:gd name="T10" fmla="*/ 20 w 22"/>
                <a:gd name="T11" fmla="*/ 0 h 68"/>
                <a:gd name="T12" fmla="*/ 14 w 22"/>
                <a:gd name="T13" fmla="*/ 0 h 68"/>
                <a:gd name="T14" fmla="*/ 14 w 22"/>
                <a:gd name="T15" fmla="*/ 0 h 68"/>
                <a:gd name="T16" fmla="*/ 16 w 22"/>
                <a:gd name="T17" fmla="*/ 8 h 68"/>
                <a:gd name="T18" fmla="*/ 0 w 22"/>
                <a:gd name="T1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68">
                  <a:moveTo>
                    <a:pt x="0" y="68"/>
                  </a:moveTo>
                  <a:cubicBezTo>
                    <a:pt x="1" y="68"/>
                    <a:pt x="2" y="68"/>
                    <a:pt x="3" y="68"/>
                  </a:cubicBezTo>
                  <a:cubicBezTo>
                    <a:pt x="4" y="68"/>
                    <a:pt x="5" y="68"/>
                    <a:pt x="6" y="68"/>
                  </a:cubicBezTo>
                  <a:cubicBezTo>
                    <a:pt x="22" y="9"/>
                    <a:pt x="22" y="9"/>
                    <a:pt x="22" y="9"/>
                  </a:cubicBezTo>
                  <a:cubicBezTo>
                    <a:pt x="22" y="8"/>
                    <a:pt x="22" y="8"/>
                    <a:pt x="22" y="8"/>
                  </a:cubicBezTo>
                  <a:cubicBezTo>
                    <a:pt x="22" y="6"/>
                    <a:pt x="22" y="3"/>
                    <a:pt x="20" y="0"/>
                  </a:cubicBezTo>
                  <a:cubicBezTo>
                    <a:pt x="14" y="0"/>
                    <a:pt x="14" y="0"/>
                    <a:pt x="14" y="0"/>
                  </a:cubicBezTo>
                  <a:cubicBezTo>
                    <a:pt x="14" y="0"/>
                    <a:pt x="14" y="0"/>
                    <a:pt x="14" y="0"/>
                  </a:cubicBezTo>
                  <a:cubicBezTo>
                    <a:pt x="16" y="2"/>
                    <a:pt x="16" y="5"/>
                    <a:pt x="16" y="8"/>
                  </a:cubicBezTo>
                  <a:lnTo>
                    <a:pt x="0" y="68"/>
                  </a:lnTo>
                  <a:close/>
                </a:path>
              </a:pathLst>
            </a:custGeom>
            <a:solidFill>
              <a:srgbClr val="2828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cs typeface="+mn-ea"/>
                <a:sym typeface="+mn-lt"/>
              </a:endParaRPr>
            </a:p>
          </p:txBody>
        </p:sp>
        <p:sp>
          <p:nvSpPr>
            <p:cNvPr id="15" name="Freeform 15">
              <a:extLst>
                <a:ext uri="{FF2B5EF4-FFF2-40B4-BE49-F238E27FC236}">
                  <a16:creationId xmlns:a16="http://schemas.microsoft.com/office/drawing/2014/main" xmlns="" id="{DC36E6FE-B82F-48FE-93A6-710F4AF8023D}"/>
                </a:ext>
              </a:extLst>
            </p:cNvPr>
            <p:cNvSpPr>
              <a:spLocks/>
            </p:cNvSpPr>
            <p:nvPr/>
          </p:nvSpPr>
          <p:spPr bwMode="auto">
            <a:xfrm>
              <a:off x="5829718" y="-8877748"/>
              <a:ext cx="538136" cy="11096666"/>
            </a:xfrm>
            <a:custGeom>
              <a:avLst/>
              <a:gdLst>
                <a:gd name="T0" fmla="*/ 64 w 81"/>
                <a:gd name="T1" fmla="*/ 1601 h 1699"/>
                <a:gd name="T2" fmla="*/ 66 w 81"/>
                <a:gd name="T3" fmla="*/ 1589 h 1699"/>
                <a:gd name="T4" fmla="*/ 71 w 81"/>
                <a:gd name="T5" fmla="*/ 1580 h 1699"/>
                <a:gd name="T6" fmla="*/ 63 w 81"/>
                <a:gd name="T7" fmla="*/ 1555 h 1699"/>
                <a:gd name="T8" fmla="*/ 44 w 81"/>
                <a:gd name="T9" fmla="*/ 1550 h 1699"/>
                <a:gd name="T10" fmla="*/ 44 w 81"/>
                <a:gd name="T11" fmla="*/ 0 h 1699"/>
                <a:gd name="T12" fmla="*/ 37 w 81"/>
                <a:gd name="T13" fmla="*/ 0 h 1699"/>
                <a:gd name="T14" fmla="*/ 37 w 81"/>
                <a:gd name="T15" fmla="*/ 1550 h 1699"/>
                <a:gd name="T16" fmla="*/ 18 w 81"/>
                <a:gd name="T17" fmla="*/ 1555 h 1699"/>
                <a:gd name="T18" fmla="*/ 10 w 81"/>
                <a:gd name="T19" fmla="*/ 1580 h 1699"/>
                <a:gd name="T20" fmla="*/ 15 w 81"/>
                <a:gd name="T21" fmla="*/ 1589 h 1699"/>
                <a:gd name="T22" fmla="*/ 17 w 81"/>
                <a:gd name="T23" fmla="*/ 1601 h 1699"/>
                <a:gd name="T24" fmla="*/ 0 w 81"/>
                <a:gd name="T25" fmla="*/ 1695 h 1699"/>
                <a:gd name="T26" fmla="*/ 2 w 81"/>
                <a:gd name="T27" fmla="*/ 1698 h 1699"/>
                <a:gd name="T28" fmla="*/ 6 w 81"/>
                <a:gd name="T29" fmla="*/ 1696 h 1699"/>
                <a:gd name="T30" fmla="*/ 23 w 81"/>
                <a:gd name="T31" fmla="*/ 1602 h 1699"/>
                <a:gd name="T32" fmla="*/ 23 w 81"/>
                <a:gd name="T33" fmla="*/ 1602 h 1699"/>
                <a:gd name="T34" fmla="*/ 20 w 81"/>
                <a:gd name="T35" fmla="*/ 1587 h 1699"/>
                <a:gd name="T36" fmla="*/ 15 w 81"/>
                <a:gd name="T37" fmla="*/ 1577 h 1699"/>
                <a:gd name="T38" fmla="*/ 21 w 81"/>
                <a:gd name="T39" fmla="*/ 1561 h 1699"/>
                <a:gd name="T40" fmla="*/ 37 w 81"/>
                <a:gd name="T41" fmla="*/ 1556 h 1699"/>
                <a:gd name="T42" fmla="*/ 37 w 81"/>
                <a:gd name="T43" fmla="*/ 1561 h 1699"/>
                <a:gd name="T44" fmla="*/ 40 w 81"/>
                <a:gd name="T45" fmla="*/ 1564 h 1699"/>
                <a:gd name="T46" fmla="*/ 44 w 81"/>
                <a:gd name="T47" fmla="*/ 1561 h 1699"/>
                <a:gd name="T48" fmla="*/ 44 w 81"/>
                <a:gd name="T49" fmla="*/ 1556 h 1699"/>
                <a:gd name="T50" fmla="*/ 60 w 81"/>
                <a:gd name="T51" fmla="*/ 1561 h 1699"/>
                <a:gd name="T52" fmla="*/ 66 w 81"/>
                <a:gd name="T53" fmla="*/ 1577 h 1699"/>
                <a:gd name="T54" fmla="*/ 61 w 81"/>
                <a:gd name="T55" fmla="*/ 1586 h 1699"/>
                <a:gd name="T56" fmla="*/ 58 w 81"/>
                <a:gd name="T57" fmla="*/ 1602 h 1699"/>
                <a:gd name="T58" fmla="*/ 75 w 81"/>
                <a:gd name="T59" fmla="*/ 1696 h 1699"/>
                <a:gd name="T60" fmla="*/ 78 w 81"/>
                <a:gd name="T61" fmla="*/ 1699 h 1699"/>
                <a:gd name="T62" fmla="*/ 79 w 81"/>
                <a:gd name="T63" fmla="*/ 1698 h 1699"/>
                <a:gd name="T64" fmla="*/ 81 w 81"/>
                <a:gd name="T65" fmla="*/ 1695 h 1699"/>
                <a:gd name="T66" fmla="*/ 64 w 81"/>
                <a:gd name="T67" fmla="*/ 1601 h 1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1" h="1699">
                  <a:moveTo>
                    <a:pt x="64" y="1601"/>
                  </a:moveTo>
                  <a:cubicBezTo>
                    <a:pt x="64" y="1597"/>
                    <a:pt x="64" y="1593"/>
                    <a:pt x="66" y="1589"/>
                  </a:cubicBezTo>
                  <a:cubicBezTo>
                    <a:pt x="71" y="1580"/>
                    <a:pt x="71" y="1580"/>
                    <a:pt x="71" y="1580"/>
                  </a:cubicBezTo>
                  <a:cubicBezTo>
                    <a:pt x="76" y="1571"/>
                    <a:pt x="72" y="1560"/>
                    <a:pt x="63" y="1555"/>
                  </a:cubicBezTo>
                  <a:cubicBezTo>
                    <a:pt x="57" y="1552"/>
                    <a:pt x="51" y="1550"/>
                    <a:pt x="44" y="1550"/>
                  </a:cubicBezTo>
                  <a:cubicBezTo>
                    <a:pt x="44" y="0"/>
                    <a:pt x="44" y="0"/>
                    <a:pt x="44" y="0"/>
                  </a:cubicBezTo>
                  <a:cubicBezTo>
                    <a:pt x="37" y="0"/>
                    <a:pt x="37" y="0"/>
                    <a:pt x="37" y="0"/>
                  </a:cubicBezTo>
                  <a:cubicBezTo>
                    <a:pt x="37" y="1550"/>
                    <a:pt x="37" y="1550"/>
                    <a:pt x="37" y="1550"/>
                  </a:cubicBezTo>
                  <a:cubicBezTo>
                    <a:pt x="30" y="1551"/>
                    <a:pt x="24" y="1552"/>
                    <a:pt x="18" y="1555"/>
                  </a:cubicBezTo>
                  <a:cubicBezTo>
                    <a:pt x="9" y="1560"/>
                    <a:pt x="5" y="1571"/>
                    <a:pt x="10" y="1580"/>
                  </a:cubicBezTo>
                  <a:cubicBezTo>
                    <a:pt x="15" y="1589"/>
                    <a:pt x="15" y="1589"/>
                    <a:pt x="15" y="1589"/>
                  </a:cubicBezTo>
                  <a:cubicBezTo>
                    <a:pt x="17" y="1593"/>
                    <a:pt x="17" y="1597"/>
                    <a:pt x="17" y="1601"/>
                  </a:cubicBezTo>
                  <a:cubicBezTo>
                    <a:pt x="0" y="1695"/>
                    <a:pt x="0" y="1695"/>
                    <a:pt x="0" y="1695"/>
                  </a:cubicBezTo>
                  <a:cubicBezTo>
                    <a:pt x="0" y="1696"/>
                    <a:pt x="1" y="1698"/>
                    <a:pt x="2" y="1698"/>
                  </a:cubicBezTo>
                  <a:cubicBezTo>
                    <a:pt x="4" y="1698"/>
                    <a:pt x="5" y="1697"/>
                    <a:pt x="6" y="1696"/>
                  </a:cubicBezTo>
                  <a:cubicBezTo>
                    <a:pt x="23" y="1602"/>
                    <a:pt x="23" y="1602"/>
                    <a:pt x="23" y="1602"/>
                  </a:cubicBezTo>
                  <a:cubicBezTo>
                    <a:pt x="23" y="1602"/>
                    <a:pt x="23" y="1602"/>
                    <a:pt x="23" y="1602"/>
                  </a:cubicBezTo>
                  <a:cubicBezTo>
                    <a:pt x="24" y="1596"/>
                    <a:pt x="23" y="1591"/>
                    <a:pt x="20" y="1587"/>
                  </a:cubicBezTo>
                  <a:cubicBezTo>
                    <a:pt x="15" y="1577"/>
                    <a:pt x="15" y="1577"/>
                    <a:pt x="15" y="1577"/>
                  </a:cubicBezTo>
                  <a:cubicBezTo>
                    <a:pt x="12" y="1571"/>
                    <a:pt x="15" y="1564"/>
                    <a:pt x="21" y="1561"/>
                  </a:cubicBezTo>
                  <a:cubicBezTo>
                    <a:pt x="26" y="1558"/>
                    <a:pt x="31" y="1557"/>
                    <a:pt x="37" y="1556"/>
                  </a:cubicBezTo>
                  <a:cubicBezTo>
                    <a:pt x="37" y="1561"/>
                    <a:pt x="37" y="1561"/>
                    <a:pt x="37" y="1561"/>
                  </a:cubicBezTo>
                  <a:cubicBezTo>
                    <a:pt x="37" y="1562"/>
                    <a:pt x="39" y="1564"/>
                    <a:pt x="40" y="1564"/>
                  </a:cubicBezTo>
                  <a:cubicBezTo>
                    <a:pt x="42" y="1564"/>
                    <a:pt x="44" y="1562"/>
                    <a:pt x="44" y="1561"/>
                  </a:cubicBezTo>
                  <a:cubicBezTo>
                    <a:pt x="44" y="1556"/>
                    <a:pt x="44" y="1556"/>
                    <a:pt x="44" y="1556"/>
                  </a:cubicBezTo>
                  <a:cubicBezTo>
                    <a:pt x="50" y="1556"/>
                    <a:pt x="55" y="1558"/>
                    <a:pt x="60" y="1561"/>
                  </a:cubicBezTo>
                  <a:cubicBezTo>
                    <a:pt x="66" y="1564"/>
                    <a:pt x="69" y="1571"/>
                    <a:pt x="66" y="1577"/>
                  </a:cubicBezTo>
                  <a:cubicBezTo>
                    <a:pt x="61" y="1586"/>
                    <a:pt x="61" y="1586"/>
                    <a:pt x="61" y="1586"/>
                  </a:cubicBezTo>
                  <a:cubicBezTo>
                    <a:pt x="58" y="1591"/>
                    <a:pt x="58" y="1597"/>
                    <a:pt x="58" y="1602"/>
                  </a:cubicBezTo>
                  <a:cubicBezTo>
                    <a:pt x="75" y="1696"/>
                    <a:pt x="75" y="1696"/>
                    <a:pt x="75" y="1696"/>
                  </a:cubicBezTo>
                  <a:cubicBezTo>
                    <a:pt x="75" y="1697"/>
                    <a:pt x="77" y="1699"/>
                    <a:pt x="78" y="1699"/>
                  </a:cubicBezTo>
                  <a:cubicBezTo>
                    <a:pt x="78" y="1699"/>
                    <a:pt x="78" y="1698"/>
                    <a:pt x="79" y="1698"/>
                  </a:cubicBezTo>
                  <a:cubicBezTo>
                    <a:pt x="80" y="1698"/>
                    <a:pt x="81" y="1697"/>
                    <a:pt x="81" y="1695"/>
                  </a:cubicBezTo>
                  <a:lnTo>
                    <a:pt x="64" y="1601"/>
                  </a:lnTo>
                  <a:close/>
                </a:path>
              </a:pathLst>
            </a:custGeom>
            <a:solidFill>
              <a:srgbClr val="9C9C9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cs typeface="+mn-ea"/>
                <a:sym typeface="+mn-lt"/>
              </a:endParaRPr>
            </a:p>
          </p:txBody>
        </p:sp>
      </p:grpSp>
      <p:grpSp>
        <p:nvGrpSpPr>
          <p:cNvPr id="21" name="组合 20">
            <a:extLst>
              <a:ext uri="{FF2B5EF4-FFF2-40B4-BE49-F238E27FC236}">
                <a16:creationId xmlns:a16="http://schemas.microsoft.com/office/drawing/2014/main" xmlns="" id="{1557E992-D423-46BB-B493-1058DBAD760E}"/>
              </a:ext>
            </a:extLst>
          </p:cNvPr>
          <p:cNvGrpSpPr/>
          <p:nvPr/>
        </p:nvGrpSpPr>
        <p:grpSpPr>
          <a:xfrm>
            <a:off x="1308360" y="2328407"/>
            <a:ext cx="874400" cy="874400"/>
            <a:chOff x="-3498117" y="-3513194"/>
            <a:chExt cx="7301036" cy="7301036"/>
          </a:xfrm>
        </p:grpSpPr>
        <p:sp>
          <p:nvSpPr>
            <p:cNvPr id="22" name="椭圆 21">
              <a:extLst>
                <a:ext uri="{FF2B5EF4-FFF2-40B4-BE49-F238E27FC236}">
                  <a16:creationId xmlns:a16="http://schemas.microsoft.com/office/drawing/2014/main" xmlns="" id="{A0758835-BA53-4AAA-8F4E-9F9DE51E52D3}"/>
                </a:ext>
              </a:extLst>
            </p:cNvPr>
            <p:cNvSpPr/>
            <p:nvPr/>
          </p:nvSpPr>
          <p:spPr>
            <a:xfrm>
              <a:off x="-3498117" y="-3513194"/>
              <a:ext cx="7301036" cy="7301036"/>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23" name="椭圆 22">
              <a:extLst>
                <a:ext uri="{FF2B5EF4-FFF2-40B4-BE49-F238E27FC236}">
                  <a16:creationId xmlns:a16="http://schemas.microsoft.com/office/drawing/2014/main" xmlns="" id="{DD468AF1-9864-4870-8053-A91D8154D2B6}"/>
                </a:ext>
              </a:extLst>
            </p:cNvPr>
            <p:cNvSpPr/>
            <p:nvPr/>
          </p:nvSpPr>
          <p:spPr>
            <a:xfrm>
              <a:off x="-3120022" y="-3130073"/>
              <a:ext cx="6544842" cy="6544842"/>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24" name="椭圆 23">
              <a:extLst>
                <a:ext uri="{FF2B5EF4-FFF2-40B4-BE49-F238E27FC236}">
                  <a16:creationId xmlns:a16="http://schemas.microsoft.com/office/drawing/2014/main" xmlns="" id="{234752AC-9CF6-4627-81DB-B0A2E672C0BF}"/>
                </a:ext>
              </a:extLst>
            </p:cNvPr>
            <p:cNvSpPr/>
            <p:nvPr/>
          </p:nvSpPr>
          <p:spPr>
            <a:xfrm>
              <a:off x="-2741926" y="-2746952"/>
              <a:ext cx="5788651" cy="5788651"/>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25" name="椭圆 24">
              <a:extLst>
                <a:ext uri="{FF2B5EF4-FFF2-40B4-BE49-F238E27FC236}">
                  <a16:creationId xmlns:a16="http://schemas.microsoft.com/office/drawing/2014/main" xmlns="" id="{F7FFAA15-90E8-4760-9955-2008D809AE0D}"/>
                </a:ext>
              </a:extLst>
            </p:cNvPr>
            <p:cNvSpPr/>
            <p:nvPr/>
          </p:nvSpPr>
          <p:spPr>
            <a:xfrm>
              <a:off x="-2363828" y="-2363833"/>
              <a:ext cx="5032457" cy="5032457"/>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26" name="椭圆 25">
              <a:extLst>
                <a:ext uri="{FF2B5EF4-FFF2-40B4-BE49-F238E27FC236}">
                  <a16:creationId xmlns:a16="http://schemas.microsoft.com/office/drawing/2014/main" xmlns="" id="{18185AEB-7111-45E4-AD52-AC1D118A7E88}"/>
                </a:ext>
              </a:extLst>
            </p:cNvPr>
            <p:cNvSpPr/>
            <p:nvPr/>
          </p:nvSpPr>
          <p:spPr>
            <a:xfrm>
              <a:off x="-1985730" y="-1980712"/>
              <a:ext cx="4276263" cy="4276263"/>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27" name="椭圆 26">
              <a:extLst>
                <a:ext uri="{FF2B5EF4-FFF2-40B4-BE49-F238E27FC236}">
                  <a16:creationId xmlns:a16="http://schemas.microsoft.com/office/drawing/2014/main" xmlns="" id="{61E35CD2-B47F-4530-8567-D1C09412262B}"/>
                </a:ext>
              </a:extLst>
            </p:cNvPr>
            <p:cNvSpPr/>
            <p:nvPr/>
          </p:nvSpPr>
          <p:spPr>
            <a:xfrm>
              <a:off x="-1607634" y="-1597591"/>
              <a:ext cx="3520072" cy="3520072"/>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grpSp>
      <p:grpSp>
        <p:nvGrpSpPr>
          <p:cNvPr id="28" name="组合 27">
            <a:extLst>
              <a:ext uri="{FF2B5EF4-FFF2-40B4-BE49-F238E27FC236}">
                <a16:creationId xmlns:a16="http://schemas.microsoft.com/office/drawing/2014/main" xmlns="" id="{8E2AC4B3-FF78-4D84-90AC-1DE3691599DD}"/>
              </a:ext>
            </a:extLst>
          </p:cNvPr>
          <p:cNvGrpSpPr/>
          <p:nvPr/>
        </p:nvGrpSpPr>
        <p:grpSpPr>
          <a:xfrm>
            <a:off x="2575117" y="3026107"/>
            <a:ext cx="1901840" cy="1901840"/>
            <a:chOff x="-3498117" y="-3513194"/>
            <a:chExt cx="7301036" cy="7301036"/>
          </a:xfrm>
        </p:grpSpPr>
        <p:sp>
          <p:nvSpPr>
            <p:cNvPr id="29" name="椭圆 28">
              <a:extLst>
                <a:ext uri="{FF2B5EF4-FFF2-40B4-BE49-F238E27FC236}">
                  <a16:creationId xmlns:a16="http://schemas.microsoft.com/office/drawing/2014/main" xmlns="" id="{9839B8F0-8235-4825-8E44-0C4D4DFB1EB7}"/>
                </a:ext>
              </a:extLst>
            </p:cNvPr>
            <p:cNvSpPr/>
            <p:nvPr/>
          </p:nvSpPr>
          <p:spPr>
            <a:xfrm>
              <a:off x="-3498117" y="-3513194"/>
              <a:ext cx="7301036" cy="7301036"/>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30" name="椭圆 29">
              <a:extLst>
                <a:ext uri="{FF2B5EF4-FFF2-40B4-BE49-F238E27FC236}">
                  <a16:creationId xmlns:a16="http://schemas.microsoft.com/office/drawing/2014/main" xmlns="" id="{0591A063-3CD8-4099-A52F-C691CD33BA37}"/>
                </a:ext>
              </a:extLst>
            </p:cNvPr>
            <p:cNvSpPr/>
            <p:nvPr/>
          </p:nvSpPr>
          <p:spPr>
            <a:xfrm>
              <a:off x="-3120022" y="-3130073"/>
              <a:ext cx="6544842" cy="6544842"/>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31" name="椭圆 30">
              <a:extLst>
                <a:ext uri="{FF2B5EF4-FFF2-40B4-BE49-F238E27FC236}">
                  <a16:creationId xmlns:a16="http://schemas.microsoft.com/office/drawing/2014/main" xmlns="" id="{38800A18-29B0-48E5-9E7E-03EA39EADB5D}"/>
                </a:ext>
              </a:extLst>
            </p:cNvPr>
            <p:cNvSpPr/>
            <p:nvPr/>
          </p:nvSpPr>
          <p:spPr>
            <a:xfrm>
              <a:off x="-2741926" y="-2746952"/>
              <a:ext cx="5788651" cy="5788651"/>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32" name="椭圆 31">
              <a:extLst>
                <a:ext uri="{FF2B5EF4-FFF2-40B4-BE49-F238E27FC236}">
                  <a16:creationId xmlns:a16="http://schemas.microsoft.com/office/drawing/2014/main" xmlns="" id="{2B4B3D3D-0A62-43AE-A90B-E94E63D872CF}"/>
                </a:ext>
              </a:extLst>
            </p:cNvPr>
            <p:cNvSpPr/>
            <p:nvPr/>
          </p:nvSpPr>
          <p:spPr>
            <a:xfrm>
              <a:off x="-2363828" y="-2363833"/>
              <a:ext cx="5032457" cy="5032457"/>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33" name="椭圆 32">
              <a:extLst>
                <a:ext uri="{FF2B5EF4-FFF2-40B4-BE49-F238E27FC236}">
                  <a16:creationId xmlns:a16="http://schemas.microsoft.com/office/drawing/2014/main" xmlns="" id="{BA4FB08C-FC7F-4E31-8C64-8E77635C6FC6}"/>
                </a:ext>
              </a:extLst>
            </p:cNvPr>
            <p:cNvSpPr/>
            <p:nvPr/>
          </p:nvSpPr>
          <p:spPr>
            <a:xfrm>
              <a:off x="-1985730" y="-1980712"/>
              <a:ext cx="4276263" cy="4276263"/>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34" name="椭圆 33">
              <a:extLst>
                <a:ext uri="{FF2B5EF4-FFF2-40B4-BE49-F238E27FC236}">
                  <a16:creationId xmlns:a16="http://schemas.microsoft.com/office/drawing/2014/main" xmlns="" id="{52C7D2E8-EF90-48B6-93BF-90D1A6BE7CE0}"/>
                </a:ext>
              </a:extLst>
            </p:cNvPr>
            <p:cNvSpPr/>
            <p:nvPr/>
          </p:nvSpPr>
          <p:spPr>
            <a:xfrm>
              <a:off x="-1607634" y="-1597591"/>
              <a:ext cx="3520072" cy="3520072"/>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pc="300" dirty="0">
                  <a:solidFill>
                    <a:srgbClr val="E63B3C"/>
                  </a:solidFill>
                  <a:cs typeface="+mn-ea"/>
                  <a:sym typeface="+mn-lt"/>
                </a:rPr>
                <a:t>团队</a:t>
              </a:r>
            </a:p>
          </p:txBody>
        </p:sp>
      </p:grpSp>
      <p:grpSp>
        <p:nvGrpSpPr>
          <p:cNvPr id="35" name="组合 34">
            <a:extLst>
              <a:ext uri="{FF2B5EF4-FFF2-40B4-BE49-F238E27FC236}">
                <a16:creationId xmlns:a16="http://schemas.microsoft.com/office/drawing/2014/main" xmlns="" id="{B6EE9A0C-F13C-444C-BBE7-07B392334D00}"/>
              </a:ext>
            </a:extLst>
          </p:cNvPr>
          <p:cNvGrpSpPr/>
          <p:nvPr/>
        </p:nvGrpSpPr>
        <p:grpSpPr>
          <a:xfrm>
            <a:off x="4493558" y="2257481"/>
            <a:ext cx="600695" cy="600695"/>
            <a:chOff x="-3498117" y="-3513194"/>
            <a:chExt cx="7301036" cy="7301036"/>
          </a:xfrm>
        </p:grpSpPr>
        <p:sp>
          <p:nvSpPr>
            <p:cNvPr id="36" name="椭圆 35">
              <a:extLst>
                <a:ext uri="{FF2B5EF4-FFF2-40B4-BE49-F238E27FC236}">
                  <a16:creationId xmlns:a16="http://schemas.microsoft.com/office/drawing/2014/main" xmlns="" id="{C6BF10C9-50D8-4BCE-9976-E99A9D70D0B8}"/>
                </a:ext>
              </a:extLst>
            </p:cNvPr>
            <p:cNvSpPr/>
            <p:nvPr/>
          </p:nvSpPr>
          <p:spPr>
            <a:xfrm>
              <a:off x="-3498117" y="-3513194"/>
              <a:ext cx="7301036" cy="7301036"/>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37" name="椭圆 36">
              <a:extLst>
                <a:ext uri="{FF2B5EF4-FFF2-40B4-BE49-F238E27FC236}">
                  <a16:creationId xmlns:a16="http://schemas.microsoft.com/office/drawing/2014/main" xmlns="" id="{D0A3AA58-567B-4940-9D4C-1694405A39BA}"/>
                </a:ext>
              </a:extLst>
            </p:cNvPr>
            <p:cNvSpPr/>
            <p:nvPr/>
          </p:nvSpPr>
          <p:spPr>
            <a:xfrm>
              <a:off x="-3120022" y="-3130073"/>
              <a:ext cx="6544842" cy="6544842"/>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38" name="椭圆 37">
              <a:extLst>
                <a:ext uri="{FF2B5EF4-FFF2-40B4-BE49-F238E27FC236}">
                  <a16:creationId xmlns:a16="http://schemas.microsoft.com/office/drawing/2014/main" xmlns="" id="{B7C4AA09-26EE-42DD-AC06-2D504C29FDA7}"/>
                </a:ext>
              </a:extLst>
            </p:cNvPr>
            <p:cNvSpPr/>
            <p:nvPr/>
          </p:nvSpPr>
          <p:spPr>
            <a:xfrm>
              <a:off x="-2741926" y="-2746952"/>
              <a:ext cx="5788651" cy="5788651"/>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39" name="椭圆 38">
              <a:extLst>
                <a:ext uri="{FF2B5EF4-FFF2-40B4-BE49-F238E27FC236}">
                  <a16:creationId xmlns:a16="http://schemas.microsoft.com/office/drawing/2014/main" xmlns="" id="{04FA9625-F9F0-440E-A7C2-C3813341D0F7}"/>
                </a:ext>
              </a:extLst>
            </p:cNvPr>
            <p:cNvSpPr/>
            <p:nvPr/>
          </p:nvSpPr>
          <p:spPr>
            <a:xfrm>
              <a:off x="-2363828" y="-2363833"/>
              <a:ext cx="5032457" cy="5032457"/>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40" name="椭圆 39">
              <a:extLst>
                <a:ext uri="{FF2B5EF4-FFF2-40B4-BE49-F238E27FC236}">
                  <a16:creationId xmlns:a16="http://schemas.microsoft.com/office/drawing/2014/main" xmlns="" id="{BDBF049C-9761-43CF-B69F-90A7585A07A3}"/>
                </a:ext>
              </a:extLst>
            </p:cNvPr>
            <p:cNvSpPr/>
            <p:nvPr/>
          </p:nvSpPr>
          <p:spPr>
            <a:xfrm>
              <a:off x="-1985730" y="-1980712"/>
              <a:ext cx="4276263" cy="4276263"/>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41" name="椭圆 40">
              <a:extLst>
                <a:ext uri="{FF2B5EF4-FFF2-40B4-BE49-F238E27FC236}">
                  <a16:creationId xmlns:a16="http://schemas.microsoft.com/office/drawing/2014/main" xmlns="" id="{D0ED2CD5-A6B1-44BF-986D-7B587D537FC1}"/>
                </a:ext>
              </a:extLst>
            </p:cNvPr>
            <p:cNvSpPr/>
            <p:nvPr/>
          </p:nvSpPr>
          <p:spPr>
            <a:xfrm>
              <a:off x="-1607634" y="-1597591"/>
              <a:ext cx="3520072" cy="3520072"/>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grpSp>
      <p:sp>
        <p:nvSpPr>
          <p:cNvPr id="42" name="椭圆 41">
            <a:extLst>
              <a:ext uri="{FF2B5EF4-FFF2-40B4-BE49-F238E27FC236}">
                <a16:creationId xmlns:a16="http://schemas.microsoft.com/office/drawing/2014/main" xmlns="" id="{8B85157B-90C4-4553-8084-B4246944B726}"/>
              </a:ext>
            </a:extLst>
          </p:cNvPr>
          <p:cNvSpPr/>
          <p:nvPr/>
        </p:nvSpPr>
        <p:spPr>
          <a:xfrm>
            <a:off x="1421937" y="5379144"/>
            <a:ext cx="190707" cy="190707"/>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椭圆 42">
            <a:extLst>
              <a:ext uri="{FF2B5EF4-FFF2-40B4-BE49-F238E27FC236}">
                <a16:creationId xmlns:a16="http://schemas.microsoft.com/office/drawing/2014/main" xmlns="" id="{29B9DAB1-FAA9-4F76-A1AC-4836ED205068}"/>
              </a:ext>
            </a:extLst>
          </p:cNvPr>
          <p:cNvSpPr/>
          <p:nvPr/>
        </p:nvSpPr>
        <p:spPr>
          <a:xfrm>
            <a:off x="5729433" y="3919092"/>
            <a:ext cx="190707" cy="190707"/>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4" name="椭圆 43">
            <a:extLst>
              <a:ext uri="{FF2B5EF4-FFF2-40B4-BE49-F238E27FC236}">
                <a16:creationId xmlns:a16="http://schemas.microsoft.com/office/drawing/2014/main" xmlns="" id="{079DE182-0745-450D-9CC1-E3FE1F0F5E05}"/>
              </a:ext>
            </a:extLst>
          </p:cNvPr>
          <p:cNvSpPr/>
          <p:nvPr/>
        </p:nvSpPr>
        <p:spPr>
          <a:xfrm>
            <a:off x="2902664" y="1543343"/>
            <a:ext cx="248925" cy="248925"/>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5" name="椭圆 44">
            <a:extLst>
              <a:ext uri="{FF2B5EF4-FFF2-40B4-BE49-F238E27FC236}">
                <a16:creationId xmlns:a16="http://schemas.microsoft.com/office/drawing/2014/main" xmlns="" id="{B9D615CB-30E8-4384-89B5-CEF79FABCAFD}"/>
              </a:ext>
            </a:extLst>
          </p:cNvPr>
          <p:cNvSpPr/>
          <p:nvPr/>
        </p:nvSpPr>
        <p:spPr>
          <a:xfrm>
            <a:off x="3800713" y="5379142"/>
            <a:ext cx="370547" cy="370546"/>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436451325"/>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randombar(horizontal)">
                                      <p:cBhvr>
                                        <p:cTn id="14" dur="500"/>
                                        <p:tgtEl>
                                          <p:spTgt spid="44"/>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randombar(horizontal)">
                                      <p:cBhvr>
                                        <p:cTn id="17" dur="500"/>
                                        <p:tgtEl>
                                          <p:spTgt spid="4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randombar(horizontal)">
                                      <p:cBhvr>
                                        <p:cTn id="20" dur="500"/>
                                        <p:tgtEl>
                                          <p:spTgt spid="45"/>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randombar(horizontal)">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fill="hold"/>
                                        <p:tgtEl>
                                          <p:spTgt spid="3"/>
                                        </p:tgtEl>
                                        <p:attrNameLst>
                                          <p:attrName>ppt_x</p:attrName>
                                        </p:attrNameLst>
                                      </p:cBhvr>
                                      <p:tavLst>
                                        <p:tav tm="0">
                                          <p:val>
                                            <p:strVal val="#ppt_x"/>
                                          </p:val>
                                        </p:tav>
                                        <p:tav tm="100000">
                                          <p:val>
                                            <p:strVal val="#ppt_x"/>
                                          </p:val>
                                        </p:tav>
                                      </p:tavLst>
                                    </p:anim>
                                    <p:anim calcmode="lin" valueType="num">
                                      <p:cBhvr additive="base">
                                        <p:cTn id="2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heel(1)">
                                      <p:cBhvr>
                                        <p:cTn id="34" dur="20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randombar(horizontal)">
                                      <p:cBhvr>
                                        <p:cTn id="39" dur="500"/>
                                        <p:tgtEl>
                                          <p:spTgt spid="35"/>
                                        </p:tgtEl>
                                      </p:cBhvr>
                                    </p:animEffect>
                                  </p:childTnLst>
                                </p:cTn>
                              </p:par>
                              <p:par>
                                <p:cTn id="40" presetID="14" presetClass="entr" presetSubtype="1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randombar(horizontal)">
                                      <p:cBhvr>
                                        <p:cTn id="4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388855B7-65A7-4E8F-9393-E73E3092679C}"/>
              </a:ext>
            </a:extLst>
          </p:cNvPr>
          <p:cNvGrpSpPr/>
          <p:nvPr/>
        </p:nvGrpSpPr>
        <p:grpSpPr>
          <a:xfrm>
            <a:off x="-2381509" y="138629"/>
            <a:ext cx="6598909" cy="6598909"/>
            <a:chOff x="-3498117" y="-3513194"/>
            <a:chExt cx="7301036" cy="7301036"/>
          </a:xfrm>
        </p:grpSpPr>
        <p:sp>
          <p:nvSpPr>
            <p:cNvPr id="3" name="椭圆 2">
              <a:extLst>
                <a:ext uri="{FF2B5EF4-FFF2-40B4-BE49-F238E27FC236}">
                  <a16:creationId xmlns:a16="http://schemas.microsoft.com/office/drawing/2014/main" xmlns="" id="{C25B449C-6778-4406-8D03-17D743DB1876}"/>
                </a:ext>
              </a:extLst>
            </p:cNvPr>
            <p:cNvSpPr/>
            <p:nvPr/>
          </p:nvSpPr>
          <p:spPr>
            <a:xfrm>
              <a:off x="-3498117" y="-3513194"/>
              <a:ext cx="7301036" cy="7301036"/>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4" name="椭圆 3">
              <a:extLst>
                <a:ext uri="{FF2B5EF4-FFF2-40B4-BE49-F238E27FC236}">
                  <a16:creationId xmlns:a16="http://schemas.microsoft.com/office/drawing/2014/main" xmlns="" id="{D41C9F36-D2E0-4436-A4D4-2654273234AF}"/>
                </a:ext>
              </a:extLst>
            </p:cNvPr>
            <p:cNvSpPr/>
            <p:nvPr/>
          </p:nvSpPr>
          <p:spPr>
            <a:xfrm>
              <a:off x="-3120022" y="-3130073"/>
              <a:ext cx="6544842" cy="6544842"/>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5" name="椭圆 4">
              <a:extLst>
                <a:ext uri="{FF2B5EF4-FFF2-40B4-BE49-F238E27FC236}">
                  <a16:creationId xmlns:a16="http://schemas.microsoft.com/office/drawing/2014/main" xmlns="" id="{D7919A1B-24DA-4EC8-A596-E594C0267F08}"/>
                </a:ext>
              </a:extLst>
            </p:cNvPr>
            <p:cNvSpPr/>
            <p:nvPr/>
          </p:nvSpPr>
          <p:spPr>
            <a:xfrm>
              <a:off x="-2741926" y="-2746952"/>
              <a:ext cx="5788651" cy="5788651"/>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6" name="椭圆 5">
              <a:extLst>
                <a:ext uri="{FF2B5EF4-FFF2-40B4-BE49-F238E27FC236}">
                  <a16:creationId xmlns:a16="http://schemas.microsoft.com/office/drawing/2014/main" xmlns="" id="{29BBEE51-E755-4586-AF9E-BC7FFDA4D4CA}"/>
                </a:ext>
              </a:extLst>
            </p:cNvPr>
            <p:cNvSpPr/>
            <p:nvPr/>
          </p:nvSpPr>
          <p:spPr>
            <a:xfrm>
              <a:off x="-2363828" y="-2363833"/>
              <a:ext cx="5032457" cy="5032457"/>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 name="椭圆 6">
              <a:extLst>
                <a:ext uri="{FF2B5EF4-FFF2-40B4-BE49-F238E27FC236}">
                  <a16:creationId xmlns:a16="http://schemas.microsoft.com/office/drawing/2014/main" xmlns="" id="{CEB52B8D-3B8D-4336-8944-429756AC220E}"/>
                </a:ext>
              </a:extLst>
            </p:cNvPr>
            <p:cNvSpPr/>
            <p:nvPr/>
          </p:nvSpPr>
          <p:spPr>
            <a:xfrm>
              <a:off x="-1985730" y="-1980712"/>
              <a:ext cx="4276263" cy="4276263"/>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 name="椭圆 7">
              <a:extLst>
                <a:ext uri="{FF2B5EF4-FFF2-40B4-BE49-F238E27FC236}">
                  <a16:creationId xmlns:a16="http://schemas.microsoft.com/office/drawing/2014/main" xmlns="" id="{6EFFE96B-6F03-4DD0-84BF-664DCA24C1F6}"/>
                </a:ext>
              </a:extLst>
            </p:cNvPr>
            <p:cNvSpPr/>
            <p:nvPr/>
          </p:nvSpPr>
          <p:spPr>
            <a:xfrm>
              <a:off x="-1607634" y="-1597591"/>
              <a:ext cx="3520072" cy="3520072"/>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grpSp>
      <p:sp>
        <p:nvSpPr>
          <p:cNvPr id="11" name="文本框 10">
            <a:extLst>
              <a:ext uri="{FF2B5EF4-FFF2-40B4-BE49-F238E27FC236}">
                <a16:creationId xmlns:a16="http://schemas.microsoft.com/office/drawing/2014/main" xmlns="" id="{73839DD7-DCC0-4FBB-B50B-B2E14775E332}"/>
              </a:ext>
            </a:extLst>
          </p:cNvPr>
          <p:cNvSpPr txBox="1"/>
          <p:nvPr/>
        </p:nvSpPr>
        <p:spPr>
          <a:xfrm>
            <a:off x="452201" y="2725718"/>
            <a:ext cx="1484927" cy="2554545"/>
          </a:xfrm>
          <a:prstGeom prst="rect">
            <a:avLst/>
          </a:prstGeom>
          <a:noFill/>
        </p:spPr>
        <p:txBody>
          <a:bodyPr wrap="square" rtlCol="0">
            <a:spAutoFit/>
          </a:bodyPr>
          <a:lstStyle/>
          <a:p>
            <a:r>
              <a:rPr lang="en-US" altLang="zh-CN" sz="8000" dirty="0">
                <a:solidFill>
                  <a:srgbClr val="E63B3C"/>
                </a:solidFill>
                <a:cs typeface="+mn-ea"/>
                <a:sym typeface="+mn-lt"/>
              </a:rPr>
              <a:t>03.</a:t>
            </a:r>
            <a:endParaRPr lang="zh-CN" altLang="en-US" sz="8000" dirty="0">
              <a:solidFill>
                <a:srgbClr val="E63B3C"/>
              </a:solidFill>
              <a:cs typeface="+mn-ea"/>
              <a:sym typeface="+mn-lt"/>
            </a:endParaRPr>
          </a:p>
        </p:txBody>
      </p:sp>
      <p:sp>
        <p:nvSpPr>
          <p:cNvPr id="12" name="文本框 11">
            <a:extLst>
              <a:ext uri="{FF2B5EF4-FFF2-40B4-BE49-F238E27FC236}">
                <a16:creationId xmlns:a16="http://schemas.microsoft.com/office/drawing/2014/main" xmlns="" id="{A13F934C-99F2-4351-A42B-CB524B5E15E1}"/>
              </a:ext>
            </a:extLst>
          </p:cNvPr>
          <p:cNvSpPr txBox="1"/>
          <p:nvPr/>
        </p:nvSpPr>
        <p:spPr>
          <a:xfrm>
            <a:off x="4214601" y="2668643"/>
            <a:ext cx="7520007" cy="769441"/>
          </a:xfrm>
          <a:prstGeom prst="rect">
            <a:avLst/>
          </a:prstGeom>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sz="4400" dirty="0">
                <a:solidFill>
                  <a:srgbClr val="425158"/>
                </a:solidFill>
                <a:latin typeface="+mn-lt"/>
                <a:ea typeface="+mn-ea"/>
                <a:cs typeface="+mn-ea"/>
                <a:sym typeface="+mn-lt"/>
              </a:rPr>
              <a:t>如何把控好团队管理的执行？</a:t>
            </a:r>
          </a:p>
        </p:txBody>
      </p:sp>
      <p:sp>
        <p:nvSpPr>
          <p:cNvPr id="13" name="文本框 12">
            <a:extLst>
              <a:ext uri="{FF2B5EF4-FFF2-40B4-BE49-F238E27FC236}">
                <a16:creationId xmlns:a16="http://schemas.microsoft.com/office/drawing/2014/main" xmlns="" id="{E7140C47-3E6F-4C71-85F6-EB35FF572A82}"/>
              </a:ext>
            </a:extLst>
          </p:cNvPr>
          <p:cNvSpPr txBox="1"/>
          <p:nvPr/>
        </p:nvSpPr>
        <p:spPr>
          <a:xfrm>
            <a:off x="6098441" y="3387438"/>
            <a:ext cx="3980176" cy="646331"/>
          </a:xfrm>
          <a:prstGeom prst="rect">
            <a:avLst/>
          </a:prstGeom>
          <a:noFill/>
        </p:spPr>
        <p:txBody>
          <a:bodyPr wrap="square" rtlCol="0">
            <a:spAutoFit/>
          </a:bodyPr>
          <a:lstStyle/>
          <a:p>
            <a:r>
              <a:rPr lang="en-US" altLang="zh-CN" dirty="0">
                <a:cs typeface="+mn-ea"/>
                <a:sym typeface="+mn-lt"/>
              </a:rPr>
              <a:t>Please type here whatever you want.</a:t>
            </a:r>
            <a:endParaRPr lang="zh-CN" altLang="en-US" dirty="0">
              <a:cs typeface="+mn-ea"/>
              <a:sym typeface="+mn-lt"/>
            </a:endParaRPr>
          </a:p>
        </p:txBody>
      </p:sp>
      <p:sp>
        <p:nvSpPr>
          <p:cNvPr id="14" name="椭圆 13">
            <a:extLst>
              <a:ext uri="{FF2B5EF4-FFF2-40B4-BE49-F238E27FC236}">
                <a16:creationId xmlns:a16="http://schemas.microsoft.com/office/drawing/2014/main" xmlns="" id="{FB303CEE-AFF3-4EA9-818B-1F8546322062}"/>
              </a:ext>
            </a:extLst>
          </p:cNvPr>
          <p:cNvSpPr/>
          <p:nvPr/>
        </p:nvSpPr>
        <p:spPr>
          <a:xfrm>
            <a:off x="5011296" y="2397386"/>
            <a:ext cx="190707" cy="190707"/>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a:extLst>
              <a:ext uri="{FF2B5EF4-FFF2-40B4-BE49-F238E27FC236}">
                <a16:creationId xmlns:a16="http://schemas.microsoft.com/office/drawing/2014/main" xmlns="" id="{0B668465-1AAC-4FE9-896F-8D4FD5085245}"/>
              </a:ext>
            </a:extLst>
          </p:cNvPr>
          <p:cNvSpPr/>
          <p:nvPr/>
        </p:nvSpPr>
        <p:spPr>
          <a:xfrm>
            <a:off x="11265580" y="4017412"/>
            <a:ext cx="190707" cy="190707"/>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a16="http://schemas.microsoft.com/office/drawing/2014/main" xmlns="" id="{D850DAA8-2C4E-4CBB-918D-3D5DEC049407}"/>
              </a:ext>
            </a:extLst>
          </p:cNvPr>
          <p:cNvSpPr/>
          <p:nvPr/>
        </p:nvSpPr>
        <p:spPr>
          <a:xfrm>
            <a:off x="8438811" y="1641665"/>
            <a:ext cx="248925" cy="248925"/>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a:extLst>
              <a:ext uri="{FF2B5EF4-FFF2-40B4-BE49-F238E27FC236}">
                <a16:creationId xmlns:a16="http://schemas.microsoft.com/office/drawing/2014/main" xmlns="" id="{6ED2AD6C-0697-4016-9E74-2B66FF1EDA1B}"/>
              </a:ext>
            </a:extLst>
          </p:cNvPr>
          <p:cNvSpPr/>
          <p:nvPr/>
        </p:nvSpPr>
        <p:spPr>
          <a:xfrm>
            <a:off x="9336861" y="5477464"/>
            <a:ext cx="370547" cy="370546"/>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3163658014"/>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1)">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animBg="1"/>
      <p:bldP spid="15" grpId="0" animBg="1"/>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A546AE3C-D9B5-47D9-8A35-331C912C443C}"/>
              </a:ext>
            </a:extLst>
          </p:cNvPr>
          <p:cNvSpPr/>
          <p:nvPr/>
        </p:nvSpPr>
        <p:spPr>
          <a:xfrm>
            <a:off x="5915473" y="2049329"/>
            <a:ext cx="4799431" cy="1172629"/>
          </a:xfrm>
          <a:prstGeom prst="rect">
            <a:avLst/>
          </a:prstGeom>
        </p:spPr>
        <p:txBody>
          <a:bodyPr wrap="square">
            <a:spAutoFit/>
          </a:bodyPr>
          <a:lstStyle/>
          <a:p>
            <a:pPr algn="just">
              <a:lnSpc>
                <a:spcPct val="130000"/>
              </a:lnSpc>
              <a:spcBef>
                <a:spcPct val="30000"/>
              </a:spcBef>
            </a:pPr>
            <a:r>
              <a:rPr lang="zh-CN" altLang="en-US" spc="300" dirty="0">
                <a:solidFill>
                  <a:srgbClr val="425158"/>
                </a:solidFill>
                <a:cs typeface="+mn-ea"/>
                <a:sym typeface="+mn-lt"/>
              </a:rPr>
              <a:t>（</a:t>
            </a:r>
            <a:r>
              <a:rPr lang="en-US" altLang="zh-CN" spc="300" dirty="0">
                <a:solidFill>
                  <a:srgbClr val="425158"/>
                </a:solidFill>
                <a:cs typeface="+mn-ea"/>
                <a:sym typeface="+mn-lt"/>
              </a:rPr>
              <a:t>1</a:t>
            </a:r>
            <a:r>
              <a:rPr lang="zh-CN" altLang="en-US" spc="300" dirty="0">
                <a:solidFill>
                  <a:srgbClr val="425158"/>
                </a:solidFill>
                <a:cs typeface="+mn-ea"/>
                <a:sym typeface="+mn-lt"/>
              </a:rPr>
              <a:t>）了解团队发展各阶段的特点，统筹大局。适当鼓励、保持效率、加强沟通。</a:t>
            </a:r>
          </a:p>
        </p:txBody>
      </p:sp>
      <p:grpSp>
        <p:nvGrpSpPr>
          <p:cNvPr id="7" name="组合 6">
            <a:extLst>
              <a:ext uri="{FF2B5EF4-FFF2-40B4-BE49-F238E27FC236}">
                <a16:creationId xmlns:a16="http://schemas.microsoft.com/office/drawing/2014/main" xmlns="" id="{9EA44FFF-8F52-4B3E-A46C-DC56A9FA391A}"/>
              </a:ext>
            </a:extLst>
          </p:cNvPr>
          <p:cNvGrpSpPr/>
          <p:nvPr/>
        </p:nvGrpSpPr>
        <p:grpSpPr>
          <a:xfrm>
            <a:off x="1264693" y="2275840"/>
            <a:ext cx="2884521" cy="624678"/>
            <a:chOff x="1264692" y="2275839"/>
            <a:chExt cx="2884521" cy="624678"/>
          </a:xfrm>
        </p:grpSpPr>
        <p:sp>
          <p:nvSpPr>
            <p:cNvPr id="3" name="文本框 2">
              <a:extLst>
                <a:ext uri="{FF2B5EF4-FFF2-40B4-BE49-F238E27FC236}">
                  <a16:creationId xmlns:a16="http://schemas.microsoft.com/office/drawing/2014/main" xmlns="" id="{6CEB1D89-8367-4229-98F7-3AC0BB802829}"/>
                </a:ext>
              </a:extLst>
            </p:cNvPr>
            <p:cNvSpPr txBox="1"/>
            <p:nvPr/>
          </p:nvSpPr>
          <p:spPr>
            <a:xfrm>
              <a:off x="1840851" y="2423226"/>
              <a:ext cx="2185214" cy="400110"/>
            </a:xfrm>
            <a:prstGeom prst="rect">
              <a:avLst/>
            </a:prstGeom>
            <a:solidFill>
              <a:schemeClr val="bg1"/>
            </a:solidFill>
          </p:spPr>
          <p:txBody>
            <a:bodyPr vert="horz" wrap="square" rtlCol="0">
              <a:spAutoFit/>
            </a:bodyPr>
            <a:lstStyle>
              <a:defPPr>
                <a:defRPr lang="en-US"/>
              </a:defPPr>
              <a:lvl1pPr algn="ctr">
                <a:defRPr sz="2000" spc="600">
                  <a:solidFill>
                    <a:srgbClr val="425158"/>
                  </a:solidFill>
                  <a:latin typeface="思源黑体 CN Bold" panose="020B0800000000000000" pitchFamily="34" charset="-122"/>
                  <a:ea typeface="思源黑体 CN Bold" panose="020B0800000000000000" pitchFamily="34" charset="-122"/>
                </a:defRPr>
              </a:lvl1pPr>
            </a:lstStyle>
            <a:p>
              <a:r>
                <a:rPr lang="zh-CN" altLang="en-US" dirty="0">
                  <a:latin typeface="+mn-lt"/>
                  <a:ea typeface="+mn-ea"/>
                  <a:cs typeface="+mn-ea"/>
                  <a:sym typeface="+mn-lt"/>
                </a:rPr>
                <a:t>把控团队执行</a:t>
              </a:r>
            </a:p>
          </p:txBody>
        </p:sp>
        <p:sp>
          <p:nvSpPr>
            <p:cNvPr id="4" name="椭圆 3">
              <a:extLst>
                <a:ext uri="{FF2B5EF4-FFF2-40B4-BE49-F238E27FC236}">
                  <a16:creationId xmlns:a16="http://schemas.microsoft.com/office/drawing/2014/main" xmlns="" id="{117E677C-D9A5-423E-8894-BDEBC4C3D5D4}"/>
                </a:ext>
              </a:extLst>
            </p:cNvPr>
            <p:cNvSpPr/>
            <p:nvPr/>
          </p:nvSpPr>
          <p:spPr>
            <a:xfrm>
              <a:off x="1591926" y="2495555"/>
              <a:ext cx="248925" cy="248925"/>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a:extLst>
                <a:ext uri="{FF2B5EF4-FFF2-40B4-BE49-F238E27FC236}">
                  <a16:creationId xmlns:a16="http://schemas.microsoft.com/office/drawing/2014/main" xmlns="" id="{808C5C5A-A550-4263-B6B2-DEA55B4C4324}"/>
                </a:ext>
              </a:extLst>
            </p:cNvPr>
            <p:cNvSpPr/>
            <p:nvPr/>
          </p:nvSpPr>
          <p:spPr>
            <a:xfrm>
              <a:off x="1477098" y="2495555"/>
              <a:ext cx="190707" cy="190707"/>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平行四边形 5">
              <a:extLst>
                <a:ext uri="{FF2B5EF4-FFF2-40B4-BE49-F238E27FC236}">
                  <a16:creationId xmlns:a16="http://schemas.microsoft.com/office/drawing/2014/main" xmlns="" id="{4F82293E-51D6-487B-A26A-D9AFF784D0E9}"/>
                </a:ext>
              </a:extLst>
            </p:cNvPr>
            <p:cNvSpPr/>
            <p:nvPr/>
          </p:nvSpPr>
          <p:spPr>
            <a:xfrm>
              <a:off x="1264692" y="2275839"/>
              <a:ext cx="2884521" cy="624678"/>
            </a:xfrm>
            <a:prstGeom prst="parallelogram">
              <a:avLst>
                <a:gd name="adj" fmla="val 10238"/>
              </a:avLst>
            </a:prstGeom>
            <a:noFill/>
            <a:ln>
              <a:solidFill>
                <a:srgbClr val="425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8" name="矩形 7">
            <a:extLst>
              <a:ext uri="{FF2B5EF4-FFF2-40B4-BE49-F238E27FC236}">
                <a16:creationId xmlns:a16="http://schemas.microsoft.com/office/drawing/2014/main" xmlns="" id="{7E1EE423-3F76-4F93-9D82-7B08AA36561A}"/>
              </a:ext>
            </a:extLst>
          </p:cNvPr>
          <p:cNvSpPr/>
          <p:nvPr/>
        </p:nvSpPr>
        <p:spPr>
          <a:xfrm>
            <a:off x="1204763" y="4592876"/>
            <a:ext cx="4078439" cy="812530"/>
          </a:xfrm>
          <a:prstGeom prst="rect">
            <a:avLst/>
          </a:prstGeom>
        </p:spPr>
        <p:txBody>
          <a:bodyPr wrap="square">
            <a:spAutoFit/>
          </a:bodyPr>
          <a:lstStyle/>
          <a:p>
            <a:pPr algn="just">
              <a:lnSpc>
                <a:spcPct val="130000"/>
              </a:lnSpc>
              <a:spcBef>
                <a:spcPct val="30000"/>
              </a:spcBef>
            </a:pPr>
            <a:r>
              <a:rPr lang="zh-CN" altLang="en-US" spc="300" dirty="0">
                <a:solidFill>
                  <a:srgbClr val="425158"/>
                </a:solidFill>
                <a:cs typeface="+mn-ea"/>
                <a:sym typeface="+mn-lt"/>
              </a:rPr>
              <a:t>（</a:t>
            </a:r>
            <a:r>
              <a:rPr lang="en-US" altLang="zh-CN" spc="300" dirty="0">
                <a:solidFill>
                  <a:srgbClr val="425158"/>
                </a:solidFill>
                <a:cs typeface="+mn-ea"/>
                <a:sym typeface="+mn-lt"/>
              </a:rPr>
              <a:t>3</a:t>
            </a:r>
            <a:r>
              <a:rPr lang="zh-CN" altLang="en-US" spc="300" dirty="0">
                <a:solidFill>
                  <a:srgbClr val="425158"/>
                </a:solidFill>
                <a:cs typeface="+mn-ea"/>
                <a:sym typeface="+mn-lt"/>
              </a:rPr>
              <a:t>）执行或者修订执行方案  修正工作模式  建立团队忠诚。</a:t>
            </a:r>
          </a:p>
        </p:txBody>
      </p:sp>
      <p:sp>
        <p:nvSpPr>
          <p:cNvPr id="9" name="矩形 8">
            <a:extLst>
              <a:ext uri="{FF2B5EF4-FFF2-40B4-BE49-F238E27FC236}">
                <a16:creationId xmlns:a16="http://schemas.microsoft.com/office/drawing/2014/main" xmlns="" id="{00F3324D-895A-49C1-A6B5-808A43AAFD85}"/>
              </a:ext>
            </a:extLst>
          </p:cNvPr>
          <p:cNvSpPr/>
          <p:nvPr/>
        </p:nvSpPr>
        <p:spPr>
          <a:xfrm>
            <a:off x="1204762" y="3233415"/>
            <a:ext cx="4078439" cy="1172629"/>
          </a:xfrm>
          <a:prstGeom prst="rect">
            <a:avLst/>
          </a:prstGeom>
        </p:spPr>
        <p:txBody>
          <a:bodyPr wrap="square">
            <a:spAutoFit/>
          </a:bodyPr>
          <a:lstStyle/>
          <a:p>
            <a:pPr algn="just">
              <a:lnSpc>
                <a:spcPct val="130000"/>
              </a:lnSpc>
              <a:spcBef>
                <a:spcPct val="30000"/>
              </a:spcBef>
            </a:pPr>
            <a:r>
              <a:rPr lang="zh-CN" altLang="en-US" spc="300" dirty="0">
                <a:solidFill>
                  <a:srgbClr val="425158"/>
                </a:solidFill>
                <a:cs typeface="+mn-ea"/>
                <a:sym typeface="+mn-lt"/>
              </a:rPr>
              <a:t>（</a:t>
            </a:r>
            <a:r>
              <a:rPr lang="en-US" altLang="zh-CN" spc="300" dirty="0">
                <a:solidFill>
                  <a:srgbClr val="425158"/>
                </a:solidFill>
                <a:cs typeface="+mn-ea"/>
                <a:sym typeface="+mn-lt"/>
              </a:rPr>
              <a:t>2</a:t>
            </a:r>
            <a:r>
              <a:rPr lang="zh-CN" altLang="en-US" spc="300" dirty="0">
                <a:solidFill>
                  <a:srgbClr val="425158"/>
                </a:solidFill>
                <a:cs typeface="+mn-ea"/>
                <a:sym typeface="+mn-lt"/>
              </a:rPr>
              <a:t>）调整工作内容及角色，开放沟通渠道，共享信息，领导建立威信，沟通会议。</a:t>
            </a:r>
          </a:p>
        </p:txBody>
      </p:sp>
      <p:sp>
        <p:nvSpPr>
          <p:cNvPr id="10" name="Oval 10">
            <a:extLst>
              <a:ext uri="{FF2B5EF4-FFF2-40B4-BE49-F238E27FC236}">
                <a16:creationId xmlns:a16="http://schemas.microsoft.com/office/drawing/2014/main" xmlns="" id="{B258D2A3-F7C5-408B-B5D4-5038015E0636}"/>
              </a:ext>
            </a:extLst>
          </p:cNvPr>
          <p:cNvSpPr/>
          <p:nvPr/>
        </p:nvSpPr>
        <p:spPr>
          <a:xfrm>
            <a:off x="5581275" y="-1750013"/>
            <a:ext cx="10521543" cy="10521535"/>
          </a:xfrm>
          <a:prstGeom prst="ellipse">
            <a:avLst/>
          </a:prstGeom>
          <a:noFill/>
          <a:ln>
            <a:solidFill>
              <a:srgbClr val="425158"/>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7">
              <a:cs typeface="+mn-ea"/>
              <a:sym typeface="+mn-lt"/>
            </a:endParaRPr>
          </a:p>
        </p:txBody>
      </p:sp>
      <p:sp>
        <p:nvSpPr>
          <p:cNvPr id="11" name="矩形 10">
            <a:extLst>
              <a:ext uri="{FF2B5EF4-FFF2-40B4-BE49-F238E27FC236}">
                <a16:creationId xmlns:a16="http://schemas.microsoft.com/office/drawing/2014/main" xmlns="" id="{76207359-C084-419F-A7F6-6B671459BE37}"/>
              </a:ext>
            </a:extLst>
          </p:cNvPr>
          <p:cNvSpPr/>
          <p:nvPr/>
        </p:nvSpPr>
        <p:spPr>
          <a:xfrm>
            <a:off x="5915473" y="3321426"/>
            <a:ext cx="4799431" cy="812530"/>
          </a:xfrm>
          <a:prstGeom prst="rect">
            <a:avLst/>
          </a:prstGeom>
        </p:spPr>
        <p:txBody>
          <a:bodyPr wrap="square">
            <a:spAutoFit/>
          </a:bodyPr>
          <a:lstStyle/>
          <a:p>
            <a:pPr algn="just">
              <a:lnSpc>
                <a:spcPct val="130000"/>
              </a:lnSpc>
              <a:spcBef>
                <a:spcPct val="30000"/>
              </a:spcBef>
            </a:pPr>
            <a:r>
              <a:rPr lang="zh-CN" altLang="en-US" spc="300" dirty="0">
                <a:solidFill>
                  <a:srgbClr val="425158"/>
                </a:solidFill>
                <a:cs typeface="+mn-ea"/>
                <a:sym typeface="+mn-lt"/>
              </a:rPr>
              <a:t>（</a:t>
            </a:r>
            <a:r>
              <a:rPr lang="en-US" altLang="zh-CN" spc="300" dirty="0">
                <a:solidFill>
                  <a:srgbClr val="425158"/>
                </a:solidFill>
                <a:cs typeface="+mn-ea"/>
                <a:sym typeface="+mn-lt"/>
              </a:rPr>
              <a:t>4</a:t>
            </a:r>
            <a:r>
              <a:rPr lang="zh-CN" altLang="en-US" spc="300" dirty="0">
                <a:solidFill>
                  <a:srgbClr val="425158"/>
                </a:solidFill>
                <a:cs typeface="+mn-ea"/>
                <a:sym typeface="+mn-lt"/>
              </a:rPr>
              <a:t>）执行或者修订执行方案。修正工作模式  建立团队忠诚。</a:t>
            </a:r>
          </a:p>
        </p:txBody>
      </p:sp>
      <p:sp>
        <p:nvSpPr>
          <p:cNvPr id="21" name="箭头: V 形 20">
            <a:extLst>
              <a:ext uri="{FF2B5EF4-FFF2-40B4-BE49-F238E27FC236}">
                <a16:creationId xmlns:a16="http://schemas.microsoft.com/office/drawing/2014/main" xmlns="" id="{1D70EED9-C31A-4970-8874-134CE757992F}"/>
              </a:ext>
            </a:extLst>
          </p:cNvPr>
          <p:cNvSpPr/>
          <p:nvPr/>
        </p:nvSpPr>
        <p:spPr>
          <a:xfrm>
            <a:off x="5543335" y="2178100"/>
            <a:ext cx="410079" cy="410078"/>
          </a:xfrm>
          <a:prstGeom prst="chevron">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2" name="箭头: V 形 21">
            <a:extLst>
              <a:ext uri="{FF2B5EF4-FFF2-40B4-BE49-F238E27FC236}">
                <a16:creationId xmlns:a16="http://schemas.microsoft.com/office/drawing/2014/main" xmlns="" id="{0307BC98-6163-4E38-A20F-BD35842FE5A8}"/>
              </a:ext>
            </a:extLst>
          </p:cNvPr>
          <p:cNvSpPr/>
          <p:nvPr/>
        </p:nvSpPr>
        <p:spPr>
          <a:xfrm>
            <a:off x="5499038" y="4592874"/>
            <a:ext cx="410079" cy="410078"/>
          </a:xfrm>
          <a:prstGeom prst="chevron">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23" name="箭头: V 形 22">
            <a:extLst>
              <a:ext uri="{FF2B5EF4-FFF2-40B4-BE49-F238E27FC236}">
                <a16:creationId xmlns:a16="http://schemas.microsoft.com/office/drawing/2014/main" xmlns="" id="{26E3B10E-CC7A-440E-9B8E-4B4DF0ADA4BF}"/>
              </a:ext>
            </a:extLst>
          </p:cNvPr>
          <p:cNvSpPr/>
          <p:nvPr/>
        </p:nvSpPr>
        <p:spPr>
          <a:xfrm flipH="1">
            <a:off x="5412358" y="3391414"/>
            <a:ext cx="410079" cy="410078"/>
          </a:xfrm>
          <a:prstGeom prst="chevron">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24" name="组合 23">
            <a:extLst>
              <a:ext uri="{FF2B5EF4-FFF2-40B4-BE49-F238E27FC236}">
                <a16:creationId xmlns:a16="http://schemas.microsoft.com/office/drawing/2014/main" xmlns="" id="{38A320D0-8969-4194-9DAA-5E2F46BBE0B0}"/>
              </a:ext>
            </a:extLst>
          </p:cNvPr>
          <p:cNvGrpSpPr/>
          <p:nvPr/>
        </p:nvGrpSpPr>
        <p:grpSpPr>
          <a:xfrm>
            <a:off x="8273820" y="4507421"/>
            <a:ext cx="1583859" cy="1583859"/>
            <a:chOff x="-3498117" y="-3513194"/>
            <a:chExt cx="7301036" cy="7301036"/>
          </a:xfrm>
        </p:grpSpPr>
        <p:sp>
          <p:nvSpPr>
            <p:cNvPr id="25" name="椭圆 24">
              <a:extLst>
                <a:ext uri="{FF2B5EF4-FFF2-40B4-BE49-F238E27FC236}">
                  <a16:creationId xmlns:a16="http://schemas.microsoft.com/office/drawing/2014/main" xmlns="" id="{9648B713-A05C-4C51-BE6F-256D1A5B3DD3}"/>
                </a:ext>
              </a:extLst>
            </p:cNvPr>
            <p:cNvSpPr/>
            <p:nvPr/>
          </p:nvSpPr>
          <p:spPr>
            <a:xfrm>
              <a:off x="-3498117" y="-3513194"/>
              <a:ext cx="7301036" cy="7301036"/>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26" name="椭圆 25">
              <a:extLst>
                <a:ext uri="{FF2B5EF4-FFF2-40B4-BE49-F238E27FC236}">
                  <a16:creationId xmlns:a16="http://schemas.microsoft.com/office/drawing/2014/main" xmlns="" id="{0B7A1641-7CDC-4781-A30D-C6E3819E7A25}"/>
                </a:ext>
              </a:extLst>
            </p:cNvPr>
            <p:cNvSpPr/>
            <p:nvPr/>
          </p:nvSpPr>
          <p:spPr>
            <a:xfrm>
              <a:off x="-3120022" y="-3130073"/>
              <a:ext cx="6544842" cy="6544842"/>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27" name="椭圆 26">
              <a:extLst>
                <a:ext uri="{FF2B5EF4-FFF2-40B4-BE49-F238E27FC236}">
                  <a16:creationId xmlns:a16="http://schemas.microsoft.com/office/drawing/2014/main" xmlns="" id="{8EA745CA-4B0C-4D10-ACED-F93130ABC85C}"/>
                </a:ext>
              </a:extLst>
            </p:cNvPr>
            <p:cNvSpPr/>
            <p:nvPr/>
          </p:nvSpPr>
          <p:spPr>
            <a:xfrm>
              <a:off x="-2741926" y="-2746952"/>
              <a:ext cx="5788651" cy="5788651"/>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28" name="椭圆 27">
              <a:extLst>
                <a:ext uri="{FF2B5EF4-FFF2-40B4-BE49-F238E27FC236}">
                  <a16:creationId xmlns:a16="http://schemas.microsoft.com/office/drawing/2014/main" xmlns="" id="{209D99F3-6B2D-4B49-9A11-57C6DDB9F2DD}"/>
                </a:ext>
              </a:extLst>
            </p:cNvPr>
            <p:cNvSpPr/>
            <p:nvPr/>
          </p:nvSpPr>
          <p:spPr>
            <a:xfrm>
              <a:off x="-2363828" y="-2363833"/>
              <a:ext cx="5032457" cy="5032457"/>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29" name="椭圆 28">
              <a:extLst>
                <a:ext uri="{FF2B5EF4-FFF2-40B4-BE49-F238E27FC236}">
                  <a16:creationId xmlns:a16="http://schemas.microsoft.com/office/drawing/2014/main" xmlns="" id="{F5CD7256-8145-443A-983A-C5C41F9E4137}"/>
                </a:ext>
              </a:extLst>
            </p:cNvPr>
            <p:cNvSpPr/>
            <p:nvPr/>
          </p:nvSpPr>
          <p:spPr>
            <a:xfrm>
              <a:off x="-1985730" y="-1980712"/>
              <a:ext cx="4276263" cy="4276263"/>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30" name="椭圆 29">
              <a:extLst>
                <a:ext uri="{FF2B5EF4-FFF2-40B4-BE49-F238E27FC236}">
                  <a16:creationId xmlns:a16="http://schemas.microsoft.com/office/drawing/2014/main" xmlns="" id="{86B4EAC4-65B4-46EC-A059-0A7FC915A823}"/>
                </a:ext>
              </a:extLst>
            </p:cNvPr>
            <p:cNvSpPr/>
            <p:nvPr/>
          </p:nvSpPr>
          <p:spPr>
            <a:xfrm>
              <a:off x="-1607634" y="-1597591"/>
              <a:ext cx="3520072" cy="3520072"/>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grpSp>
    </p:spTree>
    <p:extLst>
      <p:ext uri="{BB962C8B-B14F-4D97-AF65-F5344CB8AC3E}">
        <p14:creationId xmlns:p14="http://schemas.microsoft.com/office/powerpoint/2010/main" val="3449271183"/>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randombar(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randombar(horizontal)">
                                      <p:cBhvr>
                                        <p:cTn id="33" dur="500"/>
                                        <p:tgtEl>
                                          <p:spTgt spid="8"/>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randombar(horizontal)">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down)">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randombar(horizontal)">
                                      <p:cBhvr>
                                        <p:cTn id="4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animBg="1"/>
      <p:bldP spid="11" grpId="0"/>
      <p:bldP spid="21" grpId="0" animBg="1"/>
      <p:bldP spid="22" grpId="0" animBg="1"/>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a:extLst>
              <a:ext uri="{FF2B5EF4-FFF2-40B4-BE49-F238E27FC236}">
                <a16:creationId xmlns:a16="http://schemas.microsoft.com/office/drawing/2014/main" xmlns="" id="{51F84D22-C762-435D-BA40-9B09FD9D63C9}"/>
              </a:ext>
            </a:extLst>
          </p:cNvPr>
          <p:cNvGrpSpPr/>
          <p:nvPr/>
        </p:nvGrpSpPr>
        <p:grpSpPr>
          <a:xfrm>
            <a:off x="5417746" y="2015505"/>
            <a:ext cx="5454695" cy="1940377"/>
            <a:chOff x="4423830" y="2156234"/>
            <a:chExt cx="5454694" cy="1940377"/>
          </a:xfrm>
        </p:grpSpPr>
        <p:sp>
          <p:nvSpPr>
            <p:cNvPr id="22" name="矩形 21">
              <a:extLst>
                <a:ext uri="{FF2B5EF4-FFF2-40B4-BE49-F238E27FC236}">
                  <a16:creationId xmlns:a16="http://schemas.microsoft.com/office/drawing/2014/main" xmlns="" id="{33E226B9-6555-40FC-A970-B6843D11AC15}"/>
                </a:ext>
              </a:extLst>
            </p:cNvPr>
            <p:cNvSpPr/>
            <p:nvPr/>
          </p:nvSpPr>
          <p:spPr>
            <a:xfrm>
              <a:off x="4423830" y="2923982"/>
              <a:ext cx="5454694" cy="1172629"/>
            </a:xfrm>
            <a:prstGeom prst="rect">
              <a:avLst/>
            </a:prstGeom>
          </p:spPr>
          <p:txBody>
            <a:bodyPr wrap="square">
              <a:spAutoFit/>
            </a:bodyPr>
            <a:lstStyle/>
            <a:p>
              <a:pPr algn="just">
                <a:lnSpc>
                  <a:spcPct val="130000"/>
                </a:lnSpc>
                <a:spcBef>
                  <a:spcPct val="30000"/>
                </a:spcBef>
              </a:pPr>
              <a:r>
                <a:rPr lang="zh-CN" altLang="en-US" spc="300" dirty="0">
                  <a:solidFill>
                    <a:srgbClr val="425158"/>
                  </a:solidFill>
                  <a:cs typeface="+mn-ea"/>
                  <a:sym typeface="+mn-lt"/>
                </a:rPr>
                <a:t>（</a:t>
              </a:r>
              <a:r>
                <a:rPr lang="en-US" altLang="zh-CN" spc="300" dirty="0">
                  <a:solidFill>
                    <a:srgbClr val="425158"/>
                  </a:solidFill>
                  <a:cs typeface="+mn-ea"/>
                  <a:sym typeface="+mn-lt"/>
                </a:rPr>
                <a:t>5</a:t>
              </a:r>
              <a:r>
                <a:rPr lang="zh-CN" altLang="en-US" spc="300" dirty="0">
                  <a:solidFill>
                    <a:srgbClr val="425158"/>
                  </a:solidFill>
                  <a:cs typeface="+mn-ea"/>
                  <a:sym typeface="+mn-lt"/>
                </a:rPr>
                <a:t>）预防团队病毒，积极治疗。团队常见问题有很多，比如，没有远景，我做不到，工作情绪不高，发牢骚，抱怨指责，归罪于外。</a:t>
              </a:r>
            </a:p>
          </p:txBody>
        </p:sp>
        <p:grpSp>
          <p:nvGrpSpPr>
            <p:cNvPr id="24" name="组合 23">
              <a:extLst>
                <a:ext uri="{FF2B5EF4-FFF2-40B4-BE49-F238E27FC236}">
                  <a16:creationId xmlns:a16="http://schemas.microsoft.com/office/drawing/2014/main" xmlns="" id="{947E4043-E6D9-4067-99C2-268BFD5776F6}"/>
                </a:ext>
              </a:extLst>
            </p:cNvPr>
            <p:cNvGrpSpPr/>
            <p:nvPr/>
          </p:nvGrpSpPr>
          <p:grpSpPr>
            <a:xfrm>
              <a:off x="4653739" y="2156234"/>
              <a:ext cx="2884521" cy="624678"/>
              <a:chOff x="1264692" y="2435014"/>
              <a:chExt cx="2884521" cy="624678"/>
            </a:xfrm>
          </p:grpSpPr>
          <p:sp>
            <p:nvSpPr>
              <p:cNvPr id="25" name="文本框 24">
                <a:extLst>
                  <a:ext uri="{FF2B5EF4-FFF2-40B4-BE49-F238E27FC236}">
                    <a16:creationId xmlns:a16="http://schemas.microsoft.com/office/drawing/2014/main" xmlns="" id="{5290846A-AF83-4A5A-942D-E3664A761B41}"/>
                  </a:ext>
                </a:extLst>
              </p:cNvPr>
              <p:cNvSpPr txBox="1"/>
              <p:nvPr/>
            </p:nvSpPr>
            <p:spPr>
              <a:xfrm>
                <a:off x="1840851" y="2582401"/>
                <a:ext cx="2185214" cy="400110"/>
              </a:xfrm>
              <a:prstGeom prst="rect">
                <a:avLst/>
              </a:prstGeom>
              <a:solidFill>
                <a:schemeClr val="bg1"/>
              </a:solidFill>
            </p:spPr>
            <p:txBody>
              <a:bodyPr vert="horz" wrap="square" rtlCol="0">
                <a:spAutoFit/>
              </a:bodyPr>
              <a:lstStyle>
                <a:defPPr>
                  <a:defRPr lang="en-US"/>
                </a:defPPr>
                <a:lvl1pPr algn="ctr">
                  <a:defRPr sz="2000" spc="600">
                    <a:solidFill>
                      <a:srgbClr val="425158"/>
                    </a:solidFill>
                    <a:latin typeface="思源黑体 CN Bold" panose="020B0800000000000000" pitchFamily="34" charset="-122"/>
                    <a:ea typeface="思源黑体 CN Bold" panose="020B0800000000000000" pitchFamily="34" charset="-122"/>
                  </a:defRPr>
                </a:lvl1pPr>
              </a:lstStyle>
              <a:p>
                <a:r>
                  <a:rPr lang="zh-CN" altLang="en-US" dirty="0">
                    <a:latin typeface="+mn-lt"/>
                    <a:ea typeface="+mn-ea"/>
                    <a:cs typeface="+mn-ea"/>
                    <a:sym typeface="+mn-lt"/>
                  </a:rPr>
                  <a:t>把控团队执行</a:t>
                </a:r>
              </a:p>
            </p:txBody>
          </p:sp>
          <p:sp>
            <p:nvSpPr>
              <p:cNvPr id="26" name="椭圆 25">
                <a:extLst>
                  <a:ext uri="{FF2B5EF4-FFF2-40B4-BE49-F238E27FC236}">
                    <a16:creationId xmlns:a16="http://schemas.microsoft.com/office/drawing/2014/main" xmlns="" id="{50C21B60-08AB-4388-809F-F156AB000BA0}"/>
                  </a:ext>
                </a:extLst>
              </p:cNvPr>
              <p:cNvSpPr/>
              <p:nvPr/>
            </p:nvSpPr>
            <p:spPr>
              <a:xfrm>
                <a:off x="1591926" y="2654730"/>
                <a:ext cx="248925" cy="248925"/>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a:extLst>
                  <a:ext uri="{FF2B5EF4-FFF2-40B4-BE49-F238E27FC236}">
                    <a16:creationId xmlns:a16="http://schemas.microsoft.com/office/drawing/2014/main" xmlns="" id="{E3DFD953-61B7-4700-8171-F95AE7E32D12}"/>
                  </a:ext>
                </a:extLst>
              </p:cNvPr>
              <p:cNvSpPr/>
              <p:nvPr/>
            </p:nvSpPr>
            <p:spPr>
              <a:xfrm>
                <a:off x="1477098" y="2654730"/>
                <a:ext cx="190707" cy="190707"/>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平行四边形 27">
                <a:extLst>
                  <a:ext uri="{FF2B5EF4-FFF2-40B4-BE49-F238E27FC236}">
                    <a16:creationId xmlns:a16="http://schemas.microsoft.com/office/drawing/2014/main" xmlns="" id="{C675142A-15BA-412D-BC4E-F9E83A2CB3FA}"/>
                  </a:ext>
                </a:extLst>
              </p:cNvPr>
              <p:cNvSpPr/>
              <p:nvPr/>
            </p:nvSpPr>
            <p:spPr>
              <a:xfrm>
                <a:off x="1264692" y="2435014"/>
                <a:ext cx="2884521" cy="624678"/>
              </a:xfrm>
              <a:prstGeom prst="parallelogram">
                <a:avLst>
                  <a:gd name="adj" fmla="val 8453"/>
                </a:avLst>
              </a:prstGeom>
              <a:noFill/>
              <a:ln>
                <a:solidFill>
                  <a:srgbClr val="425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grpSp>
        <p:nvGrpSpPr>
          <p:cNvPr id="74" name="组合 73">
            <a:extLst>
              <a:ext uri="{FF2B5EF4-FFF2-40B4-BE49-F238E27FC236}">
                <a16:creationId xmlns:a16="http://schemas.microsoft.com/office/drawing/2014/main" xmlns="" id="{36CED2E6-F32A-4F0A-B010-3A934D058B95}"/>
              </a:ext>
            </a:extLst>
          </p:cNvPr>
          <p:cNvGrpSpPr/>
          <p:nvPr/>
        </p:nvGrpSpPr>
        <p:grpSpPr>
          <a:xfrm>
            <a:off x="1408438" y="1856329"/>
            <a:ext cx="3659223" cy="3331276"/>
            <a:chOff x="1151959" y="1822875"/>
            <a:chExt cx="3659222" cy="3331276"/>
          </a:xfrm>
        </p:grpSpPr>
        <p:grpSp>
          <p:nvGrpSpPr>
            <p:cNvPr id="71" name="组合 70">
              <a:extLst>
                <a:ext uri="{FF2B5EF4-FFF2-40B4-BE49-F238E27FC236}">
                  <a16:creationId xmlns:a16="http://schemas.microsoft.com/office/drawing/2014/main" xmlns="" id="{FDCAA993-4C33-47BE-AE20-B269029E86B1}"/>
                </a:ext>
              </a:extLst>
            </p:cNvPr>
            <p:cNvGrpSpPr/>
            <p:nvPr/>
          </p:nvGrpSpPr>
          <p:grpSpPr>
            <a:xfrm>
              <a:off x="1151959" y="1822875"/>
              <a:ext cx="3659222" cy="3331276"/>
              <a:chOff x="1006164" y="1355980"/>
              <a:chExt cx="4742042" cy="4317052"/>
            </a:xfrm>
          </p:grpSpPr>
          <p:pic>
            <p:nvPicPr>
              <p:cNvPr id="64" name="图片 63">
                <a:extLst>
                  <a:ext uri="{FF2B5EF4-FFF2-40B4-BE49-F238E27FC236}">
                    <a16:creationId xmlns:a16="http://schemas.microsoft.com/office/drawing/2014/main" xmlns="" id="{9C773FF5-A4F8-4E06-A0E9-EA2DCFC1644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729" t="13111" r="65821" b="39596"/>
              <a:stretch/>
            </p:blipFill>
            <p:spPr>
              <a:xfrm>
                <a:off x="2624308" y="4307336"/>
                <a:ext cx="1404051" cy="1365696"/>
              </a:xfrm>
              <a:custGeom>
                <a:avLst/>
                <a:gdLst>
                  <a:gd name="connsiteX0" fmla="*/ 389316 w 3909450"/>
                  <a:gd name="connsiteY0" fmla="*/ 0 h 3802654"/>
                  <a:gd name="connsiteX1" fmla="*/ 3909450 w 3909450"/>
                  <a:gd name="connsiteY1" fmla="*/ 0 h 3802654"/>
                  <a:gd name="connsiteX2" fmla="*/ 3520134 w 3909450"/>
                  <a:gd name="connsiteY2" fmla="*/ 3802654 h 3802654"/>
                  <a:gd name="connsiteX3" fmla="*/ 0 w 3909450"/>
                  <a:gd name="connsiteY3" fmla="*/ 3802654 h 3802654"/>
                </a:gdLst>
                <a:ahLst/>
                <a:cxnLst>
                  <a:cxn ang="0">
                    <a:pos x="connsiteX0" y="connsiteY0"/>
                  </a:cxn>
                  <a:cxn ang="0">
                    <a:pos x="connsiteX1" y="connsiteY1"/>
                  </a:cxn>
                  <a:cxn ang="0">
                    <a:pos x="connsiteX2" y="connsiteY2"/>
                  </a:cxn>
                  <a:cxn ang="0">
                    <a:pos x="connsiteX3" y="connsiteY3"/>
                  </a:cxn>
                </a:cxnLst>
                <a:rect l="l" t="t" r="r" b="b"/>
                <a:pathLst>
                  <a:path w="3909450" h="3802654">
                    <a:moveTo>
                      <a:pt x="389316" y="0"/>
                    </a:moveTo>
                    <a:lnTo>
                      <a:pt x="3909450" y="0"/>
                    </a:lnTo>
                    <a:lnTo>
                      <a:pt x="3520134" y="3802654"/>
                    </a:lnTo>
                    <a:lnTo>
                      <a:pt x="0" y="3802654"/>
                    </a:lnTo>
                    <a:close/>
                  </a:path>
                </a:pathLst>
              </a:custGeom>
              <a:solidFill>
                <a:srgbClr val="F6F6F6"/>
              </a:solidFill>
              <a:ln w="76200">
                <a:noFill/>
              </a:ln>
              <a:effectLst/>
            </p:spPr>
          </p:pic>
          <p:sp>
            <p:nvSpPr>
              <p:cNvPr id="65" name="平行四边形 64">
                <a:extLst>
                  <a:ext uri="{FF2B5EF4-FFF2-40B4-BE49-F238E27FC236}">
                    <a16:creationId xmlns:a16="http://schemas.microsoft.com/office/drawing/2014/main" xmlns="" id="{601A3E7D-27E6-414B-AF4C-47218F939C0A}"/>
                  </a:ext>
                </a:extLst>
              </p:cNvPr>
              <p:cNvSpPr/>
              <p:nvPr/>
            </p:nvSpPr>
            <p:spPr>
              <a:xfrm>
                <a:off x="1006164" y="4307336"/>
                <a:ext cx="1618144" cy="1365696"/>
              </a:xfrm>
              <a:prstGeom prst="parallelogram">
                <a:avLst>
                  <a:gd name="adj" fmla="val 10238"/>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6" name="图片 65">
                <a:extLst>
                  <a:ext uri="{FF2B5EF4-FFF2-40B4-BE49-F238E27FC236}">
                    <a16:creationId xmlns:a16="http://schemas.microsoft.com/office/drawing/2014/main" xmlns="" id="{C49E78C6-2492-4EE8-A8ED-9178D022336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748" t="44787" r="24802" b="7920"/>
              <a:stretch/>
            </p:blipFill>
            <p:spPr>
              <a:xfrm>
                <a:off x="3723404" y="2831658"/>
                <a:ext cx="1404051" cy="1365696"/>
              </a:xfrm>
              <a:custGeom>
                <a:avLst/>
                <a:gdLst>
                  <a:gd name="connsiteX0" fmla="*/ 389316 w 3909450"/>
                  <a:gd name="connsiteY0" fmla="*/ 0 h 3802654"/>
                  <a:gd name="connsiteX1" fmla="*/ 3909450 w 3909450"/>
                  <a:gd name="connsiteY1" fmla="*/ 0 h 3802654"/>
                  <a:gd name="connsiteX2" fmla="*/ 3520134 w 3909450"/>
                  <a:gd name="connsiteY2" fmla="*/ 3802654 h 3802654"/>
                  <a:gd name="connsiteX3" fmla="*/ 0 w 3909450"/>
                  <a:gd name="connsiteY3" fmla="*/ 3802654 h 3802654"/>
                </a:gdLst>
                <a:ahLst/>
                <a:cxnLst>
                  <a:cxn ang="0">
                    <a:pos x="connsiteX0" y="connsiteY0"/>
                  </a:cxn>
                  <a:cxn ang="0">
                    <a:pos x="connsiteX1" y="connsiteY1"/>
                  </a:cxn>
                  <a:cxn ang="0">
                    <a:pos x="connsiteX2" y="connsiteY2"/>
                  </a:cxn>
                  <a:cxn ang="0">
                    <a:pos x="connsiteX3" y="connsiteY3"/>
                  </a:cxn>
                </a:cxnLst>
                <a:rect l="l" t="t" r="r" b="b"/>
                <a:pathLst>
                  <a:path w="3909450" h="3802654">
                    <a:moveTo>
                      <a:pt x="389316" y="0"/>
                    </a:moveTo>
                    <a:lnTo>
                      <a:pt x="3909450" y="0"/>
                    </a:lnTo>
                    <a:lnTo>
                      <a:pt x="3520134" y="3802654"/>
                    </a:lnTo>
                    <a:lnTo>
                      <a:pt x="0" y="3802654"/>
                    </a:lnTo>
                    <a:close/>
                  </a:path>
                </a:pathLst>
              </a:custGeom>
              <a:solidFill>
                <a:srgbClr val="F6F6F6"/>
              </a:solidFill>
              <a:ln w="76200">
                <a:noFill/>
              </a:ln>
              <a:effectLst/>
            </p:spPr>
          </p:pic>
          <p:sp>
            <p:nvSpPr>
              <p:cNvPr id="67" name="平行四边形 66">
                <a:extLst>
                  <a:ext uri="{FF2B5EF4-FFF2-40B4-BE49-F238E27FC236}">
                    <a16:creationId xmlns:a16="http://schemas.microsoft.com/office/drawing/2014/main" xmlns="" id="{E92ADCD4-1D73-4B37-AE3C-E0B0759CDD6D}"/>
                  </a:ext>
                </a:extLst>
              </p:cNvPr>
              <p:cNvSpPr/>
              <p:nvPr/>
            </p:nvSpPr>
            <p:spPr>
              <a:xfrm>
                <a:off x="2105260" y="2831658"/>
                <a:ext cx="1618144" cy="1365696"/>
              </a:xfrm>
              <a:prstGeom prst="parallelogram">
                <a:avLst>
                  <a:gd name="adj" fmla="val 10238"/>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68" name="图片 67">
                <a:extLst>
                  <a:ext uri="{FF2B5EF4-FFF2-40B4-BE49-F238E27FC236}">
                    <a16:creationId xmlns:a16="http://schemas.microsoft.com/office/drawing/2014/main" xmlns="" id="{E42B6DE9-A044-4F3F-AC1D-2D6F7FE698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3843" t="14281" r="3707" b="38426"/>
              <a:stretch/>
            </p:blipFill>
            <p:spPr>
              <a:xfrm>
                <a:off x="4344155" y="1355980"/>
                <a:ext cx="1404051" cy="1365696"/>
              </a:xfrm>
              <a:custGeom>
                <a:avLst/>
                <a:gdLst>
                  <a:gd name="connsiteX0" fmla="*/ 389316 w 3909450"/>
                  <a:gd name="connsiteY0" fmla="*/ 0 h 3802654"/>
                  <a:gd name="connsiteX1" fmla="*/ 3909450 w 3909450"/>
                  <a:gd name="connsiteY1" fmla="*/ 0 h 3802654"/>
                  <a:gd name="connsiteX2" fmla="*/ 3520134 w 3909450"/>
                  <a:gd name="connsiteY2" fmla="*/ 3802654 h 3802654"/>
                  <a:gd name="connsiteX3" fmla="*/ 0 w 3909450"/>
                  <a:gd name="connsiteY3" fmla="*/ 3802654 h 3802654"/>
                </a:gdLst>
                <a:ahLst/>
                <a:cxnLst>
                  <a:cxn ang="0">
                    <a:pos x="connsiteX0" y="connsiteY0"/>
                  </a:cxn>
                  <a:cxn ang="0">
                    <a:pos x="connsiteX1" y="connsiteY1"/>
                  </a:cxn>
                  <a:cxn ang="0">
                    <a:pos x="connsiteX2" y="connsiteY2"/>
                  </a:cxn>
                  <a:cxn ang="0">
                    <a:pos x="connsiteX3" y="connsiteY3"/>
                  </a:cxn>
                </a:cxnLst>
                <a:rect l="l" t="t" r="r" b="b"/>
                <a:pathLst>
                  <a:path w="3909450" h="3802654">
                    <a:moveTo>
                      <a:pt x="389316" y="0"/>
                    </a:moveTo>
                    <a:lnTo>
                      <a:pt x="3909450" y="0"/>
                    </a:lnTo>
                    <a:lnTo>
                      <a:pt x="3520134" y="3802654"/>
                    </a:lnTo>
                    <a:lnTo>
                      <a:pt x="0" y="3802654"/>
                    </a:lnTo>
                    <a:close/>
                  </a:path>
                </a:pathLst>
              </a:custGeom>
              <a:solidFill>
                <a:srgbClr val="F6F6F6"/>
              </a:solidFill>
              <a:ln w="76200">
                <a:noFill/>
              </a:ln>
              <a:effectLst/>
            </p:spPr>
          </p:pic>
          <p:sp>
            <p:nvSpPr>
              <p:cNvPr id="69" name="平行四边形 68">
                <a:extLst>
                  <a:ext uri="{FF2B5EF4-FFF2-40B4-BE49-F238E27FC236}">
                    <a16:creationId xmlns:a16="http://schemas.microsoft.com/office/drawing/2014/main" xmlns="" id="{0167D4D7-094B-400E-AB61-351F4DFFECE1}"/>
                  </a:ext>
                </a:extLst>
              </p:cNvPr>
              <p:cNvSpPr/>
              <p:nvPr/>
            </p:nvSpPr>
            <p:spPr>
              <a:xfrm>
                <a:off x="2726011" y="1355980"/>
                <a:ext cx="1618144" cy="1365696"/>
              </a:xfrm>
              <a:prstGeom prst="parallelogram">
                <a:avLst>
                  <a:gd name="adj" fmla="val 10238"/>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72" name="平行四边形 71">
              <a:extLst>
                <a:ext uri="{FF2B5EF4-FFF2-40B4-BE49-F238E27FC236}">
                  <a16:creationId xmlns:a16="http://schemas.microsoft.com/office/drawing/2014/main" xmlns="" id="{9D984928-B519-4D9E-8397-C85CC98B5FC6}"/>
                </a:ext>
              </a:extLst>
            </p:cNvPr>
            <p:cNvSpPr/>
            <p:nvPr/>
          </p:nvSpPr>
          <p:spPr>
            <a:xfrm>
              <a:off x="4326924" y="2961589"/>
              <a:ext cx="332485" cy="1053847"/>
            </a:xfrm>
            <a:prstGeom prst="parallelogram">
              <a:avLst>
                <a:gd name="adj" fmla="val 27448"/>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3" name="平行四边形 72">
              <a:extLst>
                <a:ext uri="{FF2B5EF4-FFF2-40B4-BE49-F238E27FC236}">
                  <a16:creationId xmlns:a16="http://schemas.microsoft.com/office/drawing/2014/main" xmlns="" id="{23B61350-3C22-4C55-8D28-0B983BC297E5}"/>
                </a:ext>
              </a:extLst>
            </p:cNvPr>
            <p:cNvSpPr/>
            <p:nvPr/>
          </p:nvSpPr>
          <p:spPr>
            <a:xfrm>
              <a:off x="3442305" y="4100303"/>
              <a:ext cx="1130543" cy="1053847"/>
            </a:xfrm>
            <a:prstGeom prst="parallelogram">
              <a:avLst>
                <a:gd name="adj" fmla="val 10238"/>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75" name="矩形 74">
            <a:extLst>
              <a:ext uri="{FF2B5EF4-FFF2-40B4-BE49-F238E27FC236}">
                <a16:creationId xmlns:a16="http://schemas.microsoft.com/office/drawing/2014/main" xmlns="" id="{00F30F2B-FABA-4CC1-915F-C00C0D67EBF8}"/>
              </a:ext>
            </a:extLst>
          </p:cNvPr>
          <p:cNvSpPr/>
          <p:nvPr/>
        </p:nvSpPr>
        <p:spPr>
          <a:xfrm>
            <a:off x="5417746" y="4003761"/>
            <a:ext cx="5454695" cy="1172629"/>
          </a:xfrm>
          <a:prstGeom prst="rect">
            <a:avLst/>
          </a:prstGeom>
        </p:spPr>
        <p:txBody>
          <a:bodyPr wrap="square">
            <a:spAutoFit/>
          </a:bodyPr>
          <a:lstStyle/>
          <a:p>
            <a:pPr algn="just">
              <a:lnSpc>
                <a:spcPct val="130000"/>
              </a:lnSpc>
              <a:spcBef>
                <a:spcPct val="30000"/>
              </a:spcBef>
            </a:pPr>
            <a:r>
              <a:rPr lang="zh-CN" altLang="en-US" spc="300" dirty="0">
                <a:solidFill>
                  <a:srgbClr val="425158"/>
                </a:solidFill>
                <a:cs typeface="+mn-ea"/>
                <a:sym typeface="+mn-lt"/>
              </a:rPr>
              <a:t>（</a:t>
            </a:r>
            <a:r>
              <a:rPr lang="en-US" altLang="zh-CN" spc="300" dirty="0">
                <a:solidFill>
                  <a:srgbClr val="425158"/>
                </a:solidFill>
                <a:cs typeface="+mn-ea"/>
                <a:sym typeface="+mn-lt"/>
              </a:rPr>
              <a:t>6</a:t>
            </a:r>
            <a:r>
              <a:rPr lang="zh-CN" altLang="en-US" spc="300" dirty="0">
                <a:solidFill>
                  <a:srgbClr val="425158"/>
                </a:solidFill>
                <a:cs typeface="+mn-ea"/>
                <a:sym typeface="+mn-lt"/>
              </a:rPr>
              <a:t>）调整工作内容及角色，开放沟通渠道，共享信息，领导建立威信，沟通会议。开放沟通渠道，共享信息，领导建立威信。</a:t>
            </a:r>
          </a:p>
        </p:txBody>
      </p:sp>
    </p:spTree>
    <p:extLst>
      <p:ext uri="{BB962C8B-B14F-4D97-AF65-F5344CB8AC3E}">
        <p14:creationId xmlns:p14="http://schemas.microsoft.com/office/powerpoint/2010/main" val="1911054671"/>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randombar(horizontal)">
                                      <p:cBhvr>
                                        <p:cTn id="7" dur="500"/>
                                        <p:tgtEl>
                                          <p:spTgt spid="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wipe(down)">
                                      <p:cBhvr>
                                        <p:cTn id="17"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xmlns="" id="{B6800FED-272B-4E38-8C2B-84715101854A}"/>
              </a:ext>
            </a:extLst>
          </p:cNvPr>
          <p:cNvPicPr>
            <a:picLocks noChangeAspect="1"/>
          </p:cNvPicPr>
          <p:nvPr/>
        </p:nvPicPr>
        <p:blipFill rotWithShape="1">
          <a:blip r:embed="rId2">
            <a:extLst>
              <a:ext uri="{28A0092B-C50C-407E-A947-70E740481C1C}">
                <a14:useLocalDpi xmlns:a14="http://schemas.microsoft.com/office/drawing/2010/main" val="0"/>
              </a:ext>
            </a:extLst>
          </a:blip>
          <a:srcRect t="78099" r="7659"/>
          <a:stretch/>
        </p:blipFill>
        <p:spPr>
          <a:xfrm flipH="1">
            <a:off x="7520820" y="0"/>
            <a:ext cx="4844809" cy="1149086"/>
          </a:xfrm>
          <a:prstGeom prst="rect">
            <a:avLst/>
          </a:prstGeom>
        </p:spPr>
      </p:pic>
      <p:pic>
        <p:nvPicPr>
          <p:cNvPr id="19" name="图片 18">
            <a:extLst>
              <a:ext uri="{FF2B5EF4-FFF2-40B4-BE49-F238E27FC236}">
                <a16:creationId xmlns:a16="http://schemas.microsoft.com/office/drawing/2014/main" xmlns="" id="{6ED782F4-E5B1-4C53-8C3D-ADD514BD1D7A}"/>
              </a:ext>
            </a:extLst>
          </p:cNvPr>
          <p:cNvPicPr>
            <a:picLocks noChangeAspect="1"/>
          </p:cNvPicPr>
          <p:nvPr/>
        </p:nvPicPr>
        <p:blipFill rotWithShape="1">
          <a:blip r:embed="rId3">
            <a:extLst>
              <a:ext uri="{28A0092B-C50C-407E-A947-70E740481C1C}">
                <a14:useLocalDpi xmlns:a14="http://schemas.microsoft.com/office/drawing/2010/main" val="0"/>
              </a:ext>
            </a:extLst>
          </a:blip>
          <a:srcRect r="23087" b="23406"/>
          <a:stretch/>
        </p:blipFill>
        <p:spPr>
          <a:xfrm flipH="1">
            <a:off x="1" y="2853070"/>
            <a:ext cx="4012457" cy="4004930"/>
          </a:xfrm>
          <a:prstGeom prst="rect">
            <a:avLst/>
          </a:prstGeom>
        </p:spPr>
      </p:pic>
      <p:sp>
        <p:nvSpPr>
          <p:cNvPr id="20" name="矩形 19">
            <a:extLst>
              <a:ext uri="{FF2B5EF4-FFF2-40B4-BE49-F238E27FC236}">
                <a16:creationId xmlns:a16="http://schemas.microsoft.com/office/drawing/2014/main" xmlns="" id="{3286AEF7-D5E6-42DE-AF58-107591A8A31F}"/>
              </a:ext>
            </a:extLst>
          </p:cNvPr>
          <p:cNvSpPr/>
          <p:nvPr/>
        </p:nvSpPr>
        <p:spPr>
          <a:xfrm>
            <a:off x="111931" y="4646469"/>
            <a:ext cx="2594795" cy="830997"/>
          </a:xfrm>
          <a:prstGeom prst="rect">
            <a:avLst/>
          </a:prstGeom>
          <a:noFill/>
        </p:spPr>
        <p:txBody>
          <a:bodyPr wrap="square" rtlCol="0">
            <a:spAutoFit/>
          </a:bodyPr>
          <a:lstStyle/>
          <a:p>
            <a:pPr algn="ctr"/>
            <a:r>
              <a:rPr lang="zh-CN" altLang="en-US" sz="4800" b="1" spc="600" dirty="0">
                <a:solidFill>
                  <a:srgbClr val="425158"/>
                </a:solidFill>
                <a:cs typeface="+mn-ea"/>
                <a:sym typeface="+mn-lt"/>
              </a:rPr>
              <a:t>目 录</a:t>
            </a:r>
          </a:p>
        </p:txBody>
      </p:sp>
      <p:sp>
        <p:nvSpPr>
          <p:cNvPr id="21" name="文本框 20">
            <a:extLst>
              <a:ext uri="{FF2B5EF4-FFF2-40B4-BE49-F238E27FC236}">
                <a16:creationId xmlns:a16="http://schemas.microsoft.com/office/drawing/2014/main" xmlns="" id="{BCCF9997-832B-4F7B-B0A2-8760FB5AD716}"/>
              </a:ext>
            </a:extLst>
          </p:cNvPr>
          <p:cNvSpPr txBox="1"/>
          <p:nvPr/>
        </p:nvSpPr>
        <p:spPr>
          <a:xfrm>
            <a:off x="293529" y="5477464"/>
            <a:ext cx="2438400" cy="1077218"/>
          </a:xfrm>
          <a:prstGeom prst="rect">
            <a:avLst/>
          </a:prstGeom>
          <a:noFill/>
        </p:spPr>
        <p:txBody>
          <a:bodyPr wrap="square" rtlCol="0">
            <a:spAutoFit/>
          </a:bodyPr>
          <a:lstStyle/>
          <a:p>
            <a:r>
              <a:rPr lang="en-US" altLang="zh-CN" sz="3200" b="1" dirty="0">
                <a:solidFill>
                  <a:srgbClr val="D7D7D7"/>
                </a:solidFill>
                <a:cs typeface="+mn-ea"/>
                <a:sym typeface="+mn-lt"/>
              </a:rPr>
              <a:t>CONTENTS</a:t>
            </a:r>
            <a:endParaRPr lang="zh-CN" altLang="en-US" sz="3200" b="1" dirty="0">
              <a:solidFill>
                <a:srgbClr val="D7D7D7"/>
              </a:solidFill>
              <a:cs typeface="+mn-ea"/>
              <a:sym typeface="+mn-lt"/>
            </a:endParaRPr>
          </a:p>
        </p:txBody>
      </p:sp>
      <p:grpSp>
        <p:nvGrpSpPr>
          <p:cNvPr id="32" name="组合 31">
            <a:extLst>
              <a:ext uri="{FF2B5EF4-FFF2-40B4-BE49-F238E27FC236}">
                <a16:creationId xmlns:a16="http://schemas.microsoft.com/office/drawing/2014/main" xmlns="" id="{C23E9396-B6D0-4B2B-8A5C-3B9F1C3A63AF}"/>
              </a:ext>
            </a:extLst>
          </p:cNvPr>
          <p:cNvGrpSpPr/>
          <p:nvPr/>
        </p:nvGrpSpPr>
        <p:grpSpPr>
          <a:xfrm>
            <a:off x="3135106" y="1614389"/>
            <a:ext cx="5387457" cy="923330"/>
            <a:chOff x="2441451" y="1715357"/>
            <a:chExt cx="5387457" cy="923330"/>
          </a:xfrm>
        </p:grpSpPr>
        <p:grpSp>
          <p:nvGrpSpPr>
            <p:cNvPr id="26" name="组合 25">
              <a:extLst>
                <a:ext uri="{FF2B5EF4-FFF2-40B4-BE49-F238E27FC236}">
                  <a16:creationId xmlns:a16="http://schemas.microsoft.com/office/drawing/2014/main" xmlns="" id="{5F03BE38-F819-45E4-AC5E-E632CD832493}"/>
                </a:ext>
              </a:extLst>
            </p:cNvPr>
            <p:cNvGrpSpPr/>
            <p:nvPr/>
          </p:nvGrpSpPr>
          <p:grpSpPr>
            <a:xfrm>
              <a:off x="3540642" y="1785758"/>
              <a:ext cx="4288266" cy="760596"/>
              <a:chOff x="3328320" y="1874183"/>
              <a:chExt cx="4288266" cy="760596"/>
            </a:xfrm>
          </p:grpSpPr>
          <p:sp>
            <p:nvSpPr>
              <p:cNvPr id="3" name="文本框 2">
                <a:extLst>
                  <a:ext uri="{FF2B5EF4-FFF2-40B4-BE49-F238E27FC236}">
                    <a16:creationId xmlns:a16="http://schemas.microsoft.com/office/drawing/2014/main" xmlns="" id="{95D2AB94-4AD6-4DB1-8ABF-8C990C7A8E17}"/>
                  </a:ext>
                </a:extLst>
              </p:cNvPr>
              <p:cNvSpPr txBox="1"/>
              <p:nvPr/>
            </p:nvSpPr>
            <p:spPr>
              <a:xfrm>
                <a:off x="3328320" y="1874183"/>
                <a:ext cx="2954655" cy="461665"/>
              </a:xfrm>
              <a:prstGeom prst="rect">
                <a:avLst/>
              </a:prstGeom>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dirty="0">
                    <a:solidFill>
                      <a:srgbClr val="425158"/>
                    </a:solidFill>
                    <a:latin typeface="+mn-lt"/>
                    <a:ea typeface="+mn-ea"/>
                    <a:cs typeface="+mn-ea"/>
                    <a:sym typeface="+mn-lt"/>
                  </a:rPr>
                  <a:t>关于团队和团队精神</a:t>
                </a:r>
              </a:p>
            </p:txBody>
          </p:sp>
          <p:sp>
            <p:nvSpPr>
              <p:cNvPr id="22" name="文本框 21">
                <a:extLst>
                  <a:ext uri="{FF2B5EF4-FFF2-40B4-BE49-F238E27FC236}">
                    <a16:creationId xmlns:a16="http://schemas.microsoft.com/office/drawing/2014/main" xmlns="" id="{716FCAC4-848E-45AC-8929-A5CE9BA7F5C3}"/>
                  </a:ext>
                </a:extLst>
              </p:cNvPr>
              <p:cNvSpPr txBox="1"/>
              <p:nvPr/>
            </p:nvSpPr>
            <p:spPr>
              <a:xfrm>
                <a:off x="3328320" y="2265447"/>
                <a:ext cx="4288266" cy="369332"/>
              </a:xfrm>
              <a:prstGeom prst="rect">
                <a:avLst/>
              </a:prstGeom>
              <a:noFill/>
            </p:spPr>
            <p:txBody>
              <a:bodyPr wrap="square" rtlCol="0">
                <a:spAutoFit/>
              </a:bodyPr>
              <a:lstStyle/>
              <a:p>
                <a:r>
                  <a:rPr lang="en-US" altLang="zh-CN" dirty="0">
                    <a:cs typeface="+mn-ea"/>
                    <a:sym typeface="+mn-lt"/>
                  </a:rPr>
                  <a:t>Please type here whatever you want.</a:t>
                </a:r>
                <a:endParaRPr lang="zh-CN" altLang="en-US" dirty="0">
                  <a:cs typeface="+mn-ea"/>
                  <a:sym typeface="+mn-lt"/>
                </a:endParaRPr>
              </a:p>
            </p:txBody>
          </p:sp>
        </p:grpSp>
        <p:sp>
          <p:nvSpPr>
            <p:cNvPr id="30" name="文本框 29">
              <a:extLst>
                <a:ext uri="{FF2B5EF4-FFF2-40B4-BE49-F238E27FC236}">
                  <a16:creationId xmlns:a16="http://schemas.microsoft.com/office/drawing/2014/main" xmlns="" id="{E2804846-CBDF-4F52-A2B8-C0905D4B0BD9}"/>
                </a:ext>
              </a:extLst>
            </p:cNvPr>
            <p:cNvSpPr txBox="1"/>
            <p:nvPr/>
          </p:nvSpPr>
          <p:spPr>
            <a:xfrm>
              <a:off x="2441451" y="1715357"/>
              <a:ext cx="1484925" cy="923330"/>
            </a:xfrm>
            <a:prstGeom prst="rect">
              <a:avLst/>
            </a:prstGeom>
            <a:noFill/>
          </p:spPr>
          <p:txBody>
            <a:bodyPr wrap="square" rtlCol="0">
              <a:spAutoFit/>
            </a:bodyPr>
            <a:lstStyle/>
            <a:p>
              <a:r>
                <a:rPr lang="en-US" altLang="zh-CN" sz="5400" dirty="0">
                  <a:solidFill>
                    <a:srgbClr val="E63B3C"/>
                  </a:solidFill>
                  <a:cs typeface="+mn-ea"/>
                  <a:sym typeface="+mn-lt"/>
                </a:rPr>
                <a:t>01.</a:t>
              </a:r>
              <a:endParaRPr lang="zh-CN" altLang="en-US" sz="5400" dirty="0">
                <a:solidFill>
                  <a:srgbClr val="E63B3C"/>
                </a:solidFill>
                <a:cs typeface="+mn-ea"/>
                <a:sym typeface="+mn-lt"/>
              </a:endParaRPr>
            </a:p>
          </p:txBody>
        </p:sp>
      </p:grpSp>
      <p:grpSp>
        <p:nvGrpSpPr>
          <p:cNvPr id="33" name="组合 32">
            <a:extLst>
              <a:ext uri="{FF2B5EF4-FFF2-40B4-BE49-F238E27FC236}">
                <a16:creationId xmlns:a16="http://schemas.microsoft.com/office/drawing/2014/main" xmlns="" id="{DA04FE2F-3BC8-4573-934B-1D2D0288FF47}"/>
              </a:ext>
            </a:extLst>
          </p:cNvPr>
          <p:cNvGrpSpPr/>
          <p:nvPr/>
        </p:nvGrpSpPr>
        <p:grpSpPr>
          <a:xfrm>
            <a:off x="3135105" y="2463378"/>
            <a:ext cx="5387458" cy="923330"/>
            <a:chOff x="3041647" y="2760737"/>
            <a:chExt cx="5387457" cy="923330"/>
          </a:xfrm>
        </p:grpSpPr>
        <p:grpSp>
          <p:nvGrpSpPr>
            <p:cNvPr id="27" name="组合 26">
              <a:extLst>
                <a:ext uri="{FF2B5EF4-FFF2-40B4-BE49-F238E27FC236}">
                  <a16:creationId xmlns:a16="http://schemas.microsoft.com/office/drawing/2014/main" xmlns="" id="{C2648A03-C56C-4B99-9C05-D6030D4FE68C}"/>
                </a:ext>
              </a:extLst>
            </p:cNvPr>
            <p:cNvGrpSpPr/>
            <p:nvPr/>
          </p:nvGrpSpPr>
          <p:grpSpPr>
            <a:xfrm>
              <a:off x="4105912" y="2853070"/>
              <a:ext cx="4323192" cy="760596"/>
              <a:chOff x="3328320" y="2967335"/>
              <a:chExt cx="4323192" cy="760596"/>
            </a:xfrm>
          </p:grpSpPr>
          <p:sp>
            <p:nvSpPr>
              <p:cNvPr id="7" name="文本框 6">
                <a:extLst>
                  <a:ext uri="{FF2B5EF4-FFF2-40B4-BE49-F238E27FC236}">
                    <a16:creationId xmlns:a16="http://schemas.microsoft.com/office/drawing/2014/main" xmlns="" id="{A6365FB9-2513-40F6-BAEA-E81C94D733C4}"/>
                  </a:ext>
                </a:extLst>
              </p:cNvPr>
              <p:cNvSpPr txBox="1"/>
              <p:nvPr/>
            </p:nvSpPr>
            <p:spPr>
              <a:xfrm>
                <a:off x="3328320" y="2967335"/>
                <a:ext cx="3570207" cy="461665"/>
              </a:xfrm>
              <a:prstGeom prst="rect">
                <a:avLst/>
              </a:prstGeom>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dirty="0">
                    <a:solidFill>
                      <a:srgbClr val="425158"/>
                    </a:solidFill>
                    <a:latin typeface="+mn-lt"/>
                    <a:ea typeface="+mn-ea"/>
                    <a:cs typeface="+mn-ea"/>
                    <a:sym typeface="+mn-lt"/>
                  </a:rPr>
                  <a:t>优秀的团队所具备的要素</a:t>
                </a:r>
              </a:p>
            </p:txBody>
          </p:sp>
          <p:sp>
            <p:nvSpPr>
              <p:cNvPr id="23" name="文本框 22">
                <a:extLst>
                  <a:ext uri="{FF2B5EF4-FFF2-40B4-BE49-F238E27FC236}">
                    <a16:creationId xmlns:a16="http://schemas.microsoft.com/office/drawing/2014/main" xmlns="" id="{5C9FD42D-CF35-409F-AFEA-164BB915AE57}"/>
                  </a:ext>
                </a:extLst>
              </p:cNvPr>
              <p:cNvSpPr txBox="1"/>
              <p:nvPr/>
            </p:nvSpPr>
            <p:spPr>
              <a:xfrm>
                <a:off x="3328320" y="3358599"/>
                <a:ext cx="4323192" cy="369332"/>
              </a:xfrm>
              <a:prstGeom prst="rect">
                <a:avLst/>
              </a:prstGeom>
              <a:noFill/>
            </p:spPr>
            <p:txBody>
              <a:bodyPr wrap="square" rtlCol="0">
                <a:spAutoFit/>
              </a:bodyPr>
              <a:lstStyle/>
              <a:p>
                <a:r>
                  <a:rPr lang="en-US" altLang="zh-CN" dirty="0">
                    <a:cs typeface="+mn-ea"/>
                    <a:sym typeface="+mn-lt"/>
                  </a:rPr>
                  <a:t>Please type here whatever you want.</a:t>
                </a:r>
                <a:endParaRPr lang="zh-CN" altLang="en-US" dirty="0">
                  <a:cs typeface="+mn-ea"/>
                  <a:sym typeface="+mn-lt"/>
                </a:endParaRPr>
              </a:p>
            </p:txBody>
          </p:sp>
        </p:grpSp>
        <p:sp>
          <p:nvSpPr>
            <p:cNvPr id="31" name="文本框 30">
              <a:extLst>
                <a:ext uri="{FF2B5EF4-FFF2-40B4-BE49-F238E27FC236}">
                  <a16:creationId xmlns:a16="http://schemas.microsoft.com/office/drawing/2014/main" xmlns="" id="{AEA90DB9-1F62-499C-AAFE-965111B30D9A}"/>
                </a:ext>
              </a:extLst>
            </p:cNvPr>
            <p:cNvSpPr txBox="1"/>
            <p:nvPr/>
          </p:nvSpPr>
          <p:spPr>
            <a:xfrm>
              <a:off x="3041647" y="2760737"/>
              <a:ext cx="1484926" cy="923330"/>
            </a:xfrm>
            <a:prstGeom prst="rect">
              <a:avLst/>
            </a:prstGeom>
            <a:noFill/>
          </p:spPr>
          <p:txBody>
            <a:bodyPr wrap="square" rtlCol="0">
              <a:spAutoFit/>
            </a:bodyPr>
            <a:lstStyle/>
            <a:p>
              <a:r>
                <a:rPr lang="en-US" altLang="zh-CN" sz="5400" dirty="0">
                  <a:solidFill>
                    <a:srgbClr val="425158"/>
                  </a:solidFill>
                  <a:cs typeface="+mn-ea"/>
                  <a:sym typeface="+mn-lt"/>
                </a:rPr>
                <a:t>02.</a:t>
              </a:r>
              <a:endParaRPr lang="zh-CN" altLang="en-US" sz="5400" dirty="0">
                <a:solidFill>
                  <a:srgbClr val="425158"/>
                </a:solidFill>
                <a:cs typeface="+mn-ea"/>
                <a:sym typeface="+mn-lt"/>
              </a:endParaRPr>
            </a:p>
          </p:txBody>
        </p:sp>
      </p:grpSp>
      <p:grpSp>
        <p:nvGrpSpPr>
          <p:cNvPr id="37" name="组合 36">
            <a:extLst>
              <a:ext uri="{FF2B5EF4-FFF2-40B4-BE49-F238E27FC236}">
                <a16:creationId xmlns:a16="http://schemas.microsoft.com/office/drawing/2014/main" xmlns="" id="{B0C5230A-9EC0-4598-AC6D-F0C82F54C4AB}"/>
              </a:ext>
            </a:extLst>
          </p:cNvPr>
          <p:cNvGrpSpPr/>
          <p:nvPr/>
        </p:nvGrpSpPr>
        <p:grpSpPr>
          <a:xfrm>
            <a:off x="5668986" y="3489285"/>
            <a:ext cx="5365957" cy="923330"/>
            <a:chOff x="3784110" y="3820541"/>
            <a:chExt cx="5365957" cy="923330"/>
          </a:xfrm>
        </p:grpSpPr>
        <p:grpSp>
          <p:nvGrpSpPr>
            <p:cNvPr id="28" name="组合 27">
              <a:extLst>
                <a:ext uri="{FF2B5EF4-FFF2-40B4-BE49-F238E27FC236}">
                  <a16:creationId xmlns:a16="http://schemas.microsoft.com/office/drawing/2014/main" xmlns="" id="{EC58834E-2372-41ED-BF71-F9BEFAB49177}"/>
                </a:ext>
              </a:extLst>
            </p:cNvPr>
            <p:cNvGrpSpPr/>
            <p:nvPr/>
          </p:nvGrpSpPr>
          <p:grpSpPr>
            <a:xfrm>
              <a:off x="4852349" y="3862223"/>
              <a:ext cx="4297718" cy="776229"/>
              <a:chOff x="7265940" y="3637957"/>
              <a:chExt cx="4297718" cy="776229"/>
            </a:xfrm>
          </p:grpSpPr>
          <p:sp>
            <p:nvSpPr>
              <p:cNvPr id="15" name="文本框 14">
                <a:extLst>
                  <a:ext uri="{FF2B5EF4-FFF2-40B4-BE49-F238E27FC236}">
                    <a16:creationId xmlns:a16="http://schemas.microsoft.com/office/drawing/2014/main" xmlns="" id="{5E8441F7-5148-43FF-B71B-1E03A2B4AE2C}"/>
                  </a:ext>
                </a:extLst>
              </p:cNvPr>
              <p:cNvSpPr txBox="1"/>
              <p:nvPr/>
            </p:nvSpPr>
            <p:spPr>
              <a:xfrm>
                <a:off x="7265940" y="3637957"/>
                <a:ext cx="4185761" cy="461665"/>
              </a:xfrm>
              <a:prstGeom prst="rect">
                <a:avLst/>
              </a:prstGeom>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dirty="0">
                    <a:solidFill>
                      <a:srgbClr val="425158"/>
                    </a:solidFill>
                    <a:latin typeface="+mn-lt"/>
                    <a:ea typeface="+mn-ea"/>
                    <a:cs typeface="+mn-ea"/>
                    <a:sym typeface="+mn-lt"/>
                  </a:rPr>
                  <a:t>如何把控好团队管理的执行？</a:t>
                </a:r>
              </a:p>
            </p:txBody>
          </p:sp>
          <p:sp>
            <p:nvSpPr>
              <p:cNvPr id="24" name="文本框 23">
                <a:extLst>
                  <a:ext uri="{FF2B5EF4-FFF2-40B4-BE49-F238E27FC236}">
                    <a16:creationId xmlns:a16="http://schemas.microsoft.com/office/drawing/2014/main" xmlns="" id="{C013B636-C124-4C4E-8643-98760987CABE}"/>
                  </a:ext>
                </a:extLst>
              </p:cNvPr>
              <p:cNvSpPr txBox="1"/>
              <p:nvPr/>
            </p:nvSpPr>
            <p:spPr>
              <a:xfrm>
                <a:off x="7308495" y="4044854"/>
                <a:ext cx="4255163" cy="369332"/>
              </a:xfrm>
              <a:prstGeom prst="rect">
                <a:avLst/>
              </a:prstGeom>
              <a:noFill/>
            </p:spPr>
            <p:txBody>
              <a:bodyPr wrap="square" rtlCol="0">
                <a:spAutoFit/>
              </a:bodyPr>
              <a:lstStyle/>
              <a:p>
                <a:r>
                  <a:rPr lang="en-US" altLang="zh-CN" dirty="0">
                    <a:cs typeface="+mn-ea"/>
                    <a:sym typeface="+mn-lt"/>
                  </a:rPr>
                  <a:t>Please type here whatever you want.</a:t>
                </a:r>
                <a:endParaRPr lang="zh-CN" altLang="en-US" dirty="0">
                  <a:cs typeface="+mn-ea"/>
                  <a:sym typeface="+mn-lt"/>
                </a:endParaRPr>
              </a:p>
            </p:txBody>
          </p:sp>
        </p:grpSp>
        <p:sp>
          <p:nvSpPr>
            <p:cNvPr id="34" name="文本框 33">
              <a:extLst>
                <a:ext uri="{FF2B5EF4-FFF2-40B4-BE49-F238E27FC236}">
                  <a16:creationId xmlns:a16="http://schemas.microsoft.com/office/drawing/2014/main" xmlns="" id="{B87D0039-8DBB-4E2C-AB2B-A51B99038128}"/>
                </a:ext>
              </a:extLst>
            </p:cNvPr>
            <p:cNvSpPr txBox="1"/>
            <p:nvPr/>
          </p:nvSpPr>
          <p:spPr>
            <a:xfrm>
              <a:off x="3784110" y="3820541"/>
              <a:ext cx="1484927" cy="923330"/>
            </a:xfrm>
            <a:prstGeom prst="rect">
              <a:avLst/>
            </a:prstGeom>
            <a:noFill/>
          </p:spPr>
          <p:txBody>
            <a:bodyPr wrap="square" rtlCol="0">
              <a:spAutoFit/>
            </a:bodyPr>
            <a:lstStyle/>
            <a:p>
              <a:r>
                <a:rPr lang="en-US" altLang="zh-CN" sz="5400" dirty="0">
                  <a:solidFill>
                    <a:srgbClr val="E63B3C"/>
                  </a:solidFill>
                  <a:cs typeface="+mn-ea"/>
                  <a:sym typeface="+mn-lt"/>
                </a:rPr>
                <a:t>03.</a:t>
              </a:r>
              <a:endParaRPr lang="zh-CN" altLang="en-US" sz="5400" dirty="0">
                <a:solidFill>
                  <a:srgbClr val="E63B3C"/>
                </a:solidFill>
                <a:cs typeface="+mn-ea"/>
                <a:sym typeface="+mn-lt"/>
              </a:endParaRPr>
            </a:p>
          </p:txBody>
        </p:sp>
      </p:grpSp>
      <p:grpSp>
        <p:nvGrpSpPr>
          <p:cNvPr id="36" name="组合 35">
            <a:extLst>
              <a:ext uri="{FF2B5EF4-FFF2-40B4-BE49-F238E27FC236}">
                <a16:creationId xmlns:a16="http://schemas.microsoft.com/office/drawing/2014/main" xmlns="" id="{4D947585-FECD-4A39-831C-194707AD20A8}"/>
              </a:ext>
            </a:extLst>
          </p:cNvPr>
          <p:cNvGrpSpPr/>
          <p:nvPr/>
        </p:nvGrpSpPr>
        <p:grpSpPr>
          <a:xfrm>
            <a:off x="5679132" y="4461272"/>
            <a:ext cx="5243854" cy="923330"/>
            <a:chOff x="6207848" y="4678700"/>
            <a:chExt cx="5243854" cy="923330"/>
          </a:xfrm>
        </p:grpSpPr>
        <p:grpSp>
          <p:nvGrpSpPr>
            <p:cNvPr id="29" name="组合 28">
              <a:extLst>
                <a:ext uri="{FF2B5EF4-FFF2-40B4-BE49-F238E27FC236}">
                  <a16:creationId xmlns:a16="http://schemas.microsoft.com/office/drawing/2014/main" xmlns="" id="{07391D94-5E3C-4059-87A2-4615FF3FD1CA}"/>
                </a:ext>
              </a:extLst>
            </p:cNvPr>
            <p:cNvGrpSpPr/>
            <p:nvPr/>
          </p:nvGrpSpPr>
          <p:grpSpPr>
            <a:xfrm>
              <a:off x="7265940" y="4731109"/>
              <a:ext cx="4185762" cy="778588"/>
              <a:chOff x="7265940" y="4731109"/>
              <a:chExt cx="4185762" cy="778588"/>
            </a:xfrm>
          </p:grpSpPr>
          <p:sp>
            <p:nvSpPr>
              <p:cNvPr id="11" name="文本框 10">
                <a:extLst>
                  <a:ext uri="{FF2B5EF4-FFF2-40B4-BE49-F238E27FC236}">
                    <a16:creationId xmlns:a16="http://schemas.microsoft.com/office/drawing/2014/main" xmlns="" id="{AA0A17A7-96AF-4FC2-B24A-24196DB52CA3}"/>
                  </a:ext>
                </a:extLst>
              </p:cNvPr>
              <p:cNvSpPr txBox="1"/>
              <p:nvPr/>
            </p:nvSpPr>
            <p:spPr>
              <a:xfrm>
                <a:off x="7265940" y="4731109"/>
                <a:ext cx="2646878" cy="461665"/>
              </a:xfrm>
              <a:prstGeom prst="rect">
                <a:avLst/>
              </a:prstGeom>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dirty="0">
                    <a:solidFill>
                      <a:srgbClr val="425158"/>
                    </a:solidFill>
                    <a:latin typeface="+mn-lt"/>
                    <a:ea typeface="+mn-ea"/>
                    <a:cs typeface="+mn-ea"/>
                    <a:sym typeface="+mn-lt"/>
                  </a:rPr>
                  <a:t>团队合作精神实质</a:t>
                </a:r>
              </a:p>
            </p:txBody>
          </p:sp>
          <p:sp>
            <p:nvSpPr>
              <p:cNvPr id="25" name="文本框 24">
                <a:extLst>
                  <a:ext uri="{FF2B5EF4-FFF2-40B4-BE49-F238E27FC236}">
                    <a16:creationId xmlns:a16="http://schemas.microsoft.com/office/drawing/2014/main" xmlns="" id="{44813FE9-BA86-43AF-9AC3-CE7369E6247F}"/>
                  </a:ext>
                </a:extLst>
              </p:cNvPr>
              <p:cNvSpPr txBox="1"/>
              <p:nvPr/>
            </p:nvSpPr>
            <p:spPr>
              <a:xfrm>
                <a:off x="7308496" y="5140365"/>
                <a:ext cx="4143206" cy="369332"/>
              </a:xfrm>
              <a:prstGeom prst="rect">
                <a:avLst/>
              </a:prstGeom>
              <a:noFill/>
            </p:spPr>
            <p:txBody>
              <a:bodyPr wrap="square" rtlCol="0">
                <a:spAutoFit/>
              </a:bodyPr>
              <a:lstStyle/>
              <a:p>
                <a:r>
                  <a:rPr lang="en-US" altLang="zh-CN" dirty="0">
                    <a:cs typeface="+mn-ea"/>
                    <a:sym typeface="+mn-lt"/>
                  </a:rPr>
                  <a:t>Please type here whatever you want.</a:t>
                </a:r>
                <a:endParaRPr lang="zh-CN" altLang="en-US" dirty="0">
                  <a:cs typeface="+mn-ea"/>
                  <a:sym typeface="+mn-lt"/>
                </a:endParaRPr>
              </a:p>
            </p:txBody>
          </p:sp>
        </p:grpSp>
        <p:sp>
          <p:nvSpPr>
            <p:cNvPr id="35" name="文本框 34">
              <a:extLst>
                <a:ext uri="{FF2B5EF4-FFF2-40B4-BE49-F238E27FC236}">
                  <a16:creationId xmlns:a16="http://schemas.microsoft.com/office/drawing/2014/main" xmlns="" id="{1634D94F-CE87-4D6D-89DF-C3303EB17BD7}"/>
                </a:ext>
              </a:extLst>
            </p:cNvPr>
            <p:cNvSpPr txBox="1"/>
            <p:nvPr/>
          </p:nvSpPr>
          <p:spPr>
            <a:xfrm>
              <a:off x="6207848" y="4678700"/>
              <a:ext cx="1484927" cy="923330"/>
            </a:xfrm>
            <a:prstGeom prst="rect">
              <a:avLst/>
            </a:prstGeom>
            <a:noFill/>
          </p:spPr>
          <p:txBody>
            <a:bodyPr wrap="square" rtlCol="0">
              <a:spAutoFit/>
            </a:bodyPr>
            <a:lstStyle/>
            <a:p>
              <a:r>
                <a:rPr lang="en-US" altLang="zh-CN" sz="5400" dirty="0">
                  <a:solidFill>
                    <a:srgbClr val="425158"/>
                  </a:solidFill>
                  <a:cs typeface="+mn-ea"/>
                  <a:sym typeface="+mn-lt"/>
                </a:rPr>
                <a:t>04.</a:t>
              </a:r>
              <a:endParaRPr lang="zh-CN" altLang="en-US" sz="5400" dirty="0">
                <a:solidFill>
                  <a:srgbClr val="425158"/>
                </a:solidFill>
                <a:cs typeface="+mn-ea"/>
                <a:sym typeface="+mn-lt"/>
              </a:endParaRPr>
            </a:p>
          </p:txBody>
        </p:sp>
      </p:grpSp>
      <p:sp>
        <p:nvSpPr>
          <p:cNvPr id="38" name="椭圆 37">
            <a:extLst>
              <a:ext uri="{FF2B5EF4-FFF2-40B4-BE49-F238E27FC236}">
                <a16:creationId xmlns:a16="http://schemas.microsoft.com/office/drawing/2014/main" xmlns="" id="{97DA81BA-118F-42DE-ABA3-82877B213608}"/>
              </a:ext>
            </a:extLst>
          </p:cNvPr>
          <p:cNvSpPr/>
          <p:nvPr/>
        </p:nvSpPr>
        <p:spPr>
          <a:xfrm>
            <a:off x="5011296" y="2397386"/>
            <a:ext cx="190707" cy="190707"/>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椭圆 38">
            <a:extLst>
              <a:ext uri="{FF2B5EF4-FFF2-40B4-BE49-F238E27FC236}">
                <a16:creationId xmlns:a16="http://schemas.microsoft.com/office/drawing/2014/main" xmlns="" id="{B25E6F7F-B0AE-4D2A-9235-6CA0F654CCCA}"/>
              </a:ext>
            </a:extLst>
          </p:cNvPr>
          <p:cNvSpPr/>
          <p:nvPr/>
        </p:nvSpPr>
        <p:spPr>
          <a:xfrm>
            <a:off x="11265580" y="4017412"/>
            <a:ext cx="190707" cy="190707"/>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椭圆 39">
            <a:extLst>
              <a:ext uri="{FF2B5EF4-FFF2-40B4-BE49-F238E27FC236}">
                <a16:creationId xmlns:a16="http://schemas.microsoft.com/office/drawing/2014/main" xmlns="" id="{10B2C688-EB67-4CE3-BBDF-AEE556239BA8}"/>
              </a:ext>
            </a:extLst>
          </p:cNvPr>
          <p:cNvSpPr/>
          <p:nvPr/>
        </p:nvSpPr>
        <p:spPr>
          <a:xfrm>
            <a:off x="2346065" y="3638884"/>
            <a:ext cx="526385" cy="526385"/>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椭圆 40">
            <a:extLst>
              <a:ext uri="{FF2B5EF4-FFF2-40B4-BE49-F238E27FC236}">
                <a16:creationId xmlns:a16="http://schemas.microsoft.com/office/drawing/2014/main" xmlns="" id="{1B603C87-5B9B-4527-85EF-A42FC2CA02AA}"/>
              </a:ext>
            </a:extLst>
          </p:cNvPr>
          <p:cNvSpPr/>
          <p:nvPr/>
        </p:nvSpPr>
        <p:spPr>
          <a:xfrm>
            <a:off x="8438811" y="1641665"/>
            <a:ext cx="248925" cy="248925"/>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椭圆 41">
            <a:extLst>
              <a:ext uri="{FF2B5EF4-FFF2-40B4-BE49-F238E27FC236}">
                <a16:creationId xmlns:a16="http://schemas.microsoft.com/office/drawing/2014/main" xmlns="" id="{9AFFAEC7-5316-4936-A1D9-5C310655C140}"/>
              </a:ext>
            </a:extLst>
          </p:cNvPr>
          <p:cNvSpPr/>
          <p:nvPr/>
        </p:nvSpPr>
        <p:spPr>
          <a:xfrm>
            <a:off x="9336861" y="5477464"/>
            <a:ext cx="370547" cy="370546"/>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 name="文本框 1"/>
          <p:cNvSpPr txBox="1"/>
          <p:nvPr/>
        </p:nvSpPr>
        <p:spPr>
          <a:xfrm>
            <a:off x="1704513" y="426128"/>
            <a:ext cx="1740023" cy="230832"/>
          </a:xfrm>
          <a:prstGeom prst="rect">
            <a:avLst/>
          </a:prstGeom>
          <a:noFill/>
        </p:spPr>
        <p:txBody>
          <a:bodyPr wrap="square" rtlCol="0">
            <a:spAutoFit/>
          </a:bodyPr>
          <a:lstStyle/>
          <a:p>
            <a:r>
              <a:rPr lang="en-US" altLang="zh-CN" sz="900" dirty="0">
                <a:solidFill>
                  <a:srgbClr val="FFFFFF"/>
                </a:solidFill>
              </a:rPr>
              <a:t>https://www.ypppt.com/</a:t>
            </a:r>
            <a:endParaRPr lang="zh-CN" altLang="en-US" sz="900" dirty="0">
              <a:solidFill>
                <a:srgbClr val="FFFFFF"/>
              </a:solidFill>
            </a:endParaRPr>
          </a:p>
        </p:txBody>
      </p:sp>
    </p:spTree>
    <p:extLst>
      <p:ext uri="{BB962C8B-B14F-4D97-AF65-F5344CB8AC3E}">
        <p14:creationId xmlns:p14="http://schemas.microsoft.com/office/powerpoint/2010/main" val="1598867558"/>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randombar(horizontal)">
                                      <p:cBhvr>
                                        <p:cTn id="23" dur="500"/>
                                        <p:tgtEl>
                                          <p:spTgt spid="41"/>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randombar(horizontal)">
                                      <p:cBhvr>
                                        <p:cTn id="26" dur="500"/>
                                        <p:tgtEl>
                                          <p:spTgt spid="39"/>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randombar(horizontal)">
                                      <p:cBhvr>
                                        <p:cTn id="29" dur="500"/>
                                        <p:tgtEl>
                                          <p:spTgt spid="42"/>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randombar(horizontal)">
                                      <p:cBhvr>
                                        <p:cTn id="32" dur="500"/>
                                        <p:tgtEl>
                                          <p:spTgt spid="38"/>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randombar(horizontal)">
                                      <p:cBhvr>
                                        <p:cTn id="35" dur="500"/>
                                        <p:tgtEl>
                                          <p:spTgt spid="40"/>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2"/>
                                        </p:tgtEl>
                                        <p:attrNameLst>
                                          <p:attrName>style.visibility</p:attrName>
                                        </p:attrNameLst>
                                      </p:cBhvr>
                                      <p:to>
                                        <p:strVal val="visible"/>
                                      </p:to>
                                    </p:set>
                                    <p:anim calcmode="lin" valueType="num">
                                      <p:cBhvr additive="base">
                                        <p:cTn id="40" dur="500" fill="hold"/>
                                        <p:tgtEl>
                                          <p:spTgt spid="32"/>
                                        </p:tgtEl>
                                        <p:attrNameLst>
                                          <p:attrName>ppt_x</p:attrName>
                                        </p:attrNameLst>
                                      </p:cBhvr>
                                      <p:tavLst>
                                        <p:tav tm="0">
                                          <p:val>
                                            <p:strVal val="#ppt_x"/>
                                          </p:val>
                                        </p:tav>
                                        <p:tav tm="100000">
                                          <p:val>
                                            <p:strVal val="#ppt_x"/>
                                          </p:val>
                                        </p:tav>
                                      </p:tavLst>
                                    </p:anim>
                                    <p:anim calcmode="lin" valueType="num">
                                      <p:cBhvr additive="base">
                                        <p:cTn id="4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 calcmode="lin" valueType="num">
                                      <p:cBhvr additive="base">
                                        <p:cTn id="46" dur="500" fill="hold"/>
                                        <p:tgtEl>
                                          <p:spTgt spid="33"/>
                                        </p:tgtEl>
                                        <p:attrNameLst>
                                          <p:attrName>ppt_x</p:attrName>
                                        </p:attrNameLst>
                                      </p:cBhvr>
                                      <p:tavLst>
                                        <p:tav tm="0">
                                          <p:val>
                                            <p:strVal val="#ppt_x"/>
                                          </p:val>
                                        </p:tav>
                                        <p:tav tm="100000">
                                          <p:val>
                                            <p:strVal val="#ppt_x"/>
                                          </p:val>
                                        </p:tav>
                                      </p:tavLst>
                                    </p:anim>
                                    <p:anim calcmode="lin" valueType="num">
                                      <p:cBhvr additive="base">
                                        <p:cTn id="4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wipe(down)">
                                      <p:cBhvr>
                                        <p:cTn id="52" dur="500"/>
                                        <p:tgtEl>
                                          <p:spTgt spid="37"/>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down)">
                                      <p:cBhvr>
                                        <p:cTn id="5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38" grpId="0" animBg="1"/>
      <p:bldP spid="39" grpId="0" animBg="1"/>
      <p:bldP spid="40" grpId="0" animBg="1"/>
      <p:bldP spid="41" grpId="0" animBg="1"/>
      <p:bldP spid="4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665054EF-78E4-49C6-9497-5C0182207FC2}"/>
              </a:ext>
            </a:extLst>
          </p:cNvPr>
          <p:cNvSpPr/>
          <p:nvPr/>
        </p:nvSpPr>
        <p:spPr>
          <a:xfrm>
            <a:off x="6923518" y="2664144"/>
            <a:ext cx="3376831" cy="2613023"/>
          </a:xfrm>
          <a:prstGeom prst="rect">
            <a:avLst/>
          </a:prstGeom>
        </p:spPr>
        <p:txBody>
          <a:bodyPr wrap="square">
            <a:spAutoFit/>
          </a:bodyPr>
          <a:lstStyle/>
          <a:p>
            <a:pPr algn="just">
              <a:lnSpc>
                <a:spcPct val="130000"/>
              </a:lnSpc>
              <a:spcBef>
                <a:spcPct val="30000"/>
              </a:spcBef>
            </a:pPr>
            <a:r>
              <a:rPr lang="zh-CN" altLang="en-US" spc="300" dirty="0">
                <a:solidFill>
                  <a:srgbClr val="425158"/>
                </a:solidFill>
                <a:cs typeface="+mn-ea"/>
                <a:sym typeface="+mn-lt"/>
              </a:rPr>
              <a:t>（</a:t>
            </a:r>
            <a:r>
              <a:rPr lang="en-US" altLang="zh-CN" spc="300" dirty="0">
                <a:solidFill>
                  <a:srgbClr val="425158"/>
                </a:solidFill>
                <a:cs typeface="+mn-ea"/>
                <a:sym typeface="+mn-lt"/>
              </a:rPr>
              <a:t>6</a:t>
            </a:r>
            <a:r>
              <a:rPr lang="zh-CN" altLang="en-US" spc="300" dirty="0">
                <a:solidFill>
                  <a:srgbClr val="425158"/>
                </a:solidFill>
                <a:cs typeface="+mn-ea"/>
                <a:sym typeface="+mn-lt"/>
              </a:rPr>
              <a:t>）遵循团队管理者的领导法则。避免惯性犯错。合理分析团队内部结构，确定团队内部关系，分配权力，多用奖励、辅导、启发等方式给予团队帮助，方能让团队走得更远更久。</a:t>
            </a:r>
          </a:p>
        </p:txBody>
      </p:sp>
      <p:sp>
        <p:nvSpPr>
          <p:cNvPr id="9" name="矩形 8">
            <a:extLst>
              <a:ext uri="{FF2B5EF4-FFF2-40B4-BE49-F238E27FC236}">
                <a16:creationId xmlns:a16="http://schemas.microsoft.com/office/drawing/2014/main" xmlns="" id="{85B328ED-6C46-4572-96A4-2439F1F89D15}"/>
              </a:ext>
            </a:extLst>
          </p:cNvPr>
          <p:cNvSpPr/>
          <p:nvPr/>
        </p:nvSpPr>
        <p:spPr>
          <a:xfrm>
            <a:off x="5023273" y="2562294"/>
            <a:ext cx="1915111" cy="452432"/>
          </a:xfrm>
          <a:prstGeom prst="rect">
            <a:avLst/>
          </a:prstGeom>
        </p:spPr>
        <p:txBody>
          <a:bodyPr wrap="square">
            <a:spAutoFit/>
          </a:bodyPr>
          <a:lstStyle/>
          <a:p>
            <a:pPr algn="just">
              <a:lnSpc>
                <a:spcPct val="130000"/>
              </a:lnSpc>
              <a:spcBef>
                <a:spcPct val="30000"/>
              </a:spcBef>
            </a:pPr>
            <a:r>
              <a:rPr lang="zh-CN" altLang="en-US" spc="300" dirty="0">
                <a:solidFill>
                  <a:srgbClr val="425158"/>
                </a:solidFill>
                <a:cs typeface="+mn-ea"/>
                <a:sym typeface="+mn-lt"/>
              </a:rPr>
              <a:t>奖励多于激励</a:t>
            </a:r>
          </a:p>
        </p:txBody>
      </p:sp>
      <p:grpSp>
        <p:nvGrpSpPr>
          <p:cNvPr id="16" name="组合 15">
            <a:extLst>
              <a:ext uri="{FF2B5EF4-FFF2-40B4-BE49-F238E27FC236}">
                <a16:creationId xmlns:a16="http://schemas.microsoft.com/office/drawing/2014/main" xmlns="" id="{F84A35E7-A0F2-4FD2-829C-921443C9AF2D}"/>
              </a:ext>
            </a:extLst>
          </p:cNvPr>
          <p:cNvGrpSpPr/>
          <p:nvPr/>
        </p:nvGrpSpPr>
        <p:grpSpPr>
          <a:xfrm>
            <a:off x="4412118" y="4929559"/>
            <a:ext cx="1915111" cy="628624"/>
            <a:chOff x="4186270" y="3336389"/>
            <a:chExt cx="1646605" cy="628624"/>
          </a:xfrm>
        </p:grpSpPr>
        <p:sp>
          <p:nvSpPr>
            <p:cNvPr id="17" name="矩形 16">
              <a:extLst>
                <a:ext uri="{FF2B5EF4-FFF2-40B4-BE49-F238E27FC236}">
                  <a16:creationId xmlns:a16="http://schemas.microsoft.com/office/drawing/2014/main" xmlns="" id="{E4E49775-B8F7-4248-8484-E2D2520B12D8}"/>
                </a:ext>
              </a:extLst>
            </p:cNvPr>
            <p:cNvSpPr/>
            <p:nvPr/>
          </p:nvSpPr>
          <p:spPr>
            <a:xfrm>
              <a:off x="4186270" y="3481426"/>
              <a:ext cx="1646605" cy="452432"/>
            </a:xfrm>
            <a:prstGeom prst="rect">
              <a:avLst/>
            </a:prstGeom>
          </p:spPr>
          <p:txBody>
            <a:bodyPr wrap="square">
              <a:spAutoFit/>
            </a:bodyPr>
            <a:lstStyle/>
            <a:p>
              <a:pPr algn="just">
                <a:lnSpc>
                  <a:spcPct val="130000"/>
                </a:lnSpc>
                <a:spcBef>
                  <a:spcPct val="30000"/>
                </a:spcBef>
              </a:pPr>
              <a:r>
                <a:rPr lang="zh-CN" altLang="en-US" spc="300" dirty="0">
                  <a:solidFill>
                    <a:srgbClr val="425158"/>
                  </a:solidFill>
                  <a:cs typeface="+mn-ea"/>
                  <a:sym typeface="+mn-lt"/>
                </a:rPr>
                <a:t>命令多于启发</a:t>
              </a:r>
            </a:p>
          </p:txBody>
        </p:sp>
        <p:sp>
          <p:nvSpPr>
            <p:cNvPr id="18" name="图文框 17">
              <a:extLst>
                <a:ext uri="{FF2B5EF4-FFF2-40B4-BE49-F238E27FC236}">
                  <a16:creationId xmlns:a16="http://schemas.microsoft.com/office/drawing/2014/main" xmlns="" id="{F3EF59E4-EA75-4E95-B1FA-5E468EF2D38A}"/>
                </a:ext>
              </a:extLst>
            </p:cNvPr>
            <p:cNvSpPr/>
            <p:nvPr/>
          </p:nvSpPr>
          <p:spPr>
            <a:xfrm rot="5400000" flipV="1">
              <a:off x="4647086" y="3456201"/>
              <a:ext cx="628624" cy="388999"/>
            </a:xfrm>
            <a:prstGeom prst="frame">
              <a:avLst>
                <a:gd name="adj1" fmla="val 132"/>
              </a:avLst>
            </a:prstGeom>
          </p:spPr>
          <p:txBody>
            <a:bodyPr wrap="square">
              <a:spAutoFit/>
            </a:bodyPr>
            <a:lstStyle/>
            <a:p>
              <a:pPr algn="just">
                <a:lnSpc>
                  <a:spcPct val="130000"/>
                </a:lnSpc>
                <a:spcBef>
                  <a:spcPct val="30000"/>
                </a:spcBef>
              </a:pPr>
              <a:endParaRPr lang="zh-CN" altLang="en-US" spc="300">
                <a:solidFill>
                  <a:srgbClr val="425158"/>
                </a:solidFill>
                <a:cs typeface="+mn-ea"/>
                <a:sym typeface="+mn-lt"/>
              </a:endParaRPr>
            </a:p>
          </p:txBody>
        </p:sp>
      </p:grpSp>
      <p:sp>
        <p:nvSpPr>
          <p:cNvPr id="20" name="矩形 19">
            <a:extLst>
              <a:ext uri="{FF2B5EF4-FFF2-40B4-BE49-F238E27FC236}">
                <a16:creationId xmlns:a16="http://schemas.microsoft.com/office/drawing/2014/main" xmlns="" id="{B273A1ED-F98B-4B5F-9BDF-1381F69F9A5D}"/>
              </a:ext>
            </a:extLst>
          </p:cNvPr>
          <p:cNvSpPr/>
          <p:nvPr/>
        </p:nvSpPr>
        <p:spPr>
          <a:xfrm>
            <a:off x="4493715" y="3909319"/>
            <a:ext cx="1915111" cy="452432"/>
          </a:xfrm>
          <a:prstGeom prst="rect">
            <a:avLst/>
          </a:prstGeom>
        </p:spPr>
        <p:txBody>
          <a:bodyPr wrap="square">
            <a:spAutoFit/>
          </a:bodyPr>
          <a:lstStyle/>
          <a:p>
            <a:pPr algn="just">
              <a:lnSpc>
                <a:spcPct val="130000"/>
              </a:lnSpc>
              <a:spcBef>
                <a:spcPct val="30000"/>
              </a:spcBef>
            </a:pPr>
            <a:r>
              <a:rPr lang="zh-CN" altLang="en-US" spc="300" dirty="0">
                <a:solidFill>
                  <a:srgbClr val="425158"/>
                </a:solidFill>
                <a:cs typeface="+mn-ea"/>
                <a:sym typeface="+mn-lt"/>
              </a:rPr>
              <a:t>领导多于辅导</a:t>
            </a:r>
          </a:p>
        </p:txBody>
      </p:sp>
      <p:sp>
        <p:nvSpPr>
          <p:cNvPr id="22" name="椭圆 21">
            <a:extLst>
              <a:ext uri="{FF2B5EF4-FFF2-40B4-BE49-F238E27FC236}">
                <a16:creationId xmlns:a16="http://schemas.microsoft.com/office/drawing/2014/main" xmlns="" id="{178FC0D0-AE2A-4ACC-8668-2122301D78E2}"/>
              </a:ext>
            </a:extLst>
          </p:cNvPr>
          <p:cNvSpPr/>
          <p:nvPr/>
        </p:nvSpPr>
        <p:spPr>
          <a:xfrm>
            <a:off x="4199551" y="644151"/>
            <a:ext cx="8780213" cy="8780213"/>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grpSp>
        <p:nvGrpSpPr>
          <p:cNvPr id="23" name="组合 22">
            <a:extLst>
              <a:ext uri="{FF2B5EF4-FFF2-40B4-BE49-F238E27FC236}">
                <a16:creationId xmlns:a16="http://schemas.microsoft.com/office/drawing/2014/main" xmlns="" id="{1E1D8093-84C4-4062-B441-3AF89A3549FF}"/>
              </a:ext>
            </a:extLst>
          </p:cNvPr>
          <p:cNvGrpSpPr/>
          <p:nvPr/>
        </p:nvGrpSpPr>
        <p:grpSpPr>
          <a:xfrm>
            <a:off x="7147397" y="1850565"/>
            <a:ext cx="2884521" cy="624678"/>
            <a:chOff x="1264692" y="2275839"/>
            <a:chExt cx="2884521" cy="624678"/>
          </a:xfrm>
        </p:grpSpPr>
        <p:sp>
          <p:nvSpPr>
            <p:cNvPr id="24" name="文本框 23">
              <a:extLst>
                <a:ext uri="{FF2B5EF4-FFF2-40B4-BE49-F238E27FC236}">
                  <a16:creationId xmlns:a16="http://schemas.microsoft.com/office/drawing/2014/main" xmlns="" id="{2A23D700-BBF6-4C29-AF87-CB9B19903865}"/>
                </a:ext>
              </a:extLst>
            </p:cNvPr>
            <p:cNvSpPr txBox="1"/>
            <p:nvPr/>
          </p:nvSpPr>
          <p:spPr>
            <a:xfrm>
              <a:off x="1840851" y="2423226"/>
              <a:ext cx="2185214" cy="400110"/>
            </a:xfrm>
            <a:prstGeom prst="rect">
              <a:avLst/>
            </a:prstGeom>
            <a:solidFill>
              <a:schemeClr val="bg1"/>
            </a:solidFill>
          </p:spPr>
          <p:txBody>
            <a:bodyPr vert="horz" wrap="square" rtlCol="0">
              <a:spAutoFit/>
            </a:bodyPr>
            <a:lstStyle>
              <a:defPPr>
                <a:defRPr lang="en-US"/>
              </a:defPPr>
              <a:lvl1pPr algn="ctr">
                <a:defRPr sz="2000" spc="600">
                  <a:solidFill>
                    <a:srgbClr val="425158"/>
                  </a:solidFill>
                  <a:latin typeface="思源黑体 CN Bold" panose="020B0800000000000000" pitchFamily="34" charset="-122"/>
                  <a:ea typeface="思源黑体 CN Bold" panose="020B0800000000000000" pitchFamily="34" charset="-122"/>
                </a:defRPr>
              </a:lvl1pPr>
            </a:lstStyle>
            <a:p>
              <a:r>
                <a:rPr lang="zh-CN" altLang="en-US" dirty="0">
                  <a:latin typeface="+mn-lt"/>
                  <a:ea typeface="+mn-ea"/>
                  <a:cs typeface="+mn-ea"/>
                  <a:sym typeface="+mn-lt"/>
                </a:rPr>
                <a:t>把控团队执行</a:t>
              </a:r>
            </a:p>
          </p:txBody>
        </p:sp>
        <p:sp>
          <p:nvSpPr>
            <p:cNvPr id="25" name="椭圆 24">
              <a:extLst>
                <a:ext uri="{FF2B5EF4-FFF2-40B4-BE49-F238E27FC236}">
                  <a16:creationId xmlns:a16="http://schemas.microsoft.com/office/drawing/2014/main" xmlns="" id="{7920A10C-0FE0-45F6-9C37-4C5C29CD3123}"/>
                </a:ext>
              </a:extLst>
            </p:cNvPr>
            <p:cNvSpPr/>
            <p:nvPr/>
          </p:nvSpPr>
          <p:spPr>
            <a:xfrm>
              <a:off x="1591926" y="2495555"/>
              <a:ext cx="248925" cy="248925"/>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a:extLst>
                <a:ext uri="{FF2B5EF4-FFF2-40B4-BE49-F238E27FC236}">
                  <a16:creationId xmlns:a16="http://schemas.microsoft.com/office/drawing/2014/main" xmlns="" id="{53947493-7258-4CD1-A1F8-EEE23BAF1391}"/>
                </a:ext>
              </a:extLst>
            </p:cNvPr>
            <p:cNvSpPr/>
            <p:nvPr/>
          </p:nvSpPr>
          <p:spPr>
            <a:xfrm>
              <a:off x="1477098" y="2495555"/>
              <a:ext cx="190707" cy="190707"/>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平行四边形 26">
              <a:extLst>
                <a:ext uri="{FF2B5EF4-FFF2-40B4-BE49-F238E27FC236}">
                  <a16:creationId xmlns:a16="http://schemas.microsoft.com/office/drawing/2014/main" xmlns="" id="{ED97829B-36A7-4CE1-A398-779702900A16}"/>
                </a:ext>
              </a:extLst>
            </p:cNvPr>
            <p:cNvSpPr/>
            <p:nvPr/>
          </p:nvSpPr>
          <p:spPr>
            <a:xfrm>
              <a:off x="1264692" y="2275839"/>
              <a:ext cx="2884521" cy="624678"/>
            </a:xfrm>
            <a:prstGeom prst="parallelogram">
              <a:avLst>
                <a:gd name="adj" fmla="val 10238"/>
              </a:avLst>
            </a:prstGeom>
            <a:noFill/>
            <a:ln>
              <a:solidFill>
                <a:srgbClr val="425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29" name="组合 28">
            <a:extLst>
              <a:ext uri="{FF2B5EF4-FFF2-40B4-BE49-F238E27FC236}">
                <a16:creationId xmlns:a16="http://schemas.microsoft.com/office/drawing/2014/main" xmlns="" id="{CCB37361-81D2-4033-B517-A8A9B8471D6D}"/>
              </a:ext>
            </a:extLst>
          </p:cNvPr>
          <p:cNvGrpSpPr/>
          <p:nvPr/>
        </p:nvGrpSpPr>
        <p:grpSpPr>
          <a:xfrm>
            <a:off x="2875039" y="1507055"/>
            <a:ext cx="2256236" cy="707704"/>
            <a:chOff x="3573295" y="1146161"/>
            <a:chExt cx="1939904" cy="707704"/>
          </a:xfrm>
        </p:grpSpPr>
        <p:sp>
          <p:nvSpPr>
            <p:cNvPr id="14" name="矩形 13">
              <a:extLst>
                <a:ext uri="{FF2B5EF4-FFF2-40B4-BE49-F238E27FC236}">
                  <a16:creationId xmlns:a16="http://schemas.microsoft.com/office/drawing/2014/main" xmlns="" id="{594F1A0A-BC55-4356-A222-72B9176C3E3B}"/>
                </a:ext>
              </a:extLst>
            </p:cNvPr>
            <p:cNvSpPr/>
            <p:nvPr/>
          </p:nvSpPr>
          <p:spPr>
            <a:xfrm>
              <a:off x="3750038" y="1272468"/>
              <a:ext cx="1646604" cy="452432"/>
            </a:xfrm>
            <a:prstGeom prst="rect">
              <a:avLst/>
            </a:prstGeom>
          </p:spPr>
          <p:txBody>
            <a:bodyPr wrap="square">
              <a:spAutoFit/>
            </a:bodyPr>
            <a:lstStyle/>
            <a:p>
              <a:pPr algn="just">
                <a:lnSpc>
                  <a:spcPct val="130000"/>
                </a:lnSpc>
                <a:spcBef>
                  <a:spcPct val="30000"/>
                </a:spcBef>
              </a:pPr>
              <a:r>
                <a:rPr lang="zh-CN" altLang="en-US" spc="300" dirty="0">
                  <a:solidFill>
                    <a:srgbClr val="425158"/>
                  </a:solidFill>
                  <a:cs typeface="+mn-ea"/>
                  <a:sym typeface="+mn-lt"/>
                </a:rPr>
                <a:t>集权多于授权</a:t>
              </a:r>
            </a:p>
          </p:txBody>
        </p:sp>
        <p:sp>
          <p:nvSpPr>
            <p:cNvPr id="28" name="矩形: 圆角 27">
              <a:extLst>
                <a:ext uri="{FF2B5EF4-FFF2-40B4-BE49-F238E27FC236}">
                  <a16:creationId xmlns:a16="http://schemas.microsoft.com/office/drawing/2014/main" xmlns="" id="{D11A9C10-E416-4157-A4B7-A83DB6253828}"/>
                </a:ext>
              </a:extLst>
            </p:cNvPr>
            <p:cNvSpPr/>
            <p:nvPr/>
          </p:nvSpPr>
          <p:spPr>
            <a:xfrm>
              <a:off x="3573295" y="1146161"/>
              <a:ext cx="1939904" cy="707704"/>
            </a:xfrm>
            <a:prstGeom prst="roundRect">
              <a:avLst>
                <a:gd name="adj" fmla="val 50000"/>
              </a:avLst>
            </a:prstGeom>
            <a:noFill/>
            <a:ln>
              <a:solidFill>
                <a:srgbClr val="E63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grpSp>
      <p:grpSp>
        <p:nvGrpSpPr>
          <p:cNvPr id="31" name="组合 30">
            <a:extLst>
              <a:ext uri="{FF2B5EF4-FFF2-40B4-BE49-F238E27FC236}">
                <a16:creationId xmlns:a16="http://schemas.microsoft.com/office/drawing/2014/main" xmlns="" id="{AA9FD72A-86C5-4683-BB5B-99917456A871}"/>
              </a:ext>
            </a:extLst>
          </p:cNvPr>
          <p:cNvGrpSpPr/>
          <p:nvPr/>
        </p:nvGrpSpPr>
        <p:grpSpPr>
          <a:xfrm>
            <a:off x="2094223" y="2878537"/>
            <a:ext cx="2256236" cy="707704"/>
            <a:chOff x="2780086" y="2605857"/>
            <a:chExt cx="1939904" cy="707704"/>
          </a:xfrm>
        </p:grpSpPr>
        <p:sp>
          <p:nvSpPr>
            <p:cNvPr id="6" name="矩形 5">
              <a:extLst>
                <a:ext uri="{FF2B5EF4-FFF2-40B4-BE49-F238E27FC236}">
                  <a16:creationId xmlns:a16="http://schemas.microsoft.com/office/drawing/2014/main" xmlns="" id="{EF797D38-C718-4A16-BEC3-06C88D06A810}"/>
                </a:ext>
              </a:extLst>
            </p:cNvPr>
            <p:cNvSpPr/>
            <p:nvPr/>
          </p:nvSpPr>
          <p:spPr>
            <a:xfrm>
              <a:off x="2993995" y="2750817"/>
              <a:ext cx="1646604" cy="452432"/>
            </a:xfrm>
            <a:prstGeom prst="rect">
              <a:avLst/>
            </a:prstGeom>
          </p:spPr>
          <p:txBody>
            <a:bodyPr wrap="square">
              <a:spAutoFit/>
            </a:bodyPr>
            <a:lstStyle/>
            <a:p>
              <a:pPr algn="just">
                <a:lnSpc>
                  <a:spcPct val="130000"/>
                </a:lnSpc>
                <a:spcBef>
                  <a:spcPct val="30000"/>
                </a:spcBef>
              </a:pPr>
              <a:r>
                <a:rPr lang="zh-CN" altLang="en-US" spc="300" dirty="0">
                  <a:solidFill>
                    <a:srgbClr val="425158"/>
                  </a:solidFill>
                  <a:cs typeface="+mn-ea"/>
                  <a:sym typeface="+mn-lt"/>
                </a:rPr>
                <a:t>权力大于权威</a:t>
              </a:r>
            </a:p>
          </p:txBody>
        </p:sp>
        <p:sp>
          <p:nvSpPr>
            <p:cNvPr id="30" name="矩形: 圆角 29">
              <a:extLst>
                <a:ext uri="{FF2B5EF4-FFF2-40B4-BE49-F238E27FC236}">
                  <a16:creationId xmlns:a16="http://schemas.microsoft.com/office/drawing/2014/main" xmlns="" id="{EB3545FB-002F-4CE5-813D-358E1D5F8D17}"/>
                </a:ext>
              </a:extLst>
            </p:cNvPr>
            <p:cNvSpPr/>
            <p:nvPr/>
          </p:nvSpPr>
          <p:spPr>
            <a:xfrm>
              <a:off x="2780086" y="2605857"/>
              <a:ext cx="1939904" cy="707704"/>
            </a:xfrm>
            <a:prstGeom prst="roundRect">
              <a:avLst>
                <a:gd name="adj" fmla="val 50000"/>
              </a:avLst>
            </a:prstGeom>
            <a:noFill/>
            <a:ln>
              <a:solidFill>
                <a:srgbClr val="E63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grpSp>
      <p:grpSp>
        <p:nvGrpSpPr>
          <p:cNvPr id="33" name="组合 32">
            <a:extLst>
              <a:ext uri="{FF2B5EF4-FFF2-40B4-BE49-F238E27FC236}">
                <a16:creationId xmlns:a16="http://schemas.microsoft.com/office/drawing/2014/main" xmlns="" id="{F715A2A5-B155-4AAA-9926-7793F362CA82}"/>
              </a:ext>
            </a:extLst>
          </p:cNvPr>
          <p:cNvGrpSpPr/>
          <p:nvPr/>
        </p:nvGrpSpPr>
        <p:grpSpPr>
          <a:xfrm>
            <a:off x="1664557" y="4312224"/>
            <a:ext cx="2256236" cy="707704"/>
            <a:chOff x="2276957" y="4277400"/>
            <a:chExt cx="1939904" cy="707704"/>
          </a:xfrm>
        </p:grpSpPr>
        <p:sp>
          <p:nvSpPr>
            <p:cNvPr id="12" name="矩形 11">
              <a:extLst>
                <a:ext uri="{FF2B5EF4-FFF2-40B4-BE49-F238E27FC236}">
                  <a16:creationId xmlns:a16="http://schemas.microsoft.com/office/drawing/2014/main" xmlns="" id="{E03CCAEC-CFA7-4AD5-8A18-E31B5FBE5C41}"/>
                </a:ext>
              </a:extLst>
            </p:cNvPr>
            <p:cNvSpPr/>
            <p:nvPr/>
          </p:nvSpPr>
          <p:spPr>
            <a:xfrm>
              <a:off x="2472215" y="4438058"/>
              <a:ext cx="1646604" cy="452432"/>
            </a:xfrm>
            <a:prstGeom prst="rect">
              <a:avLst/>
            </a:prstGeom>
          </p:spPr>
          <p:txBody>
            <a:bodyPr wrap="square">
              <a:spAutoFit/>
            </a:bodyPr>
            <a:lstStyle/>
            <a:p>
              <a:pPr algn="just">
                <a:lnSpc>
                  <a:spcPct val="130000"/>
                </a:lnSpc>
                <a:spcBef>
                  <a:spcPct val="30000"/>
                </a:spcBef>
              </a:pPr>
              <a:r>
                <a:rPr lang="zh-CN" altLang="en-US" spc="300" dirty="0">
                  <a:solidFill>
                    <a:srgbClr val="425158"/>
                  </a:solidFill>
                  <a:cs typeface="+mn-ea"/>
                  <a:sym typeface="+mn-lt"/>
                </a:rPr>
                <a:t>任务多于支持</a:t>
              </a:r>
            </a:p>
          </p:txBody>
        </p:sp>
        <p:sp>
          <p:nvSpPr>
            <p:cNvPr id="32" name="矩形: 圆角 31">
              <a:extLst>
                <a:ext uri="{FF2B5EF4-FFF2-40B4-BE49-F238E27FC236}">
                  <a16:creationId xmlns:a16="http://schemas.microsoft.com/office/drawing/2014/main" xmlns="" id="{29CC469E-F71A-4254-9917-9EDDAB36274B}"/>
                </a:ext>
              </a:extLst>
            </p:cNvPr>
            <p:cNvSpPr/>
            <p:nvPr/>
          </p:nvSpPr>
          <p:spPr>
            <a:xfrm>
              <a:off x="2276957" y="4277400"/>
              <a:ext cx="1939904" cy="707704"/>
            </a:xfrm>
            <a:prstGeom prst="roundRect">
              <a:avLst>
                <a:gd name="adj" fmla="val 50000"/>
              </a:avLst>
            </a:prstGeom>
            <a:noFill/>
            <a:ln>
              <a:solidFill>
                <a:srgbClr val="E63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cs typeface="+mn-ea"/>
                <a:sym typeface="+mn-lt"/>
              </a:endParaRPr>
            </a:p>
          </p:txBody>
        </p:sp>
      </p:grpSp>
      <p:sp>
        <p:nvSpPr>
          <p:cNvPr id="35" name="椭圆 34">
            <a:extLst>
              <a:ext uri="{FF2B5EF4-FFF2-40B4-BE49-F238E27FC236}">
                <a16:creationId xmlns:a16="http://schemas.microsoft.com/office/drawing/2014/main" xmlns="" id="{C619A8FF-C51A-4DA2-8A73-0D0515242BDB}"/>
              </a:ext>
            </a:extLst>
          </p:cNvPr>
          <p:cNvSpPr/>
          <p:nvPr/>
        </p:nvSpPr>
        <p:spPr>
          <a:xfrm>
            <a:off x="4722651" y="2627807"/>
            <a:ext cx="248925" cy="248925"/>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椭圆 35">
            <a:extLst>
              <a:ext uri="{FF2B5EF4-FFF2-40B4-BE49-F238E27FC236}">
                <a16:creationId xmlns:a16="http://schemas.microsoft.com/office/drawing/2014/main" xmlns="" id="{1930D8F2-40C9-4947-844E-32122438E83D}"/>
              </a:ext>
            </a:extLst>
          </p:cNvPr>
          <p:cNvSpPr/>
          <p:nvPr/>
        </p:nvSpPr>
        <p:spPr>
          <a:xfrm>
            <a:off x="4199551" y="3988950"/>
            <a:ext cx="248925" cy="248925"/>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椭圆 36">
            <a:extLst>
              <a:ext uri="{FF2B5EF4-FFF2-40B4-BE49-F238E27FC236}">
                <a16:creationId xmlns:a16="http://schemas.microsoft.com/office/drawing/2014/main" xmlns="" id="{B702C3E4-C1F4-49BC-AF5C-4C6EA2129F88}"/>
              </a:ext>
            </a:extLst>
          </p:cNvPr>
          <p:cNvSpPr/>
          <p:nvPr/>
        </p:nvSpPr>
        <p:spPr>
          <a:xfrm>
            <a:off x="4095231" y="5145944"/>
            <a:ext cx="248925" cy="248925"/>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421720216"/>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randombar(horizont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wipe(down)">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down)">
                                      <p:cBhvr>
                                        <p:cTn id="25" dur="500"/>
                                        <p:tgtEl>
                                          <p:spTgt spid="3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down)">
                                      <p:cBhvr>
                                        <p:cTn id="33" dur="500"/>
                                        <p:tgtEl>
                                          <p:spTgt spid="3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ipe(down)">
                                      <p:cBhvr>
                                        <p:cTn id="38" dur="500"/>
                                        <p:tgtEl>
                                          <p:spTgt spid="36"/>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down)">
                                      <p:cBhvr>
                                        <p:cTn id="41" dur="500"/>
                                        <p:tgtEl>
                                          <p:spTgt spid="2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wipe(down)">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ipe(down)">
                                      <p:cBhvr>
                                        <p:cTn id="51" dur="500"/>
                                        <p:tgtEl>
                                          <p:spTgt spid="37"/>
                                        </p:tgtEl>
                                      </p:cBhvr>
                                    </p:animEffect>
                                  </p:childTnLst>
                                </p:cTn>
                              </p:par>
                              <p:par>
                                <p:cTn id="52" presetID="22" presetClass="entr" presetSubtype="4"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wipe(down)">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20" grpId="0"/>
      <p:bldP spid="22" grpId="0" animBg="1"/>
      <p:bldP spid="35" grpId="0" animBg="1"/>
      <p:bldP spid="36" grpId="0" animBg="1"/>
      <p:bldP spid="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4EBAD448-5539-456D-9A08-5F57009814C3}"/>
              </a:ext>
            </a:extLst>
          </p:cNvPr>
          <p:cNvSpPr/>
          <p:nvPr/>
        </p:nvSpPr>
        <p:spPr>
          <a:xfrm>
            <a:off x="1216190" y="4842763"/>
            <a:ext cx="9946183" cy="1172629"/>
          </a:xfrm>
          <a:prstGeom prst="rect">
            <a:avLst/>
          </a:prstGeom>
        </p:spPr>
        <p:txBody>
          <a:bodyPr wrap="square">
            <a:spAutoFit/>
          </a:bodyPr>
          <a:lstStyle/>
          <a:p>
            <a:pPr algn="just">
              <a:lnSpc>
                <a:spcPct val="130000"/>
              </a:lnSpc>
              <a:spcBef>
                <a:spcPct val="30000"/>
              </a:spcBef>
            </a:pPr>
            <a:r>
              <a:rPr lang="zh-CN" altLang="en-US" spc="300" dirty="0">
                <a:solidFill>
                  <a:srgbClr val="425158"/>
                </a:solidFill>
                <a:cs typeface="+mn-ea"/>
                <a:sym typeface="+mn-lt"/>
              </a:rPr>
              <a:t>（</a:t>
            </a:r>
            <a:r>
              <a:rPr lang="en-US" altLang="zh-CN" spc="300" dirty="0">
                <a:solidFill>
                  <a:srgbClr val="425158"/>
                </a:solidFill>
                <a:cs typeface="+mn-ea"/>
                <a:sym typeface="+mn-lt"/>
              </a:rPr>
              <a:t>7</a:t>
            </a:r>
            <a:r>
              <a:rPr lang="zh-CN" altLang="en-US" spc="300" dirty="0">
                <a:solidFill>
                  <a:srgbClr val="425158"/>
                </a:solidFill>
                <a:cs typeface="+mn-ea"/>
                <a:sym typeface="+mn-lt"/>
              </a:rPr>
              <a:t>）掌握日常管理方法，建立个人魅力。让管理成为一种生活方式，确保下属能够看见你。定期与下属进行座谈，不要放弃任何肯定别人成绩的机会，批评过错，保持铁的纪律。</a:t>
            </a:r>
          </a:p>
        </p:txBody>
      </p:sp>
      <p:grpSp>
        <p:nvGrpSpPr>
          <p:cNvPr id="4" name="组合 3">
            <a:extLst>
              <a:ext uri="{FF2B5EF4-FFF2-40B4-BE49-F238E27FC236}">
                <a16:creationId xmlns:a16="http://schemas.microsoft.com/office/drawing/2014/main" xmlns="" id="{5A7C6744-C579-4BF6-B61D-E77B98CACBC6}"/>
              </a:ext>
            </a:extLst>
          </p:cNvPr>
          <p:cNvGrpSpPr/>
          <p:nvPr/>
        </p:nvGrpSpPr>
        <p:grpSpPr>
          <a:xfrm>
            <a:off x="1216189" y="4127150"/>
            <a:ext cx="3857616" cy="624678"/>
            <a:chOff x="1264692" y="2275839"/>
            <a:chExt cx="3857616" cy="624678"/>
          </a:xfrm>
        </p:grpSpPr>
        <p:sp>
          <p:nvSpPr>
            <p:cNvPr id="5" name="文本框 4">
              <a:extLst>
                <a:ext uri="{FF2B5EF4-FFF2-40B4-BE49-F238E27FC236}">
                  <a16:creationId xmlns:a16="http://schemas.microsoft.com/office/drawing/2014/main" xmlns="" id="{E07BB798-9B84-4F84-A236-4FBA28B60686}"/>
                </a:ext>
              </a:extLst>
            </p:cNvPr>
            <p:cNvSpPr txBox="1"/>
            <p:nvPr/>
          </p:nvSpPr>
          <p:spPr>
            <a:xfrm>
              <a:off x="1840851" y="2423226"/>
              <a:ext cx="3195564" cy="400110"/>
            </a:xfrm>
            <a:prstGeom prst="rect">
              <a:avLst/>
            </a:prstGeom>
            <a:solidFill>
              <a:schemeClr val="bg1"/>
            </a:solidFill>
          </p:spPr>
          <p:txBody>
            <a:bodyPr vert="horz" wrap="square" rtlCol="0">
              <a:spAutoFit/>
            </a:bodyPr>
            <a:lstStyle>
              <a:defPPr>
                <a:defRPr lang="en-US"/>
              </a:defPPr>
              <a:lvl1pPr algn="ctr">
                <a:defRPr sz="2000" spc="600">
                  <a:solidFill>
                    <a:srgbClr val="425158"/>
                  </a:solidFill>
                  <a:latin typeface="思源黑体 CN Bold" panose="020B0800000000000000" pitchFamily="34" charset="-122"/>
                  <a:ea typeface="思源黑体 CN Bold" panose="020B0800000000000000" pitchFamily="34" charset="-122"/>
                </a:defRPr>
              </a:lvl1pPr>
            </a:lstStyle>
            <a:p>
              <a:r>
                <a:rPr lang="zh-CN" altLang="en-US" dirty="0">
                  <a:latin typeface="+mn-lt"/>
                  <a:ea typeface="+mn-ea"/>
                  <a:cs typeface="+mn-ea"/>
                  <a:sym typeface="+mn-lt"/>
                </a:rPr>
                <a:t>把控好团队管理执行</a:t>
              </a:r>
            </a:p>
          </p:txBody>
        </p:sp>
        <p:sp>
          <p:nvSpPr>
            <p:cNvPr id="6" name="椭圆 5">
              <a:extLst>
                <a:ext uri="{FF2B5EF4-FFF2-40B4-BE49-F238E27FC236}">
                  <a16:creationId xmlns:a16="http://schemas.microsoft.com/office/drawing/2014/main" xmlns="" id="{A4BF3814-5D9F-428E-AF92-D72A04329F58}"/>
                </a:ext>
              </a:extLst>
            </p:cNvPr>
            <p:cNvSpPr/>
            <p:nvPr/>
          </p:nvSpPr>
          <p:spPr>
            <a:xfrm>
              <a:off x="1591926" y="2495555"/>
              <a:ext cx="248925" cy="248925"/>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椭圆 6">
              <a:extLst>
                <a:ext uri="{FF2B5EF4-FFF2-40B4-BE49-F238E27FC236}">
                  <a16:creationId xmlns:a16="http://schemas.microsoft.com/office/drawing/2014/main" xmlns="" id="{E59F183B-A866-410B-A2C6-EC3015ADC8F9}"/>
                </a:ext>
              </a:extLst>
            </p:cNvPr>
            <p:cNvSpPr/>
            <p:nvPr/>
          </p:nvSpPr>
          <p:spPr>
            <a:xfrm>
              <a:off x="1477098" y="2495555"/>
              <a:ext cx="190707" cy="190707"/>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平行四边形 7">
              <a:extLst>
                <a:ext uri="{FF2B5EF4-FFF2-40B4-BE49-F238E27FC236}">
                  <a16:creationId xmlns:a16="http://schemas.microsoft.com/office/drawing/2014/main" xmlns="" id="{B47F583B-D7F1-4D63-92CC-DD4E9CC21421}"/>
                </a:ext>
              </a:extLst>
            </p:cNvPr>
            <p:cNvSpPr/>
            <p:nvPr/>
          </p:nvSpPr>
          <p:spPr>
            <a:xfrm>
              <a:off x="1264692" y="2275839"/>
              <a:ext cx="3857616" cy="624678"/>
            </a:xfrm>
            <a:prstGeom prst="parallelogram">
              <a:avLst>
                <a:gd name="adj" fmla="val 10238"/>
              </a:avLst>
            </a:prstGeom>
            <a:noFill/>
            <a:ln>
              <a:solidFill>
                <a:srgbClr val="425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9" name="图片 8">
            <a:extLst>
              <a:ext uri="{FF2B5EF4-FFF2-40B4-BE49-F238E27FC236}">
                <a16:creationId xmlns:a16="http://schemas.microsoft.com/office/drawing/2014/main" xmlns="" id="{AA880C2B-8C1B-4BD2-BC0C-5FB76EF911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626" t="38321" r="29221" b="6217"/>
          <a:stretch/>
        </p:blipFill>
        <p:spPr>
          <a:xfrm>
            <a:off x="7235801" y="1373465"/>
            <a:ext cx="3537415" cy="2973400"/>
          </a:xfrm>
          <a:custGeom>
            <a:avLst/>
            <a:gdLst>
              <a:gd name="connsiteX0" fmla="*/ 389316 w 3909450"/>
              <a:gd name="connsiteY0" fmla="*/ 0 h 3802654"/>
              <a:gd name="connsiteX1" fmla="*/ 3909450 w 3909450"/>
              <a:gd name="connsiteY1" fmla="*/ 0 h 3802654"/>
              <a:gd name="connsiteX2" fmla="*/ 3520134 w 3909450"/>
              <a:gd name="connsiteY2" fmla="*/ 3802654 h 3802654"/>
              <a:gd name="connsiteX3" fmla="*/ 0 w 3909450"/>
              <a:gd name="connsiteY3" fmla="*/ 3802654 h 3802654"/>
            </a:gdLst>
            <a:ahLst/>
            <a:cxnLst>
              <a:cxn ang="0">
                <a:pos x="connsiteX0" y="connsiteY0"/>
              </a:cxn>
              <a:cxn ang="0">
                <a:pos x="connsiteX1" y="connsiteY1"/>
              </a:cxn>
              <a:cxn ang="0">
                <a:pos x="connsiteX2" y="connsiteY2"/>
              </a:cxn>
              <a:cxn ang="0">
                <a:pos x="connsiteX3" y="connsiteY3"/>
              </a:cxn>
            </a:cxnLst>
            <a:rect l="l" t="t" r="r" b="b"/>
            <a:pathLst>
              <a:path w="3909450" h="3802654">
                <a:moveTo>
                  <a:pt x="389316" y="0"/>
                </a:moveTo>
                <a:lnTo>
                  <a:pt x="3909450" y="0"/>
                </a:lnTo>
                <a:lnTo>
                  <a:pt x="3520134" y="3802654"/>
                </a:lnTo>
                <a:lnTo>
                  <a:pt x="0" y="3802654"/>
                </a:lnTo>
                <a:close/>
              </a:path>
            </a:pathLst>
          </a:custGeom>
          <a:solidFill>
            <a:srgbClr val="F6F6F6"/>
          </a:solidFill>
          <a:ln w="76200">
            <a:noFill/>
          </a:ln>
          <a:effectLst/>
        </p:spPr>
      </p:pic>
      <p:pic>
        <p:nvPicPr>
          <p:cNvPr id="11" name="图片 10">
            <a:extLst>
              <a:ext uri="{FF2B5EF4-FFF2-40B4-BE49-F238E27FC236}">
                <a16:creationId xmlns:a16="http://schemas.microsoft.com/office/drawing/2014/main" xmlns="" id="{327CE8EB-8611-4066-B4AD-B7207C90B9F6}"/>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626" t="3827" r="37751" b="51426"/>
          <a:stretch/>
        </p:blipFill>
        <p:spPr>
          <a:xfrm>
            <a:off x="1216190" y="1368307"/>
            <a:ext cx="2854007" cy="2398956"/>
          </a:xfrm>
          <a:custGeom>
            <a:avLst/>
            <a:gdLst>
              <a:gd name="connsiteX0" fmla="*/ 389316 w 3909450"/>
              <a:gd name="connsiteY0" fmla="*/ 0 h 3802654"/>
              <a:gd name="connsiteX1" fmla="*/ 3909450 w 3909450"/>
              <a:gd name="connsiteY1" fmla="*/ 0 h 3802654"/>
              <a:gd name="connsiteX2" fmla="*/ 3520134 w 3909450"/>
              <a:gd name="connsiteY2" fmla="*/ 3802654 h 3802654"/>
              <a:gd name="connsiteX3" fmla="*/ 0 w 3909450"/>
              <a:gd name="connsiteY3" fmla="*/ 3802654 h 3802654"/>
            </a:gdLst>
            <a:ahLst/>
            <a:cxnLst>
              <a:cxn ang="0">
                <a:pos x="connsiteX0" y="connsiteY0"/>
              </a:cxn>
              <a:cxn ang="0">
                <a:pos x="connsiteX1" y="connsiteY1"/>
              </a:cxn>
              <a:cxn ang="0">
                <a:pos x="connsiteX2" y="connsiteY2"/>
              </a:cxn>
              <a:cxn ang="0">
                <a:pos x="connsiteX3" y="connsiteY3"/>
              </a:cxn>
            </a:cxnLst>
            <a:rect l="l" t="t" r="r" b="b"/>
            <a:pathLst>
              <a:path w="3909450" h="3802654">
                <a:moveTo>
                  <a:pt x="389316" y="0"/>
                </a:moveTo>
                <a:lnTo>
                  <a:pt x="3909450" y="0"/>
                </a:lnTo>
                <a:lnTo>
                  <a:pt x="3520134" y="3802654"/>
                </a:lnTo>
                <a:lnTo>
                  <a:pt x="0" y="3802654"/>
                </a:lnTo>
                <a:close/>
              </a:path>
            </a:pathLst>
          </a:custGeom>
          <a:solidFill>
            <a:srgbClr val="F6F6F6"/>
          </a:solidFill>
          <a:ln w="76200">
            <a:noFill/>
          </a:ln>
          <a:effectLst/>
        </p:spPr>
      </p:pic>
      <p:sp>
        <p:nvSpPr>
          <p:cNvPr id="12" name="平行四边形 11">
            <a:extLst>
              <a:ext uri="{FF2B5EF4-FFF2-40B4-BE49-F238E27FC236}">
                <a16:creationId xmlns:a16="http://schemas.microsoft.com/office/drawing/2014/main" xmlns="" id="{D2176E7E-8274-4EAB-9C0C-1B1A2BF80F93}"/>
              </a:ext>
            </a:extLst>
          </p:cNvPr>
          <p:cNvSpPr/>
          <p:nvPr/>
        </p:nvSpPr>
        <p:spPr>
          <a:xfrm>
            <a:off x="4038257" y="1359575"/>
            <a:ext cx="1762775" cy="2398956"/>
          </a:xfrm>
          <a:prstGeom prst="parallelogram">
            <a:avLst>
              <a:gd name="adj" fmla="val 18294"/>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平行四边形 12">
            <a:extLst>
              <a:ext uri="{FF2B5EF4-FFF2-40B4-BE49-F238E27FC236}">
                <a16:creationId xmlns:a16="http://schemas.microsoft.com/office/drawing/2014/main" xmlns="" id="{6561B6B8-C4EF-4FB2-B226-8A9BC387B8F3}"/>
              </a:ext>
            </a:extLst>
          </p:cNvPr>
          <p:cNvSpPr/>
          <p:nvPr/>
        </p:nvSpPr>
        <p:spPr>
          <a:xfrm>
            <a:off x="5889186" y="1359576"/>
            <a:ext cx="1448317" cy="1026786"/>
          </a:xfrm>
          <a:prstGeom prst="parallelogram">
            <a:avLst>
              <a:gd name="adj" fmla="val 12410"/>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4" name="图片 13">
            <a:extLst>
              <a:ext uri="{FF2B5EF4-FFF2-40B4-BE49-F238E27FC236}">
                <a16:creationId xmlns:a16="http://schemas.microsoft.com/office/drawing/2014/main" xmlns="" id="{928A2971-95F7-4427-AF5C-8EF103F762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2215" t="28054" r="36982" b="45815"/>
          <a:stretch/>
        </p:blipFill>
        <p:spPr>
          <a:xfrm>
            <a:off x="5729168" y="2605568"/>
            <a:ext cx="1448317" cy="1741299"/>
          </a:xfrm>
          <a:custGeom>
            <a:avLst/>
            <a:gdLst>
              <a:gd name="connsiteX0" fmla="*/ 389316 w 3909450"/>
              <a:gd name="connsiteY0" fmla="*/ 0 h 3802654"/>
              <a:gd name="connsiteX1" fmla="*/ 3909450 w 3909450"/>
              <a:gd name="connsiteY1" fmla="*/ 0 h 3802654"/>
              <a:gd name="connsiteX2" fmla="*/ 3520134 w 3909450"/>
              <a:gd name="connsiteY2" fmla="*/ 3802654 h 3802654"/>
              <a:gd name="connsiteX3" fmla="*/ 0 w 3909450"/>
              <a:gd name="connsiteY3" fmla="*/ 3802654 h 3802654"/>
            </a:gdLst>
            <a:ahLst/>
            <a:cxnLst>
              <a:cxn ang="0">
                <a:pos x="connsiteX0" y="connsiteY0"/>
              </a:cxn>
              <a:cxn ang="0">
                <a:pos x="connsiteX1" y="connsiteY1"/>
              </a:cxn>
              <a:cxn ang="0">
                <a:pos x="connsiteX2" y="connsiteY2"/>
              </a:cxn>
              <a:cxn ang="0">
                <a:pos x="connsiteX3" y="connsiteY3"/>
              </a:cxn>
            </a:cxnLst>
            <a:rect l="l" t="t" r="r" b="b"/>
            <a:pathLst>
              <a:path w="3909450" h="3802654">
                <a:moveTo>
                  <a:pt x="389316" y="0"/>
                </a:moveTo>
                <a:lnTo>
                  <a:pt x="3909450" y="0"/>
                </a:lnTo>
                <a:lnTo>
                  <a:pt x="3520134" y="3802654"/>
                </a:lnTo>
                <a:lnTo>
                  <a:pt x="0" y="3802654"/>
                </a:lnTo>
                <a:close/>
              </a:path>
            </a:pathLst>
          </a:custGeom>
          <a:solidFill>
            <a:srgbClr val="F6F6F6"/>
          </a:solidFill>
          <a:ln w="76200">
            <a:noFill/>
          </a:ln>
          <a:effectLst/>
        </p:spPr>
      </p:pic>
    </p:spTree>
    <p:extLst>
      <p:ext uri="{BB962C8B-B14F-4D97-AF65-F5344CB8AC3E}">
        <p14:creationId xmlns:p14="http://schemas.microsoft.com/office/powerpoint/2010/main" val="3300800689"/>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randombar(horizontal)">
                                      <p:cBhvr>
                                        <p:cTn id="10" dur="500"/>
                                        <p:tgtEl>
                                          <p:spTgt spid="13"/>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randombar(horizontal)">
                                      <p:cBhvr>
                                        <p:cTn id="16" dur="500"/>
                                        <p:tgtEl>
                                          <p:spTgt spid="12"/>
                                        </p:tgtEl>
                                      </p:cBhvr>
                                    </p:animEffect>
                                  </p:childTnLst>
                                </p:cTn>
                              </p:par>
                              <p:par>
                                <p:cTn id="17" presetID="14"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xmlns="" id="{D75E94E7-BBA4-4B61-AF49-EE1B00A84B5E}"/>
              </a:ext>
            </a:extLst>
          </p:cNvPr>
          <p:cNvSpPr txBox="1"/>
          <p:nvPr/>
        </p:nvSpPr>
        <p:spPr>
          <a:xfrm>
            <a:off x="2878094" y="2445893"/>
            <a:ext cx="2492991" cy="400110"/>
          </a:xfrm>
          <a:prstGeom prst="rect">
            <a:avLst/>
          </a:prstGeom>
          <a:solidFill>
            <a:schemeClr val="bg1"/>
          </a:solidFill>
        </p:spPr>
        <p:txBody>
          <a:bodyPr vert="horz" wrap="square" rtlCol="0">
            <a:spAutoFit/>
          </a:bodyPr>
          <a:lstStyle>
            <a:defPPr>
              <a:defRPr lang="en-US"/>
            </a:defPPr>
            <a:lvl1pPr algn="ctr">
              <a:defRPr sz="2000" spc="600">
                <a:solidFill>
                  <a:srgbClr val="425158"/>
                </a:solidFill>
                <a:latin typeface="思源黑体 CN Bold" panose="020B0800000000000000" pitchFamily="34" charset="-122"/>
                <a:ea typeface="思源黑体 CN Bold" panose="020B0800000000000000" pitchFamily="34" charset="-122"/>
              </a:defRPr>
            </a:lvl1pPr>
          </a:lstStyle>
          <a:p>
            <a:endParaRPr lang="zh-CN" altLang="en-US" dirty="0">
              <a:latin typeface="+mn-lt"/>
              <a:ea typeface="+mn-ea"/>
              <a:cs typeface="+mn-ea"/>
              <a:sym typeface="+mn-lt"/>
            </a:endParaRPr>
          </a:p>
        </p:txBody>
      </p:sp>
      <p:sp>
        <p:nvSpPr>
          <p:cNvPr id="3" name="矩形 2">
            <a:extLst>
              <a:ext uri="{FF2B5EF4-FFF2-40B4-BE49-F238E27FC236}">
                <a16:creationId xmlns:a16="http://schemas.microsoft.com/office/drawing/2014/main" xmlns="" id="{8EF7A52C-716C-4D10-B81A-FB38717653F5}"/>
              </a:ext>
            </a:extLst>
          </p:cNvPr>
          <p:cNvSpPr/>
          <p:nvPr/>
        </p:nvSpPr>
        <p:spPr>
          <a:xfrm>
            <a:off x="1159415" y="2323572"/>
            <a:ext cx="6117016" cy="1172629"/>
          </a:xfrm>
          <a:prstGeom prst="rect">
            <a:avLst/>
          </a:prstGeom>
        </p:spPr>
        <p:txBody>
          <a:bodyPr wrap="square">
            <a:spAutoFit/>
          </a:bodyPr>
          <a:lstStyle/>
          <a:p>
            <a:pPr algn="just">
              <a:lnSpc>
                <a:spcPct val="130000"/>
              </a:lnSpc>
              <a:spcBef>
                <a:spcPct val="30000"/>
              </a:spcBef>
            </a:pPr>
            <a:r>
              <a:rPr lang="zh-CN" altLang="en-US" spc="300" dirty="0">
                <a:solidFill>
                  <a:srgbClr val="425158"/>
                </a:solidFill>
                <a:cs typeface="+mn-ea"/>
                <a:sym typeface="+mn-lt"/>
              </a:rPr>
              <a:t>保持绝对的正直。了解本职工作。宣布你的目标方向。表现出无私的奉献精神。期望积极的结果。爱护你的下属。职责高于自我。敢为人先，身先士卒。</a:t>
            </a:r>
          </a:p>
        </p:txBody>
      </p:sp>
      <p:sp>
        <p:nvSpPr>
          <p:cNvPr id="4" name="文本框 3">
            <a:extLst>
              <a:ext uri="{FF2B5EF4-FFF2-40B4-BE49-F238E27FC236}">
                <a16:creationId xmlns:a16="http://schemas.microsoft.com/office/drawing/2014/main" xmlns="" id="{E6C71A4B-3521-4936-AF03-1D1B8FEDF3AB}"/>
              </a:ext>
            </a:extLst>
          </p:cNvPr>
          <p:cNvSpPr txBox="1"/>
          <p:nvPr/>
        </p:nvSpPr>
        <p:spPr>
          <a:xfrm>
            <a:off x="6969264" y="3670222"/>
            <a:ext cx="4031873" cy="400110"/>
          </a:xfrm>
          <a:prstGeom prst="rect">
            <a:avLst/>
          </a:prstGeom>
          <a:solidFill>
            <a:schemeClr val="bg1"/>
          </a:solidFill>
        </p:spPr>
        <p:txBody>
          <a:bodyPr vert="horz" wrap="square" rtlCol="0">
            <a:spAutoFit/>
          </a:bodyPr>
          <a:lstStyle>
            <a:defPPr>
              <a:defRPr lang="en-US"/>
            </a:defPPr>
            <a:lvl1pPr algn="ctr">
              <a:defRPr sz="2000" spc="600">
                <a:solidFill>
                  <a:srgbClr val="425158"/>
                </a:solidFill>
                <a:latin typeface="思源黑体 CN Bold" panose="020B0800000000000000" pitchFamily="34" charset="-122"/>
                <a:ea typeface="思源黑体 CN Bold" panose="020B0800000000000000" pitchFamily="34" charset="-122"/>
              </a:defRPr>
            </a:lvl1pPr>
          </a:lstStyle>
          <a:p>
            <a:endParaRPr lang="zh-CN" altLang="en-US" dirty="0">
              <a:latin typeface="+mn-lt"/>
              <a:ea typeface="+mn-ea"/>
              <a:cs typeface="+mn-ea"/>
              <a:sym typeface="+mn-lt"/>
            </a:endParaRPr>
          </a:p>
        </p:txBody>
      </p:sp>
      <p:sp>
        <p:nvSpPr>
          <p:cNvPr id="5" name="矩形 4">
            <a:extLst>
              <a:ext uri="{FF2B5EF4-FFF2-40B4-BE49-F238E27FC236}">
                <a16:creationId xmlns:a16="http://schemas.microsoft.com/office/drawing/2014/main" xmlns="" id="{2CE26A4C-367C-4408-A3EE-E5D839C0C189}"/>
              </a:ext>
            </a:extLst>
          </p:cNvPr>
          <p:cNvSpPr/>
          <p:nvPr/>
        </p:nvSpPr>
        <p:spPr>
          <a:xfrm>
            <a:off x="1159415" y="4363714"/>
            <a:ext cx="6117016" cy="1172629"/>
          </a:xfrm>
          <a:prstGeom prst="rect">
            <a:avLst/>
          </a:prstGeom>
        </p:spPr>
        <p:txBody>
          <a:bodyPr wrap="square">
            <a:spAutoFit/>
          </a:bodyPr>
          <a:lstStyle/>
          <a:p>
            <a:pPr algn="just">
              <a:lnSpc>
                <a:spcPct val="130000"/>
              </a:lnSpc>
              <a:spcBef>
                <a:spcPct val="30000"/>
              </a:spcBef>
            </a:pPr>
            <a:r>
              <a:rPr lang="zh-CN" altLang="en-US" spc="300" dirty="0">
                <a:solidFill>
                  <a:srgbClr val="425158"/>
                </a:solidFill>
                <a:cs typeface="+mn-ea"/>
                <a:sym typeface="+mn-lt"/>
              </a:rPr>
              <a:t>让其感觉受尊重。树立你的远见。待人如待己。对自己和下属的行为负责期望积极的结果。爱护你的下属。职责高于自我。</a:t>
            </a:r>
          </a:p>
        </p:txBody>
      </p:sp>
      <p:grpSp>
        <p:nvGrpSpPr>
          <p:cNvPr id="6" name="组合 5">
            <a:extLst>
              <a:ext uri="{FF2B5EF4-FFF2-40B4-BE49-F238E27FC236}">
                <a16:creationId xmlns:a16="http://schemas.microsoft.com/office/drawing/2014/main" xmlns="" id="{A29C0D4C-B7A5-476E-8F61-BC2A6D5B16AB}"/>
              </a:ext>
            </a:extLst>
          </p:cNvPr>
          <p:cNvGrpSpPr/>
          <p:nvPr/>
        </p:nvGrpSpPr>
        <p:grpSpPr>
          <a:xfrm>
            <a:off x="1316551" y="3670222"/>
            <a:ext cx="4095069" cy="624678"/>
            <a:chOff x="1264692" y="2275839"/>
            <a:chExt cx="4095069" cy="624678"/>
          </a:xfrm>
        </p:grpSpPr>
        <p:sp>
          <p:nvSpPr>
            <p:cNvPr id="7" name="文本框 6">
              <a:extLst>
                <a:ext uri="{FF2B5EF4-FFF2-40B4-BE49-F238E27FC236}">
                  <a16:creationId xmlns:a16="http://schemas.microsoft.com/office/drawing/2014/main" xmlns="" id="{F9BDA3C5-67CC-4D81-B971-4381605E0C6C}"/>
                </a:ext>
              </a:extLst>
            </p:cNvPr>
            <p:cNvSpPr txBox="1"/>
            <p:nvPr/>
          </p:nvSpPr>
          <p:spPr>
            <a:xfrm>
              <a:off x="1840851" y="2423226"/>
              <a:ext cx="3518910" cy="400110"/>
            </a:xfrm>
            <a:prstGeom prst="rect">
              <a:avLst/>
            </a:prstGeom>
            <a:solidFill>
              <a:schemeClr val="bg1"/>
            </a:solidFill>
          </p:spPr>
          <p:txBody>
            <a:bodyPr vert="horz" wrap="square" rtlCol="0">
              <a:spAutoFit/>
            </a:bodyPr>
            <a:lstStyle>
              <a:defPPr>
                <a:defRPr lang="en-US"/>
              </a:defPPr>
              <a:lvl1pPr algn="ctr">
                <a:defRPr sz="2000" spc="600">
                  <a:solidFill>
                    <a:srgbClr val="425158"/>
                  </a:solidFill>
                  <a:latin typeface="思源黑体 CN Bold" panose="020B0800000000000000" pitchFamily="34" charset="-122"/>
                  <a:ea typeface="思源黑体 CN Bold" panose="020B0800000000000000" pitchFamily="34" charset="-122"/>
                </a:defRPr>
              </a:lvl1pPr>
            </a:lstStyle>
            <a:p>
              <a:r>
                <a:rPr lang="zh-CN" altLang="en-US" dirty="0">
                  <a:latin typeface="+mn-lt"/>
                  <a:ea typeface="+mn-ea"/>
                  <a:cs typeface="+mn-ea"/>
                  <a:sym typeface="+mn-lt"/>
                </a:rPr>
                <a:t>吸引追随者的行动步骤</a:t>
              </a:r>
            </a:p>
          </p:txBody>
        </p:sp>
        <p:sp>
          <p:nvSpPr>
            <p:cNvPr id="8" name="椭圆 7">
              <a:extLst>
                <a:ext uri="{FF2B5EF4-FFF2-40B4-BE49-F238E27FC236}">
                  <a16:creationId xmlns:a16="http://schemas.microsoft.com/office/drawing/2014/main" xmlns="" id="{11C4B587-6D5D-4D54-82A5-8BF1BE8DE1B3}"/>
                </a:ext>
              </a:extLst>
            </p:cNvPr>
            <p:cNvSpPr/>
            <p:nvPr/>
          </p:nvSpPr>
          <p:spPr>
            <a:xfrm>
              <a:off x="1591926" y="2495555"/>
              <a:ext cx="248925" cy="248925"/>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椭圆 8">
              <a:extLst>
                <a:ext uri="{FF2B5EF4-FFF2-40B4-BE49-F238E27FC236}">
                  <a16:creationId xmlns:a16="http://schemas.microsoft.com/office/drawing/2014/main" xmlns="" id="{0A7BE4D1-348A-49B1-84AC-B676D46C8998}"/>
                </a:ext>
              </a:extLst>
            </p:cNvPr>
            <p:cNvSpPr/>
            <p:nvPr/>
          </p:nvSpPr>
          <p:spPr>
            <a:xfrm>
              <a:off x="1477098" y="2495555"/>
              <a:ext cx="190707" cy="190707"/>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 name="平行四边形 9">
              <a:extLst>
                <a:ext uri="{FF2B5EF4-FFF2-40B4-BE49-F238E27FC236}">
                  <a16:creationId xmlns:a16="http://schemas.microsoft.com/office/drawing/2014/main" xmlns="" id="{A04310A4-2E0F-4FFF-B7B7-1DC78226AB55}"/>
                </a:ext>
              </a:extLst>
            </p:cNvPr>
            <p:cNvSpPr/>
            <p:nvPr/>
          </p:nvSpPr>
          <p:spPr>
            <a:xfrm>
              <a:off x="1264692" y="2275839"/>
              <a:ext cx="4095069" cy="624678"/>
            </a:xfrm>
            <a:prstGeom prst="parallelogram">
              <a:avLst>
                <a:gd name="adj" fmla="val 10238"/>
              </a:avLst>
            </a:prstGeom>
            <a:noFill/>
            <a:ln>
              <a:solidFill>
                <a:srgbClr val="425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11" name="组合 10">
            <a:extLst>
              <a:ext uri="{FF2B5EF4-FFF2-40B4-BE49-F238E27FC236}">
                <a16:creationId xmlns:a16="http://schemas.microsoft.com/office/drawing/2014/main" xmlns="" id="{A7807C06-C1F6-422B-95D6-DA939E5ED14F}"/>
              </a:ext>
            </a:extLst>
          </p:cNvPr>
          <p:cNvGrpSpPr/>
          <p:nvPr/>
        </p:nvGrpSpPr>
        <p:grpSpPr>
          <a:xfrm>
            <a:off x="1316552" y="1662730"/>
            <a:ext cx="2884521" cy="624678"/>
            <a:chOff x="1264692" y="2275839"/>
            <a:chExt cx="2884521" cy="624678"/>
          </a:xfrm>
        </p:grpSpPr>
        <p:sp>
          <p:nvSpPr>
            <p:cNvPr id="12" name="文本框 11">
              <a:extLst>
                <a:ext uri="{FF2B5EF4-FFF2-40B4-BE49-F238E27FC236}">
                  <a16:creationId xmlns:a16="http://schemas.microsoft.com/office/drawing/2014/main" xmlns="" id="{029552CB-DDF1-42D1-BBED-7A5F712AD3B4}"/>
                </a:ext>
              </a:extLst>
            </p:cNvPr>
            <p:cNvSpPr txBox="1"/>
            <p:nvPr/>
          </p:nvSpPr>
          <p:spPr>
            <a:xfrm>
              <a:off x="1840851" y="2423226"/>
              <a:ext cx="2185214" cy="400110"/>
            </a:xfrm>
            <a:prstGeom prst="rect">
              <a:avLst/>
            </a:prstGeom>
            <a:solidFill>
              <a:schemeClr val="bg1"/>
            </a:solidFill>
          </p:spPr>
          <p:txBody>
            <a:bodyPr vert="horz" wrap="square" rtlCol="0">
              <a:spAutoFit/>
            </a:bodyPr>
            <a:lstStyle>
              <a:defPPr>
                <a:defRPr lang="en-US"/>
              </a:defPPr>
              <a:lvl1pPr algn="ctr">
                <a:defRPr sz="2000" spc="600">
                  <a:solidFill>
                    <a:srgbClr val="425158"/>
                  </a:solidFill>
                  <a:latin typeface="思源黑体 CN Bold" panose="020B0800000000000000" pitchFamily="34" charset="-122"/>
                  <a:ea typeface="思源黑体 CN Bold" panose="020B0800000000000000" pitchFamily="34" charset="-122"/>
                </a:defRPr>
              </a:lvl1pPr>
            </a:lstStyle>
            <a:p>
              <a:r>
                <a:rPr lang="zh-CN" altLang="en-US" dirty="0">
                  <a:latin typeface="+mn-lt"/>
                  <a:ea typeface="+mn-ea"/>
                  <a:cs typeface="+mn-ea"/>
                  <a:sym typeface="+mn-lt"/>
                </a:rPr>
                <a:t>遵循领导法则</a:t>
              </a:r>
            </a:p>
          </p:txBody>
        </p:sp>
        <p:sp>
          <p:nvSpPr>
            <p:cNvPr id="13" name="椭圆 12">
              <a:extLst>
                <a:ext uri="{FF2B5EF4-FFF2-40B4-BE49-F238E27FC236}">
                  <a16:creationId xmlns:a16="http://schemas.microsoft.com/office/drawing/2014/main" xmlns="" id="{79F2DD2F-AB2E-434A-8C65-960FFBC08B7E}"/>
                </a:ext>
              </a:extLst>
            </p:cNvPr>
            <p:cNvSpPr/>
            <p:nvPr/>
          </p:nvSpPr>
          <p:spPr>
            <a:xfrm>
              <a:off x="1591926" y="2495555"/>
              <a:ext cx="248925" cy="248925"/>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 name="椭圆 13">
              <a:extLst>
                <a:ext uri="{FF2B5EF4-FFF2-40B4-BE49-F238E27FC236}">
                  <a16:creationId xmlns:a16="http://schemas.microsoft.com/office/drawing/2014/main" xmlns="" id="{33216210-ABC5-4AC3-87F5-DFD4BE5AF742}"/>
                </a:ext>
              </a:extLst>
            </p:cNvPr>
            <p:cNvSpPr/>
            <p:nvPr/>
          </p:nvSpPr>
          <p:spPr>
            <a:xfrm>
              <a:off x="1477098" y="2495555"/>
              <a:ext cx="190707" cy="190707"/>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平行四边形 14">
              <a:extLst>
                <a:ext uri="{FF2B5EF4-FFF2-40B4-BE49-F238E27FC236}">
                  <a16:creationId xmlns:a16="http://schemas.microsoft.com/office/drawing/2014/main" xmlns="" id="{FB07DF76-D5EE-416A-967A-97307D7F759E}"/>
                </a:ext>
              </a:extLst>
            </p:cNvPr>
            <p:cNvSpPr/>
            <p:nvPr/>
          </p:nvSpPr>
          <p:spPr>
            <a:xfrm>
              <a:off x="1264692" y="2275839"/>
              <a:ext cx="2884521" cy="624678"/>
            </a:xfrm>
            <a:prstGeom prst="parallelogram">
              <a:avLst>
                <a:gd name="adj" fmla="val 10238"/>
              </a:avLst>
            </a:prstGeom>
            <a:noFill/>
            <a:ln>
              <a:solidFill>
                <a:srgbClr val="425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25" name="组合 24">
            <a:extLst>
              <a:ext uri="{FF2B5EF4-FFF2-40B4-BE49-F238E27FC236}">
                <a16:creationId xmlns:a16="http://schemas.microsoft.com/office/drawing/2014/main" xmlns="" id="{8DB7C275-4475-4F94-A9E0-EADAE39F1C5C}"/>
              </a:ext>
            </a:extLst>
          </p:cNvPr>
          <p:cNvGrpSpPr/>
          <p:nvPr/>
        </p:nvGrpSpPr>
        <p:grpSpPr>
          <a:xfrm>
            <a:off x="7507223" y="1506307"/>
            <a:ext cx="3525363" cy="3895081"/>
            <a:chOff x="7487984" y="1882445"/>
            <a:chExt cx="3525362" cy="3895081"/>
          </a:xfrm>
        </p:grpSpPr>
        <p:pic>
          <p:nvPicPr>
            <p:cNvPr id="22" name="图片 21">
              <a:extLst>
                <a:ext uri="{FF2B5EF4-FFF2-40B4-BE49-F238E27FC236}">
                  <a16:creationId xmlns:a16="http://schemas.microsoft.com/office/drawing/2014/main" xmlns="" id="{A64E29A7-0B73-4B34-BA42-475942B4B81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480" t="5670" r="44070" b="47037"/>
            <a:stretch/>
          </p:blipFill>
          <p:spPr>
            <a:xfrm>
              <a:off x="7524877" y="2287407"/>
              <a:ext cx="3189334" cy="3102212"/>
            </a:xfrm>
            <a:custGeom>
              <a:avLst/>
              <a:gdLst>
                <a:gd name="connsiteX0" fmla="*/ 389316 w 3909450"/>
                <a:gd name="connsiteY0" fmla="*/ 0 h 3802654"/>
                <a:gd name="connsiteX1" fmla="*/ 3909450 w 3909450"/>
                <a:gd name="connsiteY1" fmla="*/ 0 h 3802654"/>
                <a:gd name="connsiteX2" fmla="*/ 3520134 w 3909450"/>
                <a:gd name="connsiteY2" fmla="*/ 3802654 h 3802654"/>
                <a:gd name="connsiteX3" fmla="*/ 0 w 3909450"/>
                <a:gd name="connsiteY3" fmla="*/ 3802654 h 3802654"/>
              </a:gdLst>
              <a:ahLst/>
              <a:cxnLst>
                <a:cxn ang="0">
                  <a:pos x="connsiteX0" y="connsiteY0"/>
                </a:cxn>
                <a:cxn ang="0">
                  <a:pos x="connsiteX1" y="connsiteY1"/>
                </a:cxn>
                <a:cxn ang="0">
                  <a:pos x="connsiteX2" y="connsiteY2"/>
                </a:cxn>
                <a:cxn ang="0">
                  <a:pos x="connsiteX3" y="connsiteY3"/>
                </a:cxn>
              </a:cxnLst>
              <a:rect l="l" t="t" r="r" b="b"/>
              <a:pathLst>
                <a:path w="3909450" h="3802654">
                  <a:moveTo>
                    <a:pt x="389316" y="0"/>
                  </a:moveTo>
                  <a:lnTo>
                    <a:pt x="3909450" y="0"/>
                  </a:lnTo>
                  <a:lnTo>
                    <a:pt x="3520134" y="3802654"/>
                  </a:lnTo>
                  <a:lnTo>
                    <a:pt x="0" y="3802654"/>
                  </a:lnTo>
                  <a:close/>
                </a:path>
              </a:pathLst>
            </a:custGeom>
            <a:solidFill>
              <a:srgbClr val="F6F6F6"/>
            </a:solidFill>
            <a:ln w="76200">
              <a:noFill/>
            </a:ln>
            <a:effectLst/>
          </p:spPr>
        </p:pic>
        <p:sp>
          <p:nvSpPr>
            <p:cNvPr id="23" name="平行四边形 22">
              <a:extLst>
                <a:ext uri="{FF2B5EF4-FFF2-40B4-BE49-F238E27FC236}">
                  <a16:creationId xmlns:a16="http://schemas.microsoft.com/office/drawing/2014/main" xmlns="" id="{BCC6824F-A94F-4CE9-B52B-421AB566CA72}"/>
                </a:ext>
              </a:extLst>
            </p:cNvPr>
            <p:cNvSpPr/>
            <p:nvPr/>
          </p:nvSpPr>
          <p:spPr>
            <a:xfrm>
              <a:off x="7487984" y="1882445"/>
              <a:ext cx="719803" cy="607506"/>
            </a:xfrm>
            <a:prstGeom prst="parallelogram">
              <a:avLst>
                <a:gd name="adj" fmla="val 10238"/>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平行四边形 23">
              <a:extLst>
                <a:ext uri="{FF2B5EF4-FFF2-40B4-BE49-F238E27FC236}">
                  <a16:creationId xmlns:a16="http://schemas.microsoft.com/office/drawing/2014/main" xmlns="" id="{6B45E076-96F1-4F81-A10A-ADCA17E81E6A}"/>
                </a:ext>
              </a:extLst>
            </p:cNvPr>
            <p:cNvSpPr/>
            <p:nvPr/>
          </p:nvSpPr>
          <p:spPr>
            <a:xfrm>
              <a:off x="9764697" y="4723679"/>
              <a:ext cx="1248649" cy="1053847"/>
            </a:xfrm>
            <a:prstGeom prst="parallelogram">
              <a:avLst>
                <a:gd name="adj" fmla="val 10238"/>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extLst>
      <p:ext uri="{BB962C8B-B14F-4D97-AF65-F5344CB8AC3E}">
        <p14:creationId xmlns:p14="http://schemas.microsoft.com/office/powerpoint/2010/main" val="2646532259"/>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randombar(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ppt_x"/>
                                          </p:val>
                                        </p:tav>
                                        <p:tav tm="100000">
                                          <p:val>
                                            <p:strVal val="#ppt_x"/>
                                          </p:val>
                                        </p:tav>
                                      </p:tavLst>
                                    </p:anim>
                                    <p:anim calcmode="lin" valueType="num">
                                      <p:cBhvr additive="base">
                                        <p:cTn id="1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388855B7-65A7-4E8F-9393-E73E3092679C}"/>
              </a:ext>
            </a:extLst>
          </p:cNvPr>
          <p:cNvGrpSpPr/>
          <p:nvPr/>
        </p:nvGrpSpPr>
        <p:grpSpPr>
          <a:xfrm>
            <a:off x="-2381509" y="138629"/>
            <a:ext cx="6598909" cy="6598909"/>
            <a:chOff x="-3498117" y="-3513194"/>
            <a:chExt cx="7301036" cy="7301036"/>
          </a:xfrm>
        </p:grpSpPr>
        <p:sp>
          <p:nvSpPr>
            <p:cNvPr id="3" name="椭圆 2">
              <a:extLst>
                <a:ext uri="{FF2B5EF4-FFF2-40B4-BE49-F238E27FC236}">
                  <a16:creationId xmlns:a16="http://schemas.microsoft.com/office/drawing/2014/main" xmlns="" id="{C25B449C-6778-4406-8D03-17D743DB1876}"/>
                </a:ext>
              </a:extLst>
            </p:cNvPr>
            <p:cNvSpPr/>
            <p:nvPr/>
          </p:nvSpPr>
          <p:spPr>
            <a:xfrm>
              <a:off x="-3498117" y="-3513194"/>
              <a:ext cx="7301036" cy="7301036"/>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4" name="椭圆 3">
              <a:extLst>
                <a:ext uri="{FF2B5EF4-FFF2-40B4-BE49-F238E27FC236}">
                  <a16:creationId xmlns:a16="http://schemas.microsoft.com/office/drawing/2014/main" xmlns="" id="{D41C9F36-D2E0-4436-A4D4-2654273234AF}"/>
                </a:ext>
              </a:extLst>
            </p:cNvPr>
            <p:cNvSpPr/>
            <p:nvPr/>
          </p:nvSpPr>
          <p:spPr>
            <a:xfrm>
              <a:off x="-3120022" y="-3130073"/>
              <a:ext cx="6544842" cy="6544842"/>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5" name="椭圆 4">
              <a:extLst>
                <a:ext uri="{FF2B5EF4-FFF2-40B4-BE49-F238E27FC236}">
                  <a16:creationId xmlns:a16="http://schemas.microsoft.com/office/drawing/2014/main" xmlns="" id="{D7919A1B-24DA-4EC8-A596-E594C0267F08}"/>
                </a:ext>
              </a:extLst>
            </p:cNvPr>
            <p:cNvSpPr/>
            <p:nvPr/>
          </p:nvSpPr>
          <p:spPr>
            <a:xfrm>
              <a:off x="-2741926" y="-2746952"/>
              <a:ext cx="5788651" cy="5788651"/>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6" name="椭圆 5">
              <a:extLst>
                <a:ext uri="{FF2B5EF4-FFF2-40B4-BE49-F238E27FC236}">
                  <a16:creationId xmlns:a16="http://schemas.microsoft.com/office/drawing/2014/main" xmlns="" id="{29BBEE51-E755-4586-AF9E-BC7FFDA4D4CA}"/>
                </a:ext>
              </a:extLst>
            </p:cNvPr>
            <p:cNvSpPr/>
            <p:nvPr/>
          </p:nvSpPr>
          <p:spPr>
            <a:xfrm>
              <a:off x="-2363828" y="-2363833"/>
              <a:ext cx="5032457" cy="5032457"/>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 name="椭圆 6">
              <a:extLst>
                <a:ext uri="{FF2B5EF4-FFF2-40B4-BE49-F238E27FC236}">
                  <a16:creationId xmlns:a16="http://schemas.microsoft.com/office/drawing/2014/main" xmlns="" id="{CEB52B8D-3B8D-4336-8944-429756AC220E}"/>
                </a:ext>
              </a:extLst>
            </p:cNvPr>
            <p:cNvSpPr/>
            <p:nvPr/>
          </p:nvSpPr>
          <p:spPr>
            <a:xfrm>
              <a:off x="-1985730" y="-1980712"/>
              <a:ext cx="4276263" cy="4276263"/>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 name="椭圆 7">
              <a:extLst>
                <a:ext uri="{FF2B5EF4-FFF2-40B4-BE49-F238E27FC236}">
                  <a16:creationId xmlns:a16="http://schemas.microsoft.com/office/drawing/2014/main" xmlns="" id="{6EFFE96B-6F03-4DD0-84BF-664DCA24C1F6}"/>
                </a:ext>
              </a:extLst>
            </p:cNvPr>
            <p:cNvSpPr/>
            <p:nvPr/>
          </p:nvSpPr>
          <p:spPr>
            <a:xfrm>
              <a:off x="-1607634" y="-1597591"/>
              <a:ext cx="3520072" cy="3520072"/>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grpSp>
      <p:sp>
        <p:nvSpPr>
          <p:cNvPr id="11" name="文本框 10">
            <a:extLst>
              <a:ext uri="{FF2B5EF4-FFF2-40B4-BE49-F238E27FC236}">
                <a16:creationId xmlns:a16="http://schemas.microsoft.com/office/drawing/2014/main" xmlns="" id="{73839DD7-DCC0-4FBB-B50B-B2E14775E332}"/>
              </a:ext>
            </a:extLst>
          </p:cNvPr>
          <p:cNvSpPr txBox="1"/>
          <p:nvPr/>
        </p:nvSpPr>
        <p:spPr>
          <a:xfrm>
            <a:off x="452201" y="2725718"/>
            <a:ext cx="1484927" cy="2554545"/>
          </a:xfrm>
          <a:prstGeom prst="rect">
            <a:avLst/>
          </a:prstGeom>
          <a:noFill/>
        </p:spPr>
        <p:txBody>
          <a:bodyPr wrap="square" rtlCol="0">
            <a:spAutoFit/>
          </a:bodyPr>
          <a:lstStyle/>
          <a:p>
            <a:r>
              <a:rPr lang="en-US" altLang="zh-CN" sz="8000" dirty="0">
                <a:solidFill>
                  <a:srgbClr val="E63B3C"/>
                </a:solidFill>
                <a:cs typeface="+mn-ea"/>
                <a:sym typeface="+mn-lt"/>
              </a:rPr>
              <a:t>04.</a:t>
            </a:r>
            <a:endParaRPr lang="zh-CN" altLang="en-US" sz="8000" dirty="0">
              <a:solidFill>
                <a:srgbClr val="E63B3C"/>
              </a:solidFill>
              <a:cs typeface="+mn-ea"/>
              <a:sym typeface="+mn-lt"/>
            </a:endParaRPr>
          </a:p>
        </p:txBody>
      </p:sp>
      <p:sp>
        <p:nvSpPr>
          <p:cNvPr id="12" name="文本框 11">
            <a:extLst>
              <a:ext uri="{FF2B5EF4-FFF2-40B4-BE49-F238E27FC236}">
                <a16:creationId xmlns:a16="http://schemas.microsoft.com/office/drawing/2014/main" xmlns="" id="{A13F934C-99F2-4351-A42B-CB524B5E15E1}"/>
              </a:ext>
            </a:extLst>
          </p:cNvPr>
          <p:cNvSpPr txBox="1"/>
          <p:nvPr/>
        </p:nvSpPr>
        <p:spPr>
          <a:xfrm>
            <a:off x="5457040" y="2668643"/>
            <a:ext cx="4698722" cy="769441"/>
          </a:xfrm>
          <a:prstGeom prst="rect">
            <a:avLst/>
          </a:prstGeom>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sz="4400" dirty="0">
                <a:solidFill>
                  <a:srgbClr val="425158"/>
                </a:solidFill>
                <a:latin typeface="+mn-lt"/>
                <a:ea typeface="+mn-ea"/>
                <a:cs typeface="+mn-ea"/>
                <a:sym typeface="+mn-lt"/>
              </a:rPr>
              <a:t>团队合作精神实质</a:t>
            </a:r>
          </a:p>
        </p:txBody>
      </p:sp>
      <p:sp>
        <p:nvSpPr>
          <p:cNvPr id="13" name="文本框 12">
            <a:extLst>
              <a:ext uri="{FF2B5EF4-FFF2-40B4-BE49-F238E27FC236}">
                <a16:creationId xmlns:a16="http://schemas.microsoft.com/office/drawing/2014/main" xmlns="" id="{E7140C47-3E6F-4C71-85F6-EB35FF572A82}"/>
              </a:ext>
            </a:extLst>
          </p:cNvPr>
          <p:cNvSpPr txBox="1"/>
          <p:nvPr/>
        </p:nvSpPr>
        <p:spPr>
          <a:xfrm>
            <a:off x="6098441" y="3387438"/>
            <a:ext cx="3980176" cy="646331"/>
          </a:xfrm>
          <a:prstGeom prst="rect">
            <a:avLst/>
          </a:prstGeom>
          <a:noFill/>
        </p:spPr>
        <p:txBody>
          <a:bodyPr wrap="square" rtlCol="0">
            <a:spAutoFit/>
          </a:bodyPr>
          <a:lstStyle/>
          <a:p>
            <a:r>
              <a:rPr lang="en-US" altLang="zh-CN" dirty="0">
                <a:cs typeface="+mn-ea"/>
                <a:sym typeface="+mn-lt"/>
              </a:rPr>
              <a:t>Please type here whatever you want.</a:t>
            </a:r>
            <a:endParaRPr lang="zh-CN" altLang="en-US" dirty="0">
              <a:cs typeface="+mn-ea"/>
              <a:sym typeface="+mn-lt"/>
            </a:endParaRPr>
          </a:p>
        </p:txBody>
      </p:sp>
      <p:sp>
        <p:nvSpPr>
          <p:cNvPr id="14" name="椭圆 13">
            <a:extLst>
              <a:ext uri="{FF2B5EF4-FFF2-40B4-BE49-F238E27FC236}">
                <a16:creationId xmlns:a16="http://schemas.microsoft.com/office/drawing/2014/main" xmlns="" id="{FB303CEE-AFF3-4EA9-818B-1F8546322062}"/>
              </a:ext>
            </a:extLst>
          </p:cNvPr>
          <p:cNvSpPr/>
          <p:nvPr/>
        </p:nvSpPr>
        <p:spPr>
          <a:xfrm>
            <a:off x="5011296" y="2397386"/>
            <a:ext cx="190707" cy="190707"/>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a:extLst>
              <a:ext uri="{FF2B5EF4-FFF2-40B4-BE49-F238E27FC236}">
                <a16:creationId xmlns:a16="http://schemas.microsoft.com/office/drawing/2014/main" xmlns="" id="{0B668465-1AAC-4FE9-896F-8D4FD5085245}"/>
              </a:ext>
            </a:extLst>
          </p:cNvPr>
          <p:cNvSpPr/>
          <p:nvPr/>
        </p:nvSpPr>
        <p:spPr>
          <a:xfrm>
            <a:off x="11265580" y="4017412"/>
            <a:ext cx="190707" cy="190707"/>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a16="http://schemas.microsoft.com/office/drawing/2014/main" xmlns="" id="{D850DAA8-2C4E-4CBB-918D-3D5DEC049407}"/>
              </a:ext>
            </a:extLst>
          </p:cNvPr>
          <p:cNvSpPr/>
          <p:nvPr/>
        </p:nvSpPr>
        <p:spPr>
          <a:xfrm>
            <a:off x="8438811" y="1641665"/>
            <a:ext cx="248925" cy="248925"/>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a:extLst>
              <a:ext uri="{FF2B5EF4-FFF2-40B4-BE49-F238E27FC236}">
                <a16:creationId xmlns:a16="http://schemas.microsoft.com/office/drawing/2014/main" xmlns="" id="{6ED2AD6C-0697-4016-9E74-2B66FF1EDA1B}"/>
              </a:ext>
            </a:extLst>
          </p:cNvPr>
          <p:cNvSpPr/>
          <p:nvPr/>
        </p:nvSpPr>
        <p:spPr>
          <a:xfrm>
            <a:off x="9336861" y="5477464"/>
            <a:ext cx="370547" cy="370546"/>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732428239"/>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1)">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animBg="1"/>
      <p:bldP spid="15" grpId="0" animBg="1"/>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2F036FDF-CED5-4C13-9F31-9504C9E7F3FA}"/>
              </a:ext>
            </a:extLst>
          </p:cNvPr>
          <p:cNvGrpSpPr/>
          <p:nvPr/>
        </p:nvGrpSpPr>
        <p:grpSpPr>
          <a:xfrm>
            <a:off x="-502909" y="2027173"/>
            <a:ext cx="6598909" cy="6598909"/>
            <a:chOff x="-3498117" y="-3513194"/>
            <a:chExt cx="7301036" cy="7301036"/>
          </a:xfrm>
        </p:grpSpPr>
        <p:sp>
          <p:nvSpPr>
            <p:cNvPr id="4" name="椭圆 3">
              <a:extLst>
                <a:ext uri="{FF2B5EF4-FFF2-40B4-BE49-F238E27FC236}">
                  <a16:creationId xmlns:a16="http://schemas.microsoft.com/office/drawing/2014/main" xmlns="" id="{64787506-6772-4D7D-8F6C-B122338D253B}"/>
                </a:ext>
              </a:extLst>
            </p:cNvPr>
            <p:cNvSpPr/>
            <p:nvPr/>
          </p:nvSpPr>
          <p:spPr>
            <a:xfrm>
              <a:off x="-3498117" y="-3513194"/>
              <a:ext cx="7301036" cy="7301036"/>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5" name="椭圆 4">
              <a:extLst>
                <a:ext uri="{FF2B5EF4-FFF2-40B4-BE49-F238E27FC236}">
                  <a16:creationId xmlns:a16="http://schemas.microsoft.com/office/drawing/2014/main" xmlns="" id="{8A3C177C-7204-48E9-A883-D238EEC63749}"/>
                </a:ext>
              </a:extLst>
            </p:cNvPr>
            <p:cNvSpPr/>
            <p:nvPr/>
          </p:nvSpPr>
          <p:spPr>
            <a:xfrm>
              <a:off x="-3120022" y="-3130073"/>
              <a:ext cx="6544842" cy="6544842"/>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6" name="椭圆 5">
              <a:extLst>
                <a:ext uri="{FF2B5EF4-FFF2-40B4-BE49-F238E27FC236}">
                  <a16:creationId xmlns:a16="http://schemas.microsoft.com/office/drawing/2014/main" xmlns="" id="{3D61E316-9649-4F30-AF08-9FD263F46A64}"/>
                </a:ext>
              </a:extLst>
            </p:cNvPr>
            <p:cNvSpPr/>
            <p:nvPr/>
          </p:nvSpPr>
          <p:spPr>
            <a:xfrm>
              <a:off x="-2741926" y="-2746952"/>
              <a:ext cx="5788651" cy="5788651"/>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 name="椭圆 6">
              <a:extLst>
                <a:ext uri="{FF2B5EF4-FFF2-40B4-BE49-F238E27FC236}">
                  <a16:creationId xmlns:a16="http://schemas.microsoft.com/office/drawing/2014/main" xmlns="" id="{1253CD58-7C49-45C9-AB74-770AA7BC29EE}"/>
                </a:ext>
              </a:extLst>
            </p:cNvPr>
            <p:cNvSpPr/>
            <p:nvPr/>
          </p:nvSpPr>
          <p:spPr>
            <a:xfrm>
              <a:off x="-2363828" y="-2363833"/>
              <a:ext cx="5032457" cy="5032457"/>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 name="椭圆 7">
              <a:extLst>
                <a:ext uri="{FF2B5EF4-FFF2-40B4-BE49-F238E27FC236}">
                  <a16:creationId xmlns:a16="http://schemas.microsoft.com/office/drawing/2014/main" xmlns="" id="{9C15D2DD-0985-4DBE-A9F6-82F37AD1D70C}"/>
                </a:ext>
              </a:extLst>
            </p:cNvPr>
            <p:cNvSpPr/>
            <p:nvPr/>
          </p:nvSpPr>
          <p:spPr>
            <a:xfrm>
              <a:off x="-1985730" y="-1980712"/>
              <a:ext cx="4276263" cy="4276263"/>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9" name="椭圆 8">
              <a:extLst>
                <a:ext uri="{FF2B5EF4-FFF2-40B4-BE49-F238E27FC236}">
                  <a16:creationId xmlns:a16="http://schemas.microsoft.com/office/drawing/2014/main" xmlns="" id="{9C5E9322-D4AB-40DF-BF18-0BA4BDB8CEA3}"/>
                </a:ext>
              </a:extLst>
            </p:cNvPr>
            <p:cNvSpPr/>
            <p:nvPr/>
          </p:nvSpPr>
          <p:spPr>
            <a:xfrm>
              <a:off x="-1607634" y="-1597591"/>
              <a:ext cx="3520072" cy="3520072"/>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grpSp>
      <p:sp>
        <p:nvSpPr>
          <p:cNvPr id="2" name="矩形 1">
            <a:extLst>
              <a:ext uri="{FF2B5EF4-FFF2-40B4-BE49-F238E27FC236}">
                <a16:creationId xmlns:a16="http://schemas.microsoft.com/office/drawing/2014/main" xmlns="" id="{C1A11255-918C-4227-A99E-A92DBE596140}"/>
              </a:ext>
            </a:extLst>
          </p:cNvPr>
          <p:cNvSpPr/>
          <p:nvPr/>
        </p:nvSpPr>
        <p:spPr>
          <a:xfrm>
            <a:off x="6206129" y="2507405"/>
            <a:ext cx="3936215" cy="2613023"/>
          </a:xfrm>
          <a:prstGeom prst="rect">
            <a:avLst/>
          </a:prstGeom>
          <a:solidFill>
            <a:schemeClr val="bg1"/>
          </a:solidFill>
        </p:spPr>
        <p:txBody>
          <a:bodyPr vert="horz" wrap="square">
            <a:spAutoFit/>
          </a:bodyPr>
          <a:lstStyle/>
          <a:p>
            <a:pPr algn="just">
              <a:lnSpc>
                <a:spcPct val="130000"/>
              </a:lnSpc>
              <a:spcBef>
                <a:spcPct val="30000"/>
              </a:spcBef>
            </a:pPr>
            <a:r>
              <a:rPr lang="zh-CN" altLang="en-US" spc="300" dirty="0">
                <a:solidFill>
                  <a:srgbClr val="425158"/>
                </a:solidFill>
                <a:cs typeface="+mn-ea"/>
                <a:sym typeface="+mn-lt"/>
              </a:rPr>
              <a:t>领导者懂得通过尊重、鼓励其他成员表现自我，整个集体定会变得强大和令人敬畏好的团队带来财富和幸福领导者懂得通过尊重鼓励其他成员表现自我，整个集体定会变得强大和令人敬畏！好的团队带来财富和幸福！</a:t>
            </a:r>
          </a:p>
        </p:txBody>
      </p:sp>
      <p:grpSp>
        <p:nvGrpSpPr>
          <p:cNvPr id="10" name="组合 9">
            <a:extLst>
              <a:ext uri="{FF2B5EF4-FFF2-40B4-BE49-F238E27FC236}">
                <a16:creationId xmlns:a16="http://schemas.microsoft.com/office/drawing/2014/main" xmlns="" id="{7B4A02BF-DC33-4096-8183-8DAAA6E2FD8D}"/>
              </a:ext>
            </a:extLst>
          </p:cNvPr>
          <p:cNvGrpSpPr/>
          <p:nvPr/>
        </p:nvGrpSpPr>
        <p:grpSpPr>
          <a:xfrm>
            <a:off x="2359343" y="4907588"/>
            <a:ext cx="874400" cy="874400"/>
            <a:chOff x="-3498117" y="-3513194"/>
            <a:chExt cx="7301036" cy="7301036"/>
          </a:xfrm>
        </p:grpSpPr>
        <p:sp>
          <p:nvSpPr>
            <p:cNvPr id="11" name="椭圆 10">
              <a:extLst>
                <a:ext uri="{FF2B5EF4-FFF2-40B4-BE49-F238E27FC236}">
                  <a16:creationId xmlns:a16="http://schemas.microsoft.com/office/drawing/2014/main" xmlns="" id="{9FCC20F7-AFC9-4349-9754-B57A3CAFFCAB}"/>
                </a:ext>
              </a:extLst>
            </p:cNvPr>
            <p:cNvSpPr/>
            <p:nvPr/>
          </p:nvSpPr>
          <p:spPr>
            <a:xfrm>
              <a:off x="-3498117" y="-3513194"/>
              <a:ext cx="7301036" cy="7301036"/>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2" name="椭圆 11">
              <a:extLst>
                <a:ext uri="{FF2B5EF4-FFF2-40B4-BE49-F238E27FC236}">
                  <a16:creationId xmlns:a16="http://schemas.microsoft.com/office/drawing/2014/main" xmlns="" id="{E0EE94BA-297B-48CB-837A-B15DDBBA6FAE}"/>
                </a:ext>
              </a:extLst>
            </p:cNvPr>
            <p:cNvSpPr/>
            <p:nvPr/>
          </p:nvSpPr>
          <p:spPr>
            <a:xfrm>
              <a:off x="-3120022" y="-3130073"/>
              <a:ext cx="6544842" cy="6544842"/>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3" name="椭圆 12">
              <a:extLst>
                <a:ext uri="{FF2B5EF4-FFF2-40B4-BE49-F238E27FC236}">
                  <a16:creationId xmlns:a16="http://schemas.microsoft.com/office/drawing/2014/main" xmlns="" id="{FAA253BC-1EC0-403F-A804-B6F6C832CBBE}"/>
                </a:ext>
              </a:extLst>
            </p:cNvPr>
            <p:cNvSpPr/>
            <p:nvPr/>
          </p:nvSpPr>
          <p:spPr>
            <a:xfrm>
              <a:off x="-2741926" y="-2746952"/>
              <a:ext cx="5788651" cy="5788651"/>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4" name="椭圆 13">
              <a:extLst>
                <a:ext uri="{FF2B5EF4-FFF2-40B4-BE49-F238E27FC236}">
                  <a16:creationId xmlns:a16="http://schemas.microsoft.com/office/drawing/2014/main" xmlns="" id="{CA554077-A2AA-409D-850B-D94FC59F083D}"/>
                </a:ext>
              </a:extLst>
            </p:cNvPr>
            <p:cNvSpPr/>
            <p:nvPr/>
          </p:nvSpPr>
          <p:spPr>
            <a:xfrm>
              <a:off x="-2363828" y="-2363833"/>
              <a:ext cx="5032457" cy="5032457"/>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5" name="椭圆 14">
              <a:extLst>
                <a:ext uri="{FF2B5EF4-FFF2-40B4-BE49-F238E27FC236}">
                  <a16:creationId xmlns:a16="http://schemas.microsoft.com/office/drawing/2014/main" xmlns="" id="{763484AE-136F-4B22-9F47-C2F8EED0B171}"/>
                </a:ext>
              </a:extLst>
            </p:cNvPr>
            <p:cNvSpPr/>
            <p:nvPr/>
          </p:nvSpPr>
          <p:spPr>
            <a:xfrm>
              <a:off x="-1985730" y="-1980712"/>
              <a:ext cx="4276263" cy="4276263"/>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6" name="椭圆 15">
              <a:extLst>
                <a:ext uri="{FF2B5EF4-FFF2-40B4-BE49-F238E27FC236}">
                  <a16:creationId xmlns:a16="http://schemas.microsoft.com/office/drawing/2014/main" xmlns="" id="{A1845D16-052F-4409-B8BB-C8F5EA5E6AD3}"/>
                </a:ext>
              </a:extLst>
            </p:cNvPr>
            <p:cNvSpPr/>
            <p:nvPr/>
          </p:nvSpPr>
          <p:spPr>
            <a:xfrm>
              <a:off x="-1607634" y="-1597591"/>
              <a:ext cx="3520072" cy="3520072"/>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grpSp>
      <p:grpSp>
        <p:nvGrpSpPr>
          <p:cNvPr id="19" name="组合 18">
            <a:extLst>
              <a:ext uri="{FF2B5EF4-FFF2-40B4-BE49-F238E27FC236}">
                <a16:creationId xmlns:a16="http://schemas.microsoft.com/office/drawing/2014/main" xmlns="" id="{15B64B48-B6E4-4162-9A68-62161F567DA5}"/>
              </a:ext>
            </a:extLst>
          </p:cNvPr>
          <p:cNvGrpSpPr/>
          <p:nvPr/>
        </p:nvGrpSpPr>
        <p:grpSpPr>
          <a:xfrm>
            <a:off x="6681153" y="1792829"/>
            <a:ext cx="2917467" cy="532606"/>
            <a:chOff x="7084060" y="3066000"/>
            <a:chExt cx="2917466" cy="532606"/>
          </a:xfrm>
        </p:grpSpPr>
        <p:sp>
          <p:nvSpPr>
            <p:cNvPr id="17" name="文本框 16">
              <a:extLst>
                <a:ext uri="{FF2B5EF4-FFF2-40B4-BE49-F238E27FC236}">
                  <a16:creationId xmlns:a16="http://schemas.microsoft.com/office/drawing/2014/main" xmlns="" id="{E4ACB3DB-D3B3-46B0-B343-11C9A33290B4}"/>
                </a:ext>
              </a:extLst>
            </p:cNvPr>
            <p:cNvSpPr txBox="1"/>
            <p:nvPr/>
          </p:nvSpPr>
          <p:spPr>
            <a:xfrm>
              <a:off x="7149463" y="3122501"/>
              <a:ext cx="2852063" cy="400110"/>
            </a:xfrm>
            <a:prstGeom prst="rect">
              <a:avLst/>
            </a:prstGeom>
            <a:solidFill>
              <a:schemeClr val="bg1"/>
            </a:solidFill>
          </p:spPr>
          <p:txBody>
            <a:bodyPr vert="horz" wrap="square" rtlCol="0">
              <a:spAutoFit/>
            </a:bodyPr>
            <a:lstStyle>
              <a:defPPr>
                <a:defRPr lang="en-US"/>
              </a:defPPr>
              <a:lvl1pPr algn="ctr">
                <a:defRPr sz="2000" spc="600">
                  <a:solidFill>
                    <a:srgbClr val="425158"/>
                  </a:solidFill>
                  <a:latin typeface="思源黑体 CN Bold" panose="020B0800000000000000" pitchFamily="34" charset="-122"/>
                  <a:ea typeface="思源黑体 CN Bold" panose="020B0800000000000000" pitchFamily="34" charset="-122"/>
                </a:defRPr>
              </a:lvl1pPr>
            </a:lstStyle>
            <a:p>
              <a:r>
                <a:rPr lang="zh-CN" altLang="en-US" dirty="0">
                  <a:latin typeface="+mn-lt"/>
                  <a:ea typeface="+mn-ea"/>
                  <a:cs typeface="+mn-ea"/>
                  <a:sym typeface="+mn-lt"/>
                </a:rPr>
                <a:t>团队合作精神实质</a:t>
              </a:r>
            </a:p>
          </p:txBody>
        </p:sp>
        <p:sp>
          <p:nvSpPr>
            <p:cNvPr id="18" name="平行四边形 17">
              <a:extLst>
                <a:ext uri="{FF2B5EF4-FFF2-40B4-BE49-F238E27FC236}">
                  <a16:creationId xmlns:a16="http://schemas.microsoft.com/office/drawing/2014/main" xmlns="" id="{4A5728FD-4E00-415A-9BEF-AAAE99782C07}"/>
                </a:ext>
              </a:extLst>
            </p:cNvPr>
            <p:cNvSpPr/>
            <p:nvPr/>
          </p:nvSpPr>
          <p:spPr>
            <a:xfrm>
              <a:off x="7084060" y="3066000"/>
              <a:ext cx="2917466" cy="532606"/>
            </a:xfrm>
            <a:prstGeom prst="parallelogram">
              <a:avLst>
                <a:gd name="adj" fmla="val 10238"/>
              </a:avLst>
            </a:prstGeom>
            <a:noFill/>
            <a:ln>
              <a:solidFill>
                <a:srgbClr val="425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0" name="平行四边形 19">
            <a:extLst>
              <a:ext uri="{FF2B5EF4-FFF2-40B4-BE49-F238E27FC236}">
                <a16:creationId xmlns:a16="http://schemas.microsoft.com/office/drawing/2014/main" xmlns="" id="{31DA9888-E88F-464E-8C61-AE7A29D8356E}"/>
              </a:ext>
            </a:extLst>
          </p:cNvPr>
          <p:cNvSpPr/>
          <p:nvPr/>
        </p:nvSpPr>
        <p:spPr>
          <a:xfrm>
            <a:off x="6296451" y="1716628"/>
            <a:ext cx="3752271" cy="685006"/>
          </a:xfrm>
          <a:prstGeom prst="parallelogram">
            <a:avLst>
              <a:gd name="adj" fmla="val 10238"/>
            </a:avLst>
          </a:prstGeom>
          <a:noFill/>
          <a:ln>
            <a:solidFill>
              <a:srgbClr val="425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1" name="椭圆 20">
            <a:extLst>
              <a:ext uri="{FF2B5EF4-FFF2-40B4-BE49-F238E27FC236}">
                <a16:creationId xmlns:a16="http://schemas.microsoft.com/office/drawing/2014/main" xmlns="" id="{2222AB6D-4DAC-4DFA-9455-8FCB0B545D6A}"/>
              </a:ext>
            </a:extLst>
          </p:cNvPr>
          <p:cNvSpPr/>
          <p:nvPr/>
        </p:nvSpPr>
        <p:spPr>
          <a:xfrm>
            <a:off x="4418329" y="2072601"/>
            <a:ext cx="190707" cy="190707"/>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xmlns="" id="{FFDD9EA6-1E92-4B7D-989A-A33BE33CD277}"/>
              </a:ext>
            </a:extLst>
          </p:cNvPr>
          <p:cNvSpPr/>
          <p:nvPr/>
        </p:nvSpPr>
        <p:spPr>
          <a:xfrm>
            <a:off x="5210495" y="5249436"/>
            <a:ext cx="190707" cy="190707"/>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a:extLst>
              <a:ext uri="{FF2B5EF4-FFF2-40B4-BE49-F238E27FC236}">
                <a16:creationId xmlns:a16="http://schemas.microsoft.com/office/drawing/2014/main" xmlns="" id="{02A705CA-4EDD-435C-85D8-0E751DD31131}"/>
              </a:ext>
            </a:extLst>
          </p:cNvPr>
          <p:cNvSpPr/>
          <p:nvPr/>
        </p:nvSpPr>
        <p:spPr>
          <a:xfrm>
            <a:off x="7923661" y="1641665"/>
            <a:ext cx="248925" cy="248925"/>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a:extLst>
              <a:ext uri="{FF2B5EF4-FFF2-40B4-BE49-F238E27FC236}">
                <a16:creationId xmlns:a16="http://schemas.microsoft.com/office/drawing/2014/main" xmlns="" id="{070E9D06-0446-4E07-BADC-C75BCFE48A30}"/>
              </a:ext>
            </a:extLst>
          </p:cNvPr>
          <p:cNvSpPr/>
          <p:nvPr/>
        </p:nvSpPr>
        <p:spPr>
          <a:xfrm>
            <a:off x="3024575" y="4100511"/>
            <a:ext cx="370547" cy="370546"/>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1979103650"/>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randombar(horizontal)">
                                      <p:cBhvr>
                                        <p:cTn id="7" dur="500"/>
                                        <p:tgtEl>
                                          <p:spTgt spid="1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randombar(horizontal)">
                                      <p:cBhvr>
                                        <p:cTn id="10" dur="500"/>
                                        <p:tgtEl>
                                          <p:spTgt spid="20"/>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randombar(horizontal)">
                                      <p:cBhvr>
                                        <p:cTn id="16" dur="500"/>
                                        <p:tgtEl>
                                          <p:spTgt spid="22"/>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randombar(horizontal)">
                                      <p:cBhvr>
                                        <p:cTn id="19" dur="500"/>
                                        <p:tgtEl>
                                          <p:spTgt spid="23"/>
                                        </p:tgtEl>
                                      </p:cBhvr>
                                    </p:animEffect>
                                  </p:childTnLst>
                                </p:cTn>
                              </p:par>
                              <p:par>
                                <p:cTn id="20" presetID="14" presetClass="entr" presetSubtype="1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randombar(horizont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par>
                                <p:cTn id="28" presetID="22" presetClass="entr" presetSubtype="4"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0" grpId="0" animBg="1"/>
      <p:bldP spid="21" grpId="0" animBg="1"/>
      <p:bldP spid="22" grpId="0" animBg="1"/>
      <p:bldP spid="23"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椭圆 6">
            <a:extLst>
              <a:ext uri="{FF2B5EF4-FFF2-40B4-BE49-F238E27FC236}">
                <a16:creationId xmlns:a16="http://schemas.microsoft.com/office/drawing/2014/main" xmlns="" id="{EFC005C9-D462-4567-91BE-1809C9D600A7}"/>
              </a:ext>
            </a:extLst>
          </p:cNvPr>
          <p:cNvSpPr/>
          <p:nvPr/>
        </p:nvSpPr>
        <p:spPr>
          <a:xfrm>
            <a:off x="3968033" y="1347626"/>
            <a:ext cx="190707" cy="190707"/>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2" name="图片 51">
            <a:extLst>
              <a:ext uri="{FF2B5EF4-FFF2-40B4-BE49-F238E27FC236}">
                <a16:creationId xmlns:a16="http://schemas.microsoft.com/office/drawing/2014/main" xmlns="" id="{390F1298-B49C-4A90-83D7-BFD9F451ADDE}"/>
              </a:ext>
            </a:extLst>
          </p:cNvPr>
          <p:cNvPicPr>
            <a:picLocks noChangeAspect="1"/>
          </p:cNvPicPr>
          <p:nvPr/>
        </p:nvPicPr>
        <p:blipFill rotWithShape="1">
          <a:blip r:embed="rId2">
            <a:extLst>
              <a:ext uri="{28A0092B-C50C-407E-A947-70E740481C1C}">
                <a14:useLocalDpi xmlns:a14="http://schemas.microsoft.com/office/drawing/2010/main" val="0"/>
              </a:ext>
            </a:extLst>
          </a:blip>
          <a:srcRect t="78099" r="7659"/>
          <a:stretch/>
        </p:blipFill>
        <p:spPr>
          <a:xfrm>
            <a:off x="7347193" y="-1"/>
            <a:ext cx="4844809" cy="1149086"/>
          </a:xfrm>
          <a:prstGeom prst="rect">
            <a:avLst/>
          </a:prstGeom>
        </p:spPr>
      </p:pic>
      <p:pic>
        <p:nvPicPr>
          <p:cNvPr id="3" name="图片 2">
            <a:extLst>
              <a:ext uri="{FF2B5EF4-FFF2-40B4-BE49-F238E27FC236}">
                <a16:creationId xmlns:a16="http://schemas.microsoft.com/office/drawing/2014/main" xmlns="" id="{7F191E0F-1FD3-4C87-ABFA-942C66599988}"/>
              </a:ext>
            </a:extLst>
          </p:cNvPr>
          <p:cNvPicPr>
            <a:picLocks noChangeAspect="1"/>
          </p:cNvPicPr>
          <p:nvPr/>
        </p:nvPicPr>
        <p:blipFill rotWithShape="1">
          <a:blip r:embed="rId3">
            <a:extLst>
              <a:ext uri="{28A0092B-C50C-407E-A947-70E740481C1C}">
                <a14:useLocalDpi xmlns:a14="http://schemas.microsoft.com/office/drawing/2010/main" val="0"/>
              </a:ext>
            </a:extLst>
          </a:blip>
          <a:srcRect l="50000" b="50000"/>
          <a:stretch/>
        </p:blipFill>
        <p:spPr>
          <a:xfrm flipV="1">
            <a:off x="1" y="-1"/>
            <a:ext cx="2885959" cy="2885958"/>
          </a:xfrm>
          <a:prstGeom prst="rect">
            <a:avLst/>
          </a:prstGeom>
        </p:spPr>
      </p:pic>
      <p:pic>
        <p:nvPicPr>
          <p:cNvPr id="5" name="图片 4">
            <a:extLst>
              <a:ext uri="{FF2B5EF4-FFF2-40B4-BE49-F238E27FC236}">
                <a16:creationId xmlns:a16="http://schemas.microsoft.com/office/drawing/2014/main" xmlns="" id="{75E664E8-6F1A-4DEC-98A3-31BF3C84E69C}"/>
              </a:ext>
            </a:extLst>
          </p:cNvPr>
          <p:cNvPicPr>
            <a:picLocks noChangeAspect="1"/>
          </p:cNvPicPr>
          <p:nvPr/>
        </p:nvPicPr>
        <p:blipFill rotWithShape="1">
          <a:blip r:embed="rId4">
            <a:extLst>
              <a:ext uri="{28A0092B-C50C-407E-A947-70E740481C1C}">
                <a14:useLocalDpi xmlns:a14="http://schemas.microsoft.com/office/drawing/2010/main" val="0"/>
              </a:ext>
            </a:extLst>
          </a:blip>
          <a:srcRect r="35384" b="32963"/>
          <a:stretch/>
        </p:blipFill>
        <p:spPr>
          <a:xfrm>
            <a:off x="8821042" y="3352800"/>
            <a:ext cx="3370959" cy="3505200"/>
          </a:xfrm>
          <a:prstGeom prst="rect">
            <a:avLst/>
          </a:prstGeom>
        </p:spPr>
      </p:pic>
      <p:sp>
        <p:nvSpPr>
          <p:cNvPr id="8" name="椭圆 7">
            <a:extLst>
              <a:ext uri="{FF2B5EF4-FFF2-40B4-BE49-F238E27FC236}">
                <a16:creationId xmlns:a16="http://schemas.microsoft.com/office/drawing/2014/main" xmlns="" id="{43BDB178-350C-44F0-B896-93BA7BCF7BE6}"/>
              </a:ext>
            </a:extLst>
          </p:cNvPr>
          <p:cNvSpPr/>
          <p:nvPr/>
        </p:nvSpPr>
        <p:spPr>
          <a:xfrm>
            <a:off x="10222317" y="2967654"/>
            <a:ext cx="190707" cy="190707"/>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矩形 12">
            <a:extLst>
              <a:ext uri="{FF2B5EF4-FFF2-40B4-BE49-F238E27FC236}">
                <a16:creationId xmlns:a16="http://schemas.microsoft.com/office/drawing/2014/main" xmlns="" id="{1907F5F5-7831-47CC-B282-74291126605E}"/>
              </a:ext>
            </a:extLst>
          </p:cNvPr>
          <p:cNvSpPr/>
          <p:nvPr/>
        </p:nvSpPr>
        <p:spPr>
          <a:xfrm>
            <a:off x="8449533" y="2380166"/>
            <a:ext cx="1146468" cy="1246495"/>
          </a:xfrm>
          <a:prstGeom prst="rect">
            <a:avLst/>
          </a:prstGeom>
        </p:spPr>
        <p:txBody>
          <a:bodyPr wrap="none">
            <a:spAutoFit/>
          </a:bodyPr>
          <a:lstStyle/>
          <a:p>
            <a:r>
              <a:rPr lang="zh-CN" altLang="en-US" sz="7500" dirty="0">
                <a:solidFill>
                  <a:srgbClr val="425158"/>
                </a:solidFill>
                <a:latin typeface="方正正黑简体" panose="02000000000000000000" pitchFamily="2" charset="-122"/>
                <a:ea typeface="方正正黑简体" panose="02000000000000000000" pitchFamily="2" charset="-122"/>
                <a:cs typeface="+mn-ea"/>
                <a:sym typeface="+mn-lt"/>
              </a:rPr>
              <a:t>看</a:t>
            </a:r>
          </a:p>
        </p:txBody>
      </p:sp>
      <p:sp>
        <p:nvSpPr>
          <p:cNvPr id="15" name="矩形 14">
            <a:extLst>
              <a:ext uri="{FF2B5EF4-FFF2-40B4-BE49-F238E27FC236}">
                <a16:creationId xmlns:a16="http://schemas.microsoft.com/office/drawing/2014/main" xmlns="" id="{4440377A-400F-4C91-869A-1AC8991660C1}"/>
              </a:ext>
            </a:extLst>
          </p:cNvPr>
          <p:cNvSpPr/>
          <p:nvPr/>
        </p:nvSpPr>
        <p:spPr>
          <a:xfrm>
            <a:off x="2637751" y="2380166"/>
            <a:ext cx="1146468" cy="1246495"/>
          </a:xfrm>
          <a:prstGeom prst="rect">
            <a:avLst/>
          </a:prstGeom>
        </p:spPr>
        <p:txBody>
          <a:bodyPr wrap="none">
            <a:spAutoFit/>
          </a:bodyPr>
          <a:lstStyle/>
          <a:p>
            <a:r>
              <a:rPr lang="zh-CN" altLang="en-US" sz="7500" dirty="0">
                <a:solidFill>
                  <a:srgbClr val="425158"/>
                </a:solidFill>
                <a:latin typeface="方正正黑简体" panose="02000000000000000000" pitchFamily="2" charset="-122"/>
                <a:ea typeface="方正正黑简体" panose="02000000000000000000" pitchFamily="2" charset="-122"/>
                <a:cs typeface="+mn-ea"/>
                <a:sym typeface="+mn-lt"/>
              </a:rPr>
              <a:t>感</a:t>
            </a:r>
            <a:endParaRPr lang="zh-CN" altLang="en-US" sz="7500" dirty="0">
              <a:latin typeface="方正正黑简体" panose="02000000000000000000" pitchFamily="2" charset="-122"/>
              <a:ea typeface="方正正黑简体" panose="02000000000000000000" pitchFamily="2" charset="-122"/>
              <a:cs typeface="+mn-ea"/>
              <a:sym typeface="+mn-lt"/>
            </a:endParaRPr>
          </a:p>
        </p:txBody>
      </p:sp>
      <p:sp>
        <p:nvSpPr>
          <p:cNvPr id="16" name="矩形 15">
            <a:extLst>
              <a:ext uri="{FF2B5EF4-FFF2-40B4-BE49-F238E27FC236}">
                <a16:creationId xmlns:a16="http://schemas.microsoft.com/office/drawing/2014/main" xmlns="" id="{41745DE6-1C0B-43B3-B2DD-C8EA2D071348}"/>
              </a:ext>
            </a:extLst>
          </p:cNvPr>
          <p:cNvSpPr/>
          <p:nvPr/>
        </p:nvSpPr>
        <p:spPr>
          <a:xfrm>
            <a:off x="4575011" y="2380166"/>
            <a:ext cx="1146468" cy="1246495"/>
          </a:xfrm>
          <a:prstGeom prst="rect">
            <a:avLst/>
          </a:prstGeom>
        </p:spPr>
        <p:txBody>
          <a:bodyPr wrap="none">
            <a:spAutoFit/>
          </a:bodyPr>
          <a:lstStyle/>
          <a:p>
            <a:r>
              <a:rPr lang="zh-CN" altLang="en-US" sz="7500" dirty="0">
                <a:solidFill>
                  <a:srgbClr val="425158"/>
                </a:solidFill>
                <a:latin typeface="方正正黑简体" panose="02000000000000000000" pitchFamily="2" charset="-122"/>
                <a:ea typeface="方正正黑简体" panose="02000000000000000000" pitchFamily="2" charset="-122"/>
                <a:cs typeface="+mn-ea"/>
                <a:sym typeface="+mn-lt"/>
              </a:rPr>
              <a:t>谢</a:t>
            </a:r>
            <a:endParaRPr lang="zh-CN" altLang="en-US" sz="7500" dirty="0">
              <a:latin typeface="方正正黑简体" panose="02000000000000000000" pitchFamily="2" charset="-122"/>
              <a:ea typeface="方正正黑简体" panose="02000000000000000000" pitchFamily="2" charset="-122"/>
              <a:cs typeface="+mn-ea"/>
              <a:sym typeface="+mn-lt"/>
            </a:endParaRPr>
          </a:p>
        </p:txBody>
      </p:sp>
      <p:sp>
        <p:nvSpPr>
          <p:cNvPr id="17" name="矩形 16">
            <a:extLst>
              <a:ext uri="{FF2B5EF4-FFF2-40B4-BE49-F238E27FC236}">
                <a16:creationId xmlns:a16="http://schemas.microsoft.com/office/drawing/2014/main" xmlns="" id="{51AFB0D2-38BA-4FCE-87F5-AA8ABE928846}"/>
              </a:ext>
            </a:extLst>
          </p:cNvPr>
          <p:cNvSpPr/>
          <p:nvPr/>
        </p:nvSpPr>
        <p:spPr>
          <a:xfrm>
            <a:off x="6512272" y="2380166"/>
            <a:ext cx="1146468" cy="1246495"/>
          </a:xfrm>
          <a:prstGeom prst="rect">
            <a:avLst/>
          </a:prstGeom>
        </p:spPr>
        <p:txBody>
          <a:bodyPr wrap="none">
            <a:spAutoFit/>
          </a:bodyPr>
          <a:lstStyle/>
          <a:p>
            <a:r>
              <a:rPr lang="zh-CN" altLang="en-US" sz="7500" dirty="0">
                <a:solidFill>
                  <a:srgbClr val="425158"/>
                </a:solidFill>
                <a:latin typeface="方正正黑简体" panose="02000000000000000000" pitchFamily="2" charset="-122"/>
                <a:ea typeface="方正正黑简体" panose="02000000000000000000" pitchFamily="2" charset="-122"/>
                <a:cs typeface="+mn-ea"/>
                <a:sym typeface="+mn-lt"/>
              </a:rPr>
              <a:t>观</a:t>
            </a:r>
            <a:endParaRPr lang="zh-CN" altLang="en-US" sz="7500" dirty="0">
              <a:latin typeface="方正正黑简体" panose="02000000000000000000" pitchFamily="2" charset="-122"/>
              <a:ea typeface="方正正黑简体" panose="02000000000000000000" pitchFamily="2" charset="-122"/>
              <a:cs typeface="+mn-ea"/>
              <a:sym typeface="+mn-lt"/>
            </a:endParaRPr>
          </a:p>
        </p:txBody>
      </p:sp>
      <p:sp>
        <p:nvSpPr>
          <p:cNvPr id="6" name="椭圆 5">
            <a:extLst>
              <a:ext uri="{FF2B5EF4-FFF2-40B4-BE49-F238E27FC236}">
                <a16:creationId xmlns:a16="http://schemas.microsoft.com/office/drawing/2014/main" xmlns="" id="{9A743AA4-9375-49FE-B01C-94C6B36BE5E6}"/>
              </a:ext>
            </a:extLst>
          </p:cNvPr>
          <p:cNvSpPr/>
          <p:nvPr/>
        </p:nvSpPr>
        <p:spPr>
          <a:xfrm>
            <a:off x="1845062" y="4235340"/>
            <a:ext cx="526385" cy="526385"/>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3" name="组合 62">
            <a:extLst>
              <a:ext uri="{FF2B5EF4-FFF2-40B4-BE49-F238E27FC236}">
                <a16:creationId xmlns:a16="http://schemas.microsoft.com/office/drawing/2014/main" xmlns="" id="{763513FC-44A7-478C-B17B-F5CCFA677943}"/>
              </a:ext>
            </a:extLst>
          </p:cNvPr>
          <p:cNvGrpSpPr/>
          <p:nvPr/>
        </p:nvGrpSpPr>
        <p:grpSpPr>
          <a:xfrm>
            <a:off x="2221479" y="2034784"/>
            <a:ext cx="7749044" cy="1937261"/>
            <a:chOff x="2221478" y="2034782"/>
            <a:chExt cx="7749044" cy="1937261"/>
          </a:xfrm>
        </p:grpSpPr>
        <p:sp>
          <p:nvSpPr>
            <p:cNvPr id="9" name="圆: 空心 8">
              <a:extLst>
                <a:ext uri="{FF2B5EF4-FFF2-40B4-BE49-F238E27FC236}">
                  <a16:creationId xmlns:a16="http://schemas.microsoft.com/office/drawing/2014/main" xmlns="" id="{23B6F643-8E24-42D6-A8AF-99DD6970E415}"/>
                </a:ext>
              </a:extLst>
            </p:cNvPr>
            <p:cNvSpPr/>
            <p:nvPr/>
          </p:nvSpPr>
          <p:spPr>
            <a:xfrm>
              <a:off x="2221478" y="2034782"/>
              <a:ext cx="1937261" cy="1937261"/>
            </a:xfrm>
            <a:prstGeom prst="donut">
              <a:avLst>
                <a:gd name="adj" fmla="val 11489"/>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正黑简体" panose="02000000000000000000" pitchFamily="2" charset="-122"/>
                <a:ea typeface="方正正黑简体" panose="02000000000000000000" pitchFamily="2" charset="-122"/>
                <a:cs typeface="+mn-ea"/>
                <a:sym typeface="+mn-lt"/>
              </a:endParaRPr>
            </a:p>
          </p:txBody>
        </p:sp>
        <p:sp>
          <p:nvSpPr>
            <p:cNvPr id="10" name="圆: 空心 9">
              <a:extLst>
                <a:ext uri="{FF2B5EF4-FFF2-40B4-BE49-F238E27FC236}">
                  <a16:creationId xmlns:a16="http://schemas.microsoft.com/office/drawing/2014/main" xmlns="" id="{66B11B48-CCCF-40E6-98EE-CEA14536EED1}"/>
                </a:ext>
              </a:extLst>
            </p:cNvPr>
            <p:cNvSpPr/>
            <p:nvPr/>
          </p:nvSpPr>
          <p:spPr>
            <a:xfrm>
              <a:off x="4158739" y="2034782"/>
              <a:ext cx="1937261" cy="1937261"/>
            </a:xfrm>
            <a:prstGeom prst="donut">
              <a:avLst>
                <a:gd name="adj" fmla="val 10981"/>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正黑简体" panose="02000000000000000000" pitchFamily="2" charset="-122"/>
                <a:ea typeface="方正正黑简体" panose="02000000000000000000" pitchFamily="2" charset="-122"/>
                <a:cs typeface="+mn-ea"/>
                <a:sym typeface="+mn-lt"/>
              </a:endParaRPr>
            </a:p>
          </p:txBody>
        </p:sp>
        <p:sp>
          <p:nvSpPr>
            <p:cNvPr id="11" name="圆: 空心 10">
              <a:extLst>
                <a:ext uri="{FF2B5EF4-FFF2-40B4-BE49-F238E27FC236}">
                  <a16:creationId xmlns:a16="http://schemas.microsoft.com/office/drawing/2014/main" xmlns="" id="{EA67B4F4-E393-47E3-A7D0-E76DC1D20014}"/>
                </a:ext>
              </a:extLst>
            </p:cNvPr>
            <p:cNvSpPr/>
            <p:nvPr/>
          </p:nvSpPr>
          <p:spPr>
            <a:xfrm>
              <a:off x="6096000" y="2034782"/>
              <a:ext cx="1937261" cy="1937261"/>
            </a:xfrm>
            <a:prstGeom prst="donut">
              <a:avLst>
                <a:gd name="adj" fmla="val 10977"/>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正黑简体" panose="02000000000000000000" pitchFamily="2" charset="-122"/>
                <a:ea typeface="方正正黑简体" panose="02000000000000000000" pitchFamily="2" charset="-122"/>
                <a:cs typeface="+mn-ea"/>
                <a:sym typeface="+mn-lt"/>
              </a:endParaRPr>
            </a:p>
          </p:txBody>
        </p:sp>
        <p:sp>
          <p:nvSpPr>
            <p:cNvPr id="12" name="圆: 空心 11">
              <a:extLst>
                <a:ext uri="{FF2B5EF4-FFF2-40B4-BE49-F238E27FC236}">
                  <a16:creationId xmlns:a16="http://schemas.microsoft.com/office/drawing/2014/main" xmlns="" id="{C55F7E92-7455-4A86-BAD2-57F2A027335D}"/>
                </a:ext>
              </a:extLst>
            </p:cNvPr>
            <p:cNvSpPr/>
            <p:nvPr/>
          </p:nvSpPr>
          <p:spPr>
            <a:xfrm>
              <a:off x="8033261" y="2034782"/>
              <a:ext cx="1937261" cy="1937261"/>
            </a:xfrm>
            <a:prstGeom prst="donut">
              <a:avLst>
                <a:gd name="adj" fmla="val 11524"/>
              </a:avLst>
            </a:prstGeom>
            <a:solidFill>
              <a:srgbClr val="D7D7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方正正黑简体" panose="02000000000000000000" pitchFamily="2" charset="-122"/>
                <a:ea typeface="方正正黑简体" panose="02000000000000000000" pitchFamily="2" charset="-122"/>
                <a:cs typeface="+mn-ea"/>
                <a:sym typeface="+mn-lt"/>
              </a:endParaRPr>
            </a:p>
          </p:txBody>
        </p:sp>
        <p:sp>
          <p:nvSpPr>
            <p:cNvPr id="19" name="文本框 18">
              <a:extLst>
                <a:ext uri="{FF2B5EF4-FFF2-40B4-BE49-F238E27FC236}">
                  <a16:creationId xmlns:a16="http://schemas.microsoft.com/office/drawing/2014/main" xmlns="" id="{1364FBBA-3859-44F8-B4C7-3A154B952C6A}"/>
                </a:ext>
              </a:extLst>
            </p:cNvPr>
            <p:cNvSpPr txBox="1"/>
            <p:nvPr/>
          </p:nvSpPr>
          <p:spPr>
            <a:xfrm>
              <a:off x="3815871" y="2885957"/>
              <a:ext cx="675107" cy="345205"/>
            </a:xfrm>
            <a:prstGeom prst="roundRect">
              <a:avLst>
                <a:gd name="adj" fmla="val 50000"/>
              </a:avLst>
            </a:pr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latin typeface="方正正黑简体" panose="02000000000000000000" pitchFamily="2" charset="-122"/>
                <a:ea typeface="方正正黑简体" panose="02000000000000000000" pitchFamily="2" charset="-122"/>
                <a:sym typeface="+mn-lt"/>
              </a:endParaRPr>
            </a:p>
          </p:txBody>
        </p:sp>
        <p:sp>
          <p:nvSpPr>
            <p:cNvPr id="21" name="文本框 20">
              <a:extLst>
                <a:ext uri="{FF2B5EF4-FFF2-40B4-BE49-F238E27FC236}">
                  <a16:creationId xmlns:a16="http://schemas.microsoft.com/office/drawing/2014/main" xmlns="" id="{98BCD93D-21C7-4DB5-8289-AAB40747B470}"/>
                </a:ext>
              </a:extLst>
            </p:cNvPr>
            <p:cNvSpPr txBox="1"/>
            <p:nvPr/>
          </p:nvSpPr>
          <p:spPr>
            <a:xfrm>
              <a:off x="7695707" y="2885957"/>
              <a:ext cx="675107" cy="345205"/>
            </a:xfrm>
            <a:prstGeom prst="roundRect">
              <a:avLst>
                <a:gd name="adj" fmla="val 50000"/>
              </a:avLst>
            </a:pr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latin typeface="方正正黑简体" panose="02000000000000000000" pitchFamily="2" charset="-122"/>
                <a:ea typeface="方正正黑简体" panose="02000000000000000000" pitchFamily="2" charset="-122"/>
                <a:sym typeface="+mn-lt"/>
              </a:endParaRPr>
            </a:p>
          </p:txBody>
        </p:sp>
        <p:sp>
          <p:nvSpPr>
            <p:cNvPr id="22" name="文本框 21">
              <a:extLst>
                <a:ext uri="{FF2B5EF4-FFF2-40B4-BE49-F238E27FC236}">
                  <a16:creationId xmlns:a16="http://schemas.microsoft.com/office/drawing/2014/main" xmlns="" id="{9022E6A7-70D8-4993-A597-3D278C952DB7}"/>
                </a:ext>
              </a:extLst>
            </p:cNvPr>
            <p:cNvSpPr txBox="1"/>
            <p:nvPr/>
          </p:nvSpPr>
          <p:spPr>
            <a:xfrm>
              <a:off x="5754682" y="2885957"/>
              <a:ext cx="675107" cy="345205"/>
            </a:xfrm>
            <a:prstGeom prst="roundRect">
              <a:avLst>
                <a:gd name="adj" fmla="val 50000"/>
              </a:avLst>
            </a:prstGeom>
            <a:solidFill>
              <a:schemeClr val="bg1"/>
            </a:solidFill>
            <a:ln>
              <a:noFill/>
            </a:ln>
            <a:effectLst>
              <a:outerShdw blurRad="444500" sx="101000" sy="101000" algn="ctr" rotWithShape="0">
                <a:schemeClr val="bg1">
                  <a:lumMod val="75000"/>
                  <a:alpha val="97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algn="ctr">
                <a:defRPr>
                  <a:solidFill>
                    <a:srgbClr val="FFFFFF"/>
                  </a:solidFill>
                  <a:latin typeface="思源黑体 CN Bold" panose="020B0800000000000000" pitchFamily="34" charset="-122"/>
                  <a:ea typeface="思源黑体 CN Bold" panose="020B0800000000000000" pitchFamily="34" charset="-122"/>
                  <a:cs typeface="+mn-ea"/>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endParaRPr lang="zh-CN" altLang="en-US" sz="7500" dirty="0">
                <a:solidFill>
                  <a:srgbClr val="595959"/>
                </a:solidFill>
                <a:latin typeface="方正正黑简体" panose="02000000000000000000" pitchFamily="2" charset="-122"/>
                <a:ea typeface="方正正黑简体" panose="02000000000000000000" pitchFamily="2" charset="-122"/>
                <a:sym typeface="+mn-lt"/>
              </a:endParaRPr>
            </a:p>
          </p:txBody>
        </p:sp>
      </p:grpSp>
      <p:sp>
        <p:nvSpPr>
          <p:cNvPr id="23" name="椭圆 22">
            <a:extLst>
              <a:ext uri="{FF2B5EF4-FFF2-40B4-BE49-F238E27FC236}">
                <a16:creationId xmlns:a16="http://schemas.microsoft.com/office/drawing/2014/main" xmlns="" id="{6FA9CEE0-B154-4D78-BE40-1FFB8699AF27}"/>
              </a:ext>
            </a:extLst>
          </p:cNvPr>
          <p:cNvSpPr/>
          <p:nvPr/>
        </p:nvSpPr>
        <p:spPr>
          <a:xfrm>
            <a:off x="7395548" y="591905"/>
            <a:ext cx="248925" cy="248925"/>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a:extLst>
              <a:ext uri="{FF2B5EF4-FFF2-40B4-BE49-F238E27FC236}">
                <a16:creationId xmlns:a16="http://schemas.microsoft.com/office/drawing/2014/main" xmlns="" id="{784828BD-D049-447C-955E-BDB51179957E}"/>
              </a:ext>
            </a:extLst>
          </p:cNvPr>
          <p:cNvSpPr/>
          <p:nvPr/>
        </p:nvSpPr>
        <p:spPr>
          <a:xfrm>
            <a:off x="8293597" y="4427704"/>
            <a:ext cx="370547" cy="370546"/>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矩形 24">
            <a:extLst>
              <a:ext uri="{FF2B5EF4-FFF2-40B4-BE49-F238E27FC236}">
                <a16:creationId xmlns:a16="http://schemas.microsoft.com/office/drawing/2014/main" xmlns="" id="{6A4338CE-503D-41CA-AF5A-51929BDED226}"/>
              </a:ext>
            </a:extLst>
          </p:cNvPr>
          <p:cNvSpPr/>
          <p:nvPr/>
        </p:nvSpPr>
        <p:spPr>
          <a:xfrm>
            <a:off x="5099816" y="4766846"/>
            <a:ext cx="1984839" cy="338554"/>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sz="1600" i="0" u="none" strike="noStrike" kern="1200" cap="none" spc="300" normalizeH="0" baseline="0" noProof="0" dirty="0">
                <a:ln>
                  <a:noFill/>
                </a:ln>
                <a:solidFill>
                  <a:srgbClr val="464646"/>
                </a:solidFill>
                <a:effectLst/>
                <a:uLnTx/>
                <a:uFillTx/>
                <a:cs typeface="+mn-ea"/>
                <a:sym typeface="+mn-lt"/>
              </a:rPr>
              <a:t>汇报人 </a:t>
            </a:r>
            <a:r>
              <a:rPr kumimoji="0" lang="zh-CN" altLang="en-US" sz="1600" i="0" u="none" strike="noStrike" kern="1200" cap="none" spc="300" normalizeH="0" baseline="0" noProof="0" dirty="0" smtClean="0">
                <a:ln>
                  <a:noFill/>
                </a:ln>
                <a:solidFill>
                  <a:srgbClr val="464646"/>
                </a:solidFill>
                <a:effectLst/>
                <a:uLnTx/>
                <a:uFillTx/>
                <a:cs typeface="+mn-ea"/>
                <a:sym typeface="+mn-lt"/>
              </a:rPr>
              <a:t>优品</a:t>
            </a:r>
            <a:r>
              <a:rPr kumimoji="0" lang="en-US" altLang="zh-CN" sz="1600" i="0" u="none" strike="noStrike" kern="1200" cap="none" spc="300" normalizeH="0" baseline="0" noProof="0" dirty="0" smtClean="0">
                <a:ln>
                  <a:noFill/>
                </a:ln>
                <a:solidFill>
                  <a:srgbClr val="464646"/>
                </a:solidFill>
                <a:effectLst/>
                <a:uLnTx/>
                <a:uFillTx/>
                <a:cs typeface="+mn-ea"/>
                <a:sym typeface="+mn-lt"/>
              </a:rPr>
              <a:t>PPT</a:t>
            </a:r>
            <a:endParaRPr kumimoji="0" lang="zh-CN" altLang="en-US" sz="1600" i="0" u="none" strike="noStrike" kern="1200" cap="none" spc="300" normalizeH="0" baseline="0" noProof="0" dirty="0">
              <a:ln>
                <a:noFill/>
              </a:ln>
              <a:solidFill>
                <a:srgbClr val="464646"/>
              </a:solidFill>
              <a:effectLst>
                <a:reflection blurRad="6350" stA="28000" endPos="25000" dist="60007" dir="5400000" sy="-100000" algn="bl" rotWithShape="0"/>
              </a:effectLst>
              <a:uLnTx/>
              <a:uFillTx/>
              <a:cs typeface="+mn-ea"/>
              <a:sym typeface="+mn-lt"/>
            </a:endParaRPr>
          </a:p>
        </p:txBody>
      </p:sp>
      <p:grpSp>
        <p:nvGrpSpPr>
          <p:cNvPr id="27" name="组合 26">
            <a:extLst>
              <a:ext uri="{FF2B5EF4-FFF2-40B4-BE49-F238E27FC236}">
                <a16:creationId xmlns:a16="http://schemas.microsoft.com/office/drawing/2014/main" xmlns="" id="{4453ECBC-6FFD-4D6D-80BB-CB5BD29BD7F8}"/>
              </a:ext>
            </a:extLst>
          </p:cNvPr>
          <p:cNvGrpSpPr/>
          <p:nvPr/>
        </p:nvGrpSpPr>
        <p:grpSpPr>
          <a:xfrm>
            <a:off x="4330384" y="4161070"/>
            <a:ext cx="3314088" cy="443600"/>
            <a:chOff x="4330384" y="4012324"/>
            <a:chExt cx="3314088" cy="443600"/>
          </a:xfrm>
        </p:grpSpPr>
        <p:sp>
          <p:nvSpPr>
            <p:cNvPr id="18" name="矩形 17">
              <a:extLst>
                <a:ext uri="{FF2B5EF4-FFF2-40B4-BE49-F238E27FC236}">
                  <a16:creationId xmlns:a16="http://schemas.microsoft.com/office/drawing/2014/main" xmlns="" id="{CE461694-9EC4-4283-A733-7ABC19DA8EE3}"/>
                </a:ext>
              </a:extLst>
            </p:cNvPr>
            <p:cNvSpPr/>
            <p:nvPr/>
          </p:nvSpPr>
          <p:spPr>
            <a:xfrm>
              <a:off x="4420169" y="4086592"/>
              <a:ext cx="3153427"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i="0" u="none" strike="noStrike" kern="1200" cap="none" spc="300" normalizeH="0" baseline="0" noProof="0" dirty="0">
                  <a:ln>
                    <a:noFill/>
                  </a:ln>
                  <a:solidFill>
                    <a:srgbClr val="464646"/>
                  </a:solidFill>
                  <a:effectLst/>
                  <a:uLnTx/>
                  <a:uFillTx/>
                  <a:cs typeface="+mn-ea"/>
                  <a:sym typeface="+mn-lt"/>
                </a:rPr>
                <a:t>-</a:t>
              </a:r>
              <a:r>
                <a:rPr kumimoji="0" lang="zh-CN" altLang="en-US" i="0" u="none" strike="noStrike" kern="1200" cap="none" spc="300" normalizeH="0" baseline="0" noProof="0" dirty="0">
                  <a:ln>
                    <a:noFill/>
                  </a:ln>
                  <a:solidFill>
                    <a:srgbClr val="464646"/>
                  </a:solidFill>
                  <a:effectLst/>
                  <a:uLnTx/>
                  <a:uFillTx/>
                  <a:cs typeface="+mn-ea"/>
                  <a:sym typeface="+mn-lt"/>
                </a:rPr>
                <a:t>企业</a:t>
              </a:r>
              <a:r>
                <a:rPr lang="zh-CN" altLang="en-US" spc="300" dirty="0">
                  <a:solidFill>
                    <a:srgbClr val="464646"/>
                  </a:solidFill>
                  <a:cs typeface="+mn-ea"/>
                  <a:sym typeface="+mn-lt"/>
                </a:rPr>
                <a:t>团队管理</a:t>
              </a:r>
              <a:r>
                <a:rPr kumimoji="0" lang="zh-CN" altLang="en-US" i="0" u="none" strike="noStrike" kern="1200" cap="none" spc="300" normalizeH="0" baseline="0" noProof="0" dirty="0">
                  <a:ln>
                    <a:noFill/>
                  </a:ln>
                  <a:solidFill>
                    <a:srgbClr val="464646"/>
                  </a:solidFill>
                  <a:effectLst/>
                  <a:uLnTx/>
                  <a:uFillTx/>
                  <a:cs typeface="+mn-ea"/>
                  <a:sym typeface="+mn-lt"/>
                </a:rPr>
                <a:t>培训模板</a:t>
              </a:r>
              <a:r>
                <a:rPr kumimoji="0" lang="en-US" altLang="zh-CN" i="0" u="none" strike="noStrike" kern="1200" cap="none" spc="300" normalizeH="0" baseline="0" noProof="0" dirty="0">
                  <a:ln>
                    <a:noFill/>
                  </a:ln>
                  <a:solidFill>
                    <a:srgbClr val="464646"/>
                  </a:solidFill>
                  <a:effectLst/>
                  <a:uLnTx/>
                  <a:uFillTx/>
                  <a:cs typeface="+mn-ea"/>
                  <a:sym typeface="+mn-lt"/>
                </a:rPr>
                <a:t>-</a:t>
              </a:r>
              <a:endParaRPr kumimoji="0" lang="zh-CN" altLang="en-US" i="0" u="none" strike="noStrike" kern="1200" cap="none" spc="300" normalizeH="0" baseline="0" noProof="0" dirty="0">
                <a:ln>
                  <a:noFill/>
                </a:ln>
                <a:solidFill>
                  <a:srgbClr val="464646"/>
                </a:solidFill>
                <a:effectLst>
                  <a:reflection blurRad="6350" stA="28000" endPos="25000" dist="60007" dir="5400000" sy="-100000" algn="bl" rotWithShape="0"/>
                </a:effectLst>
                <a:uLnTx/>
                <a:uFillTx/>
                <a:cs typeface="+mn-ea"/>
                <a:sym typeface="+mn-lt"/>
              </a:endParaRPr>
            </a:p>
          </p:txBody>
        </p:sp>
        <p:sp>
          <p:nvSpPr>
            <p:cNvPr id="26" name="矩形 25">
              <a:extLst>
                <a:ext uri="{FF2B5EF4-FFF2-40B4-BE49-F238E27FC236}">
                  <a16:creationId xmlns:a16="http://schemas.microsoft.com/office/drawing/2014/main" xmlns="" id="{46406DEE-7A62-47A0-9C3C-604D605E9842}"/>
                </a:ext>
              </a:extLst>
            </p:cNvPr>
            <p:cNvSpPr/>
            <p:nvPr/>
          </p:nvSpPr>
          <p:spPr>
            <a:xfrm>
              <a:off x="4330384" y="4012324"/>
              <a:ext cx="3314088" cy="443600"/>
            </a:xfrm>
            <a:prstGeom prst="rect">
              <a:avLst/>
            </a:prstGeom>
            <a:noFill/>
            <a:ln>
              <a:solidFill>
                <a:srgbClr val="425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30" name="矩形 29">
            <a:extLst>
              <a:ext uri="{FF2B5EF4-FFF2-40B4-BE49-F238E27FC236}">
                <a16:creationId xmlns:a16="http://schemas.microsoft.com/office/drawing/2014/main" xmlns="" id="{4C4D49DC-4AB0-408A-B664-B9C515015146}"/>
              </a:ext>
            </a:extLst>
          </p:cNvPr>
          <p:cNvSpPr/>
          <p:nvPr/>
        </p:nvSpPr>
        <p:spPr>
          <a:xfrm>
            <a:off x="3829353" y="1872606"/>
            <a:ext cx="723275"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zh-CN" altLang="en-US" i="0" u="none" strike="noStrike" kern="1200" cap="none" spc="300" normalizeH="0" baseline="0" noProof="0" dirty="0">
                <a:ln>
                  <a:noFill/>
                </a:ln>
                <a:solidFill>
                  <a:srgbClr val="464646"/>
                </a:solidFill>
                <a:effectLst/>
                <a:uLnTx/>
                <a:uFillTx/>
                <a:cs typeface="+mn-ea"/>
                <a:sym typeface="+mn-lt"/>
              </a:rPr>
              <a:t>创新</a:t>
            </a:r>
            <a:endParaRPr kumimoji="0" lang="zh-CN" altLang="en-US" i="0" u="none" strike="noStrike" kern="1200" cap="none" spc="300" normalizeH="0" baseline="0" noProof="0" dirty="0">
              <a:ln>
                <a:noFill/>
              </a:ln>
              <a:solidFill>
                <a:srgbClr val="464646"/>
              </a:solidFill>
              <a:effectLst>
                <a:reflection blurRad="6350" stA="28000" endPos="25000" dist="60007" dir="5400000" sy="-100000" algn="bl" rotWithShape="0"/>
              </a:effectLst>
              <a:uLnTx/>
              <a:uFillTx/>
              <a:cs typeface="+mn-ea"/>
              <a:sym typeface="+mn-lt"/>
            </a:endParaRPr>
          </a:p>
        </p:txBody>
      </p:sp>
      <p:sp>
        <p:nvSpPr>
          <p:cNvPr id="31" name="矩形 30">
            <a:extLst>
              <a:ext uri="{FF2B5EF4-FFF2-40B4-BE49-F238E27FC236}">
                <a16:creationId xmlns:a16="http://schemas.microsoft.com/office/drawing/2014/main" xmlns="" id="{04C0BBCD-58D8-48E8-8900-38C1DD12DEB1}"/>
              </a:ext>
            </a:extLst>
          </p:cNvPr>
          <p:cNvSpPr/>
          <p:nvPr/>
        </p:nvSpPr>
        <p:spPr>
          <a:xfrm>
            <a:off x="5788997" y="1872606"/>
            <a:ext cx="723275"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CN" altLang="en-US" spc="300" dirty="0">
                <a:solidFill>
                  <a:srgbClr val="464646"/>
                </a:solidFill>
                <a:cs typeface="+mn-ea"/>
                <a:sym typeface="+mn-lt"/>
              </a:rPr>
              <a:t>合作</a:t>
            </a:r>
            <a:endParaRPr kumimoji="0" lang="zh-CN" altLang="en-US" i="0" u="none" strike="noStrike" kern="1200" cap="none" spc="300" normalizeH="0" baseline="0" noProof="0" dirty="0">
              <a:ln>
                <a:noFill/>
              </a:ln>
              <a:solidFill>
                <a:srgbClr val="464646"/>
              </a:solidFill>
              <a:effectLst>
                <a:reflection blurRad="6350" stA="28000" endPos="25000" dist="60007" dir="5400000" sy="-100000" algn="bl" rotWithShape="0"/>
              </a:effectLst>
              <a:uLnTx/>
              <a:uFillTx/>
              <a:cs typeface="+mn-ea"/>
              <a:sym typeface="+mn-lt"/>
            </a:endParaRPr>
          </a:p>
        </p:txBody>
      </p:sp>
      <p:sp>
        <p:nvSpPr>
          <p:cNvPr id="32" name="矩形 31">
            <a:extLst>
              <a:ext uri="{FF2B5EF4-FFF2-40B4-BE49-F238E27FC236}">
                <a16:creationId xmlns:a16="http://schemas.microsoft.com/office/drawing/2014/main" xmlns="" id="{D1F1C533-700D-4195-A7B6-09437FEF6806}"/>
              </a:ext>
            </a:extLst>
          </p:cNvPr>
          <p:cNvSpPr/>
          <p:nvPr/>
        </p:nvSpPr>
        <p:spPr>
          <a:xfrm>
            <a:off x="7748641" y="1871596"/>
            <a:ext cx="723275"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zh-CN" altLang="en-US" spc="300" dirty="0">
                <a:solidFill>
                  <a:srgbClr val="464646"/>
                </a:solidFill>
                <a:cs typeface="+mn-ea"/>
                <a:sym typeface="+mn-lt"/>
              </a:rPr>
              <a:t>管理</a:t>
            </a:r>
            <a:endParaRPr kumimoji="0" lang="zh-CN" altLang="en-US" i="0" u="none" strike="noStrike" kern="1200" cap="none" spc="300" normalizeH="0" baseline="0" noProof="0" dirty="0">
              <a:ln>
                <a:noFill/>
              </a:ln>
              <a:solidFill>
                <a:srgbClr val="464646"/>
              </a:solidFill>
              <a:effectLst>
                <a:reflection blurRad="6350" stA="28000" endPos="25000" dist="60007" dir="5400000" sy="-100000" algn="bl" rotWithShape="0"/>
              </a:effectLst>
              <a:uLnTx/>
              <a:uFillTx/>
              <a:cs typeface="+mn-ea"/>
              <a:sym typeface="+mn-lt"/>
            </a:endParaRPr>
          </a:p>
        </p:txBody>
      </p:sp>
      <p:pic>
        <p:nvPicPr>
          <p:cNvPr id="62" name="图片 61">
            <a:extLst>
              <a:ext uri="{FF2B5EF4-FFF2-40B4-BE49-F238E27FC236}">
                <a16:creationId xmlns:a16="http://schemas.microsoft.com/office/drawing/2014/main" xmlns="" id="{92512867-0DA8-409A-A05C-F3E0BF39377B}"/>
              </a:ext>
            </a:extLst>
          </p:cNvPr>
          <p:cNvPicPr>
            <a:picLocks noChangeAspect="1"/>
          </p:cNvPicPr>
          <p:nvPr/>
        </p:nvPicPr>
        <p:blipFill rotWithShape="1">
          <a:blip r:embed="rId2">
            <a:extLst>
              <a:ext uri="{28A0092B-C50C-407E-A947-70E740481C1C}">
                <a14:useLocalDpi xmlns:a14="http://schemas.microsoft.com/office/drawing/2010/main" val="0"/>
              </a:ext>
            </a:extLst>
          </a:blip>
          <a:srcRect t="78099" r="7659"/>
          <a:stretch/>
        </p:blipFill>
        <p:spPr>
          <a:xfrm flipV="1">
            <a:off x="215346" y="5708914"/>
            <a:ext cx="4844809" cy="1149086"/>
          </a:xfrm>
          <a:prstGeom prst="rect">
            <a:avLst/>
          </a:prstGeom>
        </p:spPr>
      </p:pic>
    </p:spTree>
    <p:extLst>
      <p:ext uri="{BB962C8B-B14F-4D97-AF65-F5344CB8AC3E}">
        <p14:creationId xmlns:p14="http://schemas.microsoft.com/office/powerpoint/2010/main" val="1096041134"/>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ipe(down)">
                                      <p:cBhvr>
                                        <p:cTn id="10" dur="500"/>
                                        <p:tgtEl>
                                          <p:spTgt spid="52"/>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62"/>
                                        </p:tgtEl>
                                        <p:attrNameLst>
                                          <p:attrName>style.visibility</p:attrName>
                                        </p:attrNameLst>
                                      </p:cBhvr>
                                      <p:to>
                                        <p:strVal val="visible"/>
                                      </p:to>
                                    </p:set>
                                    <p:animEffect transition="in" filter="wipe(down)">
                                      <p:cBhvr>
                                        <p:cTn id="16" dur="500"/>
                                        <p:tgtEl>
                                          <p:spTgt spid="6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wipe(down)">
                                      <p:cBhvr>
                                        <p:cTn id="21" dur="500"/>
                                        <p:tgtEl>
                                          <p:spTgt spid="6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ipe(down)">
                                      <p:cBhvr>
                                        <p:cTn id="26" dur="500"/>
                                        <p:tgtEl>
                                          <p:spTgt spid="15"/>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down)">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500" fill="hold"/>
                                        <p:tgtEl>
                                          <p:spTgt spid="25"/>
                                        </p:tgtEl>
                                        <p:attrNameLst>
                                          <p:attrName>ppt_x</p:attrName>
                                        </p:attrNameLst>
                                      </p:cBhvr>
                                      <p:tavLst>
                                        <p:tav tm="0">
                                          <p:val>
                                            <p:strVal val="#ppt_x"/>
                                          </p:val>
                                        </p:tav>
                                        <p:tav tm="100000">
                                          <p:val>
                                            <p:strVal val="#ppt_x"/>
                                          </p:val>
                                        </p:tav>
                                      </p:tavLst>
                                    </p:anim>
                                    <p:anim calcmode="lin" valueType="num">
                                      <p:cBhvr additive="base">
                                        <p:cTn id="56"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randombar(horizontal)">
                                      <p:cBhvr>
                                        <p:cTn id="61" dur="500"/>
                                        <p:tgtEl>
                                          <p:spTgt spid="23"/>
                                        </p:tgtEl>
                                      </p:cBhvr>
                                    </p:animEffect>
                                  </p:childTnLst>
                                </p:cTn>
                              </p:par>
                              <p:par>
                                <p:cTn id="62" presetID="14" presetClass="entr" presetSubtype="10" fill="hold" grpId="0" nodeType="withEffect">
                                  <p:stCondLst>
                                    <p:cond delay="0"/>
                                  </p:stCondLst>
                                  <p:childTnLst>
                                    <p:set>
                                      <p:cBhvr>
                                        <p:cTn id="63" dur="1" fill="hold">
                                          <p:stCondLst>
                                            <p:cond delay="0"/>
                                          </p:stCondLst>
                                        </p:cTn>
                                        <p:tgtEl>
                                          <p:spTgt spid="8"/>
                                        </p:tgtEl>
                                        <p:attrNameLst>
                                          <p:attrName>style.visibility</p:attrName>
                                        </p:attrNameLst>
                                      </p:cBhvr>
                                      <p:to>
                                        <p:strVal val="visible"/>
                                      </p:to>
                                    </p:set>
                                    <p:animEffect transition="in" filter="randombar(horizontal)">
                                      <p:cBhvr>
                                        <p:cTn id="64" dur="500"/>
                                        <p:tgtEl>
                                          <p:spTgt spid="8"/>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randombar(horizontal)">
                                      <p:cBhvr>
                                        <p:cTn id="67" dur="500"/>
                                        <p:tgtEl>
                                          <p:spTgt spid="24"/>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randombar(horizontal)">
                                      <p:cBhvr>
                                        <p:cTn id="70" dur="500"/>
                                        <p:tgtEl>
                                          <p:spTgt spid="7"/>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randombar(horizontal)">
                                      <p:cBhvr>
                                        <p:cTn id="7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p:bldP spid="15" grpId="0"/>
      <p:bldP spid="16" grpId="0"/>
      <p:bldP spid="17" grpId="0"/>
      <p:bldP spid="6" grpId="0" animBg="1"/>
      <p:bldP spid="23" grpId="0" animBg="1"/>
      <p:bldP spid="24" grpId="0" animBg="1"/>
      <p:bldP spid="25" grpId="0"/>
      <p:bldP spid="30" grpId="0"/>
      <p:bldP spid="31" grpId="0"/>
      <p:bldP spid="3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defTabSz="914400">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914400">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884360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 id="{388855B7-65A7-4E8F-9393-E73E3092679C}"/>
              </a:ext>
            </a:extLst>
          </p:cNvPr>
          <p:cNvGrpSpPr/>
          <p:nvPr/>
        </p:nvGrpSpPr>
        <p:grpSpPr>
          <a:xfrm>
            <a:off x="-2381509" y="138629"/>
            <a:ext cx="6598909" cy="6598909"/>
            <a:chOff x="-3498117" y="-3513194"/>
            <a:chExt cx="7301036" cy="7301036"/>
          </a:xfrm>
        </p:grpSpPr>
        <p:sp>
          <p:nvSpPr>
            <p:cNvPr id="3" name="椭圆 2">
              <a:extLst>
                <a:ext uri="{FF2B5EF4-FFF2-40B4-BE49-F238E27FC236}">
                  <a16:creationId xmlns:a16="http://schemas.microsoft.com/office/drawing/2014/main" xmlns="" id="{C25B449C-6778-4406-8D03-17D743DB1876}"/>
                </a:ext>
              </a:extLst>
            </p:cNvPr>
            <p:cNvSpPr/>
            <p:nvPr/>
          </p:nvSpPr>
          <p:spPr>
            <a:xfrm>
              <a:off x="-3498117" y="-3513194"/>
              <a:ext cx="7301036" cy="7301036"/>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4" name="椭圆 3">
              <a:extLst>
                <a:ext uri="{FF2B5EF4-FFF2-40B4-BE49-F238E27FC236}">
                  <a16:creationId xmlns:a16="http://schemas.microsoft.com/office/drawing/2014/main" xmlns="" id="{D41C9F36-D2E0-4436-A4D4-2654273234AF}"/>
                </a:ext>
              </a:extLst>
            </p:cNvPr>
            <p:cNvSpPr/>
            <p:nvPr/>
          </p:nvSpPr>
          <p:spPr>
            <a:xfrm>
              <a:off x="-3120022" y="-3130073"/>
              <a:ext cx="6544842" cy="6544842"/>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5" name="椭圆 4">
              <a:extLst>
                <a:ext uri="{FF2B5EF4-FFF2-40B4-BE49-F238E27FC236}">
                  <a16:creationId xmlns:a16="http://schemas.microsoft.com/office/drawing/2014/main" xmlns="" id="{D7919A1B-24DA-4EC8-A596-E594C0267F08}"/>
                </a:ext>
              </a:extLst>
            </p:cNvPr>
            <p:cNvSpPr/>
            <p:nvPr/>
          </p:nvSpPr>
          <p:spPr>
            <a:xfrm>
              <a:off x="-2741926" y="-2746952"/>
              <a:ext cx="5788651" cy="5788651"/>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6" name="椭圆 5">
              <a:extLst>
                <a:ext uri="{FF2B5EF4-FFF2-40B4-BE49-F238E27FC236}">
                  <a16:creationId xmlns:a16="http://schemas.microsoft.com/office/drawing/2014/main" xmlns="" id="{29BBEE51-E755-4586-AF9E-BC7FFDA4D4CA}"/>
                </a:ext>
              </a:extLst>
            </p:cNvPr>
            <p:cNvSpPr/>
            <p:nvPr/>
          </p:nvSpPr>
          <p:spPr>
            <a:xfrm>
              <a:off x="-2363828" y="-2363833"/>
              <a:ext cx="5032457" cy="5032457"/>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 name="椭圆 6">
              <a:extLst>
                <a:ext uri="{FF2B5EF4-FFF2-40B4-BE49-F238E27FC236}">
                  <a16:creationId xmlns:a16="http://schemas.microsoft.com/office/drawing/2014/main" xmlns="" id="{CEB52B8D-3B8D-4336-8944-429756AC220E}"/>
                </a:ext>
              </a:extLst>
            </p:cNvPr>
            <p:cNvSpPr/>
            <p:nvPr/>
          </p:nvSpPr>
          <p:spPr>
            <a:xfrm>
              <a:off x="-1985730" y="-1980712"/>
              <a:ext cx="4276263" cy="4276263"/>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 name="椭圆 7">
              <a:extLst>
                <a:ext uri="{FF2B5EF4-FFF2-40B4-BE49-F238E27FC236}">
                  <a16:creationId xmlns:a16="http://schemas.microsoft.com/office/drawing/2014/main" xmlns="" id="{6EFFE96B-6F03-4DD0-84BF-664DCA24C1F6}"/>
                </a:ext>
              </a:extLst>
            </p:cNvPr>
            <p:cNvSpPr/>
            <p:nvPr/>
          </p:nvSpPr>
          <p:spPr>
            <a:xfrm>
              <a:off x="-1607634" y="-1597591"/>
              <a:ext cx="3520072" cy="3520072"/>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grpSp>
      <p:sp>
        <p:nvSpPr>
          <p:cNvPr id="11" name="文本框 10">
            <a:extLst>
              <a:ext uri="{FF2B5EF4-FFF2-40B4-BE49-F238E27FC236}">
                <a16:creationId xmlns:a16="http://schemas.microsoft.com/office/drawing/2014/main" xmlns="" id="{73839DD7-DCC0-4FBB-B50B-B2E14775E332}"/>
              </a:ext>
            </a:extLst>
          </p:cNvPr>
          <p:cNvSpPr txBox="1"/>
          <p:nvPr/>
        </p:nvSpPr>
        <p:spPr>
          <a:xfrm>
            <a:off x="452201" y="2725718"/>
            <a:ext cx="1484927" cy="2554545"/>
          </a:xfrm>
          <a:prstGeom prst="rect">
            <a:avLst/>
          </a:prstGeom>
          <a:noFill/>
        </p:spPr>
        <p:txBody>
          <a:bodyPr wrap="square" rtlCol="0">
            <a:spAutoFit/>
          </a:bodyPr>
          <a:lstStyle/>
          <a:p>
            <a:r>
              <a:rPr lang="en-US" altLang="zh-CN" sz="8000" dirty="0">
                <a:solidFill>
                  <a:srgbClr val="E63B3C"/>
                </a:solidFill>
                <a:cs typeface="+mn-ea"/>
                <a:sym typeface="+mn-lt"/>
              </a:rPr>
              <a:t>01.</a:t>
            </a:r>
            <a:endParaRPr lang="zh-CN" altLang="en-US" sz="8000" dirty="0">
              <a:solidFill>
                <a:srgbClr val="E63B3C"/>
              </a:solidFill>
              <a:cs typeface="+mn-ea"/>
              <a:sym typeface="+mn-lt"/>
            </a:endParaRPr>
          </a:p>
        </p:txBody>
      </p:sp>
      <p:sp>
        <p:nvSpPr>
          <p:cNvPr id="12" name="文本框 11">
            <a:extLst>
              <a:ext uri="{FF2B5EF4-FFF2-40B4-BE49-F238E27FC236}">
                <a16:creationId xmlns:a16="http://schemas.microsoft.com/office/drawing/2014/main" xmlns="" id="{A13F934C-99F2-4351-A42B-CB524B5E15E1}"/>
              </a:ext>
            </a:extLst>
          </p:cNvPr>
          <p:cNvSpPr txBox="1"/>
          <p:nvPr/>
        </p:nvSpPr>
        <p:spPr>
          <a:xfrm>
            <a:off x="5457042" y="2668643"/>
            <a:ext cx="5262979" cy="769441"/>
          </a:xfrm>
          <a:prstGeom prst="rect">
            <a:avLst/>
          </a:prstGeom>
        </p:spPr>
        <p:txBody>
          <a:bodyPr wrap="none">
            <a:spAutoFit/>
          </a:bodyPr>
          <a:lstStyle>
            <a:defPPr>
              <a:defRPr lang="en-US"/>
            </a:defPPr>
            <a:lvl1pPr>
              <a:defRPr sz="2400">
                <a:solidFill>
                  <a:srgbClr val="1C235A"/>
                </a:solidFill>
                <a:latin typeface="思源黑体 CN Bold" panose="020B0800000000000000" pitchFamily="34" charset="-122"/>
                <a:ea typeface="思源黑体 CN Bold" panose="020B0800000000000000" pitchFamily="34" charset="-122"/>
              </a:defRPr>
            </a:lvl1pPr>
          </a:lstStyle>
          <a:p>
            <a:r>
              <a:rPr lang="zh-CN" altLang="en-US" sz="4400" dirty="0">
                <a:solidFill>
                  <a:srgbClr val="425158"/>
                </a:solidFill>
                <a:latin typeface="+mn-lt"/>
                <a:ea typeface="+mn-ea"/>
                <a:cs typeface="+mn-ea"/>
                <a:sym typeface="+mn-lt"/>
              </a:rPr>
              <a:t>关于团队和团队精神</a:t>
            </a:r>
          </a:p>
        </p:txBody>
      </p:sp>
      <p:sp>
        <p:nvSpPr>
          <p:cNvPr id="13" name="文本框 12">
            <a:extLst>
              <a:ext uri="{FF2B5EF4-FFF2-40B4-BE49-F238E27FC236}">
                <a16:creationId xmlns:a16="http://schemas.microsoft.com/office/drawing/2014/main" xmlns="" id="{E7140C47-3E6F-4C71-85F6-EB35FF572A82}"/>
              </a:ext>
            </a:extLst>
          </p:cNvPr>
          <p:cNvSpPr txBox="1"/>
          <p:nvPr/>
        </p:nvSpPr>
        <p:spPr>
          <a:xfrm>
            <a:off x="6098441" y="3387438"/>
            <a:ext cx="3980176" cy="646331"/>
          </a:xfrm>
          <a:prstGeom prst="rect">
            <a:avLst/>
          </a:prstGeom>
          <a:noFill/>
        </p:spPr>
        <p:txBody>
          <a:bodyPr wrap="square" rtlCol="0">
            <a:spAutoFit/>
          </a:bodyPr>
          <a:lstStyle/>
          <a:p>
            <a:r>
              <a:rPr lang="en-US" altLang="zh-CN" dirty="0">
                <a:cs typeface="+mn-ea"/>
                <a:sym typeface="+mn-lt"/>
              </a:rPr>
              <a:t>Please type here whatever you want.</a:t>
            </a:r>
            <a:endParaRPr lang="zh-CN" altLang="en-US" dirty="0">
              <a:cs typeface="+mn-ea"/>
              <a:sym typeface="+mn-lt"/>
            </a:endParaRPr>
          </a:p>
        </p:txBody>
      </p:sp>
      <p:sp>
        <p:nvSpPr>
          <p:cNvPr id="14" name="椭圆 13">
            <a:extLst>
              <a:ext uri="{FF2B5EF4-FFF2-40B4-BE49-F238E27FC236}">
                <a16:creationId xmlns:a16="http://schemas.microsoft.com/office/drawing/2014/main" xmlns="" id="{FB303CEE-AFF3-4EA9-818B-1F8546322062}"/>
              </a:ext>
            </a:extLst>
          </p:cNvPr>
          <p:cNvSpPr/>
          <p:nvPr/>
        </p:nvSpPr>
        <p:spPr>
          <a:xfrm>
            <a:off x="5011296" y="2397386"/>
            <a:ext cx="190707" cy="190707"/>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a:extLst>
              <a:ext uri="{FF2B5EF4-FFF2-40B4-BE49-F238E27FC236}">
                <a16:creationId xmlns:a16="http://schemas.microsoft.com/office/drawing/2014/main" xmlns="" id="{0B668465-1AAC-4FE9-896F-8D4FD5085245}"/>
              </a:ext>
            </a:extLst>
          </p:cNvPr>
          <p:cNvSpPr/>
          <p:nvPr/>
        </p:nvSpPr>
        <p:spPr>
          <a:xfrm>
            <a:off x="11265580" y="4017412"/>
            <a:ext cx="190707" cy="190707"/>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 name="椭圆 15">
            <a:extLst>
              <a:ext uri="{FF2B5EF4-FFF2-40B4-BE49-F238E27FC236}">
                <a16:creationId xmlns:a16="http://schemas.microsoft.com/office/drawing/2014/main" xmlns="" id="{D850DAA8-2C4E-4CBB-918D-3D5DEC049407}"/>
              </a:ext>
            </a:extLst>
          </p:cNvPr>
          <p:cNvSpPr/>
          <p:nvPr/>
        </p:nvSpPr>
        <p:spPr>
          <a:xfrm>
            <a:off x="8438811" y="1641665"/>
            <a:ext cx="248925" cy="248925"/>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 name="椭圆 16">
            <a:extLst>
              <a:ext uri="{FF2B5EF4-FFF2-40B4-BE49-F238E27FC236}">
                <a16:creationId xmlns:a16="http://schemas.microsoft.com/office/drawing/2014/main" xmlns="" id="{6ED2AD6C-0697-4016-9E74-2B66FF1EDA1B}"/>
              </a:ext>
            </a:extLst>
          </p:cNvPr>
          <p:cNvSpPr/>
          <p:nvPr/>
        </p:nvSpPr>
        <p:spPr>
          <a:xfrm>
            <a:off x="9336861" y="5477464"/>
            <a:ext cx="370547" cy="370546"/>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514938269"/>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randombar(horizontal)">
                                      <p:cBhvr>
                                        <p:cTn id="10" dur="500"/>
                                        <p:tgtEl>
                                          <p:spTgt spid="1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1)">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down)">
                                      <p:cBhvr>
                                        <p:cTn id="31" dur="500"/>
                                        <p:tgtEl>
                                          <p:spTgt spid="1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animBg="1"/>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6CC7C62F-D3AF-45ED-B166-DAE1E27DA9EF}"/>
              </a:ext>
            </a:extLst>
          </p:cNvPr>
          <p:cNvPicPr preferRelativeResize="0">
            <a:picLocks/>
          </p:cNvPicPr>
          <p:nvPr/>
        </p:nvPicPr>
        <p:blipFill rotWithShape="1">
          <a:blip r:embed="rId2" cstate="print">
            <a:extLst>
              <a:ext uri="{28A0092B-C50C-407E-A947-70E740481C1C}">
                <a14:useLocalDpi xmlns:a14="http://schemas.microsoft.com/office/drawing/2010/main" val="0"/>
              </a:ext>
            </a:extLst>
          </a:blip>
          <a:srcRect l="1" t="10019" r="34310" b="11368"/>
          <a:stretch/>
        </p:blipFill>
        <p:spPr>
          <a:xfrm>
            <a:off x="1371544" y="1448852"/>
            <a:ext cx="4262341" cy="4262341"/>
          </a:xfrm>
          <a:prstGeom prst="ellipse">
            <a:avLst/>
          </a:prstGeom>
          <a:solidFill>
            <a:srgbClr val="F6F6F6"/>
          </a:solidFill>
          <a:ln w="76200">
            <a:noFill/>
          </a:ln>
          <a:effectLst/>
        </p:spPr>
      </p:pic>
      <p:grpSp>
        <p:nvGrpSpPr>
          <p:cNvPr id="3" name="组合 2">
            <a:extLst>
              <a:ext uri="{FF2B5EF4-FFF2-40B4-BE49-F238E27FC236}">
                <a16:creationId xmlns:a16="http://schemas.microsoft.com/office/drawing/2014/main" xmlns="" id="{E5C288A4-7FEC-44BA-B54A-15C086782A54}"/>
              </a:ext>
            </a:extLst>
          </p:cNvPr>
          <p:cNvGrpSpPr/>
          <p:nvPr/>
        </p:nvGrpSpPr>
        <p:grpSpPr>
          <a:xfrm>
            <a:off x="3363440" y="4909807"/>
            <a:ext cx="1188897" cy="1188897"/>
            <a:chOff x="-3498117" y="-3513194"/>
            <a:chExt cx="7301036" cy="7301036"/>
          </a:xfrm>
        </p:grpSpPr>
        <p:sp>
          <p:nvSpPr>
            <p:cNvPr id="4" name="椭圆 3">
              <a:extLst>
                <a:ext uri="{FF2B5EF4-FFF2-40B4-BE49-F238E27FC236}">
                  <a16:creationId xmlns:a16="http://schemas.microsoft.com/office/drawing/2014/main" xmlns="" id="{8E842DC7-662B-45B7-8FDF-8A1F353DB319}"/>
                </a:ext>
              </a:extLst>
            </p:cNvPr>
            <p:cNvSpPr/>
            <p:nvPr/>
          </p:nvSpPr>
          <p:spPr>
            <a:xfrm>
              <a:off x="-3498117" y="-3513194"/>
              <a:ext cx="7301036" cy="7301036"/>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5" name="椭圆 4">
              <a:extLst>
                <a:ext uri="{FF2B5EF4-FFF2-40B4-BE49-F238E27FC236}">
                  <a16:creationId xmlns:a16="http://schemas.microsoft.com/office/drawing/2014/main" xmlns="" id="{704EC9D3-7526-45EC-8B7A-4DD4D56D50EE}"/>
                </a:ext>
              </a:extLst>
            </p:cNvPr>
            <p:cNvSpPr/>
            <p:nvPr/>
          </p:nvSpPr>
          <p:spPr>
            <a:xfrm>
              <a:off x="-3120022" y="-3130073"/>
              <a:ext cx="6544842" cy="6544842"/>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6" name="椭圆 5">
              <a:extLst>
                <a:ext uri="{FF2B5EF4-FFF2-40B4-BE49-F238E27FC236}">
                  <a16:creationId xmlns:a16="http://schemas.microsoft.com/office/drawing/2014/main" xmlns="" id="{C11676CE-653B-4A7C-BEB3-CB0C54B251A2}"/>
                </a:ext>
              </a:extLst>
            </p:cNvPr>
            <p:cNvSpPr/>
            <p:nvPr/>
          </p:nvSpPr>
          <p:spPr>
            <a:xfrm>
              <a:off x="-2741926" y="-2746952"/>
              <a:ext cx="5788651" cy="5788651"/>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7" name="椭圆 6">
              <a:extLst>
                <a:ext uri="{FF2B5EF4-FFF2-40B4-BE49-F238E27FC236}">
                  <a16:creationId xmlns:a16="http://schemas.microsoft.com/office/drawing/2014/main" xmlns="" id="{41C75068-38CA-4305-849F-848A5E1B8FA3}"/>
                </a:ext>
              </a:extLst>
            </p:cNvPr>
            <p:cNvSpPr/>
            <p:nvPr/>
          </p:nvSpPr>
          <p:spPr>
            <a:xfrm>
              <a:off x="-2363828" y="-2363833"/>
              <a:ext cx="5032457" cy="5032457"/>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8" name="椭圆 7">
              <a:extLst>
                <a:ext uri="{FF2B5EF4-FFF2-40B4-BE49-F238E27FC236}">
                  <a16:creationId xmlns:a16="http://schemas.microsoft.com/office/drawing/2014/main" xmlns="" id="{9C8FAEB9-962A-4941-9D3E-A46AD6C34A3F}"/>
                </a:ext>
              </a:extLst>
            </p:cNvPr>
            <p:cNvSpPr/>
            <p:nvPr/>
          </p:nvSpPr>
          <p:spPr>
            <a:xfrm>
              <a:off x="-1985730" y="-1980712"/>
              <a:ext cx="4276263" cy="4276263"/>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9" name="椭圆 8">
              <a:extLst>
                <a:ext uri="{FF2B5EF4-FFF2-40B4-BE49-F238E27FC236}">
                  <a16:creationId xmlns:a16="http://schemas.microsoft.com/office/drawing/2014/main" xmlns="" id="{246C515C-7D9C-4677-AF90-5C9C47B3FA3C}"/>
                </a:ext>
              </a:extLst>
            </p:cNvPr>
            <p:cNvSpPr/>
            <p:nvPr/>
          </p:nvSpPr>
          <p:spPr>
            <a:xfrm>
              <a:off x="-1607634" y="-1597591"/>
              <a:ext cx="3520072" cy="3520072"/>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grpSp>
      <p:sp>
        <p:nvSpPr>
          <p:cNvPr id="10" name="文本框 9">
            <a:extLst>
              <a:ext uri="{FF2B5EF4-FFF2-40B4-BE49-F238E27FC236}">
                <a16:creationId xmlns:a16="http://schemas.microsoft.com/office/drawing/2014/main" xmlns="" id="{305B59D0-CE9A-4D01-B5F3-D3C6E5EAEF85}"/>
              </a:ext>
            </a:extLst>
          </p:cNvPr>
          <p:cNvSpPr txBox="1"/>
          <p:nvPr/>
        </p:nvSpPr>
        <p:spPr>
          <a:xfrm>
            <a:off x="6473409" y="2017628"/>
            <a:ext cx="2193817" cy="400110"/>
          </a:xfrm>
          <a:prstGeom prst="rect">
            <a:avLst/>
          </a:prstGeom>
          <a:noFill/>
        </p:spPr>
        <p:txBody>
          <a:bodyPr vert="horz" wrap="square" rtlCol="0">
            <a:spAutoFit/>
          </a:bodyPr>
          <a:lstStyle/>
          <a:p>
            <a:pPr algn="ctr"/>
            <a:r>
              <a:rPr lang="zh-CN" altLang="en-US" sz="2000" spc="600" dirty="0">
                <a:solidFill>
                  <a:srgbClr val="425158"/>
                </a:solidFill>
                <a:cs typeface="+mn-ea"/>
                <a:sym typeface="+mn-lt"/>
              </a:rPr>
              <a:t>大雁的启示</a:t>
            </a:r>
          </a:p>
        </p:txBody>
      </p:sp>
      <p:sp>
        <p:nvSpPr>
          <p:cNvPr id="11" name="矩形 10">
            <a:extLst>
              <a:ext uri="{FF2B5EF4-FFF2-40B4-BE49-F238E27FC236}">
                <a16:creationId xmlns:a16="http://schemas.microsoft.com/office/drawing/2014/main" xmlns="" id="{517F8A0E-AACB-4B86-AD9A-767528515503}"/>
              </a:ext>
            </a:extLst>
          </p:cNvPr>
          <p:cNvSpPr/>
          <p:nvPr/>
        </p:nvSpPr>
        <p:spPr>
          <a:xfrm>
            <a:off x="7083272" y="4016541"/>
            <a:ext cx="3167907" cy="1200329"/>
          </a:xfrm>
          <a:prstGeom prst="rect">
            <a:avLst/>
          </a:prstGeom>
          <a:noFill/>
        </p:spPr>
        <p:txBody>
          <a:bodyPr vert="horz" wrap="square" rtlCol="0">
            <a:spAutoFit/>
          </a:bodyPr>
          <a:lstStyle/>
          <a:p>
            <a:pPr algn="ctr">
              <a:lnSpc>
                <a:spcPct val="150000"/>
              </a:lnSpc>
            </a:pPr>
            <a:r>
              <a:rPr lang="zh-CN" altLang="en-US" sz="2400" b="1" spc="600" dirty="0">
                <a:solidFill>
                  <a:srgbClr val="425158"/>
                </a:solidFill>
                <a:cs typeface="+mn-ea"/>
                <a:sym typeface="+mn-lt"/>
              </a:rPr>
              <a:t>彼此真诚信赖才能产生群体力量</a:t>
            </a:r>
          </a:p>
        </p:txBody>
      </p:sp>
      <p:sp>
        <p:nvSpPr>
          <p:cNvPr id="13" name="矩形 12">
            <a:extLst>
              <a:ext uri="{FF2B5EF4-FFF2-40B4-BE49-F238E27FC236}">
                <a16:creationId xmlns:a16="http://schemas.microsoft.com/office/drawing/2014/main" xmlns="" id="{B6CD6B6C-949D-46FA-A5CA-57135F9FF1D8}"/>
              </a:ext>
            </a:extLst>
          </p:cNvPr>
          <p:cNvSpPr/>
          <p:nvPr/>
        </p:nvSpPr>
        <p:spPr>
          <a:xfrm>
            <a:off x="6646455" y="2327416"/>
            <a:ext cx="4262340" cy="1532727"/>
          </a:xfrm>
          <a:prstGeom prst="rect">
            <a:avLst/>
          </a:prstGeom>
        </p:spPr>
        <p:txBody>
          <a:bodyPr wrap="square">
            <a:spAutoFit/>
          </a:bodyPr>
          <a:lstStyle/>
          <a:p>
            <a:pPr>
              <a:lnSpc>
                <a:spcPct val="130000"/>
              </a:lnSpc>
              <a:spcBef>
                <a:spcPct val="30000"/>
              </a:spcBef>
            </a:pPr>
            <a:r>
              <a:rPr lang="zh-CN" altLang="en-US" spc="300" dirty="0">
                <a:solidFill>
                  <a:srgbClr val="425158"/>
                </a:solidFill>
                <a:cs typeface="+mn-ea"/>
                <a:sym typeface="+mn-lt"/>
              </a:rPr>
              <a:t>每一只雁都独立飞行才不会相撞，所有雁往同一方向展翅才有优势。同理可得，工作生活中，团队生活中也是这样的。</a:t>
            </a:r>
          </a:p>
        </p:txBody>
      </p:sp>
      <p:grpSp>
        <p:nvGrpSpPr>
          <p:cNvPr id="17" name="组合 16">
            <a:extLst>
              <a:ext uri="{FF2B5EF4-FFF2-40B4-BE49-F238E27FC236}">
                <a16:creationId xmlns:a16="http://schemas.microsoft.com/office/drawing/2014/main" xmlns="" id="{16071291-91D7-47C8-A4B3-6817F64FDDE2}"/>
              </a:ext>
            </a:extLst>
          </p:cNvPr>
          <p:cNvGrpSpPr/>
          <p:nvPr/>
        </p:nvGrpSpPr>
        <p:grpSpPr>
          <a:xfrm>
            <a:off x="6234120" y="2122332"/>
            <a:ext cx="363753" cy="248925"/>
            <a:chOff x="6253781" y="2152940"/>
            <a:chExt cx="363753" cy="248925"/>
          </a:xfrm>
        </p:grpSpPr>
        <p:sp>
          <p:nvSpPr>
            <p:cNvPr id="16" name="椭圆 15">
              <a:extLst>
                <a:ext uri="{FF2B5EF4-FFF2-40B4-BE49-F238E27FC236}">
                  <a16:creationId xmlns:a16="http://schemas.microsoft.com/office/drawing/2014/main" xmlns="" id="{54DE8133-8721-4DD0-989F-A0FC1EF566D8}"/>
                </a:ext>
              </a:extLst>
            </p:cNvPr>
            <p:cNvSpPr/>
            <p:nvPr/>
          </p:nvSpPr>
          <p:spPr>
            <a:xfrm>
              <a:off x="6368609" y="2152940"/>
              <a:ext cx="248925" cy="248925"/>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5" name="椭圆 14">
              <a:extLst>
                <a:ext uri="{FF2B5EF4-FFF2-40B4-BE49-F238E27FC236}">
                  <a16:creationId xmlns:a16="http://schemas.microsoft.com/office/drawing/2014/main" xmlns="" id="{6590251F-C933-464E-BD59-B90C5A14A547}"/>
                </a:ext>
              </a:extLst>
            </p:cNvPr>
            <p:cNvSpPr/>
            <p:nvPr/>
          </p:nvSpPr>
          <p:spPr>
            <a:xfrm>
              <a:off x="6253781" y="2152940"/>
              <a:ext cx="190707" cy="190707"/>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Tree>
    <p:extLst>
      <p:ext uri="{BB962C8B-B14F-4D97-AF65-F5344CB8AC3E}">
        <p14:creationId xmlns:p14="http://schemas.microsoft.com/office/powerpoint/2010/main" val="491975567"/>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randombar(horizontal)">
                                      <p:cBhvr>
                                        <p:cTn id="2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a:extLst>
              <a:ext uri="{FF2B5EF4-FFF2-40B4-BE49-F238E27FC236}">
                <a16:creationId xmlns:a16="http://schemas.microsoft.com/office/drawing/2014/main" xmlns="" id="{FC06F5AA-139A-4FE3-9826-380BA37C8B8B}"/>
              </a:ext>
            </a:extLst>
          </p:cNvPr>
          <p:cNvGrpSpPr/>
          <p:nvPr/>
        </p:nvGrpSpPr>
        <p:grpSpPr>
          <a:xfrm>
            <a:off x="1155290" y="1425677"/>
            <a:ext cx="7595421" cy="1907458"/>
            <a:chOff x="516193" y="1415845"/>
            <a:chExt cx="7595421" cy="1907458"/>
          </a:xfrm>
        </p:grpSpPr>
        <p:grpSp>
          <p:nvGrpSpPr>
            <p:cNvPr id="6" name="组合 5">
              <a:extLst>
                <a:ext uri="{FF2B5EF4-FFF2-40B4-BE49-F238E27FC236}">
                  <a16:creationId xmlns:a16="http://schemas.microsoft.com/office/drawing/2014/main" xmlns="" id="{53DC2C19-2ADD-4076-85D2-0E6ABA804570}"/>
                </a:ext>
              </a:extLst>
            </p:cNvPr>
            <p:cNvGrpSpPr/>
            <p:nvPr/>
          </p:nvGrpSpPr>
          <p:grpSpPr>
            <a:xfrm>
              <a:off x="1200227" y="1591294"/>
              <a:ext cx="2456682" cy="400110"/>
              <a:chOff x="3412260" y="2151733"/>
              <a:chExt cx="2456682" cy="400110"/>
            </a:xfrm>
          </p:grpSpPr>
          <p:sp>
            <p:nvSpPr>
              <p:cNvPr id="2" name="文本框 1">
                <a:extLst>
                  <a:ext uri="{FF2B5EF4-FFF2-40B4-BE49-F238E27FC236}">
                    <a16:creationId xmlns:a16="http://schemas.microsoft.com/office/drawing/2014/main" xmlns="" id="{CFD81CDB-527F-424B-ADBF-34ECDCC9012A}"/>
                  </a:ext>
                </a:extLst>
              </p:cNvPr>
              <p:cNvSpPr txBox="1"/>
              <p:nvPr/>
            </p:nvSpPr>
            <p:spPr>
              <a:xfrm>
                <a:off x="3675125" y="2151733"/>
                <a:ext cx="2193817" cy="400110"/>
              </a:xfrm>
              <a:prstGeom prst="rect">
                <a:avLst/>
              </a:prstGeom>
              <a:noFill/>
            </p:spPr>
            <p:txBody>
              <a:bodyPr vert="horz" wrap="square" rtlCol="0">
                <a:spAutoFit/>
              </a:bodyPr>
              <a:lstStyle>
                <a:defPPr>
                  <a:defRPr lang="en-US"/>
                </a:defPPr>
                <a:lvl1pPr algn="ctr">
                  <a:defRPr sz="2000" spc="600">
                    <a:solidFill>
                      <a:srgbClr val="425158"/>
                    </a:solidFill>
                    <a:latin typeface="思源黑体 CN Bold" panose="020B0800000000000000" pitchFamily="34" charset="-122"/>
                    <a:ea typeface="思源黑体 CN Bold" panose="020B0800000000000000" pitchFamily="34" charset="-122"/>
                  </a:defRPr>
                </a:lvl1pPr>
              </a:lstStyle>
              <a:p>
                <a:r>
                  <a:rPr lang="zh-CN" altLang="en-US" dirty="0">
                    <a:latin typeface="+mn-lt"/>
                    <a:ea typeface="+mn-ea"/>
                    <a:cs typeface="+mn-ea"/>
                    <a:sym typeface="+mn-lt"/>
                  </a:rPr>
                  <a:t>团队的定义</a:t>
                </a:r>
              </a:p>
            </p:txBody>
          </p:sp>
          <p:grpSp>
            <p:nvGrpSpPr>
              <p:cNvPr id="3" name="组合 2">
                <a:extLst>
                  <a:ext uri="{FF2B5EF4-FFF2-40B4-BE49-F238E27FC236}">
                    <a16:creationId xmlns:a16="http://schemas.microsoft.com/office/drawing/2014/main" xmlns="" id="{3D3F22EF-9B3D-47D6-BF34-7765E3C95BCB}"/>
                  </a:ext>
                </a:extLst>
              </p:cNvPr>
              <p:cNvGrpSpPr/>
              <p:nvPr/>
            </p:nvGrpSpPr>
            <p:grpSpPr>
              <a:xfrm>
                <a:off x="3412260" y="2227325"/>
                <a:ext cx="363753" cy="248925"/>
                <a:chOff x="6253781" y="2152940"/>
                <a:chExt cx="363753" cy="248925"/>
              </a:xfrm>
            </p:grpSpPr>
            <p:sp>
              <p:nvSpPr>
                <p:cNvPr id="4" name="椭圆 3">
                  <a:extLst>
                    <a:ext uri="{FF2B5EF4-FFF2-40B4-BE49-F238E27FC236}">
                      <a16:creationId xmlns:a16="http://schemas.microsoft.com/office/drawing/2014/main" xmlns="" id="{4237F6DA-D399-483B-B714-035A4795F8B9}"/>
                    </a:ext>
                  </a:extLst>
                </p:cNvPr>
                <p:cNvSpPr/>
                <p:nvPr/>
              </p:nvSpPr>
              <p:spPr>
                <a:xfrm>
                  <a:off x="6368609" y="2152940"/>
                  <a:ext cx="248925" cy="248925"/>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a:extLst>
                    <a:ext uri="{FF2B5EF4-FFF2-40B4-BE49-F238E27FC236}">
                      <a16:creationId xmlns:a16="http://schemas.microsoft.com/office/drawing/2014/main" xmlns="" id="{698A8274-4993-474B-907B-70CDE9ACE9A4}"/>
                    </a:ext>
                  </a:extLst>
                </p:cNvPr>
                <p:cNvSpPr/>
                <p:nvPr/>
              </p:nvSpPr>
              <p:spPr>
                <a:xfrm>
                  <a:off x="6253781" y="2152940"/>
                  <a:ext cx="190707" cy="190707"/>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sp>
          <p:nvSpPr>
            <p:cNvPr id="7" name="矩形 6">
              <a:extLst>
                <a:ext uri="{FF2B5EF4-FFF2-40B4-BE49-F238E27FC236}">
                  <a16:creationId xmlns:a16="http://schemas.microsoft.com/office/drawing/2014/main" xmlns="" id="{042E8C8F-3053-4D3D-B61F-A98C0031E932}"/>
                </a:ext>
              </a:extLst>
            </p:cNvPr>
            <p:cNvSpPr/>
            <p:nvPr/>
          </p:nvSpPr>
          <p:spPr>
            <a:xfrm>
              <a:off x="1641988" y="1991404"/>
              <a:ext cx="5771536" cy="1172629"/>
            </a:xfrm>
            <a:prstGeom prst="rect">
              <a:avLst/>
            </a:prstGeom>
          </p:spPr>
          <p:txBody>
            <a:bodyPr wrap="square">
              <a:spAutoFit/>
            </a:bodyPr>
            <a:lstStyle/>
            <a:p>
              <a:pPr algn="just">
                <a:lnSpc>
                  <a:spcPct val="130000"/>
                </a:lnSpc>
                <a:spcBef>
                  <a:spcPct val="30000"/>
                </a:spcBef>
              </a:pPr>
              <a:r>
                <a:rPr lang="zh-CN" altLang="en-US" spc="300" dirty="0">
                  <a:solidFill>
                    <a:srgbClr val="425158"/>
                  </a:solidFill>
                  <a:cs typeface="+mn-ea"/>
                  <a:sym typeface="+mn-lt"/>
                </a:rPr>
                <a:t>团队</a:t>
              </a:r>
              <a:r>
                <a:rPr lang="en-US" altLang="zh-CN" spc="300" dirty="0">
                  <a:solidFill>
                    <a:srgbClr val="425158"/>
                  </a:solidFill>
                  <a:cs typeface="+mn-ea"/>
                  <a:sym typeface="+mn-lt"/>
                </a:rPr>
                <a:t>(Team)</a:t>
              </a:r>
              <a:r>
                <a:rPr lang="zh-CN" altLang="en-US" spc="300" dirty="0">
                  <a:solidFill>
                    <a:srgbClr val="425158"/>
                  </a:solidFill>
                  <a:cs typeface="+mn-ea"/>
                  <a:sym typeface="+mn-lt"/>
                </a:rPr>
                <a:t>是由基层和管理层人员组成的一个共同体，它合理利用每一个成员的知识和技能协同工作，解决问题，达到共同的目标。</a:t>
              </a:r>
            </a:p>
          </p:txBody>
        </p:sp>
        <p:sp>
          <p:nvSpPr>
            <p:cNvPr id="9" name="平行四边形 8">
              <a:extLst>
                <a:ext uri="{FF2B5EF4-FFF2-40B4-BE49-F238E27FC236}">
                  <a16:creationId xmlns:a16="http://schemas.microsoft.com/office/drawing/2014/main" xmlns="" id="{834D5C72-A018-4CBC-8DFC-5DB09EDFFEDD}"/>
                </a:ext>
              </a:extLst>
            </p:cNvPr>
            <p:cNvSpPr/>
            <p:nvPr/>
          </p:nvSpPr>
          <p:spPr>
            <a:xfrm>
              <a:off x="516193" y="1415845"/>
              <a:ext cx="7595421" cy="1907458"/>
            </a:xfrm>
            <a:prstGeom prst="parallelogram">
              <a:avLst>
                <a:gd name="adj" fmla="val 32216"/>
              </a:avLst>
            </a:prstGeom>
            <a:noFill/>
            <a:ln>
              <a:solidFill>
                <a:srgbClr val="425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12" name="组合 11">
            <a:extLst>
              <a:ext uri="{FF2B5EF4-FFF2-40B4-BE49-F238E27FC236}">
                <a16:creationId xmlns:a16="http://schemas.microsoft.com/office/drawing/2014/main" xmlns="" id="{F878AEB3-DA53-4C1D-89EF-0CF73F65C08A}"/>
              </a:ext>
            </a:extLst>
          </p:cNvPr>
          <p:cNvGrpSpPr/>
          <p:nvPr/>
        </p:nvGrpSpPr>
        <p:grpSpPr>
          <a:xfrm>
            <a:off x="3359734" y="3571702"/>
            <a:ext cx="7595421" cy="1907458"/>
            <a:chOff x="2573592" y="3723413"/>
            <a:chExt cx="7595421" cy="1907458"/>
          </a:xfrm>
        </p:grpSpPr>
        <p:sp>
          <p:nvSpPr>
            <p:cNvPr id="10" name="平行四边形 9">
              <a:extLst>
                <a:ext uri="{FF2B5EF4-FFF2-40B4-BE49-F238E27FC236}">
                  <a16:creationId xmlns:a16="http://schemas.microsoft.com/office/drawing/2014/main" xmlns="" id="{D891A861-B598-4836-9563-0B4531F6FE18}"/>
                </a:ext>
              </a:extLst>
            </p:cNvPr>
            <p:cNvSpPr/>
            <p:nvPr/>
          </p:nvSpPr>
          <p:spPr>
            <a:xfrm>
              <a:off x="2573592" y="3723413"/>
              <a:ext cx="7595421" cy="1907458"/>
            </a:xfrm>
            <a:prstGeom prst="parallelogram">
              <a:avLst>
                <a:gd name="adj" fmla="val 32216"/>
              </a:avLst>
            </a:prstGeom>
            <a:noFill/>
            <a:ln>
              <a:solidFill>
                <a:srgbClr val="E63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矩形 10">
              <a:extLst>
                <a:ext uri="{FF2B5EF4-FFF2-40B4-BE49-F238E27FC236}">
                  <a16:creationId xmlns:a16="http://schemas.microsoft.com/office/drawing/2014/main" xmlns="" id="{FA6850C2-2A51-4B76-8C5A-7FA6CB22BA3E}"/>
                </a:ext>
              </a:extLst>
            </p:cNvPr>
            <p:cNvSpPr/>
            <p:nvPr/>
          </p:nvSpPr>
          <p:spPr>
            <a:xfrm>
              <a:off x="3362528" y="3989020"/>
              <a:ext cx="5941142" cy="1532727"/>
            </a:xfrm>
            <a:prstGeom prst="rect">
              <a:avLst/>
            </a:prstGeom>
          </p:spPr>
          <p:txBody>
            <a:bodyPr wrap="square">
              <a:spAutoFit/>
            </a:bodyPr>
            <a:lstStyle/>
            <a:p>
              <a:pPr algn="just">
                <a:lnSpc>
                  <a:spcPct val="130000"/>
                </a:lnSpc>
                <a:spcBef>
                  <a:spcPct val="30000"/>
                </a:spcBef>
              </a:pPr>
              <a:r>
                <a:rPr lang="zh-CN" altLang="en-US" spc="300" dirty="0">
                  <a:solidFill>
                    <a:srgbClr val="425158"/>
                  </a:solidFill>
                  <a:cs typeface="+mn-ea"/>
                  <a:sym typeface="+mn-lt"/>
                </a:rPr>
                <a:t>一般根据团队存在的目的和拥有自主权的大小将团队分为五种类型</a:t>
              </a:r>
              <a:r>
                <a:rPr lang="en-US" altLang="zh-CN" spc="300" dirty="0">
                  <a:solidFill>
                    <a:srgbClr val="425158"/>
                  </a:solidFill>
                  <a:cs typeface="+mn-ea"/>
                  <a:sym typeface="+mn-lt"/>
                </a:rPr>
                <a:t>:</a:t>
              </a:r>
              <a:r>
                <a:rPr lang="zh-CN" altLang="en-US" spc="300" dirty="0">
                  <a:solidFill>
                    <a:srgbClr val="425158"/>
                  </a:solidFill>
                  <a:cs typeface="+mn-ea"/>
                  <a:sym typeface="+mn-lt"/>
                </a:rPr>
                <a:t>问题解决型团队、自我管理型团队、多功能型团队、共同目标型团队、正面默契型团队。</a:t>
              </a:r>
            </a:p>
          </p:txBody>
        </p:sp>
      </p:grpSp>
      <p:pic>
        <p:nvPicPr>
          <p:cNvPr id="14" name="图片 13">
            <a:extLst>
              <a:ext uri="{FF2B5EF4-FFF2-40B4-BE49-F238E27FC236}">
                <a16:creationId xmlns:a16="http://schemas.microsoft.com/office/drawing/2014/main" xmlns="" id="{B5428767-4A26-46B8-9793-506EA23D65E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3087" b="23406"/>
          <a:stretch/>
        </p:blipFill>
        <p:spPr>
          <a:xfrm flipH="1">
            <a:off x="1" y="4100318"/>
            <a:ext cx="2762865" cy="2757682"/>
          </a:xfrm>
          <a:prstGeom prst="rect">
            <a:avLst/>
          </a:prstGeom>
        </p:spPr>
      </p:pic>
      <p:sp>
        <p:nvSpPr>
          <p:cNvPr id="15" name="文本框 14">
            <a:extLst>
              <a:ext uri="{FF2B5EF4-FFF2-40B4-BE49-F238E27FC236}">
                <a16:creationId xmlns:a16="http://schemas.microsoft.com/office/drawing/2014/main" xmlns="" id="{7CF59EA7-E971-4B30-90E1-191EF60ADF08}"/>
              </a:ext>
            </a:extLst>
          </p:cNvPr>
          <p:cNvSpPr txBox="1"/>
          <p:nvPr/>
        </p:nvSpPr>
        <p:spPr>
          <a:xfrm>
            <a:off x="162806" y="5752311"/>
            <a:ext cx="1771871" cy="584775"/>
          </a:xfrm>
          <a:prstGeom prst="rect">
            <a:avLst/>
          </a:prstGeom>
          <a:noFill/>
        </p:spPr>
        <p:txBody>
          <a:bodyPr wrap="square" rtlCol="0">
            <a:spAutoFit/>
          </a:bodyPr>
          <a:lstStyle/>
          <a:p>
            <a:r>
              <a:rPr lang="en-US" altLang="zh-CN" sz="1600" spc="300" dirty="0">
                <a:solidFill>
                  <a:srgbClr val="425158"/>
                </a:solidFill>
                <a:cs typeface="+mn-ea"/>
                <a:sym typeface="+mn-lt"/>
              </a:rPr>
              <a:t>DEFINETION</a:t>
            </a:r>
            <a:endParaRPr lang="zh-CN" altLang="en-US" sz="1600" spc="300" dirty="0">
              <a:solidFill>
                <a:srgbClr val="425158"/>
              </a:solidFill>
              <a:cs typeface="+mn-ea"/>
              <a:sym typeface="+mn-lt"/>
            </a:endParaRPr>
          </a:p>
        </p:txBody>
      </p:sp>
      <p:grpSp>
        <p:nvGrpSpPr>
          <p:cNvPr id="16" name="组合 15">
            <a:extLst>
              <a:ext uri="{FF2B5EF4-FFF2-40B4-BE49-F238E27FC236}">
                <a16:creationId xmlns:a16="http://schemas.microsoft.com/office/drawing/2014/main" xmlns="" id="{B6FF85AB-C644-4FBC-940E-B53F71B097AF}"/>
              </a:ext>
            </a:extLst>
          </p:cNvPr>
          <p:cNvGrpSpPr/>
          <p:nvPr/>
        </p:nvGrpSpPr>
        <p:grpSpPr>
          <a:xfrm>
            <a:off x="9124489" y="1010717"/>
            <a:ext cx="1930649" cy="1930649"/>
            <a:chOff x="-3498117" y="-3513194"/>
            <a:chExt cx="7301036" cy="7301036"/>
          </a:xfrm>
        </p:grpSpPr>
        <p:sp>
          <p:nvSpPr>
            <p:cNvPr id="17" name="椭圆 16">
              <a:extLst>
                <a:ext uri="{FF2B5EF4-FFF2-40B4-BE49-F238E27FC236}">
                  <a16:creationId xmlns:a16="http://schemas.microsoft.com/office/drawing/2014/main" xmlns="" id="{2244149D-2A39-47DF-A7F3-6B97A18DDB3A}"/>
                </a:ext>
              </a:extLst>
            </p:cNvPr>
            <p:cNvSpPr/>
            <p:nvPr/>
          </p:nvSpPr>
          <p:spPr>
            <a:xfrm>
              <a:off x="-3498117" y="-3513194"/>
              <a:ext cx="7301036" cy="7301036"/>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8" name="椭圆 17">
              <a:extLst>
                <a:ext uri="{FF2B5EF4-FFF2-40B4-BE49-F238E27FC236}">
                  <a16:creationId xmlns:a16="http://schemas.microsoft.com/office/drawing/2014/main" xmlns="" id="{D69832FB-D893-48A5-9E22-DA8AAFBC7D29}"/>
                </a:ext>
              </a:extLst>
            </p:cNvPr>
            <p:cNvSpPr/>
            <p:nvPr/>
          </p:nvSpPr>
          <p:spPr>
            <a:xfrm>
              <a:off x="-3120022" y="-3130073"/>
              <a:ext cx="6544842" cy="6544842"/>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9" name="椭圆 18">
              <a:extLst>
                <a:ext uri="{FF2B5EF4-FFF2-40B4-BE49-F238E27FC236}">
                  <a16:creationId xmlns:a16="http://schemas.microsoft.com/office/drawing/2014/main" xmlns="" id="{A46C360F-E9CD-49B2-A3D7-5618F50FF46A}"/>
                </a:ext>
              </a:extLst>
            </p:cNvPr>
            <p:cNvSpPr/>
            <p:nvPr/>
          </p:nvSpPr>
          <p:spPr>
            <a:xfrm>
              <a:off x="-2741926" y="-2746952"/>
              <a:ext cx="5788651" cy="5788651"/>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20" name="椭圆 19">
              <a:extLst>
                <a:ext uri="{FF2B5EF4-FFF2-40B4-BE49-F238E27FC236}">
                  <a16:creationId xmlns:a16="http://schemas.microsoft.com/office/drawing/2014/main" xmlns="" id="{F552CF1D-F959-48DB-BC0B-19FB9A0E327A}"/>
                </a:ext>
              </a:extLst>
            </p:cNvPr>
            <p:cNvSpPr/>
            <p:nvPr/>
          </p:nvSpPr>
          <p:spPr>
            <a:xfrm>
              <a:off x="-2363828" y="-2363833"/>
              <a:ext cx="5032457" cy="5032457"/>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21" name="椭圆 20">
              <a:extLst>
                <a:ext uri="{FF2B5EF4-FFF2-40B4-BE49-F238E27FC236}">
                  <a16:creationId xmlns:a16="http://schemas.microsoft.com/office/drawing/2014/main" xmlns="" id="{35FB1B3A-2E29-42E4-970E-E85E6737A666}"/>
                </a:ext>
              </a:extLst>
            </p:cNvPr>
            <p:cNvSpPr/>
            <p:nvPr/>
          </p:nvSpPr>
          <p:spPr>
            <a:xfrm>
              <a:off x="-1985730" y="-1980712"/>
              <a:ext cx="4276263" cy="4276263"/>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22" name="椭圆 21">
              <a:extLst>
                <a:ext uri="{FF2B5EF4-FFF2-40B4-BE49-F238E27FC236}">
                  <a16:creationId xmlns:a16="http://schemas.microsoft.com/office/drawing/2014/main" xmlns="" id="{A7579E51-D78D-460E-89F6-95204BA91278}"/>
                </a:ext>
              </a:extLst>
            </p:cNvPr>
            <p:cNvSpPr/>
            <p:nvPr/>
          </p:nvSpPr>
          <p:spPr>
            <a:xfrm>
              <a:off x="-1607634" y="-1597591"/>
              <a:ext cx="3520072" cy="3520072"/>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grpSp>
    </p:spTree>
    <p:extLst>
      <p:ext uri="{BB962C8B-B14F-4D97-AF65-F5344CB8AC3E}">
        <p14:creationId xmlns:p14="http://schemas.microsoft.com/office/powerpoint/2010/main" val="1294693706"/>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randombar(horizontal)">
                                      <p:cBhvr>
                                        <p:cTn id="15" dur="500"/>
                                        <p:tgtEl>
                                          <p:spTgt spid="12"/>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500"/>
                                        <p:tgtEl>
                                          <p:spTgt spid="1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 id="{56C04952-59B0-493C-A5F4-E9D8637B1D6E}"/>
              </a:ext>
            </a:extLst>
          </p:cNvPr>
          <p:cNvSpPr/>
          <p:nvPr/>
        </p:nvSpPr>
        <p:spPr>
          <a:xfrm>
            <a:off x="2292527" y="2715325"/>
            <a:ext cx="3455143" cy="1972848"/>
          </a:xfrm>
          <a:prstGeom prst="rect">
            <a:avLst/>
          </a:prstGeom>
        </p:spPr>
        <p:txBody>
          <a:bodyPr wrap="square">
            <a:spAutoFit/>
          </a:bodyPr>
          <a:lstStyle/>
          <a:p>
            <a:pPr algn="just">
              <a:lnSpc>
                <a:spcPct val="130000"/>
              </a:lnSpc>
              <a:spcBef>
                <a:spcPct val="30000"/>
              </a:spcBef>
            </a:pPr>
            <a:r>
              <a:rPr lang="zh-CN" altLang="en-US" spc="300" dirty="0">
                <a:solidFill>
                  <a:srgbClr val="425158"/>
                </a:solidFill>
                <a:cs typeface="+mn-ea"/>
                <a:sym typeface="+mn-lt"/>
              </a:rPr>
              <a:t>团队的构成要素总结为</a:t>
            </a:r>
            <a:r>
              <a:rPr lang="en-US" altLang="zh-CN" spc="300" dirty="0">
                <a:solidFill>
                  <a:srgbClr val="425158"/>
                </a:solidFill>
                <a:cs typeface="+mn-ea"/>
                <a:sym typeface="+mn-lt"/>
              </a:rPr>
              <a:t>5P</a:t>
            </a:r>
            <a:r>
              <a:rPr lang="zh-CN" altLang="en-US" spc="300" dirty="0">
                <a:solidFill>
                  <a:srgbClr val="425158"/>
                </a:solidFill>
                <a:cs typeface="+mn-ea"/>
                <a:sym typeface="+mn-lt"/>
              </a:rPr>
              <a:t>，分别为</a:t>
            </a:r>
            <a:r>
              <a:rPr lang="zh-CN" altLang="en-US" sz="2000" spc="300" dirty="0">
                <a:solidFill>
                  <a:srgbClr val="E63B3C"/>
                </a:solidFill>
                <a:cs typeface="+mn-ea"/>
                <a:sym typeface="+mn-lt"/>
              </a:rPr>
              <a:t>目标</a:t>
            </a:r>
            <a:r>
              <a:rPr lang="zh-CN" altLang="en-US" spc="300" dirty="0">
                <a:solidFill>
                  <a:srgbClr val="425158"/>
                </a:solidFill>
                <a:cs typeface="+mn-ea"/>
                <a:sym typeface="+mn-lt"/>
              </a:rPr>
              <a:t>、</a:t>
            </a:r>
            <a:r>
              <a:rPr lang="zh-CN" altLang="en-US" sz="2000" spc="300" dirty="0">
                <a:solidFill>
                  <a:srgbClr val="E63B3C"/>
                </a:solidFill>
                <a:cs typeface="+mn-ea"/>
                <a:sym typeface="+mn-lt"/>
              </a:rPr>
              <a:t>人</a:t>
            </a:r>
            <a:r>
              <a:rPr lang="zh-CN" altLang="en-US" spc="300" dirty="0">
                <a:solidFill>
                  <a:srgbClr val="425158"/>
                </a:solidFill>
                <a:cs typeface="+mn-ea"/>
                <a:sym typeface="+mn-lt"/>
              </a:rPr>
              <a:t>、</a:t>
            </a:r>
            <a:r>
              <a:rPr lang="zh-CN" altLang="en-US" sz="2000" spc="300" dirty="0">
                <a:solidFill>
                  <a:srgbClr val="E63B3C"/>
                </a:solidFill>
                <a:cs typeface="+mn-ea"/>
                <a:sym typeface="+mn-lt"/>
              </a:rPr>
              <a:t>定位</a:t>
            </a:r>
            <a:r>
              <a:rPr lang="zh-CN" altLang="en-US" spc="300" dirty="0">
                <a:solidFill>
                  <a:srgbClr val="425158"/>
                </a:solidFill>
                <a:cs typeface="+mn-ea"/>
                <a:sym typeface="+mn-lt"/>
              </a:rPr>
              <a:t>、</a:t>
            </a:r>
            <a:r>
              <a:rPr lang="zh-CN" altLang="en-US" sz="2000" spc="300" dirty="0">
                <a:solidFill>
                  <a:srgbClr val="E63B3C"/>
                </a:solidFill>
                <a:cs typeface="+mn-ea"/>
                <a:sym typeface="+mn-lt"/>
              </a:rPr>
              <a:t>权限</a:t>
            </a:r>
            <a:r>
              <a:rPr lang="zh-CN" altLang="en-US" spc="300" dirty="0">
                <a:solidFill>
                  <a:srgbClr val="425158"/>
                </a:solidFill>
                <a:cs typeface="+mn-ea"/>
                <a:sym typeface="+mn-lt"/>
              </a:rPr>
              <a:t>、</a:t>
            </a:r>
            <a:r>
              <a:rPr lang="zh-CN" altLang="en-US" sz="2000" spc="300" dirty="0">
                <a:solidFill>
                  <a:srgbClr val="E63B3C"/>
                </a:solidFill>
                <a:cs typeface="+mn-ea"/>
                <a:sym typeface="+mn-lt"/>
              </a:rPr>
              <a:t>计划</a:t>
            </a:r>
            <a:r>
              <a:rPr lang="zh-CN" altLang="en-US" spc="300" dirty="0">
                <a:solidFill>
                  <a:srgbClr val="425158"/>
                </a:solidFill>
                <a:cs typeface="+mn-ea"/>
                <a:sym typeface="+mn-lt"/>
              </a:rPr>
              <a:t>。团队和群体有着根本性的一些区别，群体可以向团队过渡。</a:t>
            </a:r>
          </a:p>
        </p:txBody>
      </p:sp>
      <p:sp>
        <p:nvSpPr>
          <p:cNvPr id="3" name="椭圆 2">
            <a:extLst>
              <a:ext uri="{FF2B5EF4-FFF2-40B4-BE49-F238E27FC236}">
                <a16:creationId xmlns:a16="http://schemas.microsoft.com/office/drawing/2014/main" xmlns="" id="{C134CAA5-205A-4D4F-8FAB-08EF9DA6C2B4}"/>
              </a:ext>
            </a:extLst>
          </p:cNvPr>
          <p:cNvSpPr/>
          <p:nvPr/>
        </p:nvSpPr>
        <p:spPr>
          <a:xfrm>
            <a:off x="42042" y="1190798"/>
            <a:ext cx="6844231" cy="6844231"/>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grpSp>
        <p:nvGrpSpPr>
          <p:cNvPr id="4" name="组合 3">
            <a:extLst>
              <a:ext uri="{FF2B5EF4-FFF2-40B4-BE49-F238E27FC236}">
                <a16:creationId xmlns:a16="http://schemas.microsoft.com/office/drawing/2014/main" xmlns="" id="{24E1C83C-8441-4D79-8CAB-F844321E27C5}"/>
              </a:ext>
            </a:extLst>
          </p:cNvPr>
          <p:cNvGrpSpPr/>
          <p:nvPr/>
        </p:nvGrpSpPr>
        <p:grpSpPr>
          <a:xfrm>
            <a:off x="1906670" y="2801747"/>
            <a:ext cx="363753" cy="248925"/>
            <a:chOff x="6253781" y="2152940"/>
            <a:chExt cx="363753" cy="248925"/>
          </a:xfrm>
        </p:grpSpPr>
        <p:sp>
          <p:nvSpPr>
            <p:cNvPr id="5" name="椭圆 4">
              <a:extLst>
                <a:ext uri="{FF2B5EF4-FFF2-40B4-BE49-F238E27FC236}">
                  <a16:creationId xmlns:a16="http://schemas.microsoft.com/office/drawing/2014/main" xmlns="" id="{DEBBAC87-C8E0-4346-8281-AA876C32C978}"/>
                </a:ext>
              </a:extLst>
            </p:cNvPr>
            <p:cNvSpPr/>
            <p:nvPr/>
          </p:nvSpPr>
          <p:spPr>
            <a:xfrm>
              <a:off x="6368609" y="2152940"/>
              <a:ext cx="248925" cy="248925"/>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椭圆 5">
              <a:extLst>
                <a:ext uri="{FF2B5EF4-FFF2-40B4-BE49-F238E27FC236}">
                  <a16:creationId xmlns:a16="http://schemas.microsoft.com/office/drawing/2014/main" xmlns="" id="{888AA258-3562-42BE-8FAA-53B3840BE5C6}"/>
                </a:ext>
              </a:extLst>
            </p:cNvPr>
            <p:cNvSpPr/>
            <p:nvPr/>
          </p:nvSpPr>
          <p:spPr>
            <a:xfrm>
              <a:off x="6253781" y="2152940"/>
              <a:ext cx="190707" cy="190707"/>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7" name="Группа 85">
            <a:extLst>
              <a:ext uri="{FF2B5EF4-FFF2-40B4-BE49-F238E27FC236}">
                <a16:creationId xmlns:a16="http://schemas.microsoft.com/office/drawing/2014/main" xmlns="" id="{7756E27D-C999-449C-8017-7BE2F8A6D3FF}"/>
              </a:ext>
            </a:extLst>
          </p:cNvPr>
          <p:cNvGrpSpPr/>
          <p:nvPr/>
        </p:nvGrpSpPr>
        <p:grpSpPr>
          <a:xfrm>
            <a:off x="5989193" y="2274188"/>
            <a:ext cx="579520" cy="579517"/>
            <a:chOff x="1007676" y="3922775"/>
            <a:chExt cx="608328" cy="608326"/>
          </a:xfrm>
        </p:grpSpPr>
        <p:sp>
          <p:nvSpPr>
            <p:cNvPr id="8" name="Freeform: Shape 111">
              <a:extLst>
                <a:ext uri="{FF2B5EF4-FFF2-40B4-BE49-F238E27FC236}">
                  <a16:creationId xmlns:a16="http://schemas.microsoft.com/office/drawing/2014/main" xmlns="" id="{8B45BD3D-30B8-49E8-8C9C-1CB7EB69EF45}"/>
                </a:ext>
              </a:extLst>
            </p:cNvPr>
            <p:cNvSpPr/>
            <p:nvPr/>
          </p:nvSpPr>
          <p:spPr>
            <a:xfrm>
              <a:off x="1007676" y="3922775"/>
              <a:ext cx="608328" cy="608326"/>
            </a:xfrm>
            <a:custGeom>
              <a:avLst/>
              <a:gdLst/>
              <a:ahLst/>
              <a:cxnLst/>
              <a:rect l="l" t="t" r="r" b="b"/>
              <a:pathLst>
                <a:path w="195927" h="195927">
                  <a:moveTo>
                    <a:pt x="97964" y="0"/>
                  </a:moveTo>
                  <a:cubicBezTo>
                    <a:pt x="116200" y="208"/>
                    <a:pt x="132679" y="4667"/>
                    <a:pt x="147399" y="13379"/>
                  </a:cubicBezTo>
                  <a:cubicBezTo>
                    <a:pt x="162120" y="22090"/>
                    <a:pt x="173837" y="33807"/>
                    <a:pt x="182548" y="48528"/>
                  </a:cubicBezTo>
                  <a:cubicBezTo>
                    <a:pt x="191260" y="63248"/>
                    <a:pt x="195719" y="79727"/>
                    <a:pt x="195927" y="97963"/>
                  </a:cubicBezTo>
                  <a:cubicBezTo>
                    <a:pt x="195719" y="116199"/>
                    <a:pt x="191260" y="132677"/>
                    <a:pt x="182548" y="147398"/>
                  </a:cubicBezTo>
                  <a:cubicBezTo>
                    <a:pt x="173837" y="162119"/>
                    <a:pt x="162120" y="173836"/>
                    <a:pt x="147399" y="182547"/>
                  </a:cubicBezTo>
                  <a:cubicBezTo>
                    <a:pt x="132679" y="191259"/>
                    <a:pt x="116200" y="195719"/>
                    <a:pt x="97964" y="195927"/>
                  </a:cubicBezTo>
                  <a:cubicBezTo>
                    <a:pt x="79728" y="195719"/>
                    <a:pt x="63250" y="191259"/>
                    <a:pt x="48529" y="182547"/>
                  </a:cubicBezTo>
                  <a:cubicBezTo>
                    <a:pt x="33808" y="173836"/>
                    <a:pt x="22091" y="162119"/>
                    <a:pt x="13380" y="147398"/>
                  </a:cubicBezTo>
                  <a:cubicBezTo>
                    <a:pt x="4668" y="132677"/>
                    <a:pt x="208" y="116199"/>
                    <a:pt x="0" y="97963"/>
                  </a:cubicBezTo>
                  <a:cubicBezTo>
                    <a:pt x="208" y="79727"/>
                    <a:pt x="4668" y="63248"/>
                    <a:pt x="13380" y="48528"/>
                  </a:cubicBezTo>
                  <a:cubicBezTo>
                    <a:pt x="22091" y="33807"/>
                    <a:pt x="33808" y="22090"/>
                    <a:pt x="48529" y="13379"/>
                  </a:cubicBezTo>
                  <a:cubicBezTo>
                    <a:pt x="63250" y="4667"/>
                    <a:pt x="79728" y="208"/>
                    <a:pt x="97964" y="0"/>
                  </a:cubicBezTo>
                  <a:close/>
                </a:path>
              </a:pathLst>
            </a:custGeom>
            <a:solidFill>
              <a:srgbClr val="4251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917">
                <a:cs typeface="+mn-ea"/>
                <a:sym typeface="+mn-lt"/>
              </a:endParaRPr>
            </a:p>
          </p:txBody>
        </p:sp>
        <p:sp>
          <p:nvSpPr>
            <p:cNvPr id="9" name="Shape 2591">
              <a:extLst>
                <a:ext uri="{FF2B5EF4-FFF2-40B4-BE49-F238E27FC236}">
                  <a16:creationId xmlns:a16="http://schemas.microsoft.com/office/drawing/2014/main" xmlns="" id="{0B437D5B-063E-4F99-8B64-177F96D3C5A4}"/>
                </a:ext>
              </a:extLst>
            </p:cNvPr>
            <p:cNvSpPr/>
            <p:nvPr/>
          </p:nvSpPr>
          <p:spPr>
            <a:xfrm>
              <a:off x="1156899" y="4072013"/>
              <a:ext cx="309880" cy="309848"/>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bg2"/>
            </a:solidFill>
            <a:ln w="12700">
              <a:miter lim="400000"/>
            </a:ln>
          </p:spPr>
          <p:txBody>
            <a:bodyPr lIns="30429" tIns="30429" rIns="30429" bIns="30429" anchor="ctr"/>
            <a:lstStyle/>
            <a:p>
              <a:pPr defTabSz="365128">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43">
                <a:cs typeface="+mn-ea"/>
                <a:sym typeface="+mn-lt"/>
              </a:endParaRPr>
            </a:p>
          </p:txBody>
        </p:sp>
      </p:grpSp>
      <p:grpSp>
        <p:nvGrpSpPr>
          <p:cNvPr id="10" name="Группа 86">
            <a:extLst>
              <a:ext uri="{FF2B5EF4-FFF2-40B4-BE49-F238E27FC236}">
                <a16:creationId xmlns:a16="http://schemas.microsoft.com/office/drawing/2014/main" xmlns="" id="{3F7FB634-DBB2-4B58-BFAF-393F8C8C03AF}"/>
              </a:ext>
            </a:extLst>
          </p:cNvPr>
          <p:cNvGrpSpPr/>
          <p:nvPr/>
        </p:nvGrpSpPr>
        <p:grpSpPr>
          <a:xfrm>
            <a:off x="5263463" y="1584156"/>
            <a:ext cx="579520" cy="579517"/>
            <a:chOff x="1007676" y="6075425"/>
            <a:chExt cx="608328" cy="608326"/>
          </a:xfrm>
        </p:grpSpPr>
        <p:sp>
          <p:nvSpPr>
            <p:cNvPr id="11" name="Freeform: Shape 111">
              <a:extLst>
                <a:ext uri="{FF2B5EF4-FFF2-40B4-BE49-F238E27FC236}">
                  <a16:creationId xmlns:a16="http://schemas.microsoft.com/office/drawing/2014/main" xmlns="" id="{7916C36E-9DCC-495B-B8ED-05AEDBF2B055}"/>
                </a:ext>
              </a:extLst>
            </p:cNvPr>
            <p:cNvSpPr/>
            <p:nvPr/>
          </p:nvSpPr>
          <p:spPr>
            <a:xfrm>
              <a:off x="1007676" y="6075425"/>
              <a:ext cx="608328" cy="608326"/>
            </a:xfrm>
            <a:custGeom>
              <a:avLst/>
              <a:gdLst/>
              <a:ahLst/>
              <a:cxnLst/>
              <a:rect l="l" t="t" r="r" b="b"/>
              <a:pathLst>
                <a:path w="195927" h="195927">
                  <a:moveTo>
                    <a:pt x="97964" y="0"/>
                  </a:moveTo>
                  <a:cubicBezTo>
                    <a:pt x="116200" y="208"/>
                    <a:pt x="132679" y="4667"/>
                    <a:pt x="147399" y="13379"/>
                  </a:cubicBezTo>
                  <a:cubicBezTo>
                    <a:pt x="162120" y="22090"/>
                    <a:pt x="173837" y="33807"/>
                    <a:pt x="182548" y="48528"/>
                  </a:cubicBezTo>
                  <a:cubicBezTo>
                    <a:pt x="191260" y="63248"/>
                    <a:pt x="195719" y="79727"/>
                    <a:pt x="195927" y="97963"/>
                  </a:cubicBezTo>
                  <a:cubicBezTo>
                    <a:pt x="195719" y="116199"/>
                    <a:pt x="191260" y="132677"/>
                    <a:pt x="182548" y="147398"/>
                  </a:cubicBezTo>
                  <a:cubicBezTo>
                    <a:pt x="173837" y="162119"/>
                    <a:pt x="162120" y="173836"/>
                    <a:pt x="147399" y="182547"/>
                  </a:cubicBezTo>
                  <a:cubicBezTo>
                    <a:pt x="132679" y="191259"/>
                    <a:pt x="116200" y="195719"/>
                    <a:pt x="97964" y="195927"/>
                  </a:cubicBezTo>
                  <a:cubicBezTo>
                    <a:pt x="79728" y="195719"/>
                    <a:pt x="63250" y="191259"/>
                    <a:pt x="48529" y="182547"/>
                  </a:cubicBezTo>
                  <a:cubicBezTo>
                    <a:pt x="33808" y="173836"/>
                    <a:pt x="22091" y="162119"/>
                    <a:pt x="13380" y="147398"/>
                  </a:cubicBezTo>
                  <a:cubicBezTo>
                    <a:pt x="4668" y="132677"/>
                    <a:pt x="208" y="116199"/>
                    <a:pt x="0" y="97963"/>
                  </a:cubicBezTo>
                  <a:cubicBezTo>
                    <a:pt x="208" y="79727"/>
                    <a:pt x="4668" y="63248"/>
                    <a:pt x="13380" y="48528"/>
                  </a:cubicBezTo>
                  <a:cubicBezTo>
                    <a:pt x="22091" y="33807"/>
                    <a:pt x="33808" y="22090"/>
                    <a:pt x="48529" y="13379"/>
                  </a:cubicBezTo>
                  <a:cubicBezTo>
                    <a:pt x="63250" y="4667"/>
                    <a:pt x="79728" y="208"/>
                    <a:pt x="97964" y="0"/>
                  </a:cubicBezTo>
                  <a:close/>
                </a:path>
              </a:pathLst>
            </a:custGeom>
            <a:solidFill>
              <a:srgbClr val="E63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917" dirty="0">
                <a:cs typeface="+mn-ea"/>
                <a:sym typeface="+mn-lt"/>
              </a:endParaRPr>
            </a:p>
          </p:txBody>
        </p:sp>
        <p:sp>
          <p:nvSpPr>
            <p:cNvPr id="12" name="Shape 2633">
              <a:extLst>
                <a:ext uri="{FF2B5EF4-FFF2-40B4-BE49-F238E27FC236}">
                  <a16:creationId xmlns:a16="http://schemas.microsoft.com/office/drawing/2014/main" xmlns="" id="{3AD147AF-50B4-4E2A-95EA-21DF551654F7}"/>
                </a:ext>
              </a:extLst>
            </p:cNvPr>
            <p:cNvSpPr/>
            <p:nvPr/>
          </p:nvSpPr>
          <p:spPr>
            <a:xfrm>
              <a:off x="1154443" y="6232444"/>
              <a:ext cx="314792" cy="314760"/>
            </a:xfrm>
            <a:custGeom>
              <a:avLst/>
              <a:gdLst/>
              <a:ahLst/>
              <a:cxnLst>
                <a:cxn ang="0">
                  <a:pos x="wd2" y="hd2"/>
                </a:cxn>
                <a:cxn ang="5400000">
                  <a:pos x="wd2" y="hd2"/>
                </a:cxn>
                <a:cxn ang="10800000">
                  <a:pos x="wd2" y="hd2"/>
                </a:cxn>
                <a:cxn ang="16200000">
                  <a:pos x="wd2" y="hd2"/>
                </a:cxn>
              </a:cxnLst>
              <a:rect l="0" t="0" r="r" b="b"/>
              <a:pathLst>
                <a:path w="21600" h="21600" extrusionOk="0">
                  <a:moveTo>
                    <a:pt x="12144" y="18334"/>
                  </a:moveTo>
                  <a:lnTo>
                    <a:pt x="15583" y="6873"/>
                  </a:lnTo>
                  <a:lnTo>
                    <a:pt x="20168" y="6873"/>
                  </a:lnTo>
                  <a:cubicBezTo>
                    <a:pt x="20168" y="6873"/>
                    <a:pt x="12144" y="18334"/>
                    <a:pt x="12144" y="18334"/>
                  </a:cubicBezTo>
                  <a:close/>
                  <a:moveTo>
                    <a:pt x="10800" y="19403"/>
                  </a:moveTo>
                  <a:lnTo>
                    <a:pt x="7041" y="6873"/>
                  </a:lnTo>
                  <a:lnTo>
                    <a:pt x="14559" y="6873"/>
                  </a:lnTo>
                  <a:cubicBezTo>
                    <a:pt x="14559" y="6873"/>
                    <a:pt x="10800" y="19403"/>
                    <a:pt x="10800" y="19403"/>
                  </a:cubicBezTo>
                  <a:close/>
                  <a:moveTo>
                    <a:pt x="1432" y="6873"/>
                  </a:moveTo>
                  <a:lnTo>
                    <a:pt x="6017" y="6873"/>
                  </a:lnTo>
                  <a:lnTo>
                    <a:pt x="9456" y="18334"/>
                  </a:lnTo>
                  <a:cubicBezTo>
                    <a:pt x="9456" y="18334"/>
                    <a:pt x="1432" y="6873"/>
                    <a:pt x="1432" y="6873"/>
                  </a:cubicBezTo>
                  <a:close/>
                  <a:moveTo>
                    <a:pt x="6578" y="982"/>
                  </a:moveTo>
                  <a:lnTo>
                    <a:pt x="8536" y="982"/>
                  </a:lnTo>
                  <a:lnTo>
                    <a:pt x="6082" y="5891"/>
                  </a:lnTo>
                  <a:lnTo>
                    <a:pt x="1669" y="5891"/>
                  </a:lnTo>
                  <a:cubicBezTo>
                    <a:pt x="1669" y="5891"/>
                    <a:pt x="6578" y="982"/>
                    <a:pt x="6578" y="982"/>
                  </a:cubicBezTo>
                  <a:close/>
                  <a:moveTo>
                    <a:pt x="11973" y="982"/>
                  </a:moveTo>
                  <a:lnTo>
                    <a:pt x="14427" y="5891"/>
                  </a:lnTo>
                  <a:lnTo>
                    <a:pt x="7173" y="5891"/>
                  </a:lnTo>
                  <a:lnTo>
                    <a:pt x="9627" y="982"/>
                  </a:lnTo>
                  <a:cubicBezTo>
                    <a:pt x="9627" y="982"/>
                    <a:pt x="11973" y="982"/>
                    <a:pt x="11973" y="982"/>
                  </a:cubicBezTo>
                  <a:close/>
                  <a:moveTo>
                    <a:pt x="15022" y="982"/>
                  </a:moveTo>
                  <a:lnTo>
                    <a:pt x="19931" y="5891"/>
                  </a:lnTo>
                  <a:lnTo>
                    <a:pt x="15518" y="5891"/>
                  </a:lnTo>
                  <a:lnTo>
                    <a:pt x="13064" y="982"/>
                  </a:lnTo>
                  <a:cubicBezTo>
                    <a:pt x="13064" y="982"/>
                    <a:pt x="15022" y="982"/>
                    <a:pt x="15022" y="982"/>
                  </a:cubicBezTo>
                  <a:close/>
                  <a:moveTo>
                    <a:pt x="21600" y="6382"/>
                  </a:moveTo>
                  <a:cubicBezTo>
                    <a:pt x="21600" y="6272"/>
                    <a:pt x="21557" y="6175"/>
                    <a:pt x="21495" y="6093"/>
                  </a:cubicBezTo>
                  <a:lnTo>
                    <a:pt x="21502" y="6088"/>
                  </a:lnTo>
                  <a:lnTo>
                    <a:pt x="21471" y="6057"/>
                  </a:lnTo>
                  <a:cubicBezTo>
                    <a:pt x="21459" y="6044"/>
                    <a:pt x="21448" y="6032"/>
                    <a:pt x="21434" y="6020"/>
                  </a:cubicBezTo>
                  <a:lnTo>
                    <a:pt x="15611" y="197"/>
                  </a:lnTo>
                  <a:lnTo>
                    <a:pt x="15604" y="201"/>
                  </a:lnTo>
                  <a:cubicBezTo>
                    <a:pt x="15514" y="82"/>
                    <a:pt x="15379" y="0"/>
                    <a:pt x="15218" y="0"/>
                  </a:cubicBezTo>
                  <a:lnTo>
                    <a:pt x="6382" y="0"/>
                  </a:lnTo>
                  <a:cubicBezTo>
                    <a:pt x="6221" y="0"/>
                    <a:pt x="6086" y="82"/>
                    <a:pt x="5996" y="201"/>
                  </a:cubicBezTo>
                  <a:lnTo>
                    <a:pt x="5989" y="197"/>
                  </a:lnTo>
                  <a:lnTo>
                    <a:pt x="166" y="6020"/>
                  </a:lnTo>
                  <a:cubicBezTo>
                    <a:pt x="152" y="6032"/>
                    <a:pt x="141" y="6044"/>
                    <a:pt x="129" y="6057"/>
                  </a:cubicBezTo>
                  <a:lnTo>
                    <a:pt x="98" y="6088"/>
                  </a:lnTo>
                  <a:lnTo>
                    <a:pt x="105" y="6093"/>
                  </a:lnTo>
                  <a:cubicBezTo>
                    <a:pt x="43" y="6175"/>
                    <a:pt x="0" y="6272"/>
                    <a:pt x="0" y="6382"/>
                  </a:cubicBezTo>
                  <a:cubicBezTo>
                    <a:pt x="0" y="6499"/>
                    <a:pt x="46" y="6602"/>
                    <a:pt x="115" y="6686"/>
                  </a:cubicBezTo>
                  <a:lnTo>
                    <a:pt x="109" y="6690"/>
                  </a:lnTo>
                  <a:lnTo>
                    <a:pt x="10418" y="21418"/>
                  </a:lnTo>
                  <a:lnTo>
                    <a:pt x="10424" y="21413"/>
                  </a:lnTo>
                  <a:cubicBezTo>
                    <a:pt x="10514" y="21525"/>
                    <a:pt x="10646" y="21600"/>
                    <a:pt x="10800" y="21600"/>
                  </a:cubicBezTo>
                  <a:cubicBezTo>
                    <a:pt x="10954" y="21600"/>
                    <a:pt x="11086" y="21525"/>
                    <a:pt x="11176" y="21413"/>
                  </a:cubicBezTo>
                  <a:lnTo>
                    <a:pt x="11182" y="21418"/>
                  </a:lnTo>
                  <a:lnTo>
                    <a:pt x="21491" y="6690"/>
                  </a:lnTo>
                  <a:lnTo>
                    <a:pt x="21485" y="6686"/>
                  </a:lnTo>
                  <a:cubicBezTo>
                    <a:pt x="21553" y="6602"/>
                    <a:pt x="21600" y="6499"/>
                    <a:pt x="21600" y="6382"/>
                  </a:cubicBezTo>
                </a:path>
              </a:pathLst>
            </a:custGeom>
            <a:solidFill>
              <a:schemeClr val="bg2"/>
            </a:solidFill>
            <a:ln w="12700">
              <a:miter lim="400000"/>
            </a:ln>
          </p:spPr>
          <p:txBody>
            <a:bodyPr lIns="30429" tIns="30429" rIns="30429" bIns="30429" anchor="ctr"/>
            <a:lstStyle/>
            <a:p>
              <a:pPr defTabSz="365128">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43">
                <a:cs typeface="+mn-ea"/>
                <a:sym typeface="+mn-lt"/>
              </a:endParaRPr>
            </a:p>
          </p:txBody>
        </p:sp>
      </p:grpSp>
      <p:grpSp>
        <p:nvGrpSpPr>
          <p:cNvPr id="13" name="Группа 87">
            <a:extLst>
              <a:ext uri="{FF2B5EF4-FFF2-40B4-BE49-F238E27FC236}">
                <a16:creationId xmlns:a16="http://schemas.microsoft.com/office/drawing/2014/main" xmlns="" id="{DDD2AF44-7166-4534-84DB-E37AA76BAD79}"/>
              </a:ext>
            </a:extLst>
          </p:cNvPr>
          <p:cNvGrpSpPr/>
          <p:nvPr/>
        </p:nvGrpSpPr>
        <p:grpSpPr>
          <a:xfrm>
            <a:off x="6557139" y="4773038"/>
            <a:ext cx="579520" cy="579517"/>
            <a:chOff x="1007676" y="8238320"/>
            <a:chExt cx="608328" cy="608326"/>
          </a:xfrm>
        </p:grpSpPr>
        <p:sp>
          <p:nvSpPr>
            <p:cNvPr id="14" name="Freeform: Shape 111">
              <a:extLst>
                <a:ext uri="{FF2B5EF4-FFF2-40B4-BE49-F238E27FC236}">
                  <a16:creationId xmlns:a16="http://schemas.microsoft.com/office/drawing/2014/main" xmlns="" id="{ABC87F57-8E65-4125-A59F-0C871E864CBD}"/>
                </a:ext>
              </a:extLst>
            </p:cNvPr>
            <p:cNvSpPr/>
            <p:nvPr/>
          </p:nvSpPr>
          <p:spPr>
            <a:xfrm>
              <a:off x="1007676" y="8238320"/>
              <a:ext cx="608328" cy="608326"/>
            </a:xfrm>
            <a:custGeom>
              <a:avLst/>
              <a:gdLst/>
              <a:ahLst/>
              <a:cxnLst/>
              <a:rect l="l" t="t" r="r" b="b"/>
              <a:pathLst>
                <a:path w="195927" h="195927">
                  <a:moveTo>
                    <a:pt x="97964" y="0"/>
                  </a:moveTo>
                  <a:cubicBezTo>
                    <a:pt x="116200" y="208"/>
                    <a:pt x="132679" y="4667"/>
                    <a:pt x="147399" y="13379"/>
                  </a:cubicBezTo>
                  <a:cubicBezTo>
                    <a:pt x="162120" y="22090"/>
                    <a:pt x="173837" y="33807"/>
                    <a:pt x="182548" y="48528"/>
                  </a:cubicBezTo>
                  <a:cubicBezTo>
                    <a:pt x="191260" y="63248"/>
                    <a:pt x="195719" y="79727"/>
                    <a:pt x="195927" y="97963"/>
                  </a:cubicBezTo>
                  <a:cubicBezTo>
                    <a:pt x="195719" y="116199"/>
                    <a:pt x="191260" y="132677"/>
                    <a:pt x="182548" y="147398"/>
                  </a:cubicBezTo>
                  <a:cubicBezTo>
                    <a:pt x="173837" y="162119"/>
                    <a:pt x="162120" y="173836"/>
                    <a:pt x="147399" y="182547"/>
                  </a:cubicBezTo>
                  <a:cubicBezTo>
                    <a:pt x="132679" y="191259"/>
                    <a:pt x="116200" y="195719"/>
                    <a:pt x="97964" y="195927"/>
                  </a:cubicBezTo>
                  <a:cubicBezTo>
                    <a:pt x="79728" y="195719"/>
                    <a:pt x="63250" y="191259"/>
                    <a:pt x="48529" y="182547"/>
                  </a:cubicBezTo>
                  <a:cubicBezTo>
                    <a:pt x="33808" y="173836"/>
                    <a:pt x="22091" y="162119"/>
                    <a:pt x="13380" y="147398"/>
                  </a:cubicBezTo>
                  <a:cubicBezTo>
                    <a:pt x="4668" y="132677"/>
                    <a:pt x="208" y="116199"/>
                    <a:pt x="0" y="97963"/>
                  </a:cubicBezTo>
                  <a:cubicBezTo>
                    <a:pt x="208" y="79727"/>
                    <a:pt x="4668" y="63248"/>
                    <a:pt x="13380" y="48528"/>
                  </a:cubicBezTo>
                  <a:cubicBezTo>
                    <a:pt x="22091" y="33807"/>
                    <a:pt x="33808" y="22090"/>
                    <a:pt x="48529" y="13379"/>
                  </a:cubicBezTo>
                  <a:cubicBezTo>
                    <a:pt x="63250" y="4667"/>
                    <a:pt x="79728" y="208"/>
                    <a:pt x="97964" y="0"/>
                  </a:cubicBezTo>
                  <a:close/>
                </a:path>
              </a:pathLst>
            </a:custGeom>
            <a:solidFill>
              <a:srgbClr val="E63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917" dirty="0">
                <a:cs typeface="+mn-ea"/>
                <a:sym typeface="+mn-lt"/>
              </a:endParaRPr>
            </a:p>
          </p:txBody>
        </p:sp>
        <p:sp>
          <p:nvSpPr>
            <p:cNvPr id="15" name="Shape 2581">
              <a:extLst>
                <a:ext uri="{FF2B5EF4-FFF2-40B4-BE49-F238E27FC236}">
                  <a16:creationId xmlns:a16="http://schemas.microsoft.com/office/drawing/2014/main" xmlns="" id="{255109E9-06DA-4899-8D44-EDAEC95918C7}"/>
                </a:ext>
              </a:extLst>
            </p:cNvPr>
            <p:cNvSpPr/>
            <p:nvPr/>
          </p:nvSpPr>
          <p:spPr>
            <a:xfrm>
              <a:off x="1141025" y="8371686"/>
              <a:ext cx="341630" cy="341594"/>
            </a:xfrm>
            <a:custGeom>
              <a:avLst/>
              <a:gdLst/>
              <a:ahLst/>
              <a:cxnLst>
                <a:cxn ang="0">
                  <a:pos x="wd2" y="hd2"/>
                </a:cxn>
                <a:cxn ang="5400000">
                  <a:pos x="wd2" y="hd2"/>
                </a:cxn>
                <a:cxn ang="10800000">
                  <a:pos x="wd2" y="hd2"/>
                </a:cxn>
                <a:cxn ang="16200000">
                  <a:pos x="wd2" y="hd2"/>
                </a:cxn>
              </a:cxnLst>
              <a:rect l="0" t="0" r="r" b="b"/>
              <a:pathLst>
                <a:path w="21600" h="21600" extrusionOk="0">
                  <a:moveTo>
                    <a:pt x="12133" y="11950"/>
                  </a:moveTo>
                  <a:lnTo>
                    <a:pt x="12831" y="14044"/>
                  </a:lnTo>
                  <a:lnTo>
                    <a:pt x="11135" y="12801"/>
                  </a:lnTo>
                  <a:lnTo>
                    <a:pt x="10555" y="12375"/>
                  </a:lnTo>
                  <a:lnTo>
                    <a:pt x="9974" y="12801"/>
                  </a:lnTo>
                  <a:lnTo>
                    <a:pt x="8277" y="14044"/>
                  </a:lnTo>
                  <a:lnTo>
                    <a:pt x="8976" y="11950"/>
                  </a:lnTo>
                  <a:lnTo>
                    <a:pt x="9195" y="11291"/>
                  </a:lnTo>
                  <a:lnTo>
                    <a:pt x="8647" y="10864"/>
                  </a:lnTo>
                  <a:lnTo>
                    <a:pt x="7280" y="9801"/>
                  </a:lnTo>
                  <a:lnTo>
                    <a:pt x="9560" y="9801"/>
                  </a:lnTo>
                  <a:lnTo>
                    <a:pt x="9799" y="9167"/>
                  </a:lnTo>
                  <a:lnTo>
                    <a:pt x="10555" y="7167"/>
                  </a:lnTo>
                  <a:lnTo>
                    <a:pt x="11310" y="9167"/>
                  </a:lnTo>
                  <a:lnTo>
                    <a:pt x="11549" y="9801"/>
                  </a:lnTo>
                  <a:lnTo>
                    <a:pt x="13829" y="9801"/>
                  </a:lnTo>
                  <a:lnTo>
                    <a:pt x="12462" y="10864"/>
                  </a:lnTo>
                  <a:lnTo>
                    <a:pt x="11914" y="11291"/>
                  </a:lnTo>
                  <a:cubicBezTo>
                    <a:pt x="11914" y="11291"/>
                    <a:pt x="12133" y="11950"/>
                    <a:pt x="12133" y="11950"/>
                  </a:cubicBezTo>
                  <a:close/>
                  <a:moveTo>
                    <a:pt x="12228" y="8820"/>
                  </a:moveTo>
                  <a:lnTo>
                    <a:pt x="10555" y="4388"/>
                  </a:lnTo>
                  <a:lnTo>
                    <a:pt x="8881" y="8820"/>
                  </a:lnTo>
                  <a:lnTo>
                    <a:pt x="4418" y="8820"/>
                  </a:lnTo>
                  <a:lnTo>
                    <a:pt x="8044" y="11639"/>
                  </a:lnTo>
                  <a:lnTo>
                    <a:pt x="6371" y="16660"/>
                  </a:lnTo>
                  <a:lnTo>
                    <a:pt x="10555" y="13592"/>
                  </a:lnTo>
                  <a:lnTo>
                    <a:pt x="14738" y="16660"/>
                  </a:lnTo>
                  <a:lnTo>
                    <a:pt x="13065" y="11639"/>
                  </a:lnTo>
                  <a:lnTo>
                    <a:pt x="16691" y="8820"/>
                  </a:lnTo>
                  <a:cubicBezTo>
                    <a:pt x="16691" y="8820"/>
                    <a:pt x="12228" y="8820"/>
                    <a:pt x="12228" y="8820"/>
                  </a:cubicBezTo>
                  <a:close/>
                  <a:moveTo>
                    <a:pt x="10800" y="20618"/>
                  </a:moveTo>
                  <a:cubicBezTo>
                    <a:pt x="5378" y="20618"/>
                    <a:pt x="982" y="16223"/>
                    <a:pt x="982" y="10800"/>
                  </a:cubicBezTo>
                  <a:cubicBezTo>
                    <a:pt x="982" y="5377"/>
                    <a:pt x="5378" y="982"/>
                    <a:pt x="10800" y="982"/>
                  </a:cubicBezTo>
                  <a:cubicBezTo>
                    <a:pt x="16223" y="982"/>
                    <a:pt x="20618" y="5377"/>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path>
              </a:pathLst>
            </a:custGeom>
            <a:solidFill>
              <a:schemeClr val="bg2"/>
            </a:solidFill>
            <a:ln w="12700">
              <a:miter lim="400000"/>
            </a:ln>
          </p:spPr>
          <p:txBody>
            <a:bodyPr lIns="30429" tIns="30429" rIns="30429" bIns="30429" anchor="ctr"/>
            <a:lstStyle/>
            <a:p>
              <a:pPr defTabSz="365128">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43">
                <a:cs typeface="+mn-ea"/>
                <a:sym typeface="+mn-lt"/>
              </a:endParaRPr>
            </a:p>
          </p:txBody>
        </p:sp>
      </p:grpSp>
      <p:grpSp>
        <p:nvGrpSpPr>
          <p:cNvPr id="16" name="Группа 83">
            <a:extLst>
              <a:ext uri="{FF2B5EF4-FFF2-40B4-BE49-F238E27FC236}">
                <a16:creationId xmlns:a16="http://schemas.microsoft.com/office/drawing/2014/main" xmlns="" id="{554F12FC-6801-460D-8456-024AA455162E}"/>
              </a:ext>
            </a:extLst>
          </p:cNvPr>
          <p:cNvGrpSpPr/>
          <p:nvPr/>
        </p:nvGrpSpPr>
        <p:grpSpPr>
          <a:xfrm>
            <a:off x="6584496" y="3913696"/>
            <a:ext cx="579520" cy="579517"/>
            <a:chOff x="12795641" y="6075425"/>
            <a:chExt cx="608328" cy="608326"/>
          </a:xfrm>
        </p:grpSpPr>
        <p:sp>
          <p:nvSpPr>
            <p:cNvPr id="17" name="Freeform: Shape 111">
              <a:extLst>
                <a:ext uri="{FF2B5EF4-FFF2-40B4-BE49-F238E27FC236}">
                  <a16:creationId xmlns:a16="http://schemas.microsoft.com/office/drawing/2014/main" xmlns="" id="{25D1E872-6EF7-4260-A882-23A25374E4FF}"/>
                </a:ext>
              </a:extLst>
            </p:cNvPr>
            <p:cNvSpPr/>
            <p:nvPr/>
          </p:nvSpPr>
          <p:spPr>
            <a:xfrm>
              <a:off x="12795641" y="6075425"/>
              <a:ext cx="608328" cy="608326"/>
            </a:xfrm>
            <a:custGeom>
              <a:avLst/>
              <a:gdLst/>
              <a:ahLst/>
              <a:cxnLst/>
              <a:rect l="l" t="t" r="r" b="b"/>
              <a:pathLst>
                <a:path w="195927" h="195927">
                  <a:moveTo>
                    <a:pt x="97964" y="0"/>
                  </a:moveTo>
                  <a:cubicBezTo>
                    <a:pt x="116200" y="208"/>
                    <a:pt x="132679" y="4667"/>
                    <a:pt x="147399" y="13379"/>
                  </a:cubicBezTo>
                  <a:cubicBezTo>
                    <a:pt x="162120" y="22090"/>
                    <a:pt x="173837" y="33807"/>
                    <a:pt x="182548" y="48528"/>
                  </a:cubicBezTo>
                  <a:cubicBezTo>
                    <a:pt x="191260" y="63248"/>
                    <a:pt x="195719" y="79727"/>
                    <a:pt x="195927" y="97963"/>
                  </a:cubicBezTo>
                  <a:cubicBezTo>
                    <a:pt x="195719" y="116199"/>
                    <a:pt x="191260" y="132677"/>
                    <a:pt x="182548" y="147398"/>
                  </a:cubicBezTo>
                  <a:cubicBezTo>
                    <a:pt x="173837" y="162119"/>
                    <a:pt x="162120" y="173836"/>
                    <a:pt x="147399" y="182547"/>
                  </a:cubicBezTo>
                  <a:cubicBezTo>
                    <a:pt x="132679" y="191259"/>
                    <a:pt x="116200" y="195719"/>
                    <a:pt x="97964" y="195927"/>
                  </a:cubicBezTo>
                  <a:cubicBezTo>
                    <a:pt x="79728" y="195719"/>
                    <a:pt x="63250" y="191259"/>
                    <a:pt x="48529" y="182547"/>
                  </a:cubicBezTo>
                  <a:cubicBezTo>
                    <a:pt x="33808" y="173836"/>
                    <a:pt x="22091" y="162119"/>
                    <a:pt x="13380" y="147398"/>
                  </a:cubicBezTo>
                  <a:cubicBezTo>
                    <a:pt x="4668" y="132677"/>
                    <a:pt x="208" y="116199"/>
                    <a:pt x="0" y="97963"/>
                  </a:cubicBezTo>
                  <a:cubicBezTo>
                    <a:pt x="208" y="79727"/>
                    <a:pt x="4668" y="63248"/>
                    <a:pt x="13380" y="48528"/>
                  </a:cubicBezTo>
                  <a:cubicBezTo>
                    <a:pt x="22091" y="33807"/>
                    <a:pt x="33808" y="22090"/>
                    <a:pt x="48529" y="13379"/>
                  </a:cubicBezTo>
                  <a:cubicBezTo>
                    <a:pt x="63250" y="4667"/>
                    <a:pt x="79728" y="208"/>
                    <a:pt x="97964" y="0"/>
                  </a:cubicBezTo>
                  <a:close/>
                </a:path>
              </a:pathLst>
            </a:custGeom>
            <a:solidFill>
              <a:srgbClr val="42515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917">
                <a:cs typeface="+mn-ea"/>
                <a:sym typeface="+mn-lt"/>
              </a:endParaRPr>
            </a:p>
          </p:txBody>
        </p:sp>
        <p:sp>
          <p:nvSpPr>
            <p:cNvPr id="18" name="Shape 2617">
              <a:extLst>
                <a:ext uri="{FF2B5EF4-FFF2-40B4-BE49-F238E27FC236}">
                  <a16:creationId xmlns:a16="http://schemas.microsoft.com/office/drawing/2014/main" xmlns="" id="{2F424053-7AE2-4301-9F6C-B42BA169E0AC}"/>
                </a:ext>
              </a:extLst>
            </p:cNvPr>
            <p:cNvSpPr/>
            <p:nvPr/>
          </p:nvSpPr>
          <p:spPr>
            <a:xfrm>
              <a:off x="12924155" y="6229350"/>
              <a:ext cx="353492" cy="289222"/>
            </a:xfrm>
            <a:custGeom>
              <a:avLst/>
              <a:gdLst/>
              <a:ahLst/>
              <a:cxnLst>
                <a:cxn ang="0">
                  <a:pos x="wd2" y="hd2"/>
                </a:cxn>
                <a:cxn ang="5400000">
                  <a:pos x="wd2" y="hd2"/>
                </a:cxn>
                <a:cxn ang="10800000">
                  <a:pos x="wd2" y="hd2"/>
                </a:cxn>
                <a:cxn ang="16200000">
                  <a:pos x="wd2" y="hd2"/>
                </a:cxn>
              </a:cxnLst>
              <a:rect l="0" t="0" r="r" b="b"/>
              <a:pathLst>
                <a:path w="21600" h="21600" extrusionOk="0">
                  <a:moveTo>
                    <a:pt x="4457" y="20400"/>
                  </a:moveTo>
                  <a:cubicBezTo>
                    <a:pt x="4686" y="18711"/>
                    <a:pt x="5897" y="18036"/>
                    <a:pt x="7134" y="17493"/>
                  </a:cubicBezTo>
                  <a:lnTo>
                    <a:pt x="7173" y="17477"/>
                  </a:lnTo>
                  <a:cubicBezTo>
                    <a:pt x="8055" y="17190"/>
                    <a:pt x="9626" y="16039"/>
                    <a:pt x="9626" y="13569"/>
                  </a:cubicBezTo>
                  <a:cubicBezTo>
                    <a:pt x="9626" y="11474"/>
                    <a:pt x="8932" y="10452"/>
                    <a:pt x="8558" y="9902"/>
                  </a:cubicBezTo>
                  <a:cubicBezTo>
                    <a:pt x="8484" y="9791"/>
                    <a:pt x="8394" y="9649"/>
                    <a:pt x="8414" y="9680"/>
                  </a:cubicBezTo>
                  <a:cubicBezTo>
                    <a:pt x="8384" y="9599"/>
                    <a:pt x="8237" y="9129"/>
                    <a:pt x="8449" y="8035"/>
                  </a:cubicBezTo>
                  <a:cubicBezTo>
                    <a:pt x="8549" y="7522"/>
                    <a:pt x="8380" y="7241"/>
                    <a:pt x="8380" y="7241"/>
                  </a:cubicBezTo>
                  <a:cubicBezTo>
                    <a:pt x="8112" y="6505"/>
                    <a:pt x="7614" y="5133"/>
                    <a:pt x="7988" y="4025"/>
                  </a:cubicBezTo>
                  <a:cubicBezTo>
                    <a:pt x="8490" y="2492"/>
                    <a:pt x="8935" y="2190"/>
                    <a:pt x="9741" y="1747"/>
                  </a:cubicBezTo>
                  <a:cubicBezTo>
                    <a:pt x="9788" y="1721"/>
                    <a:pt x="9834" y="1691"/>
                    <a:pt x="9877" y="1657"/>
                  </a:cubicBezTo>
                  <a:cubicBezTo>
                    <a:pt x="10029" y="1535"/>
                    <a:pt x="10674" y="1200"/>
                    <a:pt x="11403" y="1200"/>
                  </a:cubicBezTo>
                  <a:cubicBezTo>
                    <a:pt x="11768" y="1200"/>
                    <a:pt x="12075" y="1285"/>
                    <a:pt x="12318" y="1454"/>
                  </a:cubicBezTo>
                  <a:cubicBezTo>
                    <a:pt x="12610" y="1655"/>
                    <a:pt x="12890" y="2039"/>
                    <a:pt x="13313" y="3271"/>
                  </a:cubicBezTo>
                  <a:cubicBezTo>
                    <a:pt x="14101" y="5469"/>
                    <a:pt x="13602" y="6698"/>
                    <a:pt x="13350" y="7124"/>
                  </a:cubicBezTo>
                  <a:cubicBezTo>
                    <a:pt x="13183" y="7407"/>
                    <a:pt x="13126" y="7764"/>
                    <a:pt x="13191" y="8102"/>
                  </a:cubicBezTo>
                  <a:cubicBezTo>
                    <a:pt x="13386" y="9109"/>
                    <a:pt x="13260" y="9534"/>
                    <a:pt x="13227" y="9619"/>
                  </a:cubicBezTo>
                  <a:cubicBezTo>
                    <a:pt x="13219" y="9631"/>
                    <a:pt x="13101" y="9814"/>
                    <a:pt x="13041" y="9902"/>
                  </a:cubicBezTo>
                  <a:cubicBezTo>
                    <a:pt x="12668" y="10452"/>
                    <a:pt x="11973" y="11474"/>
                    <a:pt x="11973" y="13569"/>
                  </a:cubicBezTo>
                  <a:cubicBezTo>
                    <a:pt x="11973" y="16039"/>
                    <a:pt x="13545" y="17190"/>
                    <a:pt x="14427" y="17477"/>
                  </a:cubicBezTo>
                  <a:lnTo>
                    <a:pt x="14466" y="17493"/>
                  </a:lnTo>
                  <a:cubicBezTo>
                    <a:pt x="15703" y="18036"/>
                    <a:pt x="16914" y="18711"/>
                    <a:pt x="17143" y="20400"/>
                  </a:cubicBezTo>
                  <a:cubicBezTo>
                    <a:pt x="17143" y="20400"/>
                    <a:pt x="4457" y="20400"/>
                    <a:pt x="4457" y="20400"/>
                  </a:cubicBezTo>
                  <a:close/>
                  <a:moveTo>
                    <a:pt x="14715" y="16328"/>
                  </a:moveTo>
                  <a:cubicBezTo>
                    <a:pt x="14715" y="16328"/>
                    <a:pt x="12955" y="15815"/>
                    <a:pt x="12955" y="13569"/>
                  </a:cubicBezTo>
                  <a:cubicBezTo>
                    <a:pt x="12955" y="11596"/>
                    <a:pt x="13678" y="10901"/>
                    <a:pt x="13957" y="10421"/>
                  </a:cubicBezTo>
                  <a:cubicBezTo>
                    <a:pt x="13957" y="10421"/>
                    <a:pt x="14531" y="9807"/>
                    <a:pt x="14146" y="7826"/>
                  </a:cubicBezTo>
                  <a:cubicBezTo>
                    <a:pt x="14787" y="6740"/>
                    <a:pt x="14995" y="4972"/>
                    <a:pt x="14211" y="2789"/>
                  </a:cubicBezTo>
                  <a:cubicBezTo>
                    <a:pt x="13774" y="1514"/>
                    <a:pt x="13389" y="815"/>
                    <a:pt x="12801" y="409"/>
                  </a:cubicBezTo>
                  <a:cubicBezTo>
                    <a:pt x="12370" y="110"/>
                    <a:pt x="11880" y="0"/>
                    <a:pt x="11403" y="0"/>
                  </a:cubicBezTo>
                  <a:cubicBezTo>
                    <a:pt x="10516" y="0"/>
                    <a:pt x="9675" y="384"/>
                    <a:pt x="9339" y="653"/>
                  </a:cubicBezTo>
                  <a:cubicBezTo>
                    <a:pt x="8357" y="1192"/>
                    <a:pt x="7697" y="1688"/>
                    <a:pt x="7077" y="3579"/>
                  </a:cubicBezTo>
                  <a:cubicBezTo>
                    <a:pt x="6540" y="5168"/>
                    <a:pt x="7179" y="6892"/>
                    <a:pt x="7494" y="7758"/>
                  </a:cubicBezTo>
                  <a:cubicBezTo>
                    <a:pt x="7110" y="9740"/>
                    <a:pt x="7642" y="10421"/>
                    <a:pt x="7642" y="10421"/>
                  </a:cubicBezTo>
                  <a:cubicBezTo>
                    <a:pt x="7922" y="10901"/>
                    <a:pt x="8644" y="11596"/>
                    <a:pt x="8644" y="13569"/>
                  </a:cubicBezTo>
                  <a:cubicBezTo>
                    <a:pt x="8644" y="15815"/>
                    <a:pt x="6885" y="16328"/>
                    <a:pt x="6885" y="16328"/>
                  </a:cubicBezTo>
                  <a:cubicBezTo>
                    <a:pt x="5768" y="16819"/>
                    <a:pt x="3436" y="17760"/>
                    <a:pt x="3436" y="21000"/>
                  </a:cubicBezTo>
                  <a:cubicBezTo>
                    <a:pt x="3436" y="21000"/>
                    <a:pt x="3436" y="21600"/>
                    <a:pt x="3927" y="21600"/>
                  </a:cubicBezTo>
                  <a:lnTo>
                    <a:pt x="17673" y="21600"/>
                  </a:lnTo>
                  <a:cubicBezTo>
                    <a:pt x="18164" y="21600"/>
                    <a:pt x="18164" y="21000"/>
                    <a:pt x="18164" y="21000"/>
                  </a:cubicBezTo>
                  <a:cubicBezTo>
                    <a:pt x="18164" y="17760"/>
                    <a:pt x="15832" y="16819"/>
                    <a:pt x="14715" y="16328"/>
                  </a:cubicBezTo>
                  <a:moveTo>
                    <a:pt x="19516" y="15006"/>
                  </a:moveTo>
                  <a:cubicBezTo>
                    <a:pt x="19516" y="15006"/>
                    <a:pt x="18416" y="14701"/>
                    <a:pt x="18416" y="12954"/>
                  </a:cubicBezTo>
                  <a:cubicBezTo>
                    <a:pt x="18416" y="11419"/>
                    <a:pt x="18794" y="10879"/>
                    <a:pt x="19017" y="10506"/>
                  </a:cubicBezTo>
                  <a:cubicBezTo>
                    <a:pt x="19017" y="10506"/>
                    <a:pt x="19443" y="9975"/>
                    <a:pt x="19136" y="8435"/>
                  </a:cubicBezTo>
                  <a:cubicBezTo>
                    <a:pt x="19388" y="7760"/>
                    <a:pt x="19900" y="6419"/>
                    <a:pt x="19470" y="5184"/>
                  </a:cubicBezTo>
                  <a:cubicBezTo>
                    <a:pt x="18974" y="3714"/>
                    <a:pt x="18645" y="3327"/>
                    <a:pt x="17860" y="2908"/>
                  </a:cubicBezTo>
                  <a:cubicBezTo>
                    <a:pt x="17591" y="2699"/>
                    <a:pt x="16918" y="2400"/>
                    <a:pt x="16208" y="2400"/>
                  </a:cubicBezTo>
                  <a:cubicBezTo>
                    <a:pt x="15873" y="2400"/>
                    <a:pt x="15531" y="2473"/>
                    <a:pt x="15218" y="2647"/>
                  </a:cubicBezTo>
                  <a:cubicBezTo>
                    <a:pt x="15343" y="3035"/>
                    <a:pt x="15449" y="3420"/>
                    <a:pt x="15525" y="3799"/>
                  </a:cubicBezTo>
                  <a:cubicBezTo>
                    <a:pt x="15537" y="3790"/>
                    <a:pt x="15550" y="3779"/>
                    <a:pt x="15563" y="3770"/>
                  </a:cubicBezTo>
                  <a:cubicBezTo>
                    <a:pt x="15730" y="3657"/>
                    <a:pt x="15948" y="3600"/>
                    <a:pt x="16208" y="3600"/>
                  </a:cubicBezTo>
                  <a:cubicBezTo>
                    <a:pt x="16716" y="3600"/>
                    <a:pt x="17211" y="3825"/>
                    <a:pt x="17332" y="3919"/>
                  </a:cubicBezTo>
                  <a:cubicBezTo>
                    <a:pt x="17375" y="3953"/>
                    <a:pt x="17421" y="3983"/>
                    <a:pt x="17467" y="4008"/>
                  </a:cubicBezTo>
                  <a:cubicBezTo>
                    <a:pt x="17950" y="4265"/>
                    <a:pt x="18131" y="4362"/>
                    <a:pt x="18562" y="5641"/>
                  </a:cubicBezTo>
                  <a:cubicBezTo>
                    <a:pt x="18822" y="6387"/>
                    <a:pt x="18452" y="7378"/>
                    <a:pt x="18253" y="7911"/>
                  </a:cubicBezTo>
                  <a:cubicBezTo>
                    <a:pt x="18161" y="8156"/>
                    <a:pt x="18130" y="8457"/>
                    <a:pt x="18182" y="8718"/>
                  </a:cubicBezTo>
                  <a:cubicBezTo>
                    <a:pt x="18316" y="9392"/>
                    <a:pt x="18254" y="9706"/>
                    <a:pt x="18232" y="9784"/>
                  </a:cubicBezTo>
                  <a:cubicBezTo>
                    <a:pt x="18230" y="9788"/>
                    <a:pt x="18227" y="9793"/>
                    <a:pt x="18224" y="9798"/>
                  </a:cubicBezTo>
                  <a:lnTo>
                    <a:pt x="18191" y="9853"/>
                  </a:lnTo>
                  <a:cubicBezTo>
                    <a:pt x="17926" y="10290"/>
                    <a:pt x="17434" y="11106"/>
                    <a:pt x="17434" y="12954"/>
                  </a:cubicBezTo>
                  <a:cubicBezTo>
                    <a:pt x="17434" y="15019"/>
                    <a:pt x="18570" y="15933"/>
                    <a:pt x="19229" y="16155"/>
                  </a:cubicBezTo>
                  <a:cubicBezTo>
                    <a:pt x="19856" y="16429"/>
                    <a:pt x="20435" y="16859"/>
                    <a:pt x="20582" y="17999"/>
                  </a:cubicBezTo>
                  <a:lnTo>
                    <a:pt x="18459" y="18000"/>
                  </a:lnTo>
                  <a:cubicBezTo>
                    <a:pt x="18647" y="18353"/>
                    <a:pt x="18802" y="18755"/>
                    <a:pt x="18920" y="19200"/>
                  </a:cubicBezTo>
                  <a:lnTo>
                    <a:pt x="21109" y="19199"/>
                  </a:lnTo>
                  <a:cubicBezTo>
                    <a:pt x="21600" y="19199"/>
                    <a:pt x="21600" y="18599"/>
                    <a:pt x="21600" y="18599"/>
                  </a:cubicBezTo>
                  <a:cubicBezTo>
                    <a:pt x="21600" y="16199"/>
                    <a:pt x="20410" y="15388"/>
                    <a:pt x="19516" y="15006"/>
                  </a:cubicBezTo>
                  <a:moveTo>
                    <a:pt x="2371" y="16155"/>
                  </a:moveTo>
                  <a:cubicBezTo>
                    <a:pt x="3030" y="15933"/>
                    <a:pt x="4166" y="15019"/>
                    <a:pt x="4166" y="12954"/>
                  </a:cubicBezTo>
                  <a:cubicBezTo>
                    <a:pt x="4166" y="11106"/>
                    <a:pt x="3673" y="10290"/>
                    <a:pt x="3409" y="9853"/>
                  </a:cubicBezTo>
                  <a:lnTo>
                    <a:pt x="3376" y="9798"/>
                  </a:lnTo>
                  <a:cubicBezTo>
                    <a:pt x="3373" y="9793"/>
                    <a:pt x="3370" y="9788"/>
                    <a:pt x="3367" y="9784"/>
                  </a:cubicBezTo>
                  <a:cubicBezTo>
                    <a:pt x="3346" y="9706"/>
                    <a:pt x="3283" y="9392"/>
                    <a:pt x="3418" y="8718"/>
                  </a:cubicBezTo>
                  <a:cubicBezTo>
                    <a:pt x="3470" y="8457"/>
                    <a:pt x="3439" y="8156"/>
                    <a:pt x="3347" y="7911"/>
                  </a:cubicBezTo>
                  <a:cubicBezTo>
                    <a:pt x="3148" y="7378"/>
                    <a:pt x="2778" y="6387"/>
                    <a:pt x="3038" y="5641"/>
                  </a:cubicBezTo>
                  <a:cubicBezTo>
                    <a:pt x="3469" y="4362"/>
                    <a:pt x="3649" y="4265"/>
                    <a:pt x="4133" y="4008"/>
                  </a:cubicBezTo>
                  <a:cubicBezTo>
                    <a:pt x="4180" y="3983"/>
                    <a:pt x="4225" y="3953"/>
                    <a:pt x="4268" y="3919"/>
                  </a:cubicBezTo>
                  <a:cubicBezTo>
                    <a:pt x="4389" y="3825"/>
                    <a:pt x="4884" y="3600"/>
                    <a:pt x="5392" y="3600"/>
                  </a:cubicBezTo>
                  <a:cubicBezTo>
                    <a:pt x="5636" y="3600"/>
                    <a:pt x="5839" y="3655"/>
                    <a:pt x="6002" y="3755"/>
                  </a:cubicBezTo>
                  <a:cubicBezTo>
                    <a:pt x="6045" y="3548"/>
                    <a:pt x="6096" y="3341"/>
                    <a:pt x="6165" y="3134"/>
                  </a:cubicBezTo>
                  <a:cubicBezTo>
                    <a:pt x="6225" y="2950"/>
                    <a:pt x="6289" y="2793"/>
                    <a:pt x="6351" y="2630"/>
                  </a:cubicBezTo>
                  <a:cubicBezTo>
                    <a:pt x="6046" y="2468"/>
                    <a:pt x="5716" y="2400"/>
                    <a:pt x="5392" y="2400"/>
                  </a:cubicBezTo>
                  <a:cubicBezTo>
                    <a:pt x="4682" y="2400"/>
                    <a:pt x="4009" y="2699"/>
                    <a:pt x="3740" y="2908"/>
                  </a:cubicBezTo>
                  <a:cubicBezTo>
                    <a:pt x="2955" y="3327"/>
                    <a:pt x="2625" y="3714"/>
                    <a:pt x="2130" y="5184"/>
                  </a:cubicBezTo>
                  <a:cubicBezTo>
                    <a:pt x="1700" y="6419"/>
                    <a:pt x="2212" y="7760"/>
                    <a:pt x="2464" y="8435"/>
                  </a:cubicBezTo>
                  <a:cubicBezTo>
                    <a:pt x="2156" y="9975"/>
                    <a:pt x="2583" y="10506"/>
                    <a:pt x="2583" y="10506"/>
                  </a:cubicBezTo>
                  <a:cubicBezTo>
                    <a:pt x="2806" y="10879"/>
                    <a:pt x="3185" y="11419"/>
                    <a:pt x="3185" y="12954"/>
                  </a:cubicBezTo>
                  <a:cubicBezTo>
                    <a:pt x="3185" y="14701"/>
                    <a:pt x="2084" y="15006"/>
                    <a:pt x="2084" y="15006"/>
                  </a:cubicBezTo>
                  <a:cubicBezTo>
                    <a:pt x="1191" y="15388"/>
                    <a:pt x="0" y="16199"/>
                    <a:pt x="0" y="18599"/>
                  </a:cubicBezTo>
                  <a:cubicBezTo>
                    <a:pt x="0" y="18599"/>
                    <a:pt x="0" y="19199"/>
                    <a:pt x="491" y="19199"/>
                  </a:cubicBezTo>
                  <a:lnTo>
                    <a:pt x="2680" y="19200"/>
                  </a:lnTo>
                  <a:cubicBezTo>
                    <a:pt x="2798" y="18755"/>
                    <a:pt x="2952" y="18353"/>
                    <a:pt x="3141" y="18000"/>
                  </a:cubicBezTo>
                  <a:lnTo>
                    <a:pt x="1018" y="17999"/>
                  </a:lnTo>
                  <a:cubicBezTo>
                    <a:pt x="1165" y="16859"/>
                    <a:pt x="1744" y="16429"/>
                    <a:pt x="2371" y="16155"/>
                  </a:cubicBezTo>
                </a:path>
              </a:pathLst>
            </a:custGeom>
            <a:solidFill>
              <a:schemeClr val="bg2"/>
            </a:solidFill>
            <a:ln w="12700">
              <a:miter lim="400000"/>
            </a:ln>
          </p:spPr>
          <p:txBody>
            <a:bodyPr lIns="30429" tIns="30429" rIns="30429" bIns="30429" anchor="ctr"/>
            <a:lstStyle/>
            <a:p>
              <a:pPr defTabSz="365128">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43">
                <a:cs typeface="+mn-ea"/>
                <a:sym typeface="+mn-lt"/>
              </a:endParaRPr>
            </a:p>
          </p:txBody>
        </p:sp>
      </p:grpSp>
      <p:grpSp>
        <p:nvGrpSpPr>
          <p:cNvPr id="19" name="Группа 84">
            <a:extLst>
              <a:ext uri="{FF2B5EF4-FFF2-40B4-BE49-F238E27FC236}">
                <a16:creationId xmlns:a16="http://schemas.microsoft.com/office/drawing/2014/main" xmlns="" id="{A4F36E5B-5794-4A27-A036-C3B46C974C27}"/>
              </a:ext>
            </a:extLst>
          </p:cNvPr>
          <p:cNvGrpSpPr/>
          <p:nvPr/>
        </p:nvGrpSpPr>
        <p:grpSpPr>
          <a:xfrm>
            <a:off x="6391407" y="3107583"/>
            <a:ext cx="579520" cy="579517"/>
            <a:chOff x="12795641" y="8238320"/>
            <a:chExt cx="608328" cy="608326"/>
          </a:xfrm>
        </p:grpSpPr>
        <p:sp>
          <p:nvSpPr>
            <p:cNvPr id="20" name="Freeform: Shape 111">
              <a:extLst>
                <a:ext uri="{FF2B5EF4-FFF2-40B4-BE49-F238E27FC236}">
                  <a16:creationId xmlns:a16="http://schemas.microsoft.com/office/drawing/2014/main" xmlns="" id="{A6323110-144A-4998-8642-1557D176569D}"/>
                </a:ext>
              </a:extLst>
            </p:cNvPr>
            <p:cNvSpPr/>
            <p:nvPr/>
          </p:nvSpPr>
          <p:spPr>
            <a:xfrm>
              <a:off x="12795641" y="8238320"/>
              <a:ext cx="608328" cy="608326"/>
            </a:xfrm>
            <a:custGeom>
              <a:avLst/>
              <a:gdLst/>
              <a:ahLst/>
              <a:cxnLst/>
              <a:rect l="l" t="t" r="r" b="b"/>
              <a:pathLst>
                <a:path w="195927" h="195927">
                  <a:moveTo>
                    <a:pt x="97964" y="0"/>
                  </a:moveTo>
                  <a:cubicBezTo>
                    <a:pt x="116200" y="208"/>
                    <a:pt x="132679" y="4667"/>
                    <a:pt x="147399" y="13379"/>
                  </a:cubicBezTo>
                  <a:cubicBezTo>
                    <a:pt x="162120" y="22090"/>
                    <a:pt x="173837" y="33807"/>
                    <a:pt x="182548" y="48528"/>
                  </a:cubicBezTo>
                  <a:cubicBezTo>
                    <a:pt x="191260" y="63248"/>
                    <a:pt x="195719" y="79727"/>
                    <a:pt x="195927" y="97963"/>
                  </a:cubicBezTo>
                  <a:cubicBezTo>
                    <a:pt x="195719" y="116199"/>
                    <a:pt x="191260" y="132677"/>
                    <a:pt x="182548" y="147398"/>
                  </a:cubicBezTo>
                  <a:cubicBezTo>
                    <a:pt x="173837" y="162119"/>
                    <a:pt x="162120" y="173836"/>
                    <a:pt x="147399" y="182547"/>
                  </a:cubicBezTo>
                  <a:cubicBezTo>
                    <a:pt x="132679" y="191259"/>
                    <a:pt x="116200" y="195719"/>
                    <a:pt x="97964" y="195927"/>
                  </a:cubicBezTo>
                  <a:cubicBezTo>
                    <a:pt x="79728" y="195719"/>
                    <a:pt x="63250" y="191259"/>
                    <a:pt x="48529" y="182547"/>
                  </a:cubicBezTo>
                  <a:cubicBezTo>
                    <a:pt x="33808" y="173836"/>
                    <a:pt x="22091" y="162119"/>
                    <a:pt x="13380" y="147398"/>
                  </a:cubicBezTo>
                  <a:cubicBezTo>
                    <a:pt x="4668" y="132677"/>
                    <a:pt x="208" y="116199"/>
                    <a:pt x="0" y="97963"/>
                  </a:cubicBezTo>
                  <a:cubicBezTo>
                    <a:pt x="208" y="79727"/>
                    <a:pt x="4668" y="63248"/>
                    <a:pt x="13380" y="48528"/>
                  </a:cubicBezTo>
                  <a:cubicBezTo>
                    <a:pt x="22091" y="33807"/>
                    <a:pt x="33808" y="22090"/>
                    <a:pt x="48529" y="13379"/>
                  </a:cubicBezTo>
                  <a:cubicBezTo>
                    <a:pt x="63250" y="4667"/>
                    <a:pt x="79728" y="208"/>
                    <a:pt x="97964" y="0"/>
                  </a:cubicBezTo>
                  <a:close/>
                </a:path>
              </a:pathLst>
            </a:custGeom>
            <a:solidFill>
              <a:srgbClr val="E63B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917" dirty="0">
                <a:cs typeface="+mn-ea"/>
                <a:sym typeface="+mn-lt"/>
              </a:endParaRPr>
            </a:p>
          </p:txBody>
        </p:sp>
        <p:sp>
          <p:nvSpPr>
            <p:cNvPr id="21" name="Shape 2871">
              <a:extLst>
                <a:ext uri="{FF2B5EF4-FFF2-40B4-BE49-F238E27FC236}">
                  <a16:creationId xmlns:a16="http://schemas.microsoft.com/office/drawing/2014/main" xmlns="" id="{7512D92C-B054-43E4-9413-5EE097214251}"/>
                </a:ext>
              </a:extLst>
            </p:cNvPr>
            <p:cNvSpPr/>
            <p:nvPr/>
          </p:nvSpPr>
          <p:spPr>
            <a:xfrm>
              <a:off x="12925834" y="8368530"/>
              <a:ext cx="347942" cy="347906"/>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14236" y="10309"/>
                  </a:moveTo>
                  <a:cubicBezTo>
                    <a:pt x="13552" y="10309"/>
                    <a:pt x="12889" y="10401"/>
                    <a:pt x="12252" y="10556"/>
                  </a:cubicBezTo>
                  <a:cubicBezTo>
                    <a:pt x="12104" y="10191"/>
                    <a:pt x="11941" y="9834"/>
                    <a:pt x="11763" y="9484"/>
                  </a:cubicBezTo>
                  <a:cubicBezTo>
                    <a:pt x="12783" y="9001"/>
                    <a:pt x="13728" y="8390"/>
                    <a:pt x="14592" y="7682"/>
                  </a:cubicBezTo>
                  <a:cubicBezTo>
                    <a:pt x="15222" y="8448"/>
                    <a:pt x="15619" y="9407"/>
                    <a:pt x="15692" y="10457"/>
                  </a:cubicBezTo>
                  <a:cubicBezTo>
                    <a:pt x="15218" y="10370"/>
                    <a:pt x="14736" y="10309"/>
                    <a:pt x="14236" y="10309"/>
                  </a:cubicBezTo>
                  <a:moveTo>
                    <a:pt x="13226" y="15065"/>
                  </a:moveTo>
                  <a:cubicBezTo>
                    <a:pt x="13168" y="13821"/>
                    <a:pt x="12957" y="12618"/>
                    <a:pt x="12590" y="11483"/>
                  </a:cubicBezTo>
                  <a:cubicBezTo>
                    <a:pt x="13120" y="11361"/>
                    <a:pt x="13669" y="11291"/>
                    <a:pt x="14236" y="11291"/>
                  </a:cubicBezTo>
                  <a:cubicBezTo>
                    <a:pt x="14726" y="11291"/>
                    <a:pt x="15199" y="11358"/>
                    <a:pt x="15661" y="11451"/>
                  </a:cubicBezTo>
                  <a:cubicBezTo>
                    <a:pt x="15455" y="13001"/>
                    <a:pt x="14529" y="14322"/>
                    <a:pt x="13226" y="15065"/>
                  </a:cubicBezTo>
                  <a:moveTo>
                    <a:pt x="10800" y="15709"/>
                  </a:moveTo>
                  <a:cubicBezTo>
                    <a:pt x="9746" y="15709"/>
                    <a:pt x="8772" y="15374"/>
                    <a:pt x="7971" y="14808"/>
                  </a:cubicBezTo>
                  <a:cubicBezTo>
                    <a:pt x="8822" y="13429"/>
                    <a:pt x="10108" y="12348"/>
                    <a:pt x="11646" y="11769"/>
                  </a:cubicBezTo>
                  <a:cubicBezTo>
                    <a:pt x="12027" y="12943"/>
                    <a:pt x="12241" y="14191"/>
                    <a:pt x="12264" y="15487"/>
                  </a:cubicBezTo>
                  <a:cubicBezTo>
                    <a:pt x="11801" y="15631"/>
                    <a:pt x="11310" y="15709"/>
                    <a:pt x="10800" y="15709"/>
                  </a:cubicBezTo>
                  <a:moveTo>
                    <a:pt x="5891" y="10800"/>
                  </a:moveTo>
                  <a:cubicBezTo>
                    <a:pt x="7641" y="10800"/>
                    <a:pt x="9313" y="10470"/>
                    <a:pt x="10852" y="9873"/>
                  </a:cubicBezTo>
                  <a:cubicBezTo>
                    <a:pt x="11016" y="10192"/>
                    <a:pt x="11171" y="10515"/>
                    <a:pt x="11309" y="10848"/>
                  </a:cubicBezTo>
                  <a:cubicBezTo>
                    <a:pt x="9614" y="11484"/>
                    <a:pt x="8190" y="12658"/>
                    <a:pt x="7225" y="14157"/>
                  </a:cubicBezTo>
                  <a:cubicBezTo>
                    <a:pt x="6400" y="13279"/>
                    <a:pt x="5891" y="12100"/>
                    <a:pt x="5891" y="10800"/>
                  </a:cubicBezTo>
                  <a:moveTo>
                    <a:pt x="8358" y="6546"/>
                  </a:moveTo>
                  <a:cubicBezTo>
                    <a:pt x="9117" y="7279"/>
                    <a:pt x="9793" y="8099"/>
                    <a:pt x="10353" y="9000"/>
                  </a:cubicBezTo>
                  <a:cubicBezTo>
                    <a:pt x="8991" y="9509"/>
                    <a:pt x="7526" y="9801"/>
                    <a:pt x="5990" y="9813"/>
                  </a:cubicBezTo>
                  <a:cubicBezTo>
                    <a:pt x="6276" y="8414"/>
                    <a:pt x="7158" y="7236"/>
                    <a:pt x="8358" y="6546"/>
                  </a:cubicBezTo>
                  <a:moveTo>
                    <a:pt x="10800" y="5891"/>
                  </a:moveTo>
                  <a:cubicBezTo>
                    <a:pt x="11968" y="5891"/>
                    <a:pt x="13040" y="6300"/>
                    <a:pt x="13882" y="6982"/>
                  </a:cubicBezTo>
                  <a:cubicBezTo>
                    <a:pt x="13087" y="7622"/>
                    <a:pt x="12217" y="8174"/>
                    <a:pt x="11282" y="8612"/>
                  </a:cubicBezTo>
                  <a:cubicBezTo>
                    <a:pt x="10732" y="7702"/>
                    <a:pt x="10073" y="6869"/>
                    <a:pt x="9333" y="6114"/>
                  </a:cubicBezTo>
                  <a:cubicBezTo>
                    <a:pt x="9797" y="5970"/>
                    <a:pt x="10289" y="5891"/>
                    <a:pt x="10800" y="5891"/>
                  </a:cubicBezTo>
                  <a:moveTo>
                    <a:pt x="10800" y="4909"/>
                  </a:moveTo>
                  <a:cubicBezTo>
                    <a:pt x="7547" y="4909"/>
                    <a:pt x="4909" y="7547"/>
                    <a:pt x="4909" y="10800"/>
                  </a:cubicBezTo>
                  <a:cubicBezTo>
                    <a:pt x="4909" y="14053"/>
                    <a:pt x="7547" y="16691"/>
                    <a:pt x="10800" y="16691"/>
                  </a:cubicBezTo>
                  <a:cubicBezTo>
                    <a:pt x="14053" y="16691"/>
                    <a:pt x="16691" y="14053"/>
                    <a:pt x="16691" y="10800"/>
                  </a:cubicBezTo>
                  <a:cubicBezTo>
                    <a:pt x="16691" y="7547"/>
                    <a:pt x="14053" y="4909"/>
                    <a:pt x="10800" y="4909"/>
                  </a:cubicBezTo>
                </a:path>
              </a:pathLst>
            </a:custGeom>
            <a:solidFill>
              <a:schemeClr val="bg2"/>
            </a:solidFill>
            <a:ln w="12700">
              <a:miter lim="400000"/>
            </a:ln>
          </p:spPr>
          <p:txBody>
            <a:bodyPr lIns="30429" tIns="30429" rIns="30429" bIns="30429" anchor="ctr"/>
            <a:lstStyle/>
            <a:p>
              <a:pPr defTabSz="365128">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2343">
                <a:cs typeface="+mn-ea"/>
                <a:sym typeface="+mn-lt"/>
              </a:endParaRPr>
            </a:p>
          </p:txBody>
        </p:sp>
      </p:grpSp>
      <p:sp>
        <p:nvSpPr>
          <p:cNvPr id="22" name="矩形 21">
            <a:extLst>
              <a:ext uri="{FF2B5EF4-FFF2-40B4-BE49-F238E27FC236}">
                <a16:creationId xmlns:a16="http://schemas.microsoft.com/office/drawing/2014/main" xmlns="" id="{C7A8BF98-F7DB-431F-B970-9B73338A2124}"/>
              </a:ext>
            </a:extLst>
          </p:cNvPr>
          <p:cNvSpPr/>
          <p:nvPr/>
        </p:nvSpPr>
        <p:spPr>
          <a:xfrm>
            <a:off x="5906597" y="1614870"/>
            <a:ext cx="774571" cy="400110"/>
          </a:xfrm>
          <a:prstGeom prst="rect">
            <a:avLst/>
          </a:prstGeom>
        </p:spPr>
        <p:txBody>
          <a:bodyPr wrap="none">
            <a:spAutoFit/>
          </a:bodyPr>
          <a:lstStyle/>
          <a:p>
            <a:r>
              <a:rPr lang="zh-CN" altLang="en-US" sz="2000" spc="300" dirty="0">
                <a:solidFill>
                  <a:srgbClr val="E63B3C"/>
                </a:solidFill>
                <a:cs typeface="+mn-ea"/>
                <a:sym typeface="+mn-lt"/>
              </a:rPr>
              <a:t>目标</a:t>
            </a:r>
            <a:endParaRPr lang="zh-CN" altLang="en-US" sz="2000" dirty="0">
              <a:cs typeface="+mn-ea"/>
              <a:sym typeface="+mn-lt"/>
            </a:endParaRPr>
          </a:p>
        </p:txBody>
      </p:sp>
      <p:sp>
        <p:nvSpPr>
          <p:cNvPr id="23" name="矩形 22">
            <a:extLst>
              <a:ext uri="{FF2B5EF4-FFF2-40B4-BE49-F238E27FC236}">
                <a16:creationId xmlns:a16="http://schemas.microsoft.com/office/drawing/2014/main" xmlns="" id="{C860F48A-7BC3-4FBE-8A50-9FDFE86C9FA5}"/>
              </a:ext>
            </a:extLst>
          </p:cNvPr>
          <p:cNvSpPr/>
          <p:nvPr/>
        </p:nvSpPr>
        <p:spPr>
          <a:xfrm>
            <a:off x="6645021" y="2302000"/>
            <a:ext cx="453971" cy="400110"/>
          </a:xfrm>
          <a:prstGeom prst="rect">
            <a:avLst/>
          </a:prstGeom>
        </p:spPr>
        <p:txBody>
          <a:bodyPr wrap="square">
            <a:spAutoFit/>
          </a:bodyPr>
          <a:lstStyle/>
          <a:p>
            <a:r>
              <a:rPr lang="zh-CN" altLang="en-US" sz="2000" spc="300" dirty="0">
                <a:solidFill>
                  <a:srgbClr val="E63B3C"/>
                </a:solidFill>
                <a:cs typeface="+mn-ea"/>
                <a:sym typeface="+mn-lt"/>
              </a:rPr>
              <a:t>人</a:t>
            </a:r>
            <a:endParaRPr lang="zh-CN" altLang="en-US" sz="2000" dirty="0">
              <a:cs typeface="+mn-ea"/>
              <a:sym typeface="+mn-lt"/>
            </a:endParaRPr>
          </a:p>
        </p:txBody>
      </p:sp>
      <p:sp>
        <p:nvSpPr>
          <p:cNvPr id="24" name="矩形 23">
            <a:extLst>
              <a:ext uri="{FF2B5EF4-FFF2-40B4-BE49-F238E27FC236}">
                <a16:creationId xmlns:a16="http://schemas.microsoft.com/office/drawing/2014/main" xmlns="" id="{70B6781F-CC0C-4A22-81C1-A119EDE9130C}"/>
              </a:ext>
            </a:extLst>
          </p:cNvPr>
          <p:cNvSpPr/>
          <p:nvPr/>
        </p:nvSpPr>
        <p:spPr>
          <a:xfrm>
            <a:off x="6976502" y="3126644"/>
            <a:ext cx="774571" cy="400110"/>
          </a:xfrm>
          <a:prstGeom prst="rect">
            <a:avLst/>
          </a:prstGeom>
        </p:spPr>
        <p:txBody>
          <a:bodyPr wrap="none">
            <a:spAutoFit/>
          </a:bodyPr>
          <a:lstStyle/>
          <a:p>
            <a:r>
              <a:rPr lang="zh-CN" altLang="en-US" sz="2000" spc="300" dirty="0">
                <a:solidFill>
                  <a:srgbClr val="E63B3C"/>
                </a:solidFill>
                <a:cs typeface="+mn-ea"/>
                <a:sym typeface="+mn-lt"/>
              </a:rPr>
              <a:t>定位</a:t>
            </a:r>
            <a:endParaRPr lang="zh-CN" altLang="en-US" sz="2000" dirty="0">
              <a:cs typeface="+mn-ea"/>
              <a:sym typeface="+mn-lt"/>
            </a:endParaRPr>
          </a:p>
        </p:txBody>
      </p:sp>
      <p:sp>
        <p:nvSpPr>
          <p:cNvPr id="25" name="矩形 24">
            <a:extLst>
              <a:ext uri="{FF2B5EF4-FFF2-40B4-BE49-F238E27FC236}">
                <a16:creationId xmlns:a16="http://schemas.microsoft.com/office/drawing/2014/main" xmlns="" id="{13D4413C-D67F-4809-8644-F94384D0B6CE}"/>
              </a:ext>
            </a:extLst>
          </p:cNvPr>
          <p:cNvSpPr/>
          <p:nvPr/>
        </p:nvSpPr>
        <p:spPr>
          <a:xfrm>
            <a:off x="7161769" y="3977905"/>
            <a:ext cx="774571" cy="400110"/>
          </a:xfrm>
          <a:prstGeom prst="rect">
            <a:avLst/>
          </a:prstGeom>
        </p:spPr>
        <p:txBody>
          <a:bodyPr wrap="none">
            <a:spAutoFit/>
          </a:bodyPr>
          <a:lstStyle/>
          <a:p>
            <a:r>
              <a:rPr lang="zh-CN" altLang="en-US" sz="2000" spc="300" dirty="0">
                <a:solidFill>
                  <a:srgbClr val="E63B3C"/>
                </a:solidFill>
                <a:cs typeface="+mn-ea"/>
                <a:sym typeface="+mn-lt"/>
              </a:rPr>
              <a:t>权限</a:t>
            </a:r>
            <a:endParaRPr lang="zh-CN" altLang="en-US" sz="2000" dirty="0">
              <a:cs typeface="+mn-ea"/>
              <a:sym typeface="+mn-lt"/>
            </a:endParaRPr>
          </a:p>
        </p:txBody>
      </p:sp>
      <p:sp>
        <p:nvSpPr>
          <p:cNvPr id="26" name="矩形 25">
            <a:extLst>
              <a:ext uri="{FF2B5EF4-FFF2-40B4-BE49-F238E27FC236}">
                <a16:creationId xmlns:a16="http://schemas.microsoft.com/office/drawing/2014/main" xmlns="" id="{A22F9E79-8C52-4B73-85D2-A046262C8C5E}"/>
              </a:ext>
            </a:extLst>
          </p:cNvPr>
          <p:cNvSpPr/>
          <p:nvPr/>
        </p:nvSpPr>
        <p:spPr>
          <a:xfrm>
            <a:off x="7161769" y="4846016"/>
            <a:ext cx="774571" cy="400110"/>
          </a:xfrm>
          <a:prstGeom prst="rect">
            <a:avLst/>
          </a:prstGeom>
        </p:spPr>
        <p:txBody>
          <a:bodyPr wrap="none">
            <a:spAutoFit/>
          </a:bodyPr>
          <a:lstStyle/>
          <a:p>
            <a:r>
              <a:rPr lang="zh-CN" altLang="en-US" sz="2000" spc="300" dirty="0">
                <a:solidFill>
                  <a:srgbClr val="E63B3C"/>
                </a:solidFill>
                <a:cs typeface="+mn-ea"/>
                <a:sym typeface="+mn-lt"/>
              </a:rPr>
              <a:t>计划</a:t>
            </a:r>
            <a:endParaRPr lang="zh-CN" altLang="en-US" sz="2000" dirty="0">
              <a:cs typeface="+mn-ea"/>
              <a:sym typeface="+mn-lt"/>
            </a:endParaRPr>
          </a:p>
        </p:txBody>
      </p:sp>
      <p:grpSp>
        <p:nvGrpSpPr>
          <p:cNvPr id="29" name="组合 28">
            <a:extLst>
              <a:ext uri="{FF2B5EF4-FFF2-40B4-BE49-F238E27FC236}">
                <a16:creationId xmlns:a16="http://schemas.microsoft.com/office/drawing/2014/main" xmlns="" id="{52EFD802-FD9E-4C14-822B-DA4D9B8057AC}"/>
              </a:ext>
            </a:extLst>
          </p:cNvPr>
          <p:cNvGrpSpPr/>
          <p:nvPr/>
        </p:nvGrpSpPr>
        <p:grpSpPr>
          <a:xfrm>
            <a:off x="7855426" y="2302001"/>
            <a:ext cx="3190017" cy="1522440"/>
            <a:chOff x="5349470" y="1829624"/>
            <a:chExt cx="3190017" cy="1522440"/>
          </a:xfrm>
        </p:grpSpPr>
        <p:sp>
          <p:nvSpPr>
            <p:cNvPr id="27" name="矩形 26">
              <a:extLst>
                <a:ext uri="{FF2B5EF4-FFF2-40B4-BE49-F238E27FC236}">
                  <a16:creationId xmlns:a16="http://schemas.microsoft.com/office/drawing/2014/main" xmlns="" id="{FF2B2F73-B8DB-4190-B9BA-32D30E3E3108}"/>
                </a:ext>
              </a:extLst>
            </p:cNvPr>
            <p:cNvSpPr/>
            <p:nvPr/>
          </p:nvSpPr>
          <p:spPr>
            <a:xfrm>
              <a:off x="5477057" y="1997941"/>
              <a:ext cx="2934844" cy="1172629"/>
            </a:xfrm>
            <a:prstGeom prst="rect">
              <a:avLst/>
            </a:prstGeom>
          </p:spPr>
          <p:txBody>
            <a:bodyPr wrap="square">
              <a:spAutoFit/>
            </a:bodyPr>
            <a:lstStyle/>
            <a:p>
              <a:pPr algn="just">
                <a:lnSpc>
                  <a:spcPct val="130000"/>
                </a:lnSpc>
                <a:spcBef>
                  <a:spcPct val="30000"/>
                </a:spcBef>
              </a:pPr>
              <a:r>
                <a:rPr lang="zh-CN" altLang="en-US" spc="300" dirty="0">
                  <a:solidFill>
                    <a:srgbClr val="425158"/>
                  </a:solidFill>
                  <a:cs typeface="+mn-ea"/>
                  <a:sym typeface="+mn-lt"/>
                </a:rPr>
                <a:t>简而言之，团队就是是将分散的个人结合成具有特定功能的有机整体。</a:t>
              </a:r>
            </a:p>
          </p:txBody>
        </p:sp>
        <p:sp>
          <p:nvSpPr>
            <p:cNvPr id="28" name="平行四边形 27">
              <a:extLst>
                <a:ext uri="{FF2B5EF4-FFF2-40B4-BE49-F238E27FC236}">
                  <a16:creationId xmlns:a16="http://schemas.microsoft.com/office/drawing/2014/main" xmlns="" id="{678166C6-0B9F-4744-8C07-E7D5D953BBE8}"/>
                </a:ext>
              </a:extLst>
            </p:cNvPr>
            <p:cNvSpPr/>
            <p:nvPr/>
          </p:nvSpPr>
          <p:spPr>
            <a:xfrm>
              <a:off x="5349470" y="1829624"/>
              <a:ext cx="3190017" cy="1522440"/>
            </a:xfrm>
            <a:prstGeom prst="parallelogram">
              <a:avLst>
                <a:gd name="adj" fmla="val 0"/>
              </a:avLst>
            </a:prstGeom>
            <a:noFill/>
            <a:ln>
              <a:solidFill>
                <a:srgbClr val="425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30" name="组合 29">
            <a:extLst>
              <a:ext uri="{FF2B5EF4-FFF2-40B4-BE49-F238E27FC236}">
                <a16:creationId xmlns:a16="http://schemas.microsoft.com/office/drawing/2014/main" xmlns="" id="{9CD28B21-415B-4F5B-84BA-0BAD4AC428C6}"/>
              </a:ext>
            </a:extLst>
          </p:cNvPr>
          <p:cNvGrpSpPr/>
          <p:nvPr/>
        </p:nvGrpSpPr>
        <p:grpSpPr>
          <a:xfrm>
            <a:off x="10372160" y="-234025"/>
            <a:ext cx="1192187" cy="1192186"/>
            <a:chOff x="-3498117" y="-3513194"/>
            <a:chExt cx="7301036" cy="7301036"/>
          </a:xfrm>
        </p:grpSpPr>
        <p:sp>
          <p:nvSpPr>
            <p:cNvPr id="31" name="椭圆 30">
              <a:extLst>
                <a:ext uri="{FF2B5EF4-FFF2-40B4-BE49-F238E27FC236}">
                  <a16:creationId xmlns:a16="http://schemas.microsoft.com/office/drawing/2014/main" xmlns="" id="{A9835DCB-EB1A-4A00-AC24-965574712EDD}"/>
                </a:ext>
              </a:extLst>
            </p:cNvPr>
            <p:cNvSpPr/>
            <p:nvPr/>
          </p:nvSpPr>
          <p:spPr>
            <a:xfrm>
              <a:off x="-3498117" y="-3513194"/>
              <a:ext cx="7301036" cy="7301036"/>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32" name="椭圆 31">
              <a:extLst>
                <a:ext uri="{FF2B5EF4-FFF2-40B4-BE49-F238E27FC236}">
                  <a16:creationId xmlns:a16="http://schemas.microsoft.com/office/drawing/2014/main" xmlns="" id="{E3DCECBD-2513-4738-A734-B4D7C5B2006F}"/>
                </a:ext>
              </a:extLst>
            </p:cNvPr>
            <p:cNvSpPr/>
            <p:nvPr/>
          </p:nvSpPr>
          <p:spPr>
            <a:xfrm>
              <a:off x="-3120022" y="-3130073"/>
              <a:ext cx="6544842" cy="6544842"/>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33" name="椭圆 32">
              <a:extLst>
                <a:ext uri="{FF2B5EF4-FFF2-40B4-BE49-F238E27FC236}">
                  <a16:creationId xmlns:a16="http://schemas.microsoft.com/office/drawing/2014/main" xmlns="" id="{7FA61BE3-F2FF-45FA-82BE-25291B9E7C87}"/>
                </a:ext>
              </a:extLst>
            </p:cNvPr>
            <p:cNvSpPr/>
            <p:nvPr/>
          </p:nvSpPr>
          <p:spPr>
            <a:xfrm>
              <a:off x="-2741926" y="-2746952"/>
              <a:ext cx="5788651" cy="5788651"/>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34" name="椭圆 33">
              <a:extLst>
                <a:ext uri="{FF2B5EF4-FFF2-40B4-BE49-F238E27FC236}">
                  <a16:creationId xmlns:a16="http://schemas.microsoft.com/office/drawing/2014/main" xmlns="" id="{5C684A23-46DC-4345-8D61-25157E15081C}"/>
                </a:ext>
              </a:extLst>
            </p:cNvPr>
            <p:cNvSpPr/>
            <p:nvPr/>
          </p:nvSpPr>
          <p:spPr>
            <a:xfrm>
              <a:off x="-2363828" y="-2363833"/>
              <a:ext cx="5032457" cy="5032457"/>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35" name="椭圆 34">
              <a:extLst>
                <a:ext uri="{FF2B5EF4-FFF2-40B4-BE49-F238E27FC236}">
                  <a16:creationId xmlns:a16="http://schemas.microsoft.com/office/drawing/2014/main" xmlns="" id="{5091525C-E196-4766-979B-9510996FE322}"/>
                </a:ext>
              </a:extLst>
            </p:cNvPr>
            <p:cNvSpPr/>
            <p:nvPr/>
          </p:nvSpPr>
          <p:spPr>
            <a:xfrm>
              <a:off x="-1985730" y="-1980712"/>
              <a:ext cx="4276263" cy="4276263"/>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36" name="椭圆 35">
              <a:extLst>
                <a:ext uri="{FF2B5EF4-FFF2-40B4-BE49-F238E27FC236}">
                  <a16:creationId xmlns:a16="http://schemas.microsoft.com/office/drawing/2014/main" xmlns="" id="{A8B5BEF0-1D5F-4505-82DF-4FB28FB4A881}"/>
                </a:ext>
              </a:extLst>
            </p:cNvPr>
            <p:cNvSpPr/>
            <p:nvPr/>
          </p:nvSpPr>
          <p:spPr>
            <a:xfrm>
              <a:off x="-1607634" y="-1597591"/>
              <a:ext cx="3520072" cy="3520072"/>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grpSp>
    </p:spTree>
    <p:extLst>
      <p:ext uri="{BB962C8B-B14F-4D97-AF65-F5344CB8AC3E}">
        <p14:creationId xmlns:p14="http://schemas.microsoft.com/office/powerpoint/2010/main" val="2555910838"/>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par>
                                <p:cTn id="14" presetID="14" presetClass="entr" presetSubtype="1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randombar(horizontal)">
                                      <p:cBhvr>
                                        <p:cTn id="16" dur="500"/>
                                        <p:tgtEl>
                                          <p:spTgt spid="30"/>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randombar(horizontal)">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ipe(down)">
                                      <p:cBhvr>
                                        <p:cTn id="29" dur="5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wipe(down)">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down)">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barn(inVertical)">
                                      <p:cBhvr>
                                        <p:cTn id="50" dur="500"/>
                                        <p:tgtEl>
                                          <p:spTgt spid="16"/>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Effect transition="in" filter="barn(inVertical)">
                                      <p:cBhvr>
                                        <p:cTn id="53" dur="500"/>
                                        <p:tgtEl>
                                          <p:spTgt spid="25"/>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randombar(horizontal)">
                                      <p:cBhvr>
                                        <p:cTn id="58" dur="500"/>
                                        <p:tgtEl>
                                          <p:spTgt spid="13"/>
                                        </p:tgtEl>
                                      </p:cBhvr>
                                    </p:animEffect>
                                  </p:childTnLst>
                                </p:cTn>
                              </p:par>
                              <p:par>
                                <p:cTn id="59" presetID="14" presetClass="entr" presetSubtype="1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randombar(horizontal)">
                                      <p:cBhvr>
                                        <p:cTn id="6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22" grpId="0"/>
      <p:bldP spid="23" grpId="0"/>
      <p:bldP spid="24" grpId="0"/>
      <p:bldP spid="25" grpId="0"/>
      <p:bldP spid="2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xmlns="" id="{9C8A779A-1800-412C-9E7C-1296D11CBF9D}"/>
              </a:ext>
            </a:extLst>
          </p:cNvPr>
          <p:cNvGrpSpPr/>
          <p:nvPr/>
        </p:nvGrpSpPr>
        <p:grpSpPr>
          <a:xfrm>
            <a:off x="1081911" y="2563244"/>
            <a:ext cx="2965324" cy="1930649"/>
            <a:chOff x="4435740" y="2137283"/>
            <a:chExt cx="2965324" cy="1930649"/>
          </a:xfrm>
        </p:grpSpPr>
        <p:grpSp>
          <p:nvGrpSpPr>
            <p:cNvPr id="7" name="组合 6">
              <a:extLst>
                <a:ext uri="{FF2B5EF4-FFF2-40B4-BE49-F238E27FC236}">
                  <a16:creationId xmlns:a16="http://schemas.microsoft.com/office/drawing/2014/main" xmlns="" id="{94682591-0BD2-458D-989B-4B3B01E91A78}"/>
                </a:ext>
              </a:extLst>
            </p:cNvPr>
            <p:cNvGrpSpPr/>
            <p:nvPr/>
          </p:nvGrpSpPr>
          <p:grpSpPr>
            <a:xfrm>
              <a:off x="4435740" y="2137283"/>
              <a:ext cx="1930649" cy="1930649"/>
              <a:chOff x="-3498117" y="-3513194"/>
              <a:chExt cx="7301036" cy="7301036"/>
            </a:xfrm>
          </p:grpSpPr>
          <p:sp>
            <p:nvSpPr>
              <p:cNvPr id="8" name="椭圆 7">
                <a:extLst>
                  <a:ext uri="{FF2B5EF4-FFF2-40B4-BE49-F238E27FC236}">
                    <a16:creationId xmlns:a16="http://schemas.microsoft.com/office/drawing/2014/main" xmlns="" id="{2376B7D5-CA34-4B30-93C6-B4CFEF5D4A15}"/>
                  </a:ext>
                </a:extLst>
              </p:cNvPr>
              <p:cNvSpPr/>
              <p:nvPr/>
            </p:nvSpPr>
            <p:spPr>
              <a:xfrm>
                <a:off x="-3498117" y="-3513194"/>
                <a:ext cx="7301036" cy="7301036"/>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9" name="椭圆 8">
                <a:extLst>
                  <a:ext uri="{FF2B5EF4-FFF2-40B4-BE49-F238E27FC236}">
                    <a16:creationId xmlns:a16="http://schemas.microsoft.com/office/drawing/2014/main" xmlns="" id="{F1624F36-5FB9-42D5-8F01-8CCF96DFEA5A}"/>
                  </a:ext>
                </a:extLst>
              </p:cNvPr>
              <p:cNvSpPr/>
              <p:nvPr/>
            </p:nvSpPr>
            <p:spPr>
              <a:xfrm>
                <a:off x="-3120022" y="-3130073"/>
                <a:ext cx="6544842" cy="6544842"/>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0" name="椭圆 9">
                <a:extLst>
                  <a:ext uri="{FF2B5EF4-FFF2-40B4-BE49-F238E27FC236}">
                    <a16:creationId xmlns:a16="http://schemas.microsoft.com/office/drawing/2014/main" xmlns="" id="{E4285131-9B22-4701-93FF-283D49C2C894}"/>
                  </a:ext>
                </a:extLst>
              </p:cNvPr>
              <p:cNvSpPr/>
              <p:nvPr/>
            </p:nvSpPr>
            <p:spPr>
              <a:xfrm>
                <a:off x="-2741926" y="-2746952"/>
                <a:ext cx="5788651" cy="5788651"/>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1" name="椭圆 10">
                <a:extLst>
                  <a:ext uri="{FF2B5EF4-FFF2-40B4-BE49-F238E27FC236}">
                    <a16:creationId xmlns:a16="http://schemas.microsoft.com/office/drawing/2014/main" xmlns="" id="{9E00F906-2C99-4DAB-8A9B-F590AF2C5FF6}"/>
                  </a:ext>
                </a:extLst>
              </p:cNvPr>
              <p:cNvSpPr/>
              <p:nvPr/>
            </p:nvSpPr>
            <p:spPr>
              <a:xfrm>
                <a:off x="-2363828" y="-2363833"/>
                <a:ext cx="5032457" cy="5032457"/>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2" name="椭圆 11">
                <a:extLst>
                  <a:ext uri="{FF2B5EF4-FFF2-40B4-BE49-F238E27FC236}">
                    <a16:creationId xmlns:a16="http://schemas.microsoft.com/office/drawing/2014/main" xmlns="" id="{B3261D0A-7920-4978-BF6D-DF3ED56D6CFF}"/>
                  </a:ext>
                </a:extLst>
              </p:cNvPr>
              <p:cNvSpPr/>
              <p:nvPr/>
            </p:nvSpPr>
            <p:spPr>
              <a:xfrm>
                <a:off x="-1985730" y="-1980712"/>
                <a:ext cx="4276263" cy="4276263"/>
              </a:xfrm>
              <a:prstGeom prst="ellipse">
                <a:avLst/>
              </a:prstGeom>
              <a:noFill/>
              <a:ln w="12700" cap="flat" cmpd="sng" algn="ctr">
                <a:solidFill>
                  <a:srgbClr val="425158"/>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sp>
            <p:nvSpPr>
              <p:cNvPr id="13" name="椭圆 12">
                <a:extLst>
                  <a:ext uri="{FF2B5EF4-FFF2-40B4-BE49-F238E27FC236}">
                    <a16:creationId xmlns:a16="http://schemas.microsoft.com/office/drawing/2014/main" xmlns="" id="{E3E0D765-F321-4DC6-927B-06438A4F964C}"/>
                  </a:ext>
                </a:extLst>
              </p:cNvPr>
              <p:cNvSpPr/>
              <p:nvPr/>
            </p:nvSpPr>
            <p:spPr>
              <a:xfrm>
                <a:off x="-1607634" y="-1597591"/>
                <a:ext cx="3520072" cy="3520072"/>
              </a:xfrm>
              <a:prstGeom prst="ellipse">
                <a:avLst/>
              </a:prstGeom>
              <a:noFill/>
              <a:ln w="12700" cap="flat" cmpd="sng" algn="ctr">
                <a:solidFill>
                  <a:srgbClr val="E63B3C"/>
                </a:solidFill>
                <a:prstDash val="solid"/>
                <a:miter lim="800000"/>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lumMod val="100000"/>
                    </a:schemeClr>
                  </a:solidFill>
                  <a:cs typeface="+mn-ea"/>
                  <a:sym typeface="+mn-lt"/>
                </a:endParaRPr>
              </a:p>
            </p:txBody>
          </p:sp>
        </p:grpSp>
        <p:grpSp>
          <p:nvGrpSpPr>
            <p:cNvPr id="6" name="组合 5">
              <a:extLst>
                <a:ext uri="{FF2B5EF4-FFF2-40B4-BE49-F238E27FC236}">
                  <a16:creationId xmlns:a16="http://schemas.microsoft.com/office/drawing/2014/main" xmlns="" id="{BA0AF92B-B66F-4351-BA7F-B41FAB6D5F01}"/>
                </a:ext>
              </a:extLst>
            </p:cNvPr>
            <p:cNvGrpSpPr/>
            <p:nvPr/>
          </p:nvGrpSpPr>
          <p:grpSpPr>
            <a:xfrm>
              <a:off x="5131747" y="2902552"/>
              <a:ext cx="2269317" cy="400110"/>
              <a:chOff x="2267027" y="2535309"/>
              <a:chExt cx="2269317" cy="400110"/>
            </a:xfrm>
          </p:grpSpPr>
          <p:sp>
            <p:nvSpPr>
              <p:cNvPr id="2" name="文本框 1">
                <a:extLst>
                  <a:ext uri="{FF2B5EF4-FFF2-40B4-BE49-F238E27FC236}">
                    <a16:creationId xmlns:a16="http://schemas.microsoft.com/office/drawing/2014/main" xmlns="" id="{AA990734-97E0-43C2-ABA8-F913EBAC79A1}"/>
                  </a:ext>
                </a:extLst>
              </p:cNvPr>
              <p:cNvSpPr txBox="1"/>
              <p:nvPr/>
            </p:nvSpPr>
            <p:spPr>
              <a:xfrm>
                <a:off x="2342527" y="2535309"/>
                <a:ext cx="2193817" cy="400110"/>
              </a:xfrm>
              <a:prstGeom prst="rect">
                <a:avLst/>
              </a:prstGeom>
              <a:solidFill>
                <a:schemeClr val="bg1"/>
              </a:solidFill>
            </p:spPr>
            <p:txBody>
              <a:bodyPr vert="horz" wrap="square" rtlCol="0">
                <a:spAutoFit/>
              </a:bodyPr>
              <a:lstStyle>
                <a:defPPr>
                  <a:defRPr lang="en-US"/>
                </a:defPPr>
                <a:lvl1pPr algn="ctr">
                  <a:defRPr sz="2000" spc="600">
                    <a:solidFill>
                      <a:srgbClr val="425158"/>
                    </a:solidFill>
                    <a:latin typeface="思源黑体 CN Bold" panose="020B0800000000000000" pitchFamily="34" charset="-122"/>
                    <a:ea typeface="思源黑体 CN Bold" panose="020B0800000000000000" pitchFamily="34" charset="-122"/>
                  </a:defRPr>
                </a:lvl1pPr>
              </a:lstStyle>
              <a:p>
                <a:r>
                  <a:rPr lang="zh-CN" altLang="en-US" dirty="0">
                    <a:latin typeface="+mn-lt"/>
                    <a:ea typeface="+mn-ea"/>
                    <a:cs typeface="+mn-ea"/>
                    <a:sym typeface="+mn-lt"/>
                  </a:rPr>
                  <a:t>团队精神</a:t>
                </a:r>
              </a:p>
            </p:txBody>
          </p:sp>
          <p:grpSp>
            <p:nvGrpSpPr>
              <p:cNvPr id="5" name="组合 4">
                <a:extLst>
                  <a:ext uri="{FF2B5EF4-FFF2-40B4-BE49-F238E27FC236}">
                    <a16:creationId xmlns:a16="http://schemas.microsoft.com/office/drawing/2014/main" xmlns="" id="{A4F8D0C4-F639-4B3A-840B-29A87455487E}"/>
                  </a:ext>
                </a:extLst>
              </p:cNvPr>
              <p:cNvGrpSpPr/>
              <p:nvPr/>
            </p:nvGrpSpPr>
            <p:grpSpPr>
              <a:xfrm>
                <a:off x="2267027" y="2594301"/>
                <a:ext cx="363753" cy="248925"/>
                <a:chOff x="2227699" y="2535309"/>
                <a:chExt cx="363753" cy="248925"/>
              </a:xfrm>
            </p:grpSpPr>
            <p:sp>
              <p:nvSpPr>
                <p:cNvPr id="3" name="椭圆 2">
                  <a:extLst>
                    <a:ext uri="{FF2B5EF4-FFF2-40B4-BE49-F238E27FC236}">
                      <a16:creationId xmlns:a16="http://schemas.microsoft.com/office/drawing/2014/main" xmlns="" id="{83C12332-3882-47D2-8E66-C206F2F731F0}"/>
                    </a:ext>
                  </a:extLst>
                </p:cNvPr>
                <p:cNvSpPr/>
                <p:nvPr/>
              </p:nvSpPr>
              <p:spPr>
                <a:xfrm>
                  <a:off x="2342527" y="2535309"/>
                  <a:ext cx="248925" cy="248925"/>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xmlns="" id="{99A2A696-09B4-4D57-8EF2-AD3D6F672F6D}"/>
                    </a:ext>
                  </a:extLst>
                </p:cNvPr>
                <p:cNvSpPr/>
                <p:nvPr/>
              </p:nvSpPr>
              <p:spPr>
                <a:xfrm>
                  <a:off x="2227699" y="2535309"/>
                  <a:ext cx="190707" cy="190707"/>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grpSp>
      <p:grpSp>
        <p:nvGrpSpPr>
          <p:cNvPr id="19" name="组合 18">
            <a:extLst>
              <a:ext uri="{FF2B5EF4-FFF2-40B4-BE49-F238E27FC236}">
                <a16:creationId xmlns:a16="http://schemas.microsoft.com/office/drawing/2014/main" xmlns="" id="{571E6417-217A-49CE-879C-E3A936F0C732}"/>
              </a:ext>
            </a:extLst>
          </p:cNvPr>
          <p:cNvGrpSpPr/>
          <p:nvPr/>
        </p:nvGrpSpPr>
        <p:grpSpPr>
          <a:xfrm>
            <a:off x="7019034" y="2031750"/>
            <a:ext cx="3990047" cy="1265986"/>
            <a:chOff x="6892603" y="1466874"/>
            <a:chExt cx="3990047" cy="1265986"/>
          </a:xfrm>
        </p:grpSpPr>
        <p:sp>
          <p:nvSpPr>
            <p:cNvPr id="14" name="矩形 13">
              <a:extLst>
                <a:ext uri="{FF2B5EF4-FFF2-40B4-BE49-F238E27FC236}">
                  <a16:creationId xmlns:a16="http://schemas.microsoft.com/office/drawing/2014/main" xmlns="" id="{12197A3F-E31B-4AC9-BC80-03174F290241}"/>
                </a:ext>
              </a:extLst>
            </p:cNvPr>
            <p:cNvSpPr/>
            <p:nvPr/>
          </p:nvSpPr>
          <p:spPr>
            <a:xfrm>
              <a:off x="7030334" y="1560231"/>
              <a:ext cx="3814648" cy="1172629"/>
            </a:xfrm>
            <a:prstGeom prst="rect">
              <a:avLst/>
            </a:prstGeom>
          </p:spPr>
          <p:txBody>
            <a:bodyPr wrap="square">
              <a:spAutoFit/>
            </a:bodyPr>
            <a:lstStyle/>
            <a:p>
              <a:pPr algn="just">
                <a:lnSpc>
                  <a:spcPct val="130000"/>
                </a:lnSpc>
                <a:spcBef>
                  <a:spcPct val="30000"/>
                </a:spcBef>
              </a:pPr>
              <a:r>
                <a:rPr lang="zh-CN" altLang="en-US" spc="300" dirty="0">
                  <a:solidFill>
                    <a:srgbClr val="425158"/>
                  </a:solidFill>
                  <a:cs typeface="+mn-ea"/>
                  <a:sym typeface="+mn-lt"/>
                </a:rPr>
                <a:t>是团队成员共同认可，遵守的信念、制度，是公司文化的浓缩。</a:t>
              </a:r>
            </a:p>
          </p:txBody>
        </p:sp>
        <p:sp>
          <p:nvSpPr>
            <p:cNvPr id="18" name="平行四边形 17">
              <a:extLst>
                <a:ext uri="{FF2B5EF4-FFF2-40B4-BE49-F238E27FC236}">
                  <a16:creationId xmlns:a16="http://schemas.microsoft.com/office/drawing/2014/main" xmlns="" id="{FD767857-99F5-4DB5-8DA4-D40EEE195C5F}"/>
                </a:ext>
              </a:extLst>
            </p:cNvPr>
            <p:cNvSpPr/>
            <p:nvPr/>
          </p:nvSpPr>
          <p:spPr>
            <a:xfrm>
              <a:off x="6892603" y="1466874"/>
              <a:ext cx="3990047" cy="1236683"/>
            </a:xfrm>
            <a:prstGeom prst="parallelogram">
              <a:avLst>
                <a:gd name="adj" fmla="val 0"/>
              </a:avLst>
            </a:prstGeom>
            <a:noFill/>
            <a:ln>
              <a:solidFill>
                <a:srgbClr val="425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21" name="组合 20">
            <a:extLst>
              <a:ext uri="{FF2B5EF4-FFF2-40B4-BE49-F238E27FC236}">
                <a16:creationId xmlns:a16="http://schemas.microsoft.com/office/drawing/2014/main" xmlns="" id="{398A7910-10FF-4FA6-A423-63AC2A352F1A}"/>
              </a:ext>
            </a:extLst>
          </p:cNvPr>
          <p:cNvGrpSpPr/>
          <p:nvPr/>
        </p:nvGrpSpPr>
        <p:grpSpPr>
          <a:xfrm>
            <a:off x="7019034" y="3545517"/>
            <a:ext cx="3990047" cy="1323601"/>
            <a:chOff x="6942633" y="3970764"/>
            <a:chExt cx="3990047" cy="1323601"/>
          </a:xfrm>
        </p:grpSpPr>
        <p:sp>
          <p:nvSpPr>
            <p:cNvPr id="16" name="矩形 15">
              <a:extLst>
                <a:ext uri="{FF2B5EF4-FFF2-40B4-BE49-F238E27FC236}">
                  <a16:creationId xmlns:a16="http://schemas.microsoft.com/office/drawing/2014/main" xmlns="" id="{8FCDF71A-F39A-4B41-BA3A-8EE385F73C9A}"/>
                </a:ext>
              </a:extLst>
            </p:cNvPr>
            <p:cNvSpPr/>
            <p:nvPr/>
          </p:nvSpPr>
          <p:spPr>
            <a:xfrm>
              <a:off x="7030333" y="4074656"/>
              <a:ext cx="3814648" cy="1172629"/>
            </a:xfrm>
            <a:prstGeom prst="rect">
              <a:avLst/>
            </a:prstGeom>
          </p:spPr>
          <p:txBody>
            <a:bodyPr wrap="square">
              <a:spAutoFit/>
            </a:bodyPr>
            <a:lstStyle/>
            <a:p>
              <a:pPr algn="just">
                <a:lnSpc>
                  <a:spcPct val="130000"/>
                </a:lnSpc>
                <a:spcBef>
                  <a:spcPct val="30000"/>
                </a:spcBef>
              </a:pPr>
              <a:r>
                <a:rPr lang="zh-CN" altLang="en-US" spc="300" dirty="0">
                  <a:solidFill>
                    <a:srgbClr val="425158"/>
                  </a:solidFill>
                  <a:cs typeface="+mn-ea"/>
                  <a:sym typeface="+mn-lt"/>
                </a:rPr>
                <a:t>在企业文化基础上产生的团队精神，对公司的发展有着深远的影响。</a:t>
              </a:r>
            </a:p>
          </p:txBody>
        </p:sp>
        <p:sp>
          <p:nvSpPr>
            <p:cNvPr id="20" name="平行四边形 19">
              <a:extLst>
                <a:ext uri="{FF2B5EF4-FFF2-40B4-BE49-F238E27FC236}">
                  <a16:creationId xmlns:a16="http://schemas.microsoft.com/office/drawing/2014/main" xmlns="" id="{83BC7DFB-0B4E-4235-9B5B-5B51FBA894BA}"/>
                </a:ext>
              </a:extLst>
            </p:cNvPr>
            <p:cNvSpPr/>
            <p:nvPr/>
          </p:nvSpPr>
          <p:spPr>
            <a:xfrm>
              <a:off x="6942633" y="3970764"/>
              <a:ext cx="3990047" cy="1323601"/>
            </a:xfrm>
            <a:prstGeom prst="parallelogram">
              <a:avLst>
                <a:gd name="adj" fmla="val 0"/>
              </a:avLst>
            </a:prstGeom>
            <a:noFill/>
            <a:ln>
              <a:solidFill>
                <a:srgbClr val="425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3" name="组合 22">
            <a:extLst>
              <a:ext uri="{FF2B5EF4-FFF2-40B4-BE49-F238E27FC236}">
                <a16:creationId xmlns:a16="http://schemas.microsoft.com/office/drawing/2014/main" xmlns="" id="{724B72FA-15C9-42A2-9DCB-4A3894FDA2B2}"/>
              </a:ext>
            </a:extLst>
          </p:cNvPr>
          <p:cNvGrpSpPr/>
          <p:nvPr/>
        </p:nvGrpSpPr>
        <p:grpSpPr>
          <a:xfrm>
            <a:off x="3787615" y="2449753"/>
            <a:ext cx="3023043" cy="2207580"/>
            <a:chOff x="1767897" y="2610051"/>
            <a:chExt cx="3023042" cy="2207580"/>
          </a:xfrm>
        </p:grpSpPr>
        <p:sp>
          <p:nvSpPr>
            <p:cNvPr id="15" name="矩形 14">
              <a:extLst>
                <a:ext uri="{FF2B5EF4-FFF2-40B4-BE49-F238E27FC236}">
                  <a16:creationId xmlns:a16="http://schemas.microsoft.com/office/drawing/2014/main" xmlns="" id="{C47F5816-E0F2-477F-B0A5-15A0BE7B961E}"/>
                </a:ext>
              </a:extLst>
            </p:cNvPr>
            <p:cNvSpPr/>
            <p:nvPr/>
          </p:nvSpPr>
          <p:spPr>
            <a:xfrm>
              <a:off x="1936968" y="2790666"/>
              <a:ext cx="2677415" cy="1892826"/>
            </a:xfrm>
            <a:prstGeom prst="rect">
              <a:avLst/>
            </a:prstGeom>
          </p:spPr>
          <p:txBody>
            <a:bodyPr wrap="square">
              <a:spAutoFit/>
            </a:bodyPr>
            <a:lstStyle/>
            <a:p>
              <a:pPr algn="just">
                <a:lnSpc>
                  <a:spcPct val="130000"/>
                </a:lnSpc>
                <a:spcBef>
                  <a:spcPct val="30000"/>
                </a:spcBef>
              </a:pPr>
              <a:r>
                <a:rPr lang="zh-CN" altLang="en-US" spc="300" dirty="0">
                  <a:solidFill>
                    <a:srgbClr val="425158"/>
                  </a:solidFill>
                  <a:cs typeface="+mn-ea"/>
                  <a:sym typeface="+mn-lt"/>
                </a:rPr>
                <a:t>企业走长久持续发展的路线，取得未来竞争优势，一定要靠背后强大的，具有特色的企业文化作为后盾。</a:t>
              </a:r>
            </a:p>
          </p:txBody>
        </p:sp>
        <p:sp>
          <p:nvSpPr>
            <p:cNvPr id="22" name="平行四边形 21">
              <a:extLst>
                <a:ext uri="{FF2B5EF4-FFF2-40B4-BE49-F238E27FC236}">
                  <a16:creationId xmlns:a16="http://schemas.microsoft.com/office/drawing/2014/main" xmlns="" id="{31F44632-D826-4391-8CC4-F704D3A38A7F}"/>
                </a:ext>
              </a:extLst>
            </p:cNvPr>
            <p:cNvSpPr/>
            <p:nvPr/>
          </p:nvSpPr>
          <p:spPr>
            <a:xfrm>
              <a:off x="1767897" y="2610051"/>
              <a:ext cx="3023042" cy="2207580"/>
            </a:xfrm>
            <a:prstGeom prst="parallelogram">
              <a:avLst>
                <a:gd name="adj" fmla="val 0"/>
              </a:avLst>
            </a:prstGeom>
            <a:noFill/>
            <a:ln>
              <a:solidFill>
                <a:srgbClr val="425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24" name="文本框 23">
            <a:extLst>
              <a:ext uri="{FF2B5EF4-FFF2-40B4-BE49-F238E27FC236}">
                <a16:creationId xmlns:a16="http://schemas.microsoft.com/office/drawing/2014/main" xmlns="" id="{F17E1527-D9C7-47F3-91BD-99719995062B}"/>
              </a:ext>
            </a:extLst>
          </p:cNvPr>
          <p:cNvSpPr txBox="1"/>
          <p:nvPr/>
        </p:nvSpPr>
        <p:spPr>
          <a:xfrm>
            <a:off x="4328048" y="2168705"/>
            <a:ext cx="1999965" cy="461665"/>
          </a:xfrm>
          <a:prstGeom prst="rect">
            <a:avLst/>
          </a:prstGeom>
          <a:solidFill>
            <a:schemeClr val="bg1"/>
          </a:solidFill>
        </p:spPr>
        <p:txBody>
          <a:bodyPr vert="horz" wrap="square" rtlCol="0">
            <a:spAutoFit/>
          </a:bodyPr>
          <a:lstStyle/>
          <a:p>
            <a:pPr algn="ctr"/>
            <a:r>
              <a:rPr lang="en-US" altLang="zh-CN" sz="2400" b="1" spc="300" dirty="0">
                <a:solidFill>
                  <a:srgbClr val="E63B3C"/>
                </a:solidFill>
                <a:cs typeface="+mn-ea"/>
                <a:sym typeface="+mn-lt"/>
              </a:rPr>
              <a:t>CRITICAL</a:t>
            </a:r>
            <a:endParaRPr lang="zh-CN" altLang="en-US" sz="2400" b="1" spc="300" dirty="0">
              <a:solidFill>
                <a:srgbClr val="E63B3C"/>
              </a:solidFill>
              <a:cs typeface="+mn-ea"/>
              <a:sym typeface="+mn-lt"/>
            </a:endParaRPr>
          </a:p>
        </p:txBody>
      </p:sp>
      <p:sp>
        <p:nvSpPr>
          <p:cNvPr id="25" name="椭圆 24">
            <a:extLst>
              <a:ext uri="{FF2B5EF4-FFF2-40B4-BE49-F238E27FC236}">
                <a16:creationId xmlns:a16="http://schemas.microsoft.com/office/drawing/2014/main" xmlns="" id="{03665AEB-8F3E-4E49-9157-34A1AE9A8AE7}"/>
              </a:ext>
            </a:extLst>
          </p:cNvPr>
          <p:cNvSpPr/>
          <p:nvPr/>
        </p:nvSpPr>
        <p:spPr>
          <a:xfrm>
            <a:off x="1827577" y="1912652"/>
            <a:ext cx="190707" cy="190707"/>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a:extLst>
              <a:ext uri="{FF2B5EF4-FFF2-40B4-BE49-F238E27FC236}">
                <a16:creationId xmlns:a16="http://schemas.microsoft.com/office/drawing/2014/main" xmlns="" id="{75A85339-9683-42D7-9AFC-F15FBEC86C75}"/>
              </a:ext>
            </a:extLst>
          </p:cNvPr>
          <p:cNvSpPr/>
          <p:nvPr/>
        </p:nvSpPr>
        <p:spPr>
          <a:xfrm>
            <a:off x="5255092" y="1156931"/>
            <a:ext cx="248925" cy="248925"/>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7" name="椭圆 26">
            <a:extLst>
              <a:ext uri="{FF2B5EF4-FFF2-40B4-BE49-F238E27FC236}">
                <a16:creationId xmlns:a16="http://schemas.microsoft.com/office/drawing/2014/main" xmlns="" id="{181FE28E-A5A3-4246-9124-406C212A40BF}"/>
              </a:ext>
            </a:extLst>
          </p:cNvPr>
          <p:cNvSpPr/>
          <p:nvPr/>
        </p:nvSpPr>
        <p:spPr>
          <a:xfrm>
            <a:off x="3919526" y="5399549"/>
            <a:ext cx="175343" cy="175342"/>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椭圆 31">
            <a:extLst>
              <a:ext uri="{FF2B5EF4-FFF2-40B4-BE49-F238E27FC236}">
                <a16:creationId xmlns:a16="http://schemas.microsoft.com/office/drawing/2014/main" xmlns="" id="{37E0AAAE-0138-4C9A-A01E-8A3F348236F9}"/>
              </a:ext>
            </a:extLst>
          </p:cNvPr>
          <p:cNvSpPr/>
          <p:nvPr/>
        </p:nvSpPr>
        <p:spPr>
          <a:xfrm>
            <a:off x="6734744" y="3156958"/>
            <a:ext cx="500032" cy="500032"/>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extLst>
      <p:ext uri="{BB962C8B-B14F-4D97-AF65-F5344CB8AC3E}">
        <p14:creationId xmlns:p14="http://schemas.microsoft.com/office/powerpoint/2010/main" val="2559260719"/>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par>
                                <p:cTn id="13" presetID="22" presetClass="entr" presetSubtype="4"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randombar(horizontal)">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randombar(horizont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randombar(horizontal)">
                                      <p:cBhvr>
                                        <p:cTn id="30" dur="500"/>
                                        <p:tgtEl>
                                          <p:spTgt spid="26"/>
                                        </p:tgtEl>
                                      </p:cBhvr>
                                    </p:animEffect>
                                  </p:childTnLst>
                                </p:cTn>
                              </p:par>
                              <p:par>
                                <p:cTn id="31" presetID="14" presetClass="entr" presetSubtype="1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randombar(horizontal)">
                                      <p:cBhvr>
                                        <p:cTn id="33" dur="500"/>
                                        <p:tgtEl>
                                          <p:spTgt spid="25"/>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randombar(horizontal)">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randombar(horizontal)">
                                      <p:cBhvr>
                                        <p:cTn id="4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xmlns="" id="{206BA2CD-EBB7-42F4-92BC-6C7F5363E97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460" t="8613" r="20342" b="2196"/>
          <a:stretch/>
        </p:blipFill>
        <p:spPr>
          <a:xfrm>
            <a:off x="7191733" y="1827017"/>
            <a:ext cx="3909451" cy="3802654"/>
          </a:xfrm>
          <a:custGeom>
            <a:avLst/>
            <a:gdLst>
              <a:gd name="connsiteX0" fmla="*/ 389316 w 3909450"/>
              <a:gd name="connsiteY0" fmla="*/ 0 h 3802654"/>
              <a:gd name="connsiteX1" fmla="*/ 3909450 w 3909450"/>
              <a:gd name="connsiteY1" fmla="*/ 0 h 3802654"/>
              <a:gd name="connsiteX2" fmla="*/ 3520134 w 3909450"/>
              <a:gd name="connsiteY2" fmla="*/ 3802654 h 3802654"/>
              <a:gd name="connsiteX3" fmla="*/ 0 w 3909450"/>
              <a:gd name="connsiteY3" fmla="*/ 3802654 h 3802654"/>
            </a:gdLst>
            <a:ahLst/>
            <a:cxnLst>
              <a:cxn ang="0">
                <a:pos x="connsiteX0" y="connsiteY0"/>
              </a:cxn>
              <a:cxn ang="0">
                <a:pos x="connsiteX1" y="connsiteY1"/>
              </a:cxn>
              <a:cxn ang="0">
                <a:pos x="connsiteX2" y="connsiteY2"/>
              </a:cxn>
              <a:cxn ang="0">
                <a:pos x="connsiteX3" y="connsiteY3"/>
              </a:cxn>
            </a:cxnLst>
            <a:rect l="l" t="t" r="r" b="b"/>
            <a:pathLst>
              <a:path w="3909450" h="3802654">
                <a:moveTo>
                  <a:pt x="389316" y="0"/>
                </a:moveTo>
                <a:lnTo>
                  <a:pt x="3909450" y="0"/>
                </a:lnTo>
                <a:lnTo>
                  <a:pt x="3520134" y="3802654"/>
                </a:lnTo>
                <a:lnTo>
                  <a:pt x="0" y="3802654"/>
                </a:lnTo>
                <a:close/>
              </a:path>
            </a:pathLst>
          </a:custGeom>
          <a:solidFill>
            <a:srgbClr val="F6F6F6"/>
          </a:solidFill>
          <a:ln w="76200">
            <a:noFill/>
          </a:ln>
          <a:effectLst/>
        </p:spPr>
      </p:pic>
      <p:pic>
        <p:nvPicPr>
          <p:cNvPr id="7" name="图片 6">
            <a:extLst>
              <a:ext uri="{FF2B5EF4-FFF2-40B4-BE49-F238E27FC236}">
                <a16:creationId xmlns:a16="http://schemas.microsoft.com/office/drawing/2014/main" xmlns="" id="{5E46FC8B-D0B3-4ADC-A482-B98A298B2285}"/>
              </a:ext>
            </a:extLst>
          </p:cNvPr>
          <p:cNvPicPr>
            <a:picLocks noChangeAspect="1"/>
          </p:cNvPicPr>
          <p:nvPr/>
        </p:nvPicPr>
        <p:blipFill rotWithShape="1">
          <a:blip r:embed="rId3">
            <a:extLst>
              <a:ext uri="{28A0092B-C50C-407E-A947-70E740481C1C}">
                <a14:useLocalDpi xmlns:a14="http://schemas.microsoft.com/office/drawing/2010/main" val="0"/>
              </a:ext>
            </a:extLst>
          </a:blip>
          <a:srcRect t="78099" r="7659"/>
          <a:stretch/>
        </p:blipFill>
        <p:spPr>
          <a:xfrm>
            <a:off x="7347193" y="-1"/>
            <a:ext cx="4844809" cy="1149086"/>
          </a:xfrm>
          <a:prstGeom prst="rect">
            <a:avLst/>
          </a:prstGeom>
        </p:spPr>
      </p:pic>
      <p:grpSp>
        <p:nvGrpSpPr>
          <p:cNvPr id="12" name="组合 11">
            <a:extLst>
              <a:ext uri="{FF2B5EF4-FFF2-40B4-BE49-F238E27FC236}">
                <a16:creationId xmlns:a16="http://schemas.microsoft.com/office/drawing/2014/main" xmlns="" id="{348F8670-2781-4F76-90DE-7E28061EA2CB}"/>
              </a:ext>
            </a:extLst>
          </p:cNvPr>
          <p:cNvGrpSpPr/>
          <p:nvPr/>
        </p:nvGrpSpPr>
        <p:grpSpPr>
          <a:xfrm>
            <a:off x="1090818" y="1827017"/>
            <a:ext cx="6175221" cy="3802654"/>
            <a:chOff x="540210" y="1699198"/>
            <a:chExt cx="6175221" cy="3802654"/>
          </a:xfrm>
        </p:grpSpPr>
        <p:grpSp>
          <p:nvGrpSpPr>
            <p:cNvPr id="10" name="组合 9">
              <a:extLst>
                <a:ext uri="{FF2B5EF4-FFF2-40B4-BE49-F238E27FC236}">
                  <a16:creationId xmlns:a16="http://schemas.microsoft.com/office/drawing/2014/main" xmlns="" id="{A6471EE5-8833-4078-904E-2D5EE8FC6158}"/>
                </a:ext>
              </a:extLst>
            </p:cNvPr>
            <p:cNvGrpSpPr/>
            <p:nvPr/>
          </p:nvGrpSpPr>
          <p:grpSpPr>
            <a:xfrm>
              <a:off x="1052868" y="2200559"/>
              <a:ext cx="5099269" cy="3080974"/>
              <a:chOff x="1033203" y="1708946"/>
              <a:chExt cx="5099269" cy="3080974"/>
            </a:xfrm>
          </p:grpSpPr>
          <p:grpSp>
            <p:nvGrpSpPr>
              <p:cNvPr id="6" name="组合 5">
                <a:extLst>
                  <a:ext uri="{FF2B5EF4-FFF2-40B4-BE49-F238E27FC236}">
                    <a16:creationId xmlns:a16="http://schemas.microsoft.com/office/drawing/2014/main" xmlns="" id="{4B702008-C038-4657-BE3E-F4B1D578A6EC}"/>
                  </a:ext>
                </a:extLst>
              </p:cNvPr>
              <p:cNvGrpSpPr/>
              <p:nvPr/>
            </p:nvGrpSpPr>
            <p:grpSpPr>
              <a:xfrm>
                <a:off x="1033203" y="1708946"/>
                <a:ext cx="5099269" cy="1261744"/>
                <a:chOff x="1770622" y="2024293"/>
                <a:chExt cx="5099269" cy="1261744"/>
              </a:xfrm>
            </p:grpSpPr>
            <p:sp>
              <p:nvSpPr>
                <p:cNvPr id="2" name="矩形 1">
                  <a:extLst>
                    <a:ext uri="{FF2B5EF4-FFF2-40B4-BE49-F238E27FC236}">
                      <a16:creationId xmlns:a16="http://schemas.microsoft.com/office/drawing/2014/main" xmlns="" id="{0050BBBB-634A-4E2B-83BB-E92E65663C6F}"/>
                    </a:ext>
                  </a:extLst>
                </p:cNvPr>
                <p:cNvSpPr/>
                <p:nvPr/>
              </p:nvSpPr>
              <p:spPr>
                <a:xfrm>
                  <a:off x="1770622" y="2473507"/>
                  <a:ext cx="5099269" cy="812530"/>
                </a:xfrm>
                <a:prstGeom prst="rect">
                  <a:avLst/>
                </a:prstGeom>
              </p:spPr>
              <p:txBody>
                <a:bodyPr wrap="square">
                  <a:spAutoFit/>
                </a:bodyPr>
                <a:lstStyle/>
                <a:p>
                  <a:pPr algn="just">
                    <a:lnSpc>
                      <a:spcPct val="130000"/>
                    </a:lnSpc>
                    <a:spcBef>
                      <a:spcPct val="30000"/>
                    </a:spcBef>
                  </a:pPr>
                  <a:r>
                    <a:rPr lang="zh-CN" altLang="en-US" spc="300" dirty="0">
                      <a:solidFill>
                        <a:srgbClr val="425158"/>
                      </a:solidFill>
                      <a:cs typeface="+mn-ea"/>
                      <a:sym typeface="+mn-lt"/>
                    </a:rPr>
                    <a:t>优秀的团队并非全由优秀的个人组成的，但是优秀的团队一定能塑造出优秀的个人。</a:t>
                  </a:r>
                </a:p>
              </p:txBody>
            </p:sp>
            <p:sp>
              <p:nvSpPr>
                <p:cNvPr id="3" name="文本框 2">
                  <a:extLst>
                    <a:ext uri="{FF2B5EF4-FFF2-40B4-BE49-F238E27FC236}">
                      <a16:creationId xmlns:a16="http://schemas.microsoft.com/office/drawing/2014/main" xmlns="" id="{8B044F44-5511-4CCC-84CD-6D5E0CD26407}"/>
                    </a:ext>
                  </a:extLst>
                </p:cNvPr>
                <p:cNvSpPr txBox="1"/>
                <p:nvPr/>
              </p:nvSpPr>
              <p:spPr>
                <a:xfrm>
                  <a:off x="1971359" y="2024293"/>
                  <a:ext cx="2193817" cy="400110"/>
                </a:xfrm>
                <a:prstGeom prst="rect">
                  <a:avLst/>
                </a:prstGeom>
                <a:solidFill>
                  <a:schemeClr val="bg1"/>
                </a:solidFill>
              </p:spPr>
              <p:txBody>
                <a:bodyPr vert="horz" wrap="square" rtlCol="0">
                  <a:spAutoFit/>
                </a:bodyPr>
                <a:lstStyle>
                  <a:defPPr>
                    <a:defRPr lang="en-US"/>
                  </a:defPPr>
                  <a:lvl1pPr algn="ctr">
                    <a:defRPr sz="2000" spc="600">
                      <a:solidFill>
                        <a:srgbClr val="425158"/>
                      </a:solidFill>
                      <a:latin typeface="思源黑体 CN Bold" panose="020B0800000000000000" pitchFamily="34" charset="-122"/>
                      <a:ea typeface="思源黑体 CN Bold" panose="020B0800000000000000" pitchFamily="34" charset="-122"/>
                    </a:defRPr>
                  </a:lvl1pPr>
                </a:lstStyle>
                <a:p>
                  <a:r>
                    <a:rPr lang="zh-CN" altLang="en-US" dirty="0">
                      <a:latin typeface="+mn-lt"/>
                      <a:ea typeface="+mn-ea"/>
                      <a:cs typeface="+mn-ea"/>
                      <a:sym typeface="+mn-lt"/>
                    </a:rPr>
                    <a:t>团队精神</a:t>
                  </a:r>
                </a:p>
              </p:txBody>
            </p:sp>
            <p:sp>
              <p:nvSpPr>
                <p:cNvPr id="4" name="椭圆 3">
                  <a:extLst>
                    <a:ext uri="{FF2B5EF4-FFF2-40B4-BE49-F238E27FC236}">
                      <a16:creationId xmlns:a16="http://schemas.microsoft.com/office/drawing/2014/main" xmlns="" id="{250C49FA-14EB-4EB6-82E7-81861B98EECD}"/>
                    </a:ext>
                  </a:extLst>
                </p:cNvPr>
                <p:cNvSpPr/>
                <p:nvPr/>
              </p:nvSpPr>
              <p:spPr>
                <a:xfrm>
                  <a:off x="2010687" y="2083285"/>
                  <a:ext cx="248925" cy="248925"/>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椭圆 4">
                  <a:extLst>
                    <a:ext uri="{FF2B5EF4-FFF2-40B4-BE49-F238E27FC236}">
                      <a16:creationId xmlns:a16="http://schemas.microsoft.com/office/drawing/2014/main" xmlns="" id="{AC32DA62-824C-4BC8-99A3-E4B79005D7DD}"/>
                    </a:ext>
                  </a:extLst>
                </p:cNvPr>
                <p:cNvSpPr/>
                <p:nvPr/>
              </p:nvSpPr>
              <p:spPr>
                <a:xfrm>
                  <a:off x="1895859" y="2083285"/>
                  <a:ext cx="190707" cy="190707"/>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8" name="矩形 7">
                <a:extLst>
                  <a:ext uri="{FF2B5EF4-FFF2-40B4-BE49-F238E27FC236}">
                    <a16:creationId xmlns:a16="http://schemas.microsoft.com/office/drawing/2014/main" xmlns="" id="{E3EA103F-643F-409F-BC74-4FB4B9A4E1A4}"/>
                  </a:ext>
                </a:extLst>
              </p:cNvPr>
              <p:cNvSpPr/>
              <p:nvPr/>
            </p:nvSpPr>
            <p:spPr>
              <a:xfrm>
                <a:off x="1033203" y="3067775"/>
                <a:ext cx="5099269" cy="812530"/>
              </a:xfrm>
              <a:prstGeom prst="rect">
                <a:avLst/>
              </a:prstGeom>
            </p:spPr>
            <p:txBody>
              <a:bodyPr wrap="square">
                <a:spAutoFit/>
              </a:bodyPr>
              <a:lstStyle/>
              <a:p>
                <a:pPr algn="just">
                  <a:lnSpc>
                    <a:spcPct val="130000"/>
                  </a:lnSpc>
                  <a:spcBef>
                    <a:spcPct val="30000"/>
                  </a:spcBef>
                </a:pPr>
                <a:r>
                  <a:rPr lang="zh-CN" altLang="en-US" spc="300" dirty="0">
                    <a:solidFill>
                      <a:srgbClr val="425158"/>
                    </a:solidFill>
                    <a:cs typeface="+mn-ea"/>
                    <a:sym typeface="+mn-lt"/>
                  </a:rPr>
                  <a:t>没有完美的个人，只有完美的团队能做出完美的事业。</a:t>
                </a:r>
              </a:p>
            </p:txBody>
          </p:sp>
          <p:sp>
            <p:nvSpPr>
              <p:cNvPr id="9" name="矩形 8">
                <a:extLst>
                  <a:ext uri="{FF2B5EF4-FFF2-40B4-BE49-F238E27FC236}">
                    <a16:creationId xmlns:a16="http://schemas.microsoft.com/office/drawing/2014/main" xmlns="" id="{E315BEEB-9B1B-4275-8C0C-47E375391B74}"/>
                  </a:ext>
                </a:extLst>
              </p:cNvPr>
              <p:cNvSpPr/>
              <p:nvPr/>
            </p:nvSpPr>
            <p:spPr>
              <a:xfrm>
                <a:off x="1033203" y="3977390"/>
                <a:ext cx="5099269" cy="812530"/>
              </a:xfrm>
              <a:prstGeom prst="rect">
                <a:avLst/>
              </a:prstGeom>
            </p:spPr>
            <p:txBody>
              <a:bodyPr wrap="square">
                <a:spAutoFit/>
              </a:bodyPr>
              <a:lstStyle/>
              <a:p>
                <a:pPr algn="just">
                  <a:lnSpc>
                    <a:spcPct val="130000"/>
                  </a:lnSpc>
                  <a:spcBef>
                    <a:spcPct val="30000"/>
                  </a:spcBef>
                </a:pPr>
                <a:r>
                  <a:rPr lang="zh-CN" altLang="en-US" spc="300" dirty="0">
                    <a:solidFill>
                      <a:srgbClr val="425158"/>
                    </a:solidFill>
                    <a:cs typeface="+mn-ea"/>
                    <a:sym typeface="+mn-lt"/>
                  </a:rPr>
                  <a:t>优秀的团队并非全由优秀的个人组成的，但是优秀团队一定能塑造出优秀的个人。</a:t>
                </a:r>
              </a:p>
            </p:txBody>
          </p:sp>
        </p:grpSp>
        <p:sp>
          <p:nvSpPr>
            <p:cNvPr id="11" name="平行四边形 10">
              <a:extLst>
                <a:ext uri="{FF2B5EF4-FFF2-40B4-BE49-F238E27FC236}">
                  <a16:creationId xmlns:a16="http://schemas.microsoft.com/office/drawing/2014/main" xmlns="" id="{CCEE5FCB-3057-48D3-8A33-132A52AD52CB}"/>
                </a:ext>
              </a:extLst>
            </p:cNvPr>
            <p:cNvSpPr/>
            <p:nvPr/>
          </p:nvSpPr>
          <p:spPr>
            <a:xfrm>
              <a:off x="540210" y="1699198"/>
              <a:ext cx="6175221" cy="3802654"/>
            </a:xfrm>
            <a:prstGeom prst="parallelogram">
              <a:avLst>
                <a:gd name="adj" fmla="val 10238"/>
              </a:avLst>
            </a:prstGeom>
            <a:noFill/>
            <a:ln>
              <a:solidFill>
                <a:srgbClr val="4251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6" name="平行四边形 15">
            <a:extLst>
              <a:ext uri="{FF2B5EF4-FFF2-40B4-BE49-F238E27FC236}">
                <a16:creationId xmlns:a16="http://schemas.microsoft.com/office/drawing/2014/main" xmlns="" id="{E9BA6C57-88CC-4A8F-919B-5874D6EB7BB7}"/>
              </a:ext>
            </a:extLst>
          </p:cNvPr>
          <p:cNvSpPr/>
          <p:nvPr/>
        </p:nvSpPr>
        <p:spPr>
          <a:xfrm>
            <a:off x="7431905" y="1527673"/>
            <a:ext cx="3909451" cy="3802654"/>
          </a:xfrm>
          <a:prstGeom prst="parallelogram">
            <a:avLst>
              <a:gd name="adj" fmla="val 10238"/>
            </a:avLst>
          </a:prstGeom>
          <a:noFill/>
          <a:ln>
            <a:solidFill>
              <a:srgbClr val="E63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平行四边形 18">
            <a:extLst>
              <a:ext uri="{FF2B5EF4-FFF2-40B4-BE49-F238E27FC236}">
                <a16:creationId xmlns:a16="http://schemas.microsoft.com/office/drawing/2014/main" xmlns="" id="{88C61029-2C48-448D-8D4F-61E48285088F}"/>
              </a:ext>
            </a:extLst>
          </p:cNvPr>
          <p:cNvSpPr/>
          <p:nvPr/>
        </p:nvSpPr>
        <p:spPr>
          <a:xfrm>
            <a:off x="6702745" y="5376936"/>
            <a:ext cx="683380" cy="664712"/>
          </a:xfrm>
          <a:prstGeom prst="parallelogram">
            <a:avLst>
              <a:gd name="adj" fmla="val 10238"/>
            </a:avLst>
          </a:prstGeom>
          <a:noFill/>
          <a:ln>
            <a:solidFill>
              <a:srgbClr val="E63B3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extLst>
      <p:ext uri="{BB962C8B-B14F-4D97-AF65-F5344CB8AC3E}">
        <p14:creationId xmlns:p14="http://schemas.microsoft.com/office/powerpoint/2010/main" val="683990726"/>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randombar(horizontal)">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xmlns="" id="{394A20E4-377D-42EF-A9F0-B1EA59077EC2}"/>
              </a:ext>
            </a:extLst>
          </p:cNvPr>
          <p:cNvGrpSpPr/>
          <p:nvPr/>
        </p:nvGrpSpPr>
        <p:grpSpPr>
          <a:xfrm>
            <a:off x="4294931" y="1800225"/>
            <a:ext cx="3859128" cy="400110"/>
            <a:chOff x="1728712" y="2301671"/>
            <a:chExt cx="3859128" cy="400110"/>
          </a:xfrm>
        </p:grpSpPr>
        <p:sp>
          <p:nvSpPr>
            <p:cNvPr id="2" name="文本框 1">
              <a:extLst>
                <a:ext uri="{FF2B5EF4-FFF2-40B4-BE49-F238E27FC236}">
                  <a16:creationId xmlns:a16="http://schemas.microsoft.com/office/drawing/2014/main" xmlns="" id="{A3A52471-022B-4AC3-99A3-60F6B74D2962}"/>
                </a:ext>
              </a:extLst>
            </p:cNvPr>
            <p:cNvSpPr txBox="1"/>
            <p:nvPr/>
          </p:nvSpPr>
          <p:spPr>
            <a:xfrm>
              <a:off x="2092465" y="2301671"/>
              <a:ext cx="3495375" cy="400110"/>
            </a:xfrm>
            <a:prstGeom prst="rect">
              <a:avLst/>
            </a:prstGeom>
            <a:noFill/>
          </p:spPr>
          <p:txBody>
            <a:bodyPr vert="horz" wrap="square" rtlCol="0">
              <a:spAutoFit/>
            </a:bodyPr>
            <a:lstStyle>
              <a:defPPr>
                <a:defRPr lang="en-US"/>
              </a:defPPr>
              <a:lvl1pPr algn="ctr">
                <a:defRPr sz="2000" spc="600">
                  <a:solidFill>
                    <a:srgbClr val="425158"/>
                  </a:solidFill>
                  <a:latin typeface="思源黑体 CN Bold" panose="020B0800000000000000" pitchFamily="34" charset="-122"/>
                  <a:ea typeface="思源黑体 CN Bold" panose="020B0800000000000000" pitchFamily="34" charset="-122"/>
                </a:defRPr>
              </a:lvl1pPr>
            </a:lstStyle>
            <a:p>
              <a:r>
                <a:rPr lang="zh-CN" altLang="en-US" dirty="0">
                  <a:latin typeface="+mn-lt"/>
                  <a:ea typeface="+mn-ea"/>
                  <a:cs typeface="+mn-ea"/>
                  <a:sym typeface="+mn-lt"/>
                </a:rPr>
                <a:t>为什么要建立团队呢？</a:t>
              </a:r>
            </a:p>
          </p:txBody>
        </p:sp>
        <p:sp>
          <p:nvSpPr>
            <p:cNvPr id="3" name="椭圆 2">
              <a:extLst>
                <a:ext uri="{FF2B5EF4-FFF2-40B4-BE49-F238E27FC236}">
                  <a16:creationId xmlns:a16="http://schemas.microsoft.com/office/drawing/2014/main" xmlns="" id="{246A3C96-BBD5-4617-949B-EEA7522E5CC4}"/>
                </a:ext>
              </a:extLst>
            </p:cNvPr>
            <p:cNvSpPr/>
            <p:nvPr/>
          </p:nvSpPr>
          <p:spPr>
            <a:xfrm>
              <a:off x="1843540" y="2360663"/>
              <a:ext cx="248925" cy="248925"/>
            </a:xfrm>
            <a:prstGeom prst="ellipse">
              <a:avLst/>
            </a:prstGeom>
            <a:solidFill>
              <a:srgbClr val="E63B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椭圆 3">
              <a:extLst>
                <a:ext uri="{FF2B5EF4-FFF2-40B4-BE49-F238E27FC236}">
                  <a16:creationId xmlns:a16="http://schemas.microsoft.com/office/drawing/2014/main" xmlns="" id="{1D3DD64E-5D16-4FEC-888B-A5295D7B79B0}"/>
                </a:ext>
              </a:extLst>
            </p:cNvPr>
            <p:cNvSpPr/>
            <p:nvPr/>
          </p:nvSpPr>
          <p:spPr>
            <a:xfrm>
              <a:off x="1728712" y="2360663"/>
              <a:ext cx="190707" cy="190707"/>
            </a:xfrm>
            <a:prstGeom prst="ellipse">
              <a:avLst/>
            </a:prstGeom>
            <a:solidFill>
              <a:srgbClr val="4251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矩形 5">
            <a:extLst>
              <a:ext uri="{FF2B5EF4-FFF2-40B4-BE49-F238E27FC236}">
                <a16:creationId xmlns:a16="http://schemas.microsoft.com/office/drawing/2014/main" xmlns="" id="{5896432C-1115-4403-9F87-A422F4A432BE}"/>
              </a:ext>
            </a:extLst>
          </p:cNvPr>
          <p:cNvSpPr/>
          <p:nvPr/>
        </p:nvSpPr>
        <p:spPr>
          <a:xfrm>
            <a:off x="6004695" y="2429583"/>
            <a:ext cx="4812267" cy="1532727"/>
          </a:xfrm>
          <a:prstGeom prst="rect">
            <a:avLst/>
          </a:prstGeom>
        </p:spPr>
        <p:txBody>
          <a:bodyPr wrap="square">
            <a:spAutoFit/>
          </a:bodyPr>
          <a:lstStyle/>
          <a:p>
            <a:pPr algn="just">
              <a:lnSpc>
                <a:spcPct val="130000"/>
              </a:lnSpc>
              <a:spcBef>
                <a:spcPct val="30000"/>
              </a:spcBef>
            </a:pPr>
            <a:r>
              <a:rPr lang="zh-CN" altLang="en-US" spc="300" dirty="0">
                <a:solidFill>
                  <a:srgbClr val="425158"/>
                </a:solidFill>
                <a:cs typeface="+mn-ea"/>
                <a:sym typeface="+mn-lt"/>
              </a:rPr>
              <a:t>首先，采用团队形式，使管理者得以脱身去做更多的战略规划。由风格各异的个体组成的团队所作出的决策要比单个个体的决策更有创意。</a:t>
            </a:r>
          </a:p>
        </p:txBody>
      </p:sp>
      <p:sp>
        <p:nvSpPr>
          <p:cNvPr id="7" name="矩形 6">
            <a:extLst>
              <a:ext uri="{FF2B5EF4-FFF2-40B4-BE49-F238E27FC236}">
                <a16:creationId xmlns:a16="http://schemas.microsoft.com/office/drawing/2014/main" xmlns="" id="{C7F9FE79-F6F4-458D-AFCA-CE1A38475B51}"/>
              </a:ext>
            </a:extLst>
          </p:cNvPr>
          <p:cNvSpPr/>
          <p:nvPr/>
        </p:nvSpPr>
        <p:spPr>
          <a:xfrm>
            <a:off x="5316438" y="4162257"/>
            <a:ext cx="5430221" cy="812530"/>
          </a:xfrm>
          <a:prstGeom prst="rect">
            <a:avLst/>
          </a:prstGeom>
        </p:spPr>
        <p:txBody>
          <a:bodyPr wrap="square">
            <a:spAutoFit/>
          </a:bodyPr>
          <a:lstStyle/>
          <a:p>
            <a:pPr algn="just">
              <a:lnSpc>
                <a:spcPct val="130000"/>
              </a:lnSpc>
              <a:spcBef>
                <a:spcPct val="30000"/>
              </a:spcBef>
            </a:pPr>
            <a:r>
              <a:rPr lang="zh-CN" altLang="en-US" spc="300" dirty="0">
                <a:solidFill>
                  <a:srgbClr val="425158"/>
                </a:solidFill>
                <a:cs typeface="+mn-ea"/>
                <a:sym typeface="+mn-lt"/>
              </a:rPr>
              <a:t>其次，把一些决策权下放给团队，能使组织在作出决策方面具有更大的灵活性。</a:t>
            </a:r>
          </a:p>
        </p:txBody>
      </p:sp>
      <p:grpSp>
        <p:nvGrpSpPr>
          <p:cNvPr id="8" name="组合 7">
            <a:extLst>
              <a:ext uri="{FF2B5EF4-FFF2-40B4-BE49-F238E27FC236}">
                <a16:creationId xmlns:a16="http://schemas.microsoft.com/office/drawing/2014/main" xmlns="" id="{25CC61BE-AEA9-4CCA-A980-1FBDA5742C4E}"/>
              </a:ext>
            </a:extLst>
          </p:cNvPr>
          <p:cNvGrpSpPr/>
          <p:nvPr/>
        </p:nvGrpSpPr>
        <p:grpSpPr>
          <a:xfrm>
            <a:off x="1375041" y="2200337"/>
            <a:ext cx="2795311" cy="3522343"/>
            <a:chOff x="6704953" y="2338167"/>
            <a:chExt cx="6067135" cy="7645134"/>
          </a:xfrm>
        </p:grpSpPr>
        <p:sp>
          <p:nvSpPr>
            <p:cNvPr id="9" name="Freeform 5">
              <a:extLst>
                <a:ext uri="{FF2B5EF4-FFF2-40B4-BE49-F238E27FC236}">
                  <a16:creationId xmlns:a16="http://schemas.microsoft.com/office/drawing/2014/main" xmlns="" id="{1473ADC2-F122-4C4F-9587-074A1EA9E965}"/>
                </a:ext>
              </a:extLst>
            </p:cNvPr>
            <p:cNvSpPr>
              <a:spLocks/>
            </p:cNvSpPr>
            <p:nvPr/>
          </p:nvSpPr>
          <p:spPr bwMode="auto">
            <a:xfrm>
              <a:off x="8585630" y="8813405"/>
              <a:ext cx="2305783" cy="751591"/>
            </a:xfrm>
            <a:custGeom>
              <a:avLst/>
              <a:gdLst>
                <a:gd name="T0" fmla="*/ 1 w 5420"/>
                <a:gd name="T1" fmla="*/ 526 h 1767"/>
                <a:gd name="T2" fmla="*/ 1 w 5420"/>
                <a:gd name="T3" fmla="*/ 586 h 1767"/>
                <a:gd name="T4" fmla="*/ 10 w 5420"/>
                <a:gd name="T5" fmla="*/ 645 h 1767"/>
                <a:gd name="T6" fmla="*/ 27 w 5420"/>
                <a:gd name="T7" fmla="*/ 701 h 1767"/>
                <a:gd name="T8" fmla="*/ 53 w 5420"/>
                <a:gd name="T9" fmla="*/ 754 h 1767"/>
                <a:gd name="T10" fmla="*/ 84 w 5420"/>
                <a:gd name="T11" fmla="*/ 802 h 1767"/>
                <a:gd name="T12" fmla="*/ 124 w 5420"/>
                <a:gd name="T13" fmla="*/ 845 h 1767"/>
                <a:gd name="T14" fmla="*/ 169 w 5420"/>
                <a:gd name="T15" fmla="*/ 883 h 1767"/>
                <a:gd name="T16" fmla="*/ 218 w 5420"/>
                <a:gd name="T17" fmla="*/ 914 h 1767"/>
                <a:gd name="T18" fmla="*/ 274 w 5420"/>
                <a:gd name="T19" fmla="*/ 937 h 1767"/>
                <a:gd name="T20" fmla="*/ 334 w 5420"/>
                <a:gd name="T21" fmla="*/ 953 h 1767"/>
                <a:gd name="T22" fmla="*/ 4960 w 5420"/>
                <a:gd name="T23" fmla="*/ 1766 h 1767"/>
                <a:gd name="T24" fmla="*/ 5021 w 5420"/>
                <a:gd name="T25" fmla="*/ 1766 h 1767"/>
                <a:gd name="T26" fmla="*/ 5079 w 5420"/>
                <a:gd name="T27" fmla="*/ 1757 h 1767"/>
                <a:gd name="T28" fmla="*/ 5136 w 5420"/>
                <a:gd name="T29" fmla="*/ 1740 h 1767"/>
                <a:gd name="T30" fmla="*/ 5188 w 5420"/>
                <a:gd name="T31" fmla="*/ 1715 h 1767"/>
                <a:gd name="T32" fmla="*/ 5237 w 5420"/>
                <a:gd name="T33" fmla="*/ 1682 h 1767"/>
                <a:gd name="T34" fmla="*/ 5279 w 5420"/>
                <a:gd name="T35" fmla="*/ 1643 h 1767"/>
                <a:gd name="T36" fmla="*/ 5318 w 5420"/>
                <a:gd name="T37" fmla="*/ 1598 h 1767"/>
                <a:gd name="T38" fmla="*/ 5348 w 5420"/>
                <a:gd name="T39" fmla="*/ 1549 h 1767"/>
                <a:gd name="T40" fmla="*/ 5372 w 5420"/>
                <a:gd name="T41" fmla="*/ 1492 h 1767"/>
                <a:gd name="T42" fmla="*/ 5387 w 5420"/>
                <a:gd name="T43" fmla="*/ 1433 h 1767"/>
                <a:gd name="T44" fmla="*/ 5419 w 5420"/>
                <a:gd name="T45" fmla="*/ 1241 h 1767"/>
                <a:gd name="T46" fmla="*/ 5419 w 5420"/>
                <a:gd name="T47" fmla="*/ 1180 h 1767"/>
                <a:gd name="T48" fmla="*/ 5410 w 5420"/>
                <a:gd name="T49" fmla="*/ 1121 h 1767"/>
                <a:gd name="T50" fmla="*/ 5393 w 5420"/>
                <a:gd name="T51" fmla="*/ 1065 h 1767"/>
                <a:gd name="T52" fmla="*/ 5367 w 5420"/>
                <a:gd name="T53" fmla="*/ 1012 h 1767"/>
                <a:gd name="T54" fmla="*/ 5336 w 5420"/>
                <a:gd name="T55" fmla="*/ 964 h 1767"/>
                <a:gd name="T56" fmla="*/ 5296 w 5420"/>
                <a:gd name="T57" fmla="*/ 920 h 1767"/>
                <a:gd name="T58" fmla="*/ 5251 w 5420"/>
                <a:gd name="T59" fmla="*/ 883 h 1767"/>
                <a:gd name="T60" fmla="*/ 5201 w 5420"/>
                <a:gd name="T61" fmla="*/ 853 h 1767"/>
                <a:gd name="T62" fmla="*/ 5146 w 5420"/>
                <a:gd name="T63" fmla="*/ 829 h 1767"/>
                <a:gd name="T64" fmla="*/ 5086 w 5420"/>
                <a:gd name="T65" fmla="*/ 813 h 1767"/>
                <a:gd name="T66" fmla="*/ 460 w 5420"/>
                <a:gd name="T67" fmla="*/ 1 h 1767"/>
                <a:gd name="T68" fmla="*/ 399 w 5420"/>
                <a:gd name="T69" fmla="*/ 1 h 1767"/>
                <a:gd name="T70" fmla="*/ 341 w 5420"/>
                <a:gd name="T71" fmla="*/ 10 h 1767"/>
                <a:gd name="T72" fmla="*/ 284 w 5420"/>
                <a:gd name="T73" fmla="*/ 27 h 1767"/>
                <a:gd name="T74" fmla="*/ 232 w 5420"/>
                <a:gd name="T75" fmla="*/ 51 h 1767"/>
                <a:gd name="T76" fmla="*/ 183 w 5420"/>
                <a:gd name="T77" fmla="*/ 84 h 1767"/>
                <a:gd name="T78" fmla="*/ 141 w 5420"/>
                <a:gd name="T79" fmla="*/ 122 h 1767"/>
                <a:gd name="T80" fmla="*/ 102 w 5420"/>
                <a:gd name="T81" fmla="*/ 167 h 1767"/>
                <a:gd name="T82" fmla="*/ 72 w 5420"/>
                <a:gd name="T83" fmla="*/ 218 h 1767"/>
                <a:gd name="T84" fmla="*/ 48 w 5420"/>
                <a:gd name="T85" fmla="*/ 273 h 1767"/>
                <a:gd name="T86" fmla="*/ 33 w 5420"/>
                <a:gd name="T87" fmla="*/ 334 h 1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20" h="1767">
                  <a:moveTo>
                    <a:pt x="6" y="484"/>
                  </a:moveTo>
                  <a:lnTo>
                    <a:pt x="3" y="505"/>
                  </a:lnTo>
                  <a:lnTo>
                    <a:pt x="1" y="526"/>
                  </a:lnTo>
                  <a:lnTo>
                    <a:pt x="0" y="546"/>
                  </a:lnTo>
                  <a:lnTo>
                    <a:pt x="0" y="566"/>
                  </a:lnTo>
                  <a:lnTo>
                    <a:pt x="1" y="586"/>
                  </a:lnTo>
                  <a:lnTo>
                    <a:pt x="3" y="606"/>
                  </a:lnTo>
                  <a:lnTo>
                    <a:pt x="6" y="626"/>
                  </a:lnTo>
                  <a:lnTo>
                    <a:pt x="10" y="645"/>
                  </a:lnTo>
                  <a:lnTo>
                    <a:pt x="15" y="664"/>
                  </a:lnTo>
                  <a:lnTo>
                    <a:pt x="20" y="683"/>
                  </a:lnTo>
                  <a:lnTo>
                    <a:pt x="27" y="701"/>
                  </a:lnTo>
                  <a:lnTo>
                    <a:pt x="35" y="719"/>
                  </a:lnTo>
                  <a:lnTo>
                    <a:pt x="43" y="736"/>
                  </a:lnTo>
                  <a:lnTo>
                    <a:pt x="53" y="754"/>
                  </a:lnTo>
                  <a:lnTo>
                    <a:pt x="62" y="771"/>
                  </a:lnTo>
                  <a:lnTo>
                    <a:pt x="73" y="786"/>
                  </a:lnTo>
                  <a:lnTo>
                    <a:pt x="84" y="802"/>
                  </a:lnTo>
                  <a:lnTo>
                    <a:pt x="97" y="817"/>
                  </a:lnTo>
                  <a:lnTo>
                    <a:pt x="110" y="831"/>
                  </a:lnTo>
                  <a:lnTo>
                    <a:pt x="124" y="845"/>
                  </a:lnTo>
                  <a:lnTo>
                    <a:pt x="137" y="858"/>
                  </a:lnTo>
                  <a:lnTo>
                    <a:pt x="153" y="871"/>
                  </a:lnTo>
                  <a:lnTo>
                    <a:pt x="169" y="883"/>
                  </a:lnTo>
                  <a:lnTo>
                    <a:pt x="184" y="894"/>
                  </a:lnTo>
                  <a:lnTo>
                    <a:pt x="201" y="905"/>
                  </a:lnTo>
                  <a:lnTo>
                    <a:pt x="218" y="914"/>
                  </a:lnTo>
                  <a:lnTo>
                    <a:pt x="236" y="923"/>
                  </a:lnTo>
                  <a:lnTo>
                    <a:pt x="255" y="930"/>
                  </a:lnTo>
                  <a:lnTo>
                    <a:pt x="274" y="937"/>
                  </a:lnTo>
                  <a:lnTo>
                    <a:pt x="293" y="943"/>
                  </a:lnTo>
                  <a:lnTo>
                    <a:pt x="314" y="948"/>
                  </a:lnTo>
                  <a:lnTo>
                    <a:pt x="334" y="953"/>
                  </a:lnTo>
                  <a:lnTo>
                    <a:pt x="4920" y="1761"/>
                  </a:lnTo>
                  <a:lnTo>
                    <a:pt x="4940" y="1763"/>
                  </a:lnTo>
                  <a:lnTo>
                    <a:pt x="4960" y="1766"/>
                  </a:lnTo>
                  <a:lnTo>
                    <a:pt x="4980" y="1767"/>
                  </a:lnTo>
                  <a:lnTo>
                    <a:pt x="5001" y="1767"/>
                  </a:lnTo>
                  <a:lnTo>
                    <a:pt x="5021" y="1766"/>
                  </a:lnTo>
                  <a:lnTo>
                    <a:pt x="5041" y="1763"/>
                  </a:lnTo>
                  <a:lnTo>
                    <a:pt x="5060" y="1761"/>
                  </a:lnTo>
                  <a:lnTo>
                    <a:pt x="5079" y="1757"/>
                  </a:lnTo>
                  <a:lnTo>
                    <a:pt x="5098" y="1752"/>
                  </a:lnTo>
                  <a:lnTo>
                    <a:pt x="5118" y="1746"/>
                  </a:lnTo>
                  <a:lnTo>
                    <a:pt x="5136" y="1740"/>
                  </a:lnTo>
                  <a:lnTo>
                    <a:pt x="5154" y="1732"/>
                  </a:lnTo>
                  <a:lnTo>
                    <a:pt x="5172" y="1724"/>
                  </a:lnTo>
                  <a:lnTo>
                    <a:pt x="5188" y="1715"/>
                  </a:lnTo>
                  <a:lnTo>
                    <a:pt x="5205" y="1705"/>
                  </a:lnTo>
                  <a:lnTo>
                    <a:pt x="5221" y="1694"/>
                  </a:lnTo>
                  <a:lnTo>
                    <a:pt x="5237" y="1682"/>
                  </a:lnTo>
                  <a:lnTo>
                    <a:pt x="5251" y="1670"/>
                  </a:lnTo>
                  <a:lnTo>
                    <a:pt x="5266" y="1658"/>
                  </a:lnTo>
                  <a:lnTo>
                    <a:pt x="5279" y="1643"/>
                  </a:lnTo>
                  <a:lnTo>
                    <a:pt x="5293" y="1629"/>
                  </a:lnTo>
                  <a:lnTo>
                    <a:pt x="5305" y="1614"/>
                  </a:lnTo>
                  <a:lnTo>
                    <a:pt x="5318" y="1598"/>
                  </a:lnTo>
                  <a:lnTo>
                    <a:pt x="5329" y="1582"/>
                  </a:lnTo>
                  <a:lnTo>
                    <a:pt x="5339" y="1565"/>
                  </a:lnTo>
                  <a:lnTo>
                    <a:pt x="5348" y="1549"/>
                  </a:lnTo>
                  <a:lnTo>
                    <a:pt x="5357" y="1531"/>
                  </a:lnTo>
                  <a:lnTo>
                    <a:pt x="5365" y="1511"/>
                  </a:lnTo>
                  <a:lnTo>
                    <a:pt x="5372" y="1492"/>
                  </a:lnTo>
                  <a:lnTo>
                    <a:pt x="5377" y="1473"/>
                  </a:lnTo>
                  <a:lnTo>
                    <a:pt x="5383" y="1453"/>
                  </a:lnTo>
                  <a:lnTo>
                    <a:pt x="5387" y="1433"/>
                  </a:lnTo>
                  <a:lnTo>
                    <a:pt x="5413" y="1281"/>
                  </a:lnTo>
                  <a:lnTo>
                    <a:pt x="5417" y="1261"/>
                  </a:lnTo>
                  <a:lnTo>
                    <a:pt x="5419" y="1241"/>
                  </a:lnTo>
                  <a:lnTo>
                    <a:pt x="5420" y="1220"/>
                  </a:lnTo>
                  <a:lnTo>
                    <a:pt x="5420" y="1200"/>
                  </a:lnTo>
                  <a:lnTo>
                    <a:pt x="5419" y="1180"/>
                  </a:lnTo>
                  <a:lnTo>
                    <a:pt x="5417" y="1160"/>
                  </a:lnTo>
                  <a:lnTo>
                    <a:pt x="5413" y="1141"/>
                  </a:lnTo>
                  <a:lnTo>
                    <a:pt x="5410" y="1121"/>
                  </a:lnTo>
                  <a:lnTo>
                    <a:pt x="5405" y="1102"/>
                  </a:lnTo>
                  <a:lnTo>
                    <a:pt x="5399" y="1083"/>
                  </a:lnTo>
                  <a:lnTo>
                    <a:pt x="5393" y="1065"/>
                  </a:lnTo>
                  <a:lnTo>
                    <a:pt x="5385" y="1047"/>
                  </a:lnTo>
                  <a:lnTo>
                    <a:pt x="5376" y="1029"/>
                  </a:lnTo>
                  <a:lnTo>
                    <a:pt x="5367" y="1012"/>
                  </a:lnTo>
                  <a:lnTo>
                    <a:pt x="5357" y="996"/>
                  </a:lnTo>
                  <a:lnTo>
                    <a:pt x="5347" y="980"/>
                  </a:lnTo>
                  <a:lnTo>
                    <a:pt x="5336" y="964"/>
                  </a:lnTo>
                  <a:lnTo>
                    <a:pt x="5323" y="949"/>
                  </a:lnTo>
                  <a:lnTo>
                    <a:pt x="5310" y="935"/>
                  </a:lnTo>
                  <a:lnTo>
                    <a:pt x="5296" y="920"/>
                  </a:lnTo>
                  <a:lnTo>
                    <a:pt x="5282" y="908"/>
                  </a:lnTo>
                  <a:lnTo>
                    <a:pt x="5267" y="896"/>
                  </a:lnTo>
                  <a:lnTo>
                    <a:pt x="5251" y="883"/>
                  </a:lnTo>
                  <a:lnTo>
                    <a:pt x="5236" y="872"/>
                  </a:lnTo>
                  <a:lnTo>
                    <a:pt x="5219" y="862"/>
                  </a:lnTo>
                  <a:lnTo>
                    <a:pt x="5201" y="853"/>
                  </a:lnTo>
                  <a:lnTo>
                    <a:pt x="5183" y="844"/>
                  </a:lnTo>
                  <a:lnTo>
                    <a:pt x="5165" y="836"/>
                  </a:lnTo>
                  <a:lnTo>
                    <a:pt x="5146" y="829"/>
                  </a:lnTo>
                  <a:lnTo>
                    <a:pt x="5127" y="822"/>
                  </a:lnTo>
                  <a:lnTo>
                    <a:pt x="5106" y="818"/>
                  </a:lnTo>
                  <a:lnTo>
                    <a:pt x="5086" y="813"/>
                  </a:lnTo>
                  <a:lnTo>
                    <a:pt x="500" y="5"/>
                  </a:lnTo>
                  <a:lnTo>
                    <a:pt x="480" y="2"/>
                  </a:lnTo>
                  <a:lnTo>
                    <a:pt x="460" y="1"/>
                  </a:lnTo>
                  <a:lnTo>
                    <a:pt x="440" y="0"/>
                  </a:lnTo>
                  <a:lnTo>
                    <a:pt x="419" y="0"/>
                  </a:lnTo>
                  <a:lnTo>
                    <a:pt x="399" y="1"/>
                  </a:lnTo>
                  <a:lnTo>
                    <a:pt x="379" y="3"/>
                  </a:lnTo>
                  <a:lnTo>
                    <a:pt x="360" y="5"/>
                  </a:lnTo>
                  <a:lnTo>
                    <a:pt x="341" y="10"/>
                  </a:lnTo>
                  <a:lnTo>
                    <a:pt x="322" y="14"/>
                  </a:lnTo>
                  <a:lnTo>
                    <a:pt x="302" y="20"/>
                  </a:lnTo>
                  <a:lnTo>
                    <a:pt x="284" y="27"/>
                  </a:lnTo>
                  <a:lnTo>
                    <a:pt x="266" y="35"/>
                  </a:lnTo>
                  <a:lnTo>
                    <a:pt x="248" y="42"/>
                  </a:lnTo>
                  <a:lnTo>
                    <a:pt x="232" y="51"/>
                  </a:lnTo>
                  <a:lnTo>
                    <a:pt x="215" y="62"/>
                  </a:lnTo>
                  <a:lnTo>
                    <a:pt x="199" y="73"/>
                  </a:lnTo>
                  <a:lnTo>
                    <a:pt x="183" y="84"/>
                  </a:lnTo>
                  <a:lnTo>
                    <a:pt x="169" y="96"/>
                  </a:lnTo>
                  <a:lnTo>
                    <a:pt x="154" y="109"/>
                  </a:lnTo>
                  <a:lnTo>
                    <a:pt x="141" y="122"/>
                  </a:lnTo>
                  <a:lnTo>
                    <a:pt x="127" y="137"/>
                  </a:lnTo>
                  <a:lnTo>
                    <a:pt x="115" y="151"/>
                  </a:lnTo>
                  <a:lnTo>
                    <a:pt x="102" y="167"/>
                  </a:lnTo>
                  <a:lnTo>
                    <a:pt x="91" y="184"/>
                  </a:lnTo>
                  <a:lnTo>
                    <a:pt x="81" y="201"/>
                  </a:lnTo>
                  <a:lnTo>
                    <a:pt x="72" y="218"/>
                  </a:lnTo>
                  <a:lnTo>
                    <a:pt x="63" y="236"/>
                  </a:lnTo>
                  <a:lnTo>
                    <a:pt x="55" y="255"/>
                  </a:lnTo>
                  <a:lnTo>
                    <a:pt x="48" y="273"/>
                  </a:lnTo>
                  <a:lnTo>
                    <a:pt x="42" y="293"/>
                  </a:lnTo>
                  <a:lnTo>
                    <a:pt x="37" y="312"/>
                  </a:lnTo>
                  <a:lnTo>
                    <a:pt x="33" y="334"/>
                  </a:lnTo>
                  <a:lnTo>
                    <a:pt x="6" y="484"/>
                  </a:lnTo>
                  <a:close/>
                </a:path>
              </a:pathLst>
            </a:custGeom>
            <a:solidFill>
              <a:srgbClr val="D7D7D7"/>
            </a:solidFill>
            <a:ln>
              <a:noFill/>
            </a:ln>
          </p:spPr>
          <p:txBody>
            <a:bodyPr vert="horz" wrap="square" lIns="97385" tIns="48693" rIns="97385" bIns="48693" numCol="1" anchor="t" anchorCtr="0" compatLnSpc="1">
              <a:prstTxWarp prst="textNoShape">
                <a:avLst/>
              </a:prstTxWarp>
            </a:bodyPr>
            <a:lstStyle/>
            <a:p>
              <a:endParaRPr lang="en-US" sz="1917">
                <a:cs typeface="+mn-ea"/>
                <a:sym typeface="+mn-lt"/>
              </a:endParaRPr>
            </a:p>
          </p:txBody>
        </p:sp>
        <p:sp>
          <p:nvSpPr>
            <p:cNvPr id="10" name="Freeform 6">
              <a:extLst>
                <a:ext uri="{FF2B5EF4-FFF2-40B4-BE49-F238E27FC236}">
                  <a16:creationId xmlns:a16="http://schemas.microsoft.com/office/drawing/2014/main" xmlns="" id="{159F55EB-22CC-4500-956D-1D32C9F63966}"/>
                </a:ext>
              </a:extLst>
            </p:cNvPr>
            <p:cNvSpPr>
              <a:spLocks/>
            </p:cNvSpPr>
            <p:nvPr/>
          </p:nvSpPr>
          <p:spPr bwMode="auto">
            <a:xfrm>
              <a:off x="8585630" y="8330483"/>
              <a:ext cx="2305783" cy="751591"/>
            </a:xfrm>
            <a:custGeom>
              <a:avLst/>
              <a:gdLst>
                <a:gd name="T0" fmla="*/ 1 w 5420"/>
                <a:gd name="T1" fmla="*/ 526 h 1769"/>
                <a:gd name="T2" fmla="*/ 1 w 5420"/>
                <a:gd name="T3" fmla="*/ 587 h 1769"/>
                <a:gd name="T4" fmla="*/ 10 w 5420"/>
                <a:gd name="T5" fmla="*/ 647 h 1769"/>
                <a:gd name="T6" fmla="*/ 27 w 5420"/>
                <a:gd name="T7" fmla="*/ 703 h 1769"/>
                <a:gd name="T8" fmla="*/ 53 w 5420"/>
                <a:gd name="T9" fmla="*/ 755 h 1769"/>
                <a:gd name="T10" fmla="*/ 84 w 5420"/>
                <a:gd name="T11" fmla="*/ 803 h 1769"/>
                <a:gd name="T12" fmla="*/ 124 w 5420"/>
                <a:gd name="T13" fmla="*/ 847 h 1769"/>
                <a:gd name="T14" fmla="*/ 169 w 5420"/>
                <a:gd name="T15" fmla="*/ 884 h 1769"/>
                <a:gd name="T16" fmla="*/ 218 w 5420"/>
                <a:gd name="T17" fmla="*/ 915 h 1769"/>
                <a:gd name="T18" fmla="*/ 274 w 5420"/>
                <a:gd name="T19" fmla="*/ 939 h 1769"/>
                <a:gd name="T20" fmla="*/ 334 w 5420"/>
                <a:gd name="T21" fmla="*/ 954 h 1769"/>
                <a:gd name="T22" fmla="*/ 4960 w 5420"/>
                <a:gd name="T23" fmla="*/ 1767 h 1769"/>
                <a:gd name="T24" fmla="*/ 5021 w 5420"/>
                <a:gd name="T25" fmla="*/ 1767 h 1769"/>
                <a:gd name="T26" fmla="*/ 5079 w 5420"/>
                <a:gd name="T27" fmla="*/ 1758 h 1769"/>
                <a:gd name="T28" fmla="*/ 5136 w 5420"/>
                <a:gd name="T29" fmla="*/ 1740 h 1769"/>
                <a:gd name="T30" fmla="*/ 5188 w 5420"/>
                <a:gd name="T31" fmla="*/ 1716 h 1769"/>
                <a:gd name="T32" fmla="*/ 5237 w 5420"/>
                <a:gd name="T33" fmla="*/ 1683 h 1769"/>
                <a:gd name="T34" fmla="*/ 5279 w 5420"/>
                <a:gd name="T35" fmla="*/ 1645 h 1769"/>
                <a:gd name="T36" fmla="*/ 5318 w 5420"/>
                <a:gd name="T37" fmla="*/ 1600 h 1769"/>
                <a:gd name="T38" fmla="*/ 5348 w 5420"/>
                <a:gd name="T39" fmla="*/ 1549 h 1769"/>
                <a:gd name="T40" fmla="*/ 5372 w 5420"/>
                <a:gd name="T41" fmla="*/ 1494 h 1769"/>
                <a:gd name="T42" fmla="*/ 5387 w 5420"/>
                <a:gd name="T43" fmla="*/ 1435 h 1769"/>
                <a:gd name="T44" fmla="*/ 5419 w 5420"/>
                <a:gd name="T45" fmla="*/ 1241 h 1769"/>
                <a:gd name="T46" fmla="*/ 5419 w 5420"/>
                <a:gd name="T47" fmla="*/ 1182 h 1769"/>
                <a:gd name="T48" fmla="*/ 5410 w 5420"/>
                <a:gd name="T49" fmla="*/ 1122 h 1769"/>
                <a:gd name="T50" fmla="*/ 5393 w 5420"/>
                <a:gd name="T51" fmla="*/ 1066 h 1769"/>
                <a:gd name="T52" fmla="*/ 5367 w 5420"/>
                <a:gd name="T53" fmla="*/ 1014 h 1769"/>
                <a:gd name="T54" fmla="*/ 5336 w 5420"/>
                <a:gd name="T55" fmla="*/ 966 h 1769"/>
                <a:gd name="T56" fmla="*/ 5296 w 5420"/>
                <a:gd name="T57" fmla="*/ 922 h 1769"/>
                <a:gd name="T58" fmla="*/ 5251 w 5420"/>
                <a:gd name="T59" fmla="*/ 885 h 1769"/>
                <a:gd name="T60" fmla="*/ 5201 w 5420"/>
                <a:gd name="T61" fmla="*/ 854 h 1769"/>
                <a:gd name="T62" fmla="*/ 5146 w 5420"/>
                <a:gd name="T63" fmla="*/ 830 h 1769"/>
                <a:gd name="T64" fmla="*/ 5086 w 5420"/>
                <a:gd name="T65" fmla="*/ 815 h 1769"/>
                <a:gd name="T66" fmla="*/ 460 w 5420"/>
                <a:gd name="T67" fmla="*/ 2 h 1769"/>
                <a:gd name="T68" fmla="*/ 399 w 5420"/>
                <a:gd name="T69" fmla="*/ 2 h 1769"/>
                <a:gd name="T70" fmla="*/ 341 w 5420"/>
                <a:gd name="T71" fmla="*/ 11 h 1769"/>
                <a:gd name="T72" fmla="*/ 284 w 5420"/>
                <a:gd name="T73" fmla="*/ 29 h 1769"/>
                <a:gd name="T74" fmla="*/ 232 w 5420"/>
                <a:gd name="T75" fmla="*/ 53 h 1769"/>
                <a:gd name="T76" fmla="*/ 183 w 5420"/>
                <a:gd name="T77" fmla="*/ 85 h 1769"/>
                <a:gd name="T78" fmla="*/ 141 w 5420"/>
                <a:gd name="T79" fmla="*/ 124 h 1769"/>
                <a:gd name="T80" fmla="*/ 102 w 5420"/>
                <a:gd name="T81" fmla="*/ 169 h 1769"/>
                <a:gd name="T82" fmla="*/ 72 w 5420"/>
                <a:gd name="T83" fmla="*/ 220 h 1769"/>
                <a:gd name="T84" fmla="*/ 48 w 5420"/>
                <a:gd name="T85" fmla="*/ 275 h 1769"/>
                <a:gd name="T86" fmla="*/ 33 w 5420"/>
                <a:gd name="T87" fmla="*/ 334 h 1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20" h="1769">
                  <a:moveTo>
                    <a:pt x="6" y="486"/>
                  </a:moveTo>
                  <a:lnTo>
                    <a:pt x="3" y="506"/>
                  </a:lnTo>
                  <a:lnTo>
                    <a:pt x="1" y="526"/>
                  </a:lnTo>
                  <a:lnTo>
                    <a:pt x="0" y="548"/>
                  </a:lnTo>
                  <a:lnTo>
                    <a:pt x="0" y="568"/>
                  </a:lnTo>
                  <a:lnTo>
                    <a:pt x="1" y="587"/>
                  </a:lnTo>
                  <a:lnTo>
                    <a:pt x="3" y="607"/>
                  </a:lnTo>
                  <a:lnTo>
                    <a:pt x="6" y="627"/>
                  </a:lnTo>
                  <a:lnTo>
                    <a:pt x="10" y="647"/>
                  </a:lnTo>
                  <a:lnTo>
                    <a:pt x="15" y="666"/>
                  </a:lnTo>
                  <a:lnTo>
                    <a:pt x="20" y="684"/>
                  </a:lnTo>
                  <a:lnTo>
                    <a:pt x="27" y="703"/>
                  </a:lnTo>
                  <a:lnTo>
                    <a:pt x="35" y="720"/>
                  </a:lnTo>
                  <a:lnTo>
                    <a:pt x="43" y="738"/>
                  </a:lnTo>
                  <a:lnTo>
                    <a:pt x="53" y="755"/>
                  </a:lnTo>
                  <a:lnTo>
                    <a:pt x="62" y="772"/>
                  </a:lnTo>
                  <a:lnTo>
                    <a:pt x="73" y="787"/>
                  </a:lnTo>
                  <a:lnTo>
                    <a:pt x="84" y="803"/>
                  </a:lnTo>
                  <a:lnTo>
                    <a:pt x="97" y="819"/>
                  </a:lnTo>
                  <a:lnTo>
                    <a:pt x="110" y="833"/>
                  </a:lnTo>
                  <a:lnTo>
                    <a:pt x="124" y="847"/>
                  </a:lnTo>
                  <a:lnTo>
                    <a:pt x="137" y="860"/>
                  </a:lnTo>
                  <a:lnTo>
                    <a:pt x="153" y="873"/>
                  </a:lnTo>
                  <a:lnTo>
                    <a:pt x="169" y="884"/>
                  </a:lnTo>
                  <a:lnTo>
                    <a:pt x="184" y="895"/>
                  </a:lnTo>
                  <a:lnTo>
                    <a:pt x="201" y="905"/>
                  </a:lnTo>
                  <a:lnTo>
                    <a:pt x="218" y="915"/>
                  </a:lnTo>
                  <a:lnTo>
                    <a:pt x="236" y="924"/>
                  </a:lnTo>
                  <a:lnTo>
                    <a:pt x="255" y="931"/>
                  </a:lnTo>
                  <a:lnTo>
                    <a:pt x="274" y="939"/>
                  </a:lnTo>
                  <a:lnTo>
                    <a:pt x="293" y="945"/>
                  </a:lnTo>
                  <a:lnTo>
                    <a:pt x="314" y="950"/>
                  </a:lnTo>
                  <a:lnTo>
                    <a:pt x="334" y="954"/>
                  </a:lnTo>
                  <a:lnTo>
                    <a:pt x="4920" y="1762"/>
                  </a:lnTo>
                  <a:lnTo>
                    <a:pt x="4940" y="1765"/>
                  </a:lnTo>
                  <a:lnTo>
                    <a:pt x="4960" y="1767"/>
                  </a:lnTo>
                  <a:lnTo>
                    <a:pt x="4980" y="1769"/>
                  </a:lnTo>
                  <a:lnTo>
                    <a:pt x="5001" y="1769"/>
                  </a:lnTo>
                  <a:lnTo>
                    <a:pt x="5021" y="1767"/>
                  </a:lnTo>
                  <a:lnTo>
                    <a:pt x="5041" y="1765"/>
                  </a:lnTo>
                  <a:lnTo>
                    <a:pt x="5060" y="1762"/>
                  </a:lnTo>
                  <a:lnTo>
                    <a:pt x="5079" y="1758"/>
                  </a:lnTo>
                  <a:lnTo>
                    <a:pt x="5098" y="1753"/>
                  </a:lnTo>
                  <a:lnTo>
                    <a:pt x="5118" y="1747"/>
                  </a:lnTo>
                  <a:lnTo>
                    <a:pt x="5136" y="1740"/>
                  </a:lnTo>
                  <a:lnTo>
                    <a:pt x="5154" y="1734"/>
                  </a:lnTo>
                  <a:lnTo>
                    <a:pt x="5172" y="1725"/>
                  </a:lnTo>
                  <a:lnTo>
                    <a:pt x="5188" y="1716"/>
                  </a:lnTo>
                  <a:lnTo>
                    <a:pt x="5205" y="1706"/>
                  </a:lnTo>
                  <a:lnTo>
                    <a:pt x="5221" y="1695"/>
                  </a:lnTo>
                  <a:lnTo>
                    <a:pt x="5237" y="1683"/>
                  </a:lnTo>
                  <a:lnTo>
                    <a:pt x="5251" y="1672"/>
                  </a:lnTo>
                  <a:lnTo>
                    <a:pt x="5266" y="1658"/>
                  </a:lnTo>
                  <a:lnTo>
                    <a:pt x="5279" y="1645"/>
                  </a:lnTo>
                  <a:lnTo>
                    <a:pt x="5293" y="1630"/>
                  </a:lnTo>
                  <a:lnTo>
                    <a:pt x="5305" y="1616"/>
                  </a:lnTo>
                  <a:lnTo>
                    <a:pt x="5318" y="1600"/>
                  </a:lnTo>
                  <a:lnTo>
                    <a:pt x="5329" y="1584"/>
                  </a:lnTo>
                  <a:lnTo>
                    <a:pt x="5339" y="1567"/>
                  </a:lnTo>
                  <a:lnTo>
                    <a:pt x="5348" y="1549"/>
                  </a:lnTo>
                  <a:lnTo>
                    <a:pt x="5357" y="1531"/>
                  </a:lnTo>
                  <a:lnTo>
                    <a:pt x="5365" y="1513"/>
                  </a:lnTo>
                  <a:lnTo>
                    <a:pt x="5372" y="1494"/>
                  </a:lnTo>
                  <a:lnTo>
                    <a:pt x="5377" y="1475"/>
                  </a:lnTo>
                  <a:lnTo>
                    <a:pt x="5383" y="1455"/>
                  </a:lnTo>
                  <a:lnTo>
                    <a:pt x="5387" y="1435"/>
                  </a:lnTo>
                  <a:lnTo>
                    <a:pt x="5413" y="1283"/>
                  </a:lnTo>
                  <a:lnTo>
                    <a:pt x="5417" y="1263"/>
                  </a:lnTo>
                  <a:lnTo>
                    <a:pt x="5419" y="1241"/>
                  </a:lnTo>
                  <a:lnTo>
                    <a:pt x="5420" y="1221"/>
                  </a:lnTo>
                  <a:lnTo>
                    <a:pt x="5420" y="1201"/>
                  </a:lnTo>
                  <a:lnTo>
                    <a:pt x="5419" y="1182"/>
                  </a:lnTo>
                  <a:lnTo>
                    <a:pt x="5417" y="1162"/>
                  </a:lnTo>
                  <a:lnTo>
                    <a:pt x="5413" y="1142"/>
                  </a:lnTo>
                  <a:lnTo>
                    <a:pt x="5410" y="1122"/>
                  </a:lnTo>
                  <a:lnTo>
                    <a:pt x="5405" y="1103"/>
                  </a:lnTo>
                  <a:lnTo>
                    <a:pt x="5399" y="1085"/>
                  </a:lnTo>
                  <a:lnTo>
                    <a:pt x="5393" y="1066"/>
                  </a:lnTo>
                  <a:lnTo>
                    <a:pt x="5385" y="1048"/>
                  </a:lnTo>
                  <a:lnTo>
                    <a:pt x="5376" y="1031"/>
                  </a:lnTo>
                  <a:lnTo>
                    <a:pt x="5367" y="1014"/>
                  </a:lnTo>
                  <a:lnTo>
                    <a:pt x="5357" y="997"/>
                  </a:lnTo>
                  <a:lnTo>
                    <a:pt x="5347" y="981"/>
                  </a:lnTo>
                  <a:lnTo>
                    <a:pt x="5336" y="966"/>
                  </a:lnTo>
                  <a:lnTo>
                    <a:pt x="5323" y="950"/>
                  </a:lnTo>
                  <a:lnTo>
                    <a:pt x="5310" y="936"/>
                  </a:lnTo>
                  <a:lnTo>
                    <a:pt x="5296" y="922"/>
                  </a:lnTo>
                  <a:lnTo>
                    <a:pt x="5282" y="909"/>
                  </a:lnTo>
                  <a:lnTo>
                    <a:pt x="5267" y="896"/>
                  </a:lnTo>
                  <a:lnTo>
                    <a:pt x="5251" y="885"/>
                  </a:lnTo>
                  <a:lnTo>
                    <a:pt x="5236" y="874"/>
                  </a:lnTo>
                  <a:lnTo>
                    <a:pt x="5219" y="864"/>
                  </a:lnTo>
                  <a:lnTo>
                    <a:pt x="5201" y="854"/>
                  </a:lnTo>
                  <a:lnTo>
                    <a:pt x="5183" y="846"/>
                  </a:lnTo>
                  <a:lnTo>
                    <a:pt x="5165" y="838"/>
                  </a:lnTo>
                  <a:lnTo>
                    <a:pt x="5146" y="830"/>
                  </a:lnTo>
                  <a:lnTo>
                    <a:pt x="5127" y="824"/>
                  </a:lnTo>
                  <a:lnTo>
                    <a:pt x="5106" y="819"/>
                  </a:lnTo>
                  <a:lnTo>
                    <a:pt x="5086" y="815"/>
                  </a:lnTo>
                  <a:lnTo>
                    <a:pt x="500" y="7"/>
                  </a:lnTo>
                  <a:lnTo>
                    <a:pt x="480" y="4"/>
                  </a:lnTo>
                  <a:lnTo>
                    <a:pt x="460" y="2"/>
                  </a:lnTo>
                  <a:lnTo>
                    <a:pt x="440" y="0"/>
                  </a:lnTo>
                  <a:lnTo>
                    <a:pt x="419" y="0"/>
                  </a:lnTo>
                  <a:lnTo>
                    <a:pt x="399" y="2"/>
                  </a:lnTo>
                  <a:lnTo>
                    <a:pt x="379" y="4"/>
                  </a:lnTo>
                  <a:lnTo>
                    <a:pt x="360" y="7"/>
                  </a:lnTo>
                  <a:lnTo>
                    <a:pt x="341" y="11"/>
                  </a:lnTo>
                  <a:lnTo>
                    <a:pt x="322" y="16"/>
                  </a:lnTo>
                  <a:lnTo>
                    <a:pt x="302" y="22"/>
                  </a:lnTo>
                  <a:lnTo>
                    <a:pt x="284" y="29"/>
                  </a:lnTo>
                  <a:lnTo>
                    <a:pt x="266" y="35"/>
                  </a:lnTo>
                  <a:lnTo>
                    <a:pt x="248" y="44"/>
                  </a:lnTo>
                  <a:lnTo>
                    <a:pt x="232" y="53"/>
                  </a:lnTo>
                  <a:lnTo>
                    <a:pt x="215" y="63"/>
                  </a:lnTo>
                  <a:lnTo>
                    <a:pt x="199" y="74"/>
                  </a:lnTo>
                  <a:lnTo>
                    <a:pt x="183" y="85"/>
                  </a:lnTo>
                  <a:lnTo>
                    <a:pt x="169" y="97"/>
                  </a:lnTo>
                  <a:lnTo>
                    <a:pt x="154" y="111"/>
                  </a:lnTo>
                  <a:lnTo>
                    <a:pt x="141" y="124"/>
                  </a:lnTo>
                  <a:lnTo>
                    <a:pt x="127" y="139"/>
                  </a:lnTo>
                  <a:lnTo>
                    <a:pt x="115" y="153"/>
                  </a:lnTo>
                  <a:lnTo>
                    <a:pt x="102" y="169"/>
                  </a:lnTo>
                  <a:lnTo>
                    <a:pt x="91" y="185"/>
                  </a:lnTo>
                  <a:lnTo>
                    <a:pt x="81" y="202"/>
                  </a:lnTo>
                  <a:lnTo>
                    <a:pt x="72" y="220"/>
                  </a:lnTo>
                  <a:lnTo>
                    <a:pt x="63" y="238"/>
                  </a:lnTo>
                  <a:lnTo>
                    <a:pt x="55" y="256"/>
                  </a:lnTo>
                  <a:lnTo>
                    <a:pt x="48" y="275"/>
                  </a:lnTo>
                  <a:lnTo>
                    <a:pt x="42" y="294"/>
                  </a:lnTo>
                  <a:lnTo>
                    <a:pt x="37" y="314"/>
                  </a:lnTo>
                  <a:lnTo>
                    <a:pt x="33" y="334"/>
                  </a:lnTo>
                  <a:lnTo>
                    <a:pt x="6" y="486"/>
                  </a:lnTo>
                  <a:close/>
                </a:path>
              </a:pathLst>
            </a:custGeom>
            <a:solidFill>
              <a:srgbClr val="D7D7D7"/>
            </a:solidFill>
            <a:ln>
              <a:noFill/>
            </a:ln>
          </p:spPr>
          <p:txBody>
            <a:bodyPr vert="horz" wrap="square" lIns="97385" tIns="48693" rIns="97385" bIns="48693" numCol="1" anchor="t" anchorCtr="0" compatLnSpc="1">
              <a:prstTxWarp prst="textNoShape">
                <a:avLst/>
              </a:prstTxWarp>
            </a:bodyPr>
            <a:lstStyle/>
            <a:p>
              <a:endParaRPr lang="en-US" sz="1917">
                <a:cs typeface="+mn-ea"/>
                <a:sym typeface="+mn-lt"/>
              </a:endParaRPr>
            </a:p>
          </p:txBody>
        </p:sp>
        <p:sp>
          <p:nvSpPr>
            <p:cNvPr id="11" name="Freeform 7">
              <a:extLst>
                <a:ext uri="{FF2B5EF4-FFF2-40B4-BE49-F238E27FC236}">
                  <a16:creationId xmlns:a16="http://schemas.microsoft.com/office/drawing/2014/main" xmlns="" id="{D7981924-7A0D-4EDF-A54E-D4C5C0F8955F}"/>
                </a:ext>
              </a:extLst>
            </p:cNvPr>
            <p:cNvSpPr>
              <a:spLocks/>
            </p:cNvSpPr>
            <p:nvPr/>
          </p:nvSpPr>
          <p:spPr bwMode="auto">
            <a:xfrm>
              <a:off x="8585630" y="7850962"/>
              <a:ext cx="2305783" cy="751591"/>
            </a:xfrm>
            <a:custGeom>
              <a:avLst/>
              <a:gdLst>
                <a:gd name="T0" fmla="*/ 1 w 5420"/>
                <a:gd name="T1" fmla="*/ 526 h 1767"/>
                <a:gd name="T2" fmla="*/ 1 w 5420"/>
                <a:gd name="T3" fmla="*/ 587 h 1767"/>
                <a:gd name="T4" fmla="*/ 10 w 5420"/>
                <a:gd name="T5" fmla="*/ 646 h 1767"/>
                <a:gd name="T6" fmla="*/ 27 w 5420"/>
                <a:gd name="T7" fmla="*/ 702 h 1767"/>
                <a:gd name="T8" fmla="*/ 53 w 5420"/>
                <a:gd name="T9" fmla="*/ 755 h 1767"/>
                <a:gd name="T10" fmla="*/ 84 w 5420"/>
                <a:gd name="T11" fmla="*/ 803 h 1767"/>
                <a:gd name="T12" fmla="*/ 124 w 5420"/>
                <a:gd name="T13" fmla="*/ 846 h 1767"/>
                <a:gd name="T14" fmla="*/ 169 w 5420"/>
                <a:gd name="T15" fmla="*/ 884 h 1767"/>
                <a:gd name="T16" fmla="*/ 218 w 5420"/>
                <a:gd name="T17" fmla="*/ 914 h 1767"/>
                <a:gd name="T18" fmla="*/ 274 w 5420"/>
                <a:gd name="T19" fmla="*/ 938 h 1767"/>
                <a:gd name="T20" fmla="*/ 334 w 5420"/>
                <a:gd name="T21" fmla="*/ 953 h 1767"/>
                <a:gd name="T22" fmla="*/ 4960 w 5420"/>
                <a:gd name="T23" fmla="*/ 1766 h 1767"/>
                <a:gd name="T24" fmla="*/ 5021 w 5420"/>
                <a:gd name="T25" fmla="*/ 1766 h 1767"/>
                <a:gd name="T26" fmla="*/ 5079 w 5420"/>
                <a:gd name="T27" fmla="*/ 1757 h 1767"/>
                <a:gd name="T28" fmla="*/ 5136 w 5420"/>
                <a:gd name="T29" fmla="*/ 1740 h 1767"/>
                <a:gd name="T30" fmla="*/ 5188 w 5420"/>
                <a:gd name="T31" fmla="*/ 1716 h 1767"/>
                <a:gd name="T32" fmla="*/ 5237 w 5420"/>
                <a:gd name="T33" fmla="*/ 1683 h 1767"/>
                <a:gd name="T34" fmla="*/ 5279 w 5420"/>
                <a:gd name="T35" fmla="*/ 1644 h 1767"/>
                <a:gd name="T36" fmla="*/ 5318 w 5420"/>
                <a:gd name="T37" fmla="*/ 1600 h 1767"/>
                <a:gd name="T38" fmla="*/ 5348 w 5420"/>
                <a:gd name="T39" fmla="*/ 1549 h 1767"/>
                <a:gd name="T40" fmla="*/ 5372 w 5420"/>
                <a:gd name="T41" fmla="*/ 1493 h 1767"/>
                <a:gd name="T42" fmla="*/ 5387 w 5420"/>
                <a:gd name="T43" fmla="*/ 1433 h 1767"/>
                <a:gd name="T44" fmla="*/ 5419 w 5420"/>
                <a:gd name="T45" fmla="*/ 1241 h 1767"/>
                <a:gd name="T46" fmla="*/ 5419 w 5420"/>
                <a:gd name="T47" fmla="*/ 1181 h 1767"/>
                <a:gd name="T48" fmla="*/ 5410 w 5420"/>
                <a:gd name="T49" fmla="*/ 1122 h 1767"/>
                <a:gd name="T50" fmla="*/ 5393 w 5420"/>
                <a:gd name="T51" fmla="*/ 1066 h 1767"/>
                <a:gd name="T52" fmla="*/ 5367 w 5420"/>
                <a:gd name="T53" fmla="*/ 1013 h 1767"/>
                <a:gd name="T54" fmla="*/ 5336 w 5420"/>
                <a:gd name="T55" fmla="*/ 965 h 1767"/>
                <a:gd name="T56" fmla="*/ 5296 w 5420"/>
                <a:gd name="T57" fmla="*/ 922 h 1767"/>
                <a:gd name="T58" fmla="*/ 5251 w 5420"/>
                <a:gd name="T59" fmla="*/ 884 h 1767"/>
                <a:gd name="T60" fmla="*/ 5201 w 5420"/>
                <a:gd name="T61" fmla="*/ 853 h 1767"/>
                <a:gd name="T62" fmla="*/ 5146 w 5420"/>
                <a:gd name="T63" fmla="*/ 830 h 1767"/>
                <a:gd name="T64" fmla="*/ 5086 w 5420"/>
                <a:gd name="T65" fmla="*/ 814 h 1767"/>
                <a:gd name="T66" fmla="*/ 460 w 5420"/>
                <a:gd name="T67" fmla="*/ 1 h 1767"/>
                <a:gd name="T68" fmla="*/ 399 w 5420"/>
                <a:gd name="T69" fmla="*/ 1 h 1767"/>
                <a:gd name="T70" fmla="*/ 341 w 5420"/>
                <a:gd name="T71" fmla="*/ 10 h 1767"/>
                <a:gd name="T72" fmla="*/ 284 w 5420"/>
                <a:gd name="T73" fmla="*/ 27 h 1767"/>
                <a:gd name="T74" fmla="*/ 232 w 5420"/>
                <a:gd name="T75" fmla="*/ 52 h 1767"/>
                <a:gd name="T76" fmla="*/ 183 w 5420"/>
                <a:gd name="T77" fmla="*/ 85 h 1767"/>
                <a:gd name="T78" fmla="*/ 141 w 5420"/>
                <a:gd name="T79" fmla="*/ 124 h 1767"/>
                <a:gd name="T80" fmla="*/ 102 w 5420"/>
                <a:gd name="T81" fmla="*/ 169 h 1767"/>
                <a:gd name="T82" fmla="*/ 72 w 5420"/>
                <a:gd name="T83" fmla="*/ 218 h 1767"/>
                <a:gd name="T84" fmla="*/ 48 w 5420"/>
                <a:gd name="T85" fmla="*/ 275 h 1767"/>
                <a:gd name="T86" fmla="*/ 33 w 5420"/>
                <a:gd name="T87" fmla="*/ 334 h 1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20" h="1767">
                  <a:moveTo>
                    <a:pt x="6" y="486"/>
                  </a:moveTo>
                  <a:lnTo>
                    <a:pt x="3" y="506"/>
                  </a:lnTo>
                  <a:lnTo>
                    <a:pt x="1" y="526"/>
                  </a:lnTo>
                  <a:lnTo>
                    <a:pt x="0" y="547"/>
                  </a:lnTo>
                  <a:lnTo>
                    <a:pt x="0" y="567"/>
                  </a:lnTo>
                  <a:lnTo>
                    <a:pt x="1" y="587"/>
                  </a:lnTo>
                  <a:lnTo>
                    <a:pt x="3" y="607"/>
                  </a:lnTo>
                  <a:lnTo>
                    <a:pt x="6" y="626"/>
                  </a:lnTo>
                  <a:lnTo>
                    <a:pt x="10" y="646"/>
                  </a:lnTo>
                  <a:lnTo>
                    <a:pt x="15" y="665"/>
                  </a:lnTo>
                  <a:lnTo>
                    <a:pt x="20" y="684"/>
                  </a:lnTo>
                  <a:lnTo>
                    <a:pt x="27" y="702"/>
                  </a:lnTo>
                  <a:lnTo>
                    <a:pt x="35" y="720"/>
                  </a:lnTo>
                  <a:lnTo>
                    <a:pt x="43" y="738"/>
                  </a:lnTo>
                  <a:lnTo>
                    <a:pt x="53" y="755"/>
                  </a:lnTo>
                  <a:lnTo>
                    <a:pt x="62" y="771"/>
                  </a:lnTo>
                  <a:lnTo>
                    <a:pt x="73" y="787"/>
                  </a:lnTo>
                  <a:lnTo>
                    <a:pt x="84" y="803"/>
                  </a:lnTo>
                  <a:lnTo>
                    <a:pt x="97" y="817"/>
                  </a:lnTo>
                  <a:lnTo>
                    <a:pt x="110" y="832"/>
                  </a:lnTo>
                  <a:lnTo>
                    <a:pt x="124" y="846"/>
                  </a:lnTo>
                  <a:lnTo>
                    <a:pt x="137" y="859"/>
                  </a:lnTo>
                  <a:lnTo>
                    <a:pt x="153" y="871"/>
                  </a:lnTo>
                  <a:lnTo>
                    <a:pt x="169" y="884"/>
                  </a:lnTo>
                  <a:lnTo>
                    <a:pt x="184" y="895"/>
                  </a:lnTo>
                  <a:lnTo>
                    <a:pt x="201" y="905"/>
                  </a:lnTo>
                  <a:lnTo>
                    <a:pt x="218" y="914"/>
                  </a:lnTo>
                  <a:lnTo>
                    <a:pt x="236" y="923"/>
                  </a:lnTo>
                  <a:lnTo>
                    <a:pt x="255" y="931"/>
                  </a:lnTo>
                  <a:lnTo>
                    <a:pt x="274" y="938"/>
                  </a:lnTo>
                  <a:lnTo>
                    <a:pt x="293" y="945"/>
                  </a:lnTo>
                  <a:lnTo>
                    <a:pt x="314" y="949"/>
                  </a:lnTo>
                  <a:lnTo>
                    <a:pt x="334" y="953"/>
                  </a:lnTo>
                  <a:lnTo>
                    <a:pt x="4920" y="1762"/>
                  </a:lnTo>
                  <a:lnTo>
                    <a:pt x="4940" y="1764"/>
                  </a:lnTo>
                  <a:lnTo>
                    <a:pt x="4960" y="1766"/>
                  </a:lnTo>
                  <a:lnTo>
                    <a:pt x="4980" y="1767"/>
                  </a:lnTo>
                  <a:lnTo>
                    <a:pt x="5001" y="1767"/>
                  </a:lnTo>
                  <a:lnTo>
                    <a:pt x="5021" y="1766"/>
                  </a:lnTo>
                  <a:lnTo>
                    <a:pt x="5041" y="1764"/>
                  </a:lnTo>
                  <a:lnTo>
                    <a:pt x="5060" y="1762"/>
                  </a:lnTo>
                  <a:lnTo>
                    <a:pt x="5079" y="1757"/>
                  </a:lnTo>
                  <a:lnTo>
                    <a:pt x="5098" y="1753"/>
                  </a:lnTo>
                  <a:lnTo>
                    <a:pt x="5118" y="1747"/>
                  </a:lnTo>
                  <a:lnTo>
                    <a:pt x="5136" y="1740"/>
                  </a:lnTo>
                  <a:lnTo>
                    <a:pt x="5154" y="1732"/>
                  </a:lnTo>
                  <a:lnTo>
                    <a:pt x="5172" y="1725"/>
                  </a:lnTo>
                  <a:lnTo>
                    <a:pt x="5188" y="1716"/>
                  </a:lnTo>
                  <a:lnTo>
                    <a:pt x="5205" y="1705"/>
                  </a:lnTo>
                  <a:lnTo>
                    <a:pt x="5221" y="1694"/>
                  </a:lnTo>
                  <a:lnTo>
                    <a:pt x="5237" y="1683"/>
                  </a:lnTo>
                  <a:lnTo>
                    <a:pt x="5251" y="1671"/>
                  </a:lnTo>
                  <a:lnTo>
                    <a:pt x="5266" y="1658"/>
                  </a:lnTo>
                  <a:lnTo>
                    <a:pt x="5279" y="1644"/>
                  </a:lnTo>
                  <a:lnTo>
                    <a:pt x="5293" y="1630"/>
                  </a:lnTo>
                  <a:lnTo>
                    <a:pt x="5305" y="1614"/>
                  </a:lnTo>
                  <a:lnTo>
                    <a:pt x="5318" y="1600"/>
                  </a:lnTo>
                  <a:lnTo>
                    <a:pt x="5329" y="1583"/>
                  </a:lnTo>
                  <a:lnTo>
                    <a:pt x="5339" y="1566"/>
                  </a:lnTo>
                  <a:lnTo>
                    <a:pt x="5348" y="1549"/>
                  </a:lnTo>
                  <a:lnTo>
                    <a:pt x="5357" y="1531"/>
                  </a:lnTo>
                  <a:lnTo>
                    <a:pt x="5365" y="1512"/>
                  </a:lnTo>
                  <a:lnTo>
                    <a:pt x="5372" y="1493"/>
                  </a:lnTo>
                  <a:lnTo>
                    <a:pt x="5377" y="1474"/>
                  </a:lnTo>
                  <a:lnTo>
                    <a:pt x="5383" y="1454"/>
                  </a:lnTo>
                  <a:lnTo>
                    <a:pt x="5387" y="1433"/>
                  </a:lnTo>
                  <a:lnTo>
                    <a:pt x="5413" y="1282"/>
                  </a:lnTo>
                  <a:lnTo>
                    <a:pt x="5417" y="1261"/>
                  </a:lnTo>
                  <a:lnTo>
                    <a:pt x="5419" y="1241"/>
                  </a:lnTo>
                  <a:lnTo>
                    <a:pt x="5420" y="1221"/>
                  </a:lnTo>
                  <a:lnTo>
                    <a:pt x="5420" y="1201"/>
                  </a:lnTo>
                  <a:lnTo>
                    <a:pt x="5419" y="1181"/>
                  </a:lnTo>
                  <a:lnTo>
                    <a:pt x="5417" y="1160"/>
                  </a:lnTo>
                  <a:lnTo>
                    <a:pt x="5413" y="1141"/>
                  </a:lnTo>
                  <a:lnTo>
                    <a:pt x="5410" y="1122"/>
                  </a:lnTo>
                  <a:lnTo>
                    <a:pt x="5405" y="1103"/>
                  </a:lnTo>
                  <a:lnTo>
                    <a:pt x="5399" y="1084"/>
                  </a:lnTo>
                  <a:lnTo>
                    <a:pt x="5393" y="1066"/>
                  </a:lnTo>
                  <a:lnTo>
                    <a:pt x="5385" y="1048"/>
                  </a:lnTo>
                  <a:lnTo>
                    <a:pt x="5376" y="1030"/>
                  </a:lnTo>
                  <a:lnTo>
                    <a:pt x="5367" y="1013"/>
                  </a:lnTo>
                  <a:lnTo>
                    <a:pt x="5357" y="996"/>
                  </a:lnTo>
                  <a:lnTo>
                    <a:pt x="5347" y="980"/>
                  </a:lnTo>
                  <a:lnTo>
                    <a:pt x="5336" y="965"/>
                  </a:lnTo>
                  <a:lnTo>
                    <a:pt x="5323" y="950"/>
                  </a:lnTo>
                  <a:lnTo>
                    <a:pt x="5310" y="936"/>
                  </a:lnTo>
                  <a:lnTo>
                    <a:pt x="5296" y="922"/>
                  </a:lnTo>
                  <a:lnTo>
                    <a:pt x="5282" y="909"/>
                  </a:lnTo>
                  <a:lnTo>
                    <a:pt x="5267" y="896"/>
                  </a:lnTo>
                  <a:lnTo>
                    <a:pt x="5251" y="884"/>
                  </a:lnTo>
                  <a:lnTo>
                    <a:pt x="5236" y="873"/>
                  </a:lnTo>
                  <a:lnTo>
                    <a:pt x="5219" y="862"/>
                  </a:lnTo>
                  <a:lnTo>
                    <a:pt x="5201" y="853"/>
                  </a:lnTo>
                  <a:lnTo>
                    <a:pt x="5183" y="844"/>
                  </a:lnTo>
                  <a:lnTo>
                    <a:pt x="5165" y="837"/>
                  </a:lnTo>
                  <a:lnTo>
                    <a:pt x="5146" y="830"/>
                  </a:lnTo>
                  <a:lnTo>
                    <a:pt x="5127" y="824"/>
                  </a:lnTo>
                  <a:lnTo>
                    <a:pt x="5106" y="819"/>
                  </a:lnTo>
                  <a:lnTo>
                    <a:pt x="5086" y="814"/>
                  </a:lnTo>
                  <a:lnTo>
                    <a:pt x="500" y="6"/>
                  </a:lnTo>
                  <a:lnTo>
                    <a:pt x="480" y="4"/>
                  </a:lnTo>
                  <a:lnTo>
                    <a:pt x="460" y="1"/>
                  </a:lnTo>
                  <a:lnTo>
                    <a:pt x="440" y="0"/>
                  </a:lnTo>
                  <a:lnTo>
                    <a:pt x="419" y="0"/>
                  </a:lnTo>
                  <a:lnTo>
                    <a:pt x="399" y="1"/>
                  </a:lnTo>
                  <a:lnTo>
                    <a:pt x="379" y="4"/>
                  </a:lnTo>
                  <a:lnTo>
                    <a:pt x="360" y="6"/>
                  </a:lnTo>
                  <a:lnTo>
                    <a:pt x="341" y="10"/>
                  </a:lnTo>
                  <a:lnTo>
                    <a:pt x="322" y="15"/>
                  </a:lnTo>
                  <a:lnTo>
                    <a:pt x="302" y="21"/>
                  </a:lnTo>
                  <a:lnTo>
                    <a:pt x="284" y="27"/>
                  </a:lnTo>
                  <a:lnTo>
                    <a:pt x="266" y="35"/>
                  </a:lnTo>
                  <a:lnTo>
                    <a:pt x="248" y="43"/>
                  </a:lnTo>
                  <a:lnTo>
                    <a:pt x="232" y="52"/>
                  </a:lnTo>
                  <a:lnTo>
                    <a:pt x="215" y="62"/>
                  </a:lnTo>
                  <a:lnTo>
                    <a:pt x="199" y="73"/>
                  </a:lnTo>
                  <a:lnTo>
                    <a:pt x="183" y="85"/>
                  </a:lnTo>
                  <a:lnTo>
                    <a:pt x="169" y="97"/>
                  </a:lnTo>
                  <a:lnTo>
                    <a:pt x="154" y="109"/>
                  </a:lnTo>
                  <a:lnTo>
                    <a:pt x="141" y="124"/>
                  </a:lnTo>
                  <a:lnTo>
                    <a:pt x="127" y="137"/>
                  </a:lnTo>
                  <a:lnTo>
                    <a:pt x="115" y="153"/>
                  </a:lnTo>
                  <a:lnTo>
                    <a:pt x="102" y="169"/>
                  </a:lnTo>
                  <a:lnTo>
                    <a:pt x="91" y="185"/>
                  </a:lnTo>
                  <a:lnTo>
                    <a:pt x="81" y="202"/>
                  </a:lnTo>
                  <a:lnTo>
                    <a:pt x="72" y="218"/>
                  </a:lnTo>
                  <a:lnTo>
                    <a:pt x="63" y="236"/>
                  </a:lnTo>
                  <a:lnTo>
                    <a:pt x="55" y="255"/>
                  </a:lnTo>
                  <a:lnTo>
                    <a:pt x="48" y="275"/>
                  </a:lnTo>
                  <a:lnTo>
                    <a:pt x="42" y="294"/>
                  </a:lnTo>
                  <a:lnTo>
                    <a:pt x="37" y="314"/>
                  </a:lnTo>
                  <a:lnTo>
                    <a:pt x="33" y="334"/>
                  </a:lnTo>
                  <a:lnTo>
                    <a:pt x="6" y="486"/>
                  </a:lnTo>
                  <a:close/>
                </a:path>
              </a:pathLst>
            </a:custGeom>
            <a:solidFill>
              <a:srgbClr val="D7D7D7"/>
            </a:solidFill>
            <a:ln>
              <a:noFill/>
            </a:ln>
          </p:spPr>
          <p:txBody>
            <a:bodyPr vert="horz" wrap="square" lIns="97385" tIns="48693" rIns="97385" bIns="48693" numCol="1" anchor="t" anchorCtr="0" compatLnSpc="1">
              <a:prstTxWarp prst="textNoShape">
                <a:avLst/>
              </a:prstTxWarp>
            </a:bodyPr>
            <a:lstStyle/>
            <a:p>
              <a:endParaRPr lang="en-US" sz="1917">
                <a:cs typeface="+mn-ea"/>
                <a:sym typeface="+mn-lt"/>
              </a:endParaRPr>
            </a:p>
          </p:txBody>
        </p:sp>
        <p:sp>
          <p:nvSpPr>
            <p:cNvPr id="12" name="Freeform 8">
              <a:extLst>
                <a:ext uri="{FF2B5EF4-FFF2-40B4-BE49-F238E27FC236}">
                  <a16:creationId xmlns:a16="http://schemas.microsoft.com/office/drawing/2014/main" xmlns="" id="{9AB5C281-7986-4051-96F4-FF5FF9F234F0}"/>
                </a:ext>
              </a:extLst>
            </p:cNvPr>
            <p:cNvSpPr>
              <a:spLocks/>
            </p:cNvSpPr>
            <p:nvPr/>
          </p:nvSpPr>
          <p:spPr bwMode="auto">
            <a:xfrm>
              <a:off x="9116164" y="9357543"/>
              <a:ext cx="1244715" cy="625758"/>
            </a:xfrm>
            <a:custGeom>
              <a:avLst/>
              <a:gdLst>
                <a:gd name="T0" fmla="*/ 1 w 2922"/>
                <a:gd name="T1" fmla="*/ 285 h 1474"/>
                <a:gd name="T2" fmla="*/ 17 w 2922"/>
                <a:gd name="T3" fmla="*/ 412 h 1474"/>
                <a:gd name="T4" fmla="*/ 46 w 2922"/>
                <a:gd name="T5" fmla="*/ 534 h 1474"/>
                <a:gd name="T6" fmla="*/ 90 w 2922"/>
                <a:gd name="T7" fmla="*/ 651 h 1474"/>
                <a:gd name="T8" fmla="*/ 146 w 2922"/>
                <a:gd name="T9" fmla="*/ 764 h 1474"/>
                <a:gd name="T10" fmla="*/ 214 w 2922"/>
                <a:gd name="T11" fmla="*/ 870 h 1474"/>
                <a:gd name="T12" fmla="*/ 294 w 2922"/>
                <a:gd name="T13" fmla="*/ 970 h 1474"/>
                <a:gd name="T14" fmla="*/ 385 w 2922"/>
                <a:gd name="T15" fmla="*/ 1064 h 1474"/>
                <a:gd name="T16" fmla="*/ 485 w 2922"/>
                <a:gd name="T17" fmla="*/ 1148 h 1474"/>
                <a:gd name="T18" fmla="*/ 595 w 2922"/>
                <a:gd name="T19" fmla="*/ 1224 h 1474"/>
                <a:gd name="T20" fmla="*/ 713 w 2922"/>
                <a:gd name="T21" fmla="*/ 1293 h 1474"/>
                <a:gd name="T22" fmla="*/ 839 w 2922"/>
                <a:gd name="T23" fmla="*/ 1350 h 1474"/>
                <a:gd name="T24" fmla="*/ 972 w 2922"/>
                <a:gd name="T25" fmla="*/ 1398 h 1474"/>
                <a:gd name="T26" fmla="*/ 1111 w 2922"/>
                <a:gd name="T27" fmla="*/ 1435 h 1474"/>
                <a:gd name="T28" fmla="*/ 1255 w 2922"/>
                <a:gd name="T29" fmla="*/ 1459 h 1474"/>
                <a:gd name="T30" fmla="*/ 1405 w 2922"/>
                <a:gd name="T31" fmla="*/ 1473 h 1474"/>
                <a:gd name="T32" fmla="*/ 1546 w 2922"/>
                <a:gd name="T33" fmla="*/ 1473 h 1474"/>
                <a:gd name="T34" fmla="*/ 1675 w 2922"/>
                <a:gd name="T35" fmla="*/ 1464 h 1474"/>
                <a:gd name="T36" fmla="*/ 1799 w 2922"/>
                <a:gd name="T37" fmla="*/ 1445 h 1474"/>
                <a:gd name="T38" fmla="*/ 1921 w 2922"/>
                <a:gd name="T39" fmla="*/ 1418 h 1474"/>
                <a:gd name="T40" fmla="*/ 2038 w 2922"/>
                <a:gd name="T41" fmla="*/ 1383 h 1474"/>
                <a:gd name="T42" fmla="*/ 2149 w 2922"/>
                <a:gd name="T43" fmla="*/ 1339 h 1474"/>
                <a:gd name="T44" fmla="*/ 2256 w 2922"/>
                <a:gd name="T45" fmla="*/ 1289 h 1474"/>
                <a:gd name="T46" fmla="*/ 2357 w 2922"/>
                <a:gd name="T47" fmla="*/ 1231 h 1474"/>
                <a:gd name="T48" fmla="*/ 2453 w 2922"/>
                <a:gd name="T49" fmla="*/ 1167 h 1474"/>
                <a:gd name="T50" fmla="*/ 2541 w 2922"/>
                <a:gd name="T51" fmla="*/ 1096 h 1474"/>
                <a:gd name="T52" fmla="*/ 2623 w 2922"/>
                <a:gd name="T53" fmla="*/ 1020 h 1474"/>
                <a:gd name="T54" fmla="*/ 2696 w 2922"/>
                <a:gd name="T55" fmla="*/ 938 h 1474"/>
                <a:gd name="T56" fmla="*/ 2762 w 2922"/>
                <a:gd name="T57" fmla="*/ 850 h 1474"/>
                <a:gd name="T58" fmla="*/ 2819 w 2922"/>
                <a:gd name="T59" fmla="*/ 759 h 1474"/>
                <a:gd name="T60" fmla="*/ 2867 w 2922"/>
                <a:gd name="T61" fmla="*/ 662 h 1474"/>
                <a:gd name="T62" fmla="*/ 2906 w 2922"/>
                <a:gd name="T63" fmla="*/ 562 h 1474"/>
                <a:gd name="T64" fmla="*/ 23 w 2922"/>
                <a:gd name="T65" fmla="*/ 0 h 1474"/>
                <a:gd name="T66" fmla="*/ 13 w 2922"/>
                <a:gd name="T67" fmla="*/ 54 h 1474"/>
                <a:gd name="T68" fmla="*/ 6 w 2922"/>
                <a:gd name="T69" fmla="*/ 109 h 1474"/>
                <a:gd name="T70" fmla="*/ 1 w 2922"/>
                <a:gd name="T71" fmla="*/ 165 h 1474"/>
                <a:gd name="T72" fmla="*/ 0 w 2922"/>
                <a:gd name="T73" fmla="*/ 221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922" h="1474">
                  <a:moveTo>
                    <a:pt x="0" y="221"/>
                  </a:moveTo>
                  <a:lnTo>
                    <a:pt x="1" y="285"/>
                  </a:lnTo>
                  <a:lnTo>
                    <a:pt x="8" y="349"/>
                  </a:lnTo>
                  <a:lnTo>
                    <a:pt x="17" y="412"/>
                  </a:lnTo>
                  <a:lnTo>
                    <a:pt x="30" y="474"/>
                  </a:lnTo>
                  <a:lnTo>
                    <a:pt x="46" y="534"/>
                  </a:lnTo>
                  <a:lnTo>
                    <a:pt x="67" y="593"/>
                  </a:lnTo>
                  <a:lnTo>
                    <a:pt x="90" y="651"/>
                  </a:lnTo>
                  <a:lnTo>
                    <a:pt x="116" y="709"/>
                  </a:lnTo>
                  <a:lnTo>
                    <a:pt x="146" y="764"/>
                  </a:lnTo>
                  <a:lnTo>
                    <a:pt x="179" y="818"/>
                  </a:lnTo>
                  <a:lnTo>
                    <a:pt x="214" y="870"/>
                  </a:lnTo>
                  <a:lnTo>
                    <a:pt x="253" y="921"/>
                  </a:lnTo>
                  <a:lnTo>
                    <a:pt x="294" y="970"/>
                  </a:lnTo>
                  <a:lnTo>
                    <a:pt x="339" y="1018"/>
                  </a:lnTo>
                  <a:lnTo>
                    <a:pt x="385" y="1064"/>
                  </a:lnTo>
                  <a:lnTo>
                    <a:pt x="434" y="1106"/>
                  </a:lnTo>
                  <a:lnTo>
                    <a:pt x="485" y="1148"/>
                  </a:lnTo>
                  <a:lnTo>
                    <a:pt x="539" y="1187"/>
                  </a:lnTo>
                  <a:lnTo>
                    <a:pt x="595" y="1224"/>
                  </a:lnTo>
                  <a:lnTo>
                    <a:pt x="652" y="1260"/>
                  </a:lnTo>
                  <a:lnTo>
                    <a:pt x="713" y="1293"/>
                  </a:lnTo>
                  <a:lnTo>
                    <a:pt x="775" y="1322"/>
                  </a:lnTo>
                  <a:lnTo>
                    <a:pt x="839" y="1350"/>
                  </a:lnTo>
                  <a:lnTo>
                    <a:pt x="904" y="1375"/>
                  </a:lnTo>
                  <a:lnTo>
                    <a:pt x="972" y="1398"/>
                  </a:lnTo>
                  <a:lnTo>
                    <a:pt x="1040" y="1418"/>
                  </a:lnTo>
                  <a:lnTo>
                    <a:pt x="1111" y="1435"/>
                  </a:lnTo>
                  <a:lnTo>
                    <a:pt x="1183" y="1448"/>
                  </a:lnTo>
                  <a:lnTo>
                    <a:pt x="1255" y="1459"/>
                  </a:lnTo>
                  <a:lnTo>
                    <a:pt x="1329" y="1467"/>
                  </a:lnTo>
                  <a:lnTo>
                    <a:pt x="1405" y="1473"/>
                  </a:lnTo>
                  <a:lnTo>
                    <a:pt x="1481" y="1474"/>
                  </a:lnTo>
                  <a:lnTo>
                    <a:pt x="1546" y="1473"/>
                  </a:lnTo>
                  <a:lnTo>
                    <a:pt x="1611" y="1470"/>
                  </a:lnTo>
                  <a:lnTo>
                    <a:pt x="1675" y="1464"/>
                  </a:lnTo>
                  <a:lnTo>
                    <a:pt x="1738" y="1455"/>
                  </a:lnTo>
                  <a:lnTo>
                    <a:pt x="1799" y="1445"/>
                  </a:lnTo>
                  <a:lnTo>
                    <a:pt x="1860" y="1432"/>
                  </a:lnTo>
                  <a:lnTo>
                    <a:pt x="1921" y="1418"/>
                  </a:lnTo>
                  <a:lnTo>
                    <a:pt x="1979" y="1401"/>
                  </a:lnTo>
                  <a:lnTo>
                    <a:pt x="2038" y="1383"/>
                  </a:lnTo>
                  <a:lnTo>
                    <a:pt x="2094" y="1362"/>
                  </a:lnTo>
                  <a:lnTo>
                    <a:pt x="2149" y="1339"/>
                  </a:lnTo>
                  <a:lnTo>
                    <a:pt x="2203" y="1316"/>
                  </a:lnTo>
                  <a:lnTo>
                    <a:pt x="2256" y="1289"/>
                  </a:lnTo>
                  <a:lnTo>
                    <a:pt x="2308" y="1260"/>
                  </a:lnTo>
                  <a:lnTo>
                    <a:pt x="2357" y="1231"/>
                  </a:lnTo>
                  <a:lnTo>
                    <a:pt x="2406" y="1200"/>
                  </a:lnTo>
                  <a:lnTo>
                    <a:pt x="2453" y="1167"/>
                  </a:lnTo>
                  <a:lnTo>
                    <a:pt x="2498" y="1132"/>
                  </a:lnTo>
                  <a:lnTo>
                    <a:pt x="2541" y="1096"/>
                  </a:lnTo>
                  <a:lnTo>
                    <a:pt x="2582" y="1058"/>
                  </a:lnTo>
                  <a:lnTo>
                    <a:pt x="2623" y="1020"/>
                  </a:lnTo>
                  <a:lnTo>
                    <a:pt x="2660" y="979"/>
                  </a:lnTo>
                  <a:lnTo>
                    <a:pt x="2696" y="938"/>
                  </a:lnTo>
                  <a:lnTo>
                    <a:pt x="2729" y="895"/>
                  </a:lnTo>
                  <a:lnTo>
                    <a:pt x="2762" y="850"/>
                  </a:lnTo>
                  <a:lnTo>
                    <a:pt x="2791" y="805"/>
                  </a:lnTo>
                  <a:lnTo>
                    <a:pt x="2819" y="759"/>
                  </a:lnTo>
                  <a:lnTo>
                    <a:pt x="2844" y="712"/>
                  </a:lnTo>
                  <a:lnTo>
                    <a:pt x="2867" y="662"/>
                  </a:lnTo>
                  <a:lnTo>
                    <a:pt x="2888" y="613"/>
                  </a:lnTo>
                  <a:lnTo>
                    <a:pt x="2906" y="562"/>
                  </a:lnTo>
                  <a:lnTo>
                    <a:pt x="2922" y="512"/>
                  </a:lnTo>
                  <a:lnTo>
                    <a:pt x="23" y="0"/>
                  </a:lnTo>
                  <a:lnTo>
                    <a:pt x="18" y="27"/>
                  </a:lnTo>
                  <a:lnTo>
                    <a:pt x="13" y="54"/>
                  </a:lnTo>
                  <a:lnTo>
                    <a:pt x="9" y="82"/>
                  </a:lnTo>
                  <a:lnTo>
                    <a:pt x="6" y="109"/>
                  </a:lnTo>
                  <a:lnTo>
                    <a:pt x="4" y="136"/>
                  </a:lnTo>
                  <a:lnTo>
                    <a:pt x="1" y="165"/>
                  </a:lnTo>
                  <a:lnTo>
                    <a:pt x="0" y="193"/>
                  </a:lnTo>
                  <a:lnTo>
                    <a:pt x="0" y="221"/>
                  </a:lnTo>
                  <a:close/>
                </a:path>
              </a:pathLst>
            </a:custGeom>
            <a:solidFill>
              <a:srgbClr val="D7D7D7"/>
            </a:solidFill>
            <a:ln>
              <a:noFill/>
            </a:ln>
          </p:spPr>
          <p:txBody>
            <a:bodyPr vert="horz" wrap="square" lIns="97385" tIns="48693" rIns="97385" bIns="48693" numCol="1" anchor="t" anchorCtr="0" compatLnSpc="1">
              <a:prstTxWarp prst="textNoShape">
                <a:avLst/>
              </a:prstTxWarp>
            </a:bodyPr>
            <a:lstStyle/>
            <a:p>
              <a:endParaRPr lang="en-US" sz="1917">
                <a:cs typeface="+mn-ea"/>
                <a:sym typeface="+mn-lt"/>
              </a:endParaRPr>
            </a:p>
          </p:txBody>
        </p:sp>
        <p:sp>
          <p:nvSpPr>
            <p:cNvPr id="13" name="Freeform 9">
              <a:extLst>
                <a:ext uri="{FF2B5EF4-FFF2-40B4-BE49-F238E27FC236}">
                  <a16:creationId xmlns:a16="http://schemas.microsoft.com/office/drawing/2014/main" xmlns="" id="{7542C37E-0C6E-4A26-9E6C-CD85D024BBF9}"/>
                </a:ext>
              </a:extLst>
            </p:cNvPr>
            <p:cNvSpPr>
              <a:spLocks noEditPoints="1"/>
            </p:cNvSpPr>
            <p:nvPr/>
          </p:nvSpPr>
          <p:spPr bwMode="auto">
            <a:xfrm>
              <a:off x="6704953" y="2338167"/>
              <a:ext cx="2999559" cy="5614821"/>
            </a:xfrm>
            <a:custGeom>
              <a:avLst/>
              <a:gdLst>
                <a:gd name="T0" fmla="*/ 2990 w 7060"/>
                <a:gd name="T1" fmla="*/ 10869 h 13208"/>
                <a:gd name="T2" fmla="*/ 969 w 7060"/>
                <a:gd name="T3" fmla="*/ 8667 h 13208"/>
                <a:gd name="T4" fmla="*/ 163 w 7060"/>
                <a:gd name="T5" fmla="*/ 6048 h 13208"/>
                <a:gd name="T6" fmla="*/ 436 w 7060"/>
                <a:gd name="T7" fmla="*/ 4250 h 13208"/>
                <a:gd name="T8" fmla="*/ 1376 w 7060"/>
                <a:gd name="T9" fmla="*/ 2693 h 13208"/>
                <a:gd name="T10" fmla="*/ 2785 w 7060"/>
                <a:gd name="T11" fmla="*/ 1019 h 13208"/>
                <a:gd name="T12" fmla="*/ 4243 w 7060"/>
                <a:gd name="T13" fmla="*/ 415 h 13208"/>
                <a:gd name="T14" fmla="*/ 6545 w 7060"/>
                <a:gd name="T15" fmla="*/ 506 h 13208"/>
                <a:gd name="T16" fmla="*/ 7054 w 7060"/>
                <a:gd name="T17" fmla="*/ 8312 h 13208"/>
                <a:gd name="T18" fmla="*/ 5716 w 7060"/>
                <a:gd name="T19" fmla="*/ 10975 h 13208"/>
                <a:gd name="T20" fmla="*/ 4705 w 7060"/>
                <a:gd name="T21" fmla="*/ 12391 h 13208"/>
                <a:gd name="T22" fmla="*/ 3538 w 7060"/>
                <a:gd name="T23" fmla="*/ 11220 h 13208"/>
                <a:gd name="T24" fmla="*/ 4752 w 7060"/>
                <a:gd name="T25" fmla="*/ 11638 h 13208"/>
                <a:gd name="T26" fmla="*/ 5251 w 7060"/>
                <a:gd name="T27" fmla="*/ 12860 h 13208"/>
                <a:gd name="T28" fmla="*/ 6479 w 7060"/>
                <a:gd name="T29" fmla="*/ 12099 h 13208"/>
                <a:gd name="T30" fmla="*/ 5960 w 7060"/>
                <a:gd name="T31" fmla="*/ 11168 h 13208"/>
                <a:gd name="T32" fmla="*/ 6839 w 7060"/>
                <a:gd name="T33" fmla="*/ 11276 h 13208"/>
                <a:gd name="T34" fmla="*/ 7018 w 7060"/>
                <a:gd name="T35" fmla="*/ 13036 h 13208"/>
                <a:gd name="T36" fmla="*/ 6326 w 7060"/>
                <a:gd name="T37" fmla="*/ 11578 h 13208"/>
                <a:gd name="T38" fmla="*/ 6468 w 7060"/>
                <a:gd name="T39" fmla="*/ 5799 h 13208"/>
                <a:gd name="T40" fmla="*/ 5853 w 7060"/>
                <a:gd name="T41" fmla="*/ 5807 h 13208"/>
                <a:gd name="T42" fmla="*/ 5456 w 7060"/>
                <a:gd name="T43" fmla="*/ 6111 h 13208"/>
                <a:gd name="T44" fmla="*/ 5881 w 7060"/>
                <a:gd name="T45" fmla="*/ 5094 h 13208"/>
                <a:gd name="T46" fmla="*/ 5712 w 7060"/>
                <a:gd name="T47" fmla="*/ 4157 h 13208"/>
                <a:gd name="T48" fmla="*/ 4134 w 7060"/>
                <a:gd name="T49" fmla="*/ 3741 h 13208"/>
                <a:gd name="T50" fmla="*/ 4727 w 7060"/>
                <a:gd name="T51" fmla="*/ 2047 h 13208"/>
                <a:gd name="T52" fmla="*/ 5764 w 7060"/>
                <a:gd name="T53" fmla="*/ 2504 h 13208"/>
                <a:gd name="T54" fmla="*/ 5429 w 7060"/>
                <a:gd name="T55" fmla="*/ 2828 h 13208"/>
                <a:gd name="T56" fmla="*/ 4705 w 7060"/>
                <a:gd name="T57" fmla="*/ 2619 h 13208"/>
                <a:gd name="T58" fmla="*/ 4734 w 7060"/>
                <a:gd name="T59" fmla="*/ 3661 h 13208"/>
                <a:gd name="T60" fmla="*/ 6096 w 7060"/>
                <a:gd name="T61" fmla="*/ 3212 h 13208"/>
                <a:gd name="T62" fmla="*/ 6105 w 7060"/>
                <a:gd name="T63" fmla="*/ 805 h 13208"/>
                <a:gd name="T64" fmla="*/ 4543 w 7060"/>
                <a:gd name="T65" fmla="*/ 858 h 13208"/>
                <a:gd name="T66" fmla="*/ 4073 w 7060"/>
                <a:gd name="T67" fmla="*/ 1714 h 13208"/>
                <a:gd name="T68" fmla="*/ 2559 w 7060"/>
                <a:gd name="T69" fmla="*/ 1884 h 13208"/>
                <a:gd name="T70" fmla="*/ 3623 w 7060"/>
                <a:gd name="T71" fmla="*/ 3262 h 13208"/>
                <a:gd name="T72" fmla="*/ 3502 w 7060"/>
                <a:gd name="T73" fmla="*/ 4053 h 13208"/>
                <a:gd name="T74" fmla="*/ 2870 w 7060"/>
                <a:gd name="T75" fmla="*/ 3214 h 13208"/>
                <a:gd name="T76" fmla="*/ 1331 w 7060"/>
                <a:gd name="T77" fmla="*/ 3307 h 13208"/>
                <a:gd name="T78" fmla="*/ 1091 w 7060"/>
                <a:gd name="T79" fmla="*/ 4677 h 13208"/>
                <a:gd name="T80" fmla="*/ 1479 w 7060"/>
                <a:gd name="T81" fmla="*/ 5595 h 13208"/>
                <a:gd name="T82" fmla="*/ 624 w 7060"/>
                <a:gd name="T83" fmla="*/ 7403 h 13208"/>
                <a:gd name="T84" fmla="*/ 1529 w 7060"/>
                <a:gd name="T85" fmla="*/ 7190 h 13208"/>
                <a:gd name="T86" fmla="*/ 2707 w 7060"/>
                <a:gd name="T87" fmla="*/ 5979 h 13208"/>
                <a:gd name="T88" fmla="*/ 3985 w 7060"/>
                <a:gd name="T89" fmla="*/ 5293 h 13208"/>
                <a:gd name="T90" fmla="*/ 4847 w 7060"/>
                <a:gd name="T91" fmla="*/ 6745 h 13208"/>
                <a:gd name="T92" fmla="*/ 4436 w 7060"/>
                <a:gd name="T93" fmla="*/ 6400 h 13208"/>
                <a:gd name="T94" fmla="*/ 3249 w 7060"/>
                <a:gd name="T95" fmla="*/ 6039 h 13208"/>
                <a:gd name="T96" fmla="*/ 2953 w 7060"/>
                <a:gd name="T97" fmla="*/ 7179 h 13208"/>
                <a:gd name="T98" fmla="*/ 1834 w 7060"/>
                <a:gd name="T99" fmla="*/ 7608 h 13208"/>
                <a:gd name="T100" fmla="*/ 1638 w 7060"/>
                <a:gd name="T101" fmla="*/ 9433 h 13208"/>
                <a:gd name="T102" fmla="*/ 3761 w 7060"/>
                <a:gd name="T103" fmla="*/ 10258 h 13208"/>
                <a:gd name="T104" fmla="*/ 5178 w 7060"/>
                <a:gd name="T105" fmla="*/ 10614 h 13208"/>
                <a:gd name="T106" fmla="*/ 6429 w 7060"/>
                <a:gd name="T107" fmla="*/ 9275 h 13208"/>
                <a:gd name="T108" fmla="*/ 5865 w 7060"/>
                <a:gd name="T109" fmla="*/ 8009 h 13208"/>
                <a:gd name="T110" fmla="*/ 5468 w 7060"/>
                <a:gd name="T111" fmla="*/ 8763 h 13208"/>
                <a:gd name="T112" fmla="*/ 5024 w 7060"/>
                <a:gd name="T113" fmla="*/ 8923 h 13208"/>
                <a:gd name="T114" fmla="*/ 3959 w 7060"/>
                <a:gd name="T115" fmla="*/ 8476 h 13208"/>
                <a:gd name="T116" fmla="*/ 4022 w 7060"/>
                <a:gd name="T117" fmla="*/ 9310 h 13208"/>
                <a:gd name="T118" fmla="*/ 3765 w 7060"/>
                <a:gd name="T119" fmla="*/ 9699 h 13208"/>
                <a:gd name="T120" fmla="*/ 3390 w 7060"/>
                <a:gd name="T121" fmla="*/ 8387 h 13208"/>
                <a:gd name="T122" fmla="*/ 4831 w 7060"/>
                <a:gd name="T123" fmla="*/ 7948 h 13208"/>
                <a:gd name="T124" fmla="*/ 6283 w 7060"/>
                <a:gd name="T125" fmla="*/ 7540 h 13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60" h="13208">
                  <a:moveTo>
                    <a:pt x="4808" y="11166"/>
                  </a:moveTo>
                  <a:lnTo>
                    <a:pt x="4769" y="11166"/>
                  </a:lnTo>
                  <a:lnTo>
                    <a:pt x="4728" y="11165"/>
                  </a:lnTo>
                  <a:lnTo>
                    <a:pt x="4689" y="11162"/>
                  </a:lnTo>
                  <a:lnTo>
                    <a:pt x="4651" y="11160"/>
                  </a:lnTo>
                  <a:lnTo>
                    <a:pt x="4612" y="11157"/>
                  </a:lnTo>
                  <a:lnTo>
                    <a:pt x="4573" y="11152"/>
                  </a:lnTo>
                  <a:lnTo>
                    <a:pt x="4535" y="11148"/>
                  </a:lnTo>
                  <a:lnTo>
                    <a:pt x="4497" y="11142"/>
                  </a:lnTo>
                  <a:lnTo>
                    <a:pt x="4459" y="11137"/>
                  </a:lnTo>
                  <a:lnTo>
                    <a:pt x="4421" y="11129"/>
                  </a:lnTo>
                  <a:lnTo>
                    <a:pt x="4384" y="11122"/>
                  </a:lnTo>
                  <a:lnTo>
                    <a:pt x="4347" y="11113"/>
                  </a:lnTo>
                  <a:lnTo>
                    <a:pt x="4311" y="11104"/>
                  </a:lnTo>
                  <a:lnTo>
                    <a:pt x="4274" y="11094"/>
                  </a:lnTo>
                  <a:lnTo>
                    <a:pt x="4238" y="11084"/>
                  </a:lnTo>
                  <a:lnTo>
                    <a:pt x="4203" y="11073"/>
                  </a:lnTo>
                  <a:lnTo>
                    <a:pt x="4167" y="11060"/>
                  </a:lnTo>
                  <a:lnTo>
                    <a:pt x="4132" y="11048"/>
                  </a:lnTo>
                  <a:lnTo>
                    <a:pt x="4099" y="11034"/>
                  </a:lnTo>
                  <a:lnTo>
                    <a:pt x="4064" y="11020"/>
                  </a:lnTo>
                  <a:lnTo>
                    <a:pt x="4030" y="11005"/>
                  </a:lnTo>
                  <a:lnTo>
                    <a:pt x="3996" y="10989"/>
                  </a:lnTo>
                  <a:lnTo>
                    <a:pt x="3964" y="10974"/>
                  </a:lnTo>
                  <a:lnTo>
                    <a:pt x="3931" y="10957"/>
                  </a:lnTo>
                  <a:lnTo>
                    <a:pt x="3899" y="10939"/>
                  </a:lnTo>
                  <a:lnTo>
                    <a:pt x="3867" y="10921"/>
                  </a:lnTo>
                  <a:lnTo>
                    <a:pt x="3836" y="10902"/>
                  </a:lnTo>
                  <a:lnTo>
                    <a:pt x="3804" y="10881"/>
                  </a:lnTo>
                  <a:lnTo>
                    <a:pt x="3774" y="10861"/>
                  </a:lnTo>
                  <a:lnTo>
                    <a:pt x="3743" y="10841"/>
                  </a:lnTo>
                  <a:lnTo>
                    <a:pt x="3714" y="10819"/>
                  </a:lnTo>
                  <a:lnTo>
                    <a:pt x="3685" y="10796"/>
                  </a:lnTo>
                  <a:lnTo>
                    <a:pt x="3651" y="10805"/>
                  </a:lnTo>
                  <a:lnTo>
                    <a:pt x="3614" y="10813"/>
                  </a:lnTo>
                  <a:lnTo>
                    <a:pt x="3575" y="10822"/>
                  </a:lnTo>
                  <a:lnTo>
                    <a:pt x="3533" y="10830"/>
                  </a:lnTo>
                  <a:lnTo>
                    <a:pt x="3488" y="10838"/>
                  </a:lnTo>
                  <a:lnTo>
                    <a:pt x="3441" y="10845"/>
                  </a:lnTo>
                  <a:lnTo>
                    <a:pt x="3391" y="10852"/>
                  </a:lnTo>
                  <a:lnTo>
                    <a:pt x="3340" y="10858"/>
                  </a:lnTo>
                  <a:lnTo>
                    <a:pt x="3286" y="10862"/>
                  </a:lnTo>
                  <a:lnTo>
                    <a:pt x="3231" y="10867"/>
                  </a:lnTo>
                  <a:lnTo>
                    <a:pt x="3173" y="10870"/>
                  </a:lnTo>
                  <a:lnTo>
                    <a:pt x="3114" y="10871"/>
                  </a:lnTo>
                  <a:lnTo>
                    <a:pt x="3053" y="10871"/>
                  </a:lnTo>
                  <a:lnTo>
                    <a:pt x="2990" y="10869"/>
                  </a:lnTo>
                  <a:lnTo>
                    <a:pt x="2927" y="10866"/>
                  </a:lnTo>
                  <a:lnTo>
                    <a:pt x="2862" y="10860"/>
                  </a:lnTo>
                  <a:lnTo>
                    <a:pt x="2795" y="10853"/>
                  </a:lnTo>
                  <a:lnTo>
                    <a:pt x="2728" y="10843"/>
                  </a:lnTo>
                  <a:lnTo>
                    <a:pt x="2661" y="10831"/>
                  </a:lnTo>
                  <a:lnTo>
                    <a:pt x="2591" y="10816"/>
                  </a:lnTo>
                  <a:lnTo>
                    <a:pt x="2521" y="10799"/>
                  </a:lnTo>
                  <a:lnTo>
                    <a:pt x="2451" y="10779"/>
                  </a:lnTo>
                  <a:lnTo>
                    <a:pt x="2382" y="10756"/>
                  </a:lnTo>
                  <a:lnTo>
                    <a:pt x="2311" y="10730"/>
                  </a:lnTo>
                  <a:lnTo>
                    <a:pt x="2240" y="10700"/>
                  </a:lnTo>
                  <a:lnTo>
                    <a:pt x="2168" y="10667"/>
                  </a:lnTo>
                  <a:lnTo>
                    <a:pt x="2097" y="10631"/>
                  </a:lnTo>
                  <a:lnTo>
                    <a:pt x="2026" y="10590"/>
                  </a:lnTo>
                  <a:lnTo>
                    <a:pt x="1957" y="10546"/>
                  </a:lnTo>
                  <a:lnTo>
                    <a:pt x="1887" y="10498"/>
                  </a:lnTo>
                  <a:lnTo>
                    <a:pt x="1817" y="10446"/>
                  </a:lnTo>
                  <a:lnTo>
                    <a:pt x="1749" y="10390"/>
                  </a:lnTo>
                  <a:lnTo>
                    <a:pt x="1697" y="10344"/>
                  </a:lnTo>
                  <a:lnTo>
                    <a:pt x="1646" y="10298"/>
                  </a:lnTo>
                  <a:lnTo>
                    <a:pt x="1598" y="10251"/>
                  </a:lnTo>
                  <a:lnTo>
                    <a:pt x="1552" y="10201"/>
                  </a:lnTo>
                  <a:lnTo>
                    <a:pt x="1507" y="10152"/>
                  </a:lnTo>
                  <a:lnTo>
                    <a:pt x="1464" y="10103"/>
                  </a:lnTo>
                  <a:lnTo>
                    <a:pt x="1422" y="10051"/>
                  </a:lnTo>
                  <a:lnTo>
                    <a:pt x="1383" y="9998"/>
                  </a:lnTo>
                  <a:lnTo>
                    <a:pt x="1346" y="9945"/>
                  </a:lnTo>
                  <a:lnTo>
                    <a:pt x="1310" y="9891"/>
                  </a:lnTo>
                  <a:lnTo>
                    <a:pt x="1276" y="9836"/>
                  </a:lnTo>
                  <a:lnTo>
                    <a:pt x="1244" y="9780"/>
                  </a:lnTo>
                  <a:lnTo>
                    <a:pt x="1213" y="9723"/>
                  </a:lnTo>
                  <a:lnTo>
                    <a:pt x="1185" y="9664"/>
                  </a:lnTo>
                  <a:lnTo>
                    <a:pt x="1158" y="9605"/>
                  </a:lnTo>
                  <a:lnTo>
                    <a:pt x="1133" y="9545"/>
                  </a:lnTo>
                  <a:lnTo>
                    <a:pt x="1110" y="9483"/>
                  </a:lnTo>
                  <a:lnTo>
                    <a:pt x="1089" y="9421"/>
                  </a:lnTo>
                  <a:lnTo>
                    <a:pt x="1069" y="9358"/>
                  </a:lnTo>
                  <a:lnTo>
                    <a:pt x="1051" y="9293"/>
                  </a:lnTo>
                  <a:lnTo>
                    <a:pt x="1035" y="9228"/>
                  </a:lnTo>
                  <a:lnTo>
                    <a:pt x="1020" y="9162"/>
                  </a:lnTo>
                  <a:lnTo>
                    <a:pt x="1008" y="9094"/>
                  </a:lnTo>
                  <a:lnTo>
                    <a:pt x="997" y="9026"/>
                  </a:lnTo>
                  <a:lnTo>
                    <a:pt x="987" y="8956"/>
                  </a:lnTo>
                  <a:lnTo>
                    <a:pt x="981" y="8886"/>
                  </a:lnTo>
                  <a:lnTo>
                    <a:pt x="975" y="8814"/>
                  </a:lnTo>
                  <a:lnTo>
                    <a:pt x="970" y="8741"/>
                  </a:lnTo>
                  <a:lnTo>
                    <a:pt x="969" y="8667"/>
                  </a:lnTo>
                  <a:lnTo>
                    <a:pt x="968" y="8593"/>
                  </a:lnTo>
                  <a:lnTo>
                    <a:pt x="969" y="8517"/>
                  </a:lnTo>
                  <a:lnTo>
                    <a:pt x="973" y="8439"/>
                  </a:lnTo>
                  <a:lnTo>
                    <a:pt x="933" y="8421"/>
                  </a:lnTo>
                  <a:lnTo>
                    <a:pt x="893" y="8402"/>
                  </a:lnTo>
                  <a:lnTo>
                    <a:pt x="852" y="8379"/>
                  </a:lnTo>
                  <a:lnTo>
                    <a:pt x="811" y="8356"/>
                  </a:lnTo>
                  <a:lnTo>
                    <a:pt x="769" y="8331"/>
                  </a:lnTo>
                  <a:lnTo>
                    <a:pt x="728" y="8303"/>
                  </a:lnTo>
                  <a:lnTo>
                    <a:pt x="686" y="8274"/>
                  </a:lnTo>
                  <a:lnTo>
                    <a:pt x="643" y="8242"/>
                  </a:lnTo>
                  <a:lnTo>
                    <a:pt x="603" y="8209"/>
                  </a:lnTo>
                  <a:lnTo>
                    <a:pt x="561" y="8173"/>
                  </a:lnTo>
                  <a:lnTo>
                    <a:pt x="521" y="8136"/>
                  </a:lnTo>
                  <a:lnTo>
                    <a:pt x="480" y="8095"/>
                  </a:lnTo>
                  <a:lnTo>
                    <a:pt x="441" y="8053"/>
                  </a:lnTo>
                  <a:lnTo>
                    <a:pt x="403" y="8010"/>
                  </a:lnTo>
                  <a:lnTo>
                    <a:pt x="365" y="7962"/>
                  </a:lnTo>
                  <a:lnTo>
                    <a:pt x="329" y="7914"/>
                  </a:lnTo>
                  <a:lnTo>
                    <a:pt x="293" y="7862"/>
                  </a:lnTo>
                  <a:lnTo>
                    <a:pt x="260" y="7810"/>
                  </a:lnTo>
                  <a:lnTo>
                    <a:pt x="227" y="7753"/>
                  </a:lnTo>
                  <a:lnTo>
                    <a:pt x="197" y="7696"/>
                  </a:lnTo>
                  <a:lnTo>
                    <a:pt x="168" y="7635"/>
                  </a:lnTo>
                  <a:lnTo>
                    <a:pt x="141" y="7572"/>
                  </a:lnTo>
                  <a:lnTo>
                    <a:pt x="116" y="7507"/>
                  </a:lnTo>
                  <a:lnTo>
                    <a:pt x="93" y="7439"/>
                  </a:lnTo>
                  <a:lnTo>
                    <a:pt x="72" y="7368"/>
                  </a:lnTo>
                  <a:lnTo>
                    <a:pt x="54" y="7295"/>
                  </a:lnTo>
                  <a:lnTo>
                    <a:pt x="38" y="7219"/>
                  </a:lnTo>
                  <a:lnTo>
                    <a:pt x="25" y="7141"/>
                  </a:lnTo>
                  <a:lnTo>
                    <a:pt x="13" y="7060"/>
                  </a:lnTo>
                  <a:lnTo>
                    <a:pt x="7" y="6977"/>
                  </a:lnTo>
                  <a:lnTo>
                    <a:pt x="1" y="6890"/>
                  </a:lnTo>
                  <a:lnTo>
                    <a:pt x="0" y="6800"/>
                  </a:lnTo>
                  <a:lnTo>
                    <a:pt x="1" y="6731"/>
                  </a:lnTo>
                  <a:lnTo>
                    <a:pt x="4" y="6661"/>
                  </a:lnTo>
                  <a:lnTo>
                    <a:pt x="11" y="6593"/>
                  </a:lnTo>
                  <a:lnTo>
                    <a:pt x="20" y="6527"/>
                  </a:lnTo>
                  <a:lnTo>
                    <a:pt x="30" y="6462"/>
                  </a:lnTo>
                  <a:lnTo>
                    <a:pt x="44" y="6399"/>
                  </a:lnTo>
                  <a:lnTo>
                    <a:pt x="58" y="6336"/>
                  </a:lnTo>
                  <a:lnTo>
                    <a:pt x="76" y="6276"/>
                  </a:lnTo>
                  <a:lnTo>
                    <a:pt x="96" y="6217"/>
                  </a:lnTo>
                  <a:lnTo>
                    <a:pt x="116" y="6160"/>
                  </a:lnTo>
                  <a:lnTo>
                    <a:pt x="138" y="6103"/>
                  </a:lnTo>
                  <a:lnTo>
                    <a:pt x="163" y="6048"/>
                  </a:lnTo>
                  <a:lnTo>
                    <a:pt x="189" y="5994"/>
                  </a:lnTo>
                  <a:lnTo>
                    <a:pt x="217" y="5943"/>
                  </a:lnTo>
                  <a:lnTo>
                    <a:pt x="246" y="5893"/>
                  </a:lnTo>
                  <a:lnTo>
                    <a:pt x="277" y="5844"/>
                  </a:lnTo>
                  <a:lnTo>
                    <a:pt x="309" y="5796"/>
                  </a:lnTo>
                  <a:lnTo>
                    <a:pt x="342" y="5750"/>
                  </a:lnTo>
                  <a:lnTo>
                    <a:pt x="377" y="5707"/>
                  </a:lnTo>
                  <a:lnTo>
                    <a:pt x="412" y="5664"/>
                  </a:lnTo>
                  <a:lnTo>
                    <a:pt x="449" y="5622"/>
                  </a:lnTo>
                  <a:lnTo>
                    <a:pt x="486" y="5582"/>
                  </a:lnTo>
                  <a:lnTo>
                    <a:pt x="524" y="5544"/>
                  </a:lnTo>
                  <a:lnTo>
                    <a:pt x="563" y="5508"/>
                  </a:lnTo>
                  <a:lnTo>
                    <a:pt x="603" y="5472"/>
                  </a:lnTo>
                  <a:lnTo>
                    <a:pt x="643" y="5438"/>
                  </a:lnTo>
                  <a:lnTo>
                    <a:pt x="685" y="5406"/>
                  </a:lnTo>
                  <a:lnTo>
                    <a:pt x="726" y="5375"/>
                  </a:lnTo>
                  <a:lnTo>
                    <a:pt x="768" y="5347"/>
                  </a:lnTo>
                  <a:lnTo>
                    <a:pt x="810" y="5319"/>
                  </a:lnTo>
                  <a:lnTo>
                    <a:pt x="852" y="5293"/>
                  </a:lnTo>
                  <a:lnTo>
                    <a:pt x="895" y="5268"/>
                  </a:lnTo>
                  <a:lnTo>
                    <a:pt x="862" y="5232"/>
                  </a:lnTo>
                  <a:lnTo>
                    <a:pt x="830" y="5193"/>
                  </a:lnTo>
                  <a:lnTo>
                    <a:pt x="796" y="5152"/>
                  </a:lnTo>
                  <a:lnTo>
                    <a:pt x="764" y="5110"/>
                  </a:lnTo>
                  <a:lnTo>
                    <a:pt x="732" y="5065"/>
                  </a:lnTo>
                  <a:lnTo>
                    <a:pt x="701" y="5019"/>
                  </a:lnTo>
                  <a:lnTo>
                    <a:pt x="669" y="4969"/>
                  </a:lnTo>
                  <a:lnTo>
                    <a:pt x="640" y="4920"/>
                  </a:lnTo>
                  <a:lnTo>
                    <a:pt x="612" y="4867"/>
                  </a:lnTo>
                  <a:lnTo>
                    <a:pt x="585" y="4813"/>
                  </a:lnTo>
                  <a:lnTo>
                    <a:pt x="571" y="4785"/>
                  </a:lnTo>
                  <a:lnTo>
                    <a:pt x="559" y="4757"/>
                  </a:lnTo>
                  <a:lnTo>
                    <a:pt x="547" y="4729"/>
                  </a:lnTo>
                  <a:lnTo>
                    <a:pt x="535" y="4699"/>
                  </a:lnTo>
                  <a:lnTo>
                    <a:pt x="524" y="4670"/>
                  </a:lnTo>
                  <a:lnTo>
                    <a:pt x="514" y="4640"/>
                  </a:lnTo>
                  <a:lnTo>
                    <a:pt x="504" y="4610"/>
                  </a:lnTo>
                  <a:lnTo>
                    <a:pt x="494" y="4578"/>
                  </a:lnTo>
                  <a:lnTo>
                    <a:pt x="485" y="4547"/>
                  </a:lnTo>
                  <a:lnTo>
                    <a:pt x="477" y="4515"/>
                  </a:lnTo>
                  <a:lnTo>
                    <a:pt x="469" y="4484"/>
                  </a:lnTo>
                  <a:lnTo>
                    <a:pt x="462" y="4451"/>
                  </a:lnTo>
                  <a:lnTo>
                    <a:pt x="455" y="4411"/>
                  </a:lnTo>
                  <a:lnTo>
                    <a:pt x="449" y="4370"/>
                  </a:lnTo>
                  <a:lnTo>
                    <a:pt x="443" y="4331"/>
                  </a:lnTo>
                  <a:lnTo>
                    <a:pt x="440" y="4290"/>
                  </a:lnTo>
                  <a:lnTo>
                    <a:pt x="436" y="4250"/>
                  </a:lnTo>
                  <a:lnTo>
                    <a:pt x="434" y="4211"/>
                  </a:lnTo>
                  <a:lnTo>
                    <a:pt x="434" y="4170"/>
                  </a:lnTo>
                  <a:lnTo>
                    <a:pt x="434" y="4130"/>
                  </a:lnTo>
                  <a:lnTo>
                    <a:pt x="435" y="4089"/>
                  </a:lnTo>
                  <a:lnTo>
                    <a:pt x="439" y="4050"/>
                  </a:lnTo>
                  <a:lnTo>
                    <a:pt x="442" y="4009"/>
                  </a:lnTo>
                  <a:lnTo>
                    <a:pt x="446" y="3969"/>
                  </a:lnTo>
                  <a:lnTo>
                    <a:pt x="453" y="3928"/>
                  </a:lnTo>
                  <a:lnTo>
                    <a:pt x="460" y="3888"/>
                  </a:lnTo>
                  <a:lnTo>
                    <a:pt x="468" y="3847"/>
                  </a:lnTo>
                  <a:lnTo>
                    <a:pt x="477" y="3807"/>
                  </a:lnTo>
                  <a:lnTo>
                    <a:pt x="487" y="3768"/>
                  </a:lnTo>
                  <a:lnTo>
                    <a:pt x="499" y="3727"/>
                  </a:lnTo>
                  <a:lnTo>
                    <a:pt x="512" y="3687"/>
                  </a:lnTo>
                  <a:lnTo>
                    <a:pt x="525" y="3646"/>
                  </a:lnTo>
                  <a:lnTo>
                    <a:pt x="540" y="3606"/>
                  </a:lnTo>
                  <a:lnTo>
                    <a:pt x="555" y="3565"/>
                  </a:lnTo>
                  <a:lnTo>
                    <a:pt x="572" y="3525"/>
                  </a:lnTo>
                  <a:lnTo>
                    <a:pt x="590" y="3484"/>
                  </a:lnTo>
                  <a:lnTo>
                    <a:pt x="611" y="3444"/>
                  </a:lnTo>
                  <a:lnTo>
                    <a:pt x="631" y="3403"/>
                  </a:lnTo>
                  <a:lnTo>
                    <a:pt x="652" y="3364"/>
                  </a:lnTo>
                  <a:lnTo>
                    <a:pt x="675" y="3324"/>
                  </a:lnTo>
                  <a:lnTo>
                    <a:pt x="698" y="3283"/>
                  </a:lnTo>
                  <a:lnTo>
                    <a:pt x="723" y="3243"/>
                  </a:lnTo>
                  <a:lnTo>
                    <a:pt x="749" y="3202"/>
                  </a:lnTo>
                  <a:lnTo>
                    <a:pt x="775" y="3162"/>
                  </a:lnTo>
                  <a:lnTo>
                    <a:pt x="796" y="3133"/>
                  </a:lnTo>
                  <a:lnTo>
                    <a:pt x="819" y="3103"/>
                  </a:lnTo>
                  <a:lnTo>
                    <a:pt x="842" y="3074"/>
                  </a:lnTo>
                  <a:lnTo>
                    <a:pt x="866" y="3047"/>
                  </a:lnTo>
                  <a:lnTo>
                    <a:pt x="892" y="3019"/>
                  </a:lnTo>
                  <a:lnTo>
                    <a:pt x="918" y="2993"/>
                  </a:lnTo>
                  <a:lnTo>
                    <a:pt x="946" y="2967"/>
                  </a:lnTo>
                  <a:lnTo>
                    <a:pt x="974" y="2942"/>
                  </a:lnTo>
                  <a:lnTo>
                    <a:pt x="1003" y="2917"/>
                  </a:lnTo>
                  <a:lnTo>
                    <a:pt x="1032" y="2893"/>
                  </a:lnTo>
                  <a:lnTo>
                    <a:pt x="1064" y="2870"/>
                  </a:lnTo>
                  <a:lnTo>
                    <a:pt x="1095" y="2847"/>
                  </a:lnTo>
                  <a:lnTo>
                    <a:pt x="1128" y="2826"/>
                  </a:lnTo>
                  <a:lnTo>
                    <a:pt x="1162" y="2804"/>
                  </a:lnTo>
                  <a:lnTo>
                    <a:pt x="1195" y="2784"/>
                  </a:lnTo>
                  <a:lnTo>
                    <a:pt x="1230" y="2764"/>
                  </a:lnTo>
                  <a:lnTo>
                    <a:pt x="1265" y="2745"/>
                  </a:lnTo>
                  <a:lnTo>
                    <a:pt x="1302" y="2727"/>
                  </a:lnTo>
                  <a:lnTo>
                    <a:pt x="1338" y="2710"/>
                  </a:lnTo>
                  <a:lnTo>
                    <a:pt x="1376" y="2693"/>
                  </a:lnTo>
                  <a:lnTo>
                    <a:pt x="1415" y="2677"/>
                  </a:lnTo>
                  <a:lnTo>
                    <a:pt x="1453" y="2662"/>
                  </a:lnTo>
                  <a:lnTo>
                    <a:pt x="1492" y="2648"/>
                  </a:lnTo>
                  <a:lnTo>
                    <a:pt x="1532" y="2635"/>
                  </a:lnTo>
                  <a:lnTo>
                    <a:pt x="1572" y="2621"/>
                  </a:lnTo>
                  <a:lnTo>
                    <a:pt x="1613" y="2610"/>
                  </a:lnTo>
                  <a:lnTo>
                    <a:pt x="1654" y="2599"/>
                  </a:lnTo>
                  <a:lnTo>
                    <a:pt x="1695" y="2589"/>
                  </a:lnTo>
                  <a:lnTo>
                    <a:pt x="1737" y="2578"/>
                  </a:lnTo>
                  <a:lnTo>
                    <a:pt x="1779" y="2571"/>
                  </a:lnTo>
                  <a:lnTo>
                    <a:pt x="1822" y="2563"/>
                  </a:lnTo>
                  <a:lnTo>
                    <a:pt x="1864" y="2556"/>
                  </a:lnTo>
                  <a:lnTo>
                    <a:pt x="1867" y="2498"/>
                  </a:lnTo>
                  <a:lnTo>
                    <a:pt x="1870" y="2439"/>
                  </a:lnTo>
                  <a:lnTo>
                    <a:pt x="1876" y="2382"/>
                  </a:lnTo>
                  <a:lnTo>
                    <a:pt x="1884" y="2324"/>
                  </a:lnTo>
                  <a:lnTo>
                    <a:pt x="1891" y="2267"/>
                  </a:lnTo>
                  <a:lnTo>
                    <a:pt x="1902" y="2211"/>
                  </a:lnTo>
                  <a:lnTo>
                    <a:pt x="1914" y="2155"/>
                  </a:lnTo>
                  <a:lnTo>
                    <a:pt x="1927" y="2099"/>
                  </a:lnTo>
                  <a:lnTo>
                    <a:pt x="1942" y="2045"/>
                  </a:lnTo>
                  <a:lnTo>
                    <a:pt x="1959" y="1989"/>
                  </a:lnTo>
                  <a:lnTo>
                    <a:pt x="1977" y="1936"/>
                  </a:lnTo>
                  <a:lnTo>
                    <a:pt x="1996" y="1883"/>
                  </a:lnTo>
                  <a:lnTo>
                    <a:pt x="2016" y="1831"/>
                  </a:lnTo>
                  <a:lnTo>
                    <a:pt x="2039" y="1780"/>
                  </a:lnTo>
                  <a:lnTo>
                    <a:pt x="2062" y="1730"/>
                  </a:lnTo>
                  <a:lnTo>
                    <a:pt x="2087" y="1682"/>
                  </a:lnTo>
                  <a:lnTo>
                    <a:pt x="2113" y="1633"/>
                  </a:lnTo>
                  <a:lnTo>
                    <a:pt x="2141" y="1586"/>
                  </a:lnTo>
                  <a:lnTo>
                    <a:pt x="2169" y="1541"/>
                  </a:lnTo>
                  <a:lnTo>
                    <a:pt x="2199" y="1496"/>
                  </a:lnTo>
                  <a:lnTo>
                    <a:pt x="2230" y="1453"/>
                  </a:lnTo>
                  <a:lnTo>
                    <a:pt x="2262" y="1412"/>
                  </a:lnTo>
                  <a:lnTo>
                    <a:pt x="2296" y="1372"/>
                  </a:lnTo>
                  <a:lnTo>
                    <a:pt x="2330" y="1333"/>
                  </a:lnTo>
                  <a:lnTo>
                    <a:pt x="2366" y="1296"/>
                  </a:lnTo>
                  <a:lnTo>
                    <a:pt x="2402" y="1261"/>
                  </a:lnTo>
                  <a:lnTo>
                    <a:pt x="2440" y="1227"/>
                  </a:lnTo>
                  <a:lnTo>
                    <a:pt x="2478" y="1196"/>
                  </a:lnTo>
                  <a:lnTo>
                    <a:pt x="2518" y="1166"/>
                  </a:lnTo>
                  <a:lnTo>
                    <a:pt x="2559" y="1137"/>
                  </a:lnTo>
                  <a:lnTo>
                    <a:pt x="2601" y="1112"/>
                  </a:lnTo>
                  <a:lnTo>
                    <a:pt x="2643" y="1087"/>
                  </a:lnTo>
                  <a:lnTo>
                    <a:pt x="2691" y="1062"/>
                  </a:lnTo>
                  <a:lnTo>
                    <a:pt x="2738" y="1040"/>
                  </a:lnTo>
                  <a:lnTo>
                    <a:pt x="2785" y="1019"/>
                  </a:lnTo>
                  <a:lnTo>
                    <a:pt x="2833" y="1000"/>
                  </a:lnTo>
                  <a:lnTo>
                    <a:pt x="2879" y="984"/>
                  </a:lnTo>
                  <a:lnTo>
                    <a:pt x="2925" y="969"/>
                  </a:lnTo>
                  <a:lnTo>
                    <a:pt x="2970" y="955"/>
                  </a:lnTo>
                  <a:lnTo>
                    <a:pt x="3016" y="944"/>
                  </a:lnTo>
                  <a:lnTo>
                    <a:pt x="3060" y="934"/>
                  </a:lnTo>
                  <a:lnTo>
                    <a:pt x="3105" y="925"/>
                  </a:lnTo>
                  <a:lnTo>
                    <a:pt x="3149" y="918"/>
                  </a:lnTo>
                  <a:lnTo>
                    <a:pt x="3191" y="914"/>
                  </a:lnTo>
                  <a:lnTo>
                    <a:pt x="3234" y="909"/>
                  </a:lnTo>
                  <a:lnTo>
                    <a:pt x="3277" y="907"/>
                  </a:lnTo>
                  <a:lnTo>
                    <a:pt x="3318" y="906"/>
                  </a:lnTo>
                  <a:lnTo>
                    <a:pt x="3360" y="906"/>
                  </a:lnTo>
                  <a:lnTo>
                    <a:pt x="3400" y="907"/>
                  </a:lnTo>
                  <a:lnTo>
                    <a:pt x="3441" y="909"/>
                  </a:lnTo>
                  <a:lnTo>
                    <a:pt x="3480" y="914"/>
                  </a:lnTo>
                  <a:lnTo>
                    <a:pt x="3519" y="918"/>
                  </a:lnTo>
                  <a:lnTo>
                    <a:pt x="3557" y="924"/>
                  </a:lnTo>
                  <a:lnTo>
                    <a:pt x="3594" y="930"/>
                  </a:lnTo>
                  <a:lnTo>
                    <a:pt x="3631" y="937"/>
                  </a:lnTo>
                  <a:lnTo>
                    <a:pt x="3667" y="945"/>
                  </a:lnTo>
                  <a:lnTo>
                    <a:pt x="3703" y="954"/>
                  </a:lnTo>
                  <a:lnTo>
                    <a:pt x="3737" y="963"/>
                  </a:lnTo>
                  <a:lnTo>
                    <a:pt x="3772" y="975"/>
                  </a:lnTo>
                  <a:lnTo>
                    <a:pt x="3804" y="985"/>
                  </a:lnTo>
                  <a:lnTo>
                    <a:pt x="3837" y="996"/>
                  </a:lnTo>
                  <a:lnTo>
                    <a:pt x="3868" y="1008"/>
                  </a:lnTo>
                  <a:lnTo>
                    <a:pt x="3899" y="1019"/>
                  </a:lnTo>
                  <a:lnTo>
                    <a:pt x="3929" y="1032"/>
                  </a:lnTo>
                  <a:lnTo>
                    <a:pt x="3937" y="990"/>
                  </a:lnTo>
                  <a:lnTo>
                    <a:pt x="3948" y="949"/>
                  </a:lnTo>
                  <a:lnTo>
                    <a:pt x="3960" y="905"/>
                  </a:lnTo>
                  <a:lnTo>
                    <a:pt x="3974" y="861"/>
                  </a:lnTo>
                  <a:lnTo>
                    <a:pt x="3991" y="817"/>
                  </a:lnTo>
                  <a:lnTo>
                    <a:pt x="4009" y="773"/>
                  </a:lnTo>
                  <a:lnTo>
                    <a:pt x="4029" y="728"/>
                  </a:lnTo>
                  <a:lnTo>
                    <a:pt x="4052" y="683"/>
                  </a:lnTo>
                  <a:lnTo>
                    <a:pt x="4077" y="637"/>
                  </a:lnTo>
                  <a:lnTo>
                    <a:pt x="4104" y="592"/>
                  </a:lnTo>
                  <a:lnTo>
                    <a:pt x="4120" y="570"/>
                  </a:lnTo>
                  <a:lnTo>
                    <a:pt x="4135" y="547"/>
                  </a:lnTo>
                  <a:lnTo>
                    <a:pt x="4152" y="525"/>
                  </a:lnTo>
                  <a:lnTo>
                    <a:pt x="4168" y="504"/>
                  </a:lnTo>
                  <a:lnTo>
                    <a:pt x="4185" y="481"/>
                  </a:lnTo>
                  <a:lnTo>
                    <a:pt x="4204" y="459"/>
                  </a:lnTo>
                  <a:lnTo>
                    <a:pt x="4224" y="436"/>
                  </a:lnTo>
                  <a:lnTo>
                    <a:pt x="4243" y="415"/>
                  </a:lnTo>
                  <a:lnTo>
                    <a:pt x="4264" y="393"/>
                  </a:lnTo>
                  <a:lnTo>
                    <a:pt x="4285" y="371"/>
                  </a:lnTo>
                  <a:lnTo>
                    <a:pt x="4307" y="350"/>
                  </a:lnTo>
                  <a:lnTo>
                    <a:pt x="4330" y="328"/>
                  </a:lnTo>
                  <a:lnTo>
                    <a:pt x="4368" y="296"/>
                  </a:lnTo>
                  <a:lnTo>
                    <a:pt x="4407" y="265"/>
                  </a:lnTo>
                  <a:lnTo>
                    <a:pt x="4447" y="236"/>
                  </a:lnTo>
                  <a:lnTo>
                    <a:pt x="4489" y="209"/>
                  </a:lnTo>
                  <a:lnTo>
                    <a:pt x="4532" y="183"/>
                  </a:lnTo>
                  <a:lnTo>
                    <a:pt x="4577" y="158"/>
                  </a:lnTo>
                  <a:lnTo>
                    <a:pt x="4622" y="136"/>
                  </a:lnTo>
                  <a:lnTo>
                    <a:pt x="4669" y="116"/>
                  </a:lnTo>
                  <a:lnTo>
                    <a:pt x="4716" y="97"/>
                  </a:lnTo>
                  <a:lnTo>
                    <a:pt x="4766" y="80"/>
                  </a:lnTo>
                  <a:lnTo>
                    <a:pt x="4815" y="64"/>
                  </a:lnTo>
                  <a:lnTo>
                    <a:pt x="4866" y="49"/>
                  </a:lnTo>
                  <a:lnTo>
                    <a:pt x="4917" y="37"/>
                  </a:lnTo>
                  <a:lnTo>
                    <a:pt x="4970" y="27"/>
                  </a:lnTo>
                  <a:lnTo>
                    <a:pt x="5023" y="18"/>
                  </a:lnTo>
                  <a:lnTo>
                    <a:pt x="5077" y="11"/>
                  </a:lnTo>
                  <a:lnTo>
                    <a:pt x="5131" y="6"/>
                  </a:lnTo>
                  <a:lnTo>
                    <a:pt x="5186" y="2"/>
                  </a:lnTo>
                  <a:lnTo>
                    <a:pt x="5241" y="0"/>
                  </a:lnTo>
                  <a:lnTo>
                    <a:pt x="5296" y="0"/>
                  </a:lnTo>
                  <a:lnTo>
                    <a:pt x="5353" y="2"/>
                  </a:lnTo>
                  <a:lnTo>
                    <a:pt x="5409" y="6"/>
                  </a:lnTo>
                  <a:lnTo>
                    <a:pt x="5465" y="10"/>
                  </a:lnTo>
                  <a:lnTo>
                    <a:pt x="5522" y="18"/>
                  </a:lnTo>
                  <a:lnTo>
                    <a:pt x="5579" y="26"/>
                  </a:lnTo>
                  <a:lnTo>
                    <a:pt x="5636" y="37"/>
                  </a:lnTo>
                  <a:lnTo>
                    <a:pt x="5692" y="49"/>
                  </a:lnTo>
                  <a:lnTo>
                    <a:pt x="5750" y="64"/>
                  </a:lnTo>
                  <a:lnTo>
                    <a:pt x="5806" y="80"/>
                  </a:lnTo>
                  <a:lnTo>
                    <a:pt x="5862" y="98"/>
                  </a:lnTo>
                  <a:lnTo>
                    <a:pt x="5918" y="118"/>
                  </a:lnTo>
                  <a:lnTo>
                    <a:pt x="5974" y="139"/>
                  </a:lnTo>
                  <a:lnTo>
                    <a:pt x="6034" y="165"/>
                  </a:lnTo>
                  <a:lnTo>
                    <a:pt x="6091" y="192"/>
                  </a:lnTo>
                  <a:lnTo>
                    <a:pt x="6149" y="220"/>
                  </a:lnTo>
                  <a:lnTo>
                    <a:pt x="6203" y="251"/>
                  </a:lnTo>
                  <a:lnTo>
                    <a:pt x="6257" y="282"/>
                  </a:lnTo>
                  <a:lnTo>
                    <a:pt x="6308" y="316"/>
                  </a:lnTo>
                  <a:lnTo>
                    <a:pt x="6359" y="351"/>
                  </a:lnTo>
                  <a:lnTo>
                    <a:pt x="6407" y="388"/>
                  </a:lnTo>
                  <a:lnTo>
                    <a:pt x="6455" y="426"/>
                  </a:lnTo>
                  <a:lnTo>
                    <a:pt x="6501" y="465"/>
                  </a:lnTo>
                  <a:lnTo>
                    <a:pt x="6545" y="506"/>
                  </a:lnTo>
                  <a:lnTo>
                    <a:pt x="6586" y="549"/>
                  </a:lnTo>
                  <a:lnTo>
                    <a:pt x="6627" y="592"/>
                  </a:lnTo>
                  <a:lnTo>
                    <a:pt x="6666" y="637"/>
                  </a:lnTo>
                  <a:lnTo>
                    <a:pt x="6703" y="683"/>
                  </a:lnTo>
                  <a:lnTo>
                    <a:pt x="6739" y="732"/>
                  </a:lnTo>
                  <a:lnTo>
                    <a:pt x="6772" y="780"/>
                  </a:lnTo>
                  <a:lnTo>
                    <a:pt x="6804" y="831"/>
                  </a:lnTo>
                  <a:lnTo>
                    <a:pt x="6835" y="882"/>
                  </a:lnTo>
                  <a:lnTo>
                    <a:pt x="6863" y="935"/>
                  </a:lnTo>
                  <a:lnTo>
                    <a:pt x="6889" y="989"/>
                  </a:lnTo>
                  <a:lnTo>
                    <a:pt x="6913" y="1044"/>
                  </a:lnTo>
                  <a:lnTo>
                    <a:pt x="6936" y="1100"/>
                  </a:lnTo>
                  <a:lnTo>
                    <a:pt x="6957" y="1158"/>
                  </a:lnTo>
                  <a:lnTo>
                    <a:pt x="6976" y="1215"/>
                  </a:lnTo>
                  <a:lnTo>
                    <a:pt x="6993" y="1275"/>
                  </a:lnTo>
                  <a:lnTo>
                    <a:pt x="7008" y="1335"/>
                  </a:lnTo>
                  <a:lnTo>
                    <a:pt x="7021" y="1397"/>
                  </a:lnTo>
                  <a:lnTo>
                    <a:pt x="7033" y="1459"/>
                  </a:lnTo>
                  <a:lnTo>
                    <a:pt x="7042" y="1523"/>
                  </a:lnTo>
                  <a:lnTo>
                    <a:pt x="7048" y="1587"/>
                  </a:lnTo>
                  <a:lnTo>
                    <a:pt x="7054" y="1652"/>
                  </a:lnTo>
                  <a:lnTo>
                    <a:pt x="7056" y="1708"/>
                  </a:lnTo>
                  <a:lnTo>
                    <a:pt x="7058" y="1766"/>
                  </a:lnTo>
                  <a:lnTo>
                    <a:pt x="7060" y="1822"/>
                  </a:lnTo>
                  <a:lnTo>
                    <a:pt x="7058" y="1878"/>
                  </a:lnTo>
                  <a:lnTo>
                    <a:pt x="7057" y="1934"/>
                  </a:lnTo>
                  <a:lnTo>
                    <a:pt x="7055" y="1991"/>
                  </a:lnTo>
                  <a:lnTo>
                    <a:pt x="7052" y="2046"/>
                  </a:lnTo>
                  <a:lnTo>
                    <a:pt x="7047" y="2102"/>
                  </a:lnTo>
                  <a:lnTo>
                    <a:pt x="7049" y="2116"/>
                  </a:lnTo>
                  <a:lnTo>
                    <a:pt x="7052" y="2131"/>
                  </a:lnTo>
                  <a:lnTo>
                    <a:pt x="7054" y="2146"/>
                  </a:lnTo>
                  <a:lnTo>
                    <a:pt x="7054" y="2161"/>
                  </a:lnTo>
                  <a:lnTo>
                    <a:pt x="7054" y="6421"/>
                  </a:lnTo>
                  <a:lnTo>
                    <a:pt x="7056" y="6506"/>
                  </a:lnTo>
                  <a:lnTo>
                    <a:pt x="7058" y="6592"/>
                  </a:lnTo>
                  <a:lnTo>
                    <a:pt x="7060" y="6681"/>
                  </a:lnTo>
                  <a:lnTo>
                    <a:pt x="7060" y="6772"/>
                  </a:lnTo>
                  <a:lnTo>
                    <a:pt x="7060" y="6865"/>
                  </a:lnTo>
                  <a:lnTo>
                    <a:pt x="7060" y="6961"/>
                  </a:lnTo>
                  <a:lnTo>
                    <a:pt x="7060" y="7058"/>
                  </a:lnTo>
                  <a:lnTo>
                    <a:pt x="7060" y="7157"/>
                  </a:lnTo>
                  <a:lnTo>
                    <a:pt x="7058" y="7170"/>
                  </a:lnTo>
                  <a:lnTo>
                    <a:pt x="7057" y="7182"/>
                  </a:lnTo>
                  <a:lnTo>
                    <a:pt x="7056" y="7195"/>
                  </a:lnTo>
                  <a:lnTo>
                    <a:pt x="7054" y="7207"/>
                  </a:lnTo>
                  <a:lnTo>
                    <a:pt x="7054" y="8312"/>
                  </a:lnTo>
                  <a:lnTo>
                    <a:pt x="7056" y="8347"/>
                  </a:lnTo>
                  <a:lnTo>
                    <a:pt x="7057" y="8402"/>
                  </a:lnTo>
                  <a:lnTo>
                    <a:pt x="7058" y="8476"/>
                  </a:lnTo>
                  <a:lnTo>
                    <a:pt x="7056" y="8568"/>
                  </a:lnTo>
                  <a:lnTo>
                    <a:pt x="7054" y="8620"/>
                  </a:lnTo>
                  <a:lnTo>
                    <a:pt x="7052" y="8675"/>
                  </a:lnTo>
                  <a:lnTo>
                    <a:pt x="7047" y="8733"/>
                  </a:lnTo>
                  <a:lnTo>
                    <a:pt x="7042" y="8795"/>
                  </a:lnTo>
                  <a:lnTo>
                    <a:pt x="7036" y="8860"/>
                  </a:lnTo>
                  <a:lnTo>
                    <a:pt x="7027" y="8928"/>
                  </a:lnTo>
                  <a:lnTo>
                    <a:pt x="7018" y="8999"/>
                  </a:lnTo>
                  <a:lnTo>
                    <a:pt x="7007" y="9072"/>
                  </a:lnTo>
                  <a:lnTo>
                    <a:pt x="6993" y="9146"/>
                  </a:lnTo>
                  <a:lnTo>
                    <a:pt x="6979" y="9224"/>
                  </a:lnTo>
                  <a:lnTo>
                    <a:pt x="6961" y="9302"/>
                  </a:lnTo>
                  <a:lnTo>
                    <a:pt x="6941" y="9382"/>
                  </a:lnTo>
                  <a:lnTo>
                    <a:pt x="6920" y="9463"/>
                  </a:lnTo>
                  <a:lnTo>
                    <a:pt x="6895" y="9545"/>
                  </a:lnTo>
                  <a:lnTo>
                    <a:pt x="6868" y="9628"/>
                  </a:lnTo>
                  <a:lnTo>
                    <a:pt x="6839" y="9712"/>
                  </a:lnTo>
                  <a:lnTo>
                    <a:pt x="6807" y="9797"/>
                  </a:lnTo>
                  <a:lnTo>
                    <a:pt x="6771" y="9881"/>
                  </a:lnTo>
                  <a:lnTo>
                    <a:pt x="6732" y="9965"/>
                  </a:lnTo>
                  <a:lnTo>
                    <a:pt x="6690" y="10050"/>
                  </a:lnTo>
                  <a:lnTo>
                    <a:pt x="6645" y="10134"/>
                  </a:lnTo>
                  <a:lnTo>
                    <a:pt x="6595" y="10217"/>
                  </a:lnTo>
                  <a:lnTo>
                    <a:pt x="6543" y="10299"/>
                  </a:lnTo>
                  <a:lnTo>
                    <a:pt x="6487" y="10380"/>
                  </a:lnTo>
                  <a:lnTo>
                    <a:pt x="6458" y="10419"/>
                  </a:lnTo>
                  <a:lnTo>
                    <a:pt x="6426" y="10458"/>
                  </a:lnTo>
                  <a:lnTo>
                    <a:pt x="6394" y="10496"/>
                  </a:lnTo>
                  <a:lnTo>
                    <a:pt x="6361" y="10532"/>
                  </a:lnTo>
                  <a:lnTo>
                    <a:pt x="6325" y="10568"/>
                  </a:lnTo>
                  <a:lnTo>
                    <a:pt x="6289" y="10604"/>
                  </a:lnTo>
                  <a:lnTo>
                    <a:pt x="6252" y="10638"/>
                  </a:lnTo>
                  <a:lnTo>
                    <a:pt x="6213" y="10671"/>
                  </a:lnTo>
                  <a:lnTo>
                    <a:pt x="6173" y="10704"/>
                  </a:lnTo>
                  <a:lnTo>
                    <a:pt x="6132" y="10735"/>
                  </a:lnTo>
                  <a:lnTo>
                    <a:pt x="6089" y="10766"/>
                  </a:lnTo>
                  <a:lnTo>
                    <a:pt x="6046" y="10796"/>
                  </a:lnTo>
                  <a:lnTo>
                    <a:pt x="6001" y="10824"/>
                  </a:lnTo>
                  <a:lnTo>
                    <a:pt x="5956" y="10852"/>
                  </a:lnTo>
                  <a:lnTo>
                    <a:pt x="5910" y="10879"/>
                  </a:lnTo>
                  <a:lnTo>
                    <a:pt x="5863" y="10905"/>
                  </a:lnTo>
                  <a:lnTo>
                    <a:pt x="5815" y="10930"/>
                  </a:lnTo>
                  <a:lnTo>
                    <a:pt x="5766" y="10953"/>
                  </a:lnTo>
                  <a:lnTo>
                    <a:pt x="5716" y="10975"/>
                  </a:lnTo>
                  <a:lnTo>
                    <a:pt x="5666" y="10996"/>
                  </a:lnTo>
                  <a:lnTo>
                    <a:pt x="5615" y="11016"/>
                  </a:lnTo>
                  <a:lnTo>
                    <a:pt x="5563" y="11035"/>
                  </a:lnTo>
                  <a:lnTo>
                    <a:pt x="5510" y="11053"/>
                  </a:lnTo>
                  <a:lnTo>
                    <a:pt x="5457" y="11070"/>
                  </a:lnTo>
                  <a:lnTo>
                    <a:pt x="5403" y="11085"/>
                  </a:lnTo>
                  <a:lnTo>
                    <a:pt x="5349" y="11100"/>
                  </a:lnTo>
                  <a:lnTo>
                    <a:pt x="5295" y="11112"/>
                  </a:lnTo>
                  <a:lnTo>
                    <a:pt x="5240" y="11123"/>
                  </a:lnTo>
                  <a:lnTo>
                    <a:pt x="5184" y="11134"/>
                  </a:lnTo>
                  <a:lnTo>
                    <a:pt x="5129" y="11142"/>
                  </a:lnTo>
                  <a:lnTo>
                    <a:pt x="5073" y="11150"/>
                  </a:lnTo>
                  <a:lnTo>
                    <a:pt x="5016" y="11156"/>
                  </a:lnTo>
                  <a:lnTo>
                    <a:pt x="4989" y="11159"/>
                  </a:lnTo>
                  <a:lnTo>
                    <a:pt x="4963" y="11160"/>
                  </a:lnTo>
                  <a:lnTo>
                    <a:pt x="4938" y="11162"/>
                  </a:lnTo>
                  <a:lnTo>
                    <a:pt x="4912" y="11164"/>
                  </a:lnTo>
                  <a:lnTo>
                    <a:pt x="4886" y="11165"/>
                  </a:lnTo>
                  <a:lnTo>
                    <a:pt x="4860" y="11166"/>
                  </a:lnTo>
                  <a:lnTo>
                    <a:pt x="4834" y="11166"/>
                  </a:lnTo>
                  <a:lnTo>
                    <a:pt x="4808" y="11166"/>
                  </a:lnTo>
                  <a:close/>
                  <a:moveTo>
                    <a:pt x="5131" y="12890"/>
                  </a:moveTo>
                  <a:lnTo>
                    <a:pt x="5113" y="12889"/>
                  </a:lnTo>
                  <a:lnTo>
                    <a:pt x="5094" y="12887"/>
                  </a:lnTo>
                  <a:lnTo>
                    <a:pt x="5076" y="12883"/>
                  </a:lnTo>
                  <a:lnTo>
                    <a:pt x="5058" y="12879"/>
                  </a:lnTo>
                  <a:lnTo>
                    <a:pt x="5040" y="12873"/>
                  </a:lnTo>
                  <a:lnTo>
                    <a:pt x="5023" y="12865"/>
                  </a:lnTo>
                  <a:lnTo>
                    <a:pt x="5006" y="12857"/>
                  </a:lnTo>
                  <a:lnTo>
                    <a:pt x="4990" y="12847"/>
                  </a:lnTo>
                  <a:lnTo>
                    <a:pt x="4975" y="12837"/>
                  </a:lnTo>
                  <a:lnTo>
                    <a:pt x="4961" y="12825"/>
                  </a:lnTo>
                  <a:lnTo>
                    <a:pt x="4947" y="12811"/>
                  </a:lnTo>
                  <a:lnTo>
                    <a:pt x="4934" y="12798"/>
                  </a:lnTo>
                  <a:lnTo>
                    <a:pt x="4923" y="12782"/>
                  </a:lnTo>
                  <a:lnTo>
                    <a:pt x="4912" y="12766"/>
                  </a:lnTo>
                  <a:lnTo>
                    <a:pt x="4903" y="12750"/>
                  </a:lnTo>
                  <a:lnTo>
                    <a:pt x="4895" y="12732"/>
                  </a:lnTo>
                  <a:lnTo>
                    <a:pt x="4889" y="12719"/>
                  </a:lnTo>
                  <a:lnTo>
                    <a:pt x="4876" y="12690"/>
                  </a:lnTo>
                  <a:lnTo>
                    <a:pt x="4853" y="12645"/>
                  </a:lnTo>
                  <a:lnTo>
                    <a:pt x="4823" y="12585"/>
                  </a:lnTo>
                  <a:lnTo>
                    <a:pt x="4804" y="12552"/>
                  </a:lnTo>
                  <a:lnTo>
                    <a:pt x="4782" y="12516"/>
                  </a:lnTo>
                  <a:lnTo>
                    <a:pt x="4759" y="12476"/>
                  </a:lnTo>
                  <a:lnTo>
                    <a:pt x="4733" y="12435"/>
                  </a:lnTo>
                  <a:lnTo>
                    <a:pt x="4705" y="12391"/>
                  </a:lnTo>
                  <a:lnTo>
                    <a:pt x="4673" y="12346"/>
                  </a:lnTo>
                  <a:lnTo>
                    <a:pt x="4641" y="12299"/>
                  </a:lnTo>
                  <a:lnTo>
                    <a:pt x="4605" y="12252"/>
                  </a:lnTo>
                  <a:lnTo>
                    <a:pt x="4568" y="12202"/>
                  </a:lnTo>
                  <a:lnTo>
                    <a:pt x="4527" y="12153"/>
                  </a:lnTo>
                  <a:lnTo>
                    <a:pt x="4483" y="12102"/>
                  </a:lnTo>
                  <a:lnTo>
                    <a:pt x="4438" y="12052"/>
                  </a:lnTo>
                  <a:lnTo>
                    <a:pt x="4390" y="12001"/>
                  </a:lnTo>
                  <a:lnTo>
                    <a:pt x="4339" y="11950"/>
                  </a:lnTo>
                  <a:lnTo>
                    <a:pt x="4287" y="11900"/>
                  </a:lnTo>
                  <a:lnTo>
                    <a:pt x="4230" y="11850"/>
                  </a:lnTo>
                  <a:lnTo>
                    <a:pt x="4172" y="11802"/>
                  </a:lnTo>
                  <a:lnTo>
                    <a:pt x="4111" y="11754"/>
                  </a:lnTo>
                  <a:lnTo>
                    <a:pt x="4047" y="11708"/>
                  </a:lnTo>
                  <a:lnTo>
                    <a:pt x="3981" y="11664"/>
                  </a:lnTo>
                  <a:lnTo>
                    <a:pt x="3911" y="11621"/>
                  </a:lnTo>
                  <a:lnTo>
                    <a:pt x="3839" y="11581"/>
                  </a:lnTo>
                  <a:lnTo>
                    <a:pt x="3765" y="11542"/>
                  </a:lnTo>
                  <a:lnTo>
                    <a:pt x="3687" y="11506"/>
                  </a:lnTo>
                  <a:lnTo>
                    <a:pt x="3675" y="11501"/>
                  </a:lnTo>
                  <a:lnTo>
                    <a:pt x="3664" y="11495"/>
                  </a:lnTo>
                  <a:lnTo>
                    <a:pt x="3652" y="11488"/>
                  </a:lnTo>
                  <a:lnTo>
                    <a:pt x="3641" y="11482"/>
                  </a:lnTo>
                  <a:lnTo>
                    <a:pt x="3631" y="11474"/>
                  </a:lnTo>
                  <a:lnTo>
                    <a:pt x="3622" y="11466"/>
                  </a:lnTo>
                  <a:lnTo>
                    <a:pt x="3612" y="11458"/>
                  </a:lnTo>
                  <a:lnTo>
                    <a:pt x="3603" y="11449"/>
                  </a:lnTo>
                  <a:lnTo>
                    <a:pt x="3595" y="11439"/>
                  </a:lnTo>
                  <a:lnTo>
                    <a:pt x="3587" y="11430"/>
                  </a:lnTo>
                  <a:lnTo>
                    <a:pt x="3579" y="11420"/>
                  </a:lnTo>
                  <a:lnTo>
                    <a:pt x="3572" y="11410"/>
                  </a:lnTo>
                  <a:lnTo>
                    <a:pt x="3567" y="11400"/>
                  </a:lnTo>
                  <a:lnTo>
                    <a:pt x="3560" y="11388"/>
                  </a:lnTo>
                  <a:lnTo>
                    <a:pt x="3556" y="11377"/>
                  </a:lnTo>
                  <a:lnTo>
                    <a:pt x="3550" y="11366"/>
                  </a:lnTo>
                  <a:lnTo>
                    <a:pt x="3547" y="11355"/>
                  </a:lnTo>
                  <a:lnTo>
                    <a:pt x="3542" y="11343"/>
                  </a:lnTo>
                  <a:lnTo>
                    <a:pt x="3540" y="11331"/>
                  </a:lnTo>
                  <a:lnTo>
                    <a:pt x="3537" y="11319"/>
                  </a:lnTo>
                  <a:lnTo>
                    <a:pt x="3535" y="11306"/>
                  </a:lnTo>
                  <a:lnTo>
                    <a:pt x="3533" y="11295"/>
                  </a:lnTo>
                  <a:lnTo>
                    <a:pt x="3533" y="11283"/>
                  </a:lnTo>
                  <a:lnTo>
                    <a:pt x="3532" y="11269"/>
                  </a:lnTo>
                  <a:lnTo>
                    <a:pt x="3533" y="11257"/>
                  </a:lnTo>
                  <a:lnTo>
                    <a:pt x="3534" y="11244"/>
                  </a:lnTo>
                  <a:lnTo>
                    <a:pt x="3535" y="11232"/>
                  </a:lnTo>
                  <a:lnTo>
                    <a:pt x="3538" y="11220"/>
                  </a:lnTo>
                  <a:lnTo>
                    <a:pt x="3541" y="11207"/>
                  </a:lnTo>
                  <a:lnTo>
                    <a:pt x="3544" y="11195"/>
                  </a:lnTo>
                  <a:lnTo>
                    <a:pt x="3549" y="11183"/>
                  </a:lnTo>
                  <a:lnTo>
                    <a:pt x="3553" y="11170"/>
                  </a:lnTo>
                  <a:lnTo>
                    <a:pt x="3559" y="11159"/>
                  </a:lnTo>
                  <a:lnTo>
                    <a:pt x="3566" y="11147"/>
                  </a:lnTo>
                  <a:lnTo>
                    <a:pt x="3571" y="11135"/>
                  </a:lnTo>
                  <a:lnTo>
                    <a:pt x="3579" y="11125"/>
                  </a:lnTo>
                  <a:lnTo>
                    <a:pt x="3586" y="11115"/>
                  </a:lnTo>
                  <a:lnTo>
                    <a:pt x="3594" y="11105"/>
                  </a:lnTo>
                  <a:lnTo>
                    <a:pt x="3603" y="11096"/>
                  </a:lnTo>
                  <a:lnTo>
                    <a:pt x="3612" y="11087"/>
                  </a:lnTo>
                  <a:lnTo>
                    <a:pt x="3621" y="11079"/>
                  </a:lnTo>
                  <a:lnTo>
                    <a:pt x="3631" y="11071"/>
                  </a:lnTo>
                  <a:lnTo>
                    <a:pt x="3640" y="11064"/>
                  </a:lnTo>
                  <a:lnTo>
                    <a:pt x="3650" y="11057"/>
                  </a:lnTo>
                  <a:lnTo>
                    <a:pt x="3661" y="11050"/>
                  </a:lnTo>
                  <a:lnTo>
                    <a:pt x="3671" y="11044"/>
                  </a:lnTo>
                  <a:lnTo>
                    <a:pt x="3683" y="11039"/>
                  </a:lnTo>
                  <a:lnTo>
                    <a:pt x="3694" y="11034"/>
                  </a:lnTo>
                  <a:lnTo>
                    <a:pt x="3706" y="11030"/>
                  </a:lnTo>
                  <a:lnTo>
                    <a:pt x="3718" y="11026"/>
                  </a:lnTo>
                  <a:lnTo>
                    <a:pt x="3729" y="11023"/>
                  </a:lnTo>
                  <a:lnTo>
                    <a:pt x="3741" y="11021"/>
                  </a:lnTo>
                  <a:lnTo>
                    <a:pt x="3754" y="11019"/>
                  </a:lnTo>
                  <a:lnTo>
                    <a:pt x="3766" y="11017"/>
                  </a:lnTo>
                  <a:lnTo>
                    <a:pt x="3778" y="11016"/>
                  </a:lnTo>
                  <a:lnTo>
                    <a:pt x="3791" y="11016"/>
                  </a:lnTo>
                  <a:lnTo>
                    <a:pt x="3803" y="11017"/>
                  </a:lnTo>
                  <a:lnTo>
                    <a:pt x="3815" y="11017"/>
                  </a:lnTo>
                  <a:lnTo>
                    <a:pt x="3828" y="11020"/>
                  </a:lnTo>
                  <a:lnTo>
                    <a:pt x="3840" y="11022"/>
                  </a:lnTo>
                  <a:lnTo>
                    <a:pt x="3852" y="11025"/>
                  </a:lnTo>
                  <a:lnTo>
                    <a:pt x="3865" y="11029"/>
                  </a:lnTo>
                  <a:lnTo>
                    <a:pt x="3877" y="11032"/>
                  </a:lnTo>
                  <a:lnTo>
                    <a:pt x="3890" y="11038"/>
                  </a:lnTo>
                  <a:lnTo>
                    <a:pt x="3985" y="11082"/>
                  </a:lnTo>
                  <a:lnTo>
                    <a:pt x="4079" y="11129"/>
                  </a:lnTo>
                  <a:lnTo>
                    <a:pt x="4166" y="11178"/>
                  </a:lnTo>
                  <a:lnTo>
                    <a:pt x="4252" y="11230"/>
                  </a:lnTo>
                  <a:lnTo>
                    <a:pt x="4334" y="11284"/>
                  </a:lnTo>
                  <a:lnTo>
                    <a:pt x="4411" y="11340"/>
                  </a:lnTo>
                  <a:lnTo>
                    <a:pt x="4487" y="11397"/>
                  </a:lnTo>
                  <a:lnTo>
                    <a:pt x="4558" y="11456"/>
                  </a:lnTo>
                  <a:lnTo>
                    <a:pt x="4626" y="11517"/>
                  </a:lnTo>
                  <a:lnTo>
                    <a:pt x="4691" y="11577"/>
                  </a:lnTo>
                  <a:lnTo>
                    <a:pt x="4752" y="11638"/>
                  </a:lnTo>
                  <a:lnTo>
                    <a:pt x="4811" y="11700"/>
                  </a:lnTo>
                  <a:lnTo>
                    <a:pt x="4866" y="11760"/>
                  </a:lnTo>
                  <a:lnTo>
                    <a:pt x="4919" y="11821"/>
                  </a:lnTo>
                  <a:lnTo>
                    <a:pt x="4967" y="11882"/>
                  </a:lnTo>
                  <a:lnTo>
                    <a:pt x="5013" y="11941"/>
                  </a:lnTo>
                  <a:lnTo>
                    <a:pt x="5056" y="11999"/>
                  </a:lnTo>
                  <a:lnTo>
                    <a:pt x="5096" y="12056"/>
                  </a:lnTo>
                  <a:lnTo>
                    <a:pt x="5133" y="12111"/>
                  </a:lnTo>
                  <a:lnTo>
                    <a:pt x="5167" y="12164"/>
                  </a:lnTo>
                  <a:lnTo>
                    <a:pt x="5199" y="12215"/>
                  </a:lnTo>
                  <a:lnTo>
                    <a:pt x="5228" y="12262"/>
                  </a:lnTo>
                  <a:lnTo>
                    <a:pt x="5254" y="12307"/>
                  </a:lnTo>
                  <a:lnTo>
                    <a:pt x="5276" y="12349"/>
                  </a:lnTo>
                  <a:lnTo>
                    <a:pt x="5314" y="12422"/>
                  </a:lnTo>
                  <a:lnTo>
                    <a:pt x="5342" y="12480"/>
                  </a:lnTo>
                  <a:lnTo>
                    <a:pt x="5360" y="12519"/>
                  </a:lnTo>
                  <a:lnTo>
                    <a:pt x="5368" y="12538"/>
                  </a:lnTo>
                  <a:lnTo>
                    <a:pt x="5373" y="12551"/>
                  </a:lnTo>
                  <a:lnTo>
                    <a:pt x="5377" y="12563"/>
                  </a:lnTo>
                  <a:lnTo>
                    <a:pt x="5381" y="12575"/>
                  </a:lnTo>
                  <a:lnTo>
                    <a:pt x="5383" y="12588"/>
                  </a:lnTo>
                  <a:lnTo>
                    <a:pt x="5385" y="12600"/>
                  </a:lnTo>
                  <a:lnTo>
                    <a:pt x="5386" y="12612"/>
                  </a:lnTo>
                  <a:lnTo>
                    <a:pt x="5387" y="12625"/>
                  </a:lnTo>
                  <a:lnTo>
                    <a:pt x="5387" y="12638"/>
                  </a:lnTo>
                  <a:lnTo>
                    <a:pt x="5386" y="12651"/>
                  </a:lnTo>
                  <a:lnTo>
                    <a:pt x="5385" y="12663"/>
                  </a:lnTo>
                  <a:lnTo>
                    <a:pt x="5384" y="12674"/>
                  </a:lnTo>
                  <a:lnTo>
                    <a:pt x="5382" y="12687"/>
                  </a:lnTo>
                  <a:lnTo>
                    <a:pt x="5378" y="12699"/>
                  </a:lnTo>
                  <a:lnTo>
                    <a:pt x="5375" y="12710"/>
                  </a:lnTo>
                  <a:lnTo>
                    <a:pt x="5372" y="12723"/>
                  </a:lnTo>
                  <a:lnTo>
                    <a:pt x="5367" y="12734"/>
                  </a:lnTo>
                  <a:lnTo>
                    <a:pt x="5362" y="12745"/>
                  </a:lnTo>
                  <a:lnTo>
                    <a:pt x="5356" y="12756"/>
                  </a:lnTo>
                  <a:lnTo>
                    <a:pt x="5350" y="12766"/>
                  </a:lnTo>
                  <a:lnTo>
                    <a:pt x="5344" y="12777"/>
                  </a:lnTo>
                  <a:lnTo>
                    <a:pt x="5337" y="12787"/>
                  </a:lnTo>
                  <a:lnTo>
                    <a:pt x="5329" y="12797"/>
                  </a:lnTo>
                  <a:lnTo>
                    <a:pt x="5321" y="12806"/>
                  </a:lnTo>
                  <a:lnTo>
                    <a:pt x="5312" y="12815"/>
                  </a:lnTo>
                  <a:lnTo>
                    <a:pt x="5303" y="12824"/>
                  </a:lnTo>
                  <a:lnTo>
                    <a:pt x="5294" y="12832"/>
                  </a:lnTo>
                  <a:lnTo>
                    <a:pt x="5284" y="12839"/>
                  </a:lnTo>
                  <a:lnTo>
                    <a:pt x="5274" y="12847"/>
                  </a:lnTo>
                  <a:lnTo>
                    <a:pt x="5263" y="12854"/>
                  </a:lnTo>
                  <a:lnTo>
                    <a:pt x="5251" y="12860"/>
                  </a:lnTo>
                  <a:lnTo>
                    <a:pt x="5240" y="12865"/>
                  </a:lnTo>
                  <a:lnTo>
                    <a:pt x="5228" y="12871"/>
                  </a:lnTo>
                  <a:lnTo>
                    <a:pt x="5215" y="12875"/>
                  </a:lnTo>
                  <a:lnTo>
                    <a:pt x="5204" y="12880"/>
                  </a:lnTo>
                  <a:lnTo>
                    <a:pt x="5192" y="12882"/>
                  </a:lnTo>
                  <a:lnTo>
                    <a:pt x="5179" y="12886"/>
                  </a:lnTo>
                  <a:lnTo>
                    <a:pt x="5168" y="12888"/>
                  </a:lnTo>
                  <a:lnTo>
                    <a:pt x="5156" y="12889"/>
                  </a:lnTo>
                  <a:lnTo>
                    <a:pt x="5143" y="12890"/>
                  </a:lnTo>
                  <a:lnTo>
                    <a:pt x="5131" y="12890"/>
                  </a:lnTo>
                  <a:close/>
                  <a:moveTo>
                    <a:pt x="6858" y="13208"/>
                  </a:moveTo>
                  <a:lnTo>
                    <a:pt x="6841" y="13208"/>
                  </a:lnTo>
                  <a:lnTo>
                    <a:pt x="6826" y="13205"/>
                  </a:lnTo>
                  <a:lnTo>
                    <a:pt x="6810" y="13201"/>
                  </a:lnTo>
                  <a:lnTo>
                    <a:pt x="6795" y="13196"/>
                  </a:lnTo>
                  <a:lnTo>
                    <a:pt x="6782" y="13189"/>
                  </a:lnTo>
                  <a:lnTo>
                    <a:pt x="6768" y="13181"/>
                  </a:lnTo>
                  <a:lnTo>
                    <a:pt x="6756" y="13172"/>
                  </a:lnTo>
                  <a:lnTo>
                    <a:pt x="6745" y="13162"/>
                  </a:lnTo>
                  <a:lnTo>
                    <a:pt x="6735" y="13151"/>
                  </a:lnTo>
                  <a:lnTo>
                    <a:pt x="6726" y="13138"/>
                  </a:lnTo>
                  <a:lnTo>
                    <a:pt x="6718" y="13125"/>
                  </a:lnTo>
                  <a:lnTo>
                    <a:pt x="6711" y="13111"/>
                  </a:lnTo>
                  <a:lnTo>
                    <a:pt x="6705" y="13097"/>
                  </a:lnTo>
                  <a:lnTo>
                    <a:pt x="6701" y="13081"/>
                  </a:lnTo>
                  <a:lnTo>
                    <a:pt x="6699" y="13065"/>
                  </a:lnTo>
                  <a:lnTo>
                    <a:pt x="6697" y="13049"/>
                  </a:lnTo>
                  <a:lnTo>
                    <a:pt x="6697" y="13041"/>
                  </a:lnTo>
                  <a:lnTo>
                    <a:pt x="6697" y="13018"/>
                  </a:lnTo>
                  <a:lnTo>
                    <a:pt x="6695" y="12984"/>
                  </a:lnTo>
                  <a:lnTo>
                    <a:pt x="6692" y="12938"/>
                  </a:lnTo>
                  <a:lnTo>
                    <a:pt x="6687" y="12882"/>
                  </a:lnTo>
                  <a:lnTo>
                    <a:pt x="6679" y="12817"/>
                  </a:lnTo>
                  <a:lnTo>
                    <a:pt x="6669" y="12744"/>
                  </a:lnTo>
                  <a:lnTo>
                    <a:pt x="6656" y="12664"/>
                  </a:lnTo>
                  <a:lnTo>
                    <a:pt x="6647" y="12621"/>
                  </a:lnTo>
                  <a:lnTo>
                    <a:pt x="6638" y="12578"/>
                  </a:lnTo>
                  <a:lnTo>
                    <a:pt x="6628" y="12533"/>
                  </a:lnTo>
                  <a:lnTo>
                    <a:pt x="6616" y="12487"/>
                  </a:lnTo>
                  <a:lnTo>
                    <a:pt x="6604" y="12440"/>
                  </a:lnTo>
                  <a:lnTo>
                    <a:pt x="6591" y="12393"/>
                  </a:lnTo>
                  <a:lnTo>
                    <a:pt x="6575" y="12345"/>
                  </a:lnTo>
                  <a:lnTo>
                    <a:pt x="6559" y="12295"/>
                  </a:lnTo>
                  <a:lnTo>
                    <a:pt x="6541" y="12247"/>
                  </a:lnTo>
                  <a:lnTo>
                    <a:pt x="6522" y="12198"/>
                  </a:lnTo>
                  <a:lnTo>
                    <a:pt x="6502" y="12148"/>
                  </a:lnTo>
                  <a:lnTo>
                    <a:pt x="6479" y="12099"/>
                  </a:lnTo>
                  <a:lnTo>
                    <a:pt x="6456" y="12050"/>
                  </a:lnTo>
                  <a:lnTo>
                    <a:pt x="6431" y="12001"/>
                  </a:lnTo>
                  <a:lnTo>
                    <a:pt x="6403" y="11953"/>
                  </a:lnTo>
                  <a:lnTo>
                    <a:pt x="6375" y="11905"/>
                  </a:lnTo>
                  <a:lnTo>
                    <a:pt x="6350" y="11905"/>
                  </a:lnTo>
                  <a:lnTo>
                    <a:pt x="6325" y="11903"/>
                  </a:lnTo>
                  <a:lnTo>
                    <a:pt x="6301" y="11900"/>
                  </a:lnTo>
                  <a:lnTo>
                    <a:pt x="6277" y="11895"/>
                  </a:lnTo>
                  <a:lnTo>
                    <a:pt x="6253" y="11890"/>
                  </a:lnTo>
                  <a:lnTo>
                    <a:pt x="6231" y="11883"/>
                  </a:lnTo>
                  <a:lnTo>
                    <a:pt x="6208" y="11876"/>
                  </a:lnTo>
                  <a:lnTo>
                    <a:pt x="6186" y="11867"/>
                  </a:lnTo>
                  <a:lnTo>
                    <a:pt x="6164" y="11857"/>
                  </a:lnTo>
                  <a:lnTo>
                    <a:pt x="6143" y="11847"/>
                  </a:lnTo>
                  <a:lnTo>
                    <a:pt x="6123" y="11835"/>
                  </a:lnTo>
                  <a:lnTo>
                    <a:pt x="6104" y="11822"/>
                  </a:lnTo>
                  <a:lnTo>
                    <a:pt x="6085" y="11809"/>
                  </a:lnTo>
                  <a:lnTo>
                    <a:pt x="6067" y="11794"/>
                  </a:lnTo>
                  <a:lnTo>
                    <a:pt x="6049" y="11778"/>
                  </a:lnTo>
                  <a:lnTo>
                    <a:pt x="6032" y="11763"/>
                  </a:lnTo>
                  <a:lnTo>
                    <a:pt x="6016" y="11746"/>
                  </a:lnTo>
                  <a:lnTo>
                    <a:pt x="6000" y="11729"/>
                  </a:lnTo>
                  <a:lnTo>
                    <a:pt x="5986" y="11710"/>
                  </a:lnTo>
                  <a:lnTo>
                    <a:pt x="5972" y="11691"/>
                  </a:lnTo>
                  <a:lnTo>
                    <a:pt x="5960" y="11672"/>
                  </a:lnTo>
                  <a:lnTo>
                    <a:pt x="5949" y="11651"/>
                  </a:lnTo>
                  <a:lnTo>
                    <a:pt x="5937" y="11630"/>
                  </a:lnTo>
                  <a:lnTo>
                    <a:pt x="5928" y="11609"/>
                  </a:lnTo>
                  <a:lnTo>
                    <a:pt x="5919" y="11586"/>
                  </a:lnTo>
                  <a:lnTo>
                    <a:pt x="5911" y="11564"/>
                  </a:lnTo>
                  <a:lnTo>
                    <a:pt x="5905" y="11541"/>
                  </a:lnTo>
                  <a:lnTo>
                    <a:pt x="5900" y="11518"/>
                  </a:lnTo>
                  <a:lnTo>
                    <a:pt x="5896" y="11494"/>
                  </a:lnTo>
                  <a:lnTo>
                    <a:pt x="5892" y="11469"/>
                  </a:lnTo>
                  <a:lnTo>
                    <a:pt x="5890" y="11445"/>
                  </a:lnTo>
                  <a:lnTo>
                    <a:pt x="5890" y="11420"/>
                  </a:lnTo>
                  <a:lnTo>
                    <a:pt x="5890" y="11395"/>
                  </a:lnTo>
                  <a:lnTo>
                    <a:pt x="5892" y="11370"/>
                  </a:lnTo>
                  <a:lnTo>
                    <a:pt x="5896" y="11347"/>
                  </a:lnTo>
                  <a:lnTo>
                    <a:pt x="5900" y="11322"/>
                  </a:lnTo>
                  <a:lnTo>
                    <a:pt x="5905" y="11298"/>
                  </a:lnTo>
                  <a:lnTo>
                    <a:pt x="5911" y="11276"/>
                  </a:lnTo>
                  <a:lnTo>
                    <a:pt x="5919" y="11253"/>
                  </a:lnTo>
                  <a:lnTo>
                    <a:pt x="5928" y="11231"/>
                  </a:lnTo>
                  <a:lnTo>
                    <a:pt x="5937" y="11210"/>
                  </a:lnTo>
                  <a:lnTo>
                    <a:pt x="5949" y="11189"/>
                  </a:lnTo>
                  <a:lnTo>
                    <a:pt x="5960" y="11168"/>
                  </a:lnTo>
                  <a:lnTo>
                    <a:pt x="5973" y="11149"/>
                  </a:lnTo>
                  <a:lnTo>
                    <a:pt x="5987" y="11130"/>
                  </a:lnTo>
                  <a:lnTo>
                    <a:pt x="6001" y="11112"/>
                  </a:lnTo>
                  <a:lnTo>
                    <a:pt x="6016" y="11094"/>
                  </a:lnTo>
                  <a:lnTo>
                    <a:pt x="6032" y="11077"/>
                  </a:lnTo>
                  <a:lnTo>
                    <a:pt x="6049" y="11061"/>
                  </a:lnTo>
                  <a:lnTo>
                    <a:pt x="6067" y="11046"/>
                  </a:lnTo>
                  <a:lnTo>
                    <a:pt x="6085" y="11031"/>
                  </a:lnTo>
                  <a:lnTo>
                    <a:pt x="6104" y="11017"/>
                  </a:lnTo>
                  <a:lnTo>
                    <a:pt x="6124" y="11005"/>
                  </a:lnTo>
                  <a:lnTo>
                    <a:pt x="6144" y="10994"/>
                  </a:lnTo>
                  <a:lnTo>
                    <a:pt x="6166" y="10983"/>
                  </a:lnTo>
                  <a:lnTo>
                    <a:pt x="6187" y="10972"/>
                  </a:lnTo>
                  <a:lnTo>
                    <a:pt x="6208" y="10965"/>
                  </a:lnTo>
                  <a:lnTo>
                    <a:pt x="6231" y="10957"/>
                  </a:lnTo>
                  <a:lnTo>
                    <a:pt x="6254" y="10950"/>
                  </a:lnTo>
                  <a:lnTo>
                    <a:pt x="6278" y="10944"/>
                  </a:lnTo>
                  <a:lnTo>
                    <a:pt x="6302" y="10940"/>
                  </a:lnTo>
                  <a:lnTo>
                    <a:pt x="6326" y="10938"/>
                  </a:lnTo>
                  <a:lnTo>
                    <a:pt x="6351" y="10935"/>
                  </a:lnTo>
                  <a:lnTo>
                    <a:pt x="6376" y="10934"/>
                  </a:lnTo>
                  <a:lnTo>
                    <a:pt x="6401" y="10935"/>
                  </a:lnTo>
                  <a:lnTo>
                    <a:pt x="6425" y="10938"/>
                  </a:lnTo>
                  <a:lnTo>
                    <a:pt x="6449" y="10940"/>
                  </a:lnTo>
                  <a:lnTo>
                    <a:pt x="6474" y="10944"/>
                  </a:lnTo>
                  <a:lnTo>
                    <a:pt x="6497" y="10950"/>
                  </a:lnTo>
                  <a:lnTo>
                    <a:pt x="6520" y="10957"/>
                  </a:lnTo>
                  <a:lnTo>
                    <a:pt x="6542" y="10965"/>
                  </a:lnTo>
                  <a:lnTo>
                    <a:pt x="6565" y="10972"/>
                  </a:lnTo>
                  <a:lnTo>
                    <a:pt x="6586" y="10983"/>
                  </a:lnTo>
                  <a:lnTo>
                    <a:pt x="6606" y="10994"/>
                  </a:lnTo>
                  <a:lnTo>
                    <a:pt x="6628" y="11005"/>
                  </a:lnTo>
                  <a:lnTo>
                    <a:pt x="6647" y="11017"/>
                  </a:lnTo>
                  <a:lnTo>
                    <a:pt x="6666" y="11031"/>
                  </a:lnTo>
                  <a:lnTo>
                    <a:pt x="6684" y="11046"/>
                  </a:lnTo>
                  <a:lnTo>
                    <a:pt x="6702" y="11061"/>
                  </a:lnTo>
                  <a:lnTo>
                    <a:pt x="6719" y="11077"/>
                  </a:lnTo>
                  <a:lnTo>
                    <a:pt x="6735" y="11094"/>
                  </a:lnTo>
                  <a:lnTo>
                    <a:pt x="6750" y="11112"/>
                  </a:lnTo>
                  <a:lnTo>
                    <a:pt x="6765" y="11130"/>
                  </a:lnTo>
                  <a:lnTo>
                    <a:pt x="6778" y="11149"/>
                  </a:lnTo>
                  <a:lnTo>
                    <a:pt x="6791" y="11168"/>
                  </a:lnTo>
                  <a:lnTo>
                    <a:pt x="6802" y="11189"/>
                  </a:lnTo>
                  <a:lnTo>
                    <a:pt x="6813" y="11210"/>
                  </a:lnTo>
                  <a:lnTo>
                    <a:pt x="6823" y="11231"/>
                  </a:lnTo>
                  <a:lnTo>
                    <a:pt x="6831" y="11253"/>
                  </a:lnTo>
                  <a:lnTo>
                    <a:pt x="6839" y="11276"/>
                  </a:lnTo>
                  <a:lnTo>
                    <a:pt x="6846" y="11298"/>
                  </a:lnTo>
                  <a:lnTo>
                    <a:pt x="6852" y="11322"/>
                  </a:lnTo>
                  <a:lnTo>
                    <a:pt x="6856" y="11347"/>
                  </a:lnTo>
                  <a:lnTo>
                    <a:pt x="6858" y="11370"/>
                  </a:lnTo>
                  <a:lnTo>
                    <a:pt x="6861" y="11395"/>
                  </a:lnTo>
                  <a:lnTo>
                    <a:pt x="6862" y="11420"/>
                  </a:lnTo>
                  <a:lnTo>
                    <a:pt x="6861" y="11448"/>
                  </a:lnTo>
                  <a:lnTo>
                    <a:pt x="6858" y="11476"/>
                  </a:lnTo>
                  <a:lnTo>
                    <a:pt x="6854" y="11503"/>
                  </a:lnTo>
                  <a:lnTo>
                    <a:pt x="6848" y="11530"/>
                  </a:lnTo>
                  <a:lnTo>
                    <a:pt x="6841" y="11557"/>
                  </a:lnTo>
                  <a:lnTo>
                    <a:pt x="6834" y="11583"/>
                  </a:lnTo>
                  <a:lnTo>
                    <a:pt x="6823" y="11608"/>
                  </a:lnTo>
                  <a:lnTo>
                    <a:pt x="6812" y="11632"/>
                  </a:lnTo>
                  <a:lnTo>
                    <a:pt x="6800" y="11656"/>
                  </a:lnTo>
                  <a:lnTo>
                    <a:pt x="6786" y="11678"/>
                  </a:lnTo>
                  <a:lnTo>
                    <a:pt x="6772" y="11700"/>
                  </a:lnTo>
                  <a:lnTo>
                    <a:pt x="6756" y="11721"/>
                  </a:lnTo>
                  <a:lnTo>
                    <a:pt x="6739" y="11741"/>
                  </a:lnTo>
                  <a:lnTo>
                    <a:pt x="6721" y="11760"/>
                  </a:lnTo>
                  <a:lnTo>
                    <a:pt x="6702" y="11780"/>
                  </a:lnTo>
                  <a:lnTo>
                    <a:pt x="6682" y="11796"/>
                  </a:lnTo>
                  <a:lnTo>
                    <a:pt x="6712" y="11850"/>
                  </a:lnTo>
                  <a:lnTo>
                    <a:pt x="6740" y="11904"/>
                  </a:lnTo>
                  <a:lnTo>
                    <a:pt x="6767" y="11958"/>
                  </a:lnTo>
                  <a:lnTo>
                    <a:pt x="6792" y="12012"/>
                  </a:lnTo>
                  <a:lnTo>
                    <a:pt x="6814" y="12067"/>
                  </a:lnTo>
                  <a:lnTo>
                    <a:pt x="6836" y="12121"/>
                  </a:lnTo>
                  <a:lnTo>
                    <a:pt x="6856" y="12175"/>
                  </a:lnTo>
                  <a:lnTo>
                    <a:pt x="6874" y="12228"/>
                  </a:lnTo>
                  <a:lnTo>
                    <a:pt x="6891" y="12281"/>
                  </a:lnTo>
                  <a:lnTo>
                    <a:pt x="6907" y="12334"/>
                  </a:lnTo>
                  <a:lnTo>
                    <a:pt x="6921" y="12384"/>
                  </a:lnTo>
                  <a:lnTo>
                    <a:pt x="6934" y="12435"/>
                  </a:lnTo>
                  <a:lnTo>
                    <a:pt x="6946" y="12484"/>
                  </a:lnTo>
                  <a:lnTo>
                    <a:pt x="6956" y="12533"/>
                  </a:lnTo>
                  <a:lnTo>
                    <a:pt x="6965" y="12580"/>
                  </a:lnTo>
                  <a:lnTo>
                    <a:pt x="6974" y="12625"/>
                  </a:lnTo>
                  <a:lnTo>
                    <a:pt x="6982" y="12669"/>
                  </a:lnTo>
                  <a:lnTo>
                    <a:pt x="6988" y="12711"/>
                  </a:lnTo>
                  <a:lnTo>
                    <a:pt x="6994" y="12752"/>
                  </a:lnTo>
                  <a:lnTo>
                    <a:pt x="6999" y="12790"/>
                  </a:lnTo>
                  <a:lnTo>
                    <a:pt x="7007" y="12860"/>
                  </a:lnTo>
                  <a:lnTo>
                    <a:pt x="7011" y="12920"/>
                  </a:lnTo>
                  <a:lnTo>
                    <a:pt x="7015" y="12971"/>
                  </a:lnTo>
                  <a:lnTo>
                    <a:pt x="7017" y="13010"/>
                  </a:lnTo>
                  <a:lnTo>
                    <a:pt x="7018" y="13036"/>
                  </a:lnTo>
                  <a:lnTo>
                    <a:pt x="7018" y="13049"/>
                  </a:lnTo>
                  <a:lnTo>
                    <a:pt x="7017" y="13065"/>
                  </a:lnTo>
                  <a:lnTo>
                    <a:pt x="7015" y="13081"/>
                  </a:lnTo>
                  <a:lnTo>
                    <a:pt x="7010" y="13096"/>
                  </a:lnTo>
                  <a:lnTo>
                    <a:pt x="7004" y="13111"/>
                  </a:lnTo>
                  <a:lnTo>
                    <a:pt x="6998" y="13125"/>
                  </a:lnTo>
                  <a:lnTo>
                    <a:pt x="6990" y="13138"/>
                  </a:lnTo>
                  <a:lnTo>
                    <a:pt x="6981" y="13151"/>
                  </a:lnTo>
                  <a:lnTo>
                    <a:pt x="6971" y="13162"/>
                  </a:lnTo>
                  <a:lnTo>
                    <a:pt x="6959" y="13172"/>
                  </a:lnTo>
                  <a:lnTo>
                    <a:pt x="6947" y="13181"/>
                  </a:lnTo>
                  <a:lnTo>
                    <a:pt x="6934" y="13189"/>
                  </a:lnTo>
                  <a:lnTo>
                    <a:pt x="6920" y="13196"/>
                  </a:lnTo>
                  <a:lnTo>
                    <a:pt x="6905" y="13201"/>
                  </a:lnTo>
                  <a:lnTo>
                    <a:pt x="6890" y="13205"/>
                  </a:lnTo>
                  <a:lnTo>
                    <a:pt x="6874" y="13208"/>
                  </a:lnTo>
                  <a:lnTo>
                    <a:pt x="6858" y="13208"/>
                  </a:lnTo>
                  <a:close/>
                  <a:moveTo>
                    <a:pt x="6376" y="11255"/>
                  </a:moveTo>
                  <a:lnTo>
                    <a:pt x="6359" y="11255"/>
                  </a:lnTo>
                  <a:lnTo>
                    <a:pt x="6342" y="11258"/>
                  </a:lnTo>
                  <a:lnTo>
                    <a:pt x="6326" y="11261"/>
                  </a:lnTo>
                  <a:lnTo>
                    <a:pt x="6311" y="11267"/>
                  </a:lnTo>
                  <a:lnTo>
                    <a:pt x="6296" y="11274"/>
                  </a:lnTo>
                  <a:lnTo>
                    <a:pt x="6283" y="11283"/>
                  </a:lnTo>
                  <a:lnTo>
                    <a:pt x="6270" y="11292"/>
                  </a:lnTo>
                  <a:lnTo>
                    <a:pt x="6258" y="11303"/>
                  </a:lnTo>
                  <a:lnTo>
                    <a:pt x="6248" y="11314"/>
                  </a:lnTo>
                  <a:lnTo>
                    <a:pt x="6238" y="11328"/>
                  </a:lnTo>
                  <a:lnTo>
                    <a:pt x="6230" y="11341"/>
                  </a:lnTo>
                  <a:lnTo>
                    <a:pt x="6223" y="11356"/>
                  </a:lnTo>
                  <a:lnTo>
                    <a:pt x="6217" y="11370"/>
                  </a:lnTo>
                  <a:lnTo>
                    <a:pt x="6213" y="11387"/>
                  </a:lnTo>
                  <a:lnTo>
                    <a:pt x="6211" y="11403"/>
                  </a:lnTo>
                  <a:lnTo>
                    <a:pt x="6209" y="11420"/>
                  </a:lnTo>
                  <a:lnTo>
                    <a:pt x="6211" y="11437"/>
                  </a:lnTo>
                  <a:lnTo>
                    <a:pt x="6213" y="11454"/>
                  </a:lnTo>
                  <a:lnTo>
                    <a:pt x="6217" y="11469"/>
                  </a:lnTo>
                  <a:lnTo>
                    <a:pt x="6223" y="11485"/>
                  </a:lnTo>
                  <a:lnTo>
                    <a:pt x="6230" y="11500"/>
                  </a:lnTo>
                  <a:lnTo>
                    <a:pt x="6238" y="11513"/>
                  </a:lnTo>
                  <a:lnTo>
                    <a:pt x="6248" y="11525"/>
                  </a:lnTo>
                  <a:lnTo>
                    <a:pt x="6258" y="11538"/>
                  </a:lnTo>
                  <a:lnTo>
                    <a:pt x="6270" y="11548"/>
                  </a:lnTo>
                  <a:lnTo>
                    <a:pt x="6283" y="11558"/>
                  </a:lnTo>
                  <a:lnTo>
                    <a:pt x="6296" y="11566"/>
                  </a:lnTo>
                  <a:lnTo>
                    <a:pt x="6311" y="11573"/>
                  </a:lnTo>
                  <a:lnTo>
                    <a:pt x="6326" y="11578"/>
                  </a:lnTo>
                  <a:lnTo>
                    <a:pt x="6342" y="11583"/>
                  </a:lnTo>
                  <a:lnTo>
                    <a:pt x="6359" y="11585"/>
                  </a:lnTo>
                  <a:lnTo>
                    <a:pt x="6376" y="11586"/>
                  </a:lnTo>
                  <a:lnTo>
                    <a:pt x="6393" y="11585"/>
                  </a:lnTo>
                  <a:lnTo>
                    <a:pt x="6408" y="11583"/>
                  </a:lnTo>
                  <a:lnTo>
                    <a:pt x="6425" y="11578"/>
                  </a:lnTo>
                  <a:lnTo>
                    <a:pt x="6440" y="11573"/>
                  </a:lnTo>
                  <a:lnTo>
                    <a:pt x="6455" y="11566"/>
                  </a:lnTo>
                  <a:lnTo>
                    <a:pt x="6468" y="11558"/>
                  </a:lnTo>
                  <a:lnTo>
                    <a:pt x="6482" y="11548"/>
                  </a:lnTo>
                  <a:lnTo>
                    <a:pt x="6493" y="11538"/>
                  </a:lnTo>
                  <a:lnTo>
                    <a:pt x="6504" y="11525"/>
                  </a:lnTo>
                  <a:lnTo>
                    <a:pt x="6513" y="11513"/>
                  </a:lnTo>
                  <a:lnTo>
                    <a:pt x="6522" y="11500"/>
                  </a:lnTo>
                  <a:lnTo>
                    <a:pt x="6529" y="11485"/>
                  </a:lnTo>
                  <a:lnTo>
                    <a:pt x="6534" y="11469"/>
                  </a:lnTo>
                  <a:lnTo>
                    <a:pt x="6538" y="11454"/>
                  </a:lnTo>
                  <a:lnTo>
                    <a:pt x="6541" y="11437"/>
                  </a:lnTo>
                  <a:lnTo>
                    <a:pt x="6541" y="11420"/>
                  </a:lnTo>
                  <a:lnTo>
                    <a:pt x="6541" y="11403"/>
                  </a:lnTo>
                  <a:lnTo>
                    <a:pt x="6538" y="11387"/>
                  </a:lnTo>
                  <a:lnTo>
                    <a:pt x="6534" y="11370"/>
                  </a:lnTo>
                  <a:lnTo>
                    <a:pt x="6529" y="11356"/>
                  </a:lnTo>
                  <a:lnTo>
                    <a:pt x="6522" y="11341"/>
                  </a:lnTo>
                  <a:lnTo>
                    <a:pt x="6513" y="11328"/>
                  </a:lnTo>
                  <a:lnTo>
                    <a:pt x="6504" y="11314"/>
                  </a:lnTo>
                  <a:lnTo>
                    <a:pt x="6493" y="11303"/>
                  </a:lnTo>
                  <a:lnTo>
                    <a:pt x="6482" y="11292"/>
                  </a:lnTo>
                  <a:lnTo>
                    <a:pt x="6468" y="11283"/>
                  </a:lnTo>
                  <a:lnTo>
                    <a:pt x="6455" y="11274"/>
                  </a:lnTo>
                  <a:lnTo>
                    <a:pt x="6440" y="11267"/>
                  </a:lnTo>
                  <a:lnTo>
                    <a:pt x="6425" y="11261"/>
                  </a:lnTo>
                  <a:lnTo>
                    <a:pt x="6408" y="11258"/>
                  </a:lnTo>
                  <a:lnTo>
                    <a:pt x="6393" y="11255"/>
                  </a:lnTo>
                  <a:lnTo>
                    <a:pt x="6376" y="11255"/>
                  </a:lnTo>
                  <a:close/>
                  <a:moveTo>
                    <a:pt x="6542" y="6441"/>
                  </a:moveTo>
                  <a:lnTo>
                    <a:pt x="6540" y="6366"/>
                  </a:lnTo>
                  <a:lnTo>
                    <a:pt x="6537" y="6296"/>
                  </a:lnTo>
                  <a:lnTo>
                    <a:pt x="6532" y="6227"/>
                  </a:lnTo>
                  <a:lnTo>
                    <a:pt x="6527" y="6161"/>
                  </a:lnTo>
                  <a:lnTo>
                    <a:pt x="6521" y="6097"/>
                  </a:lnTo>
                  <a:lnTo>
                    <a:pt x="6514" y="6035"/>
                  </a:lnTo>
                  <a:lnTo>
                    <a:pt x="6505" y="5977"/>
                  </a:lnTo>
                  <a:lnTo>
                    <a:pt x="6496" y="5921"/>
                  </a:lnTo>
                  <a:lnTo>
                    <a:pt x="6486" y="5870"/>
                  </a:lnTo>
                  <a:lnTo>
                    <a:pt x="6474" y="5821"/>
                  </a:lnTo>
                  <a:lnTo>
                    <a:pt x="6468" y="5799"/>
                  </a:lnTo>
                  <a:lnTo>
                    <a:pt x="6461" y="5776"/>
                  </a:lnTo>
                  <a:lnTo>
                    <a:pt x="6453" y="5756"/>
                  </a:lnTo>
                  <a:lnTo>
                    <a:pt x="6447" y="5736"/>
                  </a:lnTo>
                  <a:lnTo>
                    <a:pt x="6439" y="5717"/>
                  </a:lnTo>
                  <a:lnTo>
                    <a:pt x="6431" y="5699"/>
                  </a:lnTo>
                  <a:lnTo>
                    <a:pt x="6422" y="5682"/>
                  </a:lnTo>
                  <a:lnTo>
                    <a:pt x="6413" y="5666"/>
                  </a:lnTo>
                  <a:lnTo>
                    <a:pt x="6404" y="5650"/>
                  </a:lnTo>
                  <a:lnTo>
                    <a:pt x="6394" y="5637"/>
                  </a:lnTo>
                  <a:lnTo>
                    <a:pt x="6384" y="5624"/>
                  </a:lnTo>
                  <a:lnTo>
                    <a:pt x="6372" y="5612"/>
                  </a:lnTo>
                  <a:lnTo>
                    <a:pt x="6362" y="5603"/>
                  </a:lnTo>
                  <a:lnTo>
                    <a:pt x="6349" y="5593"/>
                  </a:lnTo>
                  <a:lnTo>
                    <a:pt x="6333" y="5583"/>
                  </a:lnTo>
                  <a:lnTo>
                    <a:pt x="6314" y="5574"/>
                  </a:lnTo>
                  <a:lnTo>
                    <a:pt x="6304" y="5571"/>
                  </a:lnTo>
                  <a:lnTo>
                    <a:pt x="6292" y="5567"/>
                  </a:lnTo>
                  <a:lnTo>
                    <a:pt x="6279" y="5564"/>
                  </a:lnTo>
                  <a:lnTo>
                    <a:pt x="6265" y="5562"/>
                  </a:lnTo>
                  <a:lnTo>
                    <a:pt x="6250" y="5559"/>
                  </a:lnTo>
                  <a:lnTo>
                    <a:pt x="6233" y="5557"/>
                  </a:lnTo>
                  <a:lnTo>
                    <a:pt x="6215" y="5556"/>
                  </a:lnTo>
                  <a:lnTo>
                    <a:pt x="6196" y="5556"/>
                  </a:lnTo>
                  <a:lnTo>
                    <a:pt x="6167" y="5557"/>
                  </a:lnTo>
                  <a:lnTo>
                    <a:pt x="6139" y="5559"/>
                  </a:lnTo>
                  <a:lnTo>
                    <a:pt x="6112" y="5563"/>
                  </a:lnTo>
                  <a:lnTo>
                    <a:pt x="6087" y="5567"/>
                  </a:lnTo>
                  <a:lnTo>
                    <a:pt x="6064" y="5573"/>
                  </a:lnTo>
                  <a:lnTo>
                    <a:pt x="6042" y="5581"/>
                  </a:lnTo>
                  <a:lnTo>
                    <a:pt x="6022" y="5589"/>
                  </a:lnTo>
                  <a:lnTo>
                    <a:pt x="6004" y="5598"/>
                  </a:lnTo>
                  <a:lnTo>
                    <a:pt x="5986" y="5608"/>
                  </a:lnTo>
                  <a:lnTo>
                    <a:pt x="5970" y="5618"/>
                  </a:lnTo>
                  <a:lnTo>
                    <a:pt x="5955" y="5629"/>
                  </a:lnTo>
                  <a:lnTo>
                    <a:pt x="5941" y="5641"/>
                  </a:lnTo>
                  <a:lnTo>
                    <a:pt x="5928" y="5654"/>
                  </a:lnTo>
                  <a:lnTo>
                    <a:pt x="5917" y="5667"/>
                  </a:lnTo>
                  <a:lnTo>
                    <a:pt x="5907" y="5681"/>
                  </a:lnTo>
                  <a:lnTo>
                    <a:pt x="5898" y="5694"/>
                  </a:lnTo>
                  <a:lnTo>
                    <a:pt x="5889" y="5709"/>
                  </a:lnTo>
                  <a:lnTo>
                    <a:pt x="5882" y="5722"/>
                  </a:lnTo>
                  <a:lnTo>
                    <a:pt x="5875" y="5737"/>
                  </a:lnTo>
                  <a:lnTo>
                    <a:pt x="5869" y="5752"/>
                  </a:lnTo>
                  <a:lnTo>
                    <a:pt x="5864" y="5765"/>
                  </a:lnTo>
                  <a:lnTo>
                    <a:pt x="5860" y="5780"/>
                  </a:lnTo>
                  <a:lnTo>
                    <a:pt x="5856" y="5793"/>
                  </a:lnTo>
                  <a:lnTo>
                    <a:pt x="5853" y="5807"/>
                  </a:lnTo>
                  <a:lnTo>
                    <a:pt x="5848" y="5832"/>
                  </a:lnTo>
                  <a:lnTo>
                    <a:pt x="5846" y="5855"/>
                  </a:lnTo>
                  <a:lnTo>
                    <a:pt x="5844" y="5876"/>
                  </a:lnTo>
                  <a:lnTo>
                    <a:pt x="5844" y="5892"/>
                  </a:lnTo>
                  <a:lnTo>
                    <a:pt x="5844" y="5905"/>
                  </a:lnTo>
                  <a:lnTo>
                    <a:pt x="5843" y="5919"/>
                  </a:lnTo>
                  <a:lnTo>
                    <a:pt x="5841" y="5931"/>
                  </a:lnTo>
                  <a:lnTo>
                    <a:pt x="5838" y="5944"/>
                  </a:lnTo>
                  <a:lnTo>
                    <a:pt x="5836" y="5956"/>
                  </a:lnTo>
                  <a:lnTo>
                    <a:pt x="5833" y="5968"/>
                  </a:lnTo>
                  <a:lnTo>
                    <a:pt x="5828" y="5981"/>
                  </a:lnTo>
                  <a:lnTo>
                    <a:pt x="5824" y="5992"/>
                  </a:lnTo>
                  <a:lnTo>
                    <a:pt x="5819" y="6003"/>
                  </a:lnTo>
                  <a:lnTo>
                    <a:pt x="5814" y="6015"/>
                  </a:lnTo>
                  <a:lnTo>
                    <a:pt x="5807" y="6025"/>
                  </a:lnTo>
                  <a:lnTo>
                    <a:pt x="5800" y="6036"/>
                  </a:lnTo>
                  <a:lnTo>
                    <a:pt x="5793" y="6046"/>
                  </a:lnTo>
                  <a:lnTo>
                    <a:pt x="5785" y="6055"/>
                  </a:lnTo>
                  <a:lnTo>
                    <a:pt x="5778" y="6064"/>
                  </a:lnTo>
                  <a:lnTo>
                    <a:pt x="5769" y="6073"/>
                  </a:lnTo>
                  <a:lnTo>
                    <a:pt x="5760" y="6082"/>
                  </a:lnTo>
                  <a:lnTo>
                    <a:pt x="5751" y="6090"/>
                  </a:lnTo>
                  <a:lnTo>
                    <a:pt x="5742" y="6098"/>
                  </a:lnTo>
                  <a:lnTo>
                    <a:pt x="5732" y="6104"/>
                  </a:lnTo>
                  <a:lnTo>
                    <a:pt x="5720" y="6111"/>
                  </a:lnTo>
                  <a:lnTo>
                    <a:pt x="5710" y="6117"/>
                  </a:lnTo>
                  <a:lnTo>
                    <a:pt x="5699" y="6122"/>
                  </a:lnTo>
                  <a:lnTo>
                    <a:pt x="5688" y="6128"/>
                  </a:lnTo>
                  <a:lnTo>
                    <a:pt x="5676" y="6133"/>
                  </a:lnTo>
                  <a:lnTo>
                    <a:pt x="5664" y="6137"/>
                  </a:lnTo>
                  <a:lnTo>
                    <a:pt x="5652" y="6140"/>
                  </a:lnTo>
                  <a:lnTo>
                    <a:pt x="5639" y="6143"/>
                  </a:lnTo>
                  <a:lnTo>
                    <a:pt x="5627" y="6145"/>
                  </a:lnTo>
                  <a:lnTo>
                    <a:pt x="5615" y="6147"/>
                  </a:lnTo>
                  <a:lnTo>
                    <a:pt x="5601" y="6148"/>
                  </a:lnTo>
                  <a:lnTo>
                    <a:pt x="5589" y="6148"/>
                  </a:lnTo>
                  <a:lnTo>
                    <a:pt x="5575" y="6148"/>
                  </a:lnTo>
                  <a:lnTo>
                    <a:pt x="5562" y="6147"/>
                  </a:lnTo>
                  <a:lnTo>
                    <a:pt x="5549" y="6145"/>
                  </a:lnTo>
                  <a:lnTo>
                    <a:pt x="5537" y="6143"/>
                  </a:lnTo>
                  <a:lnTo>
                    <a:pt x="5525" y="6140"/>
                  </a:lnTo>
                  <a:lnTo>
                    <a:pt x="5512" y="6137"/>
                  </a:lnTo>
                  <a:lnTo>
                    <a:pt x="5500" y="6133"/>
                  </a:lnTo>
                  <a:lnTo>
                    <a:pt x="5489" y="6128"/>
                  </a:lnTo>
                  <a:lnTo>
                    <a:pt x="5477" y="6122"/>
                  </a:lnTo>
                  <a:lnTo>
                    <a:pt x="5466" y="6117"/>
                  </a:lnTo>
                  <a:lnTo>
                    <a:pt x="5456" y="6111"/>
                  </a:lnTo>
                  <a:lnTo>
                    <a:pt x="5445" y="6104"/>
                  </a:lnTo>
                  <a:lnTo>
                    <a:pt x="5435" y="6098"/>
                  </a:lnTo>
                  <a:lnTo>
                    <a:pt x="5426" y="6090"/>
                  </a:lnTo>
                  <a:lnTo>
                    <a:pt x="5417" y="6082"/>
                  </a:lnTo>
                  <a:lnTo>
                    <a:pt x="5408" y="6073"/>
                  </a:lnTo>
                  <a:lnTo>
                    <a:pt x="5399" y="6064"/>
                  </a:lnTo>
                  <a:lnTo>
                    <a:pt x="5391" y="6055"/>
                  </a:lnTo>
                  <a:lnTo>
                    <a:pt x="5383" y="6046"/>
                  </a:lnTo>
                  <a:lnTo>
                    <a:pt x="5376" y="6036"/>
                  </a:lnTo>
                  <a:lnTo>
                    <a:pt x="5369" y="6025"/>
                  </a:lnTo>
                  <a:lnTo>
                    <a:pt x="5364" y="6015"/>
                  </a:lnTo>
                  <a:lnTo>
                    <a:pt x="5358" y="6003"/>
                  </a:lnTo>
                  <a:lnTo>
                    <a:pt x="5353" y="5992"/>
                  </a:lnTo>
                  <a:lnTo>
                    <a:pt x="5348" y="5981"/>
                  </a:lnTo>
                  <a:lnTo>
                    <a:pt x="5344" y="5968"/>
                  </a:lnTo>
                  <a:lnTo>
                    <a:pt x="5340" y="5956"/>
                  </a:lnTo>
                  <a:lnTo>
                    <a:pt x="5338" y="5944"/>
                  </a:lnTo>
                  <a:lnTo>
                    <a:pt x="5336" y="5931"/>
                  </a:lnTo>
                  <a:lnTo>
                    <a:pt x="5333" y="5919"/>
                  </a:lnTo>
                  <a:lnTo>
                    <a:pt x="5332" y="5905"/>
                  </a:lnTo>
                  <a:lnTo>
                    <a:pt x="5332" y="5892"/>
                  </a:lnTo>
                  <a:lnTo>
                    <a:pt x="5333" y="5861"/>
                  </a:lnTo>
                  <a:lnTo>
                    <a:pt x="5336" y="5827"/>
                  </a:lnTo>
                  <a:lnTo>
                    <a:pt x="5339" y="5793"/>
                  </a:lnTo>
                  <a:lnTo>
                    <a:pt x="5344" y="5758"/>
                  </a:lnTo>
                  <a:lnTo>
                    <a:pt x="5350" y="5723"/>
                  </a:lnTo>
                  <a:lnTo>
                    <a:pt x="5358" y="5687"/>
                  </a:lnTo>
                  <a:lnTo>
                    <a:pt x="5367" y="5651"/>
                  </a:lnTo>
                  <a:lnTo>
                    <a:pt x="5378" y="5617"/>
                  </a:lnTo>
                  <a:lnTo>
                    <a:pt x="5391" y="5581"/>
                  </a:lnTo>
                  <a:lnTo>
                    <a:pt x="5405" y="5545"/>
                  </a:lnTo>
                  <a:lnTo>
                    <a:pt x="5421" y="5510"/>
                  </a:lnTo>
                  <a:lnTo>
                    <a:pt x="5439" y="5474"/>
                  </a:lnTo>
                  <a:lnTo>
                    <a:pt x="5458" y="5440"/>
                  </a:lnTo>
                  <a:lnTo>
                    <a:pt x="5480" y="5406"/>
                  </a:lnTo>
                  <a:lnTo>
                    <a:pt x="5502" y="5373"/>
                  </a:lnTo>
                  <a:lnTo>
                    <a:pt x="5527" y="5341"/>
                  </a:lnTo>
                  <a:lnTo>
                    <a:pt x="5553" y="5310"/>
                  </a:lnTo>
                  <a:lnTo>
                    <a:pt x="5582" y="5279"/>
                  </a:lnTo>
                  <a:lnTo>
                    <a:pt x="5612" y="5250"/>
                  </a:lnTo>
                  <a:lnTo>
                    <a:pt x="5645" y="5223"/>
                  </a:lnTo>
                  <a:lnTo>
                    <a:pt x="5679" y="5197"/>
                  </a:lnTo>
                  <a:lnTo>
                    <a:pt x="5715" y="5173"/>
                  </a:lnTo>
                  <a:lnTo>
                    <a:pt x="5753" y="5150"/>
                  </a:lnTo>
                  <a:lnTo>
                    <a:pt x="5793" y="5129"/>
                  </a:lnTo>
                  <a:lnTo>
                    <a:pt x="5836" y="5111"/>
                  </a:lnTo>
                  <a:lnTo>
                    <a:pt x="5881" y="5094"/>
                  </a:lnTo>
                  <a:lnTo>
                    <a:pt x="5928" y="5079"/>
                  </a:lnTo>
                  <a:lnTo>
                    <a:pt x="5977" y="5067"/>
                  </a:lnTo>
                  <a:lnTo>
                    <a:pt x="6028" y="5058"/>
                  </a:lnTo>
                  <a:lnTo>
                    <a:pt x="6082" y="5050"/>
                  </a:lnTo>
                  <a:lnTo>
                    <a:pt x="6137" y="5046"/>
                  </a:lnTo>
                  <a:lnTo>
                    <a:pt x="6196" y="5045"/>
                  </a:lnTo>
                  <a:lnTo>
                    <a:pt x="6220" y="5045"/>
                  </a:lnTo>
                  <a:lnTo>
                    <a:pt x="6244" y="5046"/>
                  </a:lnTo>
                  <a:lnTo>
                    <a:pt x="6267" y="5047"/>
                  </a:lnTo>
                  <a:lnTo>
                    <a:pt x="6290" y="5049"/>
                  </a:lnTo>
                  <a:lnTo>
                    <a:pt x="6313" y="5051"/>
                  </a:lnTo>
                  <a:lnTo>
                    <a:pt x="6335" y="5055"/>
                  </a:lnTo>
                  <a:lnTo>
                    <a:pt x="6358" y="5058"/>
                  </a:lnTo>
                  <a:lnTo>
                    <a:pt x="6379" y="5062"/>
                  </a:lnTo>
                  <a:lnTo>
                    <a:pt x="6402" y="5067"/>
                  </a:lnTo>
                  <a:lnTo>
                    <a:pt x="6422" y="5073"/>
                  </a:lnTo>
                  <a:lnTo>
                    <a:pt x="6443" y="5078"/>
                  </a:lnTo>
                  <a:lnTo>
                    <a:pt x="6464" y="5085"/>
                  </a:lnTo>
                  <a:lnTo>
                    <a:pt x="6484" y="5092"/>
                  </a:lnTo>
                  <a:lnTo>
                    <a:pt x="6504" y="5100"/>
                  </a:lnTo>
                  <a:lnTo>
                    <a:pt x="6523" y="5107"/>
                  </a:lnTo>
                  <a:lnTo>
                    <a:pt x="6542" y="5116"/>
                  </a:lnTo>
                  <a:lnTo>
                    <a:pt x="6542" y="3471"/>
                  </a:lnTo>
                  <a:lnTo>
                    <a:pt x="6510" y="3514"/>
                  </a:lnTo>
                  <a:lnTo>
                    <a:pt x="6476" y="3556"/>
                  </a:lnTo>
                  <a:lnTo>
                    <a:pt x="6442" y="3598"/>
                  </a:lnTo>
                  <a:lnTo>
                    <a:pt x="6406" y="3640"/>
                  </a:lnTo>
                  <a:lnTo>
                    <a:pt x="6370" y="3679"/>
                  </a:lnTo>
                  <a:lnTo>
                    <a:pt x="6333" y="3718"/>
                  </a:lnTo>
                  <a:lnTo>
                    <a:pt x="6296" y="3756"/>
                  </a:lnTo>
                  <a:lnTo>
                    <a:pt x="6257" y="3794"/>
                  </a:lnTo>
                  <a:lnTo>
                    <a:pt x="6225" y="3824"/>
                  </a:lnTo>
                  <a:lnTo>
                    <a:pt x="6193" y="3852"/>
                  </a:lnTo>
                  <a:lnTo>
                    <a:pt x="6160" y="3880"/>
                  </a:lnTo>
                  <a:lnTo>
                    <a:pt x="6127" y="3906"/>
                  </a:lnTo>
                  <a:lnTo>
                    <a:pt x="6094" y="3932"/>
                  </a:lnTo>
                  <a:lnTo>
                    <a:pt x="6060" y="3958"/>
                  </a:lnTo>
                  <a:lnTo>
                    <a:pt x="6026" y="3981"/>
                  </a:lnTo>
                  <a:lnTo>
                    <a:pt x="5992" y="4005"/>
                  </a:lnTo>
                  <a:lnTo>
                    <a:pt x="5959" y="4026"/>
                  </a:lnTo>
                  <a:lnTo>
                    <a:pt x="5924" y="4048"/>
                  </a:lnTo>
                  <a:lnTo>
                    <a:pt x="5889" y="4069"/>
                  </a:lnTo>
                  <a:lnTo>
                    <a:pt x="5854" y="4088"/>
                  </a:lnTo>
                  <a:lnTo>
                    <a:pt x="5819" y="4107"/>
                  </a:lnTo>
                  <a:lnTo>
                    <a:pt x="5783" y="4124"/>
                  </a:lnTo>
                  <a:lnTo>
                    <a:pt x="5748" y="4141"/>
                  </a:lnTo>
                  <a:lnTo>
                    <a:pt x="5712" y="4157"/>
                  </a:lnTo>
                  <a:lnTo>
                    <a:pt x="5676" y="4172"/>
                  </a:lnTo>
                  <a:lnTo>
                    <a:pt x="5640" y="4186"/>
                  </a:lnTo>
                  <a:lnTo>
                    <a:pt x="5604" y="4199"/>
                  </a:lnTo>
                  <a:lnTo>
                    <a:pt x="5568" y="4212"/>
                  </a:lnTo>
                  <a:lnTo>
                    <a:pt x="5531" y="4222"/>
                  </a:lnTo>
                  <a:lnTo>
                    <a:pt x="5495" y="4233"/>
                  </a:lnTo>
                  <a:lnTo>
                    <a:pt x="5458" y="4242"/>
                  </a:lnTo>
                  <a:lnTo>
                    <a:pt x="5422" y="4250"/>
                  </a:lnTo>
                  <a:lnTo>
                    <a:pt x="5385" y="4258"/>
                  </a:lnTo>
                  <a:lnTo>
                    <a:pt x="5348" y="4263"/>
                  </a:lnTo>
                  <a:lnTo>
                    <a:pt x="5311" y="4269"/>
                  </a:lnTo>
                  <a:lnTo>
                    <a:pt x="5275" y="4273"/>
                  </a:lnTo>
                  <a:lnTo>
                    <a:pt x="5238" y="4277"/>
                  </a:lnTo>
                  <a:lnTo>
                    <a:pt x="5201" y="4279"/>
                  </a:lnTo>
                  <a:lnTo>
                    <a:pt x="5164" y="4281"/>
                  </a:lnTo>
                  <a:lnTo>
                    <a:pt x="5127" y="4281"/>
                  </a:lnTo>
                  <a:lnTo>
                    <a:pt x="5105" y="4281"/>
                  </a:lnTo>
                  <a:lnTo>
                    <a:pt x="5083" y="4281"/>
                  </a:lnTo>
                  <a:lnTo>
                    <a:pt x="5061" y="4280"/>
                  </a:lnTo>
                  <a:lnTo>
                    <a:pt x="5040" y="4279"/>
                  </a:lnTo>
                  <a:lnTo>
                    <a:pt x="5019" y="4277"/>
                  </a:lnTo>
                  <a:lnTo>
                    <a:pt x="4997" y="4276"/>
                  </a:lnTo>
                  <a:lnTo>
                    <a:pt x="4976" y="4273"/>
                  </a:lnTo>
                  <a:lnTo>
                    <a:pt x="4953" y="4271"/>
                  </a:lnTo>
                  <a:lnTo>
                    <a:pt x="4907" y="4263"/>
                  </a:lnTo>
                  <a:lnTo>
                    <a:pt x="4861" y="4255"/>
                  </a:lnTo>
                  <a:lnTo>
                    <a:pt x="4816" y="4245"/>
                  </a:lnTo>
                  <a:lnTo>
                    <a:pt x="4772" y="4234"/>
                  </a:lnTo>
                  <a:lnTo>
                    <a:pt x="4728" y="4221"/>
                  </a:lnTo>
                  <a:lnTo>
                    <a:pt x="4686" y="4206"/>
                  </a:lnTo>
                  <a:lnTo>
                    <a:pt x="4645" y="4189"/>
                  </a:lnTo>
                  <a:lnTo>
                    <a:pt x="4605" y="4171"/>
                  </a:lnTo>
                  <a:lnTo>
                    <a:pt x="4565" y="4152"/>
                  </a:lnTo>
                  <a:lnTo>
                    <a:pt x="4526" y="4132"/>
                  </a:lnTo>
                  <a:lnTo>
                    <a:pt x="4489" y="4109"/>
                  </a:lnTo>
                  <a:lnTo>
                    <a:pt x="4453" y="4086"/>
                  </a:lnTo>
                  <a:lnTo>
                    <a:pt x="4418" y="4061"/>
                  </a:lnTo>
                  <a:lnTo>
                    <a:pt x="4384" y="4034"/>
                  </a:lnTo>
                  <a:lnTo>
                    <a:pt x="4351" y="4007"/>
                  </a:lnTo>
                  <a:lnTo>
                    <a:pt x="4319" y="3978"/>
                  </a:lnTo>
                  <a:lnTo>
                    <a:pt x="4289" y="3947"/>
                  </a:lnTo>
                  <a:lnTo>
                    <a:pt x="4260" y="3916"/>
                  </a:lnTo>
                  <a:lnTo>
                    <a:pt x="4231" y="3883"/>
                  </a:lnTo>
                  <a:lnTo>
                    <a:pt x="4206" y="3850"/>
                  </a:lnTo>
                  <a:lnTo>
                    <a:pt x="4180" y="3814"/>
                  </a:lnTo>
                  <a:lnTo>
                    <a:pt x="4156" y="3778"/>
                  </a:lnTo>
                  <a:lnTo>
                    <a:pt x="4134" y="3741"/>
                  </a:lnTo>
                  <a:lnTo>
                    <a:pt x="4112" y="3702"/>
                  </a:lnTo>
                  <a:lnTo>
                    <a:pt x="4092" y="3662"/>
                  </a:lnTo>
                  <a:lnTo>
                    <a:pt x="4074" y="3622"/>
                  </a:lnTo>
                  <a:lnTo>
                    <a:pt x="4057" y="3580"/>
                  </a:lnTo>
                  <a:lnTo>
                    <a:pt x="4043" y="3537"/>
                  </a:lnTo>
                  <a:lnTo>
                    <a:pt x="4028" y="3493"/>
                  </a:lnTo>
                  <a:lnTo>
                    <a:pt x="4017" y="3450"/>
                  </a:lnTo>
                  <a:lnTo>
                    <a:pt x="4005" y="3403"/>
                  </a:lnTo>
                  <a:lnTo>
                    <a:pt x="3996" y="3357"/>
                  </a:lnTo>
                  <a:lnTo>
                    <a:pt x="3989" y="3310"/>
                  </a:lnTo>
                  <a:lnTo>
                    <a:pt x="3983" y="3262"/>
                  </a:lnTo>
                  <a:lnTo>
                    <a:pt x="3980" y="3215"/>
                  </a:lnTo>
                  <a:lnTo>
                    <a:pt x="3977" y="3166"/>
                  </a:lnTo>
                  <a:lnTo>
                    <a:pt x="3977" y="3119"/>
                  </a:lnTo>
                  <a:lnTo>
                    <a:pt x="3978" y="3073"/>
                  </a:lnTo>
                  <a:lnTo>
                    <a:pt x="3981" y="3026"/>
                  </a:lnTo>
                  <a:lnTo>
                    <a:pt x="3985" y="2980"/>
                  </a:lnTo>
                  <a:lnTo>
                    <a:pt x="3992" y="2934"/>
                  </a:lnTo>
                  <a:lnTo>
                    <a:pt x="4000" y="2889"/>
                  </a:lnTo>
                  <a:lnTo>
                    <a:pt x="4009" y="2844"/>
                  </a:lnTo>
                  <a:lnTo>
                    <a:pt x="4020" y="2799"/>
                  </a:lnTo>
                  <a:lnTo>
                    <a:pt x="4032" y="2755"/>
                  </a:lnTo>
                  <a:lnTo>
                    <a:pt x="4046" y="2712"/>
                  </a:lnTo>
                  <a:lnTo>
                    <a:pt x="4062" y="2671"/>
                  </a:lnTo>
                  <a:lnTo>
                    <a:pt x="4079" y="2629"/>
                  </a:lnTo>
                  <a:lnTo>
                    <a:pt x="4097" y="2589"/>
                  </a:lnTo>
                  <a:lnTo>
                    <a:pt x="4117" y="2549"/>
                  </a:lnTo>
                  <a:lnTo>
                    <a:pt x="4138" y="2511"/>
                  </a:lnTo>
                  <a:lnTo>
                    <a:pt x="4159" y="2474"/>
                  </a:lnTo>
                  <a:lnTo>
                    <a:pt x="4183" y="2438"/>
                  </a:lnTo>
                  <a:lnTo>
                    <a:pt x="4209" y="2403"/>
                  </a:lnTo>
                  <a:lnTo>
                    <a:pt x="4235" y="2369"/>
                  </a:lnTo>
                  <a:lnTo>
                    <a:pt x="4262" y="2337"/>
                  </a:lnTo>
                  <a:lnTo>
                    <a:pt x="4291" y="2305"/>
                  </a:lnTo>
                  <a:lnTo>
                    <a:pt x="4321" y="2276"/>
                  </a:lnTo>
                  <a:lnTo>
                    <a:pt x="4352" y="2248"/>
                  </a:lnTo>
                  <a:lnTo>
                    <a:pt x="4384" y="2221"/>
                  </a:lnTo>
                  <a:lnTo>
                    <a:pt x="4417" y="2196"/>
                  </a:lnTo>
                  <a:lnTo>
                    <a:pt x="4452" y="2173"/>
                  </a:lnTo>
                  <a:lnTo>
                    <a:pt x="4488" y="2151"/>
                  </a:lnTo>
                  <a:lnTo>
                    <a:pt x="4524" y="2131"/>
                  </a:lnTo>
                  <a:lnTo>
                    <a:pt x="4576" y="2106"/>
                  </a:lnTo>
                  <a:lnTo>
                    <a:pt x="4626" y="2084"/>
                  </a:lnTo>
                  <a:lnTo>
                    <a:pt x="4652" y="2074"/>
                  </a:lnTo>
                  <a:lnTo>
                    <a:pt x="4677" y="2064"/>
                  </a:lnTo>
                  <a:lnTo>
                    <a:pt x="4703" y="2055"/>
                  </a:lnTo>
                  <a:lnTo>
                    <a:pt x="4727" y="2047"/>
                  </a:lnTo>
                  <a:lnTo>
                    <a:pt x="4752" y="2039"/>
                  </a:lnTo>
                  <a:lnTo>
                    <a:pt x="4777" y="2032"/>
                  </a:lnTo>
                  <a:lnTo>
                    <a:pt x="4802" y="2025"/>
                  </a:lnTo>
                  <a:lnTo>
                    <a:pt x="4826" y="2020"/>
                  </a:lnTo>
                  <a:lnTo>
                    <a:pt x="4851" y="2015"/>
                  </a:lnTo>
                  <a:lnTo>
                    <a:pt x="4875" y="2011"/>
                  </a:lnTo>
                  <a:lnTo>
                    <a:pt x="4899" y="2007"/>
                  </a:lnTo>
                  <a:lnTo>
                    <a:pt x="4923" y="2004"/>
                  </a:lnTo>
                  <a:lnTo>
                    <a:pt x="4947" y="2002"/>
                  </a:lnTo>
                  <a:lnTo>
                    <a:pt x="4971" y="2000"/>
                  </a:lnTo>
                  <a:lnTo>
                    <a:pt x="4995" y="1998"/>
                  </a:lnTo>
                  <a:lnTo>
                    <a:pt x="5019" y="1998"/>
                  </a:lnTo>
                  <a:lnTo>
                    <a:pt x="5041" y="1998"/>
                  </a:lnTo>
                  <a:lnTo>
                    <a:pt x="5065" y="2000"/>
                  </a:lnTo>
                  <a:lnTo>
                    <a:pt x="5088" y="2002"/>
                  </a:lnTo>
                  <a:lnTo>
                    <a:pt x="5111" y="2004"/>
                  </a:lnTo>
                  <a:lnTo>
                    <a:pt x="5133" y="2006"/>
                  </a:lnTo>
                  <a:lnTo>
                    <a:pt x="5156" y="2011"/>
                  </a:lnTo>
                  <a:lnTo>
                    <a:pt x="5179" y="2014"/>
                  </a:lnTo>
                  <a:lnTo>
                    <a:pt x="5202" y="2020"/>
                  </a:lnTo>
                  <a:lnTo>
                    <a:pt x="5223" y="2025"/>
                  </a:lnTo>
                  <a:lnTo>
                    <a:pt x="5246" y="2031"/>
                  </a:lnTo>
                  <a:lnTo>
                    <a:pt x="5268" y="2038"/>
                  </a:lnTo>
                  <a:lnTo>
                    <a:pt x="5290" y="2046"/>
                  </a:lnTo>
                  <a:lnTo>
                    <a:pt x="5319" y="2058"/>
                  </a:lnTo>
                  <a:lnTo>
                    <a:pt x="5348" y="2070"/>
                  </a:lnTo>
                  <a:lnTo>
                    <a:pt x="5376" y="2084"/>
                  </a:lnTo>
                  <a:lnTo>
                    <a:pt x="5402" y="2097"/>
                  </a:lnTo>
                  <a:lnTo>
                    <a:pt x="5428" y="2113"/>
                  </a:lnTo>
                  <a:lnTo>
                    <a:pt x="5453" y="2128"/>
                  </a:lnTo>
                  <a:lnTo>
                    <a:pt x="5475" y="2145"/>
                  </a:lnTo>
                  <a:lnTo>
                    <a:pt x="5498" y="2160"/>
                  </a:lnTo>
                  <a:lnTo>
                    <a:pt x="5519" y="2177"/>
                  </a:lnTo>
                  <a:lnTo>
                    <a:pt x="5539" y="2195"/>
                  </a:lnTo>
                  <a:lnTo>
                    <a:pt x="5558" y="2212"/>
                  </a:lnTo>
                  <a:lnTo>
                    <a:pt x="5577" y="2230"/>
                  </a:lnTo>
                  <a:lnTo>
                    <a:pt x="5594" y="2248"/>
                  </a:lnTo>
                  <a:lnTo>
                    <a:pt x="5611" y="2266"/>
                  </a:lnTo>
                  <a:lnTo>
                    <a:pt x="5627" y="2283"/>
                  </a:lnTo>
                  <a:lnTo>
                    <a:pt x="5642" y="2301"/>
                  </a:lnTo>
                  <a:lnTo>
                    <a:pt x="5667" y="2335"/>
                  </a:lnTo>
                  <a:lnTo>
                    <a:pt x="5690" y="2367"/>
                  </a:lnTo>
                  <a:lnTo>
                    <a:pt x="5710" y="2397"/>
                  </a:lnTo>
                  <a:lnTo>
                    <a:pt x="5726" y="2424"/>
                  </a:lnTo>
                  <a:lnTo>
                    <a:pt x="5748" y="2467"/>
                  </a:lnTo>
                  <a:lnTo>
                    <a:pt x="5760" y="2492"/>
                  </a:lnTo>
                  <a:lnTo>
                    <a:pt x="5764" y="2504"/>
                  </a:lnTo>
                  <a:lnTo>
                    <a:pt x="5769" y="2517"/>
                  </a:lnTo>
                  <a:lnTo>
                    <a:pt x="5772" y="2529"/>
                  </a:lnTo>
                  <a:lnTo>
                    <a:pt x="5775" y="2541"/>
                  </a:lnTo>
                  <a:lnTo>
                    <a:pt x="5778" y="2554"/>
                  </a:lnTo>
                  <a:lnTo>
                    <a:pt x="5779" y="2566"/>
                  </a:lnTo>
                  <a:lnTo>
                    <a:pt x="5780" y="2578"/>
                  </a:lnTo>
                  <a:lnTo>
                    <a:pt x="5780" y="2591"/>
                  </a:lnTo>
                  <a:lnTo>
                    <a:pt x="5780" y="2603"/>
                  </a:lnTo>
                  <a:lnTo>
                    <a:pt x="5779" y="2616"/>
                  </a:lnTo>
                  <a:lnTo>
                    <a:pt x="5778" y="2628"/>
                  </a:lnTo>
                  <a:lnTo>
                    <a:pt x="5775" y="2640"/>
                  </a:lnTo>
                  <a:lnTo>
                    <a:pt x="5772" y="2653"/>
                  </a:lnTo>
                  <a:lnTo>
                    <a:pt x="5769" y="2664"/>
                  </a:lnTo>
                  <a:lnTo>
                    <a:pt x="5765" y="2676"/>
                  </a:lnTo>
                  <a:lnTo>
                    <a:pt x="5761" y="2687"/>
                  </a:lnTo>
                  <a:lnTo>
                    <a:pt x="5756" y="2699"/>
                  </a:lnTo>
                  <a:lnTo>
                    <a:pt x="5751" y="2710"/>
                  </a:lnTo>
                  <a:lnTo>
                    <a:pt x="5745" y="2720"/>
                  </a:lnTo>
                  <a:lnTo>
                    <a:pt x="5738" y="2730"/>
                  </a:lnTo>
                  <a:lnTo>
                    <a:pt x="5732" y="2740"/>
                  </a:lnTo>
                  <a:lnTo>
                    <a:pt x="5724" y="2750"/>
                  </a:lnTo>
                  <a:lnTo>
                    <a:pt x="5716" y="2761"/>
                  </a:lnTo>
                  <a:lnTo>
                    <a:pt x="5707" y="2770"/>
                  </a:lnTo>
                  <a:lnTo>
                    <a:pt x="5698" y="2777"/>
                  </a:lnTo>
                  <a:lnTo>
                    <a:pt x="5689" y="2786"/>
                  </a:lnTo>
                  <a:lnTo>
                    <a:pt x="5679" y="2794"/>
                  </a:lnTo>
                  <a:lnTo>
                    <a:pt x="5669" y="2801"/>
                  </a:lnTo>
                  <a:lnTo>
                    <a:pt x="5658" y="2809"/>
                  </a:lnTo>
                  <a:lnTo>
                    <a:pt x="5647" y="2814"/>
                  </a:lnTo>
                  <a:lnTo>
                    <a:pt x="5635" y="2821"/>
                  </a:lnTo>
                  <a:lnTo>
                    <a:pt x="5624" y="2827"/>
                  </a:lnTo>
                  <a:lnTo>
                    <a:pt x="5611" y="2831"/>
                  </a:lnTo>
                  <a:lnTo>
                    <a:pt x="5599" y="2835"/>
                  </a:lnTo>
                  <a:lnTo>
                    <a:pt x="5586" y="2839"/>
                  </a:lnTo>
                  <a:lnTo>
                    <a:pt x="5574" y="2841"/>
                  </a:lnTo>
                  <a:lnTo>
                    <a:pt x="5562" y="2844"/>
                  </a:lnTo>
                  <a:lnTo>
                    <a:pt x="5549" y="2845"/>
                  </a:lnTo>
                  <a:lnTo>
                    <a:pt x="5537" y="2846"/>
                  </a:lnTo>
                  <a:lnTo>
                    <a:pt x="5525" y="2846"/>
                  </a:lnTo>
                  <a:lnTo>
                    <a:pt x="5512" y="2846"/>
                  </a:lnTo>
                  <a:lnTo>
                    <a:pt x="5500" y="2845"/>
                  </a:lnTo>
                  <a:lnTo>
                    <a:pt x="5488" y="2844"/>
                  </a:lnTo>
                  <a:lnTo>
                    <a:pt x="5475" y="2841"/>
                  </a:lnTo>
                  <a:lnTo>
                    <a:pt x="5464" y="2839"/>
                  </a:lnTo>
                  <a:lnTo>
                    <a:pt x="5452" y="2836"/>
                  </a:lnTo>
                  <a:lnTo>
                    <a:pt x="5440" y="2832"/>
                  </a:lnTo>
                  <a:lnTo>
                    <a:pt x="5429" y="2828"/>
                  </a:lnTo>
                  <a:lnTo>
                    <a:pt x="5418" y="2823"/>
                  </a:lnTo>
                  <a:lnTo>
                    <a:pt x="5407" y="2818"/>
                  </a:lnTo>
                  <a:lnTo>
                    <a:pt x="5396" y="2812"/>
                  </a:lnTo>
                  <a:lnTo>
                    <a:pt x="5385" y="2806"/>
                  </a:lnTo>
                  <a:lnTo>
                    <a:pt x="5375" y="2799"/>
                  </a:lnTo>
                  <a:lnTo>
                    <a:pt x="5366" y="2792"/>
                  </a:lnTo>
                  <a:lnTo>
                    <a:pt x="5356" y="2784"/>
                  </a:lnTo>
                  <a:lnTo>
                    <a:pt x="5347" y="2775"/>
                  </a:lnTo>
                  <a:lnTo>
                    <a:pt x="5338" y="2766"/>
                  </a:lnTo>
                  <a:lnTo>
                    <a:pt x="5330" y="2757"/>
                  </a:lnTo>
                  <a:lnTo>
                    <a:pt x="5322" y="2748"/>
                  </a:lnTo>
                  <a:lnTo>
                    <a:pt x="5314" y="2738"/>
                  </a:lnTo>
                  <a:lnTo>
                    <a:pt x="5308" y="2727"/>
                  </a:lnTo>
                  <a:lnTo>
                    <a:pt x="5301" y="2716"/>
                  </a:lnTo>
                  <a:lnTo>
                    <a:pt x="5295" y="2704"/>
                  </a:lnTo>
                  <a:lnTo>
                    <a:pt x="5290" y="2693"/>
                  </a:lnTo>
                  <a:lnTo>
                    <a:pt x="5286" y="2685"/>
                  </a:lnTo>
                  <a:lnTo>
                    <a:pt x="5277" y="2670"/>
                  </a:lnTo>
                  <a:lnTo>
                    <a:pt x="5263" y="2647"/>
                  </a:lnTo>
                  <a:lnTo>
                    <a:pt x="5242" y="2621"/>
                  </a:lnTo>
                  <a:lnTo>
                    <a:pt x="5231" y="2608"/>
                  </a:lnTo>
                  <a:lnTo>
                    <a:pt x="5218" y="2594"/>
                  </a:lnTo>
                  <a:lnTo>
                    <a:pt x="5203" y="2581"/>
                  </a:lnTo>
                  <a:lnTo>
                    <a:pt x="5187" y="2567"/>
                  </a:lnTo>
                  <a:lnTo>
                    <a:pt x="5170" y="2555"/>
                  </a:lnTo>
                  <a:lnTo>
                    <a:pt x="5152" y="2544"/>
                  </a:lnTo>
                  <a:lnTo>
                    <a:pt x="5132" y="2533"/>
                  </a:lnTo>
                  <a:lnTo>
                    <a:pt x="5111" y="2525"/>
                  </a:lnTo>
                  <a:lnTo>
                    <a:pt x="5093" y="2520"/>
                  </a:lnTo>
                  <a:lnTo>
                    <a:pt x="5075" y="2516"/>
                  </a:lnTo>
                  <a:lnTo>
                    <a:pt x="5056" y="2512"/>
                  </a:lnTo>
                  <a:lnTo>
                    <a:pt x="5037" y="2511"/>
                  </a:lnTo>
                  <a:lnTo>
                    <a:pt x="5016" y="2510"/>
                  </a:lnTo>
                  <a:lnTo>
                    <a:pt x="4996" y="2511"/>
                  </a:lnTo>
                  <a:lnTo>
                    <a:pt x="4975" y="2513"/>
                  </a:lnTo>
                  <a:lnTo>
                    <a:pt x="4952" y="2517"/>
                  </a:lnTo>
                  <a:lnTo>
                    <a:pt x="4930" y="2521"/>
                  </a:lnTo>
                  <a:lnTo>
                    <a:pt x="4907" y="2527"/>
                  </a:lnTo>
                  <a:lnTo>
                    <a:pt x="4884" y="2533"/>
                  </a:lnTo>
                  <a:lnTo>
                    <a:pt x="4859" y="2541"/>
                  </a:lnTo>
                  <a:lnTo>
                    <a:pt x="4834" y="2550"/>
                  </a:lnTo>
                  <a:lnTo>
                    <a:pt x="4809" y="2562"/>
                  </a:lnTo>
                  <a:lnTo>
                    <a:pt x="4784" y="2573"/>
                  </a:lnTo>
                  <a:lnTo>
                    <a:pt x="4757" y="2586"/>
                  </a:lnTo>
                  <a:lnTo>
                    <a:pt x="4739" y="2596"/>
                  </a:lnTo>
                  <a:lnTo>
                    <a:pt x="4722" y="2608"/>
                  </a:lnTo>
                  <a:lnTo>
                    <a:pt x="4705" y="2619"/>
                  </a:lnTo>
                  <a:lnTo>
                    <a:pt x="4688" y="2632"/>
                  </a:lnTo>
                  <a:lnTo>
                    <a:pt x="4672" y="2647"/>
                  </a:lnTo>
                  <a:lnTo>
                    <a:pt x="4657" y="2662"/>
                  </a:lnTo>
                  <a:lnTo>
                    <a:pt x="4642" y="2677"/>
                  </a:lnTo>
                  <a:lnTo>
                    <a:pt x="4628" y="2695"/>
                  </a:lnTo>
                  <a:lnTo>
                    <a:pt x="4615" y="2712"/>
                  </a:lnTo>
                  <a:lnTo>
                    <a:pt x="4601" y="2731"/>
                  </a:lnTo>
                  <a:lnTo>
                    <a:pt x="4589" y="2750"/>
                  </a:lnTo>
                  <a:lnTo>
                    <a:pt x="4578" y="2771"/>
                  </a:lnTo>
                  <a:lnTo>
                    <a:pt x="4567" y="2792"/>
                  </a:lnTo>
                  <a:lnTo>
                    <a:pt x="4556" y="2813"/>
                  </a:lnTo>
                  <a:lnTo>
                    <a:pt x="4546" y="2836"/>
                  </a:lnTo>
                  <a:lnTo>
                    <a:pt x="4537" y="2858"/>
                  </a:lnTo>
                  <a:lnTo>
                    <a:pt x="4529" y="2882"/>
                  </a:lnTo>
                  <a:lnTo>
                    <a:pt x="4522" y="2906"/>
                  </a:lnTo>
                  <a:lnTo>
                    <a:pt x="4515" y="2930"/>
                  </a:lnTo>
                  <a:lnTo>
                    <a:pt x="4508" y="2954"/>
                  </a:lnTo>
                  <a:lnTo>
                    <a:pt x="4504" y="2980"/>
                  </a:lnTo>
                  <a:lnTo>
                    <a:pt x="4499" y="3004"/>
                  </a:lnTo>
                  <a:lnTo>
                    <a:pt x="4495" y="3030"/>
                  </a:lnTo>
                  <a:lnTo>
                    <a:pt x="4492" y="3056"/>
                  </a:lnTo>
                  <a:lnTo>
                    <a:pt x="4490" y="3083"/>
                  </a:lnTo>
                  <a:lnTo>
                    <a:pt x="4489" y="3109"/>
                  </a:lnTo>
                  <a:lnTo>
                    <a:pt x="4489" y="3136"/>
                  </a:lnTo>
                  <a:lnTo>
                    <a:pt x="4489" y="3162"/>
                  </a:lnTo>
                  <a:lnTo>
                    <a:pt x="4490" y="3189"/>
                  </a:lnTo>
                  <a:lnTo>
                    <a:pt x="4492" y="3216"/>
                  </a:lnTo>
                  <a:lnTo>
                    <a:pt x="4496" y="3243"/>
                  </a:lnTo>
                  <a:lnTo>
                    <a:pt x="4500" y="3269"/>
                  </a:lnTo>
                  <a:lnTo>
                    <a:pt x="4507" y="3301"/>
                  </a:lnTo>
                  <a:lnTo>
                    <a:pt x="4515" y="3335"/>
                  </a:lnTo>
                  <a:lnTo>
                    <a:pt x="4526" y="3371"/>
                  </a:lnTo>
                  <a:lnTo>
                    <a:pt x="4540" y="3409"/>
                  </a:lnTo>
                  <a:lnTo>
                    <a:pt x="4547" y="3427"/>
                  </a:lnTo>
                  <a:lnTo>
                    <a:pt x="4555" y="3446"/>
                  </a:lnTo>
                  <a:lnTo>
                    <a:pt x="4565" y="3465"/>
                  </a:lnTo>
                  <a:lnTo>
                    <a:pt x="4576" y="3484"/>
                  </a:lnTo>
                  <a:lnTo>
                    <a:pt x="4587" y="3504"/>
                  </a:lnTo>
                  <a:lnTo>
                    <a:pt x="4599" y="3523"/>
                  </a:lnTo>
                  <a:lnTo>
                    <a:pt x="4612" y="3542"/>
                  </a:lnTo>
                  <a:lnTo>
                    <a:pt x="4626" y="3560"/>
                  </a:lnTo>
                  <a:lnTo>
                    <a:pt x="4641" y="3578"/>
                  </a:lnTo>
                  <a:lnTo>
                    <a:pt x="4658" y="3596"/>
                  </a:lnTo>
                  <a:lnTo>
                    <a:pt x="4674" y="3613"/>
                  </a:lnTo>
                  <a:lnTo>
                    <a:pt x="4694" y="3629"/>
                  </a:lnTo>
                  <a:lnTo>
                    <a:pt x="4713" y="3645"/>
                  </a:lnTo>
                  <a:lnTo>
                    <a:pt x="4734" y="3661"/>
                  </a:lnTo>
                  <a:lnTo>
                    <a:pt x="4755" y="3675"/>
                  </a:lnTo>
                  <a:lnTo>
                    <a:pt x="4779" y="3689"/>
                  </a:lnTo>
                  <a:lnTo>
                    <a:pt x="4804" y="3701"/>
                  </a:lnTo>
                  <a:lnTo>
                    <a:pt x="4830" y="3714"/>
                  </a:lnTo>
                  <a:lnTo>
                    <a:pt x="4858" y="3725"/>
                  </a:lnTo>
                  <a:lnTo>
                    <a:pt x="4887" y="3735"/>
                  </a:lnTo>
                  <a:lnTo>
                    <a:pt x="4917" y="3744"/>
                  </a:lnTo>
                  <a:lnTo>
                    <a:pt x="4949" y="3752"/>
                  </a:lnTo>
                  <a:lnTo>
                    <a:pt x="4983" y="3759"/>
                  </a:lnTo>
                  <a:lnTo>
                    <a:pt x="5017" y="3763"/>
                  </a:lnTo>
                  <a:lnTo>
                    <a:pt x="5046" y="3767"/>
                  </a:lnTo>
                  <a:lnTo>
                    <a:pt x="5074" y="3769"/>
                  </a:lnTo>
                  <a:lnTo>
                    <a:pt x="5102" y="3770"/>
                  </a:lnTo>
                  <a:lnTo>
                    <a:pt x="5130" y="3770"/>
                  </a:lnTo>
                  <a:lnTo>
                    <a:pt x="5158" y="3770"/>
                  </a:lnTo>
                  <a:lnTo>
                    <a:pt x="5187" y="3768"/>
                  </a:lnTo>
                  <a:lnTo>
                    <a:pt x="5215" y="3765"/>
                  </a:lnTo>
                  <a:lnTo>
                    <a:pt x="5243" y="3762"/>
                  </a:lnTo>
                  <a:lnTo>
                    <a:pt x="5272" y="3758"/>
                  </a:lnTo>
                  <a:lnTo>
                    <a:pt x="5301" y="3753"/>
                  </a:lnTo>
                  <a:lnTo>
                    <a:pt x="5329" y="3746"/>
                  </a:lnTo>
                  <a:lnTo>
                    <a:pt x="5357" y="3740"/>
                  </a:lnTo>
                  <a:lnTo>
                    <a:pt x="5385" y="3732"/>
                  </a:lnTo>
                  <a:lnTo>
                    <a:pt x="5414" y="3723"/>
                  </a:lnTo>
                  <a:lnTo>
                    <a:pt x="5443" y="3714"/>
                  </a:lnTo>
                  <a:lnTo>
                    <a:pt x="5471" y="3704"/>
                  </a:lnTo>
                  <a:lnTo>
                    <a:pt x="5499" y="3692"/>
                  </a:lnTo>
                  <a:lnTo>
                    <a:pt x="5527" y="3680"/>
                  </a:lnTo>
                  <a:lnTo>
                    <a:pt x="5555" y="3666"/>
                  </a:lnTo>
                  <a:lnTo>
                    <a:pt x="5583" y="3653"/>
                  </a:lnTo>
                  <a:lnTo>
                    <a:pt x="5611" y="3638"/>
                  </a:lnTo>
                  <a:lnTo>
                    <a:pt x="5638" y="3623"/>
                  </a:lnTo>
                  <a:lnTo>
                    <a:pt x="5666" y="3606"/>
                  </a:lnTo>
                  <a:lnTo>
                    <a:pt x="5693" y="3589"/>
                  </a:lnTo>
                  <a:lnTo>
                    <a:pt x="5720" y="3571"/>
                  </a:lnTo>
                  <a:lnTo>
                    <a:pt x="5748" y="3552"/>
                  </a:lnTo>
                  <a:lnTo>
                    <a:pt x="5775" y="3532"/>
                  </a:lnTo>
                  <a:lnTo>
                    <a:pt x="5801" y="3511"/>
                  </a:lnTo>
                  <a:lnTo>
                    <a:pt x="5828" y="3490"/>
                  </a:lnTo>
                  <a:lnTo>
                    <a:pt x="5854" y="3468"/>
                  </a:lnTo>
                  <a:lnTo>
                    <a:pt x="5881" y="3445"/>
                  </a:lnTo>
                  <a:lnTo>
                    <a:pt x="5907" y="3421"/>
                  </a:lnTo>
                  <a:lnTo>
                    <a:pt x="5946" y="3382"/>
                  </a:lnTo>
                  <a:lnTo>
                    <a:pt x="5986" y="3342"/>
                  </a:lnTo>
                  <a:lnTo>
                    <a:pt x="6024" y="3300"/>
                  </a:lnTo>
                  <a:lnTo>
                    <a:pt x="6060" y="3257"/>
                  </a:lnTo>
                  <a:lnTo>
                    <a:pt x="6096" y="3212"/>
                  </a:lnTo>
                  <a:lnTo>
                    <a:pt x="6130" y="3166"/>
                  </a:lnTo>
                  <a:lnTo>
                    <a:pt x="6163" y="3120"/>
                  </a:lnTo>
                  <a:lnTo>
                    <a:pt x="6195" y="3072"/>
                  </a:lnTo>
                  <a:lnTo>
                    <a:pt x="6225" y="3022"/>
                  </a:lnTo>
                  <a:lnTo>
                    <a:pt x="6254" y="2972"/>
                  </a:lnTo>
                  <a:lnTo>
                    <a:pt x="6283" y="2920"/>
                  </a:lnTo>
                  <a:lnTo>
                    <a:pt x="6310" y="2868"/>
                  </a:lnTo>
                  <a:lnTo>
                    <a:pt x="6335" y="2814"/>
                  </a:lnTo>
                  <a:lnTo>
                    <a:pt x="6359" y="2761"/>
                  </a:lnTo>
                  <a:lnTo>
                    <a:pt x="6381" y="2705"/>
                  </a:lnTo>
                  <a:lnTo>
                    <a:pt x="6403" y="2649"/>
                  </a:lnTo>
                  <a:lnTo>
                    <a:pt x="6423" y="2593"/>
                  </a:lnTo>
                  <a:lnTo>
                    <a:pt x="6441" y="2536"/>
                  </a:lnTo>
                  <a:lnTo>
                    <a:pt x="6458" y="2477"/>
                  </a:lnTo>
                  <a:lnTo>
                    <a:pt x="6474" y="2419"/>
                  </a:lnTo>
                  <a:lnTo>
                    <a:pt x="6488" y="2359"/>
                  </a:lnTo>
                  <a:lnTo>
                    <a:pt x="6501" y="2300"/>
                  </a:lnTo>
                  <a:lnTo>
                    <a:pt x="6512" y="2239"/>
                  </a:lnTo>
                  <a:lnTo>
                    <a:pt x="6522" y="2178"/>
                  </a:lnTo>
                  <a:lnTo>
                    <a:pt x="6530" y="2118"/>
                  </a:lnTo>
                  <a:lnTo>
                    <a:pt x="6537" y="2056"/>
                  </a:lnTo>
                  <a:lnTo>
                    <a:pt x="6542" y="1994"/>
                  </a:lnTo>
                  <a:lnTo>
                    <a:pt x="6546" y="1932"/>
                  </a:lnTo>
                  <a:lnTo>
                    <a:pt x="6547" y="1870"/>
                  </a:lnTo>
                  <a:lnTo>
                    <a:pt x="6548" y="1809"/>
                  </a:lnTo>
                  <a:lnTo>
                    <a:pt x="6546" y="1746"/>
                  </a:lnTo>
                  <a:lnTo>
                    <a:pt x="6543" y="1684"/>
                  </a:lnTo>
                  <a:lnTo>
                    <a:pt x="6538" y="1619"/>
                  </a:lnTo>
                  <a:lnTo>
                    <a:pt x="6530" y="1557"/>
                  </a:lnTo>
                  <a:lnTo>
                    <a:pt x="6520" y="1496"/>
                  </a:lnTo>
                  <a:lnTo>
                    <a:pt x="6506" y="1439"/>
                  </a:lnTo>
                  <a:lnTo>
                    <a:pt x="6492" y="1384"/>
                  </a:lnTo>
                  <a:lnTo>
                    <a:pt x="6475" y="1331"/>
                  </a:lnTo>
                  <a:lnTo>
                    <a:pt x="6456" y="1280"/>
                  </a:lnTo>
                  <a:lnTo>
                    <a:pt x="6435" y="1232"/>
                  </a:lnTo>
                  <a:lnTo>
                    <a:pt x="6414" y="1185"/>
                  </a:lnTo>
                  <a:lnTo>
                    <a:pt x="6390" y="1141"/>
                  </a:lnTo>
                  <a:lnTo>
                    <a:pt x="6366" y="1098"/>
                  </a:lnTo>
                  <a:lnTo>
                    <a:pt x="6340" y="1059"/>
                  </a:lnTo>
                  <a:lnTo>
                    <a:pt x="6313" y="1021"/>
                  </a:lnTo>
                  <a:lnTo>
                    <a:pt x="6285" y="984"/>
                  </a:lnTo>
                  <a:lnTo>
                    <a:pt x="6256" y="950"/>
                  </a:lnTo>
                  <a:lnTo>
                    <a:pt x="6226" y="917"/>
                  </a:lnTo>
                  <a:lnTo>
                    <a:pt x="6196" y="886"/>
                  </a:lnTo>
                  <a:lnTo>
                    <a:pt x="6166" y="858"/>
                  </a:lnTo>
                  <a:lnTo>
                    <a:pt x="6135" y="830"/>
                  </a:lnTo>
                  <a:lnTo>
                    <a:pt x="6105" y="805"/>
                  </a:lnTo>
                  <a:lnTo>
                    <a:pt x="6074" y="780"/>
                  </a:lnTo>
                  <a:lnTo>
                    <a:pt x="6044" y="758"/>
                  </a:lnTo>
                  <a:lnTo>
                    <a:pt x="6014" y="737"/>
                  </a:lnTo>
                  <a:lnTo>
                    <a:pt x="5985" y="718"/>
                  </a:lnTo>
                  <a:lnTo>
                    <a:pt x="5955" y="700"/>
                  </a:lnTo>
                  <a:lnTo>
                    <a:pt x="5927" y="683"/>
                  </a:lnTo>
                  <a:lnTo>
                    <a:pt x="5900" y="669"/>
                  </a:lnTo>
                  <a:lnTo>
                    <a:pt x="5874" y="655"/>
                  </a:lnTo>
                  <a:lnTo>
                    <a:pt x="5825" y="632"/>
                  </a:lnTo>
                  <a:lnTo>
                    <a:pt x="5781" y="613"/>
                  </a:lnTo>
                  <a:lnTo>
                    <a:pt x="5744" y="598"/>
                  </a:lnTo>
                  <a:lnTo>
                    <a:pt x="5706" y="584"/>
                  </a:lnTo>
                  <a:lnTo>
                    <a:pt x="5667" y="572"/>
                  </a:lnTo>
                  <a:lnTo>
                    <a:pt x="5628" y="561"/>
                  </a:lnTo>
                  <a:lnTo>
                    <a:pt x="5590" y="551"/>
                  </a:lnTo>
                  <a:lnTo>
                    <a:pt x="5550" y="543"/>
                  </a:lnTo>
                  <a:lnTo>
                    <a:pt x="5512" y="535"/>
                  </a:lnTo>
                  <a:lnTo>
                    <a:pt x="5473" y="528"/>
                  </a:lnTo>
                  <a:lnTo>
                    <a:pt x="5434" y="523"/>
                  </a:lnTo>
                  <a:lnTo>
                    <a:pt x="5395" y="518"/>
                  </a:lnTo>
                  <a:lnTo>
                    <a:pt x="5356" y="516"/>
                  </a:lnTo>
                  <a:lnTo>
                    <a:pt x="5318" y="514"/>
                  </a:lnTo>
                  <a:lnTo>
                    <a:pt x="5279" y="513"/>
                  </a:lnTo>
                  <a:lnTo>
                    <a:pt x="5242" y="514"/>
                  </a:lnTo>
                  <a:lnTo>
                    <a:pt x="5204" y="515"/>
                  </a:lnTo>
                  <a:lnTo>
                    <a:pt x="5167" y="517"/>
                  </a:lnTo>
                  <a:lnTo>
                    <a:pt x="5131" y="520"/>
                  </a:lnTo>
                  <a:lnTo>
                    <a:pt x="5094" y="526"/>
                  </a:lnTo>
                  <a:lnTo>
                    <a:pt x="5059" y="532"/>
                  </a:lnTo>
                  <a:lnTo>
                    <a:pt x="5024" y="538"/>
                  </a:lnTo>
                  <a:lnTo>
                    <a:pt x="4989" y="547"/>
                  </a:lnTo>
                  <a:lnTo>
                    <a:pt x="4957" y="556"/>
                  </a:lnTo>
                  <a:lnTo>
                    <a:pt x="4924" y="566"/>
                  </a:lnTo>
                  <a:lnTo>
                    <a:pt x="4892" y="578"/>
                  </a:lnTo>
                  <a:lnTo>
                    <a:pt x="4861" y="590"/>
                  </a:lnTo>
                  <a:lnTo>
                    <a:pt x="4831" y="604"/>
                  </a:lnTo>
                  <a:lnTo>
                    <a:pt x="4802" y="618"/>
                  </a:lnTo>
                  <a:lnTo>
                    <a:pt x="4773" y="634"/>
                  </a:lnTo>
                  <a:lnTo>
                    <a:pt x="4748" y="651"/>
                  </a:lnTo>
                  <a:lnTo>
                    <a:pt x="4722" y="669"/>
                  </a:lnTo>
                  <a:lnTo>
                    <a:pt x="4697" y="688"/>
                  </a:lnTo>
                  <a:lnTo>
                    <a:pt x="4673" y="707"/>
                  </a:lnTo>
                  <a:lnTo>
                    <a:pt x="4643" y="736"/>
                  </a:lnTo>
                  <a:lnTo>
                    <a:pt x="4615" y="767"/>
                  </a:lnTo>
                  <a:lnTo>
                    <a:pt x="4589" y="796"/>
                  </a:lnTo>
                  <a:lnTo>
                    <a:pt x="4565" y="826"/>
                  </a:lnTo>
                  <a:lnTo>
                    <a:pt x="4543" y="858"/>
                  </a:lnTo>
                  <a:lnTo>
                    <a:pt x="4524" y="888"/>
                  </a:lnTo>
                  <a:lnTo>
                    <a:pt x="4506" y="918"/>
                  </a:lnTo>
                  <a:lnTo>
                    <a:pt x="4490" y="949"/>
                  </a:lnTo>
                  <a:lnTo>
                    <a:pt x="4477" y="979"/>
                  </a:lnTo>
                  <a:lnTo>
                    <a:pt x="4464" y="1009"/>
                  </a:lnTo>
                  <a:lnTo>
                    <a:pt x="4454" y="1039"/>
                  </a:lnTo>
                  <a:lnTo>
                    <a:pt x="4445" y="1068"/>
                  </a:lnTo>
                  <a:lnTo>
                    <a:pt x="4437" y="1097"/>
                  </a:lnTo>
                  <a:lnTo>
                    <a:pt x="4430" y="1124"/>
                  </a:lnTo>
                  <a:lnTo>
                    <a:pt x="4425" y="1152"/>
                  </a:lnTo>
                  <a:lnTo>
                    <a:pt x="4420" y="1178"/>
                  </a:lnTo>
                  <a:lnTo>
                    <a:pt x="4418" y="1204"/>
                  </a:lnTo>
                  <a:lnTo>
                    <a:pt x="4415" y="1229"/>
                  </a:lnTo>
                  <a:lnTo>
                    <a:pt x="4414" y="1252"/>
                  </a:lnTo>
                  <a:lnTo>
                    <a:pt x="4412" y="1275"/>
                  </a:lnTo>
                  <a:lnTo>
                    <a:pt x="4414" y="1315"/>
                  </a:lnTo>
                  <a:lnTo>
                    <a:pt x="4415" y="1351"/>
                  </a:lnTo>
                  <a:lnTo>
                    <a:pt x="4421" y="1402"/>
                  </a:lnTo>
                  <a:lnTo>
                    <a:pt x="4425" y="1421"/>
                  </a:lnTo>
                  <a:lnTo>
                    <a:pt x="4429" y="1441"/>
                  </a:lnTo>
                  <a:lnTo>
                    <a:pt x="4432" y="1461"/>
                  </a:lnTo>
                  <a:lnTo>
                    <a:pt x="4432" y="1481"/>
                  </a:lnTo>
                  <a:lnTo>
                    <a:pt x="4430" y="1502"/>
                  </a:lnTo>
                  <a:lnTo>
                    <a:pt x="4428" y="1522"/>
                  </a:lnTo>
                  <a:lnTo>
                    <a:pt x="4425" y="1542"/>
                  </a:lnTo>
                  <a:lnTo>
                    <a:pt x="4419" y="1561"/>
                  </a:lnTo>
                  <a:lnTo>
                    <a:pt x="4411" y="1579"/>
                  </a:lnTo>
                  <a:lnTo>
                    <a:pt x="4403" y="1598"/>
                  </a:lnTo>
                  <a:lnTo>
                    <a:pt x="4393" y="1615"/>
                  </a:lnTo>
                  <a:lnTo>
                    <a:pt x="4382" y="1632"/>
                  </a:lnTo>
                  <a:lnTo>
                    <a:pt x="4370" y="1648"/>
                  </a:lnTo>
                  <a:lnTo>
                    <a:pt x="4355" y="1662"/>
                  </a:lnTo>
                  <a:lnTo>
                    <a:pt x="4341" y="1676"/>
                  </a:lnTo>
                  <a:lnTo>
                    <a:pt x="4324" y="1688"/>
                  </a:lnTo>
                  <a:lnTo>
                    <a:pt x="4307" y="1701"/>
                  </a:lnTo>
                  <a:lnTo>
                    <a:pt x="4288" y="1710"/>
                  </a:lnTo>
                  <a:lnTo>
                    <a:pt x="4270" y="1719"/>
                  </a:lnTo>
                  <a:lnTo>
                    <a:pt x="4249" y="1725"/>
                  </a:lnTo>
                  <a:lnTo>
                    <a:pt x="4230" y="1730"/>
                  </a:lnTo>
                  <a:lnTo>
                    <a:pt x="4210" y="1733"/>
                  </a:lnTo>
                  <a:lnTo>
                    <a:pt x="4190" y="1735"/>
                  </a:lnTo>
                  <a:lnTo>
                    <a:pt x="4171" y="1735"/>
                  </a:lnTo>
                  <a:lnTo>
                    <a:pt x="4150" y="1734"/>
                  </a:lnTo>
                  <a:lnTo>
                    <a:pt x="4130" y="1732"/>
                  </a:lnTo>
                  <a:lnTo>
                    <a:pt x="4111" y="1728"/>
                  </a:lnTo>
                  <a:lnTo>
                    <a:pt x="4092" y="1722"/>
                  </a:lnTo>
                  <a:lnTo>
                    <a:pt x="4073" y="1714"/>
                  </a:lnTo>
                  <a:lnTo>
                    <a:pt x="4055" y="1705"/>
                  </a:lnTo>
                  <a:lnTo>
                    <a:pt x="4037" y="1695"/>
                  </a:lnTo>
                  <a:lnTo>
                    <a:pt x="4020" y="1683"/>
                  </a:lnTo>
                  <a:lnTo>
                    <a:pt x="4004" y="1669"/>
                  </a:lnTo>
                  <a:lnTo>
                    <a:pt x="3995" y="1661"/>
                  </a:lnTo>
                  <a:lnTo>
                    <a:pt x="3975" y="1646"/>
                  </a:lnTo>
                  <a:lnTo>
                    <a:pt x="3945" y="1623"/>
                  </a:lnTo>
                  <a:lnTo>
                    <a:pt x="3905" y="1596"/>
                  </a:lnTo>
                  <a:lnTo>
                    <a:pt x="3882" y="1581"/>
                  </a:lnTo>
                  <a:lnTo>
                    <a:pt x="3856" y="1567"/>
                  </a:lnTo>
                  <a:lnTo>
                    <a:pt x="3829" y="1551"/>
                  </a:lnTo>
                  <a:lnTo>
                    <a:pt x="3799" y="1535"/>
                  </a:lnTo>
                  <a:lnTo>
                    <a:pt x="3767" y="1520"/>
                  </a:lnTo>
                  <a:lnTo>
                    <a:pt x="3733" y="1505"/>
                  </a:lnTo>
                  <a:lnTo>
                    <a:pt x="3698" y="1490"/>
                  </a:lnTo>
                  <a:lnTo>
                    <a:pt x="3661" y="1477"/>
                  </a:lnTo>
                  <a:lnTo>
                    <a:pt x="3622" y="1463"/>
                  </a:lnTo>
                  <a:lnTo>
                    <a:pt x="3581" y="1452"/>
                  </a:lnTo>
                  <a:lnTo>
                    <a:pt x="3540" y="1442"/>
                  </a:lnTo>
                  <a:lnTo>
                    <a:pt x="3496" y="1433"/>
                  </a:lnTo>
                  <a:lnTo>
                    <a:pt x="3451" y="1427"/>
                  </a:lnTo>
                  <a:lnTo>
                    <a:pt x="3405" y="1422"/>
                  </a:lnTo>
                  <a:lnTo>
                    <a:pt x="3358" y="1420"/>
                  </a:lnTo>
                  <a:lnTo>
                    <a:pt x="3309" y="1421"/>
                  </a:lnTo>
                  <a:lnTo>
                    <a:pt x="3259" y="1423"/>
                  </a:lnTo>
                  <a:lnTo>
                    <a:pt x="3208" y="1429"/>
                  </a:lnTo>
                  <a:lnTo>
                    <a:pt x="3156" y="1438"/>
                  </a:lnTo>
                  <a:lnTo>
                    <a:pt x="3104" y="1450"/>
                  </a:lnTo>
                  <a:lnTo>
                    <a:pt x="3051" y="1467"/>
                  </a:lnTo>
                  <a:lnTo>
                    <a:pt x="2996" y="1486"/>
                  </a:lnTo>
                  <a:lnTo>
                    <a:pt x="2941" y="1510"/>
                  </a:lnTo>
                  <a:lnTo>
                    <a:pt x="2885" y="1538"/>
                  </a:lnTo>
                  <a:lnTo>
                    <a:pt x="2862" y="1551"/>
                  </a:lnTo>
                  <a:lnTo>
                    <a:pt x="2838" y="1566"/>
                  </a:lnTo>
                  <a:lnTo>
                    <a:pt x="2815" y="1583"/>
                  </a:lnTo>
                  <a:lnTo>
                    <a:pt x="2791" y="1601"/>
                  </a:lnTo>
                  <a:lnTo>
                    <a:pt x="2768" y="1621"/>
                  </a:lnTo>
                  <a:lnTo>
                    <a:pt x="2746" y="1641"/>
                  </a:lnTo>
                  <a:lnTo>
                    <a:pt x="2724" y="1664"/>
                  </a:lnTo>
                  <a:lnTo>
                    <a:pt x="2701" y="1687"/>
                  </a:lnTo>
                  <a:lnTo>
                    <a:pt x="2680" y="1712"/>
                  </a:lnTo>
                  <a:lnTo>
                    <a:pt x="2658" y="1738"/>
                  </a:lnTo>
                  <a:lnTo>
                    <a:pt x="2637" y="1765"/>
                  </a:lnTo>
                  <a:lnTo>
                    <a:pt x="2617" y="1793"/>
                  </a:lnTo>
                  <a:lnTo>
                    <a:pt x="2598" y="1822"/>
                  </a:lnTo>
                  <a:lnTo>
                    <a:pt x="2578" y="1852"/>
                  </a:lnTo>
                  <a:lnTo>
                    <a:pt x="2559" y="1884"/>
                  </a:lnTo>
                  <a:lnTo>
                    <a:pt x="2541" y="1916"/>
                  </a:lnTo>
                  <a:lnTo>
                    <a:pt x="2524" y="1950"/>
                  </a:lnTo>
                  <a:lnTo>
                    <a:pt x="2508" y="1984"/>
                  </a:lnTo>
                  <a:lnTo>
                    <a:pt x="2492" y="2020"/>
                  </a:lnTo>
                  <a:lnTo>
                    <a:pt x="2477" y="2056"/>
                  </a:lnTo>
                  <a:lnTo>
                    <a:pt x="2464" y="2093"/>
                  </a:lnTo>
                  <a:lnTo>
                    <a:pt x="2450" y="2130"/>
                  </a:lnTo>
                  <a:lnTo>
                    <a:pt x="2438" y="2168"/>
                  </a:lnTo>
                  <a:lnTo>
                    <a:pt x="2427" y="2208"/>
                  </a:lnTo>
                  <a:lnTo>
                    <a:pt x="2417" y="2248"/>
                  </a:lnTo>
                  <a:lnTo>
                    <a:pt x="2408" y="2288"/>
                  </a:lnTo>
                  <a:lnTo>
                    <a:pt x="2400" y="2329"/>
                  </a:lnTo>
                  <a:lnTo>
                    <a:pt x="2393" y="2371"/>
                  </a:lnTo>
                  <a:lnTo>
                    <a:pt x="2386" y="2412"/>
                  </a:lnTo>
                  <a:lnTo>
                    <a:pt x="2382" y="2455"/>
                  </a:lnTo>
                  <a:lnTo>
                    <a:pt x="2378" y="2499"/>
                  </a:lnTo>
                  <a:lnTo>
                    <a:pt x="2376" y="2541"/>
                  </a:lnTo>
                  <a:lnTo>
                    <a:pt x="2413" y="2545"/>
                  </a:lnTo>
                  <a:lnTo>
                    <a:pt x="2449" y="2549"/>
                  </a:lnTo>
                  <a:lnTo>
                    <a:pt x="2485" y="2555"/>
                  </a:lnTo>
                  <a:lnTo>
                    <a:pt x="2522" y="2560"/>
                  </a:lnTo>
                  <a:lnTo>
                    <a:pt x="2558" y="2566"/>
                  </a:lnTo>
                  <a:lnTo>
                    <a:pt x="2594" y="2573"/>
                  </a:lnTo>
                  <a:lnTo>
                    <a:pt x="2630" y="2581"/>
                  </a:lnTo>
                  <a:lnTo>
                    <a:pt x="2666" y="2590"/>
                  </a:lnTo>
                  <a:lnTo>
                    <a:pt x="2725" y="2604"/>
                  </a:lnTo>
                  <a:lnTo>
                    <a:pt x="2783" y="2621"/>
                  </a:lnTo>
                  <a:lnTo>
                    <a:pt x="2839" y="2639"/>
                  </a:lnTo>
                  <a:lnTo>
                    <a:pt x="2894" y="2659"/>
                  </a:lnTo>
                  <a:lnTo>
                    <a:pt x="2947" y="2681"/>
                  </a:lnTo>
                  <a:lnTo>
                    <a:pt x="3000" y="2704"/>
                  </a:lnTo>
                  <a:lnTo>
                    <a:pt x="3051" y="2728"/>
                  </a:lnTo>
                  <a:lnTo>
                    <a:pt x="3099" y="2754"/>
                  </a:lnTo>
                  <a:lnTo>
                    <a:pt x="3147" y="2782"/>
                  </a:lnTo>
                  <a:lnTo>
                    <a:pt x="3194" y="2811"/>
                  </a:lnTo>
                  <a:lnTo>
                    <a:pt x="3239" y="2840"/>
                  </a:lnTo>
                  <a:lnTo>
                    <a:pt x="3281" y="2873"/>
                  </a:lnTo>
                  <a:lnTo>
                    <a:pt x="3323" y="2906"/>
                  </a:lnTo>
                  <a:lnTo>
                    <a:pt x="3362" y="2940"/>
                  </a:lnTo>
                  <a:lnTo>
                    <a:pt x="3400" y="2975"/>
                  </a:lnTo>
                  <a:lnTo>
                    <a:pt x="3438" y="3012"/>
                  </a:lnTo>
                  <a:lnTo>
                    <a:pt x="3472" y="3051"/>
                  </a:lnTo>
                  <a:lnTo>
                    <a:pt x="3506" y="3091"/>
                  </a:lnTo>
                  <a:lnTo>
                    <a:pt x="3538" y="3131"/>
                  </a:lnTo>
                  <a:lnTo>
                    <a:pt x="3568" y="3174"/>
                  </a:lnTo>
                  <a:lnTo>
                    <a:pt x="3596" y="3217"/>
                  </a:lnTo>
                  <a:lnTo>
                    <a:pt x="3623" y="3262"/>
                  </a:lnTo>
                  <a:lnTo>
                    <a:pt x="3648" y="3307"/>
                  </a:lnTo>
                  <a:lnTo>
                    <a:pt x="3670" y="3354"/>
                  </a:lnTo>
                  <a:lnTo>
                    <a:pt x="3692" y="3402"/>
                  </a:lnTo>
                  <a:lnTo>
                    <a:pt x="3711" y="3451"/>
                  </a:lnTo>
                  <a:lnTo>
                    <a:pt x="3729" y="3501"/>
                  </a:lnTo>
                  <a:lnTo>
                    <a:pt x="3745" y="3553"/>
                  </a:lnTo>
                  <a:lnTo>
                    <a:pt x="3758" y="3605"/>
                  </a:lnTo>
                  <a:lnTo>
                    <a:pt x="3770" y="3657"/>
                  </a:lnTo>
                  <a:lnTo>
                    <a:pt x="3779" y="3713"/>
                  </a:lnTo>
                  <a:lnTo>
                    <a:pt x="3788" y="3768"/>
                  </a:lnTo>
                  <a:lnTo>
                    <a:pt x="3790" y="3781"/>
                  </a:lnTo>
                  <a:lnTo>
                    <a:pt x="3790" y="3794"/>
                  </a:lnTo>
                  <a:lnTo>
                    <a:pt x="3790" y="3807"/>
                  </a:lnTo>
                  <a:lnTo>
                    <a:pt x="3790" y="3819"/>
                  </a:lnTo>
                  <a:lnTo>
                    <a:pt x="3788" y="3832"/>
                  </a:lnTo>
                  <a:lnTo>
                    <a:pt x="3786" y="3844"/>
                  </a:lnTo>
                  <a:lnTo>
                    <a:pt x="3784" y="3856"/>
                  </a:lnTo>
                  <a:lnTo>
                    <a:pt x="3781" y="3869"/>
                  </a:lnTo>
                  <a:lnTo>
                    <a:pt x="3777" y="3881"/>
                  </a:lnTo>
                  <a:lnTo>
                    <a:pt x="3773" y="3892"/>
                  </a:lnTo>
                  <a:lnTo>
                    <a:pt x="3768" y="3904"/>
                  </a:lnTo>
                  <a:lnTo>
                    <a:pt x="3763" y="3915"/>
                  </a:lnTo>
                  <a:lnTo>
                    <a:pt x="3757" y="3926"/>
                  </a:lnTo>
                  <a:lnTo>
                    <a:pt x="3750" y="3936"/>
                  </a:lnTo>
                  <a:lnTo>
                    <a:pt x="3743" y="3946"/>
                  </a:lnTo>
                  <a:lnTo>
                    <a:pt x="3737" y="3956"/>
                  </a:lnTo>
                  <a:lnTo>
                    <a:pt x="3729" y="3965"/>
                  </a:lnTo>
                  <a:lnTo>
                    <a:pt x="3721" y="3976"/>
                  </a:lnTo>
                  <a:lnTo>
                    <a:pt x="3712" y="3983"/>
                  </a:lnTo>
                  <a:lnTo>
                    <a:pt x="3703" y="3992"/>
                  </a:lnTo>
                  <a:lnTo>
                    <a:pt x="3693" y="4000"/>
                  </a:lnTo>
                  <a:lnTo>
                    <a:pt x="3684" y="4007"/>
                  </a:lnTo>
                  <a:lnTo>
                    <a:pt x="3674" y="4015"/>
                  </a:lnTo>
                  <a:lnTo>
                    <a:pt x="3662" y="4021"/>
                  </a:lnTo>
                  <a:lnTo>
                    <a:pt x="3651" y="4027"/>
                  </a:lnTo>
                  <a:lnTo>
                    <a:pt x="3640" y="4033"/>
                  </a:lnTo>
                  <a:lnTo>
                    <a:pt x="3629" y="4037"/>
                  </a:lnTo>
                  <a:lnTo>
                    <a:pt x="3617" y="4042"/>
                  </a:lnTo>
                  <a:lnTo>
                    <a:pt x="3605" y="4045"/>
                  </a:lnTo>
                  <a:lnTo>
                    <a:pt x="3593" y="4049"/>
                  </a:lnTo>
                  <a:lnTo>
                    <a:pt x="3579" y="4052"/>
                  </a:lnTo>
                  <a:lnTo>
                    <a:pt x="3567" y="4053"/>
                  </a:lnTo>
                  <a:lnTo>
                    <a:pt x="3553" y="4054"/>
                  </a:lnTo>
                  <a:lnTo>
                    <a:pt x="3540" y="4055"/>
                  </a:lnTo>
                  <a:lnTo>
                    <a:pt x="3528" y="4055"/>
                  </a:lnTo>
                  <a:lnTo>
                    <a:pt x="3515" y="4054"/>
                  </a:lnTo>
                  <a:lnTo>
                    <a:pt x="3502" y="4053"/>
                  </a:lnTo>
                  <a:lnTo>
                    <a:pt x="3489" y="4052"/>
                  </a:lnTo>
                  <a:lnTo>
                    <a:pt x="3477" y="4049"/>
                  </a:lnTo>
                  <a:lnTo>
                    <a:pt x="3466" y="4046"/>
                  </a:lnTo>
                  <a:lnTo>
                    <a:pt x="3453" y="4042"/>
                  </a:lnTo>
                  <a:lnTo>
                    <a:pt x="3442" y="4039"/>
                  </a:lnTo>
                  <a:lnTo>
                    <a:pt x="3431" y="4033"/>
                  </a:lnTo>
                  <a:lnTo>
                    <a:pt x="3420" y="4028"/>
                  </a:lnTo>
                  <a:lnTo>
                    <a:pt x="3408" y="4023"/>
                  </a:lnTo>
                  <a:lnTo>
                    <a:pt x="3398" y="4016"/>
                  </a:lnTo>
                  <a:lnTo>
                    <a:pt x="3388" y="4009"/>
                  </a:lnTo>
                  <a:lnTo>
                    <a:pt x="3378" y="4001"/>
                  </a:lnTo>
                  <a:lnTo>
                    <a:pt x="3368" y="3995"/>
                  </a:lnTo>
                  <a:lnTo>
                    <a:pt x="3359" y="3986"/>
                  </a:lnTo>
                  <a:lnTo>
                    <a:pt x="3350" y="3978"/>
                  </a:lnTo>
                  <a:lnTo>
                    <a:pt x="3342" y="3969"/>
                  </a:lnTo>
                  <a:lnTo>
                    <a:pt x="3334" y="3959"/>
                  </a:lnTo>
                  <a:lnTo>
                    <a:pt x="3326" y="3949"/>
                  </a:lnTo>
                  <a:lnTo>
                    <a:pt x="3319" y="3938"/>
                  </a:lnTo>
                  <a:lnTo>
                    <a:pt x="3313" y="3928"/>
                  </a:lnTo>
                  <a:lnTo>
                    <a:pt x="3307" y="3917"/>
                  </a:lnTo>
                  <a:lnTo>
                    <a:pt x="3301" y="3906"/>
                  </a:lnTo>
                  <a:lnTo>
                    <a:pt x="3297" y="3895"/>
                  </a:lnTo>
                  <a:lnTo>
                    <a:pt x="3293" y="3882"/>
                  </a:lnTo>
                  <a:lnTo>
                    <a:pt x="3288" y="3870"/>
                  </a:lnTo>
                  <a:lnTo>
                    <a:pt x="3285" y="3858"/>
                  </a:lnTo>
                  <a:lnTo>
                    <a:pt x="3282" y="3845"/>
                  </a:lnTo>
                  <a:lnTo>
                    <a:pt x="3280" y="3832"/>
                  </a:lnTo>
                  <a:lnTo>
                    <a:pt x="3273" y="3786"/>
                  </a:lnTo>
                  <a:lnTo>
                    <a:pt x="3264" y="3741"/>
                  </a:lnTo>
                  <a:lnTo>
                    <a:pt x="3253" y="3697"/>
                  </a:lnTo>
                  <a:lnTo>
                    <a:pt x="3241" y="3656"/>
                  </a:lnTo>
                  <a:lnTo>
                    <a:pt x="3226" y="3616"/>
                  </a:lnTo>
                  <a:lnTo>
                    <a:pt x="3209" y="3579"/>
                  </a:lnTo>
                  <a:lnTo>
                    <a:pt x="3192" y="3543"/>
                  </a:lnTo>
                  <a:lnTo>
                    <a:pt x="3173" y="3508"/>
                  </a:lnTo>
                  <a:lnTo>
                    <a:pt x="3153" y="3475"/>
                  </a:lnTo>
                  <a:lnTo>
                    <a:pt x="3131" y="3445"/>
                  </a:lnTo>
                  <a:lnTo>
                    <a:pt x="3108" y="3416"/>
                  </a:lnTo>
                  <a:lnTo>
                    <a:pt x="3084" y="3388"/>
                  </a:lnTo>
                  <a:lnTo>
                    <a:pt x="3060" y="3361"/>
                  </a:lnTo>
                  <a:lnTo>
                    <a:pt x="3035" y="3336"/>
                  </a:lnTo>
                  <a:lnTo>
                    <a:pt x="3008" y="3312"/>
                  </a:lnTo>
                  <a:lnTo>
                    <a:pt x="2981" y="3290"/>
                  </a:lnTo>
                  <a:lnTo>
                    <a:pt x="2954" y="3269"/>
                  </a:lnTo>
                  <a:lnTo>
                    <a:pt x="2926" y="3249"/>
                  </a:lnTo>
                  <a:lnTo>
                    <a:pt x="2898" y="3230"/>
                  </a:lnTo>
                  <a:lnTo>
                    <a:pt x="2870" y="3214"/>
                  </a:lnTo>
                  <a:lnTo>
                    <a:pt x="2842" y="3198"/>
                  </a:lnTo>
                  <a:lnTo>
                    <a:pt x="2812" y="3183"/>
                  </a:lnTo>
                  <a:lnTo>
                    <a:pt x="2784" y="3169"/>
                  </a:lnTo>
                  <a:lnTo>
                    <a:pt x="2756" y="3156"/>
                  </a:lnTo>
                  <a:lnTo>
                    <a:pt x="2728" y="3144"/>
                  </a:lnTo>
                  <a:lnTo>
                    <a:pt x="2700" y="3134"/>
                  </a:lnTo>
                  <a:lnTo>
                    <a:pt x="2673" y="3124"/>
                  </a:lnTo>
                  <a:lnTo>
                    <a:pt x="2646" y="3115"/>
                  </a:lnTo>
                  <a:lnTo>
                    <a:pt x="2594" y="3099"/>
                  </a:lnTo>
                  <a:lnTo>
                    <a:pt x="2546" y="3087"/>
                  </a:lnTo>
                  <a:lnTo>
                    <a:pt x="2499" y="3075"/>
                  </a:lnTo>
                  <a:lnTo>
                    <a:pt x="2450" y="3066"/>
                  </a:lnTo>
                  <a:lnTo>
                    <a:pt x="2403" y="3060"/>
                  </a:lnTo>
                  <a:lnTo>
                    <a:pt x="2355" y="3053"/>
                  </a:lnTo>
                  <a:lnTo>
                    <a:pt x="2305" y="3048"/>
                  </a:lnTo>
                  <a:lnTo>
                    <a:pt x="2257" y="3046"/>
                  </a:lnTo>
                  <a:lnTo>
                    <a:pt x="2208" y="3044"/>
                  </a:lnTo>
                  <a:lnTo>
                    <a:pt x="2160" y="3044"/>
                  </a:lnTo>
                  <a:lnTo>
                    <a:pt x="2149" y="3045"/>
                  </a:lnTo>
                  <a:lnTo>
                    <a:pt x="2138" y="3046"/>
                  </a:lnTo>
                  <a:lnTo>
                    <a:pt x="2126" y="3046"/>
                  </a:lnTo>
                  <a:lnTo>
                    <a:pt x="2116" y="3045"/>
                  </a:lnTo>
                  <a:lnTo>
                    <a:pt x="2080" y="3047"/>
                  </a:lnTo>
                  <a:lnTo>
                    <a:pt x="2043" y="3049"/>
                  </a:lnTo>
                  <a:lnTo>
                    <a:pt x="2007" y="3053"/>
                  </a:lnTo>
                  <a:lnTo>
                    <a:pt x="1971" y="3057"/>
                  </a:lnTo>
                  <a:lnTo>
                    <a:pt x="1936" y="3063"/>
                  </a:lnTo>
                  <a:lnTo>
                    <a:pt x="1900" y="3069"/>
                  </a:lnTo>
                  <a:lnTo>
                    <a:pt x="1866" y="3074"/>
                  </a:lnTo>
                  <a:lnTo>
                    <a:pt x="1832" y="3082"/>
                  </a:lnTo>
                  <a:lnTo>
                    <a:pt x="1797" y="3090"/>
                  </a:lnTo>
                  <a:lnTo>
                    <a:pt x="1763" y="3098"/>
                  </a:lnTo>
                  <a:lnTo>
                    <a:pt x="1731" y="3108"/>
                  </a:lnTo>
                  <a:lnTo>
                    <a:pt x="1698" y="3118"/>
                  </a:lnTo>
                  <a:lnTo>
                    <a:pt x="1665" y="3128"/>
                  </a:lnTo>
                  <a:lnTo>
                    <a:pt x="1634" y="3139"/>
                  </a:lnTo>
                  <a:lnTo>
                    <a:pt x="1602" y="3152"/>
                  </a:lnTo>
                  <a:lnTo>
                    <a:pt x="1572" y="3164"/>
                  </a:lnTo>
                  <a:lnTo>
                    <a:pt x="1543" y="3178"/>
                  </a:lnTo>
                  <a:lnTo>
                    <a:pt x="1514" y="3192"/>
                  </a:lnTo>
                  <a:lnTo>
                    <a:pt x="1484" y="3207"/>
                  </a:lnTo>
                  <a:lnTo>
                    <a:pt x="1457" y="3221"/>
                  </a:lnTo>
                  <a:lnTo>
                    <a:pt x="1430" y="3237"/>
                  </a:lnTo>
                  <a:lnTo>
                    <a:pt x="1404" y="3254"/>
                  </a:lnTo>
                  <a:lnTo>
                    <a:pt x="1380" y="3271"/>
                  </a:lnTo>
                  <a:lnTo>
                    <a:pt x="1355" y="3289"/>
                  </a:lnTo>
                  <a:lnTo>
                    <a:pt x="1331" y="3307"/>
                  </a:lnTo>
                  <a:lnTo>
                    <a:pt x="1310" y="3326"/>
                  </a:lnTo>
                  <a:lnTo>
                    <a:pt x="1289" y="3345"/>
                  </a:lnTo>
                  <a:lnTo>
                    <a:pt x="1268" y="3365"/>
                  </a:lnTo>
                  <a:lnTo>
                    <a:pt x="1248" y="3385"/>
                  </a:lnTo>
                  <a:lnTo>
                    <a:pt x="1230" y="3407"/>
                  </a:lnTo>
                  <a:lnTo>
                    <a:pt x="1213" y="3428"/>
                  </a:lnTo>
                  <a:lnTo>
                    <a:pt x="1198" y="3451"/>
                  </a:lnTo>
                  <a:lnTo>
                    <a:pt x="1178" y="3480"/>
                  </a:lnTo>
                  <a:lnTo>
                    <a:pt x="1159" y="3508"/>
                  </a:lnTo>
                  <a:lnTo>
                    <a:pt x="1141" y="3537"/>
                  </a:lnTo>
                  <a:lnTo>
                    <a:pt x="1124" y="3566"/>
                  </a:lnTo>
                  <a:lnTo>
                    <a:pt x="1109" y="3595"/>
                  </a:lnTo>
                  <a:lnTo>
                    <a:pt x="1093" y="3624"/>
                  </a:lnTo>
                  <a:lnTo>
                    <a:pt x="1078" y="3652"/>
                  </a:lnTo>
                  <a:lnTo>
                    <a:pt x="1064" y="3681"/>
                  </a:lnTo>
                  <a:lnTo>
                    <a:pt x="1050" y="3709"/>
                  </a:lnTo>
                  <a:lnTo>
                    <a:pt x="1038" y="3738"/>
                  </a:lnTo>
                  <a:lnTo>
                    <a:pt x="1027" y="3767"/>
                  </a:lnTo>
                  <a:lnTo>
                    <a:pt x="1015" y="3795"/>
                  </a:lnTo>
                  <a:lnTo>
                    <a:pt x="1005" y="3823"/>
                  </a:lnTo>
                  <a:lnTo>
                    <a:pt x="996" y="3852"/>
                  </a:lnTo>
                  <a:lnTo>
                    <a:pt x="988" y="3880"/>
                  </a:lnTo>
                  <a:lnTo>
                    <a:pt x="981" y="3908"/>
                  </a:lnTo>
                  <a:lnTo>
                    <a:pt x="973" y="3936"/>
                  </a:lnTo>
                  <a:lnTo>
                    <a:pt x="967" y="3963"/>
                  </a:lnTo>
                  <a:lnTo>
                    <a:pt x="961" y="3991"/>
                  </a:lnTo>
                  <a:lnTo>
                    <a:pt x="957" y="4019"/>
                  </a:lnTo>
                  <a:lnTo>
                    <a:pt x="954" y="4048"/>
                  </a:lnTo>
                  <a:lnTo>
                    <a:pt x="950" y="4075"/>
                  </a:lnTo>
                  <a:lnTo>
                    <a:pt x="948" y="4103"/>
                  </a:lnTo>
                  <a:lnTo>
                    <a:pt x="947" y="4130"/>
                  </a:lnTo>
                  <a:lnTo>
                    <a:pt x="946" y="4158"/>
                  </a:lnTo>
                  <a:lnTo>
                    <a:pt x="946" y="4185"/>
                  </a:lnTo>
                  <a:lnTo>
                    <a:pt x="947" y="4212"/>
                  </a:lnTo>
                  <a:lnTo>
                    <a:pt x="949" y="4239"/>
                  </a:lnTo>
                  <a:lnTo>
                    <a:pt x="951" y="4266"/>
                  </a:lnTo>
                  <a:lnTo>
                    <a:pt x="955" y="4293"/>
                  </a:lnTo>
                  <a:lnTo>
                    <a:pt x="958" y="4320"/>
                  </a:lnTo>
                  <a:lnTo>
                    <a:pt x="964" y="4347"/>
                  </a:lnTo>
                  <a:lnTo>
                    <a:pt x="973" y="4391"/>
                  </a:lnTo>
                  <a:lnTo>
                    <a:pt x="985" y="4436"/>
                  </a:lnTo>
                  <a:lnTo>
                    <a:pt x="999" y="4479"/>
                  </a:lnTo>
                  <a:lnTo>
                    <a:pt x="1014" y="4521"/>
                  </a:lnTo>
                  <a:lnTo>
                    <a:pt x="1031" y="4561"/>
                  </a:lnTo>
                  <a:lnTo>
                    <a:pt x="1050" y="4602"/>
                  </a:lnTo>
                  <a:lnTo>
                    <a:pt x="1069" y="4640"/>
                  </a:lnTo>
                  <a:lnTo>
                    <a:pt x="1091" y="4677"/>
                  </a:lnTo>
                  <a:lnTo>
                    <a:pt x="1112" y="4713"/>
                  </a:lnTo>
                  <a:lnTo>
                    <a:pt x="1135" y="4748"/>
                  </a:lnTo>
                  <a:lnTo>
                    <a:pt x="1157" y="4781"/>
                  </a:lnTo>
                  <a:lnTo>
                    <a:pt x="1181" y="4813"/>
                  </a:lnTo>
                  <a:lnTo>
                    <a:pt x="1204" y="4844"/>
                  </a:lnTo>
                  <a:lnTo>
                    <a:pt x="1229" y="4874"/>
                  </a:lnTo>
                  <a:lnTo>
                    <a:pt x="1253" y="4902"/>
                  </a:lnTo>
                  <a:lnTo>
                    <a:pt x="1276" y="4928"/>
                  </a:lnTo>
                  <a:lnTo>
                    <a:pt x="1300" y="4953"/>
                  </a:lnTo>
                  <a:lnTo>
                    <a:pt x="1324" y="4977"/>
                  </a:lnTo>
                  <a:lnTo>
                    <a:pt x="1346" y="5000"/>
                  </a:lnTo>
                  <a:lnTo>
                    <a:pt x="1369" y="5020"/>
                  </a:lnTo>
                  <a:lnTo>
                    <a:pt x="1409" y="5057"/>
                  </a:lnTo>
                  <a:lnTo>
                    <a:pt x="1446" y="5088"/>
                  </a:lnTo>
                  <a:lnTo>
                    <a:pt x="1476" y="5113"/>
                  </a:lnTo>
                  <a:lnTo>
                    <a:pt x="1500" y="5131"/>
                  </a:lnTo>
                  <a:lnTo>
                    <a:pt x="1516" y="5141"/>
                  </a:lnTo>
                  <a:lnTo>
                    <a:pt x="1521" y="5146"/>
                  </a:lnTo>
                  <a:lnTo>
                    <a:pt x="1537" y="5157"/>
                  </a:lnTo>
                  <a:lnTo>
                    <a:pt x="1553" y="5169"/>
                  </a:lnTo>
                  <a:lnTo>
                    <a:pt x="1566" y="5183"/>
                  </a:lnTo>
                  <a:lnTo>
                    <a:pt x="1579" y="5197"/>
                  </a:lnTo>
                  <a:lnTo>
                    <a:pt x="1590" y="5213"/>
                  </a:lnTo>
                  <a:lnTo>
                    <a:pt x="1600" y="5229"/>
                  </a:lnTo>
                  <a:lnTo>
                    <a:pt x="1610" y="5246"/>
                  </a:lnTo>
                  <a:lnTo>
                    <a:pt x="1617" y="5263"/>
                  </a:lnTo>
                  <a:lnTo>
                    <a:pt x="1624" y="5281"/>
                  </a:lnTo>
                  <a:lnTo>
                    <a:pt x="1629" y="5299"/>
                  </a:lnTo>
                  <a:lnTo>
                    <a:pt x="1633" y="5317"/>
                  </a:lnTo>
                  <a:lnTo>
                    <a:pt x="1636" y="5336"/>
                  </a:lnTo>
                  <a:lnTo>
                    <a:pt x="1636" y="5355"/>
                  </a:lnTo>
                  <a:lnTo>
                    <a:pt x="1636" y="5374"/>
                  </a:lnTo>
                  <a:lnTo>
                    <a:pt x="1635" y="5393"/>
                  </a:lnTo>
                  <a:lnTo>
                    <a:pt x="1632" y="5412"/>
                  </a:lnTo>
                  <a:lnTo>
                    <a:pt x="1626" y="5431"/>
                  </a:lnTo>
                  <a:lnTo>
                    <a:pt x="1620" y="5450"/>
                  </a:lnTo>
                  <a:lnTo>
                    <a:pt x="1613" y="5467"/>
                  </a:lnTo>
                  <a:lnTo>
                    <a:pt x="1604" y="5484"/>
                  </a:lnTo>
                  <a:lnTo>
                    <a:pt x="1595" y="5501"/>
                  </a:lnTo>
                  <a:lnTo>
                    <a:pt x="1583" y="5517"/>
                  </a:lnTo>
                  <a:lnTo>
                    <a:pt x="1571" y="5530"/>
                  </a:lnTo>
                  <a:lnTo>
                    <a:pt x="1559" y="5544"/>
                  </a:lnTo>
                  <a:lnTo>
                    <a:pt x="1544" y="5557"/>
                  </a:lnTo>
                  <a:lnTo>
                    <a:pt x="1529" y="5568"/>
                  </a:lnTo>
                  <a:lnTo>
                    <a:pt x="1514" y="5578"/>
                  </a:lnTo>
                  <a:lnTo>
                    <a:pt x="1497" y="5587"/>
                  </a:lnTo>
                  <a:lnTo>
                    <a:pt x="1479" y="5595"/>
                  </a:lnTo>
                  <a:lnTo>
                    <a:pt x="1461" y="5602"/>
                  </a:lnTo>
                  <a:lnTo>
                    <a:pt x="1443" y="5608"/>
                  </a:lnTo>
                  <a:lnTo>
                    <a:pt x="1424" y="5612"/>
                  </a:lnTo>
                  <a:lnTo>
                    <a:pt x="1388" y="5619"/>
                  </a:lnTo>
                  <a:lnTo>
                    <a:pt x="1351" y="5628"/>
                  </a:lnTo>
                  <a:lnTo>
                    <a:pt x="1313" y="5638"/>
                  </a:lnTo>
                  <a:lnTo>
                    <a:pt x="1275" y="5651"/>
                  </a:lnTo>
                  <a:lnTo>
                    <a:pt x="1237" y="5666"/>
                  </a:lnTo>
                  <a:lnTo>
                    <a:pt x="1199" y="5683"/>
                  </a:lnTo>
                  <a:lnTo>
                    <a:pt x="1160" y="5702"/>
                  </a:lnTo>
                  <a:lnTo>
                    <a:pt x="1121" y="5723"/>
                  </a:lnTo>
                  <a:lnTo>
                    <a:pt x="1083" y="5746"/>
                  </a:lnTo>
                  <a:lnTo>
                    <a:pt x="1045" y="5772"/>
                  </a:lnTo>
                  <a:lnTo>
                    <a:pt x="1006" y="5799"/>
                  </a:lnTo>
                  <a:lnTo>
                    <a:pt x="968" y="5827"/>
                  </a:lnTo>
                  <a:lnTo>
                    <a:pt x="931" y="5857"/>
                  </a:lnTo>
                  <a:lnTo>
                    <a:pt x="895" y="5891"/>
                  </a:lnTo>
                  <a:lnTo>
                    <a:pt x="860" y="5925"/>
                  </a:lnTo>
                  <a:lnTo>
                    <a:pt x="825" y="5962"/>
                  </a:lnTo>
                  <a:lnTo>
                    <a:pt x="792" y="6000"/>
                  </a:lnTo>
                  <a:lnTo>
                    <a:pt x="760" y="6040"/>
                  </a:lnTo>
                  <a:lnTo>
                    <a:pt x="730" y="6083"/>
                  </a:lnTo>
                  <a:lnTo>
                    <a:pt x="701" y="6127"/>
                  </a:lnTo>
                  <a:lnTo>
                    <a:pt x="672" y="6173"/>
                  </a:lnTo>
                  <a:lnTo>
                    <a:pt x="647" y="6220"/>
                  </a:lnTo>
                  <a:lnTo>
                    <a:pt x="623" y="6271"/>
                  </a:lnTo>
                  <a:lnTo>
                    <a:pt x="600" y="6323"/>
                  </a:lnTo>
                  <a:lnTo>
                    <a:pt x="581" y="6375"/>
                  </a:lnTo>
                  <a:lnTo>
                    <a:pt x="563" y="6430"/>
                  </a:lnTo>
                  <a:lnTo>
                    <a:pt x="548" y="6488"/>
                  </a:lnTo>
                  <a:lnTo>
                    <a:pt x="535" y="6547"/>
                  </a:lnTo>
                  <a:lnTo>
                    <a:pt x="525" y="6608"/>
                  </a:lnTo>
                  <a:lnTo>
                    <a:pt x="517" y="6670"/>
                  </a:lnTo>
                  <a:lnTo>
                    <a:pt x="513" y="6735"/>
                  </a:lnTo>
                  <a:lnTo>
                    <a:pt x="512" y="6800"/>
                  </a:lnTo>
                  <a:lnTo>
                    <a:pt x="513" y="6861"/>
                  </a:lnTo>
                  <a:lnTo>
                    <a:pt x="515" y="6919"/>
                  </a:lnTo>
                  <a:lnTo>
                    <a:pt x="520" y="6977"/>
                  </a:lnTo>
                  <a:lnTo>
                    <a:pt x="525" y="7031"/>
                  </a:lnTo>
                  <a:lnTo>
                    <a:pt x="533" y="7083"/>
                  </a:lnTo>
                  <a:lnTo>
                    <a:pt x="542" y="7134"/>
                  </a:lnTo>
                  <a:lnTo>
                    <a:pt x="553" y="7183"/>
                  </a:lnTo>
                  <a:lnTo>
                    <a:pt x="564" y="7231"/>
                  </a:lnTo>
                  <a:lnTo>
                    <a:pt x="578" y="7277"/>
                  </a:lnTo>
                  <a:lnTo>
                    <a:pt x="593" y="7321"/>
                  </a:lnTo>
                  <a:lnTo>
                    <a:pt x="608" y="7362"/>
                  </a:lnTo>
                  <a:lnTo>
                    <a:pt x="624" y="7403"/>
                  </a:lnTo>
                  <a:lnTo>
                    <a:pt x="642" y="7441"/>
                  </a:lnTo>
                  <a:lnTo>
                    <a:pt x="660" y="7478"/>
                  </a:lnTo>
                  <a:lnTo>
                    <a:pt x="679" y="7514"/>
                  </a:lnTo>
                  <a:lnTo>
                    <a:pt x="699" y="7548"/>
                  </a:lnTo>
                  <a:lnTo>
                    <a:pt x="720" y="7580"/>
                  </a:lnTo>
                  <a:lnTo>
                    <a:pt x="741" y="7612"/>
                  </a:lnTo>
                  <a:lnTo>
                    <a:pt x="764" y="7641"/>
                  </a:lnTo>
                  <a:lnTo>
                    <a:pt x="786" y="7669"/>
                  </a:lnTo>
                  <a:lnTo>
                    <a:pt x="809" y="7696"/>
                  </a:lnTo>
                  <a:lnTo>
                    <a:pt x="831" y="7722"/>
                  </a:lnTo>
                  <a:lnTo>
                    <a:pt x="855" y="7745"/>
                  </a:lnTo>
                  <a:lnTo>
                    <a:pt x="878" y="7768"/>
                  </a:lnTo>
                  <a:lnTo>
                    <a:pt x="901" y="7790"/>
                  </a:lnTo>
                  <a:lnTo>
                    <a:pt x="924" y="7811"/>
                  </a:lnTo>
                  <a:lnTo>
                    <a:pt x="948" y="7830"/>
                  </a:lnTo>
                  <a:lnTo>
                    <a:pt x="972" y="7848"/>
                  </a:lnTo>
                  <a:lnTo>
                    <a:pt x="994" y="7865"/>
                  </a:lnTo>
                  <a:lnTo>
                    <a:pt x="1018" y="7880"/>
                  </a:lnTo>
                  <a:lnTo>
                    <a:pt x="1039" y="7895"/>
                  </a:lnTo>
                  <a:lnTo>
                    <a:pt x="1062" y="7908"/>
                  </a:lnTo>
                  <a:lnTo>
                    <a:pt x="1072" y="7879"/>
                  </a:lnTo>
                  <a:lnTo>
                    <a:pt x="1083" y="7850"/>
                  </a:lnTo>
                  <a:lnTo>
                    <a:pt x="1094" y="7821"/>
                  </a:lnTo>
                  <a:lnTo>
                    <a:pt x="1106" y="7793"/>
                  </a:lnTo>
                  <a:lnTo>
                    <a:pt x="1119" y="7763"/>
                  </a:lnTo>
                  <a:lnTo>
                    <a:pt x="1131" y="7735"/>
                  </a:lnTo>
                  <a:lnTo>
                    <a:pt x="1146" y="7707"/>
                  </a:lnTo>
                  <a:lnTo>
                    <a:pt x="1159" y="7679"/>
                  </a:lnTo>
                  <a:lnTo>
                    <a:pt x="1174" y="7651"/>
                  </a:lnTo>
                  <a:lnTo>
                    <a:pt x="1190" y="7623"/>
                  </a:lnTo>
                  <a:lnTo>
                    <a:pt x="1205" y="7596"/>
                  </a:lnTo>
                  <a:lnTo>
                    <a:pt x="1222" y="7569"/>
                  </a:lnTo>
                  <a:lnTo>
                    <a:pt x="1239" y="7542"/>
                  </a:lnTo>
                  <a:lnTo>
                    <a:pt x="1256" y="7515"/>
                  </a:lnTo>
                  <a:lnTo>
                    <a:pt x="1274" y="7488"/>
                  </a:lnTo>
                  <a:lnTo>
                    <a:pt x="1293" y="7462"/>
                  </a:lnTo>
                  <a:lnTo>
                    <a:pt x="1312" y="7435"/>
                  </a:lnTo>
                  <a:lnTo>
                    <a:pt x="1331" y="7409"/>
                  </a:lnTo>
                  <a:lnTo>
                    <a:pt x="1352" y="7385"/>
                  </a:lnTo>
                  <a:lnTo>
                    <a:pt x="1372" y="7359"/>
                  </a:lnTo>
                  <a:lnTo>
                    <a:pt x="1393" y="7334"/>
                  </a:lnTo>
                  <a:lnTo>
                    <a:pt x="1415" y="7309"/>
                  </a:lnTo>
                  <a:lnTo>
                    <a:pt x="1437" y="7285"/>
                  </a:lnTo>
                  <a:lnTo>
                    <a:pt x="1460" y="7261"/>
                  </a:lnTo>
                  <a:lnTo>
                    <a:pt x="1482" y="7236"/>
                  </a:lnTo>
                  <a:lnTo>
                    <a:pt x="1506" y="7213"/>
                  </a:lnTo>
                  <a:lnTo>
                    <a:pt x="1529" y="7190"/>
                  </a:lnTo>
                  <a:lnTo>
                    <a:pt x="1554" y="7168"/>
                  </a:lnTo>
                  <a:lnTo>
                    <a:pt x="1579" y="7145"/>
                  </a:lnTo>
                  <a:lnTo>
                    <a:pt x="1605" y="7123"/>
                  </a:lnTo>
                  <a:lnTo>
                    <a:pt x="1629" y="7101"/>
                  </a:lnTo>
                  <a:lnTo>
                    <a:pt x="1656" y="7080"/>
                  </a:lnTo>
                  <a:lnTo>
                    <a:pt x="1682" y="7059"/>
                  </a:lnTo>
                  <a:lnTo>
                    <a:pt x="1709" y="7038"/>
                  </a:lnTo>
                  <a:lnTo>
                    <a:pt x="1736" y="7019"/>
                  </a:lnTo>
                  <a:lnTo>
                    <a:pt x="1763" y="7000"/>
                  </a:lnTo>
                  <a:lnTo>
                    <a:pt x="1818" y="6963"/>
                  </a:lnTo>
                  <a:lnTo>
                    <a:pt x="1873" y="6928"/>
                  </a:lnTo>
                  <a:lnTo>
                    <a:pt x="1930" y="6896"/>
                  </a:lnTo>
                  <a:lnTo>
                    <a:pt x="1987" y="6865"/>
                  </a:lnTo>
                  <a:lnTo>
                    <a:pt x="2045" y="6837"/>
                  </a:lnTo>
                  <a:lnTo>
                    <a:pt x="2103" y="6811"/>
                  </a:lnTo>
                  <a:lnTo>
                    <a:pt x="2133" y="6800"/>
                  </a:lnTo>
                  <a:lnTo>
                    <a:pt x="2162" y="6788"/>
                  </a:lnTo>
                  <a:lnTo>
                    <a:pt x="2192" y="6778"/>
                  </a:lnTo>
                  <a:lnTo>
                    <a:pt x="2221" y="6766"/>
                  </a:lnTo>
                  <a:lnTo>
                    <a:pt x="2251" y="6757"/>
                  </a:lnTo>
                  <a:lnTo>
                    <a:pt x="2280" y="6747"/>
                  </a:lnTo>
                  <a:lnTo>
                    <a:pt x="2311" y="6740"/>
                  </a:lnTo>
                  <a:lnTo>
                    <a:pt x="2341" y="6732"/>
                  </a:lnTo>
                  <a:lnTo>
                    <a:pt x="2370" y="6724"/>
                  </a:lnTo>
                  <a:lnTo>
                    <a:pt x="2401" y="6717"/>
                  </a:lnTo>
                  <a:lnTo>
                    <a:pt x="2431" y="6710"/>
                  </a:lnTo>
                  <a:lnTo>
                    <a:pt x="2462" y="6705"/>
                  </a:lnTo>
                  <a:lnTo>
                    <a:pt x="2491" y="6700"/>
                  </a:lnTo>
                  <a:lnTo>
                    <a:pt x="2521" y="6696"/>
                  </a:lnTo>
                  <a:lnTo>
                    <a:pt x="2551" y="6691"/>
                  </a:lnTo>
                  <a:lnTo>
                    <a:pt x="2582" y="6688"/>
                  </a:lnTo>
                  <a:lnTo>
                    <a:pt x="2582" y="6633"/>
                  </a:lnTo>
                  <a:lnTo>
                    <a:pt x="2584" y="6575"/>
                  </a:lnTo>
                  <a:lnTo>
                    <a:pt x="2587" y="6514"/>
                  </a:lnTo>
                  <a:lnTo>
                    <a:pt x="2593" y="6451"/>
                  </a:lnTo>
                  <a:lnTo>
                    <a:pt x="2601" y="6385"/>
                  </a:lnTo>
                  <a:lnTo>
                    <a:pt x="2611" y="6319"/>
                  </a:lnTo>
                  <a:lnTo>
                    <a:pt x="2618" y="6285"/>
                  </a:lnTo>
                  <a:lnTo>
                    <a:pt x="2625" y="6252"/>
                  </a:lnTo>
                  <a:lnTo>
                    <a:pt x="2631" y="6218"/>
                  </a:lnTo>
                  <a:lnTo>
                    <a:pt x="2640" y="6183"/>
                  </a:lnTo>
                  <a:lnTo>
                    <a:pt x="2649" y="6149"/>
                  </a:lnTo>
                  <a:lnTo>
                    <a:pt x="2658" y="6115"/>
                  </a:lnTo>
                  <a:lnTo>
                    <a:pt x="2670" y="6081"/>
                  </a:lnTo>
                  <a:lnTo>
                    <a:pt x="2681" y="6046"/>
                  </a:lnTo>
                  <a:lnTo>
                    <a:pt x="2693" y="6012"/>
                  </a:lnTo>
                  <a:lnTo>
                    <a:pt x="2707" y="5979"/>
                  </a:lnTo>
                  <a:lnTo>
                    <a:pt x="2721" y="5944"/>
                  </a:lnTo>
                  <a:lnTo>
                    <a:pt x="2736" y="5911"/>
                  </a:lnTo>
                  <a:lnTo>
                    <a:pt x="2753" y="5877"/>
                  </a:lnTo>
                  <a:lnTo>
                    <a:pt x="2770" y="5845"/>
                  </a:lnTo>
                  <a:lnTo>
                    <a:pt x="2788" y="5812"/>
                  </a:lnTo>
                  <a:lnTo>
                    <a:pt x="2808" y="5781"/>
                  </a:lnTo>
                  <a:lnTo>
                    <a:pt x="2828" y="5749"/>
                  </a:lnTo>
                  <a:lnTo>
                    <a:pt x="2849" y="5718"/>
                  </a:lnTo>
                  <a:lnTo>
                    <a:pt x="2873" y="5687"/>
                  </a:lnTo>
                  <a:lnTo>
                    <a:pt x="2897" y="5658"/>
                  </a:lnTo>
                  <a:lnTo>
                    <a:pt x="2917" y="5636"/>
                  </a:lnTo>
                  <a:lnTo>
                    <a:pt x="2937" y="5613"/>
                  </a:lnTo>
                  <a:lnTo>
                    <a:pt x="2957" y="5592"/>
                  </a:lnTo>
                  <a:lnTo>
                    <a:pt x="2979" y="5572"/>
                  </a:lnTo>
                  <a:lnTo>
                    <a:pt x="3000" y="5553"/>
                  </a:lnTo>
                  <a:lnTo>
                    <a:pt x="3023" y="5533"/>
                  </a:lnTo>
                  <a:lnTo>
                    <a:pt x="3045" y="5514"/>
                  </a:lnTo>
                  <a:lnTo>
                    <a:pt x="3068" y="5496"/>
                  </a:lnTo>
                  <a:lnTo>
                    <a:pt x="3091" y="5480"/>
                  </a:lnTo>
                  <a:lnTo>
                    <a:pt x="3116" y="5464"/>
                  </a:lnTo>
                  <a:lnTo>
                    <a:pt x="3140" y="5448"/>
                  </a:lnTo>
                  <a:lnTo>
                    <a:pt x="3165" y="5432"/>
                  </a:lnTo>
                  <a:lnTo>
                    <a:pt x="3190" y="5419"/>
                  </a:lnTo>
                  <a:lnTo>
                    <a:pt x="3216" y="5405"/>
                  </a:lnTo>
                  <a:lnTo>
                    <a:pt x="3243" y="5392"/>
                  </a:lnTo>
                  <a:lnTo>
                    <a:pt x="3270" y="5379"/>
                  </a:lnTo>
                  <a:lnTo>
                    <a:pt x="3297" y="5368"/>
                  </a:lnTo>
                  <a:lnTo>
                    <a:pt x="3325" y="5358"/>
                  </a:lnTo>
                  <a:lnTo>
                    <a:pt x="3353" y="5348"/>
                  </a:lnTo>
                  <a:lnTo>
                    <a:pt x="3382" y="5338"/>
                  </a:lnTo>
                  <a:lnTo>
                    <a:pt x="3412" y="5330"/>
                  </a:lnTo>
                  <a:lnTo>
                    <a:pt x="3441" y="5322"/>
                  </a:lnTo>
                  <a:lnTo>
                    <a:pt x="3471" y="5314"/>
                  </a:lnTo>
                  <a:lnTo>
                    <a:pt x="3502" y="5309"/>
                  </a:lnTo>
                  <a:lnTo>
                    <a:pt x="3533" y="5302"/>
                  </a:lnTo>
                  <a:lnTo>
                    <a:pt x="3565" y="5297"/>
                  </a:lnTo>
                  <a:lnTo>
                    <a:pt x="3596" y="5293"/>
                  </a:lnTo>
                  <a:lnTo>
                    <a:pt x="3629" y="5290"/>
                  </a:lnTo>
                  <a:lnTo>
                    <a:pt x="3661" y="5286"/>
                  </a:lnTo>
                  <a:lnTo>
                    <a:pt x="3695" y="5284"/>
                  </a:lnTo>
                  <a:lnTo>
                    <a:pt x="3729" y="5283"/>
                  </a:lnTo>
                  <a:lnTo>
                    <a:pt x="3764" y="5282"/>
                  </a:lnTo>
                  <a:lnTo>
                    <a:pt x="3805" y="5282"/>
                  </a:lnTo>
                  <a:lnTo>
                    <a:pt x="3848" y="5283"/>
                  </a:lnTo>
                  <a:lnTo>
                    <a:pt x="3893" y="5285"/>
                  </a:lnTo>
                  <a:lnTo>
                    <a:pt x="3939" y="5288"/>
                  </a:lnTo>
                  <a:lnTo>
                    <a:pt x="3985" y="5293"/>
                  </a:lnTo>
                  <a:lnTo>
                    <a:pt x="4034" y="5300"/>
                  </a:lnTo>
                  <a:lnTo>
                    <a:pt x="4082" y="5309"/>
                  </a:lnTo>
                  <a:lnTo>
                    <a:pt x="4130" y="5319"/>
                  </a:lnTo>
                  <a:lnTo>
                    <a:pt x="4180" y="5332"/>
                  </a:lnTo>
                  <a:lnTo>
                    <a:pt x="4228" y="5347"/>
                  </a:lnTo>
                  <a:lnTo>
                    <a:pt x="4278" y="5364"/>
                  </a:lnTo>
                  <a:lnTo>
                    <a:pt x="4326" y="5384"/>
                  </a:lnTo>
                  <a:lnTo>
                    <a:pt x="4374" y="5406"/>
                  </a:lnTo>
                  <a:lnTo>
                    <a:pt x="4423" y="5431"/>
                  </a:lnTo>
                  <a:lnTo>
                    <a:pt x="4469" y="5459"/>
                  </a:lnTo>
                  <a:lnTo>
                    <a:pt x="4515" y="5491"/>
                  </a:lnTo>
                  <a:lnTo>
                    <a:pt x="4559" y="5526"/>
                  </a:lnTo>
                  <a:lnTo>
                    <a:pt x="4603" y="5564"/>
                  </a:lnTo>
                  <a:lnTo>
                    <a:pt x="4643" y="5605"/>
                  </a:lnTo>
                  <a:lnTo>
                    <a:pt x="4683" y="5650"/>
                  </a:lnTo>
                  <a:lnTo>
                    <a:pt x="4721" y="5699"/>
                  </a:lnTo>
                  <a:lnTo>
                    <a:pt x="4757" y="5752"/>
                  </a:lnTo>
                  <a:lnTo>
                    <a:pt x="4790" y="5809"/>
                  </a:lnTo>
                  <a:lnTo>
                    <a:pt x="4821" y="5871"/>
                  </a:lnTo>
                  <a:lnTo>
                    <a:pt x="4849" y="5936"/>
                  </a:lnTo>
                  <a:lnTo>
                    <a:pt x="4875" y="6007"/>
                  </a:lnTo>
                  <a:lnTo>
                    <a:pt x="4896" y="6081"/>
                  </a:lnTo>
                  <a:lnTo>
                    <a:pt x="4915" y="6161"/>
                  </a:lnTo>
                  <a:lnTo>
                    <a:pt x="4931" y="6245"/>
                  </a:lnTo>
                  <a:lnTo>
                    <a:pt x="4943" y="6335"/>
                  </a:lnTo>
                  <a:lnTo>
                    <a:pt x="4951" y="6430"/>
                  </a:lnTo>
                  <a:lnTo>
                    <a:pt x="4956" y="6530"/>
                  </a:lnTo>
                  <a:lnTo>
                    <a:pt x="4956" y="6544"/>
                  </a:lnTo>
                  <a:lnTo>
                    <a:pt x="4954" y="6556"/>
                  </a:lnTo>
                  <a:lnTo>
                    <a:pt x="4953" y="6570"/>
                  </a:lnTo>
                  <a:lnTo>
                    <a:pt x="4951" y="6582"/>
                  </a:lnTo>
                  <a:lnTo>
                    <a:pt x="4949" y="6595"/>
                  </a:lnTo>
                  <a:lnTo>
                    <a:pt x="4945" y="6607"/>
                  </a:lnTo>
                  <a:lnTo>
                    <a:pt x="4941" y="6619"/>
                  </a:lnTo>
                  <a:lnTo>
                    <a:pt x="4938" y="6630"/>
                  </a:lnTo>
                  <a:lnTo>
                    <a:pt x="4932" y="6642"/>
                  </a:lnTo>
                  <a:lnTo>
                    <a:pt x="4926" y="6653"/>
                  </a:lnTo>
                  <a:lnTo>
                    <a:pt x="4921" y="6664"/>
                  </a:lnTo>
                  <a:lnTo>
                    <a:pt x="4914" y="6674"/>
                  </a:lnTo>
                  <a:lnTo>
                    <a:pt x="4907" y="6684"/>
                  </a:lnTo>
                  <a:lnTo>
                    <a:pt x="4901" y="6695"/>
                  </a:lnTo>
                  <a:lnTo>
                    <a:pt x="4893" y="6704"/>
                  </a:lnTo>
                  <a:lnTo>
                    <a:pt x="4884" y="6713"/>
                  </a:lnTo>
                  <a:lnTo>
                    <a:pt x="4876" y="6722"/>
                  </a:lnTo>
                  <a:lnTo>
                    <a:pt x="4866" y="6729"/>
                  </a:lnTo>
                  <a:lnTo>
                    <a:pt x="4857" y="6737"/>
                  </a:lnTo>
                  <a:lnTo>
                    <a:pt x="4847" y="6745"/>
                  </a:lnTo>
                  <a:lnTo>
                    <a:pt x="4836" y="6752"/>
                  </a:lnTo>
                  <a:lnTo>
                    <a:pt x="4826" y="6759"/>
                  </a:lnTo>
                  <a:lnTo>
                    <a:pt x="4815" y="6764"/>
                  </a:lnTo>
                  <a:lnTo>
                    <a:pt x="4804" y="6770"/>
                  </a:lnTo>
                  <a:lnTo>
                    <a:pt x="4793" y="6774"/>
                  </a:lnTo>
                  <a:lnTo>
                    <a:pt x="4780" y="6779"/>
                  </a:lnTo>
                  <a:lnTo>
                    <a:pt x="4769" y="6782"/>
                  </a:lnTo>
                  <a:lnTo>
                    <a:pt x="4757" y="6786"/>
                  </a:lnTo>
                  <a:lnTo>
                    <a:pt x="4743" y="6788"/>
                  </a:lnTo>
                  <a:lnTo>
                    <a:pt x="4731" y="6790"/>
                  </a:lnTo>
                  <a:lnTo>
                    <a:pt x="4718" y="6791"/>
                  </a:lnTo>
                  <a:lnTo>
                    <a:pt x="4705" y="6791"/>
                  </a:lnTo>
                  <a:lnTo>
                    <a:pt x="4691" y="6791"/>
                  </a:lnTo>
                  <a:lnTo>
                    <a:pt x="4679" y="6791"/>
                  </a:lnTo>
                  <a:lnTo>
                    <a:pt x="4667" y="6789"/>
                  </a:lnTo>
                  <a:lnTo>
                    <a:pt x="4653" y="6788"/>
                  </a:lnTo>
                  <a:lnTo>
                    <a:pt x="4641" y="6784"/>
                  </a:lnTo>
                  <a:lnTo>
                    <a:pt x="4630" y="6781"/>
                  </a:lnTo>
                  <a:lnTo>
                    <a:pt x="4617" y="6778"/>
                  </a:lnTo>
                  <a:lnTo>
                    <a:pt x="4606" y="6773"/>
                  </a:lnTo>
                  <a:lnTo>
                    <a:pt x="4595" y="6769"/>
                  </a:lnTo>
                  <a:lnTo>
                    <a:pt x="4583" y="6763"/>
                  </a:lnTo>
                  <a:lnTo>
                    <a:pt x="4572" y="6757"/>
                  </a:lnTo>
                  <a:lnTo>
                    <a:pt x="4562" y="6751"/>
                  </a:lnTo>
                  <a:lnTo>
                    <a:pt x="4552" y="6744"/>
                  </a:lnTo>
                  <a:lnTo>
                    <a:pt x="4542" y="6736"/>
                  </a:lnTo>
                  <a:lnTo>
                    <a:pt x="4532" y="6728"/>
                  </a:lnTo>
                  <a:lnTo>
                    <a:pt x="4523" y="6720"/>
                  </a:lnTo>
                  <a:lnTo>
                    <a:pt x="4515" y="6711"/>
                  </a:lnTo>
                  <a:lnTo>
                    <a:pt x="4506" y="6702"/>
                  </a:lnTo>
                  <a:lnTo>
                    <a:pt x="4498" y="6693"/>
                  </a:lnTo>
                  <a:lnTo>
                    <a:pt x="4491" y="6683"/>
                  </a:lnTo>
                  <a:lnTo>
                    <a:pt x="4484" y="6673"/>
                  </a:lnTo>
                  <a:lnTo>
                    <a:pt x="4478" y="6662"/>
                  </a:lnTo>
                  <a:lnTo>
                    <a:pt x="4472" y="6652"/>
                  </a:lnTo>
                  <a:lnTo>
                    <a:pt x="4466" y="6641"/>
                  </a:lnTo>
                  <a:lnTo>
                    <a:pt x="4461" y="6628"/>
                  </a:lnTo>
                  <a:lnTo>
                    <a:pt x="4457" y="6617"/>
                  </a:lnTo>
                  <a:lnTo>
                    <a:pt x="4453" y="6605"/>
                  </a:lnTo>
                  <a:lnTo>
                    <a:pt x="4450" y="6592"/>
                  </a:lnTo>
                  <a:lnTo>
                    <a:pt x="4447" y="6580"/>
                  </a:lnTo>
                  <a:lnTo>
                    <a:pt x="4445" y="6568"/>
                  </a:lnTo>
                  <a:lnTo>
                    <a:pt x="4444" y="6554"/>
                  </a:lnTo>
                  <a:lnTo>
                    <a:pt x="4444" y="6542"/>
                  </a:lnTo>
                  <a:lnTo>
                    <a:pt x="4442" y="6492"/>
                  </a:lnTo>
                  <a:lnTo>
                    <a:pt x="4439" y="6445"/>
                  </a:lnTo>
                  <a:lnTo>
                    <a:pt x="4436" y="6400"/>
                  </a:lnTo>
                  <a:lnTo>
                    <a:pt x="4430" y="6356"/>
                  </a:lnTo>
                  <a:lnTo>
                    <a:pt x="4425" y="6315"/>
                  </a:lnTo>
                  <a:lnTo>
                    <a:pt x="4417" y="6274"/>
                  </a:lnTo>
                  <a:lnTo>
                    <a:pt x="4408" y="6236"/>
                  </a:lnTo>
                  <a:lnTo>
                    <a:pt x="4399" y="6199"/>
                  </a:lnTo>
                  <a:lnTo>
                    <a:pt x="4388" y="6164"/>
                  </a:lnTo>
                  <a:lnTo>
                    <a:pt x="4375" y="6130"/>
                  </a:lnTo>
                  <a:lnTo>
                    <a:pt x="4362" y="6099"/>
                  </a:lnTo>
                  <a:lnTo>
                    <a:pt x="4347" y="6070"/>
                  </a:lnTo>
                  <a:lnTo>
                    <a:pt x="4332" y="6040"/>
                  </a:lnTo>
                  <a:lnTo>
                    <a:pt x="4314" y="6013"/>
                  </a:lnTo>
                  <a:lnTo>
                    <a:pt x="4296" y="5989"/>
                  </a:lnTo>
                  <a:lnTo>
                    <a:pt x="4275" y="5965"/>
                  </a:lnTo>
                  <a:lnTo>
                    <a:pt x="4254" y="5943"/>
                  </a:lnTo>
                  <a:lnTo>
                    <a:pt x="4231" y="5922"/>
                  </a:lnTo>
                  <a:lnTo>
                    <a:pt x="4208" y="5903"/>
                  </a:lnTo>
                  <a:lnTo>
                    <a:pt x="4183" y="5886"/>
                  </a:lnTo>
                  <a:lnTo>
                    <a:pt x="4156" y="5871"/>
                  </a:lnTo>
                  <a:lnTo>
                    <a:pt x="4128" y="5856"/>
                  </a:lnTo>
                  <a:lnTo>
                    <a:pt x="4099" y="5844"/>
                  </a:lnTo>
                  <a:lnTo>
                    <a:pt x="4068" y="5831"/>
                  </a:lnTo>
                  <a:lnTo>
                    <a:pt x="4036" y="5822"/>
                  </a:lnTo>
                  <a:lnTo>
                    <a:pt x="4002" y="5813"/>
                  </a:lnTo>
                  <a:lnTo>
                    <a:pt x="3967" y="5807"/>
                  </a:lnTo>
                  <a:lnTo>
                    <a:pt x="3931" y="5801"/>
                  </a:lnTo>
                  <a:lnTo>
                    <a:pt x="3893" y="5796"/>
                  </a:lnTo>
                  <a:lnTo>
                    <a:pt x="3854" y="5794"/>
                  </a:lnTo>
                  <a:lnTo>
                    <a:pt x="3813" y="5793"/>
                  </a:lnTo>
                  <a:lnTo>
                    <a:pt x="3770" y="5793"/>
                  </a:lnTo>
                  <a:lnTo>
                    <a:pt x="3731" y="5794"/>
                  </a:lnTo>
                  <a:lnTo>
                    <a:pt x="3692" y="5796"/>
                  </a:lnTo>
                  <a:lnTo>
                    <a:pt x="3655" y="5801"/>
                  </a:lnTo>
                  <a:lnTo>
                    <a:pt x="3620" y="5807"/>
                  </a:lnTo>
                  <a:lnTo>
                    <a:pt x="3585" y="5813"/>
                  </a:lnTo>
                  <a:lnTo>
                    <a:pt x="3552" y="5822"/>
                  </a:lnTo>
                  <a:lnTo>
                    <a:pt x="3520" y="5831"/>
                  </a:lnTo>
                  <a:lnTo>
                    <a:pt x="3489" y="5844"/>
                  </a:lnTo>
                  <a:lnTo>
                    <a:pt x="3460" y="5856"/>
                  </a:lnTo>
                  <a:lnTo>
                    <a:pt x="3432" y="5871"/>
                  </a:lnTo>
                  <a:lnTo>
                    <a:pt x="3405" y="5886"/>
                  </a:lnTo>
                  <a:lnTo>
                    <a:pt x="3379" y="5903"/>
                  </a:lnTo>
                  <a:lnTo>
                    <a:pt x="3354" y="5922"/>
                  </a:lnTo>
                  <a:lnTo>
                    <a:pt x="3332" y="5943"/>
                  </a:lnTo>
                  <a:lnTo>
                    <a:pt x="3309" y="5964"/>
                  </a:lnTo>
                  <a:lnTo>
                    <a:pt x="3288" y="5988"/>
                  </a:lnTo>
                  <a:lnTo>
                    <a:pt x="3268" y="6012"/>
                  </a:lnTo>
                  <a:lnTo>
                    <a:pt x="3249" y="6039"/>
                  </a:lnTo>
                  <a:lnTo>
                    <a:pt x="3232" y="6066"/>
                  </a:lnTo>
                  <a:lnTo>
                    <a:pt x="3215" y="6095"/>
                  </a:lnTo>
                  <a:lnTo>
                    <a:pt x="3200" y="6125"/>
                  </a:lnTo>
                  <a:lnTo>
                    <a:pt x="3187" y="6155"/>
                  </a:lnTo>
                  <a:lnTo>
                    <a:pt x="3173" y="6186"/>
                  </a:lnTo>
                  <a:lnTo>
                    <a:pt x="3162" y="6218"/>
                  </a:lnTo>
                  <a:lnTo>
                    <a:pt x="3152" y="6251"/>
                  </a:lnTo>
                  <a:lnTo>
                    <a:pt x="3142" y="6283"/>
                  </a:lnTo>
                  <a:lnTo>
                    <a:pt x="3134" y="6316"/>
                  </a:lnTo>
                  <a:lnTo>
                    <a:pt x="3126" y="6349"/>
                  </a:lnTo>
                  <a:lnTo>
                    <a:pt x="3119" y="6382"/>
                  </a:lnTo>
                  <a:lnTo>
                    <a:pt x="3114" y="6416"/>
                  </a:lnTo>
                  <a:lnTo>
                    <a:pt x="3108" y="6450"/>
                  </a:lnTo>
                  <a:lnTo>
                    <a:pt x="3104" y="6482"/>
                  </a:lnTo>
                  <a:lnTo>
                    <a:pt x="3100" y="6515"/>
                  </a:lnTo>
                  <a:lnTo>
                    <a:pt x="3098" y="6547"/>
                  </a:lnTo>
                  <a:lnTo>
                    <a:pt x="3096" y="6580"/>
                  </a:lnTo>
                  <a:lnTo>
                    <a:pt x="3093" y="6611"/>
                  </a:lnTo>
                  <a:lnTo>
                    <a:pt x="3092" y="6672"/>
                  </a:lnTo>
                  <a:lnTo>
                    <a:pt x="3092" y="6728"/>
                  </a:lnTo>
                  <a:lnTo>
                    <a:pt x="3095" y="6781"/>
                  </a:lnTo>
                  <a:lnTo>
                    <a:pt x="3097" y="6829"/>
                  </a:lnTo>
                  <a:lnTo>
                    <a:pt x="3101" y="6871"/>
                  </a:lnTo>
                  <a:lnTo>
                    <a:pt x="3106" y="6906"/>
                  </a:lnTo>
                  <a:lnTo>
                    <a:pt x="3107" y="6920"/>
                  </a:lnTo>
                  <a:lnTo>
                    <a:pt x="3108" y="6935"/>
                  </a:lnTo>
                  <a:lnTo>
                    <a:pt x="3108" y="6950"/>
                  </a:lnTo>
                  <a:lnTo>
                    <a:pt x="3108" y="6964"/>
                  </a:lnTo>
                  <a:lnTo>
                    <a:pt x="3106" y="6979"/>
                  </a:lnTo>
                  <a:lnTo>
                    <a:pt x="3104" y="6994"/>
                  </a:lnTo>
                  <a:lnTo>
                    <a:pt x="3100" y="7008"/>
                  </a:lnTo>
                  <a:lnTo>
                    <a:pt x="3097" y="7022"/>
                  </a:lnTo>
                  <a:lnTo>
                    <a:pt x="3091" y="7035"/>
                  </a:lnTo>
                  <a:lnTo>
                    <a:pt x="3086" y="7049"/>
                  </a:lnTo>
                  <a:lnTo>
                    <a:pt x="3080" y="7062"/>
                  </a:lnTo>
                  <a:lnTo>
                    <a:pt x="3072" y="7074"/>
                  </a:lnTo>
                  <a:lnTo>
                    <a:pt x="3064" y="7087"/>
                  </a:lnTo>
                  <a:lnTo>
                    <a:pt x="3056" y="7099"/>
                  </a:lnTo>
                  <a:lnTo>
                    <a:pt x="3046" y="7110"/>
                  </a:lnTo>
                  <a:lnTo>
                    <a:pt x="3036" y="7122"/>
                  </a:lnTo>
                  <a:lnTo>
                    <a:pt x="3026" y="7132"/>
                  </a:lnTo>
                  <a:lnTo>
                    <a:pt x="3015" y="7142"/>
                  </a:lnTo>
                  <a:lnTo>
                    <a:pt x="3004" y="7151"/>
                  </a:lnTo>
                  <a:lnTo>
                    <a:pt x="2991" y="7159"/>
                  </a:lnTo>
                  <a:lnTo>
                    <a:pt x="2979" y="7167"/>
                  </a:lnTo>
                  <a:lnTo>
                    <a:pt x="2966" y="7173"/>
                  </a:lnTo>
                  <a:lnTo>
                    <a:pt x="2953" y="7179"/>
                  </a:lnTo>
                  <a:lnTo>
                    <a:pt x="2939" y="7185"/>
                  </a:lnTo>
                  <a:lnTo>
                    <a:pt x="2925" y="7189"/>
                  </a:lnTo>
                  <a:lnTo>
                    <a:pt x="2911" y="7192"/>
                  </a:lnTo>
                  <a:lnTo>
                    <a:pt x="2897" y="7196"/>
                  </a:lnTo>
                  <a:lnTo>
                    <a:pt x="2883" y="7198"/>
                  </a:lnTo>
                  <a:lnTo>
                    <a:pt x="2869" y="7199"/>
                  </a:lnTo>
                  <a:lnTo>
                    <a:pt x="2853" y="7199"/>
                  </a:lnTo>
                  <a:lnTo>
                    <a:pt x="2838" y="7199"/>
                  </a:lnTo>
                  <a:lnTo>
                    <a:pt x="2824" y="7198"/>
                  </a:lnTo>
                  <a:lnTo>
                    <a:pt x="2798" y="7196"/>
                  </a:lnTo>
                  <a:lnTo>
                    <a:pt x="2772" y="7194"/>
                  </a:lnTo>
                  <a:lnTo>
                    <a:pt x="2745" y="7192"/>
                  </a:lnTo>
                  <a:lnTo>
                    <a:pt x="2719" y="7192"/>
                  </a:lnTo>
                  <a:lnTo>
                    <a:pt x="2692" y="7192"/>
                  </a:lnTo>
                  <a:lnTo>
                    <a:pt x="2665" y="7194"/>
                  </a:lnTo>
                  <a:lnTo>
                    <a:pt x="2638" y="7196"/>
                  </a:lnTo>
                  <a:lnTo>
                    <a:pt x="2611" y="7199"/>
                  </a:lnTo>
                  <a:lnTo>
                    <a:pt x="2584" y="7203"/>
                  </a:lnTo>
                  <a:lnTo>
                    <a:pt x="2557" y="7207"/>
                  </a:lnTo>
                  <a:lnTo>
                    <a:pt x="2530" y="7212"/>
                  </a:lnTo>
                  <a:lnTo>
                    <a:pt x="2503" y="7217"/>
                  </a:lnTo>
                  <a:lnTo>
                    <a:pt x="2476" y="7224"/>
                  </a:lnTo>
                  <a:lnTo>
                    <a:pt x="2449" y="7231"/>
                  </a:lnTo>
                  <a:lnTo>
                    <a:pt x="2421" y="7239"/>
                  </a:lnTo>
                  <a:lnTo>
                    <a:pt x="2394" y="7248"/>
                  </a:lnTo>
                  <a:lnTo>
                    <a:pt x="2367" y="7257"/>
                  </a:lnTo>
                  <a:lnTo>
                    <a:pt x="2340" y="7267"/>
                  </a:lnTo>
                  <a:lnTo>
                    <a:pt x="2313" y="7278"/>
                  </a:lnTo>
                  <a:lnTo>
                    <a:pt x="2286" y="7289"/>
                  </a:lnTo>
                  <a:lnTo>
                    <a:pt x="2260" y="7302"/>
                  </a:lnTo>
                  <a:lnTo>
                    <a:pt x="2233" y="7314"/>
                  </a:lnTo>
                  <a:lnTo>
                    <a:pt x="2206" y="7327"/>
                  </a:lnTo>
                  <a:lnTo>
                    <a:pt x="2180" y="7342"/>
                  </a:lnTo>
                  <a:lnTo>
                    <a:pt x="2153" y="7357"/>
                  </a:lnTo>
                  <a:lnTo>
                    <a:pt x="2128" y="7372"/>
                  </a:lnTo>
                  <a:lnTo>
                    <a:pt x="2102" y="7388"/>
                  </a:lnTo>
                  <a:lnTo>
                    <a:pt x="2077" y="7405"/>
                  </a:lnTo>
                  <a:lnTo>
                    <a:pt x="2051" y="7422"/>
                  </a:lnTo>
                  <a:lnTo>
                    <a:pt x="2025" y="7441"/>
                  </a:lnTo>
                  <a:lnTo>
                    <a:pt x="2000" y="7459"/>
                  </a:lnTo>
                  <a:lnTo>
                    <a:pt x="1976" y="7478"/>
                  </a:lnTo>
                  <a:lnTo>
                    <a:pt x="1951" y="7499"/>
                  </a:lnTo>
                  <a:lnTo>
                    <a:pt x="1926" y="7521"/>
                  </a:lnTo>
                  <a:lnTo>
                    <a:pt x="1903" y="7542"/>
                  </a:lnTo>
                  <a:lnTo>
                    <a:pt x="1879" y="7563"/>
                  </a:lnTo>
                  <a:lnTo>
                    <a:pt x="1857" y="7586"/>
                  </a:lnTo>
                  <a:lnTo>
                    <a:pt x="1834" y="7608"/>
                  </a:lnTo>
                  <a:lnTo>
                    <a:pt x="1813" y="7631"/>
                  </a:lnTo>
                  <a:lnTo>
                    <a:pt x="1791" y="7654"/>
                  </a:lnTo>
                  <a:lnTo>
                    <a:pt x="1771" y="7678"/>
                  </a:lnTo>
                  <a:lnTo>
                    <a:pt x="1752" y="7703"/>
                  </a:lnTo>
                  <a:lnTo>
                    <a:pt x="1733" y="7726"/>
                  </a:lnTo>
                  <a:lnTo>
                    <a:pt x="1714" y="7751"/>
                  </a:lnTo>
                  <a:lnTo>
                    <a:pt x="1697" y="7776"/>
                  </a:lnTo>
                  <a:lnTo>
                    <a:pt x="1680" y="7801"/>
                  </a:lnTo>
                  <a:lnTo>
                    <a:pt x="1663" y="7826"/>
                  </a:lnTo>
                  <a:lnTo>
                    <a:pt x="1647" y="7852"/>
                  </a:lnTo>
                  <a:lnTo>
                    <a:pt x="1633" y="7878"/>
                  </a:lnTo>
                  <a:lnTo>
                    <a:pt x="1618" y="7904"/>
                  </a:lnTo>
                  <a:lnTo>
                    <a:pt x="1605" y="7930"/>
                  </a:lnTo>
                  <a:lnTo>
                    <a:pt x="1592" y="7957"/>
                  </a:lnTo>
                  <a:lnTo>
                    <a:pt x="1580" y="7984"/>
                  </a:lnTo>
                  <a:lnTo>
                    <a:pt x="1569" y="8010"/>
                  </a:lnTo>
                  <a:lnTo>
                    <a:pt x="1559" y="8037"/>
                  </a:lnTo>
                  <a:lnTo>
                    <a:pt x="1548" y="8064"/>
                  </a:lnTo>
                  <a:lnTo>
                    <a:pt x="1539" y="8092"/>
                  </a:lnTo>
                  <a:lnTo>
                    <a:pt x="1532" y="8119"/>
                  </a:lnTo>
                  <a:lnTo>
                    <a:pt x="1524" y="8146"/>
                  </a:lnTo>
                  <a:lnTo>
                    <a:pt x="1517" y="8173"/>
                  </a:lnTo>
                  <a:lnTo>
                    <a:pt x="1511" y="8201"/>
                  </a:lnTo>
                  <a:lnTo>
                    <a:pt x="1506" y="8228"/>
                  </a:lnTo>
                  <a:lnTo>
                    <a:pt x="1501" y="8256"/>
                  </a:lnTo>
                  <a:lnTo>
                    <a:pt x="1498" y="8283"/>
                  </a:lnTo>
                  <a:lnTo>
                    <a:pt x="1498" y="8287"/>
                  </a:lnTo>
                  <a:lnTo>
                    <a:pt x="1497" y="8292"/>
                  </a:lnTo>
                  <a:lnTo>
                    <a:pt x="1490" y="8364"/>
                  </a:lnTo>
                  <a:lnTo>
                    <a:pt x="1485" y="8433"/>
                  </a:lnTo>
                  <a:lnTo>
                    <a:pt x="1482" y="8502"/>
                  </a:lnTo>
                  <a:lnTo>
                    <a:pt x="1480" y="8569"/>
                  </a:lnTo>
                  <a:lnTo>
                    <a:pt x="1479" y="8635"/>
                  </a:lnTo>
                  <a:lnTo>
                    <a:pt x="1480" y="8700"/>
                  </a:lnTo>
                  <a:lnTo>
                    <a:pt x="1482" y="8763"/>
                  </a:lnTo>
                  <a:lnTo>
                    <a:pt x="1487" y="8825"/>
                  </a:lnTo>
                  <a:lnTo>
                    <a:pt x="1492" y="8886"/>
                  </a:lnTo>
                  <a:lnTo>
                    <a:pt x="1500" y="8946"/>
                  </a:lnTo>
                  <a:lnTo>
                    <a:pt x="1509" y="9004"/>
                  </a:lnTo>
                  <a:lnTo>
                    <a:pt x="1519" y="9062"/>
                  </a:lnTo>
                  <a:lnTo>
                    <a:pt x="1532" y="9118"/>
                  </a:lnTo>
                  <a:lnTo>
                    <a:pt x="1545" y="9173"/>
                  </a:lnTo>
                  <a:lnTo>
                    <a:pt x="1561" y="9227"/>
                  </a:lnTo>
                  <a:lnTo>
                    <a:pt x="1578" y="9280"/>
                  </a:lnTo>
                  <a:lnTo>
                    <a:pt x="1597" y="9331"/>
                  </a:lnTo>
                  <a:lnTo>
                    <a:pt x="1617" y="9382"/>
                  </a:lnTo>
                  <a:lnTo>
                    <a:pt x="1638" y="9433"/>
                  </a:lnTo>
                  <a:lnTo>
                    <a:pt x="1663" y="9481"/>
                  </a:lnTo>
                  <a:lnTo>
                    <a:pt x="1688" y="9529"/>
                  </a:lnTo>
                  <a:lnTo>
                    <a:pt x="1715" y="9576"/>
                  </a:lnTo>
                  <a:lnTo>
                    <a:pt x="1744" y="9623"/>
                  </a:lnTo>
                  <a:lnTo>
                    <a:pt x="1774" y="9668"/>
                  </a:lnTo>
                  <a:lnTo>
                    <a:pt x="1807" y="9712"/>
                  </a:lnTo>
                  <a:lnTo>
                    <a:pt x="1841" y="9756"/>
                  </a:lnTo>
                  <a:lnTo>
                    <a:pt x="1877" y="9799"/>
                  </a:lnTo>
                  <a:lnTo>
                    <a:pt x="1914" y="9841"/>
                  </a:lnTo>
                  <a:lnTo>
                    <a:pt x="1953" y="9882"/>
                  </a:lnTo>
                  <a:lnTo>
                    <a:pt x="1994" y="9923"/>
                  </a:lnTo>
                  <a:lnTo>
                    <a:pt x="2036" y="9963"/>
                  </a:lnTo>
                  <a:lnTo>
                    <a:pt x="2081" y="10002"/>
                  </a:lnTo>
                  <a:lnTo>
                    <a:pt x="2146" y="10054"/>
                  </a:lnTo>
                  <a:lnTo>
                    <a:pt x="2211" y="10101"/>
                  </a:lnTo>
                  <a:lnTo>
                    <a:pt x="2277" y="10144"/>
                  </a:lnTo>
                  <a:lnTo>
                    <a:pt x="2343" y="10182"/>
                  </a:lnTo>
                  <a:lnTo>
                    <a:pt x="2410" y="10215"/>
                  </a:lnTo>
                  <a:lnTo>
                    <a:pt x="2476" y="10245"/>
                  </a:lnTo>
                  <a:lnTo>
                    <a:pt x="2544" y="10270"/>
                  </a:lnTo>
                  <a:lnTo>
                    <a:pt x="2610" y="10292"/>
                  </a:lnTo>
                  <a:lnTo>
                    <a:pt x="2676" y="10310"/>
                  </a:lnTo>
                  <a:lnTo>
                    <a:pt x="2742" y="10326"/>
                  </a:lnTo>
                  <a:lnTo>
                    <a:pt x="2806" y="10339"/>
                  </a:lnTo>
                  <a:lnTo>
                    <a:pt x="2870" y="10348"/>
                  </a:lnTo>
                  <a:lnTo>
                    <a:pt x="2933" y="10354"/>
                  </a:lnTo>
                  <a:lnTo>
                    <a:pt x="2993" y="10359"/>
                  </a:lnTo>
                  <a:lnTo>
                    <a:pt x="3053" y="10361"/>
                  </a:lnTo>
                  <a:lnTo>
                    <a:pt x="3111" y="10361"/>
                  </a:lnTo>
                  <a:lnTo>
                    <a:pt x="3168" y="10359"/>
                  </a:lnTo>
                  <a:lnTo>
                    <a:pt x="3222" y="10357"/>
                  </a:lnTo>
                  <a:lnTo>
                    <a:pt x="3273" y="10352"/>
                  </a:lnTo>
                  <a:lnTo>
                    <a:pt x="3323" y="10346"/>
                  </a:lnTo>
                  <a:lnTo>
                    <a:pt x="3369" y="10340"/>
                  </a:lnTo>
                  <a:lnTo>
                    <a:pt x="3413" y="10333"/>
                  </a:lnTo>
                  <a:lnTo>
                    <a:pt x="3453" y="10325"/>
                  </a:lnTo>
                  <a:lnTo>
                    <a:pt x="3492" y="10317"/>
                  </a:lnTo>
                  <a:lnTo>
                    <a:pt x="3557" y="10301"/>
                  </a:lnTo>
                  <a:lnTo>
                    <a:pt x="3607" y="10288"/>
                  </a:lnTo>
                  <a:lnTo>
                    <a:pt x="3641" y="10278"/>
                  </a:lnTo>
                  <a:lnTo>
                    <a:pt x="3657" y="10272"/>
                  </a:lnTo>
                  <a:lnTo>
                    <a:pt x="3675" y="10267"/>
                  </a:lnTo>
                  <a:lnTo>
                    <a:pt x="3692" y="10262"/>
                  </a:lnTo>
                  <a:lnTo>
                    <a:pt x="3710" y="10259"/>
                  </a:lnTo>
                  <a:lnTo>
                    <a:pt x="3727" y="10258"/>
                  </a:lnTo>
                  <a:lnTo>
                    <a:pt x="3745" y="10257"/>
                  </a:lnTo>
                  <a:lnTo>
                    <a:pt x="3761" y="10258"/>
                  </a:lnTo>
                  <a:lnTo>
                    <a:pt x="3779" y="10259"/>
                  </a:lnTo>
                  <a:lnTo>
                    <a:pt x="3796" y="10262"/>
                  </a:lnTo>
                  <a:lnTo>
                    <a:pt x="3813" y="10265"/>
                  </a:lnTo>
                  <a:lnTo>
                    <a:pt x="3830" y="10271"/>
                  </a:lnTo>
                  <a:lnTo>
                    <a:pt x="3847" y="10278"/>
                  </a:lnTo>
                  <a:lnTo>
                    <a:pt x="3863" y="10285"/>
                  </a:lnTo>
                  <a:lnTo>
                    <a:pt x="3877" y="10294"/>
                  </a:lnTo>
                  <a:lnTo>
                    <a:pt x="3893" y="10303"/>
                  </a:lnTo>
                  <a:lnTo>
                    <a:pt x="3906" y="10314"/>
                  </a:lnTo>
                  <a:lnTo>
                    <a:pt x="3920" y="10326"/>
                  </a:lnTo>
                  <a:lnTo>
                    <a:pt x="3946" y="10349"/>
                  </a:lnTo>
                  <a:lnTo>
                    <a:pt x="3971" y="10370"/>
                  </a:lnTo>
                  <a:lnTo>
                    <a:pt x="3998" y="10391"/>
                  </a:lnTo>
                  <a:lnTo>
                    <a:pt x="4023" y="10412"/>
                  </a:lnTo>
                  <a:lnTo>
                    <a:pt x="4052" y="10432"/>
                  </a:lnTo>
                  <a:lnTo>
                    <a:pt x="4080" y="10450"/>
                  </a:lnTo>
                  <a:lnTo>
                    <a:pt x="4108" y="10468"/>
                  </a:lnTo>
                  <a:lnTo>
                    <a:pt x="4137" y="10486"/>
                  </a:lnTo>
                  <a:lnTo>
                    <a:pt x="4166" y="10502"/>
                  </a:lnTo>
                  <a:lnTo>
                    <a:pt x="4197" y="10517"/>
                  </a:lnTo>
                  <a:lnTo>
                    <a:pt x="4227" y="10532"/>
                  </a:lnTo>
                  <a:lnTo>
                    <a:pt x="4258" y="10546"/>
                  </a:lnTo>
                  <a:lnTo>
                    <a:pt x="4290" y="10559"/>
                  </a:lnTo>
                  <a:lnTo>
                    <a:pt x="4323" y="10571"/>
                  </a:lnTo>
                  <a:lnTo>
                    <a:pt x="4355" y="10584"/>
                  </a:lnTo>
                  <a:lnTo>
                    <a:pt x="4388" y="10594"/>
                  </a:lnTo>
                  <a:lnTo>
                    <a:pt x="4421" y="10604"/>
                  </a:lnTo>
                  <a:lnTo>
                    <a:pt x="4455" y="10613"/>
                  </a:lnTo>
                  <a:lnTo>
                    <a:pt x="4489" y="10621"/>
                  </a:lnTo>
                  <a:lnTo>
                    <a:pt x="4524" y="10627"/>
                  </a:lnTo>
                  <a:lnTo>
                    <a:pt x="4559" y="10634"/>
                  </a:lnTo>
                  <a:lnTo>
                    <a:pt x="4595" y="10640"/>
                  </a:lnTo>
                  <a:lnTo>
                    <a:pt x="4631" y="10644"/>
                  </a:lnTo>
                  <a:lnTo>
                    <a:pt x="4667" y="10649"/>
                  </a:lnTo>
                  <a:lnTo>
                    <a:pt x="4704" y="10651"/>
                  </a:lnTo>
                  <a:lnTo>
                    <a:pt x="4740" y="10653"/>
                  </a:lnTo>
                  <a:lnTo>
                    <a:pt x="4777" y="10654"/>
                  </a:lnTo>
                  <a:lnTo>
                    <a:pt x="4815" y="10654"/>
                  </a:lnTo>
                  <a:lnTo>
                    <a:pt x="4852" y="10654"/>
                  </a:lnTo>
                  <a:lnTo>
                    <a:pt x="4890" y="10653"/>
                  </a:lnTo>
                  <a:lnTo>
                    <a:pt x="4929" y="10651"/>
                  </a:lnTo>
                  <a:lnTo>
                    <a:pt x="4967" y="10648"/>
                  </a:lnTo>
                  <a:lnTo>
                    <a:pt x="5010" y="10643"/>
                  </a:lnTo>
                  <a:lnTo>
                    <a:pt x="5052" y="10638"/>
                  </a:lnTo>
                  <a:lnTo>
                    <a:pt x="5094" y="10631"/>
                  </a:lnTo>
                  <a:lnTo>
                    <a:pt x="5136" y="10623"/>
                  </a:lnTo>
                  <a:lnTo>
                    <a:pt x="5178" y="10614"/>
                  </a:lnTo>
                  <a:lnTo>
                    <a:pt x="5219" y="10605"/>
                  </a:lnTo>
                  <a:lnTo>
                    <a:pt x="5260" y="10595"/>
                  </a:lnTo>
                  <a:lnTo>
                    <a:pt x="5301" y="10582"/>
                  </a:lnTo>
                  <a:lnTo>
                    <a:pt x="5341" y="10570"/>
                  </a:lnTo>
                  <a:lnTo>
                    <a:pt x="5381" y="10558"/>
                  </a:lnTo>
                  <a:lnTo>
                    <a:pt x="5420" y="10543"/>
                  </a:lnTo>
                  <a:lnTo>
                    <a:pt x="5459" y="10529"/>
                  </a:lnTo>
                  <a:lnTo>
                    <a:pt x="5498" y="10513"/>
                  </a:lnTo>
                  <a:lnTo>
                    <a:pt x="5535" y="10496"/>
                  </a:lnTo>
                  <a:lnTo>
                    <a:pt x="5572" y="10479"/>
                  </a:lnTo>
                  <a:lnTo>
                    <a:pt x="5608" y="10461"/>
                  </a:lnTo>
                  <a:lnTo>
                    <a:pt x="5644" y="10442"/>
                  </a:lnTo>
                  <a:lnTo>
                    <a:pt x="5679" y="10422"/>
                  </a:lnTo>
                  <a:lnTo>
                    <a:pt x="5714" y="10401"/>
                  </a:lnTo>
                  <a:lnTo>
                    <a:pt x="5746" y="10381"/>
                  </a:lnTo>
                  <a:lnTo>
                    <a:pt x="5779" y="10359"/>
                  </a:lnTo>
                  <a:lnTo>
                    <a:pt x="5811" y="10336"/>
                  </a:lnTo>
                  <a:lnTo>
                    <a:pt x="5842" y="10314"/>
                  </a:lnTo>
                  <a:lnTo>
                    <a:pt x="5872" y="10290"/>
                  </a:lnTo>
                  <a:lnTo>
                    <a:pt x="5900" y="10265"/>
                  </a:lnTo>
                  <a:lnTo>
                    <a:pt x="5928" y="10241"/>
                  </a:lnTo>
                  <a:lnTo>
                    <a:pt x="5955" y="10216"/>
                  </a:lnTo>
                  <a:lnTo>
                    <a:pt x="5981" y="10190"/>
                  </a:lnTo>
                  <a:lnTo>
                    <a:pt x="6006" y="10163"/>
                  </a:lnTo>
                  <a:lnTo>
                    <a:pt x="6030" y="10136"/>
                  </a:lnTo>
                  <a:lnTo>
                    <a:pt x="6051" y="10109"/>
                  </a:lnTo>
                  <a:lnTo>
                    <a:pt x="6072" y="10081"/>
                  </a:lnTo>
                  <a:lnTo>
                    <a:pt x="6099" y="10043"/>
                  </a:lnTo>
                  <a:lnTo>
                    <a:pt x="6125" y="10005"/>
                  </a:lnTo>
                  <a:lnTo>
                    <a:pt x="6150" y="9967"/>
                  </a:lnTo>
                  <a:lnTo>
                    <a:pt x="6173" y="9927"/>
                  </a:lnTo>
                  <a:lnTo>
                    <a:pt x="6196" y="9888"/>
                  </a:lnTo>
                  <a:lnTo>
                    <a:pt x="6217" y="9848"/>
                  </a:lnTo>
                  <a:lnTo>
                    <a:pt x="6239" y="9809"/>
                  </a:lnTo>
                  <a:lnTo>
                    <a:pt x="6259" y="9770"/>
                  </a:lnTo>
                  <a:lnTo>
                    <a:pt x="6278" y="9730"/>
                  </a:lnTo>
                  <a:lnTo>
                    <a:pt x="6296" y="9690"/>
                  </a:lnTo>
                  <a:lnTo>
                    <a:pt x="6314" y="9650"/>
                  </a:lnTo>
                  <a:lnTo>
                    <a:pt x="6330" y="9610"/>
                  </a:lnTo>
                  <a:lnTo>
                    <a:pt x="6345" y="9570"/>
                  </a:lnTo>
                  <a:lnTo>
                    <a:pt x="6361" y="9530"/>
                  </a:lnTo>
                  <a:lnTo>
                    <a:pt x="6376" y="9490"/>
                  </a:lnTo>
                  <a:lnTo>
                    <a:pt x="6389" y="9451"/>
                  </a:lnTo>
                  <a:lnTo>
                    <a:pt x="6389" y="9448"/>
                  </a:lnTo>
                  <a:lnTo>
                    <a:pt x="6402" y="9400"/>
                  </a:lnTo>
                  <a:lnTo>
                    <a:pt x="6415" y="9342"/>
                  </a:lnTo>
                  <a:lnTo>
                    <a:pt x="6429" y="9275"/>
                  </a:lnTo>
                  <a:lnTo>
                    <a:pt x="6441" y="9202"/>
                  </a:lnTo>
                  <a:lnTo>
                    <a:pt x="6453" y="9124"/>
                  </a:lnTo>
                  <a:lnTo>
                    <a:pt x="6465" y="9039"/>
                  </a:lnTo>
                  <a:lnTo>
                    <a:pt x="6469" y="8996"/>
                  </a:lnTo>
                  <a:lnTo>
                    <a:pt x="6474" y="8952"/>
                  </a:lnTo>
                  <a:lnTo>
                    <a:pt x="6477" y="8908"/>
                  </a:lnTo>
                  <a:lnTo>
                    <a:pt x="6480" y="8863"/>
                  </a:lnTo>
                  <a:lnTo>
                    <a:pt x="6483" y="8817"/>
                  </a:lnTo>
                  <a:lnTo>
                    <a:pt x="6484" y="8772"/>
                  </a:lnTo>
                  <a:lnTo>
                    <a:pt x="6484" y="8727"/>
                  </a:lnTo>
                  <a:lnTo>
                    <a:pt x="6484" y="8681"/>
                  </a:lnTo>
                  <a:lnTo>
                    <a:pt x="6482" y="8636"/>
                  </a:lnTo>
                  <a:lnTo>
                    <a:pt x="6479" y="8592"/>
                  </a:lnTo>
                  <a:lnTo>
                    <a:pt x="6476" y="8547"/>
                  </a:lnTo>
                  <a:lnTo>
                    <a:pt x="6470" y="8504"/>
                  </a:lnTo>
                  <a:lnTo>
                    <a:pt x="6464" y="8461"/>
                  </a:lnTo>
                  <a:lnTo>
                    <a:pt x="6456" y="8420"/>
                  </a:lnTo>
                  <a:lnTo>
                    <a:pt x="6447" y="8379"/>
                  </a:lnTo>
                  <a:lnTo>
                    <a:pt x="6437" y="8341"/>
                  </a:lnTo>
                  <a:lnTo>
                    <a:pt x="6424" y="8303"/>
                  </a:lnTo>
                  <a:lnTo>
                    <a:pt x="6410" y="8267"/>
                  </a:lnTo>
                  <a:lnTo>
                    <a:pt x="6394" y="8233"/>
                  </a:lnTo>
                  <a:lnTo>
                    <a:pt x="6377" y="8201"/>
                  </a:lnTo>
                  <a:lnTo>
                    <a:pt x="6367" y="8185"/>
                  </a:lnTo>
                  <a:lnTo>
                    <a:pt x="6357" y="8169"/>
                  </a:lnTo>
                  <a:lnTo>
                    <a:pt x="6345" y="8155"/>
                  </a:lnTo>
                  <a:lnTo>
                    <a:pt x="6334" y="8141"/>
                  </a:lnTo>
                  <a:lnTo>
                    <a:pt x="6322" y="8129"/>
                  </a:lnTo>
                  <a:lnTo>
                    <a:pt x="6311" y="8116"/>
                  </a:lnTo>
                  <a:lnTo>
                    <a:pt x="6297" y="8105"/>
                  </a:lnTo>
                  <a:lnTo>
                    <a:pt x="6285" y="8094"/>
                  </a:lnTo>
                  <a:lnTo>
                    <a:pt x="6270" y="8084"/>
                  </a:lnTo>
                  <a:lnTo>
                    <a:pt x="6257" y="8075"/>
                  </a:lnTo>
                  <a:lnTo>
                    <a:pt x="6241" y="8067"/>
                  </a:lnTo>
                  <a:lnTo>
                    <a:pt x="6226" y="8059"/>
                  </a:lnTo>
                  <a:lnTo>
                    <a:pt x="6209" y="8052"/>
                  </a:lnTo>
                  <a:lnTo>
                    <a:pt x="6194" y="8046"/>
                  </a:lnTo>
                  <a:lnTo>
                    <a:pt x="6176" y="8040"/>
                  </a:lnTo>
                  <a:lnTo>
                    <a:pt x="6158" y="8035"/>
                  </a:lnTo>
                  <a:lnTo>
                    <a:pt x="6112" y="8025"/>
                  </a:lnTo>
                  <a:lnTo>
                    <a:pt x="6067" y="8016"/>
                  </a:lnTo>
                  <a:lnTo>
                    <a:pt x="6024" y="8011"/>
                  </a:lnTo>
                  <a:lnTo>
                    <a:pt x="5982" y="8006"/>
                  </a:lnTo>
                  <a:lnTo>
                    <a:pt x="5942" y="8005"/>
                  </a:lnTo>
                  <a:lnTo>
                    <a:pt x="5902" y="8005"/>
                  </a:lnTo>
                  <a:lnTo>
                    <a:pt x="5883" y="8006"/>
                  </a:lnTo>
                  <a:lnTo>
                    <a:pt x="5865" y="8009"/>
                  </a:lnTo>
                  <a:lnTo>
                    <a:pt x="5847" y="8011"/>
                  </a:lnTo>
                  <a:lnTo>
                    <a:pt x="5829" y="8013"/>
                  </a:lnTo>
                  <a:lnTo>
                    <a:pt x="5811" y="8016"/>
                  </a:lnTo>
                  <a:lnTo>
                    <a:pt x="5794" y="8020"/>
                  </a:lnTo>
                  <a:lnTo>
                    <a:pt x="5778" y="8024"/>
                  </a:lnTo>
                  <a:lnTo>
                    <a:pt x="5762" y="8030"/>
                  </a:lnTo>
                  <a:lnTo>
                    <a:pt x="5746" y="8035"/>
                  </a:lnTo>
                  <a:lnTo>
                    <a:pt x="5730" y="8041"/>
                  </a:lnTo>
                  <a:lnTo>
                    <a:pt x="5716" y="8048"/>
                  </a:lnTo>
                  <a:lnTo>
                    <a:pt x="5701" y="8056"/>
                  </a:lnTo>
                  <a:lnTo>
                    <a:pt x="5687" y="8064"/>
                  </a:lnTo>
                  <a:lnTo>
                    <a:pt x="5673" y="8071"/>
                  </a:lnTo>
                  <a:lnTo>
                    <a:pt x="5660" y="8080"/>
                  </a:lnTo>
                  <a:lnTo>
                    <a:pt x="5646" y="8089"/>
                  </a:lnTo>
                  <a:lnTo>
                    <a:pt x="5634" y="8100"/>
                  </a:lnTo>
                  <a:lnTo>
                    <a:pt x="5621" y="8111"/>
                  </a:lnTo>
                  <a:lnTo>
                    <a:pt x="5609" y="8121"/>
                  </a:lnTo>
                  <a:lnTo>
                    <a:pt x="5598" y="8133"/>
                  </a:lnTo>
                  <a:lnTo>
                    <a:pt x="5583" y="8149"/>
                  </a:lnTo>
                  <a:lnTo>
                    <a:pt x="5570" y="8165"/>
                  </a:lnTo>
                  <a:lnTo>
                    <a:pt x="5557" y="8182"/>
                  </a:lnTo>
                  <a:lnTo>
                    <a:pt x="5546" y="8198"/>
                  </a:lnTo>
                  <a:lnTo>
                    <a:pt x="5535" y="8216"/>
                  </a:lnTo>
                  <a:lnTo>
                    <a:pt x="5525" y="8234"/>
                  </a:lnTo>
                  <a:lnTo>
                    <a:pt x="5514" y="8252"/>
                  </a:lnTo>
                  <a:lnTo>
                    <a:pt x="5507" y="8270"/>
                  </a:lnTo>
                  <a:lnTo>
                    <a:pt x="5498" y="8290"/>
                  </a:lnTo>
                  <a:lnTo>
                    <a:pt x="5490" y="8309"/>
                  </a:lnTo>
                  <a:lnTo>
                    <a:pt x="5483" y="8328"/>
                  </a:lnTo>
                  <a:lnTo>
                    <a:pt x="5477" y="8348"/>
                  </a:lnTo>
                  <a:lnTo>
                    <a:pt x="5466" y="8386"/>
                  </a:lnTo>
                  <a:lnTo>
                    <a:pt x="5457" y="8424"/>
                  </a:lnTo>
                  <a:lnTo>
                    <a:pt x="5452" y="8463"/>
                  </a:lnTo>
                  <a:lnTo>
                    <a:pt x="5447" y="8500"/>
                  </a:lnTo>
                  <a:lnTo>
                    <a:pt x="5445" y="8535"/>
                  </a:lnTo>
                  <a:lnTo>
                    <a:pt x="5444" y="8568"/>
                  </a:lnTo>
                  <a:lnTo>
                    <a:pt x="5445" y="8600"/>
                  </a:lnTo>
                  <a:lnTo>
                    <a:pt x="5448" y="8628"/>
                  </a:lnTo>
                  <a:lnTo>
                    <a:pt x="5453" y="8654"/>
                  </a:lnTo>
                  <a:lnTo>
                    <a:pt x="5457" y="8676"/>
                  </a:lnTo>
                  <a:lnTo>
                    <a:pt x="5462" y="8689"/>
                  </a:lnTo>
                  <a:lnTo>
                    <a:pt x="5464" y="8701"/>
                  </a:lnTo>
                  <a:lnTo>
                    <a:pt x="5466" y="8713"/>
                  </a:lnTo>
                  <a:lnTo>
                    <a:pt x="5467" y="8726"/>
                  </a:lnTo>
                  <a:lnTo>
                    <a:pt x="5468" y="8738"/>
                  </a:lnTo>
                  <a:lnTo>
                    <a:pt x="5468" y="8750"/>
                  </a:lnTo>
                  <a:lnTo>
                    <a:pt x="5468" y="8763"/>
                  </a:lnTo>
                  <a:lnTo>
                    <a:pt x="5467" y="8775"/>
                  </a:lnTo>
                  <a:lnTo>
                    <a:pt x="5466" y="8787"/>
                  </a:lnTo>
                  <a:lnTo>
                    <a:pt x="5464" y="8799"/>
                  </a:lnTo>
                  <a:lnTo>
                    <a:pt x="5462" y="8811"/>
                  </a:lnTo>
                  <a:lnTo>
                    <a:pt x="5458" y="8822"/>
                  </a:lnTo>
                  <a:lnTo>
                    <a:pt x="5450" y="8846"/>
                  </a:lnTo>
                  <a:lnTo>
                    <a:pt x="5440" y="8867"/>
                  </a:lnTo>
                  <a:lnTo>
                    <a:pt x="5435" y="8877"/>
                  </a:lnTo>
                  <a:lnTo>
                    <a:pt x="5428" y="8889"/>
                  </a:lnTo>
                  <a:lnTo>
                    <a:pt x="5421" y="8899"/>
                  </a:lnTo>
                  <a:lnTo>
                    <a:pt x="5414" y="8908"/>
                  </a:lnTo>
                  <a:lnTo>
                    <a:pt x="5407" y="8917"/>
                  </a:lnTo>
                  <a:lnTo>
                    <a:pt x="5399" y="8926"/>
                  </a:lnTo>
                  <a:lnTo>
                    <a:pt x="5390" y="8935"/>
                  </a:lnTo>
                  <a:lnTo>
                    <a:pt x="5381" y="8943"/>
                  </a:lnTo>
                  <a:lnTo>
                    <a:pt x="5372" y="8950"/>
                  </a:lnTo>
                  <a:lnTo>
                    <a:pt x="5362" y="8958"/>
                  </a:lnTo>
                  <a:lnTo>
                    <a:pt x="5351" y="8965"/>
                  </a:lnTo>
                  <a:lnTo>
                    <a:pt x="5340" y="8972"/>
                  </a:lnTo>
                  <a:lnTo>
                    <a:pt x="5329" y="8977"/>
                  </a:lnTo>
                  <a:lnTo>
                    <a:pt x="5318" y="8983"/>
                  </a:lnTo>
                  <a:lnTo>
                    <a:pt x="5306" y="8989"/>
                  </a:lnTo>
                  <a:lnTo>
                    <a:pt x="5294" y="8992"/>
                  </a:lnTo>
                  <a:lnTo>
                    <a:pt x="5282" y="8996"/>
                  </a:lnTo>
                  <a:lnTo>
                    <a:pt x="5269" y="9000"/>
                  </a:lnTo>
                  <a:lnTo>
                    <a:pt x="5257" y="9002"/>
                  </a:lnTo>
                  <a:lnTo>
                    <a:pt x="5245" y="9003"/>
                  </a:lnTo>
                  <a:lnTo>
                    <a:pt x="5232" y="9005"/>
                  </a:lnTo>
                  <a:lnTo>
                    <a:pt x="5220" y="9005"/>
                  </a:lnTo>
                  <a:lnTo>
                    <a:pt x="5208" y="9005"/>
                  </a:lnTo>
                  <a:lnTo>
                    <a:pt x="5195" y="9005"/>
                  </a:lnTo>
                  <a:lnTo>
                    <a:pt x="5183" y="9004"/>
                  </a:lnTo>
                  <a:lnTo>
                    <a:pt x="5170" y="9002"/>
                  </a:lnTo>
                  <a:lnTo>
                    <a:pt x="5159" y="9000"/>
                  </a:lnTo>
                  <a:lnTo>
                    <a:pt x="5147" y="8996"/>
                  </a:lnTo>
                  <a:lnTo>
                    <a:pt x="5136" y="8993"/>
                  </a:lnTo>
                  <a:lnTo>
                    <a:pt x="5124" y="8990"/>
                  </a:lnTo>
                  <a:lnTo>
                    <a:pt x="5113" y="8985"/>
                  </a:lnTo>
                  <a:lnTo>
                    <a:pt x="5102" y="8981"/>
                  </a:lnTo>
                  <a:lnTo>
                    <a:pt x="5092" y="8975"/>
                  </a:lnTo>
                  <a:lnTo>
                    <a:pt x="5080" y="8968"/>
                  </a:lnTo>
                  <a:lnTo>
                    <a:pt x="5070" y="8963"/>
                  </a:lnTo>
                  <a:lnTo>
                    <a:pt x="5060" y="8955"/>
                  </a:lnTo>
                  <a:lnTo>
                    <a:pt x="5051" y="8948"/>
                  </a:lnTo>
                  <a:lnTo>
                    <a:pt x="5042" y="8940"/>
                  </a:lnTo>
                  <a:lnTo>
                    <a:pt x="5033" y="8931"/>
                  </a:lnTo>
                  <a:lnTo>
                    <a:pt x="5024" y="8923"/>
                  </a:lnTo>
                  <a:lnTo>
                    <a:pt x="5016" y="8913"/>
                  </a:lnTo>
                  <a:lnTo>
                    <a:pt x="5008" y="8904"/>
                  </a:lnTo>
                  <a:lnTo>
                    <a:pt x="5002" y="8894"/>
                  </a:lnTo>
                  <a:lnTo>
                    <a:pt x="4995" y="8884"/>
                  </a:lnTo>
                  <a:lnTo>
                    <a:pt x="4988" y="8873"/>
                  </a:lnTo>
                  <a:lnTo>
                    <a:pt x="4983" y="8862"/>
                  </a:lnTo>
                  <a:lnTo>
                    <a:pt x="4977" y="8849"/>
                  </a:lnTo>
                  <a:lnTo>
                    <a:pt x="4972" y="8838"/>
                  </a:lnTo>
                  <a:lnTo>
                    <a:pt x="4967" y="8822"/>
                  </a:lnTo>
                  <a:lnTo>
                    <a:pt x="4956" y="8798"/>
                  </a:lnTo>
                  <a:lnTo>
                    <a:pt x="4940" y="8765"/>
                  </a:lnTo>
                  <a:lnTo>
                    <a:pt x="4920" y="8726"/>
                  </a:lnTo>
                  <a:lnTo>
                    <a:pt x="4907" y="8705"/>
                  </a:lnTo>
                  <a:lnTo>
                    <a:pt x="4894" y="8683"/>
                  </a:lnTo>
                  <a:lnTo>
                    <a:pt x="4879" y="8660"/>
                  </a:lnTo>
                  <a:lnTo>
                    <a:pt x="4863" y="8637"/>
                  </a:lnTo>
                  <a:lnTo>
                    <a:pt x="4845" y="8613"/>
                  </a:lnTo>
                  <a:lnTo>
                    <a:pt x="4827" y="8590"/>
                  </a:lnTo>
                  <a:lnTo>
                    <a:pt x="4807" y="8566"/>
                  </a:lnTo>
                  <a:lnTo>
                    <a:pt x="4786" y="8542"/>
                  </a:lnTo>
                  <a:lnTo>
                    <a:pt x="4762" y="8519"/>
                  </a:lnTo>
                  <a:lnTo>
                    <a:pt x="4737" y="8496"/>
                  </a:lnTo>
                  <a:lnTo>
                    <a:pt x="4712" y="8475"/>
                  </a:lnTo>
                  <a:lnTo>
                    <a:pt x="4685" y="8454"/>
                  </a:lnTo>
                  <a:lnTo>
                    <a:pt x="4655" y="8434"/>
                  </a:lnTo>
                  <a:lnTo>
                    <a:pt x="4625" y="8417"/>
                  </a:lnTo>
                  <a:lnTo>
                    <a:pt x="4594" y="8400"/>
                  </a:lnTo>
                  <a:lnTo>
                    <a:pt x="4560" y="8385"/>
                  </a:lnTo>
                  <a:lnTo>
                    <a:pt x="4525" y="8372"/>
                  </a:lnTo>
                  <a:lnTo>
                    <a:pt x="4488" y="8360"/>
                  </a:lnTo>
                  <a:lnTo>
                    <a:pt x="4450" y="8352"/>
                  </a:lnTo>
                  <a:lnTo>
                    <a:pt x="4409" y="8346"/>
                  </a:lnTo>
                  <a:lnTo>
                    <a:pt x="4368" y="8342"/>
                  </a:lnTo>
                  <a:lnTo>
                    <a:pt x="4324" y="8342"/>
                  </a:lnTo>
                  <a:lnTo>
                    <a:pt x="4279" y="8345"/>
                  </a:lnTo>
                  <a:lnTo>
                    <a:pt x="4231" y="8351"/>
                  </a:lnTo>
                  <a:lnTo>
                    <a:pt x="4200" y="8357"/>
                  </a:lnTo>
                  <a:lnTo>
                    <a:pt x="4170" y="8364"/>
                  </a:lnTo>
                  <a:lnTo>
                    <a:pt x="4140" y="8373"/>
                  </a:lnTo>
                  <a:lnTo>
                    <a:pt x="4113" y="8383"/>
                  </a:lnTo>
                  <a:lnTo>
                    <a:pt x="4088" y="8393"/>
                  </a:lnTo>
                  <a:lnTo>
                    <a:pt x="4063" y="8405"/>
                  </a:lnTo>
                  <a:lnTo>
                    <a:pt x="4039" y="8418"/>
                  </a:lnTo>
                  <a:lnTo>
                    <a:pt x="4018" y="8431"/>
                  </a:lnTo>
                  <a:lnTo>
                    <a:pt x="3998" y="8446"/>
                  </a:lnTo>
                  <a:lnTo>
                    <a:pt x="3977" y="8460"/>
                  </a:lnTo>
                  <a:lnTo>
                    <a:pt x="3959" y="8476"/>
                  </a:lnTo>
                  <a:lnTo>
                    <a:pt x="3942" y="8492"/>
                  </a:lnTo>
                  <a:lnTo>
                    <a:pt x="3927" y="8509"/>
                  </a:lnTo>
                  <a:lnTo>
                    <a:pt x="3912" y="8526"/>
                  </a:lnTo>
                  <a:lnTo>
                    <a:pt x="3899" y="8542"/>
                  </a:lnTo>
                  <a:lnTo>
                    <a:pt x="3885" y="8559"/>
                  </a:lnTo>
                  <a:lnTo>
                    <a:pt x="3874" y="8577"/>
                  </a:lnTo>
                  <a:lnTo>
                    <a:pt x="3863" y="8594"/>
                  </a:lnTo>
                  <a:lnTo>
                    <a:pt x="3852" y="8612"/>
                  </a:lnTo>
                  <a:lnTo>
                    <a:pt x="3843" y="8629"/>
                  </a:lnTo>
                  <a:lnTo>
                    <a:pt x="3828" y="8663"/>
                  </a:lnTo>
                  <a:lnTo>
                    <a:pt x="3815" y="8694"/>
                  </a:lnTo>
                  <a:lnTo>
                    <a:pt x="3805" y="8724"/>
                  </a:lnTo>
                  <a:lnTo>
                    <a:pt x="3797" y="8751"/>
                  </a:lnTo>
                  <a:lnTo>
                    <a:pt x="3792" y="8775"/>
                  </a:lnTo>
                  <a:lnTo>
                    <a:pt x="3788" y="8794"/>
                  </a:lnTo>
                  <a:lnTo>
                    <a:pt x="3783" y="8829"/>
                  </a:lnTo>
                  <a:lnTo>
                    <a:pt x="3781" y="8864"/>
                  </a:lnTo>
                  <a:lnTo>
                    <a:pt x="3779" y="8898"/>
                  </a:lnTo>
                  <a:lnTo>
                    <a:pt x="3781" y="8930"/>
                  </a:lnTo>
                  <a:lnTo>
                    <a:pt x="3783" y="8963"/>
                  </a:lnTo>
                  <a:lnTo>
                    <a:pt x="3788" y="8994"/>
                  </a:lnTo>
                  <a:lnTo>
                    <a:pt x="3795" y="9025"/>
                  </a:lnTo>
                  <a:lnTo>
                    <a:pt x="3803" y="9054"/>
                  </a:lnTo>
                  <a:lnTo>
                    <a:pt x="3813" y="9082"/>
                  </a:lnTo>
                  <a:lnTo>
                    <a:pt x="3826" y="9108"/>
                  </a:lnTo>
                  <a:lnTo>
                    <a:pt x="3832" y="9120"/>
                  </a:lnTo>
                  <a:lnTo>
                    <a:pt x="3839" y="9133"/>
                  </a:lnTo>
                  <a:lnTo>
                    <a:pt x="3847" y="9144"/>
                  </a:lnTo>
                  <a:lnTo>
                    <a:pt x="3855" y="9155"/>
                  </a:lnTo>
                  <a:lnTo>
                    <a:pt x="3863" y="9165"/>
                  </a:lnTo>
                  <a:lnTo>
                    <a:pt x="3872" y="9175"/>
                  </a:lnTo>
                  <a:lnTo>
                    <a:pt x="3881" y="9185"/>
                  </a:lnTo>
                  <a:lnTo>
                    <a:pt x="3890" y="9193"/>
                  </a:lnTo>
                  <a:lnTo>
                    <a:pt x="3900" y="9202"/>
                  </a:lnTo>
                  <a:lnTo>
                    <a:pt x="3910" y="9210"/>
                  </a:lnTo>
                  <a:lnTo>
                    <a:pt x="3920" y="9217"/>
                  </a:lnTo>
                  <a:lnTo>
                    <a:pt x="3931" y="9224"/>
                  </a:lnTo>
                  <a:lnTo>
                    <a:pt x="3942" y="9230"/>
                  </a:lnTo>
                  <a:lnTo>
                    <a:pt x="3954" y="9237"/>
                  </a:lnTo>
                  <a:lnTo>
                    <a:pt x="3964" y="9245"/>
                  </a:lnTo>
                  <a:lnTo>
                    <a:pt x="3974" y="9253"/>
                  </a:lnTo>
                  <a:lnTo>
                    <a:pt x="3983" y="9262"/>
                  </a:lnTo>
                  <a:lnTo>
                    <a:pt x="3992" y="9271"/>
                  </a:lnTo>
                  <a:lnTo>
                    <a:pt x="4000" y="9280"/>
                  </a:lnTo>
                  <a:lnTo>
                    <a:pt x="4008" y="9290"/>
                  </a:lnTo>
                  <a:lnTo>
                    <a:pt x="4016" y="9300"/>
                  </a:lnTo>
                  <a:lnTo>
                    <a:pt x="4022" y="9310"/>
                  </a:lnTo>
                  <a:lnTo>
                    <a:pt x="4029" y="9320"/>
                  </a:lnTo>
                  <a:lnTo>
                    <a:pt x="4035" y="9331"/>
                  </a:lnTo>
                  <a:lnTo>
                    <a:pt x="4039" y="9343"/>
                  </a:lnTo>
                  <a:lnTo>
                    <a:pt x="4045" y="9354"/>
                  </a:lnTo>
                  <a:lnTo>
                    <a:pt x="4048" y="9365"/>
                  </a:lnTo>
                  <a:lnTo>
                    <a:pt x="4052" y="9378"/>
                  </a:lnTo>
                  <a:lnTo>
                    <a:pt x="4055" y="9389"/>
                  </a:lnTo>
                  <a:lnTo>
                    <a:pt x="4057" y="9401"/>
                  </a:lnTo>
                  <a:lnTo>
                    <a:pt x="4059" y="9414"/>
                  </a:lnTo>
                  <a:lnTo>
                    <a:pt x="4061" y="9426"/>
                  </a:lnTo>
                  <a:lnTo>
                    <a:pt x="4062" y="9438"/>
                  </a:lnTo>
                  <a:lnTo>
                    <a:pt x="4062" y="9451"/>
                  </a:lnTo>
                  <a:lnTo>
                    <a:pt x="4061" y="9463"/>
                  </a:lnTo>
                  <a:lnTo>
                    <a:pt x="4059" y="9475"/>
                  </a:lnTo>
                  <a:lnTo>
                    <a:pt x="4058" y="9488"/>
                  </a:lnTo>
                  <a:lnTo>
                    <a:pt x="4056" y="9500"/>
                  </a:lnTo>
                  <a:lnTo>
                    <a:pt x="4053" y="9512"/>
                  </a:lnTo>
                  <a:lnTo>
                    <a:pt x="4049" y="9524"/>
                  </a:lnTo>
                  <a:lnTo>
                    <a:pt x="4045" y="9536"/>
                  </a:lnTo>
                  <a:lnTo>
                    <a:pt x="4040" y="9548"/>
                  </a:lnTo>
                  <a:lnTo>
                    <a:pt x="4035" y="9560"/>
                  </a:lnTo>
                  <a:lnTo>
                    <a:pt x="4029" y="9572"/>
                  </a:lnTo>
                  <a:lnTo>
                    <a:pt x="4022" y="9583"/>
                  </a:lnTo>
                  <a:lnTo>
                    <a:pt x="4014" y="9593"/>
                  </a:lnTo>
                  <a:lnTo>
                    <a:pt x="4007" y="9603"/>
                  </a:lnTo>
                  <a:lnTo>
                    <a:pt x="3999" y="9614"/>
                  </a:lnTo>
                  <a:lnTo>
                    <a:pt x="3991" y="9624"/>
                  </a:lnTo>
                  <a:lnTo>
                    <a:pt x="3982" y="9633"/>
                  </a:lnTo>
                  <a:lnTo>
                    <a:pt x="3972" y="9641"/>
                  </a:lnTo>
                  <a:lnTo>
                    <a:pt x="3963" y="9648"/>
                  </a:lnTo>
                  <a:lnTo>
                    <a:pt x="3953" y="9656"/>
                  </a:lnTo>
                  <a:lnTo>
                    <a:pt x="3942" y="9663"/>
                  </a:lnTo>
                  <a:lnTo>
                    <a:pt x="3931" y="9669"/>
                  </a:lnTo>
                  <a:lnTo>
                    <a:pt x="3921" y="9674"/>
                  </a:lnTo>
                  <a:lnTo>
                    <a:pt x="3910" y="9680"/>
                  </a:lnTo>
                  <a:lnTo>
                    <a:pt x="3899" y="9684"/>
                  </a:lnTo>
                  <a:lnTo>
                    <a:pt x="3886" y="9689"/>
                  </a:lnTo>
                  <a:lnTo>
                    <a:pt x="3875" y="9692"/>
                  </a:lnTo>
                  <a:lnTo>
                    <a:pt x="3863" y="9696"/>
                  </a:lnTo>
                  <a:lnTo>
                    <a:pt x="3851" y="9698"/>
                  </a:lnTo>
                  <a:lnTo>
                    <a:pt x="3839" y="9700"/>
                  </a:lnTo>
                  <a:lnTo>
                    <a:pt x="3827" y="9701"/>
                  </a:lnTo>
                  <a:lnTo>
                    <a:pt x="3814" y="9702"/>
                  </a:lnTo>
                  <a:lnTo>
                    <a:pt x="3802" y="9702"/>
                  </a:lnTo>
                  <a:lnTo>
                    <a:pt x="3790" y="9701"/>
                  </a:lnTo>
                  <a:lnTo>
                    <a:pt x="3777" y="9700"/>
                  </a:lnTo>
                  <a:lnTo>
                    <a:pt x="3765" y="9699"/>
                  </a:lnTo>
                  <a:lnTo>
                    <a:pt x="3752" y="9697"/>
                  </a:lnTo>
                  <a:lnTo>
                    <a:pt x="3740" y="9693"/>
                  </a:lnTo>
                  <a:lnTo>
                    <a:pt x="3728" y="9690"/>
                  </a:lnTo>
                  <a:lnTo>
                    <a:pt x="3716" y="9686"/>
                  </a:lnTo>
                  <a:lnTo>
                    <a:pt x="3704" y="9681"/>
                  </a:lnTo>
                  <a:lnTo>
                    <a:pt x="3692" y="9675"/>
                  </a:lnTo>
                  <a:lnTo>
                    <a:pt x="3680" y="9669"/>
                  </a:lnTo>
                  <a:lnTo>
                    <a:pt x="3652" y="9652"/>
                  </a:lnTo>
                  <a:lnTo>
                    <a:pt x="3624" y="9634"/>
                  </a:lnTo>
                  <a:lnTo>
                    <a:pt x="3597" y="9615"/>
                  </a:lnTo>
                  <a:lnTo>
                    <a:pt x="3571" y="9594"/>
                  </a:lnTo>
                  <a:lnTo>
                    <a:pt x="3547" y="9573"/>
                  </a:lnTo>
                  <a:lnTo>
                    <a:pt x="3523" y="9551"/>
                  </a:lnTo>
                  <a:lnTo>
                    <a:pt x="3501" y="9527"/>
                  </a:lnTo>
                  <a:lnTo>
                    <a:pt x="3478" y="9502"/>
                  </a:lnTo>
                  <a:lnTo>
                    <a:pt x="3458" y="9476"/>
                  </a:lnTo>
                  <a:lnTo>
                    <a:pt x="3438" y="9449"/>
                  </a:lnTo>
                  <a:lnTo>
                    <a:pt x="3418" y="9422"/>
                  </a:lnTo>
                  <a:lnTo>
                    <a:pt x="3400" y="9394"/>
                  </a:lnTo>
                  <a:lnTo>
                    <a:pt x="3384" y="9365"/>
                  </a:lnTo>
                  <a:lnTo>
                    <a:pt x="3368" y="9335"/>
                  </a:lnTo>
                  <a:lnTo>
                    <a:pt x="3353" y="9304"/>
                  </a:lnTo>
                  <a:lnTo>
                    <a:pt x="3340" y="9273"/>
                  </a:lnTo>
                  <a:lnTo>
                    <a:pt x="3327" y="9242"/>
                  </a:lnTo>
                  <a:lnTo>
                    <a:pt x="3316" y="9208"/>
                  </a:lnTo>
                  <a:lnTo>
                    <a:pt x="3306" y="9175"/>
                  </a:lnTo>
                  <a:lnTo>
                    <a:pt x="3297" y="9141"/>
                  </a:lnTo>
                  <a:lnTo>
                    <a:pt x="3289" y="9107"/>
                  </a:lnTo>
                  <a:lnTo>
                    <a:pt x="3282" y="9072"/>
                  </a:lnTo>
                  <a:lnTo>
                    <a:pt x="3277" y="9037"/>
                  </a:lnTo>
                  <a:lnTo>
                    <a:pt x="3272" y="9001"/>
                  </a:lnTo>
                  <a:lnTo>
                    <a:pt x="3270" y="8965"/>
                  </a:lnTo>
                  <a:lnTo>
                    <a:pt x="3268" y="8928"/>
                  </a:lnTo>
                  <a:lnTo>
                    <a:pt x="3268" y="8892"/>
                  </a:lnTo>
                  <a:lnTo>
                    <a:pt x="3269" y="8855"/>
                  </a:lnTo>
                  <a:lnTo>
                    <a:pt x="3270" y="8817"/>
                  </a:lnTo>
                  <a:lnTo>
                    <a:pt x="3275" y="8780"/>
                  </a:lnTo>
                  <a:lnTo>
                    <a:pt x="3279" y="8742"/>
                  </a:lnTo>
                  <a:lnTo>
                    <a:pt x="3285" y="8704"/>
                  </a:lnTo>
                  <a:lnTo>
                    <a:pt x="3294" y="8662"/>
                  </a:lnTo>
                  <a:lnTo>
                    <a:pt x="3303" y="8620"/>
                  </a:lnTo>
                  <a:lnTo>
                    <a:pt x="3314" y="8579"/>
                  </a:lnTo>
                  <a:lnTo>
                    <a:pt x="3327" y="8539"/>
                  </a:lnTo>
                  <a:lnTo>
                    <a:pt x="3341" y="8500"/>
                  </a:lnTo>
                  <a:lnTo>
                    <a:pt x="3357" y="8461"/>
                  </a:lnTo>
                  <a:lnTo>
                    <a:pt x="3372" y="8424"/>
                  </a:lnTo>
                  <a:lnTo>
                    <a:pt x="3390" y="8387"/>
                  </a:lnTo>
                  <a:lnTo>
                    <a:pt x="3411" y="8352"/>
                  </a:lnTo>
                  <a:lnTo>
                    <a:pt x="3431" y="8318"/>
                  </a:lnTo>
                  <a:lnTo>
                    <a:pt x="3452" y="8284"/>
                  </a:lnTo>
                  <a:lnTo>
                    <a:pt x="3476" y="8251"/>
                  </a:lnTo>
                  <a:lnTo>
                    <a:pt x="3499" y="8220"/>
                  </a:lnTo>
                  <a:lnTo>
                    <a:pt x="3524" y="8188"/>
                  </a:lnTo>
                  <a:lnTo>
                    <a:pt x="3551" y="8159"/>
                  </a:lnTo>
                  <a:lnTo>
                    <a:pt x="3578" y="8131"/>
                  </a:lnTo>
                  <a:lnTo>
                    <a:pt x="3607" y="8104"/>
                  </a:lnTo>
                  <a:lnTo>
                    <a:pt x="3637" y="8078"/>
                  </a:lnTo>
                  <a:lnTo>
                    <a:pt x="3668" y="8052"/>
                  </a:lnTo>
                  <a:lnTo>
                    <a:pt x="3700" y="8029"/>
                  </a:lnTo>
                  <a:lnTo>
                    <a:pt x="3732" y="8006"/>
                  </a:lnTo>
                  <a:lnTo>
                    <a:pt x="3766" y="7985"/>
                  </a:lnTo>
                  <a:lnTo>
                    <a:pt x="3801" y="7966"/>
                  </a:lnTo>
                  <a:lnTo>
                    <a:pt x="3836" y="7947"/>
                  </a:lnTo>
                  <a:lnTo>
                    <a:pt x="3873" y="7929"/>
                  </a:lnTo>
                  <a:lnTo>
                    <a:pt x="3910" y="7913"/>
                  </a:lnTo>
                  <a:lnTo>
                    <a:pt x="3948" y="7898"/>
                  </a:lnTo>
                  <a:lnTo>
                    <a:pt x="3986" y="7885"/>
                  </a:lnTo>
                  <a:lnTo>
                    <a:pt x="4027" y="7874"/>
                  </a:lnTo>
                  <a:lnTo>
                    <a:pt x="4067" y="7862"/>
                  </a:lnTo>
                  <a:lnTo>
                    <a:pt x="4109" y="7853"/>
                  </a:lnTo>
                  <a:lnTo>
                    <a:pt x="4150" y="7847"/>
                  </a:lnTo>
                  <a:lnTo>
                    <a:pt x="4185" y="7841"/>
                  </a:lnTo>
                  <a:lnTo>
                    <a:pt x="4219" y="7837"/>
                  </a:lnTo>
                  <a:lnTo>
                    <a:pt x="4253" y="7834"/>
                  </a:lnTo>
                  <a:lnTo>
                    <a:pt x="4287" y="7832"/>
                  </a:lnTo>
                  <a:lnTo>
                    <a:pt x="4319" y="7831"/>
                  </a:lnTo>
                  <a:lnTo>
                    <a:pt x="4352" y="7831"/>
                  </a:lnTo>
                  <a:lnTo>
                    <a:pt x="4383" y="7831"/>
                  </a:lnTo>
                  <a:lnTo>
                    <a:pt x="4415" y="7833"/>
                  </a:lnTo>
                  <a:lnTo>
                    <a:pt x="4446" y="7835"/>
                  </a:lnTo>
                  <a:lnTo>
                    <a:pt x="4477" y="7839"/>
                  </a:lnTo>
                  <a:lnTo>
                    <a:pt x="4506" y="7843"/>
                  </a:lnTo>
                  <a:lnTo>
                    <a:pt x="4536" y="7848"/>
                  </a:lnTo>
                  <a:lnTo>
                    <a:pt x="4565" y="7853"/>
                  </a:lnTo>
                  <a:lnTo>
                    <a:pt x="4594" y="7860"/>
                  </a:lnTo>
                  <a:lnTo>
                    <a:pt x="4622" y="7867"/>
                  </a:lnTo>
                  <a:lnTo>
                    <a:pt x="4650" y="7875"/>
                  </a:lnTo>
                  <a:lnTo>
                    <a:pt x="4677" y="7884"/>
                  </a:lnTo>
                  <a:lnTo>
                    <a:pt x="4704" y="7893"/>
                  </a:lnTo>
                  <a:lnTo>
                    <a:pt x="4730" y="7903"/>
                  </a:lnTo>
                  <a:lnTo>
                    <a:pt x="4757" y="7913"/>
                  </a:lnTo>
                  <a:lnTo>
                    <a:pt x="4781" y="7924"/>
                  </a:lnTo>
                  <a:lnTo>
                    <a:pt x="4806" y="7935"/>
                  </a:lnTo>
                  <a:lnTo>
                    <a:pt x="4831" y="7948"/>
                  </a:lnTo>
                  <a:lnTo>
                    <a:pt x="4856" y="7960"/>
                  </a:lnTo>
                  <a:lnTo>
                    <a:pt x="4879" y="7974"/>
                  </a:lnTo>
                  <a:lnTo>
                    <a:pt x="4902" y="7987"/>
                  </a:lnTo>
                  <a:lnTo>
                    <a:pt x="4925" y="8002"/>
                  </a:lnTo>
                  <a:lnTo>
                    <a:pt x="4947" y="8016"/>
                  </a:lnTo>
                  <a:lnTo>
                    <a:pt x="4990" y="8047"/>
                  </a:lnTo>
                  <a:lnTo>
                    <a:pt x="5032" y="8079"/>
                  </a:lnTo>
                  <a:lnTo>
                    <a:pt x="5050" y="8039"/>
                  </a:lnTo>
                  <a:lnTo>
                    <a:pt x="5070" y="8000"/>
                  </a:lnTo>
                  <a:lnTo>
                    <a:pt x="5092" y="7960"/>
                  </a:lnTo>
                  <a:lnTo>
                    <a:pt x="5115" y="7922"/>
                  </a:lnTo>
                  <a:lnTo>
                    <a:pt x="5141" y="7886"/>
                  </a:lnTo>
                  <a:lnTo>
                    <a:pt x="5168" y="7849"/>
                  </a:lnTo>
                  <a:lnTo>
                    <a:pt x="5196" y="7814"/>
                  </a:lnTo>
                  <a:lnTo>
                    <a:pt x="5227" y="7780"/>
                  </a:lnTo>
                  <a:lnTo>
                    <a:pt x="5243" y="7763"/>
                  </a:lnTo>
                  <a:lnTo>
                    <a:pt x="5261" y="7745"/>
                  </a:lnTo>
                  <a:lnTo>
                    <a:pt x="5281" y="7729"/>
                  </a:lnTo>
                  <a:lnTo>
                    <a:pt x="5301" y="7712"/>
                  </a:lnTo>
                  <a:lnTo>
                    <a:pt x="5321" y="7695"/>
                  </a:lnTo>
                  <a:lnTo>
                    <a:pt x="5342" y="7678"/>
                  </a:lnTo>
                  <a:lnTo>
                    <a:pt x="5365" y="7661"/>
                  </a:lnTo>
                  <a:lnTo>
                    <a:pt x="5389" y="7645"/>
                  </a:lnTo>
                  <a:lnTo>
                    <a:pt x="5413" y="7630"/>
                  </a:lnTo>
                  <a:lnTo>
                    <a:pt x="5439" y="7615"/>
                  </a:lnTo>
                  <a:lnTo>
                    <a:pt x="5465" y="7600"/>
                  </a:lnTo>
                  <a:lnTo>
                    <a:pt x="5493" y="7586"/>
                  </a:lnTo>
                  <a:lnTo>
                    <a:pt x="5521" y="7574"/>
                  </a:lnTo>
                  <a:lnTo>
                    <a:pt x="5552" y="7561"/>
                  </a:lnTo>
                  <a:lnTo>
                    <a:pt x="5582" y="7550"/>
                  </a:lnTo>
                  <a:lnTo>
                    <a:pt x="5615" y="7539"/>
                  </a:lnTo>
                  <a:lnTo>
                    <a:pt x="5647" y="7529"/>
                  </a:lnTo>
                  <a:lnTo>
                    <a:pt x="5681" y="7521"/>
                  </a:lnTo>
                  <a:lnTo>
                    <a:pt x="5716" y="7513"/>
                  </a:lnTo>
                  <a:lnTo>
                    <a:pt x="5753" y="7506"/>
                  </a:lnTo>
                  <a:lnTo>
                    <a:pt x="5790" y="7502"/>
                  </a:lnTo>
                  <a:lnTo>
                    <a:pt x="5828" y="7497"/>
                  </a:lnTo>
                  <a:lnTo>
                    <a:pt x="5869" y="7495"/>
                  </a:lnTo>
                  <a:lnTo>
                    <a:pt x="5909" y="7493"/>
                  </a:lnTo>
                  <a:lnTo>
                    <a:pt x="5952" y="7494"/>
                  </a:lnTo>
                  <a:lnTo>
                    <a:pt x="5995" y="7495"/>
                  </a:lnTo>
                  <a:lnTo>
                    <a:pt x="6040" y="7498"/>
                  </a:lnTo>
                  <a:lnTo>
                    <a:pt x="6086" y="7503"/>
                  </a:lnTo>
                  <a:lnTo>
                    <a:pt x="6133" y="7509"/>
                  </a:lnTo>
                  <a:lnTo>
                    <a:pt x="6181" y="7517"/>
                  </a:lnTo>
                  <a:lnTo>
                    <a:pt x="6231" y="7527"/>
                  </a:lnTo>
                  <a:lnTo>
                    <a:pt x="6283" y="7540"/>
                  </a:lnTo>
                  <a:lnTo>
                    <a:pt x="6317" y="7549"/>
                  </a:lnTo>
                  <a:lnTo>
                    <a:pt x="6352" y="7560"/>
                  </a:lnTo>
                  <a:lnTo>
                    <a:pt x="6386" y="7572"/>
                  </a:lnTo>
                  <a:lnTo>
                    <a:pt x="6419" y="7586"/>
                  </a:lnTo>
                  <a:lnTo>
                    <a:pt x="6451" y="7600"/>
                  </a:lnTo>
                  <a:lnTo>
                    <a:pt x="6483" y="7616"/>
                  </a:lnTo>
                  <a:lnTo>
                    <a:pt x="6513" y="7633"/>
                  </a:lnTo>
                  <a:lnTo>
                    <a:pt x="6542" y="7652"/>
                  </a:lnTo>
                  <a:lnTo>
                    <a:pt x="6542" y="6441"/>
                  </a:lnTo>
                  <a:close/>
                </a:path>
              </a:pathLst>
            </a:custGeom>
            <a:solidFill>
              <a:srgbClr val="E63B3C"/>
            </a:solidFill>
            <a:ln>
              <a:noFill/>
            </a:ln>
          </p:spPr>
          <p:txBody>
            <a:bodyPr vert="horz" wrap="square" lIns="97385" tIns="48693" rIns="97385" bIns="48693" numCol="1" anchor="t" anchorCtr="0" compatLnSpc="1">
              <a:prstTxWarp prst="textNoShape">
                <a:avLst/>
              </a:prstTxWarp>
            </a:bodyPr>
            <a:lstStyle/>
            <a:p>
              <a:endParaRPr lang="en-US" sz="1917">
                <a:cs typeface="+mn-ea"/>
                <a:sym typeface="+mn-lt"/>
              </a:endParaRPr>
            </a:p>
          </p:txBody>
        </p:sp>
        <p:sp>
          <p:nvSpPr>
            <p:cNvPr id="14" name="Freeform 10">
              <a:extLst>
                <a:ext uri="{FF2B5EF4-FFF2-40B4-BE49-F238E27FC236}">
                  <a16:creationId xmlns:a16="http://schemas.microsoft.com/office/drawing/2014/main" xmlns="" id="{E87DFC01-EBAF-4753-821E-810BCB16B26A}"/>
                </a:ext>
              </a:extLst>
            </p:cNvPr>
            <p:cNvSpPr>
              <a:spLocks noEditPoints="1"/>
            </p:cNvSpPr>
            <p:nvPr/>
          </p:nvSpPr>
          <p:spPr bwMode="auto">
            <a:xfrm>
              <a:off x="9772529" y="2338167"/>
              <a:ext cx="2999559" cy="5791666"/>
            </a:xfrm>
            <a:custGeom>
              <a:avLst/>
              <a:gdLst>
                <a:gd name="T0" fmla="*/ 289 w 7060"/>
                <a:gd name="T1" fmla="*/ 9881 h 13621"/>
                <a:gd name="T2" fmla="*/ 4 w 7060"/>
                <a:gd name="T3" fmla="*/ 1708 h 13621"/>
                <a:gd name="T4" fmla="*/ 1874 w 7060"/>
                <a:gd name="T5" fmla="*/ 2 h 13621"/>
                <a:gd name="T6" fmla="*/ 3357 w 7060"/>
                <a:gd name="T7" fmla="*/ 954 h 13621"/>
                <a:gd name="T8" fmla="*/ 5101 w 7060"/>
                <a:gd name="T9" fmla="*/ 1989 h 13621"/>
                <a:gd name="T10" fmla="*/ 6408 w 7060"/>
                <a:gd name="T11" fmla="*/ 3364 h 13621"/>
                <a:gd name="T12" fmla="*/ 6230 w 7060"/>
                <a:gd name="T13" fmla="*/ 5193 h 13621"/>
                <a:gd name="T14" fmla="*/ 6832 w 7060"/>
                <a:gd name="T15" fmla="*/ 7753 h 13621"/>
                <a:gd name="T16" fmla="*/ 5508 w 7060"/>
                <a:gd name="T17" fmla="*/ 10201 h 13621"/>
                <a:gd name="T18" fmla="*/ 3030 w 7060"/>
                <a:gd name="T19" fmla="*/ 11005 h 13621"/>
                <a:gd name="T20" fmla="*/ 578 w 7060"/>
                <a:gd name="T21" fmla="*/ 11548 h 13621"/>
                <a:gd name="T22" fmla="*/ 259 w 7060"/>
                <a:gd name="T23" fmla="*/ 11656 h 13621"/>
                <a:gd name="T24" fmla="*/ 828 w 7060"/>
                <a:gd name="T25" fmla="*/ 10957 h 13621"/>
                <a:gd name="T26" fmla="*/ 936 w 7060"/>
                <a:gd name="T27" fmla="*/ 11835 h 13621"/>
                <a:gd name="T28" fmla="*/ 265 w 7060"/>
                <a:gd name="T29" fmla="*/ 13196 h 13621"/>
                <a:gd name="T30" fmla="*/ 348 w 7060"/>
                <a:gd name="T31" fmla="*/ 11850 h 13621"/>
                <a:gd name="T32" fmla="*/ 1606 w 7060"/>
                <a:gd name="T33" fmla="*/ 12901 h 13621"/>
                <a:gd name="T34" fmla="*/ 3495 w 7060"/>
                <a:gd name="T35" fmla="*/ 11076 h 13621"/>
                <a:gd name="T36" fmla="*/ 2619 w 7060"/>
                <a:gd name="T37" fmla="*/ 12216 h 13621"/>
                <a:gd name="T38" fmla="*/ 702 w 7060"/>
                <a:gd name="T39" fmla="*/ 5058 h 13621"/>
                <a:gd name="T40" fmla="*/ 1707 w 7060"/>
                <a:gd name="T41" fmla="*/ 5992 h 13621"/>
                <a:gd name="T42" fmla="*/ 1242 w 7060"/>
                <a:gd name="T43" fmla="*/ 6004 h 13621"/>
                <a:gd name="T44" fmla="*/ 727 w 7060"/>
                <a:gd name="T45" fmla="*/ 5583 h 13621"/>
                <a:gd name="T46" fmla="*/ 1307 w 7060"/>
                <a:gd name="T47" fmla="*/ 7506 h 13621"/>
                <a:gd name="T48" fmla="*/ 2495 w 7060"/>
                <a:gd name="T49" fmla="*/ 7853 h 13621"/>
                <a:gd name="T50" fmla="*/ 3785 w 7060"/>
                <a:gd name="T51" fmla="*/ 8780 h 13621"/>
                <a:gd name="T52" fmla="*/ 3174 w 7060"/>
                <a:gd name="T53" fmla="*/ 9689 h 13621"/>
                <a:gd name="T54" fmla="*/ 3129 w 7060"/>
                <a:gd name="T55" fmla="*/ 9224 h 13621"/>
                <a:gd name="T56" fmla="*/ 2860 w 7060"/>
                <a:gd name="T57" fmla="*/ 8357 h 13621"/>
                <a:gd name="T58" fmla="*/ 1933 w 7060"/>
                <a:gd name="T59" fmla="*/ 8990 h 13621"/>
                <a:gd name="T60" fmla="*/ 1607 w 7060"/>
                <a:gd name="T61" fmla="*/ 8654 h 13621"/>
                <a:gd name="T62" fmla="*/ 901 w 7060"/>
                <a:gd name="T63" fmla="*/ 8035 h 13621"/>
                <a:gd name="T64" fmla="*/ 744 w 7060"/>
                <a:gd name="T65" fmla="*/ 9642 h 13621"/>
                <a:gd name="T66" fmla="*/ 2245 w 7060"/>
                <a:gd name="T67" fmla="*/ 10654 h 13621"/>
                <a:gd name="T68" fmla="*/ 3503 w 7060"/>
                <a:gd name="T69" fmla="*/ 10303 h 13621"/>
                <a:gd name="T70" fmla="*/ 5560 w 7060"/>
                <a:gd name="T71" fmla="*/ 8945 h 13621"/>
                <a:gd name="T72" fmla="*/ 5009 w 7060"/>
                <a:gd name="T73" fmla="*/ 7422 h 13621"/>
                <a:gd name="T74" fmla="*/ 4004 w 7060"/>
                <a:gd name="T75" fmla="*/ 7099 h 13621"/>
                <a:gd name="T76" fmla="*/ 3600 w 7060"/>
                <a:gd name="T77" fmla="*/ 5856 h 13621"/>
                <a:gd name="T78" fmla="*/ 2610 w 7060"/>
                <a:gd name="T79" fmla="*/ 6592 h 13621"/>
                <a:gd name="T80" fmla="*/ 2153 w 7060"/>
                <a:gd name="T81" fmla="*/ 6684 h 13621"/>
                <a:gd name="T82" fmla="*/ 3365 w 7060"/>
                <a:gd name="T83" fmla="*/ 5284 h 13621"/>
                <a:gd name="T84" fmla="*/ 4429 w 7060"/>
                <a:gd name="T85" fmla="*/ 6218 h 13621"/>
                <a:gd name="T86" fmla="*/ 5901 w 7060"/>
                <a:gd name="T87" fmla="*/ 7679 h 13621"/>
                <a:gd name="T88" fmla="*/ 6479 w 7060"/>
                <a:gd name="T89" fmla="*/ 6375 h 13621"/>
                <a:gd name="T90" fmla="*/ 5431 w 7060"/>
                <a:gd name="T91" fmla="*/ 5297 h 13621"/>
                <a:gd name="T92" fmla="*/ 6106 w 7060"/>
                <a:gd name="T93" fmla="*/ 4048 h 13621"/>
                <a:gd name="T94" fmla="*/ 5158 w 7060"/>
                <a:gd name="T95" fmla="*/ 3069 h 13621"/>
                <a:gd name="T96" fmla="*/ 3787 w 7060"/>
                <a:gd name="T97" fmla="*/ 3786 h 13621"/>
                <a:gd name="T98" fmla="*/ 3339 w 7060"/>
                <a:gd name="T99" fmla="*/ 3976 h 13621"/>
                <a:gd name="T100" fmla="*/ 4221 w 7060"/>
                <a:gd name="T101" fmla="*/ 2639 h 13621"/>
                <a:gd name="T102" fmla="*/ 3953 w 7060"/>
                <a:gd name="T103" fmla="*/ 1450 h 13621"/>
                <a:gd name="T104" fmla="*/ 2657 w 7060"/>
                <a:gd name="T105" fmla="*/ 1598 h 13621"/>
                <a:gd name="T106" fmla="*/ 1966 w 7060"/>
                <a:gd name="T107" fmla="*/ 526 h 13621"/>
                <a:gd name="T108" fmla="*/ 522 w 7060"/>
                <a:gd name="T109" fmla="*/ 1619 h 13621"/>
                <a:gd name="T110" fmla="*/ 1533 w 7060"/>
                <a:gd name="T111" fmla="*/ 3680 h 13621"/>
                <a:gd name="T112" fmla="*/ 2564 w 7060"/>
                <a:gd name="T113" fmla="*/ 3243 h 13621"/>
                <a:gd name="T114" fmla="*/ 1949 w 7060"/>
                <a:gd name="T115" fmla="*/ 2525 h 13621"/>
                <a:gd name="T116" fmla="*/ 1402 w 7060"/>
                <a:gd name="T117" fmla="*/ 2810 h 13621"/>
                <a:gd name="T118" fmla="*/ 1658 w 7060"/>
                <a:gd name="T119" fmla="*/ 2097 h 13621"/>
                <a:gd name="T120" fmla="*/ 2922 w 7060"/>
                <a:gd name="T121" fmla="*/ 2511 h 13621"/>
                <a:gd name="T122" fmla="*/ 2288 w 7060"/>
                <a:gd name="T123" fmla="*/ 4234 h 13621"/>
                <a:gd name="T124" fmla="*/ 690 w 7060"/>
                <a:gd name="T125" fmla="*/ 3679 h 1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060" h="13621">
                  <a:moveTo>
                    <a:pt x="2252" y="11166"/>
                  </a:moveTo>
                  <a:lnTo>
                    <a:pt x="2226" y="11166"/>
                  </a:lnTo>
                  <a:lnTo>
                    <a:pt x="2200" y="11166"/>
                  </a:lnTo>
                  <a:lnTo>
                    <a:pt x="2174" y="11165"/>
                  </a:lnTo>
                  <a:lnTo>
                    <a:pt x="2148" y="11164"/>
                  </a:lnTo>
                  <a:lnTo>
                    <a:pt x="2122" y="11162"/>
                  </a:lnTo>
                  <a:lnTo>
                    <a:pt x="2097" y="11160"/>
                  </a:lnTo>
                  <a:lnTo>
                    <a:pt x="2071" y="11159"/>
                  </a:lnTo>
                  <a:lnTo>
                    <a:pt x="2044" y="11156"/>
                  </a:lnTo>
                  <a:lnTo>
                    <a:pt x="1987" y="11150"/>
                  </a:lnTo>
                  <a:lnTo>
                    <a:pt x="1931" y="11142"/>
                  </a:lnTo>
                  <a:lnTo>
                    <a:pt x="1876" y="11134"/>
                  </a:lnTo>
                  <a:lnTo>
                    <a:pt x="1820" y="11123"/>
                  </a:lnTo>
                  <a:lnTo>
                    <a:pt x="1765" y="11112"/>
                  </a:lnTo>
                  <a:lnTo>
                    <a:pt x="1711" y="11100"/>
                  </a:lnTo>
                  <a:lnTo>
                    <a:pt x="1657" y="11085"/>
                  </a:lnTo>
                  <a:lnTo>
                    <a:pt x="1603" y="11070"/>
                  </a:lnTo>
                  <a:lnTo>
                    <a:pt x="1550" y="11053"/>
                  </a:lnTo>
                  <a:lnTo>
                    <a:pt x="1497" y="11035"/>
                  </a:lnTo>
                  <a:lnTo>
                    <a:pt x="1445" y="11016"/>
                  </a:lnTo>
                  <a:lnTo>
                    <a:pt x="1394" y="10996"/>
                  </a:lnTo>
                  <a:lnTo>
                    <a:pt x="1344" y="10975"/>
                  </a:lnTo>
                  <a:lnTo>
                    <a:pt x="1294" y="10953"/>
                  </a:lnTo>
                  <a:lnTo>
                    <a:pt x="1245" y="10930"/>
                  </a:lnTo>
                  <a:lnTo>
                    <a:pt x="1197" y="10905"/>
                  </a:lnTo>
                  <a:lnTo>
                    <a:pt x="1150" y="10879"/>
                  </a:lnTo>
                  <a:lnTo>
                    <a:pt x="1104" y="10852"/>
                  </a:lnTo>
                  <a:lnTo>
                    <a:pt x="1057" y="10824"/>
                  </a:lnTo>
                  <a:lnTo>
                    <a:pt x="1014" y="10796"/>
                  </a:lnTo>
                  <a:lnTo>
                    <a:pt x="970" y="10766"/>
                  </a:lnTo>
                  <a:lnTo>
                    <a:pt x="928" y="10735"/>
                  </a:lnTo>
                  <a:lnTo>
                    <a:pt x="887" y="10704"/>
                  </a:lnTo>
                  <a:lnTo>
                    <a:pt x="847" y="10671"/>
                  </a:lnTo>
                  <a:lnTo>
                    <a:pt x="808" y="10638"/>
                  </a:lnTo>
                  <a:lnTo>
                    <a:pt x="771" y="10604"/>
                  </a:lnTo>
                  <a:lnTo>
                    <a:pt x="734" y="10568"/>
                  </a:lnTo>
                  <a:lnTo>
                    <a:pt x="699" y="10532"/>
                  </a:lnTo>
                  <a:lnTo>
                    <a:pt x="665" y="10496"/>
                  </a:lnTo>
                  <a:lnTo>
                    <a:pt x="634" y="10458"/>
                  </a:lnTo>
                  <a:lnTo>
                    <a:pt x="602" y="10419"/>
                  </a:lnTo>
                  <a:lnTo>
                    <a:pt x="573" y="10380"/>
                  </a:lnTo>
                  <a:lnTo>
                    <a:pt x="517" y="10299"/>
                  </a:lnTo>
                  <a:lnTo>
                    <a:pt x="464" y="10217"/>
                  </a:lnTo>
                  <a:lnTo>
                    <a:pt x="415" y="10134"/>
                  </a:lnTo>
                  <a:lnTo>
                    <a:pt x="370" y="10050"/>
                  </a:lnTo>
                  <a:lnTo>
                    <a:pt x="328" y="9965"/>
                  </a:lnTo>
                  <a:lnTo>
                    <a:pt x="289" y="9881"/>
                  </a:lnTo>
                  <a:lnTo>
                    <a:pt x="253" y="9797"/>
                  </a:lnTo>
                  <a:lnTo>
                    <a:pt x="221" y="9712"/>
                  </a:lnTo>
                  <a:lnTo>
                    <a:pt x="192" y="9628"/>
                  </a:lnTo>
                  <a:lnTo>
                    <a:pt x="165" y="9545"/>
                  </a:lnTo>
                  <a:lnTo>
                    <a:pt x="140" y="9463"/>
                  </a:lnTo>
                  <a:lnTo>
                    <a:pt x="119" y="9382"/>
                  </a:lnTo>
                  <a:lnTo>
                    <a:pt x="99" y="9302"/>
                  </a:lnTo>
                  <a:lnTo>
                    <a:pt x="81" y="9224"/>
                  </a:lnTo>
                  <a:lnTo>
                    <a:pt x="67" y="9146"/>
                  </a:lnTo>
                  <a:lnTo>
                    <a:pt x="53" y="9072"/>
                  </a:lnTo>
                  <a:lnTo>
                    <a:pt x="42" y="8999"/>
                  </a:lnTo>
                  <a:lnTo>
                    <a:pt x="33" y="8928"/>
                  </a:lnTo>
                  <a:lnTo>
                    <a:pt x="24" y="8860"/>
                  </a:lnTo>
                  <a:lnTo>
                    <a:pt x="18" y="8795"/>
                  </a:lnTo>
                  <a:lnTo>
                    <a:pt x="13" y="8733"/>
                  </a:lnTo>
                  <a:lnTo>
                    <a:pt x="8" y="8675"/>
                  </a:lnTo>
                  <a:lnTo>
                    <a:pt x="6" y="8620"/>
                  </a:lnTo>
                  <a:lnTo>
                    <a:pt x="4" y="8568"/>
                  </a:lnTo>
                  <a:lnTo>
                    <a:pt x="2" y="8476"/>
                  </a:lnTo>
                  <a:lnTo>
                    <a:pt x="3" y="8402"/>
                  </a:lnTo>
                  <a:lnTo>
                    <a:pt x="4" y="8347"/>
                  </a:lnTo>
                  <a:lnTo>
                    <a:pt x="6" y="8312"/>
                  </a:lnTo>
                  <a:lnTo>
                    <a:pt x="6" y="7207"/>
                  </a:lnTo>
                  <a:lnTo>
                    <a:pt x="4" y="7195"/>
                  </a:lnTo>
                  <a:lnTo>
                    <a:pt x="3" y="7182"/>
                  </a:lnTo>
                  <a:lnTo>
                    <a:pt x="2" y="7170"/>
                  </a:lnTo>
                  <a:lnTo>
                    <a:pt x="0" y="7157"/>
                  </a:lnTo>
                  <a:lnTo>
                    <a:pt x="0" y="7058"/>
                  </a:lnTo>
                  <a:lnTo>
                    <a:pt x="0" y="6961"/>
                  </a:lnTo>
                  <a:lnTo>
                    <a:pt x="0" y="6865"/>
                  </a:lnTo>
                  <a:lnTo>
                    <a:pt x="0" y="6773"/>
                  </a:lnTo>
                  <a:lnTo>
                    <a:pt x="0" y="6682"/>
                  </a:lnTo>
                  <a:lnTo>
                    <a:pt x="2" y="6593"/>
                  </a:lnTo>
                  <a:lnTo>
                    <a:pt x="4" y="6507"/>
                  </a:lnTo>
                  <a:lnTo>
                    <a:pt x="6" y="6423"/>
                  </a:lnTo>
                  <a:lnTo>
                    <a:pt x="6" y="2161"/>
                  </a:lnTo>
                  <a:lnTo>
                    <a:pt x="6" y="2146"/>
                  </a:lnTo>
                  <a:lnTo>
                    <a:pt x="8" y="2131"/>
                  </a:lnTo>
                  <a:lnTo>
                    <a:pt x="9" y="2116"/>
                  </a:lnTo>
                  <a:lnTo>
                    <a:pt x="13" y="2102"/>
                  </a:lnTo>
                  <a:lnTo>
                    <a:pt x="8" y="2046"/>
                  </a:lnTo>
                  <a:lnTo>
                    <a:pt x="5" y="1991"/>
                  </a:lnTo>
                  <a:lnTo>
                    <a:pt x="3" y="1934"/>
                  </a:lnTo>
                  <a:lnTo>
                    <a:pt x="2" y="1878"/>
                  </a:lnTo>
                  <a:lnTo>
                    <a:pt x="0" y="1822"/>
                  </a:lnTo>
                  <a:lnTo>
                    <a:pt x="2" y="1766"/>
                  </a:lnTo>
                  <a:lnTo>
                    <a:pt x="4" y="1708"/>
                  </a:lnTo>
                  <a:lnTo>
                    <a:pt x="6" y="1652"/>
                  </a:lnTo>
                  <a:lnTo>
                    <a:pt x="12" y="1587"/>
                  </a:lnTo>
                  <a:lnTo>
                    <a:pt x="18" y="1523"/>
                  </a:lnTo>
                  <a:lnTo>
                    <a:pt x="27" y="1459"/>
                  </a:lnTo>
                  <a:lnTo>
                    <a:pt x="39" y="1397"/>
                  </a:lnTo>
                  <a:lnTo>
                    <a:pt x="52" y="1335"/>
                  </a:lnTo>
                  <a:lnTo>
                    <a:pt x="67" y="1275"/>
                  </a:lnTo>
                  <a:lnTo>
                    <a:pt x="84" y="1215"/>
                  </a:lnTo>
                  <a:lnTo>
                    <a:pt x="103" y="1158"/>
                  </a:lnTo>
                  <a:lnTo>
                    <a:pt x="124" y="1100"/>
                  </a:lnTo>
                  <a:lnTo>
                    <a:pt x="147" y="1044"/>
                  </a:lnTo>
                  <a:lnTo>
                    <a:pt x="171" y="989"/>
                  </a:lnTo>
                  <a:lnTo>
                    <a:pt x="197" y="935"/>
                  </a:lnTo>
                  <a:lnTo>
                    <a:pt x="225" y="882"/>
                  </a:lnTo>
                  <a:lnTo>
                    <a:pt x="256" y="831"/>
                  </a:lnTo>
                  <a:lnTo>
                    <a:pt x="287" y="780"/>
                  </a:lnTo>
                  <a:lnTo>
                    <a:pt x="321" y="732"/>
                  </a:lnTo>
                  <a:lnTo>
                    <a:pt x="357" y="683"/>
                  </a:lnTo>
                  <a:lnTo>
                    <a:pt x="394" y="637"/>
                  </a:lnTo>
                  <a:lnTo>
                    <a:pt x="432" y="592"/>
                  </a:lnTo>
                  <a:lnTo>
                    <a:pt x="473" y="549"/>
                  </a:lnTo>
                  <a:lnTo>
                    <a:pt x="515" y="506"/>
                  </a:lnTo>
                  <a:lnTo>
                    <a:pt x="559" y="465"/>
                  </a:lnTo>
                  <a:lnTo>
                    <a:pt x="605" y="426"/>
                  </a:lnTo>
                  <a:lnTo>
                    <a:pt x="653" y="388"/>
                  </a:lnTo>
                  <a:lnTo>
                    <a:pt x="701" y="351"/>
                  </a:lnTo>
                  <a:lnTo>
                    <a:pt x="752" y="316"/>
                  </a:lnTo>
                  <a:lnTo>
                    <a:pt x="803" y="282"/>
                  </a:lnTo>
                  <a:lnTo>
                    <a:pt x="856" y="251"/>
                  </a:lnTo>
                  <a:lnTo>
                    <a:pt x="911" y="220"/>
                  </a:lnTo>
                  <a:lnTo>
                    <a:pt x="969" y="192"/>
                  </a:lnTo>
                  <a:lnTo>
                    <a:pt x="1026" y="165"/>
                  </a:lnTo>
                  <a:lnTo>
                    <a:pt x="1086" y="139"/>
                  </a:lnTo>
                  <a:lnTo>
                    <a:pt x="1142" y="118"/>
                  </a:lnTo>
                  <a:lnTo>
                    <a:pt x="1198" y="98"/>
                  </a:lnTo>
                  <a:lnTo>
                    <a:pt x="1254" y="80"/>
                  </a:lnTo>
                  <a:lnTo>
                    <a:pt x="1310" y="64"/>
                  </a:lnTo>
                  <a:lnTo>
                    <a:pt x="1367" y="49"/>
                  </a:lnTo>
                  <a:lnTo>
                    <a:pt x="1424" y="37"/>
                  </a:lnTo>
                  <a:lnTo>
                    <a:pt x="1481" y="27"/>
                  </a:lnTo>
                  <a:lnTo>
                    <a:pt x="1538" y="18"/>
                  </a:lnTo>
                  <a:lnTo>
                    <a:pt x="1594" y="10"/>
                  </a:lnTo>
                  <a:lnTo>
                    <a:pt x="1651" y="6"/>
                  </a:lnTo>
                  <a:lnTo>
                    <a:pt x="1707" y="2"/>
                  </a:lnTo>
                  <a:lnTo>
                    <a:pt x="1764" y="0"/>
                  </a:lnTo>
                  <a:lnTo>
                    <a:pt x="1819" y="0"/>
                  </a:lnTo>
                  <a:lnTo>
                    <a:pt x="1874" y="2"/>
                  </a:lnTo>
                  <a:lnTo>
                    <a:pt x="1929" y="6"/>
                  </a:lnTo>
                  <a:lnTo>
                    <a:pt x="1983" y="11"/>
                  </a:lnTo>
                  <a:lnTo>
                    <a:pt x="2037" y="18"/>
                  </a:lnTo>
                  <a:lnTo>
                    <a:pt x="2090" y="27"/>
                  </a:lnTo>
                  <a:lnTo>
                    <a:pt x="2143" y="37"/>
                  </a:lnTo>
                  <a:lnTo>
                    <a:pt x="2194" y="49"/>
                  </a:lnTo>
                  <a:lnTo>
                    <a:pt x="2245" y="64"/>
                  </a:lnTo>
                  <a:lnTo>
                    <a:pt x="2294" y="80"/>
                  </a:lnTo>
                  <a:lnTo>
                    <a:pt x="2344" y="97"/>
                  </a:lnTo>
                  <a:lnTo>
                    <a:pt x="2391" y="116"/>
                  </a:lnTo>
                  <a:lnTo>
                    <a:pt x="2438" y="136"/>
                  </a:lnTo>
                  <a:lnTo>
                    <a:pt x="2483" y="158"/>
                  </a:lnTo>
                  <a:lnTo>
                    <a:pt x="2528" y="183"/>
                  </a:lnTo>
                  <a:lnTo>
                    <a:pt x="2571" y="209"/>
                  </a:lnTo>
                  <a:lnTo>
                    <a:pt x="2613" y="236"/>
                  </a:lnTo>
                  <a:lnTo>
                    <a:pt x="2653" y="265"/>
                  </a:lnTo>
                  <a:lnTo>
                    <a:pt x="2692" y="296"/>
                  </a:lnTo>
                  <a:lnTo>
                    <a:pt x="2730" y="328"/>
                  </a:lnTo>
                  <a:lnTo>
                    <a:pt x="2753" y="350"/>
                  </a:lnTo>
                  <a:lnTo>
                    <a:pt x="2775" y="371"/>
                  </a:lnTo>
                  <a:lnTo>
                    <a:pt x="2796" y="393"/>
                  </a:lnTo>
                  <a:lnTo>
                    <a:pt x="2817" y="415"/>
                  </a:lnTo>
                  <a:lnTo>
                    <a:pt x="2836" y="436"/>
                  </a:lnTo>
                  <a:lnTo>
                    <a:pt x="2856" y="459"/>
                  </a:lnTo>
                  <a:lnTo>
                    <a:pt x="2875" y="481"/>
                  </a:lnTo>
                  <a:lnTo>
                    <a:pt x="2892" y="504"/>
                  </a:lnTo>
                  <a:lnTo>
                    <a:pt x="2908" y="525"/>
                  </a:lnTo>
                  <a:lnTo>
                    <a:pt x="2925" y="547"/>
                  </a:lnTo>
                  <a:lnTo>
                    <a:pt x="2940" y="570"/>
                  </a:lnTo>
                  <a:lnTo>
                    <a:pt x="2956" y="592"/>
                  </a:lnTo>
                  <a:lnTo>
                    <a:pt x="2983" y="637"/>
                  </a:lnTo>
                  <a:lnTo>
                    <a:pt x="3008" y="683"/>
                  </a:lnTo>
                  <a:lnTo>
                    <a:pt x="3031" y="728"/>
                  </a:lnTo>
                  <a:lnTo>
                    <a:pt x="3051" y="773"/>
                  </a:lnTo>
                  <a:lnTo>
                    <a:pt x="3069" y="817"/>
                  </a:lnTo>
                  <a:lnTo>
                    <a:pt x="3086" y="861"/>
                  </a:lnTo>
                  <a:lnTo>
                    <a:pt x="3100" y="905"/>
                  </a:lnTo>
                  <a:lnTo>
                    <a:pt x="3112" y="949"/>
                  </a:lnTo>
                  <a:lnTo>
                    <a:pt x="3123" y="990"/>
                  </a:lnTo>
                  <a:lnTo>
                    <a:pt x="3131" y="1032"/>
                  </a:lnTo>
                  <a:lnTo>
                    <a:pt x="3161" y="1019"/>
                  </a:lnTo>
                  <a:lnTo>
                    <a:pt x="3192" y="1008"/>
                  </a:lnTo>
                  <a:lnTo>
                    <a:pt x="3223" y="996"/>
                  </a:lnTo>
                  <a:lnTo>
                    <a:pt x="3256" y="985"/>
                  </a:lnTo>
                  <a:lnTo>
                    <a:pt x="3288" y="975"/>
                  </a:lnTo>
                  <a:lnTo>
                    <a:pt x="3322" y="963"/>
                  </a:lnTo>
                  <a:lnTo>
                    <a:pt x="3357" y="954"/>
                  </a:lnTo>
                  <a:lnTo>
                    <a:pt x="3393" y="945"/>
                  </a:lnTo>
                  <a:lnTo>
                    <a:pt x="3429" y="937"/>
                  </a:lnTo>
                  <a:lnTo>
                    <a:pt x="3465" y="930"/>
                  </a:lnTo>
                  <a:lnTo>
                    <a:pt x="3503" y="924"/>
                  </a:lnTo>
                  <a:lnTo>
                    <a:pt x="3541" y="918"/>
                  </a:lnTo>
                  <a:lnTo>
                    <a:pt x="3580" y="914"/>
                  </a:lnTo>
                  <a:lnTo>
                    <a:pt x="3619" y="909"/>
                  </a:lnTo>
                  <a:lnTo>
                    <a:pt x="3660" y="907"/>
                  </a:lnTo>
                  <a:lnTo>
                    <a:pt x="3700" y="906"/>
                  </a:lnTo>
                  <a:lnTo>
                    <a:pt x="3742" y="906"/>
                  </a:lnTo>
                  <a:lnTo>
                    <a:pt x="3783" y="907"/>
                  </a:lnTo>
                  <a:lnTo>
                    <a:pt x="3825" y="909"/>
                  </a:lnTo>
                  <a:lnTo>
                    <a:pt x="3869" y="914"/>
                  </a:lnTo>
                  <a:lnTo>
                    <a:pt x="3911" y="918"/>
                  </a:lnTo>
                  <a:lnTo>
                    <a:pt x="3955" y="925"/>
                  </a:lnTo>
                  <a:lnTo>
                    <a:pt x="4000" y="934"/>
                  </a:lnTo>
                  <a:lnTo>
                    <a:pt x="4044" y="944"/>
                  </a:lnTo>
                  <a:lnTo>
                    <a:pt x="4090" y="955"/>
                  </a:lnTo>
                  <a:lnTo>
                    <a:pt x="4135" y="969"/>
                  </a:lnTo>
                  <a:lnTo>
                    <a:pt x="4181" y="984"/>
                  </a:lnTo>
                  <a:lnTo>
                    <a:pt x="4227" y="1000"/>
                  </a:lnTo>
                  <a:lnTo>
                    <a:pt x="4275" y="1019"/>
                  </a:lnTo>
                  <a:lnTo>
                    <a:pt x="4322" y="1040"/>
                  </a:lnTo>
                  <a:lnTo>
                    <a:pt x="4369" y="1062"/>
                  </a:lnTo>
                  <a:lnTo>
                    <a:pt x="4417" y="1087"/>
                  </a:lnTo>
                  <a:lnTo>
                    <a:pt x="4459" y="1112"/>
                  </a:lnTo>
                  <a:lnTo>
                    <a:pt x="4501" y="1137"/>
                  </a:lnTo>
                  <a:lnTo>
                    <a:pt x="4541" y="1166"/>
                  </a:lnTo>
                  <a:lnTo>
                    <a:pt x="4582" y="1196"/>
                  </a:lnTo>
                  <a:lnTo>
                    <a:pt x="4620" y="1227"/>
                  </a:lnTo>
                  <a:lnTo>
                    <a:pt x="4658" y="1261"/>
                  </a:lnTo>
                  <a:lnTo>
                    <a:pt x="4694" y="1296"/>
                  </a:lnTo>
                  <a:lnTo>
                    <a:pt x="4730" y="1333"/>
                  </a:lnTo>
                  <a:lnTo>
                    <a:pt x="4764" y="1372"/>
                  </a:lnTo>
                  <a:lnTo>
                    <a:pt x="4798" y="1412"/>
                  </a:lnTo>
                  <a:lnTo>
                    <a:pt x="4830" y="1453"/>
                  </a:lnTo>
                  <a:lnTo>
                    <a:pt x="4861" y="1496"/>
                  </a:lnTo>
                  <a:lnTo>
                    <a:pt x="4891" y="1541"/>
                  </a:lnTo>
                  <a:lnTo>
                    <a:pt x="4919" y="1586"/>
                  </a:lnTo>
                  <a:lnTo>
                    <a:pt x="4947" y="1633"/>
                  </a:lnTo>
                  <a:lnTo>
                    <a:pt x="4973" y="1682"/>
                  </a:lnTo>
                  <a:lnTo>
                    <a:pt x="4998" y="1730"/>
                  </a:lnTo>
                  <a:lnTo>
                    <a:pt x="5021" y="1780"/>
                  </a:lnTo>
                  <a:lnTo>
                    <a:pt x="5044" y="1831"/>
                  </a:lnTo>
                  <a:lnTo>
                    <a:pt x="5064" y="1883"/>
                  </a:lnTo>
                  <a:lnTo>
                    <a:pt x="5083" y="1936"/>
                  </a:lnTo>
                  <a:lnTo>
                    <a:pt x="5101" y="1989"/>
                  </a:lnTo>
                  <a:lnTo>
                    <a:pt x="5118" y="2045"/>
                  </a:lnTo>
                  <a:lnTo>
                    <a:pt x="5133" y="2099"/>
                  </a:lnTo>
                  <a:lnTo>
                    <a:pt x="5146" y="2155"/>
                  </a:lnTo>
                  <a:lnTo>
                    <a:pt x="5158" y="2211"/>
                  </a:lnTo>
                  <a:lnTo>
                    <a:pt x="5169" y="2267"/>
                  </a:lnTo>
                  <a:lnTo>
                    <a:pt x="5176" y="2324"/>
                  </a:lnTo>
                  <a:lnTo>
                    <a:pt x="5184" y="2382"/>
                  </a:lnTo>
                  <a:lnTo>
                    <a:pt x="5189" y="2439"/>
                  </a:lnTo>
                  <a:lnTo>
                    <a:pt x="5193" y="2498"/>
                  </a:lnTo>
                  <a:lnTo>
                    <a:pt x="5196" y="2556"/>
                  </a:lnTo>
                  <a:lnTo>
                    <a:pt x="5238" y="2563"/>
                  </a:lnTo>
                  <a:lnTo>
                    <a:pt x="5281" y="2571"/>
                  </a:lnTo>
                  <a:lnTo>
                    <a:pt x="5323" y="2578"/>
                  </a:lnTo>
                  <a:lnTo>
                    <a:pt x="5365" y="2589"/>
                  </a:lnTo>
                  <a:lnTo>
                    <a:pt x="5406" y="2599"/>
                  </a:lnTo>
                  <a:lnTo>
                    <a:pt x="5447" y="2610"/>
                  </a:lnTo>
                  <a:lnTo>
                    <a:pt x="5488" y="2621"/>
                  </a:lnTo>
                  <a:lnTo>
                    <a:pt x="5528" y="2635"/>
                  </a:lnTo>
                  <a:lnTo>
                    <a:pt x="5568" y="2648"/>
                  </a:lnTo>
                  <a:lnTo>
                    <a:pt x="5607" y="2662"/>
                  </a:lnTo>
                  <a:lnTo>
                    <a:pt x="5645" y="2677"/>
                  </a:lnTo>
                  <a:lnTo>
                    <a:pt x="5684" y="2693"/>
                  </a:lnTo>
                  <a:lnTo>
                    <a:pt x="5722" y="2710"/>
                  </a:lnTo>
                  <a:lnTo>
                    <a:pt x="5758" y="2727"/>
                  </a:lnTo>
                  <a:lnTo>
                    <a:pt x="5794" y="2745"/>
                  </a:lnTo>
                  <a:lnTo>
                    <a:pt x="5830" y="2764"/>
                  </a:lnTo>
                  <a:lnTo>
                    <a:pt x="5865" y="2784"/>
                  </a:lnTo>
                  <a:lnTo>
                    <a:pt x="5898" y="2804"/>
                  </a:lnTo>
                  <a:lnTo>
                    <a:pt x="5932" y="2826"/>
                  </a:lnTo>
                  <a:lnTo>
                    <a:pt x="5965" y="2847"/>
                  </a:lnTo>
                  <a:lnTo>
                    <a:pt x="5996" y="2870"/>
                  </a:lnTo>
                  <a:lnTo>
                    <a:pt x="6028" y="2893"/>
                  </a:lnTo>
                  <a:lnTo>
                    <a:pt x="6057" y="2917"/>
                  </a:lnTo>
                  <a:lnTo>
                    <a:pt x="6086" y="2942"/>
                  </a:lnTo>
                  <a:lnTo>
                    <a:pt x="6114" y="2967"/>
                  </a:lnTo>
                  <a:lnTo>
                    <a:pt x="6142" y="2993"/>
                  </a:lnTo>
                  <a:lnTo>
                    <a:pt x="6168" y="3019"/>
                  </a:lnTo>
                  <a:lnTo>
                    <a:pt x="6194" y="3047"/>
                  </a:lnTo>
                  <a:lnTo>
                    <a:pt x="6218" y="3074"/>
                  </a:lnTo>
                  <a:lnTo>
                    <a:pt x="6241" y="3103"/>
                  </a:lnTo>
                  <a:lnTo>
                    <a:pt x="6264" y="3133"/>
                  </a:lnTo>
                  <a:lnTo>
                    <a:pt x="6285" y="3162"/>
                  </a:lnTo>
                  <a:lnTo>
                    <a:pt x="6311" y="3202"/>
                  </a:lnTo>
                  <a:lnTo>
                    <a:pt x="6337" y="3243"/>
                  </a:lnTo>
                  <a:lnTo>
                    <a:pt x="6362" y="3283"/>
                  </a:lnTo>
                  <a:lnTo>
                    <a:pt x="6385" y="3324"/>
                  </a:lnTo>
                  <a:lnTo>
                    <a:pt x="6408" y="3364"/>
                  </a:lnTo>
                  <a:lnTo>
                    <a:pt x="6429" y="3403"/>
                  </a:lnTo>
                  <a:lnTo>
                    <a:pt x="6449" y="3444"/>
                  </a:lnTo>
                  <a:lnTo>
                    <a:pt x="6470" y="3484"/>
                  </a:lnTo>
                  <a:lnTo>
                    <a:pt x="6488" y="3525"/>
                  </a:lnTo>
                  <a:lnTo>
                    <a:pt x="6505" y="3565"/>
                  </a:lnTo>
                  <a:lnTo>
                    <a:pt x="6520" y="3606"/>
                  </a:lnTo>
                  <a:lnTo>
                    <a:pt x="6535" y="3646"/>
                  </a:lnTo>
                  <a:lnTo>
                    <a:pt x="6548" y="3687"/>
                  </a:lnTo>
                  <a:lnTo>
                    <a:pt x="6561" y="3727"/>
                  </a:lnTo>
                  <a:lnTo>
                    <a:pt x="6573" y="3768"/>
                  </a:lnTo>
                  <a:lnTo>
                    <a:pt x="6583" y="3807"/>
                  </a:lnTo>
                  <a:lnTo>
                    <a:pt x="6592" y="3847"/>
                  </a:lnTo>
                  <a:lnTo>
                    <a:pt x="6600" y="3888"/>
                  </a:lnTo>
                  <a:lnTo>
                    <a:pt x="6607" y="3928"/>
                  </a:lnTo>
                  <a:lnTo>
                    <a:pt x="6614" y="3969"/>
                  </a:lnTo>
                  <a:lnTo>
                    <a:pt x="6618" y="4009"/>
                  </a:lnTo>
                  <a:lnTo>
                    <a:pt x="6621" y="4050"/>
                  </a:lnTo>
                  <a:lnTo>
                    <a:pt x="6625" y="4089"/>
                  </a:lnTo>
                  <a:lnTo>
                    <a:pt x="6626" y="4130"/>
                  </a:lnTo>
                  <a:lnTo>
                    <a:pt x="6626" y="4170"/>
                  </a:lnTo>
                  <a:lnTo>
                    <a:pt x="6626" y="4211"/>
                  </a:lnTo>
                  <a:lnTo>
                    <a:pt x="6624" y="4250"/>
                  </a:lnTo>
                  <a:lnTo>
                    <a:pt x="6620" y="4290"/>
                  </a:lnTo>
                  <a:lnTo>
                    <a:pt x="6617" y="4331"/>
                  </a:lnTo>
                  <a:lnTo>
                    <a:pt x="6611" y="4370"/>
                  </a:lnTo>
                  <a:lnTo>
                    <a:pt x="6605" y="4411"/>
                  </a:lnTo>
                  <a:lnTo>
                    <a:pt x="6598" y="4451"/>
                  </a:lnTo>
                  <a:lnTo>
                    <a:pt x="6591" y="4484"/>
                  </a:lnTo>
                  <a:lnTo>
                    <a:pt x="6583" y="4515"/>
                  </a:lnTo>
                  <a:lnTo>
                    <a:pt x="6575" y="4547"/>
                  </a:lnTo>
                  <a:lnTo>
                    <a:pt x="6566" y="4578"/>
                  </a:lnTo>
                  <a:lnTo>
                    <a:pt x="6556" y="4610"/>
                  </a:lnTo>
                  <a:lnTo>
                    <a:pt x="6546" y="4640"/>
                  </a:lnTo>
                  <a:lnTo>
                    <a:pt x="6536" y="4670"/>
                  </a:lnTo>
                  <a:lnTo>
                    <a:pt x="6525" y="4699"/>
                  </a:lnTo>
                  <a:lnTo>
                    <a:pt x="6513" y="4729"/>
                  </a:lnTo>
                  <a:lnTo>
                    <a:pt x="6501" y="4757"/>
                  </a:lnTo>
                  <a:lnTo>
                    <a:pt x="6489" y="4785"/>
                  </a:lnTo>
                  <a:lnTo>
                    <a:pt x="6475" y="4813"/>
                  </a:lnTo>
                  <a:lnTo>
                    <a:pt x="6448" y="4867"/>
                  </a:lnTo>
                  <a:lnTo>
                    <a:pt x="6420" y="4920"/>
                  </a:lnTo>
                  <a:lnTo>
                    <a:pt x="6391" y="4969"/>
                  </a:lnTo>
                  <a:lnTo>
                    <a:pt x="6359" y="5019"/>
                  </a:lnTo>
                  <a:lnTo>
                    <a:pt x="6328" y="5065"/>
                  </a:lnTo>
                  <a:lnTo>
                    <a:pt x="6296" y="5110"/>
                  </a:lnTo>
                  <a:lnTo>
                    <a:pt x="6264" y="5152"/>
                  </a:lnTo>
                  <a:lnTo>
                    <a:pt x="6230" y="5193"/>
                  </a:lnTo>
                  <a:lnTo>
                    <a:pt x="6198" y="5232"/>
                  </a:lnTo>
                  <a:lnTo>
                    <a:pt x="6165" y="5268"/>
                  </a:lnTo>
                  <a:lnTo>
                    <a:pt x="6208" y="5293"/>
                  </a:lnTo>
                  <a:lnTo>
                    <a:pt x="6250" y="5319"/>
                  </a:lnTo>
                  <a:lnTo>
                    <a:pt x="6292" y="5347"/>
                  </a:lnTo>
                  <a:lnTo>
                    <a:pt x="6334" y="5375"/>
                  </a:lnTo>
                  <a:lnTo>
                    <a:pt x="6375" y="5406"/>
                  </a:lnTo>
                  <a:lnTo>
                    <a:pt x="6417" y="5438"/>
                  </a:lnTo>
                  <a:lnTo>
                    <a:pt x="6457" y="5472"/>
                  </a:lnTo>
                  <a:lnTo>
                    <a:pt x="6497" y="5508"/>
                  </a:lnTo>
                  <a:lnTo>
                    <a:pt x="6536" y="5544"/>
                  </a:lnTo>
                  <a:lnTo>
                    <a:pt x="6574" y="5582"/>
                  </a:lnTo>
                  <a:lnTo>
                    <a:pt x="6611" y="5622"/>
                  </a:lnTo>
                  <a:lnTo>
                    <a:pt x="6648" y="5664"/>
                  </a:lnTo>
                  <a:lnTo>
                    <a:pt x="6683" y="5707"/>
                  </a:lnTo>
                  <a:lnTo>
                    <a:pt x="6718" y="5750"/>
                  </a:lnTo>
                  <a:lnTo>
                    <a:pt x="6751" y="5796"/>
                  </a:lnTo>
                  <a:lnTo>
                    <a:pt x="6783" y="5844"/>
                  </a:lnTo>
                  <a:lnTo>
                    <a:pt x="6814" y="5893"/>
                  </a:lnTo>
                  <a:lnTo>
                    <a:pt x="6843" y="5943"/>
                  </a:lnTo>
                  <a:lnTo>
                    <a:pt x="6870" y="5994"/>
                  </a:lnTo>
                  <a:lnTo>
                    <a:pt x="6897" y="6048"/>
                  </a:lnTo>
                  <a:lnTo>
                    <a:pt x="6922" y="6103"/>
                  </a:lnTo>
                  <a:lnTo>
                    <a:pt x="6944" y="6160"/>
                  </a:lnTo>
                  <a:lnTo>
                    <a:pt x="6964" y="6217"/>
                  </a:lnTo>
                  <a:lnTo>
                    <a:pt x="6984" y="6276"/>
                  </a:lnTo>
                  <a:lnTo>
                    <a:pt x="7002" y="6336"/>
                  </a:lnTo>
                  <a:lnTo>
                    <a:pt x="7016" y="6399"/>
                  </a:lnTo>
                  <a:lnTo>
                    <a:pt x="7030" y="6462"/>
                  </a:lnTo>
                  <a:lnTo>
                    <a:pt x="7040" y="6527"/>
                  </a:lnTo>
                  <a:lnTo>
                    <a:pt x="7049" y="6593"/>
                  </a:lnTo>
                  <a:lnTo>
                    <a:pt x="7054" y="6661"/>
                  </a:lnTo>
                  <a:lnTo>
                    <a:pt x="7059" y="6731"/>
                  </a:lnTo>
                  <a:lnTo>
                    <a:pt x="7060" y="6800"/>
                  </a:lnTo>
                  <a:lnTo>
                    <a:pt x="7059" y="6890"/>
                  </a:lnTo>
                  <a:lnTo>
                    <a:pt x="7053" y="6977"/>
                  </a:lnTo>
                  <a:lnTo>
                    <a:pt x="7047" y="7060"/>
                  </a:lnTo>
                  <a:lnTo>
                    <a:pt x="7035" y="7141"/>
                  </a:lnTo>
                  <a:lnTo>
                    <a:pt x="7022" y="7219"/>
                  </a:lnTo>
                  <a:lnTo>
                    <a:pt x="7006" y="7295"/>
                  </a:lnTo>
                  <a:lnTo>
                    <a:pt x="6988" y="7368"/>
                  </a:lnTo>
                  <a:lnTo>
                    <a:pt x="6967" y="7439"/>
                  </a:lnTo>
                  <a:lnTo>
                    <a:pt x="6944" y="7507"/>
                  </a:lnTo>
                  <a:lnTo>
                    <a:pt x="6919" y="7572"/>
                  </a:lnTo>
                  <a:lnTo>
                    <a:pt x="6891" y="7635"/>
                  </a:lnTo>
                  <a:lnTo>
                    <a:pt x="6863" y="7696"/>
                  </a:lnTo>
                  <a:lnTo>
                    <a:pt x="6832" y="7753"/>
                  </a:lnTo>
                  <a:lnTo>
                    <a:pt x="6800" y="7810"/>
                  </a:lnTo>
                  <a:lnTo>
                    <a:pt x="6767" y="7862"/>
                  </a:lnTo>
                  <a:lnTo>
                    <a:pt x="6731" y="7914"/>
                  </a:lnTo>
                  <a:lnTo>
                    <a:pt x="6695" y="7962"/>
                  </a:lnTo>
                  <a:lnTo>
                    <a:pt x="6657" y="8010"/>
                  </a:lnTo>
                  <a:lnTo>
                    <a:pt x="6619" y="8053"/>
                  </a:lnTo>
                  <a:lnTo>
                    <a:pt x="6580" y="8095"/>
                  </a:lnTo>
                  <a:lnTo>
                    <a:pt x="6539" y="8136"/>
                  </a:lnTo>
                  <a:lnTo>
                    <a:pt x="6499" y="8173"/>
                  </a:lnTo>
                  <a:lnTo>
                    <a:pt x="6457" y="8209"/>
                  </a:lnTo>
                  <a:lnTo>
                    <a:pt x="6417" y="8242"/>
                  </a:lnTo>
                  <a:lnTo>
                    <a:pt x="6374" y="8274"/>
                  </a:lnTo>
                  <a:lnTo>
                    <a:pt x="6332" y="8303"/>
                  </a:lnTo>
                  <a:lnTo>
                    <a:pt x="6291" y="8331"/>
                  </a:lnTo>
                  <a:lnTo>
                    <a:pt x="6249" y="8356"/>
                  </a:lnTo>
                  <a:lnTo>
                    <a:pt x="6208" y="8379"/>
                  </a:lnTo>
                  <a:lnTo>
                    <a:pt x="6167" y="8402"/>
                  </a:lnTo>
                  <a:lnTo>
                    <a:pt x="6127" y="8421"/>
                  </a:lnTo>
                  <a:lnTo>
                    <a:pt x="6087" y="8439"/>
                  </a:lnTo>
                  <a:lnTo>
                    <a:pt x="6091" y="8517"/>
                  </a:lnTo>
                  <a:lnTo>
                    <a:pt x="6092" y="8593"/>
                  </a:lnTo>
                  <a:lnTo>
                    <a:pt x="6091" y="8667"/>
                  </a:lnTo>
                  <a:lnTo>
                    <a:pt x="6090" y="8741"/>
                  </a:lnTo>
                  <a:lnTo>
                    <a:pt x="6085" y="8814"/>
                  </a:lnTo>
                  <a:lnTo>
                    <a:pt x="6079" y="8886"/>
                  </a:lnTo>
                  <a:lnTo>
                    <a:pt x="6073" y="8956"/>
                  </a:lnTo>
                  <a:lnTo>
                    <a:pt x="6063" y="9026"/>
                  </a:lnTo>
                  <a:lnTo>
                    <a:pt x="6052" y="9094"/>
                  </a:lnTo>
                  <a:lnTo>
                    <a:pt x="6039" y="9162"/>
                  </a:lnTo>
                  <a:lnTo>
                    <a:pt x="6025" y="9228"/>
                  </a:lnTo>
                  <a:lnTo>
                    <a:pt x="6009" y="9293"/>
                  </a:lnTo>
                  <a:lnTo>
                    <a:pt x="5991" y="9358"/>
                  </a:lnTo>
                  <a:lnTo>
                    <a:pt x="5971" y="9421"/>
                  </a:lnTo>
                  <a:lnTo>
                    <a:pt x="5950" y="9483"/>
                  </a:lnTo>
                  <a:lnTo>
                    <a:pt x="5927" y="9545"/>
                  </a:lnTo>
                  <a:lnTo>
                    <a:pt x="5902" y="9605"/>
                  </a:lnTo>
                  <a:lnTo>
                    <a:pt x="5875" y="9664"/>
                  </a:lnTo>
                  <a:lnTo>
                    <a:pt x="5846" y="9723"/>
                  </a:lnTo>
                  <a:lnTo>
                    <a:pt x="5815" y="9780"/>
                  </a:lnTo>
                  <a:lnTo>
                    <a:pt x="5784" y="9836"/>
                  </a:lnTo>
                  <a:lnTo>
                    <a:pt x="5750" y="9891"/>
                  </a:lnTo>
                  <a:lnTo>
                    <a:pt x="5714" y="9945"/>
                  </a:lnTo>
                  <a:lnTo>
                    <a:pt x="5677" y="9998"/>
                  </a:lnTo>
                  <a:lnTo>
                    <a:pt x="5638" y="10051"/>
                  </a:lnTo>
                  <a:lnTo>
                    <a:pt x="5596" y="10103"/>
                  </a:lnTo>
                  <a:lnTo>
                    <a:pt x="5553" y="10152"/>
                  </a:lnTo>
                  <a:lnTo>
                    <a:pt x="5508" y="10201"/>
                  </a:lnTo>
                  <a:lnTo>
                    <a:pt x="5462" y="10251"/>
                  </a:lnTo>
                  <a:lnTo>
                    <a:pt x="5414" y="10298"/>
                  </a:lnTo>
                  <a:lnTo>
                    <a:pt x="5363" y="10344"/>
                  </a:lnTo>
                  <a:lnTo>
                    <a:pt x="5311" y="10390"/>
                  </a:lnTo>
                  <a:lnTo>
                    <a:pt x="5243" y="10446"/>
                  </a:lnTo>
                  <a:lnTo>
                    <a:pt x="5173" y="10498"/>
                  </a:lnTo>
                  <a:lnTo>
                    <a:pt x="5103" y="10546"/>
                  </a:lnTo>
                  <a:lnTo>
                    <a:pt x="5033" y="10590"/>
                  </a:lnTo>
                  <a:lnTo>
                    <a:pt x="4963" y="10631"/>
                  </a:lnTo>
                  <a:lnTo>
                    <a:pt x="4892" y="10667"/>
                  </a:lnTo>
                  <a:lnTo>
                    <a:pt x="4820" y="10700"/>
                  </a:lnTo>
                  <a:lnTo>
                    <a:pt x="4749" y="10730"/>
                  </a:lnTo>
                  <a:lnTo>
                    <a:pt x="4678" y="10756"/>
                  </a:lnTo>
                  <a:lnTo>
                    <a:pt x="4609" y="10779"/>
                  </a:lnTo>
                  <a:lnTo>
                    <a:pt x="4538" y="10799"/>
                  </a:lnTo>
                  <a:lnTo>
                    <a:pt x="4469" y="10816"/>
                  </a:lnTo>
                  <a:lnTo>
                    <a:pt x="4399" y="10831"/>
                  </a:lnTo>
                  <a:lnTo>
                    <a:pt x="4332" y="10843"/>
                  </a:lnTo>
                  <a:lnTo>
                    <a:pt x="4265" y="10853"/>
                  </a:lnTo>
                  <a:lnTo>
                    <a:pt x="4198" y="10860"/>
                  </a:lnTo>
                  <a:lnTo>
                    <a:pt x="4133" y="10866"/>
                  </a:lnTo>
                  <a:lnTo>
                    <a:pt x="4070" y="10869"/>
                  </a:lnTo>
                  <a:lnTo>
                    <a:pt x="4007" y="10871"/>
                  </a:lnTo>
                  <a:lnTo>
                    <a:pt x="3946" y="10871"/>
                  </a:lnTo>
                  <a:lnTo>
                    <a:pt x="3887" y="10869"/>
                  </a:lnTo>
                  <a:lnTo>
                    <a:pt x="3829" y="10867"/>
                  </a:lnTo>
                  <a:lnTo>
                    <a:pt x="3773" y="10862"/>
                  </a:lnTo>
                  <a:lnTo>
                    <a:pt x="3720" y="10858"/>
                  </a:lnTo>
                  <a:lnTo>
                    <a:pt x="3669" y="10852"/>
                  </a:lnTo>
                  <a:lnTo>
                    <a:pt x="3619" y="10845"/>
                  </a:lnTo>
                  <a:lnTo>
                    <a:pt x="3572" y="10838"/>
                  </a:lnTo>
                  <a:lnTo>
                    <a:pt x="3527" y="10830"/>
                  </a:lnTo>
                  <a:lnTo>
                    <a:pt x="3485" y="10822"/>
                  </a:lnTo>
                  <a:lnTo>
                    <a:pt x="3446" y="10813"/>
                  </a:lnTo>
                  <a:lnTo>
                    <a:pt x="3409" y="10805"/>
                  </a:lnTo>
                  <a:lnTo>
                    <a:pt x="3375" y="10796"/>
                  </a:lnTo>
                  <a:lnTo>
                    <a:pt x="3346" y="10819"/>
                  </a:lnTo>
                  <a:lnTo>
                    <a:pt x="3317" y="10841"/>
                  </a:lnTo>
                  <a:lnTo>
                    <a:pt x="3286" y="10861"/>
                  </a:lnTo>
                  <a:lnTo>
                    <a:pt x="3256" y="10881"/>
                  </a:lnTo>
                  <a:lnTo>
                    <a:pt x="3224" y="10902"/>
                  </a:lnTo>
                  <a:lnTo>
                    <a:pt x="3193" y="10921"/>
                  </a:lnTo>
                  <a:lnTo>
                    <a:pt x="3161" y="10939"/>
                  </a:lnTo>
                  <a:lnTo>
                    <a:pt x="3129" y="10957"/>
                  </a:lnTo>
                  <a:lnTo>
                    <a:pt x="3096" y="10974"/>
                  </a:lnTo>
                  <a:lnTo>
                    <a:pt x="3064" y="10989"/>
                  </a:lnTo>
                  <a:lnTo>
                    <a:pt x="3030" y="11005"/>
                  </a:lnTo>
                  <a:lnTo>
                    <a:pt x="2996" y="11020"/>
                  </a:lnTo>
                  <a:lnTo>
                    <a:pt x="2961" y="11034"/>
                  </a:lnTo>
                  <a:lnTo>
                    <a:pt x="2928" y="11048"/>
                  </a:lnTo>
                  <a:lnTo>
                    <a:pt x="2893" y="11060"/>
                  </a:lnTo>
                  <a:lnTo>
                    <a:pt x="2857" y="11073"/>
                  </a:lnTo>
                  <a:lnTo>
                    <a:pt x="2821" y="11084"/>
                  </a:lnTo>
                  <a:lnTo>
                    <a:pt x="2786" y="11094"/>
                  </a:lnTo>
                  <a:lnTo>
                    <a:pt x="2749" y="11104"/>
                  </a:lnTo>
                  <a:lnTo>
                    <a:pt x="2713" y="11113"/>
                  </a:lnTo>
                  <a:lnTo>
                    <a:pt x="2676" y="11122"/>
                  </a:lnTo>
                  <a:lnTo>
                    <a:pt x="2639" y="11129"/>
                  </a:lnTo>
                  <a:lnTo>
                    <a:pt x="2600" y="11137"/>
                  </a:lnTo>
                  <a:lnTo>
                    <a:pt x="2563" y="11142"/>
                  </a:lnTo>
                  <a:lnTo>
                    <a:pt x="2525" y="11148"/>
                  </a:lnTo>
                  <a:lnTo>
                    <a:pt x="2487" y="11152"/>
                  </a:lnTo>
                  <a:lnTo>
                    <a:pt x="2448" y="11157"/>
                  </a:lnTo>
                  <a:lnTo>
                    <a:pt x="2409" y="11160"/>
                  </a:lnTo>
                  <a:lnTo>
                    <a:pt x="2370" y="11162"/>
                  </a:lnTo>
                  <a:lnTo>
                    <a:pt x="2332" y="11165"/>
                  </a:lnTo>
                  <a:lnTo>
                    <a:pt x="2291" y="11166"/>
                  </a:lnTo>
                  <a:lnTo>
                    <a:pt x="2252" y="11166"/>
                  </a:lnTo>
                  <a:close/>
                  <a:moveTo>
                    <a:pt x="684" y="11255"/>
                  </a:moveTo>
                  <a:lnTo>
                    <a:pt x="667" y="11255"/>
                  </a:lnTo>
                  <a:lnTo>
                    <a:pt x="650" y="11258"/>
                  </a:lnTo>
                  <a:lnTo>
                    <a:pt x="635" y="11261"/>
                  </a:lnTo>
                  <a:lnTo>
                    <a:pt x="620" y="11267"/>
                  </a:lnTo>
                  <a:lnTo>
                    <a:pt x="605" y="11274"/>
                  </a:lnTo>
                  <a:lnTo>
                    <a:pt x="592" y="11283"/>
                  </a:lnTo>
                  <a:lnTo>
                    <a:pt x="578" y="11292"/>
                  </a:lnTo>
                  <a:lnTo>
                    <a:pt x="567" y="11303"/>
                  </a:lnTo>
                  <a:lnTo>
                    <a:pt x="556" y="11314"/>
                  </a:lnTo>
                  <a:lnTo>
                    <a:pt x="547" y="11328"/>
                  </a:lnTo>
                  <a:lnTo>
                    <a:pt x="538" y="11341"/>
                  </a:lnTo>
                  <a:lnTo>
                    <a:pt x="531" y="11356"/>
                  </a:lnTo>
                  <a:lnTo>
                    <a:pt x="526" y="11370"/>
                  </a:lnTo>
                  <a:lnTo>
                    <a:pt x="522" y="11387"/>
                  </a:lnTo>
                  <a:lnTo>
                    <a:pt x="519" y="11403"/>
                  </a:lnTo>
                  <a:lnTo>
                    <a:pt x="519" y="11420"/>
                  </a:lnTo>
                  <a:lnTo>
                    <a:pt x="519" y="11437"/>
                  </a:lnTo>
                  <a:lnTo>
                    <a:pt x="522" y="11454"/>
                  </a:lnTo>
                  <a:lnTo>
                    <a:pt x="526" y="11469"/>
                  </a:lnTo>
                  <a:lnTo>
                    <a:pt x="531" y="11485"/>
                  </a:lnTo>
                  <a:lnTo>
                    <a:pt x="538" y="11500"/>
                  </a:lnTo>
                  <a:lnTo>
                    <a:pt x="547" y="11513"/>
                  </a:lnTo>
                  <a:lnTo>
                    <a:pt x="556" y="11525"/>
                  </a:lnTo>
                  <a:lnTo>
                    <a:pt x="567" y="11538"/>
                  </a:lnTo>
                  <a:lnTo>
                    <a:pt x="578" y="11548"/>
                  </a:lnTo>
                  <a:lnTo>
                    <a:pt x="592" y="11558"/>
                  </a:lnTo>
                  <a:lnTo>
                    <a:pt x="605" y="11566"/>
                  </a:lnTo>
                  <a:lnTo>
                    <a:pt x="620" y="11573"/>
                  </a:lnTo>
                  <a:lnTo>
                    <a:pt x="635" y="11578"/>
                  </a:lnTo>
                  <a:lnTo>
                    <a:pt x="650" y="11583"/>
                  </a:lnTo>
                  <a:lnTo>
                    <a:pt x="667" y="11585"/>
                  </a:lnTo>
                  <a:lnTo>
                    <a:pt x="684" y="11586"/>
                  </a:lnTo>
                  <a:lnTo>
                    <a:pt x="701" y="11585"/>
                  </a:lnTo>
                  <a:lnTo>
                    <a:pt x="718" y="11583"/>
                  </a:lnTo>
                  <a:lnTo>
                    <a:pt x="734" y="11578"/>
                  </a:lnTo>
                  <a:lnTo>
                    <a:pt x="749" y="11573"/>
                  </a:lnTo>
                  <a:lnTo>
                    <a:pt x="763" y="11566"/>
                  </a:lnTo>
                  <a:lnTo>
                    <a:pt x="777" y="11558"/>
                  </a:lnTo>
                  <a:lnTo>
                    <a:pt x="790" y="11548"/>
                  </a:lnTo>
                  <a:lnTo>
                    <a:pt x="802" y="11538"/>
                  </a:lnTo>
                  <a:lnTo>
                    <a:pt x="812" y="11525"/>
                  </a:lnTo>
                  <a:lnTo>
                    <a:pt x="822" y="11513"/>
                  </a:lnTo>
                  <a:lnTo>
                    <a:pt x="830" y="11500"/>
                  </a:lnTo>
                  <a:lnTo>
                    <a:pt x="837" y="11485"/>
                  </a:lnTo>
                  <a:lnTo>
                    <a:pt x="843" y="11469"/>
                  </a:lnTo>
                  <a:lnTo>
                    <a:pt x="847" y="11454"/>
                  </a:lnTo>
                  <a:lnTo>
                    <a:pt x="849" y="11437"/>
                  </a:lnTo>
                  <a:lnTo>
                    <a:pt x="851" y="11420"/>
                  </a:lnTo>
                  <a:lnTo>
                    <a:pt x="849" y="11403"/>
                  </a:lnTo>
                  <a:lnTo>
                    <a:pt x="847" y="11387"/>
                  </a:lnTo>
                  <a:lnTo>
                    <a:pt x="843" y="11370"/>
                  </a:lnTo>
                  <a:lnTo>
                    <a:pt x="837" y="11356"/>
                  </a:lnTo>
                  <a:lnTo>
                    <a:pt x="830" y="11341"/>
                  </a:lnTo>
                  <a:lnTo>
                    <a:pt x="822" y="11328"/>
                  </a:lnTo>
                  <a:lnTo>
                    <a:pt x="812" y="11314"/>
                  </a:lnTo>
                  <a:lnTo>
                    <a:pt x="802" y="11303"/>
                  </a:lnTo>
                  <a:lnTo>
                    <a:pt x="790" y="11292"/>
                  </a:lnTo>
                  <a:lnTo>
                    <a:pt x="777" y="11283"/>
                  </a:lnTo>
                  <a:lnTo>
                    <a:pt x="763" y="11274"/>
                  </a:lnTo>
                  <a:lnTo>
                    <a:pt x="749" y="11267"/>
                  </a:lnTo>
                  <a:lnTo>
                    <a:pt x="734" y="11261"/>
                  </a:lnTo>
                  <a:lnTo>
                    <a:pt x="718" y="11258"/>
                  </a:lnTo>
                  <a:lnTo>
                    <a:pt x="701" y="11255"/>
                  </a:lnTo>
                  <a:lnTo>
                    <a:pt x="684" y="11255"/>
                  </a:lnTo>
                  <a:close/>
                  <a:moveTo>
                    <a:pt x="378" y="11796"/>
                  </a:moveTo>
                  <a:lnTo>
                    <a:pt x="358" y="11780"/>
                  </a:lnTo>
                  <a:lnTo>
                    <a:pt x="339" y="11760"/>
                  </a:lnTo>
                  <a:lnTo>
                    <a:pt x="321" y="11741"/>
                  </a:lnTo>
                  <a:lnTo>
                    <a:pt x="304" y="11721"/>
                  </a:lnTo>
                  <a:lnTo>
                    <a:pt x="288" y="11700"/>
                  </a:lnTo>
                  <a:lnTo>
                    <a:pt x="273" y="11678"/>
                  </a:lnTo>
                  <a:lnTo>
                    <a:pt x="259" y="11656"/>
                  </a:lnTo>
                  <a:lnTo>
                    <a:pt x="247" y="11631"/>
                  </a:lnTo>
                  <a:lnTo>
                    <a:pt x="237" y="11608"/>
                  </a:lnTo>
                  <a:lnTo>
                    <a:pt x="226" y="11583"/>
                  </a:lnTo>
                  <a:lnTo>
                    <a:pt x="219" y="11557"/>
                  </a:lnTo>
                  <a:lnTo>
                    <a:pt x="211" y="11530"/>
                  </a:lnTo>
                  <a:lnTo>
                    <a:pt x="206" y="11503"/>
                  </a:lnTo>
                  <a:lnTo>
                    <a:pt x="202" y="11476"/>
                  </a:lnTo>
                  <a:lnTo>
                    <a:pt x="199" y="11448"/>
                  </a:lnTo>
                  <a:lnTo>
                    <a:pt x="198" y="11420"/>
                  </a:lnTo>
                  <a:lnTo>
                    <a:pt x="199" y="11395"/>
                  </a:lnTo>
                  <a:lnTo>
                    <a:pt x="201" y="11370"/>
                  </a:lnTo>
                  <a:lnTo>
                    <a:pt x="204" y="11347"/>
                  </a:lnTo>
                  <a:lnTo>
                    <a:pt x="208" y="11322"/>
                  </a:lnTo>
                  <a:lnTo>
                    <a:pt x="214" y="11298"/>
                  </a:lnTo>
                  <a:lnTo>
                    <a:pt x="221" y="11276"/>
                  </a:lnTo>
                  <a:lnTo>
                    <a:pt x="228" y="11253"/>
                  </a:lnTo>
                  <a:lnTo>
                    <a:pt x="237" y="11231"/>
                  </a:lnTo>
                  <a:lnTo>
                    <a:pt x="247" y="11210"/>
                  </a:lnTo>
                  <a:lnTo>
                    <a:pt x="257" y="11189"/>
                  </a:lnTo>
                  <a:lnTo>
                    <a:pt x="269" y="11168"/>
                  </a:lnTo>
                  <a:lnTo>
                    <a:pt x="282" y="11149"/>
                  </a:lnTo>
                  <a:lnTo>
                    <a:pt x="295" y="11130"/>
                  </a:lnTo>
                  <a:lnTo>
                    <a:pt x="310" y="11112"/>
                  </a:lnTo>
                  <a:lnTo>
                    <a:pt x="325" y="11094"/>
                  </a:lnTo>
                  <a:lnTo>
                    <a:pt x="341" y="11077"/>
                  </a:lnTo>
                  <a:lnTo>
                    <a:pt x="358" y="11061"/>
                  </a:lnTo>
                  <a:lnTo>
                    <a:pt x="376" y="11046"/>
                  </a:lnTo>
                  <a:lnTo>
                    <a:pt x="394" y="11031"/>
                  </a:lnTo>
                  <a:lnTo>
                    <a:pt x="413" y="11017"/>
                  </a:lnTo>
                  <a:lnTo>
                    <a:pt x="432" y="11005"/>
                  </a:lnTo>
                  <a:lnTo>
                    <a:pt x="453" y="10994"/>
                  </a:lnTo>
                  <a:lnTo>
                    <a:pt x="474" y="10983"/>
                  </a:lnTo>
                  <a:lnTo>
                    <a:pt x="495" y="10972"/>
                  </a:lnTo>
                  <a:lnTo>
                    <a:pt x="518" y="10965"/>
                  </a:lnTo>
                  <a:lnTo>
                    <a:pt x="540" y="10957"/>
                  </a:lnTo>
                  <a:lnTo>
                    <a:pt x="563" y="10950"/>
                  </a:lnTo>
                  <a:lnTo>
                    <a:pt x="586" y="10944"/>
                  </a:lnTo>
                  <a:lnTo>
                    <a:pt x="610" y="10940"/>
                  </a:lnTo>
                  <a:lnTo>
                    <a:pt x="635" y="10938"/>
                  </a:lnTo>
                  <a:lnTo>
                    <a:pt x="659" y="10935"/>
                  </a:lnTo>
                  <a:lnTo>
                    <a:pt x="684" y="10934"/>
                  </a:lnTo>
                  <a:lnTo>
                    <a:pt x="709" y="10935"/>
                  </a:lnTo>
                  <a:lnTo>
                    <a:pt x="734" y="10938"/>
                  </a:lnTo>
                  <a:lnTo>
                    <a:pt x="758" y="10940"/>
                  </a:lnTo>
                  <a:lnTo>
                    <a:pt x="782" y="10944"/>
                  </a:lnTo>
                  <a:lnTo>
                    <a:pt x="806" y="10950"/>
                  </a:lnTo>
                  <a:lnTo>
                    <a:pt x="828" y="10957"/>
                  </a:lnTo>
                  <a:lnTo>
                    <a:pt x="851" y="10965"/>
                  </a:lnTo>
                  <a:lnTo>
                    <a:pt x="873" y="10972"/>
                  </a:lnTo>
                  <a:lnTo>
                    <a:pt x="894" y="10983"/>
                  </a:lnTo>
                  <a:lnTo>
                    <a:pt x="916" y="10994"/>
                  </a:lnTo>
                  <a:lnTo>
                    <a:pt x="936" y="11005"/>
                  </a:lnTo>
                  <a:lnTo>
                    <a:pt x="955" y="11017"/>
                  </a:lnTo>
                  <a:lnTo>
                    <a:pt x="974" y="11031"/>
                  </a:lnTo>
                  <a:lnTo>
                    <a:pt x="993" y="11046"/>
                  </a:lnTo>
                  <a:lnTo>
                    <a:pt x="1010" y="11061"/>
                  </a:lnTo>
                  <a:lnTo>
                    <a:pt x="1027" y="11077"/>
                  </a:lnTo>
                  <a:lnTo>
                    <a:pt x="1044" y="11094"/>
                  </a:lnTo>
                  <a:lnTo>
                    <a:pt x="1059" y="11112"/>
                  </a:lnTo>
                  <a:lnTo>
                    <a:pt x="1073" y="11130"/>
                  </a:lnTo>
                  <a:lnTo>
                    <a:pt x="1087" y="11149"/>
                  </a:lnTo>
                  <a:lnTo>
                    <a:pt x="1099" y="11168"/>
                  </a:lnTo>
                  <a:lnTo>
                    <a:pt x="1111" y="11189"/>
                  </a:lnTo>
                  <a:lnTo>
                    <a:pt x="1122" y="11210"/>
                  </a:lnTo>
                  <a:lnTo>
                    <a:pt x="1132" y="11231"/>
                  </a:lnTo>
                  <a:lnTo>
                    <a:pt x="1141" y="11253"/>
                  </a:lnTo>
                  <a:lnTo>
                    <a:pt x="1149" y="11276"/>
                  </a:lnTo>
                  <a:lnTo>
                    <a:pt x="1154" y="11298"/>
                  </a:lnTo>
                  <a:lnTo>
                    <a:pt x="1160" y="11322"/>
                  </a:lnTo>
                  <a:lnTo>
                    <a:pt x="1164" y="11347"/>
                  </a:lnTo>
                  <a:lnTo>
                    <a:pt x="1168" y="11370"/>
                  </a:lnTo>
                  <a:lnTo>
                    <a:pt x="1170" y="11395"/>
                  </a:lnTo>
                  <a:lnTo>
                    <a:pt x="1170" y="11420"/>
                  </a:lnTo>
                  <a:lnTo>
                    <a:pt x="1170" y="11445"/>
                  </a:lnTo>
                  <a:lnTo>
                    <a:pt x="1168" y="11469"/>
                  </a:lnTo>
                  <a:lnTo>
                    <a:pt x="1164" y="11494"/>
                  </a:lnTo>
                  <a:lnTo>
                    <a:pt x="1160" y="11518"/>
                  </a:lnTo>
                  <a:lnTo>
                    <a:pt x="1154" y="11541"/>
                  </a:lnTo>
                  <a:lnTo>
                    <a:pt x="1149" y="11564"/>
                  </a:lnTo>
                  <a:lnTo>
                    <a:pt x="1141" y="11586"/>
                  </a:lnTo>
                  <a:lnTo>
                    <a:pt x="1132" y="11609"/>
                  </a:lnTo>
                  <a:lnTo>
                    <a:pt x="1123" y="11630"/>
                  </a:lnTo>
                  <a:lnTo>
                    <a:pt x="1111" y="11651"/>
                  </a:lnTo>
                  <a:lnTo>
                    <a:pt x="1100" y="11672"/>
                  </a:lnTo>
                  <a:lnTo>
                    <a:pt x="1087" y="11691"/>
                  </a:lnTo>
                  <a:lnTo>
                    <a:pt x="1073" y="11710"/>
                  </a:lnTo>
                  <a:lnTo>
                    <a:pt x="1060" y="11729"/>
                  </a:lnTo>
                  <a:lnTo>
                    <a:pt x="1044" y="11746"/>
                  </a:lnTo>
                  <a:lnTo>
                    <a:pt x="1028" y="11763"/>
                  </a:lnTo>
                  <a:lnTo>
                    <a:pt x="1011" y="11780"/>
                  </a:lnTo>
                  <a:lnTo>
                    <a:pt x="993" y="11794"/>
                  </a:lnTo>
                  <a:lnTo>
                    <a:pt x="975" y="11809"/>
                  </a:lnTo>
                  <a:lnTo>
                    <a:pt x="956" y="11822"/>
                  </a:lnTo>
                  <a:lnTo>
                    <a:pt x="936" y="11835"/>
                  </a:lnTo>
                  <a:lnTo>
                    <a:pt x="916" y="11847"/>
                  </a:lnTo>
                  <a:lnTo>
                    <a:pt x="896" y="11857"/>
                  </a:lnTo>
                  <a:lnTo>
                    <a:pt x="874" y="11867"/>
                  </a:lnTo>
                  <a:lnTo>
                    <a:pt x="852" y="11876"/>
                  </a:lnTo>
                  <a:lnTo>
                    <a:pt x="829" y="11884"/>
                  </a:lnTo>
                  <a:lnTo>
                    <a:pt x="807" y="11890"/>
                  </a:lnTo>
                  <a:lnTo>
                    <a:pt x="783" y="11895"/>
                  </a:lnTo>
                  <a:lnTo>
                    <a:pt x="759" y="11900"/>
                  </a:lnTo>
                  <a:lnTo>
                    <a:pt x="735" y="11903"/>
                  </a:lnTo>
                  <a:lnTo>
                    <a:pt x="710" y="11905"/>
                  </a:lnTo>
                  <a:lnTo>
                    <a:pt x="685" y="11905"/>
                  </a:lnTo>
                  <a:lnTo>
                    <a:pt x="656" y="11953"/>
                  </a:lnTo>
                  <a:lnTo>
                    <a:pt x="629" y="12001"/>
                  </a:lnTo>
                  <a:lnTo>
                    <a:pt x="604" y="12050"/>
                  </a:lnTo>
                  <a:lnTo>
                    <a:pt x="581" y="12099"/>
                  </a:lnTo>
                  <a:lnTo>
                    <a:pt x="558" y="12148"/>
                  </a:lnTo>
                  <a:lnTo>
                    <a:pt x="538" y="12198"/>
                  </a:lnTo>
                  <a:lnTo>
                    <a:pt x="519" y="12247"/>
                  </a:lnTo>
                  <a:lnTo>
                    <a:pt x="501" y="12295"/>
                  </a:lnTo>
                  <a:lnTo>
                    <a:pt x="484" y="12345"/>
                  </a:lnTo>
                  <a:lnTo>
                    <a:pt x="469" y="12393"/>
                  </a:lnTo>
                  <a:lnTo>
                    <a:pt x="456" y="12440"/>
                  </a:lnTo>
                  <a:lnTo>
                    <a:pt x="444" y="12487"/>
                  </a:lnTo>
                  <a:lnTo>
                    <a:pt x="432" y="12533"/>
                  </a:lnTo>
                  <a:lnTo>
                    <a:pt x="422" y="12578"/>
                  </a:lnTo>
                  <a:lnTo>
                    <a:pt x="413" y="12621"/>
                  </a:lnTo>
                  <a:lnTo>
                    <a:pt x="404" y="12664"/>
                  </a:lnTo>
                  <a:lnTo>
                    <a:pt x="391" y="12744"/>
                  </a:lnTo>
                  <a:lnTo>
                    <a:pt x="381" y="12817"/>
                  </a:lnTo>
                  <a:lnTo>
                    <a:pt x="373" y="12882"/>
                  </a:lnTo>
                  <a:lnTo>
                    <a:pt x="368" y="12938"/>
                  </a:lnTo>
                  <a:lnTo>
                    <a:pt x="365" y="12984"/>
                  </a:lnTo>
                  <a:lnTo>
                    <a:pt x="363" y="13018"/>
                  </a:lnTo>
                  <a:lnTo>
                    <a:pt x="363" y="13041"/>
                  </a:lnTo>
                  <a:lnTo>
                    <a:pt x="361" y="13049"/>
                  </a:lnTo>
                  <a:lnTo>
                    <a:pt x="361" y="13065"/>
                  </a:lnTo>
                  <a:lnTo>
                    <a:pt x="359" y="13081"/>
                  </a:lnTo>
                  <a:lnTo>
                    <a:pt x="355" y="13097"/>
                  </a:lnTo>
                  <a:lnTo>
                    <a:pt x="349" y="13111"/>
                  </a:lnTo>
                  <a:lnTo>
                    <a:pt x="342" y="13125"/>
                  </a:lnTo>
                  <a:lnTo>
                    <a:pt x="334" y="13138"/>
                  </a:lnTo>
                  <a:lnTo>
                    <a:pt x="325" y="13151"/>
                  </a:lnTo>
                  <a:lnTo>
                    <a:pt x="315" y="13162"/>
                  </a:lnTo>
                  <a:lnTo>
                    <a:pt x="304" y="13172"/>
                  </a:lnTo>
                  <a:lnTo>
                    <a:pt x="292" y="13181"/>
                  </a:lnTo>
                  <a:lnTo>
                    <a:pt x="278" y="13189"/>
                  </a:lnTo>
                  <a:lnTo>
                    <a:pt x="265" y="13196"/>
                  </a:lnTo>
                  <a:lnTo>
                    <a:pt x="250" y="13201"/>
                  </a:lnTo>
                  <a:lnTo>
                    <a:pt x="234" y="13205"/>
                  </a:lnTo>
                  <a:lnTo>
                    <a:pt x="219" y="13208"/>
                  </a:lnTo>
                  <a:lnTo>
                    <a:pt x="202" y="13208"/>
                  </a:lnTo>
                  <a:lnTo>
                    <a:pt x="202" y="13208"/>
                  </a:lnTo>
                  <a:lnTo>
                    <a:pt x="202" y="13208"/>
                  </a:lnTo>
                  <a:lnTo>
                    <a:pt x="186" y="13208"/>
                  </a:lnTo>
                  <a:lnTo>
                    <a:pt x="170" y="13205"/>
                  </a:lnTo>
                  <a:lnTo>
                    <a:pt x="155" y="13201"/>
                  </a:lnTo>
                  <a:lnTo>
                    <a:pt x="140" y="13196"/>
                  </a:lnTo>
                  <a:lnTo>
                    <a:pt x="126" y="13189"/>
                  </a:lnTo>
                  <a:lnTo>
                    <a:pt x="113" y="13181"/>
                  </a:lnTo>
                  <a:lnTo>
                    <a:pt x="101" y="13172"/>
                  </a:lnTo>
                  <a:lnTo>
                    <a:pt x="89" y="13162"/>
                  </a:lnTo>
                  <a:lnTo>
                    <a:pt x="79" y="13151"/>
                  </a:lnTo>
                  <a:lnTo>
                    <a:pt x="69" y="13138"/>
                  </a:lnTo>
                  <a:lnTo>
                    <a:pt x="61" y="13125"/>
                  </a:lnTo>
                  <a:lnTo>
                    <a:pt x="54" y="13110"/>
                  </a:lnTo>
                  <a:lnTo>
                    <a:pt x="50" y="13096"/>
                  </a:lnTo>
                  <a:lnTo>
                    <a:pt x="45" y="13081"/>
                  </a:lnTo>
                  <a:lnTo>
                    <a:pt x="43" y="13065"/>
                  </a:lnTo>
                  <a:lnTo>
                    <a:pt x="42" y="13049"/>
                  </a:lnTo>
                  <a:lnTo>
                    <a:pt x="42" y="13036"/>
                  </a:lnTo>
                  <a:lnTo>
                    <a:pt x="43" y="13010"/>
                  </a:lnTo>
                  <a:lnTo>
                    <a:pt x="44" y="12971"/>
                  </a:lnTo>
                  <a:lnTo>
                    <a:pt x="48" y="12920"/>
                  </a:lnTo>
                  <a:lnTo>
                    <a:pt x="53" y="12860"/>
                  </a:lnTo>
                  <a:lnTo>
                    <a:pt x="61" y="12790"/>
                  </a:lnTo>
                  <a:lnTo>
                    <a:pt x="66" y="12752"/>
                  </a:lnTo>
                  <a:lnTo>
                    <a:pt x="71" y="12711"/>
                  </a:lnTo>
                  <a:lnTo>
                    <a:pt x="78" y="12669"/>
                  </a:lnTo>
                  <a:lnTo>
                    <a:pt x="86" y="12625"/>
                  </a:lnTo>
                  <a:lnTo>
                    <a:pt x="94" y="12580"/>
                  </a:lnTo>
                  <a:lnTo>
                    <a:pt x="104" y="12533"/>
                  </a:lnTo>
                  <a:lnTo>
                    <a:pt x="114" y="12484"/>
                  </a:lnTo>
                  <a:lnTo>
                    <a:pt x="126" y="12435"/>
                  </a:lnTo>
                  <a:lnTo>
                    <a:pt x="139" y="12384"/>
                  </a:lnTo>
                  <a:lnTo>
                    <a:pt x="153" y="12334"/>
                  </a:lnTo>
                  <a:lnTo>
                    <a:pt x="169" y="12281"/>
                  </a:lnTo>
                  <a:lnTo>
                    <a:pt x="186" y="12228"/>
                  </a:lnTo>
                  <a:lnTo>
                    <a:pt x="204" y="12175"/>
                  </a:lnTo>
                  <a:lnTo>
                    <a:pt x="224" y="12121"/>
                  </a:lnTo>
                  <a:lnTo>
                    <a:pt x="246" y="12067"/>
                  </a:lnTo>
                  <a:lnTo>
                    <a:pt x="268" y="12012"/>
                  </a:lnTo>
                  <a:lnTo>
                    <a:pt x="293" y="11958"/>
                  </a:lnTo>
                  <a:lnTo>
                    <a:pt x="320" y="11904"/>
                  </a:lnTo>
                  <a:lnTo>
                    <a:pt x="348" y="11850"/>
                  </a:lnTo>
                  <a:lnTo>
                    <a:pt x="378" y="11796"/>
                  </a:lnTo>
                  <a:close/>
                  <a:moveTo>
                    <a:pt x="1731" y="13621"/>
                  </a:moveTo>
                  <a:lnTo>
                    <a:pt x="1721" y="13620"/>
                  </a:lnTo>
                  <a:lnTo>
                    <a:pt x="1711" y="13620"/>
                  </a:lnTo>
                  <a:lnTo>
                    <a:pt x="1700" y="13618"/>
                  </a:lnTo>
                  <a:lnTo>
                    <a:pt x="1689" y="13617"/>
                  </a:lnTo>
                  <a:lnTo>
                    <a:pt x="1676" y="13614"/>
                  </a:lnTo>
                  <a:lnTo>
                    <a:pt x="1664" y="13612"/>
                  </a:lnTo>
                  <a:lnTo>
                    <a:pt x="1651" y="13607"/>
                  </a:lnTo>
                  <a:lnTo>
                    <a:pt x="1639" y="13604"/>
                  </a:lnTo>
                  <a:lnTo>
                    <a:pt x="1628" y="13598"/>
                  </a:lnTo>
                  <a:lnTo>
                    <a:pt x="1616" y="13593"/>
                  </a:lnTo>
                  <a:lnTo>
                    <a:pt x="1605" y="13587"/>
                  </a:lnTo>
                  <a:lnTo>
                    <a:pt x="1595" y="13581"/>
                  </a:lnTo>
                  <a:lnTo>
                    <a:pt x="1584" y="13573"/>
                  </a:lnTo>
                  <a:lnTo>
                    <a:pt x="1574" y="13567"/>
                  </a:lnTo>
                  <a:lnTo>
                    <a:pt x="1565" y="13559"/>
                  </a:lnTo>
                  <a:lnTo>
                    <a:pt x="1556" y="13551"/>
                  </a:lnTo>
                  <a:lnTo>
                    <a:pt x="1547" y="13542"/>
                  </a:lnTo>
                  <a:lnTo>
                    <a:pt x="1539" y="13533"/>
                  </a:lnTo>
                  <a:lnTo>
                    <a:pt x="1531" y="13523"/>
                  </a:lnTo>
                  <a:lnTo>
                    <a:pt x="1523" y="13514"/>
                  </a:lnTo>
                  <a:lnTo>
                    <a:pt x="1516" y="13504"/>
                  </a:lnTo>
                  <a:lnTo>
                    <a:pt x="1510" y="13492"/>
                  </a:lnTo>
                  <a:lnTo>
                    <a:pt x="1504" y="13482"/>
                  </a:lnTo>
                  <a:lnTo>
                    <a:pt x="1498" y="13471"/>
                  </a:lnTo>
                  <a:lnTo>
                    <a:pt x="1494" y="13460"/>
                  </a:lnTo>
                  <a:lnTo>
                    <a:pt x="1489" y="13449"/>
                  </a:lnTo>
                  <a:lnTo>
                    <a:pt x="1486" y="13436"/>
                  </a:lnTo>
                  <a:lnTo>
                    <a:pt x="1483" y="13424"/>
                  </a:lnTo>
                  <a:lnTo>
                    <a:pt x="1479" y="13413"/>
                  </a:lnTo>
                  <a:lnTo>
                    <a:pt x="1478" y="13400"/>
                  </a:lnTo>
                  <a:lnTo>
                    <a:pt x="1476" y="13387"/>
                  </a:lnTo>
                  <a:lnTo>
                    <a:pt x="1476" y="13374"/>
                  </a:lnTo>
                  <a:lnTo>
                    <a:pt x="1476" y="13362"/>
                  </a:lnTo>
                  <a:lnTo>
                    <a:pt x="1476" y="13349"/>
                  </a:lnTo>
                  <a:lnTo>
                    <a:pt x="1477" y="13336"/>
                  </a:lnTo>
                  <a:lnTo>
                    <a:pt x="1479" y="13323"/>
                  </a:lnTo>
                  <a:lnTo>
                    <a:pt x="1484" y="13299"/>
                  </a:lnTo>
                  <a:lnTo>
                    <a:pt x="1494" y="13249"/>
                  </a:lnTo>
                  <a:lnTo>
                    <a:pt x="1503" y="13215"/>
                  </a:lnTo>
                  <a:lnTo>
                    <a:pt x="1513" y="13176"/>
                  </a:lnTo>
                  <a:lnTo>
                    <a:pt x="1526" y="13131"/>
                  </a:lnTo>
                  <a:lnTo>
                    <a:pt x="1542" y="13080"/>
                  </a:lnTo>
                  <a:lnTo>
                    <a:pt x="1560" y="13025"/>
                  </a:lnTo>
                  <a:lnTo>
                    <a:pt x="1581" y="12965"/>
                  </a:lnTo>
                  <a:lnTo>
                    <a:pt x="1606" y="12901"/>
                  </a:lnTo>
                  <a:lnTo>
                    <a:pt x="1634" y="12833"/>
                  </a:lnTo>
                  <a:lnTo>
                    <a:pt x="1666" y="12761"/>
                  </a:lnTo>
                  <a:lnTo>
                    <a:pt x="1702" y="12685"/>
                  </a:lnTo>
                  <a:lnTo>
                    <a:pt x="1740" y="12607"/>
                  </a:lnTo>
                  <a:lnTo>
                    <a:pt x="1784" y="12526"/>
                  </a:lnTo>
                  <a:lnTo>
                    <a:pt x="1831" y="12442"/>
                  </a:lnTo>
                  <a:lnTo>
                    <a:pt x="1884" y="12355"/>
                  </a:lnTo>
                  <a:lnTo>
                    <a:pt x="1940" y="12267"/>
                  </a:lnTo>
                  <a:lnTo>
                    <a:pt x="2002" y="12176"/>
                  </a:lnTo>
                  <a:lnTo>
                    <a:pt x="2068" y="12085"/>
                  </a:lnTo>
                  <a:lnTo>
                    <a:pt x="2140" y="11992"/>
                  </a:lnTo>
                  <a:lnTo>
                    <a:pt x="2218" y="11899"/>
                  </a:lnTo>
                  <a:lnTo>
                    <a:pt x="2301" y="11803"/>
                  </a:lnTo>
                  <a:lnTo>
                    <a:pt x="2390" y="11709"/>
                  </a:lnTo>
                  <a:lnTo>
                    <a:pt x="2486" y="11613"/>
                  </a:lnTo>
                  <a:lnTo>
                    <a:pt x="2587" y="11519"/>
                  </a:lnTo>
                  <a:lnTo>
                    <a:pt x="2695" y="11424"/>
                  </a:lnTo>
                  <a:lnTo>
                    <a:pt x="2808" y="11331"/>
                  </a:lnTo>
                  <a:lnTo>
                    <a:pt x="2930" y="11238"/>
                  </a:lnTo>
                  <a:lnTo>
                    <a:pt x="3058" y="11147"/>
                  </a:lnTo>
                  <a:lnTo>
                    <a:pt x="3193" y="11057"/>
                  </a:lnTo>
                  <a:lnTo>
                    <a:pt x="3204" y="11050"/>
                  </a:lnTo>
                  <a:lnTo>
                    <a:pt x="3215" y="11043"/>
                  </a:lnTo>
                  <a:lnTo>
                    <a:pt x="3228" y="11039"/>
                  </a:lnTo>
                  <a:lnTo>
                    <a:pt x="3239" y="11033"/>
                  </a:lnTo>
                  <a:lnTo>
                    <a:pt x="3251" y="11029"/>
                  </a:lnTo>
                  <a:lnTo>
                    <a:pt x="3263" y="11025"/>
                  </a:lnTo>
                  <a:lnTo>
                    <a:pt x="3275" y="11022"/>
                  </a:lnTo>
                  <a:lnTo>
                    <a:pt x="3287" y="11020"/>
                  </a:lnTo>
                  <a:lnTo>
                    <a:pt x="3300" y="11019"/>
                  </a:lnTo>
                  <a:lnTo>
                    <a:pt x="3312" y="11017"/>
                  </a:lnTo>
                  <a:lnTo>
                    <a:pt x="3324" y="11016"/>
                  </a:lnTo>
                  <a:lnTo>
                    <a:pt x="3337" y="11016"/>
                  </a:lnTo>
                  <a:lnTo>
                    <a:pt x="3349" y="11017"/>
                  </a:lnTo>
                  <a:lnTo>
                    <a:pt x="3362" y="11019"/>
                  </a:lnTo>
                  <a:lnTo>
                    <a:pt x="3374" y="11020"/>
                  </a:lnTo>
                  <a:lnTo>
                    <a:pt x="3385" y="11022"/>
                  </a:lnTo>
                  <a:lnTo>
                    <a:pt x="3398" y="11025"/>
                  </a:lnTo>
                  <a:lnTo>
                    <a:pt x="3409" y="11029"/>
                  </a:lnTo>
                  <a:lnTo>
                    <a:pt x="3421" y="11033"/>
                  </a:lnTo>
                  <a:lnTo>
                    <a:pt x="3432" y="11038"/>
                  </a:lnTo>
                  <a:lnTo>
                    <a:pt x="3444" y="11042"/>
                  </a:lnTo>
                  <a:lnTo>
                    <a:pt x="3455" y="11048"/>
                  </a:lnTo>
                  <a:lnTo>
                    <a:pt x="3465" y="11055"/>
                  </a:lnTo>
                  <a:lnTo>
                    <a:pt x="3475" y="11061"/>
                  </a:lnTo>
                  <a:lnTo>
                    <a:pt x="3485" y="11068"/>
                  </a:lnTo>
                  <a:lnTo>
                    <a:pt x="3495" y="11076"/>
                  </a:lnTo>
                  <a:lnTo>
                    <a:pt x="3504" y="11085"/>
                  </a:lnTo>
                  <a:lnTo>
                    <a:pt x="3514" y="11094"/>
                  </a:lnTo>
                  <a:lnTo>
                    <a:pt x="3522" y="11103"/>
                  </a:lnTo>
                  <a:lnTo>
                    <a:pt x="3531" y="11113"/>
                  </a:lnTo>
                  <a:lnTo>
                    <a:pt x="3539" y="11123"/>
                  </a:lnTo>
                  <a:lnTo>
                    <a:pt x="3546" y="11134"/>
                  </a:lnTo>
                  <a:lnTo>
                    <a:pt x="3553" y="11146"/>
                  </a:lnTo>
                  <a:lnTo>
                    <a:pt x="3559" y="11157"/>
                  </a:lnTo>
                  <a:lnTo>
                    <a:pt x="3565" y="11168"/>
                  </a:lnTo>
                  <a:lnTo>
                    <a:pt x="3570" y="11180"/>
                  </a:lnTo>
                  <a:lnTo>
                    <a:pt x="3574" y="11193"/>
                  </a:lnTo>
                  <a:lnTo>
                    <a:pt x="3577" y="11204"/>
                  </a:lnTo>
                  <a:lnTo>
                    <a:pt x="3581" y="11216"/>
                  </a:lnTo>
                  <a:lnTo>
                    <a:pt x="3583" y="11229"/>
                  </a:lnTo>
                  <a:lnTo>
                    <a:pt x="3584" y="11241"/>
                  </a:lnTo>
                  <a:lnTo>
                    <a:pt x="3586" y="11253"/>
                  </a:lnTo>
                  <a:lnTo>
                    <a:pt x="3586" y="11266"/>
                  </a:lnTo>
                  <a:lnTo>
                    <a:pt x="3586" y="11278"/>
                  </a:lnTo>
                  <a:lnTo>
                    <a:pt x="3586" y="11291"/>
                  </a:lnTo>
                  <a:lnTo>
                    <a:pt x="3584" y="11303"/>
                  </a:lnTo>
                  <a:lnTo>
                    <a:pt x="3583" y="11314"/>
                  </a:lnTo>
                  <a:lnTo>
                    <a:pt x="3581" y="11327"/>
                  </a:lnTo>
                  <a:lnTo>
                    <a:pt x="3577" y="11339"/>
                  </a:lnTo>
                  <a:lnTo>
                    <a:pt x="3574" y="11350"/>
                  </a:lnTo>
                  <a:lnTo>
                    <a:pt x="3571" y="11363"/>
                  </a:lnTo>
                  <a:lnTo>
                    <a:pt x="3565" y="11374"/>
                  </a:lnTo>
                  <a:lnTo>
                    <a:pt x="3561" y="11385"/>
                  </a:lnTo>
                  <a:lnTo>
                    <a:pt x="3555" y="11395"/>
                  </a:lnTo>
                  <a:lnTo>
                    <a:pt x="3548" y="11406"/>
                  </a:lnTo>
                  <a:lnTo>
                    <a:pt x="3541" y="11416"/>
                  </a:lnTo>
                  <a:lnTo>
                    <a:pt x="3535" y="11427"/>
                  </a:lnTo>
                  <a:lnTo>
                    <a:pt x="3527" y="11437"/>
                  </a:lnTo>
                  <a:lnTo>
                    <a:pt x="3518" y="11446"/>
                  </a:lnTo>
                  <a:lnTo>
                    <a:pt x="3509" y="11455"/>
                  </a:lnTo>
                  <a:lnTo>
                    <a:pt x="3500" y="11464"/>
                  </a:lnTo>
                  <a:lnTo>
                    <a:pt x="3490" y="11472"/>
                  </a:lnTo>
                  <a:lnTo>
                    <a:pt x="3480" y="11479"/>
                  </a:lnTo>
                  <a:lnTo>
                    <a:pt x="3468" y="11487"/>
                  </a:lnTo>
                  <a:lnTo>
                    <a:pt x="3351" y="11566"/>
                  </a:lnTo>
                  <a:lnTo>
                    <a:pt x="3239" y="11645"/>
                  </a:lnTo>
                  <a:lnTo>
                    <a:pt x="3133" y="11726"/>
                  </a:lnTo>
                  <a:lnTo>
                    <a:pt x="3034" y="11806"/>
                  </a:lnTo>
                  <a:lnTo>
                    <a:pt x="2941" y="11889"/>
                  </a:lnTo>
                  <a:lnTo>
                    <a:pt x="2852" y="11971"/>
                  </a:lnTo>
                  <a:lnTo>
                    <a:pt x="2770" y="12053"/>
                  </a:lnTo>
                  <a:lnTo>
                    <a:pt x="2692" y="12135"/>
                  </a:lnTo>
                  <a:lnTo>
                    <a:pt x="2619" y="12216"/>
                  </a:lnTo>
                  <a:lnTo>
                    <a:pt x="2552" y="12297"/>
                  </a:lnTo>
                  <a:lnTo>
                    <a:pt x="2490" y="12376"/>
                  </a:lnTo>
                  <a:lnTo>
                    <a:pt x="2432" y="12455"/>
                  </a:lnTo>
                  <a:lnTo>
                    <a:pt x="2378" y="12533"/>
                  </a:lnTo>
                  <a:lnTo>
                    <a:pt x="2329" y="12608"/>
                  </a:lnTo>
                  <a:lnTo>
                    <a:pt x="2283" y="12681"/>
                  </a:lnTo>
                  <a:lnTo>
                    <a:pt x="2243" y="12753"/>
                  </a:lnTo>
                  <a:lnTo>
                    <a:pt x="2204" y="12821"/>
                  </a:lnTo>
                  <a:lnTo>
                    <a:pt x="2171" y="12889"/>
                  </a:lnTo>
                  <a:lnTo>
                    <a:pt x="2140" y="12952"/>
                  </a:lnTo>
                  <a:lnTo>
                    <a:pt x="2113" y="13013"/>
                  </a:lnTo>
                  <a:lnTo>
                    <a:pt x="2090" y="13070"/>
                  </a:lnTo>
                  <a:lnTo>
                    <a:pt x="2068" y="13123"/>
                  </a:lnTo>
                  <a:lnTo>
                    <a:pt x="2050" y="13172"/>
                  </a:lnTo>
                  <a:lnTo>
                    <a:pt x="2035" y="13218"/>
                  </a:lnTo>
                  <a:lnTo>
                    <a:pt x="2021" y="13260"/>
                  </a:lnTo>
                  <a:lnTo>
                    <a:pt x="2010" y="13296"/>
                  </a:lnTo>
                  <a:lnTo>
                    <a:pt x="2002" y="13328"/>
                  </a:lnTo>
                  <a:lnTo>
                    <a:pt x="1995" y="13354"/>
                  </a:lnTo>
                  <a:lnTo>
                    <a:pt x="1986" y="13392"/>
                  </a:lnTo>
                  <a:lnTo>
                    <a:pt x="1983" y="13406"/>
                  </a:lnTo>
                  <a:lnTo>
                    <a:pt x="1978" y="13430"/>
                  </a:lnTo>
                  <a:lnTo>
                    <a:pt x="1972" y="13451"/>
                  </a:lnTo>
                  <a:lnTo>
                    <a:pt x="1963" y="13472"/>
                  </a:lnTo>
                  <a:lnTo>
                    <a:pt x="1953" y="13492"/>
                  </a:lnTo>
                  <a:lnTo>
                    <a:pt x="1940" y="13512"/>
                  </a:lnTo>
                  <a:lnTo>
                    <a:pt x="1927" y="13528"/>
                  </a:lnTo>
                  <a:lnTo>
                    <a:pt x="1912" y="13545"/>
                  </a:lnTo>
                  <a:lnTo>
                    <a:pt x="1895" y="13560"/>
                  </a:lnTo>
                  <a:lnTo>
                    <a:pt x="1878" y="13573"/>
                  </a:lnTo>
                  <a:lnTo>
                    <a:pt x="1859" y="13586"/>
                  </a:lnTo>
                  <a:lnTo>
                    <a:pt x="1840" y="13596"/>
                  </a:lnTo>
                  <a:lnTo>
                    <a:pt x="1820" y="13605"/>
                  </a:lnTo>
                  <a:lnTo>
                    <a:pt x="1799" y="13612"/>
                  </a:lnTo>
                  <a:lnTo>
                    <a:pt x="1777" y="13616"/>
                  </a:lnTo>
                  <a:lnTo>
                    <a:pt x="1755" y="13620"/>
                  </a:lnTo>
                  <a:lnTo>
                    <a:pt x="1731" y="13621"/>
                  </a:lnTo>
                  <a:close/>
                  <a:moveTo>
                    <a:pt x="518" y="5116"/>
                  </a:moveTo>
                  <a:lnTo>
                    <a:pt x="537" y="5107"/>
                  </a:lnTo>
                  <a:lnTo>
                    <a:pt x="556" y="5100"/>
                  </a:lnTo>
                  <a:lnTo>
                    <a:pt x="576" y="5092"/>
                  </a:lnTo>
                  <a:lnTo>
                    <a:pt x="596" y="5085"/>
                  </a:lnTo>
                  <a:lnTo>
                    <a:pt x="617" y="5078"/>
                  </a:lnTo>
                  <a:lnTo>
                    <a:pt x="638" y="5073"/>
                  </a:lnTo>
                  <a:lnTo>
                    <a:pt x="658" y="5067"/>
                  </a:lnTo>
                  <a:lnTo>
                    <a:pt x="681" y="5062"/>
                  </a:lnTo>
                  <a:lnTo>
                    <a:pt x="702" y="5058"/>
                  </a:lnTo>
                  <a:lnTo>
                    <a:pt x="725" y="5055"/>
                  </a:lnTo>
                  <a:lnTo>
                    <a:pt x="747" y="5051"/>
                  </a:lnTo>
                  <a:lnTo>
                    <a:pt x="770" y="5049"/>
                  </a:lnTo>
                  <a:lnTo>
                    <a:pt x="792" y="5047"/>
                  </a:lnTo>
                  <a:lnTo>
                    <a:pt x="816" y="5046"/>
                  </a:lnTo>
                  <a:lnTo>
                    <a:pt x="840" y="5045"/>
                  </a:lnTo>
                  <a:lnTo>
                    <a:pt x="864" y="5045"/>
                  </a:lnTo>
                  <a:lnTo>
                    <a:pt x="923" y="5046"/>
                  </a:lnTo>
                  <a:lnTo>
                    <a:pt x="978" y="5050"/>
                  </a:lnTo>
                  <a:lnTo>
                    <a:pt x="1032" y="5058"/>
                  </a:lnTo>
                  <a:lnTo>
                    <a:pt x="1083" y="5067"/>
                  </a:lnTo>
                  <a:lnTo>
                    <a:pt x="1132" y="5079"/>
                  </a:lnTo>
                  <a:lnTo>
                    <a:pt x="1179" y="5094"/>
                  </a:lnTo>
                  <a:lnTo>
                    <a:pt x="1224" y="5111"/>
                  </a:lnTo>
                  <a:lnTo>
                    <a:pt x="1267" y="5129"/>
                  </a:lnTo>
                  <a:lnTo>
                    <a:pt x="1307" y="5150"/>
                  </a:lnTo>
                  <a:lnTo>
                    <a:pt x="1345" y="5173"/>
                  </a:lnTo>
                  <a:lnTo>
                    <a:pt x="1381" y="5197"/>
                  </a:lnTo>
                  <a:lnTo>
                    <a:pt x="1415" y="5223"/>
                  </a:lnTo>
                  <a:lnTo>
                    <a:pt x="1448" y="5250"/>
                  </a:lnTo>
                  <a:lnTo>
                    <a:pt x="1478" y="5279"/>
                  </a:lnTo>
                  <a:lnTo>
                    <a:pt x="1506" y="5310"/>
                  </a:lnTo>
                  <a:lnTo>
                    <a:pt x="1533" y="5341"/>
                  </a:lnTo>
                  <a:lnTo>
                    <a:pt x="1558" y="5373"/>
                  </a:lnTo>
                  <a:lnTo>
                    <a:pt x="1580" y="5406"/>
                  </a:lnTo>
                  <a:lnTo>
                    <a:pt x="1602" y="5440"/>
                  </a:lnTo>
                  <a:lnTo>
                    <a:pt x="1621" y="5474"/>
                  </a:lnTo>
                  <a:lnTo>
                    <a:pt x="1639" y="5510"/>
                  </a:lnTo>
                  <a:lnTo>
                    <a:pt x="1655" y="5545"/>
                  </a:lnTo>
                  <a:lnTo>
                    <a:pt x="1669" y="5581"/>
                  </a:lnTo>
                  <a:lnTo>
                    <a:pt x="1682" y="5617"/>
                  </a:lnTo>
                  <a:lnTo>
                    <a:pt x="1693" y="5651"/>
                  </a:lnTo>
                  <a:lnTo>
                    <a:pt x="1702" y="5687"/>
                  </a:lnTo>
                  <a:lnTo>
                    <a:pt x="1710" y="5723"/>
                  </a:lnTo>
                  <a:lnTo>
                    <a:pt x="1716" y="5758"/>
                  </a:lnTo>
                  <a:lnTo>
                    <a:pt x="1721" y="5793"/>
                  </a:lnTo>
                  <a:lnTo>
                    <a:pt x="1724" y="5827"/>
                  </a:lnTo>
                  <a:lnTo>
                    <a:pt x="1727" y="5861"/>
                  </a:lnTo>
                  <a:lnTo>
                    <a:pt x="1728" y="5892"/>
                  </a:lnTo>
                  <a:lnTo>
                    <a:pt x="1728" y="5905"/>
                  </a:lnTo>
                  <a:lnTo>
                    <a:pt x="1727" y="5919"/>
                  </a:lnTo>
                  <a:lnTo>
                    <a:pt x="1724" y="5931"/>
                  </a:lnTo>
                  <a:lnTo>
                    <a:pt x="1722" y="5944"/>
                  </a:lnTo>
                  <a:lnTo>
                    <a:pt x="1720" y="5956"/>
                  </a:lnTo>
                  <a:lnTo>
                    <a:pt x="1716" y="5968"/>
                  </a:lnTo>
                  <a:lnTo>
                    <a:pt x="1712" y="5981"/>
                  </a:lnTo>
                  <a:lnTo>
                    <a:pt x="1707" y="5992"/>
                  </a:lnTo>
                  <a:lnTo>
                    <a:pt x="1702" y="6003"/>
                  </a:lnTo>
                  <a:lnTo>
                    <a:pt x="1696" y="6015"/>
                  </a:lnTo>
                  <a:lnTo>
                    <a:pt x="1691" y="6025"/>
                  </a:lnTo>
                  <a:lnTo>
                    <a:pt x="1684" y="6036"/>
                  </a:lnTo>
                  <a:lnTo>
                    <a:pt x="1677" y="6046"/>
                  </a:lnTo>
                  <a:lnTo>
                    <a:pt x="1669" y="6055"/>
                  </a:lnTo>
                  <a:lnTo>
                    <a:pt x="1661" y="6064"/>
                  </a:lnTo>
                  <a:lnTo>
                    <a:pt x="1652" y="6073"/>
                  </a:lnTo>
                  <a:lnTo>
                    <a:pt x="1643" y="6082"/>
                  </a:lnTo>
                  <a:lnTo>
                    <a:pt x="1634" y="6090"/>
                  </a:lnTo>
                  <a:lnTo>
                    <a:pt x="1624" y="6098"/>
                  </a:lnTo>
                  <a:lnTo>
                    <a:pt x="1615" y="6104"/>
                  </a:lnTo>
                  <a:lnTo>
                    <a:pt x="1604" y="6111"/>
                  </a:lnTo>
                  <a:lnTo>
                    <a:pt x="1594" y="6117"/>
                  </a:lnTo>
                  <a:lnTo>
                    <a:pt x="1583" y="6122"/>
                  </a:lnTo>
                  <a:lnTo>
                    <a:pt x="1571" y="6128"/>
                  </a:lnTo>
                  <a:lnTo>
                    <a:pt x="1560" y="6133"/>
                  </a:lnTo>
                  <a:lnTo>
                    <a:pt x="1548" y="6137"/>
                  </a:lnTo>
                  <a:lnTo>
                    <a:pt x="1535" y="6140"/>
                  </a:lnTo>
                  <a:lnTo>
                    <a:pt x="1523" y="6143"/>
                  </a:lnTo>
                  <a:lnTo>
                    <a:pt x="1511" y="6145"/>
                  </a:lnTo>
                  <a:lnTo>
                    <a:pt x="1498" y="6147"/>
                  </a:lnTo>
                  <a:lnTo>
                    <a:pt x="1485" y="6148"/>
                  </a:lnTo>
                  <a:lnTo>
                    <a:pt x="1471" y="6148"/>
                  </a:lnTo>
                  <a:lnTo>
                    <a:pt x="1459" y="6148"/>
                  </a:lnTo>
                  <a:lnTo>
                    <a:pt x="1445" y="6147"/>
                  </a:lnTo>
                  <a:lnTo>
                    <a:pt x="1433" y="6145"/>
                  </a:lnTo>
                  <a:lnTo>
                    <a:pt x="1421" y="6143"/>
                  </a:lnTo>
                  <a:lnTo>
                    <a:pt x="1408" y="6140"/>
                  </a:lnTo>
                  <a:lnTo>
                    <a:pt x="1396" y="6137"/>
                  </a:lnTo>
                  <a:lnTo>
                    <a:pt x="1385" y="6133"/>
                  </a:lnTo>
                  <a:lnTo>
                    <a:pt x="1372" y="6128"/>
                  </a:lnTo>
                  <a:lnTo>
                    <a:pt x="1361" y="6124"/>
                  </a:lnTo>
                  <a:lnTo>
                    <a:pt x="1351" y="6118"/>
                  </a:lnTo>
                  <a:lnTo>
                    <a:pt x="1340" y="6111"/>
                  </a:lnTo>
                  <a:lnTo>
                    <a:pt x="1330" y="6104"/>
                  </a:lnTo>
                  <a:lnTo>
                    <a:pt x="1319" y="6098"/>
                  </a:lnTo>
                  <a:lnTo>
                    <a:pt x="1309" y="6090"/>
                  </a:lnTo>
                  <a:lnTo>
                    <a:pt x="1300" y="6082"/>
                  </a:lnTo>
                  <a:lnTo>
                    <a:pt x="1291" y="6074"/>
                  </a:lnTo>
                  <a:lnTo>
                    <a:pt x="1284" y="6065"/>
                  </a:lnTo>
                  <a:lnTo>
                    <a:pt x="1276" y="6056"/>
                  </a:lnTo>
                  <a:lnTo>
                    <a:pt x="1268" y="6046"/>
                  </a:lnTo>
                  <a:lnTo>
                    <a:pt x="1260" y="6037"/>
                  </a:lnTo>
                  <a:lnTo>
                    <a:pt x="1254" y="6026"/>
                  </a:lnTo>
                  <a:lnTo>
                    <a:pt x="1248" y="6016"/>
                  </a:lnTo>
                  <a:lnTo>
                    <a:pt x="1242" y="6004"/>
                  </a:lnTo>
                  <a:lnTo>
                    <a:pt x="1236" y="5993"/>
                  </a:lnTo>
                  <a:lnTo>
                    <a:pt x="1232" y="5982"/>
                  </a:lnTo>
                  <a:lnTo>
                    <a:pt x="1228" y="5971"/>
                  </a:lnTo>
                  <a:lnTo>
                    <a:pt x="1225" y="5958"/>
                  </a:lnTo>
                  <a:lnTo>
                    <a:pt x="1222" y="5946"/>
                  </a:lnTo>
                  <a:lnTo>
                    <a:pt x="1219" y="5934"/>
                  </a:lnTo>
                  <a:lnTo>
                    <a:pt x="1217" y="5921"/>
                  </a:lnTo>
                  <a:lnTo>
                    <a:pt x="1216" y="5908"/>
                  </a:lnTo>
                  <a:lnTo>
                    <a:pt x="1216" y="5894"/>
                  </a:lnTo>
                  <a:lnTo>
                    <a:pt x="1215" y="5874"/>
                  </a:lnTo>
                  <a:lnTo>
                    <a:pt x="1213" y="5850"/>
                  </a:lnTo>
                  <a:lnTo>
                    <a:pt x="1209" y="5826"/>
                  </a:lnTo>
                  <a:lnTo>
                    <a:pt x="1204" y="5799"/>
                  </a:lnTo>
                  <a:lnTo>
                    <a:pt x="1200" y="5785"/>
                  </a:lnTo>
                  <a:lnTo>
                    <a:pt x="1196" y="5771"/>
                  </a:lnTo>
                  <a:lnTo>
                    <a:pt x="1191" y="5757"/>
                  </a:lnTo>
                  <a:lnTo>
                    <a:pt x="1186" y="5743"/>
                  </a:lnTo>
                  <a:lnTo>
                    <a:pt x="1179" y="5729"/>
                  </a:lnTo>
                  <a:lnTo>
                    <a:pt x="1172" y="5714"/>
                  </a:lnTo>
                  <a:lnTo>
                    <a:pt x="1164" y="5701"/>
                  </a:lnTo>
                  <a:lnTo>
                    <a:pt x="1155" y="5687"/>
                  </a:lnTo>
                  <a:lnTo>
                    <a:pt x="1146" y="5674"/>
                  </a:lnTo>
                  <a:lnTo>
                    <a:pt x="1135" y="5660"/>
                  </a:lnTo>
                  <a:lnTo>
                    <a:pt x="1124" y="5648"/>
                  </a:lnTo>
                  <a:lnTo>
                    <a:pt x="1111" y="5636"/>
                  </a:lnTo>
                  <a:lnTo>
                    <a:pt x="1098" y="5624"/>
                  </a:lnTo>
                  <a:lnTo>
                    <a:pt x="1082" y="5614"/>
                  </a:lnTo>
                  <a:lnTo>
                    <a:pt x="1066" y="5604"/>
                  </a:lnTo>
                  <a:lnTo>
                    <a:pt x="1050" y="5594"/>
                  </a:lnTo>
                  <a:lnTo>
                    <a:pt x="1032" y="5586"/>
                  </a:lnTo>
                  <a:lnTo>
                    <a:pt x="1011" y="5578"/>
                  </a:lnTo>
                  <a:lnTo>
                    <a:pt x="990" y="5572"/>
                  </a:lnTo>
                  <a:lnTo>
                    <a:pt x="969" y="5566"/>
                  </a:lnTo>
                  <a:lnTo>
                    <a:pt x="944" y="5562"/>
                  </a:lnTo>
                  <a:lnTo>
                    <a:pt x="919" y="5558"/>
                  </a:lnTo>
                  <a:lnTo>
                    <a:pt x="892" y="5557"/>
                  </a:lnTo>
                  <a:lnTo>
                    <a:pt x="864" y="5556"/>
                  </a:lnTo>
                  <a:lnTo>
                    <a:pt x="845" y="5556"/>
                  </a:lnTo>
                  <a:lnTo>
                    <a:pt x="827" y="5557"/>
                  </a:lnTo>
                  <a:lnTo>
                    <a:pt x="810" y="5559"/>
                  </a:lnTo>
                  <a:lnTo>
                    <a:pt x="795" y="5562"/>
                  </a:lnTo>
                  <a:lnTo>
                    <a:pt x="781" y="5564"/>
                  </a:lnTo>
                  <a:lnTo>
                    <a:pt x="768" y="5567"/>
                  </a:lnTo>
                  <a:lnTo>
                    <a:pt x="756" y="5571"/>
                  </a:lnTo>
                  <a:lnTo>
                    <a:pt x="746" y="5574"/>
                  </a:lnTo>
                  <a:lnTo>
                    <a:pt x="736" y="5578"/>
                  </a:lnTo>
                  <a:lnTo>
                    <a:pt x="727" y="5583"/>
                  </a:lnTo>
                  <a:lnTo>
                    <a:pt x="718" y="5587"/>
                  </a:lnTo>
                  <a:lnTo>
                    <a:pt x="711" y="5593"/>
                  </a:lnTo>
                  <a:lnTo>
                    <a:pt x="698" y="5603"/>
                  </a:lnTo>
                  <a:lnTo>
                    <a:pt x="688" y="5612"/>
                  </a:lnTo>
                  <a:lnTo>
                    <a:pt x="676" y="5624"/>
                  </a:lnTo>
                  <a:lnTo>
                    <a:pt x="666" y="5637"/>
                  </a:lnTo>
                  <a:lnTo>
                    <a:pt x="656" y="5650"/>
                  </a:lnTo>
                  <a:lnTo>
                    <a:pt x="647" y="5666"/>
                  </a:lnTo>
                  <a:lnTo>
                    <a:pt x="638" y="5682"/>
                  </a:lnTo>
                  <a:lnTo>
                    <a:pt x="629" y="5699"/>
                  </a:lnTo>
                  <a:lnTo>
                    <a:pt x="621" y="5717"/>
                  </a:lnTo>
                  <a:lnTo>
                    <a:pt x="613" y="5736"/>
                  </a:lnTo>
                  <a:lnTo>
                    <a:pt x="605" y="5756"/>
                  </a:lnTo>
                  <a:lnTo>
                    <a:pt x="599" y="5776"/>
                  </a:lnTo>
                  <a:lnTo>
                    <a:pt x="592" y="5799"/>
                  </a:lnTo>
                  <a:lnTo>
                    <a:pt x="586" y="5821"/>
                  </a:lnTo>
                  <a:lnTo>
                    <a:pt x="574" y="5870"/>
                  </a:lnTo>
                  <a:lnTo>
                    <a:pt x="564" y="5922"/>
                  </a:lnTo>
                  <a:lnTo>
                    <a:pt x="555" y="5977"/>
                  </a:lnTo>
                  <a:lnTo>
                    <a:pt x="546" y="6036"/>
                  </a:lnTo>
                  <a:lnTo>
                    <a:pt x="539" y="6097"/>
                  </a:lnTo>
                  <a:lnTo>
                    <a:pt x="533" y="6161"/>
                  </a:lnTo>
                  <a:lnTo>
                    <a:pt x="528" y="6227"/>
                  </a:lnTo>
                  <a:lnTo>
                    <a:pt x="523" y="6297"/>
                  </a:lnTo>
                  <a:lnTo>
                    <a:pt x="520" y="6367"/>
                  </a:lnTo>
                  <a:lnTo>
                    <a:pt x="518" y="6441"/>
                  </a:lnTo>
                  <a:lnTo>
                    <a:pt x="518" y="7652"/>
                  </a:lnTo>
                  <a:lnTo>
                    <a:pt x="547" y="7633"/>
                  </a:lnTo>
                  <a:lnTo>
                    <a:pt x="577" y="7616"/>
                  </a:lnTo>
                  <a:lnTo>
                    <a:pt x="609" y="7600"/>
                  </a:lnTo>
                  <a:lnTo>
                    <a:pt x="641" y="7586"/>
                  </a:lnTo>
                  <a:lnTo>
                    <a:pt x="674" y="7572"/>
                  </a:lnTo>
                  <a:lnTo>
                    <a:pt x="708" y="7560"/>
                  </a:lnTo>
                  <a:lnTo>
                    <a:pt x="743" y="7549"/>
                  </a:lnTo>
                  <a:lnTo>
                    <a:pt x="777" y="7540"/>
                  </a:lnTo>
                  <a:lnTo>
                    <a:pt x="829" y="7527"/>
                  </a:lnTo>
                  <a:lnTo>
                    <a:pt x="879" y="7517"/>
                  </a:lnTo>
                  <a:lnTo>
                    <a:pt x="927" y="7509"/>
                  </a:lnTo>
                  <a:lnTo>
                    <a:pt x="974" y="7503"/>
                  </a:lnTo>
                  <a:lnTo>
                    <a:pt x="1020" y="7498"/>
                  </a:lnTo>
                  <a:lnTo>
                    <a:pt x="1064" y="7495"/>
                  </a:lnTo>
                  <a:lnTo>
                    <a:pt x="1108" y="7493"/>
                  </a:lnTo>
                  <a:lnTo>
                    <a:pt x="1151" y="7493"/>
                  </a:lnTo>
                  <a:lnTo>
                    <a:pt x="1191" y="7495"/>
                  </a:lnTo>
                  <a:lnTo>
                    <a:pt x="1232" y="7497"/>
                  </a:lnTo>
                  <a:lnTo>
                    <a:pt x="1270" y="7500"/>
                  </a:lnTo>
                  <a:lnTo>
                    <a:pt x="1307" y="7506"/>
                  </a:lnTo>
                  <a:lnTo>
                    <a:pt x="1344" y="7513"/>
                  </a:lnTo>
                  <a:lnTo>
                    <a:pt x="1379" y="7521"/>
                  </a:lnTo>
                  <a:lnTo>
                    <a:pt x="1413" y="7529"/>
                  </a:lnTo>
                  <a:lnTo>
                    <a:pt x="1445" y="7539"/>
                  </a:lnTo>
                  <a:lnTo>
                    <a:pt x="1478" y="7550"/>
                  </a:lnTo>
                  <a:lnTo>
                    <a:pt x="1508" y="7561"/>
                  </a:lnTo>
                  <a:lnTo>
                    <a:pt x="1539" y="7574"/>
                  </a:lnTo>
                  <a:lnTo>
                    <a:pt x="1567" y="7586"/>
                  </a:lnTo>
                  <a:lnTo>
                    <a:pt x="1595" y="7600"/>
                  </a:lnTo>
                  <a:lnTo>
                    <a:pt x="1621" y="7615"/>
                  </a:lnTo>
                  <a:lnTo>
                    <a:pt x="1647" y="7630"/>
                  </a:lnTo>
                  <a:lnTo>
                    <a:pt x="1671" y="7645"/>
                  </a:lnTo>
                  <a:lnTo>
                    <a:pt x="1695" y="7661"/>
                  </a:lnTo>
                  <a:lnTo>
                    <a:pt x="1718" y="7678"/>
                  </a:lnTo>
                  <a:lnTo>
                    <a:pt x="1739" y="7695"/>
                  </a:lnTo>
                  <a:lnTo>
                    <a:pt x="1759" y="7712"/>
                  </a:lnTo>
                  <a:lnTo>
                    <a:pt x="1779" y="7729"/>
                  </a:lnTo>
                  <a:lnTo>
                    <a:pt x="1799" y="7745"/>
                  </a:lnTo>
                  <a:lnTo>
                    <a:pt x="1817" y="7763"/>
                  </a:lnTo>
                  <a:lnTo>
                    <a:pt x="1833" y="7780"/>
                  </a:lnTo>
                  <a:lnTo>
                    <a:pt x="1864" y="7814"/>
                  </a:lnTo>
                  <a:lnTo>
                    <a:pt x="1893" y="7849"/>
                  </a:lnTo>
                  <a:lnTo>
                    <a:pt x="1919" y="7886"/>
                  </a:lnTo>
                  <a:lnTo>
                    <a:pt x="1945" y="7923"/>
                  </a:lnTo>
                  <a:lnTo>
                    <a:pt x="1968" y="7960"/>
                  </a:lnTo>
                  <a:lnTo>
                    <a:pt x="1990" y="8000"/>
                  </a:lnTo>
                  <a:lnTo>
                    <a:pt x="2010" y="8039"/>
                  </a:lnTo>
                  <a:lnTo>
                    <a:pt x="2028" y="8079"/>
                  </a:lnTo>
                  <a:lnTo>
                    <a:pt x="2048" y="8062"/>
                  </a:lnTo>
                  <a:lnTo>
                    <a:pt x="2070" y="8047"/>
                  </a:lnTo>
                  <a:lnTo>
                    <a:pt x="2091" y="8032"/>
                  </a:lnTo>
                  <a:lnTo>
                    <a:pt x="2113" y="8016"/>
                  </a:lnTo>
                  <a:lnTo>
                    <a:pt x="2135" y="8002"/>
                  </a:lnTo>
                  <a:lnTo>
                    <a:pt x="2158" y="7987"/>
                  </a:lnTo>
                  <a:lnTo>
                    <a:pt x="2181" y="7974"/>
                  </a:lnTo>
                  <a:lnTo>
                    <a:pt x="2204" y="7960"/>
                  </a:lnTo>
                  <a:lnTo>
                    <a:pt x="2229" y="7948"/>
                  </a:lnTo>
                  <a:lnTo>
                    <a:pt x="2253" y="7935"/>
                  </a:lnTo>
                  <a:lnTo>
                    <a:pt x="2279" y="7924"/>
                  </a:lnTo>
                  <a:lnTo>
                    <a:pt x="2303" y="7913"/>
                  </a:lnTo>
                  <a:lnTo>
                    <a:pt x="2329" y="7903"/>
                  </a:lnTo>
                  <a:lnTo>
                    <a:pt x="2356" y="7893"/>
                  </a:lnTo>
                  <a:lnTo>
                    <a:pt x="2383" y="7884"/>
                  </a:lnTo>
                  <a:lnTo>
                    <a:pt x="2410" y="7875"/>
                  </a:lnTo>
                  <a:lnTo>
                    <a:pt x="2438" y="7867"/>
                  </a:lnTo>
                  <a:lnTo>
                    <a:pt x="2466" y="7860"/>
                  </a:lnTo>
                  <a:lnTo>
                    <a:pt x="2495" y="7853"/>
                  </a:lnTo>
                  <a:lnTo>
                    <a:pt x="2524" y="7848"/>
                  </a:lnTo>
                  <a:lnTo>
                    <a:pt x="2553" y="7843"/>
                  </a:lnTo>
                  <a:lnTo>
                    <a:pt x="2583" y="7839"/>
                  </a:lnTo>
                  <a:lnTo>
                    <a:pt x="2614" y="7835"/>
                  </a:lnTo>
                  <a:lnTo>
                    <a:pt x="2645" y="7833"/>
                  </a:lnTo>
                  <a:lnTo>
                    <a:pt x="2677" y="7831"/>
                  </a:lnTo>
                  <a:lnTo>
                    <a:pt x="2708" y="7831"/>
                  </a:lnTo>
                  <a:lnTo>
                    <a:pt x="2741" y="7831"/>
                  </a:lnTo>
                  <a:lnTo>
                    <a:pt x="2773" y="7832"/>
                  </a:lnTo>
                  <a:lnTo>
                    <a:pt x="2807" y="7834"/>
                  </a:lnTo>
                  <a:lnTo>
                    <a:pt x="2841" y="7837"/>
                  </a:lnTo>
                  <a:lnTo>
                    <a:pt x="2875" y="7841"/>
                  </a:lnTo>
                  <a:lnTo>
                    <a:pt x="2910" y="7847"/>
                  </a:lnTo>
                  <a:lnTo>
                    <a:pt x="2951" y="7853"/>
                  </a:lnTo>
                  <a:lnTo>
                    <a:pt x="2993" y="7862"/>
                  </a:lnTo>
                  <a:lnTo>
                    <a:pt x="3033" y="7874"/>
                  </a:lnTo>
                  <a:lnTo>
                    <a:pt x="3074" y="7885"/>
                  </a:lnTo>
                  <a:lnTo>
                    <a:pt x="3112" y="7898"/>
                  </a:lnTo>
                  <a:lnTo>
                    <a:pt x="3150" y="7913"/>
                  </a:lnTo>
                  <a:lnTo>
                    <a:pt x="3187" y="7929"/>
                  </a:lnTo>
                  <a:lnTo>
                    <a:pt x="3224" y="7947"/>
                  </a:lnTo>
                  <a:lnTo>
                    <a:pt x="3259" y="7966"/>
                  </a:lnTo>
                  <a:lnTo>
                    <a:pt x="3294" y="7985"/>
                  </a:lnTo>
                  <a:lnTo>
                    <a:pt x="3328" y="8006"/>
                  </a:lnTo>
                  <a:lnTo>
                    <a:pt x="3360" y="8029"/>
                  </a:lnTo>
                  <a:lnTo>
                    <a:pt x="3392" y="8052"/>
                  </a:lnTo>
                  <a:lnTo>
                    <a:pt x="3423" y="8078"/>
                  </a:lnTo>
                  <a:lnTo>
                    <a:pt x="3453" y="8104"/>
                  </a:lnTo>
                  <a:lnTo>
                    <a:pt x="3482" y="8131"/>
                  </a:lnTo>
                  <a:lnTo>
                    <a:pt x="3509" y="8159"/>
                  </a:lnTo>
                  <a:lnTo>
                    <a:pt x="3536" y="8188"/>
                  </a:lnTo>
                  <a:lnTo>
                    <a:pt x="3561" y="8220"/>
                  </a:lnTo>
                  <a:lnTo>
                    <a:pt x="3584" y="8251"/>
                  </a:lnTo>
                  <a:lnTo>
                    <a:pt x="3608" y="8284"/>
                  </a:lnTo>
                  <a:lnTo>
                    <a:pt x="3629" y="8318"/>
                  </a:lnTo>
                  <a:lnTo>
                    <a:pt x="3649" y="8352"/>
                  </a:lnTo>
                  <a:lnTo>
                    <a:pt x="3670" y="8387"/>
                  </a:lnTo>
                  <a:lnTo>
                    <a:pt x="3687" y="8424"/>
                  </a:lnTo>
                  <a:lnTo>
                    <a:pt x="3703" y="8461"/>
                  </a:lnTo>
                  <a:lnTo>
                    <a:pt x="3719" y="8500"/>
                  </a:lnTo>
                  <a:lnTo>
                    <a:pt x="3733" y="8539"/>
                  </a:lnTo>
                  <a:lnTo>
                    <a:pt x="3746" y="8579"/>
                  </a:lnTo>
                  <a:lnTo>
                    <a:pt x="3757" y="8620"/>
                  </a:lnTo>
                  <a:lnTo>
                    <a:pt x="3766" y="8662"/>
                  </a:lnTo>
                  <a:lnTo>
                    <a:pt x="3775" y="8704"/>
                  </a:lnTo>
                  <a:lnTo>
                    <a:pt x="3781" y="8742"/>
                  </a:lnTo>
                  <a:lnTo>
                    <a:pt x="3785" y="8780"/>
                  </a:lnTo>
                  <a:lnTo>
                    <a:pt x="3789" y="8817"/>
                  </a:lnTo>
                  <a:lnTo>
                    <a:pt x="3791" y="8855"/>
                  </a:lnTo>
                  <a:lnTo>
                    <a:pt x="3792" y="8892"/>
                  </a:lnTo>
                  <a:lnTo>
                    <a:pt x="3792" y="8928"/>
                  </a:lnTo>
                  <a:lnTo>
                    <a:pt x="3790" y="8965"/>
                  </a:lnTo>
                  <a:lnTo>
                    <a:pt x="3788" y="9001"/>
                  </a:lnTo>
                  <a:lnTo>
                    <a:pt x="3783" y="9037"/>
                  </a:lnTo>
                  <a:lnTo>
                    <a:pt x="3778" y="9072"/>
                  </a:lnTo>
                  <a:lnTo>
                    <a:pt x="3771" y="9107"/>
                  </a:lnTo>
                  <a:lnTo>
                    <a:pt x="3763" y="9141"/>
                  </a:lnTo>
                  <a:lnTo>
                    <a:pt x="3754" y="9175"/>
                  </a:lnTo>
                  <a:lnTo>
                    <a:pt x="3744" y="9208"/>
                  </a:lnTo>
                  <a:lnTo>
                    <a:pt x="3733" y="9242"/>
                  </a:lnTo>
                  <a:lnTo>
                    <a:pt x="3720" y="9273"/>
                  </a:lnTo>
                  <a:lnTo>
                    <a:pt x="3707" y="9304"/>
                  </a:lnTo>
                  <a:lnTo>
                    <a:pt x="3692" y="9335"/>
                  </a:lnTo>
                  <a:lnTo>
                    <a:pt x="3676" y="9365"/>
                  </a:lnTo>
                  <a:lnTo>
                    <a:pt x="3660" y="9394"/>
                  </a:lnTo>
                  <a:lnTo>
                    <a:pt x="3642" y="9422"/>
                  </a:lnTo>
                  <a:lnTo>
                    <a:pt x="3622" y="9449"/>
                  </a:lnTo>
                  <a:lnTo>
                    <a:pt x="3602" y="9476"/>
                  </a:lnTo>
                  <a:lnTo>
                    <a:pt x="3582" y="9502"/>
                  </a:lnTo>
                  <a:lnTo>
                    <a:pt x="3559" y="9527"/>
                  </a:lnTo>
                  <a:lnTo>
                    <a:pt x="3537" y="9551"/>
                  </a:lnTo>
                  <a:lnTo>
                    <a:pt x="3513" y="9573"/>
                  </a:lnTo>
                  <a:lnTo>
                    <a:pt x="3488" y="9594"/>
                  </a:lnTo>
                  <a:lnTo>
                    <a:pt x="3463" y="9615"/>
                  </a:lnTo>
                  <a:lnTo>
                    <a:pt x="3436" y="9634"/>
                  </a:lnTo>
                  <a:lnTo>
                    <a:pt x="3408" y="9652"/>
                  </a:lnTo>
                  <a:lnTo>
                    <a:pt x="3380" y="9669"/>
                  </a:lnTo>
                  <a:lnTo>
                    <a:pt x="3368" y="9675"/>
                  </a:lnTo>
                  <a:lnTo>
                    <a:pt x="3356" y="9681"/>
                  </a:lnTo>
                  <a:lnTo>
                    <a:pt x="3344" y="9686"/>
                  </a:lnTo>
                  <a:lnTo>
                    <a:pt x="3332" y="9690"/>
                  </a:lnTo>
                  <a:lnTo>
                    <a:pt x="3320" y="9693"/>
                  </a:lnTo>
                  <a:lnTo>
                    <a:pt x="3308" y="9697"/>
                  </a:lnTo>
                  <a:lnTo>
                    <a:pt x="3295" y="9699"/>
                  </a:lnTo>
                  <a:lnTo>
                    <a:pt x="3283" y="9700"/>
                  </a:lnTo>
                  <a:lnTo>
                    <a:pt x="3270" y="9701"/>
                  </a:lnTo>
                  <a:lnTo>
                    <a:pt x="3258" y="9702"/>
                  </a:lnTo>
                  <a:lnTo>
                    <a:pt x="3246" y="9701"/>
                  </a:lnTo>
                  <a:lnTo>
                    <a:pt x="3233" y="9701"/>
                  </a:lnTo>
                  <a:lnTo>
                    <a:pt x="3221" y="9700"/>
                  </a:lnTo>
                  <a:lnTo>
                    <a:pt x="3209" y="9698"/>
                  </a:lnTo>
                  <a:lnTo>
                    <a:pt x="3197" y="9696"/>
                  </a:lnTo>
                  <a:lnTo>
                    <a:pt x="3185" y="9692"/>
                  </a:lnTo>
                  <a:lnTo>
                    <a:pt x="3174" y="9689"/>
                  </a:lnTo>
                  <a:lnTo>
                    <a:pt x="3161" y="9684"/>
                  </a:lnTo>
                  <a:lnTo>
                    <a:pt x="3150" y="9680"/>
                  </a:lnTo>
                  <a:lnTo>
                    <a:pt x="3139" y="9674"/>
                  </a:lnTo>
                  <a:lnTo>
                    <a:pt x="3129" y="9669"/>
                  </a:lnTo>
                  <a:lnTo>
                    <a:pt x="3118" y="9663"/>
                  </a:lnTo>
                  <a:lnTo>
                    <a:pt x="3107" y="9656"/>
                  </a:lnTo>
                  <a:lnTo>
                    <a:pt x="3097" y="9648"/>
                  </a:lnTo>
                  <a:lnTo>
                    <a:pt x="3088" y="9641"/>
                  </a:lnTo>
                  <a:lnTo>
                    <a:pt x="3078" y="9632"/>
                  </a:lnTo>
                  <a:lnTo>
                    <a:pt x="3069" y="9624"/>
                  </a:lnTo>
                  <a:lnTo>
                    <a:pt x="3061" y="9614"/>
                  </a:lnTo>
                  <a:lnTo>
                    <a:pt x="3052" y="9603"/>
                  </a:lnTo>
                  <a:lnTo>
                    <a:pt x="3046" y="9593"/>
                  </a:lnTo>
                  <a:lnTo>
                    <a:pt x="3038" y="9583"/>
                  </a:lnTo>
                  <a:lnTo>
                    <a:pt x="3031" y="9572"/>
                  </a:lnTo>
                  <a:lnTo>
                    <a:pt x="3025" y="9560"/>
                  </a:lnTo>
                  <a:lnTo>
                    <a:pt x="3020" y="9548"/>
                  </a:lnTo>
                  <a:lnTo>
                    <a:pt x="3015" y="9536"/>
                  </a:lnTo>
                  <a:lnTo>
                    <a:pt x="3011" y="9524"/>
                  </a:lnTo>
                  <a:lnTo>
                    <a:pt x="3007" y="9511"/>
                  </a:lnTo>
                  <a:lnTo>
                    <a:pt x="3004" y="9500"/>
                  </a:lnTo>
                  <a:lnTo>
                    <a:pt x="3002" y="9488"/>
                  </a:lnTo>
                  <a:lnTo>
                    <a:pt x="2999" y="9475"/>
                  </a:lnTo>
                  <a:lnTo>
                    <a:pt x="2998" y="9463"/>
                  </a:lnTo>
                  <a:lnTo>
                    <a:pt x="2998" y="9451"/>
                  </a:lnTo>
                  <a:lnTo>
                    <a:pt x="2998" y="9438"/>
                  </a:lnTo>
                  <a:lnTo>
                    <a:pt x="2999" y="9426"/>
                  </a:lnTo>
                  <a:lnTo>
                    <a:pt x="3001" y="9414"/>
                  </a:lnTo>
                  <a:lnTo>
                    <a:pt x="3003" y="9401"/>
                  </a:lnTo>
                  <a:lnTo>
                    <a:pt x="3005" y="9389"/>
                  </a:lnTo>
                  <a:lnTo>
                    <a:pt x="3008" y="9378"/>
                  </a:lnTo>
                  <a:lnTo>
                    <a:pt x="3012" y="9365"/>
                  </a:lnTo>
                  <a:lnTo>
                    <a:pt x="3015" y="9354"/>
                  </a:lnTo>
                  <a:lnTo>
                    <a:pt x="3021" y="9343"/>
                  </a:lnTo>
                  <a:lnTo>
                    <a:pt x="3025" y="9331"/>
                  </a:lnTo>
                  <a:lnTo>
                    <a:pt x="3031" y="9320"/>
                  </a:lnTo>
                  <a:lnTo>
                    <a:pt x="3038" y="9310"/>
                  </a:lnTo>
                  <a:lnTo>
                    <a:pt x="3044" y="9300"/>
                  </a:lnTo>
                  <a:lnTo>
                    <a:pt x="3052" y="9290"/>
                  </a:lnTo>
                  <a:lnTo>
                    <a:pt x="3060" y="9280"/>
                  </a:lnTo>
                  <a:lnTo>
                    <a:pt x="3068" y="9271"/>
                  </a:lnTo>
                  <a:lnTo>
                    <a:pt x="3077" y="9262"/>
                  </a:lnTo>
                  <a:lnTo>
                    <a:pt x="3086" y="9253"/>
                  </a:lnTo>
                  <a:lnTo>
                    <a:pt x="3096" y="9245"/>
                  </a:lnTo>
                  <a:lnTo>
                    <a:pt x="3106" y="9237"/>
                  </a:lnTo>
                  <a:lnTo>
                    <a:pt x="3118" y="9230"/>
                  </a:lnTo>
                  <a:lnTo>
                    <a:pt x="3129" y="9224"/>
                  </a:lnTo>
                  <a:lnTo>
                    <a:pt x="3140" y="9217"/>
                  </a:lnTo>
                  <a:lnTo>
                    <a:pt x="3150" y="9210"/>
                  </a:lnTo>
                  <a:lnTo>
                    <a:pt x="3160" y="9202"/>
                  </a:lnTo>
                  <a:lnTo>
                    <a:pt x="3170" y="9193"/>
                  </a:lnTo>
                  <a:lnTo>
                    <a:pt x="3179" y="9185"/>
                  </a:lnTo>
                  <a:lnTo>
                    <a:pt x="3188" y="9175"/>
                  </a:lnTo>
                  <a:lnTo>
                    <a:pt x="3197" y="9165"/>
                  </a:lnTo>
                  <a:lnTo>
                    <a:pt x="3205" y="9155"/>
                  </a:lnTo>
                  <a:lnTo>
                    <a:pt x="3213" y="9144"/>
                  </a:lnTo>
                  <a:lnTo>
                    <a:pt x="3221" y="9133"/>
                  </a:lnTo>
                  <a:lnTo>
                    <a:pt x="3228" y="9120"/>
                  </a:lnTo>
                  <a:lnTo>
                    <a:pt x="3234" y="9108"/>
                  </a:lnTo>
                  <a:lnTo>
                    <a:pt x="3247" y="9082"/>
                  </a:lnTo>
                  <a:lnTo>
                    <a:pt x="3257" y="9054"/>
                  </a:lnTo>
                  <a:lnTo>
                    <a:pt x="3265" y="9025"/>
                  </a:lnTo>
                  <a:lnTo>
                    <a:pt x="3272" y="8994"/>
                  </a:lnTo>
                  <a:lnTo>
                    <a:pt x="3277" y="8963"/>
                  </a:lnTo>
                  <a:lnTo>
                    <a:pt x="3279" y="8930"/>
                  </a:lnTo>
                  <a:lnTo>
                    <a:pt x="3281" y="8898"/>
                  </a:lnTo>
                  <a:lnTo>
                    <a:pt x="3279" y="8864"/>
                  </a:lnTo>
                  <a:lnTo>
                    <a:pt x="3277" y="8829"/>
                  </a:lnTo>
                  <a:lnTo>
                    <a:pt x="3272" y="8794"/>
                  </a:lnTo>
                  <a:lnTo>
                    <a:pt x="3268" y="8775"/>
                  </a:lnTo>
                  <a:lnTo>
                    <a:pt x="3263" y="8751"/>
                  </a:lnTo>
                  <a:lnTo>
                    <a:pt x="3255" y="8724"/>
                  </a:lnTo>
                  <a:lnTo>
                    <a:pt x="3245" y="8694"/>
                  </a:lnTo>
                  <a:lnTo>
                    <a:pt x="3232" y="8663"/>
                  </a:lnTo>
                  <a:lnTo>
                    <a:pt x="3217" y="8629"/>
                  </a:lnTo>
                  <a:lnTo>
                    <a:pt x="3208" y="8612"/>
                  </a:lnTo>
                  <a:lnTo>
                    <a:pt x="3197" y="8594"/>
                  </a:lnTo>
                  <a:lnTo>
                    <a:pt x="3186" y="8577"/>
                  </a:lnTo>
                  <a:lnTo>
                    <a:pt x="3175" y="8559"/>
                  </a:lnTo>
                  <a:lnTo>
                    <a:pt x="3161" y="8542"/>
                  </a:lnTo>
                  <a:lnTo>
                    <a:pt x="3148" y="8526"/>
                  </a:lnTo>
                  <a:lnTo>
                    <a:pt x="3133" y="8509"/>
                  </a:lnTo>
                  <a:lnTo>
                    <a:pt x="3118" y="8492"/>
                  </a:lnTo>
                  <a:lnTo>
                    <a:pt x="3101" y="8476"/>
                  </a:lnTo>
                  <a:lnTo>
                    <a:pt x="3083" y="8460"/>
                  </a:lnTo>
                  <a:lnTo>
                    <a:pt x="3062" y="8446"/>
                  </a:lnTo>
                  <a:lnTo>
                    <a:pt x="3042" y="8431"/>
                  </a:lnTo>
                  <a:lnTo>
                    <a:pt x="3021" y="8418"/>
                  </a:lnTo>
                  <a:lnTo>
                    <a:pt x="2997" y="8405"/>
                  </a:lnTo>
                  <a:lnTo>
                    <a:pt x="2972" y="8393"/>
                  </a:lnTo>
                  <a:lnTo>
                    <a:pt x="2947" y="8383"/>
                  </a:lnTo>
                  <a:lnTo>
                    <a:pt x="2920" y="8373"/>
                  </a:lnTo>
                  <a:lnTo>
                    <a:pt x="2890" y="8364"/>
                  </a:lnTo>
                  <a:lnTo>
                    <a:pt x="2860" y="8357"/>
                  </a:lnTo>
                  <a:lnTo>
                    <a:pt x="2829" y="8351"/>
                  </a:lnTo>
                  <a:lnTo>
                    <a:pt x="2781" y="8345"/>
                  </a:lnTo>
                  <a:lnTo>
                    <a:pt x="2736" y="8342"/>
                  </a:lnTo>
                  <a:lnTo>
                    <a:pt x="2694" y="8343"/>
                  </a:lnTo>
                  <a:lnTo>
                    <a:pt x="2651" y="8346"/>
                  </a:lnTo>
                  <a:lnTo>
                    <a:pt x="2612" y="8352"/>
                  </a:lnTo>
                  <a:lnTo>
                    <a:pt x="2573" y="8361"/>
                  </a:lnTo>
                  <a:lnTo>
                    <a:pt x="2536" y="8372"/>
                  </a:lnTo>
                  <a:lnTo>
                    <a:pt x="2501" y="8385"/>
                  </a:lnTo>
                  <a:lnTo>
                    <a:pt x="2468" y="8400"/>
                  </a:lnTo>
                  <a:lnTo>
                    <a:pt x="2435" y="8417"/>
                  </a:lnTo>
                  <a:lnTo>
                    <a:pt x="2405" y="8434"/>
                  </a:lnTo>
                  <a:lnTo>
                    <a:pt x="2375" y="8455"/>
                  </a:lnTo>
                  <a:lnTo>
                    <a:pt x="2348" y="8475"/>
                  </a:lnTo>
                  <a:lnTo>
                    <a:pt x="2323" y="8497"/>
                  </a:lnTo>
                  <a:lnTo>
                    <a:pt x="2298" y="8520"/>
                  </a:lnTo>
                  <a:lnTo>
                    <a:pt x="2275" y="8542"/>
                  </a:lnTo>
                  <a:lnTo>
                    <a:pt x="2253" y="8566"/>
                  </a:lnTo>
                  <a:lnTo>
                    <a:pt x="2233" y="8590"/>
                  </a:lnTo>
                  <a:lnTo>
                    <a:pt x="2215" y="8614"/>
                  </a:lnTo>
                  <a:lnTo>
                    <a:pt x="2197" y="8638"/>
                  </a:lnTo>
                  <a:lnTo>
                    <a:pt x="2181" y="8660"/>
                  </a:lnTo>
                  <a:lnTo>
                    <a:pt x="2166" y="8684"/>
                  </a:lnTo>
                  <a:lnTo>
                    <a:pt x="2153" y="8705"/>
                  </a:lnTo>
                  <a:lnTo>
                    <a:pt x="2140" y="8727"/>
                  </a:lnTo>
                  <a:lnTo>
                    <a:pt x="2120" y="8765"/>
                  </a:lnTo>
                  <a:lnTo>
                    <a:pt x="2104" y="8798"/>
                  </a:lnTo>
                  <a:lnTo>
                    <a:pt x="2093" y="8823"/>
                  </a:lnTo>
                  <a:lnTo>
                    <a:pt x="2086" y="8839"/>
                  </a:lnTo>
                  <a:lnTo>
                    <a:pt x="2082" y="8852"/>
                  </a:lnTo>
                  <a:lnTo>
                    <a:pt x="2076" y="8863"/>
                  </a:lnTo>
                  <a:lnTo>
                    <a:pt x="2071" y="8874"/>
                  </a:lnTo>
                  <a:lnTo>
                    <a:pt x="2064" y="8884"/>
                  </a:lnTo>
                  <a:lnTo>
                    <a:pt x="2057" y="8895"/>
                  </a:lnTo>
                  <a:lnTo>
                    <a:pt x="2050" y="8904"/>
                  </a:lnTo>
                  <a:lnTo>
                    <a:pt x="2043" y="8914"/>
                  </a:lnTo>
                  <a:lnTo>
                    <a:pt x="2034" y="8923"/>
                  </a:lnTo>
                  <a:lnTo>
                    <a:pt x="2026" y="8932"/>
                  </a:lnTo>
                  <a:lnTo>
                    <a:pt x="2017" y="8940"/>
                  </a:lnTo>
                  <a:lnTo>
                    <a:pt x="2008" y="8948"/>
                  </a:lnTo>
                  <a:lnTo>
                    <a:pt x="1998" y="8956"/>
                  </a:lnTo>
                  <a:lnTo>
                    <a:pt x="1987" y="8963"/>
                  </a:lnTo>
                  <a:lnTo>
                    <a:pt x="1977" y="8968"/>
                  </a:lnTo>
                  <a:lnTo>
                    <a:pt x="1967" y="8975"/>
                  </a:lnTo>
                  <a:lnTo>
                    <a:pt x="1956" y="8981"/>
                  </a:lnTo>
                  <a:lnTo>
                    <a:pt x="1945" y="8985"/>
                  </a:lnTo>
                  <a:lnTo>
                    <a:pt x="1933" y="8990"/>
                  </a:lnTo>
                  <a:lnTo>
                    <a:pt x="1922" y="8993"/>
                  </a:lnTo>
                  <a:lnTo>
                    <a:pt x="1911" y="8996"/>
                  </a:lnTo>
                  <a:lnTo>
                    <a:pt x="1900" y="9000"/>
                  </a:lnTo>
                  <a:lnTo>
                    <a:pt x="1887" y="9002"/>
                  </a:lnTo>
                  <a:lnTo>
                    <a:pt x="1875" y="9003"/>
                  </a:lnTo>
                  <a:lnTo>
                    <a:pt x="1863" y="9004"/>
                  </a:lnTo>
                  <a:lnTo>
                    <a:pt x="1851" y="9004"/>
                  </a:lnTo>
                  <a:lnTo>
                    <a:pt x="1839" y="9004"/>
                  </a:lnTo>
                  <a:lnTo>
                    <a:pt x="1827" y="9004"/>
                  </a:lnTo>
                  <a:lnTo>
                    <a:pt x="1814" y="9003"/>
                  </a:lnTo>
                  <a:lnTo>
                    <a:pt x="1802" y="9001"/>
                  </a:lnTo>
                  <a:lnTo>
                    <a:pt x="1790" y="8999"/>
                  </a:lnTo>
                  <a:lnTo>
                    <a:pt x="1777" y="8995"/>
                  </a:lnTo>
                  <a:lnTo>
                    <a:pt x="1765" y="8991"/>
                  </a:lnTo>
                  <a:lnTo>
                    <a:pt x="1752" y="8986"/>
                  </a:lnTo>
                  <a:lnTo>
                    <a:pt x="1741" y="8982"/>
                  </a:lnTo>
                  <a:lnTo>
                    <a:pt x="1730" y="8976"/>
                  </a:lnTo>
                  <a:lnTo>
                    <a:pt x="1719" y="8971"/>
                  </a:lnTo>
                  <a:lnTo>
                    <a:pt x="1707" y="8964"/>
                  </a:lnTo>
                  <a:lnTo>
                    <a:pt x="1697" y="8957"/>
                  </a:lnTo>
                  <a:lnTo>
                    <a:pt x="1688" y="8949"/>
                  </a:lnTo>
                  <a:lnTo>
                    <a:pt x="1678" y="8941"/>
                  </a:lnTo>
                  <a:lnTo>
                    <a:pt x="1669" y="8934"/>
                  </a:lnTo>
                  <a:lnTo>
                    <a:pt x="1661" y="8925"/>
                  </a:lnTo>
                  <a:lnTo>
                    <a:pt x="1653" y="8916"/>
                  </a:lnTo>
                  <a:lnTo>
                    <a:pt x="1646" y="8907"/>
                  </a:lnTo>
                  <a:lnTo>
                    <a:pt x="1638" y="8896"/>
                  </a:lnTo>
                  <a:lnTo>
                    <a:pt x="1631" y="8887"/>
                  </a:lnTo>
                  <a:lnTo>
                    <a:pt x="1625" y="8876"/>
                  </a:lnTo>
                  <a:lnTo>
                    <a:pt x="1620" y="8866"/>
                  </a:lnTo>
                  <a:lnTo>
                    <a:pt x="1614" y="8855"/>
                  </a:lnTo>
                  <a:lnTo>
                    <a:pt x="1610" y="8845"/>
                  </a:lnTo>
                  <a:lnTo>
                    <a:pt x="1605" y="8834"/>
                  </a:lnTo>
                  <a:lnTo>
                    <a:pt x="1602" y="8821"/>
                  </a:lnTo>
                  <a:lnTo>
                    <a:pt x="1598" y="8810"/>
                  </a:lnTo>
                  <a:lnTo>
                    <a:pt x="1596" y="8799"/>
                  </a:lnTo>
                  <a:lnTo>
                    <a:pt x="1594" y="8786"/>
                  </a:lnTo>
                  <a:lnTo>
                    <a:pt x="1593" y="8774"/>
                  </a:lnTo>
                  <a:lnTo>
                    <a:pt x="1592" y="8763"/>
                  </a:lnTo>
                  <a:lnTo>
                    <a:pt x="1592" y="8750"/>
                  </a:lnTo>
                  <a:lnTo>
                    <a:pt x="1592" y="8738"/>
                  </a:lnTo>
                  <a:lnTo>
                    <a:pt x="1593" y="8726"/>
                  </a:lnTo>
                  <a:lnTo>
                    <a:pt x="1594" y="8713"/>
                  </a:lnTo>
                  <a:lnTo>
                    <a:pt x="1596" y="8701"/>
                  </a:lnTo>
                  <a:lnTo>
                    <a:pt x="1598" y="8689"/>
                  </a:lnTo>
                  <a:lnTo>
                    <a:pt x="1603" y="8675"/>
                  </a:lnTo>
                  <a:lnTo>
                    <a:pt x="1607" y="8654"/>
                  </a:lnTo>
                  <a:lnTo>
                    <a:pt x="1612" y="8628"/>
                  </a:lnTo>
                  <a:lnTo>
                    <a:pt x="1615" y="8600"/>
                  </a:lnTo>
                  <a:lnTo>
                    <a:pt x="1616" y="8568"/>
                  </a:lnTo>
                  <a:lnTo>
                    <a:pt x="1615" y="8535"/>
                  </a:lnTo>
                  <a:lnTo>
                    <a:pt x="1613" y="8500"/>
                  </a:lnTo>
                  <a:lnTo>
                    <a:pt x="1608" y="8463"/>
                  </a:lnTo>
                  <a:lnTo>
                    <a:pt x="1603" y="8424"/>
                  </a:lnTo>
                  <a:lnTo>
                    <a:pt x="1594" y="8386"/>
                  </a:lnTo>
                  <a:lnTo>
                    <a:pt x="1583" y="8348"/>
                  </a:lnTo>
                  <a:lnTo>
                    <a:pt x="1577" y="8328"/>
                  </a:lnTo>
                  <a:lnTo>
                    <a:pt x="1570" y="8309"/>
                  </a:lnTo>
                  <a:lnTo>
                    <a:pt x="1562" y="8290"/>
                  </a:lnTo>
                  <a:lnTo>
                    <a:pt x="1553" y="8270"/>
                  </a:lnTo>
                  <a:lnTo>
                    <a:pt x="1546" y="8252"/>
                  </a:lnTo>
                  <a:lnTo>
                    <a:pt x="1535" y="8234"/>
                  </a:lnTo>
                  <a:lnTo>
                    <a:pt x="1525" y="8216"/>
                  </a:lnTo>
                  <a:lnTo>
                    <a:pt x="1514" y="8198"/>
                  </a:lnTo>
                  <a:lnTo>
                    <a:pt x="1503" y="8182"/>
                  </a:lnTo>
                  <a:lnTo>
                    <a:pt x="1489" y="8165"/>
                  </a:lnTo>
                  <a:lnTo>
                    <a:pt x="1477" y="8149"/>
                  </a:lnTo>
                  <a:lnTo>
                    <a:pt x="1462" y="8133"/>
                  </a:lnTo>
                  <a:lnTo>
                    <a:pt x="1451" y="8121"/>
                  </a:lnTo>
                  <a:lnTo>
                    <a:pt x="1439" y="8111"/>
                  </a:lnTo>
                  <a:lnTo>
                    <a:pt x="1426" y="8100"/>
                  </a:lnTo>
                  <a:lnTo>
                    <a:pt x="1414" y="8089"/>
                  </a:lnTo>
                  <a:lnTo>
                    <a:pt x="1400" y="8080"/>
                  </a:lnTo>
                  <a:lnTo>
                    <a:pt x="1387" y="8071"/>
                  </a:lnTo>
                  <a:lnTo>
                    <a:pt x="1373" y="8064"/>
                  </a:lnTo>
                  <a:lnTo>
                    <a:pt x="1359" y="8056"/>
                  </a:lnTo>
                  <a:lnTo>
                    <a:pt x="1344" y="8048"/>
                  </a:lnTo>
                  <a:lnTo>
                    <a:pt x="1330" y="8041"/>
                  </a:lnTo>
                  <a:lnTo>
                    <a:pt x="1314" y="8035"/>
                  </a:lnTo>
                  <a:lnTo>
                    <a:pt x="1298" y="8030"/>
                  </a:lnTo>
                  <a:lnTo>
                    <a:pt x="1282" y="8024"/>
                  </a:lnTo>
                  <a:lnTo>
                    <a:pt x="1266" y="8020"/>
                  </a:lnTo>
                  <a:lnTo>
                    <a:pt x="1249" y="8016"/>
                  </a:lnTo>
                  <a:lnTo>
                    <a:pt x="1231" y="8013"/>
                  </a:lnTo>
                  <a:lnTo>
                    <a:pt x="1213" y="8011"/>
                  </a:lnTo>
                  <a:lnTo>
                    <a:pt x="1195" y="8009"/>
                  </a:lnTo>
                  <a:lnTo>
                    <a:pt x="1177" y="8006"/>
                  </a:lnTo>
                  <a:lnTo>
                    <a:pt x="1158" y="8005"/>
                  </a:lnTo>
                  <a:lnTo>
                    <a:pt x="1118" y="8005"/>
                  </a:lnTo>
                  <a:lnTo>
                    <a:pt x="1078" y="8006"/>
                  </a:lnTo>
                  <a:lnTo>
                    <a:pt x="1036" y="8011"/>
                  </a:lnTo>
                  <a:lnTo>
                    <a:pt x="993" y="8016"/>
                  </a:lnTo>
                  <a:lnTo>
                    <a:pt x="948" y="8025"/>
                  </a:lnTo>
                  <a:lnTo>
                    <a:pt x="901" y="8035"/>
                  </a:lnTo>
                  <a:lnTo>
                    <a:pt x="884" y="8040"/>
                  </a:lnTo>
                  <a:lnTo>
                    <a:pt x="866" y="8046"/>
                  </a:lnTo>
                  <a:lnTo>
                    <a:pt x="849" y="8052"/>
                  </a:lnTo>
                  <a:lnTo>
                    <a:pt x="834" y="8059"/>
                  </a:lnTo>
                  <a:lnTo>
                    <a:pt x="818" y="8067"/>
                  </a:lnTo>
                  <a:lnTo>
                    <a:pt x="803" y="8075"/>
                  </a:lnTo>
                  <a:lnTo>
                    <a:pt x="789" y="8085"/>
                  </a:lnTo>
                  <a:lnTo>
                    <a:pt x="775" y="8094"/>
                  </a:lnTo>
                  <a:lnTo>
                    <a:pt x="762" y="8105"/>
                  </a:lnTo>
                  <a:lnTo>
                    <a:pt x="749" y="8116"/>
                  </a:lnTo>
                  <a:lnTo>
                    <a:pt x="737" y="8129"/>
                  </a:lnTo>
                  <a:lnTo>
                    <a:pt x="726" y="8141"/>
                  </a:lnTo>
                  <a:lnTo>
                    <a:pt x="715" y="8156"/>
                  </a:lnTo>
                  <a:lnTo>
                    <a:pt x="703" y="8169"/>
                  </a:lnTo>
                  <a:lnTo>
                    <a:pt x="693" y="8185"/>
                  </a:lnTo>
                  <a:lnTo>
                    <a:pt x="683" y="8202"/>
                  </a:lnTo>
                  <a:lnTo>
                    <a:pt x="666" y="8233"/>
                  </a:lnTo>
                  <a:lnTo>
                    <a:pt x="650" y="8267"/>
                  </a:lnTo>
                  <a:lnTo>
                    <a:pt x="637" y="8303"/>
                  </a:lnTo>
                  <a:lnTo>
                    <a:pt x="625" y="8340"/>
                  </a:lnTo>
                  <a:lnTo>
                    <a:pt x="614" y="8378"/>
                  </a:lnTo>
                  <a:lnTo>
                    <a:pt x="604" y="8418"/>
                  </a:lnTo>
                  <a:lnTo>
                    <a:pt x="598" y="8459"/>
                  </a:lnTo>
                  <a:lnTo>
                    <a:pt x="591" y="8501"/>
                  </a:lnTo>
                  <a:lnTo>
                    <a:pt x="585" y="8545"/>
                  </a:lnTo>
                  <a:lnTo>
                    <a:pt x="582" y="8588"/>
                  </a:lnTo>
                  <a:lnTo>
                    <a:pt x="580" y="8632"/>
                  </a:lnTo>
                  <a:lnTo>
                    <a:pt x="577" y="8677"/>
                  </a:lnTo>
                  <a:lnTo>
                    <a:pt x="577" y="8722"/>
                  </a:lnTo>
                  <a:lnTo>
                    <a:pt x="577" y="8767"/>
                  </a:lnTo>
                  <a:lnTo>
                    <a:pt x="578" y="8812"/>
                  </a:lnTo>
                  <a:lnTo>
                    <a:pt x="581" y="8857"/>
                  </a:lnTo>
                  <a:lnTo>
                    <a:pt x="583" y="8902"/>
                  </a:lnTo>
                  <a:lnTo>
                    <a:pt x="586" y="8946"/>
                  </a:lnTo>
                  <a:lnTo>
                    <a:pt x="591" y="8990"/>
                  </a:lnTo>
                  <a:lnTo>
                    <a:pt x="595" y="9034"/>
                  </a:lnTo>
                  <a:lnTo>
                    <a:pt x="605" y="9116"/>
                  </a:lnTo>
                  <a:lnTo>
                    <a:pt x="618" y="9194"/>
                  </a:lnTo>
                  <a:lnTo>
                    <a:pt x="630" y="9267"/>
                  </a:lnTo>
                  <a:lnTo>
                    <a:pt x="644" y="9333"/>
                  </a:lnTo>
                  <a:lnTo>
                    <a:pt x="656" y="9390"/>
                  </a:lnTo>
                  <a:lnTo>
                    <a:pt x="667" y="9438"/>
                  </a:lnTo>
                  <a:lnTo>
                    <a:pt x="682" y="9479"/>
                  </a:lnTo>
                  <a:lnTo>
                    <a:pt x="695" y="9519"/>
                  </a:lnTo>
                  <a:lnTo>
                    <a:pt x="711" y="9560"/>
                  </a:lnTo>
                  <a:lnTo>
                    <a:pt x="727" y="9601"/>
                  </a:lnTo>
                  <a:lnTo>
                    <a:pt x="744" y="9642"/>
                  </a:lnTo>
                  <a:lnTo>
                    <a:pt x="761" y="9682"/>
                  </a:lnTo>
                  <a:lnTo>
                    <a:pt x="780" y="9724"/>
                  </a:lnTo>
                  <a:lnTo>
                    <a:pt x="799" y="9764"/>
                  </a:lnTo>
                  <a:lnTo>
                    <a:pt x="819" y="9805"/>
                  </a:lnTo>
                  <a:lnTo>
                    <a:pt x="840" y="9845"/>
                  </a:lnTo>
                  <a:lnTo>
                    <a:pt x="862" y="9884"/>
                  </a:lnTo>
                  <a:lnTo>
                    <a:pt x="885" y="9925"/>
                  </a:lnTo>
                  <a:lnTo>
                    <a:pt x="909" y="9964"/>
                  </a:lnTo>
                  <a:lnTo>
                    <a:pt x="935" y="10004"/>
                  </a:lnTo>
                  <a:lnTo>
                    <a:pt x="961" y="10042"/>
                  </a:lnTo>
                  <a:lnTo>
                    <a:pt x="988" y="10081"/>
                  </a:lnTo>
                  <a:lnTo>
                    <a:pt x="1009" y="10109"/>
                  </a:lnTo>
                  <a:lnTo>
                    <a:pt x="1030" y="10136"/>
                  </a:lnTo>
                  <a:lnTo>
                    <a:pt x="1054" y="10163"/>
                  </a:lnTo>
                  <a:lnTo>
                    <a:pt x="1079" y="10190"/>
                  </a:lnTo>
                  <a:lnTo>
                    <a:pt x="1105" y="10216"/>
                  </a:lnTo>
                  <a:lnTo>
                    <a:pt x="1132" y="10241"/>
                  </a:lnTo>
                  <a:lnTo>
                    <a:pt x="1160" y="10265"/>
                  </a:lnTo>
                  <a:lnTo>
                    <a:pt x="1188" y="10290"/>
                  </a:lnTo>
                  <a:lnTo>
                    <a:pt x="1218" y="10314"/>
                  </a:lnTo>
                  <a:lnTo>
                    <a:pt x="1249" y="10336"/>
                  </a:lnTo>
                  <a:lnTo>
                    <a:pt x="1281" y="10359"/>
                  </a:lnTo>
                  <a:lnTo>
                    <a:pt x="1314" y="10381"/>
                  </a:lnTo>
                  <a:lnTo>
                    <a:pt x="1346" y="10401"/>
                  </a:lnTo>
                  <a:lnTo>
                    <a:pt x="1381" y="10422"/>
                  </a:lnTo>
                  <a:lnTo>
                    <a:pt x="1416" y="10442"/>
                  </a:lnTo>
                  <a:lnTo>
                    <a:pt x="1452" y="10461"/>
                  </a:lnTo>
                  <a:lnTo>
                    <a:pt x="1488" y="10479"/>
                  </a:lnTo>
                  <a:lnTo>
                    <a:pt x="1525" y="10496"/>
                  </a:lnTo>
                  <a:lnTo>
                    <a:pt x="1562" y="10513"/>
                  </a:lnTo>
                  <a:lnTo>
                    <a:pt x="1601" y="10529"/>
                  </a:lnTo>
                  <a:lnTo>
                    <a:pt x="1640" y="10543"/>
                  </a:lnTo>
                  <a:lnTo>
                    <a:pt x="1679" y="10558"/>
                  </a:lnTo>
                  <a:lnTo>
                    <a:pt x="1719" y="10570"/>
                  </a:lnTo>
                  <a:lnTo>
                    <a:pt x="1759" y="10582"/>
                  </a:lnTo>
                  <a:lnTo>
                    <a:pt x="1800" y="10595"/>
                  </a:lnTo>
                  <a:lnTo>
                    <a:pt x="1841" y="10605"/>
                  </a:lnTo>
                  <a:lnTo>
                    <a:pt x="1882" y="10614"/>
                  </a:lnTo>
                  <a:lnTo>
                    <a:pt x="1923" y="10623"/>
                  </a:lnTo>
                  <a:lnTo>
                    <a:pt x="1966" y="10631"/>
                  </a:lnTo>
                  <a:lnTo>
                    <a:pt x="2008" y="10638"/>
                  </a:lnTo>
                  <a:lnTo>
                    <a:pt x="2050" y="10643"/>
                  </a:lnTo>
                  <a:lnTo>
                    <a:pt x="2093" y="10648"/>
                  </a:lnTo>
                  <a:lnTo>
                    <a:pt x="2131" y="10651"/>
                  </a:lnTo>
                  <a:lnTo>
                    <a:pt x="2170" y="10653"/>
                  </a:lnTo>
                  <a:lnTo>
                    <a:pt x="2208" y="10654"/>
                  </a:lnTo>
                  <a:lnTo>
                    <a:pt x="2245" y="10654"/>
                  </a:lnTo>
                  <a:lnTo>
                    <a:pt x="2283" y="10654"/>
                  </a:lnTo>
                  <a:lnTo>
                    <a:pt x="2320" y="10653"/>
                  </a:lnTo>
                  <a:lnTo>
                    <a:pt x="2356" y="10651"/>
                  </a:lnTo>
                  <a:lnTo>
                    <a:pt x="2393" y="10649"/>
                  </a:lnTo>
                  <a:lnTo>
                    <a:pt x="2429" y="10644"/>
                  </a:lnTo>
                  <a:lnTo>
                    <a:pt x="2465" y="10640"/>
                  </a:lnTo>
                  <a:lnTo>
                    <a:pt x="2500" y="10634"/>
                  </a:lnTo>
                  <a:lnTo>
                    <a:pt x="2536" y="10627"/>
                  </a:lnTo>
                  <a:lnTo>
                    <a:pt x="2571" y="10621"/>
                  </a:lnTo>
                  <a:lnTo>
                    <a:pt x="2605" y="10613"/>
                  </a:lnTo>
                  <a:lnTo>
                    <a:pt x="2639" y="10604"/>
                  </a:lnTo>
                  <a:lnTo>
                    <a:pt x="2672" y="10594"/>
                  </a:lnTo>
                  <a:lnTo>
                    <a:pt x="2705" y="10584"/>
                  </a:lnTo>
                  <a:lnTo>
                    <a:pt x="2737" y="10571"/>
                  </a:lnTo>
                  <a:lnTo>
                    <a:pt x="2770" y="10559"/>
                  </a:lnTo>
                  <a:lnTo>
                    <a:pt x="2802" y="10546"/>
                  </a:lnTo>
                  <a:lnTo>
                    <a:pt x="2833" y="10532"/>
                  </a:lnTo>
                  <a:lnTo>
                    <a:pt x="2863" y="10517"/>
                  </a:lnTo>
                  <a:lnTo>
                    <a:pt x="2894" y="10502"/>
                  </a:lnTo>
                  <a:lnTo>
                    <a:pt x="2923" y="10486"/>
                  </a:lnTo>
                  <a:lnTo>
                    <a:pt x="2952" y="10468"/>
                  </a:lnTo>
                  <a:lnTo>
                    <a:pt x="2980" y="10450"/>
                  </a:lnTo>
                  <a:lnTo>
                    <a:pt x="3008" y="10432"/>
                  </a:lnTo>
                  <a:lnTo>
                    <a:pt x="3037" y="10412"/>
                  </a:lnTo>
                  <a:lnTo>
                    <a:pt x="3062" y="10391"/>
                  </a:lnTo>
                  <a:lnTo>
                    <a:pt x="3089" y="10370"/>
                  </a:lnTo>
                  <a:lnTo>
                    <a:pt x="3115" y="10349"/>
                  </a:lnTo>
                  <a:lnTo>
                    <a:pt x="3140" y="10326"/>
                  </a:lnTo>
                  <a:lnTo>
                    <a:pt x="3154" y="10314"/>
                  </a:lnTo>
                  <a:lnTo>
                    <a:pt x="3168" y="10303"/>
                  </a:lnTo>
                  <a:lnTo>
                    <a:pt x="3183" y="10294"/>
                  </a:lnTo>
                  <a:lnTo>
                    <a:pt x="3197" y="10285"/>
                  </a:lnTo>
                  <a:lnTo>
                    <a:pt x="3214" y="10277"/>
                  </a:lnTo>
                  <a:lnTo>
                    <a:pt x="3230" y="10271"/>
                  </a:lnTo>
                  <a:lnTo>
                    <a:pt x="3247" y="10265"/>
                  </a:lnTo>
                  <a:lnTo>
                    <a:pt x="3264" y="10261"/>
                  </a:lnTo>
                  <a:lnTo>
                    <a:pt x="3282" y="10259"/>
                  </a:lnTo>
                  <a:lnTo>
                    <a:pt x="3299" y="10257"/>
                  </a:lnTo>
                  <a:lnTo>
                    <a:pt x="3317" y="10257"/>
                  </a:lnTo>
                  <a:lnTo>
                    <a:pt x="3333" y="10257"/>
                  </a:lnTo>
                  <a:lnTo>
                    <a:pt x="3351" y="10259"/>
                  </a:lnTo>
                  <a:lnTo>
                    <a:pt x="3369" y="10262"/>
                  </a:lnTo>
                  <a:lnTo>
                    <a:pt x="3386" y="10267"/>
                  </a:lnTo>
                  <a:lnTo>
                    <a:pt x="3403" y="10272"/>
                  </a:lnTo>
                  <a:lnTo>
                    <a:pt x="3420" y="10278"/>
                  </a:lnTo>
                  <a:lnTo>
                    <a:pt x="3454" y="10288"/>
                  </a:lnTo>
                  <a:lnTo>
                    <a:pt x="3503" y="10303"/>
                  </a:lnTo>
                  <a:lnTo>
                    <a:pt x="3568" y="10317"/>
                  </a:lnTo>
                  <a:lnTo>
                    <a:pt x="3607" y="10325"/>
                  </a:lnTo>
                  <a:lnTo>
                    <a:pt x="3647" y="10333"/>
                  </a:lnTo>
                  <a:lnTo>
                    <a:pt x="3691" y="10340"/>
                  </a:lnTo>
                  <a:lnTo>
                    <a:pt x="3738" y="10346"/>
                  </a:lnTo>
                  <a:lnTo>
                    <a:pt x="3787" y="10352"/>
                  </a:lnTo>
                  <a:lnTo>
                    <a:pt x="3838" y="10357"/>
                  </a:lnTo>
                  <a:lnTo>
                    <a:pt x="3892" y="10360"/>
                  </a:lnTo>
                  <a:lnTo>
                    <a:pt x="3949" y="10361"/>
                  </a:lnTo>
                  <a:lnTo>
                    <a:pt x="4007" y="10361"/>
                  </a:lnTo>
                  <a:lnTo>
                    <a:pt x="4067" y="10359"/>
                  </a:lnTo>
                  <a:lnTo>
                    <a:pt x="4127" y="10354"/>
                  </a:lnTo>
                  <a:lnTo>
                    <a:pt x="4190" y="10348"/>
                  </a:lnTo>
                  <a:lnTo>
                    <a:pt x="4254" y="10339"/>
                  </a:lnTo>
                  <a:lnTo>
                    <a:pt x="4318" y="10326"/>
                  </a:lnTo>
                  <a:lnTo>
                    <a:pt x="4384" y="10310"/>
                  </a:lnTo>
                  <a:lnTo>
                    <a:pt x="4450" y="10292"/>
                  </a:lnTo>
                  <a:lnTo>
                    <a:pt x="4516" y="10271"/>
                  </a:lnTo>
                  <a:lnTo>
                    <a:pt x="4584" y="10245"/>
                  </a:lnTo>
                  <a:lnTo>
                    <a:pt x="4650" y="10216"/>
                  </a:lnTo>
                  <a:lnTo>
                    <a:pt x="4717" y="10182"/>
                  </a:lnTo>
                  <a:lnTo>
                    <a:pt x="4783" y="10144"/>
                  </a:lnTo>
                  <a:lnTo>
                    <a:pt x="4849" y="10101"/>
                  </a:lnTo>
                  <a:lnTo>
                    <a:pt x="4914" y="10054"/>
                  </a:lnTo>
                  <a:lnTo>
                    <a:pt x="4979" y="10002"/>
                  </a:lnTo>
                  <a:lnTo>
                    <a:pt x="5024" y="9963"/>
                  </a:lnTo>
                  <a:lnTo>
                    <a:pt x="5066" y="9923"/>
                  </a:lnTo>
                  <a:lnTo>
                    <a:pt x="5107" y="9882"/>
                  </a:lnTo>
                  <a:lnTo>
                    <a:pt x="5146" y="9841"/>
                  </a:lnTo>
                  <a:lnTo>
                    <a:pt x="5183" y="9799"/>
                  </a:lnTo>
                  <a:lnTo>
                    <a:pt x="5219" y="9756"/>
                  </a:lnTo>
                  <a:lnTo>
                    <a:pt x="5253" y="9712"/>
                  </a:lnTo>
                  <a:lnTo>
                    <a:pt x="5286" y="9668"/>
                  </a:lnTo>
                  <a:lnTo>
                    <a:pt x="5316" y="9623"/>
                  </a:lnTo>
                  <a:lnTo>
                    <a:pt x="5345" y="9576"/>
                  </a:lnTo>
                  <a:lnTo>
                    <a:pt x="5372" y="9529"/>
                  </a:lnTo>
                  <a:lnTo>
                    <a:pt x="5398" y="9481"/>
                  </a:lnTo>
                  <a:lnTo>
                    <a:pt x="5422" y="9433"/>
                  </a:lnTo>
                  <a:lnTo>
                    <a:pt x="5443" y="9382"/>
                  </a:lnTo>
                  <a:lnTo>
                    <a:pt x="5463" y="9331"/>
                  </a:lnTo>
                  <a:lnTo>
                    <a:pt x="5482" y="9279"/>
                  </a:lnTo>
                  <a:lnTo>
                    <a:pt x="5499" y="9226"/>
                  </a:lnTo>
                  <a:lnTo>
                    <a:pt x="5515" y="9172"/>
                  </a:lnTo>
                  <a:lnTo>
                    <a:pt x="5528" y="9117"/>
                  </a:lnTo>
                  <a:lnTo>
                    <a:pt x="5541" y="9061"/>
                  </a:lnTo>
                  <a:lnTo>
                    <a:pt x="5551" y="9003"/>
                  </a:lnTo>
                  <a:lnTo>
                    <a:pt x="5560" y="8945"/>
                  </a:lnTo>
                  <a:lnTo>
                    <a:pt x="5568" y="8885"/>
                  </a:lnTo>
                  <a:lnTo>
                    <a:pt x="5573" y="8825"/>
                  </a:lnTo>
                  <a:lnTo>
                    <a:pt x="5578" y="8762"/>
                  </a:lnTo>
                  <a:lnTo>
                    <a:pt x="5580" y="8699"/>
                  </a:lnTo>
                  <a:lnTo>
                    <a:pt x="5581" y="8633"/>
                  </a:lnTo>
                  <a:lnTo>
                    <a:pt x="5580" y="8568"/>
                  </a:lnTo>
                  <a:lnTo>
                    <a:pt x="5578" y="8501"/>
                  </a:lnTo>
                  <a:lnTo>
                    <a:pt x="5575" y="8432"/>
                  </a:lnTo>
                  <a:lnTo>
                    <a:pt x="5569" y="8363"/>
                  </a:lnTo>
                  <a:lnTo>
                    <a:pt x="5562" y="8291"/>
                  </a:lnTo>
                  <a:lnTo>
                    <a:pt x="5562" y="8288"/>
                  </a:lnTo>
                  <a:lnTo>
                    <a:pt x="5562" y="8284"/>
                  </a:lnTo>
                  <a:lnTo>
                    <a:pt x="5559" y="8257"/>
                  </a:lnTo>
                  <a:lnTo>
                    <a:pt x="5554" y="8229"/>
                  </a:lnTo>
                  <a:lnTo>
                    <a:pt x="5549" y="8202"/>
                  </a:lnTo>
                  <a:lnTo>
                    <a:pt x="5543" y="8174"/>
                  </a:lnTo>
                  <a:lnTo>
                    <a:pt x="5536" y="8147"/>
                  </a:lnTo>
                  <a:lnTo>
                    <a:pt x="5530" y="8120"/>
                  </a:lnTo>
                  <a:lnTo>
                    <a:pt x="5521" y="8092"/>
                  </a:lnTo>
                  <a:lnTo>
                    <a:pt x="5512" y="8065"/>
                  </a:lnTo>
                  <a:lnTo>
                    <a:pt x="5503" y="8038"/>
                  </a:lnTo>
                  <a:lnTo>
                    <a:pt x="5491" y="8011"/>
                  </a:lnTo>
                  <a:lnTo>
                    <a:pt x="5480" y="7984"/>
                  </a:lnTo>
                  <a:lnTo>
                    <a:pt x="5468" y="7957"/>
                  </a:lnTo>
                  <a:lnTo>
                    <a:pt x="5455" y="7931"/>
                  </a:lnTo>
                  <a:lnTo>
                    <a:pt x="5442" y="7905"/>
                  </a:lnTo>
                  <a:lnTo>
                    <a:pt x="5427" y="7878"/>
                  </a:lnTo>
                  <a:lnTo>
                    <a:pt x="5413" y="7852"/>
                  </a:lnTo>
                  <a:lnTo>
                    <a:pt x="5397" y="7826"/>
                  </a:lnTo>
                  <a:lnTo>
                    <a:pt x="5381" y="7802"/>
                  </a:lnTo>
                  <a:lnTo>
                    <a:pt x="5364" y="7776"/>
                  </a:lnTo>
                  <a:lnTo>
                    <a:pt x="5346" y="7751"/>
                  </a:lnTo>
                  <a:lnTo>
                    <a:pt x="5327" y="7726"/>
                  </a:lnTo>
                  <a:lnTo>
                    <a:pt x="5309" y="7703"/>
                  </a:lnTo>
                  <a:lnTo>
                    <a:pt x="5289" y="7678"/>
                  </a:lnTo>
                  <a:lnTo>
                    <a:pt x="5269" y="7654"/>
                  </a:lnTo>
                  <a:lnTo>
                    <a:pt x="5247" y="7632"/>
                  </a:lnTo>
                  <a:lnTo>
                    <a:pt x="5226" y="7608"/>
                  </a:lnTo>
                  <a:lnTo>
                    <a:pt x="5203" y="7586"/>
                  </a:lnTo>
                  <a:lnTo>
                    <a:pt x="5181" y="7563"/>
                  </a:lnTo>
                  <a:lnTo>
                    <a:pt x="5157" y="7542"/>
                  </a:lnTo>
                  <a:lnTo>
                    <a:pt x="5134" y="7521"/>
                  </a:lnTo>
                  <a:lnTo>
                    <a:pt x="5109" y="7499"/>
                  </a:lnTo>
                  <a:lnTo>
                    <a:pt x="5084" y="7478"/>
                  </a:lnTo>
                  <a:lnTo>
                    <a:pt x="5060" y="7459"/>
                  </a:lnTo>
                  <a:lnTo>
                    <a:pt x="5034" y="7441"/>
                  </a:lnTo>
                  <a:lnTo>
                    <a:pt x="5009" y="7422"/>
                  </a:lnTo>
                  <a:lnTo>
                    <a:pt x="4983" y="7405"/>
                  </a:lnTo>
                  <a:lnTo>
                    <a:pt x="4958" y="7388"/>
                  </a:lnTo>
                  <a:lnTo>
                    <a:pt x="4932" y="7372"/>
                  </a:lnTo>
                  <a:lnTo>
                    <a:pt x="4905" y="7357"/>
                  </a:lnTo>
                  <a:lnTo>
                    <a:pt x="4880" y="7342"/>
                  </a:lnTo>
                  <a:lnTo>
                    <a:pt x="4854" y="7327"/>
                  </a:lnTo>
                  <a:lnTo>
                    <a:pt x="4827" y="7314"/>
                  </a:lnTo>
                  <a:lnTo>
                    <a:pt x="4800" y="7302"/>
                  </a:lnTo>
                  <a:lnTo>
                    <a:pt x="4773" y="7289"/>
                  </a:lnTo>
                  <a:lnTo>
                    <a:pt x="4747" y="7278"/>
                  </a:lnTo>
                  <a:lnTo>
                    <a:pt x="4720" y="7267"/>
                  </a:lnTo>
                  <a:lnTo>
                    <a:pt x="4693" y="7257"/>
                  </a:lnTo>
                  <a:lnTo>
                    <a:pt x="4666" y="7248"/>
                  </a:lnTo>
                  <a:lnTo>
                    <a:pt x="4638" y="7239"/>
                  </a:lnTo>
                  <a:lnTo>
                    <a:pt x="4611" y="7231"/>
                  </a:lnTo>
                  <a:lnTo>
                    <a:pt x="4584" y="7224"/>
                  </a:lnTo>
                  <a:lnTo>
                    <a:pt x="4557" y="7217"/>
                  </a:lnTo>
                  <a:lnTo>
                    <a:pt x="4530" y="7212"/>
                  </a:lnTo>
                  <a:lnTo>
                    <a:pt x="4503" y="7207"/>
                  </a:lnTo>
                  <a:lnTo>
                    <a:pt x="4476" y="7203"/>
                  </a:lnTo>
                  <a:lnTo>
                    <a:pt x="4449" y="7199"/>
                  </a:lnTo>
                  <a:lnTo>
                    <a:pt x="4422" y="7196"/>
                  </a:lnTo>
                  <a:lnTo>
                    <a:pt x="4395" y="7194"/>
                  </a:lnTo>
                  <a:lnTo>
                    <a:pt x="4368" y="7192"/>
                  </a:lnTo>
                  <a:lnTo>
                    <a:pt x="4341" y="7192"/>
                  </a:lnTo>
                  <a:lnTo>
                    <a:pt x="4315" y="7192"/>
                  </a:lnTo>
                  <a:lnTo>
                    <a:pt x="4288" y="7194"/>
                  </a:lnTo>
                  <a:lnTo>
                    <a:pt x="4262" y="7195"/>
                  </a:lnTo>
                  <a:lnTo>
                    <a:pt x="4236" y="7198"/>
                  </a:lnTo>
                  <a:lnTo>
                    <a:pt x="4222" y="7199"/>
                  </a:lnTo>
                  <a:lnTo>
                    <a:pt x="4207" y="7199"/>
                  </a:lnTo>
                  <a:lnTo>
                    <a:pt x="4191" y="7199"/>
                  </a:lnTo>
                  <a:lnTo>
                    <a:pt x="4177" y="7198"/>
                  </a:lnTo>
                  <a:lnTo>
                    <a:pt x="4163" y="7196"/>
                  </a:lnTo>
                  <a:lnTo>
                    <a:pt x="4149" y="7192"/>
                  </a:lnTo>
                  <a:lnTo>
                    <a:pt x="4134" y="7189"/>
                  </a:lnTo>
                  <a:lnTo>
                    <a:pt x="4121" y="7185"/>
                  </a:lnTo>
                  <a:lnTo>
                    <a:pt x="4107" y="7179"/>
                  </a:lnTo>
                  <a:lnTo>
                    <a:pt x="4094" y="7173"/>
                  </a:lnTo>
                  <a:lnTo>
                    <a:pt x="4081" y="7167"/>
                  </a:lnTo>
                  <a:lnTo>
                    <a:pt x="4069" y="7159"/>
                  </a:lnTo>
                  <a:lnTo>
                    <a:pt x="4056" y="7151"/>
                  </a:lnTo>
                  <a:lnTo>
                    <a:pt x="4045" y="7141"/>
                  </a:lnTo>
                  <a:lnTo>
                    <a:pt x="4034" y="7132"/>
                  </a:lnTo>
                  <a:lnTo>
                    <a:pt x="4023" y="7122"/>
                  </a:lnTo>
                  <a:lnTo>
                    <a:pt x="4013" y="7110"/>
                  </a:lnTo>
                  <a:lnTo>
                    <a:pt x="4004" y="7099"/>
                  </a:lnTo>
                  <a:lnTo>
                    <a:pt x="3995" y="7087"/>
                  </a:lnTo>
                  <a:lnTo>
                    <a:pt x="3987" y="7074"/>
                  </a:lnTo>
                  <a:lnTo>
                    <a:pt x="3980" y="7061"/>
                  </a:lnTo>
                  <a:lnTo>
                    <a:pt x="3973" y="7049"/>
                  </a:lnTo>
                  <a:lnTo>
                    <a:pt x="3968" y="7035"/>
                  </a:lnTo>
                  <a:lnTo>
                    <a:pt x="3963" y="7022"/>
                  </a:lnTo>
                  <a:lnTo>
                    <a:pt x="3960" y="7007"/>
                  </a:lnTo>
                  <a:lnTo>
                    <a:pt x="3956" y="6992"/>
                  </a:lnTo>
                  <a:lnTo>
                    <a:pt x="3954" y="6979"/>
                  </a:lnTo>
                  <a:lnTo>
                    <a:pt x="3952" y="6964"/>
                  </a:lnTo>
                  <a:lnTo>
                    <a:pt x="3952" y="6950"/>
                  </a:lnTo>
                  <a:lnTo>
                    <a:pt x="3952" y="6935"/>
                  </a:lnTo>
                  <a:lnTo>
                    <a:pt x="3953" y="6919"/>
                  </a:lnTo>
                  <a:lnTo>
                    <a:pt x="3954" y="6905"/>
                  </a:lnTo>
                  <a:lnTo>
                    <a:pt x="3959" y="6870"/>
                  </a:lnTo>
                  <a:lnTo>
                    <a:pt x="3963" y="6828"/>
                  </a:lnTo>
                  <a:lnTo>
                    <a:pt x="3965" y="6781"/>
                  </a:lnTo>
                  <a:lnTo>
                    <a:pt x="3968" y="6728"/>
                  </a:lnTo>
                  <a:lnTo>
                    <a:pt x="3968" y="6671"/>
                  </a:lnTo>
                  <a:lnTo>
                    <a:pt x="3967" y="6610"/>
                  </a:lnTo>
                  <a:lnTo>
                    <a:pt x="3964" y="6580"/>
                  </a:lnTo>
                  <a:lnTo>
                    <a:pt x="3962" y="6547"/>
                  </a:lnTo>
                  <a:lnTo>
                    <a:pt x="3960" y="6515"/>
                  </a:lnTo>
                  <a:lnTo>
                    <a:pt x="3956" y="6482"/>
                  </a:lnTo>
                  <a:lnTo>
                    <a:pt x="3952" y="6450"/>
                  </a:lnTo>
                  <a:lnTo>
                    <a:pt x="3946" y="6416"/>
                  </a:lnTo>
                  <a:lnTo>
                    <a:pt x="3941" y="6382"/>
                  </a:lnTo>
                  <a:lnTo>
                    <a:pt x="3934" y="6349"/>
                  </a:lnTo>
                  <a:lnTo>
                    <a:pt x="3926" y="6316"/>
                  </a:lnTo>
                  <a:lnTo>
                    <a:pt x="3918" y="6283"/>
                  </a:lnTo>
                  <a:lnTo>
                    <a:pt x="3908" y="6251"/>
                  </a:lnTo>
                  <a:lnTo>
                    <a:pt x="3898" y="6218"/>
                  </a:lnTo>
                  <a:lnTo>
                    <a:pt x="3886" y="6186"/>
                  </a:lnTo>
                  <a:lnTo>
                    <a:pt x="3873" y="6155"/>
                  </a:lnTo>
                  <a:lnTo>
                    <a:pt x="3860" y="6125"/>
                  </a:lnTo>
                  <a:lnTo>
                    <a:pt x="3845" y="6095"/>
                  </a:lnTo>
                  <a:lnTo>
                    <a:pt x="3828" y="6066"/>
                  </a:lnTo>
                  <a:lnTo>
                    <a:pt x="3811" y="6039"/>
                  </a:lnTo>
                  <a:lnTo>
                    <a:pt x="3792" y="6012"/>
                  </a:lnTo>
                  <a:lnTo>
                    <a:pt x="3772" y="5988"/>
                  </a:lnTo>
                  <a:lnTo>
                    <a:pt x="3751" y="5964"/>
                  </a:lnTo>
                  <a:lnTo>
                    <a:pt x="3728" y="5943"/>
                  </a:lnTo>
                  <a:lnTo>
                    <a:pt x="3706" y="5922"/>
                  </a:lnTo>
                  <a:lnTo>
                    <a:pt x="3681" y="5903"/>
                  </a:lnTo>
                  <a:lnTo>
                    <a:pt x="3655" y="5886"/>
                  </a:lnTo>
                  <a:lnTo>
                    <a:pt x="3628" y="5871"/>
                  </a:lnTo>
                  <a:lnTo>
                    <a:pt x="3600" y="5856"/>
                  </a:lnTo>
                  <a:lnTo>
                    <a:pt x="3571" y="5844"/>
                  </a:lnTo>
                  <a:lnTo>
                    <a:pt x="3540" y="5831"/>
                  </a:lnTo>
                  <a:lnTo>
                    <a:pt x="3508" y="5822"/>
                  </a:lnTo>
                  <a:lnTo>
                    <a:pt x="3475" y="5813"/>
                  </a:lnTo>
                  <a:lnTo>
                    <a:pt x="3440" y="5807"/>
                  </a:lnTo>
                  <a:lnTo>
                    <a:pt x="3405" y="5801"/>
                  </a:lnTo>
                  <a:lnTo>
                    <a:pt x="3368" y="5796"/>
                  </a:lnTo>
                  <a:lnTo>
                    <a:pt x="3329" y="5794"/>
                  </a:lnTo>
                  <a:lnTo>
                    <a:pt x="3290" y="5793"/>
                  </a:lnTo>
                  <a:lnTo>
                    <a:pt x="3281" y="5793"/>
                  </a:lnTo>
                  <a:lnTo>
                    <a:pt x="3270" y="5793"/>
                  </a:lnTo>
                  <a:lnTo>
                    <a:pt x="3230" y="5793"/>
                  </a:lnTo>
                  <a:lnTo>
                    <a:pt x="3190" y="5795"/>
                  </a:lnTo>
                  <a:lnTo>
                    <a:pt x="3151" y="5799"/>
                  </a:lnTo>
                  <a:lnTo>
                    <a:pt x="3114" y="5803"/>
                  </a:lnTo>
                  <a:lnTo>
                    <a:pt x="3079" y="5810"/>
                  </a:lnTo>
                  <a:lnTo>
                    <a:pt x="3044" y="5817"/>
                  </a:lnTo>
                  <a:lnTo>
                    <a:pt x="3012" y="5826"/>
                  </a:lnTo>
                  <a:lnTo>
                    <a:pt x="2981" y="5836"/>
                  </a:lnTo>
                  <a:lnTo>
                    <a:pt x="2951" y="5848"/>
                  </a:lnTo>
                  <a:lnTo>
                    <a:pt x="2923" y="5861"/>
                  </a:lnTo>
                  <a:lnTo>
                    <a:pt x="2896" y="5875"/>
                  </a:lnTo>
                  <a:lnTo>
                    <a:pt x="2870" y="5891"/>
                  </a:lnTo>
                  <a:lnTo>
                    <a:pt x="2845" y="5909"/>
                  </a:lnTo>
                  <a:lnTo>
                    <a:pt x="2822" y="5928"/>
                  </a:lnTo>
                  <a:lnTo>
                    <a:pt x="2800" y="5948"/>
                  </a:lnTo>
                  <a:lnTo>
                    <a:pt x="2779" y="5971"/>
                  </a:lnTo>
                  <a:lnTo>
                    <a:pt x="2760" y="5994"/>
                  </a:lnTo>
                  <a:lnTo>
                    <a:pt x="2742" y="6019"/>
                  </a:lnTo>
                  <a:lnTo>
                    <a:pt x="2725" y="6046"/>
                  </a:lnTo>
                  <a:lnTo>
                    <a:pt x="2710" y="6074"/>
                  </a:lnTo>
                  <a:lnTo>
                    <a:pt x="2696" y="6104"/>
                  </a:lnTo>
                  <a:lnTo>
                    <a:pt x="2682" y="6136"/>
                  </a:lnTo>
                  <a:lnTo>
                    <a:pt x="2671" y="6169"/>
                  </a:lnTo>
                  <a:lnTo>
                    <a:pt x="2660" y="6203"/>
                  </a:lnTo>
                  <a:lnTo>
                    <a:pt x="2651" y="6239"/>
                  </a:lnTo>
                  <a:lnTo>
                    <a:pt x="2642" y="6278"/>
                  </a:lnTo>
                  <a:lnTo>
                    <a:pt x="2635" y="6317"/>
                  </a:lnTo>
                  <a:lnTo>
                    <a:pt x="2630" y="6358"/>
                  </a:lnTo>
                  <a:lnTo>
                    <a:pt x="2624" y="6401"/>
                  </a:lnTo>
                  <a:lnTo>
                    <a:pt x="2621" y="6446"/>
                  </a:lnTo>
                  <a:lnTo>
                    <a:pt x="2618" y="6493"/>
                  </a:lnTo>
                  <a:lnTo>
                    <a:pt x="2616" y="6542"/>
                  </a:lnTo>
                  <a:lnTo>
                    <a:pt x="2616" y="6554"/>
                  </a:lnTo>
                  <a:lnTo>
                    <a:pt x="2614" y="6568"/>
                  </a:lnTo>
                  <a:lnTo>
                    <a:pt x="2613" y="6580"/>
                  </a:lnTo>
                  <a:lnTo>
                    <a:pt x="2610" y="6592"/>
                  </a:lnTo>
                  <a:lnTo>
                    <a:pt x="2607" y="6605"/>
                  </a:lnTo>
                  <a:lnTo>
                    <a:pt x="2604" y="6617"/>
                  </a:lnTo>
                  <a:lnTo>
                    <a:pt x="2599" y="6628"/>
                  </a:lnTo>
                  <a:lnTo>
                    <a:pt x="2595" y="6641"/>
                  </a:lnTo>
                  <a:lnTo>
                    <a:pt x="2589" y="6652"/>
                  </a:lnTo>
                  <a:lnTo>
                    <a:pt x="2583" y="6662"/>
                  </a:lnTo>
                  <a:lnTo>
                    <a:pt x="2577" y="6673"/>
                  </a:lnTo>
                  <a:lnTo>
                    <a:pt x="2570" y="6683"/>
                  </a:lnTo>
                  <a:lnTo>
                    <a:pt x="2563" y="6693"/>
                  </a:lnTo>
                  <a:lnTo>
                    <a:pt x="2555" y="6702"/>
                  </a:lnTo>
                  <a:lnTo>
                    <a:pt x="2546" y="6711"/>
                  </a:lnTo>
                  <a:lnTo>
                    <a:pt x="2538" y="6720"/>
                  </a:lnTo>
                  <a:lnTo>
                    <a:pt x="2529" y="6728"/>
                  </a:lnTo>
                  <a:lnTo>
                    <a:pt x="2519" y="6736"/>
                  </a:lnTo>
                  <a:lnTo>
                    <a:pt x="2510" y="6744"/>
                  </a:lnTo>
                  <a:lnTo>
                    <a:pt x="2500" y="6751"/>
                  </a:lnTo>
                  <a:lnTo>
                    <a:pt x="2489" y="6757"/>
                  </a:lnTo>
                  <a:lnTo>
                    <a:pt x="2479" y="6763"/>
                  </a:lnTo>
                  <a:lnTo>
                    <a:pt x="2468" y="6769"/>
                  </a:lnTo>
                  <a:lnTo>
                    <a:pt x="2456" y="6773"/>
                  </a:lnTo>
                  <a:lnTo>
                    <a:pt x="2444" y="6778"/>
                  </a:lnTo>
                  <a:lnTo>
                    <a:pt x="2432" y="6781"/>
                  </a:lnTo>
                  <a:lnTo>
                    <a:pt x="2419" y="6784"/>
                  </a:lnTo>
                  <a:lnTo>
                    <a:pt x="2407" y="6788"/>
                  </a:lnTo>
                  <a:lnTo>
                    <a:pt x="2394" y="6789"/>
                  </a:lnTo>
                  <a:lnTo>
                    <a:pt x="2382" y="6791"/>
                  </a:lnTo>
                  <a:lnTo>
                    <a:pt x="2369" y="6791"/>
                  </a:lnTo>
                  <a:lnTo>
                    <a:pt x="2355" y="6791"/>
                  </a:lnTo>
                  <a:lnTo>
                    <a:pt x="2342" y="6791"/>
                  </a:lnTo>
                  <a:lnTo>
                    <a:pt x="2329" y="6790"/>
                  </a:lnTo>
                  <a:lnTo>
                    <a:pt x="2316" y="6788"/>
                  </a:lnTo>
                  <a:lnTo>
                    <a:pt x="2303" y="6786"/>
                  </a:lnTo>
                  <a:lnTo>
                    <a:pt x="2291" y="6782"/>
                  </a:lnTo>
                  <a:lnTo>
                    <a:pt x="2280" y="6779"/>
                  </a:lnTo>
                  <a:lnTo>
                    <a:pt x="2267" y="6774"/>
                  </a:lnTo>
                  <a:lnTo>
                    <a:pt x="2256" y="6770"/>
                  </a:lnTo>
                  <a:lnTo>
                    <a:pt x="2245" y="6764"/>
                  </a:lnTo>
                  <a:lnTo>
                    <a:pt x="2234" y="6759"/>
                  </a:lnTo>
                  <a:lnTo>
                    <a:pt x="2224" y="6752"/>
                  </a:lnTo>
                  <a:lnTo>
                    <a:pt x="2213" y="6745"/>
                  </a:lnTo>
                  <a:lnTo>
                    <a:pt x="2203" y="6737"/>
                  </a:lnTo>
                  <a:lnTo>
                    <a:pt x="2193" y="6729"/>
                  </a:lnTo>
                  <a:lnTo>
                    <a:pt x="2184" y="6722"/>
                  </a:lnTo>
                  <a:lnTo>
                    <a:pt x="2176" y="6713"/>
                  </a:lnTo>
                  <a:lnTo>
                    <a:pt x="2167" y="6704"/>
                  </a:lnTo>
                  <a:lnTo>
                    <a:pt x="2159" y="6695"/>
                  </a:lnTo>
                  <a:lnTo>
                    <a:pt x="2153" y="6684"/>
                  </a:lnTo>
                  <a:lnTo>
                    <a:pt x="2146" y="6674"/>
                  </a:lnTo>
                  <a:lnTo>
                    <a:pt x="2139" y="6664"/>
                  </a:lnTo>
                  <a:lnTo>
                    <a:pt x="2134" y="6653"/>
                  </a:lnTo>
                  <a:lnTo>
                    <a:pt x="2128" y="6642"/>
                  </a:lnTo>
                  <a:lnTo>
                    <a:pt x="2122" y="6630"/>
                  </a:lnTo>
                  <a:lnTo>
                    <a:pt x="2119" y="6619"/>
                  </a:lnTo>
                  <a:lnTo>
                    <a:pt x="2115" y="6607"/>
                  </a:lnTo>
                  <a:lnTo>
                    <a:pt x="2111" y="6595"/>
                  </a:lnTo>
                  <a:lnTo>
                    <a:pt x="2109" y="6582"/>
                  </a:lnTo>
                  <a:lnTo>
                    <a:pt x="2107" y="6570"/>
                  </a:lnTo>
                  <a:lnTo>
                    <a:pt x="2106" y="6556"/>
                  </a:lnTo>
                  <a:lnTo>
                    <a:pt x="2104" y="6544"/>
                  </a:lnTo>
                  <a:lnTo>
                    <a:pt x="2104" y="6530"/>
                  </a:lnTo>
                  <a:lnTo>
                    <a:pt x="2109" y="6430"/>
                  </a:lnTo>
                  <a:lnTo>
                    <a:pt x="2117" y="6335"/>
                  </a:lnTo>
                  <a:lnTo>
                    <a:pt x="2129" y="6245"/>
                  </a:lnTo>
                  <a:lnTo>
                    <a:pt x="2145" y="6161"/>
                  </a:lnTo>
                  <a:lnTo>
                    <a:pt x="2164" y="6081"/>
                  </a:lnTo>
                  <a:lnTo>
                    <a:pt x="2185" y="6006"/>
                  </a:lnTo>
                  <a:lnTo>
                    <a:pt x="2211" y="5936"/>
                  </a:lnTo>
                  <a:lnTo>
                    <a:pt x="2239" y="5871"/>
                  </a:lnTo>
                  <a:lnTo>
                    <a:pt x="2270" y="5809"/>
                  </a:lnTo>
                  <a:lnTo>
                    <a:pt x="2303" y="5752"/>
                  </a:lnTo>
                  <a:lnTo>
                    <a:pt x="2338" y="5699"/>
                  </a:lnTo>
                  <a:lnTo>
                    <a:pt x="2377" y="5650"/>
                  </a:lnTo>
                  <a:lnTo>
                    <a:pt x="2416" y="5604"/>
                  </a:lnTo>
                  <a:lnTo>
                    <a:pt x="2457" y="5564"/>
                  </a:lnTo>
                  <a:lnTo>
                    <a:pt x="2500" y="5526"/>
                  </a:lnTo>
                  <a:lnTo>
                    <a:pt x="2545" y="5491"/>
                  </a:lnTo>
                  <a:lnTo>
                    <a:pt x="2590" y="5459"/>
                  </a:lnTo>
                  <a:lnTo>
                    <a:pt x="2637" y="5431"/>
                  </a:lnTo>
                  <a:lnTo>
                    <a:pt x="2685" y="5406"/>
                  </a:lnTo>
                  <a:lnTo>
                    <a:pt x="2733" y="5384"/>
                  </a:lnTo>
                  <a:lnTo>
                    <a:pt x="2781" y="5364"/>
                  </a:lnTo>
                  <a:lnTo>
                    <a:pt x="2831" y="5347"/>
                  </a:lnTo>
                  <a:lnTo>
                    <a:pt x="2879" y="5332"/>
                  </a:lnTo>
                  <a:lnTo>
                    <a:pt x="2929" y="5319"/>
                  </a:lnTo>
                  <a:lnTo>
                    <a:pt x="2977" y="5309"/>
                  </a:lnTo>
                  <a:lnTo>
                    <a:pt x="3025" y="5300"/>
                  </a:lnTo>
                  <a:lnTo>
                    <a:pt x="3074" y="5293"/>
                  </a:lnTo>
                  <a:lnTo>
                    <a:pt x="3121" y="5288"/>
                  </a:lnTo>
                  <a:lnTo>
                    <a:pt x="3167" y="5285"/>
                  </a:lnTo>
                  <a:lnTo>
                    <a:pt x="3211" y="5283"/>
                  </a:lnTo>
                  <a:lnTo>
                    <a:pt x="3255" y="5282"/>
                  </a:lnTo>
                  <a:lnTo>
                    <a:pt x="3296" y="5282"/>
                  </a:lnTo>
                  <a:lnTo>
                    <a:pt x="3331" y="5283"/>
                  </a:lnTo>
                  <a:lnTo>
                    <a:pt x="3365" y="5284"/>
                  </a:lnTo>
                  <a:lnTo>
                    <a:pt x="3399" y="5286"/>
                  </a:lnTo>
                  <a:lnTo>
                    <a:pt x="3431" y="5290"/>
                  </a:lnTo>
                  <a:lnTo>
                    <a:pt x="3464" y="5293"/>
                  </a:lnTo>
                  <a:lnTo>
                    <a:pt x="3495" y="5297"/>
                  </a:lnTo>
                  <a:lnTo>
                    <a:pt x="3527" y="5302"/>
                  </a:lnTo>
                  <a:lnTo>
                    <a:pt x="3558" y="5309"/>
                  </a:lnTo>
                  <a:lnTo>
                    <a:pt x="3589" y="5314"/>
                  </a:lnTo>
                  <a:lnTo>
                    <a:pt x="3619" y="5322"/>
                  </a:lnTo>
                  <a:lnTo>
                    <a:pt x="3648" y="5330"/>
                  </a:lnTo>
                  <a:lnTo>
                    <a:pt x="3678" y="5338"/>
                  </a:lnTo>
                  <a:lnTo>
                    <a:pt x="3707" y="5348"/>
                  </a:lnTo>
                  <a:lnTo>
                    <a:pt x="3735" y="5358"/>
                  </a:lnTo>
                  <a:lnTo>
                    <a:pt x="3763" y="5368"/>
                  </a:lnTo>
                  <a:lnTo>
                    <a:pt x="3790" y="5379"/>
                  </a:lnTo>
                  <a:lnTo>
                    <a:pt x="3817" y="5392"/>
                  </a:lnTo>
                  <a:lnTo>
                    <a:pt x="3843" y="5405"/>
                  </a:lnTo>
                  <a:lnTo>
                    <a:pt x="3870" y="5419"/>
                  </a:lnTo>
                  <a:lnTo>
                    <a:pt x="3895" y="5432"/>
                  </a:lnTo>
                  <a:lnTo>
                    <a:pt x="3919" y="5448"/>
                  </a:lnTo>
                  <a:lnTo>
                    <a:pt x="3944" y="5464"/>
                  </a:lnTo>
                  <a:lnTo>
                    <a:pt x="3969" y="5480"/>
                  </a:lnTo>
                  <a:lnTo>
                    <a:pt x="3992" y="5496"/>
                  </a:lnTo>
                  <a:lnTo>
                    <a:pt x="4015" y="5514"/>
                  </a:lnTo>
                  <a:lnTo>
                    <a:pt x="4037" y="5533"/>
                  </a:lnTo>
                  <a:lnTo>
                    <a:pt x="4060" y="5553"/>
                  </a:lnTo>
                  <a:lnTo>
                    <a:pt x="4081" y="5572"/>
                  </a:lnTo>
                  <a:lnTo>
                    <a:pt x="4103" y="5592"/>
                  </a:lnTo>
                  <a:lnTo>
                    <a:pt x="4123" y="5613"/>
                  </a:lnTo>
                  <a:lnTo>
                    <a:pt x="4143" y="5636"/>
                  </a:lnTo>
                  <a:lnTo>
                    <a:pt x="4163" y="5658"/>
                  </a:lnTo>
                  <a:lnTo>
                    <a:pt x="4187" y="5687"/>
                  </a:lnTo>
                  <a:lnTo>
                    <a:pt x="4211" y="5718"/>
                  </a:lnTo>
                  <a:lnTo>
                    <a:pt x="4232" y="5749"/>
                  </a:lnTo>
                  <a:lnTo>
                    <a:pt x="4252" y="5781"/>
                  </a:lnTo>
                  <a:lnTo>
                    <a:pt x="4272" y="5812"/>
                  </a:lnTo>
                  <a:lnTo>
                    <a:pt x="4290" y="5845"/>
                  </a:lnTo>
                  <a:lnTo>
                    <a:pt x="4307" y="5877"/>
                  </a:lnTo>
                  <a:lnTo>
                    <a:pt x="4324" y="5911"/>
                  </a:lnTo>
                  <a:lnTo>
                    <a:pt x="4339" y="5944"/>
                  </a:lnTo>
                  <a:lnTo>
                    <a:pt x="4353" y="5979"/>
                  </a:lnTo>
                  <a:lnTo>
                    <a:pt x="4367" y="6012"/>
                  </a:lnTo>
                  <a:lnTo>
                    <a:pt x="4379" y="6046"/>
                  </a:lnTo>
                  <a:lnTo>
                    <a:pt x="4390" y="6081"/>
                  </a:lnTo>
                  <a:lnTo>
                    <a:pt x="4402" y="6115"/>
                  </a:lnTo>
                  <a:lnTo>
                    <a:pt x="4411" y="6149"/>
                  </a:lnTo>
                  <a:lnTo>
                    <a:pt x="4420" y="6183"/>
                  </a:lnTo>
                  <a:lnTo>
                    <a:pt x="4429" y="6218"/>
                  </a:lnTo>
                  <a:lnTo>
                    <a:pt x="4435" y="6252"/>
                  </a:lnTo>
                  <a:lnTo>
                    <a:pt x="4442" y="6285"/>
                  </a:lnTo>
                  <a:lnTo>
                    <a:pt x="4449" y="6319"/>
                  </a:lnTo>
                  <a:lnTo>
                    <a:pt x="4459" y="6385"/>
                  </a:lnTo>
                  <a:lnTo>
                    <a:pt x="4467" y="6451"/>
                  </a:lnTo>
                  <a:lnTo>
                    <a:pt x="4473" y="6514"/>
                  </a:lnTo>
                  <a:lnTo>
                    <a:pt x="4476" y="6575"/>
                  </a:lnTo>
                  <a:lnTo>
                    <a:pt x="4478" y="6633"/>
                  </a:lnTo>
                  <a:lnTo>
                    <a:pt x="4478" y="6688"/>
                  </a:lnTo>
                  <a:lnTo>
                    <a:pt x="4509" y="6691"/>
                  </a:lnTo>
                  <a:lnTo>
                    <a:pt x="4539" y="6696"/>
                  </a:lnTo>
                  <a:lnTo>
                    <a:pt x="4569" y="6700"/>
                  </a:lnTo>
                  <a:lnTo>
                    <a:pt x="4598" y="6705"/>
                  </a:lnTo>
                  <a:lnTo>
                    <a:pt x="4629" y="6710"/>
                  </a:lnTo>
                  <a:lnTo>
                    <a:pt x="4659" y="6717"/>
                  </a:lnTo>
                  <a:lnTo>
                    <a:pt x="4690" y="6724"/>
                  </a:lnTo>
                  <a:lnTo>
                    <a:pt x="4719" y="6732"/>
                  </a:lnTo>
                  <a:lnTo>
                    <a:pt x="4749" y="6740"/>
                  </a:lnTo>
                  <a:lnTo>
                    <a:pt x="4780" y="6747"/>
                  </a:lnTo>
                  <a:lnTo>
                    <a:pt x="4809" y="6757"/>
                  </a:lnTo>
                  <a:lnTo>
                    <a:pt x="4839" y="6766"/>
                  </a:lnTo>
                  <a:lnTo>
                    <a:pt x="4868" y="6778"/>
                  </a:lnTo>
                  <a:lnTo>
                    <a:pt x="4898" y="6788"/>
                  </a:lnTo>
                  <a:lnTo>
                    <a:pt x="4927" y="6799"/>
                  </a:lnTo>
                  <a:lnTo>
                    <a:pt x="4957" y="6811"/>
                  </a:lnTo>
                  <a:lnTo>
                    <a:pt x="5015" y="6837"/>
                  </a:lnTo>
                  <a:lnTo>
                    <a:pt x="5073" y="6865"/>
                  </a:lnTo>
                  <a:lnTo>
                    <a:pt x="5130" y="6896"/>
                  </a:lnTo>
                  <a:lnTo>
                    <a:pt x="5187" y="6928"/>
                  </a:lnTo>
                  <a:lnTo>
                    <a:pt x="5242" y="6963"/>
                  </a:lnTo>
                  <a:lnTo>
                    <a:pt x="5297" y="7000"/>
                  </a:lnTo>
                  <a:lnTo>
                    <a:pt x="5351" y="7038"/>
                  </a:lnTo>
                  <a:lnTo>
                    <a:pt x="5404" y="7080"/>
                  </a:lnTo>
                  <a:lnTo>
                    <a:pt x="5455" y="7123"/>
                  </a:lnTo>
                  <a:lnTo>
                    <a:pt x="5506" y="7168"/>
                  </a:lnTo>
                  <a:lnTo>
                    <a:pt x="5554" y="7213"/>
                  </a:lnTo>
                  <a:lnTo>
                    <a:pt x="5600" y="7261"/>
                  </a:lnTo>
                  <a:lnTo>
                    <a:pt x="5645" y="7309"/>
                  </a:lnTo>
                  <a:lnTo>
                    <a:pt x="5688" y="7359"/>
                  </a:lnTo>
                  <a:lnTo>
                    <a:pt x="5729" y="7409"/>
                  </a:lnTo>
                  <a:lnTo>
                    <a:pt x="5767" y="7462"/>
                  </a:lnTo>
                  <a:lnTo>
                    <a:pt x="5804" y="7515"/>
                  </a:lnTo>
                  <a:lnTo>
                    <a:pt x="5838" y="7569"/>
                  </a:lnTo>
                  <a:lnTo>
                    <a:pt x="5855" y="7596"/>
                  </a:lnTo>
                  <a:lnTo>
                    <a:pt x="5870" y="7623"/>
                  </a:lnTo>
                  <a:lnTo>
                    <a:pt x="5886" y="7651"/>
                  </a:lnTo>
                  <a:lnTo>
                    <a:pt x="5901" y="7679"/>
                  </a:lnTo>
                  <a:lnTo>
                    <a:pt x="5914" y="7707"/>
                  </a:lnTo>
                  <a:lnTo>
                    <a:pt x="5929" y="7735"/>
                  </a:lnTo>
                  <a:lnTo>
                    <a:pt x="5941" y="7763"/>
                  </a:lnTo>
                  <a:lnTo>
                    <a:pt x="5954" y="7793"/>
                  </a:lnTo>
                  <a:lnTo>
                    <a:pt x="5966" y="7821"/>
                  </a:lnTo>
                  <a:lnTo>
                    <a:pt x="5977" y="7850"/>
                  </a:lnTo>
                  <a:lnTo>
                    <a:pt x="5988" y="7879"/>
                  </a:lnTo>
                  <a:lnTo>
                    <a:pt x="5998" y="7908"/>
                  </a:lnTo>
                  <a:lnTo>
                    <a:pt x="6021" y="7895"/>
                  </a:lnTo>
                  <a:lnTo>
                    <a:pt x="6043" y="7879"/>
                  </a:lnTo>
                  <a:lnTo>
                    <a:pt x="6066" y="7865"/>
                  </a:lnTo>
                  <a:lnTo>
                    <a:pt x="6088" y="7848"/>
                  </a:lnTo>
                  <a:lnTo>
                    <a:pt x="6112" y="7830"/>
                  </a:lnTo>
                  <a:lnTo>
                    <a:pt x="6136" y="7811"/>
                  </a:lnTo>
                  <a:lnTo>
                    <a:pt x="6159" y="7789"/>
                  </a:lnTo>
                  <a:lnTo>
                    <a:pt x="6183" y="7768"/>
                  </a:lnTo>
                  <a:lnTo>
                    <a:pt x="6205" y="7745"/>
                  </a:lnTo>
                  <a:lnTo>
                    <a:pt x="6229" y="7722"/>
                  </a:lnTo>
                  <a:lnTo>
                    <a:pt x="6251" y="7696"/>
                  </a:lnTo>
                  <a:lnTo>
                    <a:pt x="6275" y="7669"/>
                  </a:lnTo>
                  <a:lnTo>
                    <a:pt x="6296" y="7641"/>
                  </a:lnTo>
                  <a:lnTo>
                    <a:pt x="6319" y="7612"/>
                  </a:lnTo>
                  <a:lnTo>
                    <a:pt x="6340" y="7580"/>
                  </a:lnTo>
                  <a:lnTo>
                    <a:pt x="6361" y="7548"/>
                  </a:lnTo>
                  <a:lnTo>
                    <a:pt x="6381" y="7514"/>
                  </a:lnTo>
                  <a:lnTo>
                    <a:pt x="6400" y="7478"/>
                  </a:lnTo>
                  <a:lnTo>
                    <a:pt x="6418" y="7441"/>
                  </a:lnTo>
                  <a:lnTo>
                    <a:pt x="6436" y="7403"/>
                  </a:lnTo>
                  <a:lnTo>
                    <a:pt x="6453" y="7362"/>
                  </a:lnTo>
                  <a:lnTo>
                    <a:pt x="6467" y="7321"/>
                  </a:lnTo>
                  <a:lnTo>
                    <a:pt x="6482" y="7277"/>
                  </a:lnTo>
                  <a:lnTo>
                    <a:pt x="6496" y="7231"/>
                  </a:lnTo>
                  <a:lnTo>
                    <a:pt x="6507" y="7183"/>
                  </a:lnTo>
                  <a:lnTo>
                    <a:pt x="6518" y="7134"/>
                  </a:lnTo>
                  <a:lnTo>
                    <a:pt x="6527" y="7083"/>
                  </a:lnTo>
                  <a:lnTo>
                    <a:pt x="6535" y="7031"/>
                  </a:lnTo>
                  <a:lnTo>
                    <a:pt x="6540" y="6977"/>
                  </a:lnTo>
                  <a:lnTo>
                    <a:pt x="6545" y="6919"/>
                  </a:lnTo>
                  <a:lnTo>
                    <a:pt x="6547" y="6861"/>
                  </a:lnTo>
                  <a:lnTo>
                    <a:pt x="6548" y="6800"/>
                  </a:lnTo>
                  <a:lnTo>
                    <a:pt x="6547" y="6735"/>
                  </a:lnTo>
                  <a:lnTo>
                    <a:pt x="6543" y="6670"/>
                  </a:lnTo>
                  <a:lnTo>
                    <a:pt x="6535" y="6608"/>
                  </a:lnTo>
                  <a:lnTo>
                    <a:pt x="6525" y="6547"/>
                  </a:lnTo>
                  <a:lnTo>
                    <a:pt x="6512" y="6488"/>
                  </a:lnTo>
                  <a:lnTo>
                    <a:pt x="6497" y="6430"/>
                  </a:lnTo>
                  <a:lnTo>
                    <a:pt x="6479" y="6375"/>
                  </a:lnTo>
                  <a:lnTo>
                    <a:pt x="6460" y="6323"/>
                  </a:lnTo>
                  <a:lnTo>
                    <a:pt x="6437" y="6271"/>
                  </a:lnTo>
                  <a:lnTo>
                    <a:pt x="6413" y="6220"/>
                  </a:lnTo>
                  <a:lnTo>
                    <a:pt x="6388" y="6173"/>
                  </a:lnTo>
                  <a:lnTo>
                    <a:pt x="6359" y="6127"/>
                  </a:lnTo>
                  <a:lnTo>
                    <a:pt x="6330" y="6083"/>
                  </a:lnTo>
                  <a:lnTo>
                    <a:pt x="6300" y="6040"/>
                  </a:lnTo>
                  <a:lnTo>
                    <a:pt x="6267" y="6000"/>
                  </a:lnTo>
                  <a:lnTo>
                    <a:pt x="6235" y="5962"/>
                  </a:lnTo>
                  <a:lnTo>
                    <a:pt x="6200" y="5925"/>
                  </a:lnTo>
                  <a:lnTo>
                    <a:pt x="6165" y="5891"/>
                  </a:lnTo>
                  <a:lnTo>
                    <a:pt x="6129" y="5857"/>
                  </a:lnTo>
                  <a:lnTo>
                    <a:pt x="6092" y="5827"/>
                  </a:lnTo>
                  <a:lnTo>
                    <a:pt x="6054" y="5799"/>
                  </a:lnTo>
                  <a:lnTo>
                    <a:pt x="6015" y="5772"/>
                  </a:lnTo>
                  <a:lnTo>
                    <a:pt x="5977" y="5746"/>
                  </a:lnTo>
                  <a:lnTo>
                    <a:pt x="5939" y="5723"/>
                  </a:lnTo>
                  <a:lnTo>
                    <a:pt x="5900" y="5702"/>
                  </a:lnTo>
                  <a:lnTo>
                    <a:pt x="5861" y="5683"/>
                  </a:lnTo>
                  <a:lnTo>
                    <a:pt x="5823" y="5666"/>
                  </a:lnTo>
                  <a:lnTo>
                    <a:pt x="5785" y="5651"/>
                  </a:lnTo>
                  <a:lnTo>
                    <a:pt x="5747" y="5638"/>
                  </a:lnTo>
                  <a:lnTo>
                    <a:pt x="5709" y="5628"/>
                  </a:lnTo>
                  <a:lnTo>
                    <a:pt x="5672" y="5619"/>
                  </a:lnTo>
                  <a:lnTo>
                    <a:pt x="5636" y="5612"/>
                  </a:lnTo>
                  <a:lnTo>
                    <a:pt x="5617" y="5608"/>
                  </a:lnTo>
                  <a:lnTo>
                    <a:pt x="5598" y="5602"/>
                  </a:lnTo>
                  <a:lnTo>
                    <a:pt x="5580" y="5595"/>
                  </a:lnTo>
                  <a:lnTo>
                    <a:pt x="5563" y="5587"/>
                  </a:lnTo>
                  <a:lnTo>
                    <a:pt x="5546" y="5578"/>
                  </a:lnTo>
                  <a:lnTo>
                    <a:pt x="5531" y="5568"/>
                  </a:lnTo>
                  <a:lnTo>
                    <a:pt x="5516" y="5556"/>
                  </a:lnTo>
                  <a:lnTo>
                    <a:pt x="5501" y="5544"/>
                  </a:lnTo>
                  <a:lnTo>
                    <a:pt x="5488" y="5530"/>
                  </a:lnTo>
                  <a:lnTo>
                    <a:pt x="5477" y="5515"/>
                  </a:lnTo>
                  <a:lnTo>
                    <a:pt x="5465" y="5501"/>
                  </a:lnTo>
                  <a:lnTo>
                    <a:pt x="5455" y="5484"/>
                  </a:lnTo>
                  <a:lnTo>
                    <a:pt x="5446" y="5467"/>
                  </a:lnTo>
                  <a:lnTo>
                    <a:pt x="5440" y="5449"/>
                  </a:lnTo>
                  <a:lnTo>
                    <a:pt x="5433" y="5431"/>
                  </a:lnTo>
                  <a:lnTo>
                    <a:pt x="5428" y="5412"/>
                  </a:lnTo>
                  <a:lnTo>
                    <a:pt x="5425" y="5393"/>
                  </a:lnTo>
                  <a:lnTo>
                    <a:pt x="5423" y="5373"/>
                  </a:lnTo>
                  <a:lnTo>
                    <a:pt x="5423" y="5354"/>
                  </a:lnTo>
                  <a:lnTo>
                    <a:pt x="5424" y="5335"/>
                  </a:lnTo>
                  <a:lnTo>
                    <a:pt x="5426" y="5315"/>
                  </a:lnTo>
                  <a:lnTo>
                    <a:pt x="5431" y="5297"/>
                  </a:lnTo>
                  <a:lnTo>
                    <a:pt x="5436" y="5279"/>
                  </a:lnTo>
                  <a:lnTo>
                    <a:pt x="5442" y="5261"/>
                  </a:lnTo>
                  <a:lnTo>
                    <a:pt x="5450" y="5245"/>
                  </a:lnTo>
                  <a:lnTo>
                    <a:pt x="5460" y="5228"/>
                  </a:lnTo>
                  <a:lnTo>
                    <a:pt x="5470" y="5212"/>
                  </a:lnTo>
                  <a:lnTo>
                    <a:pt x="5481" y="5196"/>
                  </a:lnTo>
                  <a:lnTo>
                    <a:pt x="5494" y="5183"/>
                  </a:lnTo>
                  <a:lnTo>
                    <a:pt x="5508" y="5169"/>
                  </a:lnTo>
                  <a:lnTo>
                    <a:pt x="5523" y="5157"/>
                  </a:lnTo>
                  <a:lnTo>
                    <a:pt x="5539" y="5146"/>
                  </a:lnTo>
                  <a:lnTo>
                    <a:pt x="5545" y="5141"/>
                  </a:lnTo>
                  <a:lnTo>
                    <a:pt x="5560" y="5130"/>
                  </a:lnTo>
                  <a:lnTo>
                    <a:pt x="5584" y="5112"/>
                  </a:lnTo>
                  <a:lnTo>
                    <a:pt x="5614" y="5088"/>
                  </a:lnTo>
                  <a:lnTo>
                    <a:pt x="5651" y="5057"/>
                  </a:lnTo>
                  <a:lnTo>
                    <a:pt x="5691" y="5020"/>
                  </a:lnTo>
                  <a:lnTo>
                    <a:pt x="5714" y="5000"/>
                  </a:lnTo>
                  <a:lnTo>
                    <a:pt x="5736" y="4977"/>
                  </a:lnTo>
                  <a:lnTo>
                    <a:pt x="5760" y="4953"/>
                  </a:lnTo>
                  <a:lnTo>
                    <a:pt x="5784" y="4928"/>
                  </a:lnTo>
                  <a:lnTo>
                    <a:pt x="5807" y="4902"/>
                  </a:lnTo>
                  <a:lnTo>
                    <a:pt x="5831" y="4874"/>
                  </a:lnTo>
                  <a:lnTo>
                    <a:pt x="5856" y="4843"/>
                  </a:lnTo>
                  <a:lnTo>
                    <a:pt x="5879" y="4813"/>
                  </a:lnTo>
                  <a:lnTo>
                    <a:pt x="5903" y="4781"/>
                  </a:lnTo>
                  <a:lnTo>
                    <a:pt x="5925" y="4748"/>
                  </a:lnTo>
                  <a:lnTo>
                    <a:pt x="5948" y="4713"/>
                  </a:lnTo>
                  <a:lnTo>
                    <a:pt x="5969" y="4677"/>
                  </a:lnTo>
                  <a:lnTo>
                    <a:pt x="5991" y="4640"/>
                  </a:lnTo>
                  <a:lnTo>
                    <a:pt x="6010" y="4602"/>
                  </a:lnTo>
                  <a:lnTo>
                    <a:pt x="6029" y="4561"/>
                  </a:lnTo>
                  <a:lnTo>
                    <a:pt x="6046" y="4521"/>
                  </a:lnTo>
                  <a:lnTo>
                    <a:pt x="6061" y="4479"/>
                  </a:lnTo>
                  <a:lnTo>
                    <a:pt x="6075" y="4436"/>
                  </a:lnTo>
                  <a:lnTo>
                    <a:pt x="6086" y="4391"/>
                  </a:lnTo>
                  <a:lnTo>
                    <a:pt x="6096" y="4347"/>
                  </a:lnTo>
                  <a:lnTo>
                    <a:pt x="6102" y="4320"/>
                  </a:lnTo>
                  <a:lnTo>
                    <a:pt x="6105" y="4293"/>
                  </a:lnTo>
                  <a:lnTo>
                    <a:pt x="6109" y="4266"/>
                  </a:lnTo>
                  <a:lnTo>
                    <a:pt x="6111" y="4239"/>
                  </a:lnTo>
                  <a:lnTo>
                    <a:pt x="6113" y="4212"/>
                  </a:lnTo>
                  <a:lnTo>
                    <a:pt x="6114" y="4185"/>
                  </a:lnTo>
                  <a:lnTo>
                    <a:pt x="6114" y="4158"/>
                  </a:lnTo>
                  <a:lnTo>
                    <a:pt x="6113" y="4130"/>
                  </a:lnTo>
                  <a:lnTo>
                    <a:pt x="6112" y="4103"/>
                  </a:lnTo>
                  <a:lnTo>
                    <a:pt x="6110" y="4075"/>
                  </a:lnTo>
                  <a:lnTo>
                    <a:pt x="6106" y="4048"/>
                  </a:lnTo>
                  <a:lnTo>
                    <a:pt x="6103" y="4019"/>
                  </a:lnTo>
                  <a:lnTo>
                    <a:pt x="6099" y="3991"/>
                  </a:lnTo>
                  <a:lnTo>
                    <a:pt x="6093" y="3963"/>
                  </a:lnTo>
                  <a:lnTo>
                    <a:pt x="6086" y="3936"/>
                  </a:lnTo>
                  <a:lnTo>
                    <a:pt x="6079" y="3908"/>
                  </a:lnTo>
                  <a:lnTo>
                    <a:pt x="6072" y="3880"/>
                  </a:lnTo>
                  <a:lnTo>
                    <a:pt x="6064" y="3852"/>
                  </a:lnTo>
                  <a:lnTo>
                    <a:pt x="6055" y="3823"/>
                  </a:lnTo>
                  <a:lnTo>
                    <a:pt x="6045" y="3795"/>
                  </a:lnTo>
                  <a:lnTo>
                    <a:pt x="6033" y="3767"/>
                  </a:lnTo>
                  <a:lnTo>
                    <a:pt x="6022" y="3738"/>
                  </a:lnTo>
                  <a:lnTo>
                    <a:pt x="6009" y="3709"/>
                  </a:lnTo>
                  <a:lnTo>
                    <a:pt x="5996" y="3681"/>
                  </a:lnTo>
                  <a:lnTo>
                    <a:pt x="5982" y="3652"/>
                  </a:lnTo>
                  <a:lnTo>
                    <a:pt x="5967" y="3624"/>
                  </a:lnTo>
                  <a:lnTo>
                    <a:pt x="5951" y="3595"/>
                  </a:lnTo>
                  <a:lnTo>
                    <a:pt x="5936" y="3566"/>
                  </a:lnTo>
                  <a:lnTo>
                    <a:pt x="5919" y="3537"/>
                  </a:lnTo>
                  <a:lnTo>
                    <a:pt x="5901" y="3508"/>
                  </a:lnTo>
                  <a:lnTo>
                    <a:pt x="5882" y="3480"/>
                  </a:lnTo>
                  <a:lnTo>
                    <a:pt x="5862" y="3451"/>
                  </a:lnTo>
                  <a:lnTo>
                    <a:pt x="5847" y="3428"/>
                  </a:lnTo>
                  <a:lnTo>
                    <a:pt x="5830" y="3407"/>
                  </a:lnTo>
                  <a:lnTo>
                    <a:pt x="5811" y="3385"/>
                  </a:lnTo>
                  <a:lnTo>
                    <a:pt x="5792" y="3365"/>
                  </a:lnTo>
                  <a:lnTo>
                    <a:pt x="5771" y="3345"/>
                  </a:lnTo>
                  <a:lnTo>
                    <a:pt x="5750" y="3326"/>
                  </a:lnTo>
                  <a:lnTo>
                    <a:pt x="5727" y="3307"/>
                  </a:lnTo>
                  <a:lnTo>
                    <a:pt x="5705" y="3289"/>
                  </a:lnTo>
                  <a:lnTo>
                    <a:pt x="5680" y="3271"/>
                  </a:lnTo>
                  <a:lnTo>
                    <a:pt x="5656" y="3254"/>
                  </a:lnTo>
                  <a:lnTo>
                    <a:pt x="5630" y="3237"/>
                  </a:lnTo>
                  <a:lnTo>
                    <a:pt x="5603" y="3221"/>
                  </a:lnTo>
                  <a:lnTo>
                    <a:pt x="5575" y="3207"/>
                  </a:lnTo>
                  <a:lnTo>
                    <a:pt x="5546" y="3191"/>
                  </a:lnTo>
                  <a:lnTo>
                    <a:pt x="5517" y="3178"/>
                  </a:lnTo>
                  <a:lnTo>
                    <a:pt x="5488" y="3164"/>
                  </a:lnTo>
                  <a:lnTo>
                    <a:pt x="5458" y="3152"/>
                  </a:lnTo>
                  <a:lnTo>
                    <a:pt x="5426" y="3139"/>
                  </a:lnTo>
                  <a:lnTo>
                    <a:pt x="5395" y="3128"/>
                  </a:lnTo>
                  <a:lnTo>
                    <a:pt x="5362" y="3117"/>
                  </a:lnTo>
                  <a:lnTo>
                    <a:pt x="5329" y="3108"/>
                  </a:lnTo>
                  <a:lnTo>
                    <a:pt x="5296" y="3098"/>
                  </a:lnTo>
                  <a:lnTo>
                    <a:pt x="5262" y="3090"/>
                  </a:lnTo>
                  <a:lnTo>
                    <a:pt x="5228" y="3082"/>
                  </a:lnTo>
                  <a:lnTo>
                    <a:pt x="5193" y="3074"/>
                  </a:lnTo>
                  <a:lnTo>
                    <a:pt x="5158" y="3069"/>
                  </a:lnTo>
                  <a:lnTo>
                    <a:pt x="5124" y="3062"/>
                  </a:lnTo>
                  <a:lnTo>
                    <a:pt x="5088" y="3057"/>
                  </a:lnTo>
                  <a:lnTo>
                    <a:pt x="5052" y="3053"/>
                  </a:lnTo>
                  <a:lnTo>
                    <a:pt x="5016" y="3049"/>
                  </a:lnTo>
                  <a:lnTo>
                    <a:pt x="4980" y="3047"/>
                  </a:lnTo>
                  <a:lnTo>
                    <a:pt x="4943" y="3045"/>
                  </a:lnTo>
                  <a:lnTo>
                    <a:pt x="4932" y="3046"/>
                  </a:lnTo>
                  <a:lnTo>
                    <a:pt x="4922" y="3046"/>
                  </a:lnTo>
                  <a:lnTo>
                    <a:pt x="4911" y="3045"/>
                  </a:lnTo>
                  <a:lnTo>
                    <a:pt x="4900" y="3044"/>
                  </a:lnTo>
                  <a:lnTo>
                    <a:pt x="4852" y="3045"/>
                  </a:lnTo>
                  <a:lnTo>
                    <a:pt x="4803" y="3046"/>
                  </a:lnTo>
                  <a:lnTo>
                    <a:pt x="4755" y="3048"/>
                  </a:lnTo>
                  <a:lnTo>
                    <a:pt x="4705" y="3053"/>
                  </a:lnTo>
                  <a:lnTo>
                    <a:pt x="4657" y="3060"/>
                  </a:lnTo>
                  <a:lnTo>
                    <a:pt x="4610" y="3066"/>
                  </a:lnTo>
                  <a:lnTo>
                    <a:pt x="4561" y="3075"/>
                  </a:lnTo>
                  <a:lnTo>
                    <a:pt x="4514" y="3087"/>
                  </a:lnTo>
                  <a:lnTo>
                    <a:pt x="4466" y="3099"/>
                  </a:lnTo>
                  <a:lnTo>
                    <a:pt x="4414" y="3115"/>
                  </a:lnTo>
                  <a:lnTo>
                    <a:pt x="4387" y="3124"/>
                  </a:lnTo>
                  <a:lnTo>
                    <a:pt x="4360" y="3134"/>
                  </a:lnTo>
                  <a:lnTo>
                    <a:pt x="4332" y="3144"/>
                  </a:lnTo>
                  <a:lnTo>
                    <a:pt x="4304" y="3156"/>
                  </a:lnTo>
                  <a:lnTo>
                    <a:pt x="4276" y="3169"/>
                  </a:lnTo>
                  <a:lnTo>
                    <a:pt x="4248" y="3183"/>
                  </a:lnTo>
                  <a:lnTo>
                    <a:pt x="4218" y="3198"/>
                  </a:lnTo>
                  <a:lnTo>
                    <a:pt x="4190" y="3214"/>
                  </a:lnTo>
                  <a:lnTo>
                    <a:pt x="4162" y="3230"/>
                  </a:lnTo>
                  <a:lnTo>
                    <a:pt x="4134" y="3249"/>
                  </a:lnTo>
                  <a:lnTo>
                    <a:pt x="4106" y="3269"/>
                  </a:lnTo>
                  <a:lnTo>
                    <a:pt x="4079" y="3290"/>
                  </a:lnTo>
                  <a:lnTo>
                    <a:pt x="4052" y="3312"/>
                  </a:lnTo>
                  <a:lnTo>
                    <a:pt x="4025" y="3336"/>
                  </a:lnTo>
                  <a:lnTo>
                    <a:pt x="4000" y="3361"/>
                  </a:lnTo>
                  <a:lnTo>
                    <a:pt x="3976" y="3388"/>
                  </a:lnTo>
                  <a:lnTo>
                    <a:pt x="3952" y="3416"/>
                  </a:lnTo>
                  <a:lnTo>
                    <a:pt x="3928" y="3445"/>
                  </a:lnTo>
                  <a:lnTo>
                    <a:pt x="3907" y="3475"/>
                  </a:lnTo>
                  <a:lnTo>
                    <a:pt x="3887" y="3508"/>
                  </a:lnTo>
                  <a:lnTo>
                    <a:pt x="3868" y="3543"/>
                  </a:lnTo>
                  <a:lnTo>
                    <a:pt x="3851" y="3579"/>
                  </a:lnTo>
                  <a:lnTo>
                    <a:pt x="3834" y="3616"/>
                  </a:lnTo>
                  <a:lnTo>
                    <a:pt x="3819" y="3656"/>
                  </a:lnTo>
                  <a:lnTo>
                    <a:pt x="3807" y="3697"/>
                  </a:lnTo>
                  <a:lnTo>
                    <a:pt x="3796" y="3741"/>
                  </a:lnTo>
                  <a:lnTo>
                    <a:pt x="3787" y="3786"/>
                  </a:lnTo>
                  <a:lnTo>
                    <a:pt x="3780" y="3832"/>
                  </a:lnTo>
                  <a:lnTo>
                    <a:pt x="3778" y="3845"/>
                  </a:lnTo>
                  <a:lnTo>
                    <a:pt x="3775" y="3858"/>
                  </a:lnTo>
                  <a:lnTo>
                    <a:pt x="3772" y="3870"/>
                  </a:lnTo>
                  <a:lnTo>
                    <a:pt x="3767" y="3882"/>
                  </a:lnTo>
                  <a:lnTo>
                    <a:pt x="3763" y="3895"/>
                  </a:lnTo>
                  <a:lnTo>
                    <a:pt x="3759" y="3906"/>
                  </a:lnTo>
                  <a:lnTo>
                    <a:pt x="3753" y="3917"/>
                  </a:lnTo>
                  <a:lnTo>
                    <a:pt x="3747" y="3928"/>
                  </a:lnTo>
                  <a:lnTo>
                    <a:pt x="3741" y="3938"/>
                  </a:lnTo>
                  <a:lnTo>
                    <a:pt x="3734" y="3949"/>
                  </a:lnTo>
                  <a:lnTo>
                    <a:pt x="3726" y="3959"/>
                  </a:lnTo>
                  <a:lnTo>
                    <a:pt x="3718" y="3969"/>
                  </a:lnTo>
                  <a:lnTo>
                    <a:pt x="3710" y="3978"/>
                  </a:lnTo>
                  <a:lnTo>
                    <a:pt x="3701" y="3986"/>
                  </a:lnTo>
                  <a:lnTo>
                    <a:pt x="3692" y="3995"/>
                  </a:lnTo>
                  <a:lnTo>
                    <a:pt x="3682" y="4003"/>
                  </a:lnTo>
                  <a:lnTo>
                    <a:pt x="3672" y="4009"/>
                  </a:lnTo>
                  <a:lnTo>
                    <a:pt x="3662" y="4016"/>
                  </a:lnTo>
                  <a:lnTo>
                    <a:pt x="3652" y="4023"/>
                  </a:lnTo>
                  <a:lnTo>
                    <a:pt x="3640" y="4028"/>
                  </a:lnTo>
                  <a:lnTo>
                    <a:pt x="3629" y="4034"/>
                  </a:lnTo>
                  <a:lnTo>
                    <a:pt x="3618" y="4039"/>
                  </a:lnTo>
                  <a:lnTo>
                    <a:pt x="3607" y="4043"/>
                  </a:lnTo>
                  <a:lnTo>
                    <a:pt x="3594" y="4046"/>
                  </a:lnTo>
                  <a:lnTo>
                    <a:pt x="3583" y="4050"/>
                  </a:lnTo>
                  <a:lnTo>
                    <a:pt x="3571" y="4052"/>
                  </a:lnTo>
                  <a:lnTo>
                    <a:pt x="3558" y="4053"/>
                  </a:lnTo>
                  <a:lnTo>
                    <a:pt x="3545" y="4055"/>
                  </a:lnTo>
                  <a:lnTo>
                    <a:pt x="3532" y="4055"/>
                  </a:lnTo>
                  <a:lnTo>
                    <a:pt x="3520" y="4055"/>
                  </a:lnTo>
                  <a:lnTo>
                    <a:pt x="3507" y="4055"/>
                  </a:lnTo>
                  <a:lnTo>
                    <a:pt x="3493" y="4053"/>
                  </a:lnTo>
                  <a:lnTo>
                    <a:pt x="3481" y="4052"/>
                  </a:lnTo>
                  <a:lnTo>
                    <a:pt x="3467" y="4049"/>
                  </a:lnTo>
                  <a:lnTo>
                    <a:pt x="3455" y="4045"/>
                  </a:lnTo>
                  <a:lnTo>
                    <a:pt x="3443" y="4042"/>
                  </a:lnTo>
                  <a:lnTo>
                    <a:pt x="3431" y="4037"/>
                  </a:lnTo>
                  <a:lnTo>
                    <a:pt x="3420" y="4033"/>
                  </a:lnTo>
                  <a:lnTo>
                    <a:pt x="3409" y="4027"/>
                  </a:lnTo>
                  <a:lnTo>
                    <a:pt x="3398" y="4021"/>
                  </a:lnTo>
                  <a:lnTo>
                    <a:pt x="3386" y="4015"/>
                  </a:lnTo>
                  <a:lnTo>
                    <a:pt x="3376" y="4007"/>
                  </a:lnTo>
                  <a:lnTo>
                    <a:pt x="3367" y="4000"/>
                  </a:lnTo>
                  <a:lnTo>
                    <a:pt x="3357" y="3992"/>
                  </a:lnTo>
                  <a:lnTo>
                    <a:pt x="3348" y="3983"/>
                  </a:lnTo>
                  <a:lnTo>
                    <a:pt x="3339" y="3976"/>
                  </a:lnTo>
                  <a:lnTo>
                    <a:pt x="3331" y="3965"/>
                  </a:lnTo>
                  <a:lnTo>
                    <a:pt x="3323" y="3956"/>
                  </a:lnTo>
                  <a:lnTo>
                    <a:pt x="3317" y="3946"/>
                  </a:lnTo>
                  <a:lnTo>
                    <a:pt x="3310" y="3936"/>
                  </a:lnTo>
                  <a:lnTo>
                    <a:pt x="3303" y="3926"/>
                  </a:lnTo>
                  <a:lnTo>
                    <a:pt x="3297" y="3915"/>
                  </a:lnTo>
                  <a:lnTo>
                    <a:pt x="3292" y="3904"/>
                  </a:lnTo>
                  <a:lnTo>
                    <a:pt x="3287" y="3892"/>
                  </a:lnTo>
                  <a:lnTo>
                    <a:pt x="3283" y="3881"/>
                  </a:lnTo>
                  <a:lnTo>
                    <a:pt x="3279" y="3869"/>
                  </a:lnTo>
                  <a:lnTo>
                    <a:pt x="3276" y="3856"/>
                  </a:lnTo>
                  <a:lnTo>
                    <a:pt x="3274" y="3844"/>
                  </a:lnTo>
                  <a:lnTo>
                    <a:pt x="3272" y="3832"/>
                  </a:lnTo>
                  <a:lnTo>
                    <a:pt x="3270" y="3819"/>
                  </a:lnTo>
                  <a:lnTo>
                    <a:pt x="3270" y="3807"/>
                  </a:lnTo>
                  <a:lnTo>
                    <a:pt x="3270" y="3794"/>
                  </a:lnTo>
                  <a:lnTo>
                    <a:pt x="3270" y="3781"/>
                  </a:lnTo>
                  <a:lnTo>
                    <a:pt x="3272" y="3768"/>
                  </a:lnTo>
                  <a:lnTo>
                    <a:pt x="3281" y="3713"/>
                  </a:lnTo>
                  <a:lnTo>
                    <a:pt x="3290" y="3657"/>
                  </a:lnTo>
                  <a:lnTo>
                    <a:pt x="3302" y="3605"/>
                  </a:lnTo>
                  <a:lnTo>
                    <a:pt x="3315" y="3552"/>
                  </a:lnTo>
                  <a:lnTo>
                    <a:pt x="3331" y="3501"/>
                  </a:lnTo>
                  <a:lnTo>
                    <a:pt x="3349" y="3451"/>
                  </a:lnTo>
                  <a:lnTo>
                    <a:pt x="3368" y="3402"/>
                  </a:lnTo>
                  <a:lnTo>
                    <a:pt x="3390" y="3354"/>
                  </a:lnTo>
                  <a:lnTo>
                    <a:pt x="3412" y="3307"/>
                  </a:lnTo>
                  <a:lnTo>
                    <a:pt x="3437" y="3262"/>
                  </a:lnTo>
                  <a:lnTo>
                    <a:pt x="3464" y="3217"/>
                  </a:lnTo>
                  <a:lnTo>
                    <a:pt x="3492" y="3173"/>
                  </a:lnTo>
                  <a:lnTo>
                    <a:pt x="3522" y="3131"/>
                  </a:lnTo>
                  <a:lnTo>
                    <a:pt x="3554" y="3091"/>
                  </a:lnTo>
                  <a:lnTo>
                    <a:pt x="3588" y="3051"/>
                  </a:lnTo>
                  <a:lnTo>
                    <a:pt x="3622" y="3012"/>
                  </a:lnTo>
                  <a:lnTo>
                    <a:pt x="3660" y="2975"/>
                  </a:lnTo>
                  <a:lnTo>
                    <a:pt x="3698" y="2940"/>
                  </a:lnTo>
                  <a:lnTo>
                    <a:pt x="3737" y="2906"/>
                  </a:lnTo>
                  <a:lnTo>
                    <a:pt x="3779" y="2873"/>
                  </a:lnTo>
                  <a:lnTo>
                    <a:pt x="3821" y="2840"/>
                  </a:lnTo>
                  <a:lnTo>
                    <a:pt x="3866" y="2811"/>
                  </a:lnTo>
                  <a:lnTo>
                    <a:pt x="3913" y="2782"/>
                  </a:lnTo>
                  <a:lnTo>
                    <a:pt x="3961" y="2754"/>
                  </a:lnTo>
                  <a:lnTo>
                    <a:pt x="4009" y="2728"/>
                  </a:lnTo>
                  <a:lnTo>
                    <a:pt x="4060" y="2704"/>
                  </a:lnTo>
                  <a:lnTo>
                    <a:pt x="4113" y="2681"/>
                  </a:lnTo>
                  <a:lnTo>
                    <a:pt x="4166" y="2659"/>
                  </a:lnTo>
                  <a:lnTo>
                    <a:pt x="4221" y="2639"/>
                  </a:lnTo>
                  <a:lnTo>
                    <a:pt x="4277" y="2621"/>
                  </a:lnTo>
                  <a:lnTo>
                    <a:pt x="4335" y="2604"/>
                  </a:lnTo>
                  <a:lnTo>
                    <a:pt x="4394" y="2590"/>
                  </a:lnTo>
                  <a:lnTo>
                    <a:pt x="4430" y="2581"/>
                  </a:lnTo>
                  <a:lnTo>
                    <a:pt x="4466" y="2573"/>
                  </a:lnTo>
                  <a:lnTo>
                    <a:pt x="4502" y="2566"/>
                  </a:lnTo>
                  <a:lnTo>
                    <a:pt x="4538" y="2560"/>
                  </a:lnTo>
                  <a:lnTo>
                    <a:pt x="4575" y="2555"/>
                  </a:lnTo>
                  <a:lnTo>
                    <a:pt x="4611" y="2549"/>
                  </a:lnTo>
                  <a:lnTo>
                    <a:pt x="4647" y="2545"/>
                  </a:lnTo>
                  <a:lnTo>
                    <a:pt x="4684" y="2541"/>
                  </a:lnTo>
                  <a:lnTo>
                    <a:pt x="4682" y="2499"/>
                  </a:lnTo>
                  <a:lnTo>
                    <a:pt x="4678" y="2455"/>
                  </a:lnTo>
                  <a:lnTo>
                    <a:pt x="4674" y="2412"/>
                  </a:lnTo>
                  <a:lnTo>
                    <a:pt x="4667" y="2371"/>
                  </a:lnTo>
                  <a:lnTo>
                    <a:pt x="4660" y="2329"/>
                  </a:lnTo>
                  <a:lnTo>
                    <a:pt x="4652" y="2288"/>
                  </a:lnTo>
                  <a:lnTo>
                    <a:pt x="4643" y="2248"/>
                  </a:lnTo>
                  <a:lnTo>
                    <a:pt x="4633" y="2208"/>
                  </a:lnTo>
                  <a:lnTo>
                    <a:pt x="4622" y="2168"/>
                  </a:lnTo>
                  <a:lnTo>
                    <a:pt x="4610" y="2130"/>
                  </a:lnTo>
                  <a:lnTo>
                    <a:pt x="4596" y="2093"/>
                  </a:lnTo>
                  <a:lnTo>
                    <a:pt x="4583" y="2056"/>
                  </a:lnTo>
                  <a:lnTo>
                    <a:pt x="4568" y="2020"/>
                  </a:lnTo>
                  <a:lnTo>
                    <a:pt x="4552" y="1984"/>
                  </a:lnTo>
                  <a:lnTo>
                    <a:pt x="4536" y="1950"/>
                  </a:lnTo>
                  <a:lnTo>
                    <a:pt x="4519" y="1916"/>
                  </a:lnTo>
                  <a:lnTo>
                    <a:pt x="4501" y="1884"/>
                  </a:lnTo>
                  <a:lnTo>
                    <a:pt x="4482" y="1852"/>
                  </a:lnTo>
                  <a:lnTo>
                    <a:pt x="4462" y="1822"/>
                  </a:lnTo>
                  <a:lnTo>
                    <a:pt x="4443" y="1793"/>
                  </a:lnTo>
                  <a:lnTo>
                    <a:pt x="4423" y="1765"/>
                  </a:lnTo>
                  <a:lnTo>
                    <a:pt x="4402" y="1738"/>
                  </a:lnTo>
                  <a:lnTo>
                    <a:pt x="4380" y="1712"/>
                  </a:lnTo>
                  <a:lnTo>
                    <a:pt x="4359" y="1687"/>
                  </a:lnTo>
                  <a:lnTo>
                    <a:pt x="4336" y="1664"/>
                  </a:lnTo>
                  <a:lnTo>
                    <a:pt x="4314" y="1641"/>
                  </a:lnTo>
                  <a:lnTo>
                    <a:pt x="4292" y="1621"/>
                  </a:lnTo>
                  <a:lnTo>
                    <a:pt x="4269" y="1601"/>
                  </a:lnTo>
                  <a:lnTo>
                    <a:pt x="4245" y="1583"/>
                  </a:lnTo>
                  <a:lnTo>
                    <a:pt x="4222" y="1566"/>
                  </a:lnTo>
                  <a:lnTo>
                    <a:pt x="4198" y="1551"/>
                  </a:lnTo>
                  <a:lnTo>
                    <a:pt x="4175" y="1538"/>
                  </a:lnTo>
                  <a:lnTo>
                    <a:pt x="4118" y="1510"/>
                  </a:lnTo>
                  <a:lnTo>
                    <a:pt x="4062" y="1486"/>
                  </a:lnTo>
                  <a:lnTo>
                    <a:pt x="4008" y="1466"/>
                  </a:lnTo>
                  <a:lnTo>
                    <a:pt x="3953" y="1450"/>
                  </a:lnTo>
                  <a:lnTo>
                    <a:pt x="3900" y="1438"/>
                  </a:lnTo>
                  <a:lnTo>
                    <a:pt x="3847" y="1429"/>
                  </a:lnTo>
                  <a:lnTo>
                    <a:pt x="3796" y="1423"/>
                  </a:lnTo>
                  <a:lnTo>
                    <a:pt x="3746" y="1421"/>
                  </a:lnTo>
                  <a:lnTo>
                    <a:pt x="3697" y="1421"/>
                  </a:lnTo>
                  <a:lnTo>
                    <a:pt x="3648" y="1423"/>
                  </a:lnTo>
                  <a:lnTo>
                    <a:pt x="3602" y="1429"/>
                  </a:lnTo>
                  <a:lnTo>
                    <a:pt x="3556" y="1435"/>
                  </a:lnTo>
                  <a:lnTo>
                    <a:pt x="3512" y="1444"/>
                  </a:lnTo>
                  <a:lnTo>
                    <a:pt x="3471" y="1454"/>
                  </a:lnTo>
                  <a:lnTo>
                    <a:pt x="3430" y="1467"/>
                  </a:lnTo>
                  <a:lnTo>
                    <a:pt x="3391" y="1480"/>
                  </a:lnTo>
                  <a:lnTo>
                    <a:pt x="3354" y="1494"/>
                  </a:lnTo>
                  <a:lnTo>
                    <a:pt x="3318" y="1510"/>
                  </a:lnTo>
                  <a:lnTo>
                    <a:pt x="3284" y="1524"/>
                  </a:lnTo>
                  <a:lnTo>
                    <a:pt x="3252" y="1540"/>
                  </a:lnTo>
                  <a:lnTo>
                    <a:pt x="3223" y="1556"/>
                  </a:lnTo>
                  <a:lnTo>
                    <a:pt x="3196" y="1571"/>
                  </a:lnTo>
                  <a:lnTo>
                    <a:pt x="3170" y="1587"/>
                  </a:lnTo>
                  <a:lnTo>
                    <a:pt x="3148" y="1602"/>
                  </a:lnTo>
                  <a:lnTo>
                    <a:pt x="3109" y="1628"/>
                  </a:lnTo>
                  <a:lnTo>
                    <a:pt x="3080" y="1649"/>
                  </a:lnTo>
                  <a:lnTo>
                    <a:pt x="3062" y="1664"/>
                  </a:lnTo>
                  <a:lnTo>
                    <a:pt x="3056" y="1669"/>
                  </a:lnTo>
                  <a:lnTo>
                    <a:pt x="3040" y="1683"/>
                  </a:lnTo>
                  <a:lnTo>
                    <a:pt x="3023" y="1695"/>
                  </a:lnTo>
                  <a:lnTo>
                    <a:pt x="3005" y="1705"/>
                  </a:lnTo>
                  <a:lnTo>
                    <a:pt x="2987" y="1714"/>
                  </a:lnTo>
                  <a:lnTo>
                    <a:pt x="2968" y="1722"/>
                  </a:lnTo>
                  <a:lnTo>
                    <a:pt x="2949" y="1728"/>
                  </a:lnTo>
                  <a:lnTo>
                    <a:pt x="2930" y="1732"/>
                  </a:lnTo>
                  <a:lnTo>
                    <a:pt x="2910" y="1734"/>
                  </a:lnTo>
                  <a:lnTo>
                    <a:pt x="2889" y="1735"/>
                  </a:lnTo>
                  <a:lnTo>
                    <a:pt x="2869" y="1735"/>
                  </a:lnTo>
                  <a:lnTo>
                    <a:pt x="2850" y="1733"/>
                  </a:lnTo>
                  <a:lnTo>
                    <a:pt x="2830" y="1730"/>
                  </a:lnTo>
                  <a:lnTo>
                    <a:pt x="2811" y="1725"/>
                  </a:lnTo>
                  <a:lnTo>
                    <a:pt x="2790" y="1719"/>
                  </a:lnTo>
                  <a:lnTo>
                    <a:pt x="2772" y="1710"/>
                  </a:lnTo>
                  <a:lnTo>
                    <a:pt x="2753" y="1701"/>
                  </a:lnTo>
                  <a:lnTo>
                    <a:pt x="2736" y="1688"/>
                  </a:lnTo>
                  <a:lnTo>
                    <a:pt x="2719" y="1676"/>
                  </a:lnTo>
                  <a:lnTo>
                    <a:pt x="2705" y="1662"/>
                  </a:lnTo>
                  <a:lnTo>
                    <a:pt x="2690" y="1648"/>
                  </a:lnTo>
                  <a:lnTo>
                    <a:pt x="2678" y="1632"/>
                  </a:lnTo>
                  <a:lnTo>
                    <a:pt x="2667" y="1615"/>
                  </a:lnTo>
                  <a:lnTo>
                    <a:pt x="2657" y="1598"/>
                  </a:lnTo>
                  <a:lnTo>
                    <a:pt x="2649" y="1579"/>
                  </a:lnTo>
                  <a:lnTo>
                    <a:pt x="2641" y="1561"/>
                  </a:lnTo>
                  <a:lnTo>
                    <a:pt x="2635" y="1542"/>
                  </a:lnTo>
                  <a:lnTo>
                    <a:pt x="2632" y="1522"/>
                  </a:lnTo>
                  <a:lnTo>
                    <a:pt x="2630" y="1502"/>
                  </a:lnTo>
                  <a:lnTo>
                    <a:pt x="2628" y="1481"/>
                  </a:lnTo>
                  <a:lnTo>
                    <a:pt x="2628" y="1461"/>
                  </a:lnTo>
                  <a:lnTo>
                    <a:pt x="2631" y="1441"/>
                  </a:lnTo>
                  <a:lnTo>
                    <a:pt x="2635" y="1421"/>
                  </a:lnTo>
                  <a:lnTo>
                    <a:pt x="2640" y="1398"/>
                  </a:lnTo>
                  <a:lnTo>
                    <a:pt x="2645" y="1345"/>
                  </a:lnTo>
                  <a:lnTo>
                    <a:pt x="2646" y="1309"/>
                  </a:lnTo>
                  <a:lnTo>
                    <a:pt x="2646" y="1268"/>
                  </a:lnTo>
                  <a:lnTo>
                    <a:pt x="2645" y="1245"/>
                  </a:lnTo>
                  <a:lnTo>
                    <a:pt x="2643" y="1222"/>
                  </a:lnTo>
                  <a:lnTo>
                    <a:pt x="2641" y="1198"/>
                  </a:lnTo>
                  <a:lnTo>
                    <a:pt x="2637" y="1172"/>
                  </a:lnTo>
                  <a:lnTo>
                    <a:pt x="2633" y="1145"/>
                  </a:lnTo>
                  <a:lnTo>
                    <a:pt x="2627" y="1118"/>
                  </a:lnTo>
                  <a:lnTo>
                    <a:pt x="2621" y="1090"/>
                  </a:lnTo>
                  <a:lnTo>
                    <a:pt x="2613" y="1062"/>
                  </a:lnTo>
                  <a:lnTo>
                    <a:pt x="2604" y="1033"/>
                  </a:lnTo>
                  <a:lnTo>
                    <a:pt x="2592" y="1004"/>
                  </a:lnTo>
                  <a:lnTo>
                    <a:pt x="2581" y="975"/>
                  </a:lnTo>
                  <a:lnTo>
                    <a:pt x="2567" y="944"/>
                  </a:lnTo>
                  <a:lnTo>
                    <a:pt x="2551" y="915"/>
                  </a:lnTo>
                  <a:lnTo>
                    <a:pt x="2534" y="885"/>
                  </a:lnTo>
                  <a:lnTo>
                    <a:pt x="2515" y="854"/>
                  </a:lnTo>
                  <a:lnTo>
                    <a:pt x="2493" y="824"/>
                  </a:lnTo>
                  <a:lnTo>
                    <a:pt x="2470" y="795"/>
                  </a:lnTo>
                  <a:lnTo>
                    <a:pt x="2444" y="765"/>
                  </a:lnTo>
                  <a:lnTo>
                    <a:pt x="2417" y="736"/>
                  </a:lnTo>
                  <a:lnTo>
                    <a:pt x="2387" y="707"/>
                  </a:lnTo>
                  <a:lnTo>
                    <a:pt x="2363" y="688"/>
                  </a:lnTo>
                  <a:lnTo>
                    <a:pt x="2338" y="669"/>
                  </a:lnTo>
                  <a:lnTo>
                    <a:pt x="2312" y="651"/>
                  </a:lnTo>
                  <a:lnTo>
                    <a:pt x="2287" y="634"/>
                  </a:lnTo>
                  <a:lnTo>
                    <a:pt x="2258" y="618"/>
                  </a:lnTo>
                  <a:lnTo>
                    <a:pt x="2229" y="604"/>
                  </a:lnTo>
                  <a:lnTo>
                    <a:pt x="2199" y="590"/>
                  </a:lnTo>
                  <a:lnTo>
                    <a:pt x="2168" y="578"/>
                  </a:lnTo>
                  <a:lnTo>
                    <a:pt x="2136" y="566"/>
                  </a:lnTo>
                  <a:lnTo>
                    <a:pt x="2103" y="556"/>
                  </a:lnTo>
                  <a:lnTo>
                    <a:pt x="2071" y="547"/>
                  </a:lnTo>
                  <a:lnTo>
                    <a:pt x="2036" y="538"/>
                  </a:lnTo>
                  <a:lnTo>
                    <a:pt x="2001" y="532"/>
                  </a:lnTo>
                  <a:lnTo>
                    <a:pt x="1966" y="526"/>
                  </a:lnTo>
                  <a:lnTo>
                    <a:pt x="1929" y="522"/>
                  </a:lnTo>
                  <a:lnTo>
                    <a:pt x="1893" y="517"/>
                  </a:lnTo>
                  <a:lnTo>
                    <a:pt x="1856" y="515"/>
                  </a:lnTo>
                  <a:lnTo>
                    <a:pt x="1819" y="514"/>
                  </a:lnTo>
                  <a:lnTo>
                    <a:pt x="1781" y="513"/>
                  </a:lnTo>
                  <a:lnTo>
                    <a:pt x="1742" y="514"/>
                  </a:lnTo>
                  <a:lnTo>
                    <a:pt x="1704" y="516"/>
                  </a:lnTo>
                  <a:lnTo>
                    <a:pt x="1665" y="518"/>
                  </a:lnTo>
                  <a:lnTo>
                    <a:pt x="1626" y="523"/>
                  </a:lnTo>
                  <a:lnTo>
                    <a:pt x="1587" y="528"/>
                  </a:lnTo>
                  <a:lnTo>
                    <a:pt x="1548" y="535"/>
                  </a:lnTo>
                  <a:lnTo>
                    <a:pt x="1510" y="543"/>
                  </a:lnTo>
                  <a:lnTo>
                    <a:pt x="1470" y="551"/>
                  </a:lnTo>
                  <a:lnTo>
                    <a:pt x="1432" y="561"/>
                  </a:lnTo>
                  <a:lnTo>
                    <a:pt x="1393" y="572"/>
                  </a:lnTo>
                  <a:lnTo>
                    <a:pt x="1354" y="584"/>
                  </a:lnTo>
                  <a:lnTo>
                    <a:pt x="1316" y="598"/>
                  </a:lnTo>
                  <a:lnTo>
                    <a:pt x="1279" y="613"/>
                  </a:lnTo>
                  <a:lnTo>
                    <a:pt x="1235" y="632"/>
                  </a:lnTo>
                  <a:lnTo>
                    <a:pt x="1186" y="655"/>
                  </a:lnTo>
                  <a:lnTo>
                    <a:pt x="1160" y="669"/>
                  </a:lnTo>
                  <a:lnTo>
                    <a:pt x="1133" y="683"/>
                  </a:lnTo>
                  <a:lnTo>
                    <a:pt x="1105" y="700"/>
                  </a:lnTo>
                  <a:lnTo>
                    <a:pt x="1075" y="718"/>
                  </a:lnTo>
                  <a:lnTo>
                    <a:pt x="1046" y="737"/>
                  </a:lnTo>
                  <a:lnTo>
                    <a:pt x="1016" y="758"/>
                  </a:lnTo>
                  <a:lnTo>
                    <a:pt x="986" y="780"/>
                  </a:lnTo>
                  <a:lnTo>
                    <a:pt x="955" y="805"/>
                  </a:lnTo>
                  <a:lnTo>
                    <a:pt x="925" y="830"/>
                  </a:lnTo>
                  <a:lnTo>
                    <a:pt x="893" y="858"/>
                  </a:lnTo>
                  <a:lnTo>
                    <a:pt x="864" y="886"/>
                  </a:lnTo>
                  <a:lnTo>
                    <a:pt x="834" y="917"/>
                  </a:lnTo>
                  <a:lnTo>
                    <a:pt x="804" y="950"/>
                  </a:lnTo>
                  <a:lnTo>
                    <a:pt x="775" y="984"/>
                  </a:lnTo>
                  <a:lnTo>
                    <a:pt x="747" y="1021"/>
                  </a:lnTo>
                  <a:lnTo>
                    <a:pt x="720" y="1059"/>
                  </a:lnTo>
                  <a:lnTo>
                    <a:pt x="694" y="1098"/>
                  </a:lnTo>
                  <a:lnTo>
                    <a:pt x="670" y="1141"/>
                  </a:lnTo>
                  <a:lnTo>
                    <a:pt x="646" y="1185"/>
                  </a:lnTo>
                  <a:lnTo>
                    <a:pt x="625" y="1232"/>
                  </a:lnTo>
                  <a:lnTo>
                    <a:pt x="603" y="1280"/>
                  </a:lnTo>
                  <a:lnTo>
                    <a:pt x="585" y="1331"/>
                  </a:lnTo>
                  <a:lnTo>
                    <a:pt x="568" y="1384"/>
                  </a:lnTo>
                  <a:lnTo>
                    <a:pt x="554" y="1439"/>
                  </a:lnTo>
                  <a:lnTo>
                    <a:pt x="540" y="1496"/>
                  </a:lnTo>
                  <a:lnTo>
                    <a:pt x="530" y="1557"/>
                  </a:lnTo>
                  <a:lnTo>
                    <a:pt x="522" y="1619"/>
                  </a:lnTo>
                  <a:lnTo>
                    <a:pt x="517" y="1684"/>
                  </a:lnTo>
                  <a:lnTo>
                    <a:pt x="514" y="1746"/>
                  </a:lnTo>
                  <a:lnTo>
                    <a:pt x="512" y="1809"/>
                  </a:lnTo>
                  <a:lnTo>
                    <a:pt x="513" y="1870"/>
                  </a:lnTo>
                  <a:lnTo>
                    <a:pt x="514" y="1932"/>
                  </a:lnTo>
                  <a:lnTo>
                    <a:pt x="518" y="1994"/>
                  </a:lnTo>
                  <a:lnTo>
                    <a:pt x="523" y="2056"/>
                  </a:lnTo>
                  <a:lnTo>
                    <a:pt x="530" y="2118"/>
                  </a:lnTo>
                  <a:lnTo>
                    <a:pt x="538" y="2178"/>
                  </a:lnTo>
                  <a:lnTo>
                    <a:pt x="548" y="2239"/>
                  </a:lnTo>
                  <a:lnTo>
                    <a:pt x="559" y="2300"/>
                  </a:lnTo>
                  <a:lnTo>
                    <a:pt x="572" y="2359"/>
                  </a:lnTo>
                  <a:lnTo>
                    <a:pt x="586" y="2419"/>
                  </a:lnTo>
                  <a:lnTo>
                    <a:pt x="602" y="2477"/>
                  </a:lnTo>
                  <a:lnTo>
                    <a:pt x="619" y="2536"/>
                  </a:lnTo>
                  <a:lnTo>
                    <a:pt x="637" y="2593"/>
                  </a:lnTo>
                  <a:lnTo>
                    <a:pt x="657" y="2649"/>
                  </a:lnTo>
                  <a:lnTo>
                    <a:pt x="679" y="2705"/>
                  </a:lnTo>
                  <a:lnTo>
                    <a:pt x="701" y="2761"/>
                  </a:lnTo>
                  <a:lnTo>
                    <a:pt x="725" y="2814"/>
                  </a:lnTo>
                  <a:lnTo>
                    <a:pt x="750" y="2868"/>
                  </a:lnTo>
                  <a:lnTo>
                    <a:pt x="777" y="2920"/>
                  </a:lnTo>
                  <a:lnTo>
                    <a:pt x="806" y="2972"/>
                  </a:lnTo>
                  <a:lnTo>
                    <a:pt x="835" y="3022"/>
                  </a:lnTo>
                  <a:lnTo>
                    <a:pt x="865" y="3072"/>
                  </a:lnTo>
                  <a:lnTo>
                    <a:pt x="897" y="3120"/>
                  </a:lnTo>
                  <a:lnTo>
                    <a:pt x="930" y="3166"/>
                  </a:lnTo>
                  <a:lnTo>
                    <a:pt x="964" y="3212"/>
                  </a:lnTo>
                  <a:lnTo>
                    <a:pt x="1000" y="3257"/>
                  </a:lnTo>
                  <a:lnTo>
                    <a:pt x="1036" y="3300"/>
                  </a:lnTo>
                  <a:lnTo>
                    <a:pt x="1074" y="3342"/>
                  </a:lnTo>
                  <a:lnTo>
                    <a:pt x="1113" y="3382"/>
                  </a:lnTo>
                  <a:lnTo>
                    <a:pt x="1153" y="3421"/>
                  </a:lnTo>
                  <a:lnTo>
                    <a:pt x="1179" y="3445"/>
                  </a:lnTo>
                  <a:lnTo>
                    <a:pt x="1205" y="3468"/>
                  </a:lnTo>
                  <a:lnTo>
                    <a:pt x="1232" y="3490"/>
                  </a:lnTo>
                  <a:lnTo>
                    <a:pt x="1259" y="3511"/>
                  </a:lnTo>
                  <a:lnTo>
                    <a:pt x="1285" y="3532"/>
                  </a:lnTo>
                  <a:lnTo>
                    <a:pt x="1312" y="3552"/>
                  </a:lnTo>
                  <a:lnTo>
                    <a:pt x="1340" y="3571"/>
                  </a:lnTo>
                  <a:lnTo>
                    <a:pt x="1367" y="3589"/>
                  </a:lnTo>
                  <a:lnTo>
                    <a:pt x="1394" y="3606"/>
                  </a:lnTo>
                  <a:lnTo>
                    <a:pt x="1422" y="3623"/>
                  </a:lnTo>
                  <a:lnTo>
                    <a:pt x="1449" y="3638"/>
                  </a:lnTo>
                  <a:lnTo>
                    <a:pt x="1477" y="3653"/>
                  </a:lnTo>
                  <a:lnTo>
                    <a:pt x="1505" y="3666"/>
                  </a:lnTo>
                  <a:lnTo>
                    <a:pt x="1533" y="3680"/>
                  </a:lnTo>
                  <a:lnTo>
                    <a:pt x="1561" y="3692"/>
                  </a:lnTo>
                  <a:lnTo>
                    <a:pt x="1589" y="3704"/>
                  </a:lnTo>
                  <a:lnTo>
                    <a:pt x="1617" y="3714"/>
                  </a:lnTo>
                  <a:lnTo>
                    <a:pt x="1646" y="3723"/>
                  </a:lnTo>
                  <a:lnTo>
                    <a:pt x="1675" y="3732"/>
                  </a:lnTo>
                  <a:lnTo>
                    <a:pt x="1703" y="3740"/>
                  </a:lnTo>
                  <a:lnTo>
                    <a:pt x="1731" y="3746"/>
                  </a:lnTo>
                  <a:lnTo>
                    <a:pt x="1759" y="3753"/>
                  </a:lnTo>
                  <a:lnTo>
                    <a:pt x="1788" y="3758"/>
                  </a:lnTo>
                  <a:lnTo>
                    <a:pt x="1817" y="3762"/>
                  </a:lnTo>
                  <a:lnTo>
                    <a:pt x="1845" y="3765"/>
                  </a:lnTo>
                  <a:lnTo>
                    <a:pt x="1873" y="3768"/>
                  </a:lnTo>
                  <a:lnTo>
                    <a:pt x="1902" y="3770"/>
                  </a:lnTo>
                  <a:lnTo>
                    <a:pt x="1930" y="3770"/>
                  </a:lnTo>
                  <a:lnTo>
                    <a:pt x="1958" y="3770"/>
                  </a:lnTo>
                  <a:lnTo>
                    <a:pt x="1986" y="3769"/>
                  </a:lnTo>
                  <a:lnTo>
                    <a:pt x="2014" y="3767"/>
                  </a:lnTo>
                  <a:lnTo>
                    <a:pt x="2043" y="3763"/>
                  </a:lnTo>
                  <a:lnTo>
                    <a:pt x="2077" y="3759"/>
                  </a:lnTo>
                  <a:lnTo>
                    <a:pt x="2111" y="3752"/>
                  </a:lnTo>
                  <a:lnTo>
                    <a:pt x="2143" y="3744"/>
                  </a:lnTo>
                  <a:lnTo>
                    <a:pt x="2173" y="3735"/>
                  </a:lnTo>
                  <a:lnTo>
                    <a:pt x="2202" y="3725"/>
                  </a:lnTo>
                  <a:lnTo>
                    <a:pt x="2230" y="3714"/>
                  </a:lnTo>
                  <a:lnTo>
                    <a:pt x="2256" y="3701"/>
                  </a:lnTo>
                  <a:lnTo>
                    <a:pt x="2281" y="3689"/>
                  </a:lnTo>
                  <a:lnTo>
                    <a:pt x="2305" y="3675"/>
                  </a:lnTo>
                  <a:lnTo>
                    <a:pt x="2326" y="3661"/>
                  </a:lnTo>
                  <a:lnTo>
                    <a:pt x="2347" y="3645"/>
                  </a:lnTo>
                  <a:lnTo>
                    <a:pt x="2366" y="3629"/>
                  </a:lnTo>
                  <a:lnTo>
                    <a:pt x="2386" y="3613"/>
                  </a:lnTo>
                  <a:lnTo>
                    <a:pt x="2402" y="3596"/>
                  </a:lnTo>
                  <a:lnTo>
                    <a:pt x="2419" y="3578"/>
                  </a:lnTo>
                  <a:lnTo>
                    <a:pt x="2434" y="3560"/>
                  </a:lnTo>
                  <a:lnTo>
                    <a:pt x="2448" y="3542"/>
                  </a:lnTo>
                  <a:lnTo>
                    <a:pt x="2461" y="3523"/>
                  </a:lnTo>
                  <a:lnTo>
                    <a:pt x="2473" y="3504"/>
                  </a:lnTo>
                  <a:lnTo>
                    <a:pt x="2484" y="3484"/>
                  </a:lnTo>
                  <a:lnTo>
                    <a:pt x="2495" y="3465"/>
                  </a:lnTo>
                  <a:lnTo>
                    <a:pt x="2504" y="3446"/>
                  </a:lnTo>
                  <a:lnTo>
                    <a:pt x="2513" y="3427"/>
                  </a:lnTo>
                  <a:lnTo>
                    <a:pt x="2520" y="3409"/>
                  </a:lnTo>
                  <a:lnTo>
                    <a:pt x="2534" y="3371"/>
                  </a:lnTo>
                  <a:lnTo>
                    <a:pt x="2545" y="3335"/>
                  </a:lnTo>
                  <a:lnTo>
                    <a:pt x="2553" y="3301"/>
                  </a:lnTo>
                  <a:lnTo>
                    <a:pt x="2560" y="3269"/>
                  </a:lnTo>
                  <a:lnTo>
                    <a:pt x="2564" y="3243"/>
                  </a:lnTo>
                  <a:lnTo>
                    <a:pt x="2568" y="3216"/>
                  </a:lnTo>
                  <a:lnTo>
                    <a:pt x="2570" y="3189"/>
                  </a:lnTo>
                  <a:lnTo>
                    <a:pt x="2571" y="3162"/>
                  </a:lnTo>
                  <a:lnTo>
                    <a:pt x="2571" y="3136"/>
                  </a:lnTo>
                  <a:lnTo>
                    <a:pt x="2571" y="3109"/>
                  </a:lnTo>
                  <a:lnTo>
                    <a:pt x="2570" y="3083"/>
                  </a:lnTo>
                  <a:lnTo>
                    <a:pt x="2568" y="3056"/>
                  </a:lnTo>
                  <a:lnTo>
                    <a:pt x="2565" y="3030"/>
                  </a:lnTo>
                  <a:lnTo>
                    <a:pt x="2561" y="3004"/>
                  </a:lnTo>
                  <a:lnTo>
                    <a:pt x="2556" y="2980"/>
                  </a:lnTo>
                  <a:lnTo>
                    <a:pt x="2552" y="2954"/>
                  </a:lnTo>
                  <a:lnTo>
                    <a:pt x="2545" y="2930"/>
                  </a:lnTo>
                  <a:lnTo>
                    <a:pt x="2538" y="2906"/>
                  </a:lnTo>
                  <a:lnTo>
                    <a:pt x="2531" y="2882"/>
                  </a:lnTo>
                  <a:lnTo>
                    <a:pt x="2523" y="2858"/>
                  </a:lnTo>
                  <a:lnTo>
                    <a:pt x="2514" y="2836"/>
                  </a:lnTo>
                  <a:lnTo>
                    <a:pt x="2504" y="2813"/>
                  </a:lnTo>
                  <a:lnTo>
                    <a:pt x="2493" y="2792"/>
                  </a:lnTo>
                  <a:lnTo>
                    <a:pt x="2482" y="2771"/>
                  </a:lnTo>
                  <a:lnTo>
                    <a:pt x="2471" y="2750"/>
                  </a:lnTo>
                  <a:lnTo>
                    <a:pt x="2459" y="2731"/>
                  </a:lnTo>
                  <a:lnTo>
                    <a:pt x="2445" y="2712"/>
                  </a:lnTo>
                  <a:lnTo>
                    <a:pt x="2432" y="2695"/>
                  </a:lnTo>
                  <a:lnTo>
                    <a:pt x="2418" y="2677"/>
                  </a:lnTo>
                  <a:lnTo>
                    <a:pt x="2403" y="2662"/>
                  </a:lnTo>
                  <a:lnTo>
                    <a:pt x="2388" y="2647"/>
                  </a:lnTo>
                  <a:lnTo>
                    <a:pt x="2372" y="2632"/>
                  </a:lnTo>
                  <a:lnTo>
                    <a:pt x="2355" y="2619"/>
                  </a:lnTo>
                  <a:lnTo>
                    <a:pt x="2338" y="2608"/>
                  </a:lnTo>
                  <a:lnTo>
                    <a:pt x="2321" y="2596"/>
                  </a:lnTo>
                  <a:lnTo>
                    <a:pt x="2303" y="2586"/>
                  </a:lnTo>
                  <a:lnTo>
                    <a:pt x="2276" y="2573"/>
                  </a:lnTo>
                  <a:lnTo>
                    <a:pt x="2251" y="2562"/>
                  </a:lnTo>
                  <a:lnTo>
                    <a:pt x="2226" y="2551"/>
                  </a:lnTo>
                  <a:lnTo>
                    <a:pt x="2201" y="2541"/>
                  </a:lnTo>
                  <a:lnTo>
                    <a:pt x="2176" y="2533"/>
                  </a:lnTo>
                  <a:lnTo>
                    <a:pt x="2153" y="2527"/>
                  </a:lnTo>
                  <a:lnTo>
                    <a:pt x="2130" y="2521"/>
                  </a:lnTo>
                  <a:lnTo>
                    <a:pt x="2108" y="2517"/>
                  </a:lnTo>
                  <a:lnTo>
                    <a:pt x="2085" y="2513"/>
                  </a:lnTo>
                  <a:lnTo>
                    <a:pt x="2064" y="2511"/>
                  </a:lnTo>
                  <a:lnTo>
                    <a:pt x="2044" y="2510"/>
                  </a:lnTo>
                  <a:lnTo>
                    <a:pt x="2023" y="2511"/>
                  </a:lnTo>
                  <a:lnTo>
                    <a:pt x="2004" y="2512"/>
                  </a:lnTo>
                  <a:lnTo>
                    <a:pt x="1985" y="2516"/>
                  </a:lnTo>
                  <a:lnTo>
                    <a:pt x="1967" y="2520"/>
                  </a:lnTo>
                  <a:lnTo>
                    <a:pt x="1949" y="2525"/>
                  </a:lnTo>
                  <a:lnTo>
                    <a:pt x="1928" y="2533"/>
                  </a:lnTo>
                  <a:lnTo>
                    <a:pt x="1908" y="2544"/>
                  </a:lnTo>
                  <a:lnTo>
                    <a:pt x="1888" y="2556"/>
                  </a:lnTo>
                  <a:lnTo>
                    <a:pt x="1870" y="2568"/>
                  </a:lnTo>
                  <a:lnTo>
                    <a:pt x="1855" y="2582"/>
                  </a:lnTo>
                  <a:lnTo>
                    <a:pt x="1840" y="2596"/>
                  </a:lnTo>
                  <a:lnTo>
                    <a:pt x="1827" y="2610"/>
                  </a:lnTo>
                  <a:lnTo>
                    <a:pt x="1815" y="2625"/>
                  </a:lnTo>
                  <a:lnTo>
                    <a:pt x="1795" y="2650"/>
                  </a:lnTo>
                  <a:lnTo>
                    <a:pt x="1782" y="2672"/>
                  </a:lnTo>
                  <a:lnTo>
                    <a:pt x="1773" y="2687"/>
                  </a:lnTo>
                  <a:lnTo>
                    <a:pt x="1770" y="2693"/>
                  </a:lnTo>
                  <a:lnTo>
                    <a:pt x="1765" y="2705"/>
                  </a:lnTo>
                  <a:lnTo>
                    <a:pt x="1759" y="2717"/>
                  </a:lnTo>
                  <a:lnTo>
                    <a:pt x="1752" y="2728"/>
                  </a:lnTo>
                  <a:lnTo>
                    <a:pt x="1746" y="2738"/>
                  </a:lnTo>
                  <a:lnTo>
                    <a:pt x="1738" y="2749"/>
                  </a:lnTo>
                  <a:lnTo>
                    <a:pt x="1730" y="2758"/>
                  </a:lnTo>
                  <a:lnTo>
                    <a:pt x="1722" y="2768"/>
                  </a:lnTo>
                  <a:lnTo>
                    <a:pt x="1713" y="2777"/>
                  </a:lnTo>
                  <a:lnTo>
                    <a:pt x="1704" y="2785"/>
                  </a:lnTo>
                  <a:lnTo>
                    <a:pt x="1695" y="2793"/>
                  </a:lnTo>
                  <a:lnTo>
                    <a:pt x="1685" y="2801"/>
                  </a:lnTo>
                  <a:lnTo>
                    <a:pt x="1675" y="2808"/>
                  </a:lnTo>
                  <a:lnTo>
                    <a:pt x="1665" y="2813"/>
                  </a:lnTo>
                  <a:lnTo>
                    <a:pt x="1653" y="2820"/>
                  </a:lnTo>
                  <a:lnTo>
                    <a:pt x="1642" y="2825"/>
                  </a:lnTo>
                  <a:lnTo>
                    <a:pt x="1631" y="2830"/>
                  </a:lnTo>
                  <a:lnTo>
                    <a:pt x="1620" y="2835"/>
                  </a:lnTo>
                  <a:lnTo>
                    <a:pt x="1608" y="2838"/>
                  </a:lnTo>
                  <a:lnTo>
                    <a:pt x="1596" y="2841"/>
                  </a:lnTo>
                  <a:lnTo>
                    <a:pt x="1585" y="2844"/>
                  </a:lnTo>
                  <a:lnTo>
                    <a:pt x="1572" y="2846"/>
                  </a:lnTo>
                  <a:lnTo>
                    <a:pt x="1560" y="2847"/>
                  </a:lnTo>
                  <a:lnTo>
                    <a:pt x="1548" y="2848"/>
                  </a:lnTo>
                  <a:lnTo>
                    <a:pt x="1535" y="2848"/>
                  </a:lnTo>
                  <a:lnTo>
                    <a:pt x="1523" y="2848"/>
                  </a:lnTo>
                  <a:lnTo>
                    <a:pt x="1511" y="2847"/>
                  </a:lnTo>
                  <a:lnTo>
                    <a:pt x="1498" y="2846"/>
                  </a:lnTo>
                  <a:lnTo>
                    <a:pt x="1486" y="2844"/>
                  </a:lnTo>
                  <a:lnTo>
                    <a:pt x="1472" y="2840"/>
                  </a:lnTo>
                  <a:lnTo>
                    <a:pt x="1460" y="2837"/>
                  </a:lnTo>
                  <a:lnTo>
                    <a:pt x="1448" y="2832"/>
                  </a:lnTo>
                  <a:lnTo>
                    <a:pt x="1436" y="2828"/>
                  </a:lnTo>
                  <a:lnTo>
                    <a:pt x="1424" y="2822"/>
                  </a:lnTo>
                  <a:lnTo>
                    <a:pt x="1413" y="2817"/>
                  </a:lnTo>
                  <a:lnTo>
                    <a:pt x="1402" y="2810"/>
                  </a:lnTo>
                  <a:lnTo>
                    <a:pt x="1390" y="2803"/>
                  </a:lnTo>
                  <a:lnTo>
                    <a:pt x="1380" y="2795"/>
                  </a:lnTo>
                  <a:lnTo>
                    <a:pt x="1370" y="2788"/>
                  </a:lnTo>
                  <a:lnTo>
                    <a:pt x="1361" y="2780"/>
                  </a:lnTo>
                  <a:lnTo>
                    <a:pt x="1352" y="2771"/>
                  </a:lnTo>
                  <a:lnTo>
                    <a:pt x="1343" y="2762"/>
                  </a:lnTo>
                  <a:lnTo>
                    <a:pt x="1335" y="2752"/>
                  </a:lnTo>
                  <a:lnTo>
                    <a:pt x="1328" y="2743"/>
                  </a:lnTo>
                  <a:lnTo>
                    <a:pt x="1322" y="2731"/>
                  </a:lnTo>
                  <a:lnTo>
                    <a:pt x="1315" y="2721"/>
                  </a:lnTo>
                  <a:lnTo>
                    <a:pt x="1309" y="2710"/>
                  </a:lnTo>
                  <a:lnTo>
                    <a:pt x="1304" y="2700"/>
                  </a:lnTo>
                  <a:lnTo>
                    <a:pt x="1299" y="2687"/>
                  </a:lnTo>
                  <a:lnTo>
                    <a:pt x="1295" y="2676"/>
                  </a:lnTo>
                  <a:lnTo>
                    <a:pt x="1290" y="2665"/>
                  </a:lnTo>
                  <a:lnTo>
                    <a:pt x="1287" y="2653"/>
                  </a:lnTo>
                  <a:lnTo>
                    <a:pt x="1285" y="2640"/>
                  </a:lnTo>
                  <a:lnTo>
                    <a:pt x="1282" y="2629"/>
                  </a:lnTo>
                  <a:lnTo>
                    <a:pt x="1281" y="2617"/>
                  </a:lnTo>
                  <a:lnTo>
                    <a:pt x="1280" y="2604"/>
                  </a:lnTo>
                  <a:lnTo>
                    <a:pt x="1280" y="2591"/>
                  </a:lnTo>
                  <a:lnTo>
                    <a:pt x="1280" y="2578"/>
                  </a:lnTo>
                  <a:lnTo>
                    <a:pt x="1281" y="2566"/>
                  </a:lnTo>
                  <a:lnTo>
                    <a:pt x="1282" y="2554"/>
                  </a:lnTo>
                  <a:lnTo>
                    <a:pt x="1285" y="2541"/>
                  </a:lnTo>
                  <a:lnTo>
                    <a:pt x="1288" y="2529"/>
                  </a:lnTo>
                  <a:lnTo>
                    <a:pt x="1291" y="2517"/>
                  </a:lnTo>
                  <a:lnTo>
                    <a:pt x="1296" y="2504"/>
                  </a:lnTo>
                  <a:lnTo>
                    <a:pt x="1300" y="2492"/>
                  </a:lnTo>
                  <a:lnTo>
                    <a:pt x="1312" y="2467"/>
                  </a:lnTo>
                  <a:lnTo>
                    <a:pt x="1334" y="2424"/>
                  </a:lnTo>
                  <a:lnTo>
                    <a:pt x="1350" y="2397"/>
                  </a:lnTo>
                  <a:lnTo>
                    <a:pt x="1370" y="2367"/>
                  </a:lnTo>
                  <a:lnTo>
                    <a:pt x="1393" y="2335"/>
                  </a:lnTo>
                  <a:lnTo>
                    <a:pt x="1418" y="2301"/>
                  </a:lnTo>
                  <a:lnTo>
                    <a:pt x="1433" y="2283"/>
                  </a:lnTo>
                  <a:lnTo>
                    <a:pt x="1449" y="2266"/>
                  </a:lnTo>
                  <a:lnTo>
                    <a:pt x="1466" y="2248"/>
                  </a:lnTo>
                  <a:lnTo>
                    <a:pt x="1483" y="2230"/>
                  </a:lnTo>
                  <a:lnTo>
                    <a:pt x="1502" y="2212"/>
                  </a:lnTo>
                  <a:lnTo>
                    <a:pt x="1521" y="2195"/>
                  </a:lnTo>
                  <a:lnTo>
                    <a:pt x="1541" y="2177"/>
                  </a:lnTo>
                  <a:lnTo>
                    <a:pt x="1562" y="2160"/>
                  </a:lnTo>
                  <a:lnTo>
                    <a:pt x="1585" y="2145"/>
                  </a:lnTo>
                  <a:lnTo>
                    <a:pt x="1607" y="2128"/>
                  </a:lnTo>
                  <a:lnTo>
                    <a:pt x="1632" y="2113"/>
                  </a:lnTo>
                  <a:lnTo>
                    <a:pt x="1658" y="2097"/>
                  </a:lnTo>
                  <a:lnTo>
                    <a:pt x="1684" y="2084"/>
                  </a:lnTo>
                  <a:lnTo>
                    <a:pt x="1712" y="2070"/>
                  </a:lnTo>
                  <a:lnTo>
                    <a:pt x="1740" y="2058"/>
                  </a:lnTo>
                  <a:lnTo>
                    <a:pt x="1770" y="2046"/>
                  </a:lnTo>
                  <a:lnTo>
                    <a:pt x="1792" y="2038"/>
                  </a:lnTo>
                  <a:lnTo>
                    <a:pt x="1814" y="2031"/>
                  </a:lnTo>
                  <a:lnTo>
                    <a:pt x="1837" y="2025"/>
                  </a:lnTo>
                  <a:lnTo>
                    <a:pt x="1858" y="2020"/>
                  </a:lnTo>
                  <a:lnTo>
                    <a:pt x="1881" y="2014"/>
                  </a:lnTo>
                  <a:lnTo>
                    <a:pt x="1903" y="2011"/>
                  </a:lnTo>
                  <a:lnTo>
                    <a:pt x="1927" y="2006"/>
                  </a:lnTo>
                  <a:lnTo>
                    <a:pt x="1949" y="2004"/>
                  </a:lnTo>
                  <a:lnTo>
                    <a:pt x="1972" y="2002"/>
                  </a:lnTo>
                  <a:lnTo>
                    <a:pt x="1995" y="2000"/>
                  </a:lnTo>
                  <a:lnTo>
                    <a:pt x="2019" y="1998"/>
                  </a:lnTo>
                  <a:lnTo>
                    <a:pt x="2041" y="1998"/>
                  </a:lnTo>
                  <a:lnTo>
                    <a:pt x="2065" y="1998"/>
                  </a:lnTo>
                  <a:lnTo>
                    <a:pt x="2089" y="2000"/>
                  </a:lnTo>
                  <a:lnTo>
                    <a:pt x="2113" y="2002"/>
                  </a:lnTo>
                  <a:lnTo>
                    <a:pt x="2137" y="2004"/>
                  </a:lnTo>
                  <a:lnTo>
                    <a:pt x="2161" y="2007"/>
                  </a:lnTo>
                  <a:lnTo>
                    <a:pt x="2185" y="2011"/>
                  </a:lnTo>
                  <a:lnTo>
                    <a:pt x="2209" y="2015"/>
                  </a:lnTo>
                  <a:lnTo>
                    <a:pt x="2234" y="2020"/>
                  </a:lnTo>
                  <a:lnTo>
                    <a:pt x="2258" y="2025"/>
                  </a:lnTo>
                  <a:lnTo>
                    <a:pt x="2283" y="2032"/>
                  </a:lnTo>
                  <a:lnTo>
                    <a:pt x="2308" y="2039"/>
                  </a:lnTo>
                  <a:lnTo>
                    <a:pt x="2333" y="2047"/>
                  </a:lnTo>
                  <a:lnTo>
                    <a:pt x="2357" y="2055"/>
                  </a:lnTo>
                  <a:lnTo>
                    <a:pt x="2383" y="2064"/>
                  </a:lnTo>
                  <a:lnTo>
                    <a:pt x="2408" y="2074"/>
                  </a:lnTo>
                  <a:lnTo>
                    <a:pt x="2434" y="2084"/>
                  </a:lnTo>
                  <a:lnTo>
                    <a:pt x="2484" y="2106"/>
                  </a:lnTo>
                  <a:lnTo>
                    <a:pt x="2536" y="2131"/>
                  </a:lnTo>
                  <a:lnTo>
                    <a:pt x="2572" y="2151"/>
                  </a:lnTo>
                  <a:lnTo>
                    <a:pt x="2608" y="2173"/>
                  </a:lnTo>
                  <a:lnTo>
                    <a:pt x="2643" y="2196"/>
                  </a:lnTo>
                  <a:lnTo>
                    <a:pt x="2676" y="2221"/>
                  </a:lnTo>
                  <a:lnTo>
                    <a:pt x="2708" y="2248"/>
                  </a:lnTo>
                  <a:lnTo>
                    <a:pt x="2739" y="2276"/>
                  </a:lnTo>
                  <a:lnTo>
                    <a:pt x="2769" y="2305"/>
                  </a:lnTo>
                  <a:lnTo>
                    <a:pt x="2798" y="2337"/>
                  </a:lnTo>
                  <a:lnTo>
                    <a:pt x="2825" y="2369"/>
                  </a:lnTo>
                  <a:lnTo>
                    <a:pt x="2851" y="2403"/>
                  </a:lnTo>
                  <a:lnTo>
                    <a:pt x="2877" y="2438"/>
                  </a:lnTo>
                  <a:lnTo>
                    <a:pt x="2901" y="2474"/>
                  </a:lnTo>
                  <a:lnTo>
                    <a:pt x="2922" y="2511"/>
                  </a:lnTo>
                  <a:lnTo>
                    <a:pt x="2943" y="2549"/>
                  </a:lnTo>
                  <a:lnTo>
                    <a:pt x="2963" y="2589"/>
                  </a:lnTo>
                  <a:lnTo>
                    <a:pt x="2981" y="2629"/>
                  </a:lnTo>
                  <a:lnTo>
                    <a:pt x="2998" y="2671"/>
                  </a:lnTo>
                  <a:lnTo>
                    <a:pt x="3014" y="2712"/>
                  </a:lnTo>
                  <a:lnTo>
                    <a:pt x="3028" y="2755"/>
                  </a:lnTo>
                  <a:lnTo>
                    <a:pt x="3040" y="2799"/>
                  </a:lnTo>
                  <a:lnTo>
                    <a:pt x="3051" y="2844"/>
                  </a:lnTo>
                  <a:lnTo>
                    <a:pt x="3060" y="2889"/>
                  </a:lnTo>
                  <a:lnTo>
                    <a:pt x="3068" y="2934"/>
                  </a:lnTo>
                  <a:lnTo>
                    <a:pt x="3075" y="2980"/>
                  </a:lnTo>
                  <a:lnTo>
                    <a:pt x="3079" y="3026"/>
                  </a:lnTo>
                  <a:lnTo>
                    <a:pt x="3082" y="3073"/>
                  </a:lnTo>
                  <a:lnTo>
                    <a:pt x="3083" y="3119"/>
                  </a:lnTo>
                  <a:lnTo>
                    <a:pt x="3083" y="3166"/>
                  </a:lnTo>
                  <a:lnTo>
                    <a:pt x="3080" y="3215"/>
                  </a:lnTo>
                  <a:lnTo>
                    <a:pt x="3077" y="3262"/>
                  </a:lnTo>
                  <a:lnTo>
                    <a:pt x="3071" y="3310"/>
                  </a:lnTo>
                  <a:lnTo>
                    <a:pt x="3064" y="3357"/>
                  </a:lnTo>
                  <a:lnTo>
                    <a:pt x="3055" y="3403"/>
                  </a:lnTo>
                  <a:lnTo>
                    <a:pt x="3043" y="3450"/>
                  </a:lnTo>
                  <a:lnTo>
                    <a:pt x="3032" y="3493"/>
                  </a:lnTo>
                  <a:lnTo>
                    <a:pt x="3017" y="3537"/>
                  </a:lnTo>
                  <a:lnTo>
                    <a:pt x="3003" y="3580"/>
                  </a:lnTo>
                  <a:lnTo>
                    <a:pt x="2986" y="3622"/>
                  </a:lnTo>
                  <a:lnTo>
                    <a:pt x="2967" y="3662"/>
                  </a:lnTo>
                  <a:lnTo>
                    <a:pt x="2948" y="3702"/>
                  </a:lnTo>
                  <a:lnTo>
                    <a:pt x="2926" y="3741"/>
                  </a:lnTo>
                  <a:lnTo>
                    <a:pt x="2904" y="3778"/>
                  </a:lnTo>
                  <a:lnTo>
                    <a:pt x="2880" y="3814"/>
                  </a:lnTo>
                  <a:lnTo>
                    <a:pt x="2854" y="3850"/>
                  </a:lnTo>
                  <a:lnTo>
                    <a:pt x="2829" y="3883"/>
                  </a:lnTo>
                  <a:lnTo>
                    <a:pt x="2800" y="3916"/>
                  </a:lnTo>
                  <a:lnTo>
                    <a:pt x="2771" y="3947"/>
                  </a:lnTo>
                  <a:lnTo>
                    <a:pt x="2741" y="3978"/>
                  </a:lnTo>
                  <a:lnTo>
                    <a:pt x="2709" y="4007"/>
                  </a:lnTo>
                  <a:lnTo>
                    <a:pt x="2676" y="4034"/>
                  </a:lnTo>
                  <a:lnTo>
                    <a:pt x="2642" y="4061"/>
                  </a:lnTo>
                  <a:lnTo>
                    <a:pt x="2607" y="4086"/>
                  </a:lnTo>
                  <a:lnTo>
                    <a:pt x="2571" y="4109"/>
                  </a:lnTo>
                  <a:lnTo>
                    <a:pt x="2533" y="4132"/>
                  </a:lnTo>
                  <a:lnTo>
                    <a:pt x="2495" y="4152"/>
                  </a:lnTo>
                  <a:lnTo>
                    <a:pt x="2455" y="4171"/>
                  </a:lnTo>
                  <a:lnTo>
                    <a:pt x="2415" y="4189"/>
                  </a:lnTo>
                  <a:lnTo>
                    <a:pt x="2374" y="4206"/>
                  </a:lnTo>
                  <a:lnTo>
                    <a:pt x="2332" y="4221"/>
                  </a:lnTo>
                  <a:lnTo>
                    <a:pt x="2288" y="4234"/>
                  </a:lnTo>
                  <a:lnTo>
                    <a:pt x="2244" y="4245"/>
                  </a:lnTo>
                  <a:lnTo>
                    <a:pt x="2199" y="4255"/>
                  </a:lnTo>
                  <a:lnTo>
                    <a:pt x="2153" y="4263"/>
                  </a:lnTo>
                  <a:lnTo>
                    <a:pt x="2107" y="4271"/>
                  </a:lnTo>
                  <a:lnTo>
                    <a:pt x="2084" y="4273"/>
                  </a:lnTo>
                  <a:lnTo>
                    <a:pt x="2063" y="4276"/>
                  </a:lnTo>
                  <a:lnTo>
                    <a:pt x="2041" y="4277"/>
                  </a:lnTo>
                  <a:lnTo>
                    <a:pt x="2020" y="4279"/>
                  </a:lnTo>
                  <a:lnTo>
                    <a:pt x="1999" y="4280"/>
                  </a:lnTo>
                  <a:lnTo>
                    <a:pt x="1977" y="4281"/>
                  </a:lnTo>
                  <a:lnTo>
                    <a:pt x="1955" y="4281"/>
                  </a:lnTo>
                  <a:lnTo>
                    <a:pt x="1933" y="4281"/>
                  </a:lnTo>
                  <a:lnTo>
                    <a:pt x="1896" y="4281"/>
                  </a:lnTo>
                  <a:lnTo>
                    <a:pt x="1859" y="4279"/>
                  </a:lnTo>
                  <a:lnTo>
                    <a:pt x="1822" y="4277"/>
                  </a:lnTo>
                  <a:lnTo>
                    <a:pt x="1785" y="4273"/>
                  </a:lnTo>
                  <a:lnTo>
                    <a:pt x="1749" y="4269"/>
                  </a:lnTo>
                  <a:lnTo>
                    <a:pt x="1712" y="4263"/>
                  </a:lnTo>
                  <a:lnTo>
                    <a:pt x="1675" y="4258"/>
                  </a:lnTo>
                  <a:lnTo>
                    <a:pt x="1638" y="4250"/>
                  </a:lnTo>
                  <a:lnTo>
                    <a:pt x="1602" y="4242"/>
                  </a:lnTo>
                  <a:lnTo>
                    <a:pt x="1565" y="4233"/>
                  </a:lnTo>
                  <a:lnTo>
                    <a:pt x="1528" y="4223"/>
                  </a:lnTo>
                  <a:lnTo>
                    <a:pt x="1492" y="4212"/>
                  </a:lnTo>
                  <a:lnTo>
                    <a:pt x="1456" y="4199"/>
                  </a:lnTo>
                  <a:lnTo>
                    <a:pt x="1420" y="4186"/>
                  </a:lnTo>
                  <a:lnTo>
                    <a:pt x="1384" y="4172"/>
                  </a:lnTo>
                  <a:lnTo>
                    <a:pt x="1348" y="4157"/>
                  </a:lnTo>
                  <a:lnTo>
                    <a:pt x="1312" y="4141"/>
                  </a:lnTo>
                  <a:lnTo>
                    <a:pt x="1277" y="4124"/>
                  </a:lnTo>
                  <a:lnTo>
                    <a:pt x="1241" y="4107"/>
                  </a:lnTo>
                  <a:lnTo>
                    <a:pt x="1206" y="4088"/>
                  </a:lnTo>
                  <a:lnTo>
                    <a:pt x="1171" y="4069"/>
                  </a:lnTo>
                  <a:lnTo>
                    <a:pt x="1136" y="4048"/>
                  </a:lnTo>
                  <a:lnTo>
                    <a:pt x="1101" y="4026"/>
                  </a:lnTo>
                  <a:lnTo>
                    <a:pt x="1068" y="4005"/>
                  </a:lnTo>
                  <a:lnTo>
                    <a:pt x="1034" y="3981"/>
                  </a:lnTo>
                  <a:lnTo>
                    <a:pt x="1000" y="3958"/>
                  </a:lnTo>
                  <a:lnTo>
                    <a:pt x="966" y="3932"/>
                  </a:lnTo>
                  <a:lnTo>
                    <a:pt x="933" y="3906"/>
                  </a:lnTo>
                  <a:lnTo>
                    <a:pt x="900" y="3880"/>
                  </a:lnTo>
                  <a:lnTo>
                    <a:pt x="867" y="3852"/>
                  </a:lnTo>
                  <a:lnTo>
                    <a:pt x="835" y="3824"/>
                  </a:lnTo>
                  <a:lnTo>
                    <a:pt x="803" y="3794"/>
                  </a:lnTo>
                  <a:lnTo>
                    <a:pt x="764" y="3756"/>
                  </a:lnTo>
                  <a:lnTo>
                    <a:pt x="727" y="3718"/>
                  </a:lnTo>
                  <a:lnTo>
                    <a:pt x="690" y="3679"/>
                  </a:lnTo>
                  <a:lnTo>
                    <a:pt x="654" y="3640"/>
                  </a:lnTo>
                  <a:lnTo>
                    <a:pt x="618" y="3598"/>
                  </a:lnTo>
                  <a:lnTo>
                    <a:pt x="584" y="3556"/>
                  </a:lnTo>
                  <a:lnTo>
                    <a:pt x="550" y="3514"/>
                  </a:lnTo>
                  <a:lnTo>
                    <a:pt x="518" y="3471"/>
                  </a:lnTo>
                  <a:lnTo>
                    <a:pt x="518" y="5116"/>
                  </a:lnTo>
                  <a:close/>
                </a:path>
              </a:pathLst>
            </a:custGeom>
            <a:solidFill>
              <a:srgbClr val="425158"/>
            </a:solidFill>
            <a:ln>
              <a:noFill/>
            </a:ln>
          </p:spPr>
          <p:txBody>
            <a:bodyPr vert="horz" wrap="square" lIns="97385" tIns="48693" rIns="97385" bIns="48693" numCol="1" anchor="t" anchorCtr="0" compatLnSpc="1">
              <a:prstTxWarp prst="textNoShape">
                <a:avLst/>
              </a:prstTxWarp>
            </a:bodyPr>
            <a:lstStyle/>
            <a:p>
              <a:endParaRPr lang="en-US" sz="1917">
                <a:cs typeface="+mn-ea"/>
                <a:sym typeface="+mn-lt"/>
              </a:endParaRPr>
            </a:p>
          </p:txBody>
        </p:sp>
      </p:grpSp>
      <p:cxnSp>
        <p:nvCxnSpPr>
          <p:cNvPr id="16" name="直接连接符 15">
            <a:extLst>
              <a:ext uri="{FF2B5EF4-FFF2-40B4-BE49-F238E27FC236}">
                <a16:creationId xmlns:a16="http://schemas.microsoft.com/office/drawing/2014/main" xmlns="" id="{6E1F9A6E-3927-4095-89BC-EDFBD53D95EC}"/>
              </a:ext>
            </a:extLst>
          </p:cNvPr>
          <p:cNvCxnSpPr>
            <a:cxnSpLocks/>
            <a:stCxn id="14" idx="46"/>
          </p:cNvCxnSpPr>
          <p:nvPr/>
        </p:nvCxnSpPr>
        <p:spPr>
          <a:xfrm>
            <a:off x="3983607" y="2993350"/>
            <a:ext cx="1915749" cy="0"/>
          </a:xfrm>
          <a:prstGeom prst="line">
            <a:avLst/>
          </a:prstGeom>
          <a:ln>
            <a:solidFill>
              <a:srgbClr val="425158"/>
            </a:solidFill>
          </a:ln>
        </p:spPr>
        <p:style>
          <a:lnRef idx="1">
            <a:schemeClr val="accent1"/>
          </a:lnRef>
          <a:fillRef idx="0">
            <a:schemeClr val="accent1"/>
          </a:fillRef>
          <a:effectRef idx="0">
            <a:schemeClr val="accent1"/>
          </a:effectRef>
          <a:fontRef idx="minor">
            <a:schemeClr val="tx1"/>
          </a:fontRef>
        </p:style>
      </p:cxnSp>
      <p:sp>
        <p:nvSpPr>
          <p:cNvPr id="19" name="文本框 18">
            <a:extLst>
              <a:ext uri="{FF2B5EF4-FFF2-40B4-BE49-F238E27FC236}">
                <a16:creationId xmlns:a16="http://schemas.microsoft.com/office/drawing/2014/main" xmlns="" id="{18DFF2FC-C7C8-4D7A-BCA6-A20F922B6ECC}"/>
              </a:ext>
            </a:extLst>
          </p:cNvPr>
          <p:cNvSpPr txBox="1"/>
          <p:nvPr/>
        </p:nvSpPr>
        <p:spPr>
          <a:xfrm>
            <a:off x="4360787" y="2618281"/>
            <a:ext cx="2215515" cy="369332"/>
          </a:xfrm>
          <a:prstGeom prst="rect">
            <a:avLst/>
          </a:prstGeom>
          <a:noFill/>
        </p:spPr>
        <p:txBody>
          <a:bodyPr wrap="square" rtlCol="0">
            <a:spAutoFit/>
          </a:bodyPr>
          <a:lstStyle/>
          <a:p>
            <a:r>
              <a:rPr lang="en-US" altLang="zh-CN" b="1" spc="300" dirty="0">
                <a:solidFill>
                  <a:srgbClr val="425158"/>
                </a:solidFill>
                <a:cs typeface="+mn-ea"/>
                <a:sym typeface="+mn-lt"/>
              </a:rPr>
              <a:t>STEP ONE</a:t>
            </a:r>
            <a:endParaRPr lang="zh-CN" altLang="en-US" b="1" spc="300" dirty="0">
              <a:solidFill>
                <a:srgbClr val="425158"/>
              </a:solidFill>
              <a:cs typeface="+mn-ea"/>
              <a:sym typeface="+mn-lt"/>
            </a:endParaRPr>
          </a:p>
        </p:txBody>
      </p:sp>
      <p:cxnSp>
        <p:nvCxnSpPr>
          <p:cNvPr id="21" name="直接连接符 20">
            <a:extLst>
              <a:ext uri="{FF2B5EF4-FFF2-40B4-BE49-F238E27FC236}">
                <a16:creationId xmlns:a16="http://schemas.microsoft.com/office/drawing/2014/main" xmlns="" id="{60EB577D-00EB-4DE2-B486-7214E761E9CE}"/>
              </a:ext>
            </a:extLst>
          </p:cNvPr>
          <p:cNvCxnSpPr>
            <a:cxnSpLocks/>
          </p:cNvCxnSpPr>
          <p:nvPr/>
        </p:nvCxnSpPr>
        <p:spPr>
          <a:xfrm>
            <a:off x="3306660" y="4571427"/>
            <a:ext cx="1915749" cy="0"/>
          </a:xfrm>
          <a:prstGeom prst="line">
            <a:avLst/>
          </a:prstGeom>
          <a:ln>
            <a:solidFill>
              <a:srgbClr val="425158"/>
            </a:solidFill>
          </a:ln>
        </p:spPr>
        <p:style>
          <a:lnRef idx="1">
            <a:schemeClr val="accent1"/>
          </a:lnRef>
          <a:fillRef idx="0">
            <a:schemeClr val="accent1"/>
          </a:fillRef>
          <a:effectRef idx="0">
            <a:schemeClr val="accent1"/>
          </a:effectRef>
          <a:fontRef idx="minor">
            <a:schemeClr val="tx1"/>
          </a:fontRef>
        </p:style>
      </p:cxnSp>
      <p:sp>
        <p:nvSpPr>
          <p:cNvPr id="22" name="文本框 21">
            <a:extLst>
              <a:ext uri="{FF2B5EF4-FFF2-40B4-BE49-F238E27FC236}">
                <a16:creationId xmlns:a16="http://schemas.microsoft.com/office/drawing/2014/main" xmlns="" id="{7B3D1966-3E9C-4AF9-86EA-1D14830DD2B0}"/>
              </a:ext>
            </a:extLst>
          </p:cNvPr>
          <p:cNvSpPr txBox="1"/>
          <p:nvPr/>
        </p:nvSpPr>
        <p:spPr>
          <a:xfrm>
            <a:off x="3683841" y="4196359"/>
            <a:ext cx="2215515" cy="369332"/>
          </a:xfrm>
          <a:prstGeom prst="rect">
            <a:avLst/>
          </a:prstGeom>
          <a:noFill/>
        </p:spPr>
        <p:txBody>
          <a:bodyPr wrap="square" rtlCol="0">
            <a:spAutoFit/>
          </a:bodyPr>
          <a:lstStyle/>
          <a:p>
            <a:r>
              <a:rPr lang="en-US" altLang="zh-CN" b="1" spc="300" dirty="0">
                <a:solidFill>
                  <a:srgbClr val="425158"/>
                </a:solidFill>
                <a:cs typeface="+mn-ea"/>
                <a:sym typeface="+mn-lt"/>
              </a:rPr>
              <a:t>STEP TWO</a:t>
            </a:r>
            <a:endParaRPr lang="zh-CN" altLang="en-US" b="1" spc="300" dirty="0">
              <a:solidFill>
                <a:srgbClr val="425158"/>
              </a:solidFill>
              <a:cs typeface="+mn-ea"/>
              <a:sym typeface="+mn-lt"/>
            </a:endParaRPr>
          </a:p>
        </p:txBody>
      </p:sp>
    </p:spTree>
    <p:extLst>
      <p:ext uri="{BB962C8B-B14F-4D97-AF65-F5344CB8AC3E}">
        <p14:creationId xmlns:p14="http://schemas.microsoft.com/office/powerpoint/2010/main" val="3290356491"/>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par>
                                <p:cTn id="18" presetID="22" presetClass="entr" presetSubtype="4"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par>
                                <p:cTn id="29" presetID="2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9" grpId="0"/>
      <p:bldP spid="22" grpId="0"/>
    </p:bldLst>
  </p:timing>
</p:sld>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55cjzva0">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569</TotalTime>
  <Words>1467</Words>
  <Application>Microsoft Office PowerPoint</Application>
  <PresentationFormat>宽屏</PresentationFormat>
  <Paragraphs>140</Paragraphs>
  <Slides>26</Slides>
  <Notes>2</Notes>
  <HiddenSlides>0</HiddenSlides>
  <MMClips>0</MMClips>
  <ScaleCrop>false</ScaleCrop>
  <HeadingPairs>
    <vt:vector size="6" baseType="variant">
      <vt:variant>
        <vt:lpstr>已用的字体</vt:lpstr>
      </vt:variant>
      <vt:variant>
        <vt:i4>9</vt:i4>
      </vt:variant>
      <vt:variant>
        <vt:lpstr>主题</vt:lpstr>
      </vt:variant>
      <vt:variant>
        <vt:i4>3</vt:i4>
      </vt:variant>
      <vt:variant>
        <vt:lpstr>幻灯片标题</vt:lpstr>
      </vt:variant>
      <vt:variant>
        <vt:i4>26</vt:i4>
      </vt:variant>
    </vt:vector>
  </HeadingPairs>
  <TitlesOfParts>
    <vt:vector size="38" baseType="lpstr">
      <vt:lpstr>Gill Sans</vt:lpstr>
      <vt:lpstr>Meiryo</vt:lpstr>
      <vt:lpstr>等线</vt:lpstr>
      <vt:lpstr>方正正黑简体</vt:lpstr>
      <vt:lpstr>宋体</vt:lpstr>
      <vt:lpstr>微软雅黑</vt:lpstr>
      <vt:lpstr>Arial</vt:lpstr>
      <vt:lpstr>Calibri</vt:lpstr>
      <vt:lpstr>Calibri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199</cp:revision>
  <dcterms:created xsi:type="dcterms:W3CDTF">2017-08-18T03:02:00Z</dcterms:created>
  <dcterms:modified xsi:type="dcterms:W3CDTF">2023-02-07T02:45:50Z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