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45"/>
  </p:notesMasterIdLst>
  <p:handoutMasterIdLst>
    <p:handoutMasterId r:id="rId46"/>
  </p:handoutMasterIdLst>
  <p:sldIdLst>
    <p:sldId id="359" r:id="rId3"/>
    <p:sldId id="459" r:id="rId4"/>
    <p:sldId id="460" r:id="rId5"/>
    <p:sldId id="461" r:id="rId6"/>
    <p:sldId id="437" r:id="rId7"/>
    <p:sldId id="322" r:id="rId8"/>
    <p:sldId id="454" r:id="rId9"/>
    <p:sldId id="463" r:id="rId10"/>
    <p:sldId id="464" r:id="rId11"/>
    <p:sldId id="465" r:id="rId12"/>
    <p:sldId id="466" r:id="rId13"/>
    <p:sldId id="493" r:id="rId14"/>
    <p:sldId id="467" r:id="rId15"/>
    <p:sldId id="468" r:id="rId16"/>
    <p:sldId id="469" r:id="rId17"/>
    <p:sldId id="494" r:id="rId18"/>
    <p:sldId id="470" r:id="rId19"/>
    <p:sldId id="471" r:id="rId20"/>
    <p:sldId id="472" r:id="rId21"/>
    <p:sldId id="473" r:id="rId22"/>
    <p:sldId id="474" r:id="rId23"/>
    <p:sldId id="495" r:id="rId24"/>
    <p:sldId id="475" r:id="rId25"/>
    <p:sldId id="476" r:id="rId26"/>
    <p:sldId id="490" r:id="rId27"/>
    <p:sldId id="496" r:id="rId28"/>
    <p:sldId id="479" r:id="rId29"/>
    <p:sldId id="480" r:id="rId30"/>
    <p:sldId id="491" r:id="rId31"/>
    <p:sldId id="497" r:id="rId32"/>
    <p:sldId id="482" r:id="rId33"/>
    <p:sldId id="483" r:id="rId34"/>
    <p:sldId id="484" r:id="rId35"/>
    <p:sldId id="485" r:id="rId36"/>
    <p:sldId id="498" r:id="rId37"/>
    <p:sldId id="486" r:id="rId38"/>
    <p:sldId id="487" r:id="rId39"/>
    <p:sldId id="492" r:id="rId40"/>
    <p:sldId id="488" r:id="rId41"/>
    <p:sldId id="489" r:id="rId42"/>
    <p:sldId id="499" r:id="rId43"/>
    <p:sldId id="500" r:id="rId44"/>
  </p:sldIdLst>
  <p:sldSz cx="9144000" cy="5143500" type="screen16x9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pos="5465" userDrawn="1">
          <p15:clr>
            <a:srgbClr val="A4A3A4"/>
          </p15:clr>
        </p15:guide>
        <p15:guide id="6" orient="horz" pos="9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BAAF"/>
    <a:srgbClr val="006470"/>
    <a:srgbClr val="333333"/>
    <a:srgbClr val="D72925"/>
    <a:srgbClr val="A19078"/>
    <a:srgbClr val="404455"/>
    <a:srgbClr val="DCE0B8"/>
    <a:srgbClr val="EC8C8D"/>
    <a:srgbClr val="787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744" y="120"/>
      </p:cViewPr>
      <p:guideLst>
        <p:guide pos="2880"/>
        <p:guide orient="horz" pos="1620"/>
        <p:guide pos="295"/>
        <p:guide pos="5465"/>
        <p:guide orient="horz" pos="9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BB-4088-A4B4-27548FD79B10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BB-4088-A4B4-27548FD79B1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BB-4088-A4B4-27548FD79B10}"/>
              </c:ext>
            </c:extLst>
          </c:dPt>
          <c:cat>
            <c:strRef>
              <c:f>Sheet1!$A$2:$A$4</c:f>
              <c:strCache>
                <c:ptCount val="3"/>
                <c:pt idx="0">
                  <c:v>肢体语言</c:v>
                </c:pt>
                <c:pt idx="1">
                  <c:v>语调与声音</c:v>
                </c:pt>
                <c:pt idx="2">
                  <c:v>语言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BB-4088-A4B4-27548FD79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37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204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2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71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516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87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142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412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413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26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5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759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0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13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1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010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315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235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813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9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368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56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1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697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693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396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95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13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399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2517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2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18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737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1097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73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3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8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3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FA71C99-1843-4415-A311-2A08EE6545D6}"/>
              </a:ext>
            </a:extLst>
          </p:cNvPr>
          <p:cNvGrpSpPr/>
          <p:nvPr userDrawn="1"/>
        </p:nvGrpSpPr>
        <p:grpSpPr>
          <a:xfrm>
            <a:off x="51135" y="80177"/>
            <a:ext cx="1049176" cy="856878"/>
            <a:chOff x="185203" y="65481"/>
            <a:chExt cx="1049176" cy="856878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8030D1AA-FD7E-4BD8-A541-0FD36C6BD732}"/>
                </a:ext>
              </a:extLst>
            </p:cNvPr>
            <p:cNvGrpSpPr/>
            <p:nvPr/>
          </p:nvGrpSpPr>
          <p:grpSpPr>
            <a:xfrm>
              <a:off x="185203" y="65481"/>
              <a:ext cx="1049176" cy="856878"/>
              <a:chOff x="1055688" y="406401"/>
              <a:chExt cx="4031360" cy="3292475"/>
            </a:xfrm>
          </p:grpSpPr>
          <p:sp>
            <p:nvSpPr>
              <p:cNvPr id="6" name="Freeform 52">
                <a:extLst>
                  <a:ext uri="{FF2B5EF4-FFF2-40B4-BE49-F238E27FC236}">
                    <a16:creationId xmlns="" xmlns:a16="http://schemas.microsoft.com/office/drawing/2014/main" id="{370F4355-6A29-4CB2-A2A5-D468570E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1230313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4">
                <a:extLst>
                  <a:ext uri="{FF2B5EF4-FFF2-40B4-BE49-F238E27FC236}">
                    <a16:creationId xmlns="" xmlns:a16="http://schemas.microsoft.com/office/drawing/2014/main" id="{52851B08-CFEF-4FCE-A484-A8391FE7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406401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="" xmlns:a16="http://schemas.microsoft.com/office/drawing/2014/main" id="{4AF688BC-0598-44F9-ABCB-C2CBFE6F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054226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3">
                <a:extLst>
                  <a:ext uri="{FF2B5EF4-FFF2-40B4-BE49-F238E27FC236}">
                    <a16:creationId xmlns="" xmlns:a16="http://schemas.microsoft.com/office/drawing/2014/main" id="{5D387F04-41B2-4793-AF48-840461E5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4">
                <a:extLst>
                  <a:ext uri="{FF2B5EF4-FFF2-40B4-BE49-F238E27FC236}">
                    <a16:creationId xmlns="" xmlns:a16="http://schemas.microsoft.com/office/drawing/2014/main" id="{FA0BA44A-5595-43CC-93F5-63FBA3178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761" y="1538286"/>
                <a:ext cx="1030287" cy="1028701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464594D4-4BBA-4867-AB41-A90CD8DA367B}"/>
                </a:ext>
              </a:extLst>
            </p:cNvPr>
            <p:cNvSpPr txBox="1"/>
            <p:nvPr/>
          </p:nvSpPr>
          <p:spPr>
            <a:xfrm>
              <a:off x="336920" y="297017"/>
              <a:ext cx="535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07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38AB520-7C84-4D48-97D1-92A632F54FD1}"/>
              </a:ext>
            </a:extLst>
          </p:cNvPr>
          <p:cNvSpPr/>
          <p:nvPr userDrawn="1"/>
        </p:nvSpPr>
        <p:spPr>
          <a:xfrm>
            <a:off x="1100311" y="247005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不断更新 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835A516-6BC2-4701-87D7-A8594246306D}"/>
              </a:ext>
            </a:extLst>
          </p:cNvPr>
          <p:cNvGrpSpPr/>
          <p:nvPr userDrawn="1"/>
        </p:nvGrpSpPr>
        <p:grpSpPr>
          <a:xfrm>
            <a:off x="6588224" y="338386"/>
            <a:ext cx="2592288" cy="369332"/>
            <a:chOff x="6594861" y="2355726"/>
            <a:chExt cx="2112014" cy="369332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5DBDED4-D93E-4D04-A642-15CAA653C1BC}"/>
                </a:ext>
              </a:extLst>
            </p:cNvPr>
            <p:cNvSpPr/>
            <p:nvPr/>
          </p:nvSpPr>
          <p:spPr>
            <a:xfrm>
              <a:off x="6594861" y="2355726"/>
              <a:ext cx="2087194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540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C4147AD-9300-4523-873C-C749402A6582}"/>
                </a:ext>
              </a:extLst>
            </p:cNvPr>
            <p:cNvSpPr/>
            <p:nvPr/>
          </p:nvSpPr>
          <p:spPr>
            <a:xfrm>
              <a:off x="6594861" y="2355726"/>
              <a:ext cx="21120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SHARPEN THE SAW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2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3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2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884368" y="480399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www.ypppt.com/moban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www.ypppt.com/hangye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www.ypppt.com/jieri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www.ypppt.com/sucai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www.ypppt.com/beijing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www.ypppt.com/tubiao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www.ypppt.com/xiazai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www.ypppt.com/powerpoint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www.ypppt.com/kejian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www.ypppt.com/ziti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www.ypppt.com/xiazai/zongjie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www.ypppt.com/xiazai/jihua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www.ypppt.com/moban/shangwu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www.ypppt.com/xiazai/jianli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www.ypppt.com/xiazai/dabian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www.ypppt.com/xiazai/huibao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88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04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5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1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1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9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48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0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35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37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39CBD34-52D9-42DE-AA27-17D3D7316C1F}"/>
              </a:ext>
            </a:extLst>
          </p:cNvPr>
          <p:cNvGrpSpPr/>
          <p:nvPr userDrawn="1"/>
        </p:nvGrpSpPr>
        <p:grpSpPr>
          <a:xfrm>
            <a:off x="51135" y="80177"/>
            <a:ext cx="1049176" cy="856878"/>
            <a:chOff x="185203" y="65481"/>
            <a:chExt cx="1049176" cy="856878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B058DD92-8818-4A4F-A77C-4A396CF324B9}"/>
                </a:ext>
              </a:extLst>
            </p:cNvPr>
            <p:cNvGrpSpPr/>
            <p:nvPr/>
          </p:nvGrpSpPr>
          <p:grpSpPr>
            <a:xfrm>
              <a:off x="185203" y="65481"/>
              <a:ext cx="1049176" cy="856878"/>
              <a:chOff x="1055688" y="406401"/>
              <a:chExt cx="4031360" cy="3292475"/>
            </a:xfrm>
          </p:grpSpPr>
          <p:sp>
            <p:nvSpPr>
              <p:cNvPr id="9" name="Freeform 52">
                <a:extLst>
                  <a:ext uri="{FF2B5EF4-FFF2-40B4-BE49-F238E27FC236}">
                    <a16:creationId xmlns="" xmlns:a16="http://schemas.microsoft.com/office/drawing/2014/main" id="{8CB01B05-610B-408B-BD72-FF18B6CBA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1230313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54">
                <a:extLst>
                  <a:ext uri="{FF2B5EF4-FFF2-40B4-BE49-F238E27FC236}">
                    <a16:creationId xmlns="" xmlns:a16="http://schemas.microsoft.com/office/drawing/2014/main" id="{2D5BBE73-E1B4-45E5-9911-588084606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406401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="" xmlns:a16="http://schemas.microsoft.com/office/drawing/2014/main" id="{876431E2-D832-4461-9474-E9FB0870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054226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73">
                <a:extLst>
                  <a:ext uri="{FF2B5EF4-FFF2-40B4-BE49-F238E27FC236}">
                    <a16:creationId xmlns="" xmlns:a16="http://schemas.microsoft.com/office/drawing/2014/main" id="{AB20B8F3-2689-4D32-A8BF-D8195CF89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74">
                <a:extLst>
                  <a:ext uri="{FF2B5EF4-FFF2-40B4-BE49-F238E27FC236}">
                    <a16:creationId xmlns="" xmlns:a16="http://schemas.microsoft.com/office/drawing/2014/main" id="{8A3BDA69-7CEE-48F1-817E-A662940D7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761" y="1538286"/>
                <a:ext cx="1030287" cy="1028701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96BB7E1-A404-4B24-902B-7FA68A7A8C6C}"/>
                </a:ext>
              </a:extLst>
            </p:cNvPr>
            <p:cNvSpPr txBox="1"/>
            <p:nvPr/>
          </p:nvSpPr>
          <p:spPr>
            <a:xfrm>
              <a:off x="386306" y="297017"/>
              <a:ext cx="448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4E137B1-27A7-4CB8-B2EA-92BFDB8B3A45}"/>
              </a:ext>
            </a:extLst>
          </p:cNvPr>
          <p:cNvSpPr/>
          <p:nvPr userDrawn="1"/>
        </p:nvSpPr>
        <p:spPr>
          <a:xfrm>
            <a:off x="1100311" y="2470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积极主动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9C34CE-C858-426F-83CE-2D1603246C2C}"/>
              </a:ext>
            </a:extLst>
          </p:cNvPr>
          <p:cNvGrpSpPr/>
          <p:nvPr userDrawn="1"/>
        </p:nvGrpSpPr>
        <p:grpSpPr>
          <a:xfrm>
            <a:off x="6948264" y="338386"/>
            <a:ext cx="2195736" cy="369332"/>
            <a:chOff x="6876256" y="2355726"/>
            <a:chExt cx="1805799" cy="369332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E1A75438-7FB0-4A4E-AA7D-10697DD07507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2982BB71-431D-4B0E-9666-B7A632C3B282}"/>
                </a:ext>
              </a:extLst>
            </p:cNvPr>
            <p:cNvSpPr/>
            <p:nvPr/>
          </p:nvSpPr>
          <p:spPr>
            <a:xfrm>
              <a:off x="7000641" y="2355726"/>
              <a:ext cx="15664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BE PROACTIVE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FA71C99-1843-4415-A311-2A08EE6545D6}"/>
              </a:ext>
            </a:extLst>
          </p:cNvPr>
          <p:cNvGrpSpPr/>
          <p:nvPr userDrawn="1"/>
        </p:nvGrpSpPr>
        <p:grpSpPr>
          <a:xfrm>
            <a:off x="51135" y="80177"/>
            <a:ext cx="1049176" cy="856878"/>
            <a:chOff x="185203" y="65481"/>
            <a:chExt cx="1049176" cy="856878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8030D1AA-FD7E-4BD8-A541-0FD36C6BD732}"/>
                </a:ext>
              </a:extLst>
            </p:cNvPr>
            <p:cNvGrpSpPr/>
            <p:nvPr/>
          </p:nvGrpSpPr>
          <p:grpSpPr>
            <a:xfrm>
              <a:off x="185203" y="65481"/>
              <a:ext cx="1049176" cy="856878"/>
              <a:chOff x="1055688" y="406401"/>
              <a:chExt cx="4031360" cy="3292475"/>
            </a:xfrm>
          </p:grpSpPr>
          <p:sp>
            <p:nvSpPr>
              <p:cNvPr id="6" name="Freeform 52">
                <a:extLst>
                  <a:ext uri="{FF2B5EF4-FFF2-40B4-BE49-F238E27FC236}">
                    <a16:creationId xmlns="" xmlns:a16="http://schemas.microsoft.com/office/drawing/2014/main" id="{370F4355-6A29-4CB2-A2A5-D468570E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1230313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4">
                <a:extLst>
                  <a:ext uri="{FF2B5EF4-FFF2-40B4-BE49-F238E27FC236}">
                    <a16:creationId xmlns="" xmlns:a16="http://schemas.microsoft.com/office/drawing/2014/main" id="{52851B08-CFEF-4FCE-A484-A8391FE7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406401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="" xmlns:a16="http://schemas.microsoft.com/office/drawing/2014/main" id="{4AF688BC-0598-44F9-ABCB-C2CBFE6F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054226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3">
                <a:extLst>
                  <a:ext uri="{FF2B5EF4-FFF2-40B4-BE49-F238E27FC236}">
                    <a16:creationId xmlns="" xmlns:a16="http://schemas.microsoft.com/office/drawing/2014/main" id="{5D387F04-41B2-4793-AF48-840461E5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4">
                <a:extLst>
                  <a:ext uri="{FF2B5EF4-FFF2-40B4-BE49-F238E27FC236}">
                    <a16:creationId xmlns="" xmlns:a16="http://schemas.microsoft.com/office/drawing/2014/main" id="{FA0BA44A-5595-43CC-93F5-63FBA3178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761" y="1538286"/>
                <a:ext cx="1030287" cy="1028701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464594D4-4BBA-4867-AB41-A90CD8DA367B}"/>
                </a:ext>
              </a:extLst>
            </p:cNvPr>
            <p:cNvSpPr txBox="1"/>
            <p:nvPr/>
          </p:nvSpPr>
          <p:spPr>
            <a:xfrm>
              <a:off x="344227" y="297017"/>
              <a:ext cx="535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38AB520-7C84-4D48-97D1-92A632F54FD1}"/>
              </a:ext>
            </a:extLst>
          </p:cNvPr>
          <p:cNvSpPr/>
          <p:nvPr userDrawn="1"/>
        </p:nvSpPr>
        <p:spPr>
          <a:xfrm>
            <a:off x="1100311" y="247005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以终为始 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835A516-6BC2-4701-87D7-A8594246306D}"/>
              </a:ext>
            </a:extLst>
          </p:cNvPr>
          <p:cNvGrpSpPr/>
          <p:nvPr userDrawn="1"/>
        </p:nvGrpSpPr>
        <p:grpSpPr>
          <a:xfrm>
            <a:off x="5173834" y="338386"/>
            <a:ext cx="4078684" cy="646331"/>
            <a:chOff x="7036197" y="2355726"/>
            <a:chExt cx="1690846" cy="646331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5DBDED4-D93E-4D04-A642-15CAA653C1BC}"/>
                </a:ext>
              </a:extLst>
            </p:cNvPr>
            <p:cNvSpPr/>
            <p:nvPr/>
          </p:nvSpPr>
          <p:spPr>
            <a:xfrm>
              <a:off x="7077303" y="2355726"/>
              <a:ext cx="1604752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540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C4147AD-9300-4523-873C-C749402A6582}"/>
                </a:ext>
              </a:extLst>
            </p:cNvPr>
            <p:cNvSpPr/>
            <p:nvPr/>
          </p:nvSpPr>
          <p:spPr>
            <a:xfrm>
              <a:off x="7036197" y="2355726"/>
              <a:ext cx="1690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BEGIN WITH THE END IN MIND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FA71C99-1843-4415-A311-2A08EE6545D6}"/>
              </a:ext>
            </a:extLst>
          </p:cNvPr>
          <p:cNvGrpSpPr/>
          <p:nvPr userDrawn="1"/>
        </p:nvGrpSpPr>
        <p:grpSpPr>
          <a:xfrm>
            <a:off x="51135" y="80177"/>
            <a:ext cx="1049176" cy="856878"/>
            <a:chOff x="185203" y="65481"/>
            <a:chExt cx="1049176" cy="856878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8030D1AA-FD7E-4BD8-A541-0FD36C6BD732}"/>
                </a:ext>
              </a:extLst>
            </p:cNvPr>
            <p:cNvGrpSpPr/>
            <p:nvPr/>
          </p:nvGrpSpPr>
          <p:grpSpPr>
            <a:xfrm>
              <a:off x="185203" y="65481"/>
              <a:ext cx="1049176" cy="856878"/>
              <a:chOff x="1055688" y="406401"/>
              <a:chExt cx="4031360" cy="3292475"/>
            </a:xfrm>
          </p:grpSpPr>
          <p:sp>
            <p:nvSpPr>
              <p:cNvPr id="6" name="Freeform 52">
                <a:extLst>
                  <a:ext uri="{FF2B5EF4-FFF2-40B4-BE49-F238E27FC236}">
                    <a16:creationId xmlns="" xmlns:a16="http://schemas.microsoft.com/office/drawing/2014/main" id="{370F4355-6A29-4CB2-A2A5-D468570E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1230313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4">
                <a:extLst>
                  <a:ext uri="{FF2B5EF4-FFF2-40B4-BE49-F238E27FC236}">
                    <a16:creationId xmlns="" xmlns:a16="http://schemas.microsoft.com/office/drawing/2014/main" id="{52851B08-CFEF-4FCE-A484-A8391FE7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406401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="" xmlns:a16="http://schemas.microsoft.com/office/drawing/2014/main" id="{4AF688BC-0598-44F9-ABCB-C2CBFE6F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054226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3">
                <a:extLst>
                  <a:ext uri="{FF2B5EF4-FFF2-40B4-BE49-F238E27FC236}">
                    <a16:creationId xmlns="" xmlns:a16="http://schemas.microsoft.com/office/drawing/2014/main" id="{5D387F04-41B2-4793-AF48-840461E5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4">
                <a:extLst>
                  <a:ext uri="{FF2B5EF4-FFF2-40B4-BE49-F238E27FC236}">
                    <a16:creationId xmlns="" xmlns:a16="http://schemas.microsoft.com/office/drawing/2014/main" id="{FA0BA44A-5595-43CC-93F5-63FBA3178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761" y="1538286"/>
                <a:ext cx="1030287" cy="1028701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464594D4-4BBA-4867-AB41-A90CD8DA367B}"/>
                </a:ext>
              </a:extLst>
            </p:cNvPr>
            <p:cNvSpPr txBox="1"/>
            <p:nvPr/>
          </p:nvSpPr>
          <p:spPr>
            <a:xfrm>
              <a:off x="336920" y="297017"/>
              <a:ext cx="535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38AB520-7C84-4D48-97D1-92A632F54FD1}"/>
              </a:ext>
            </a:extLst>
          </p:cNvPr>
          <p:cNvSpPr/>
          <p:nvPr userDrawn="1"/>
        </p:nvSpPr>
        <p:spPr>
          <a:xfrm>
            <a:off x="1100311" y="247005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要事第一 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835A516-6BC2-4701-87D7-A8594246306D}"/>
              </a:ext>
            </a:extLst>
          </p:cNvPr>
          <p:cNvGrpSpPr/>
          <p:nvPr userDrawn="1"/>
        </p:nvGrpSpPr>
        <p:grpSpPr>
          <a:xfrm>
            <a:off x="6073752" y="338386"/>
            <a:ext cx="3106760" cy="369332"/>
            <a:chOff x="6594861" y="2355726"/>
            <a:chExt cx="2112014" cy="369332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5DBDED4-D93E-4D04-A642-15CAA653C1BC}"/>
                </a:ext>
              </a:extLst>
            </p:cNvPr>
            <p:cNvSpPr/>
            <p:nvPr/>
          </p:nvSpPr>
          <p:spPr>
            <a:xfrm>
              <a:off x="6594861" y="2355726"/>
              <a:ext cx="2087194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540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C4147AD-9300-4523-873C-C749402A6582}"/>
                </a:ext>
              </a:extLst>
            </p:cNvPr>
            <p:cNvSpPr/>
            <p:nvPr/>
          </p:nvSpPr>
          <p:spPr>
            <a:xfrm>
              <a:off x="6594861" y="2355726"/>
              <a:ext cx="21120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PUT FIRST THINGS FIRST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9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FA71C99-1843-4415-A311-2A08EE6545D6}"/>
              </a:ext>
            </a:extLst>
          </p:cNvPr>
          <p:cNvGrpSpPr/>
          <p:nvPr userDrawn="1"/>
        </p:nvGrpSpPr>
        <p:grpSpPr>
          <a:xfrm>
            <a:off x="51135" y="80177"/>
            <a:ext cx="1049176" cy="856878"/>
            <a:chOff x="185203" y="65481"/>
            <a:chExt cx="1049176" cy="856878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8030D1AA-FD7E-4BD8-A541-0FD36C6BD732}"/>
                </a:ext>
              </a:extLst>
            </p:cNvPr>
            <p:cNvGrpSpPr/>
            <p:nvPr/>
          </p:nvGrpSpPr>
          <p:grpSpPr>
            <a:xfrm>
              <a:off x="185203" y="65481"/>
              <a:ext cx="1049176" cy="856878"/>
              <a:chOff x="1055688" y="406401"/>
              <a:chExt cx="4031360" cy="3292475"/>
            </a:xfrm>
          </p:grpSpPr>
          <p:sp>
            <p:nvSpPr>
              <p:cNvPr id="6" name="Freeform 52">
                <a:extLst>
                  <a:ext uri="{FF2B5EF4-FFF2-40B4-BE49-F238E27FC236}">
                    <a16:creationId xmlns="" xmlns:a16="http://schemas.microsoft.com/office/drawing/2014/main" id="{370F4355-6A29-4CB2-A2A5-D468570E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1230313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4">
                <a:extLst>
                  <a:ext uri="{FF2B5EF4-FFF2-40B4-BE49-F238E27FC236}">
                    <a16:creationId xmlns="" xmlns:a16="http://schemas.microsoft.com/office/drawing/2014/main" id="{52851B08-CFEF-4FCE-A484-A8391FE7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406401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="" xmlns:a16="http://schemas.microsoft.com/office/drawing/2014/main" id="{4AF688BC-0598-44F9-ABCB-C2CBFE6F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054226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3">
                <a:extLst>
                  <a:ext uri="{FF2B5EF4-FFF2-40B4-BE49-F238E27FC236}">
                    <a16:creationId xmlns="" xmlns:a16="http://schemas.microsoft.com/office/drawing/2014/main" id="{5D387F04-41B2-4793-AF48-840461E5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4">
                <a:extLst>
                  <a:ext uri="{FF2B5EF4-FFF2-40B4-BE49-F238E27FC236}">
                    <a16:creationId xmlns="" xmlns:a16="http://schemas.microsoft.com/office/drawing/2014/main" id="{FA0BA44A-5595-43CC-93F5-63FBA3178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761" y="1538286"/>
                <a:ext cx="1030287" cy="1028701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464594D4-4BBA-4867-AB41-A90CD8DA367B}"/>
                </a:ext>
              </a:extLst>
            </p:cNvPr>
            <p:cNvSpPr txBox="1"/>
            <p:nvPr/>
          </p:nvSpPr>
          <p:spPr>
            <a:xfrm>
              <a:off x="336920" y="297017"/>
              <a:ext cx="535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38AB520-7C84-4D48-97D1-92A632F54FD1}"/>
              </a:ext>
            </a:extLst>
          </p:cNvPr>
          <p:cNvSpPr/>
          <p:nvPr userDrawn="1"/>
        </p:nvSpPr>
        <p:spPr>
          <a:xfrm>
            <a:off x="1100311" y="247005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双赢思维 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835A516-6BC2-4701-87D7-A8594246306D}"/>
              </a:ext>
            </a:extLst>
          </p:cNvPr>
          <p:cNvGrpSpPr/>
          <p:nvPr userDrawn="1"/>
        </p:nvGrpSpPr>
        <p:grpSpPr>
          <a:xfrm>
            <a:off x="6804248" y="338386"/>
            <a:ext cx="2376264" cy="369332"/>
            <a:chOff x="6594861" y="2355726"/>
            <a:chExt cx="2112014" cy="369332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5DBDED4-D93E-4D04-A642-15CAA653C1BC}"/>
                </a:ext>
              </a:extLst>
            </p:cNvPr>
            <p:cNvSpPr/>
            <p:nvPr/>
          </p:nvSpPr>
          <p:spPr>
            <a:xfrm>
              <a:off x="6594861" y="2355726"/>
              <a:ext cx="2087194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540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C4147AD-9300-4523-873C-C749402A6582}"/>
                </a:ext>
              </a:extLst>
            </p:cNvPr>
            <p:cNvSpPr/>
            <p:nvPr/>
          </p:nvSpPr>
          <p:spPr>
            <a:xfrm>
              <a:off x="6594861" y="2355726"/>
              <a:ext cx="21120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THINK WIN/WIN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2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FA71C99-1843-4415-A311-2A08EE6545D6}"/>
              </a:ext>
            </a:extLst>
          </p:cNvPr>
          <p:cNvGrpSpPr/>
          <p:nvPr userDrawn="1"/>
        </p:nvGrpSpPr>
        <p:grpSpPr>
          <a:xfrm>
            <a:off x="51135" y="80177"/>
            <a:ext cx="1049176" cy="856878"/>
            <a:chOff x="185203" y="65481"/>
            <a:chExt cx="1049176" cy="856878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8030D1AA-FD7E-4BD8-A541-0FD36C6BD732}"/>
                </a:ext>
              </a:extLst>
            </p:cNvPr>
            <p:cNvGrpSpPr/>
            <p:nvPr/>
          </p:nvGrpSpPr>
          <p:grpSpPr>
            <a:xfrm>
              <a:off x="185203" y="65481"/>
              <a:ext cx="1049176" cy="856878"/>
              <a:chOff x="1055688" y="406401"/>
              <a:chExt cx="4031360" cy="3292475"/>
            </a:xfrm>
          </p:grpSpPr>
          <p:sp>
            <p:nvSpPr>
              <p:cNvPr id="6" name="Freeform 52">
                <a:extLst>
                  <a:ext uri="{FF2B5EF4-FFF2-40B4-BE49-F238E27FC236}">
                    <a16:creationId xmlns="" xmlns:a16="http://schemas.microsoft.com/office/drawing/2014/main" id="{370F4355-6A29-4CB2-A2A5-D468570E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1230313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4">
                <a:extLst>
                  <a:ext uri="{FF2B5EF4-FFF2-40B4-BE49-F238E27FC236}">
                    <a16:creationId xmlns="" xmlns:a16="http://schemas.microsoft.com/office/drawing/2014/main" id="{52851B08-CFEF-4FCE-A484-A8391FE7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406401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="" xmlns:a16="http://schemas.microsoft.com/office/drawing/2014/main" id="{4AF688BC-0598-44F9-ABCB-C2CBFE6F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054226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3">
                <a:extLst>
                  <a:ext uri="{FF2B5EF4-FFF2-40B4-BE49-F238E27FC236}">
                    <a16:creationId xmlns="" xmlns:a16="http://schemas.microsoft.com/office/drawing/2014/main" id="{5D387F04-41B2-4793-AF48-840461E5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4">
                <a:extLst>
                  <a:ext uri="{FF2B5EF4-FFF2-40B4-BE49-F238E27FC236}">
                    <a16:creationId xmlns="" xmlns:a16="http://schemas.microsoft.com/office/drawing/2014/main" id="{FA0BA44A-5595-43CC-93F5-63FBA3178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761" y="1538286"/>
                <a:ext cx="1030287" cy="1028701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464594D4-4BBA-4867-AB41-A90CD8DA367B}"/>
                </a:ext>
              </a:extLst>
            </p:cNvPr>
            <p:cNvSpPr txBox="1"/>
            <p:nvPr/>
          </p:nvSpPr>
          <p:spPr>
            <a:xfrm>
              <a:off x="336920" y="297017"/>
              <a:ext cx="535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38AB520-7C84-4D48-97D1-92A632F54FD1}"/>
              </a:ext>
            </a:extLst>
          </p:cNvPr>
          <p:cNvSpPr/>
          <p:nvPr userDrawn="1"/>
        </p:nvSpPr>
        <p:spPr>
          <a:xfrm>
            <a:off x="1100311" y="2470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知彼解己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835A516-6BC2-4701-87D7-A8594246306D}"/>
              </a:ext>
            </a:extLst>
          </p:cNvPr>
          <p:cNvGrpSpPr/>
          <p:nvPr userDrawn="1"/>
        </p:nvGrpSpPr>
        <p:grpSpPr>
          <a:xfrm>
            <a:off x="5724128" y="338386"/>
            <a:ext cx="3456384" cy="369332"/>
            <a:chOff x="6594861" y="2355726"/>
            <a:chExt cx="2112014" cy="369332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5DBDED4-D93E-4D04-A642-15CAA653C1BC}"/>
                </a:ext>
              </a:extLst>
            </p:cNvPr>
            <p:cNvSpPr/>
            <p:nvPr/>
          </p:nvSpPr>
          <p:spPr>
            <a:xfrm>
              <a:off x="6594861" y="2355726"/>
              <a:ext cx="2087194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540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C4147AD-9300-4523-873C-C749402A6582}"/>
                </a:ext>
              </a:extLst>
            </p:cNvPr>
            <p:cNvSpPr/>
            <p:nvPr/>
          </p:nvSpPr>
          <p:spPr>
            <a:xfrm>
              <a:off x="6594861" y="2355726"/>
              <a:ext cx="21120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TO UNDERSTAND THEN BE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9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FA71C99-1843-4415-A311-2A08EE6545D6}"/>
              </a:ext>
            </a:extLst>
          </p:cNvPr>
          <p:cNvGrpSpPr/>
          <p:nvPr userDrawn="1"/>
        </p:nvGrpSpPr>
        <p:grpSpPr>
          <a:xfrm>
            <a:off x="51135" y="80177"/>
            <a:ext cx="1049176" cy="856878"/>
            <a:chOff x="185203" y="65481"/>
            <a:chExt cx="1049176" cy="856878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8030D1AA-FD7E-4BD8-A541-0FD36C6BD732}"/>
                </a:ext>
              </a:extLst>
            </p:cNvPr>
            <p:cNvGrpSpPr/>
            <p:nvPr/>
          </p:nvGrpSpPr>
          <p:grpSpPr>
            <a:xfrm>
              <a:off x="185203" y="65481"/>
              <a:ext cx="1049176" cy="856878"/>
              <a:chOff x="1055688" y="406401"/>
              <a:chExt cx="4031360" cy="3292475"/>
            </a:xfrm>
          </p:grpSpPr>
          <p:sp>
            <p:nvSpPr>
              <p:cNvPr id="6" name="Freeform 52">
                <a:extLst>
                  <a:ext uri="{FF2B5EF4-FFF2-40B4-BE49-F238E27FC236}">
                    <a16:creationId xmlns="" xmlns:a16="http://schemas.microsoft.com/office/drawing/2014/main" id="{370F4355-6A29-4CB2-A2A5-D468570E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1230313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4">
                <a:extLst>
                  <a:ext uri="{FF2B5EF4-FFF2-40B4-BE49-F238E27FC236}">
                    <a16:creationId xmlns="" xmlns:a16="http://schemas.microsoft.com/office/drawing/2014/main" id="{52851B08-CFEF-4FCE-A484-A8391FE7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406401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="" xmlns:a16="http://schemas.microsoft.com/office/drawing/2014/main" id="{4AF688BC-0598-44F9-ABCB-C2CBFE6F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054226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3">
                <a:extLst>
                  <a:ext uri="{FF2B5EF4-FFF2-40B4-BE49-F238E27FC236}">
                    <a16:creationId xmlns="" xmlns:a16="http://schemas.microsoft.com/office/drawing/2014/main" id="{5D387F04-41B2-4793-AF48-840461E5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4">
                <a:extLst>
                  <a:ext uri="{FF2B5EF4-FFF2-40B4-BE49-F238E27FC236}">
                    <a16:creationId xmlns="" xmlns:a16="http://schemas.microsoft.com/office/drawing/2014/main" id="{FA0BA44A-5595-43CC-93F5-63FBA3178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761" y="1538286"/>
                <a:ext cx="1030287" cy="1028701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464594D4-4BBA-4867-AB41-A90CD8DA367B}"/>
                </a:ext>
              </a:extLst>
            </p:cNvPr>
            <p:cNvSpPr txBox="1"/>
            <p:nvPr/>
          </p:nvSpPr>
          <p:spPr>
            <a:xfrm>
              <a:off x="336920" y="297017"/>
              <a:ext cx="535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38AB520-7C84-4D48-97D1-92A632F54FD1}"/>
              </a:ext>
            </a:extLst>
          </p:cNvPr>
          <p:cNvSpPr/>
          <p:nvPr userDrawn="1"/>
        </p:nvSpPr>
        <p:spPr>
          <a:xfrm>
            <a:off x="1100311" y="247005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统合综效 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835A516-6BC2-4701-87D7-A8594246306D}"/>
              </a:ext>
            </a:extLst>
          </p:cNvPr>
          <p:cNvGrpSpPr/>
          <p:nvPr userDrawn="1"/>
        </p:nvGrpSpPr>
        <p:grpSpPr>
          <a:xfrm>
            <a:off x="7380312" y="338386"/>
            <a:ext cx="1800200" cy="369332"/>
            <a:chOff x="6594861" y="2355726"/>
            <a:chExt cx="2112014" cy="369332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5DBDED4-D93E-4D04-A642-15CAA653C1BC}"/>
                </a:ext>
              </a:extLst>
            </p:cNvPr>
            <p:cNvSpPr/>
            <p:nvPr/>
          </p:nvSpPr>
          <p:spPr>
            <a:xfrm>
              <a:off x="6594861" y="2355726"/>
              <a:ext cx="2087194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540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C4147AD-9300-4523-873C-C749402A6582}"/>
                </a:ext>
              </a:extLst>
            </p:cNvPr>
            <p:cNvSpPr/>
            <p:nvPr/>
          </p:nvSpPr>
          <p:spPr>
            <a:xfrm>
              <a:off x="6594861" y="2355726"/>
              <a:ext cx="21120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SYNERGIZE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3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55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1.jpeg"/><Relationship Id="rId5" Type="http://schemas.openxmlformats.org/officeDocument/2006/relationships/tags" Target="../tags/tag39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notesSlide" Target="../notesSlides/notesSlide3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10" Type="http://schemas.openxmlformats.org/officeDocument/2006/relationships/tags" Target="../tags/tag65.xml"/><Relationship Id="rId19" Type="http://schemas.openxmlformats.org/officeDocument/2006/relationships/slideLayout" Target="../slideLayouts/slideLayout9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76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_矩形 64">
            <a:extLst>
              <a:ext uri="{FF2B5EF4-FFF2-40B4-BE49-F238E27FC236}">
                <a16:creationId xmlns="" xmlns:a16="http://schemas.microsoft.com/office/drawing/2014/main" id="{E450E6C3-29A0-46C6-9E0B-7831B526E39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31886" y="1815083"/>
            <a:ext cx="4644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高效能人士的</a:t>
            </a:r>
            <a:endParaRPr lang="en-US" altLang="zh-CN" sz="54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PA_任意多边形 52">
            <a:extLst>
              <a:ext uri="{FF2B5EF4-FFF2-40B4-BE49-F238E27FC236}">
                <a16:creationId xmlns="" xmlns:a16="http://schemas.microsoft.com/office/drawing/2014/main" id="{5AE7BFE4-B078-4EA6-81A0-FA79891DFEC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-24985" y="1118957"/>
            <a:ext cx="2038110" cy="2038109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PA_任意多边形 53">
            <a:extLst>
              <a:ext uri="{FF2B5EF4-FFF2-40B4-BE49-F238E27FC236}">
                <a16:creationId xmlns="" xmlns:a16="http://schemas.microsoft.com/office/drawing/2014/main" id="{495E2E58-4349-4F31-8576-B59B1C28815D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-24985" y="1118957"/>
            <a:ext cx="2038110" cy="2038109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PA_任意多边形 54">
            <a:extLst>
              <a:ext uri="{FF2B5EF4-FFF2-40B4-BE49-F238E27FC236}">
                <a16:creationId xmlns="" xmlns:a16="http://schemas.microsoft.com/office/drawing/2014/main" id="{29B2B49A-3D85-4C5F-80DA-3335E282D4E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993087" y="98921"/>
            <a:ext cx="2038110" cy="2038109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PA_任意多边形 56">
            <a:extLst>
              <a:ext uri="{FF2B5EF4-FFF2-40B4-BE49-F238E27FC236}">
                <a16:creationId xmlns="" xmlns:a16="http://schemas.microsoft.com/office/drawing/2014/main" id="{67BEB93D-5051-4E32-88CC-DB904F4CA0B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3712" y="69856"/>
            <a:ext cx="1191026" cy="1191026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PA_任意多边形 58">
            <a:extLst>
              <a:ext uri="{FF2B5EF4-FFF2-40B4-BE49-F238E27FC236}">
                <a16:creationId xmlns="" xmlns:a16="http://schemas.microsoft.com/office/drawing/2014/main" id="{597C21FE-D10D-4740-99B7-A97FF217ABDF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993087" y="2138995"/>
            <a:ext cx="2038110" cy="2036143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PA_任意多边形 59">
            <a:extLst>
              <a:ext uri="{FF2B5EF4-FFF2-40B4-BE49-F238E27FC236}">
                <a16:creationId xmlns="" xmlns:a16="http://schemas.microsoft.com/office/drawing/2014/main" id="{B3A8C18C-7C2B-4B95-AD87-1C6BAD5E57F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993087" y="2138995"/>
            <a:ext cx="2038110" cy="2036143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PA_任意多边形 60">
            <a:extLst>
              <a:ext uri="{FF2B5EF4-FFF2-40B4-BE49-F238E27FC236}">
                <a16:creationId xmlns="" xmlns:a16="http://schemas.microsoft.com/office/drawing/2014/main" id="{A2A1EC4D-B9C9-42F0-906C-33DEE21C415C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158180" y="3831195"/>
            <a:ext cx="799914" cy="799914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PA_任意多边形 74">
            <a:extLst>
              <a:ext uri="{FF2B5EF4-FFF2-40B4-BE49-F238E27FC236}">
                <a16:creationId xmlns="" xmlns:a16="http://schemas.microsoft.com/office/drawing/2014/main" id="{1AD5C506-2500-4255-8BFA-C469462A865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275574" y="2440259"/>
            <a:ext cx="1275538" cy="1273572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50" name="PA_组合 49">
            <a:extLst>
              <a:ext uri="{FF2B5EF4-FFF2-40B4-BE49-F238E27FC236}">
                <a16:creationId xmlns="" xmlns:a16="http://schemas.microsoft.com/office/drawing/2014/main" id="{F5AB857F-8B16-4BA4-A474-C2C87196621D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53875" y="507049"/>
            <a:ext cx="3863878" cy="3866420"/>
            <a:chOff x="1492251" y="846138"/>
            <a:chExt cx="2413000" cy="2414588"/>
          </a:xfrm>
        </p:grpSpPr>
        <p:sp>
          <p:nvSpPr>
            <p:cNvPr id="48" name="Freeform 73">
              <a:extLst>
                <a:ext uri="{FF2B5EF4-FFF2-40B4-BE49-F238E27FC236}">
                  <a16:creationId xmlns="" xmlns:a16="http://schemas.microsoft.com/office/drawing/2014/main" id="{6D774D1C-FCE4-4BD5-AED6-4BA41880A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3">
              <a:extLst>
                <a:ext uri="{FF2B5EF4-FFF2-40B4-BE49-F238E27FC236}">
                  <a16:creationId xmlns="" xmlns:a16="http://schemas.microsoft.com/office/drawing/2014/main" id="{32C721E1-1695-461D-8DD9-A920D323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163" y="978579"/>
              <a:ext cx="2140694" cy="2142103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blipFill dpi="0"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94" name="PA_任意多边形 74">
            <a:extLst>
              <a:ext uri="{FF2B5EF4-FFF2-40B4-BE49-F238E27FC236}">
                <a16:creationId xmlns="" xmlns:a16="http://schemas.microsoft.com/office/drawing/2014/main" id="{8515E49D-7B65-4A69-9AEA-F203B59DFC60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-108520" y="3247664"/>
            <a:ext cx="1275538" cy="1273572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PA_任意多边形 74">
            <a:extLst>
              <a:ext uri="{FF2B5EF4-FFF2-40B4-BE49-F238E27FC236}">
                <a16:creationId xmlns="" xmlns:a16="http://schemas.microsoft.com/office/drawing/2014/main" id="{9726867D-F46C-4BB3-9FA0-FAA4E86941A4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725992" y="4424399"/>
            <a:ext cx="577343" cy="57645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PA_矩形 3">
            <a:extLst>
              <a:ext uri="{FF2B5EF4-FFF2-40B4-BE49-F238E27FC236}">
                <a16:creationId xmlns="" xmlns:a16="http://schemas.microsoft.com/office/drawing/2014/main" id="{6966732E-02C9-4B1E-BBFF-CC1873C1B78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365383" y="2738413"/>
            <a:ext cx="2994713" cy="76944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4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七种习惯</a:t>
            </a:r>
          </a:p>
        </p:txBody>
      </p:sp>
      <p:sp>
        <p:nvSpPr>
          <p:cNvPr id="54" name="PA_任意多边形 60">
            <a:extLst>
              <a:ext uri="{FF2B5EF4-FFF2-40B4-BE49-F238E27FC236}">
                <a16:creationId xmlns="" xmlns:a16="http://schemas.microsoft.com/office/drawing/2014/main" id="{597497E3-59EF-4F85-8F88-722C3BE45381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 rot="2704428">
            <a:off x="8365310" y="172070"/>
            <a:ext cx="622289" cy="622289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PA_任意多边形 60">
            <a:extLst>
              <a:ext uri="{FF2B5EF4-FFF2-40B4-BE49-F238E27FC236}">
                <a16:creationId xmlns="" xmlns:a16="http://schemas.microsoft.com/office/drawing/2014/main" id="{027B7EAD-C56D-427E-B31B-A6287D00CE19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 rot="2704428">
            <a:off x="7932988" y="713511"/>
            <a:ext cx="499130" cy="499130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PA_任意多边形 74">
            <a:extLst>
              <a:ext uri="{FF2B5EF4-FFF2-40B4-BE49-F238E27FC236}">
                <a16:creationId xmlns="" xmlns:a16="http://schemas.microsoft.com/office/drawing/2014/main" id="{3C2384D8-EB4A-44C4-8057-C62EB5C738A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8416824" y="4453393"/>
            <a:ext cx="519263" cy="51846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PA_矩形 67">
            <a:extLst>
              <a:ext uri="{FF2B5EF4-FFF2-40B4-BE49-F238E27FC236}">
                <a16:creationId xmlns="" xmlns:a16="http://schemas.microsoft.com/office/drawing/2014/main" id="{BD7C27BF-0F57-49A2-A1C5-6804D5B1095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977201" y="1201307"/>
            <a:ext cx="4627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20XX  </a:t>
            </a:r>
            <a:r>
              <a:rPr lang="en-US" altLang="zh-CN" sz="4400" spc="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BUSSINESS</a:t>
            </a:r>
          </a:p>
        </p:txBody>
      </p:sp>
      <p:sp>
        <p:nvSpPr>
          <p:cNvPr id="16" name="PA_矩形 15">
            <a:extLst>
              <a:ext uri="{FF2B5EF4-FFF2-40B4-BE49-F238E27FC236}">
                <a16:creationId xmlns="" xmlns:a16="http://schemas.microsoft.com/office/drawing/2014/main" id="{E1A38356-F306-4B1D-87B6-87E942EED91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882844" y="3545896"/>
            <a:ext cx="4815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《Seven Habits of Highly effective people》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85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35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14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6" grpId="0" animBg="1"/>
      <p:bldP spid="26" grpId="1" animBg="1"/>
      <p:bldP spid="28" grpId="0" animBg="1"/>
      <p:bldP spid="28" grpId="1" animBg="1"/>
      <p:bldP spid="30" grpId="0" animBg="1"/>
      <p:bldP spid="32" grpId="0" animBg="1"/>
      <p:bldP spid="32" grpId="1" animBg="1"/>
      <p:bldP spid="34" grpId="0" animBg="1"/>
      <p:bldP spid="49" grpId="0" animBg="1"/>
      <p:bldP spid="94" grpId="0" animBg="1"/>
      <p:bldP spid="95" grpId="0" animBg="1"/>
      <p:bldP spid="4" grpId="0" animBg="1"/>
      <p:bldP spid="54" grpId="0" animBg="1"/>
      <p:bldP spid="62" grpId="0" animBg="1"/>
      <p:bldP spid="63" grpId="0" animBg="1"/>
      <p:bldP spid="6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EDBED6C0-FAD2-43C2-BD09-997F6853B88C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203598"/>
            <a:ext cx="8207375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人人都渴望成功，人每时每刻都会碰到许多问题，问题无非可分为三类：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MH_Other_1">
            <a:extLst>
              <a:ext uri="{FF2B5EF4-FFF2-40B4-BE49-F238E27FC236}">
                <a16:creationId xmlns="" xmlns:a16="http://schemas.microsoft.com/office/drawing/2014/main" id="{5B776929-DDEB-4F7C-BCF4-2FFAA530ADED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8313" y="4371949"/>
            <a:ext cx="8207375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SubTitle_1">
            <a:extLst>
              <a:ext uri="{FF2B5EF4-FFF2-40B4-BE49-F238E27FC236}">
                <a16:creationId xmlns="" xmlns:a16="http://schemas.microsoft.com/office/drawing/2014/main" id="{9B3ADEE7-F2F1-41C4-BE07-497C8F0251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6768" y="2154203"/>
            <a:ext cx="1336979" cy="1653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200" dirty="0">
                <a:solidFill>
                  <a:srgbClr val="FEFFFF"/>
                </a:solidFill>
              </a:rPr>
              <a:t>个人可直接控制</a:t>
            </a:r>
            <a:r>
              <a:rPr lang="en-US" altLang="zh-CN" sz="1200" dirty="0">
                <a:solidFill>
                  <a:srgbClr val="FEFFFF"/>
                </a:solidFill>
              </a:rPr>
              <a:t>(</a:t>
            </a:r>
            <a:r>
              <a:rPr lang="zh-CN" altLang="en-US" sz="1200" dirty="0">
                <a:solidFill>
                  <a:srgbClr val="FEFFFF"/>
                </a:solidFill>
              </a:rPr>
              <a:t>与自身行为有关</a:t>
            </a:r>
            <a:r>
              <a:rPr lang="en-US" altLang="zh-CN" sz="1200" dirty="0">
                <a:solidFill>
                  <a:srgbClr val="FEFFFF"/>
                </a:solidFill>
              </a:rPr>
              <a:t>-- </a:t>
            </a:r>
            <a:r>
              <a:rPr lang="zh-CN" altLang="en-US" sz="1200" dirty="0">
                <a:solidFill>
                  <a:srgbClr val="FEFFFF"/>
                </a:solidFill>
              </a:rPr>
              <a:t>自我</a:t>
            </a:r>
            <a:r>
              <a:rPr lang="en-US" altLang="zh-CN" sz="1200" dirty="0">
                <a:solidFill>
                  <a:srgbClr val="FEFFFF"/>
                </a:solidFill>
              </a:rPr>
              <a:t>)</a:t>
            </a:r>
          </a:p>
        </p:txBody>
      </p:sp>
      <p:cxnSp>
        <p:nvCxnSpPr>
          <p:cNvPr id="7" name="MH_Other_2">
            <a:extLst>
              <a:ext uri="{FF2B5EF4-FFF2-40B4-BE49-F238E27FC236}">
                <a16:creationId xmlns="" xmlns:a16="http://schemas.microsoft.com/office/drawing/2014/main" id="{8F45F200-A832-4558-829F-9309E306B560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2465258" y="3842197"/>
            <a:ext cx="0" cy="529753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3">
            <a:extLst>
              <a:ext uri="{FF2B5EF4-FFF2-40B4-BE49-F238E27FC236}">
                <a16:creationId xmlns="" xmlns:a16="http://schemas.microsoft.com/office/drawing/2014/main" id="{F01F811A-DF66-4BB1-BB1F-261445725E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347928" y="3989741"/>
            <a:ext cx="234662" cy="2346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A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9" name="MH_SubTitle_2">
            <a:extLst>
              <a:ext uri="{FF2B5EF4-FFF2-40B4-BE49-F238E27FC236}">
                <a16:creationId xmlns="" xmlns:a16="http://schemas.microsoft.com/office/drawing/2014/main" id="{CFF0F649-0B5A-41FD-857E-D95EDD44188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7860" y="2154203"/>
            <a:ext cx="1336979" cy="1653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200" dirty="0">
                <a:solidFill>
                  <a:srgbClr val="FEFFFF"/>
                </a:solidFill>
              </a:rPr>
              <a:t> 个人可间接控制</a:t>
            </a:r>
            <a:r>
              <a:rPr lang="en-US" altLang="zh-CN" sz="1200" dirty="0">
                <a:solidFill>
                  <a:srgbClr val="FEFFFF"/>
                </a:solidFill>
              </a:rPr>
              <a:t>(</a:t>
            </a:r>
            <a:r>
              <a:rPr lang="zh-CN" altLang="en-US" sz="1200" dirty="0">
                <a:solidFill>
                  <a:srgbClr val="FEFFFF"/>
                </a:solidFill>
              </a:rPr>
              <a:t>与他人行为有关</a:t>
            </a:r>
            <a:r>
              <a:rPr lang="en-US" altLang="zh-CN" sz="1200" dirty="0">
                <a:solidFill>
                  <a:srgbClr val="FEFFFF"/>
                </a:solidFill>
              </a:rPr>
              <a:t>--</a:t>
            </a:r>
            <a:r>
              <a:rPr lang="zh-CN" altLang="en-US" sz="1200" dirty="0">
                <a:solidFill>
                  <a:srgbClr val="FEFFFF"/>
                </a:solidFill>
              </a:rPr>
              <a:t>小环境</a:t>
            </a:r>
            <a:r>
              <a:rPr lang="en-US" altLang="zh-CN" sz="1200" dirty="0">
                <a:solidFill>
                  <a:srgbClr val="FEFFFF"/>
                </a:solidFill>
              </a:rPr>
              <a:t>)</a:t>
            </a:r>
          </a:p>
        </p:txBody>
      </p:sp>
      <p:cxnSp>
        <p:nvCxnSpPr>
          <p:cNvPr id="10" name="MH_Other_4">
            <a:extLst>
              <a:ext uri="{FF2B5EF4-FFF2-40B4-BE49-F238E27FC236}">
                <a16:creationId xmlns="" xmlns:a16="http://schemas.microsoft.com/office/drawing/2014/main" id="{0BD2A1A1-1C24-4CDF-806A-484196DF30C9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4576349" y="3842197"/>
            <a:ext cx="0" cy="529753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5">
            <a:extLst>
              <a:ext uri="{FF2B5EF4-FFF2-40B4-BE49-F238E27FC236}">
                <a16:creationId xmlns="" xmlns:a16="http://schemas.microsoft.com/office/drawing/2014/main" id="{4871002A-2205-4709-B091-F982539853E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4459019" y="3989741"/>
            <a:ext cx="234662" cy="2346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B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12" name="MH_SubTitle_3">
            <a:extLst>
              <a:ext uri="{FF2B5EF4-FFF2-40B4-BE49-F238E27FC236}">
                <a16:creationId xmlns="" xmlns:a16="http://schemas.microsoft.com/office/drawing/2014/main" id="{0C4C7455-CFDD-4EA0-BB88-39A7FECA2C2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18950" y="2154203"/>
            <a:ext cx="1336979" cy="1653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200" dirty="0">
                <a:solidFill>
                  <a:srgbClr val="FEFFFF"/>
                </a:solidFill>
              </a:rPr>
              <a:t>个人无法控制</a:t>
            </a:r>
            <a:r>
              <a:rPr lang="en-US" altLang="zh-CN" sz="1200" dirty="0">
                <a:solidFill>
                  <a:srgbClr val="FEFFFF"/>
                </a:solidFill>
              </a:rPr>
              <a:t>(</a:t>
            </a:r>
            <a:r>
              <a:rPr lang="zh-CN" altLang="en-US" sz="1200" dirty="0">
                <a:solidFill>
                  <a:srgbClr val="FEFFFF"/>
                </a:solidFill>
              </a:rPr>
              <a:t>已成过去或客观使然</a:t>
            </a:r>
            <a:r>
              <a:rPr lang="en-US" altLang="zh-CN" sz="1200" dirty="0">
                <a:solidFill>
                  <a:srgbClr val="FEFFFF"/>
                </a:solidFill>
              </a:rPr>
              <a:t>--</a:t>
            </a:r>
            <a:r>
              <a:rPr lang="zh-CN" altLang="en-US" sz="1200" dirty="0">
                <a:solidFill>
                  <a:srgbClr val="FEFFFF"/>
                </a:solidFill>
              </a:rPr>
              <a:t>大环境</a:t>
            </a:r>
            <a:r>
              <a:rPr lang="en-US" altLang="zh-CN" sz="1200" dirty="0">
                <a:solidFill>
                  <a:srgbClr val="FEFFFF"/>
                </a:solidFill>
              </a:rPr>
              <a:t>)</a:t>
            </a:r>
            <a:endParaRPr lang="zh-CN" altLang="en-US" sz="1200" dirty="0">
              <a:solidFill>
                <a:srgbClr val="FEFFFF"/>
              </a:solidFill>
            </a:endParaRPr>
          </a:p>
        </p:txBody>
      </p:sp>
      <p:cxnSp>
        <p:nvCxnSpPr>
          <p:cNvPr id="13" name="MH_Other_6">
            <a:extLst>
              <a:ext uri="{FF2B5EF4-FFF2-40B4-BE49-F238E27FC236}">
                <a16:creationId xmlns="" xmlns:a16="http://schemas.microsoft.com/office/drawing/2014/main" id="{0B8280DD-F89D-4E65-A640-496CCAC984B1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V="1">
            <a:off x="6687439" y="3842197"/>
            <a:ext cx="0" cy="529753"/>
          </a:xfrm>
          <a:prstGeom prst="straightConnector1">
            <a:avLst/>
          </a:prstGeom>
          <a:ln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Other_7">
            <a:extLst>
              <a:ext uri="{FF2B5EF4-FFF2-40B4-BE49-F238E27FC236}">
                <a16:creationId xmlns="" xmlns:a16="http://schemas.microsoft.com/office/drawing/2014/main" id="{156E00F6-6CB9-4C8A-B269-25B811C6252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6570109" y="3989741"/>
            <a:ext cx="234662" cy="2346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C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D1296AF1-F77B-4705-8300-37FFF3E8498B}"/>
              </a:ext>
            </a:extLst>
          </p:cNvPr>
          <p:cNvSpPr txBox="1">
            <a:spLocks noChangeArrowheads="1"/>
          </p:cNvSpPr>
          <p:nvPr/>
        </p:nvSpPr>
        <p:spPr>
          <a:xfrm>
            <a:off x="3779912" y="1810890"/>
            <a:ext cx="6035774" cy="27527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你不能决定生命的长度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但你可以控制它的宽度。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你不能决定天气，但你可以改变心情。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你不能改变容貌，但你可以展现笑容。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你不能控制他人，但你可以掌握自己。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你不能预知明天，但你可以利用今天。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你不能样样顺利，但你可以事事尽力。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E6A1EB7-2328-4AC7-9CAA-2B9E19F23CF9}"/>
              </a:ext>
            </a:extLst>
          </p:cNvPr>
          <p:cNvGrpSpPr/>
          <p:nvPr/>
        </p:nvGrpSpPr>
        <p:grpSpPr>
          <a:xfrm>
            <a:off x="611560" y="1236529"/>
            <a:ext cx="2660909" cy="3901448"/>
            <a:chOff x="909428" y="686526"/>
            <a:chExt cx="2660909" cy="3901448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28151F84-BFD8-4016-AAA7-CF85ACCF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28" y="686526"/>
              <a:ext cx="2660909" cy="3901448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84BABB6-B588-4B17-8751-34D60C795183}"/>
                </a:ext>
              </a:extLst>
            </p:cNvPr>
            <p:cNvSpPr/>
            <p:nvPr/>
          </p:nvSpPr>
          <p:spPr>
            <a:xfrm>
              <a:off x="941476" y="3003798"/>
              <a:ext cx="2628861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What you can do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9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2">
            <a:extLst>
              <a:ext uri="{FF2B5EF4-FFF2-40B4-BE49-F238E27FC236}">
                <a16:creationId xmlns="" xmlns:a16="http://schemas.microsoft.com/office/drawing/2014/main" id="{E341BE16-AB7C-4182-AB0B-DF5D3C27AAC4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3">
            <a:extLst>
              <a:ext uri="{FF2B5EF4-FFF2-40B4-BE49-F238E27FC236}">
                <a16:creationId xmlns="" xmlns:a16="http://schemas.microsoft.com/office/drawing/2014/main" id="{D85C50D4-8AC6-4359-A769-85F840513799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4">
            <a:extLst>
              <a:ext uri="{FF2B5EF4-FFF2-40B4-BE49-F238E27FC236}">
                <a16:creationId xmlns="" xmlns:a16="http://schemas.microsoft.com/office/drawing/2014/main" id="{610CB3EA-0601-4BF4-AD51-8C3884051E17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C3602B68-3184-46D5-B898-AAB4504111C4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6">
            <a:extLst>
              <a:ext uri="{FF2B5EF4-FFF2-40B4-BE49-F238E27FC236}">
                <a16:creationId xmlns="" xmlns:a16="http://schemas.microsoft.com/office/drawing/2014/main" id="{060B66AD-AEC0-4BDD-BC7A-9C44F0265F8C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7">
            <a:extLst>
              <a:ext uri="{FF2B5EF4-FFF2-40B4-BE49-F238E27FC236}">
                <a16:creationId xmlns="" xmlns:a16="http://schemas.microsoft.com/office/drawing/2014/main" id="{66448DAC-2D0F-46C7-BB2E-5D93FA2A7C14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8">
            <a:extLst>
              <a:ext uri="{FF2B5EF4-FFF2-40B4-BE49-F238E27FC236}">
                <a16:creationId xmlns="" xmlns:a16="http://schemas.microsoft.com/office/drawing/2014/main" id="{E4F36E64-BDDB-4B71-9AA9-21CCDBB466F5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90FA5334-F2F1-428B-8F4F-A36CE4E9B1BA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0">
            <a:extLst>
              <a:ext uri="{FF2B5EF4-FFF2-40B4-BE49-F238E27FC236}">
                <a16:creationId xmlns="" xmlns:a16="http://schemas.microsoft.com/office/drawing/2014/main" id="{7B3E9E25-4055-4DA4-A0D8-406FF7736B9B}"/>
              </a:ext>
            </a:extLst>
          </p:cNvPr>
          <p:cNvSpPr>
            <a:spLocks/>
          </p:cNvSpPr>
          <p:nvPr/>
        </p:nvSpPr>
        <p:spPr bwMode="auto">
          <a:xfrm>
            <a:off x="2074862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4">
            <a:extLst>
              <a:ext uri="{FF2B5EF4-FFF2-40B4-BE49-F238E27FC236}">
                <a16:creationId xmlns="" xmlns:a16="http://schemas.microsoft.com/office/drawing/2014/main" id="{07556D43-12AD-4F2C-97E6-653A3312A247}"/>
              </a:ext>
            </a:extLst>
          </p:cNvPr>
          <p:cNvSpPr>
            <a:spLocks/>
          </p:cNvSpPr>
          <p:nvPr/>
        </p:nvSpPr>
        <p:spPr bwMode="auto">
          <a:xfrm>
            <a:off x="3541712" y="251197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4">
            <a:extLst>
              <a:ext uri="{FF2B5EF4-FFF2-40B4-BE49-F238E27FC236}">
                <a16:creationId xmlns="" xmlns:a16="http://schemas.microsoft.com/office/drawing/2014/main" id="{C5F7E720-3F27-4F63-9405-AEA23FAF6865}"/>
              </a:ext>
            </a:extLst>
          </p:cNvPr>
          <p:cNvSpPr>
            <a:spLocks/>
          </p:cNvSpPr>
          <p:nvPr/>
        </p:nvSpPr>
        <p:spPr bwMode="auto">
          <a:xfrm>
            <a:off x="1051713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68851D43-6B95-4E29-8313-7720EC06745D}"/>
              </a:ext>
            </a:extLst>
          </p:cNvPr>
          <p:cNvSpPr>
            <a:spLocks/>
          </p:cNvSpPr>
          <p:nvPr/>
        </p:nvSpPr>
        <p:spPr bwMode="auto">
          <a:xfrm>
            <a:off x="2519440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9502B5-76CB-4081-84BA-65F7FE16294C}"/>
              </a:ext>
            </a:extLst>
          </p:cNvPr>
          <p:cNvSpPr/>
          <p:nvPr/>
        </p:nvSpPr>
        <p:spPr>
          <a:xfrm>
            <a:off x="5033596" y="1650235"/>
            <a:ext cx="108012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习惯二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87690B-09C4-4F16-968F-856821E0D69D}"/>
              </a:ext>
            </a:extLst>
          </p:cNvPr>
          <p:cNvSpPr/>
          <p:nvPr/>
        </p:nvSpPr>
        <p:spPr>
          <a:xfrm>
            <a:off x="4932040" y="208228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以终为始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C9974C-D42A-483B-B452-1232472A6647}"/>
              </a:ext>
            </a:extLst>
          </p:cNvPr>
          <p:cNvGrpSpPr/>
          <p:nvPr/>
        </p:nvGrpSpPr>
        <p:grpSpPr>
          <a:xfrm>
            <a:off x="5033596" y="2778482"/>
            <a:ext cx="3930892" cy="369332"/>
            <a:chOff x="6876256" y="2355726"/>
            <a:chExt cx="1805799" cy="36933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EB051AE6-FE6E-4890-80EA-EBA699B1C23D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75D2BB-CBD3-4E4C-A254-73870EED221E}"/>
                </a:ext>
              </a:extLst>
            </p:cNvPr>
            <p:cNvSpPr/>
            <p:nvPr/>
          </p:nvSpPr>
          <p:spPr>
            <a:xfrm>
              <a:off x="6882625" y="2355726"/>
              <a:ext cx="1799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BEGIN WITH THE END IN MIND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73">
            <a:extLst>
              <a:ext uri="{FF2B5EF4-FFF2-40B4-BE49-F238E27FC236}">
                <a16:creationId xmlns="" xmlns:a16="http://schemas.microsoft.com/office/drawing/2014/main" id="{EE4A33A4-9761-4ACE-AD1B-74D6DFB36300}"/>
              </a:ext>
            </a:extLst>
          </p:cNvPr>
          <p:cNvSpPr>
            <a:spLocks/>
          </p:cNvSpPr>
          <p:nvPr/>
        </p:nvSpPr>
        <p:spPr bwMode="auto">
          <a:xfrm>
            <a:off x="1555750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0" grpId="0" animBg="1"/>
      <p:bldP spid="20" grpId="1" animBg="1"/>
      <p:bldP spid="22" grpId="0" animBg="1"/>
      <p:bldP spid="36" grpId="0" animBg="1"/>
      <p:bldP spid="38" grpId="0" animBg="1"/>
      <p:bldP spid="39" grpId="0" animBg="1"/>
      <p:bldP spid="12" grpId="0" animBg="1"/>
      <p:bldP spid="41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="" xmlns:a16="http://schemas.microsoft.com/office/drawing/2014/main" id="{1B94C103-0E31-4A33-A62E-40EBEF188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18" y="1275606"/>
            <a:ext cx="7241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所有事物都经过两次创造，先是在脑海里酝酿，其次才是实质的创造。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="" xmlns:a16="http://schemas.microsoft.com/office/drawing/2014/main" id="{40E0A6ED-81C8-48C1-9EC3-F843D20A0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526" y="2170205"/>
            <a:ext cx="3021930" cy="1754326"/>
          </a:xfrm>
          <a:prstGeom prst="rect">
            <a:avLst/>
          </a:prstGeom>
          <a:solidFill>
            <a:schemeClr val="tx2"/>
          </a:solidFill>
          <a:ln w="9525" algn="ctr">
            <a:noFill/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人、家庭、团队和组织在做任何事情时，均先拟出愿景和目标，并据此塑造未来。许多人的自我观念来自别人的看法、认知和思维，他们让环境和社会评价来决定自己的命运。操之在我的人设计自己的人生蓝本，并用来引导自己的未来。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="" xmlns:a16="http://schemas.microsoft.com/office/drawing/2014/main" id="{88742580-438D-42AF-926A-D9EA46EAA4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53605" y="5448112"/>
            <a:ext cx="384360" cy="476250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16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350FE6E-DAA8-41C2-8F36-FC2D6EEBF11C}"/>
              </a:ext>
            </a:extLst>
          </p:cNvPr>
          <p:cNvGrpSpPr/>
          <p:nvPr/>
        </p:nvGrpSpPr>
        <p:grpSpPr>
          <a:xfrm>
            <a:off x="468313" y="2085497"/>
            <a:ext cx="3195915" cy="2142437"/>
            <a:chOff x="616105" y="2062851"/>
            <a:chExt cx="3195915" cy="2142437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3FD3220-B1BC-45D8-AEFD-46D60FAEA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06" y="2062851"/>
              <a:ext cx="3195914" cy="2130609"/>
            </a:xfrm>
            <a:prstGeom prst="rect">
              <a:avLst/>
            </a:prstGeom>
          </p:spPr>
        </p:pic>
        <p:sp>
          <p:nvSpPr>
            <p:cNvPr id="5" name="Text Box 31">
              <a:extLst>
                <a:ext uri="{FF2B5EF4-FFF2-40B4-BE49-F238E27FC236}">
                  <a16:creationId xmlns="" xmlns:a16="http://schemas.microsoft.com/office/drawing/2014/main" id="{EDF21823-EDF7-471D-9F1F-46CB6614A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05" y="3835956"/>
              <a:ext cx="3195915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8000"/>
              </a:schemeClr>
            </a:solidFill>
            <a:ln>
              <a:noFill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Begin with the end in mind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6451BC8F-2944-41C2-B84E-35C9ABFAF5B5}"/>
              </a:ext>
            </a:extLst>
          </p:cNvPr>
          <p:cNvGrpSpPr/>
          <p:nvPr/>
        </p:nvGrpSpPr>
        <p:grpSpPr>
          <a:xfrm>
            <a:off x="3881030" y="2114518"/>
            <a:ext cx="1483057" cy="824363"/>
            <a:chOff x="3881031" y="2096715"/>
            <a:chExt cx="1483057" cy="824363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42680E32-ADB7-484D-8B8F-F06A2FAA2540}"/>
                </a:ext>
              </a:extLst>
            </p:cNvPr>
            <p:cNvSpPr/>
            <p:nvPr/>
          </p:nvSpPr>
          <p:spPr>
            <a:xfrm>
              <a:off x="3881031" y="2249810"/>
              <a:ext cx="1483057" cy="67126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58FBDCD5-CE8A-462D-856A-E7BB8C5F175A}"/>
                </a:ext>
              </a:extLst>
            </p:cNvPr>
            <p:cNvSpPr/>
            <p:nvPr/>
          </p:nvSpPr>
          <p:spPr>
            <a:xfrm>
              <a:off x="3892250" y="2459413"/>
              <a:ext cx="1471838" cy="461665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对期望的结果的一个想法及计划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96F589D8-350B-466C-8CDA-C0CA1576D385}"/>
                </a:ext>
              </a:extLst>
            </p:cNvPr>
            <p:cNvSpPr/>
            <p:nvPr/>
          </p:nvSpPr>
          <p:spPr>
            <a:xfrm>
              <a:off x="3938131" y="2096715"/>
              <a:ext cx="1082348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</a:rPr>
                <a:t>第一个创造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E477E90-E85E-4AF3-B8F0-3725EF674FFA}"/>
              </a:ext>
            </a:extLst>
          </p:cNvPr>
          <p:cNvGrpSpPr/>
          <p:nvPr/>
        </p:nvGrpSpPr>
        <p:grpSpPr>
          <a:xfrm>
            <a:off x="3881030" y="3169444"/>
            <a:ext cx="1483057" cy="824363"/>
            <a:chOff x="6545327" y="2096715"/>
            <a:chExt cx="1483057" cy="824363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AFC718EE-C0EF-4781-A1A2-9720B10140B7}"/>
                </a:ext>
              </a:extLst>
            </p:cNvPr>
            <p:cNvSpPr/>
            <p:nvPr/>
          </p:nvSpPr>
          <p:spPr>
            <a:xfrm>
              <a:off x="6577315" y="2459413"/>
              <a:ext cx="1451069" cy="461665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期望结果的实际成果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FFC7B7DD-E8A8-41EA-9765-70D1AE3C4206}"/>
                </a:ext>
              </a:extLst>
            </p:cNvPr>
            <p:cNvSpPr/>
            <p:nvPr/>
          </p:nvSpPr>
          <p:spPr>
            <a:xfrm>
              <a:off x="6545327" y="2249810"/>
              <a:ext cx="1483057" cy="67126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0660E2DF-CE87-4CA4-89FC-7FEA0A0E5DCA}"/>
                </a:ext>
              </a:extLst>
            </p:cNvPr>
            <p:cNvSpPr/>
            <p:nvPr/>
          </p:nvSpPr>
          <p:spPr>
            <a:xfrm>
              <a:off x="6596367" y="2096715"/>
              <a:ext cx="1143986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</a:rPr>
                <a:t> 第二个创造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81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81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81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81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="" xmlns:a16="http://schemas.microsoft.com/office/drawing/2014/main" id="{005A0A13-828A-440C-BFD5-DD614546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81" y="1347614"/>
            <a:ext cx="30802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9pPr>
          </a:lstStyle>
          <a:p>
            <a:r>
              <a:rPr lang="zh-CN" altLang="en-US" sz="2000" dirty="0"/>
              <a:t>为什么要有目标？</a:t>
            </a:r>
          </a:p>
        </p:txBody>
      </p:sp>
      <p:sp>
        <p:nvSpPr>
          <p:cNvPr id="7" name="MH_Other_1">
            <a:extLst>
              <a:ext uri="{FF2B5EF4-FFF2-40B4-BE49-F238E27FC236}">
                <a16:creationId xmlns="" xmlns:a16="http://schemas.microsoft.com/office/drawing/2014/main" id="{948C3A1F-9382-443C-9C96-1ED5947CEF1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3608" y="4350544"/>
            <a:ext cx="3862388" cy="38933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MH_SubTitle_4">
            <a:extLst>
              <a:ext uri="{FF2B5EF4-FFF2-40B4-BE49-F238E27FC236}">
                <a16:creationId xmlns="" xmlns:a16="http://schemas.microsoft.com/office/drawing/2014/main" id="{ECE18508-0570-44EF-9667-ECF10100E6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04344" y="4135041"/>
            <a:ext cx="2925365" cy="431006"/>
          </a:xfrm>
          <a:prstGeom prst="round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专注于结果而非工作本身</a:t>
            </a:r>
          </a:p>
        </p:txBody>
      </p:sp>
      <p:sp>
        <p:nvSpPr>
          <p:cNvPr id="9" name="MH_Other_3">
            <a:extLst>
              <a:ext uri="{FF2B5EF4-FFF2-40B4-BE49-F238E27FC236}">
                <a16:creationId xmlns="" xmlns:a16="http://schemas.microsoft.com/office/drawing/2014/main" id="{5840704B-15B3-47FF-9C9C-5A9061BD57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43608" y="3627834"/>
            <a:ext cx="3862388" cy="3893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MH_SubTitle_3">
            <a:extLst>
              <a:ext uri="{FF2B5EF4-FFF2-40B4-BE49-F238E27FC236}">
                <a16:creationId xmlns="" xmlns:a16="http://schemas.microsoft.com/office/drawing/2014/main" id="{CD9E103D-2395-46DD-9F4D-BBD1A739F6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04344" y="3412332"/>
            <a:ext cx="2925365" cy="431006"/>
          </a:xfrm>
          <a:prstGeom prst="round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分清轻重缓急</a:t>
            </a:r>
          </a:p>
        </p:txBody>
      </p:sp>
      <p:sp>
        <p:nvSpPr>
          <p:cNvPr id="11" name="MH_Other_4">
            <a:extLst>
              <a:ext uri="{FF2B5EF4-FFF2-40B4-BE49-F238E27FC236}">
                <a16:creationId xmlns="" xmlns:a16="http://schemas.microsoft.com/office/drawing/2014/main" id="{271379BA-A1DF-44CB-84FB-74C0A59C11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3608" y="2905125"/>
            <a:ext cx="3862388" cy="38933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MH_SubTitle_2">
            <a:extLst>
              <a:ext uri="{FF2B5EF4-FFF2-40B4-BE49-F238E27FC236}">
                <a16:creationId xmlns="" xmlns:a16="http://schemas.microsoft.com/office/drawing/2014/main" id="{65FDC087-302B-4921-B55A-389D32D120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04344" y="2689622"/>
            <a:ext cx="2925365" cy="431006"/>
          </a:xfrm>
          <a:prstGeom prst="round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衡量工作进展的尺度</a:t>
            </a:r>
          </a:p>
        </p:txBody>
      </p:sp>
      <p:sp>
        <p:nvSpPr>
          <p:cNvPr id="13" name="MH_Other_5">
            <a:extLst>
              <a:ext uri="{FF2B5EF4-FFF2-40B4-BE49-F238E27FC236}">
                <a16:creationId xmlns="" xmlns:a16="http://schemas.microsoft.com/office/drawing/2014/main" id="{3209EBFF-00E5-490D-B3EA-99DC9A113D8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3608" y="2182415"/>
            <a:ext cx="3862388" cy="3893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MH_SubTitle_1">
            <a:extLst>
              <a:ext uri="{FF2B5EF4-FFF2-40B4-BE49-F238E27FC236}">
                <a16:creationId xmlns="" xmlns:a16="http://schemas.microsoft.com/office/drawing/2014/main" id="{70837E7F-EB26-49C2-A257-20FA6FBA9A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04344" y="1966913"/>
            <a:ext cx="2925365" cy="431006"/>
          </a:xfrm>
          <a:prstGeom prst="round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提供持久的动力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C2AC981-B5D1-4F9E-B9E1-3F21D4860C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1711424"/>
            <a:ext cx="2836759" cy="31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6C7458A-07E7-4536-BC1E-DBE78210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81452"/>
            <a:ext cx="2376264" cy="3762420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1E438E05-F989-46C0-AABC-A2192B9A7612}"/>
              </a:ext>
            </a:extLst>
          </p:cNvPr>
          <p:cNvSpPr txBox="1">
            <a:spLocks noChangeArrowheads="1"/>
          </p:cNvSpPr>
          <p:nvPr/>
        </p:nvSpPr>
        <p:spPr>
          <a:xfrm>
            <a:off x="3779145" y="1707654"/>
            <a:ext cx="4896543" cy="23831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如果生命只剩最后一天你会干什么？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你的目标是什么？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什么东西对你来说是最重要的？</a:t>
            </a:r>
          </a:p>
        </p:txBody>
      </p:sp>
    </p:spTree>
    <p:extLst>
      <p:ext uri="{BB962C8B-B14F-4D97-AF65-F5344CB8AC3E}">
        <p14:creationId xmlns:p14="http://schemas.microsoft.com/office/powerpoint/2010/main" val="12875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2">
            <a:extLst>
              <a:ext uri="{FF2B5EF4-FFF2-40B4-BE49-F238E27FC236}">
                <a16:creationId xmlns="" xmlns:a16="http://schemas.microsoft.com/office/drawing/2014/main" id="{E341BE16-AB7C-4182-AB0B-DF5D3C27AAC4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3">
            <a:extLst>
              <a:ext uri="{FF2B5EF4-FFF2-40B4-BE49-F238E27FC236}">
                <a16:creationId xmlns="" xmlns:a16="http://schemas.microsoft.com/office/drawing/2014/main" id="{D85C50D4-8AC6-4359-A769-85F840513799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4">
            <a:extLst>
              <a:ext uri="{FF2B5EF4-FFF2-40B4-BE49-F238E27FC236}">
                <a16:creationId xmlns="" xmlns:a16="http://schemas.microsoft.com/office/drawing/2014/main" id="{610CB3EA-0601-4BF4-AD51-8C3884051E17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C3602B68-3184-46D5-B898-AAB4504111C4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6">
            <a:extLst>
              <a:ext uri="{FF2B5EF4-FFF2-40B4-BE49-F238E27FC236}">
                <a16:creationId xmlns="" xmlns:a16="http://schemas.microsoft.com/office/drawing/2014/main" id="{060B66AD-AEC0-4BDD-BC7A-9C44F0265F8C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7">
            <a:extLst>
              <a:ext uri="{FF2B5EF4-FFF2-40B4-BE49-F238E27FC236}">
                <a16:creationId xmlns="" xmlns:a16="http://schemas.microsoft.com/office/drawing/2014/main" id="{66448DAC-2D0F-46C7-BB2E-5D93FA2A7C14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8">
            <a:extLst>
              <a:ext uri="{FF2B5EF4-FFF2-40B4-BE49-F238E27FC236}">
                <a16:creationId xmlns="" xmlns:a16="http://schemas.microsoft.com/office/drawing/2014/main" id="{E4F36E64-BDDB-4B71-9AA9-21CCDBB466F5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90FA5334-F2F1-428B-8F4F-A36CE4E9B1BA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0">
            <a:extLst>
              <a:ext uri="{FF2B5EF4-FFF2-40B4-BE49-F238E27FC236}">
                <a16:creationId xmlns="" xmlns:a16="http://schemas.microsoft.com/office/drawing/2014/main" id="{7B3E9E25-4055-4DA4-A0D8-406FF7736B9B}"/>
              </a:ext>
            </a:extLst>
          </p:cNvPr>
          <p:cNvSpPr>
            <a:spLocks/>
          </p:cNvSpPr>
          <p:nvPr/>
        </p:nvSpPr>
        <p:spPr bwMode="auto">
          <a:xfrm>
            <a:off x="2074862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4">
            <a:extLst>
              <a:ext uri="{FF2B5EF4-FFF2-40B4-BE49-F238E27FC236}">
                <a16:creationId xmlns="" xmlns:a16="http://schemas.microsoft.com/office/drawing/2014/main" id="{07556D43-12AD-4F2C-97E6-653A3312A247}"/>
              </a:ext>
            </a:extLst>
          </p:cNvPr>
          <p:cNvSpPr>
            <a:spLocks/>
          </p:cNvSpPr>
          <p:nvPr/>
        </p:nvSpPr>
        <p:spPr bwMode="auto">
          <a:xfrm>
            <a:off x="3541712" y="251197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4">
            <a:extLst>
              <a:ext uri="{FF2B5EF4-FFF2-40B4-BE49-F238E27FC236}">
                <a16:creationId xmlns="" xmlns:a16="http://schemas.microsoft.com/office/drawing/2014/main" id="{C5F7E720-3F27-4F63-9405-AEA23FAF6865}"/>
              </a:ext>
            </a:extLst>
          </p:cNvPr>
          <p:cNvSpPr>
            <a:spLocks/>
          </p:cNvSpPr>
          <p:nvPr/>
        </p:nvSpPr>
        <p:spPr bwMode="auto">
          <a:xfrm>
            <a:off x="1051713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68851D43-6B95-4E29-8313-7720EC06745D}"/>
              </a:ext>
            </a:extLst>
          </p:cNvPr>
          <p:cNvSpPr>
            <a:spLocks/>
          </p:cNvSpPr>
          <p:nvPr/>
        </p:nvSpPr>
        <p:spPr bwMode="auto">
          <a:xfrm>
            <a:off x="2519440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9502B5-76CB-4081-84BA-65F7FE16294C}"/>
              </a:ext>
            </a:extLst>
          </p:cNvPr>
          <p:cNvSpPr/>
          <p:nvPr/>
        </p:nvSpPr>
        <p:spPr>
          <a:xfrm>
            <a:off x="5033596" y="1650235"/>
            <a:ext cx="108012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习惯三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87690B-09C4-4F16-968F-856821E0D69D}"/>
              </a:ext>
            </a:extLst>
          </p:cNvPr>
          <p:cNvSpPr/>
          <p:nvPr/>
        </p:nvSpPr>
        <p:spPr>
          <a:xfrm>
            <a:off x="4932040" y="208228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要事第一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C9974C-D42A-483B-B452-1232472A6647}"/>
              </a:ext>
            </a:extLst>
          </p:cNvPr>
          <p:cNvGrpSpPr/>
          <p:nvPr/>
        </p:nvGrpSpPr>
        <p:grpSpPr>
          <a:xfrm>
            <a:off x="5033596" y="2778482"/>
            <a:ext cx="3138804" cy="369332"/>
            <a:chOff x="6876256" y="2355726"/>
            <a:chExt cx="1805799" cy="36933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EB051AE6-FE6E-4890-80EA-EBA699B1C23D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75D2BB-CBD3-4E4C-A254-73870EED221E}"/>
                </a:ext>
              </a:extLst>
            </p:cNvPr>
            <p:cNvSpPr/>
            <p:nvPr/>
          </p:nvSpPr>
          <p:spPr>
            <a:xfrm>
              <a:off x="6882625" y="2355726"/>
              <a:ext cx="1799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PUT FIRST THINGS FIRST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73">
            <a:extLst>
              <a:ext uri="{FF2B5EF4-FFF2-40B4-BE49-F238E27FC236}">
                <a16:creationId xmlns="" xmlns:a16="http://schemas.microsoft.com/office/drawing/2014/main" id="{EE4A33A4-9761-4ACE-AD1B-74D6DFB36300}"/>
              </a:ext>
            </a:extLst>
          </p:cNvPr>
          <p:cNvSpPr>
            <a:spLocks/>
          </p:cNvSpPr>
          <p:nvPr/>
        </p:nvSpPr>
        <p:spPr bwMode="auto">
          <a:xfrm>
            <a:off x="1555750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0" grpId="0" animBg="1"/>
      <p:bldP spid="20" grpId="1" animBg="1"/>
      <p:bldP spid="22" grpId="0" animBg="1"/>
      <p:bldP spid="36" grpId="0" animBg="1"/>
      <p:bldP spid="38" grpId="0" animBg="1"/>
      <p:bldP spid="39" grpId="0" animBg="1"/>
      <p:bldP spid="12" grpId="0" animBg="1"/>
      <p:bldP spid="41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337A5B3-FD4B-48F4-981D-A29A1680A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383326"/>
            <a:ext cx="2531716" cy="326252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1A0E49D-79A2-4C9E-BAE7-4C8447089FDC}"/>
              </a:ext>
            </a:extLst>
          </p:cNvPr>
          <p:cNvSpPr/>
          <p:nvPr/>
        </p:nvSpPr>
        <p:spPr>
          <a:xfrm>
            <a:off x="179512" y="2260535"/>
            <a:ext cx="53998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“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不能管理时间，便什么都不能管理。”</a:t>
            </a:r>
          </a:p>
          <a:p>
            <a:pPr algn="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</a:p>
          <a:p>
            <a:pPr algn="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                                 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杜拉克</a:t>
            </a:r>
          </a:p>
          <a:p>
            <a:pPr algn="r"/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9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B6D2DBEC-7ECD-445C-AB22-9D5C285C2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94" y="1412072"/>
            <a:ext cx="6020346" cy="1015662"/>
          </a:xfrm>
          <a:prstGeom prst="rect">
            <a:avLst/>
          </a:prstGeom>
          <a:noFill/>
          <a:ln w="9525" algn="ctr">
            <a:solidFill>
              <a:schemeClr val="accent5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重要的因子通常只占少数，而不重要的因子占多数，因此只要能控制具有重要性的少数因子即能控制全局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="" xmlns:a16="http://schemas.microsoft.com/office/drawing/2014/main" id="{EB2B36FA-4183-41AB-878E-07D167BC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4" y="1407140"/>
            <a:ext cx="1728192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a typeface="微软雅黑" pitchFamily="34" charset="-122"/>
              </a:rPr>
              <a:t>帕累托原则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ea typeface="微软雅黑" pitchFamily="34" charset="-122"/>
              </a:rPr>
              <a:t>80/20</a:t>
            </a:r>
            <a:r>
              <a:rPr lang="zh-CN" altLang="en-US" sz="2000" dirty="0">
                <a:solidFill>
                  <a:schemeClr val="bg1"/>
                </a:solidFill>
                <a:ea typeface="微软雅黑" pitchFamily="34" charset="-122"/>
              </a:rPr>
              <a:t>法则</a:t>
            </a:r>
          </a:p>
        </p:txBody>
      </p:sp>
      <p:sp>
        <p:nvSpPr>
          <p:cNvPr id="5" name="Rectangle 1026">
            <a:extLst>
              <a:ext uri="{FF2B5EF4-FFF2-40B4-BE49-F238E27FC236}">
                <a16:creationId xmlns="" xmlns:a16="http://schemas.microsoft.com/office/drawing/2014/main" id="{24869C3A-FC91-4741-A65D-0C5081FD1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16" y="2951306"/>
            <a:ext cx="3234382" cy="491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80%最佳效果的工作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="" xmlns:a16="http://schemas.microsoft.com/office/drawing/2014/main" id="{5156A2F5-3C4E-40F0-9168-AF74C525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06" y="3874567"/>
            <a:ext cx="3234382" cy="491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20%较为次要的工作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1028">
            <a:extLst>
              <a:ext uri="{FF2B5EF4-FFF2-40B4-BE49-F238E27FC236}">
                <a16:creationId xmlns="" xmlns:a16="http://schemas.microsoft.com/office/drawing/2014/main" id="{06AA4B48-F3C7-4E89-B62F-35804C4D0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458" y="3874567"/>
            <a:ext cx="3234382" cy="491213"/>
          </a:xfrm>
          <a:prstGeom prst="rect">
            <a:avLst/>
          </a:prstGeom>
          <a:solidFill>
            <a:schemeClr val="tx2"/>
          </a:solidFill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80%的时间</a:t>
            </a:r>
          </a:p>
        </p:txBody>
      </p:sp>
      <p:sp>
        <p:nvSpPr>
          <p:cNvPr id="8" name="Rectangle 1029">
            <a:extLst>
              <a:ext uri="{FF2B5EF4-FFF2-40B4-BE49-F238E27FC236}">
                <a16:creationId xmlns="" xmlns:a16="http://schemas.microsoft.com/office/drawing/2014/main" id="{D2F0A82C-1CCB-4545-AB51-F4EA00AE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458" y="2951306"/>
            <a:ext cx="3234382" cy="491213"/>
          </a:xfrm>
          <a:prstGeom prst="rect">
            <a:avLst/>
          </a:prstGeom>
          <a:solidFill>
            <a:schemeClr val="tx2"/>
          </a:solidFill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20%的时间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032">
            <a:extLst>
              <a:ext uri="{FF2B5EF4-FFF2-40B4-BE49-F238E27FC236}">
                <a16:creationId xmlns="" xmlns:a16="http://schemas.microsoft.com/office/drawing/2014/main" id="{C4EDB3E9-3ECE-4583-BF74-2E6370DB5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065" y="2859782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chemeClr val="accent5"/>
                </a:solidFill>
              </a:rPr>
              <a:t>来自</a:t>
            </a:r>
          </a:p>
        </p:txBody>
      </p:sp>
      <p:sp>
        <p:nvSpPr>
          <p:cNvPr id="12" name="Rectangle 1033">
            <a:extLst>
              <a:ext uri="{FF2B5EF4-FFF2-40B4-BE49-F238E27FC236}">
                <a16:creationId xmlns="" xmlns:a16="http://schemas.microsoft.com/office/drawing/2014/main" id="{F9859F6A-D0A5-4FAF-A0E0-CBE10CA5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065" y="3735144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chemeClr val="accent5"/>
                </a:solidFill>
              </a:rPr>
              <a:t>花去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DFAD65F-30E1-4992-ACF7-649FD6211E5F}"/>
              </a:ext>
            </a:extLst>
          </p:cNvPr>
          <p:cNvSpPr/>
          <p:nvPr/>
        </p:nvSpPr>
        <p:spPr>
          <a:xfrm>
            <a:off x="1043608" y="5733256"/>
            <a:ext cx="7416824" cy="93610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+mj-cs"/>
              </a:rPr>
              <a:t>关注效能</a:t>
            </a:r>
            <a:r>
              <a:rPr lang="en-US" altLang="zh-CN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+mj-cs"/>
                <a:sym typeface="Wingdings" pitchFamily="2" charset="2"/>
              </a:rPr>
              <a:t></a:t>
            </a:r>
            <a:r>
              <a:rPr lang="zh-CN" altLang="en-US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+mj-cs"/>
                <a:sym typeface="Wingdings" pitchFamily="2" charset="2"/>
              </a:rPr>
              <a:t>关注</a:t>
            </a:r>
            <a:r>
              <a:rPr lang="zh-CN" altLang="en-US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+mj-cs"/>
              </a:rPr>
              <a:t>投入产出比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="" xmlns:a16="http://schemas.microsoft.com/office/drawing/2014/main" id="{041DE16F-D2FF-46FC-B974-E3986269030D}"/>
              </a:ext>
            </a:extLst>
          </p:cNvPr>
          <p:cNvSpPr/>
          <p:nvPr/>
        </p:nvSpPr>
        <p:spPr>
          <a:xfrm>
            <a:off x="4237360" y="3144063"/>
            <a:ext cx="720080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="" xmlns:a16="http://schemas.microsoft.com/office/drawing/2014/main" id="{A7F34851-82DE-42CD-B10F-5306B031C3EA}"/>
              </a:ext>
            </a:extLst>
          </p:cNvPr>
          <p:cNvSpPr/>
          <p:nvPr/>
        </p:nvSpPr>
        <p:spPr>
          <a:xfrm>
            <a:off x="4237360" y="4036967"/>
            <a:ext cx="720080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9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>
            <a:extLst>
              <a:ext uri="{FF2B5EF4-FFF2-40B4-BE49-F238E27FC236}">
                <a16:creationId xmlns="" xmlns:a16="http://schemas.microsoft.com/office/drawing/2014/main" id="{6AE3EEAB-9DBB-4E88-BABF-BF744CB21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89369"/>
              </p:ext>
            </p:extLst>
          </p:nvPr>
        </p:nvGraphicFramePr>
        <p:xfrm>
          <a:off x="485143" y="1491630"/>
          <a:ext cx="8173715" cy="318921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74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8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0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管理原则</a:t>
                      </a: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84406" marR="8440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重要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84406" marR="84406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不重要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84406" marR="84406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紧急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84406" marR="84406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1813" algn="l"/>
                        </a:tabLst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Ⅰ  </a:t>
                      </a:r>
                      <a:r>
                        <a:rPr kumimoji="0" lang="en-US" alt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危机</a:t>
                      </a:r>
                      <a:endParaRPr kumimoji="0" lang="en-US" altLang="en-US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1813" algn="l"/>
                        </a:tabLst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急迫的问题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1813" algn="l"/>
                        </a:tabLst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有期限压力的计划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4406" marR="84406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  <a:r>
                        <a:rPr kumimoji="0" lang="en-US" altLang="zh-TW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不速之客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某些电话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某些信件与报告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某些会议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4406" marR="84406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不紧急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84406" marR="84406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r>
                        <a:rPr kumimoji="0" lang="en-US" altLang="zh-TW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防患未然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公司战略</a:t>
                      </a:r>
                      <a:endParaRPr kumimoji="0" lang="zh-TW" altLang="en-US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建立人际关系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人才培养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4406" marR="84406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Ⅳ  </a:t>
                      </a:r>
                      <a:r>
                        <a:rPr kumimoji="0" lang="en-US" alt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繁琐的</a:t>
                      </a: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事项</a:t>
                      </a:r>
                      <a:endParaRPr kumimoji="0" lang="en-US" altLang="en-US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某些信件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某些电话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浪费时间之事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    有趣的活动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4406" marR="84406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D7F76CF-7EA2-4A7F-AF5E-16017F0C3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627534"/>
            <a:ext cx="2880320" cy="44899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80CC7EB-EA2D-47A7-9C63-10D806BAAC64}"/>
              </a:ext>
            </a:extLst>
          </p:cNvPr>
          <p:cNvSpPr/>
          <p:nvPr/>
        </p:nvSpPr>
        <p:spPr>
          <a:xfrm>
            <a:off x="202789" y="133463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你有这样的问题吗？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0787046-4E57-49D2-A81E-7A84EB700F09}"/>
              </a:ext>
            </a:extLst>
          </p:cNvPr>
          <p:cNvSpPr/>
          <p:nvPr/>
        </p:nvSpPr>
        <p:spPr>
          <a:xfrm>
            <a:off x="5162441" y="1000206"/>
            <a:ext cx="373483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事业十分成功，但是却失去了家庭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70A2A76-8B85-49EC-81BA-4F55A7D6F992}"/>
              </a:ext>
            </a:extLst>
          </p:cNvPr>
          <p:cNvSpPr/>
          <p:nvPr/>
        </p:nvSpPr>
        <p:spPr>
          <a:xfrm>
            <a:off x="4211960" y="1949951"/>
            <a:ext cx="504732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很忙，但是看不出来这样工作对来有何意义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C576256-C929-498A-97FF-F0D043D07A57}"/>
              </a:ext>
            </a:extLst>
          </p:cNvPr>
          <p:cNvSpPr/>
          <p:nvPr/>
        </p:nvSpPr>
        <p:spPr>
          <a:xfrm>
            <a:off x="756828" y="1007787"/>
            <a:ext cx="30410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经常减肥，越减越肥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74507D3-655F-4B58-908C-751CE05592A1}"/>
              </a:ext>
            </a:extLst>
          </p:cNvPr>
          <p:cNvSpPr/>
          <p:nvPr/>
        </p:nvSpPr>
        <p:spPr>
          <a:xfrm>
            <a:off x="4483327" y="3048284"/>
            <a:ext cx="504732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看到他人成功，表面上祝福，心里却难过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2E8CF34-25FF-4A43-9FB3-CFCB59A9B93E}"/>
              </a:ext>
            </a:extLst>
          </p:cNvPr>
          <p:cNvSpPr/>
          <p:nvPr/>
        </p:nvSpPr>
        <p:spPr>
          <a:xfrm>
            <a:off x="-386648" y="2443958"/>
            <a:ext cx="504732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要做的事情太多了，但是时间总是不够用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C3C5867-8267-4D56-8877-089DFCEF2F00}"/>
              </a:ext>
            </a:extLst>
          </p:cNvPr>
          <p:cNvSpPr/>
          <p:nvPr/>
        </p:nvSpPr>
        <p:spPr>
          <a:xfrm>
            <a:off x="189097" y="3656183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工作上一些问题各执己见，互不相让，导致工无法开展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6828" y="1707654"/>
            <a:ext cx="12948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https://www.ypppt.com/</a:t>
            </a:r>
            <a:endParaRPr lang="zh-CN" altLang="en-US" sz="7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78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lativeShape2">
            <a:extLst>
              <a:ext uri="{FF2B5EF4-FFF2-40B4-BE49-F238E27FC236}">
                <a16:creationId xmlns="" xmlns:a16="http://schemas.microsoft.com/office/drawing/2014/main" id="{C90E9840-C4FB-4A3A-85AA-21748CBC7F2E}"/>
              </a:ext>
            </a:extLst>
          </p:cNvPr>
          <p:cNvSpPr/>
          <p:nvPr/>
        </p:nvSpPr>
        <p:spPr>
          <a:xfrm>
            <a:off x="4572000" y="2049475"/>
            <a:ext cx="3340101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19F8EFDE-CB2F-4A22-B989-E8F09A9D5E15}"/>
              </a:ext>
            </a:extLst>
          </p:cNvPr>
          <p:cNvGrpSpPr/>
          <p:nvPr/>
        </p:nvGrpSpPr>
        <p:grpSpPr>
          <a:xfrm>
            <a:off x="3491880" y="2062175"/>
            <a:ext cx="1206681" cy="314535"/>
            <a:chOff x="3491880" y="2049475"/>
            <a:chExt cx="1206681" cy="314535"/>
          </a:xfrm>
        </p:grpSpPr>
        <p:sp>
          <p:nvSpPr>
            <p:cNvPr id="41" name="ValueShape1">
              <a:extLst>
                <a:ext uri="{FF2B5EF4-FFF2-40B4-BE49-F238E27FC236}">
                  <a16:creationId xmlns="" xmlns:a16="http://schemas.microsoft.com/office/drawing/2014/main" id="{C9A5156F-1ABC-4F22-8868-610BFECA0648}"/>
                </a:ext>
              </a:extLst>
            </p:cNvPr>
            <p:cNvSpPr/>
            <p:nvPr/>
          </p:nvSpPr>
          <p:spPr>
            <a:xfrm>
              <a:off x="3491880" y="2049475"/>
              <a:ext cx="1080120" cy="3063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ValueText1">
              <a:extLst>
                <a:ext uri="{FF2B5EF4-FFF2-40B4-BE49-F238E27FC236}">
                  <a16:creationId xmlns="" xmlns:a16="http://schemas.microsoft.com/office/drawing/2014/main" id="{4D3518BC-693A-4AF0-8D21-E5189C7474C2}"/>
                </a:ext>
              </a:extLst>
            </p:cNvPr>
            <p:cNvSpPr/>
            <p:nvPr/>
          </p:nvSpPr>
          <p:spPr>
            <a:xfrm>
              <a:off x="3569969" y="2057622"/>
              <a:ext cx="1128592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20-25%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="" xmlns:a16="http://schemas.microsoft.com/office/drawing/2014/main" id="{E78A23D2-2438-4C43-9F68-FF9AA124159D}"/>
              </a:ext>
            </a:extLst>
          </p:cNvPr>
          <p:cNvGrpSpPr/>
          <p:nvPr/>
        </p:nvGrpSpPr>
        <p:grpSpPr>
          <a:xfrm>
            <a:off x="4461673" y="2054028"/>
            <a:ext cx="1259439" cy="314535"/>
            <a:chOff x="4461673" y="2041328"/>
            <a:chExt cx="1259439" cy="314535"/>
          </a:xfrm>
        </p:grpSpPr>
        <p:sp>
          <p:nvSpPr>
            <p:cNvPr id="42" name="ValueShape2">
              <a:extLst>
                <a:ext uri="{FF2B5EF4-FFF2-40B4-BE49-F238E27FC236}">
                  <a16:creationId xmlns="" xmlns:a16="http://schemas.microsoft.com/office/drawing/2014/main" id="{76BEA73F-9D07-4B66-988A-F2F777E63CA3}"/>
                </a:ext>
              </a:extLst>
            </p:cNvPr>
            <p:cNvSpPr/>
            <p:nvPr/>
          </p:nvSpPr>
          <p:spPr>
            <a:xfrm>
              <a:off x="4572000" y="2049475"/>
              <a:ext cx="1149112" cy="3063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ValueText2">
              <a:extLst>
                <a:ext uri="{FF2B5EF4-FFF2-40B4-BE49-F238E27FC236}">
                  <a16:creationId xmlns="" xmlns:a16="http://schemas.microsoft.com/office/drawing/2014/main" id="{28A95EC7-84F2-4DC5-B16F-B44B91AD48D1}"/>
                </a:ext>
              </a:extLst>
            </p:cNvPr>
            <p:cNvSpPr/>
            <p:nvPr/>
          </p:nvSpPr>
          <p:spPr>
            <a:xfrm>
              <a:off x="4461673" y="2041328"/>
              <a:ext cx="1181349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25-30%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D7CC288-F25E-4645-BACB-B31FC95A204B}"/>
              </a:ext>
            </a:extLst>
          </p:cNvPr>
          <p:cNvSpPr/>
          <p:nvPr/>
        </p:nvSpPr>
        <p:spPr>
          <a:xfrm>
            <a:off x="7804970" y="1997847"/>
            <a:ext cx="461665" cy="1938992"/>
          </a:xfrm>
          <a:prstGeom prst="rect">
            <a:avLst/>
          </a:prstGeom>
          <a:solidFill>
            <a:schemeClr val="accent5"/>
          </a:solidFill>
        </p:spPr>
        <p:txBody>
          <a:bodyPr vert="horz" wrap="square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普通人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="" xmlns:a16="http://schemas.microsoft.com/office/drawing/2014/main" id="{EBFCDC92-859B-4247-92B0-1FC722337CB4}"/>
              </a:ext>
            </a:extLst>
          </p:cNvPr>
          <p:cNvSpPr/>
          <p:nvPr/>
        </p:nvSpPr>
        <p:spPr>
          <a:xfrm>
            <a:off x="878966" y="1997847"/>
            <a:ext cx="461665" cy="1938992"/>
          </a:xfrm>
          <a:prstGeom prst="rect">
            <a:avLst/>
          </a:prstGeom>
          <a:solidFill>
            <a:schemeClr val="accent5"/>
          </a:solidFill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高效能人士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="" xmlns:a16="http://schemas.microsoft.com/office/drawing/2014/main" id="{9DCCDA88-8CEA-4A12-9D85-C546C05BFF35}"/>
              </a:ext>
            </a:extLst>
          </p:cNvPr>
          <p:cNvSpPr/>
          <p:nvPr/>
        </p:nvSpPr>
        <p:spPr>
          <a:xfrm>
            <a:off x="3864115" y="139000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时间安排</a:t>
            </a:r>
            <a:endParaRPr lang="zh-CN" altLang="en-US" sz="2400" dirty="0"/>
          </a:p>
        </p:txBody>
      </p: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43494A2-C5B2-477C-B49B-F21A4A3641AD}"/>
              </a:ext>
            </a:extLst>
          </p:cNvPr>
          <p:cNvGrpSpPr/>
          <p:nvPr/>
        </p:nvGrpSpPr>
        <p:grpSpPr>
          <a:xfrm>
            <a:off x="1979712" y="1983459"/>
            <a:ext cx="441146" cy="1875937"/>
            <a:chOff x="2073492" y="1967752"/>
            <a:chExt cx="441146" cy="1875937"/>
          </a:xfrm>
        </p:grpSpPr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45A988C7-01E5-4874-8FAB-1ED2C259EA58}"/>
                </a:ext>
              </a:extLst>
            </p:cNvPr>
            <p:cNvSpPr/>
            <p:nvPr/>
          </p:nvSpPr>
          <p:spPr>
            <a:xfrm>
              <a:off x="2073492" y="196775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Ⅰ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="" xmlns:a16="http://schemas.microsoft.com/office/drawing/2014/main" id="{931653A0-CEDA-4625-BE4B-0FF86D79E3CB}"/>
                </a:ext>
              </a:extLst>
            </p:cNvPr>
            <p:cNvSpPr/>
            <p:nvPr/>
          </p:nvSpPr>
          <p:spPr>
            <a:xfrm>
              <a:off x="2073492" y="2459694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Ⅱ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36F34EAF-2335-4879-A9C1-EA66B923C780}"/>
                </a:ext>
              </a:extLst>
            </p:cNvPr>
            <p:cNvSpPr/>
            <p:nvPr/>
          </p:nvSpPr>
          <p:spPr>
            <a:xfrm>
              <a:off x="2073492" y="2951636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Ⅲ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DA3E397A-1D7B-45B0-B45B-260C07275333}"/>
                </a:ext>
              </a:extLst>
            </p:cNvPr>
            <p:cNvSpPr/>
            <p:nvPr/>
          </p:nvSpPr>
          <p:spPr>
            <a:xfrm>
              <a:off x="2073492" y="3443579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Ⅳ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F03A2B9C-22F6-4F71-9CF0-CFC39636E860}"/>
              </a:ext>
            </a:extLst>
          </p:cNvPr>
          <p:cNvGrpSpPr/>
          <p:nvPr/>
        </p:nvGrpSpPr>
        <p:grpSpPr>
          <a:xfrm>
            <a:off x="6732240" y="1983459"/>
            <a:ext cx="441146" cy="1875937"/>
            <a:chOff x="2073492" y="1967752"/>
            <a:chExt cx="441146" cy="1875937"/>
          </a:xfrm>
        </p:grpSpPr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5ABF85E7-08E2-443C-9FB5-7591D1CB9E2A}"/>
                </a:ext>
              </a:extLst>
            </p:cNvPr>
            <p:cNvSpPr/>
            <p:nvPr/>
          </p:nvSpPr>
          <p:spPr>
            <a:xfrm>
              <a:off x="2073492" y="1967752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Ⅰ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="" xmlns:a16="http://schemas.microsoft.com/office/drawing/2014/main" id="{FF52A1C8-D7A8-401F-BB02-054F6E1EE966}"/>
                </a:ext>
              </a:extLst>
            </p:cNvPr>
            <p:cNvSpPr/>
            <p:nvPr/>
          </p:nvSpPr>
          <p:spPr>
            <a:xfrm>
              <a:off x="2073492" y="2459694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Ⅱ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="" xmlns:a16="http://schemas.microsoft.com/office/drawing/2014/main" id="{3E3AF6E2-8A9A-4DFC-BCA1-5FDD94E4687C}"/>
                </a:ext>
              </a:extLst>
            </p:cNvPr>
            <p:cNvSpPr/>
            <p:nvPr/>
          </p:nvSpPr>
          <p:spPr>
            <a:xfrm>
              <a:off x="2073492" y="2951636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Ⅲ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1941BD98-B50E-4A57-9610-CDF40AC6A4D0}"/>
                </a:ext>
              </a:extLst>
            </p:cNvPr>
            <p:cNvSpPr/>
            <p:nvPr/>
          </p:nvSpPr>
          <p:spPr>
            <a:xfrm>
              <a:off x="2073492" y="3443579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</a:rPr>
                <a:t>Ⅳ</a:t>
              </a:r>
              <a:endParaRPr lang="zh-CN" altLang="en-US" sz="2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53E06261-4AC0-40DE-BD3B-0B73AE190F83}"/>
              </a:ext>
            </a:extLst>
          </p:cNvPr>
          <p:cNvGrpSpPr/>
          <p:nvPr/>
        </p:nvGrpSpPr>
        <p:grpSpPr>
          <a:xfrm>
            <a:off x="4192858" y="2537367"/>
            <a:ext cx="1233275" cy="308220"/>
            <a:chOff x="4192858" y="2524667"/>
            <a:chExt cx="1233275" cy="308220"/>
          </a:xfrm>
        </p:grpSpPr>
        <p:sp>
          <p:nvSpPr>
            <p:cNvPr id="52" name="ValueShape2">
              <a:extLst>
                <a:ext uri="{FF2B5EF4-FFF2-40B4-BE49-F238E27FC236}">
                  <a16:creationId xmlns="" xmlns:a16="http://schemas.microsoft.com/office/drawing/2014/main" id="{C11ED94C-52A6-4F2F-A88A-AB108F408C6C}"/>
                </a:ext>
              </a:extLst>
            </p:cNvPr>
            <p:cNvSpPr/>
            <p:nvPr/>
          </p:nvSpPr>
          <p:spPr>
            <a:xfrm>
              <a:off x="4572000" y="2524667"/>
              <a:ext cx="854133" cy="3063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ValueText2">
              <a:extLst>
                <a:ext uri="{FF2B5EF4-FFF2-40B4-BE49-F238E27FC236}">
                  <a16:creationId xmlns="" xmlns:a16="http://schemas.microsoft.com/office/drawing/2014/main" id="{CB375F98-7C3F-48F2-AA64-98D5A8201225}"/>
                </a:ext>
              </a:extLst>
            </p:cNvPr>
            <p:cNvSpPr/>
            <p:nvPr/>
          </p:nvSpPr>
          <p:spPr>
            <a:xfrm>
              <a:off x="4192858" y="2526499"/>
              <a:ext cx="1181349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15%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BC1660AA-3101-4D5E-8B00-9ADDD86B2F3B}"/>
              </a:ext>
            </a:extLst>
          </p:cNvPr>
          <p:cNvGrpSpPr/>
          <p:nvPr/>
        </p:nvGrpSpPr>
        <p:grpSpPr>
          <a:xfrm>
            <a:off x="4589414" y="3007797"/>
            <a:ext cx="2070818" cy="311150"/>
            <a:chOff x="4589414" y="2995097"/>
            <a:chExt cx="2070818" cy="311150"/>
          </a:xfrm>
        </p:grpSpPr>
        <p:sp>
          <p:nvSpPr>
            <p:cNvPr id="55" name="ValueShape2">
              <a:extLst>
                <a:ext uri="{FF2B5EF4-FFF2-40B4-BE49-F238E27FC236}">
                  <a16:creationId xmlns="" xmlns:a16="http://schemas.microsoft.com/office/drawing/2014/main" id="{D11B193D-9637-4C2C-B3FE-36B5D1AB5BFC}"/>
                </a:ext>
              </a:extLst>
            </p:cNvPr>
            <p:cNvSpPr/>
            <p:nvPr/>
          </p:nvSpPr>
          <p:spPr>
            <a:xfrm>
              <a:off x="4589414" y="2999859"/>
              <a:ext cx="2070818" cy="3063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ValueText2">
              <a:extLst>
                <a:ext uri="{FF2B5EF4-FFF2-40B4-BE49-F238E27FC236}">
                  <a16:creationId xmlns="" xmlns:a16="http://schemas.microsoft.com/office/drawing/2014/main" id="{DCC5308A-6677-49FB-A673-6C4ED5FC673F}"/>
                </a:ext>
              </a:extLst>
            </p:cNvPr>
            <p:cNvSpPr/>
            <p:nvPr/>
          </p:nvSpPr>
          <p:spPr>
            <a:xfrm>
              <a:off x="5406875" y="2995097"/>
              <a:ext cx="1181349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50-60%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496F639E-C117-48C0-941F-77EDF23E7FC1}"/>
              </a:ext>
            </a:extLst>
          </p:cNvPr>
          <p:cNvGrpSpPr/>
          <p:nvPr/>
        </p:nvGrpSpPr>
        <p:grpSpPr>
          <a:xfrm>
            <a:off x="3891212" y="3487751"/>
            <a:ext cx="1181349" cy="306388"/>
            <a:chOff x="3891212" y="3475051"/>
            <a:chExt cx="1181349" cy="306388"/>
          </a:xfrm>
        </p:grpSpPr>
        <p:sp>
          <p:nvSpPr>
            <p:cNvPr id="58" name="ValueShape2">
              <a:extLst>
                <a:ext uri="{FF2B5EF4-FFF2-40B4-BE49-F238E27FC236}">
                  <a16:creationId xmlns="" xmlns:a16="http://schemas.microsoft.com/office/drawing/2014/main" id="{690314D8-9896-43CF-A2E5-648C742BAF9D}"/>
                </a:ext>
              </a:extLst>
            </p:cNvPr>
            <p:cNvSpPr/>
            <p:nvPr/>
          </p:nvSpPr>
          <p:spPr>
            <a:xfrm>
              <a:off x="4571999" y="3475051"/>
              <a:ext cx="500561" cy="3063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ValueText2">
              <a:extLst>
                <a:ext uri="{FF2B5EF4-FFF2-40B4-BE49-F238E27FC236}">
                  <a16:creationId xmlns="" xmlns:a16="http://schemas.microsoft.com/office/drawing/2014/main" id="{0BD3CB46-ECAB-4DC5-87A3-CAF8F859440C}"/>
                </a:ext>
              </a:extLst>
            </p:cNvPr>
            <p:cNvSpPr/>
            <p:nvPr/>
          </p:nvSpPr>
          <p:spPr>
            <a:xfrm>
              <a:off x="3891212" y="3475051"/>
              <a:ext cx="1181349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&lt;1%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="" xmlns:a16="http://schemas.microsoft.com/office/drawing/2014/main" id="{3173D3B2-EFEA-4912-AE44-177463D67CC6}"/>
              </a:ext>
            </a:extLst>
          </p:cNvPr>
          <p:cNvGrpSpPr/>
          <p:nvPr/>
        </p:nvGrpSpPr>
        <p:grpSpPr>
          <a:xfrm>
            <a:off x="2567939" y="2537367"/>
            <a:ext cx="2004061" cy="306388"/>
            <a:chOff x="2567939" y="2524667"/>
            <a:chExt cx="2004061" cy="306388"/>
          </a:xfrm>
        </p:grpSpPr>
        <p:sp>
          <p:nvSpPr>
            <p:cNvPr id="51" name="ValueShape1">
              <a:extLst>
                <a:ext uri="{FF2B5EF4-FFF2-40B4-BE49-F238E27FC236}">
                  <a16:creationId xmlns="" xmlns:a16="http://schemas.microsoft.com/office/drawing/2014/main" id="{E28D3D30-88EA-4C33-96AD-7C7BF74CE50A}"/>
                </a:ext>
              </a:extLst>
            </p:cNvPr>
            <p:cNvSpPr/>
            <p:nvPr/>
          </p:nvSpPr>
          <p:spPr>
            <a:xfrm>
              <a:off x="2567939" y="2524667"/>
              <a:ext cx="2004061" cy="3063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ValueText1">
              <a:extLst>
                <a:ext uri="{FF2B5EF4-FFF2-40B4-BE49-F238E27FC236}">
                  <a16:creationId xmlns="" xmlns:a16="http://schemas.microsoft.com/office/drawing/2014/main" id="{BC364D7B-AD8A-4C83-BBB8-76896782B9F6}"/>
                </a:ext>
              </a:extLst>
            </p:cNvPr>
            <p:cNvSpPr/>
            <p:nvPr/>
          </p:nvSpPr>
          <p:spPr>
            <a:xfrm>
              <a:off x="2808462" y="2524667"/>
              <a:ext cx="1128592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65-80%</a:t>
              </a: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="" xmlns:a16="http://schemas.microsoft.com/office/drawing/2014/main" id="{DCCE5C90-0C1B-4A04-BA8D-66CC5311E2EA}"/>
              </a:ext>
            </a:extLst>
          </p:cNvPr>
          <p:cNvGrpSpPr/>
          <p:nvPr/>
        </p:nvGrpSpPr>
        <p:grpSpPr>
          <a:xfrm>
            <a:off x="3779912" y="3012559"/>
            <a:ext cx="1226080" cy="315420"/>
            <a:chOff x="3779912" y="2999859"/>
            <a:chExt cx="1226080" cy="315420"/>
          </a:xfrm>
        </p:grpSpPr>
        <p:sp>
          <p:nvSpPr>
            <p:cNvPr id="54" name="ValueShape1">
              <a:extLst>
                <a:ext uri="{FF2B5EF4-FFF2-40B4-BE49-F238E27FC236}">
                  <a16:creationId xmlns="" xmlns:a16="http://schemas.microsoft.com/office/drawing/2014/main" id="{C8917B23-32C1-450C-B4D6-45A6FDC6EB82}"/>
                </a:ext>
              </a:extLst>
            </p:cNvPr>
            <p:cNvSpPr/>
            <p:nvPr/>
          </p:nvSpPr>
          <p:spPr>
            <a:xfrm>
              <a:off x="3779912" y="2999859"/>
              <a:ext cx="809502" cy="3063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ValueText1">
              <a:extLst>
                <a:ext uri="{FF2B5EF4-FFF2-40B4-BE49-F238E27FC236}">
                  <a16:creationId xmlns="" xmlns:a16="http://schemas.microsoft.com/office/drawing/2014/main" id="{A32716D8-A2AA-4B81-B4D6-D0DAB03FF275}"/>
                </a:ext>
              </a:extLst>
            </p:cNvPr>
            <p:cNvSpPr/>
            <p:nvPr/>
          </p:nvSpPr>
          <p:spPr>
            <a:xfrm>
              <a:off x="3877400" y="3008891"/>
              <a:ext cx="1128592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15%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="" xmlns:a16="http://schemas.microsoft.com/office/drawing/2014/main" id="{7F9D14EA-5882-4BC7-8143-85647CDD9267}"/>
              </a:ext>
            </a:extLst>
          </p:cNvPr>
          <p:cNvGrpSpPr/>
          <p:nvPr/>
        </p:nvGrpSpPr>
        <p:grpSpPr>
          <a:xfrm>
            <a:off x="3491880" y="3487751"/>
            <a:ext cx="1201653" cy="319554"/>
            <a:chOff x="3491880" y="3475051"/>
            <a:chExt cx="1201653" cy="319554"/>
          </a:xfrm>
        </p:grpSpPr>
        <p:sp>
          <p:nvSpPr>
            <p:cNvPr id="57" name="ValueShape1">
              <a:extLst>
                <a:ext uri="{FF2B5EF4-FFF2-40B4-BE49-F238E27FC236}">
                  <a16:creationId xmlns="" xmlns:a16="http://schemas.microsoft.com/office/drawing/2014/main" id="{81F6A4F9-0903-4151-A3F8-49B56C2EA7A3}"/>
                </a:ext>
              </a:extLst>
            </p:cNvPr>
            <p:cNvSpPr/>
            <p:nvPr/>
          </p:nvSpPr>
          <p:spPr>
            <a:xfrm>
              <a:off x="3491880" y="3475051"/>
              <a:ext cx="1080120" cy="3063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ValueText1">
              <a:extLst>
                <a:ext uri="{FF2B5EF4-FFF2-40B4-BE49-F238E27FC236}">
                  <a16:creationId xmlns="" xmlns:a16="http://schemas.microsoft.com/office/drawing/2014/main" id="{5031B917-0D32-4D95-B675-51161CD37954}"/>
                </a:ext>
              </a:extLst>
            </p:cNvPr>
            <p:cNvSpPr/>
            <p:nvPr/>
          </p:nvSpPr>
          <p:spPr>
            <a:xfrm>
              <a:off x="3564941" y="3488217"/>
              <a:ext cx="1128592" cy="306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20-25%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8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8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="" xmlns:a16="http://schemas.microsoft.com/office/drawing/2014/main" id="{0D4AF44B-33CE-480B-8233-C71648C51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37589"/>
            <a:ext cx="1722780" cy="4616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六步骤流程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="" xmlns:a16="http://schemas.microsoft.com/office/drawing/2014/main" id="{AF6CF0E0-CAB0-408E-8B09-681922DD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009" y="1811981"/>
            <a:ext cx="1661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联结使命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6AD3F436-4F09-44D3-BF72-3A85793B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2893308"/>
            <a:ext cx="1627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回顾角色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0CF5A0D7-45F0-4852-8F3A-B6E5D646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556" y="4064754"/>
            <a:ext cx="1627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确定目标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2809141-C412-4FC7-823A-FBD982AF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153" y="4064754"/>
            <a:ext cx="1627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每周规划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427DE4BD-4CDC-4AA9-9551-B63407D2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529" y="2893308"/>
            <a:ext cx="1627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言行一致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821F49A4-07E4-454D-8162-45B311FE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28" y="1819515"/>
            <a:ext cx="1627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6.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评估小结</a:t>
            </a:r>
          </a:p>
        </p:txBody>
      </p:sp>
      <p:sp>
        <p:nvSpPr>
          <p:cNvPr id="10" name="MH_Title_1">
            <a:extLst>
              <a:ext uri="{FF2B5EF4-FFF2-40B4-BE49-F238E27FC236}">
                <a16:creationId xmlns="" xmlns:a16="http://schemas.microsoft.com/office/drawing/2014/main" id="{4BE31C08-5840-4065-BE74-E01CE077F0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6643" y="1909562"/>
            <a:ext cx="2490712" cy="2490712"/>
          </a:xfrm>
          <a:prstGeom prst="donut">
            <a:avLst>
              <a:gd name="adj" fmla="val 883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</a:endParaRPr>
          </a:p>
        </p:txBody>
      </p:sp>
      <p:sp>
        <p:nvSpPr>
          <p:cNvPr id="11" name="MH_Other_1">
            <a:extLst>
              <a:ext uri="{FF2B5EF4-FFF2-40B4-BE49-F238E27FC236}">
                <a16:creationId xmlns="" xmlns:a16="http://schemas.microsoft.com/office/drawing/2014/main" id="{3EB76EE5-CC1E-4774-A8DE-956D1104D98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3239507" y="2959870"/>
            <a:ext cx="388674" cy="390141"/>
          </a:xfrm>
          <a:custGeom>
            <a:avLst/>
            <a:gdLst>
              <a:gd name="connsiteX0" fmla="*/ 257175 w 514350"/>
              <a:gd name="connsiteY0" fmla="*/ 89086 h 514350"/>
              <a:gd name="connsiteX1" fmla="*/ 114170 w 514350"/>
              <a:gd name="connsiteY1" fmla="*/ 232090 h 514350"/>
              <a:gd name="connsiteX2" fmla="*/ 114170 w 514350"/>
              <a:gd name="connsiteY2" fmla="*/ 375095 h 514350"/>
              <a:gd name="connsiteX3" fmla="*/ 257175 w 514350"/>
              <a:gd name="connsiteY3" fmla="*/ 232090 h 514350"/>
              <a:gd name="connsiteX4" fmla="*/ 400179 w 514350"/>
              <a:gd name="connsiteY4" fmla="*/ 375095 h 514350"/>
              <a:gd name="connsiteX5" fmla="*/ 400179 w 514350"/>
              <a:gd name="connsiteY5" fmla="*/ 232090 h 514350"/>
              <a:gd name="connsiteX6" fmla="*/ 257175 w 514350"/>
              <a:gd name="connsiteY6" fmla="*/ 0 h 514350"/>
              <a:gd name="connsiteX7" fmla="*/ 514350 w 514350"/>
              <a:gd name="connsiteY7" fmla="*/ 257175 h 514350"/>
              <a:gd name="connsiteX8" fmla="*/ 257175 w 514350"/>
              <a:gd name="connsiteY8" fmla="*/ 514350 h 514350"/>
              <a:gd name="connsiteX9" fmla="*/ 0 w 514350"/>
              <a:gd name="connsiteY9" fmla="*/ 257175 h 514350"/>
              <a:gd name="connsiteX10" fmla="*/ 257175 w 514350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350" h="514350">
                <a:moveTo>
                  <a:pt x="257175" y="89086"/>
                </a:moveTo>
                <a:lnTo>
                  <a:pt x="114170" y="232090"/>
                </a:lnTo>
                <a:lnTo>
                  <a:pt x="114170" y="375095"/>
                </a:lnTo>
                <a:lnTo>
                  <a:pt x="257175" y="232090"/>
                </a:lnTo>
                <a:lnTo>
                  <a:pt x="400179" y="375095"/>
                </a:lnTo>
                <a:lnTo>
                  <a:pt x="400179" y="232090"/>
                </a:lnTo>
                <a:close/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350"/>
          </a:p>
        </p:txBody>
      </p:sp>
      <p:sp>
        <p:nvSpPr>
          <p:cNvPr id="12" name="MH_Other_2">
            <a:extLst>
              <a:ext uri="{FF2B5EF4-FFF2-40B4-BE49-F238E27FC236}">
                <a16:creationId xmlns="" xmlns:a16="http://schemas.microsoft.com/office/drawing/2014/main" id="{9CBB5357-710D-4209-92D0-E5F2CF0E76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9800000">
            <a:off x="3807851" y="1974984"/>
            <a:ext cx="390141" cy="388674"/>
          </a:xfrm>
          <a:custGeom>
            <a:avLst/>
            <a:gdLst>
              <a:gd name="connsiteX0" fmla="*/ 257175 w 514350"/>
              <a:gd name="connsiteY0" fmla="*/ 89086 h 514350"/>
              <a:gd name="connsiteX1" fmla="*/ 114170 w 514350"/>
              <a:gd name="connsiteY1" fmla="*/ 232090 h 514350"/>
              <a:gd name="connsiteX2" fmla="*/ 114170 w 514350"/>
              <a:gd name="connsiteY2" fmla="*/ 375095 h 514350"/>
              <a:gd name="connsiteX3" fmla="*/ 257175 w 514350"/>
              <a:gd name="connsiteY3" fmla="*/ 232090 h 514350"/>
              <a:gd name="connsiteX4" fmla="*/ 400179 w 514350"/>
              <a:gd name="connsiteY4" fmla="*/ 375095 h 514350"/>
              <a:gd name="connsiteX5" fmla="*/ 400179 w 514350"/>
              <a:gd name="connsiteY5" fmla="*/ 232090 h 514350"/>
              <a:gd name="connsiteX6" fmla="*/ 257175 w 514350"/>
              <a:gd name="connsiteY6" fmla="*/ 0 h 514350"/>
              <a:gd name="connsiteX7" fmla="*/ 514350 w 514350"/>
              <a:gd name="connsiteY7" fmla="*/ 257175 h 514350"/>
              <a:gd name="connsiteX8" fmla="*/ 257175 w 514350"/>
              <a:gd name="connsiteY8" fmla="*/ 514350 h 514350"/>
              <a:gd name="connsiteX9" fmla="*/ 0 w 514350"/>
              <a:gd name="connsiteY9" fmla="*/ 257175 h 514350"/>
              <a:gd name="connsiteX10" fmla="*/ 257175 w 514350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350" h="514350">
                <a:moveTo>
                  <a:pt x="257175" y="89086"/>
                </a:moveTo>
                <a:lnTo>
                  <a:pt x="114170" y="232090"/>
                </a:lnTo>
                <a:lnTo>
                  <a:pt x="114170" y="375095"/>
                </a:lnTo>
                <a:lnTo>
                  <a:pt x="257175" y="232090"/>
                </a:lnTo>
                <a:lnTo>
                  <a:pt x="400179" y="375095"/>
                </a:lnTo>
                <a:lnTo>
                  <a:pt x="400179" y="232090"/>
                </a:lnTo>
                <a:close/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350"/>
          </a:p>
        </p:txBody>
      </p:sp>
      <p:sp>
        <p:nvSpPr>
          <p:cNvPr id="13" name="MH_Other_3">
            <a:extLst>
              <a:ext uri="{FF2B5EF4-FFF2-40B4-BE49-F238E27FC236}">
                <a16:creationId xmlns="" xmlns:a16="http://schemas.microsoft.com/office/drawing/2014/main" id="{13E9A6FE-8BAF-47E0-B61B-C10FEDCDF88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800000">
            <a:off x="4946008" y="1974984"/>
            <a:ext cx="390141" cy="388674"/>
          </a:xfrm>
          <a:custGeom>
            <a:avLst/>
            <a:gdLst>
              <a:gd name="connsiteX0" fmla="*/ 257175 w 514350"/>
              <a:gd name="connsiteY0" fmla="*/ 89086 h 514350"/>
              <a:gd name="connsiteX1" fmla="*/ 114170 w 514350"/>
              <a:gd name="connsiteY1" fmla="*/ 232090 h 514350"/>
              <a:gd name="connsiteX2" fmla="*/ 114170 w 514350"/>
              <a:gd name="connsiteY2" fmla="*/ 375095 h 514350"/>
              <a:gd name="connsiteX3" fmla="*/ 257175 w 514350"/>
              <a:gd name="connsiteY3" fmla="*/ 232090 h 514350"/>
              <a:gd name="connsiteX4" fmla="*/ 400179 w 514350"/>
              <a:gd name="connsiteY4" fmla="*/ 375095 h 514350"/>
              <a:gd name="connsiteX5" fmla="*/ 400179 w 514350"/>
              <a:gd name="connsiteY5" fmla="*/ 232090 h 514350"/>
              <a:gd name="connsiteX6" fmla="*/ 257175 w 514350"/>
              <a:gd name="connsiteY6" fmla="*/ 0 h 514350"/>
              <a:gd name="connsiteX7" fmla="*/ 514350 w 514350"/>
              <a:gd name="connsiteY7" fmla="*/ 257175 h 514350"/>
              <a:gd name="connsiteX8" fmla="*/ 257175 w 514350"/>
              <a:gd name="connsiteY8" fmla="*/ 514350 h 514350"/>
              <a:gd name="connsiteX9" fmla="*/ 0 w 514350"/>
              <a:gd name="connsiteY9" fmla="*/ 257175 h 514350"/>
              <a:gd name="connsiteX10" fmla="*/ 257175 w 514350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350" h="514350">
                <a:moveTo>
                  <a:pt x="257175" y="89086"/>
                </a:moveTo>
                <a:lnTo>
                  <a:pt x="114170" y="232090"/>
                </a:lnTo>
                <a:lnTo>
                  <a:pt x="114170" y="375095"/>
                </a:lnTo>
                <a:lnTo>
                  <a:pt x="257175" y="232090"/>
                </a:lnTo>
                <a:lnTo>
                  <a:pt x="400179" y="375095"/>
                </a:lnTo>
                <a:lnTo>
                  <a:pt x="400179" y="232090"/>
                </a:lnTo>
                <a:close/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350"/>
          </a:p>
        </p:txBody>
      </p:sp>
      <p:sp>
        <p:nvSpPr>
          <p:cNvPr id="14" name="MH_Other_4">
            <a:extLst>
              <a:ext uri="{FF2B5EF4-FFF2-40B4-BE49-F238E27FC236}">
                <a16:creationId xmlns="" xmlns:a16="http://schemas.microsoft.com/office/drawing/2014/main" id="{C510740D-4CC2-4A69-A3BB-30E617077E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5515819" y="2959870"/>
            <a:ext cx="388674" cy="390141"/>
          </a:xfrm>
          <a:custGeom>
            <a:avLst/>
            <a:gdLst>
              <a:gd name="connsiteX0" fmla="*/ 257175 w 514350"/>
              <a:gd name="connsiteY0" fmla="*/ 89086 h 514350"/>
              <a:gd name="connsiteX1" fmla="*/ 114170 w 514350"/>
              <a:gd name="connsiteY1" fmla="*/ 232090 h 514350"/>
              <a:gd name="connsiteX2" fmla="*/ 114170 w 514350"/>
              <a:gd name="connsiteY2" fmla="*/ 375095 h 514350"/>
              <a:gd name="connsiteX3" fmla="*/ 257175 w 514350"/>
              <a:gd name="connsiteY3" fmla="*/ 232090 h 514350"/>
              <a:gd name="connsiteX4" fmla="*/ 400179 w 514350"/>
              <a:gd name="connsiteY4" fmla="*/ 375095 h 514350"/>
              <a:gd name="connsiteX5" fmla="*/ 400179 w 514350"/>
              <a:gd name="connsiteY5" fmla="*/ 232090 h 514350"/>
              <a:gd name="connsiteX6" fmla="*/ 257175 w 514350"/>
              <a:gd name="connsiteY6" fmla="*/ 0 h 514350"/>
              <a:gd name="connsiteX7" fmla="*/ 514350 w 514350"/>
              <a:gd name="connsiteY7" fmla="*/ 257175 h 514350"/>
              <a:gd name="connsiteX8" fmla="*/ 257175 w 514350"/>
              <a:gd name="connsiteY8" fmla="*/ 514350 h 514350"/>
              <a:gd name="connsiteX9" fmla="*/ 0 w 514350"/>
              <a:gd name="connsiteY9" fmla="*/ 257175 h 514350"/>
              <a:gd name="connsiteX10" fmla="*/ 257175 w 514350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350" h="514350">
                <a:moveTo>
                  <a:pt x="257175" y="89086"/>
                </a:moveTo>
                <a:lnTo>
                  <a:pt x="114170" y="232090"/>
                </a:lnTo>
                <a:lnTo>
                  <a:pt x="114170" y="375095"/>
                </a:lnTo>
                <a:lnTo>
                  <a:pt x="257175" y="232090"/>
                </a:lnTo>
                <a:lnTo>
                  <a:pt x="400179" y="375095"/>
                </a:lnTo>
                <a:lnTo>
                  <a:pt x="400179" y="232090"/>
                </a:lnTo>
                <a:close/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350"/>
          </a:p>
        </p:txBody>
      </p:sp>
      <p:sp>
        <p:nvSpPr>
          <p:cNvPr id="15" name="MH_Other_5">
            <a:extLst>
              <a:ext uri="{FF2B5EF4-FFF2-40B4-BE49-F238E27FC236}">
                <a16:creationId xmlns="" xmlns:a16="http://schemas.microsoft.com/office/drawing/2014/main" id="{14B42048-7A50-48D9-B689-E44918D3271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000000">
            <a:off x="4946008" y="3946224"/>
            <a:ext cx="390141" cy="388674"/>
          </a:xfrm>
          <a:custGeom>
            <a:avLst/>
            <a:gdLst>
              <a:gd name="connsiteX0" fmla="*/ 257175 w 514350"/>
              <a:gd name="connsiteY0" fmla="*/ 89086 h 514350"/>
              <a:gd name="connsiteX1" fmla="*/ 114170 w 514350"/>
              <a:gd name="connsiteY1" fmla="*/ 232090 h 514350"/>
              <a:gd name="connsiteX2" fmla="*/ 114170 w 514350"/>
              <a:gd name="connsiteY2" fmla="*/ 375095 h 514350"/>
              <a:gd name="connsiteX3" fmla="*/ 257175 w 514350"/>
              <a:gd name="connsiteY3" fmla="*/ 232090 h 514350"/>
              <a:gd name="connsiteX4" fmla="*/ 400179 w 514350"/>
              <a:gd name="connsiteY4" fmla="*/ 375095 h 514350"/>
              <a:gd name="connsiteX5" fmla="*/ 400179 w 514350"/>
              <a:gd name="connsiteY5" fmla="*/ 232090 h 514350"/>
              <a:gd name="connsiteX6" fmla="*/ 257175 w 514350"/>
              <a:gd name="connsiteY6" fmla="*/ 0 h 514350"/>
              <a:gd name="connsiteX7" fmla="*/ 514350 w 514350"/>
              <a:gd name="connsiteY7" fmla="*/ 257175 h 514350"/>
              <a:gd name="connsiteX8" fmla="*/ 257175 w 514350"/>
              <a:gd name="connsiteY8" fmla="*/ 514350 h 514350"/>
              <a:gd name="connsiteX9" fmla="*/ 0 w 514350"/>
              <a:gd name="connsiteY9" fmla="*/ 257175 h 514350"/>
              <a:gd name="connsiteX10" fmla="*/ 257175 w 514350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350" h="514350">
                <a:moveTo>
                  <a:pt x="257175" y="89086"/>
                </a:moveTo>
                <a:lnTo>
                  <a:pt x="114170" y="232090"/>
                </a:lnTo>
                <a:lnTo>
                  <a:pt x="114170" y="375095"/>
                </a:lnTo>
                <a:lnTo>
                  <a:pt x="257175" y="232090"/>
                </a:lnTo>
                <a:lnTo>
                  <a:pt x="400179" y="375095"/>
                </a:lnTo>
                <a:lnTo>
                  <a:pt x="400179" y="232090"/>
                </a:lnTo>
                <a:close/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350"/>
          </a:p>
        </p:txBody>
      </p:sp>
      <p:sp>
        <p:nvSpPr>
          <p:cNvPr id="16" name="MH_Other_6">
            <a:extLst>
              <a:ext uri="{FF2B5EF4-FFF2-40B4-BE49-F238E27FC236}">
                <a16:creationId xmlns="" xmlns:a16="http://schemas.microsoft.com/office/drawing/2014/main" id="{AC9E89F4-68E9-44B7-A974-44534F485C5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2600000">
            <a:off x="3807851" y="3946224"/>
            <a:ext cx="390141" cy="388674"/>
          </a:xfrm>
          <a:custGeom>
            <a:avLst/>
            <a:gdLst>
              <a:gd name="connsiteX0" fmla="*/ 257175 w 514350"/>
              <a:gd name="connsiteY0" fmla="*/ 89086 h 514350"/>
              <a:gd name="connsiteX1" fmla="*/ 114170 w 514350"/>
              <a:gd name="connsiteY1" fmla="*/ 232090 h 514350"/>
              <a:gd name="connsiteX2" fmla="*/ 114170 w 514350"/>
              <a:gd name="connsiteY2" fmla="*/ 375095 h 514350"/>
              <a:gd name="connsiteX3" fmla="*/ 257175 w 514350"/>
              <a:gd name="connsiteY3" fmla="*/ 232090 h 514350"/>
              <a:gd name="connsiteX4" fmla="*/ 400179 w 514350"/>
              <a:gd name="connsiteY4" fmla="*/ 375095 h 514350"/>
              <a:gd name="connsiteX5" fmla="*/ 400179 w 514350"/>
              <a:gd name="connsiteY5" fmla="*/ 232090 h 514350"/>
              <a:gd name="connsiteX6" fmla="*/ 257175 w 514350"/>
              <a:gd name="connsiteY6" fmla="*/ 0 h 514350"/>
              <a:gd name="connsiteX7" fmla="*/ 514350 w 514350"/>
              <a:gd name="connsiteY7" fmla="*/ 257175 h 514350"/>
              <a:gd name="connsiteX8" fmla="*/ 257175 w 514350"/>
              <a:gd name="connsiteY8" fmla="*/ 514350 h 514350"/>
              <a:gd name="connsiteX9" fmla="*/ 0 w 514350"/>
              <a:gd name="connsiteY9" fmla="*/ 257175 h 514350"/>
              <a:gd name="connsiteX10" fmla="*/ 257175 w 514350"/>
              <a:gd name="connsiteY1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350" h="514350">
                <a:moveTo>
                  <a:pt x="257175" y="89086"/>
                </a:moveTo>
                <a:lnTo>
                  <a:pt x="114170" y="232090"/>
                </a:lnTo>
                <a:lnTo>
                  <a:pt x="114170" y="375095"/>
                </a:lnTo>
                <a:lnTo>
                  <a:pt x="257175" y="232090"/>
                </a:lnTo>
                <a:lnTo>
                  <a:pt x="400179" y="375095"/>
                </a:lnTo>
                <a:lnTo>
                  <a:pt x="400179" y="232090"/>
                </a:lnTo>
                <a:close/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4312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2">
            <a:extLst>
              <a:ext uri="{FF2B5EF4-FFF2-40B4-BE49-F238E27FC236}">
                <a16:creationId xmlns="" xmlns:a16="http://schemas.microsoft.com/office/drawing/2014/main" id="{E341BE16-AB7C-4182-AB0B-DF5D3C27AAC4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3">
            <a:extLst>
              <a:ext uri="{FF2B5EF4-FFF2-40B4-BE49-F238E27FC236}">
                <a16:creationId xmlns="" xmlns:a16="http://schemas.microsoft.com/office/drawing/2014/main" id="{D85C50D4-8AC6-4359-A769-85F840513799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4">
            <a:extLst>
              <a:ext uri="{FF2B5EF4-FFF2-40B4-BE49-F238E27FC236}">
                <a16:creationId xmlns="" xmlns:a16="http://schemas.microsoft.com/office/drawing/2014/main" id="{610CB3EA-0601-4BF4-AD51-8C3884051E17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C3602B68-3184-46D5-B898-AAB4504111C4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6">
            <a:extLst>
              <a:ext uri="{FF2B5EF4-FFF2-40B4-BE49-F238E27FC236}">
                <a16:creationId xmlns="" xmlns:a16="http://schemas.microsoft.com/office/drawing/2014/main" id="{060B66AD-AEC0-4BDD-BC7A-9C44F0265F8C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7">
            <a:extLst>
              <a:ext uri="{FF2B5EF4-FFF2-40B4-BE49-F238E27FC236}">
                <a16:creationId xmlns="" xmlns:a16="http://schemas.microsoft.com/office/drawing/2014/main" id="{66448DAC-2D0F-46C7-BB2E-5D93FA2A7C14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8">
            <a:extLst>
              <a:ext uri="{FF2B5EF4-FFF2-40B4-BE49-F238E27FC236}">
                <a16:creationId xmlns="" xmlns:a16="http://schemas.microsoft.com/office/drawing/2014/main" id="{E4F36E64-BDDB-4B71-9AA9-21CCDBB466F5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90FA5334-F2F1-428B-8F4F-A36CE4E9B1BA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0">
            <a:extLst>
              <a:ext uri="{FF2B5EF4-FFF2-40B4-BE49-F238E27FC236}">
                <a16:creationId xmlns="" xmlns:a16="http://schemas.microsoft.com/office/drawing/2014/main" id="{7B3E9E25-4055-4DA4-A0D8-406FF7736B9B}"/>
              </a:ext>
            </a:extLst>
          </p:cNvPr>
          <p:cNvSpPr>
            <a:spLocks/>
          </p:cNvSpPr>
          <p:nvPr/>
        </p:nvSpPr>
        <p:spPr bwMode="auto">
          <a:xfrm>
            <a:off x="2074862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4">
            <a:extLst>
              <a:ext uri="{FF2B5EF4-FFF2-40B4-BE49-F238E27FC236}">
                <a16:creationId xmlns="" xmlns:a16="http://schemas.microsoft.com/office/drawing/2014/main" id="{07556D43-12AD-4F2C-97E6-653A3312A247}"/>
              </a:ext>
            </a:extLst>
          </p:cNvPr>
          <p:cNvSpPr>
            <a:spLocks/>
          </p:cNvSpPr>
          <p:nvPr/>
        </p:nvSpPr>
        <p:spPr bwMode="auto">
          <a:xfrm>
            <a:off x="3541712" y="251197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4">
            <a:extLst>
              <a:ext uri="{FF2B5EF4-FFF2-40B4-BE49-F238E27FC236}">
                <a16:creationId xmlns="" xmlns:a16="http://schemas.microsoft.com/office/drawing/2014/main" id="{C5F7E720-3F27-4F63-9405-AEA23FAF6865}"/>
              </a:ext>
            </a:extLst>
          </p:cNvPr>
          <p:cNvSpPr>
            <a:spLocks/>
          </p:cNvSpPr>
          <p:nvPr/>
        </p:nvSpPr>
        <p:spPr bwMode="auto">
          <a:xfrm>
            <a:off x="1051713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68851D43-6B95-4E29-8313-7720EC06745D}"/>
              </a:ext>
            </a:extLst>
          </p:cNvPr>
          <p:cNvSpPr>
            <a:spLocks/>
          </p:cNvSpPr>
          <p:nvPr/>
        </p:nvSpPr>
        <p:spPr bwMode="auto">
          <a:xfrm>
            <a:off x="2519440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9502B5-76CB-4081-84BA-65F7FE16294C}"/>
              </a:ext>
            </a:extLst>
          </p:cNvPr>
          <p:cNvSpPr/>
          <p:nvPr/>
        </p:nvSpPr>
        <p:spPr>
          <a:xfrm>
            <a:off x="5033596" y="1650235"/>
            <a:ext cx="108012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习惯四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87690B-09C4-4F16-968F-856821E0D69D}"/>
              </a:ext>
            </a:extLst>
          </p:cNvPr>
          <p:cNvSpPr/>
          <p:nvPr/>
        </p:nvSpPr>
        <p:spPr>
          <a:xfrm>
            <a:off x="4932040" y="208228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双赢思维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C9974C-D42A-483B-B452-1232472A6647}"/>
              </a:ext>
            </a:extLst>
          </p:cNvPr>
          <p:cNvGrpSpPr/>
          <p:nvPr/>
        </p:nvGrpSpPr>
        <p:grpSpPr>
          <a:xfrm>
            <a:off x="5033596" y="2778482"/>
            <a:ext cx="2346716" cy="369332"/>
            <a:chOff x="6876256" y="2355726"/>
            <a:chExt cx="1805799" cy="36933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EB051AE6-FE6E-4890-80EA-EBA699B1C23D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75D2BB-CBD3-4E4C-A254-73870EED221E}"/>
                </a:ext>
              </a:extLst>
            </p:cNvPr>
            <p:cNvSpPr/>
            <p:nvPr/>
          </p:nvSpPr>
          <p:spPr>
            <a:xfrm>
              <a:off x="6882625" y="2355726"/>
              <a:ext cx="1799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THINK WIN/WIN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73">
            <a:extLst>
              <a:ext uri="{FF2B5EF4-FFF2-40B4-BE49-F238E27FC236}">
                <a16:creationId xmlns="" xmlns:a16="http://schemas.microsoft.com/office/drawing/2014/main" id="{EE4A33A4-9761-4ACE-AD1B-74D6DFB36300}"/>
              </a:ext>
            </a:extLst>
          </p:cNvPr>
          <p:cNvSpPr>
            <a:spLocks/>
          </p:cNvSpPr>
          <p:nvPr/>
        </p:nvSpPr>
        <p:spPr bwMode="auto">
          <a:xfrm>
            <a:off x="1555750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9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0" grpId="0" animBg="1"/>
      <p:bldP spid="20" grpId="1" animBg="1"/>
      <p:bldP spid="22" grpId="0" animBg="1"/>
      <p:bldP spid="36" grpId="0" animBg="1"/>
      <p:bldP spid="38" grpId="0" animBg="1"/>
      <p:bldP spid="39" grpId="0" animBg="1"/>
      <p:bldP spid="12" grpId="0" animBg="1"/>
      <p:bldP spid="41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DFF1D30-F3A7-4C4F-A71D-F85F3B6182B4}"/>
              </a:ext>
            </a:extLst>
          </p:cNvPr>
          <p:cNvSpPr/>
          <p:nvPr/>
        </p:nvSpPr>
        <p:spPr>
          <a:xfrm>
            <a:off x="611560" y="1923678"/>
            <a:ext cx="4175695" cy="170540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双赢思维是一种基于互敬、寻求互惠的思考框架与心境，目的是争取更丰盛的机会、财富与资源，而不是你死我活的敌对竞争。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9112072-C05F-451E-9F9A-D6E78AE35B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915566"/>
            <a:ext cx="2496468" cy="40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DB70063-DA12-4D0E-ADEE-174157847072}"/>
              </a:ext>
            </a:extLst>
          </p:cNvPr>
          <p:cNvSpPr/>
          <p:nvPr/>
        </p:nvSpPr>
        <p:spPr>
          <a:xfrm>
            <a:off x="477838" y="1101973"/>
            <a:ext cx="3023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人际交往的六种模式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29A52D7A-2F2C-463C-9DDA-787510BBE066}"/>
              </a:ext>
            </a:extLst>
          </p:cNvPr>
          <p:cNvGrpSpPr/>
          <p:nvPr/>
        </p:nvGrpSpPr>
        <p:grpSpPr>
          <a:xfrm>
            <a:off x="1185069" y="1872854"/>
            <a:ext cx="2090786" cy="1090295"/>
            <a:chOff x="1185069" y="1872854"/>
            <a:chExt cx="2090786" cy="1090295"/>
          </a:xfrm>
        </p:grpSpPr>
        <p:sp>
          <p:nvSpPr>
            <p:cNvPr id="5" name="MH_SubTitle_1">
              <a:extLst>
                <a:ext uri="{FF2B5EF4-FFF2-40B4-BE49-F238E27FC236}">
                  <a16:creationId xmlns="" xmlns:a16="http://schemas.microsoft.com/office/drawing/2014/main" id="{876A9266-8FCA-4A3C-9B28-E916F59CE77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85069" y="1872854"/>
              <a:ext cx="1974776" cy="410864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 利人利己（双赢）</a:t>
              </a:r>
              <a:endParaRPr 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5E27D46C-3FB3-482A-961B-442E9DD00A10}"/>
                </a:ext>
              </a:extLst>
            </p:cNvPr>
            <p:cNvSpPr/>
            <p:nvPr/>
          </p:nvSpPr>
          <p:spPr>
            <a:xfrm>
              <a:off x="1200348" y="2297435"/>
              <a:ext cx="20755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为自己谋利也不忘他人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E3F34EDF-5E1C-4A18-8BE8-204C082764B8}"/>
                </a:ext>
              </a:extLst>
            </p:cNvPr>
            <p:cNvSpPr/>
            <p:nvPr/>
          </p:nvSpPr>
          <p:spPr>
            <a:xfrm>
              <a:off x="1185070" y="2082934"/>
              <a:ext cx="1974776" cy="880215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F831BF72-9A07-41B7-BE2E-6ED84D2C61B2}"/>
              </a:ext>
            </a:extLst>
          </p:cNvPr>
          <p:cNvGrpSpPr/>
          <p:nvPr/>
        </p:nvGrpSpPr>
        <p:grpSpPr>
          <a:xfrm>
            <a:off x="1182541" y="3219822"/>
            <a:ext cx="1977343" cy="1107644"/>
            <a:chOff x="1182541" y="3219822"/>
            <a:chExt cx="1977343" cy="1107644"/>
          </a:xfrm>
        </p:grpSpPr>
        <p:sp>
          <p:nvSpPr>
            <p:cNvPr id="11" name="MH_SubTitle_1">
              <a:extLst>
                <a:ext uri="{FF2B5EF4-FFF2-40B4-BE49-F238E27FC236}">
                  <a16:creationId xmlns="" xmlns:a16="http://schemas.microsoft.com/office/drawing/2014/main" id="{7BA03823-01C5-4035-A9EA-4B911489681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85069" y="3219822"/>
              <a:ext cx="1974776" cy="410864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独善其身（赢）</a:t>
              </a:r>
              <a:endParaRPr lang="en-US" altLang="zh-CN" sz="1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C0A81F7F-7FE7-4449-BE7C-15494FCD0AF3}"/>
                </a:ext>
              </a:extLst>
            </p:cNvPr>
            <p:cNvSpPr/>
            <p:nvPr/>
          </p:nvSpPr>
          <p:spPr>
            <a:xfrm>
              <a:off x="1182541" y="3643159"/>
              <a:ext cx="1977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一心求胜，不顾他人，自我为中心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5C712D26-C04E-4B11-A8C2-A3D3F451F706}"/>
                </a:ext>
              </a:extLst>
            </p:cNvPr>
            <p:cNvSpPr/>
            <p:nvPr/>
          </p:nvSpPr>
          <p:spPr>
            <a:xfrm>
              <a:off x="1185108" y="3447251"/>
              <a:ext cx="1974776" cy="880215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8491E841-B5F2-48D9-93CD-210417861CF0}"/>
              </a:ext>
            </a:extLst>
          </p:cNvPr>
          <p:cNvGrpSpPr/>
          <p:nvPr/>
        </p:nvGrpSpPr>
        <p:grpSpPr>
          <a:xfrm>
            <a:off x="3588110" y="1872854"/>
            <a:ext cx="1976004" cy="1089764"/>
            <a:chOff x="3588110" y="1872854"/>
            <a:chExt cx="1976004" cy="1089764"/>
          </a:xfrm>
        </p:grpSpPr>
        <p:sp>
          <p:nvSpPr>
            <p:cNvPr id="6" name="MH_SubTitle_2">
              <a:extLst>
                <a:ext uri="{FF2B5EF4-FFF2-40B4-BE49-F238E27FC236}">
                  <a16:creationId xmlns="" xmlns:a16="http://schemas.microsoft.com/office/drawing/2014/main" id="{6A2337E9-1191-4367-8882-8420941F47B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589338" y="1872854"/>
              <a:ext cx="1974776" cy="410864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 损人利己（赢</a:t>
              </a:r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输）</a:t>
              </a:r>
              <a:endParaRPr lang="en-US" altLang="zh-CN" sz="1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23AA4D38-25E8-418D-95E9-9E7C6670E206}"/>
                </a:ext>
              </a:extLst>
            </p:cNvPr>
            <p:cNvSpPr/>
            <p:nvPr/>
          </p:nvSpPr>
          <p:spPr>
            <a:xfrm>
              <a:off x="3590653" y="2299320"/>
              <a:ext cx="19722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攀比、竞争、追求地位、权力欲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B7551248-4EE5-4664-8074-1DF8F7F97248}"/>
                </a:ext>
              </a:extLst>
            </p:cNvPr>
            <p:cNvSpPr/>
            <p:nvPr/>
          </p:nvSpPr>
          <p:spPr>
            <a:xfrm>
              <a:off x="3588110" y="2082403"/>
              <a:ext cx="1974776" cy="880215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9DEB3B33-D44D-4748-8A0E-1E1F4CDD3075}"/>
              </a:ext>
            </a:extLst>
          </p:cNvPr>
          <p:cNvGrpSpPr/>
          <p:nvPr/>
        </p:nvGrpSpPr>
        <p:grpSpPr>
          <a:xfrm>
            <a:off x="3588148" y="3219822"/>
            <a:ext cx="1984301" cy="1107113"/>
            <a:chOff x="3588148" y="3219822"/>
            <a:chExt cx="1984301" cy="1107113"/>
          </a:xfrm>
        </p:grpSpPr>
        <p:sp>
          <p:nvSpPr>
            <p:cNvPr id="12" name="MH_SubTitle_2">
              <a:extLst>
                <a:ext uri="{FF2B5EF4-FFF2-40B4-BE49-F238E27FC236}">
                  <a16:creationId xmlns="" xmlns:a16="http://schemas.microsoft.com/office/drawing/2014/main" id="{F48598EF-763C-4EB5-B210-C634A3050AA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89338" y="3219822"/>
              <a:ext cx="1974776" cy="410864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两败俱伤（输</a:t>
              </a:r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输）</a:t>
              </a:r>
              <a:endParaRPr lang="en-US" altLang="zh-CN" sz="1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F1A2DD90-4557-40EC-8B81-20BC5EE7F2E1}"/>
                </a:ext>
              </a:extLst>
            </p:cNvPr>
            <p:cNvSpPr/>
            <p:nvPr/>
          </p:nvSpPr>
          <p:spPr>
            <a:xfrm>
              <a:off x="3590652" y="3635519"/>
              <a:ext cx="19817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总是嫉妒或批判别人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4F1BE6CF-CB83-4882-B8BD-1190D03C4CA5}"/>
                </a:ext>
              </a:extLst>
            </p:cNvPr>
            <p:cNvSpPr/>
            <p:nvPr/>
          </p:nvSpPr>
          <p:spPr>
            <a:xfrm>
              <a:off x="3588148" y="3446720"/>
              <a:ext cx="1974776" cy="880215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2F44DDBF-A9BE-4871-BF42-38B30F56047F}"/>
              </a:ext>
            </a:extLst>
          </p:cNvPr>
          <p:cNvGrpSpPr/>
          <p:nvPr/>
        </p:nvGrpSpPr>
        <p:grpSpPr>
          <a:xfrm>
            <a:off x="5979096" y="1872854"/>
            <a:ext cx="1977306" cy="1089764"/>
            <a:chOff x="5979096" y="1872854"/>
            <a:chExt cx="1977306" cy="1089764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7BA0003B-D8A6-47EC-9AEE-C209D35BB95D}"/>
                </a:ext>
              </a:extLst>
            </p:cNvPr>
            <p:cNvSpPr/>
            <p:nvPr/>
          </p:nvSpPr>
          <p:spPr>
            <a:xfrm>
              <a:off x="5979096" y="2283718"/>
              <a:ext cx="19747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委曲求全，讨好他人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25E1080D-EDC4-4655-BE81-4306D509E607}"/>
                </a:ext>
              </a:extLst>
            </p:cNvPr>
            <p:cNvSpPr/>
            <p:nvPr/>
          </p:nvSpPr>
          <p:spPr>
            <a:xfrm>
              <a:off x="5981626" y="2082403"/>
              <a:ext cx="1974776" cy="88021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MH_SubTitle_3">
              <a:extLst>
                <a:ext uri="{FF2B5EF4-FFF2-40B4-BE49-F238E27FC236}">
                  <a16:creationId xmlns="" xmlns:a16="http://schemas.microsoft.com/office/drawing/2014/main" id="{78527750-10EB-4261-8E73-01E6699B84A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979096" y="1872854"/>
              <a:ext cx="1974776" cy="410864"/>
            </a:xfrm>
            <a:prstGeom prst="round2SameRect">
              <a:avLst/>
            </a:prstGeom>
            <a:solidFill>
              <a:schemeClr val="tx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 损己利人（输</a:t>
              </a:r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赢）</a:t>
              </a:r>
              <a:endParaRPr lang="en-US" altLang="zh-CN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09FC612A-7BA9-43BE-9A32-4C75E3E0E12E}"/>
              </a:ext>
            </a:extLst>
          </p:cNvPr>
          <p:cNvGrpSpPr/>
          <p:nvPr/>
        </p:nvGrpSpPr>
        <p:grpSpPr>
          <a:xfrm>
            <a:off x="5979096" y="3219822"/>
            <a:ext cx="1977344" cy="1107113"/>
            <a:chOff x="5979096" y="3219822"/>
            <a:chExt cx="1977344" cy="1107113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E62B579A-D555-4453-A291-21CDA0505EAE}"/>
                </a:ext>
              </a:extLst>
            </p:cNvPr>
            <p:cNvSpPr/>
            <p:nvPr/>
          </p:nvSpPr>
          <p:spPr>
            <a:xfrm>
              <a:off x="5991189" y="3637360"/>
              <a:ext cx="19626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寻求双赢，接受分歧，“买卖不成，仁义在”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D70FEDEB-70DA-4F02-AD2C-8543AD733685}"/>
                </a:ext>
              </a:extLst>
            </p:cNvPr>
            <p:cNvSpPr/>
            <p:nvPr/>
          </p:nvSpPr>
          <p:spPr>
            <a:xfrm>
              <a:off x="5981664" y="3446720"/>
              <a:ext cx="1974776" cy="88021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MH_SubTitle_3">
              <a:extLst>
                <a:ext uri="{FF2B5EF4-FFF2-40B4-BE49-F238E27FC236}">
                  <a16:creationId xmlns="" xmlns:a16="http://schemas.microsoft.com/office/drawing/2014/main" id="{8B9D78A5-1AF2-4982-8065-D2F9CF4AA25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79096" y="3219822"/>
              <a:ext cx="1974776" cy="410864"/>
            </a:xfrm>
            <a:prstGeom prst="round2SameRect">
              <a:avLst/>
            </a:prstGeom>
            <a:solidFill>
              <a:schemeClr val="tx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好聚好散（无交易）</a:t>
              </a:r>
              <a:endParaRPr lang="en-US" altLang="zh-CN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2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="" xmlns:a16="http://schemas.microsoft.com/office/drawing/2014/main" id="{84E5961F-58D1-46F9-BC74-77BDD9EC6B80}"/>
              </a:ext>
            </a:extLst>
          </p:cNvPr>
          <p:cNvGrpSpPr/>
          <p:nvPr/>
        </p:nvGrpSpPr>
        <p:grpSpPr>
          <a:xfrm>
            <a:off x="2965530" y="2098969"/>
            <a:ext cx="504536" cy="270200"/>
            <a:chOff x="3246637" y="2558266"/>
            <a:chExt cx="883575" cy="616450"/>
          </a:xfrm>
        </p:grpSpPr>
        <p:sp>
          <p:nvSpPr>
            <p:cNvPr id="3" name="Arrow: Chevron 31">
              <a:extLst>
                <a:ext uri="{FF2B5EF4-FFF2-40B4-BE49-F238E27FC236}">
                  <a16:creationId xmlns="" xmlns:a16="http://schemas.microsoft.com/office/drawing/2014/main" id="{4F6F4CAA-3D06-4FBB-B35C-CA7D9D4D2875}"/>
                </a:ext>
              </a:extLst>
            </p:cNvPr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Arrow: Chevron 32">
              <a:extLst>
                <a:ext uri="{FF2B5EF4-FFF2-40B4-BE49-F238E27FC236}">
                  <a16:creationId xmlns="" xmlns:a16="http://schemas.microsoft.com/office/drawing/2014/main" id="{EB280EAC-23D1-4C6D-99C0-1D71E8187025}"/>
                </a:ext>
              </a:extLst>
            </p:cNvPr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Arrow: Chevron 33">
              <a:extLst>
                <a:ext uri="{FF2B5EF4-FFF2-40B4-BE49-F238E27FC236}">
                  <a16:creationId xmlns="" xmlns:a16="http://schemas.microsoft.com/office/drawing/2014/main" id="{DBD8B312-1AD6-4AEE-AF13-C43AB8131A81}"/>
                </a:ext>
              </a:extLst>
            </p:cNvPr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="" xmlns:a16="http://schemas.microsoft.com/office/drawing/2014/main" id="{1816382C-C3AD-4317-94A6-833B0AF78630}"/>
              </a:ext>
            </a:extLst>
          </p:cNvPr>
          <p:cNvGrpSpPr/>
          <p:nvPr/>
        </p:nvGrpSpPr>
        <p:grpSpPr>
          <a:xfrm>
            <a:off x="5701351" y="2098969"/>
            <a:ext cx="504536" cy="270200"/>
            <a:chOff x="3246637" y="2558266"/>
            <a:chExt cx="883575" cy="616450"/>
          </a:xfrm>
        </p:grpSpPr>
        <p:sp>
          <p:nvSpPr>
            <p:cNvPr id="7" name="Arrow: Chevron 35">
              <a:extLst>
                <a:ext uri="{FF2B5EF4-FFF2-40B4-BE49-F238E27FC236}">
                  <a16:creationId xmlns="" xmlns:a16="http://schemas.microsoft.com/office/drawing/2014/main" id="{C0CAE6A9-051A-4C8C-8150-8274336CBDD0}"/>
                </a:ext>
              </a:extLst>
            </p:cNvPr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Arrow: Chevron 36">
              <a:extLst>
                <a:ext uri="{FF2B5EF4-FFF2-40B4-BE49-F238E27FC236}">
                  <a16:creationId xmlns="" xmlns:a16="http://schemas.microsoft.com/office/drawing/2014/main" id="{5470BC13-5FD1-43C4-A95D-115AC14D07FC}"/>
                </a:ext>
              </a:extLst>
            </p:cNvPr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Arrow: Chevron 37">
              <a:extLst>
                <a:ext uri="{FF2B5EF4-FFF2-40B4-BE49-F238E27FC236}">
                  <a16:creationId xmlns="" xmlns:a16="http://schemas.microsoft.com/office/drawing/2014/main" id="{B9B1F98C-A04B-4680-8F71-B2CC85119D40}"/>
                </a:ext>
              </a:extLst>
            </p:cNvPr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Rectangle 38">
            <a:extLst>
              <a:ext uri="{FF2B5EF4-FFF2-40B4-BE49-F238E27FC236}">
                <a16:creationId xmlns="" xmlns:a16="http://schemas.microsoft.com/office/drawing/2014/main" id="{712B3750-8FB4-4942-A4C2-7CC41B911D27}"/>
              </a:ext>
            </a:extLst>
          </p:cNvPr>
          <p:cNvSpPr/>
          <p:nvPr/>
        </p:nvSpPr>
        <p:spPr>
          <a:xfrm>
            <a:off x="3201856" y="2900325"/>
            <a:ext cx="2801442" cy="19036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="" xmlns:a16="http://schemas.microsoft.com/office/drawing/2014/main" id="{B319F221-C131-4A66-AB15-2636C41D229E}"/>
              </a:ext>
            </a:extLst>
          </p:cNvPr>
          <p:cNvSpPr/>
          <p:nvPr/>
        </p:nvSpPr>
        <p:spPr>
          <a:xfrm>
            <a:off x="3789257" y="3105049"/>
            <a:ext cx="1574830" cy="62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双赢体系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43">
            <a:extLst>
              <a:ext uri="{FF2B5EF4-FFF2-40B4-BE49-F238E27FC236}">
                <a16:creationId xmlns="" xmlns:a16="http://schemas.microsoft.com/office/drawing/2014/main" id="{81D5834E-06D5-44A6-A58A-4C68DCD046F9}"/>
              </a:ext>
            </a:extLst>
          </p:cNvPr>
          <p:cNvSpPr/>
          <p:nvPr/>
        </p:nvSpPr>
        <p:spPr>
          <a:xfrm>
            <a:off x="3789257" y="3965741"/>
            <a:ext cx="1574831" cy="62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双赢过程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A95F967D-634F-4FF4-BBE1-0F35099B42E5}"/>
              </a:ext>
            </a:extLst>
          </p:cNvPr>
          <p:cNvSpPr/>
          <p:nvPr/>
        </p:nvSpPr>
        <p:spPr>
          <a:xfrm>
            <a:off x="6420140" y="2900325"/>
            <a:ext cx="1836605" cy="19036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E3ECD193-5CD3-49F8-A655-06D598B38794}"/>
              </a:ext>
            </a:extLst>
          </p:cNvPr>
          <p:cNvGrpSpPr/>
          <p:nvPr/>
        </p:nvGrpSpPr>
        <p:grpSpPr>
          <a:xfrm>
            <a:off x="6590332" y="3379420"/>
            <a:ext cx="1666415" cy="383429"/>
            <a:chOff x="6590332" y="3379420"/>
            <a:chExt cx="1666415" cy="383429"/>
          </a:xfrm>
        </p:grpSpPr>
        <p:sp>
          <p:nvSpPr>
            <p:cNvPr id="27" name="Oval 65">
              <a:extLst>
                <a:ext uri="{FF2B5EF4-FFF2-40B4-BE49-F238E27FC236}">
                  <a16:creationId xmlns="" xmlns:a16="http://schemas.microsoft.com/office/drawing/2014/main" id="{1B59AF7E-F1D3-4DE7-8B13-73F5C21D4D0F}"/>
                </a:ext>
              </a:extLst>
            </p:cNvPr>
            <p:cNvSpPr/>
            <p:nvPr/>
          </p:nvSpPr>
          <p:spPr>
            <a:xfrm>
              <a:off x="6590332" y="3379420"/>
              <a:ext cx="357932" cy="3579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0" name="TextBox 91">
              <a:extLst>
                <a:ext uri="{FF2B5EF4-FFF2-40B4-BE49-F238E27FC236}">
                  <a16:creationId xmlns="" xmlns:a16="http://schemas.microsoft.com/office/drawing/2014/main" id="{3CAA997B-C314-4CE5-B2F5-15D80E0B2E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21623" y="3430450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健全的组织结构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F5A48E7-2B79-4378-A0A5-E3C07E544E3A}"/>
              </a:ext>
            </a:extLst>
          </p:cNvPr>
          <p:cNvGrpSpPr/>
          <p:nvPr/>
        </p:nvGrpSpPr>
        <p:grpSpPr>
          <a:xfrm>
            <a:off x="6590332" y="3955552"/>
            <a:ext cx="1672906" cy="357930"/>
            <a:chOff x="6590332" y="3955552"/>
            <a:chExt cx="1672906" cy="357930"/>
          </a:xfrm>
        </p:grpSpPr>
        <p:sp>
          <p:nvSpPr>
            <p:cNvPr id="28" name="Oval 69">
              <a:extLst>
                <a:ext uri="{FF2B5EF4-FFF2-40B4-BE49-F238E27FC236}">
                  <a16:creationId xmlns="" xmlns:a16="http://schemas.microsoft.com/office/drawing/2014/main" id="{00A00293-2DFF-4234-B224-32CD97DA9647}"/>
                </a:ext>
              </a:extLst>
            </p:cNvPr>
            <p:cNvSpPr/>
            <p:nvPr/>
          </p:nvSpPr>
          <p:spPr>
            <a:xfrm>
              <a:off x="6590332" y="3955552"/>
              <a:ext cx="357932" cy="3579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1" name="TextBox 92">
              <a:extLst>
                <a:ext uri="{FF2B5EF4-FFF2-40B4-BE49-F238E27FC236}">
                  <a16:creationId xmlns="" xmlns:a16="http://schemas.microsoft.com/office/drawing/2014/main" id="{8FB0AA0C-072B-4219-894D-D648C967CB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28114" y="3981083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双赢的解决方案</a:t>
              </a:r>
            </a:p>
          </p:txBody>
        </p:sp>
      </p:grpSp>
      <p:sp>
        <p:nvSpPr>
          <p:cNvPr id="34" name="Rectangle 1">
            <a:extLst>
              <a:ext uri="{FF2B5EF4-FFF2-40B4-BE49-F238E27FC236}">
                <a16:creationId xmlns="" xmlns:a16="http://schemas.microsoft.com/office/drawing/2014/main" id="{43D59F3B-3045-4F87-8D6F-E8E780E80043}"/>
              </a:ext>
            </a:extLst>
          </p:cNvPr>
          <p:cNvSpPr/>
          <p:nvPr/>
        </p:nvSpPr>
        <p:spPr>
          <a:xfrm>
            <a:off x="1014618" y="2900325"/>
            <a:ext cx="1856190" cy="19036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6869539-3074-47D6-8E49-F93A2680889A}"/>
              </a:ext>
            </a:extLst>
          </p:cNvPr>
          <p:cNvGrpSpPr/>
          <p:nvPr/>
        </p:nvGrpSpPr>
        <p:grpSpPr>
          <a:xfrm>
            <a:off x="1182077" y="3123577"/>
            <a:ext cx="1677574" cy="423407"/>
            <a:chOff x="1182077" y="3123577"/>
            <a:chExt cx="1677574" cy="423407"/>
          </a:xfrm>
        </p:grpSpPr>
        <p:sp>
          <p:nvSpPr>
            <p:cNvPr id="35" name="Oval 49">
              <a:extLst>
                <a:ext uri="{FF2B5EF4-FFF2-40B4-BE49-F238E27FC236}">
                  <a16:creationId xmlns="" xmlns:a16="http://schemas.microsoft.com/office/drawing/2014/main" id="{700F4AA4-730A-415E-9C7A-6CD9C74B29CA}"/>
                </a:ext>
              </a:extLst>
            </p:cNvPr>
            <p:cNvSpPr/>
            <p:nvPr/>
          </p:nvSpPr>
          <p:spPr>
            <a:xfrm>
              <a:off x="1182077" y="3123577"/>
              <a:ext cx="357932" cy="35793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8" name="TextBox 61">
              <a:extLst>
                <a:ext uri="{FF2B5EF4-FFF2-40B4-BE49-F238E27FC236}">
                  <a16:creationId xmlns="" xmlns:a16="http://schemas.microsoft.com/office/drawing/2014/main" id="{64286768-DBA7-42DB-9F4E-F3804A08FB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02209" y="3214585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自信成熟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6AB2230C-7676-4EEE-9D5F-D3DE4F22E52E}"/>
              </a:ext>
            </a:extLst>
          </p:cNvPr>
          <p:cNvGrpSpPr/>
          <p:nvPr/>
        </p:nvGrpSpPr>
        <p:grpSpPr>
          <a:xfrm>
            <a:off x="1182077" y="3699709"/>
            <a:ext cx="1688731" cy="395074"/>
            <a:chOff x="1182077" y="3699709"/>
            <a:chExt cx="1688731" cy="395074"/>
          </a:xfrm>
        </p:grpSpPr>
        <p:sp>
          <p:nvSpPr>
            <p:cNvPr id="36" name="Oval 53">
              <a:extLst>
                <a:ext uri="{FF2B5EF4-FFF2-40B4-BE49-F238E27FC236}">
                  <a16:creationId xmlns="" xmlns:a16="http://schemas.microsoft.com/office/drawing/2014/main" id="{41B11B84-8018-41D2-BF1C-AA406B46DBDB}"/>
                </a:ext>
              </a:extLst>
            </p:cNvPr>
            <p:cNvSpPr/>
            <p:nvPr/>
          </p:nvSpPr>
          <p:spPr>
            <a:xfrm>
              <a:off x="1182077" y="3699709"/>
              <a:ext cx="357932" cy="35793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9" name="TextBox 63">
              <a:extLst>
                <a:ext uri="{FF2B5EF4-FFF2-40B4-BE49-F238E27FC236}">
                  <a16:creationId xmlns="" xmlns:a16="http://schemas.microsoft.com/office/drawing/2014/main" id="{71696014-C2CB-4222-841B-650CBD5DFB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13366" y="3762384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情感账户</a:t>
              </a:r>
              <a:endPara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4EECF1A-AB6E-41A1-B40C-EA7001ABF3EF}"/>
              </a:ext>
            </a:extLst>
          </p:cNvPr>
          <p:cNvGrpSpPr/>
          <p:nvPr/>
        </p:nvGrpSpPr>
        <p:grpSpPr>
          <a:xfrm>
            <a:off x="1182074" y="4275840"/>
            <a:ext cx="1688734" cy="402830"/>
            <a:chOff x="1182074" y="4275840"/>
            <a:chExt cx="1688734" cy="402830"/>
          </a:xfrm>
        </p:grpSpPr>
        <p:sp>
          <p:nvSpPr>
            <p:cNvPr id="37" name="Oval 57">
              <a:extLst>
                <a:ext uri="{FF2B5EF4-FFF2-40B4-BE49-F238E27FC236}">
                  <a16:creationId xmlns="" xmlns:a16="http://schemas.microsoft.com/office/drawing/2014/main" id="{A148FA90-B454-4063-9ED8-CC7A2C4A7DB6}"/>
                </a:ext>
              </a:extLst>
            </p:cNvPr>
            <p:cNvSpPr/>
            <p:nvPr/>
          </p:nvSpPr>
          <p:spPr>
            <a:xfrm>
              <a:off x="1182074" y="4275840"/>
              <a:ext cx="357932" cy="35793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0" name="TextBox 64">
              <a:extLst>
                <a:ext uri="{FF2B5EF4-FFF2-40B4-BE49-F238E27FC236}">
                  <a16:creationId xmlns="" xmlns:a16="http://schemas.microsoft.com/office/drawing/2014/main" id="{3488E329-940F-4358-9686-B384021397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13366" y="4346271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合作协议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2F691860-2473-4875-8D16-7A2E798B8383}"/>
              </a:ext>
            </a:extLst>
          </p:cNvPr>
          <p:cNvGrpSpPr/>
          <p:nvPr/>
        </p:nvGrpSpPr>
        <p:grpSpPr>
          <a:xfrm>
            <a:off x="1401863" y="1786044"/>
            <a:ext cx="896049" cy="896048"/>
            <a:chOff x="1401863" y="1268448"/>
            <a:chExt cx="896049" cy="896048"/>
          </a:xfrm>
        </p:grpSpPr>
        <p:sp>
          <p:nvSpPr>
            <p:cNvPr id="14" name="Oval 4">
              <a:extLst>
                <a:ext uri="{FF2B5EF4-FFF2-40B4-BE49-F238E27FC236}">
                  <a16:creationId xmlns="" xmlns:a16="http://schemas.microsoft.com/office/drawing/2014/main" id="{DF1429DD-E63A-4B05-8C05-196A1F3273A2}"/>
                </a:ext>
              </a:extLst>
            </p:cNvPr>
            <p:cNvSpPr/>
            <p:nvPr/>
          </p:nvSpPr>
          <p:spPr>
            <a:xfrm>
              <a:off x="1401863" y="1268448"/>
              <a:ext cx="896049" cy="8960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B0D408C5-C968-48AD-ABB7-BC4843E5356E}"/>
                </a:ext>
              </a:extLst>
            </p:cNvPr>
            <p:cNvSpPr/>
            <p:nvPr/>
          </p:nvSpPr>
          <p:spPr>
            <a:xfrm>
              <a:off x="1469761" y="1362329"/>
              <a:ext cx="769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双赢</a:t>
              </a: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品德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ED84B30C-FF5F-4F6C-B3EE-90717810C143}"/>
              </a:ext>
            </a:extLst>
          </p:cNvPr>
          <p:cNvGrpSpPr/>
          <p:nvPr/>
        </p:nvGrpSpPr>
        <p:grpSpPr>
          <a:xfrm>
            <a:off x="4137684" y="1786043"/>
            <a:ext cx="896049" cy="896048"/>
            <a:chOff x="4137684" y="1268447"/>
            <a:chExt cx="896049" cy="896048"/>
          </a:xfrm>
        </p:grpSpPr>
        <p:sp>
          <p:nvSpPr>
            <p:cNvPr id="17" name="Oval 17">
              <a:extLst>
                <a:ext uri="{FF2B5EF4-FFF2-40B4-BE49-F238E27FC236}">
                  <a16:creationId xmlns="" xmlns:a16="http://schemas.microsoft.com/office/drawing/2014/main" id="{F6518527-AFBF-4B08-B59D-B6FAC79633AF}"/>
                </a:ext>
              </a:extLst>
            </p:cNvPr>
            <p:cNvSpPr/>
            <p:nvPr/>
          </p:nvSpPr>
          <p:spPr>
            <a:xfrm>
              <a:off x="4137684" y="1268447"/>
              <a:ext cx="896049" cy="8960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AB210A2F-DEE1-43CC-8EA7-3E3C1E3A10F2}"/>
                </a:ext>
              </a:extLst>
            </p:cNvPr>
            <p:cNvSpPr/>
            <p:nvPr/>
          </p:nvSpPr>
          <p:spPr>
            <a:xfrm>
              <a:off x="4178895" y="1398681"/>
              <a:ext cx="769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双赢</a:t>
              </a: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关系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E15D4471-5F19-499E-8547-78483F2633D0}"/>
              </a:ext>
            </a:extLst>
          </p:cNvPr>
          <p:cNvGrpSpPr/>
          <p:nvPr/>
        </p:nvGrpSpPr>
        <p:grpSpPr>
          <a:xfrm>
            <a:off x="6873506" y="1786043"/>
            <a:ext cx="896049" cy="896048"/>
            <a:chOff x="6873506" y="1268447"/>
            <a:chExt cx="896049" cy="896048"/>
          </a:xfrm>
        </p:grpSpPr>
        <p:sp>
          <p:nvSpPr>
            <p:cNvPr id="11" name="Oval 26">
              <a:extLst>
                <a:ext uri="{FF2B5EF4-FFF2-40B4-BE49-F238E27FC236}">
                  <a16:creationId xmlns="" xmlns:a16="http://schemas.microsoft.com/office/drawing/2014/main" id="{DA9B3129-4CCB-48E2-8088-067A435B6065}"/>
                </a:ext>
              </a:extLst>
            </p:cNvPr>
            <p:cNvSpPr/>
            <p:nvPr/>
          </p:nvSpPr>
          <p:spPr>
            <a:xfrm>
              <a:off x="6873506" y="1268447"/>
              <a:ext cx="896049" cy="896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E4D3161E-EA95-4872-A490-DF67B093B0D1}"/>
                </a:ext>
              </a:extLst>
            </p:cNvPr>
            <p:cNvSpPr/>
            <p:nvPr/>
          </p:nvSpPr>
          <p:spPr>
            <a:xfrm>
              <a:off x="6953786" y="1393305"/>
              <a:ext cx="769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双赢</a:t>
              </a: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协议</a:t>
              </a: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E47259D7-2D40-4913-8125-69A08E9C8BEC}"/>
              </a:ext>
            </a:extLst>
          </p:cNvPr>
          <p:cNvSpPr/>
          <p:nvPr/>
        </p:nvSpPr>
        <p:spPr>
          <a:xfrm>
            <a:off x="475172" y="1101973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双赢思维的五个要领</a:t>
            </a:r>
          </a:p>
        </p:txBody>
      </p:sp>
    </p:spTree>
    <p:extLst>
      <p:ext uri="{BB962C8B-B14F-4D97-AF65-F5344CB8AC3E}">
        <p14:creationId xmlns:p14="http://schemas.microsoft.com/office/powerpoint/2010/main" val="15441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  <p:bldP spid="34" grpId="0" animBg="1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2">
            <a:extLst>
              <a:ext uri="{FF2B5EF4-FFF2-40B4-BE49-F238E27FC236}">
                <a16:creationId xmlns="" xmlns:a16="http://schemas.microsoft.com/office/drawing/2014/main" id="{E341BE16-AB7C-4182-AB0B-DF5D3C27AAC4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3">
            <a:extLst>
              <a:ext uri="{FF2B5EF4-FFF2-40B4-BE49-F238E27FC236}">
                <a16:creationId xmlns="" xmlns:a16="http://schemas.microsoft.com/office/drawing/2014/main" id="{D85C50D4-8AC6-4359-A769-85F840513799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4">
            <a:extLst>
              <a:ext uri="{FF2B5EF4-FFF2-40B4-BE49-F238E27FC236}">
                <a16:creationId xmlns="" xmlns:a16="http://schemas.microsoft.com/office/drawing/2014/main" id="{610CB3EA-0601-4BF4-AD51-8C3884051E17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C3602B68-3184-46D5-B898-AAB4504111C4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6">
            <a:extLst>
              <a:ext uri="{FF2B5EF4-FFF2-40B4-BE49-F238E27FC236}">
                <a16:creationId xmlns="" xmlns:a16="http://schemas.microsoft.com/office/drawing/2014/main" id="{060B66AD-AEC0-4BDD-BC7A-9C44F0265F8C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7">
            <a:extLst>
              <a:ext uri="{FF2B5EF4-FFF2-40B4-BE49-F238E27FC236}">
                <a16:creationId xmlns="" xmlns:a16="http://schemas.microsoft.com/office/drawing/2014/main" id="{66448DAC-2D0F-46C7-BB2E-5D93FA2A7C14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8">
            <a:extLst>
              <a:ext uri="{FF2B5EF4-FFF2-40B4-BE49-F238E27FC236}">
                <a16:creationId xmlns="" xmlns:a16="http://schemas.microsoft.com/office/drawing/2014/main" id="{E4F36E64-BDDB-4B71-9AA9-21CCDBB466F5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90FA5334-F2F1-428B-8F4F-A36CE4E9B1BA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0">
            <a:extLst>
              <a:ext uri="{FF2B5EF4-FFF2-40B4-BE49-F238E27FC236}">
                <a16:creationId xmlns="" xmlns:a16="http://schemas.microsoft.com/office/drawing/2014/main" id="{7B3E9E25-4055-4DA4-A0D8-406FF7736B9B}"/>
              </a:ext>
            </a:extLst>
          </p:cNvPr>
          <p:cNvSpPr>
            <a:spLocks/>
          </p:cNvSpPr>
          <p:nvPr/>
        </p:nvSpPr>
        <p:spPr bwMode="auto">
          <a:xfrm>
            <a:off x="2074862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4">
            <a:extLst>
              <a:ext uri="{FF2B5EF4-FFF2-40B4-BE49-F238E27FC236}">
                <a16:creationId xmlns="" xmlns:a16="http://schemas.microsoft.com/office/drawing/2014/main" id="{07556D43-12AD-4F2C-97E6-653A3312A247}"/>
              </a:ext>
            </a:extLst>
          </p:cNvPr>
          <p:cNvSpPr>
            <a:spLocks/>
          </p:cNvSpPr>
          <p:nvPr/>
        </p:nvSpPr>
        <p:spPr bwMode="auto">
          <a:xfrm>
            <a:off x="3541712" y="251197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4">
            <a:extLst>
              <a:ext uri="{FF2B5EF4-FFF2-40B4-BE49-F238E27FC236}">
                <a16:creationId xmlns="" xmlns:a16="http://schemas.microsoft.com/office/drawing/2014/main" id="{C5F7E720-3F27-4F63-9405-AEA23FAF6865}"/>
              </a:ext>
            </a:extLst>
          </p:cNvPr>
          <p:cNvSpPr>
            <a:spLocks/>
          </p:cNvSpPr>
          <p:nvPr/>
        </p:nvSpPr>
        <p:spPr bwMode="auto">
          <a:xfrm>
            <a:off x="1051713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68851D43-6B95-4E29-8313-7720EC06745D}"/>
              </a:ext>
            </a:extLst>
          </p:cNvPr>
          <p:cNvSpPr>
            <a:spLocks/>
          </p:cNvSpPr>
          <p:nvPr/>
        </p:nvSpPr>
        <p:spPr bwMode="auto">
          <a:xfrm>
            <a:off x="2519440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9502B5-76CB-4081-84BA-65F7FE16294C}"/>
              </a:ext>
            </a:extLst>
          </p:cNvPr>
          <p:cNvSpPr/>
          <p:nvPr/>
        </p:nvSpPr>
        <p:spPr>
          <a:xfrm>
            <a:off x="5033596" y="1650235"/>
            <a:ext cx="108012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习惯五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87690B-09C4-4F16-968F-856821E0D69D}"/>
              </a:ext>
            </a:extLst>
          </p:cNvPr>
          <p:cNvSpPr/>
          <p:nvPr/>
        </p:nvSpPr>
        <p:spPr>
          <a:xfrm>
            <a:off x="4932040" y="208228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知彼解己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C9974C-D42A-483B-B452-1232472A6647}"/>
              </a:ext>
            </a:extLst>
          </p:cNvPr>
          <p:cNvGrpSpPr/>
          <p:nvPr/>
        </p:nvGrpSpPr>
        <p:grpSpPr>
          <a:xfrm>
            <a:off x="5033596" y="2778482"/>
            <a:ext cx="3498844" cy="369332"/>
            <a:chOff x="6876256" y="2355726"/>
            <a:chExt cx="1805799" cy="36933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EB051AE6-FE6E-4890-80EA-EBA699B1C23D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75D2BB-CBD3-4E4C-A254-73870EED221E}"/>
                </a:ext>
              </a:extLst>
            </p:cNvPr>
            <p:cNvSpPr/>
            <p:nvPr/>
          </p:nvSpPr>
          <p:spPr>
            <a:xfrm>
              <a:off x="6882625" y="2355726"/>
              <a:ext cx="1799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TO UNDERSTAND THEN BE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73">
            <a:extLst>
              <a:ext uri="{FF2B5EF4-FFF2-40B4-BE49-F238E27FC236}">
                <a16:creationId xmlns="" xmlns:a16="http://schemas.microsoft.com/office/drawing/2014/main" id="{EE4A33A4-9761-4ACE-AD1B-74D6DFB36300}"/>
              </a:ext>
            </a:extLst>
          </p:cNvPr>
          <p:cNvSpPr>
            <a:spLocks/>
          </p:cNvSpPr>
          <p:nvPr/>
        </p:nvSpPr>
        <p:spPr bwMode="auto">
          <a:xfrm>
            <a:off x="1555750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0" grpId="0" animBg="1"/>
      <p:bldP spid="20" grpId="1" animBg="1"/>
      <p:bldP spid="22" grpId="0" animBg="1"/>
      <p:bldP spid="36" grpId="0" animBg="1"/>
      <p:bldP spid="38" grpId="0" animBg="1"/>
      <p:bldP spid="39" grpId="0" animBg="1"/>
      <p:bldP spid="12" grpId="0" animBg="1"/>
      <p:bldP spid="41" grpId="0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="" xmlns:a16="http://schemas.microsoft.com/office/drawing/2014/main" id="{4F222F86-1CCA-4EFC-8B8C-A7EB3F27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69" y="1101973"/>
            <a:ext cx="233910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人际交流的关键</a:t>
            </a:r>
            <a:endParaRPr lang="en-US" altLang="zh-CN" dirty="0"/>
          </a:p>
        </p:txBody>
      </p:sp>
      <p:sp>
        <p:nvSpPr>
          <p:cNvPr id="4" name="AutoShape 19">
            <a:extLst>
              <a:ext uri="{FF2B5EF4-FFF2-40B4-BE49-F238E27FC236}">
                <a16:creationId xmlns="" xmlns:a16="http://schemas.microsoft.com/office/drawing/2014/main" id="{7668DA34-DCD8-4738-93FC-3811A1B721F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41816" y="3188548"/>
            <a:ext cx="431800" cy="494348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1FDFD0-892B-4B69-B6CC-0AEA651D00D4}"/>
              </a:ext>
            </a:extLst>
          </p:cNvPr>
          <p:cNvSpPr/>
          <p:nvPr/>
        </p:nvSpPr>
        <p:spPr>
          <a:xfrm>
            <a:off x="467544" y="1770370"/>
            <a:ext cx="743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首先寻求去了解对方，然后再争取让对方了解自己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7FB40B7-4309-441B-88B2-5C811A80BA17}"/>
              </a:ext>
            </a:extLst>
          </p:cNvPr>
          <p:cNvGrpSpPr/>
          <p:nvPr/>
        </p:nvGrpSpPr>
        <p:grpSpPr>
          <a:xfrm>
            <a:off x="1260960" y="2621105"/>
            <a:ext cx="2568228" cy="1781952"/>
            <a:chOff x="1260960" y="2621105"/>
            <a:chExt cx="2568228" cy="1781952"/>
          </a:xfrm>
        </p:grpSpPr>
        <p:sp>
          <p:nvSpPr>
            <p:cNvPr id="9" name="ïṧḷïḓê-Rectangle 5">
              <a:extLst>
                <a:ext uri="{FF2B5EF4-FFF2-40B4-BE49-F238E27FC236}">
                  <a16:creationId xmlns="" xmlns:a16="http://schemas.microsoft.com/office/drawing/2014/main" id="{E786B8CB-88C3-416E-A000-F4FD89409F06}"/>
                </a:ext>
              </a:extLst>
            </p:cNvPr>
            <p:cNvSpPr/>
            <p:nvPr/>
          </p:nvSpPr>
          <p:spPr>
            <a:xfrm>
              <a:off x="1260960" y="2621105"/>
              <a:ext cx="2568228" cy="1781952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" name="AutoShape 15">
              <a:extLst>
                <a:ext uri="{FF2B5EF4-FFF2-40B4-BE49-F238E27FC236}">
                  <a16:creationId xmlns="" xmlns:a16="http://schemas.microsoft.com/office/drawing/2014/main" id="{B214CA58-D155-4C69-B0FA-B5600063C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960" y="3956576"/>
              <a:ext cx="2568228" cy="4464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移情沟通</a:t>
              </a:r>
            </a:p>
            <a:p>
              <a:pPr algn="ctr">
                <a:spcBef>
                  <a:spcPct val="0"/>
                </a:spcBef>
              </a:pP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8C7CA0D0-6035-45F4-AB91-4B5B3E238466}"/>
              </a:ext>
            </a:extLst>
          </p:cNvPr>
          <p:cNvGrpSpPr/>
          <p:nvPr/>
        </p:nvGrpSpPr>
        <p:grpSpPr>
          <a:xfrm>
            <a:off x="5367281" y="2611498"/>
            <a:ext cx="2561242" cy="1781952"/>
            <a:chOff x="5367281" y="2611498"/>
            <a:chExt cx="2561242" cy="1781952"/>
          </a:xfrm>
        </p:grpSpPr>
        <p:sp>
          <p:nvSpPr>
            <p:cNvPr id="8" name="ïṧḷïḓê-Rectangle 4">
              <a:extLst>
                <a:ext uri="{FF2B5EF4-FFF2-40B4-BE49-F238E27FC236}">
                  <a16:creationId xmlns="" xmlns:a16="http://schemas.microsoft.com/office/drawing/2014/main" id="{2C3DC1A0-26F4-4952-BD5D-A2A8E0E802B0}"/>
                </a:ext>
              </a:extLst>
            </p:cNvPr>
            <p:cNvSpPr/>
            <p:nvPr/>
          </p:nvSpPr>
          <p:spPr>
            <a:xfrm>
              <a:off x="5367281" y="2611498"/>
              <a:ext cx="2561242" cy="178195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utoShape 20">
              <a:extLst>
                <a:ext uri="{FF2B5EF4-FFF2-40B4-BE49-F238E27FC236}">
                  <a16:creationId xmlns="" xmlns:a16="http://schemas.microsoft.com/office/drawing/2014/main" id="{D30C461B-00BB-4F15-9AB1-0AC6C2F06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281" y="3946969"/>
              <a:ext cx="2561242" cy="4464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先诊断，后开方</a:t>
              </a:r>
            </a:p>
            <a:p>
              <a:pPr algn="ctr">
                <a:spcBef>
                  <a:spcPct val="0"/>
                </a:spcBef>
              </a:pP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3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="" xmlns:a16="http://schemas.microsoft.com/office/drawing/2014/main" id="{968DE79E-4BC0-44B9-8A52-CF615740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102023"/>
            <a:ext cx="5416868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人际沟通中的自传式回应（无效沟通）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FBD13A2-1316-439E-A708-E13835039231}"/>
              </a:ext>
            </a:extLst>
          </p:cNvPr>
          <p:cNvGrpSpPr/>
          <p:nvPr/>
        </p:nvGrpSpPr>
        <p:grpSpPr>
          <a:xfrm>
            <a:off x="4742228" y="1995686"/>
            <a:ext cx="3793165" cy="2743201"/>
            <a:chOff x="4811483" y="1461391"/>
            <a:chExt cx="3793165" cy="2743201"/>
          </a:xfrm>
        </p:grpSpPr>
        <p:sp>
          <p:nvSpPr>
            <p:cNvPr id="6" name="íṡľíḍè-Rectangle 4">
              <a:extLst>
                <a:ext uri="{FF2B5EF4-FFF2-40B4-BE49-F238E27FC236}">
                  <a16:creationId xmlns="" xmlns:a16="http://schemas.microsoft.com/office/drawing/2014/main" id="{E4215640-914C-432B-BFB1-110F49F00388}"/>
                </a:ext>
              </a:extLst>
            </p:cNvPr>
            <p:cNvSpPr/>
            <p:nvPr/>
          </p:nvSpPr>
          <p:spPr>
            <a:xfrm>
              <a:off x="4811483" y="2848940"/>
              <a:ext cx="1873989" cy="13556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ṡľíḍè-Rectangle 5">
              <a:extLst>
                <a:ext uri="{FF2B5EF4-FFF2-40B4-BE49-F238E27FC236}">
                  <a16:creationId xmlns="" xmlns:a16="http://schemas.microsoft.com/office/drawing/2014/main" id="{A6CF72CF-A552-496D-B5D7-B2212FFFE59D}"/>
                </a:ext>
              </a:extLst>
            </p:cNvPr>
            <p:cNvSpPr/>
            <p:nvPr/>
          </p:nvSpPr>
          <p:spPr>
            <a:xfrm>
              <a:off x="6730659" y="2848939"/>
              <a:ext cx="1873989" cy="13556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ṡľíḍè-Rectangle 10">
              <a:extLst>
                <a:ext uri="{FF2B5EF4-FFF2-40B4-BE49-F238E27FC236}">
                  <a16:creationId xmlns="" xmlns:a16="http://schemas.microsoft.com/office/drawing/2014/main" id="{2A91B666-286D-41B7-A68A-E0CE7941ADBF}"/>
                </a:ext>
              </a:extLst>
            </p:cNvPr>
            <p:cNvSpPr/>
            <p:nvPr/>
          </p:nvSpPr>
          <p:spPr>
            <a:xfrm>
              <a:off x="4957258" y="3084300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好为人师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D1E162E6-E944-4D62-A612-103F975181FF}"/>
                </a:ext>
              </a:extLst>
            </p:cNvPr>
            <p:cNvGrpSpPr/>
            <p:nvPr/>
          </p:nvGrpSpPr>
          <p:grpSpPr>
            <a:xfrm>
              <a:off x="4811483" y="1461392"/>
              <a:ext cx="1873989" cy="1355652"/>
              <a:chOff x="4811483" y="1461392"/>
              <a:chExt cx="1873989" cy="1355652"/>
            </a:xfrm>
          </p:grpSpPr>
          <p:sp>
            <p:nvSpPr>
              <p:cNvPr id="17" name="íṡľíḍè-Rectangle 3">
                <a:extLst>
                  <a:ext uri="{FF2B5EF4-FFF2-40B4-BE49-F238E27FC236}">
                    <a16:creationId xmlns="" xmlns:a16="http://schemas.microsoft.com/office/drawing/2014/main" id="{A02160C9-F252-49BD-BFFE-DF49EC66BF0D}"/>
                  </a:ext>
                </a:extLst>
              </p:cNvPr>
              <p:cNvSpPr/>
              <p:nvPr/>
            </p:nvSpPr>
            <p:spPr>
              <a:xfrm>
                <a:off x="4811483" y="1461392"/>
                <a:ext cx="1873989" cy="135565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ṡľíḍè-Rectangle 8">
                <a:extLst>
                  <a:ext uri="{FF2B5EF4-FFF2-40B4-BE49-F238E27FC236}">
                    <a16:creationId xmlns="" xmlns:a16="http://schemas.microsoft.com/office/drawing/2014/main" id="{E98BCC82-5830-4637-AB9B-0E6CEDF71E7D}"/>
                  </a:ext>
                </a:extLst>
              </p:cNvPr>
              <p:cNvSpPr/>
              <p:nvPr/>
            </p:nvSpPr>
            <p:spPr>
              <a:xfrm>
                <a:off x="4957258" y="1711884"/>
                <a:ext cx="1663762" cy="2492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价值判断</a:t>
                </a:r>
              </a:p>
            </p:txBody>
          </p:sp>
          <p:sp>
            <p:nvSpPr>
              <p:cNvPr id="19" name="íṡľíḍè-Rectangle 13">
                <a:extLst>
                  <a:ext uri="{FF2B5EF4-FFF2-40B4-BE49-F238E27FC236}">
                    <a16:creationId xmlns="" xmlns:a16="http://schemas.microsoft.com/office/drawing/2014/main" id="{2A01801E-551B-4AEC-9283-8F765F335CA5}"/>
                  </a:ext>
                </a:extLst>
              </p:cNvPr>
              <p:cNvSpPr/>
              <p:nvPr/>
            </p:nvSpPr>
            <p:spPr>
              <a:xfrm>
                <a:off x="4957258" y="2112163"/>
                <a:ext cx="1693510" cy="429348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</a:rPr>
                  <a:t>对旁人的意见只有接受或不接受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2B821E4B-0110-4410-9E37-FE4A4ACFA9BC}"/>
                </a:ext>
              </a:extLst>
            </p:cNvPr>
            <p:cNvGrpSpPr/>
            <p:nvPr/>
          </p:nvGrpSpPr>
          <p:grpSpPr>
            <a:xfrm>
              <a:off x="6730659" y="1461391"/>
              <a:ext cx="1873989" cy="1355652"/>
              <a:chOff x="6730659" y="1461391"/>
              <a:chExt cx="1873989" cy="1355652"/>
            </a:xfrm>
          </p:grpSpPr>
          <p:sp>
            <p:nvSpPr>
              <p:cNvPr id="14" name="íṡľíḍè-Rectangle 6">
                <a:extLst>
                  <a:ext uri="{FF2B5EF4-FFF2-40B4-BE49-F238E27FC236}">
                    <a16:creationId xmlns="" xmlns:a16="http://schemas.microsoft.com/office/drawing/2014/main" id="{590C4C1F-47DD-4B14-8495-B1799FEB6EBB}"/>
                  </a:ext>
                </a:extLst>
              </p:cNvPr>
              <p:cNvSpPr/>
              <p:nvPr/>
            </p:nvSpPr>
            <p:spPr>
              <a:xfrm>
                <a:off x="6730659" y="1461391"/>
                <a:ext cx="1873989" cy="135565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íṡľíḍè-Rectangle 9">
                <a:extLst>
                  <a:ext uri="{FF2B5EF4-FFF2-40B4-BE49-F238E27FC236}">
                    <a16:creationId xmlns="" xmlns:a16="http://schemas.microsoft.com/office/drawing/2014/main" id="{7D471C44-FA18-48DB-AA54-E3338CCD51B2}"/>
                  </a:ext>
                </a:extLst>
              </p:cNvPr>
              <p:cNvSpPr/>
              <p:nvPr/>
            </p:nvSpPr>
            <p:spPr>
              <a:xfrm>
                <a:off x="6876434" y="1711884"/>
                <a:ext cx="1663762" cy="249299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追根究底</a:t>
                </a:r>
              </a:p>
            </p:txBody>
          </p:sp>
          <p:sp>
            <p:nvSpPr>
              <p:cNvPr id="16" name="íṡľíḍè-Rectangle 14">
                <a:extLst>
                  <a:ext uri="{FF2B5EF4-FFF2-40B4-BE49-F238E27FC236}">
                    <a16:creationId xmlns="" xmlns:a16="http://schemas.microsoft.com/office/drawing/2014/main" id="{658CDE4B-08A9-4899-863B-01603598917F}"/>
                  </a:ext>
                </a:extLst>
              </p:cNvPr>
              <p:cNvSpPr/>
              <p:nvPr/>
            </p:nvSpPr>
            <p:spPr>
              <a:xfrm>
                <a:off x="6876434" y="2112163"/>
                <a:ext cx="1693510" cy="429348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</a:rPr>
                  <a:t>依自己的价值观探查别人的隐私</a:t>
                </a:r>
              </a:p>
            </p:txBody>
          </p:sp>
        </p:grpSp>
        <p:sp>
          <p:nvSpPr>
            <p:cNvPr id="11" name="íṡľíḍè-Rectangle 15">
              <a:extLst>
                <a:ext uri="{FF2B5EF4-FFF2-40B4-BE49-F238E27FC236}">
                  <a16:creationId xmlns="" xmlns:a16="http://schemas.microsoft.com/office/drawing/2014/main" id="{D990B639-6D67-40BF-B7AC-5FEB0FB2C697}"/>
                </a:ext>
              </a:extLst>
            </p:cNvPr>
            <p:cNvSpPr/>
            <p:nvPr/>
          </p:nvSpPr>
          <p:spPr>
            <a:xfrm>
              <a:off x="4957258" y="3480315"/>
              <a:ext cx="1693510" cy="42934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以自己的经验提供忠告</a:t>
              </a:r>
            </a:p>
          </p:txBody>
        </p:sp>
        <p:sp>
          <p:nvSpPr>
            <p:cNvPr id="12" name="íṡľíḍè-Rectangle 16">
              <a:extLst>
                <a:ext uri="{FF2B5EF4-FFF2-40B4-BE49-F238E27FC236}">
                  <a16:creationId xmlns="" xmlns:a16="http://schemas.microsoft.com/office/drawing/2014/main" id="{E8582B45-B9BC-4BC3-8387-75FDDDD3DE99}"/>
                </a:ext>
              </a:extLst>
            </p:cNvPr>
            <p:cNvSpPr/>
            <p:nvPr/>
          </p:nvSpPr>
          <p:spPr>
            <a:xfrm>
              <a:off x="6876434" y="3084300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自以为是</a:t>
              </a:r>
            </a:p>
          </p:txBody>
        </p:sp>
        <p:sp>
          <p:nvSpPr>
            <p:cNvPr id="13" name="íṡľíḍè-Rectangle 17">
              <a:extLst>
                <a:ext uri="{FF2B5EF4-FFF2-40B4-BE49-F238E27FC236}">
                  <a16:creationId xmlns="" xmlns:a16="http://schemas.microsoft.com/office/drawing/2014/main" id="{893AF841-4FA4-4B44-AD55-D073CFFDD726}"/>
                </a:ext>
              </a:extLst>
            </p:cNvPr>
            <p:cNvSpPr/>
            <p:nvPr/>
          </p:nvSpPr>
          <p:spPr>
            <a:xfrm>
              <a:off x="6861560" y="3480315"/>
              <a:ext cx="1693510" cy="429348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根据自己的行为与动机衡量别人的    行为与动机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FB8272B-BDB6-4FC8-883B-7F3136752A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" y="1995686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="" xmlns:a16="http://schemas.microsoft.com/office/drawing/2014/main" id="{7DB34FEC-0B98-43F7-AEB5-7B07B1B18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320529"/>
              </p:ext>
            </p:extLst>
          </p:nvPr>
        </p:nvGraphicFramePr>
        <p:xfrm>
          <a:off x="2183904" y="1835894"/>
          <a:ext cx="477619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10">
            <a:extLst>
              <a:ext uri="{FF2B5EF4-FFF2-40B4-BE49-F238E27FC236}">
                <a16:creationId xmlns="" xmlns:a16="http://schemas.microsoft.com/office/drawing/2014/main" id="{9A4C6DF5-ACA7-4515-962C-E653DE25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1101973"/>
            <a:ext cx="233910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有效的人际沟通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DC2D8F70-1B37-4A65-8E7A-6253DB55E6CD}"/>
              </a:ext>
            </a:extLst>
          </p:cNvPr>
          <p:cNvCxnSpPr>
            <a:cxnSpLocks/>
          </p:cNvCxnSpPr>
          <p:nvPr/>
        </p:nvCxnSpPr>
        <p:spPr>
          <a:xfrm flipV="1">
            <a:off x="6023992" y="2916014"/>
            <a:ext cx="276200" cy="690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047D2DF-B88C-4063-B30E-520CC4401C57}"/>
              </a:ext>
            </a:extLst>
          </p:cNvPr>
          <p:cNvSpPr txBox="1"/>
          <p:nvPr/>
        </p:nvSpPr>
        <p:spPr>
          <a:xfrm>
            <a:off x="6326088" y="27313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眼睛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D71678B-716B-4CFF-9424-FE2E66CBE45D}"/>
              </a:ext>
            </a:extLst>
          </p:cNvPr>
          <p:cNvSpPr txBox="1"/>
          <p:nvPr/>
        </p:nvSpPr>
        <p:spPr>
          <a:xfrm>
            <a:off x="2348888" y="27313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耳朵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2D1BA35-FE23-46EA-B913-3E6300138E02}"/>
              </a:ext>
            </a:extLst>
          </p:cNvPr>
          <p:cNvSpPr txBox="1"/>
          <p:nvPr/>
        </p:nvSpPr>
        <p:spPr>
          <a:xfrm>
            <a:off x="3284992" y="14665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嘴巴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77DA5C9-29DD-45E3-9655-79C6A07E44C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753044" y="1835894"/>
            <a:ext cx="170884" cy="2722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E99918E7-1B31-44AE-A50F-9C64C766D07E}"/>
              </a:ext>
            </a:extLst>
          </p:cNvPr>
          <p:cNvCxnSpPr>
            <a:cxnSpLocks/>
          </p:cNvCxnSpPr>
          <p:nvPr/>
        </p:nvCxnSpPr>
        <p:spPr>
          <a:xfrm>
            <a:off x="3002293" y="2916014"/>
            <a:ext cx="282699" cy="345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E64901-FD7E-4FFC-88CA-1742870080F1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843558"/>
            <a:ext cx="6336704" cy="35283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如果你有上述的问题，</a:t>
            </a:r>
            <a:endParaRPr lang="en-US" altLang="zh-CN" sz="1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那就意味着需要改变了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accent5"/>
                </a:solidFill>
              </a:rPr>
              <a:t>但是，要怎么改变呢？</a:t>
            </a:r>
            <a:endParaRPr lang="en-US" altLang="zh-CN" sz="2400" b="1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要改变现状，就要改变自己</a:t>
            </a:r>
            <a:r>
              <a:rPr lang="zh-CN" altLang="en-US" sz="2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要改变自己，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首先要改变我们看外界的方式和习惯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EB0340A-BDF1-4270-9524-97FBE4B62D59}"/>
              </a:ext>
            </a:extLst>
          </p:cNvPr>
          <p:cNvSpPr/>
          <p:nvPr/>
        </p:nvSpPr>
        <p:spPr>
          <a:xfrm>
            <a:off x="89113" y="106659"/>
            <a:ext cx="1674575" cy="5232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探索自我</a:t>
            </a:r>
          </a:p>
        </p:txBody>
      </p:sp>
      <p:grpSp>
        <p:nvGrpSpPr>
          <p:cNvPr id="5" name="PA_组合 4">
            <a:extLst>
              <a:ext uri="{FF2B5EF4-FFF2-40B4-BE49-F238E27FC236}">
                <a16:creationId xmlns="" xmlns:a16="http://schemas.microsoft.com/office/drawing/2014/main" id="{162D3659-DE98-44E0-8D85-2C6EE3385E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444208" y="585013"/>
            <a:ext cx="3701499" cy="8562975"/>
            <a:chOff x="6444208" y="585013"/>
            <a:chExt cx="3701499" cy="8562975"/>
          </a:xfrm>
        </p:grpSpPr>
        <p:sp>
          <p:nvSpPr>
            <p:cNvPr id="2" name="任意多边形: 形状 1">
              <a:extLst>
                <a:ext uri="{FF2B5EF4-FFF2-40B4-BE49-F238E27FC236}">
                  <a16:creationId xmlns="" xmlns:a16="http://schemas.microsoft.com/office/drawing/2014/main" id="{BF68AF2F-7487-4062-BC25-B0D65FCB4619}"/>
                </a:ext>
              </a:extLst>
            </p:cNvPr>
            <p:cNvSpPr/>
            <p:nvPr/>
          </p:nvSpPr>
          <p:spPr>
            <a:xfrm>
              <a:off x="6444208" y="585013"/>
              <a:ext cx="3701499" cy="8562975"/>
            </a:xfrm>
            <a:custGeom>
              <a:avLst/>
              <a:gdLst/>
              <a:ahLst/>
              <a:cxnLst/>
              <a:rect l="0" t="0" r="0" b="0"/>
              <a:pathLst>
                <a:path w="3701499" h="8562975">
                  <a:moveTo>
                    <a:pt x="0" y="0"/>
                  </a:moveTo>
                  <a:lnTo>
                    <a:pt x="3701498" y="0"/>
                  </a:lnTo>
                  <a:lnTo>
                    <a:pt x="3701498" y="8562974"/>
                  </a:lnTo>
                  <a:lnTo>
                    <a:pt x="0" y="8562974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PA_图片 2">
              <a:extLst>
                <a:ext uri="{FF2B5EF4-FFF2-40B4-BE49-F238E27FC236}">
                  <a16:creationId xmlns="" xmlns:a16="http://schemas.microsoft.com/office/drawing/2014/main" id="{AFCBCCCD-0B6C-4A79-9259-F1768E9706D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585013"/>
              <a:ext cx="2699792" cy="452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938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2">
            <a:extLst>
              <a:ext uri="{FF2B5EF4-FFF2-40B4-BE49-F238E27FC236}">
                <a16:creationId xmlns="" xmlns:a16="http://schemas.microsoft.com/office/drawing/2014/main" id="{E341BE16-AB7C-4182-AB0B-DF5D3C27AAC4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3">
            <a:extLst>
              <a:ext uri="{FF2B5EF4-FFF2-40B4-BE49-F238E27FC236}">
                <a16:creationId xmlns="" xmlns:a16="http://schemas.microsoft.com/office/drawing/2014/main" id="{D85C50D4-8AC6-4359-A769-85F840513799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4">
            <a:extLst>
              <a:ext uri="{FF2B5EF4-FFF2-40B4-BE49-F238E27FC236}">
                <a16:creationId xmlns="" xmlns:a16="http://schemas.microsoft.com/office/drawing/2014/main" id="{610CB3EA-0601-4BF4-AD51-8C3884051E17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C3602B68-3184-46D5-B898-AAB4504111C4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6">
            <a:extLst>
              <a:ext uri="{FF2B5EF4-FFF2-40B4-BE49-F238E27FC236}">
                <a16:creationId xmlns="" xmlns:a16="http://schemas.microsoft.com/office/drawing/2014/main" id="{060B66AD-AEC0-4BDD-BC7A-9C44F0265F8C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7">
            <a:extLst>
              <a:ext uri="{FF2B5EF4-FFF2-40B4-BE49-F238E27FC236}">
                <a16:creationId xmlns="" xmlns:a16="http://schemas.microsoft.com/office/drawing/2014/main" id="{66448DAC-2D0F-46C7-BB2E-5D93FA2A7C14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8">
            <a:extLst>
              <a:ext uri="{FF2B5EF4-FFF2-40B4-BE49-F238E27FC236}">
                <a16:creationId xmlns="" xmlns:a16="http://schemas.microsoft.com/office/drawing/2014/main" id="{E4F36E64-BDDB-4B71-9AA9-21CCDBB466F5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90FA5334-F2F1-428B-8F4F-A36CE4E9B1BA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0">
            <a:extLst>
              <a:ext uri="{FF2B5EF4-FFF2-40B4-BE49-F238E27FC236}">
                <a16:creationId xmlns="" xmlns:a16="http://schemas.microsoft.com/office/drawing/2014/main" id="{7B3E9E25-4055-4DA4-A0D8-406FF7736B9B}"/>
              </a:ext>
            </a:extLst>
          </p:cNvPr>
          <p:cNvSpPr>
            <a:spLocks/>
          </p:cNvSpPr>
          <p:nvPr/>
        </p:nvSpPr>
        <p:spPr bwMode="auto">
          <a:xfrm>
            <a:off x="2074862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4">
            <a:extLst>
              <a:ext uri="{FF2B5EF4-FFF2-40B4-BE49-F238E27FC236}">
                <a16:creationId xmlns="" xmlns:a16="http://schemas.microsoft.com/office/drawing/2014/main" id="{07556D43-12AD-4F2C-97E6-653A3312A247}"/>
              </a:ext>
            </a:extLst>
          </p:cNvPr>
          <p:cNvSpPr>
            <a:spLocks/>
          </p:cNvSpPr>
          <p:nvPr/>
        </p:nvSpPr>
        <p:spPr bwMode="auto">
          <a:xfrm>
            <a:off x="3541712" y="251197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4">
            <a:extLst>
              <a:ext uri="{FF2B5EF4-FFF2-40B4-BE49-F238E27FC236}">
                <a16:creationId xmlns="" xmlns:a16="http://schemas.microsoft.com/office/drawing/2014/main" id="{C5F7E720-3F27-4F63-9405-AEA23FAF6865}"/>
              </a:ext>
            </a:extLst>
          </p:cNvPr>
          <p:cNvSpPr>
            <a:spLocks/>
          </p:cNvSpPr>
          <p:nvPr/>
        </p:nvSpPr>
        <p:spPr bwMode="auto">
          <a:xfrm>
            <a:off x="1051713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68851D43-6B95-4E29-8313-7720EC06745D}"/>
              </a:ext>
            </a:extLst>
          </p:cNvPr>
          <p:cNvSpPr>
            <a:spLocks/>
          </p:cNvSpPr>
          <p:nvPr/>
        </p:nvSpPr>
        <p:spPr bwMode="auto">
          <a:xfrm>
            <a:off x="2519440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9502B5-76CB-4081-84BA-65F7FE16294C}"/>
              </a:ext>
            </a:extLst>
          </p:cNvPr>
          <p:cNvSpPr/>
          <p:nvPr/>
        </p:nvSpPr>
        <p:spPr>
          <a:xfrm>
            <a:off x="5033596" y="1650235"/>
            <a:ext cx="108012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习惯六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87690B-09C4-4F16-968F-856821E0D69D}"/>
              </a:ext>
            </a:extLst>
          </p:cNvPr>
          <p:cNvSpPr/>
          <p:nvPr/>
        </p:nvSpPr>
        <p:spPr>
          <a:xfrm>
            <a:off x="4932040" y="208228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统合综效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C9974C-D42A-483B-B452-1232472A6647}"/>
              </a:ext>
            </a:extLst>
          </p:cNvPr>
          <p:cNvGrpSpPr/>
          <p:nvPr/>
        </p:nvGrpSpPr>
        <p:grpSpPr>
          <a:xfrm>
            <a:off x="5033596" y="2778482"/>
            <a:ext cx="2130692" cy="369332"/>
            <a:chOff x="6876256" y="2355726"/>
            <a:chExt cx="1805799" cy="36933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EB051AE6-FE6E-4890-80EA-EBA699B1C23D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75D2BB-CBD3-4E4C-A254-73870EED221E}"/>
                </a:ext>
              </a:extLst>
            </p:cNvPr>
            <p:cNvSpPr/>
            <p:nvPr/>
          </p:nvSpPr>
          <p:spPr>
            <a:xfrm>
              <a:off x="6882625" y="2355726"/>
              <a:ext cx="1799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SYNERGIZE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73">
            <a:extLst>
              <a:ext uri="{FF2B5EF4-FFF2-40B4-BE49-F238E27FC236}">
                <a16:creationId xmlns="" xmlns:a16="http://schemas.microsoft.com/office/drawing/2014/main" id="{EE4A33A4-9761-4ACE-AD1B-74D6DFB36300}"/>
              </a:ext>
            </a:extLst>
          </p:cNvPr>
          <p:cNvSpPr>
            <a:spLocks/>
          </p:cNvSpPr>
          <p:nvPr/>
        </p:nvSpPr>
        <p:spPr bwMode="auto">
          <a:xfrm>
            <a:off x="1555750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2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0" grpId="0" animBg="1"/>
      <p:bldP spid="20" grpId="1" animBg="1"/>
      <p:bldP spid="22" grpId="0" animBg="1"/>
      <p:bldP spid="36" grpId="0" animBg="1"/>
      <p:bldP spid="38" grpId="0" animBg="1"/>
      <p:bldP spid="39" grpId="0" animBg="1"/>
      <p:bldP spid="12" grpId="0" animBg="1"/>
      <p:bldP spid="41" grpId="0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="" xmlns:a16="http://schemas.microsoft.com/office/drawing/2014/main" id="{761B8311-E056-4C67-B6D7-9DD83B7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709" y="3688755"/>
            <a:ext cx="5730455" cy="1015663"/>
          </a:xfrm>
          <a:prstGeom prst="rect">
            <a:avLst/>
          </a:prstGeom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基本心态：如果一位具有相当聪明才智的人跟我意见不同，那么对方的主张必定我尚未体会的奥妙，值得加以了解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Text Box 13">
            <a:extLst>
              <a:ext uri="{FF2B5EF4-FFF2-40B4-BE49-F238E27FC236}">
                <a16:creationId xmlns="" xmlns:a16="http://schemas.microsoft.com/office/drawing/2014/main" id="{1D7F35B6-6B74-4604-9734-98294008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086" y="2139950"/>
            <a:ext cx="2873829" cy="1307509"/>
          </a:xfrm>
          <a:prstGeom prst="rect">
            <a:avLst/>
          </a:prstGeom>
          <a:gradFill flip="none" rotWithShape="0">
            <a:gsLst>
              <a:gs pos="0">
                <a:schemeClr val="accent2">
                  <a:shade val="51000"/>
                  <a:satMod val="130000"/>
                </a:schemeClr>
              </a:gs>
              <a:gs pos="37000">
                <a:schemeClr val="accent2">
                  <a:shade val="93000"/>
                  <a:satMod val="130000"/>
                  <a:lumMod val="9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defRPr sz="3200" b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4000" dirty="0"/>
              <a:t>1+1﹥2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="" xmlns:a16="http://schemas.microsoft.com/office/drawing/2014/main" id="{06222B82-0D61-4977-9B1F-0B548E5E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203598"/>
            <a:ext cx="8208144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综合统效就是整体大于部分之和，也就是说各个部分之间的关系也是整体的一个组成部分，而且是最具激发、分配、整合和激励作用的部分。</a:t>
            </a:r>
          </a:p>
        </p:txBody>
      </p:sp>
    </p:spTree>
    <p:extLst>
      <p:ext uri="{BB962C8B-B14F-4D97-AF65-F5344CB8AC3E}">
        <p14:creationId xmlns:p14="http://schemas.microsoft.com/office/powerpoint/2010/main" val="16510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0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2">
            <a:extLst>
              <a:ext uri="{FF2B5EF4-FFF2-40B4-BE49-F238E27FC236}">
                <a16:creationId xmlns="" xmlns:a16="http://schemas.microsoft.com/office/drawing/2014/main" id="{934F047E-05B9-45BE-A2A8-3D1B418AB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81" y="2501289"/>
            <a:ext cx="3416320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高效团队的特征</a:t>
            </a:r>
          </a:p>
        </p:txBody>
      </p:sp>
      <p:sp>
        <p:nvSpPr>
          <p:cNvPr id="21" name="MH_SubTitle_1">
            <a:extLst>
              <a:ext uri="{FF2B5EF4-FFF2-40B4-BE49-F238E27FC236}">
                <a16:creationId xmlns="" xmlns:a16="http://schemas.microsoft.com/office/drawing/2014/main" id="{C56ACC66-8B8D-43FC-BE6D-F77E7A7A463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65728" y="1347614"/>
            <a:ext cx="1165200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清晰的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目标</a:t>
            </a:r>
          </a:p>
        </p:txBody>
      </p:sp>
      <p:sp>
        <p:nvSpPr>
          <p:cNvPr id="22" name="MH_SubTitle_2">
            <a:extLst>
              <a:ext uri="{FF2B5EF4-FFF2-40B4-BE49-F238E27FC236}">
                <a16:creationId xmlns="" xmlns:a16="http://schemas.microsoft.com/office/drawing/2014/main" id="{72074399-818B-4330-90C6-221CE2F1ED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14275" y="1347614"/>
            <a:ext cx="1166835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相关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的技能</a:t>
            </a:r>
          </a:p>
        </p:txBody>
      </p:sp>
      <p:sp>
        <p:nvSpPr>
          <p:cNvPr id="23" name="MH_SubTitle_3">
            <a:extLst>
              <a:ext uri="{FF2B5EF4-FFF2-40B4-BE49-F238E27FC236}">
                <a16:creationId xmlns="" xmlns:a16="http://schemas.microsoft.com/office/drawing/2014/main" id="{1D1B8494-5BB7-4C42-ADDB-F99A09C2E3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64454" y="1347614"/>
            <a:ext cx="1165202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一致的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承诺</a:t>
            </a:r>
          </a:p>
        </p:txBody>
      </p:sp>
      <p:sp>
        <p:nvSpPr>
          <p:cNvPr id="24" name="MH_SubTitle_5">
            <a:extLst>
              <a:ext uri="{FF2B5EF4-FFF2-40B4-BE49-F238E27FC236}">
                <a16:creationId xmlns="" xmlns:a16="http://schemas.microsoft.com/office/drawing/2014/main" id="{724FF4FD-F0FA-42CE-BF49-9F69C9FC695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64454" y="2527523"/>
            <a:ext cx="1165202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相互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的信任</a:t>
            </a:r>
          </a:p>
        </p:txBody>
      </p:sp>
      <p:sp>
        <p:nvSpPr>
          <p:cNvPr id="25" name="MH_SubTitle_6">
            <a:extLst>
              <a:ext uri="{FF2B5EF4-FFF2-40B4-BE49-F238E27FC236}">
                <a16:creationId xmlns="" xmlns:a16="http://schemas.microsoft.com/office/drawing/2014/main" id="{F3D6DD1A-D21B-4888-B013-3650B85601F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13002" y="2527523"/>
            <a:ext cx="1166835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良好的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沟通</a:t>
            </a:r>
          </a:p>
        </p:txBody>
      </p:sp>
      <p:sp>
        <p:nvSpPr>
          <p:cNvPr id="26" name="MH_SubTitle_7">
            <a:extLst>
              <a:ext uri="{FF2B5EF4-FFF2-40B4-BE49-F238E27FC236}">
                <a16:creationId xmlns="" xmlns:a16="http://schemas.microsoft.com/office/drawing/2014/main" id="{F2AA52C9-2DDC-4D92-8B68-670D4F3017C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863184" y="2527523"/>
            <a:ext cx="1165200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恰当的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领导</a:t>
            </a:r>
          </a:p>
        </p:txBody>
      </p:sp>
      <p:sp>
        <p:nvSpPr>
          <p:cNvPr id="27" name="MH_SubTitle_8">
            <a:extLst>
              <a:ext uri="{FF2B5EF4-FFF2-40B4-BE49-F238E27FC236}">
                <a16:creationId xmlns="" xmlns:a16="http://schemas.microsoft.com/office/drawing/2014/main" id="{FD216AA2-3148-4711-A427-4D6D10DC7DB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14275" y="3697628"/>
            <a:ext cx="1166835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内部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支持</a:t>
            </a:r>
          </a:p>
        </p:txBody>
      </p:sp>
      <p:sp>
        <p:nvSpPr>
          <p:cNvPr id="28" name="MH_SubTitle_9">
            <a:extLst>
              <a:ext uri="{FF2B5EF4-FFF2-40B4-BE49-F238E27FC236}">
                <a16:creationId xmlns="" xmlns:a16="http://schemas.microsoft.com/office/drawing/2014/main" id="{6695E0A3-56CF-4B20-8FBE-01F7C0AB23F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64454" y="3697628"/>
            <a:ext cx="1165202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应变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技能</a:t>
            </a:r>
          </a:p>
        </p:txBody>
      </p:sp>
      <p:sp>
        <p:nvSpPr>
          <p:cNvPr id="29" name="MH_SubTitle_10">
            <a:extLst>
              <a:ext uri="{FF2B5EF4-FFF2-40B4-BE49-F238E27FC236}">
                <a16:creationId xmlns="" xmlns:a16="http://schemas.microsoft.com/office/drawing/2014/main" id="{A9B8EF8C-29C2-4733-A743-3A537DBDA4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13002" y="3697628"/>
            <a:ext cx="1166835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</a:rPr>
              <a:t>外部</a:t>
            </a:r>
            <a:br>
              <a:rPr lang="zh-CN" altLang="en-US" sz="1600" b="1" dirty="0">
                <a:solidFill>
                  <a:srgbClr val="FFFFFF"/>
                </a:solidFill>
              </a:rPr>
            </a:br>
            <a:r>
              <a:rPr lang="zh-CN" altLang="en-US" sz="1600" b="1" dirty="0">
                <a:solidFill>
                  <a:srgbClr val="FFFFFF"/>
                </a:solidFill>
              </a:rPr>
              <a:t>支持</a:t>
            </a:r>
          </a:p>
        </p:txBody>
      </p:sp>
      <p:sp>
        <p:nvSpPr>
          <p:cNvPr id="31" name="MH_Other_1">
            <a:extLst>
              <a:ext uri="{FF2B5EF4-FFF2-40B4-BE49-F238E27FC236}">
                <a16:creationId xmlns="" xmlns:a16="http://schemas.microsoft.com/office/drawing/2014/main" id="{1F443E62-78C4-4A7A-AC42-EBB5FAD6105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767819" y="1943698"/>
            <a:ext cx="263109" cy="263109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1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2" name="MH_Other_2">
            <a:extLst>
              <a:ext uri="{FF2B5EF4-FFF2-40B4-BE49-F238E27FC236}">
                <a16:creationId xmlns="" xmlns:a16="http://schemas.microsoft.com/office/drawing/2014/main" id="{17B5FCB5-0D58-42B3-9DD0-DF296EB62B7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011462" y="1943698"/>
            <a:ext cx="263110" cy="263109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2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3" name="MH_Other_3">
            <a:extLst>
              <a:ext uri="{FF2B5EF4-FFF2-40B4-BE49-F238E27FC236}">
                <a16:creationId xmlns="" xmlns:a16="http://schemas.microsoft.com/office/drawing/2014/main" id="{7B4ED2C3-E7C6-4D71-ADED-ACB430795C6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263278" y="1943698"/>
            <a:ext cx="263110" cy="263109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3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4" name="MH_Other_5">
            <a:extLst>
              <a:ext uri="{FF2B5EF4-FFF2-40B4-BE49-F238E27FC236}">
                <a16:creationId xmlns="" xmlns:a16="http://schemas.microsoft.com/office/drawing/2014/main" id="{6E620DE5-7A92-45DB-A53C-8C35D04F6B3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263278" y="3128509"/>
            <a:ext cx="263110" cy="263110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4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5" name="MH_Other_6">
            <a:extLst>
              <a:ext uri="{FF2B5EF4-FFF2-40B4-BE49-F238E27FC236}">
                <a16:creationId xmlns="" xmlns:a16="http://schemas.microsoft.com/office/drawing/2014/main" id="{85CB640F-2150-4D0F-84AE-66BC983DF44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515093" y="3128509"/>
            <a:ext cx="263110" cy="263110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5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6" name="MH_Other_7">
            <a:extLst>
              <a:ext uri="{FF2B5EF4-FFF2-40B4-BE49-F238E27FC236}">
                <a16:creationId xmlns="" xmlns:a16="http://schemas.microsoft.com/office/drawing/2014/main" id="{AE353608-6B9D-4807-8A50-CB39350CC7D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753833" y="3128509"/>
            <a:ext cx="263110" cy="263110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6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7" name="MH_Other_8">
            <a:extLst>
              <a:ext uri="{FF2B5EF4-FFF2-40B4-BE49-F238E27FC236}">
                <a16:creationId xmlns="" xmlns:a16="http://schemas.microsoft.com/office/drawing/2014/main" id="{D3ECBF05-BA66-423D-84EB-28C837B4845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3278" y="4298612"/>
            <a:ext cx="263110" cy="263110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8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8" name="MH_Other_9">
            <a:extLst>
              <a:ext uri="{FF2B5EF4-FFF2-40B4-BE49-F238E27FC236}">
                <a16:creationId xmlns="" xmlns:a16="http://schemas.microsoft.com/office/drawing/2014/main" id="{B4B604CD-1714-42C0-B03F-05710DE1114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515093" y="4298612"/>
            <a:ext cx="263110" cy="263110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9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9" name="MH_Other_10">
            <a:extLst>
              <a:ext uri="{FF2B5EF4-FFF2-40B4-BE49-F238E27FC236}">
                <a16:creationId xmlns="" xmlns:a16="http://schemas.microsoft.com/office/drawing/2014/main" id="{CE27B934-8DFC-4DC9-8FBF-348E80F0DA8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011462" y="4298612"/>
            <a:ext cx="263110" cy="263110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rgbClr val="FFFFFF"/>
                </a:solidFill>
                <a:latin typeface="Impact" panose="020B0806030902050204" pitchFamily="34" charset="0"/>
              </a:rPr>
              <a:t>7</a:t>
            </a:r>
            <a:endParaRPr lang="zh-CN" altLang="en-US" sz="9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="" xmlns:a16="http://schemas.microsoft.com/office/drawing/2014/main" id="{BDD61B25-0EB6-4349-B6C9-056045CD8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09" y="1101973"/>
            <a:ext cx="1723549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沟通的层次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1A5AC9A-383B-413E-95AB-2EE4451E9C14}"/>
              </a:ext>
            </a:extLst>
          </p:cNvPr>
          <p:cNvGrpSpPr/>
          <p:nvPr/>
        </p:nvGrpSpPr>
        <p:grpSpPr>
          <a:xfrm>
            <a:off x="1185787" y="1562870"/>
            <a:ext cx="7346653" cy="3457152"/>
            <a:chOff x="1467488" y="1396619"/>
            <a:chExt cx="7346653" cy="3457152"/>
          </a:xfrm>
        </p:grpSpPr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09FDB3EC-3B87-436E-8C5C-48181CA4E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9373" y="1396619"/>
              <a:ext cx="2304768" cy="3457152"/>
            </a:xfrm>
            <a:prstGeom prst="rect">
              <a:avLst/>
            </a:prstGeom>
          </p:spPr>
        </p:pic>
        <p:grpSp>
          <p:nvGrpSpPr>
            <p:cNvPr id="3" name="Group 40">
              <a:extLst>
                <a:ext uri="{FF2B5EF4-FFF2-40B4-BE49-F238E27FC236}">
                  <a16:creationId xmlns="" xmlns:a16="http://schemas.microsoft.com/office/drawing/2014/main" id="{4BF40244-087B-4EEB-AB96-994281BE0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7488" y="1650989"/>
              <a:ext cx="5832648" cy="2948412"/>
              <a:chOff x="1403" y="799"/>
              <a:chExt cx="4366" cy="2306"/>
            </a:xfrm>
          </p:grpSpPr>
          <p:sp>
            <p:nvSpPr>
              <p:cNvPr id="4" name="Line 25">
                <a:extLst>
                  <a:ext uri="{FF2B5EF4-FFF2-40B4-BE49-F238E27FC236}">
                    <a16:creationId xmlns="" xmlns:a16="http://schemas.microsoft.com/office/drawing/2014/main" id="{E6610532-FA8B-4279-A86A-0FC5F5787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9" y="2750"/>
                <a:ext cx="333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" name="Line 26">
                <a:extLst>
                  <a:ext uri="{FF2B5EF4-FFF2-40B4-BE49-F238E27FC236}">
                    <a16:creationId xmlns="" xmlns:a16="http://schemas.microsoft.com/office/drawing/2014/main" id="{A86219A3-EB87-4AF0-919B-63CC3116F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09" y="799"/>
                <a:ext cx="0" cy="195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" name="Line 28">
                <a:extLst>
                  <a:ext uri="{FF2B5EF4-FFF2-40B4-BE49-F238E27FC236}">
                    <a16:creationId xmlns="" xmlns:a16="http://schemas.microsoft.com/office/drawing/2014/main" id="{0920F9E5-9DB5-4710-A19D-1E763894F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9" y="2432"/>
                <a:ext cx="567" cy="31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Line 29">
                <a:extLst>
                  <a:ext uri="{FF2B5EF4-FFF2-40B4-BE49-F238E27FC236}">
                    <a16:creationId xmlns="" xmlns:a16="http://schemas.microsoft.com/office/drawing/2014/main" id="{FB89B86E-C35D-4AD6-A6CE-62CAC4B74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8" y="1956"/>
                <a:ext cx="567" cy="31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Line 30">
                <a:extLst>
                  <a:ext uri="{FF2B5EF4-FFF2-40B4-BE49-F238E27FC236}">
                    <a16:creationId xmlns="" xmlns:a16="http://schemas.microsoft.com/office/drawing/2014/main" id="{4E2E74CE-7B8A-43C8-AF91-9BFF3C14C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6" y="1389"/>
                <a:ext cx="567" cy="31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Text Box 32">
                <a:extLst>
                  <a:ext uri="{FF2B5EF4-FFF2-40B4-BE49-F238E27FC236}">
                    <a16:creationId xmlns="" xmlns:a16="http://schemas.microsoft.com/office/drawing/2014/main" id="{A9EC9E2D-AB1E-48C4-894F-FE6C068D6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1" y="2795"/>
                <a:ext cx="929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2000"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合作层次</a:t>
                </a:r>
              </a:p>
            </p:txBody>
          </p:sp>
          <p:sp>
            <p:nvSpPr>
              <p:cNvPr id="10" name="Text Box 33">
                <a:extLst>
                  <a:ext uri="{FF2B5EF4-FFF2-40B4-BE49-F238E27FC236}">
                    <a16:creationId xmlns="" xmlns:a16="http://schemas.microsoft.com/office/drawing/2014/main" id="{71B6D364-6767-4064-AC06-8C251337F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3" y="1684"/>
                <a:ext cx="739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2000"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信任度</a:t>
                </a:r>
              </a:p>
            </p:txBody>
          </p:sp>
          <p:sp>
            <p:nvSpPr>
              <p:cNvPr id="11" name="Text Box 34">
                <a:extLst>
                  <a:ext uri="{FF2B5EF4-FFF2-40B4-BE49-F238E27FC236}">
                    <a16:creationId xmlns="" xmlns:a16="http://schemas.microsoft.com/office/drawing/2014/main" id="{6859695E-F238-4C9F-A3B6-1CAD6D896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3" y="2251"/>
                <a:ext cx="2984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2000"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互相提防（赢</a:t>
                </a: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输 或 输</a:t>
                </a: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赢 模式）</a:t>
                </a:r>
              </a:p>
            </p:txBody>
          </p:sp>
          <p:sp>
            <p:nvSpPr>
              <p:cNvPr id="12" name="Text Box 35">
                <a:extLst>
                  <a:ext uri="{FF2B5EF4-FFF2-40B4-BE49-F238E27FC236}">
                    <a16:creationId xmlns="" xmlns:a16="http://schemas.microsoft.com/office/drawing/2014/main" id="{2BE4B273-28E5-4281-BCD0-59FEE4FDB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0" y="2682"/>
                <a:ext cx="360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2000"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低</a:t>
                </a:r>
              </a:p>
            </p:txBody>
          </p:sp>
          <p:sp>
            <p:nvSpPr>
              <p:cNvPr id="13" name="Text Box 36">
                <a:extLst>
                  <a:ext uri="{FF2B5EF4-FFF2-40B4-BE49-F238E27FC236}">
                    <a16:creationId xmlns="" xmlns:a16="http://schemas.microsoft.com/office/drawing/2014/main" id="{47C5FEDF-BE91-4773-B00F-280EDE412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8" y="2840"/>
                <a:ext cx="360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2000"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高</a:t>
                </a:r>
              </a:p>
            </p:txBody>
          </p:sp>
          <p:sp>
            <p:nvSpPr>
              <p:cNvPr id="14" name="Text Box 37">
                <a:extLst>
                  <a:ext uri="{FF2B5EF4-FFF2-40B4-BE49-F238E27FC236}">
                    <a16:creationId xmlns="" xmlns:a16="http://schemas.microsoft.com/office/drawing/2014/main" id="{0F2430AE-3657-449C-B248-B2D99DB36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" y="845"/>
                <a:ext cx="360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高</a:t>
                </a:r>
              </a:p>
            </p:txBody>
          </p:sp>
          <p:sp>
            <p:nvSpPr>
              <p:cNvPr id="15" name="Text Box 38">
                <a:extLst>
                  <a:ext uri="{FF2B5EF4-FFF2-40B4-BE49-F238E27FC236}">
                    <a16:creationId xmlns="" xmlns:a16="http://schemas.microsoft.com/office/drawing/2014/main" id="{CFE50EBA-633A-408F-8F3C-68124EFCE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1" y="1699"/>
                <a:ext cx="1687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2000"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互相尊重（妥协）</a:t>
                </a:r>
              </a:p>
            </p:txBody>
          </p:sp>
          <p:sp>
            <p:nvSpPr>
              <p:cNvPr id="16" name="Text Box 39">
                <a:extLst>
                  <a:ext uri="{FF2B5EF4-FFF2-40B4-BE49-F238E27FC236}">
                    <a16:creationId xmlns="" xmlns:a16="http://schemas.microsoft.com/office/drawing/2014/main" id="{A4339155-A7C2-499B-B5C2-8807413218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2" y="1139"/>
                <a:ext cx="1687" cy="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spcBef>
                    <a:spcPct val="0"/>
                  </a:spcBef>
                  <a:defRPr sz="2000" b="1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综合统效（双赢）</a:t>
                </a:r>
              </a:p>
            </p:txBody>
          </p:sp>
          <p:sp>
            <p:nvSpPr>
              <p:cNvPr id="17" name="Line 25">
                <a:extLst>
                  <a:ext uri="{FF2B5EF4-FFF2-40B4-BE49-F238E27FC236}">
                    <a16:creationId xmlns="" xmlns:a16="http://schemas.microsoft.com/office/drawing/2014/main" id="{6D23A41F-C26A-4FD4-A0A2-F78DD3312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9" y="2758"/>
                <a:ext cx="333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Line 26">
                <a:extLst>
                  <a:ext uri="{FF2B5EF4-FFF2-40B4-BE49-F238E27FC236}">
                    <a16:creationId xmlns="" xmlns:a16="http://schemas.microsoft.com/office/drawing/2014/main" id="{E09C895F-1DF8-4834-BF52-199A8F99C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807"/>
                <a:ext cx="0" cy="195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Line 29">
                <a:extLst>
                  <a:ext uri="{FF2B5EF4-FFF2-40B4-BE49-F238E27FC236}">
                    <a16:creationId xmlns="" xmlns:a16="http://schemas.microsoft.com/office/drawing/2014/main" id="{BD6567B6-1DFC-486F-9BC9-8B496784B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7" y="1964"/>
                <a:ext cx="567" cy="31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6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FE4EB78-9B12-4641-8F9D-784DDD1A1E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682" y="627534"/>
            <a:ext cx="2938636" cy="4407954"/>
          </a:xfrm>
          <a:prstGeom prst="rect">
            <a:avLst/>
          </a:prstGeom>
        </p:spPr>
      </p:pic>
      <p:sp>
        <p:nvSpPr>
          <p:cNvPr id="2" name="Rectangle 35">
            <a:extLst>
              <a:ext uri="{FF2B5EF4-FFF2-40B4-BE49-F238E27FC236}">
                <a16:creationId xmlns="" xmlns:a16="http://schemas.microsoft.com/office/drawing/2014/main" id="{D9A017D7-E592-4F44-AEB4-F314E7B9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44" y="2355726"/>
            <a:ext cx="7199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与人合作最重要的是，重视不同个体的不同心理、</a:t>
            </a:r>
          </a:p>
          <a:p>
            <a:pPr>
              <a:lnSpc>
                <a:spcPct val="150000"/>
              </a:lnSpc>
            </a:pPr>
            <a:r>
              <a:rPr kumimoji="0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情绪与智能，以及个人眼中所见到的不同世界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kumimoji="0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1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2">
            <a:extLst>
              <a:ext uri="{FF2B5EF4-FFF2-40B4-BE49-F238E27FC236}">
                <a16:creationId xmlns="" xmlns:a16="http://schemas.microsoft.com/office/drawing/2014/main" id="{E341BE16-AB7C-4182-AB0B-DF5D3C27AAC4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3">
            <a:extLst>
              <a:ext uri="{FF2B5EF4-FFF2-40B4-BE49-F238E27FC236}">
                <a16:creationId xmlns="" xmlns:a16="http://schemas.microsoft.com/office/drawing/2014/main" id="{D85C50D4-8AC6-4359-A769-85F840513799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4">
            <a:extLst>
              <a:ext uri="{FF2B5EF4-FFF2-40B4-BE49-F238E27FC236}">
                <a16:creationId xmlns="" xmlns:a16="http://schemas.microsoft.com/office/drawing/2014/main" id="{610CB3EA-0601-4BF4-AD51-8C3884051E17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C3602B68-3184-46D5-B898-AAB4504111C4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6">
            <a:extLst>
              <a:ext uri="{FF2B5EF4-FFF2-40B4-BE49-F238E27FC236}">
                <a16:creationId xmlns="" xmlns:a16="http://schemas.microsoft.com/office/drawing/2014/main" id="{060B66AD-AEC0-4BDD-BC7A-9C44F0265F8C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7">
            <a:extLst>
              <a:ext uri="{FF2B5EF4-FFF2-40B4-BE49-F238E27FC236}">
                <a16:creationId xmlns="" xmlns:a16="http://schemas.microsoft.com/office/drawing/2014/main" id="{66448DAC-2D0F-46C7-BB2E-5D93FA2A7C14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8">
            <a:extLst>
              <a:ext uri="{FF2B5EF4-FFF2-40B4-BE49-F238E27FC236}">
                <a16:creationId xmlns="" xmlns:a16="http://schemas.microsoft.com/office/drawing/2014/main" id="{E4F36E64-BDDB-4B71-9AA9-21CCDBB466F5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90FA5334-F2F1-428B-8F4F-A36CE4E9B1BA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0">
            <a:extLst>
              <a:ext uri="{FF2B5EF4-FFF2-40B4-BE49-F238E27FC236}">
                <a16:creationId xmlns="" xmlns:a16="http://schemas.microsoft.com/office/drawing/2014/main" id="{7B3E9E25-4055-4DA4-A0D8-406FF7736B9B}"/>
              </a:ext>
            </a:extLst>
          </p:cNvPr>
          <p:cNvSpPr>
            <a:spLocks/>
          </p:cNvSpPr>
          <p:nvPr/>
        </p:nvSpPr>
        <p:spPr bwMode="auto">
          <a:xfrm>
            <a:off x="2074862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4">
            <a:extLst>
              <a:ext uri="{FF2B5EF4-FFF2-40B4-BE49-F238E27FC236}">
                <a16:creationId xmlns="" xmlns:a16="http://schemas.microsoft.com/office/drawing/2014/main" id="{07556D43-12AD-4F2C-97E6-653A3312A247}"/>
              </a:ext>
            </a:extLst>
          </p:cNvPr>
          <p:cNvSpPr>
            <a:spLocks/>
          </p:cNvSpPr>
          <p:nvPr/>
        </p:nvSpPr>
        <p:spPr bwMode="auto">
          <a:xfrm>
            <a:off x="3541712" y="251197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4">
            <a:extLst>
              <a:ext uri="{FF2B5EF4-FFF2-40B4-BE49-F238E27FC236}">
                <a16:creationId xmlns="" xmlns:a16="http://schemas.microsoft.com/office/drawing/2014/main" id="{C5F7E720-3F27-4F63-9405-AEA23FAF6865}"/>
              </a:ext>
            </a:extLst>
          </p:cNvPr>
          <p:cNvSpPr>
            <a:spLocks/>
          </p:cNvSpPr>
          <p:nvPr/>
        </p:nvSpPr>
        <p:spPr bwMode="auto">
          <a:xfrm>
            <a:off x="1051713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68851D43-6B95-4E29-8313-7720EC06745D}"/>
              </a:ext>
            </a:extLst>
          </p:cNvPr>
          <p:cNvSpPr>
            <a:spLocks/>
          </p:cNvSpPr>
          <p:nvPr/>
        </p:nvSpPr>
        <p:spPr bwMode="auto">
          <a:xfrm>
            <a:off x="2519440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9502B5-76CB-4081-84BA-65F7FE16294C}"/>
              </a:ext>
            </a:extLst>
          </p:cNvPr>
          <p:cNvSpPr/>
          <p:nvPr/>
        </p:nvSpPr>
        <p:spPr>
          <a:xfrm>
            <a:off x="5033596" y="1650235"/>
            <a:ext cx="108012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习惯七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87690B-09C4-4F16-968F-856821E0D69D}"/>
              </a:ext>
            </a:extLst>
          </p:cNvPr>
          <p:cNvSpPr/>
          <p:nvPr/>
        </p:nvSpPr>
        <p:spPr>
          <a:xfrm>
            <a:off x="4932040" y="208228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不断更新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C9974C-D42A-483B-B452-1232472A6647}"/>
              </a:ext>
            </a:extLst>
          </p:cNvPr>
          <p:cNvGrpSpPr/>
          <p:nvPr/>
        </p:nvGrpSpPr>
        <p:grpSpPr>
          <a:xfrm>
            <a:off x="5033596" y="2778482"/>
            <a:ext cx="2634748" cy="369332"/>
            <a:chOff x="6876256" y="2355726"/>
            <a:chExt cx="1805799" cy="36933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EB051AE6-FE6E-4890-80EA-EBA699B1C23D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75D2BB-CBD3-4E4C-A254-73870EED221E}"/>
                </a:ext>
              </a:extLst>
            </p:cNvPr>
            <p:cNvSpPr/>
            <p:nvPr/>
          </p:nvSpPr>
          <p:spPr>
            <a:xfrm>
              <a:off x="6882625" y="2355726"/>
              <a:ext cx="1799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SHARPEN THE SAW</a:t>
              </a:r>
            </a:p>
          </p:txBody>
        </p:sp>
      </p:grpSp>
      <p:sp>
        <p:nvSpPr>
          <p:cNvPr id="35" name="Freeform 73">
            <a:extLst>
              <a:ext uri="{FF2B5EF4-FFF2-40B4-BE49-F238E27FC236}">
                <a16:creationId xmlns="" xmlns:a16="http://schemas.microsoft.com/office/drawing/2014/main" id="{EE4A33A4-9761-4ACE-AD1B-74D6DFB36300}"/>
              </a:ext>
            </a:extLst>
          </p:cNvPr>
          <p:cNvSpPr>
            <a:spLocks/>
          </p:cNvSpPr>
          <p:nvPr/>
        </p:nvSpPr>
        <p:spPr bwMode="auto">
          <a:xfrm>
            <a:off x="1555750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6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0" grpId="0" animBg="1"/>
      <p:bldP spid="20" grpId="1" animBg="1"/>
      <p:bldP spid="22" grpId="0" animBg="1"/>
      <p:bldP spid="36" grpId="0" animBg="1"/>
      <p:bldP spid="38" grpId="0" animBg="1"/>
      <p:bldP spid="39" grpId="0" animBg="1"/>
      <p:bldP spid="12" grpId="0" animBg="1"/>
      <p:bldP spid="41" grpId="0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2A2310A-3150-42AB-8C16-883249A318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89" y="0"/>
            <a:ext cx="3429422" cy="5143500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B35A1D8B-588D-4D13-9BBD-60DAA663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24" y="1707654"/>
            <a:ext cx="7391400" cy="165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这是个疯狂的时代，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也是个艰难的时代。</a:t>
            </a:r>
          </a:p>
        </p:txBody>
      </p:sp>
    </p:spTree>
    <p:extLst>
      <p:ext uri="{BB962C8B-B14F-4D97-AF65-F5344CB8AC3E}">
        <p14:creationId xmlns:p14="http://schemas.microsoft.com/office/powerpoint/2010/main" val="5575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ww_tuweimei_comComp_22812223_JSLcT60Hp9IwQjQwH4Cvuf9bQDsIOXJY.jpg">
            <a:extLst>
              <a:ext uri="{FF2B5EF4-FFF2-40B4-BE49-F238E27FC236}">
                <a16:creationId xmlns="" xmlns:a16="http://schemas.microsoft.com/office/drawing/2014/main" id="{5163800A-4F70-483C-A445-081950D40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549" y="2905712"/>
            <a:ext cx="1666620" cy="175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 descr="www.tuweimei.comComp_6852315_um7hk670Afe6IVuLfho4x4urYrm6Q6OA.jpg">
            <a:extLst>
              <a:ext uri="{FF2B5EF4-FFF2-40B4-BE49-F238E27FC236}">
                <a16:creationId xmlns="" xmlns:a16="http://schemas.microsoft.com/office/drawing/2014/main" id="{B1F26FCC-09BD-4901-9FB6-4DD0ECC04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66" y="2143102"/>
            <a:ext cx="1648675" cy="16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1736382F-94CA-4CB3-BBB6-956F3FB39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929" y="4500202"/>
            <a:ext cx="4784865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自我提升和完善的四个层面</a:t>
            </a:r>
          </a:p>
        </p:txBody>
      </p:sp>
      <p:sp>
        <p:nvSpPr>
          <p:cNvPr id="5" name="Text Box 23">
            <a:extLst>
              <a:ext uri="{FF2B5EF4-FFF2-40B4-BE49-F238E27FC236}">
                <a16:creationId xmlns="" xmlns:a16="http://schemas.microsoft.com/office/drawing/2014/main" id="{706FC99D-AB73-45DA-AE8F-B586370F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945" y="1728920"/>
            <a:ext cx="1355101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400" dirty="0"/>
              <a:t>智力</a:t>
            </a:r>
          </a:p>
          <a:p>
            <a:r>
              <a:rPr lang="zh-CN" altLang="en-US" sz="1600" dirty="0">
                <a:latin typeface="华文中宋" pitchFamily="2" charset="-122"/>
                <a:ea typeface="华文中宋" pitchFamily="2" charset="-122"/>
              </a:rPr>
              <a:t>通过阅读、写作，思考完成心智更新。</a:t>
            </a:r>
            <a:endParaRPr lang="zh-CN" altLang="en-US" sz="1600" dirty="0"/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62488DB1-0261-4E8C-8053-34E1B3A7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291" y="2069954"/>
            <a:ext cx="176976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400" dirty="0"/>
              <a:t>社会</a:t>
            </a:r>
            <a:r>
              <a:rPr lang="en-US" altLang="zh-CN" sz="2400" dirty="0"/>
              <a:t>/</a:t>
            </a:r>
            <a:r>
              <a:rPr lang="zh-CN" altLang="en-US" sz="2400" dirty="0"/>
              <a:t>情感</a:t>
            </a:r>
          </a:p>
          <a:p>
            <a:r>
              <a:rPr lang="zh-CN" altLang="en-US" sz="1600" dirty="0"/>
              <a:t>服务  综合统效    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="" xmlns:a16="http://schemas.microsoft.com/office/drawing/2014/main" id="{125AD619-56D1-450F-ADAE-1301A63A2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368" y="2719166"/>
            <a:ext cx="138692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400" dirty="0"/>
              <a:t>精神</a:t>
            </a:r>
          </a:p>
          <a:p>
            <a:r>
              <a:rPr lang="zh-CN" altLang="en-US" sz="1600" dirty="0"/>
              <a:t>确立 坚持</a:t>
            </a:r>
          </a:p>
          <a:p>
            <a:r>
              <a:rPr lang="zh-CN" altLang="en-US" sz="1600" dirty="0"/>
              <a:t>学习 思考价值观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="" xmlns:a16="http://schemas.microsoft.com/office/drawing/2014/main" id="{FDDFEAAE-672E-4D26-9553-515094CD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779" y="212566"/>
            <a:ext cx="1741243" cy="14465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身体</a:t>
            </a:r>
          </a:p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通过正常适量的营养，运动，休息及压力管理来维持生理健康。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3" descr="www.tuweimei.comComp_5006142_U3a8iEeKeAoP1TBtNcJKHy5EPXYtalHu.jpg">
            <a:extLst>
              <a:ext uri="{FF2B5EF4-FFF2-40B4-BE49-F238E27FC236}">
                <a16:creationId xmlns="" xmlns:a16="http://schemas.microsoft.com/office/drawing/2014/main" id="{D1E5ED37-9BD1-4652-AF3D-4E1558459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548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 descr="www_tuweimei_comComp_10683184_OosLIP0R1GOMznZ7uCA38cqep272vuW9.jpg">
            <a:extLst>
              <a:ext uri="{FF2B5EF4-FFF2-40B4-BE49-F238E27FC236}">
                <a16:creationId xmlns="" xmlns:a16="http://schemas.microsoft.com/office/drawing/2014/main" id="{A43C6557-8001-4462-ADFB-A2EE493C7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39" y="1126722"/>
            <a:ext cx="1564106" cy="20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6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41F3B48-BC28-46BF-AA35-B1F49076ABEE}"/>
              </a:ext>
            </a:extLst>
          </p:cNvPr>
          <p:cNvGrpSpPr/>
          <p:nvPr/>
        </p:nvGrpSpPr>
        <p:grpSpPr>
          <a:xfrm>
            <a:off x="5058053" y="1235743"/>
            <a:ext cx="3418137" cy="2632151"/>
            <a:chOff x="1131491" y="2036961"/>
            <a:chExt cx="4557515" cy="350953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FD4CD05-D0BC-4849-BD1D-36CBFD679C5F}"/>
                </a:ext>
              </a:extLst>
            </p:cNvPr>
            <p:cNvGrpSpPr/>
            <p:nvPr/>
          </p:nvGrpSpPr>
          <p:grpSpPr>
            <a:xfrm>
              <a:off x="2460030" y="2036961"/>
              <a:ext cx="3228976" cy="2799160"/>
              <a:chOff x="2460030" y="2036961"/>
              <a:chExt cx="3228976" cy="2799160"/>
            </a:xfrm>
          </p:grpSpPr>
          <p:sp>
            <p:nvSpPr>
              <p:cNvPr id="33" name="Freeform: Shape 33">
                <a:extLst>
                  <a:ext uri="{FF2B5EF4-FFF2-40B4-BE49-F238E27FC236}">
                    <a16:creationId xmlns="" xmlns:a16="http://schemas.microsoft.com/office/drawing/2014/main" id="{D6F83C9B-6214-41A8-9D64-A84DA22B0C22}"/>
                  </a:ext>
                </a:extLst>
              </p:cNvPr>
              <p:cNvSpPr/>
              <p:nvPr/>
            </p:nvSpPr>
            <p:spPr>
              <a:xfrm>
                <a:off x="2460030" y="2036961"/>
                <a:ext cx="3228976" cy="2799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0"/>
                    </a:moveTo>
                    <a:lnTo>
                      <a:pt x="10789" y="43"/>
                    </a:lnTo>
                    <a:lnTo>
                      <a:pt x="0" y="21600"/>
                    </a:lnTo>
                    <a:lnTo>
                      <a:pt x="10789" y="21600"/>
                    </a:lnTo>
                    <a:lnTo>
                      <a:pt x="10811" y="21600"/>
                    </a:lnTo>
                    <a:lnTo>
                      <a:pt x="21600" y="21600"/>
                    </a:lnTo>
                    <a:lnTo>
                      <a:pt x="10811" y="43"/>
                    </a:lnTo>
                    <a:lnTo>
                      <a:pt x="10811" y="0"/>
                    </a:lnTo>
                    <a:lnTo>
                      <a:pt x="10800" y="21"/>
                    </a:lnTo>
                    <a:lnTo>
                      <a:pt x="107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="" xmlns:a16="http://schemas.microsoft.com/office/drawing/2014/main" id="{440A8EC3-F755-4CFB-B0D3-17BF85D0D036}"/>
                  </a:ext>
                </a:extLst>
              </p:cNvPr>
              <p:cNvSpPr/>
              <p:nvPr/>
            </p:nvSpPr>
            <p:spPr>
              <a:xfrm>
                <a:off x="3959689" y="2531127"/>
                <a:ext cx="229658" cy="22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6" y="13527"/>
                    </a:moveTo>
                    <a:lnTo>
                      <a:pt x="21138" y="9731"/>
                    </a:lnTo>
                    <a:cubicBezTo>
                      <a:pt x="21392" y="9659"/>
                      <a:pt x="21600" y="9385"/>
                      <a:pt x="21600" y="9120"/>
                    </a:cubicBezTo>
                    <a:lnTo>
                      <a:pt x="21600" y="2520"/>
                    </a:lnTo>
                    <a:lnTo>
                      <a:pt x="4680" y="2520"/>
                    </a:lnTo>
                    <a:lnTo>
                      <a:pt x="4680" y="481"/>
                    </a:lnTo>
                    <a:cubicBezTo>
                      <a:pt x="4680" y="217"/>
                      <a:pt x="4465" y="0"/>
                      <a:pt x="4200" y="0"/>
                    </a:cubicBezTo>
                    <a:lnTo>
                      <a:pt x="480" y="0"/>
                    </a:lnTo>
                    <a:cubicBezTo>
                      <a:pt x="217" y="0"/>
                      <a:pt x="0" y="217"/>
                      <a:pt x="0" y="481"/>
                    </a:cubicBezTo>
                    <a:lnTo>
                      <a:pt x="0" y="2400"/>
                    </a:lnTo>
                    <a:lnTo>
                      <a:pt x="2332" y="2400"/>
                    </a:lnTo>
                    <a:lnTo>
                      <a:pt x="4693" y="13269"/>
                    </a:lnTo>
                    <a:lnTo>
                      <a:pt x="4920" y="14400"/>
                    </a:lnTo>
                    <a:lnTo>
                      <a:pt x="4920" y="16200"/>
                    </a:lnTo>
                    <a:cubicBezTo>
                      <a:pt x="4920" y="16463"/>
                      <a:pt x="5137" y="16680"/>
                      <a:pt x="5400" y="16680"/>
                    </a:cubicBezTo>
                    <a:lnTo>
                      <a:pt x="6001" y="16680"/>
                    </a:lnTo>
                    <a:lnTo>
                      <a:pt x="17999" y="16680"/>
                    </a:lnTo>
                    <a:lnTo>
                      <a:pt x="21119" y="16680"/>
                    </a:lnTo>
                    <a:cubicBezTo>
                      <a:pt x="21383" y="16680"/>
                      <a:pt x="21600" y="16463"/>
                      <a:pt x="21600" y="16200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3" y="14400"/>
                      <a:pt x="6694" y="13860"/>
                      <a:pt x="7856" y="13527"/>
                    </a:cubicBezTo>
                    <a:close/>
                    <a:moveTo>
                      <a:pt x="15599" y="19200"/>
                    </a:moveTo>
                    <a:cubicBezTo>
                      <a:pt x="15599" y="20525"/>
                      <a:pt x="16674" y="21600"/>
                      <a:pt x="17999" y="21600"/>
                    </a:cubicBezTo>
                    <a:cubicBezTo>
                      <a:pt x="19326" y="21600"/>
                      <a:pt x="20399" y="20525"/>
                      <a:pt x="20399" y="19200"/>
                    </a:cubicBezTo>
                    <a:cubicBezTo>
                      <a:pt x="20399" y="17874"/>
                      <a:pt x="19326" y="16800"/>
                      <a:pt x="17999" y="16800"/>
                    </a:cubicBezTo>
                    <a:cubicBezTo>
                      <a:pt x="16674" y="16800"/>
                      <a:pt x="15599" y="17874"/>
                      <a:pt x="15599" y="19200"/>
                    </a:cubicBezTo>
                    <a:close/>
                    <a:moveTo>
                      <a:pt x="3599" y="19200"/>
                    </a:moveTo>
                    <a:cubicBezTo>
                      <a:pt x="3599" y="20525"/>
                      <a:pt x="4674" y="21600"/>
                      <a:pt x="6001" y="21600"/>
                    </a:cubicBezTo>
                    <a:cubicBezTo>
                      <a:pt x="7326" y="21600"/>
                      <a:pt x="8399" y="20525"/>
                      <a:pt x="8399" y="19200"/>
                    </a:cubicBezTo>
                    <a:cubicBezTo>
                      <a:pt x="8399" y="17874"/>
                      <a:pt x="7326" y="16800"/>
                      <a:pt x="6001" y="16800"/>
                    </a:cubicBezTo>
                    <a:cubicBezTo>
                      <a:pt x="4674" y="16800"/>
                      <a:pt x="3599" y="17874"/>
                      <a:pt x="3599" y="19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ADAA054F-5AD9-464C-A5D8-69D472449051}"/>
                </a:ext>
              </a:extLst>
            </p:cNvPr>
            <p:cNvGrpSpPr/>
            <p:nvPr/>
          </p:nvGrpSpPr>
          <p:grpSpPr>
            <a:xfrm>
              <a:off x="1934369" y="2296120"/>
              <a:ext cx="2930327" cy="2540001"/>
              <a:chOff x="1934369" y="2296120"/>
              <a:chExt cx="2930327" cy="2540001"/>
            </a:xfrm>
          </p:grpSpPr>
          <p:sp>
            <p:nvSpPr>
              <p:cNvPr id="31" name="Freeform: Shape 31">
                <a:extLst>
                  <a:ext uri="{FF2B5EF4-FFF2-40B4-BE49-F238E27FC236}">
                    <a16:creationId xmlns="" xmlns:a16="http://schemas.microsoft.com/office/drawing/2014/main" id="{AEF84BDA-5E1F-4471-9635-D3831DBBC639}"/>
                  </a:ext>
                </a:extLst>
              </p:cNvPr>
              <p:cNvSpPr/>
              <p:nvPr/>
            </p:nvSpPr>
            <p:spPr>
              <a:xfrm>
                <a:off x="1934369" y="2296120"/>
                <a:ext cx="2930327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0" y="0"/>
                    </a:moveTo>
                    <a:lnTo>
                      <a:pt x="10790" y="35"/>
                    </a:lnTo>
                    <a:lnTo>
                      <a:pt x="0" y="21600"/>
                    </a:lnTo>
                    <a:lnTo>
                      <a:pt x="10790" y="21600"/>
                    </a:lnTo>
                    <a:lnTo>
                      <a:pt x="10808" y="21600"/>
                    </a:lnTo>
                    <a:lnTo>
                      <a:pt x="21600" y="21600"/>
                    </a:lnTo>
                    <a:lnTo>
                      <a:pt x="10808" y="35"/>
                    </a:lnTo>
                    <a:lnTo>
                      <a:pt x="10808" y="0"/>
                    </a:lnTo>
                    <a:lnTo>
                      <a:pt x="10799" y="17"/>
                    </a:lnTo>
                    <a:lnTo>
                      <a:pt x="1079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="" xmlns:a16="http://schemas.microsoft.com/office/drawing/2014/main" id="{B7B45D5E-8E35-4521-9EDB-A2D23D8EA483}"/>
                  </a:ext>
                </a:extLst>
              </p:cNvPr>
              <p:cNvSpPr/>
              <p:nvPr/>
            </p:nvSpPr>
            <p:spPr>
              <a:xfrm>
                <a:off x="3299685" y="2806012"/>
                <a:ext cx="199694" cy="299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6" y="8831"/>
                    </a:moveTo>
                    <a:cubicBezTo>
                      <a:pt x="17325" y="8934"/>
                      <a:pt x="17111" y="9089"/>
                      <a:pt x="16823" y="9295"/>
                    </a:cubicBezTo>
                    <a:cubicBezTo>
                      <a:pt x="16534" y="9502"/>
                      <a:pt x="16319" y="9656"/>
                      <a:pt x="16179" y="9759"/>
                    </a:cubicBezTo>
                    <a:cubicBezTo>
                      <a:pt x="14379" y="11193"/>
                      <a:pt x="13388" y="12591"/>
                      <a:pt x="13204" y="13950"/>
                    </a:cubicBezTo>
                    <a:lnTo>
                      <a:pt x="8396" y="13950"/>
                    </a:lnTo>
                    <a:cubicBezTo>
                      <a:pt x="8212" y="12591"/>
                      <a:pt x="7221" y="11193"/>
                      <a:pt x="5421" y="9759"/>
                    </a:cubicBezTo>
                    <a:cubicBezTo>
                      <a:pt x="5281" y="9656"/>
                      <a:pt x="5066" y="9502"/>
                      <a:pt x="4777" y="9295"/>
                    </a:cubicBezTo>
                    <a:cubicBezTo>
                      <a:pt x="4489" y="9089"/>
                      <a:pt x="4274" y="8934"/>
                      <a:pt x="4134" y="8831"/>
                    </a:cubicBezTo>
                    <a:cubicBezTo>
                      <a:pt x="3178" y="8091"/>
                      <a:pt x="2700" y="7246"/>
                      <a:pt x="2700" y="6300"/>
                    </a:cubicBezTo>
                    <a:cubicBezTo>
                      <a:pt x="2700" y="5625"/>
                      <a:pt x="2943" y="4997"/>
                      <a:pt x="3427" y="4415"/>
                    </a:cubicBezTo>
                    <a:cubicBezTo>
                      <a:pt x="3913" y="3834"/>
                      <a:pt x="4546" y="3359"/>
                      <a:pt x="5326" y="2988"/>
                    </a:cubicBezTo>
                    <a:cubicBezTo>
                      <a:pt x="6106" y="2618"/>
                      <a:pt x="6971" y="2327"/>
                      <a:pt x="7920" y="2116"/>
                    </a:cubicBezTo>
                    <a:cubicBezTo>
                      <a:pt x="8870" y="1905"/>
                      <a:pt x="9829" y="1799"/>
                      <a:pt x="10800" y="1799"/>
                    </a:cubicBezTo>
                    <a:cubicBezTo>
                      <a:pt x="11771" y="1799"/>
                      <a:pt x="12730" y="1905"/>
                      <a:pt x="13680" y="2116"/>
                    </a:cubicBezTo>
                    <a:cubicBezTo>
                      <a:pt x="14628" y="2327"/>
                      <a:pt x="15493" y="2618"/>
                      <a:pt x="16274" y="2988"/>
                    </a:cubicBezTo>
                    <a:cubicBezTo>
                      <a:pt x="17054" y="3359"/>
                      <a:pt x="17687" y="3834"/>
                      <a:pt x="18173" y="4415"/>
                    </a:cubicBezTo>
                    <a:cubicBezTo>
                      <a:pt x="18657" y="4997"/>
                      <a:pt x="18900" y="5625"/>
                      <a:pt x="18900" y="6300"/>
                    </a:cubicBezTo>
                    <a:cubicBezTo>
                      <a:pt x="18900" y="7246"/>
                      <a:pt x="18422" y="8091"/>
                      <a:pt x="17466" y="8831"/>
                    </a:cubicBezTo>
                    <a:cubicBezTo>
                      <a:pt x="17466" y="8831"/>
                      <a:pt x="17466" y="8831"/>
                      <a:pt x="17466" y="8831"/>
                    </a:cubicBezTo>
                    <a:close/>
                    <a:moveTo>
                      <a:pt x="20661" y="3705"/>
                    </a:moveTo>
                    <a:cubicBezTo>
                      <a:pt x="20035" y="2904"/>
                      <a:pt x="19213" y="2238"/>
                      <a:pt x="18194" y="1708"/>
                    </a:cubicBezTo>
                    <a:cubicBezTo>
                      <a:pt x="17174" y="1179"/>
                      <a:pt x="16021" y="762"/>
                      <a:pt x="14734" y="457"/>
                    </a:cubicBezTo>
                    <a:cubicBezTo>
                      <a:pt x="13447" y="153"/>
                      <a:pt x="12136" y="0"/>
                      <a:pt x="10800" y="0"/>
                    </a:cubicBezTo>
                    <a:cubicBezTo>
                      <a:pt x="9464" y="0"/>
                      <a:pt x="8153" y="153"/>
                      <a:pt x="6866" y="457"/>
                    </a:cubicBezTo>
                    <a:cubicBezTo>
                      <a:pt x="5579" y="762"/>
                      <a:pt x="4426" y="1179"/>
                      <a:pt x="3407" y="1708"/>
                    </a:cubicBezTo>
                    <a:cubicBezTo>
                      <a:pt x="2387" y="2238"/>
                      <a:pt x="1564" y="2903"/>
                      <a:pt x="938" y="3705"/>
                    </a:cubicBezTo>
                    <a:cubicBezTo>
                      <a:pt x="312" y="4507"/>
                      <a:pt x="0" y="5372"/>
                      <a:pt x="0" y="6300"/>
                    </a:cubicBezTo>
                    <a:cubicBezTo>
                      <a:pt x="0" y="7753"/>
                      <a:pt x="724" y="9009"/>
                      <a:pt x="2173" y="10069"/>
                    </a:cubicBezTo>
                    <a:cubicBezTo>
                      <a:pt x="2805" y="10528"/>
                      <a:pt x="3330" y="10936"/>
                      <a:pt x="3745" y="11292"/>
                    </a:cubicBezTo>
                    <a:cubicBezTo>
                      <a:pt x="4159" y="11648"/>
                      <a:pt x="4578" y="12096"/>
                      <a:pt x="5000" y="12635"/>
                    </a:cubicBezTo>
                    <a:cubicBezTo>
                      <a:pt x="5421" y="13174"/>
                      <a:pt x="5661" y="13678"/>
                      <a:pt x="5717" y="14147"/>
                    </a:cubicBezTo>
                    <a:cubicBezTo>
                      <a:pt x="5056" y="14409"/>
                      <a:pt x="4726" y="14794"/>
                      <a:pt x="4726" y="15300"/>
                    </a:cubicBezTo>
                    <a:cubicBezTo>
                      <a:pt x="4726" y="15647"/>
                      <a:pt x="4901" y="15947"/>
                      <a:pt x="5253" y="16200"/>
                    </a:cubicBezTo>
                    <a:cubicBezTo>
                      <a:pt x="4901" y="16453"/>
                      <a:pt x="4726" y="16753"/>
                      <a:pt x="4726" y="17100"/>
                    </a:cubicBezTo>
                    <a:cubicBezTo>
                      <a:pt x="4726" y="17588"/>
                      <a:pt x="5042" y="17968"/>
                      <a:pt x="5675" y="18240"/>
                    </a:cubicBezTo>
                    <a:cubicBezTo>
                      <a:pt x="5492" y="18455"/>
                      <a:pt x="5401" y="18675"/>
                      <a:pt x="5401" y="18901"/>
                    </a:cubicBezTo>
                    <a:cubicBezTo>
                      <a:pt x="5401" y="19331"/>
                      <a:pt x="5622" y="19665"/>
                      <a:pt x="6064" y="19898"/>
                    </a:cubicBezTo>
                    <a:cubicBezTo>
                      <a:pt x="6507" y="20133"/>
                      <a:pt x="7053" y="20251"/>
                      <a:pt x="7699" y="20251"/>
                    </a:cubicBezTo>
                    <a:cubicBezTo>
                      <a:pt x="7981" y="20663"/>
                      <a:pt x="8403" y="20991"/>
                      <a:pt x="8964" y="21235"/>
                    </a:cubicBezTo>
                    <a:cubicBezTo>
                      <a:pt x="9527" y="21478"/>
                      <a:pt x="10139" y="21600"/>
                      <a:pt x="10800" y="21600"/>
                    </a:cubicBezTo>
                    <a:cubicBezTo>
                      <a:pt x="11461" y="21600"/>
                      <a:pt x="12073" y="21478"/>
                      <a:pt x="12636" y="21235"/>
                    </a:cubicBezTo>
                    <a:cubicBezTo>
                      <a:pt x="13198" y="20991"/>
                      <a:pt x="13620" y="20663"/>
                      <a:pt x="13901" y="20251"/>
                    </a:cubicBezTo>
                    <a:cubicBezTo>
                      <a:pt x="14548" y="20251"/>
                      <a:pt x="15093" y="20133"/>
                      <a:pt x="15536" y="19898"/>
                    </a:cubicBezTo>
                    <a:cubicBezTo>
                      <a:pt x="15978" y="19665"/>
                      <a:pt x="16201" y="19331"/>
                      <a:pt x="16201" y="18901"/>
                    </a:cubicBezTo>
                    <a:cubicBezTo>
                      <a:pt x="16201" y="18675"/>
                      <a:pt x="16108" y="18455"/>
                      <a:pt x="15925" y="18240"/>
                    </a:cubicBezTo>
                    <a:cubicBezTo>
                      <a:pt x="16558" y="17968"/>
                      <a:pt x="16874" y="17588"/>
                      <a:pt x="16874" y="17100"/>
                    </a:cubicBezTo>
                    <a:cubicBezTo>
                      <a:pt x="16874" y="16753"/>
                      <a:pt x="16699" y="16453"/>
                      <a:pt x="16347" y="16200"/>
                    </a:cubicBezTo>
                    <a:cubicBezTo>
                      <a:pt x="16699" y="15947"/>
                      <a:pt x="16874" y="15647"/>
                      <a:pt x="16874" y="15300"/>
                    </a:cubicBezTo>
                    <a:cubicBezTo>
                      <a:pt x="16874" y="14794"/>
                      <a:pt x="16544" y="14409"/>
                      <a:pt x="15883" y="14147"/>
                    </a:cubicBezTo>
                    <a:cubicBezTo>
                      <a:pt x="15940" y="13678"/>
                      <a:pt x="16179" y="13174"/>
                      <a:pt x="16600" y="12635"/>
                    </a:cubicBezTo>
                    <a:cubicBezTo>
                      <a:pt x="17022" y="12096"/>
                      <a:pt x="17441" y="11648"/>
                      <a:pt x="17855" y="11292"/>
                    </a:cubicBezTo>
                    <a:cubicBezTo>
                      <a:pt x="18271" y="10936"/>
                      <a:pt x="18795" y="10528"/>
                      <a:pt x="19427" y="10069"/>
                    </a:cubicBezTo>
                    <a:cubicBezTo>
                      <a:pt x="20876" y="9009"/>
                      <a:pt x="21600" y="7753"/>
                      <a:pt x="21600" y="6300"/>
                    </a:cubicBezTo>
                    <a:cubicBezTo>
                      <a:pt x="21600" y="5372"/>
                      <a:pt x="21288" y="4507"/>
                      <a:pt x="20661" y="3705"/>
                    </a:cubicBezTo>
                    <a:cubicBezTo>
                      <a:pt x="20661" y="3705"/>
                      <a:pt x="20661" y="3705"/>
                      <a:pt x="20661" y="3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3B35FFB-2A20-484B-990D-A7869B018688}"/>
                </a:ext>
              </a:extLst>
            </p:cNvPr>
            <p:cNvGrpSpPr/>
            <p:nvPr/>
          </p:nvGrpSpPr>
          <p:grpSpPr>
            <a:xfrm>
              <a:off x="1542455" y="2741414"/>
              <a:ext cx="2417962" cy="2094707"/>
              <a:chOff x="1542455" y="2741414"/>
              <a:chExt cx="2417962" cy="2094707"/>
            </a:xfrm>
          </p:grpSpPr>
          <p:sp>
            <p:nvSpPr>
              <p:cNvPr id="29" name="Freeform: Shape 29">
                <a:extLst>
                  <a:ext uri="{FF2B5EF4-FFF2-40B4-BE49-F238E27FC236}">
                    <a16:creationId xmlns="" xmlns:a16="http://schemas.microsoft.com/office/drawing/2014/main" id="{51D0E899-71DE-423F-BE1D-48A4D580062A}"/>
                  </a:ext>
                </a:extLst>
              </p:cNvPr>
              <p:cNvSpPr/>
              <p:nvPr/>
            </p:nvSpPr>
            <p:spPr>
              <a:xfrm>
                <a:off x="1542455" y="2741414"/>
                <a:ext cx="2417962" cy="209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lnTo>
                      <a:pt x="10796" y="14"/>
                    </a:lnTo>
                    <a:lnTo>
                      <a:pt x="0" y="21600"/>
                    </a:lnTo>
                    <a:lnTo>
                      <a:pt x="10796" y="21600"/>
                    </a:lnTo>
                    <a:lnTo>
                      <a:pt x="10803" y="21600"/>
                    </a:lnTo>
                    <a:lnTo>
                      <a:pt x="21600" y="21600"/>
                    </a:lnTo>
                    <a:lnTo>
                      <a:pt x="10803" y="14"/>
                    </a:lnTo>
                    <a:lnTo>
                      <a:pt x="10803" y="0"/>
                    </a:lnTo>
                    <a:lnTo>
                      <a:pt x="10799" y="6"/>
                    </a:lnTo>
                    <a:lnTo>
                      <a:pt x="10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="" xmlns:a16="http://schemas.microsoft.com/office/drawing/2014/main" id="{23A7815A-2A9D-460F-A2F2-0B5550BEE017}"/>
                  </a:ext>
                </a:extLst>
              </p:cNvPr>
              <p:cNvSpPr/>
              <p:nvPr/>
            </p:nvSpPr>
            <p:spPr>
              <a:xfrm>
                <a:off x="2663755" y="3205638"/>
                <a:ext cx="175361" cy="2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0" y="9554"/>
                    </a:moveTo>
                    <a:cubicBezTo>
                      <a:pt x="9000" y="9675"/>
                      <a:pt x="8944" y="9774"/>
                      <a:pt x="8831" y="9853"/>
                    </a:cubicBezTo>
                    <a:cubicBezTo>
                      <a:pt x="8719" y="9931"/>
                      <a:pt x="8575" y="9970"/>
                      <a:pt x="8400" y="9970"/>
                    </a:cubicBezTo>
                    <a:cubicBezTo>
                      <a:pt x="8226" y="9970"/>
                      <a:pt x="8082" y="9931"/>
                      <a:pt x="7968" y="9853"/>
                    </a:cubicBezTo>
                    <a:cubicBezTo>
                      <a:pt x="7856" y="9775"/>
                      <a:pt x="7800" y="9675"/>
                      <a:pt x="7800" y="9554"/>
                    </a:cubicBezTo>
                    <a:lnTo>
                      <a:pt x="7800" y="3739"/>
                    </a:lnTo>
                    <a:cubicBezTo>
                      <a:pt x="7800" y="3618"/>
                      <a:pt x="7856" y="3518"/>
                      <a:pt x="7968" y="3440"/>
                    </a:cubicBezTo>
                    <a:cubicBezTo>
                      <a:pt x="8082" y="3362"/>
                      <a:pt x="8226" y="3323"/>
                      <a:pt x="8400" y="3323"/>
                    </a:cubicBezTo>
                    <a:cubicBezTo>
                      <a:pt x="8575" y="3323"/>
                      <a:pt x="8719" y="3362"/>
                      <a:pt x="8831" y="3440"/>
                    </a:cubicBezTo>
                    <a:cubicBezTo>
                      <a:pt x="8944" y="3518"/>
                      <a:pt x="9000" y="3618"/>
                      <a:pt x="9000" y="3739"/>
                    </a:cubicBezTo>
                    <a:cubicBezTo>
                      <a:pt x="9000" y="3739"/>
                      <a:pt x="9000" y="9554"/>
                      <a:pt x="9000" y="9554"/>
                    </a:cubicBezTo>
                    <a:close/>
                    <a:moveTo>
                      <a:pt x="20128" y="11248"/>
                    </a:moveTo>
                    <a:cubicBezTo>
                      <a:pt x="19147" y="10396"/>
                      <a:pt x="18038" y="9970"/>
                      <a:pt x="16800" y="9970"/>
                    </a:cubicBezTo>
                    <a:lnTo>
                      <a:pt x="16800" y="3323"/>
                    </a:lnTo>
                    <a:cubicBezTo>
                      <a:pt x="17450" y="3323"/>
                      <a:pt x="18012" y="3159"/>
                      <a:pt x="18487" y="2830"/>
                    </a:cubicBezTo>
                    <a:cubicBezTo>
                      <a:pt x="18963" y="2501"/>
                      <a:pt x="19200" y="2111"/>
                      <a:pt x="19200" y="1662"/>
                    </a:cubicBezTo>
                    <a:cubicBezTo>
                      <a:pt x="19200" y="1211"/>
                      <a:pt x="18963" y="822"/>
                      <a:pt x="18487" y="493"/>
                    </a:cubicBezTo>
                    <a:cubicBezTo>
                      <a:pt x="18012" y="164"/>
                      <a:pt x="17450" y="0"/>
                      <a:pt x="16800" y="0"/>
                    </a:cubicBezTo>
                    <a:lnTo>
                      <a:pt x="4800" y="0"/>
                    </a:lnTo>
                    <a:cubicBezTo>
                      <a:pt x="4150" y="0"/>
                      <a:pt x="3587" y="164"/>
                      <a:pt x="3113" y="493"/>
                    </a:cubicBezTo>
                    <a:cubicBezTo>
                      <a:pt x="2637" y="822"/>
                      <a:pt x="2400" y="1211"/>
                      <a:pt x="2400" y="1662"/>
                    </a:cubicBezTo>
                    <a:cubicBezTo>
                      <a:pt x="2400" y="2111"/>
                      <a:pt x="2637" y="2501"/>
                      <a:pt x="3113" y="2830"/>
                    </a:cubicBezTo>
                    <a:cubicBezTo>
                      <a:pt x="3587" y="3159"/>
                      <a:pt x="4150" y="3323"/>
                      <a:pt x="4800" y="3323"/>
                    </a:cubicBezTo>
                    <a:lnTo>
                      <a:pt x="4800" y="9970"/>
                    </a:lnTo>
                    <a:cubicBezTo>
                      <a:pt x="3562" y="9970"/>
                      <a:pt x="2453" y="10396"/>
                      <a:pt x="1472" y="11248"/>
                    </a:cubicBezTo>
                    <a:cubicBezTo>
                      <a:pt x="491" y="12100"/>
                      <a:pt x="0" y="13059"/>
                      <a:pt x="0" y="14123"/>
                    </a:cubicBezTo>
                    <a:cubicBezTo>
                      <a:pt x="0" y="14348"/>
                      <a:pt x="119" y="14543"/>
                      <a:pt x="356" y="14707"/>
                    </a:cubicBezTo>
                    <a:cubicBezTo>
                      <a:pt x="594" y="14871"/>
                      <a:pt x="875" y="14954"/>
                      <a:pt x="1200" y="14954"/>
                    </a:cubicBezTo>
                    <a:lnTo>
                      <a:pt x="8775" y="14954"/>
                    </a:lnTo>
                    <a:lnTo>
                      <a:pt x="10200" y="21250"/>
                    </a:lnTo>
                    <a:cubicBezTo>
                      <a:pt x="10263" y="21483"/>
                      <a:pt x="10463" y="21600"/>
                      <a:pt x="10800" y="21600"/>
                    </a:cubicBezTo>
                    <a:lnTo>
                      <a:pt x="10819" y="21600"/>
                    </a:lnTo>
                    <a:cubicBezTo>
                      <a:pt x="10969" y="21600"/>
                      <a:pt x="11097" y="21564"/>
                      <a:pt x="11203" y="21491"/>
                    </a:cubicBezTo>
                    <a:cubicBezTo>
                      <a:pt x="11309" y="21417"/>
                      <a:pt x="11375" y="21328"/>
                      <a:pt x="11400" y="21224"/>
                    </a:cubicBezTo>
                    <a:lnTo>
                      <a:pt x="12356" y="14954"/>
                    </a:lnTo>
                    <a:lnTo>
                      <a:pt x="20400" y="14954"/>
                    </a:lnTo>
                    <a:cubicBezTo>
                      <a:pt x="20725" y="14954"/>
                      <a:pt x="21007" y="14871"/>
                      <a:pt x="21244" y="14707"/>
                    </a:cubicBezTo>
                    <a:cubicBezTo>
                      <a:pt x="21481" y="14543"/>
                      <a:pt x="21600" y="14348"/>
                      <a:pt x="21600" y="14123"/>
                    </a:cubicBezTo>
                    <a:cubicBezTo>
                      <a:pt x="21600" y="13059"/>
                      <a:pt x="21109" y="12100"/>
                      <a:pt x="20128" y="11248"/>
                    </a:cubicBezTo>
                    <a:cubicBezTo>
                      <a:pt x="20128" y="11248"/>
                      <a:pt x="20128" y="11248"/>
                      <a:pt x="20128" y="11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B91244D-7D53-4545-A5B6-27FB883DFE6A}"/>
                </a:ext>
              </a:extLst>
            </p:cNvPr>
            <p:cNvGrpSpPr/>
            <p:nvPr/>
          </p:nvGrpSpPr>
          <p:grpSpPr>
            <a:xfrm>
              <a:off x="1131491" y="3256756"/>
              <a:ext cx="1818085" cy="1579365"/>
              <a:chOff x="1131491" y="3256756"/>
              <a:chExt cx="1818085" cy="1579365"/>
            </a:xfrm>
          </p:grpSpPr>
          <p:sp>
            <p:nvSpPr>
              <p:cNvPr id="27" name="Freeform: Shape 27">
                <a:extLst>
                  <a:ext uri="{FF2B5EF4-FFF2-40B4-BE49-F238E27FC236}">
                    <a16:creationId xmlns="" xmlns:a16="http://schemas.microsoft.com/office/drawing/2014/main" id="{0FAB8251-858A-4259-B151-A5D8924CBA72}"/>
                  </a:ext>
                </a:extLst>
              </p:cNvPr>
              <p:cNvSpPr/>
              <p:nvPr/>
            </p:nvSpPr>
            <p:spPr>
              <a:xfrm>
                <a:off x="1131491" y="3256756"/>
                <a:ext cx="1818085" cy="1579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7" y="0"/>
                    </a:moveTo>
                    <a:lnTo>
                      <a:pt x="10767" y="128"/>
                    </a:lnTo>
                    <a:lnTo>
                      <a:pt x="0" y="21600"/>
                    </a:lnTo>
                    <a:lnTo>
                      <a:pt x="10767" y="21600"/>
                    </a:lnTo>
                    <a:lnTo>
                      <a:pt x="10831" y="21600"/>
                    </a:lnTo>
                    <a:lnTo>
                      <a:pt x="21600" y="21600"/>
                    </a:lnTo>
                    <a:lnTo>
                      <a:pt x="10831" y="128"/>
                    </a:lnTo>
                    <a:lnTo>
                      <a:pt x="10831" y="0"/>
                    </a:lnTo>
                    <a:lnTo>
                      <a:pt x="10800" y="62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="" xmlns:a16="http://schemas.microsoft.com/office/drawing/2014/main" id="{02D72890-D5C7-4F5C-AB83-DD82C32AA302}"/>
                  </a:ext>
                </a:extLst>
              </p:cNvPr>
              <p:cNvSpPr/>
              <p:nvPr/>
            </p:nvSpPr>
            <p:spPr>
              <a:xfrm>
                <a:off x="1940686" y="3635528"/>
                <a:ext cx="199695" cy="21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3" y="0"/>
                    </a:moveTo>
                    <a:cubicBezTo>
                      <a:pt x="10365" y="0"/>
                      <a:pt x="9947" y="159"/>
                      <a:pt x="9591" y="489"/>
                    </a:cubicBezTo>
                    <a:cubicBezTo>
                      <a:pt x="9235" y="821"/>
                      <a:pt x="9066" y="1210"/>
                      <a:pt x="9066" y="1663"/>
                    </a:cubicBezTo>
                    <a:lnTo>
                      <a:pt x="9066" y="10029"/>
                    </a:lnTo>
                    <a:cubicBezTo>
                      <a:pt x="9066" y="10483"/>
                      <a:pt x="9235" y="10897"/>
                      <a:pt x="9591" y="11228"/>
                    </a:cubicBezTo>
                    <a:cubicBezTo>
                      <a:pt x="9947" y="11559"/>
                      <a:pt x="10365" y="11717"/>
                      <a:pt x="10853" y="11717"/>
                    </a:cubicBezTo>
                    <a:cubicBezTo>
                      <a:pt x="11339" y="11717"/>
                      <a:pt x="11759" y="11559"/>
                      <a:pt x="12114" y="11228"/>
                    </a:cubicBezTo>
                    <a:cubicBezTo>
                      <a:pt x="12470" y="10897"/>
                      <a:pt x="12666" y="10483"/>
                      <a:pt x="12666" y="10029"/>
                    </a:cubicBezTo>
                    <a:lnTo>
                      <a:pt x="12666" y="1663"/>
                    </a:lnTo>
                    <a:cubicBezTo>
                      <a:pt x="12666" y="1210"/>
                      <a:pt x="12470" y="821"/>
                      <a:pt x="12114" y="489"/>
                    </a:cubicBezTo>
                    <a:cubicBezTo>
                      <a:pt x="11759" y="158"/>
                      <a:pt x="11339" y="0"/>
                      <a:pt x="10853" y="0"/>
                    </a:cubicBezTo>
                    <a:close/>
                    <a:moveTo>
                      <a:pt x="5676" y="3229"/>
                    </a:moveTo>
                    <a:cubicBezTo>
                      <a:pt x="5184" y="3168"/>
                      <a:pt x="4738" y="3268"/>
                      <a:pt x="4336" y="3547"/>
                    </a:cubicBezTo>
                    <a:cubicBezTo>
                      <a:pt x="2967" y="4498"/>
                      <a:pt x="1884" y="5666"/>
                      <a:pt x="1130" y="7070"/>
                    </a:cubicBezTo>
                    <a:cubicBezTo>
                      <a:pt x="376" y="8473"/>
                      <a:pt x="0" y="9984"/>
                      <a:pt x="0" y="11571"/>
                    </a:cubicBezTo>
                    <a:cubicBezTo>
                      <a:pt x="0" y="12931"/>
                      <a:pt x="295" y="14221"/>
                      <a:pt x="867" y="15460"/>
                    </a:cubicBezTo>
                    <a:cubicBezTo>
                      <a:pt x="1439" y="16698"/>
                      <a:pt x="2215" y="17766"/>
                      <a:pt x="3180" y="18665"/>
                    </a:cubicBezTo>
                    <a:cubicBezTo>
                      <a:pt x="4145" y="19562"/>
                      <a:pt x="5292" y="20286"/>
                      <a:pt x="6622" y="20817"/>
                    </a:cubicBezTo>
                    <a:cubicBezTo>
                      <a:pt x="7952" y="21349"/>
                      <a:pt x="9338" y="21600"/>
                      <a:pt x="10800" y="21600"/>
                    </a:cubicBezTo>
                    <a:cubicBezTo>
                      <a:pt x="12261" y="21600"/>
                      <a:pt x="13648" y="21349"/>
                      <a:pt x="14978" y="20817"/>
                    </a:cubicBezTo>
                    <a:cubicBezTo>
                      <a:pt x="16309" y="20286"/>
                      <a:pt x="17455" y="19562"/>
                      <a:pt x="18420" y="18665"/>
                    </a:cubicBezTo>
                    <a:cubicBezTo>
                      <a:pt x="19385" y="17766"/>
                      <a:pt x="20162" y="16698"/>
                      <a:pt x="20733" y="15460"/>
                    </a:cubicBezTo>
                    <a:cubicBezTo>
                      <a:pt x="21305" y="14221"/>
                      <a:pt x="21600" y="12931"/>
                      <a:pt x="21600" y="11571"/>
                    </a:cubicBezTo>
                    <a:cubicBezTo>
                      <a:pt x="21600" y="9984"/>
                      <a:pt x="21225" y="8474"/>
                      <a:pt x="20470" y="7070"/>
                    </a:cubicBezTo>
                    <a:cubicBezTo>
                      <a:pt x="19716" y="5666"/>
                      <a:pt x="18658" y="4498"/>
                      <a:pt x="17291" y="3547"/>
                    </a:cubicBezTo>
                    <a:cubicBezTo>
                      <a:pt x="16897" y="3268"/>
                      <a:pt x="16447" y="3168"/>
                      <a:pt x="15950" y="3229"/>
                    </a:cubicBezTo>
                    <a:cubicBezTo>
                      <a:pt x="15454" y="3290"/>
                      <a:pt x="15058" y="3490"/>
                      <a:pt x="14768" y="3865"/>
                    </a:cubicBezTo>
                    <a:cubicBezTo>
                      <a:pt x="14468" y="4231"/>
                      <a:pt x="14356" y="4655"/>
                      <a:pt x="14426" y="5113"/>
                    </a:cubicBezTo>
                    <a:cubicBezTo>
                      <a:pt x="14496" y="5570"/>
                      <a:pt x="14715" y="5934"/>
                      <a:pt x="15109" y="6213"/>
                    </a:cubicBezTo>
                    <a:cubicBezTo>
                      <a:pt x="16026" y="6858"/>
                      <a:pt x="16738" y="7653"/>
                      <a:pt x="17238" y="8586"/>
                    </a:cubicBezTo>
                    <a:cubicBezTo>
                      <a:pt x="17739" y="9519"/>
                      <a:pt x="18000" y="10516"/>
                      <a:pt x="18000" y="11571"/>
                    </a:cubicBezTo>
                    <a:cubicBezTo>
                      <a:pt x="18000" y="12478"/>
                      <a:pt x="17801" y="13339"/>
                      <a:pt x="17422" y="14164"/>
                    </a:cubicBezTo>
                    <a:cubicBezTo>
                      <a:pt x="17043" y="14988"/>
                      <a:pt x="16545" y="15690"/>
                      <a:pt x="15898" y="16292"/>
                    </a:cubicBezTo>
                    <a:cubicBezTo>
                      <a:pt x="15251" y="16893"/>
                      <a:pt x="14470" y="17381"/>
                      <a:pt x="13585" y="17735"/>
                    </a:cubicBezTo>
                    <a:cubicBezTo>
                      <a:pt x="12700" y="18088"/>
                      <a:pt x="11774" y="18273"/>
                      <a:pt x="10800" y="18273"/>
                    </a:cubicBezTo>
                    <a:cubicBezTo>
                      <a:pt x="9826" y="18273"/>
                      <a:pt x="8900" y="18088"/>
                      <a:pt x="8015" y="17735"/>
                    </a:cubicBezTo>
                    <a:cubicBezTo>
                      <a:pt x="7129" y="17381"/>
                      <a:pt x="6348" y="16893"/>
                      <a:pt x="5702" y="16292"/>
                    </a:cubicBezTo>
                    <a:cubicBezTo>
                      <a:pt x="5055" y="15690"/>
                      <a:pt x="4557" y="14988"/>
                      <a:pt x="4178" y="14164"/>
                    </a:cubicBezTo>
                    <a:cubicBezTo>
                      <a:pt x="3798" y="13339"/>
                      <a:pt x="3600" y="12478"/>
                      <a:pt x="3600" y="11571"/>
                    </a:cubicBezTo>
                    <a:cubicBezTo>
                      <a:pt x="3600" y="10516"/>
                      <a:pt x="3861" y="9520"/>
                      <a:pt x="4362" y="8586"/>
                    </a:cubicBezTo>
                    <a:cubicBezTo>
                      <a:pt x="4864" y="7653"/>
                      <a:pt x="5573" y="6858"/>
                      <a:pt x="6491" y="6213"/>
                    </a:cubicBezTo>
                    <a:cubicBezTo>
                      <a:pt x="6884" y="5934"/>
                      <a:pt x="7104" y="5570"/>
                      <a:pt x="7174" y="5113"/>
                    </a:cubicBezTo>
                    <a:cubicBezTo>
                      <a:pt x="7244" y="4655"/>
                      <a:pt x="7132" y="4231"/>
                      <a:pt x="6832" y="3865"/>
                    </a:cubicBezTo>
                    <a:cubicBezTo>
                      <a:pt x="6542" y="3490"/>
                      <a:pt x="6168" y="3290"/>
                      <a:pt x="5676" y="32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AF3D773-4686-4B69-967C-00476DCC8103}"/>
                </a:ext>
              </a:extLst>
            </p:cNvPr>
            <p:cNvGrpSpPr/>
            <p:nvPr/>
          </p:nvGrpSpPr>
          <p:grpSpPr>
            <a:xfrm>
              <a:off x="2016007" y="4672552"/>
              <a:ext cx="635001" cy="873943"/>
              <a:chOff x="2016007" y="4672552"/>
              <a:chExt cx="635001" cy="873943"/>
            </a:xfrm>
          </p:grpSpPr>
          <p:sp>
            <p:nvSpPr>
              <p:cNvPr id="24" name="Rectangle: Rounded Corners 24">
                <a:extLst>
                  <a:ext uri="{FF2B5EF4-FFF2-40B4-BE49-F238E27FC236}">
                    <a16:creationId xmlns="" xmlns:a16="http://schemas.microsoft.com/office/drawing/2014/main" id="{606E154B-ED77-4AC5-BE40-510DEB46D8BC}"/>
                  </a:ext>
                </a:extLst>
              </p:cNvPr>
              <p:cNvSpPr/>
              <p:nvPr/>
            </p:nvSpPr>
            <p:spPr>
              <a:xfrm>
                <a:off x="2016007" y="4750871"/>
                <a:ext cx="635001" cy="795624"/>
              </a:xfrm>
              <a:prstGeom prst="roundRect">
                <a:avLst>
                  <a:gd name="adj" fmla="val 5286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="" xmlns:a16="http://schemas.microsoft.com/office/drawing/2014/main" id="{8360B6E7-B5F5-4A45-83F7-385D6D978CAF}"/>
                  </a:ext>
                </a:extLst>
              </p:cNvPr>
              <p:cNvSpPr/>
              <p:nvPr/>
            </p:nvSpPr>
            <p:spPr>
              <a:xfrm>
                <a:off x="2185016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Straight Connector 26">
                <a:extLst>
                  <a:ext uri="{FF2B5EF4-FFF2-40B4-BE49-F238E27FC236}">
                    <a16:creationId xmlns="" xmlns:a16="http://schemas.microsoft.com/office/drawing/2014/main" id="{597F0558-78B0-4EB7-B683-EF5AF72F2570}"/>
                  </a:ext>
                </a:extLst>
              </p:cNvPr>
              <p:cNvSpPr/>
              <p:nvPr/>
            </p:nvSpPr>
            <p:spPr>
              <a:xfrm>
                <a:off x="212216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E3FD16C2-9C22-4479-80E5-1F5C0516CA35}"/>
                </a:ext>
              </a:extLst>
            </p:cNvPr>
            <p:cNvGrpSpPr/>
            <p:nvPr/>
          </p:nvGrpSpPr>
          <p:grpSpPr>
            <a:xfrm>
              <a:off x="2976877" y="4672552"/>
              <a:ext cx="635001" cy="873942"/>
              <a:chOff x="2976877" y="4672552"/>
              <a:chExt cx="635001" cy="873942"/>
            </a:xfrm>
          </p:grpSpPr>
          <p:sp>
            <p:nvSpPr>
              <p:cNvPr id="21" name="Rectangle: Rounded Corners 21">
                <a:extLst>
                  <a:ext uri="{FF2B5EF4-FFF2-40B4-BE49-F238E27FC236}">
                    <a16:creationId xmlns="" xmlns:a16="http://schemas.microsoft.com/office/drawing/2014/main" id="{3C63E92B-CF2D-4E20-BA4E-076B3110F9EC}"/>
                  </a:ext>
                </a:extLst>
              </p:cNvPr>
              <p:cNvSpPr/>
              <p:nvPr/>
            </p:nvSpPr>
            <p:spPr>
              <a:xfrm>
                <a:off x="2976877" y="4768835"/>
                <a:ext cx="635001" cy="777659"/>
              </a:xfrm>
              <a:prstGeom prst="roundRect">
                <a:avLst>
                  <a:gd name="adj" fmla="val 5286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="" xmlns:a16="http://schemas.microsoft.com/office/drawing/2014/main" id="{C8F95B00-998E-4DC3-AE04-1AF12672D446}"/>
                  </a:ext>
                </a:extLst>
              </p:cNvPr>
              <p:cNvSpPr/>
              <p:nvPr/>
            </p:nvSpPr>
            <p:spPr>
              <a:xfrm>
                <a:off x="3143329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Straight Connector 23">
                <a:extLst>
                  <a:ext uri="{FF2B5EF4-FFF2-40B4-BE49-F238E27FC236}">
                    <a16:creationId xmlns="" xmlns:a16="http://schemas.microsoft.com/office/drawing/2014/main" id="{F0B4F648-96F7-42E4-9F91-FDBB2EE7C627}"/>
                  </a:ext>
                </a:extLst>
              </p:cNvPr>
              <p:cNvSpPr/>
              <p:nvPr/>
            </p:nvSpPr>
            <p:spPr>
              <a:xfrm>
                <a:off x="308048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127C3DE-75AE-459D-9FB4-AABD6B813F91}"/>
                </a:ext>
              </a:extLst>
            </p:cNvPr>
            <p:cNvGrpSpPr/>
            <p:nvPr/>
          </p:nvGrpSpPr>
          <p:grpSpPr>
            <a:xfrm>
              <a:off x="3937746" y="4672552"/>
              <a:ext cx="635001" cy="873943"/>
              <a:chOff x="3937746" y="4672552"/>
              <a:chExt cx="635001" cy="873943"/>
            </a:xfrm>
          </p:grpSpPr>
          <p:sp>
            <p:nvSpPr>
              <p:cNvPr id="18" name="Rectangle: Rounded Corners 18">
                <a:extLst>
                  <a:ext uri="{FF2B5EF4-FFF2-40B4-BE49-F238E27FC236}">
                    <a16:creationId xmlns="" xmlns:a16="http://schemas.microsoft.com/office/drawing/2014/main" id="{82EDE552-EAF4-48F0-AAA6-2919DAD323AB}"/>
                  </a:ext>
                </a:extLst>
              </p:cNvPr>
              <p:cNvSpPr/>
              <p:nvPr/>
            </p:nvSpPr>
            <p:spPr>
              <a:xfrm>
                <a:off x="3937746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="" xmlns:a16="http://schemas.microsoft.com/office/drawing/2014/main" id="{681ED65E-566B-472F-B4F3-82BCE45809E4}"/>
                  </a:ext>
                </a:extLst>
              </p:cNvPr>
              <p:cNvSpPr/>
              <p:nvPr/>
            </p:nvSpPr>
            <p:spPr>
              <a:xfrm>
                <a:off x="4101641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Straight Connector 20">
                <a:extLst>
                  <a:ext uri="{FF2B5EF4-FFF2-40B4-BE49-F238E27FC236}">
                    <a16:creationId xmlns="" xmlns:a16="http://schemas.microsoft.com/office/drawing/2014/main" id="{A9569A94-0022-4529-B8E9-9F911BDEF6AC}"/>
                  </a:ext>
                </a:extLst>
              </p:cNvPr>
              <p:cNvSpPr/>
              <p:nvPr/>
            </p:nvSpPr>
            <p:spPr>
              <a:xfrm>
                <a:off x="404390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AB18521-9B7B-4B51-8D36-415B637DEF33}"/>
                </a:ext>
              </a:extLst>
            </p:cNvPr>
            <p:cNvGrpSpPr/>
            <p:nvPr/>
          </p:nvGrpSpPr>
          <p:grpSpPr>
            <a:xfrm>
              <a:off x="4885830" y="4672552"/>
              <a:ext cx="635001" cy="873943"/>
              <a:chOff x="4885830" y="4672552"/>
              <a:chExt cx="635001" cy="873943"/>
            </a:xfrm>
          </p:grpSpPr>
          <p:sp>
            <p:nvSpPr>
              <p:cNvPr id="15" name="Rectangle: Rounded Corners 15">
                <a:extLst>
                  <a:ext uri="{FF2B5EF4-FFF2-40B4-BE49-F238E27FC236}">
                    <a16:creationId xmlns="" xmlns:a16="http://schemas.microsoft.com/office/drawing/2014/main" id="{9913FDA8-673A-4C69-829C-07142D682068}"/>
                  </a:ext>
                </a:extLst>
              </p:cNvPr>
              <p:cNvSpPr/>
              <p:nvPr/>
            </p:nvSpPr>
            <p:spPr>
              <a:xfrm>
                <a:off x="4885830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="" xmlns:a16="http://schemas.microsoft.com/office/drawing/2014/main" id="{7441017C-7E92-48DE-A498-C1668DFF5522}"/>
                  </a:ext>
                </a:extLst>
              </p:cNvPr>
              <p:cNvSpPr/>
              <p:nvPr/>
            </p:nvSpPr>
            <p:spPr>
              <a:xfrm>
                <a:off x="5059954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Straight Connector 17">
                <a:extLst>
                  <a:ext uri="{FF2B5EF4-FFF2-40B4-BE49-F238E27FC236}">
                    <a16:creationId xmlns="" xmlns:a16="http://schemas.microsoft.com/office/drawing/2014/main" id="{BED75E91-D4C4-4C9B-AC45-A686F91C8F09}"/>
                  </a:ext>
                </a:extLst>
              </p:cNvPr>
              <p:cNvSpPr/>
              <p:nvPr/>
            </p:nvSpPr>
            <p:spPr>
              <a:xfrm>
                <a:off x="499199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11">
              <a:extLst>
                <a:ext uri="{FF2B5EF4-FFF2-40B4-BE49-F238E27FC236}">
                  <a16:creationId xmlns="" xmlns:a16="http://schemas.microsoft.com/office/drawing/2014/main" id="{2830B491-4FE5-471B-9BE6-F49A7167E4EF}"/>
                </a:ext>
              </a:extLst>
            </p:cNvPr>
            <p:cNvSpPr/>
            <p:nvPr/>
          </p:nvSpPr>
          <p:spPr>
            <a:xfrm>
              <a:off x="4928757" y="5095880"/>
              <a:ext cx="559375" cy="4144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="" xmlns:a16="http://schemas.microsoft.com/office/drawing/2014/main" id="{612DC9EE-D594-4B83-BFF0-FCBC8E492EC3}"/>
                </a:ext>
              </a:extLst>
            </p:cNvPr>
            <p:cNvSpPr/>
            <p:nvPr/>
          </p:nvSpPr>
          <p:spPr>
            <a:xfrm>
              <a:off x="3970445" y="5095880"/>
              <a:ext cx="559375" cy="4144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="" xmlns:a16="http://schemas.microsoft.com/office/drawing/2014/main" id="{2CA29E0B-A9CC-4EAD-A14C-4DA3AB65958C}"/>
                </a:ext>
              </a:extLst>
            </p:cNvPr>
            <p:cNvSpPr/>
            <p:nvPr/>
          </p:nvSpPr>
          <p:spPr>
            <a:xfrm>
              <a:off x="3008090" y="5095880"/>
              <a:ext cx="559375" cy="4144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BC0B5A4E-803D-489C-9BE6-47DE8320406E}"/>
                </a:ext>
              </a:extLst>
            </p:cNvPr>
            <p:cNvSpPr/>
            <p:nvPr/>
          </p:nvSpPr>
          <p:spPr>
            <a:xfrm>
              <a:off x="2066724" y="5105441"/>
              <a:ext cx="533567" cy="395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="" xmlns:a16="http://schemas.microsoft.com/office/drawing/2014/main" id="{DC54D06F-CA47-4036-9216-9868FCCA5030}"/>
              </a:ext>
            </a:extLst>
          </p:cNvPr>
          <p:cNvSpPr txBox="1"/>
          <p:nvPr/>
        </p:nvSpPr>
        <p:spPr>
          <a:xfrm>
            <a:off x="695947" y="1864299"/>
            <a:ext cx="343043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id-ID" sz="2800" spc="-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="" xmlns:a16="http://schemas.microsoft.com/office/drawing/2014/main" id="{916F7CF2-483A-4464-8F2E-9EB7BE145FD6}"/>
              </a:ext>
            </a:extLst>
          </p:cNvPr>
          <p:cNvSpPr txBox="1"/>
          <p:nvPr/>
        </p:nvSpPr>
        <p:spPr>
          <a:xfrm>
            <a:off x="695946" y="3068052"/>
            <a:ext cx="343043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id-ID" sz="2800" spc="-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="" xmlns:a16="http://schemas.microsoft.com/office/drawing/2014/main" id="{AF453D25-EA0E-4F50-BC8B-A5B635C8DBC1}"/>
              </a:ext>
            </a:extLst>
          </p:cNvPr>
          <p:cNvSpPr txBox="1"/>
          <p:nvPr/>
        </p:nvSpPr>
        <p:spPr>
          <a:xfrm>
            <a:off x="3093516" y="1864299"/>
            <a:ext cx="343043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id-ID" sz="2800" spc="-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9" name="TextBox 41">
            <a:extLst>
              <a:ext uri="{FF2B5EF4-FFF2-40B4-BE49-F238E27FC236}">
                <a16:creationId xmlns="" xmlns:a16="http://schemas.microsoft.com/office/drawing/2014/main" id="{3D0AA4B0-CF9C-4258-8E9B-4DCF25072DBC}"/>
              </a:ext>
            </a:extLst>
          </p:cNvPr>
          <p:cNvSpPr txBox="1"/>
          <p:nvPr/>
        </p:nvSpPr>
        <p:spPr>
          <a:xfrm>
            <a:off x="3093516" y="3068052"/>
            <a:ext cx="343043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id-ID" sz="2800" spc="-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0" name="TextBox 58">
            <a:extLst>
              <a:ext uri="{FF2B5EF4-FFF2-40B4-BE49-F238E27FC236}">
                <a16:creationId xmlns="" xmlns:a16="http://schemas.microsoft.com/office/drawing/2014/main" id="{4A390519-6B8D-4B89-9FBF-DB19AF4C049F}"/>
              </a:ext>
            </a:extLst>
          </p:cNvPr>
          <p:cNvSpPr txBox="1">
            <a:spLocks/>
          </p:cNvSpPr>
          <p:nvPr/>
        </p:nvSpPr>
        <p:spPr>
          <a:xfrm>
            <a:off x="1176858" y="1938465"/>
            <a:ext cx="461665" cy="276999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身体</a:t>
            </a:r>
          </a:p>
        </p:txBody>
      </p:sp>
      <p:sp>
        <p:nvSpPr>
          <p:cNvPr id="51" name="TextBox 59">
            <a:extLst>
              <a:ext uri="{FF2B5EF4-FFF2-40B4-BE49-F238E27FC236}">
                <a16:creationId xmlns="" xmlns:a16="http://schemas.microsoft.com/office/drawing/2014/main" id="{9DACE0D4-44C6-4540-AFC8-25BD2BC7A08F}"/>
              </a:ext>
            </a:extLst>
          </p:cNvPr>
          <p:cNvSpPr txBox="1">
            <a:spLocks/>
          </p:cNvSpPr>
          <p:nvPr/>
        </p:nvSpPr>
        <p:spPr>
          <a:xfrm>
            <a:off x="1176858" y="2203052"/>
            <a:ext cx="1598551" cy="6093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lvl="0" defTabSz="914377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通过正常适量的营养，运动，休息及压力管理来维持生理健康。</a:t>
            </a:r>
          </a:p>
        </p:txBody>
      </p:sp>
      <p:sp>
        <p:nvSpPr>
          <p:cNvPr id="48" name="TextBox 54">
            <a:extLst>
              <a:ext uri="{FF2B5EF4-FFF2-40B4-BE49-F238E27FC236}">
                <a16:creationId xmlns="" xmlns:a16="http://schemas.microsoft.com/office/drawing/2014/main" id="{96F1DC29-4798-4B71-821B-3EDC9A3DCB7D}"/>
              </a:ext>
            </a:extLst>
          </p:cNvPr>
          <p:cNvSpPr txBox="1">
            <a:spLocks/>
          </p:cNvSpPr>
          <p:nvPr/>
        </p:nvSpPr>
        <p:spPr>
          <a:xfrm>
            <a:off x="1176858" y="3142218"/>
            <a:ext cx="461665" cy="276999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精神</a:t>
            </a:r>
          </a:p>
        </p:txBody>
      </p:sp>
      <p:sp>
        <p:nvSpPr>
          <p:cNvPr id="49" name="TextBox 55">
            <a:extLst>
              <a:ext uri="{FF2B5EF4-FFF2-40B4-BE49-F238E27FC236}">
                <a16:creationId xmlns="" xmlns:a16="http://schemas.microsoft.com/office/drawing/2014/main" id="{31842356-0644-4F18-AC68-582687BA3EF2}"/>
              </a:ext>
            </a:extLst>
          </p:cNvPr>
          <p:cNvSpPr txBox="1">
            <a:spLocks/>
          </p:cNvSpPr>
          <p:nvPr/>
        </p:nvSpPr>
        <p:spPr>
          <a:xfrm>
            <a:off x="1176858" y="3406805"/>
            <a:ext cx="1598551" cy="38908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lvl="0" defTabSz="914377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确立 坚持</a:t>
            </a:r>
          </a:p>
          <a:p>
            <a:pPr lvl="0" defTabSz="914377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学习 思考价值观</a:t>
            </a:r>
          </a:p>
        </p:txBody>
      </p:sp>
      <p:sp>
        <p:nvSpPr>
          <p:cNvPr id="46" name="TextBox 52">
            <a:extLst>
              <a:ext uri="{FF2B5EF4-FFF2-40B4-BE49-F238E27FC236}">
                <a16:creationId xmlns="" xmlns:a16="http://schemas.microsoft.com/office/drawing/2014/main" id="{1D18176A-20FF-4023-B4C8-EF67F07B6C0D}"/>
              </a:ext>
            </a:extLst>
          </p:cNvPr>
          <p:cNvSpPr txBox="1">
            <a:spLocks/>
          </p:cNvSpPr>
          <p:nvPr/>
        </p:nvSpPr>
        <p:spPr>
          <a:xfrm>
            <a:off x="3542889" y="1938465"/>
            <a:ext cx="461665" cy="276999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智力</a:t>
            </a:r>
          </a:p>
        </p:txBody>
      </p:sp>
      <p:sp>
        <p:nvSpPr>
          <p:cNvPr id="47" name="TextBox 53">
            <a:extLst>
              <a:ext uri="{FF2B5EF4-FFF2-40B4-BE49-F238E27FC236}">
                <a16:creationId xmlns="" xmlns:a16="http://schemas.microsoft.com/office/drawing/2014/main" id="{83684713-933F-4102-89F8-4788C601B106}"/>
              </a:ext>
            </a:extLst>
          </p:cNvPr>
          <p:cNvSpPr txBox="1">
            <a:spLocks/>
          </p:cNvSpPr>
          <p:nvPr/>
        </p:nvSpPr>
        <p:spPr>
          <a:xfrm>
            <a:off x="3542889" y="2203052"/>
            <a:ext cx="1598551" cy="38908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lvl="0" defTabSz="914377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通过阅读、写作，思考完成心智更新。</a:t>
            </a:r>
          </a:p>
        </p:txBody>
      </p:sp>
      <p:sp>
        <p:nvSpPr>
          <p:cNvPr id="44" name="TextBox 48">
            <a:extLst>
              <a:ext uri="{FF2B5EF4-FFF2-40B4-BE49-F238E27FC236}">
                <a16:creationId xmlns="" xmlns:a16="http://schemas.microsoft.com/office/drawing/2014/main" id="{432861C6-179C-4584-AFCE-FA5D6E64BA4E}"/>
              </a:ext>
            </a:extLst>
          </p:cNvPr>
          <p:cNvSpPr txBox="1">
            <a:spLocks/>
          </p:cNvSpPr>
          <p:nvPr/>
        </p:nvSpPr>
        <p:spPr>
          <a:xfrm>
            <a:off x="3542889" y="3142218"/>
            <a:ext cx="1032334" cy="276999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社会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情感</a:t>
            </a:r>
          </a:p>
        </p:txBody>
      </p:sp>
      <p:sp>
        <p:nvSpPr>
          <p:cNvPr id="45" name="TextBox 49">
            <a:extLst>
              <a:ext uri="{FF2B5EF4-FFF2-40B4-BE49-F238E27FC236}">
                <a16:creationId xmlns="" xmlns:a16="http://schemas.microsoft.com/office/drawing/2014/main" id="{E6356CD7-B9D8-48D6-A517-57BEB4B0F1E3}"/>
              </a:ext>
            </a:extLst>
          </p:cNvPr>
          <p:cNvSpPr txBox="1">
            <a:spLocks/>
          </p:cNvSpPr>
          <p:nvPr/>
        </p:nvSpPr>
        <p:spPr>
          <a:xfrm>
            <a:off x="3542889" y="3406805"/>
            <a:ext cx="1598551" cy="18594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lvl="0" defTabSz="914377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服务  综合统效 </a:t>
            </a:r>
          </a:p>
        </p:txBody>
      </p:sp>
    </p:spTree>
    <p:extLst>
      <p:ext uri="{BB962C8B-B14F-4D97-AF65-F5344CB8AC3E}">
        <p14:creationId xmlns:p14="http://schemas.microsoft.com/office/powerpoint/2010/main" val="41076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0" grpId="0"/>
      <p:bldP spid="51" grpId="0"/>
      <p:bldP spid="48" grpId="0"/>
      <p:bldP spid="49" grpId="0"/>
      <p:bldP spid="46" grpId="0"/>
      <p:bldP spid="47" grpId="0"/>
      <p:bldP spid="44" grpId="0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635DBD9-E07A-4AB9-9E22-42B913BF5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898" y="2139950"/>
            <a:ext cx="4480102" cy="2985616"/>
          </a:xfrm>
          <a:prstGeom prst="rect">
            <a:avLst/>
          </a:prstGeom>
        </p:spPr>
      </p:pic>
      <p:sp>
        <p:nvSpPr>
          <p:cNvPr id="2" name="Rectangle 39">
            <a:extLst>
              <a:ext uri="{FF2B5EF4-FFF2-40B4-BE49-F238E27FC236}">
                <a16:creationId xmlns="" xmlns:a16="http://schemas.microsoft.com/office/drawing/2014/main" id="{A7022652-3DBF-437B-B3A3-F65EC13C0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47614"/>
            <a:ext cx="50229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播种一个思想，收获一个行动；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播种一个行动，收获一个习惯；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播种一个习惯，收获一个品格；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播种一个品格，收获一个命运。</a:t>
            </a:r>
          </a:p>
        </p:txBody>
      </p:sp>
    </p:spTree>
    <p:extLst>
      <p:ext uri="{BB962C8B-B14F-4D97-AF65-F5344CB8AC3E}">
        <p14:creationId xmlns:p14="http://schemas.microsoft.com/office/powerpoint/2010/main" val="20106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0C0471E-F164-4197-84C2-6970E9DB4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8312" y="627534"/>
            <a:ext cx="2879552" cy="338060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F60AF2E-7C2E-4A88-905F-5E818A7A9714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1421510"/>
            <a:ext cx="5184576" cy="2300481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习惯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对我们的生活有绝大的影响，因为它是一贯的。在不知不觉中，经年累月影响着我们的品德，暴露出我们的本性，左右着我们的成败。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105E176-C955-4514-B878-63FB4F775316}"/>
              </a:ext>
            </a:extLst>
          </p:cNvPr>
          <p:cNvSpPr/>
          <p:nvPr/>
        </p:nvSpPr>
        <p:spPr>
          <a:xfrm>
            <a:off x="648095" y="4008135"/>
            <a:ext cx="25199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亚里斯多德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(Aristotle)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26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E4E3040-02D5-4664-99C1-DFF7CB27F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592A576-65F3-4168-92A5-F90BD8199F02}"/>
              </a:ext>
            </a:extLst>
          </p:cNvPr>
          <p:cNvGrpSpPr/>
          <p:nvPr/>
        </p:nvGrpSpPr>
        <p:grpSpPr>
          <a:xfrm>
            <a:off x="1241885" y="1491567"/>
            <a:ext cx="6660231" cy="2160366"/>
            <a:chOff x="1241885" y="1779660"/>
            <a:chExt cx="6660231" cy="2160366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E144025F-A450-435E-9C99-424E5D956AB3}"/>
                </a:ext>
              </a:extLst>
            </p:cNvPr>
            <p:cNvSpPr/>
            <p:nvPr/>
          </p:nvSpPr>
          <p:spPr>
            <a:xfrm>
              <a:off x="1241885" y="1779661"/>
              <a:ext cx="6660231" cy="2160365"/>
            </a:xfrm>
            <a:prstGeom prst="rect">
              <a:avLst/>
            </a:prstGeom>
            <a:solidFill>
              <a:schemeClr val="accent5">
                <a:alpha val="79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4FD33D2A-41B1-43F9-806D-C9FAABFA416B}"/>
                </a:ext>
              </a:extLst>
            </p:cNvPr>
            <p:cNvSpPr/>
            <p:nvPr/>
          </p:nvSpPr>
          <p:spPr>
            <a:xfrm>
              <a:off x="1241885" y="1779660"/>
              <a:ext cx="6660231" cy="21603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养成七个习惯，做高效能人士，</a:t>
              </a:r>
              <a:endPara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从现在开始，从自己开始！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_矩形 64">
            <a:extLst>
              <a:ext uri="{FF2B5EF4-FFF2-40B4-BE49-F238E27FC236}">
                <a16:creationId xmlns="" xmlns:a16="http://schemas.microsoft.com/office/drawing/2014/main" id="{E450E6C3-29A0-46C6-9E0B-7831B526E3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8655" y="2664813"/>
            <a:ext cx="7164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高效能人士终将成功！</a:t>
            </a:r>
          </a:p>
        </p:txBody>
      </p:sp>
      <p:sp>
        <p:nvSpPr>
          <p:cNvPr id="54" name="PA_任意多边形 60">
            <a:extLst>
              <a:ext uri="{FF2B5EF4-FFF2-40B4-BE49-F238E27FC236}">
                <a16:creationId xmlns="" xmlns:a16="http://schemas.microsoft.com/office/drawing/2014/main" id="{597497E3-59EF-4F85-8F88-722C3BE45381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704428">
            <a:off x="8365310" y="172070"/>
            <a:ext cx="622289" cy="622289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PA_任意多边形 60">
            <a:extLst>
              <a:ext uri="{FF2B5EF4-FFF2-40B4-BE49-F238E27FC236}">
                <a16:creationId xmlns="" xmlns:a16="http://schemas.microsoft.com/office/drawing/2014/main" id="{027B7EAD-C56D-427E-B31B-A6287D00CE1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2704428">
            <a:off x="7932988" y="713511"/>
            <a:ext cx="499130" cy="499130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PA_任意多边形 74">
            <a:extLst>
              <a:ext uri="{FF2B5EF4-FFF2-40B4-BE49-F238E27FC236}">
                <a16:creationId xmlns="" xmlns:a16="http://schemas.microsoft.com/office/drawing/2014/main" id="{3C2384D8-EB4A-44C4-8057-C62EB5C738A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416824" y="4453393"/>
            <a:ext cx="519263" cy="51846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PA_矩形 67">
            <a:extLst>
              <a:ext uri="{FF2B5EF4-FFF2-40B4-BE49-F238E27FC236}">
                <a16:creationId xmlns="" xmlns:a16="http://schemas.microsoft.com/office/drawing/2014/main" id="{BD7C27BF-0F57-49A2-A1C5-6804D5B109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37157" y="1620603"/>
            <a:ext cx="6139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养成七个习惯，做高效能人士，</a:t>
            </a:r>
            <a:endParaRPr lang="en-US" altLang="zh-CN" sz="2800" b="1" spc="3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从现在开始，从自己开始！</a:t>
            </a:r>
          </a:p>
        </p:txBody>
      </p:sp>
      <p:sp>
        <p:nvSpPr>
          <p:cNvPr id="22" name="Freeform 52">
            <a:extLst>
              <a:ext uri="{FF2B5EF4-FFF2-40B4-BE49-F238E27FC236}">
                <a16:creationId xmlns="" xmlns:a16="http://schemas.microsoft.com/office/drawing/2014/main" id="{AA8B5547-D8E3-4AA1-B6AF-9761E5561F60}"/>
              </a:ext>
            </a:extLst>
          </p:cNvPr>
          <p:cNvSpPr>
            <a:spLocks/>
          </p:cNvSpPr>
          <p:nvPr/>
        </p:nvSpPr>
        <p:spPr bwMode="auto">
          <a:xfrm>
            <a:off x="455290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53">
            <a:extLst>
              <a:ext uri="{FF2B5EF4-FFF2-40B4-BE49-F238E27FC236}">
                <a16:creationId xmlns="" xmlns:a16="http://schemas.microsoft.com/office/drawing/2014/main" id="{62D3797B-EA46-47DF-8750-3B8F6EDBB606}"/>
              </a:ext>
            </a:extLst>
          </p:cNvPr>
          <p:cNvSpPr>
            <a:spLocks/>
          </p:cNvSpPr>
          <p:nvPr/>
        </p:nvSpPr>
        <p:spPr bwMode="auto">
          <a:xfrm>
            <a:off x="455290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54">
            <a:extLst>
              <a:ext uri="{FF2B5EF4-FFF2-40B4-BE49-F238E27FC236}">
                <a16:creationId xmlns="" xmlns:a16="http://schemas.microsoft.com/office/drawing/2014/main" id="{4964E407-31B9-44F6-B5F0-2EC8301408B6}"/>
              </a:ext>
            </a:extLst>
          </p:cNvPr>
          <p:cNvSpPr>
            <a:spLocks/>
          </p:cNvSpPr>
          <p:nvPr/>
        </p:nvSpPr>
        <p:spPr bwMode="auto">
          <a:xfrm>
            <a:off x="1277615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55">
            <a:extLst>
              <a:ext uri="{FF2B5EF4-FFF2-40B4-BE49-F238E27FC236}">
                <a16:creationId xmlns="" xmlns:a16="http://schemas.microsoft.com/office/drawing/2014/main" id="{C9807779-DFB7-432B-AB49-AB8A2AC5260B}"/>
              </a:ext>
            </a:extLst>
          </p:cNvPr>
          <p:cNvSpPr>
            <a:spLocks/>
          </p:cNvSpPr>
          <p:nvPr/>
        </p:nvSpPr>
        <p:spPr bwMode="auto">
          <a:xfrm>
            <a:off x="1277615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56">
            <a:extLst>
              <a:ext uri="{FF2B5EF4-FFF2-40B4-BE49-F238E27FC236}">
                <a16:creationId xmlns="" xmlns:a16="http://schemas.microsoft.com/office/drawing/2014/main" id="{D92D4026-E167-4C8F-834E-BD3FA78F4F5A}"/>
              </a:ext>
            </a:extLst>
          </p:cNvPr>
          <p:cNvSpPr>
            <a:spLocks/>
          </p:cNvSpPr>
          <p:nvPr/>
        </p:nvSpPr>
        <p:spPr bwMode="auto">
          <a:xfrm>
            <a:off x="323528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57">
            <a:extLst>
              <a:ext uri="{FF2B5EF4-FFF2-40B4-BE49-F238E27FC236}">
                <a16:creationId xmlns="" xmlns:a16="http://schemas.microsoft.com/office/drawing/2014/main" id="{A1DEA02C-1BA5-45DF-8505-09E41A617D27}"/>
              </a:ext>
            </a:extLst>
          </p:cNvPr>
          <p:cNvSpPr>
            <a:spLocks/>
          </p:cNvSpPr>
          <p:nvPr/>
        </p:nvSpPr>
        <p:spPr bwMode="auto">
          <a:xfrm>
            <a:off x="323528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58">
            <a:extLst>
              <a:ext uri="{FF2B5EF4-FFF2-40B4-BE49-F238E27FC236}">
                <a16:creationId xmlns="" xmlns:a16="http://schemas.microsoft.com/office/drawing/2014/main" id="{EADA1EDB-6494-4251-9804-B3F4C5D14CC6}"/>
              </a:ext>
            </a:extLst>
          </p:cNvPr>
          <p:cNvSpPr>
            <a:spLocks/>
          </p:cNvSpPr>
          <p:nvPr/>
        </p:nvSpPr>
        <p:spPr bwMode="auto">
          <a:xfrm>
            <a:off x="1277615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59">
            <a:extLst>
              <a:ext uri="{FF2B5EF4-FFF2-40B4-BE49-F238E27FC236}">
                <a16:creationId xmlns="" xmlns:a16="http://schemas.microsoft.com/office/drawing/2014/main" id="{B009EBC0-BD5E-4C1B-8268-37F9A9FE4032}"/>
              </a:ext>
            </a:extLst>
          </p:cNvPr>
          <p:cNvSpPr>
            <a:spLocks/>
          </p:cNvSpPr>
          <p:nvPr/>
        </p:nvSpPr>
        <p:spPr bwMode="auto">
          <a:xfrm>
            <a:off x="1277615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60">
            <a:extLst>
              <a:ext uri="{FF2B5EF4-FFF2-40B4-BE49-F238E27FC236}">
                <a16:creationId xmlns="" xmlns:a16="http://schemas.microsoft.com/office/drawing/2014/main" id="{B36FB527-C536-4327-A6CF-419409EF632D}"/>
              </a:ext>
            </a:extLst>
          </p:cNvPr>
          <p:cNvSpPr>
            <a:spLocks/>
          </p:cNvSpPr>
          <p:nvPr/>
        </p:nvSpPr>
        <p:spPr bwMode="auto">
          <a:xfrm>
            <a:off x="1410965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EB3E90AF-E29D-40DD-8B23-D4A7F2D20428}"/>
              </a:ext>
            </a:extLst>
          </p:cNvPr>
          <p:cNvSpPr>
            <a:spLocks/>
          </p:cNvSpPr>
          <p:nvPr/>
        </p:nvSpPr>
        <p:spPr bwMode="auto">
          <a:xfrm>
            <a:off x="387816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74">
            <a:extLst>
              <a:ext uri="{FF2B5EF4-FFF2-40B4-BE49-F238E27FC236}">
                <a16:creationId xmlns="" xmlns:a16="http://schemas.microsoft.com/office/drawing/2014/main" id="{43796531-977F-4E1C-9B1D-B86FF29DC693}"/>
              </a:ext>
            </a:extLst>
          </p:cNvPr>
          <p:cNvSpPr>
            <a:spLocks/>
          </p:cNvSpPr>
          <p:nvPr/>
        </p:nvSpPr>
        <p:spPr bwMode="auto">
          <a:xfrm>
            <a:off x="1855543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73">
            <a:extLst>
              <a:ext uri="{FF2B5EF4-FFF2-40B4-BE49-F238E27FC236}">
                <a16:creationId xmlns="" xmlns:a16="http://schemas.microsoft.com/office/drawing/2014/main" id="{9F031C0A-D266-4F91-B226-FE182EA7C0A0}"/>
              </a:ext>
            </a:extLst>
          </p:cNvPr>
          <p:cNvSpPr>
            <a:spLocks/>
          </p:cNvSpPr>
          <p:nvPr/>
        </p:nvSpPr>
        <p:spPr bwMode="auto">
          <a:xfrm>
            <a:off x="891853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5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9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4" grpId="0" animBg="1"/>
      <p:bldP spid="62" grpId="0" animBg="1"/>
      <p:bldP spid="63" grpId="0" animBg="1"/>
      <p:bldP spid="68" grpId="0"/>
      <p:bldP spid="22" grpId="0" animBg="1"/>
      <p:bldP spid="22" grpId="1" animBg="1"/>
      <p:bldP spid="24" grpId="0" animBg="1"/>
      <p:bldP spid="24" grpId="1" animBg="1"/>
      <p:bldP spid="29" grpId="0" animBg="1"/>
      <p:bldP spid="35" grpId="0" animBg="1"/>
      <p:bldP spid="35" grpId="1" animBg="1"/>
      <p:bldP spid="37" grpId="0" animBg="1"/>
      <p:bldP spid="39" grpId="0" animBg="1"/>
      <p:bldP spid="40" grpId="0" animBg="1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3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52">
            <a:extLst>
              <a:ext uri="{FF2B5EF4-FFF2-40B4-BE49-F238E27FC236}">
                <a16:creationId xmlns="" xmlns:a16="http://schemas.microsoft.com/office/drawing/2014/main" id="{BBB432FE-3DD4-42FD-B57B-52177EB6E467}"/>
              </a:ext>
            </a:extLst>
          </p:cNvPr>
          <p:cNvSpPr>
            <a:spLocks/>
          </p:cNvSpPr>
          <p:nvPr/>
        </p:nvSpPr>
        <p:spPr bwMode="auto">
          <a:xfrm>
            <a:off x="658594" y="1749846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54">
            <a:extLst>
              <a:ext uri="{FF2B5EF4-FFF2-40B4-BE49-F238E27FC236}">
                <a16:creationId xmlns="" xmlns:a16="http://schemas.microsoft.com/office/drawing/2014/main" id="{7100CCB8-E643-48AC-A590-D2F3A6C3BA8D}"/>
              </a:ext>
            </a:extLst>
          </p:cNvPr>
          <p:cNvSpPr>
            <a:spLocks/>
          </p:cNvSpPr>
          <p:nvPr/>
        </p:nvSpPr>
        <p:spPr bwMode="auto">
          <a:xfrm>
            <a:off x="1480919" y="925934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58">
            <a:extLst>
              <a:ext uri="{FF2B5EF4-FFF2-40B4-BE49-F238E27FC236}">
                <a16:creationId xmlns="" xmlns:a16="http://schemas.microsoft.com/office/drawing/2014/main" id="{6F725922-1C40-4565-8C67-6F0B6D517D57}"/>
              </a:ext>
            </a:extLst>
          </p:cNvPr>
          <p:cNvSpPr>
            <a:spLocks/>
          </p:cNvSpPr>
          <p:nvPr/>
        </p:nvSpPr>
        <p:spPr bwMode="auto">
          <a:xfrm>
            <a:off x="1480919" y="2573759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FC78E6F-DFD5-4931-802D-A39646A5C828}"/>
              </a:ext>
            </a:extLst>
          </p:cNvPr>
          <p:cNvGrpSpPr/>
          <p:nvPr/>
        </p:nvGrpSpPr>
        <p:grpSpPr>
          <a:xfrm>
            <a:off x="1095157" y="1365671"/>
            <a:ext cx="2413000" cy="2414588"/>
            <a:chOff x="1095157" y="1365671"/>
            <a:chExt cx="2413000" cy="2414588"/>
          </a:xfrm>
        </p:grpSpPr>
        <p:sp>
          <p:nvSpPr>
            <p:cNvPr id="49" name="Freeform 73">
              <a:extLst>
                <a:ext uri="{FF2B5EF4-FFF2-40B4-BE49-F238E27FC236}">
                  <a16:creationId xmlns="" xmlns:a16="http://schemas.microsoft.com/office/drawing/2014/main" id="{09E69AF2-8C8B-4E01-86A5-13C841D50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157" y="1365671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42148F50-8EB9-4D0B-BCDA-792820FCA5C7}"/>
                </a:ext>
              </a:extLst>
            </p:cNvPr>
            <p:cNvGrpSpPr/>
            <p:nvPr/>
          </p:nvGrpSpPr>
          <p:grpSpPr>
            <a:xfrm>
              <a:off x="1620261" y="2211360"/>
              <a:ext cx="1362791" cy="841039"/>
              <a:chOff x="3896925" y="821617"/>
              <a:chExt cx="1362791" cy="841039"/>
            </a:xfrm>
          </p:grpSpPr>
          <p:sp>
            <p:nvSpPr>
              <p:cNvPr id="44" name="TextBox 7">
                <a:extLst>
                  <a:ext uri="{FF2B5EF4-FFF2-40B4-BE49-F238E27FC236}">
                    <a16:creationId xmlns="" xmlns:a16="http://schemas.microsoft.com/office/drawing/2014/main" id="{B5344690-EA46-4279-8869-1E0875E05AFA}"/>
                  </a:ext>
                </a:extLst>
              </p:cNvPr>
              <p:cNvSpPr txBox="1"/>
              <p:nvPr/>
            </p:nvSpPr>
            <p:spPr>
              <a:xfrm>
                <a:off x="3896925" y="1278093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45" name="Rectangle 9">
                <a:extLst>
                  <a:ext uri="{FF2B5EF4-FFF2-40B4-BE49-F238E27FC236}">
                    <a16:creationId xmlns=""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3909566" y="821617"/>
                <a:ext cx="1350150" cy="692498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 algn="ctr"/>
                <a:r>
                  <a:rPr lang="zh-CN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</p:grpSp>
      <p:sp>
        <p:nvSpPr>
          <p:cNvPr id="51" name="Freeform 74">
            <a:extLst>
              <a:ext uri="{FF2B5EF4-FFF2-40B4-BE49-F238E27FC236}">
                <a16:creationId xmlns="" xmlns:a16="http://schemas.microsoft.com/office/drawing/2014/main" id="{E3FF3B85-ED09-45B7-85AE-CB3947F978C9}"/>
              </a:ext>
            </a:extLst>
          </p:cNvPr>
          <p:cNvSpPr>
            <a:spLocks/>
          </p:cNvSpPr>
          <p:nvPr/>
        </p:nvSpPr>
        <p:spPr bwMode="auto">
          <a:xfrm>
            <a:off x="3482751" y="1112540"/>
            <a:ext cx="421182" cy="42053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74">
            <a:extLst>
              <a:ext uri="{FF2B5EF4-FFF2-40B4-BE49-F238E27FC236}">
                <a16:creationId xmlns="" xmlns:a16="http://schemas.microsoft.com/office/drawing/2014/main" id="{349569A4-1FDE-49B3-B46D-340F7AA3F451}"/>
              </a:ext>
            </a:extLst>
          </p:cNvPr>
          <p:cNvSpPr>
            <a:spLocks/>
          </p:cNvSpPr>
          <p:nvPr/>
        </p:nvSpPr>
        <p:spPr bwMode="auto">
          <a:xfrm>
            <a:off x="3903933" y="1541028"/>
            <a:ext cx="421182" cy="42053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74">
            <a:extLst>
              <a:ext uri="{FF2B5EF4-FFF2-40B4-BE49-F238E27FC236}">
                <a16:creationId xmlns="" xmlns:a16="http://schemas.microsoft.com/office/drawing/2014/main" id="{DF13A557-913B-475A-92F5-BFB1CD76A44C}"/>
              </a:ext>
            </a:extLst>
          </p:cNvPr>
          <p:cNvSpPr>
            <a:spLocks/>
          </p:cNvSpPr>
          <p:nvPr/>
        </p:nvSpPr>
        <p:spPr bwMode="auto">
          <a:xfrm>
            <a:off x="4325115" y="1948960"/>
            <a:ext cx="421182" cy="42053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74">
            <a:extLst>
              <a:ext uri="{FF2B5EF4-FFF2-40B4-BE49-F238E27FC236}">
                <a16:creationId xmlns="" xmlns:a16="http://schemas.microsoft.com/office/drawing/2014/main" id="{F64AA00A-0A12-4EDF-94D9-4105E7C92789}"/>
              </a:ext>
            </a:extLst>
          </p:cNvPr>
          <p:cNvSpPr>
            <a:spLocks/>
          </p:cNvSpPr>
          <p:nvPr/>
        </p:nvSpPr>
        <p:spPr bwMode="auto">
          <a:xfrm>
            <a:off x="4698398" y="2367260"/>
            <a:ext cx="421182" cy="42053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74">
            <a:extLst>
              <a:ext uri="{FF2B5EF4-FFF2-40B4-BE49-F238E27FC236}">
                <a16:creationId xmlns="" xmlns:a16="http://schemas.microsoft.com/office/drawing/2014/main" id="{488D3F6F-9ACD-4A18-85C2-73E8CAAE6758}"/>
              </a:ext>
            </a:extLst>
          </p:cNvPr>
          <p:cNvSpPr>
            <a:spLocks/>
          </p:cNvSpPr>
          <p:nvPr/>
        </p:nvSpPr>
        <p:spPr bwMode="auto">
          <a:xfrm>
            <a:off x="4325115" y="2785560"/>
            <a:ext cx="421182" cy="42053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74">
            <a:extLst>
              <a:ext uri="{FF2B5EF4-FFF2-40B4-BE49-F238E27FC236}">
                <a16:creationId xmlns="" xmlns:a16="http://schemas.microsoft.com/office/drawing/2014/main" id="{91A0D3E9-615C-4159-B11C-E1EFBF1608AB}"/>
              </a:ext>
            </a:extLst>
          </p:cNvPr>
          <p:cNvSpPr>
            <a:spLocks/>
          </p:cNvSpPr>
          <p:nvPr/>
        </p:nvSpPr>
        <p:spPr bwMode="auto">
          <a:xfrm>
            <a:off x="3482751" y="3671076"/>
            <a:ext cx="421182" cy="42053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74">
            <a:extLst>
              <a:ext uri="{FF2B5EF4-FFF2-40B4-BE49-F238E27FC236}">
                <a16:creationId xmlns="" xmlns:a16="http://schemas.microsoft.com/office/drawing/2014/main" id="{ABE0AA87-C0B9-483B-94A1-701A5BA72DFE}"/>
              </a:ext>
            </a:extLst>
          </p:cNvPr>
          <p:cNvSpPr>
            <a:spLocks/>
          </p:cNvSpPr>
          <p:nvPr/>
        </p:nvSpPr>
        <p:spPr bwMode="auto">
          <a:xfrm>
            <a:off x="3903933" y="3222002"/>
            <a:ext cx="421182" cy="42053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48B4165-A46D-43DD-9744-E52939F70876}"/>
              </a:ext>
            </a:extLst>
          </p:cNvPr>
          <p:cNvGrpSpPr/>
          <p:nvPr/>
        </p:nvGrpSpPr>
        <p:grpSpPr>
          <a:xfrm>
            <a:off x="4134698" y="946866"/>
            <a:ext cx="2908804" cy="371874"/>
            <a:chOff x="4134698" y="946866"/>
            <a:chExt cx="2908804" cy="371874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E2E146A0-484C-43F0-B383-369863CD6954}"/>
                </a:ext>
              </a:extLst>
            </p:cNvPr>
            <p:cNvGrpSpPr/>
            <p:nvPr/>
          </p:nvGrpSpPr>
          <p:grpSpPr>
            <a:xfrm>
              <a:off x="4134698" y="946866"/>
              <a:ext cx="2908804" cy="371874"/>
              <a:chOff x="5284043" y="684750"/>
              <a:chExt cx="2908804" cy="371874"/>
            </a:xfrm>
          </p:grpSpPr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7FDC5E8F-55DB-4898-8850-06849CDF5989}"/>
                  </a:ext>
                </a:extLst>
              </p:cNvPr>
              <p:cNvSpPr/>
              <p:nvPr/>
            </p:nvSpPr>
            <p:spPr>
              <a:xfrm>
                <a:off x="5284043" y="692783"/>
                <a:ext cx="2908804" cy="363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2825921A-C113-4905-A035-F8260A00A7C2}"/>
                  </a:ext>
                </a:extLst>
              </p:cNvPr>
              <p:cNvSpPr/>
              <p:nvPr/>
            </p:nvSpPr>
            <p:spPr>
              <a:xfrm>
                <a:off x="5364088" y="684750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积极主动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97EAC918-6AB7-4156-9E95-C04BD3412B8F}"/>
                </a:ext>
              </a:extLst>
            </p:cNvPr>
            <p:cNvSpPr/>
            <p:nvPr/>
          </p:nvSpPr>
          <p:spPr>
            <a:xfrm>
              <a:off x="5260639" y="1043710"/>
              <a:ext cx="106792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BE PROACTIVE 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PA_组合 19">
            <a:extLst>
              <a:ext uri="{FF2B5EF4-FFF2-40B4-BE49-F238E27FC236}">
                <a16:creationId xmlns="" xmlns:a16="http://schemas.microsoft.com/office/drawing/2014/main" id="{A5B0428C-27C9-44BF-8D15-1C20B9EB2B3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940251" y="2216676"/>
            <a:ext cx="1346164" cy="684746"/>
            <a:chOff x="2940251" y="2216676"/>
            <a:chExt cx="1346164" cy="684746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4E90BA4E-DED4-4A7B-BE4D-6F6986606119}"/>
                </a:ext>
              </a:extLst>
            </p:cNvPr>
            <p:cNvSpPr/>
            <p:nvPr/>
          </p:nvSpPr>
          <p:spPr>
            <a:xfrm>
              <a:off x="2940251" y="2216676"/>
              <a:ext cx="1346164" cy="684746"/>
            </a:xfrm>
            <a:custGeom>
              <a:avLst/>
              <a:gdLst/>
              <a:ahLst/>
              <a:cxnLst/>
              <a:rect l="0" t="0" r="0" b="0"/>
              <a:pathLst>
                <a:path w="1346164" h="684746">
                  <a:moveTo>
                    <a:pt x="0" y="0"/>
                  </a:moveTo>
                  <a:lnTo>
                    <a:pt x="1346163" y="0"/>
                  </a:lnTo>
                  <a:lnTo>
                    <a:pt x="1346163" y="684745"/>
                  </a:lnTo>
                  <a:lnTo>
                    <a:pt x="0" y="684745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PA_任意多边形 74">
              <a:extLst>
                <a:ext uri="{FF2B5EF4-FFF2-40B4-BE49-F238E27FC236}">
                  <a16:creationId xmlns="" xmlns:a16="http://schemas.microsoft.com/office/drawing/2014/main" id="{F7FBA36E-0343-4A09-BF22-3F8D1D75496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626052" y="2242077"/>
              <a:ext cx="660363" cy="659345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0CC129DA-BC58-40CB-90A3-C076A6BC3F3D}"/>
              </a:ext>
            </a:extLst>
          </p:cNvPr>
          <p:cNvGrpSpPr/>
          <p:nvPr/>
        </p:nvGrpSpPr>
        <p:grpSpPr>
          <a:xfrm>
            <a:off x="4541139" y="3438489"/>
            <a:ext cx="2908804" cy="369332"/>
            <a:chOff x="4541139" y="3438489"/>
            <a:chExt cx="2908804" cy="369332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DC4AEE3E-EA34-49E3-BFC2-7CC9519D4465}"/>
                </a:ext>
              </a:extLst>
            </p:cNvPr>
            <p:cNvGrpSpPr/>
            <p:nvPr/>
          </p:nvGrpSpPr>
          <p:grpSpPr>
            <a:xfrm>
              <a:off x="4541139" y="3438489"/>
              <a:ext cx="2908804" cy="369332"/>
              <a:chOff x="5284043" y="3437907"/>
              <a:chExt cx="2908804" cy="369332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7F1F6F58-0399-44AB-8334-99EBC27D6093}"/>
                  </a:ext>
                </a:extLst>
              </p:cNvPr>
              <p:cNvSpPr/>
              <p:nvPr/>
            </p:nvSpPr>
            <p:spPr>
              <a:xfrm>
                <a:off x="5284043" y="3440653"/>
                <a:ext cx="2908804" cy="363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E1784062-60B6-4910-B434-13B79E63172F}"/>
                  </a:ext>
                </a:extLst>
              </p:cNvPr>
              <p:cNvSpPr/>
              <p:nvPr/>
            </p:nvSpPr>
            <p:spPr>
              <a:xfrm>
                <a:off x="5364088" y="3437907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统合综效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0DD1C511-10AA-451F-B61B-4FF0538FF306}"/>
                </a:ext>
              </a:extLst>
            </p:cNvPr>
            <p:cNvSpPr/>
            <p:nvPr/>
          </p:nvSpPr>
          <p:spPr>
            <a:xfrm>
              <a:off x="5692755" y="3511952"/>
              <a:ext cx="84029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SYNERGIZE</a:t>
              </a:r>
              <a:endParaRPr lang="zh-CN" altLang="en-US" sz="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D3208EC-11A7-4477-BCE4-1548E11C8621}"/>
              </a:ext>
            </a:extLst>
          </p:cNvPr>
          <p:cNvGrpSpPr/>
          <p:nvPr/>
        </p:nvGrpSpPr>
        <p:grpSpPr>
          <a:xfrm>
            <a:off x="4116556" y="3881342"/>
            <a:ext cx="2908804" cy="369332"/>
            <a:chOff x="4116556" y="3881342"/>
            <a:chExt cx="2908804" cy="369332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BFAB9D15-262C-4F18-89B7-C34AB3AD33FA}"/>
                </a:ext>
              </a:extLst>
            </p:cNvPr>
            <p:cNvGrpSpPr/>
            <p:nvPr/>
          </p:nvGrpSpPr>
          <p:grpSpPr>
            <a:xfrm>
              <a:off x="4116556" y="3881342"/>
              <a:ext cx="2908804" cy="369332"/>
              <a:chOff x="5284043" y="3986932"/>
              <a:chExt cx="2908804" cy="369332"/>
            </a:xfrm>
          </p:grpSpPr>
          <p:sp>
            <p:nvSpPr>
              <p:cNvPr id="64" name="矩形 63">
                <a:extLst>
                  <a:ext uri="{FF2B5EF4-FFF2-40B4-BE49-F238E27FC236}">
                    <a16:creationId xmlns="" xmlns:a16="http://schemas.microsoft.com/office/drawing/2014/main" id="{018D8269-C38A-4042-907C-237876857815}"/>
                  </a:ext>
                </a:extLst>
              </p:cNvPr>
              <p:cNvSpPr/>
              <p:nvPr/>
            </p:nvSpPr>
            <p:spPr>
              <a:xfrm>
                <a:off x="5284043" y="3989678"/>
                <a:ext cx="2908804" cy="363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B50CFF44-5ED4-4122-85E2-DE4BE6929F24}"/>
                  </a:ext>
                </a:extLst>
              </p:cNvPr>
              <p:cNvSpPr/>
              <p:nvPr/>
            </p:nvSpPr>
            <p:spPr>
              <a:xfrm>
                <a:off x="5364088" y="398693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不断更新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B6BC8B2-0936-469E-B9D4-B99C7A5407FC}"/>
                </a:ext>
              </a:extLst>
            </p:cNvPr>
            <p:cNvSpPr/>
            <p:nvPr/>
          </p:nvSpPr>
          <p:spPr>
            <a:xfrm>
              <a:off x="5212687" y="3953799"/>
              <a:ext cx="133241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SHARPEN THE SAW</a:t>
              </a:r>
              <a:endParaRPr lang="zh-CN" altLang="en-US" sz="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1E910944-2FAE-46FC-A24E-7F559E4F83EC}"/>
              </a:ext>
            </a:extLst>
          </p:cNvPr>
          <p:cNvGrpSpPr/>
          <p:nvPr/>
        </p:nvGrpSpPr>
        <p:grpSpPr>
          <a:xfrm>
            <a:off x="4936915" y="2999236"/>
            <a:ext cx="2908804" cy="369332"/>
            <a:chOff x="4936915" y="2999236"/>
            <a:chExt cx="2908804" cy="369332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A4FD8F25-6795-4676-BE71-3A8B1DE1739A}"/>
                </a:ext>
              </a:extLst>
            </p:cNvPr>
            <p:cNvGrpSpPr/>
            <p:nvPr/>
          </p:nvGrpSpPr>
          <p:grpSpPr>
            <a:xfrm>
              <a:off x="4936915" y="2999236"/>
              <a:ext cx="2908804" cy="369332"/>
              <a:chOff x="5284043" y="2888882"/>
              <a:chExt cx="2908804" cy="369332"/>
            </a:xfrm>
          </p:grpSpPr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8F503631-0BB2-4980-9CDD-FE25AE523142}"/>
                  </a:ext>
                </a:extLst>
              </p:cNvPr>
              <p:cNvSpPr/>
              <p:nvPr/>
            </p:nvSpPr>
            <p:spPr>
              <a:xfrm>
                <a:off x="5284043" y="2891628"/>
                <a:ext cx="2908804" cy="363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6EAC3349-D7A3-4E90-8F53-118494047F2F}"/>
                  </a:ext>
                </a:extLst>
              </p:cNvPr>
              <p:cNvSpPr/>
              <p:nvPr/>
            </p:nvSpPr>
            <p:spPr>
              <a:xfrm>
                <a:off x="5364088" y="288888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知彼解己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A7F2E921-684A-4DD5-A5EF-53EDFF68A3B9}"/>
                </a:ext>
              </a:extLst>
            </p:cNvPr>
            <p:cNvSpPr/>
            <p:nvPr/>
          </p:nvSpPr>
          <p:spPr>
            <a:xfrm>
              <a:off x="6011163" y="3076013"/>
              <a:ext cx="18020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TO UNDERSTAND THEN BE </a:t>
              </a:r>
              <a:endParaRPr lang="zh-CN" altLang="en-US" sz="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687BC530-D422-4C0E-B10D-0FF6D5765192}"/>
              </a:ext>
            </a:extLst>
          </p:cNvPr>
          <p:cNvGrpSpPr/>
          <p:nvPr/>
        </p:nvGrpSpPr>
        <p:grpSpPr>
          <a:xfrm>
            <a:off x="5335604" y="2399586"/>
            <a:ext cx="2908804" cy="369332"/>
            <a:chOff x="5335604" y="2399586"/>
            <a:chExt cx="2908804" cy="369332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CFF96213-DADA-43D7-A1C5-EEA9BA547ED0}"/>
                </a:ext>
              </a:extLst>
            </p:cNvPr>
            <p:cNvGrpSpPr/>
            <p:nvPr/>
          </p:nvGrpSpPr>
          <p:grpSpPr>
            <a:xfrm>
              <a:off x="5335604" y="2399586"/>
              <a:ext cx="2908804" cy="369332"/>
              <a:chOff x="5284043" y="2360613"/>
              <a:chExt cx="2908804" cy="369332"/>
            </a:xfrm>
          </p:grpSpPr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id="{29FE919B-D98E-418E-B572-BA895CB70344}"/>
                  </a:ext>
                </a:extLst>
              </p:cNvPr>
              <p:cNvSpPr/>
              <p:nvPr/>
            </p:nvSpPr>
            <p:spPr>
              <a:xfrm>
                <a:off x="5284043" y="2363359"/>
                <a:ext cx="2908804" cy="363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9ED90823-E532-425D-BDFE-169B12AABF45}"/>
                  </a:ext>
                </a:extLst>
              </p:cNvPr>
              <p:cNvSpPr/>
              <p:nvPr/>
            </p:nvSpPr>
            <p:spPr>
              <a:xfrm>
                <a:off x="5364088" y="2360613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双赢思维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06828F15-3F5F-4F3F-BDA2-D4C8600C0F15}"/>
                </a:ext>
              </a:extLst>
            </p:cNvPr>
            <p:cNvSpPr/>
            <p:nvPr/>
          </p:nvSpPr>
          <p:spPr>
            <a:xfrm>
              <a:off x="6455841" y="2473150"/>
              <a:ext cx="117532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THINK WIN/WIN</a:t>
              </a:r>
              <a:endParaRPr lang="zh-CN" altLang="en-US" sz="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658DA39B-DD49-4133-BC63-152A4CE18B1C}"/>
              </a:ext>
            </a:extLst>
          </p:cNvPr>
          <p:cNvGrpSpPr/>
          <p:nvPr/>
        </p:nvGrpSpPr>
        <p:grpSpPr>
          <a:xfrm>
            <a:off x="4954926" y="1786040"/>
            <a:ext cx="2908804" cy="376951"/>
            <a:chOff x="4954926" y="1786040"/>
            <a:chExt cx="2908804" cy="376951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80278C31-0201-41DB-BB78-1403E2D526AD}"/>
                </a:ext>
              </a:extLst>
            </p:cNvPr>
            <p:cNvGrpSpPr/>
            <p:nvPr/>
          </p:nvGrpSpPr>
          <p:grpSpPr>
            <a:xfrm>
              <a:off x="4954926" y="1786040"/>
              <a:ext cx="2908804" cy="376951"/>
              <a:chOff x="5284043" y="1787023"/>
              <a:chExt cx="2908804" cy="376951"/>
            </a:xfrm>
          </p:grpSpPr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1B4D87A4-3727-418D-AD4D-6124A61F0E30}"/>
                  </a:ext>
                </a:extLst>
              </p:cNvPr>
              <p:cNvSpPr/>
              <p:nvPr/>
            </p:nvSpPr>
            <p:spPr>
              <a:xfrm>
                <a:off x="5284043" y="1787023"/>
                <a:ext cx="2908804" cy="363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68D9BA02-E043-4D23-8869-BD0C8AFDCAC6}"/>
                  </a:ext>
                </a:extLst>
              </p:cNvPr>
              <p:cNvSpPr/>
              <p:nvPr/>
            </p:nvSpPr>
            <p:spPr>
              <a:xfrm>
                <a:off x="5364088" y="179464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要事第一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72BB0F36-26F3-432C-AF21-4C3F4747AE74}"/>
                </a:ext>
              </a:extLst>
            </p:cNvPr>
            <p:cNvSpPr/>
            <p:nvPr/>
          </p:nvSpPr>
          <p:spPr>
            <a:xfrm>
              <a:off x="6011163" y="1851704"/>
              <a:ext cx="166423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PUT FIRST THINGS FIRST</a:t>
              </a:r>
              <a:r>
                <a:rPr lang="zh-CN" altLang="en-US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C6113B88-4E9D-4688-AE95-D148A3CEEBBB}"/>
              </a:ext>
            </a:extLst>
          </p:cNvPr>
          <p:cNvGrpSpPr/>
          <p:nvPr/>
        </p:nvGrpSpPr>
        <p:grpSpPr>
          <a:xfrm>
            <a:off x="4541139" y="1377827"/>
            <a:ext cx="2976563" cy="373141"/>
            <a:chOff x="4541139" y="1377827"/>
            <a:chExt cx="2976563" cy="373141"/>
          </a:xfrm>
        </p:grpSpPr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6C9E71A5-A59B-4594-ABF5-42D1C825DEBF}"/>
                </a:ext>
              </a:extLst>
            </p:cNvPr>
            <p:cNvGrpSpPr/>
            <p:nvPr/>
          </p:nvGrpSpPr>
          <p:grpSpPr>
            <a:xfrm>
              <a:off x="4541139" y="1377827"/>
              <a:ext cx="2908804" cy="373141"/>
              <a:chOff x="5284043" y="1239903"/>
              <a:chExt cx="2908804" cy="373141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E4ACB969-ADE0-4DB1-8F12-587B87BB5C36}"/>
                  </a:ext>
                </a:extLst>
              </p:cNvPr>
              <p:cNvSpPr/>
              <p:nvPr/>
            </p:nvSpPr>
            <p:spPr>
              <a:xfrm>
                <a:off x="5284043" y="1239903"/>
                <a:ext cx="2908804" cy="3638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E2B79F85-E4DD-4BFC-8E5A-69725D6B7426}"/>
                  </a:ext>
                </a:extLst>
              </p:cNvPr>
              <p:cNvSpPr/>
              <p:nvPr/>
            </p:nvSpPr>
            <p:spPr>
              <a:xfrm>
                <a:off x="5364088" y="124371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以终为始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82BD2C6F-E21E-4EA1-8719-0C489D177394}"/>
                </a:ext>
              </a:extLst>
            </p:cNvPr>
            <p:cNvSpPr/>
            <p:nvPr/>
          </p:nvSpPr>
          <p:spPr>
            <a:xfrm>
              <a:off x="5588969" y="1470202"/>
              <a:ext cx="1928733" cy="223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5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BEGIN WITH THE END IN MIND</a:t>
              </a:r>
              <a:endParaRPr lang="zh-CN" altLang="en-US" sz="8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5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750"/>
                            </p:stCondLst>
                            <p:childTnLst>
                              <p:par>
                                <p:cTn id="1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250"/>
                            </p:stCondLst>
                            <p:childTnLst>
                              <p:par>
                                <p:cTn id="1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250"/>
                            </p:stCondLst>
                            <p:childTnLst>
                              <p:par>
                                <p:cTn id="17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750"/>
                            </p:stCondLst>
                            <p:childTnLst>
                              <p:par>
                                <p:cTn id="1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2">
            <a:extLst>
              <a:ext uri="{FF2B5EF4-FFF2-40B4-BE49-F238E27FC236}">
                <a16:creationId xmlns="" xmlns:a16="http://schemas.microsoft.com/office/drawing/2014/main" id="{E341BE16-AB7C-4182-AB0B-DF5D3C27AAC4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53">
            <a:extLst>
              <a:ext uri="{FF2B5EF4-FFF2-40B4-BE49-F238E27FC236}">
                <a16:creationId xmlns="" xmlns:a16="http://schemas.microsoft.com/office/drawing/2014/main" id="{D85C50D4-8AC6-4359-A769-85F840513799}"/>
              </a:ext>
            </a:extLst>
          </p:cNvPr>
          <p:cNvSpPr>
            <a:spLocks/>
          </p:cNvSpPr>
          <p:nvPr/>
        </p:nvSpPr>
        <p:spPr bwMode="auto">
          <a:xfrm>
            <a:off x="1119187" y="1607095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54">
            <a:extLst>
              <a:ext uri="{FF2B5EF4-FFF2-40B4-BE49-F238E27FC236}">
                <a16:creationId xmlns="" xmlns:a16="http://schemas.microsoft.com/office/drawing/2014/main" id="{610CB3EA-0601-4BF4-AD51-8C3884051E17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5">
            <a:extLst>
              <a:ext uri="{FF2B5EF4-FFF2-40B4-BE49-F238E27FC236}">
                <a16:creationId xmlns="" xmlns:a16="http://schemas.microsoft.com/office/drawing/2014/main" id="{C3602B68-3184-46D5-B898-AAB4504111C4}"/>
              </a:ext>
            </a:extLst>
          </p:cNvPr>
          <p:cNvSpPr>
            <a:spLocks/>
          </p:cNvSpPr>
          <p:nvPr/>
        </p:nvSpPr>
        <p:spPr bwMode="auto">
          <a:xfrm>
            <a:off x="1941512" y="78318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56">
            <a:extLst>
              <a:ext uri="{FF2B5EF4-FFF2-40B4-BE49-F238E27FC236}">
                <a16:creationId xmlns="" xmlns:a16="http://schemas.microsoft.com/office/drawing/2014/main" id="{060B66AD-AEC0-4BDD-BC7A-9C44F0265F8C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7">
            <a:extLst>
              <a:ext uri="{FF2B5EF4-FFF2-40B4-BE49-F238E27FC236}">
                <a16:creationId xmlns="" xmlns:a16="http://schemas.microsoft.com/office/drawing/2014/main" id="{66448DAC-2D0F-46C7-BB2E-5D93FA2A7C14}"/>
              </a:ext>
            </a:extLst>
          </p:cNvPr>
          <p:cNvSpPr>
            <a:spLocks/>
          </p:cNvSpPr>
          <p:nvPr/>
        </p:nvSpPr>
        <p:spPr bwMode="auto">
          <a:xfrm>
            <a:off x="987425" y="853033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8">
            <a:extLst>
              <a:ext uri="{FF2B5EF4-FFF2-40B4-BE49-F238E27FC236}">
                <a16:creationId xmlns="" xmlns:a16="http://schemas.microsoft.com/office/drawing/2014/main" id="{E4F36E64-BDDB-4B71-9AA9-21CCDBB466F5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90FA5334-F2F1-428B-8F4F-A36CE4E9B1BA}"/>
              </a:ext>
            </a:extLst>
          </p:cNvPr>
          <p:cNvSpPr>
            <a:spLocks/>
          </p:cNvSpPr>
          <p:nvPr/>
        </p:nvSpPr>
        <p:spPr bwMode="auto">
          <a:xfrm>
            <a:off x="1941512" y="2431008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0">
            <a:extLst>
              <a:ext uri="{FF2B5EF4-FFF2-40B4-BE49-F238E27FC236}">
                <a16:creationId xmlns="" xmlns:a16="http://schemas.microsoft.com/office/drawing/2014/main" id="{7B3E9E25-4055-4DA4-A0D8-406FF7736B9B}"/>
              </a:ext>
            </a:extLst>
          </p:cNvPr>
          <p:cNvSpPr>
            <a:spLocks/>
          </p:cNvSpPr>
          <p:nvPr/>
        </p:nvSpPr>
        <p:spPr bwMode="auto">
          <a:xfrm>
            <a:off x="2074862" y="3797845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4">
            <a:extLst>
              <a:ext uri="{FF2B5EF4-FFF2-40B4-BE49-F238E27FC236}">
                <a16:creationId xmlns="" xmlns:a16="http://schemas.microsoft.com/office/drawing/2014/main" id="{07556D43-12AD-4F2C-97E6-653A3312A247}"/>
              </a:ext>
            </a:extLst>
          </p:cNvPr>
          <p:cNvSpPr>
            <a:spLocks/>
          </p:cNvSpPr>
          <p:nvPr/>
        </p:nvSpPr>
        <p:spPr bwMode="auto">
          <a:xfrm>
            <a:off x="3541712" y="251197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74">
            <a:extLst>
              <a:ext uri="{FF2B5EF4-FFF2-40B4-BE49-F238E27FC236}">
                <a16:creationId xmlns="" xmlns:a16="http://schemas.microsoft.com/office/drawing/2014/main" id="{C5F7E720-3F27-4F63-9405-AEA23FAF6865}"/>
              </a:ext>
            </a:extLst>
          </p:cNvPr>
          <p:cNvSpPr>
            <a:spLocks/>
          </p:cNvSpPr>
          <p:nvPr/>
        </p:nvSpPr>
        <p:spPr bwMode="auto">
          <a:xfrm>
            <a:off x="1051713" y="3326511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4">
            <a:extLst>
              <a:ext uri="{FF2B5EF4-FFF2-40B4-BE49-F238E27FC236}">
                <a16:creationId xmlns="" xmlns:a16="http://schemas.microsoft.com/office/drawing/2014/main" id="{68851D43-6B95-4E29-8313-7720EC06745D}"/>
              </a:ext>
            </a:extLst>
          </p:cNvPr>
          <p:cNvSpPr>
            <a:spLocks/>
          </p:cNvSpPr>
          <p:nvPr/>
        </p:nvSpPr>
        <p:spPr bwMode="auto">
          <a:xfrm>
            <a:off x="2519440" y="4338381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9502B5-76CB-4081-84BA-65F7FE16294C}"/>
              </a:ext>
            </a:extLst>
          </p:cNvPr>
          <p:cNvSpPr/>
          <p:nvPr/>
        </p:nvSpPr>
        <p:spPr>
          <a:xfrm>
            <a:off x="5033596" y="1650235"/>
            <a:ext cx="108012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习惯一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B387690B-09C4-4F16-968F-856821E0D69D}"/>
              </a:ext>
            </a:extLst>
          </p:cNvPr>
          <p:cNvSpPr/>
          <p:nvPr/>
        </p:nvSpPr>
        <p:spPr>
          <a:xfrm>
            <a:off x="4932040" y="208228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积极主动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C9974C-D42A-483B-B452-1232472A6647}"/>
              </a:ext>
            </a:extLst>
          </p:cNvPr>
          <p:cNvGrpSpPr/>
          <p:nvPr/>
        </p:nvGrpSpPr>
        <p:grpSpPr>
          <a:xfrm>
            <a:off x="5033596" y="2778482"/>
            <a:ext cx="2656319" cy="369332"/>
            <a:chOff x="6876256" y="2355726"/>
            <a:chExt cx="1805799" cy="36933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EB051AE6-FE6E-4890-80EA-EBA699B1C23D}"/>
                </a:ext>
              </a:extLst>
            </p:cNvPr>
            <p:cNvSpPr/>
            <p:nvPr/>
          </p:nvSpPr>
          <p:spPr>
            <a:xfrm>
              <a:off x="6876256" y="2355726"/>
              <a:ext cx="1805799" cy="35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75D2BB-CBD3-4E4C-A254-73870EED221E}"/>
                </a:ext>
              </a:extLst>
            </p:cNvPr>
            <p:cNvSpPr/>
            <p:nvPr/>
          </p:nvSpPr>
          <p:spPr>
            <a:xfrm>
              <a:off x="7000641" y="2355726"/>
              <a:ext cx="15664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BE PROACTIVE 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73">
            <a:extLst>
              <a:ext uri="{FF2B5EF4-FFF2-40B4-BE49-F238E27FC236}">
                <a16:creationId xmlns="" xmlns:a16="http://schemas.microsoft.com/office/drawing/2014/main" id="{EE4A33A4-9761-4ACE-AD1B-74D6DFB36300}"/>
              </a:ext>
            </a:extLst>
          </p:cNvPr>
          <p:cNvSpPr>
            <a:spLocks/>
          </p:cNvSpPr>
          <p:nvPr/>
        </p:nvSpPr>
        <p:spPr bwMode="auto">
          <a:xfrm>
            <a:off x="1555750" y="1222920"/>
            <a:ext cx="2413000" cy="2412000"/>
          </a:xfrm>
          <a:custGeom>
            <a:avLst/>
            <a:gdLst>
              <a:gd name="T0" fmla="*/ 1520 w 1520"/>
              <a:gd name="T1" fmla="*/ 761 h 1521"/>
              <a:gd name="T2" fmla="*/ 760 w 1520"/>
              <a:gd name="T3" fmla="*/ 1521 h 1521"/>
              <a:gd name="T4" fmla="*/ 0 w 1520"/>
              <a:gd name="T5" fmla="*/ 761 h 1521"/>
              <a:gd name="T6" fmla="*/ 760 w 1520"/>
              <a:gd name="T7" fmla="*/ 0 h 1521"/>
              <a:gd name="T8" fmla="*/ 1520 w 1520"/>
              <a:gd name="T9" fmla="*/ 761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1521">
                <a:moveTo>
                  <a:pt x="1520" y="761"/>
                </a:moveTo>
                <a:lnTo>
                  <a:pt x="760" y="1521"/>
                </a:lnTo>
                <a:lnTo>
                  <a:pt x="0" y="761"/>
                </a:lnTo>
                <a:lnTo>
                  <a:pt x="760" y="0"/>
                </a:lnTo>
                <a:lnTo>
                  <a:pt x="1520" y="761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0" grpId="0" animBg="1"/>
      <p:bldP spid="20" grpId="1" animBg="1"/>
      <p:bldP spid="22" grpId="0" animBg="1"/>
      <p:bldP spid="36" grpId="0" animBg="1"/>
      <p:bldP spid="38" grpId="0" animBg="1"/>
      <p:bldP spid="39" grpId="0" animBg="1"/>
      <p:bldP spid="12" grpId="0" animBg="1"/>
      <p:bldP spid="41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ïďê-Rectangle 3">
            <a:extLst>
              <a:ext uri="{FF2B5EF4-FFF2-40B4-BE49-F238E27FC236}">
                <a16:creationId xmlns="" xmlns:a16="http://schemas.microsoft.com/office/drawing/2014/main" id="{26EE1414-BBF7-4B7D-9776-A78A7A516E2B}"/>
              </a:ext>
            </a:extLst>
          </p:cNvPr>
          <p:cNvSpPr/>
          <p:nvPr/>
        </p:nvSpPr>
        <p:spPr>
          <a:xfrm>
            <a:off x="2976633" y="2306342"/>
            <a:ext cx="5382224" cy="961693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šḻïďê-Rectangle 5">
            <a:extLst>
              <a:ext uri="{FF2B5EF4-FFF2-40B4-BE49-F238E27FC236}">
                <a16:creationId xmlns="" xmlns:a16="http://schemas.microsoft.com/office/drawing/2014/main" id="{B4849EE3-B508-41F6-BF54-C21F14D0B2ED}"/>
              </a:ext>
            </a:extLst>
          </p:cNvPr>
          <p:cNvSpPr/>
          <p:nvPr/>
        </p:nvSpPr>
        <p:spPr>
          <a:xfrm>
            <a:off x="784604" y="3747189"/>
            <a:ext cx="4986664" cy="9636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19628D22-78C1-4669-B81C-15C0088EA331}"/>
              </a:ext>
            </a:extLst>
          </p:cNvPr>
          <p:cNvGrpSpPr/>
          <p:nvPr/>
        </p:nvGrpSpPr>
        <p:grpSpPr>
          <a:xfrm>
            <a:off x="784604" y="2139218"/>
            <a:ext cx="2876389" cy="1295940"/>
            <a:chOff x="539354" y="1076620"/>
            <a:chExt cx="3114545" cy="1403240"/>
          </a:xfrm>
        </p:grpSpPr>
        <p:sp>
          <p:nvSpPr>
            <p:cNvPr id="3" name="ïšḻïďê-Rectangle 2">
              <a:extLst>
                <a:ext uri="{FF2B5EF4-FFF2-40B4-BE49-F238E27FC236}">
                  <a16:creationId xmlns="" xmlns:a16="http://schemas.microsoft.com/office/drawing/2014/main" id="{7E536885-EB0B-4DA8-8F1C-F6A641E07C94}"/>
                </a:ext>
              </a:extLst>
            </p:cNvPr>
            <p:cNvSpPr/>
            <p:nvPr/>
          </p:nvSpPr>
          <p:spPr>
            <a:xfrm>
              <a:off x="539354" y="1257581"/>
              <a:ext cx="2412467" cy="10413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šḻïďê-Oval 6">
              <a:extLst>
                <a:ext uri="{FF2B5EF4-FFF2-40B4-BE49-F238E27FC236}">
                  <a16:creationId xmlns="" xmlns:a16="http://schemas.microsoft.com/office/drawing/2014/main" id="{B5EB3B5E-1422-4C0C-AC3D-F0D8F83434FF}"/>
                </a:ext>
              </a:extLst>
            </p:cNvPr>
            <p:cNvSpPr/>
            <p:nvPr/>
          </p:nvSpPr>
          <p:spPr>
            <a:xfrm>
              <a:off x="2249744" y="1076620"/>
              <a:ext cx="1404155" cy="1403240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šḻïďê-文本框 10">
              <a:extLst>
                <a:ext uri="{FF2B5EF4-FFF2-40B4-BE49-F238E27FC236}">
                  <a16:creationId xmlns="" xmlns:a16="http://schemas.microsoft.com/office/drawing/2014/main" id="{725A3C14-6823-4F9A-AAAA-C97507D33946}"/>
                </a:ext>
              </a:extLst>
            </p:cNvPr>
            <p:cNvSpPr txBox="1"/>
            <p:nvPr/>
          </p:nvSpPr>
          <p:spPr bwMode="auto">
            <a:xfrm>
              <a:off x="629563" y="1491630"/>
              <a:ext cx="1733948" cy="670808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低效能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是环境的产物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36E71C80-CF38-4D02-9605-65016E05E396}"/>
              </a:ext>
            </a:extLst>
          </p:cNvPr>
          <p:cNvGrpSpPr/>
          <p:nvPr/>
        </p:nvGrpSpPr>
        <p:grpSpPr>
          <a:xfrm>
            <a:off x="5501437" y="3580066"/>
            <a:ext cx="2876388" cy="1295940"/>
            <a:chOff x="5490104" y="2982769"/>
            <a:chExt cx="3114544" cy="1403240"/>
          </a:xfrm>
        </p:grpSpPr>
        <p:sp>
          <p:nvSpPr>
            <p:cNvPr id="5" name="ïšḻïďê-Rectangle 4">
              <a:extLst>
                <a:ext uri="{FF2B5EF4-FFF2-40B4-BE49-F238E27FC236}">
                  <a16:creationId xmlns="" xmlns:a16="http://schemas.microsoft.com/office/drawing/2014/main" id="{2B783D68-D147-4CCF-8B20-F63FC46417A3}"/>
                </a:ext>
              </a:extLst>
            </p:cNvPr>
            <p:cNvSpPr/>
            <p:nvPr/>
          </p:nvSpPr>
          <p:spPr>
            <a:xfrm>
              <a:off x="6192181" y="3165816"/>
              <a:ext cx="2412467" cy="10413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8" name="ïšḻïďê-Oval 7">
              <a:extLst>
                <a:ext uri="{FF2B5EF4-FFF2-40B4-BE49-F238E27FC236}">
                  <a16:creationId xmlns="" xmlns:a16="http://schemas.microsoft.com/office/drawing/2014/main" id="{BA76D529-C7FF-4F3D-8C12-750262167502}"/>
                </a:ext>
              </a:extLst>
            </p:cNvPr>
            <p:cNvSpPr/>
            <p:nvPr/>
          </p:nvSpPr>
          <p:spPr>
            <a:xfrm>
              <a:off x="5490104" y="2982769"/>
              <a:ext cx="1404155" cy="1403240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šḻïďê-文本框 13">
              <a:extLst>
                <a:ext uri="{FF2B5EF4-FFF2-40B4-BE49-F238E27FC236}">
                  <a16:creationId xmlns="" xmlns:a16="http://schemas.microsoft.com/office/drawing/2014/main" id="{8C46DB47-ECBA-4861-A63D-7190389628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0162" y="3384345"/>
              <a:ext cx="1733948" cy="68052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高效能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自己选择的结果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83858A5E-5FF5-43AF-AC6E-A814A37D5FBE}"/>
              </a:ext>
            </a:extLst>
          </p:cNvPr>
          <p:cNvGrpSpPr/>
          <p:nvPr/>
        </p:nvGrpSpPr>
        <p:grpSpPr>
          <a:xfrm>
            <a:off x="3775542" y="2413839"/>
            <a:ext cx="3839442" cy="759501"/>
            <a:chOff x="719138" y="1740930"/>
            <a:chExt cx="2352526" cy="1096511"/>
          </a:xfrm>
        </p:grpSpPr>
        <p:sp>
          <p:nvSpPr>
            <p:cNvPr id="15" name="ïšḻïďê-文本框 16">
              <a:extLst>
                <a:ext uri="{FF2B5EF4-FFF2-40B4-BE49-F238E27FC236}">
                  <a16:creationId xmlns="" xmlns:a16="http://schemas.microsoft.com/office/drawing/2014/main" id="{6136AF3C-31A8-4DA1-9ACD-41D85093FEE2}"/>
                </a:ext>
              </a:extLst>
            </p:cNvPr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  <a:latin typeface="+mn-ea"/>
                </a:rPr>
                <a:t>消极被动的语言</a:t>
              </a:r>
            </a:p>
          </p:txBody>
        </p:sp>
        <p:sp>
          <p:nvSpPr>
            <p:cNvPr id="16" name="ïšḻïďê-Rectangle 15">
              <a:extLst>
                <a:ext uri="{FF2B5EF4-FFF2-40B4-BE49-F238E27FC236}">
                  <a16:creationId xmlns="" xmlns:a16="http://schemas.microsoft.com/office/drawing/2014/main" id="{B2BB473A-860E-4DC0-A212-E24727A9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8" y="2137598"/>
              <a:ext cx="2352526" cy="69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spAutoFit/>
            </a:bodyPr>
            <a:lstStyle/>
            <a:p>
              <a:pPr lvl="0" algn="ctr">
                <a:lnSpc>
                  <a:spcPct val="150000"/>
                </a:lnSpc>
                <a:defRPr sz="1800"/>
              </a:pPr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我已经无能为力         我就是这样</a:t>
              </a:r>
            </a:p>
            <a:p>
              <a:pPr lvl="0" algn="ctr">
                <a:lnSpc>
                  <a:spcPct val="150000"/>
                </a:lnSpc>
                <a:defRPr sz="1800"/>
              </a:pPr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我只能这样做        我不得不      要是</a:t>
              </a:r>
              <a:r>
                <a:rPr lang="en-US" altLang="zh-CN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</a:t>
              </a:r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就好了</a:t>
              </a:r>
              <a:endPara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25" name="Text Box 557">
            <a:extLst>
              <a:ext uri="{FF2B5EF4-FFF2-40B4-BE49-F238E27FC236}">
                <a16:creationId xmlns="" xmlns:a16="http://schemas.microsoft.com/office/drawing/2014/main" id="{5BA5817D-26BE-4834-90D8-1D00AE9D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89" y="1175142"/>
            <a:ext cx="82076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你可以夺走一个人的一切，但你无法夺走人类的终极自由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-----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亦即在任何环境中，人有能力自由地选择自己的人生态度和反应方式。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-------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维克多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·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弗兰克尔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E8F09714-4DA4-43A2-B97B-1F9587D004D8}"/>
              </a:ext>
            </a:extLst>
          </p:cNvPr>
          <p:cNvGrpSpPr/>
          <p:nvPr/>
        </p:nvGrpSpPr>
        <p:grpSpPr>
          <a:xfrm>
            <a:off x="1331640" y="3839351"/>
            <a:ext cx="3839442" cy="759501"/>
            <a:chOff x="719138" y="1740930"/>
            <a:chExt cx="2352526" cy="1096511"/>
          </a:xfrm>
        </p:grpSpPr>
        <p:sp>
          <p:nvSpPr>
            <p:cNvPr id="27" name="ïšḻïďê-文本框 16">
              <a:extLst>
                <a:ext uri="{FF2B5EF4-FFF2-40B4-BE49-F238E27FC236}">
                  <a16:creationId xmlns="" xmlns:a16="http://schemas.microsoft.com/office/drawing/2014/main" id="{724C1FDF-C9BD-45EC-9630-3B01A6F6A0F8}"/>
                </a:ext>
              </a:extLst>
            </p:cNvPr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积极主动的 语言</a:t>
              </a:r>
            </a:p>
          </p:txBody>
        </p:sp>
        <p:sp>
          <p:nvSpPr>
            <p:cNvPr id="28" name="ïšḻïďê-Rectangle 15">
              <a:extLst>
                <a:ext uri="{FF2B5EF4-FFF2-40B4-BE49-F238E27FC236}">
                  <a16:creationId xmlns="" xmlns:a16="http://schemas.microsoft.com/office/drawing/2014/main" id="{72AAF72B-C4F5-4310-AF41-167FD905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8" y="2137598"/>
              <a:ext cx="2352526" cy="69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spAutoFit/>
            </a:bodyPr>
            <a:lstStyle/>
            <a:p>
              <a:pPr lvl="0" algn="ctr">
                <a:lnSpc>
                  <a:spcPct val="150000"/>
                </a:lnSpc>
                <a:defRPr sz="1800"/>
              </a:pPr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试试看有没有其他的可能性        我可以控制自己的情绪</a:t>
              </a:r>
            </a:p>
            <a:p>
              <a:pPr lvl="0" algn="ctr">
                <a:lnSpc>
                  <a:spcPct val="150000"/>
                </a:lnSpc>
                <a:defRPr sz="1800"/>
              </a:pPr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我选择</a:t>
              </a:r>
              <a:r>
                <a:rPr lang="en-US" altLang="zh-CN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         </a:t>
              </a:r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我更愿意</a:t>
              </a:r>
              <a:r>
                <a:rPr lang="en-US" altLang="zh-CN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         </a:t>
              </a:r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我打算</a:t>
              </a:r>
              <a:r>
                <a:rPr lang="en-US" altLang="zh-CN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…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75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7">
            <a:extLst>
              <a:ext uri="{FF2B5EF4-FFF2-40B4-BE49-F238E27FC236}">
                <a16:creationId xmlns="" xmlns:a16="http://schemas.microsoft.com/office/drawing/2014/main" id="{9784B2AC-6DB7-4045-9952-7B99A23F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368" y="3223394"/>
            <a:ext cx="1307113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自我意识</a:t>
            </a:r>
          </a:p>
        </p:txBody>
      </p:sp>
      <p:sp>
        <p:nvSpPr>
          <p:cNvPr id="12" name="Text Box 38">
            <a:extLst>
              <a:ext uri="{FF2B5EF4-FFF2-40B4-BE49-F238E27FC236}">
                <a16:creationId xmlns="" xmlns:a16="http://schemas.microsoft.com/office/drawing/2014/main" id="{1C990EB7-AC0C-4AAC-A00A-E7ADBD69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309" y="3223394"/>
            <a:ext cx="1307113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b="1">
                <a:solidFill>
                  <a:srgbClr val="C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b="0" dirty="0">
                <a:solidFill>
                  <a:schemeClr val="bg1"/>
                </a:solidFill>
                <a:latin typeface="+mn-ea"/>
                <a:ea typeface="+mn-ea"/>
              </a:rPr>
              <a:t>想象力</a:t>
            </a:r>
          </a:p>
        </p:txBody>
      </p:sp>
      <p:sp>
        <p:nvSpPr>
          <p:cNvPr id="13" name="Text Box 39">
            <a:extLst>
              <a:ext uri="{FF2B5EF4-FFF2-40B4-BE49-F238E27FC236}">
                <a16:creationId xmlns="" xmlns:a16="http://schemas.microsoft.com/office/drawing/2014/main" id="{68C3062F-6DB6-43E4-B364-B7EAF2936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50" y="3223394"/>
            <a:ext cx="1307113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b="1">
                <a:solidFill>
                  <a:srgbClr val="C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b="0" dirty="0">
                <a:solidFill>
                  <a:schemeClr val="bg1"/>
                </a:solidFill>
                <a:latin typeface="+mn-ea"/>
                <a:ea typeface="+mn-ea"/>
              </a:rPr>
              <a:t>良知</a:t>
            </a:r>
          </a:p>
        </p:txBody>
      </p:sp>
      <p:sp>
        <p:nvSpPr>
          <p:cNvPr id="14" name="Text Box 40">
            <a:extLst>
              <a:ext uri="{FF2B5EF4-FFF2-40B4-BE49-F238E27FC236}">
                <a16:creationId xmlns="" xmlns:a16="http://schemas.microsoft.com/office/drawing/2014/main" id="{2E539C83-9EEA-4AD1-9A6F-456A909F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191" y="3223394"/>
            <a:ext cx="1307113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b="1">
                <a:solidFill>
                  <a:srgbClr val="C00000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b="0" dirty="0">
                <a:solidFill>
                  <a:schemeClr val="bg1"/>
                </a:solidFill>
                <a:latin typeface="+mn-ea"/>
                <a:ea typeface="+mn-ea"/>
              </a:rPr>
              <a:t>独立意识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="" xmlns:a16="http://schemas.microsoft.com/office/drawing/2014/main" id="{C3BA62E1-F455-46DC-A9A3-9FAC6C39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3825870"/>
            <a:ext cx="3630830" cy="90612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消极被动的人有意或无意的让外在的影响（情绪、感受或环境）      来控制他们的回应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BF520789-8E4C-45F9-8FBC-EF78EC4BE40E}"/>
              </a:ext>
            </a:extLst>
          </p:cNvPr>
          <p:cNvGrpSpPr/>
          <p:nvPr/>
        </p:nvGrpSpPr>
        <p:grpSpPr>
          <a:xfrm>
            <a:off x="1810275" y="1275606"/>
            <a:ext cx="1298068" cy="1676545"/>
            <a:chOff x="2194904" y="1733477"/>
            <a:chExt cx="1298068" cy="1676545"/>
          </a:xfrm>
        </p:grpSpPr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54DD15DD-41A9-459E-BEBF-C6097785F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05"/>
            <a:stretch/>
          </p:blipFill>
          <p:spPr>
            <a:xfrm>
              <a:off x="2194904" y="1733477"/>
              <a:ext cx="1298068" cy="1676545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3AD3A89C-AA30-4166-94A1-ACAAB0FCFA6B}"/>
                </a:ext>
              </a:extLst>
            </p:cNvPr>
            <p:cNvSpPr txBox="1"/>
            <p:nvPr/>
          </p:nvSpPr>
          <p:spPr>
            <a:xfrm>
              <a:off x="2424032" y="2087518"/>
              <a:ext cx="677108" cy="9359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刺激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B7AAA4E0-B5E2-40FA-ABB5-611A1F7B0446}"/>
              </a:ext>
            </a:extLst>
          </p:cNvPr>
          <p:cNvGrpSpPr/>
          <p:nvPr/>
        </p:nvGrpSpPr>
        <p:grpSpPr>
          <a:xfrm flipH="1">
            <a:off x="6053216" y="1275606"/>
            <a:ext cx="1298068" cy="1676545"/>
            <a:chOff x="5837192" y="1733477"/>
            <a:chExt cx="1298068" cy="1676545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B39105EF-B32D-4A0D-A328-03F8E7B83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05"/>
            <a:stretch/>
          </p:blipFill>
          <p:spPr>
            <a:xfrm>
              <a:off x="5837192" y="1733477"/>
              <a:ext cx="1298068" cy="1676545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B67CCA68-9D6D-49B1-AD3B-AC634F9085C3}"/>
                </a:ext>
              </a:extLst>
            </p:cNvPr>
            <p:cNvSpPr txBox="1"/>
            <p:nvPr/>
          </p:nvSpPr>
          <p:spPr>
            <a:xfrm>
              <a:off x="6076002" y="2087518"/>
              <a:ext cx="677108" cy="9359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反应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1C1FCDF7-10FB-42BE-B18D-660C835181C2}"/>
              </a:ext>
            </a:extLst>
          </p:cNvPr>
          <p:cNvGrpSpPr/>
          <p:nvPr/>
        </p:nvGrpSpPr>
        <p:grpSpPr>
          <a:xfrm>
            <a:off x="3465201" y="1464844"/>
            <a:ext cx="2231156" cy="1298068"/>
            <a:chOff x="3463944" y="1937230"/>
            <a:chExt cx="2231156" cy="1298068"/>
          </a:xfrm>
        </p:grpSpPr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A1F73AF4-D0AF-480A-8463-DCAE720D3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05"/>
            <a:stretch/>
          </p:blipFill>
          <p:spPr>
            <a:xfrm rot="5400000">
              <a:off x="3930488" y="1470686"/>
              <a:ext cx="1298068" cy="2231156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787E3C8-60BF-4453-AFEB-AC7B2AE57B22}"/>
                </a:ext>
              </a:extLst>
            </p:cNvPr>
            <p:cNvSpPr txBox="1"/>
            <p:nvPr/>
          </p:nvSpPr>
          <p:spPr>
            <a:xfrm>
              <a:off x="3663467" y="2037517"/>
              <a:ext cx="1832111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选择自由</a:t>
              </a:r>
            </a:p>
          </p:txBody>
        </p:sp>
      </p:grpSp>
      <p:sp>
        <p:nvSpPr>
          <p:cNvPr id="34" name="Text Box 41">
            <a:extLst>
              <a:ext uri="{FF2B5EF4-FFF2-40B4-BE49-F238E27FC236}">
                <a16:creationId xmlns="" xmlns:a16="http://schemas.microsoft.com/office/drawing/2014/main" id="{9DC6124B-1D13-44B9-A7E5-44DE70358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250" y="3825869"/>
            <a:ext cx="3632158" cy="90612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积极主动的人运用自由的空间，依价值观来做出选择。他们智慧       地运用刺激和回应之间的空间，扩展了选择的自由，进而扩展了      自己的生存空间。</a:t>
            </a:r>
          </a:p>
        </p:txBody>
      </p:sp>
    </p:spTree>
    <p:extLst>
      <p:ext uri="{BB962C8B-B14F-4D97-AF65-F5344CB8AC3E}">
        <p14:creationId xmlns:p14="http://schemas.microsoft.com/office/powerpoint/2010/main" val="21471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>
            <a:extLst>
              <a:ext uri="{FF2B5EF4-FFF2-40B4-BE49-F238E27FC236}">
                <a16:creationId xmlns="" xmlns:a16="http://schemas.microsoft.com/office/drawing/2014/main" id="{525AA33B-95B0-487C-97CB-563480D4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62" y="3058845"/>
            <a:ext cx="3343781" cy="923330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积极主动的人专注于“影响圈”，他们专心做自己力所能及的事，使“影响圈”不断扩大</a:t>
            </a:r>
          </a:p>
        </p:txBody>
      </p:sp>
      <p:sp>
        <p:nvSpPr>
          <p:cNvPr id="4" name="Line 31">
            <a:extLst>
              <a:ext uri="{FF2B5EF4-FFF2-40B4-BE49-F238E27FC236}">
                <a16:creationId xmlns="" xmlns:a16="http://schemas.microsoft.com/office/drawing/2014/main" id="{3DBF700A-AEE5-4713-B0D6-99AD633820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2772" y="1851670"/>
            <a:ext cx="109663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" name="Text Box 33">
            <a:extLst>
              <a:ext uri="{FF2B5EF4-FFF2-40B4-BE49-F238E27FC236}">
                <a16:creationId xmlns="" xmlns:a16="http://schemas.microsoft.com/office/drawing/2014/main" id="{C5058B2A-B332-413E-955A-3CB3DB62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184" y="1598935"/>
            <a:ext cx="1458329" cy="49663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zh-CN" sz="2000" dirty="0"/>
          </a:p>
          <a:p>
            <a:r>
              <a:rPr lang="zh-CN" altLang="en-US" sz="2000" dirty="0"/>
              <a:t>积极主动</a:t>
            </a:r>
          </a:p>
          <a:p>
            <a:endParaRPr lang="en-US" altLang="zh-CN" sz="2000" dirty="0"/>
          </a:p>
        </p:txBody>
      </p:sp>
      <p:sp>
        <p:nvSpPr>
          <p:cNvPr id="7" name="Text Box 34">
            <a:extLst>
              <a:ext uri="{FF2B5EF4-FFF2-40B4-BE49-F238E27FC236}">
                <a16:creationId xmlns="" xmlns:a16="http://schemas.microsoft.com/office/drawing/2014/main" id="{92B12357-35A5-4528-AFB1-1D1A610097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72200" y="1598935"/>
            <a:ext cx="1497171" cy="49663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zh-CN" sz="2000" dirty="0"/>
          </a:p>
          <a:p>
            <a:r>
              <a:rPr lang="zh-CN" altLang="en-US" sz="2000" dirty="0"/>
              <a:t>消极被动</a:t>
            </a:r>
          </a:p>
          <a:p>
            <a:endParaRPr lang="en-US" altLang="zh-CN" sz="2000" dirty="0"/>
          </a:p>
        </p:txBody>
      </p:sp>
      <p:sp>
        <p:nvSpPr>
          <p:cNvPr id="8" name="Text Box 35">
            <a:extLst>
              <a:ext uri="{FF2B5EF4-FFF2-40B4-BE49-F238E27FC236}">
                <a16:creationId xmlns="" xmlns:a16="http://schemas.microsoft.com/office/drawing/2014/main" id="{FA3939B5-93DA-4B38-946F-4EE9901C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7" y="3058845"/>
            <a:ext cx="3312367" cy="923330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消极被动的人则紧盯“关注圈”，紧盯他人弱点、环境问题以及超出个人能力范围的事情不放，结果使“影响圈”不断缩小</a:t>
            </a:r>
          </a:p>
        </p:txBody>
      </p:sp>
      <p:sp>
        <p:nvSpPr>
          <p:cNvPr id="9" name="AutoShape 36">
            <a:extLst>
              <a:ext uri="{FF2B5EF4-FFF2-40B4-BE49-F238E27FC236}">
                <a16:creationId xmlns="" xmlns:a16="http://schemas.microsoft.com/office/drawing/2014/main" id="{E37685F4-986C-4C93-B0C0-D416BCBC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780" y="2445834"/>
            <a:ext cx="411238" cy="508635"/>
          </a:xfrm>
          <a:prstGeom prst="downArrow">
            <a:avLst>
              <a:gd name="adj1" fmla="val 50000"/>
              <a:gd name="adj2" fmla="val 68627"/>
            </a:avLst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" name="AutoShape 37">
            <a:extLst>
              <a:ext uri="{FF2B5EF4-FFF2-40B4-BE49-F238E27FC236}">
                <a16:creationId xmlns="" xmlns:a16="http://schemas.microsoft.com/office/drawing/2014/main" id="{6078B4F3-0E93-412E-91D6-0EEAB5071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066" y="2445833"/>
            <a:ext cx="411238" cy="508635"/>
          </a:xfrm>
          <a:prstGeom prst="downArrow">
            <a:avLst>
              <a:gd name="adj1" fmla="val 50000"/>
              <a:gd name="adj2" fmla="val 68627"/>
            </a:avLst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" name="Text Box 39">
            <a:extLst>
              <a:ext uri="{FF2B5EF4-FFF2-40B4-BE49-F238E27FC236}">
                <a16:creationId xmlns="" xmlns:a16="http://schemas.microsoft.com/office/drawing/2014/main" id="{34F2B362-8C60-48F7-B9A5-FA37942E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494" y="1247087"/>
            <a:ext cx="2420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400" dirty="0">
                <a:solidFill>
                  <a:schemeClr val="accent5"/>
                </a:solidFill>
                <a:ea typeface="微软雅黑" pitchFamily="34" charset="-122"/>
              </a:rPr>
              <a:t>关注圈</a:t>
            </a:r>
            <a:endParaRPr lang="en-US" altLang="zh-CN" sz="2400" dirty="0">
              <a:solidFill>
                <a:schemeClr val="accent5"/>
              </a:solidFill>
              <a:ea typeface="微软雅黑" pitchFamily="34" charset="-122"/>
            </a:endParaRPr>
          </a:p>
          <a:p>
            <a:pPr algn="ctr" eaLnBrk="1" hangingPunct="1">
              <a:spcBef>
                <a:spcPct val="0"/>
              </a:spcBef>
            </a:pPr>
            <a:r>
              <a:rPr lang="zh-CN" altLang="en-US" sz="2400" dirty="0">
                <a:solidFill>
                  <a:schemeClr val="accent5"/>
                </a:solidFill>
                <a:ea typeface="微软雅黑" pitchFamily="34" charset="-122"/>
              </a:rPr>
              <a:t>与</a:t>
            </a:r>
            <a:endParaRPr lang="en-US" altLang="zh-CN" sz="2400" dirty="0">
              <a:solidFill>
                <a:schemeClr val="accent5"/>
              </a:solidFill>
              <a:ea typeface="微软雅黑" pitchFamily="34" charset="-122"/>
            </a:endParaRPr>
          </a:p>
          <a:p>
            <a:pPr algn="ctr" eaLnBrk="1" hangingPunct="1">
              <a:spcBef>
                <a:spcPct val="0"/>
              </a:spcBef>
            </a:pPr>
            <a:r>
              <a:rPr lang="zh-CN" altLang="en-US" sz="2400" dirty="0">
                <a:solidFill>
                  <a:schemeClr val="accent5"/>
                </a:solidFill>
                <a:ea typeface="微软雅黑" pitchFamily="34" charset="-122"/>
              </a:rPr>
              <a:t>影响圈</a:t>
            </a:r>
          </a:p>
        </p:txBody>
      </p:sp>
      <p:sp>
        <p:nvSpPr>
          <p:cNvPr id="12" name="Line 31">
            <a:extLst>
              <a:ext uri="{FF2B5EF4-FFF2-40B4-BE49-F238E27FC236}">
                <a16:creationId xmlns="" xmlns:a16="http://schemas.microsoft.com/office/drawing/2014/main" id="{D0A7EBA2-F4C6-490D-939D-DEDF2EC9F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064" y="1847251"/>
            <a:ext cx="109663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9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高效能人士的七种习惯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c957419-8780-44ad-abb0-da8f364097b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Other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SubTitle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Other"/>
  <p:tag name="MH_ORDE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65523"/>
  <p:tag name="MH_LIBRARY" val="GRAPHIC"/>
  <p:tag name="MH_TYPE" val="Other"/>
  <p:tag name="MH_ORDER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Other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72025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2324"/>
  <p:tag name="MH_LIBRARY" val="GRAPHIC"/>
  <p:tag name="MH_TYPE" val="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2324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2324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2324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2324"/>
  <p:tag name="MH_LIBRARY" val="GRAPHIC"/>
  <p:tag name="MH_TYPE" val="Other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2324"/>
  <p:tag name="MH_LIBRARY" val="GRAPHIC"/>
  <p:tag name="MH_TYPE" val="Other"/>
  <p:tag name="MH_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2324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3054"/>
  <p:tag name="MH_LIBRARY" val="GRAPHIC"/>
  <p:tag name="MH_TYPE" val="SubTitle"/>
  <p:tag name="MH_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3054"/>
  <p:tag name="MH_LIBRARY" val="GRAPHIC"/>
  <p:tag name="MH_TYPE" val="SubTitle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3054"/>
  <p:tag name="MH_LIBRARY" val="GRAPHIC"/>
  <p:tag name="MH_TYPE" val="SubTitle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3054"/>
  <p:tag name="MH_LIBRARY" val="GRAPHIC"/>
  <p:tag name="MH_TYPE" val="SubTitle"/>
  <p:tag name="MH_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3054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0183054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SubTitle"/>
  <p:tag name="MH_ORDER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21131324"/>
  <p:tag name="MH_LIBRARY" val="GRAPHIC"/>
  <p:tag name="MH_TYPE" val="Other"/>
  <p:tag name="MH_ORDER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E384B"/>
      </a:accent1>
      <a:accent2>
        <a:srgbClr val="6A868F"/>
      </a:accent2>
      <a:accent3>
        <a:srgbClr val="32788E"/>
      </a:accent3>
      <a:accent4>
        <a:srgbClr val="D6C88B"/>
      </a:accent4>
      <a:accent5>
        <a:srgbClr val="D66E49"/>
      </a:accent5>
      <a:accent6>
        <a:srgbClr val="BFBFBF"/>
      </a:accent6>
      <a:hlink>
        <a:srgbClr val="BE384B"/>
      </a:hlink>
      <a:folHlink>
        <a:srgbClr val="BFBFB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BE384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BE384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BE384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BE384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1740</Words>
  <Application>Microsoft Office PowerPoint</Application>
  <PresentationFormat>全屏显示(16:9)</PresentationFormat>
  <Paragraphs>354</Paragraphs>
  <Slides>42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5" baseType="lpstr">
      <vt:lpstr>Meiryo</vt:lpstr>
      <vt:lpstr>黑体</vt:lpstr>
      <vt:lpstr>华文中宋</vt:lpstr>
      <vt:lpstr>宋体</vt:lpstr>
      <vt:lpstr>微软雅黑</vt:lpstr>
      <vt:lpstr>Arial</vt:lpstr>
      <vt:lpstr>Arial Black</vt:lpstr>
      <vt:lpstr>Calibri</vt:lpstr>
      <vt:lpstr>Calibri Light</vt:lpstr>
      <vt:lpstr>Impact</vt:lpstr>
      <vt:lpstr>Wingdings</vt:lpstr>
      <vt:lpstr>第一PPT，www.1ppt.com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281</cp:revision>
  <dcterms:created xsi:type="dcterms:W3CDTF">2015-12-11T17:46:17Z</dcterms:created>
  <dcterms:modified xsi:type="dcterms:W3CDTF">2023-02-11T02:32:51Z</dcterms:modified>
</cp:coreProperties>
</file>