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67" r:id="rId3"/>
  </p:sldMasterIdLst>
  <p:notesMasterIdLst>
    <p:notesMasterId r:id="rId24"/>
  </p:notesMasterIdLst>
  <p:sldIdLst>
    <p:sldId id="275" r:id="rId4"/>
    <p:sldId id="276" r:id="rId5"/>
    <p:sldId id="289" r:id="rId6"/>
    <p:sldId id="262" r:id="rId7"/>
    <p:sldId id="297" r:id="rId8"/>
    <p:sldId id="277" r:id="rId9"/>
    <p:sldId id="296" r:id="rId10"/>
    <p:sldId id="290" r:id="rId11"/>
    <p:sldId id="279" r:id="rId12"/>
    <p:sldId id="281" r:id="rId13"/>
    <p:sldId id="295" r:id="rId14"/>
    <p:sldId id="291" r:id="rId15"/>
    <p:sldId id="283" r:id="rId16"/>
    <p:sldId id="284" r:id="rId17"/>
    <p:sldId id="292" r:id="rId18"/>
    <p:sldId id="286" r:id="rId19"/>
    <p:sldId id="287" r:id="rId20"/>
    <p:sldId id="294" r:id="rId21"/>
    <p:sldId id="293" r:id="rId22"/>
    <p:sldId id="298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6EC"/>
    <a:srgbClr val="3B5C5B"/>
    <a:srgbClr val="314D4C"/>
    <a:srgbClr val="79A7A7"/>
    <a:srgbClr val="5B877D"/>
    <a:srgbClr val="0B143D"/>
    <a:srgbClr val="FEF3DE"/>
    <a:srgbClr val="90FFF5"/>
    <a:srgbClr val="2F6DC4"/>
    <a:srgbClr val="455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1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558" y="15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22D59-3EB0-40E3-A297-8D8134870E0C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17257-C4E3-4987-890E-8A4013EDA3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93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17257-C4E3-4987-890E-8A4013EDA39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718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1008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87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91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07505" y="6559326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www.ypppt.com/moban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385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03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93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07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12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714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318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4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89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46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08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8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20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334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34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69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90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4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37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9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40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41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50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3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11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72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7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7646" cy="6858000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2F0058F5-E665-40DB-ABE9-881A29DDA88B}"/>
              </a:ext>
            </a:extLst>
          </p:cNvPr>
          <p:cNvSpPr txBox="1"/>
          <p:nvPr/>
        </p:nvSpPr>
        <p:spPr>
          <a:xfrm>
            <a:off x="2840927" y="2080601"/>
            <a:ext cx="6434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dirty="0">
                <a:solidFill>
                  <a:srgbClr val="3B5C5B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有趣的汉字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C97E95C7-E3A0-41B3-B8B3-8FAB54DF6C0C}"/>
              </a:ext>
            </a:extLst>
          </p:cNvPr>
          <p:cNvSpPr txBox="1"/>
          <p:nvPr/>
        </p:nvSpPr>
        <p:spPr>
          <a:xfrm>
            <a:off x="2840928" y="3669482"/>
            <a:ext cx="6505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600" dirty="0">
                <a:solidFill>
                  <a:srgbClr val="3B5C5B"/>
                </a:solidFill>
                <a:cs typeface="+mn-ea"/>
                <a:sym typeface="+mn-lt"/>
              </a:rPr>
              <a:t>汉字是一种有趣的</a:t>
            </a:r>
            <a:r>
              <a:rPr lang="zh-CN" altLang="en-US" sz="2000" spc="600">
                <a:solidFill>
                  <a:srgbClr val="3B5C5B"/>
                </a:solidFill>
                <a:cs typeface="+mn-ea"/>
                <a:sym typeface="+mn-lt"/>
              </a:rPr>
              <a:t>文</a:t>
            </a:r>
            <a:r>
              <a:rPr lang="zh-CN" altLang="en-US" sz="2000" spc="600" smtClean="0">
                <a:solidFill>
                  <a:srgbClr val="3B5C5B"/>
                </a:solidFill>
                <a:cs typeface="+mn-ea"/>
                <a:sym typeface="+mn-lt"/>
              </a:rPr>
              <a:t>字</a:t>
            </a:r>
            <a:endParaRPr lang="en-US" altLang="zh-CN" sz="2000" spc="600" dirty="0">
              <a:solidFill>
                <a:srgbClr val="3B5C5B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000" spc="600" dirty="0">
                <a:solidFill>
                  <a:srgbClr val="3B5C5B"/>
                </a:solidFill>
                <a:cs typeface="+mn-ea"/>
                <a:sym typeface="+mn-lt"/>
              </a:rPr>
              <a:t>汉字在世界上是独一无二的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C97E95C7-E3A0-41B3-B8B3-8FAB54DF6C0C}"/>
              </a:ext>
            </a:extLst>
          </p:cNvPr>
          <p:cNvSpPr txBox="1"/>
          <p:nvPr/>
        </p:nvSpPr>
        <p:spPr>
          <a:xfrm>
            <a:off x="2840927" y="4492814"/>
            <a:ext cx="6505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600" dirty="0">
                <a:solidFill>
                  <a:srgbClr val="3B5C5B"/>
                </a:solidFill>
                <a:cs typeface="+mn-ea"/>
                <a:sym typeface="+mn-lt"/>
              </a:rPr>
              <a:t>汇报人</a:t>
            </a:r>
            <a:r>
              <a:rPr lang="zh-CN" altLang="en-US" sz="2000" spc="600" dirty="0" smtClean="0">
                <a:solidFill>
                  <a:srgbClr val="3B5C5B"/>
                </a:solidFill>
                <a:cs typeface="+mn-ea"/>
                <a:sym typeface="+mn-lt"/>
              </a:rPr>
              <a:t>：优品</a:t>
            </a:r>
            <a:r>
              <a:rPr lang="en-US" altLang="zh-CN" sz="2000" spc="600" dirty="0" smtClean="0">
                <a:solidFill>
                  <a:srgbClr val="3B5C5B"/>
                </a:solidFill>
                <a:cs typeface="+mn-ea"/>
                <a:sym typeface="+mn-lt"/>
              </a:rPr>
              <a:t>PPT</a:t>
            </a:r>
            <a:endParaRPr lang="zh-CN" altLang="en-US" sz="2000" spc="600" dirty="0">
              <a:solidFill>
                <a:srgbClr val="3B5C5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070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6724264" y="2584425"/>
            <a:ext cx="4105751" cy="10618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bg1"/>
                </a:solidFill>
                <a:latin typeface="汉仪意宋W" panose="00020600040101010101" pitchFamily="18" charset="-122"/>
                <a:ea typeface="汉仪意宋W" panose="00020600040101010101" pitchFamily="18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祖国的汉字魅力四射，语文更是给它们一个舒适、温暖的家。汉字们在这里排列成一篇篇优美的文章，一个个精彩的片段。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724265" y="4990192"/>
            <a:ext cx="4105750" cy="7038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bg1"/>
                </a:solidFill>
                <a:latin typeface="汉仪意宋W" panose="00020600040101010101" pitchFamily="18" charset="-122"/>
                <a:ea typeface="汉仪意宋W" panose="00020600040101010101" pitchFamily="18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看到“星星”，仿佛眼前闪着光辉；望见“明月”，你似乎在眼前看到了偌大的月亮发出清丽的光辉。</a:t>
            </a:r>
          </a:p>
        </p:txBody>
      </p:sp>
      <p:sp>
        <p:nvSpPr>
          <p:cNvPr id="38" name="缺角矩形 37">
            <a:extLst>
              <a:ext uri="{FF2B5EF4-FFF2-40B4-BE49-F238E27FC236}">
                <a16:creationId xmlns="" xmlns:a16="http://schemas.microsoft.com/office/drawing/2014/main" id="{803ECD6A-A09C-409D-979F-F5B5A1CD0F13}"/>
              </a:ext>
            </a:extLst>
          </p:cNvPr>
          <p:cNvSpPr/>
          <p:nvPr/>
        </p:nvSpPr>
        <p:spPr>
          <a:xfrm flipH="1">
            <a:off x="6724264" y="1824270"/>
            <a:ext cx="2234640" cy="568724"/>
          </a:xfrm>
          <a:prstGeom prst="plaque">
            <a:avLst>
              <a:gd name="adj" fmla="val 19445"/>
            </a:avLst>
          </a:prstGeom>
          <a:noFill/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优美的文章</a:t>
            </a:r>
          </a:p>
        </p:txBody>
      </p:sp>
      <p:sp>
        <p:nvSpPr>
          <p:cNvPr id="41" name="缺角矩形 40">
            <a:extLst>
              <a:ext uri="{FF2B5EF4-FFF2-40B4-BE49-F238E27FC236}">
                <a16:creationId xmlns="" xmlns:a16="http://schemas.microsoft.com/office/drawing/2014/main" id="{3987248E-AE55-4FAE-9C1F-8E98CB607FCF}"/>
              </a:ext>
            </a:extLst>
          </p:cNvPr>
          <p:cNvSpPr/>
          <p:nvPr/>
        </p:nvSpPr>
        <p:spPr>
          <a:xfrm flipH="1">
            <a:off x="6724265" y="4212668"/>
            <a:ext cx="2234640" cy="568724"/>
          </a:xfrm>
          <a:prstGeom prst="plaque">
            <a:avLst>
              <a:gd name="adj" fmla="val 19445"/>
            </a:avLst>
          </a:prstGeom>
          <a:noFill/>
          <a:ln w="15875">
            <a:solidFill>
              <a:srgbClr val="3B5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清丽的光辉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6188"/>
            <a:ext cx="5973510" cy="448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6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38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902589" y="2112208"/>
            <a:ext cx="4468462" cy="10618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bg1"/>
                </a:solidFill>
                <a:latin typeface="汉仪意宋W" panose="00020600040101010101" pitchFamily="18" charset="-122"/>
                <a:ea typeface="汉仪意宋W" panose="00020600040101010101" pitchFamily="18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一句句美丽的语句，让你为它们奇妙的组合而惊慌不已。汉字神奇的灵性更是让你大为惊叹，它们的本身及其意无比奇妙地融合在一起。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902589" y="4584477"/>
            <a:ext cx="4468462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bg1"/>
                </a:solidFill>
                <a:latin typeface="汉仪意宋W" panose="00020600040101010101" pitchFamily="18" charset="-122"/>
                <a:ea typeface="汉仪意宋W" panose="00020600040101010101" pitchFamily="18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“热”使你感受到它的热量；“冷”似乎又有一股寒意充满全身。“黑”使人眼前一片漆黑，而“白”，却让人有如站在明亮的太阳下。看着这神奇的汉字，怎能让人不为它奇妙的灵性而大为叹止呢。</a:t>
            </a:r>
          </a:p>
        </p:txBody>
      </p:sp>
      <p:sp>
        <p:nvSpPr>
          <p:cNvPr id="42" name="缺角矩形 41">
            <a:extLst>
              <a:ext uri="{FF2B5EF4-FFF2-40B4-BE49-F238E27FC236}">
                <a16:creationId xmlns="" xmlns:a16="http://schemas.microsoft.com/office/drawing/2014/main" id="{96BCE56D-0AB5-441D-A622-C82169A213AB}"/>
              </a:ext>
            </a:extLst>
          </p:cNvPr>
          <p:cNvSpPr/>
          <p:nvPr/>
        </p:nvSpPr>
        <p:spPr>
          <a:xfrm flipH="1">
            <a:off x="1902589" y="3806953"/>
            <a:ext cx="2234640" cy="568724"/>
          </a:xfrm>
          <a:prstGeom prst="plaque">
            <a:avLst>
              <a:gd name="adj" fmla="val 19445"/>
            </a:avLst>
          </a:prstGeom>
          <a:noFill/>
          <a:ln w="15875">
            <a:solidFill>
              <a:srgbClr val="3B5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神奇的文字</a:t>
            </a:r>
          </a:p>
        </p:txBody>
      </p:sp>
      <p:sp>
        <p:nvSpPr>
          <p:cNvPr id="40" name="缺角矩形 39">
            <a:extLst>
              <a:ext uri="{FF2B5EF4-FFF2-40B4-BE49-F238E27FC236}">
                <a16:creationId xmlns="" xmlns:a16="http://schemas.microsoft.com/office/drawing/2014/main" id="{11651071-038E-45CD-9FE5-FB5AD5480BD3}"/>
              </a:ext>
            </a:extLst>
          </p:cNvPr>
          <p:cNvSpPr/>
          <p:nvPr/>
        </p:nvSpPr>
        <p:spPr>
          <a:xfrm flipH="1">
            <a:off x="1902589" y="1352053"/>
            <a:ext cx="2234640" cy="568724"/>
          </a:xfrm>
          <a:prstGeom prst="plaque">
            <a:avLst>
              <a:gd name="adj" fmla="val 19445"/>
            </a:avLst>
          </a:prstGeom>
          <a:noFill/>
          <a:ln w="15875">
            <a:solidFill>
              <a:srgbClr val="3B5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美丽的语句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049" y="1738667"/>
            <a:ext cx="4136571" cy="41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5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42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C63AB5E7-D3F4-4EE8-B0F3-C35539022913}"/>
              </a:ext>
            </a:extLst>
          </p:cNvPr>
          <p:cNvSpPr/>
          <p:nvPr/>
        </p:nvSpPr>
        <p:spPr>
          <a:xfrm>
            <a:off x="3260115" y="2680914"/>
            <a:ext cx="56717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dirty="0">
                <a:solidFill>
                  <a:srgbClr val="3B5C5B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渲染着这些文字的情绪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F8C7A0E1-8A2E-483E-ACC0-7680071FE019}"/>
              </a:ext>
            </a:extLst>
          </p:cNvPr>
          <p:cNvSpPr txBox="1"/>
          <p:nvPr/>
        </p:nvSpPr>
        <p:spPr>
          <a:xfrm>
            <a:off x="4473411" y="1754256"/>
            <a:ext cx="3245178" cy="92333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dist">
              <a:defRPr sz="6600">
                <a:blipFill dpi="0" rotWithShape="1">
                  <a:blip r:embed="rId3">
                    <a:alphaModFix amt="45000"/>
                  </a:blip>
                  <a:srcRect/>
                  <a:tile tx="0" ty="0" sx="100000" sy="100000" flip="none" algn="br"/>
                </a:blipFill>
                <a:latin typeface="汉仪大宋简" panose="02010600000101010101" pitchFamily="2" charset="-122"/>
                <a:ea typeface="汉仪大宋简" panose="02010600000101010101" pitchFamily="2" charset="-122"/>
              </a:defRPr>
            </a:lvl1pPr>
          </a:lstStyle>
          <a:p>
            <a:pPr algn="ctr"/>
            <a:r>
              <a:rPr lang="zh-CN" altLang="en-US" sz="5400" smtClean="0">
                <a:blipFill dpi="0" rotWithShape="1">
                  <a:blip r:embed="rId4"/>
                  <a:srcRect/>
                  <a:tile tx="0" ty="0" sx="100000" sy="100000" flip="none" algn="br"/>
                </a:blipFill>
                <a:latin typeface="+mn-lt"/>
                <a:ea typeface="+mn-ea"/>
                <a:cs typeface="+mn-ea"/>
                <a:sym typeface="+mn-lt"/>
              </a:rPr>
              <a:t>第三部分</a:t>
            </a:r>
            <a:endParaRPr lang="zh-CN" altLang="en-US" sz="5400" dirty="0">
              <a:blipFill dpi="0" rotWithShape="1">
                <a:blip r:embed="rId4"/>
                <a:srcRect/>
                <a:tile tx="0" ty="0" sx="100000" sy="100000" flip="none" algn="br"/>
              </a:blip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358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D1F5A5D2-404D-47CB-8736-56991986BAE3}"/>
              </a:ext>
            </a:extLst>
          </p:cNvPr>
          <p:cNvSpPr txBox="1"/>
          <p:nvPr/>
        </p:nvSpPr>
        <p:spPr>
          <a:xfrm>
            <a:off x="831369" y="3203869"/>
            <a:ext cx="2888416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bg1"/>
                </a:solidFill>
                <a:latin typeface="汉仪意宋W" panose="00020600040101010101" pitchFamily="18" charset="-122"/>
                <a:ea typeface="汉仪意宋W" panose="00020600040101010101" pitchFamily="18" charset="-122"/>
              </a:defRPr>
            </a:lvl1pPr>
          </a:lstStyle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有句话说得好：书法是中华文化珍有的瑰宝。是啊，多姿多彩的书法正为祖国的文字添加着无限的魅力。从篆书到隶书，从隶书到楷书，从楷书到草书，从草书到行书。</a:t>
            </a:r>
          </a:p>
        </p:txBody>
      </p:sp>
      <p:sp>
        <p:nvSpPr>
          <p:cNvPr id="14" name="缺角矩形 13">
            <a:extLst>
              <a:ext uri="{FF2B5EF4-FFF2-40B4-BE49-F238E27FC236}">
                <a16:creationId xmlns="" xmlns:a16="http://schemas.microsoft.com/office/drawing/2014/main" id="{0F8B4DC4-3A7F-4040-AA4D-279E935B5C6B}"/>
              </a:ext>
            </a:extLst>
          </p:cNvPr>
          <p:cNvSpPr/>
          <p:nvPr/>
        </p:nvSpPr>
        <p:spPr>
          <a:xfrm flipH="1">
            <a:off x="1158257" y="2334854"/>
            <a:ext cx="2234640" cy="568724"/>
          </a:xfrm>
          <a:prstGeom prst="plaque">
            <a:avLst>
              <a:gd name="adj" fmla="val 19445"/>
            </a:avLst>
          </a:prstGeom>
          <a:noFill/>
          <a:ln w="15875">
            <a:solidFill>
              <a:srgbClr val="3B5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无限的魅力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AE499F8C-1885-4B3A-87AD-C974EF5F7918}"/>
              </a:ext>
            </a:extLst>
          </p:cNvPr>
          <p:cNvSpPr txBox="1"/>
          <p:nvPr/>
        </p:nvSpPr>
        <p:spPr>
          <a:xfrm>
            <a:off x="4651792" y="3203869"/>
            <a:ext cx="2888416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bg1"/>
                </a:solidFill>
                <a:latin typeface="汉仪意宋W" panose="00020600040101010101" pitchFamily="18" charset="-122"/>
                <a:ea typeface="汉仪意宋W" panose="00020600040101010101" pitchFamily="18" charset="-122"/>
              </a:defRPr>
            </a:lvl1pPr>
          </a:lstStyle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有句话说得好：书法是中华文化珍有的瑰宝。是啊，多姿多彩的书法正为祖国的文字添加着无限的魅力。从篆书到隶书，从隶书到楷书，从楷书到草书，从草书到行书。</a:t>
            </a:r>
          </a:p>
        </p:txBody>
      </p:sp>
      <p:sp>
        <p:nvSpPr>
          <p:cNvPr id="20" name="缺角矩形 19">
            <a:extLst>
              <a:ext uri="{FF2B5EF4-FFF2-40B4-BE49-F238E27FC236}">
                <a16:creationId xmlns="" xmlns:a16="http://schemas.microsoft.com/office/drawing/2014/main" id="{D06AD43F-5905-4B3B-99EB-D556B0B1775C}"/>
              </a:ext>
            </a:extLst>
          </p:cNvPr>
          <p:cNvSpPr/>
          <p:nvPr/>
        </p:nvSpPr>
        <p:spPr>
          <a:xfrm flipH="1">
            <a:off x="4815236" y="2334854"/>
            <a:ext cx="2561528" cy="568724"/>
          </a:xfrm>
          <a:prstGeom prst="plaque">
            <a:avLst>
              <a:gd name="adj" fmla="val 19445"/>
            </a:avLst>
          </a:prstGeom>
          <a:noFill/>
          <a:ln w="15875">
            <a:solidFill>
              <a:srgbClr val="3B5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五光十色的魅力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1C035900-6FE0-411E-9AFD-96D19759C61E}"/>
              </a:ext>
            </a:extLst>
          </p:cNvPr>
          <p:cNvSpPr txBox="1"/>
          <p:nvPr/>
        </p:nvSpPr>
        <p:spPr>
          <a:xfrm>
            <a:off x="8472215" y="3203869"/>
            <a:ext cx="2888416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bg1"/>
                </a:solidFill>
                <a:latin typeface="汉仪意宋W" panose="00020600040101010101" pitchFamily="18" charset="-122"/>
                <a:ea typeface="汉仪意宋W" panose="00020600040101010101" pitchFamily="18" charset="-122"/>
              </a:defRPr>
            </a:lvl1pPr>
          </a:lstStyle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有句话说得好：书法是中华文化珍有的瑰宝。是啊，多姿多彩的书法正为祖国的文字添加着无限的魅力。从篆书到隶书，从隶书到楷书，从楷书到草书，从草书到行书。</a:t>
            </a:r>
          </a:p>
        </p:txBody>
      </p:sp>
      <p:sp>
        <p:nvSpPr>
          <p:cNvPr id="23" name="缺角矩形 22">
            <a:extLst>
              <a:ext uri="{FF2B5EF4-FFF2-40B4-BE49-F238E27FC236}">
                <a16:creationId xmlns="" xmlns:a16="http://schemas.microsoft.com/office/drawing/2014/main" id="{78075BD6-327B-4B54-9767-4092BB527636}"/>
              </a:ext>
            </a:extLst>
          </p:cNvPr>
          <p:cNvSpPr/>
          <p:nvPr/>
        </p:nvSpPr>
        <p:spPr>
          <a:xfrm flipH="1">
            <a:off x="8516842" y="2334854"/>
            <a:ext cx="2799162" cy="568724"/>
          </a:xfrm>
          <a:prstGeom prst="plaque">
            <a:avLst>
              <a:gd name="adj" fmla="val 19445"/>
            </a:avLst>
          </a:prstGeom>
          <a:noFill/>
          <a:ln w="15875">
            <a:solidFill>
              <a:srgbClr val="3B5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书法字体各具特长</a:t>
            </a:r>
          </a:p>
        </p:txBody>
      </p:sp>
    </p:spTree>
    <p:extLst>
      <p:ext uri="{BB962C8B-B14F-4D97-AF65-F5344CB8AC3E}">
        <p14:creationId xmlns:p14="http://schemas.microsoft.com/office/powerpoint/2010/main" val="115505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9" grpId="0"/>
      <p:bldP spid="20" grpId="0" animBg="1"/>
      <p:bldP spid="22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910EAF65-424F-4E41-888D-D083B9696106}"/>
              </a:ext>
            </a:extLst>
          </p:cNvPr>
          <p:cNvSpPr txBox="1"/>
          <p:nvPr/>
        </p:nvSpPr>
        <p:spPr>
          <a:xfrm>
            <a:off x="1055915" y="2150402"/>
            <a:ext cx="10101942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600">
                <a:solidFill>
                  <a:schemeClr val="bg1"/>
                </a:solidFill>
                <a:latin typeface="汉仪意宋W" panose="00020600040101010101" pitchFamily="18" charset="-122"/>
                <a:ea typeface="汉仪意宋W" panose="00020600040101010101" pitchFamily="18" charset="-122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在遨游汉字王国中，我学到了许多知识，也收获了不少，比如：字谜中有会意法、组合法、等；谐音歇后语让我懂得了，我们不因该写错别字；谐音笑话弄出了许多误会；仓颉造字这个神话让我非常敬佩他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；优品个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发现甲骨文的日是清朝光绪年间，一个叫王懿荣的学者者；一点值晚金，让我知道了写错别字的不良后果。</a:t>
            </a:r>
          </a:p>
        </p:txBody>
      </p:sp>
      <p:sp>
        <p:nvSpPr>
          <p:cNvPr id="20" name="缺角矩形 19">
            <a:extLst>
              <a:ext uri="{FF2B5EF4-FFF2-40B4-BE49-F238E27FC236}">
                <a16:creationId xmlns="" xmlns:a16="http://schemas.microsoft.com/office/drawing/2014/main" id="{D06AD43F-5905-4B3B-99EB-D556B0B1775C}"/>
              </a:ext>
            </a:extLst>
          </p:cNvPr>
          <p:cNvSpPr/>
          <p:nvPr/>
        </p:nvSpPr>
        <p:spPr>
          <a:xfrm flipH="1">
            <a:off x="4815236" y="1219570"/>
            <a:ext cx="2561528" cy="568724"/>
          </a:xfrm>
          <a:prstGeom prst="plaque">
            <a:avLst>
              <a:gd name="adj" fmla="val 19445"/>
            </a:avLst>
          </a:prstGeom>
          <a:noFill/>
          <a:ln w="15875">
            <a:solidFill>
              <a:srgbClr val="3B5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遨游汉字王国</a:t>
            </a:r>
          </a:p>
        </p:txBody>
      </p:sp>
      <p:sp>
        <p:nvSpPr>
          <p:cNvPr id="21" name="缺角矩形 20">
            <a:extLst>
              <a:ext uri="{FF2B5EF4-FFF2-40B4-BE49-F238E27FC236}">
                <a16:creationId xmlns="" xmlns:a16="http://schemas.microsoft.com/office/drawing/2014/main" id="{A56F4225-DBB2-46FB-AB74-691FC6E2725B}"/>
              </a:ext>
            </a:extLst>
          </p:cNvPr>
          <p:cNvSpPr/>
          <p:nvPr/>
        </p:nvSpPr>
        <p:spPr>
          <a:xfrm flipH="1">
            <a:off x="7728116" y="4403110"/>
            <a:ext cx="2561528" cy="568724"/>
          </a:xfrm>
          <a:prstGeom prst="plaque">
            <a:avLst>
              <a:gd name="adj" fmla="val 19445"/>
            </a:avLst>
          </a:prstGeom>
          <a:noFill/>
          <a:ln w="15875">
            <a:solidFill>
              <a:srgbClr val="3B5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许多知识</a:t>
            </a:r>
          </a:p>
        </p:txBody>
      </p:sp>
      <p:sp>
        <p:nvSpPr>
          <p:cNvPr id="24" name="缺角矩形 23">
            <a:extLst>
              <a:ext uri="{FF2B5EF4-FFF2-40B4-BE49-F238E27FC236}">
                <a16:creationId xmlns="" xmlns:a16="http://schemas.microsoft.com/office/drawing/2014/main" id="{5B6EB1D6-94AB-4F46-84DA-459170B0D54F}"/>
              </a:ext>
            </a:extLst>
          </p:cNvPr>
          <p:cNvSpPr/>
          <p:nvPr/>
        </p:nvSpPr>
        <p:spPr>
          <a:xfrm flipH="1">
            <a:off x="7728116" y="5275237"/>
            <a:ext cx="2561528" cy="568724"/>
          </a:xfrm>
          <a:prstGeom prst="plaque">
            <a:avLst>
              <a:gd name="adj" fmla="val 19445"/>
            </a:avLst>
          </a:prstGeom>
          <a:noFill/>
          <a:ln w="15875">
            <a:solidFill>
              <a:srgbClr val="3B5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奇妙无比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998" y="3763550"/>
            <a:ext cx="4067002" cy="305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8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C63AB5E7-D3F4-4EE8-B0F3-C35539022913}"/>
              </a:ext>
            </a:extLst>
          </p:cNvPr>
          <p:cNvSpPr/>
          <p:nvPr/>
        </p:nvSpPr>
        <p:spPr>
          <a:xfrm>
            <a:off x="2892206" y="2686787"/>
            <a:ext cx="64075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dirty="0">
                <a:solidFill>
                  <a:srgbClr val="3B5C5B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汉字书法是一种独特的艺术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F8C7A0E1-8A2E-483E-ACC0-7680071FE019}"/>
              </a:ext>
            </a:extLst>
          </p:cNvPr>
          <p:cNvSpPr txBox="1"/>
          <p:nvPr/>
        </p:nvSpPr>
        <p:spPr>
          <a:xfrm>
            <a:off x="4473411" y="1754256"/>
            <a:ext cx="3245178" cy="92333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dist">
              <a:defRPr sz="6600">
                <a:blipFill dpi="0" rotWithShape="1">
                  <a:blip r:embed="rId3">
                    <a:alphaModFix amt="45000"/>
                  </a:blip>
                  <a:srcRect/>
                  <a:tile tx="0" ty="0" sx="100000" sy="100000" flip="none" algn="br"/>
                </a:blipFill>
                <a:latin typeface="汉仪大宋简" panose="02010600000101010101" pitchFamily="2" charset="-122"/>
                <a:ea typeface="汉仪大宋简" panose="02010600000101010101" pitchFamily="2" charset="-122"/>
              </a:defRPr>
            </a:lvl1pPr>
          </a:lstStyle>
          <a:p>
            <a:pPr algn="ctr"/>
            <a:r>
              <a:rPr lang="zh-CN" altLang="en-US" sz="5400" smtClean="0">
                <a:blipFill dpi="0" rotWithShape="1">
                  <a:blip r:embed="rId4"/>
                  <a:srcRect/>
                  <a:tile tx="0" ty="0" sx="100000" sy="100000" flip="none" algn="br"/>
                </a:blipFill>
                <a:latin typeface="+mn-lt"/>
                <a:ea typeface="+mn-ea"/>
                <a:cs typeface="+mn-ea"/>
                <a:sym typeface="+mn-lt"/>
              </a:rPr>
              <a:t>第四部分</a:t>
            </a:r>
            <a:endParaRPr lang="zh-CN" altLang="en-US" sz="5400" dirty="0">
              <a:blipFill dpi="0" rotWithShape="1">
                <a:blip r:embed="rId4"/>
                <a:srcRect/>
                <a:tile tx="0" ty="0" sx="100000" sy="100000" flip="none" algn="br"/>
              </a:blip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59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902B357D-DF27-424C-9E55-DEE2FBA3362B}"/>
              </a:ext>
            </a:extLst>
          </p:cNvPr>
          <p:cNvGrpSpPr/>
          <p:nvPr/>
        </p:nvGrpSpPr>
        <p:grpSpPr>
          <a:xfrm>
            <a:off x="6243394" y="1343757"/>
            <a:ext cx="5036605" cy="1202742"/>
            <a:chOff x="660326" y="1551113"/>
            <a:chExt cx="5036605" cy="1202742"/>
          </a:xfrm>
        </p:grpSpPr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1646DAC9-1C5B-4BE3-B3D4-6911346F0088}"/>
                </a:ext>
              </a:extLst>
            </p:cNvPr>
            <p:cNvSpPr txBox="1"/>
            <p:nvPr/>
          </p:nvSpPr>
          <p:spPr>
            <a:xfrm>
              <a:off x="660326" y="2050008"/>
              <a:ext cx="5036605" cy="70384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bg1"/>
                  </a:solidFill>
                  <a:latin typeface="汉仪意宋W" panose="00020600040101010101" pitchFamily="18" charset="-122"/>
                  <a:ea typeface="汉仪意宋W" panose="00020600040101010101" pitchFamily="18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有的汉字躯干弯曲，末梢放纵；有的汉字两边修长，躯干矮小；还有的汉字不方不圆，若行若飞。我真是想学习有趣的汉字！</a:t>
              </a:r>
            </a:p>
          </p:txBody>
        </p:sp>
        <p:sp>
          <p:nvSpPr>
            <p:cNvPr id="14" name="缺角矩形 13">
              <a:extLst>
                <a:ext uri="{FF2B5EF4-FFF2-40B4-BE49-F238E27FC236}">
                  <a16:creationId xmlns="" xmlns:a16="http://schemas.microsoft.com/office/drawing/2014/main" id="{FC653529-AAA7-46BC-A23B-174267195612}"/>
                </a:ext>
              </a:extLst>
            </p:cNvPr>
            <p:cNvSpPr/>
            <p:nvPr/>
          </p:nvSpPr>
          <p:spPr>
            <a:xfrm flipH="1">
              <a:off x="660326" y="1551113"/>
              <a:ext cx="2427827" cy="374669"/>
            </a:xfrm>
            <a:prstGeom prst="plaque">
              <a:avLst>
                <a:gd name="adj" fmla="val 19445"/>
              </a:avLst>
            </a:prstGeom>
            <a:noFill/>
            <a:ln w="15875">
              <a:solidFill>
                <a:srgbClr val="3B5C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学习有趣的汉字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57063299-F61B-40EF-8D44-90F98B3B3707}"/>
              </a:ext>
            </a:extLst>
          </p:cNvPr>
          <p:cNvGrpSpPr/>
          <p:nvPr/>
        </p:nvGrpSpPr>
        <p:grpSpPr>
          <a:xfrm>
            <a:off x="6243394" y="2892633"/>
            <a:ext cx="5036605" cy="1525202"/>
            <a:chOff x="660326" y="3363908"/>
            <a:chExt cx="5036605" cy="1525202"/>
          </a:xfrm>
        </p:grpSpPr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33A02209-7B85-459C-AB8D-9055F9C36D85}"/>
                </a:ext>
              </a:extLst>
            </p:cNvPr>
            <p:cNvSpPr txBox="1"/>
            <p:nvPr/>
          </p:nvSpPr>
          <p:spPr>
            <a:xfrm>
              <a:off x="660326" y="3862803"/>
              <a:ext cx="5036605" cy="10263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bg1"/>
                  </a:solidFill>
                  <a:latin typeface="汉仪意宋W" panose="00020600040101010101" pitchFamily="18" charset="-122"/>
                  <a:ea typeface="汉仪意宋W" panose="00020600040101010101" pitchFamily="18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汉字，象征着民族的进步，象征着民族的文化，我为我的祖国文字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——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汉字而感到骄傲！那一个个方块字多像一群活泼可爱的孩子。</a:t>
              </a:r>
            </a:p>
          </p:txBody>
        </p:sp>
        <p:sp>
          <p:nvSpPr>
            <p:cNvPr id="17" name="缺角矩形 16">
              <a:extLst>
                <a:ext uri="{FF2B5EF4-FFF2-40B4-BE49-F238E27FC236}">
                  <a16:creationId xmlns="" xmlns:a16="http://schemas.microsoft.com/office/drawing/2014/main" id="{5382D3DF-64F9-4580-90CE-AB6FBE396BBC}"/>
                </a:ext>
              </a:extLst>
            </p:cNvPr>
            <p:cNvSpPr/>
            <p:nvPr/>
          </p:nvSpPr>
          <p:spPr>
            <a:xfrm flipH="1">
              <a:off x="660326" y="3363908"/>
              <a:ext cx="2427827" cy="374669"/>
            </a:xfrm>
            <a:prstGeom prst="plaque">
              <a:avLst>
                <a:gd name="adj" fmla="val 19445"/>
              </a:avLst>
            </a:prstGeom>
            <a:noFill/>
            <a:ln w="15875">
              <a:solidFill>
                <a:srgbClr val="3B5C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民族的进步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5CD7310E-8C5F-4FFD-A2D7-EB1BF17257AE}"/>
              </a:ext>
            </a:extLst>
          </p:cNvPr>
          <p:cNvGrpSpPr/>
          <p:nvPr/>
        </p:nvGrpSpPr>
        <p:grpSpPr>
          <a:xfrm>
            <a:off x="6243394" y="4764675"/>
            <a:ext cx="5036605" cy="1202742"/>
            <a:chOff x="660326" y="4972031"/>
            <a:chExt cx="5036605" cy="1202742"/>
          </a:xfrm>
        </p:grpSpPr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275C0807-3ABB-4825-A429-15DD5BE1F9BE}"/>
                </a:ext>
              </a:extLst>
            </p:cNvPr>
            <p:cNvSpPr txBox="1"/>
            <p:nvPr/>
          </p:nvSpPr>
          <p:spPr>
            <a:xfrm>
              <a:off x="660326" y="5470926"/>
              <a:ext cx="5036605" cy="70384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bg1"/>
                  </a:solidFill>
                  <a:latin typeface="汉仪意宋W" panose="00020600040101010101" pitchFamily="18" charset="-122"/>
                  <a:ea typeface="汉仪意宋W" panose="00020600040101010101" pitchFamily="18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这些文字在书法家的笔下，更能渲染着我们动用这些文字的情绪。在他们的笔下，行书自然流畅，正楷仪态端庄。</a:t>
              </a:r>
            </a:p>
          </p:txBody>
        </p:sp>
        <p:sp>
          <p:nvSpPr>
            <p:cNvPr id="20" name="缺角矩形 19">
              <a:extLst>
                <a:ext uri="{FF2B5EF4-FFF2-40B4-BE49-F238E27FC236}">
                  <a16:creationId xmlns="" xmlns:a16="http://schemas.microsoft.com/office/drawing/2014/main" id="{7E08D13D-FD17-4CF5-B87D-21BA44254F31}"/>
                </a:ext>
              </a:extLst>
            </p:cNvPr>
            <p:cNvSpPr/>
            <p:nvPr/>
          </p:nvSpPr>
          <p:spPr>
            <a:xfrm flipH="1">
              <a:off x="660326" y="4972031"/>
              <a:ext cx="2427827" cy="374669"/>
            </a:xfrm>
            <a:prstGeom prst="plaque">
              <a:avLst>
                <a:gd name="adj" fmla="val 19445"/>
              </a:avLst>
            </a:prstGeom>
            <a:noFill/>
            <a:ln w="15875">
              <a:solidFill>
                <a:srgbClr val="3B5C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汉字的意义</a:t>
              </a:r>
            </a:p>
          </p:txBody>
        </p:sp>
      </p:grpSp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8FCD9563-D58E-4B46-8094-AE7BD5B286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8" y="1969694"/>
            <a:ext cx="5084922" cy="329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0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721057" y="2032882"/>
            <a:ext cx="4105751" cy="10618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bg1"/>
                </a:solidFill>
                <a:latin typeface="汉仪意宋W" panose="00020600040101010101" pitchFamily="18" charset="-122"/>
                <a:ea typeface="汉仪意宋W" panose="00020600040101010101" pitchFamily="18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还有对联，也是我们汉字的独创，那对应的词句，左右工整，既能简便又能详细。古人真聪明啊！也为我们后人保留了多少珍贵的语言文化啊！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721057" y="4480213"/>
            <a:ext cx="4105750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bg1"/>
                </a:solidFill>
                <a:latin typeface="汉仪意宋W" panose="00020600040101010101" pitchFamily="18" charset="-122"/>
                <a:ea typeface="汉仪意宋W" panose="00020600040101010101" pitchFamily="18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我们读书、看报、写作文，都离不开汉字。这一个个汉字，是我们中国人交流思想与情感的工具。汉字，距今已有四千多年的历史，是世界上使用人口最多的文字。</a:t>
            </a:r>
          </a:p>
        </p:txBody>
      </p:sp>
      <p:sp>
        <p:nvSpPr>
          <p:cNvPr id="38" name="缺角矩形 37">
            <a:extLst>
              <a:ext uri="{FF2B5EF4-FFF2-40B4-BE49-F238E27FC236}">
                <a16:creationId xmlns="" xmlns:a16="http://schemas.microsoft.com/office/drawing/2014/main" id="{803ECD6A-A09C-409D-979F-F5B5A1CD0F13}"/>
              </a:ext>
            </a:extLst>
          </p:cNvPr>
          <p:cNvSpPr/>
          <p:nvPr/>
        </p:nvSpPr>
        <p:spPr>
          <a:xfrm flipH="1">
            <a:off x="1721057" y="1272727"/>
            <a:ext cx="2234640" cy="568724"/>
          </a:xfrm>
          <a:prstGeom prst="plaque">
            <a:avLst>
              <a:gd name="adj" fmla="val 19445"/>
            </a:avLst>
          </a:prstGeom>
          <a:noFill/>
          <a:ln w="15875">
            <a:solidFill>
              <a:srgbClr val="3B5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汉字的独创</a:t>
            </a:r>
          </a:p>
        </p:txBody>
      </p:sp>
      <p:sp>
        <p:nvSpPr>
          <p:cNvPr id="41" name="缺角矩形 40">
            <a:extLst>
              <a:ext uri="{FF2B5EF4-FFF2-40B4-BE49-F238E27FC236}">
                <a16:creationId xmlns="" xmlns:a16="http://schemas.microsoft.com/office/drawing/2014/main" id="{3987248E-AE55-4FAE-9C1F-8E98CB607FCF}"/>
              </a:ext>
            </a:extLst>
          </p:cNvPr>
          <p:cNvSpPr/>
          <p:nvPr/>
        </p:nvSpPr>
        <p:spPr>
          <a:xfrm flipH="1">
            <a:off x="1721057" y="3702689"/>
            <a:ext cx="2234640" cy="568724"/>
          </a:xfrm>
          <a:prstGeom prst="plaque">
            <a:avLst>
              <a:gd name="adj" fmla="val 19445"/>
            </a:avLst>
          </a:prstGeom>
          <a:noFill/>
          <a:ln w="15875">
            <a:solidFill>
              <a:srgbClr val="3B5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情感的工具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451" y="-33428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38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6501507" y="2242152"/>
            <a:ext cx="4468462" cy="10618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bg1"/>
                </a:solidFill>
                <a:latin typeface="汉仪意宋W" panose="00020600040101010101" pitchFamily="18" charset="-122"/>
                <a:ea typeface="汉仪意宋W" panose="00020600040101010101" pitchFamily="18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我就会觉得这些方块字仿佛一个个精灵，在一张张雪白的纸上玩耍嬉戏呢！当一个个横平竖直的汉字工工整整地出现在作业本上时，我就会特别开心。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501507" y="4689483"/>
            <a:ext cx="4468462" cy="10618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bg1"/>
                </a:solidFill>
                <a:latin typeface="汉仪意宋W" panose="00020600040101010101" pitchFamily="18" charset="-122"/>
                <a:ea typeface="汉仪意宋W" panose="00020600040101010101" pitchFamily="18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别看它只是一个个普普通通的方块字，组合在一起，就成了一个个不同含义的词组，一篇篇语句优美的文章，一首首抒发情感的诗歌，一个个发人深省的故事。</a:t>
            </a:r>
          </a:p>
        </p:txBody>
      </p:sp>
      <p:sp>
        <p:nvSpPr>
          <p:cNvPr id="42" name="缺角矩形 41">
            <a:extLst>
              <a:ext uri="{FF2B5EF4-FFF2-40B4-BE49-F238E27FC236}">
                <a16:creationId xmlns="" xmlns:a16="http://schemas.microsoft.com/office/drawing/2014/main" id="{96BCE56D-0AB5-441D-A622-C82169A213AB}"/>
              </a:ext>
            </a:extLst>
          </p:cNvPr>
          <p:cNvSpPr/>
          <p:nvPr/>
        </p:nvSpPr>
        <p:spPr>
          <a:xfrm flipH="1">
            <a:off x="6501507" y="3911959"/>
            <a:ext cx="2234640" cy="568724"/>
          </a:xfrm>
          <a:prstGeom prst="plaque">
            <a:avLst>
              <a:gd name="adj" fmla="val 19445"/>
            </a:avLst>
          </a:prstGeom>
          <a:noFill/>
          <a:ln w="15875">
            <a:solidFill>
              <a:srgbClr val="3B5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组合在一起</a:t>
            </a:r>
          </a:p>
        </p:txBody>
      </p:sp>
      <p:sp>
        <p:nvSpPr>
          <p:cNvPr id="40" name="缺角矩形 39">
            <a:extLst>
              <a:ext uri="{FF2B5EF4-FFF2-40B4-BE49-F238E27FC236}">
                <a16:creationId xmlns="" xmlns:a16="http://schemas.microsoft.com/office/drawing/2014/main" id="{11651071-038E-45CD-9FE5-FB5AD5480BD3}"/>
              </a:ext>
            </a:extLst>
          </p:cNvPr>
          <p:cNvSpPr/>
          <p:nvPr/>
        </p:nvSpPr>
        <p:spPr>
          <a:xfrm flipH="1">
            <a:off x="6501507" y="1481997"/>
            <a:ext cx="2234640" cy="568724"/>
          </a:xfrm>
          <a:prstGeom prst="plaque">
            <a:avLst>
              <a:gd name="adj" fmla="val 19445"/>
            </a:avLst>
          </a:prstGeom>
          <a:noFill/>
          <a:ln w="15875">
            <a:solidFill>
              <a:srgbClr val="3B5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一个个精灵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556" y="1452574"/>
            <a:ext cx="4129099" cy="412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9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42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7646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2F0058F5-E665-40DB-ABE9-881A29DDA88B}"/>
              </a:ext>
            </a:extLst>
          </p:cNvPr>
          <p:cNvSpPr txBox="1"/>
          <p:nvPr/>
        </p:nvSpPr>
        <p:spPr>
          <a:xfrm>
            <a:off x="2840927" y="2080601"/>
            <a:ext cx="6434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9600">
                <a:solidFill>
                  <a:srgbClr val="3B5C5B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有趣的汉字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C97E95C7-E3A0-41B3-B8B3-8FAB54DF6C0C}"/>
              </a:ext>
            </a:extLst>
          </p:cNvPr>
          <p:cNvSpPr txBox="1"/>
          <p:nvPr/>
        </p:nvSpPr>
        <p:spPr>
          <a:xfrm>
            <a:off x="2840928" y="3669482"/>
            <a:ext cx="6505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600" dirty="0">
                <a:solidFill>
                  <a:srgbClr val="3B5C5B"/>
                </a:solidFill>
                <a:cs typeface="+mn-ea"/>
                <a:sym typeface="+mn-lt"/>
              </a:rPr>
              <a:t>汉字是一种有趣的</a:t>
            </a:r>
            <a:r>
              <a:rPr lang="zh-CN" altLang="en-US" sz="2000" spc="600">
                <a:solidFill>
                  <a:srgbClr val="3B5C5B"/>
                </a:solidFill>
                <a:cs typeface="+mn-ea"/>
                <a:sym typeface="+mn-lt"/>
              </a:rPr>
              <a:t>文</a:t>
            </a:r>
            <a:r>
              <a:rPr lang="zh-CN" altLang="en-US" sz="2000" spc="600" smtClean="0">
                <a:solidFill>
                  <a:srgbClr val="3B5C5B"/>
                </a:solidFill>
                <a:cs typeface="+mn-ea"/>
                <a:sym typeface="+mn-lt"/>
              </a:rPr>
              <a:t>字</a:t>
            </a:r>
            <a:endParaRPr lang="en-US" altLang="zh-CN" sz="2000" spc="600" dirty="0">
              <a:solidFill>
                <a:srgbClr val="3B5C5B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000" spc="600" dirty="0">
                <a:solidFill>
                  <a:srgbClr val="3B5C5B"/>
                </a:solidFill>
                <a:cs typeface="+mn-ea"/>
                <a:sym typeface="+mn-lt"/>
              </a:rPr>
              <a:t>汉字在世界上是独一无二的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C97E95C7-E3A0-41B3-B8B3-8FAB54DF6C0C}"/>
              </a:ext>
            </a:extLst>
          </p:cNvPr>
          <p:cNvSpPr txBox="1"/>
          <p:nvPr/>
        </p:nvSpPr>
        <p:spPr>
          <a:xfrm>
            <a:off x="2840927" y="4492814"/>
            <a:ext cx="6505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600" dirty="0" smtClean="0">
                <a:solidFill>
                  <a:srgbClr val="3B5C5B"/>
                </a:solidFill>
                <a:cs typeface="+mn-ea"/>
                <a:sym typeface="+mn-lt"/>
              </a:rPr>
              <a:t>汇报人</a:t>
            </a:r>
            <a:r>
              <a:rPr lang="zh-CN" altLang="en-US" sz="2000" spc="600" dirty="0" smtClean="0">
                <a:solidFill>
                  <a:srgbClr val="3B5C5B"/>
                </a:solidFill>
                <a:cs typeface="+mn-ea"/>
                <a:sym typeface="+mn-lt"/>
              </a:rPr>
              <a:t>：优品</a:t>
            </a:r>
            <a:r>
              <a:rPr lang="en-US" altLang="zh-CN" sz="2000" spc="600" dirty="0" smtClean="0">
                <a:solidFill>
                  <a:srgbClr val="3B5C5B"/>
                </a:solidFill>
                <a:cs typeface="+mn-ea"/>
                <a:sym typeface="+mn-lt"/>
              </a:rPr>
              <a:t>PPT</a:t>
            </a:r>
            <a:endParaRPr lang="zh-CN" altLang="en-US" sz="2000" spc="600" dirty="0">
              <a:solidFill>
                <a:srgbClr val="3B5C5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884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DDE2F341-D840-49D2-BE2D-59D5BF32C720}"/>
              </a:ext>
            </a:extLst>
          </p:cNvPr>
          <p:cNvGrpSpPr/>
          <p:nvPr/>
        </p:nvGrpSpPr>
        <p:grpSpPr>
          <a:xfrm>
            <a:off x="2895991" y="1461741"/>
            <a:ext cx="5700007" cy="743558"/>
            <a:chOff x="3234024" y="1781928"/>
            <a:chExt cx="5681376" cy="743558"/>
          </a:xfrm>
        </p:grpSpPr>
        <p:grpSp>
          <p:nvGrpSpPr>
            <p:cNvPr id="18" name="组合 17">
              <a:extLst>
                <a:ext uri="{FF2B5EF4-FFF2-40B4-BE49-F238E27FC236}">
                  <a16:creationId xmlns="" xmlns:a16="http://schemas.microsoft.com/office/drawing/2014/main" id="{B0C428E7-08C2-4A24-8628-0F3A1534F5F0}"/>
                </a:ext>
              </a:extLst>
            </p:cNvPr>
            <p:cNvGrpSpPr/>
            <p:nvPr/>
          </p:nvGrpSpPr>
          <p:grpSpPr>
            <a:xfrm>
              <a:off x="3234024" y="1781928"/>
              <a:ext cx="5681376" cy="743558"/>
              <a:chOff x="3234024" y="1781928"/>
              <a:chExt cx="5681376" cy="743558"/>
            </a:xfrm>
          </p:grpSpPr>
          <p:sp>
            <p:nvSpPr>
              <p:cNvPr id="14" name="缺角矩形 13">
                <a:extLst>
                  <a:ext uri="{FF2B5EF4-FFF2-40B4-BE49-F238E27FC236}">
                    <a16:creationId xmlns="" xmlns:a16="http://schemas.microsoft.com/office/drawing/2014/main" id="{31B069C1-8A27-421A-80E5-D15128367D0D}"/>
                  </a:ext>
                </a:extLst>
              </p:cNvPr>
              <p:cNvSpPr/>
              <p:nvPr/>
            </p:nvSpPr>
            <p:spPr>
              <a:xfrm>
                <a:off x="3273460" y="1842690"/>
                <a:ext cx="5602505" cy="622034"/>
              </a:xfrm>
              <a:prstGeom prst="plaque">
                <a:avLst>
                  <a:gd name="adj" fmla="val 19445"/>
                </a:avLst>
              </a:prstGeom>
              <a:solidFill>
                <a:srgbClr val="3B5C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缺角矩形 14">
                <a:extLst>
                  <a:ext uri="{FF2B5EF4-FFF2-40B4-BE49-F238E27FC236}">
                    <a16:creationId xmlns="" xmlns:a16="http://schemas.microsoft.com/office/drawing/2014/main" id="{6224EB86-156E-49AC-8B43-31D9317CC8E6}"/>
                  </a:ext>
                </a:extLst>
              </p:cNvPr>
              <p:cNvSpPr/>
              <p:nvPr/>
            </p:nvSpPr>
            <p:spPr>
              <a:xfrm>
                <a:off x="3234024" y="1781928"/>
                <a:ext cx="5681376" cy="743558"/>
              </a:xfrm>
              <a:prstGeom prst="plaque">
                <a:avLst>
                  <a:gd name="adj" fmla="val 19445"/>
                </a:avLst>
              </a:prstGeom>
              <a:noFill/>
              <a:ln w="158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79229514-9E0F-4DA5-A483-BA35D924B95C}"/>
                </a:ext>
              </a:extLst>
            </p:cNvPr>
            <p:cNvSpPr/>
            <p:nvPr/>
          </p:nvSpPr>
          <p:spPr>
            <a:xfrm>
              <a:off x="3756162" y="1892097"/>
              <a:ext cx="4637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汉字是一种有趣的文字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7FD9C481-2D58-4DBB-8142-ED6A67C887D3}"/>
              </a:ext>
            </a:extLst>
          </p:cNvPr>
          <p:cNvGrpSpPr/>
          <p:nvPr/>
        </p:nvGrpSpPr>
        <p:grpSpPr>
          <a:xfrm>
            <a:off x="2895991" y="2524658"/>
            <a:ext cx="5700007" cy="743558"/>
            <a:chOff x="3312896" y="2772742"/>
            <a:chExt cx="5681376" cy="743558"/>
          </a:xfrm>
        </p:grpSpPr>
        <p:grpSp>
          <p:nvGrpSpPr>
            <p:cNvPr id="22" name="组合 21">
              <a:extLst>
                <a:ext uri="{FF2B5EF4-FFF2-40B4-BE49-F238E27FC236}">
                  <a16:creationId xmlns="" xmlns:a16="http://schemas.microsoft.com/office/drawing/2014/main" id="{0D508824-6B36-4DF4-94B1-1492D226C00E}"/>
                </a:ext>
              </a:extLst>
            </p:cNvPr>
            <p:cNvGrpSpPr/>
            <p:nvPr/>
          </p:nvGrpSpPr>
          <p:grpSpPr>
            <a:xfrm>
              <a:off x="3312896" y="2772742"/>
              <a:ext cx="5681376" cy="743558"/>
              <a:chOff x="3234024" y="1781928"/>
              <a:chExt cx="5681376" cy="743558"/>
            </a:xfrm>
          </p:grpSpPr>
          <p:sp>
            <p:nvSpPr>
              <p:cNvPr id="23" name="缺角矩形 22">
                <a:extLst>
                  <a:ext uri="{FF2B5EF4-FFF2-40B4-BE49-F238E27FC236}">
                    <a16:creationId xmlns="" xmlns:a16="http://schemas.microsoft.com/office/drawing/2014/main" id="{B1B22EC8-FAB0-4AD5-8ACC-26C320FE45BC}"/>
                  </a:ext>
                </a:extLst>
              </p:cNvPr>
              <p:cNvSpPr/>
              <p:nvPr/>
            </p:nvSpPr>
            <p:spPr>
              <a:xfrm>
                <a:off x="3273460" y="1842690"/>
                <a:ext cx="5602505" cy="622034"/>
              </a:xfrm>
              <a:prstGeom prst="plaque">
                <a:avLst>
                  <a:gd name="adj" fmla="val 19445"/>
                </a:avLst>
              </a:prstGeom>
              <a:solidFill>
                <a:srgbClr val="3B5C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缺角矩形 23">
                <a:extLst>
                  <a:ext uri="{FF2B5EF4-FFF2-40B4-BE49-F238E27FC236}">
                    <a16:creationId xmlns="" xmlns:a16="http://schemas.microsoft.com/office/drawing/2014/main" id="{C253BA5D-6F92-47FD-BC59-6482462ED4A1}"/>
                  </a:ext>
                </a:extLst>
              </p:cNvPr>
              <p:cNvSpPr/>
              <p:nvPr/>
            </p:nvSpPr>
            <p:spPr>
              <a:xfrm>
                <a:off x="3234024" y="1781928"/>
                <a:ext cx="5681376" cy="743558"/>
              </a:xfrm>
              <a:prstGeom prst="plaque">
                <a:avLst>
                  <a:gd name="adj" fmla="val 19445"/>
                </a:avLst>
              </a:prstGeom>
              <a:noFill/>
              <a:ln w="158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5ED8B3FB-828A-48C6-A2D5-D9B636E3CCF0}"/>
                </a:ext>
              </a:extLst>
            </p:cNvPr>
            <p:cNvSpPr/>
            <p:nvPr/>
          </p:nvSpPr>
          <p:spPr>
            <a:xfrm>
              <a:off x="3835034" y="2882911"/>
              <a:ext cx="4637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祖国的汉字魅力四射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A897C864-ABA7-41E1-BDAC-DE06E21AB590}"/>
              </a:ext>
            </a:extLst>
          </p:cNvPr>
          <p:cNvGrpSpPr/>
          <p:nvPr/>
        </p:nvGrpSpPr>
        <p:grpSpPr>
          <a:xfrm>
            <a:off x="2895991" y="3587575"/>
            <a:ext cx="5700007" cy="743558"/>
            <a:chOff x="3273460" y="3918460"/>
            <a:chExt cx="5681376" cy="743558"/>
          </a:xfrm>
        </p:grpSpPr>
        <p:grpSp>
          <p:nvGrpSpPr>
            <p:cNvPr id="19" name="组合 18">
              <a:extLst>
                <a:ext uri="{FF2B5EF4-FFF2-40B4-BE49-F238E27FC236}">
                  <a16:creationId xmlns="" xmlns:a16="http://schemas.microsoft.com/office/drawing/2014/main" id="{D2985F37-53DA-413E-BE9B-60FC25661C3D}"/>
                </a:ext>
              </a:extLst>
            </p:cNvPr>
            <p:cNvGrpSpPr/>
            <p:nvPr/>
          </p:nvGrpSpPr>
          <p:grpSpPr>
            <a:xfrm>
              <a:off x="3273460" y="3918460"/>
              <a:ext cx="5681376" cy="743558"/>
              <a:chOff x="3234024" y="1781928"/>
              <a:chExt cx="5681376" cy="743558"/>
            </a:xfrm>
          </p:grpSpPr>
          <p:sp>
            <p:nvSpPr>
              <p:cNvPr id="20" name="缺角矩形 19">
                <a:extLst>
                  <a:ext uri="{FF2B5EF4-FFF2-40B4-BE49-F238E27FC236}">
                    <a16:creationId xmlns="" xmlns:a16="http://schemas.microsoft.com/office/drawing/2014/main" id="{9CD5AA4F-0619-4B8A-B9B3-9680F61CD0DD}"/>
                  </a:ext>
                </a:extLst>
              </p:cNvPr>
              <p:cNvSpPr/>
              <p:nvPr/>
            </p:nvSpPr>
            <p:spPr>
              <a:xfrm>
                <a:off x="3273460" y="1842690"/>
                <a:ext cx="5602505" cy="622034"/>
              </a:xfrm>
              <a:prstGeom prst="plaque">
                <a:avLst>
                  <a:gd name="adj" fmla="val 19445"/>
                </a:avLst>
              </a:prstGeom>
              <a:solidFill>
                <a:srgbClr val="3B5C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缺角矩形 20">
                <a:extLst>
                  <a:ext uri="{FF2B5EF4-FFF2-40B4-BE49-F238E27FC236}">
                    <a16:creationId xmlns="" xmlns:a16="http://schemas.microsoft.com/office/drawing/2014/main" id="{EF133116-9C73-4CE5-A401-CF1A5D661B5C}"/>
                  </a:ext>
                </a:extLst>
              </p:cNvPr>
              <p:cNvSpPr/>
              <p:nvPr/>
            </p:nvSpPr>
            <p:spPr>
              <a:xfrm>
                <a:off x="3234024" y="1781928"/>
                <a:ext cx="5681376" cy="743558"/>
              </a:xfrm>
              <a:prstGeom prst="plaque">
                <a:avLst>
                  <a:gd name="adj" fmla="val 19445"/>
                </a:avLst>
              </a:prstGeom>
              <a:noFill/>
              <a:ln w="158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DA77B037-E7BE-4073-9553-1ACA0F569EC4}"/>
                </a:ext>
              </a:extLst>
            </p:cNvPr>
            <p:cNvSpPr/>
            <p:nvPr/>
          </p:nvSpPr>
          <p:spPr>
            <a:xfrm>
              <a:off x="3795598" y="4028629"/>
              <a:ext cx="4637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渲染着这些文字的情绪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4BEDCC91-B298-4E70-A993-E730F122CFE8}"/>
              </a:ext>
            </a:extLst>
          </p:cNvPr>
          <p:cNvGrpSpPr/>
          <p:nvPr/>
        </p:nvGrpSpPr>
        <p:grpSpPr>
          <a:xfrm>
            <a:off x="2895991" y="4650493"/>
            <a:ext cx="5700007" cy="743558"/>
            <a:chOff x="3312896" y="4970680"/>
            <a:chExt cx="5681376" cy="743558"/>
          </a:xfrm>
        </p:grpSpPr>
        <p:grpSp>
          <p:nvGrpSpPr>
            <p:cNvPr id="25" name="组合 24">
              <a:extLst>
                <a:ext uri="{FF2B5EF4-FFF2-40B4-BE49-F238E27FC236}">
                  <a16:creationId xmlns="" xmlns:a16="http://schemas.microsoft.com/office/drawing/2014/main" id="{342FDFF4-74F6-4945-8542-0BF00F3FEF78}"/>
                </a:ext>
              </a:extLst>
            </p:cNvPr>
            <p:cNvGrpSpPr/>
            <p:nvPr/>
          </p:nvGrpSpPr>
          <p:grpSpPr>
            <a:xfrm>
              <a:off x="3312896" y="4970680"/>
              <a:ext cx="5681376" cy="743558"/>
              <a:chOff x="3234024" y="1781928"/>
              <a:chExt cx="5681376" cy="743558"/>
            </a:xfrm>
          </p:grpSpPr>
          <p:sp>
            <p:nvSpPr>
              <p:cNvPr id="26" name="缺角矩形 25">
                <a:extLst>
                  <a:ext uri="{FF2B5EF4-FFF2-40B4-BE49-F238E27FC236}">
                    <a16:creationId xmlns="" xmlns:a16="http://schemas.microsoft.com/office/drawing/2014/main" id="{8E42C60A-2547-4667-B68C-E3ECA814B6BB}"/>
                  </a:ext>
                </a:extLst>
              </p:cNvPr>
              <p:cNvSpPr/>
              <p:nvPr/>
            </p:nvSpPr>
            <p:spPr>
              <a:xfrm>
                <a:off x="3273460" y="1842690"/>
                <a:ext cx="5602505" cy="622034"/>
              </a:xfrm>
              <a:prstGeom prst="plaque">
                <a:avLst>
                  <a:gd name="adj" fmla="val 19445"/>
                </a:avLst>
              </a:prstGeom>
              <a:solidFill>
                <a:srgbClr val="3B5C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缺角矩形 26">
                <a:extLst>
                  <a:ext uri="{FF2B5EF4-FFF2-40B4-BE49-F238E27FC236}">
                    <a16:creationId xmlns="" xmlns:a16="http://schemas.microsoft.com/office/drawing/2014/main" id="{9D13705A-6798-4D1A-8524-C1F929AD1366}"/>
                  </a:ext>
                </a:extLst>
              </p:cNvPr>
              <p:cNvSpPr/>
              <p:nvPr/>
            </p:nvSpPr>
            <p:spPr>
              <a:xfrm>
                <a:off x="3234024" y="1781928"/>
                <a:ext cx="5681376" cy="743558"/>
              </a:xfrm>
              <a:prstGeom prst="plaque">
                <a:avLst>
                  <a:gd name="adj" fmla="val 19445"/>
                </a:avLst>
              </a:prstGeom>
              <a:noFill/>
              <a:ln w="158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D38B62C5-9D03-4E46-A555-32F0B23A6D2D}"/>
                </a:ext>
              </a:extLst>
            </p:cNvPr>
            <p:cNvSpPr/>
            <p:nvPr/>
          </p:nvSpPr>
          <p:spPr>
            <a:xfrm>
              <a:off x="3835033" y="5080849"/>
              <a:ext cx="4637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汉字书法是一门独特的艺术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EFE859BE-FD08-4A2C-9770-B7972EAF0372}"/>
              </a:ext>
            </a:extLst>
          </p:cNvPr>
          <p:cNvGrpSpPr/>
          <p:nvPr/>
        </p:nvGrpSpPr>
        <p:grpSpPr>
          <a:xfrm>
            <a:off x="912387" y="1833520"/>
            <a:ext cx="1538883" cy="2928257"/>
            <a:chOff x="5976423" y="1162259"/>
            <a:chExt cx="5111524" cy="1323439"/>
          </a:xfrm>
        </p:grpSpPr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323EB331-518A-4C11-AFE0-C72ABBADCA9A}"/>
                </a:ext>
              </a:extLst>
            </p:cNvPr>
            <p:cNvSpPr txBox="1"/>
            <p:nvPr/>
          </p:nvSpPr>
          <p:spPr>
            <a:xfrm>
              <a:off x="5976423" y="1162259"/>
              <a:ext cx="5111524" cy="1323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algn="dist">
                <a:defRPr sz="13800">
                  <a:gradFill flip="none" rotWithShape="1">
                    <a:gsLst>
                      <a:gs pos="0">
                        <a:srgbClr val="F6D33C"/>
                      </a:gs>
                      <a:gs pos="100000">
                        <a:srgbClr val="FADF5C"/>
                      </a:gs>
                    </a:gsLst>
                    <a:lin ang="5400000" scaled="1"/>
                    <a:tileRect/>
                  </a:gradFill>
                  <a:latin typeface="汉仪大宋简" panose="02010600000101010101" pitchFamily="2" charset="-122"/>
                  <a:ea typeface="汉仪大宋简" panose="02010600000101010101" pitchFamily="2" charset="-122"/>
                </a:defRPr>
              </a:lvl1pPr>
            </a:lstStyle>
            <a:p>
              <a:r>
                <a:rPr lang="zh-CN" altLang="en-US" sz="8800" dirty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="" xmlns:a16="http://schemas.microsoft.com/office/drawing/2014/main" id="{1E9EFA85-1226-40AE-8AF8-7C56E831046A}"/>
                </a:ext>
              </a:extLst>
            </p:cNvPr>
            <p:cNvSpPr txBox="1"/>
            <p:nvPr/>
          </p:nvSpPr>
          <p:spPr>
            <a:xfrm>
              <a:off x="5976423" y="1162259"/>
              <a:ext cx="5111524" cy="1323439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>
              <a:defPPr>
                <a:defRPr lang="zh-CN"/>
              </a:defPPr>
              <a:lvl1pPr algn="dist">
                <a:defRPr sz="6600">
                  <a:blipFill dpi="0" rotWithShape="1">
                    <a:blip r:embed="rId2">
                      <a:alphaModFix amt="45000"/>
                    </a:blip>
                    <a:srcRect/>
                    <a:tile tx="0" ty="0" sx="100000" sy="100000" flip="none" algn="br"/>
                  </a:blipFill>
                  <a:latin typeface="汉仪大宋简" panose="02010600000101010101" pitchFamily="2" charset="-122"/>
                  <a:ea typeface="汉仪大宋简" panose="02010600000101010101" pitchFamily="2" charset="-122"/>
                </a:defRPr>
              </a:lvl1pPr>
            </a:lstStyle>
            <a:p>
              <a:r>
                <a:rPr lang="zh-CN" altLang="en-US" sz="8800" dirty="0">
                  <a:solidFill>
                    <a:srgbClr val="3B5C5B"/>
                  </a:solidFill>
                  <a:latin typeface="+mn-lt"/>
                  <a:ea typeface="+mn-ea"/>
                  <a:cs typeface="+mn-ea"/>
                  <a:sym typeface="+mn-lt"/>
                </a:rPr>
                <a:t>目录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251" y="-1524711"/>
            <a:ext cx="457157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29126" y="372862"/>
            <a:ext cx="16068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EAF6EC"/>
                </a:solidFill>
              </a:rPr>
              <a:t>https://www.ypppt.com/</a:t>
            </a:r>
            <a:endParaRPr lang="zh-CN" altLang="en-US" sz="900" dirty="0">
              <a:solidFill>
                <a:srgbClr val="EAF6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8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94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C63AB5E7-D3F4-4EE8-B0F3-C35539022913}"/>
              </a:ext>
            </a:extLst>
          </p:cNvPr>
          <p:cNvSpPr/>
          <p:nvPr/>
        </p:nvSpPr>
        <p:spPr>
          <a:xfrm>
            <a:off x="3260115" y="2680914"/>
            <a:ext cx="56717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dirty="0">
                <a:solidFill>
                  <a:srgbClr val="3B5C5B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汉字是一种</a:t>
            </a:r>
            <a:endParaRPr lang="en-US" altLang="zh-CN" sz="7200" dirty="0">
              <a:solidFill>
                <a:srgbClr val="3B5C5B"/>
              </a:solidFill>
              <a:latin typeface="三极春联字体简" panose="00000500000000000000" pitchFamily="2" charset="-122"/>
              <a:ea typeface="三极春联字体简" panose="00000500000000000000" pitchFamily="2" charset="-122"/>
              <a:cs typeface="+mn-ea"/>
              <a:sym typeface="+mn-lt"/>
            </a:endParaRPr>
          </a:p>
          <a:p>
            <a:pPr algn="dist"/>
            <a:r>
              <a:rPr lang="zh-CN" altLang="en-US" sz="7200" dirty="0">
                <a:solidFill>
                  <a:srgbClr val="3B5C5B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有趣的文字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F8C7A0E1-8A2E-483E-ACC0-7680071FE019}"/>
              </a:ext>
            </a:extLst>
          </p:cNvPr>
          <p:cNvSpPr txBox="1"/>
          <p:nvPr/>
        </p:nvSpPr>
        <p:spPr>
          <a:xfrm>
            <a:off x="4473411" y="1754256"/>
            <a:ext cx="3245178" cy="92333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dist">
              <a:defRPr sz="6600">
                <a:blipFill dpi="0" rotWithShape="1">
                  <a:blip r:embed="rId3">
                    <a:alphaModFix amt="45000"/>
                  </a:blip>
                  <a:srcRect/>
                  <a:tile tx="0" ty="0" sx="100000" sy="100000" flip="none" algn="br"/>
                </a:blipFill>
                <a:latin typeface="汉仪大宋简" panose="02010600000101010101" pitchFamily="2" charset="-122"/>
                <a:ea typeface="汉仪大宋简" panose="02010600000101010101" pitchFamily="2" charset="-122"/>
              </a:defRPr>
            </a:lvl1pPr>
          </a:lstStyle>
          <a:p>
            <a:pPr algn="ctr"/>
            <a:r>
              <a:rPr lang="zh-CN" altLang="en-US" sz="5400" dirty="0" smtClean="0">
                <a:blipFill dpi="0" rotWithShape="1">
                  <a:blip r:embed="rId4"/>
                  <a:srcRect/>
                  <a:tile tx="0" ty="0" sx="100000" sy="100000" flip="none" algn="br"/>
                </a:blipFill>
                <a:latin typeface="+mn-lt"/>
                <a:ea typeface="+mn-ea"/>
                <a:cs typeface="+mn-ea"/>
                <a:sym typeface="+mn-lt"/>
              </a:rPr>
              <a:t>优品部分</a:t>
            </a:r>
            <a:endParaRPr lang="zh-CN" altLang="en-US" sz="5400" dirty="0">
              <a:blipFill dpi="0" rotWithShape="1">
                <a:blip r:embed="rId4"/>
                <a:srcRect/>
                <a:tile tx="0" ty="0" sx="100000" sy="100000" flip="none" algn="br"/>
              </a:blip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23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7059258" y="2543802"/>
            <a:ext cx="4105751" cy="7912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bg1"/>
                </a:solidFill>
                <a:latin typeface="汉仪意宋W" panose="00020600040101010101" pitchFamily="18" charset="-122"/>
                <a:ea typeface="汉仪意宋W" panose="00020600040101010101" pitchFamily="18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汉字是一种有趣的文字，它一般是由偏旁组成，汉字的变化非常大。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059258" y="4991133"/>
            <a:ext cx="4105750" cy="7912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bg1"/>
                </a:solidFill>
                <a:latin typeface="汉仪意宋W" panose="00020600040101010101" pitchFamily="18" charset="-122"/>
                <a:ea typeface="汉仪意宋W" panose="00020600040101010101" pitchFamily="18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现在我积累了很多识字方法，用部首变化小魔术，用旧友交新友。</a:t>
            </a:r>
          </a:p>
        </p:txBody>
      </p:sp>
      <p:sp>
        <p:nvSpPr>
          <p:cNvPr id="38" name="缺角矩形 37">
            <a:extLst>
              <a:ext uri="{FF2B5EF4-FFF2-40B4-BE49-F238E27FC236}">
                <a16:creationId xmlns="" xmlns:a16="http://schemas.microsoft.com/office/drawing/2014/main" id="{803ECD6A-A09C-409D-979F-F5B5A1CD0F13}"/>
              </a:ext>
            </a:extLst>
          </p:cNvPr>
          <p:cNvSpPr/>
          <p:nvPr/>
        </p:nvSpPr>
        <p:spPr>
          <a:xfrm flipH="1">
            <a:off x="7059258" y="1685673"/>
            <a:ext cx="2234640" cy="568724"/>
          </a:xfrm>
          <a:prstGeom prst="plaque">
            <a:avLst>
              <a:gd name="adj" fmla="val 19445"/>
            </a:avLst>
          </a:prstGeom>
          <a:noFill/>
          <a:ln w="15875">
            <a:solidFill>
              <a:srgbClr val="3B5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有趣的文字</a:t>
            </a:r>
          </a:p>
        </p:txBody>
      </p:sp>
      <p:sp>
        <p:nvSpPr>
          <p:cNvPr id="41" name="缺角矩形 40">
            <a:extLst>
              <a:ext uri="{FF2B5EF4-FFF2-40B4-BE49-F238E27FC236}">
                <a16:creationId xmlns="" xmlns:a16="http://schemas.microsoft.com/office/drawing/2014/main" id="{3987248E-AE55-4FAE-9C1F-8E98CB607FCF}"/>
              </a:ext>
            </a:extLst>
          </p:cNvPr>
          <p:cNvSpPr/>
          <p:nvPr/>
        </p:nvSpPr>
        <p:spPr>
          <a:xfrm flipH="1">
            <a:off x="7059258" y="4159770"/>
            <a:ext cx="2234640" cy="568724"/>
          </a:xfrm>
          <a:prstGeom prst="plaque">
            <a:avLst>
              <a:gd name="adj" fmla="val 19445"/>
            </a:avLst>
          </a:prstGeom>
          <a:noFill/>
          <a:ln w="15875">
            <a:solidFill>
              <a:srgbClr val="3B5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变化小魔术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730" y="2144683"/>
            <a:ext cx="4078940" cy="27165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38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2122146" y="2572685"/>
            <a:ext cx="4127522" cy="7912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200000"/>
              </a:lnSpc>
              <a:defRPr sz="1400">
                <a:solidFill>
                  <a:schemeClr val="bg1"/>
                </a:solidFill>
                <a:latin typeface="汉仪意宋W" panose="00020600040101010101" pitchFamily="18" charset="-122"/>
                <a:ea typeface="汉仪意宋W" panose="00020600040101010101" pitchFamily="18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加一横或一竖就完全不一样了，例如“日”字加一横就变成了“目”字。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122146" y="5020016"/>
            <a:ext cx="4127522" cy="7912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bg1"/>
                </a:solidFill>
                <a:latin typeface="汉仪意宋W" panose="00020600040101010101" pitchFamily="18" charset="-122"/>
                <a:ea typeface="汉仪意宋W" panose="00020600040101010101" pitchFamily="18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很多汉字，字的每一部分表示一个意思，合成一个字，就像一个小故事。</a:t>
            </a:r>
          </a:p>
        </p:txBody>
      </p:sp>
      <p:sp>
        <p:nvSpPr>
          <p:cNvPr id="42" name="缺角矩形 41">
            <a:extLst>
              <a:ext uri="{FF2B5EF4-FFF2-40B4-BE49-F238E27FC236}">
                <a16:creationId xmlns="" xmlns:a16="http://schemas.microsoft.com/office/drawing/2014/main" id="{96BCE56D-0AB5-441D-A622-C82169A213AB}"/>
              </a:ext>
            </a:extLst>
          </p:cNvPr>
          <p:cNvSpPr/>
          <p:nvPr/>
        </p:nvSpPr>
        <p:spPr>
          <a:xfrm flipH="1">
            <a:off x="2122146" y="4100384"/>
            <a:ext cx="2234640" cy="568724"/>
          </a:xfrm>
          <a:prstGeom prst="plaque">
            <a:avLst>
              <a:gd name="adj" fmla="val 19445"/>
            </a:avLst>
          </a:prstGeom>
          <a:noFill/>
          <a:ln w="15875">
            <a:solidFill>
              <a:srgbClr val="3B5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一个小故事</a:t>
            </a:r>
          </a:p>
        </p:txBody>
      </p:sp>
      <p:sp>
        <p:nvSpPr>
          <p:cNvPr id="40" name="缺角矩形 39">
            <a:extLst>
              <a:ext uri="{FF2B5EF4-FFF2-40B4-BE49-F238E27FC236}">
                <a16:creationId xmlns="" xmlns:a16="http://schemas.microsoft.com/office/drawing/2014/main" id="{11651071-038E-45CD-9FE5-FB5AD5480BD3}"/>
              </a:ext>
            </a:extLst>
          </p:cNvPr>
          <p:cNvSpPr/>
          <p:nvPr/>
        </p:nvSpPr>
        <p:spPr>
          <a:xfrm flipH="1">
            <a:off x="2122146" y="1714556"/>
            <a:ext cx="2234640" cy="568724"/>
          </a:xfrm>
          <a:prstGeom prst="plaque">
            <a:avLst>
              <a:gd name="adj" fmla="val 19445"/>
            </a:avLst>
          </a:prstGeom>
          <a:noFill/>
          <a:ln w="15875">
            <a:solidFill>
              <a:srgbClr val="3B5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完全不一样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244" y="2283280"/>
            <a:ext cx="4949305" cy="32060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5" y="6624667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www.ypppt.com/moban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948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42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E72F50AE-8F8C-4A51-80AD-A054324E8E5D}"/>
              </a:ext>
            </a:extLst>
          </p:cNvPr>
          <p:cNvGrpSpPr/>
          <p:nvPr/>
        </p:nvGrpSpPr>
        <p:grpSpPr>
          <a:xfrm>
            <a:off x="6179977" y="1517862"/>
            <a:ext cx="5036605" cy="1151381"/>
            <a:chOff x="660326" y="1551113"/>
            <a:chExt cx="5036605" cy="1151381"/>
          </a:xfrm>
        </p:grpSpPr>
        <p:sp>
          <p:nvSpPr>
            <p:cNvPr id="18" name="文本框 17"/>
            <p:cNvSpPr txBox="1"/>
            <p:nvPr/>
          </p:nvSpPr>
          <p:spPr>
            <a:xfrm>
              <a:off x="660326" y="2050008"/>
              <a:ext cx="5036605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600">
                  <a:solidFill>
                    <a:schemeClr val="bg1"/>
                  </a:solidFill>
                  <a:latin typeface="汉仪意宋W" panose="00020600040101010101" pitchFamily="18" charset="-122"/>
                  <a:ea typeface="汉仪意宋W" panose="00020600040101010101" pitchFamily="18" charset="-122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比如“信”，左边的“单立人”表示人，右边的“言”字表示人说的话。人说话当然要讲信用，所以，“人”和“言”合起来，就是“信”。</a:t>
              </a:r>
            </a:p>
          </p:txBody>
        </p:sp>
        <p:sp>
          <p:nvSpPr>
            <p:cNvPr id="38" name="缺角矩形 37">
              <a:extLst>
                <a:ext uri="{FF2B5EF4-FFF2-40B4-BE49-F238E27FC236}">
                  <a16:creationId xmlns="" xmlns:a16="http://schemas.microsoft.com/office/drawing/2014/main" id="{803ECD6A-A09C-409D-979F-F5B5A1CD0F13}"/>
                </a:ext>
              </a:extLst>
            </p:cNvPr>
            <p:cNvSpPr/>
            <p:nvPr/>
          </p:nvSpPr>
          <p:spPr>
            <a:xfrm flipH="1">
              <a:off x="660327" y="1551113"/>
              <a:ext cx="1915819" cy="419348"/>
            </a:xfrm>
            <a:prstGeom prst="plaque">
              <a:avLst>
                <a:gd name="adj" fmla="val 19445"/>
              </a:avLst>
            </a:prstGeom>
            <a:noFill/>
            <a:ln w="15875">
              <a:solidFill>
                <a:srgbClr val="3B5C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要讲信用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0095674A-8495-4F75-B35F-4E041E1D7245}"/>
              </a:ext>
            </a:extLst>
          </p:cNvPr>
          <p:cNvGrpSpPr/>
          <p:nvPr/>
        </p:nvGrpSpPr>
        <p:grpSpPr>
          <a:xfrm>
            <a:off x="6179977" y="3330657"/>
            <a:ext cx="5036605" cy="1202742"/>
            <a:chOff x="660326" y="3261572"/>
            <a:chExt cx="5036605" cy="1202742"/>
          </a:xfrm>
        </p:grpSpPr>
        <p:sp>
          <p:nvSpPr>
            <p:cNvPr id="56" name="文本框 55">
              <a:extLst>
                <a:ext uri="{FF2B5EF4-FFF2-40B4-BE49-F238E27FC236}">
                  <a16:creationId xmlns="" xmlns:a16="http://schemas.microsoft.com/office/drawing/2014/main" id="{C09556A1-EC37-4592-A18B-BC2A009D87FB}"/>
                </a:ext>
              </a:extLst>
            </p:cNvPr>
            <p:cNvSpPr txBox="1"/>
            <p:nvPr/>
          </p:nvSpPr>
          <p:spPr>
            <a:xfrm>
              <a:off x="660326" y="3760467"/>
              <a:ext cx="5036605" cy="70384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600">
                  <a:solidFill>
                    <a:schemeClr val="bg1"/>
                  </a:solidFill>
                  <a:latin typeface="汉仪意宋W" panose="00020600040101010101" pitchFamily="18" charset="-122"/>
                  <a:ea typeface="汉仪意宋W" panose="00020600040101010101" pitchFamily="18" charset="-12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再比如“家”，上边的“宝盖儿”表示屋子，下边的“豕指的是猪。屋子下面有猪，就是家。</a:t>
              </a:r>
            </a:p>
          </p:txBody>
        </p:sp>
        <p:sp>
          <p:nvSpPr>
            <p:cNvPr id="57" name="缺角矩形 56">
              <a:extLst>
                <a:ext uri="{FF2B5EF4-FFF2-40B4-BE49-F238E27FC236}">
                  <a16:creationId xmlns="" xmlns:a16="http://schemas.microsoft.com/office/drawing/2014/main" id="{96104719-F9AC-483F-8090-C95C930AF450}"/>
                </a:ext>
              </a:extLst>
            </p:cNvPr>
            <p:cNvSpPr/>
            <p:nvPr/>
          </p:nvSpPr>
          <p:spPr>
            <a:xfrm flipH="1">
              <a:off x="660327" y="3261572"/>
              <a:ext cx="1915819" cy="419348"/>
            </a:xfrm>
            <a:prstGeom prst="plaque">
              <a:avLst>
                <a:gd name="adj" fmla="val 19445"/>
              </a:avLst>
            </a:prstGeom>
            <a:noFill/>
            <a:ln w="15875">
              <a:solidFill>
                <a:srgbClr val="3B5C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汉字的意义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AB8F776A-4B31-46F7-8C52-3281534540EC}"/>
              </a:ext>
            </a:extLst>
          </p:cNvPr>
          <p:cNvGrpSpPr/>
          <p:nvPr/>
        </p:nvGrpSpPr>
        <p:grpSpPr>
          <a:xfrm>
            <a:off x="6179977" y="4938780"/>
            <a:ext cx="5036605" cy="1151381"/>
            <a:chOff x="660326" y="4972031"/>
            <a:chExt cx="5036605" cy="1151381"/>
          </a:xfrm>
        </p:grpSpPr>
        <p:sp>
          <p:nvSpPr>
            <p:cNvPr id="59" name="文本框 58">
              <a:extLst>
                <a:ext uri="{FF2B5EF4-FFF2-40B4-BE49-F238E27FC236}">
                  <a16:creationId xmlns="" xmlns:a16="http://schemas.microsoft.com/office/drawing/2014/main" id="{54B271BA-632C-4156-80BA-203BF8D859A1}"/>
                </a:ext>
              </a:extLst>
            </p:cNvPr>
            <p:cNvSpPr txBox="1"/>
            <p:nvPr/>
          </p:nvSpPr>
          <p:spPr>
            <a:xfrm>
              <a:off x="660326" y="5470926"/>
              <a:ext cx="5036605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600">
                  <a:solidFill>
                    <a:schemeClr val="bg1"/>
                  </a:solidFill>
                  <a:latin typeface="汉仪意宋W" panose="00020600040101010101" pitchFamily="18" charset="-122"/>
                  <a:ea typeface="汉仪意宋W" panose="00020600040101010101" pitchFamily="18" charset="-122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我国古代，猪是财富的象征，猪越多财富越多。“家”字后来引申为人居住的地方。</a:t>
              </a:r>
            </a:p>
          </p:txBody>
        </p:sp>
        <p:sp>
          <p:nvSpPr>
            <p:cNvPr id="60" name="缺角矩形 59">
              <a:extLst>
                <a:ext uri="{FF2B5EF4-FFF2-40B4-BE49-F238E27FC236}">
                  <a16:creationId xmlns="" xmlns:a16="http://schemas.microsoft.com/office/drawing/2014/main" id="{C65C818B-BBCB-4AFC-B275-7672B2FEAC7E}"/>
                </a:ext>
              </a:extLst>
            </p:cNvPr>
            <p:cNvSpPr/>
            <p:nvPr/>
          </p:nvSpPr>
          <p:spPr>
            <a:xfrm flipH="1">
              <a:off x="660327" y="4972031"/>
              <a:ext cx="1915819" cy="419348"/>
            </a:xfrm>
            <a:prstGeom prst="plaque">
              <a:avLst>
                <a:gd name="adj" fmla="val 19445"/>
              </a:avLst>
            </a:prstGeom>
            <a:noFill/>
            <a:ln w="15875">
              <a:solidFill>
                <a:srgbClr val="3B5C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汉字的意义</a:t>
              </a: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526" y="1254326"/>
            <a:ext cx="6096012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3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03B781C4-FA5C-426B-9997-F249FFAFA96D}"/>
              </a:ext>
            </a:extLst>
          </p:cNvPr>
          <p:cNvGrpSpPr/>
          <p:nvPr/>
        </p:nvGrpSpPr>
        <p:grpSpPr>
          <a:xfrm>
            <a:off x="1683787" y="1551113"/>
            <a:ext cx="5036605" cy="1151381"/>
            <a:chOff x="6495069" y="1551113"/>
            <a:chExt cx="5036605" cy="1151381"/>
          </a:xfrm>
        </p:grpSpPr>
        <p:sp>
          <p:nvSpPr>
            <p:cNvPr id="62" name="文本框 61">
              <a:extLst>
                <a:ext uri="{FF2B5EF4-FFF2-40B4-BE49-F238E27FC236}">
                  <a16:creationId xmlns="" xmlns:a16="http://schemas.microsoft.com/office/drawing/2014/main" id="{EEC1030F-40B7-4FB3-980F-B44F5460F998}"/>
                </a:ext>
              </a:extLst>
            </p:cNvPr>
            <p:cNvSpPr txBox="1"/>
            <p:nvPr/>
          </p:nvSpPr>
          <p:spPr>
            <a:xfrm>
              <a:off x="6495069" y="2050008"/>
              <a:ext cx="5036605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600">
                  <a:solidFill>
                    <a:schemeClr val="bg1"/>
                  </a:solidFill>
                  <a:latin typeface="汉仪意宋W" panose="00020600040101010101" pitchFamily="18" charset="-122"/>
                  <a:ea typeface="汉仪意宋W" panose="00020600040101010101" pitchFamily="18" charset="-122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古人为自己身体上的器官造字，一般都是很形象的。甲骨文的“眉”字，下面是一个横着的眼睛，上面的部分自然就是眉毛了。</a:t>
              </a:r>
            </a:p>
          </p:txBody>
        </p:sp>
        <p:sp>
          <p:nvSpPr>
            <p:cNvPr id="63" name="缺角矩形 62">
              <a:extLst>
                <a:ext uri="{FF2B5EF4-FFF2-40B4-BE49-F238E27FC236}">
                  <a16:creationId xmlns="" xmlns:a16="http://schemas.microsoft.com/office/drawing/2014/main" id="{0D9B8CAB-35CA-4741-9935-BADDF2D17162}"/>
                </a:ext>
              </a:extLst>
            </p:cNvPr>
            <p:cNvSpPr/>
            <p:nvPr/>
          </p:nvSpPr>
          <p:spPr>
            <a:xfrm flipH="1">
              <a:off x="6495070" y="1551113"/>
              <a:ext cx="1915819" cy="419348"/>
            </a:xfrm>
            <a:prstGeom prst="plaque">
              <a:avLst>
                <a:gd name="adj" fmla="val 19445"/>
              </a:avLst>
            </a:prstGeom>
            <a:noFill/>
            <a:ln w="158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很形象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D43F86FB-BDB9-4CB8-9665-AA22E0BE5515}"/>
              </a:ext>
            </a:extLst>
          </p:cNvPr>
          <p:cNvGrpSpPr/>
          <p:nvPr/>
        </p:nvGrpSpPr>
        <p:grpSpPr>
          <a:xfrm>
            <a:off x="1683787" y="3401611"/>
            <a:ext cx="5036605" cy="1151381"/>
            <a:chOff x="6495069" y="3261572"/>
            <a:chExt cx="5036605" cy="1151381"/>
          </a:xfrm>
        </p:grpSpPr>
        <p:sp>
          <p:nvSpPr>
            <p:cNvPr id="65" name="文本框 64">
              <a:extLst>
                <a:ext uri="{FF2B5EF4-FFF2-40B4-BE49-F238E27FC236}">
                  <a16:creationId xmlns="" xmlns:a16="http://schemas.microsoft.com/office/drawing/2014/main" id="{B64931CB-5E6D-4D3D-9B6B-CDB896F0ADF5}"/>
                </a:ext>
              </a:extLst>
            </p:cNvPr>
            <p:cNvSpPr txBox="1"/>
            <p:nvPr/>
          </p:nvSpPr>
          <p:spPr>
            <a:xfrm>
              <a:off x="6495069" y="3760467"/>
              <a:ext cx="5036605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600">
                  <a:solidFill>
                    <a:schemeClr val="bg1"/>
                  </a:solidFill>
                  <a:latin typeface="汉仪意宋W" panose="00020600040101010101" pitchFamily="18" charset="-122"/>
                  <a:ea typeface="汉仪意宋W" panose="00020600040101010101" pitchFamily="18" charset="-122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如果没有眼睛做提示，人们就很难辨认出这个字的意思了。金文的眼眉更逼真，到了小篆，上半部分就不太像眉毛了。</a:t>
              </a:r>
            </a:p>
          </p:txBody>
        </p:sp>
        <p:sp>
          <p:nvSpPr>
            <p:cNvPr id="66" name="缺角矩形 65">
              <a:extLst>
                <a:ext uri="{FF2B5EF4-FFF2-40B4-BE49-F238E27FC236}">
                  <a16:creationId xmlns="" xmlns:a16="http://schemas.microsoft.com/office/drawing/2014/main" id="{C2BFA7BE-D9D2-4B9B-839B-33E91D6C5832}"/>
                </a:ext>
              </a:extLst>
            </p:cNvPr>
            <p:cNvSpPr/>
            <p:nvPr/>
          </p:nvSpPr>
          <p:spPr>
            <a:xfrm flipH="1">
              <a:off x="6495070" y="3261572"/>
              <a:ext cx="1915819" cy="419348"/>
            </a:xfrm>
            <a:prstGeom prst="plaque">
              <a:avLst>
                <a:gd name="adj" fmla="val 19445"/>
              </a:avLst>
            </a:prstGeom>
            <a:noFill/>
            <a:ln w="158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更逼真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5C786A3F-F9FB-4832-BF75-DFD62828E21B}"/>
              </a:ext>
            </a:extLst>
          </p:cNvPr>
          <p:cNvGrpSpPr/>
          <p:nvPr/>
        </p:nvGrpSpPr>
        <p:grpSpPr>
          <a:xfrm>
            <a:off x="1683787" y="4972031"/>
            <a:ext cx="5036605" cy="1151381"/>
            <a:chOff x="6495069" y="4972031"/>
            <a:chExt cx="5036605" cy="1151381"/>
          </a:xfrm>
        </p:grpSpPr>
        <p:sp>
          <p:nvSpPr>
            <p:cNvPr id="68" name="文本框 67">
              <a:extLst>
                <a:ext uri="{FF2B5EF4-FFF2-40B4-BE49-F238E27FC236}">
                  <a16:creationId xmlns="" xmlns:a16="http://schemas.microsoft.com/office/drawing/2014/main" id="{563F5CE8-0D87-4E15-BDE8-BCDF8249AE19}"/>
                </a:ext>
              </a:extLst>
            </p:cNvPr>
            <p:cNvSpPr txBox="1"/>
            <p:nvPr/>
          </p:nvSpPr>
          <p:spPr>
            <a:xfrm>
              <a:off x="6495069" y="5470926"/>
              <a:ext cx="5036605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600">
                  <a:solidFill>
                    <a:schemeClr val="bg1"/>
                  </a:solidFill>
                  <a:latin typeface="汉仪意宋W" panose="00020600040101010101" pitchFamily="18" charset="-122"/>
                  <a:ea typeface="汉仪意宋W" panose="00020600040101010101" pitchFamily="18" charset="-122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现在的“眉”字更失去了原有的图形，变成了一个符号。 张老师用“一只手放在目上”教会了我认识“看”字。</a:t>
              </a:r>
            </a:p>
          </p:txBody>
        </p:sp>
        <p:sp>
          <p:nvSpPr>
            <p:cNvPr id="69" name="缺角矩形 68">
              <a:extLst>
                <a:ext uri="{FF2B5EF4-FFF2-40B4-BE49-F238E27FC236}">
                  <a16:creationId xmlns="" xmlns:a16="http://schemas.microsoft.com/office/drawing/2014/main" id="{0FD72AE0-368E-488D-93DD-FC9A1570E384}"/>
                </a:ext>
              </a:extLst>
            </p:cNvPr>
            <p:cNvSpPr/>
            <p:nvPr/>
          </p:nvSpPr>
          <p:spPr>
            <a:xfrm flipH="1">
              <a:off x="6495070" y="4972031"/>
              <a:ext cx="1915819" cy="419348"/>
            </a:xfrm>
            <a:prstGeom prst="plaque">
              <a:avLst>
                <a:gd name="adj" fmla="val 19445"/>
              </a:avLst>
            </a:prstGeom>
            <a:noFill/>
            <a:ln w="158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原有的图形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651" y="1426102"/>
            <a:ext cx="4789714" cy="47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6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C63AB5E7-D3F4-4EE8-B0F3-C35539022913}"/>
              </a:ext>
            </a:extLst>
          </p:cNvPr>
          <p:cNvSpPr/>
          <p:nvPr/>
        </p:nvSpPr>
        <p:spPr>
          <a:xfrm>
            <a:off x="3260115" y="2680914"/>
            <a:ext cx="56717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dirty="0">
                <a:solidFill>
                  <a:srgbClr val="3B5C5B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祖国的汉字魅力四射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F8C7A0E1-8A2E-483E-ACC0-7680071FE019}"/>
              </a:ext>
            </a:extLst>
          </p:cNvPr>
          <p:cNvSpPr txBox="1"/>
          <p:nvPr/>
        </p:nvSpPr>
        <p:spPr>
          <a:xfrm>
            <a:off x="4473411" y="1754256"/>
            <a:ext cx="3245178" cy="92333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dist">
              <a:defRPr sz="6600">
                <a:blipFill dpi="0" rotWithShape="1">
                  <a:blip r:embed="rId3">
                    <a:alphaModFix amt="45000"/>
                  </a:blip>
                  <a:srcRect/>
                  <a:tile tx="0" ty="0" sx="100000" sy="100000" flip="none" algn="br"/>
                </a:blipFill>
                <a:latin typeface="汉仪大宋简" panose="02010600000101010101" pitchFamily="2" charset="-122"/>
                <a:ea typeface="汉仪大宋简" panose="02010600000101010101" pitchFamily="2" charset="-122"/>
              </a:defRPr>
            </a:lvl1pPr>
          </a:lstStyle>
          <a:p>
            <a:pPr algn="ctr"/>
            <a:r>
              <a:rPr lang="zh-CN" altLang="en-US" sz="5400" smtClean="0">
                <a:blipFill dpi="0" rotWithShape="1">
                  <a:blip r:embed="rId4"/>
                  <a:srcRect/>
                  <a:tile tx="0" ty="0" sx="100000" sy="100000" flip="none" algn="br"/>
                </a:blipFill>
                <a:latin typeface="+mn-lt"/>
                <a:ea typeface="+mn-ea"/>
                <a:cs typeface="+mn-ea"/>
                <a:sym typeface="+mn-lt"/>
              </a:rPr>
              <a:t>第二部分</a:t>
            </a:r>
            <a:endParaRPr lang="zh-CN" altLang="en-US" sz="5400" dirty="0">
              <a:blipFill dpi="0" rotWithShape="1">
                <a:blip r:embed="rId4"/>
                <a:srcRect/>
                <a:tile tx="0" ty="0" sx="100000" sy="100000" flip="none" algn="br"/>
              </a:blip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945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862662EA-2E9B-41A9-B61A-65763514D748}"/>
              </a:ext>
            </a:extLst>
          </p:cNvPr>
          <p:cNvSpPr txBox="1"/>
          <p:nvPr/>
        </p:nvSpPr>
        <p:spPr>
          <a:xfrm>
            <a:off x="1375082" y="1793136"/>
            <a:ext cx="9271146" cy="7912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bg1"/>
                </a:solidFill>
                <a:latin typeface="汉仪意宋W" panose="00020600040101010101" pitchFamily="18" charset="-122"/>
                <a:ea typeface="汉仪意宋W" panose="00020600040101010101" pitchFamily="18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一个汉字一幅画，一个汉字就是一段历史。汉字，是世界上最具魅力、最意寓深远的文字，是人类最高智慧的结晶。作为中国人，我们应为此自豪和骄傲。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91CE7239-38A2-4BD8-9523-B36692248C79}"/>
              </a:ext>
            </a:extLst>
          </p:cNvPr>
          <p:cNvSpPr txBox="1"/>
          <p:nvPr/>
        </p:nvSpPr>
        <p:spPr>
          <a:xfrm>
            <a:off x="1375082" y="4582731"/>
            <a:ext cx="4410529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bg1"/>
                </a:solidFill>
                <a:latin typeface="汉仪意宋W" panose="00020600040101010101" pitchFamily="18" charset="-122"/>
                <a:ea typeface="汉仪意宋W" panose="00020600040101010101" pitchFamily="18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语文给我营造出一片蔚蓝的天空，任我在天空下自由翱翔。无数汉字组成了一个全新的大江南北，我在字宝宝的邀请下任情神游汉字王国。</a:t>
            </a:r>
          </a:p>
        </p:txBody>
      </p:sp>
      <p:sp>
        <p:nvSpPr>
          <p:cNvPr id="14" name="缺角矩形 13">
            <a:extLst>
              <a:ext uri="{FF2B5EF4-FFF2-40B4-BE49-F238E27FC236}">
                <a16:creationId xmlns="" xmlns:a16="http://schemas.microsoft.com/office/drawing/2014/main" id="{3E0EA6EE-A33D-41FD-906D-466098C3B126}"/>
              </a:ext>
            </a:extLst>
          </p:cNvPr>
          <p:cNvSpPr/>
          <p:nvPr/>
        </p:nvSpPr>
        <p:spPr>
          <a:xfrm flipH="1">
            <a:off x="1375082" y="935007"/>
            <a:ext cx="3534374" cy="568724"/>
          </a:xfrm>
          <a:prstGeom prst="plaque">
            <a:avLst>
              <a:gd name="adj" fmla="val 19445"/>
            </a:avLst>
          </a:prstGeom>
          <a:noFill/>
          <a:ln w="158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最高智慧的结晶</a:t>
            </a:r>
          </a:p>
        </p:txBody>
      </p:sp>
      <p:sp>
        <p:nvSpPr>
          <p:cNvPr id="18" name="缺角矩形 17">
            <a:extLst>
              <a:ext uri="{FF2B5EF4-FFF2-40B4-BE49-F238E27FC236}">
                <a16:creationId xmlns="" xmlns:a16="http://schemas.microsoft.com/office/drawing/2014/main" id="{2D1675BB-0390-4502-8A18-2FD1D484980B}"/>
              </a:ext>
            </a:extLst>
          </p:cNvPr>
          <p:cNvSpPr/>
          <p:nvPr/>
        </p:nvSpPr>
        <p:spPr>
          <a:xfrm flipH="1">
            <a:off x="1669347" y="3782792"/>
            <a:ext cx="3534374" cy="568724"/>
          </a:xfrm>
          <a:prstGeom prst="plaque">
            <a:avLst>
              <a:gd name="adj" fmla="val 19445"/>
            </a:avLst>
          </a:prstGeom>
          <a:noFill/>
          <a:ln w="158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神游汉字王国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0655" y="2531413"/>
            <a:ext cx="6181345" cy="400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7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q2u1ybn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1351</Words>
  <Application>Microsoft Office PowerPoint</Application>
  <PresentationFormat>宽屏</PresentationFormat>
  <Paragraphs>92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Meiryo</vt:lpstr>
      <vt:lpstr>三极春联字体简</vt:lpstr>
      <vt:lpstr>宋体</vt:lpstr>
      <vt:lpstr>微软雅黑</vt:lpstr>
      <vt:lpstr>义启小魏楷</vt:lpstr>
      <vt:lpstr>Arial</vt:lpstr>
      <vt:lpstr>Calibri</vt:lpstr>
      <vt:lpstr>Calibri Light</vt:lpstr>
      <vt:lpstr>第一PPT，www.1ppt.com​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11</cp:revision>
  <dcterms:created xsi:type="dcterms:W3CDTF">2019-11-19T06:53:00Z</dcterms:created>
  <dcterms:modified xsi:type="dcterms:W3CDTF">2023-02-19T02:47:44Z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