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2" r:id="rId1"/>
    <p:sldMasterId id="2147483658" r:id="rId2"/>
  </p:sldMasterIdLst>
  <p:notesMasterIdLst>
    <p:notesMasterId r:id="rId24"/>
  </p:notesMasterIdLst>
  <p:handoutMasterIdLst>
    <p:handoutMasterId r:id="rId25"/>
  </p:handoutMasterIdLst>
  <p:sldIdLst>
    <p:sldId id="984" r:id="rId3"/>
    <p:sldId id="986" r:id="rId4"/>
    <p:sldId id="987" r:id="rId5"/>
    <p:sldId id="261" r:id="rId6"/>
    <p:sldId id="264" r:id="rId7"/>
    <p:sldId id="265" r:id="rId8"/>
    <p:sldId id="266" r:id="rId9"/>
    <p:sldId id="994" r:id="rId10"/>
    <p:sldId id="268" r:id="rId11"/>
    <p:sldId id="269" r:id="rId12"/>
    <p:sldId id="270" r:id="rId13"/>
    <p:sldId id="995" r:id="rId14"/>
    <p:sldId id="271" r:id="rId15"/>
    <p:sldId id="272" r:id="rId16"/>
    <p:sldId id="273" r:id="rId17"/>
    <p:sldId id="274" r:id="rId18"/>
    <p:sldId id="996" r:id="rId19"/>
    <p:sldId id="992" r:id="rId20"/>
    <p:sldId id="275" r:id="rId21"/>
    <p:sldId id="276" r:id="rId22"/>
    <p:sldId id="997" r:id="rId23"/>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6314" autoAdjust="0"/>
  </p:normalViewPr>
  <p:slideViewPr>
    <p:cSldViewPr snapToGrid="0">
      <p:cViewPr varScale="1">
        <p:scale>
          <a:sx n="108" d="100"/>
          <a:sy n="108" d="100"/>
        </p:scale>
        <p:origin x="696" y="11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snapToGrid="0">
      <p:cViewPr varScale="1">
        <p:scale>
          <a:sx n="80" d="100"/>
          <a:sy n="80" d="100"/>
        </p:scale>
        <p:origin x="2524" y="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a16="http://schemas.microsoft.com/office/drawing/2014/main" id="{E237EBD4-0816-4B33-BF52-77CA7B94D7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a16="http://schemas.microsoft.com/office/drawing/2014/main" id="{B2A2EC7A-A6EF-52CC-0976-5BA5EA34E60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1F4942-D422-46BD-89F7-BF2727EED7A9}" type="datetimeFigureOut">
              <a:rPr lang="zh-CN" altLang="en-US" smtClean="0"/>
              <a:t>2023/2/20</a:t>
            </a:fld>
            <a:endParaRPr lang="zh-CN" altLang="en-US"/>
          </a:p>
        </p:txBody>
      </p:sp>
      <p:sp>
        <p:nvSpPr>
          <p:cNvPr id="4" name="页脚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a16="http://schemas.microsoft.com/office/drawing/2014/main" id="{13399935-9F41-5DB7-FFCE-05D9E22743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稻壳鸭鸭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a16="http://schemas.microsoft.com/office/drawing/2014/main" id="{71333DDF-C6C9-AEB9-9C29-141723D8E3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B5FA17-1979-482F-9B0D-326E3E790787}" type="slidenum">
              <a:rPr lang="zh-CN" altLang="en-US" smtClean="0"/>
              <a:t>‹#›</a:t>
            </a:fld>
            <a:endParaRPr lang="zh-CN" altLang="en-US"/>
          </a:p>
        </p:txBody>
      </p:sp>
    </p:spTree>
    <p:extLst>
      <p:ext uri="{BB962C8B-B14F-4D97-AF65-F5344CB8AC3E}">
        <p14:creationId xmlns:p14="http://schemas.microsoft.com/office/powerpoint/2010/main" val="7373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FD61BB-3BA0-4B0F-82B0-65F409F709C1}" type="datetimeFigureOut">
              <a:rPr lang="zh-CN" altLang="en-US" smtClean="0"/>
              <a:t>2023/2/20</a:t>
            </a:fld>
            <a:endParaRPr lang="zh-CN" altLang="en-US"/>
          </a:p>
        </p:txBody>
      </p:sp>
      <p:sp>
        <p:nvSpPr>
          <p:cNvPr id="4" name="稻壳鸭鸭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AF283-93C9-4211-BDFF-F5E53535B87F}" type="slidenum">
              <a:rPr lang="zh-CN" altLang="en-US" smtClean="0"/>
              <a:t>‹#›</a:t>
            </a:fld>
            <a:endParaRPr lang="zh-CN" altLang="en-US"/>
          </a:p>
        </p:txBody>
      </p:sp>
    </p:spTree>
    <p:extLst>
      <p:ext uri="{BB962C8B-B14F-4D97-AF65-F5344CB8AC3E}">
        <p14:creationId xmlns:p14="http://schemas.microsoft.com/office/powerpoint/2010/main" val="243888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0D6AF283-93C9-4211-BDFF-F5E53535B87F}" type="slidenum">
              <a:rPr lang="zh-CN" altLang="en-US" smtClean="0"/>
              <a:t>10</a:t>
            </a:fld>
            <a:endParaRPr lang="zh-CN" altLang="en-US"/>
          </a:p>
        </p:txBody>
      </p:sp>
    </p:spTree>
    <p:extLst>
      <p:ext uri="{BB962C8B-B14F-4D97-AF65-F5344CB8AC3E}">
        <p14:creationId xmlns:p14="http://schemas.microsoft.com/office/powerpoint/2010/main" val="2923722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C1D91131-3B01-4E13-BA34-46EDA9A55A45}"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ct val="0"/>
                </a:spcBef>
                <a:spcAft>
                  <a:spcPct val="0"/>
                </a:spcAft>
                <a:buClrTx/>
                <a:buSzTx/>
                <a:buFontTx/>
                <a:buNone/>
                <a:defRPr/>
              </a:pPr>
              <a:t>20</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982773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536156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629034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649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5987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96051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27954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56664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17139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77533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幻灯片">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385651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标题幻灯片">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732058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标题幻灯片">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 name="圆角矩形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B72C6A-EB66-1347-8248-9A43996CF677}"/>
              </a:ext>
            </a:extLst>
          </p:cNvPr>
          <p:cNvSpPr/>
          <p:nvPr userDrawn="1"/>
        </p:nvSpPr>
        <p:spPr>
          <a:xfrm>
            <a:off x="280554" y="290946"/>
            <a:ext cx="11679382" cy="6286499"/>
          </a:xfrm>
          <a:prstGeom prst="roundRect">
            <a:avLst>
              <a:gd name="adj" fmla="val 167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476AD03-A82F-354E-89F2-3765566146D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6809"/>
            <a:ext cx="1326076" cy="497609"/>
          </a:xfrm>
          <a:prstGeom prst="rect">
            <a:avLst/>
          </a:prstGeom>
        </p:spPr>
      </p:pic>
    </p:spTree>
    <p:extLst>
      <p:ext uri="{BB962C8B-B14F-4D97-AF65-F5344CB8AC3E}">
        <p14:creationId xmlns:p14="http://schemas.microsoft.com/office/powerpoint/2010/main" val="196462429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951592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67365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3382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240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7936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7" r:link="rId8"/>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815245309"/>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7146463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E58FC17-FD95-F148-ACA7-5614458BCC1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250535"/>
            <a:ext cx="12192000" cy="8108535"/>
          </a:xfrm>
          <a:prstGeom prst="rect">
            <a:avLst/>
          </a:prstGeom>
        </p:spPr>
      </p:pic>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84CA95C-852C-B7A9-CF79-DAF6FE547780}"/>
              </a:ext>
            </a:extLst>
          </p:cNvPr>
          <p:cNvSpPr txBox="1"/>
          <p:nvPr/>
        </p:nvSpPr>
        <p:spPr>
          <a:xfrm>
            <a:off x="3880744" y="4217971"/>
            <a:ext cx="4667839" cy="555458"/>
          </a:xfrm>
          <a:prstGeom prst="roundRect">
            <a:avLst>
              <a:gd name="adj" fmla="val 49999"/>
            </a:avLst>
          </a:prstGeom>
          <a:solidFill>
            <a:srgbClr val="00B050"/>
          </a:solidFill>
        </p:spPr>
        <p:txBody>
          <a:bodyPr wrap="square" lIns="360000" tIns="71755" rIns="360000" rtlCol="0" anchor="ctr" anchorCtr="0">
            <a:no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zh-CN" altLang="en-US" sz="2000" b="1" u="none" strike="noStrike" kern="0" cap="none" spc="0" normalizeH="0" baseline="0" noProof="0" dirty="0">
                <a:ln>
                  <a:noFill/>
                </a:ln>
                <a:solidFill>
                  <a:prstClr val="white"/>
                </a:solidFill>
                <a:effectLst/>
                <a:uLnTx/>
                <a:uFillTx/>
                <a:latin typeface="Times New Roman"/>
                <a:ea typeface="微软雅黑"/>
                <a:cs typeface="Aa粉嘟嘟 (非商业使用)" panose="02010600010101010101" charset="-122"/>
                <a:sym typeface="Times New Roman"/>
              </a:rPr>
              <a:t>集体荣誉感主题教育班会</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5E2284-7131-A44E-8396-F07203C83A1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05978" y="2871978"/>
            <a:ext cx="3986022" cy="3986022"/>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6C13830-ADF4-2546-8ED7-4B4C7F165391}"/>
              </a:ext>
            </a:extLst>
          </p:cNvPr>
          <p:cNvSpPr txBox="1"/>
          <p:nvPr/>
        </p:nvSpPr>
        <p:spPr>
          <a:xfrm>
            <a:off x="2790820" y="1859340"/>
            <a:ext cx="6847686" cy="1569660"/>
          </a:xfrm>
          <a:prstGeom prst="rect">
            <a:avLst/>
          </a:prstGeom>
          <a:noFill/>
        </p:spPr>
        <p:txBody>
          <a:bodyPr wrap="square" rtlCol="0">
            <a:spAutoFit/>
          </a:bodyPr>
          <a:lstStyle/>
          <a:p>
            <a:pPr algn="dist"/>
            <a:r>
              <a:rPr lang="zh-CN" altLang="en-US" sz="9600" b="1" dirty="0">
                <a:solidFill>
                  <a:schemeClr val="tx1">
                    <a:lumMod val="75000"/>
                    <a:lumOff val="25000"/>
                  </a:schemeClr>
                </a:solidFill>
                <a:latin typeface="Times New Roman"/>
                <a:ea typeface="微软雅黑"/>
                <a:sym typeface="Times New Roman"/>
              </a:rPr>
              <a:t>集体荣誉感</a:t>
            </a: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75F480-4FF0-E24E-B396-8A6E9539FA79}"/>
              </a:ext>
            </a:extLst>
          </p:cNvPr>
          <p:cNvSpPr txBox="1"/>
          <p:nvPr/>
        </p:nvSpPr>
        <p:spPr>
          <a:xfrm>
            <a:off x="4102989" y="555384"/>
            <a:ext cx="3990008" cy="274594"/>
          </a:xfrm>
          <a:prstGeom prst="rect">
            <a:avLst/>
          </a:prstGeom>
          <a:noFill/>
        </p:spPr>
        <p:txBody>
          <a:bodyPr wrap="square" rtlCol="0">
            <a:spAutoFit/>
          </a:bodyPr>
          <a:lstStyle/>
          <a:p>
            <a:pPr algn="dist"/>
            <a:r>
              <a:rPr kumimoji="1" lang="zh-CN" altLang="en-US" sz="1200" dirty="0">
                <a:solidFill>
                  <a:schemeClr val="tx1">
                    <a:lumMod val="75000"/>
                    <a:lumOff val="25000"/>
                  </a:schemeClr>
                </a:solidFill>
                <a:latin typeface="Times New Roman"/>
                <a:ea typeface="微软雅黑"/>
                <a:sym typeface="Times New Roman"/>
              </a:rPr>
              <a:t>    学生教育课件系列PPT课件</a:t>
            </a:r>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B52129-9CC2-6F42-8096-6D7AB29B602F}"/>
              </a:ext>
            </a:extLst>
          </p:cNvPr>
          <p:cNvSpPr txBox="1"/>
          <p:nvPr/>
        </p:nvSpPr>
        <p:spPr>
          <a:xfrm>
            <a:off x="3366655" y="1553830"/>
            <a:ext cx="300082" cy="338554"/>
          </a:xfrm>
          <a:prstGeom prst="rect">
            <a:avLst/>
          </a:prstGeom>
          <a:noFill/>
        </p:spPr>
        <p:txBody>
          <a:bodyPr wrap="none" rtlCol="0">
            <a:spAutoFit/>
          </a:bodyPr>
          <a:lstStyle/>
          <a:p>
            <a:r>
              <a:rPr kumimoji="1" lang="en-US" altLang="zh-CN" sz="1600">
                <a:solidFill>
                  <a:schemeClr val="tx1">
                    <a:lumMod val="75000"/>
                    <a:lumOff val="25000"/>
                  </a:schemeClr>
                </a:solidFill>
                <a:latin typeface="Times New Roman"/>
                <a:ea typeface="微软雅黑"/>
                <a:sym typeface="Times New Roman"/>
              </a:rPr>
              <a:t>ji</a:t>
            </a:r>
            <a:endParaRPr kumimoji="1" lang="zh-CN" altLang="en-US" sz="1600">
              <a:solidFill>
                <a:schemeClr val="tx1">
                  <a:lumMod val="75000"/>
                  <a:lumOff val="25000"/>
                </a:schemeClr>
              </a:solidFill>
              <a:latin typeface="Times New Roman"/>
              <a:ea typeface="微软雅黑"/>
              <a:sym typeface="Times New Roman"/>
            </a:endParaRPr>
          </a:p>
        </p:txBody>
      </p:sp>
      <p:sp>
        <p:nvSpPr>
          <p:cNvPr id="12" name="文本框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B651F5C-F964-7043-BC25-509712EF4460}"/>
              </a:ext>
            </a:extLst>
          </p:cNvPr>
          <p:cNvSpPr txBox="1"/>
          <p:nvPr/>
        </p:nvSpPr>
        <p:spPr>
          <a:xfrm>
            <a:off x="4628803" y="1553830"/>
            <a:ext cx="300082" cy="338554"/>
          </a:xfrm>
          <a:prstGeom prst="rect">
            <a:avLst/>
          </a:prstGeom>
          <a:noFill/>
        </p:spPr>
        <p:txBody>
          <a:bodyPr wrap="none" rtlCol="0">
            <a:spAutoFit/>
          </a:bodyPr>
          <a:lstStyle/>
          <a:p>
            <a:r>
              <a:rPr kumimoji="1" lang="en-US" altLang="zh-CN" sz="1600" err="1">
                <a:solidFill>
                  <a:schemeClr val="tx1">
                    <a:lumMod val="75000"/>
                    <a:lumOff val="25000"/>
                  </a:schemeClr>
                </a:solidFill>
                <a:latin typeface="Times New Roman"/>
                <a:ea typeface="微软雅黑"/>
                <a:sym typeface="Times New Roman"/>
              </a:rPr>
              <a:t>ti</a:t>
            </a:r>
            <a:endParaRPr kumimoji="1" lang="zh-CN" altLang="en-US" sz="1600">
              <a:solidFill>
                <a:schemeClr val="tx1">
                  <a:lumMod val="75000"/>
                  <a:lumOff val="25000"/>
                </a:schemeClr>
              </a:solidFill>
              <a:latin typeface="Times New Roman"/>
              <a:ea typeface="微软雅黑"/>
              <a:sym typeface="Times New Roman"/>
            </a:endParaRPr>
          </a:p>
        </p:txBody>
      </p:sp>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D272F7-1BB5-154D-8C85-3ABB49B67E84}"/>
              </a:ext>
            </a:extLst>
          </p:cNvPr>
          <p:cNvSpPr txBox="1"/>
          <p:nvPr/>
        </p:nvSpPr>
        <p:spPr>
          <a:xfrm>
            <a:off x="5908962" y="1553830"/>
            <a:ext cx="561372" cy="338554"/>
          </a:xfrm>
          <a:prstGeom prst="rect">
            <a:avLst/>
          </a:prstGeom>
          <a:noFill/>
        </p:spPr>
        <p:txBody>
          <a:bodyPr wrap="none" rtlCol="0">
            <a:spAutoFit/>
          </a:bodyPr>
          <a:lstStyle/>
          <a:p>
            <a:r>
              <a:rPr kumimoji="1" lang="en-US" altLang="zh-CN" sz="1600" err="1">
                <a:solidFill>
                  <a:schemeClr val="tx1">
                    <a:lumMod val="75000"/>
                    <a:lumOff val="25000"/>
                  </a:schemeClr>
                </a:solidFill>
                <a:latin typeface="Times New Roman"/>
                <a:ea typeface="微软雅黑"/>
                <a:sym typeface="Times New Roman"/>
              </a:rPr>
              <a:t>rong</a:t>
            </a:r>
            <a:endParaRPr kumimoji="1" lang="zh-CN" altLang="en-US" sz="1600">
              <a:solidFill>
                <a:schemeClr val="tx1">
                  <a:lumMod val="75000"/>
                  <a:lumOff val="25000"/>
                </a:schemeClr>
              </a:solidFill>
              <a:latin typeface="Times New Roman"/>
              <a:ea typeface="微软雅黑"/>
              <a:sym typeface="Times New Roman"/>
            </a:endParaRPr>
          </a:p>
        </p:txBody>
      </p: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7D00329-DD6B-204D-979D-33B37123CF4A}"/>
              </a:ext>
            </a:extLst>
          </p:cNvPr>
          <p:cNvSpPr txBox="1"/>
          <p:nvPr/>
        </p:nvSpPr>
        <p:spPr>
          <a:xfrm>
            <a:off x="7316584" y="1553830"/>
            <a:ext cx="389850" cy="338554"/>
          </a:xfrm>
          <a:prstGeom prst="rect">
            <a:avLst/>
          </a:prstGeom>
          <a:noFill/>
        </p:spPr>
        <p:txBody>
          <a:bodyPr wrap="none" rtlCol="0">
            <a:spAutoFit/>
          </a:bodyPr>
          <a:lstStyle/>
          <a:p>
            <a:r>
              <a:rPr kumimoji="1" lang="en-US" altLang="zh-CN" sz="1600" err="1">
                <a:solidFill>
                  <a:schemeClr val="tx1">
                    <a:lumMod val="75000"/>
                    <a:lumOff val="25000"/>
                  </a:schemeClr>
                </a:solidFill>
                <a:latin typeface="Times New Roman"/>
                <a:ea typeface="微软雅黑"/>
                <a:sym typeface="Times New Roman"/>
              </a:rPr>
              <a:t>yu</a:t>
            </a:r>
            <a:endParaRPr kumimoji="1" lang="zh-CN" altLang="en-US" sz="1600">
              <a:solidFill>
                <a:schemeClr val="tx1">
                  <a:lumMod val="75000"/>
                  <a:lumOff val="25000"/>
                </a:schemeClr>
              </a:solidFill>
              <a:latin typeface="Times New Roman"/>
              <a:ea typeface="微软雅黑"/>
              <a:sym typeface="Times New Roman"/>
            </a:endParaRPr>
          </a:p>
        </p:txBody>
      </p:sp>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83CE92-6AD6-1144-8F5D-FC4F06CDCCFA}"/>
              </a:ext>
            </a:extLst>
          </p:cNvPr>
          <p:cNvSpPr txBox="1"/>
          <p:nvPr/>
        </p:nvSpPr>
        <p:spPr>
          <a:xfrm>
            <a:off x="8581696" y="1553830"/>
            <a:ext cx="481222" cy="338554"/>
          </a:xfrm>
          <a:prstGeom prst="rect">
            <a:avLst/>
          </a:prstGeom>
          <a:noFill/>
        </p:spPr>
        <p:txBody>
          <a:bodyPr wrap="none" rtlCol="0">
            <a:spAutoFit/>
          </a:bodyPr>
          <a:lstStyle/>
          <a:p>
            <a:r>
              <a:rPr kumimoji="1" lang="en-US" altLang="zh-CN" sz="1600" err="1">
                <a:solidFill>
                  <a:schemeClr val="tx1">
                    <a:lumMod val="75000"/>
                    <a:lumOff val="25000"/>
                  </a:schemeClr>
                </a:solidFill>
                <a:latin typeface="Times New Roman"/>
                <a:ea typeface="微软雅黑"/>
                <a:sym typeface="Times New Roman"/>
              </a:rPr>
              <a:t>gan</a:t>
            </a:r>
            <a:endParaRPr kumimoji="1" lang="zh-CN" altLang="en-US" sz="1600">
              <a:solidFill>
                <a:schemeClr val="tx1">
                  <a:lumMod val="75000"/>
                  <a:lumOff val="25000"/>
                </a:schemeClr>
              </a:solidFill>
              <a:latin typeface="Times New Roman"/>
              <a:ea typeface="微软雅黑"/>
              <a:sym typeface="Times New Roman"/>
            </a:endParaRP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86B308-5373-BC43-9A81-FB6BCE480D61}"/>
              </a:ext>
            </a:extLst>
          </p:cNvPr>
          <p:cNvSpPr txBox="1"/>
          <p:nvPr/>
        </p:nvSpPr>
        <p:spPr>
          <a:xfrm>
            <a:off x="3114550" y="3335278"/>
            <a:ext cx="6265848" cy="584775"/>
          </a:xfrm>
          <a:prstGeom prst="rect">
            <a:avLst/>
          </a:prstGeom>
          <a:noFill/>
        </p:spPr>
        <p:txBody>
          <a:bodyPr wrap="square" rtlCol="0">
            <a:spAutoFit/>
          </a:bodyPr>
          <a:lstStyle/>
          <a:p>
            <a:pPr algn="dist"/>
            <a:r>
              <a:rPr kumimoji="1" lang="en" altLang="zh-CN" sz="3200">
                <a:solidFill>
                  <a:schemeClr val="tx1">
                    <a:lumMod val="75000"/>
                    <a:lumOff val="25000"/>
                  </a:schemeClr>
                </a:solidFill>
                <a:latin typeface="Times New Roman"/>
                <a:ea typeface="微软雅黑"/>
                <a:sym typeface="Times New Roman"/>
              </a:rPr>
              <a:t>COLLECTIVE SENSE OF HONOR</a:t>
            </a:r>
            <a:endParaRPr kumimoji="1" lang="zh-CN" altLang="en-US" sz="3200">
              <a:solidFill>
                <a:schemeClr val="tx1">
                  <a:lumMod val="75000"/>
                  <a:lumOff val="25000"/>
                </a:schemeClr>
              </a:solidFill>
              <a:latin typeface="Times New Roman"/>
              <a:ea typeface="微软雅黑"/>
              <a:sym typeface="Times New Roman"/>
            </a:endParaRPr>
          </a:p>
        </p:txBody>
      </p:sp>
      <p:pic>
        <p:nvPicPr>
          <p:cNvPr id="11" name="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4891F0-7156-C743-8C70-7FDAE71390C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5147" y="82799"/>
            <a:ext cx="2720933" cy="2720933"/>
          </a:xfrm>
          <a:prstGeom prst="rect">
            <a:avLst/>
          </a:prstGeom>
        </p:spPr>
      </p:pic>
    </p:spTree>
    <p:extLst>
      <p:ext uri="{BB962C8B-B14F-4D97-AF65-F5344CB8AC3E}">
        <p14:creationId xmlns:p14="http://schemas.microsoft.com/office/powerpoint/2010/main" val="136246001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311501-D1AA-4293-8BB2-EA7A88CCDD2A}"/>
              </a:ext>
            </a:extLst>
          </p:cNvPr>
          <p:cNvSpPr txBox="1"/>
          <p:nvPr/>
        </p:nvSpPr>
        <p:spPr>
          <a:xfrm>
            <a:off x="1251896" y="2119174"/>
            <a:ext cx="9903240" cy="325858"/>
          </a:xfrm>
          <a:prstGeom prst="rect">
            <a:avLst/>
          </a:prstGeom>
        </p:spPr>
        <p:txBody>
          <a:bodyPr wrap="square" lIns="0" tIns="0" rIns="0" bIns="0" anchor="ctr">
            <a:spAutoFit/>
          </a:bodyPr>
          <a:lstStyle>
            <a:lvl1pPr marL="272967" indent="-272967" algn="l" defTabSz="914127" rtl="0" eaLnBrk="1" latinLnBrk="0" hangingPunct="1">
              <a:lnSpc>
                <a:spcPct val="90000"/>
              </a:lnSpc>
              <a:spcBef>
                <a:spcPct val="0"/>
              </a:spcBef>
              <a:spcAft>
                <a:spcPts val="1000"/>
              </a:spcAft>
              <a:buFont typeface="Wingdings"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ct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ct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2967" marR="0" lvl="0" indent="-272967" algn="l" defTabSz="914127" rtl="0" eaLnBrk="1" fontAlgn="auto" latinLnBrk="0" hangingPunct="1">
              <a:lnSpc>
                <a:spcPct val="150000"/>
              </a:lnSpc>
              <a:spcBef>
                <a:spcPct val="0"/>
              </a:spcBef>
              <a:spcAft>
                <a:spcPts val="1200"/>
              </a:spcAft>
              <a:buClr>
                <a:srgbClr val="00B050"/>
              </a:buClr>
              <a:buSzTx/>
              <a:buFont typeface="Wingdings" pitchFamily="2" charset="2"/>
              <a:buChar char="p"/>
              <a:defRPr/>
            </a:pPr>
            <a:r>
              <a:rPr kumimoji="0" lang="zh-CN" altLang="en-US" sz="1600" u="none" strike="noStrike" kern="1200" cap="none" spc="0" normalizeH="0" baseline="0" noProof="0">
                <a:ln>
                  <a:noFill/>
                </a:ln>
                <a:solidFill>
                  <a:schemeClr val="tx1">
                    <a:lumMod val="75000"/>
                    <a:lumOff val="25000"/>
                  </a:schemeClr>
                </a:solidFill>
                <a:effectLst/>
                <a:uLnTx/>
                <a:uFillTx/>
                <a:latin typeface="Times New Roman"/>
                <a:ea typeface="微软雅黑"/>
                <a:cs typeface="+mn-ea"/>
                <a:sym typeface="Times New Roman"/>
              </a:rPr>
              <a:t>我们应该定一个目标，然后同学们一起朝着这个目标前进！</a:t>
            </a:r>
          </a:p>
        </p:txBody>
      </p:sp>
      <p:sp>
        <p:nvSpPr>
          <p:cNvPr id="24"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520C482-A44F-48E5-BC15-BF434F7DA182}"/>
              </a:ext>
            </a:extLst>
          </p:cNvPr>
          <p:cNvSpPr txBox="1"/>
          <p:nvPr/>
        </p:nvSpPr>
        <p:spPr>
          <a:xfrm>
            <a:off x="1251896" y="2744933"/>
            <a:ext cx="9903240" cy="695190"/>
          </a:xfrm>
          <a:prstGeom prst="rect">
            <a:avLst/>
          </a:prstGeom>
        </p:spPr>
        <p:txBody>
          <a:bodyPr wrap="square" lIns="0" tIns="0" rIns="0" bIns="0" anchor="ctr">
            <a:spAutoFit/>
          </a:bodyPr>
          <a:lstStyle>
            <a:lvl1pPr marL="272967" indent="-272967" algn="l" defTabSz="914127" rtl="0" eaLnBrk="1" latinLnBrk="0" hangingPunct="1">
              <a:lnSpc>
                <a:spcPct val="90000"/>
              </a:lnSpc>
              <a:spcBef>
                <a:spcPct val="0"/>
              </a:spcBef>
              <a:spcAft>
                <a:spcPts val="1000"/>
              </a:spcAft>
              <a:buFont typeface="Wingdings"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ct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ct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2967" marR="0" lvl="0" indent="-272967" algn="l" defTabSz="914127" rtl="0" eaLnBrk="1" fontAlgn="auto" latinLnBrk="0" hangingPunct="1">
              <a:lnSpc>
                <a:spcPct val="150000"/>
              </a:lnSpc>
              <a:spcBef>
                <a:spcPct val="0"/>
              </a:spcBef>
              <a:spcAft>
                <a:spcPts val="1200"/>
              </a:spcAft>
              <a:buClr>
                <a:srgbClr val="00B050"/>
              </a:buClr>
              <a:buSzTx/>
              <a:buFont typeface="Wingdings" pitchFamily="2" charset="2"/>
              <a:buChar char="p"/>
              <a:defRPr/>
            </a:pPr>
            <a:r>
              <a:rPr kumimoji="0" lang="zh-CN" altLang="en-US" sz="1600" u="none" strike="noStrike" kern="1200" cap="none" spc="0" normalizeH="0" baseline="0" noProof="0">
                <a:ln>
                  <a:noFill/>
                </a:ln>
                <a:solidFill>
                  <a:schemeClr val="tx1">
                    <a:lumMod val="75000"/>
                    <a:lumOff val="25000"/>
                  </a:schemeClr>
                </a:solidFill>
                <a:effectLst/>
                <a:uLnTx/>
                <a:uFillTx/>
                <a:latin typeface="Times New Roman"/>
                <a:ea typeface="微软雅黑"/>
                <a:cs typeface="+mn-ea"/>
                <a:sym typeface="Times New Roman"/>
              </a:rPr>
              <a:t>任何一个好的集体都应有组织性纪律性，班主任也不例外，一个良好的班级体健康的运转与学生有较强的组织性纪律性是分不开的。</a:t>
            </a:r>
          </a:p>
        </p:txBody>
      </p:sp>
      <p:sp>
        <p:nvSpPr>
          <p:cNvPr id="30"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53F904-EDFA-4985-B431-D847D8D1CF60}"/>
              </a:ext>
            </a:extLst>
          </p:cNvPr>
          <p:cNvSpPr txBox="1"/>
          <p:nvPr/>
        </p:nvSpPr>
        <p:spPr>
          <a:xfrm>
            <a:off x="1251896" y="3740024"/>
            <a:ext cx="9903240" cy="695190"/>
          </a:xfrm>
          <a:prstGeom prst="rect">
            <a:avLst/>
          </a:prstGeom>
        </p:spPr>
        <p:txBody>
          <a:bodyPr wrap="square" lIns="0" tIns="0" rIns="0" bIns="0" anchor="ctr">
            <a:spAutoFit/>
          </a:bodyPr>
          <a:lstStyle>
            <a:lvl1pPr marL="272967" indent="-272967" algn="l" defTabSz="914127" rtl="0" eaLnBrk="1" latinLnBrk="0" hangingPunct="1">
              <a:lnSpc>
                <a:spcPct val="90000"/>
              </a:lnSpc>
              <a:spcBef>
                <a:spcPct val="0"/>
              </a:spcBef>
              <a:spcAft>
                <a:spcPts val="1000"/>
              </a:spcAft>
              <a:buFont typeface="Wingdings"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ct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ct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2967" marR="0" lvl="0" indent="-272967" algn="l" defTabSz="914127" rtl="0" eaLnBrk="1" fontAlgn="auto" latinLnBrk="0" hangingPunct="1">
              <a:lnSpc>
                <a:spcPct val="150000"/>
              </a:lnSpc>
              <a:spcBef>
                <a:spcPct val="0"/>
              </a:spcBef>
              <a:spcAft>
                <a:spcPts val="1200"/>
              </a:spcAft>
              <a:buClr>
                <a:srgbClr val="00B050"/>
              </a:buClr>
              <a:buSzTx/>
              <a:buFont typeface="Wingdings" pitchFamily="2" charset="2"/>
              <a:buChar char="p"/>
              <a:defRPr/>
            </a:pPr>
            <a:r>
              <a:rPr kumimoji="0" lang="zh-CN" altLang="en-US" sz="1600" u="none" strike="noStrike" kern="1200" cap="none" spc="0" normalizeH="0" baseline="0" noProof="0" dirty="0">
                <a:ln>
                  <a:noFill/>
                </a:ln>
                <a:solidFill>
                  <a:schemeClr val="tx1">
                    <a:lumMod val="75000"/>
                    <a:lumOff val="25000"/>
                  </a:schemeClr>
                </a:solidFill>
                <a:effectLst/>
                <a:uLnTx/>
                <a:uFillTx/>
                <a:latin typeface="Times New Roman"/>
                <a:ea typeface="微软雅黑"/>
                <a:cs typeface="+mn-ea"/>
                <a:sym typeface="Times New Roman"/>
              </a:rPr>
              <a:t>组成了分工明确、互相配合的学生干部队伍。学生干部是班主任的有力助手，学生干部在工作中能够不断提高自身修养，并努力使自己成为对集体有更大贡献的一员。</a:t>
            </a:r>
          </a:p>
        </p:txBody>
      </p:sp>
      <p:sp>
        <p:nvSpPr>
          <p:cNvPr id="35"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F352E1A-CDCF-455B-95FA-C20C206DB7EF}"/>
              </a:ext>
            </a:extLst>
          </p:cNvPr>
          <p:cNvSpPr txBox="1"/>
          <p:nvPr/>
        </p:nvSpPr>
        <p:spPr>
          <a:xfrm>
            <a:off x="1251896" y="4735115"/>
            <a:ext cx="9903240" cy="695190"/>
          </a:xfrm>
          <a:prstGeom prst="rect">
            <a:avLst/>
          </a:prstGeom>
        </p:spPr>
        <p:txBody>
          <a:bodyPr wrap="square" lIns="0" tIns="0" rIns="0" bIns="0" anchor="ctr">
            <a:spAutoFit/>
          </a:bodyPr>
          <a:lstStyle>
            <a:lvl1pPr marL="272967" indent="-272967" algn="l" defTabSz="914127" rtl="0" eaLnBrk="1" latinLnBrk="0" hangingPunct="1">
              <a:lnSpc>
                <a:spcPct val="90000"/>
              </a:lnSpc>
              <a:spcBef>
                <a:spcPct val="0"/>
              </a:spcBef>
              <a:spcAft>
                <a:spcPts val="1000"/>
              </a:spcAft>
              <a:buFont typeface="Wingdings"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ct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ct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2967" marR="0" lvl="0" indent="-272967" algn="l" defTabSz="914127" rtl="0" eaLnBrk="1" fontAlgn="auto" latinLnBrk="0" hangingPunct="1">
              <a:lnSpc>
                <a:spcPct val="150000"/>
              </a:lnSpc>
              <a:spcBef>
                <a:spcPct val="0"/>
              </a:spcBef>
              <a:spcAft>
                <a:spcPts val="1200"/>
              </a:spcAft>
              <a:buClr>
                <a:srgbClr val="00B050"/>
              </a:buClr>
              <a:buSzTx/>
              <a:buFont typeface="Wingdings" pitchFamily="2" charset="2"/>
              <a:buChar char="p"/>
              <a:defRPr/>
            </a:pPr>
            <a:r>
              <a:rPr kumimoji="0" lang="zh-CN" altLang="en-US" sz="1600" u="none" strike="noStrike" kern="1200" cap="none" spc="0" normalizeH="0" baseline="0" noProof="0">
                <a:ln>
                  <a:noFill/>
                </a:ln>
                <a:solidFill>
                  <a:schemeClr val="tx1">
                    <a:lumMod val="75000"/>
                    <a:lumOff val="25000"/>
                  </a:schemeClr>
                </a:solidFill>
                <a:effectLst/>
                <a:uLnTx/>
                <a:uFillTx/>
                <a:latin typeface="Times New Roman"/>
                <a:ea typeface="微软雅黑"/>
                <a:cs typeface="+mn-ea"/>
                <a:sym typeface="Times New Roman"/>
              </a:rPr>
              <a:t>集体成员都呈现出蓬勃向上的趋势，学习风气浓厚，有正确舆论和良好的班风 ，同学们积极树立集体主人翁思想。</a:t>
            </a:r>
          </a:p>
        </p:txBody>
      </p:sp>
      <p:sp>
        <p:nvSpPr>
          <p:cNvPr id="50" name="文本框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B9C855-45A8-4956-86D0-20592DAB244F}"/>
              </a:ext>
            </a:extLst>
          </p:cNvPr>
          <p:cNvSpPr txBox="1"/>
          <p:nvPr/>
        </p:nvSpPr>
        <p:spPr>
          <a:xfrm>
            <a:off x="1251896" y="5730207"/>
            <a:ext cx="9903240" cy="325858"/>
          </a:xfrm>
          <a:prstGeom prst="rect">
            <a:avLst/>
          </a:prstGeom>
        </p:spPr>
        <p:txBody>
          <a:bodyPr wrap="square" lIns="0" tIns="0" rIns="0" bIns="0" anchor="ctr">
            <a:spAutoFit/>
          </a:bodyPr>
          <a:lstStyle>
            <a:lvl1pPr marL="272967" indent="-272967" algn="l" defTabSz="914127" rtl="0" eaLnBrk="1" latinLnBrk="0" hangingPunct="1">
              <a:lnSpc>
                <a:spcPct val="90000"/>
              </a:lnSpc>
              <a:spcBef>
                <a:spcPct val="0"/>
              </a:spcBef>
              <a:spcAft>
                <a:spcPts val="1000"/>
              </a:spcAft>
              <a:buFont typeface="Wingdings"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ct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ct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2967" marR="0" lvl="0" indent="-272967" algn="l" defTabSz="914127" rtl="0" eaLnBrk="1" fontAlgn="auto" latinLnBrk="0" hangingPunct="1">
              <a:lnSpc>
                <a:spcPct val="150000"/>
              </a:lnSpc>
              <a:spcBef>
                <a:spcPct val="0"/>
              </a:spcBef>
              <a:spcAft>
                <a:spcPts val="1200"/>
              </a:spcAft>
              <a:buClr>
                <a:srgbClr val="00B050"/>
              </a:buClr>
              <a:buSzTx/>
              <a:buFont typeface="Wingdings" pitchFamily="2" charset="2"/>
              <a:buChar char="p"/>
              <a:defRPr/>
            </a:pPr>
            <a:r>
              <a:rPr kumimoji="0" lang="zh-CN" altLang="en-US" sz="1600" u="none" strike="noStrike" kern="1200" cap="none" spc="0" normalizeH="0" baseline="0" noProof="0">
                <a:ln>
                  <a:noFill/>
                </a:ln>
                <a:solidFill>
                  <a:schemeClr val="tx1">
                    <a:lumMod val="75000"/>
                    <a:lumOff val="25000"/>
                  </a:schemeClr>
                </a:solidFill>
                <a:effectLst/>
                <a:uLnTx/>
                <a:uFillTx/>
                <a:latin typeface="Times New Roman"/>
                <a:ea typeface="微软雅黑"/>
                <a:cs typeface="+mn-ea"/>
                <a:sym typeface="Times New Roman"/>
              </a:rPr>
              <a:t>班级是学习活动的场所，应该自己的文化，班级文化是我们平时学习生活的表现。</a:t>
            </a:r>
          </a:p>
        </p:txBody>
      </p:sp>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AC8E39-09F3-8241-8001-681AF0EB6831}"/>
              </a:ext>
            </a:extLst>
          </p:cNvPr>
          <p:cNvGrpSpPr/>
          <p:nvPr/>
        </p:nvGrpSpPr>
        <p:grpSpPr>
          <a:xfrm>
            <a:off x="1531231" y="479836"/>
            <a:ext cx="5400000" cy="779864"/>
            <a:chOff x="1676400" y="735772"/>
            <a:chExt cx="5400000" cy="779864"/>
          </a:xfrm>
        </p:grpSpPr>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A755BBF-A1A9-2D47-9EFB-EDF52070686D}"/>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良好的班集体</a:t>
              </a:r>
            </a:p>
          </p:txBody>
        </p:sp>
        <p:sp>
          <p:nvSpPr>
            <p:cNvPr id="12" name="文本框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AE4AACF-F515-804B-B1F3-7E18E657DE4E}"/>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par>
                                <p:cTn id="8" presetID="22" presetClass="entr" presetSubtype="8" fill="hold" grpId="1"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left)">
                                      <p:cBhvr>
                                        <p:cTn id="10" dur="500"/>
                                        <p:tgtEl>
                                          <p:spTgt spid="24"/>
                                        </p:tgtEl>
                                      </p:cBhvr>
                                    </p:animEffect>
                                  </p:childTnLst>
                                </p:cTn>
                              </p:par>
                              <p:par>
                                <p:cTn id="11" presetID="22" presetClass="entr" presetSubtype="8" fill="hold" grpId="2"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wipe(left)">
                                      <p:cBhvr>
                                        <p:cTn id="13" dur="500"/>
                                        <p:tgtEl>
                                          <p:spTgt spid="30"/>
                                        </p:tgtEl>
                                      </p:cBhvr>
                                    </p:animEffect>
                                  </p:childTnLst>
                                </p:cTn>
                              </p:par>
                              <p:par>
                                <p:cTn id="14" presetID="22" presetClass="entr" presetSubtype="8" fill="hold" grpId="3"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wipe(left)">
                                      <p:cBhvr>
                                        <p:cTn id="16" dur="500"/>
                                        <p:tgtEl>
                                          <p:spTgt spid="35"/>
                                        </p:tgtEl>
                                      </p:cBhvr>
                                    </p:animEffect>
                                  </p:childTnLst>
                                </p:cTn>
                              </p:par>
                              <p:par>
                                <p:cTn id="17" presetID="22" presetClass="entr" presetSubtype="8" fill="hold" grpId="4" nodeType="with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wipe(left)">
                                      <p:cBhvr>
                                        <p:cTn id="1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1"/>
      <p:bldP spid="30" grpId="2"/>
      <p:bldP spid="35" grpId="3"/>
      <p:bldP spid="50" grpId="4"/>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2014D47-2467-48F5-AE3B-A0465C765187}"/>
              </a:ext>
            </a:extLst>
          </p:cNvPr>
          <p:cNvSpPr/>
          <p:nvPr/>
        </p:nvSpPr>
        <p:spPr>
          <a:xfrm>
            <a:off x="1043246" y="2615993"/>
            <a:ext cx="9679622" cy="1200329"/>
          </a:xfrm>
          <a:prstGeom prst="rect">
            <a:avLst/>
          </a:prstGeom>
        </p:spPr>
        <p:txBody>
          <a:bodyPr wrap="square">
            <a:spAutoFit/>
          </a:bodyPr>
          <a:lstStyle/>
          <a:p>
            <a:pPr marL="285750" marR="0" lvl="0" indent="-285750" algn="l" defTabSz="914400" rtl="0" eaLnBrk="1" fontAlgn="auto" latinLnBrk="0" hangingPunct="1">
              <a:lnSpc>
                <a:spcPct val="150000"/>
              </a:lnSpc>
              <a:spcBef>
                <a:spcPct val="0"/>
              </a:spcBef>
              <a:spcAft>
                <a:spcPct val="0"/>
              </a:spcAft>
              <a:buClr>
                <a:srgbClr val="99C840"/>
              </a:buClr>
              <a:buSzTx/>
              <a:buFont typeface="Wingdings" pitchFamily="2" charset="2"/>
              <a:buChar char="p"/>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一天，梭子鱼、虾和天鹅，出去把一辆小车从大路上拖下来。三个家伙一起负起了沉重的担子，它们用足劲儿，身上青筋暴起，但是无论它们怎么拖呀拽呀，小车还是在老地方一点儿也没有移动。这并不是因为小车重得动不了，而是另有缘故：</a:t>
            </a:r>
          </a:p>
        </p:txBody>
      </p:sp>
      <p:sp>
        <p:nvSpPr>
          <p:cNvPr id="14" name="矩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F09F154-05ED-4A8F-B13C-E04BD082A461}"/>
              </a:ext>
            </a:extLst>
          </p:cNvPr>
          <p:cNvSpPr/>
          <p:nvPr/>
        </p:nvSpPr>
        <p:spPr>
          <a:xfrm>
            <a:off x="1043246" y="4180087"/>
            <a:ext cx="6315498" cy="1569660"/>
          </a:xfrm>
          <a:prstGeom prst="rect">
            <a:avLst/>
          </a:prstGeom>
        </p:spPr>
        <p:txBody>
          <a:bodyPr wrap="square">
            <a:spAutoFit/>
          </a:bodyPr>
          <a:lstStyle/>
          <a:p>
            <a:pPr marL="285750" marR="0" lvl="0" indent="-285750" algn="l" defTabSz="914400" rtl="0" eaLnBrk="1" fontAlgn="auto" latinLnBrk="0" hangingPunct="1">
              <a:lnSpc>
                <a:spcPct val="150000"/>
              </a:lnSpc>
              <a:spcBef>
                <a:spcPct val="0"/>
              </a:spcBef>
              <a:spcAft>
                <a:spcPct val="0"/>
              </a:spcAft>
              <a:buClr>
                <a:srgbClr val="ED7D31"/>
              </a:buClr>
              <a:buSzTx/>
              <a:buFont typeface="Wingdings" pitchFamily="2" charset="2"/>
              <a:buChar char="p"/>
              <a:defRPr/>
            </a:pPr>
            <a:r>
              <a:rPr kumimoji="0" lang="zh-CN" altLang="en-US" sz="1600" u="none" strike="noStrike" kern="1200" cap="none" spc="0" normalizeH="0" baseline="0" noProof="0">
                <a:ln>
                  <a:noFill/>
                </a:ln>
                <a:solidFill>
                  <a:srgbClr val="000000"/>
                </a:solidFill>
                <a:effectLst/>
                <a:uLnTx/>
                <a:uFillTx/>
                <a:latin typeface="Times New Roman"/>
                <a:ea typeface="微软雅黑"/>
                <a:cs typeface="+mn-ea"/>
                <a:sym typeface="Times New Roman"/>
              </a:rPr>
              <a:t>天鹅使劲往上向天空提升，虾一步一步向后倒退，梭子鱼又朝着池塘拉去。我们作为一个集体，我们需要做到心往一处想，劲往一处使，只有大家的共同努力，才可以让我们的班集体更加优秀，让我们每一个人更加优秀。</a:t>
            </a:r>
          </a:p>
        </p:txBody>
      </p:sp>
      <p:sp>
        <p:nvSpPr>
          <p:cNvPr id="8" name="平行四边形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F16175-E6B3-FBB6-89B8-7007A2E601E7}"/>
              </a:ext>
            </a:extLst>
          </p:cNvPr>
          <p:cNvSpPr/>
          <p:nvPr/>
        </p:nvSpPr>
        <p:spPr>
          <a:xfrm>
            <a:off x="4654197" y="1720600"/>
            <a:ext cx="2883606"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rPr>
              <a:t>品读小故事</a:t>
            </a:r>
          </a:p>
        </p:txBody>
      </p:sp>
      <p:grpSp>
        <p:nvGrpSpPr>
          <p:cNvPr id="12" name="组合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6086211-2D6D-0F4A-B301-1D56D641C4A7}"/>
              </a:ext>
            </a:extLst>
          </p:cNvPr>
          <p:cNvGrpSpPr/>
          <p:nvPr/>
        </p:nvGrpSpPr>
        <p:grpSpPr>
          <a:xfrm>
            <a:off x="1531231" y="479836"/>
            <a:ext cx="5400000" cy="779864"/>
            <a:chOff x="1676400" y="735772"/>
            <a:chExt cx="5400000" cy="779864"/>
          </a:xfrm>
        </p:grpSpPr>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E61C19-8519-FD47-85AC-770B8AC1E5AB}"/>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良好的班集体</a:t>
              </a:r>
            </a:p>
          </p:txBody>
        </p:sp>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72013C7-D34B-D740-A6E6-3EEA35260784}"/>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B0CA42-05EE-6D46-85AF-D1B71B49DB9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37803" y="3600017"/>
            <a:ext cx="3768038" cy="2691456"/>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2"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42" presetClass="entr" presetSubtype="0" fill="hold" grpId="0" nodeType="afterEffect">
                                  <p:stCondLst>
                                    <p:cond delay="50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anim calcmode="lin" valueType="num">
                                      <p:cBhvr>
                                        <p:cTn id="13" dur="500" fill="hold"/>
                                        <p:tgtEl>
                                          <p:spTgt spid="13"/>
                                        </p:tgtEl>
                                        <p:attrNameLst>
                                          <p:attrName>ppt_x</p:attrName>
                                        </p:attrNameLst>
                                      </p:cBhvr>
                                      <p:tavLst>
                                        <p:tav tm="0">
                                          <p:val>
                                            <p:strVal val="#ppt_x"/>
                                          </p:val>
                                        </p:tav>
                                        <p:tav tm="100000">
                                          <p:val>
                                            <p:strVal val="#ppt_x"/>
                                          </p:val>
                                        </p:tav>
                                      </p:tavLst>
                                    </p:anim>
                                    <p:anim calcmode="lin" valueType="num">
                                      <p:cBhvr>
                                        <p:cTn id="14" dur="500" fill="hold"/>
                                        <p:tgtEl>
                                          <p:spTgt spid="13"/>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500"/>
                            </p:stCondLst>
                            <p:childTnLst>
                              <p:par>
                                <p:cTn id="16" presetID="42" presetClass="entr" presetSubtype="0" fill="hold" grpId="1" nodeType="afterEffect">
                                  <p:stCondLst>
                                    <p:cond delay="100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anim calcmode="lin" valueType="num">
                                      <p:cBhvr>
                                        <p:cTn id="19" dur="500" fill="hold"/>
                                        <p:tgtEl>
                                          <p:spTgt spid="14"/>
                                        </p:tgtEl>
                                        <p:attrNameLst>
                                          <p:attrName>ppt_x</p:attrName>
                                        </p:attrNameLst>
                                      </p:cBhvr>
                                      <p:tavLst>
                                        <p:tav tm="0">
                                          <p:val>
                                            <p:strVal val="#ppt_x"/>
                                          </p:val>
                                        </p:tav>
                                        <p:tav tm="100000">
                                          <p:val>
                                            <p:strVal val="#ppt_x"/>
                                          </p:val>
                                        </p:tav>
                                      </p:tavLst>
                                    </p:anim>
                                    <p:anim calcmode="lin" valueType="num">
                                      <p:cBhvr>
                                        <p:cTn id="20"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1"/>
      <p:bldP spid="8"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2D66E3-3B76-DA4A-B83D-C639BFE56C01}"/>
              </a:ext>
            </a:extLst>
          </p:cNvPr>
          <p:cNvSpPr txBox="1"/>
          <p:nvPr/>
        </p:nvSpPr>
        <p:spPr>
          <a:xfrm>
            <a:off x="5264740" y="1846903"/>
            <a:ext cx="1620957" cy="523220"/>
          </a:xfrm>
          <a:prstGeom prst="rect">
            <a:avLst/>
          </a:prstGeom>
          <a:noFill/>
        </p:spPr>
        <p:txBody>
          <a:bodyPr wrap="none" rtlCol="0">
            <a:spAutoFit/>
          </a:bodyPr>
          <a:lstStyle/>
          <a:p>
            <a:r>
              <a:rPr kumimoji="1" lang="zh-CN" altLang="en-US" sz="2800">
                <a:solidFill>
                  <a:schemeClr val="tx1">
                    <a:lumMod val="75000"/>
                    <a:lumOff val="25000"/>
                  </a:schemeClr>
                </a:solidFill>
                <a:latin typeface="Times New Roman"/>
                <a:ea typeface="微软雅黑"/>
                <a:sym typeface="Times New Roman"/>
              </a:rPr>
              <a:t>第三部分</a:t>
            </a: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5978F2-D864-6246-AD4A-CFA9EBE6EDCF}"/>
              </a:ext>
            </a:extLst>
          </p:cNvPr>
          <p:cNvSpPr txBox="1"/>
          <p:nvPr/>
        </p:nvSpPr>
        <p:spPr>
          <a:xfrm>
            <a:off x="2905119" y="2344551"/>
            <a:ext cx="6340198" cy="1323439"/>
          </a:xfrm>
          <a:prstGeom prst="rect">
            <a:avLst/>
          </a:prstGeom>
          <a:noFill/>
        </p:spPr>
        <p:txBody>
          <a:bodyPr wrap="none" rtlCol="0">
            <a:spAutoFit/>
          </a:bodyPr>
          <a:lstStyle/>
          <a:p>
            <a:r>
              <a:rPr kumimoji="1" lang="zh-CN" altLang="en-US" sz="8000">
                <a:solidFill>
                  <a:schemeClr val="tx1">
                    <a:lumMod val="75000"/>
                    <a:lumOff val="25000"/>
                  </a:schemeClr>
                </a:solidFill>
                <a:latin typeface="Times New Roman"/>
                <a:ea typeface="微软雅黑"/>
                <a:sym typeface="Times New Roman"/>
              </a:rPr>
              <a:t>班级体凝聚力</a:t>
            </a:r>
          </a:p>
        </p:txBody>
      </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C5C5BD-0B88-334B-ADC5-F02233370273}"/>
              </a:ext>
            </a:extLst>
          </p:cNvPr>
          <p:cNvSpPr txBox="1"/>
          <p:nvPr/>
        </p:nvSpPr>
        <p:spPr>
          <a:xfrm>
            <a:off x="2819402" y="3650882"/>
            <a:ext cx="6511632" cy="526811"/>
          </a:xfrm>
          <a:prstGeom prst="rect">
            <a:avLst/>
          </a:prstGeom>
          <a:noFill/>
        </p:spPr>
        <p:txBody>
          <a:bodyPr wrap="square" rtlCol="0">
            <a:spAutoFit/>
          </a:bodyPr>
          <a:lstStyle/>
          <a:p>
            <a:pPr algn="ctr">
              <a:lnSpc>
                <a:spcPct val="150000"/>
              </a:lnSpc>
            </a:pPr>
            <a:r>
              <a:rPr kumimoji="1" lang="en" altLang="zh-CN" sz="1000">
                <a:solidFill>
                  <a:schemeClr val="tx1">
                    <a:lumMod val="65000"/>
                    <a:lumOff val="35000"/>
                  </a:schemeClr>
                </a:solidFill>
                <a:latin typeface="Times New Roman"/>
                <a:ea typeface="微软雅黑"/>
                <a:sym typeface="Times New Roman"/>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412333743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1"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2"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1"/>
      <p:bldP spid="6" grpId="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稻壳儿鸭鸭 1"/>
          <p:cNvSpPr txBox="1"/>
          <p:nvPr/>
        </p:nvSpPr>
        <p:spPr>
          <a:xfrm>
            <a:off x="1927792" y="2346894"/>
            <a:ext cx="8336416" cy="787523"/>
          </a:xfrm>
          <a:prstGeom prst="rect">
            <a:avLst/>
          </a:prstGeom>
          <a:noFill/>
        </p:spPr>
        <p:txBody>
          <a:bodyPr wrap="square" rtlCol="0" anchor="t">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1600" u="none" strike="noStrike" kern="1200" cap="none" spc="0" normalizeH="0" baseline="0" noProof="0">
                <a:ln>
                  <a:noFill/>
                </a:ln>
                <a:solidFill>
                  <a:srgbClr val="404040"/>
                </a:solidFill>
                <a:effectLst/>
                <a:uLnTx/>
                <a:uFillTx/>
                <a:latin typeface="Times New Roman"/>
                <a:ea typeface="微软雅黑"/>
                <a:sym typeface="Times New Roman"/>
              </a:rPr>
              <a:t>凝聚力是指群体成员之间为实现群体活动目标而实施团结协作的程度，所谓群体是指人的集合，包括家庭、朋友、单位、集体、阶级、民族、国家等等。</a:t>
            </a:r>
          </a:p>
        </p:txBody>
      </p:sp>
      <p:sp>
        <p:nvSpPr>
          <p:cNvPr id="16" name="稻壳儿鸭鸭 2"/>
          <p:cNvSpPr/>
          <p:nvPr/>
        </p:nvSpPr>
        <p:spPr>
          <a:xfrm>
            <a:off x="2350246" y="3365105"/>
            <a:ext cx="1645557" cy="1476375"/>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rPr>
              <a:t>什么是班集体的凝聚力？</a:t>
            </a:r>
          </a:p>
        </p:txBody>
      </p:sp>
      <p:sp>
        <p:nvSpPr>
          <p:cNvPr id="17" name="稻壳儿鸭鸭 3"/>
          <p:cNvSpPr/>
          <p:nvPr/>
        </p:nvSpPr>
        <p:spPr>
          <a:xfrm>
            <a:off x="5191561" y="3365105"/>
            <a:ext cx="1645557" cy="1476375"/>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rPr>
              <a:t>班集体的凝聚力表现是什么呢？</a:t>
            </a:r>
          </a:p>
        </p:txBody>
      </p:sp>
      <p:sp>
        <p:nvSpPr>
          <p:cNvPr id="18" name="稻壳儿鸭鸭 4"/>
          <p:cNvSpPr/>
          <p:nvPr/>
        </p:nvSpPr>
        <p:spPr>
          <a:xfrm>
            <a:off x="8032876" y="3365104"/>
            <a:ext cx="1645557" cy="1476375"/>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rPr>
              <a:t>怎样建立起一个有凝聚力的班集体呢？ </a:t>
            </a:r>
          </a:p>
        </p:txBody>
      </p:sp>
      <p:sp>
        <p:nvSpPr>
          <p:cNvPr id="11" name="稻壳儿鸭鸭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81D3FA-D425-A884-4783-76190D4E6104}"/>
              </a:ext>
            </a:extLst>
          </p:cNvPr>
          <p:cNvSpPr/>
          <p:nvPr/>
        </p:nvSpPr>
        <p:spPr>
          <a:xfrm>
            <a:off x="4482394" y="1804863"/>
            <a:ext cx="2883606"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rPr>
              <a:t>班集体凝聚力</a:t>
            </a:r>
          </a:p>
        </p:txBody>
      </p:sp>
      <p:sp>
        <p:nvSpPr>
          <p:cNvPr id="20" name="稻壳儿鸭鸭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7AA4AD-7F2F-FE4C-E90F-C727C39EFF01}"/>
              </a:ext>
            </a:extLst>
          </p:cNvPr>
          <p:cNvSpPr/>
          <p:nvPr/>
        </p:nvSpPr>
        <p:spPr>
          <a:xfrm>
            <a:off x="1471353" y="5511469"/>
            <a:ext cx="9249294" cy="438150"/>
          </a:xfrm>
          <a:prstGeom prst="parallelogram">
            <a:avLst>
              <a:gd name="adj" fmla="val 18558"/>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2000" u="none" strike="noStrike" kern="1200" cap="none" spc="0" normalizeH="0" baseline="0" noProof="0">
                <a:ln>
                  <a:noFill/>
                </a:ln>
                <a:solidFill>
                  <a:prstClr val="white"/>
                </a:solidFill>
                <a:effectLst/>
                <a:uLnTx/>
                <a:uFillTx/>
                <a:latin typeface="Times New Roman"/>
                <a:ea typeface="微软雅黑"/>
                <a:cs typeface="汉仪尚巍手书W" panose="00020600040101010101" charset="-122"/>
                <a:sym typeface="Times New Roman"/>
              </a:rPr>
              <a:t>流沙不能聚成塔，建材的团结才能建起巍峨的大厦。</a:t>
            </a:r>
          </a:p>
        </p:txBody>
      </p:sp>
      <p:grpSp>
        <p:nvGrpSpPr>
          <p:cNvPr id="14" name="组合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A82F266-55C5-4E44-95EA-A92906F79454}"/>
              </a:ext>
            </a:extLst>
          </p:cNvPr>
          <p:cNvGrpSpPr/>
          <p:nvPr/>
        </p:nvGrpSpPr>
        <p:grpSpPr>
          <a:xfrm>
            <a:off x="1531231" y="479836"/>
            <a:ext cx="5400000" cy="779864"/>
            <a:chOff x="1676400" y="735772"/>
            <a:chExt cx="5400000" cy="779864"/>
          </a:xfrm>
        </p:grpSpPr>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9DD913-5CAD-5840-9382-F4959D95C469}"/>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班集体凝聚力</a:t>
              </a:r>
            </a:p>
          </p:txBody>
        </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6FA516-5C20-734D-89D1-7893D10C9A0F}"/>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4"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47"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anim calcmode="lin" valueType="num">
                                      <p:cBhvr>
                                        <p:cTn id="12" dur="500" fill="hold"/>
                                        <p:tgtEl>
                                          <p:spTgt spid="15"/>
                                        </p:tgtEl>
                                        <p:attrNameLst>
                                          <p:attrName>ppt_x</p:attrName>
                                        </p:attrNameLst>
                                      </p:cBhvr>
                                      <p:tavLst>
                                        <p:tav tm="0">
                                          <p:val>
                                            <p:strVal val="#ppt_x"/>
                                          </p:val>
                                        </p:tav>
                                        <p:tav tm="100000">
                                          <p:val>
                                            <p:strVal val="#ppt_x"/>
                                          </p:val>
                                        </p:tav>
                                      </p:tavLst>
                                    </p:anim>
                                    <p:anim calcmode="lin" valueType="num">
                                      <p:cBhvr>
                                        <p:cTn id="13" dur="500" fill="hold"/>
                                        <p:tgtEl>
                                          <p:spTgt spid="15"/>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500"/>
                            </p:stCondLst>
                            <p:childTnLst>
                              <p:par>
                                <p:cTn id="15" presetID="53" presetClass="entr" presetSubtype="0" fill="hold" grpId="1" nodeType="afterEffect">
                                  <p:stCondLst>
                                    <p:cond delay="50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0" fill="hold" grpId="2" nodeType="withEffect">
                                  <p:stCondLst>
                                    <p:cond delay="50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cTn>
                              </p:par>
                              <p:par>
                                <p:cTn id="25" presetID="53" presetClass="entr" presetSubtype="0" fill="hold" grpId="3" nodeType="withEffect">
                                  <p:stCondLst>
                                    <p:cond delay="500"/>
                                  </p:stCondLst>
                                  <p:childTnLst>
                                    <p:set>
                                      <p:cBhvr>
                                        <p:cTn id="26" dur="1" fill="hold">
                                          <p:stCondLst>
                                            <p:cond delay="0"/>
                                          </p:stCondLst>
                                        </p:cTn>
                                        <p:tgtEl>
                                          <p:spTgt spid="18"/>
                                        </p:tgtEl>
                                        <p:attrNameLst>
                                          <p:attrName>style.visibility</p:attrName>
                                        </p:attrNameLst>
                                      </p:cBhvr>
                                      <p:to>
                                        <p:strVal val="visible"/>
                                      </p:to>
                                    </p:set>
                                    <p:anim calcmode="lin" valueType="num">
                                      <p:cBhvr>
                                        <p:cTn id="27" dur="500" fill="hold"/>
                                        <p:tgtEl>
                                          <p:spTgt spid="18"/>
                                        </p:tgtEl>
                                        <p:attrNameLst>
                                          <p:attrName>ppt_w</p:attrName>
                                        </p:attrNameLst>
                                      </p:cBhvr>
                                      <p:tavLst>
                                        <p:tav tm="0">
                                          <p:val>
                                            <p:fltVal val="0"/>
                                          </p:val>
                                        </p:tav>
                                        <p:tav tm="100000">
                                          <p:val>
                                            <p:strVal val="#ppt_w"/>
                                          </p:val>
                                        </p:tav>
                                      </p:tavLst>
                                    </p:anim>
                                    <p:anim calcmode="lin" valueType="num">
                                      <p:cBhvr>
                                        <p:cTn id="28" dur="500" fill="hold"/>
                                        <p:tgtEl>
                                          <p:spTgt spid="18"/>
                                        </p:tgtEl>
                                        <p:attrNameLst>
                                          <p:attrName>ppt_h</p:attrName>
                                        </p:attrNameLst>
                                      </p:cBhvr>
                                      <p:tavLst>
                                        <p:tav tm="0">
                                          <p:val>
                                            <p:fltVal val="0"/>
                                          </p:val>
                                        </p:tav>
                                        <p:tav tm="100000">
                                          <p:val>
                                            <p:strVal val="#ppt_h"/>
                                          </p:val>
                                        </p:tav>
                                      </p:tavLst>
                                    </p:anim>
                                    <p:animEffect transition="in" filter="fade">
                                      <p:cBhvr>
                                        <p:cTn id="29" dur="500"/>
                                        <p:tgtEl>
                                          <p:spTgt spid="18"/>
                                        </p:tgtEl>
                                      </p:cBhvr>
                                    </p:animEffect>
                                  </p:childTnLst>
                                </p:cTn>
                              </p:par>
                            </p:childTnLst>
                          </p:cTn>
                        </p:par>
                        <p:par>
                          <p:cTn id="30" fill="hold" nodeType="afterGroup">
                            <p:stCondLst>
                              <p:cond delay="1500"/>
                            </p:stCondLst>
                            <p:childTnLst>
                              <p:par>
                                <p:cTn id="31" presetID="2" presetClass="entr" presetSubtype="4" fill="hold" grpId="5" nodeType="afterEffect">
                                  <p:stCondLst>
                                    <p:cond delay="100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ppt_x"/>
                                          </p:val>
                                        </p:tav>
                                        <p:tav tm="100000">
                                          <p:val>
                                            <p:strVal val="#ppt_x"/>
                                          </p:val>
                                        </p:tav>
                                      </p:tavLst>
                                    </p:anim>
                                    <p:anim calcmode="lin" valueType="num">
                                      <p:cBhvr additive="base">
                                        <p:cTn id="3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1" animBg="1"/>
      <p:bldP spid="17" grpId="2" animBg="1"/>
      <p:bldP spid="18" grpId="3" animBg="1"/>
      <p:bldP spid="11" grpId="4" animBg="1"/>
      <p:bldP spid="20" grpId="5"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26326E-5B40-40FF-A70D-6AC3496A07B8}"/>
              </a:ext>
            </a:extLst>
          </p:cNvPr>
          <p:cNvSpPr/>
          <p:nvPr/>
        </p:nvSpPr>
        <p:spPr>
          <a:xfrm>
            <a:off x="3537686" y="2164410"/>
            <a:ext cx="6562278" cy="923330"/>
          </a:xfrm>
          <a:prstGeom prst="rect">
            <a:avLst/>
          </a:prstGeom>
        </p:spPr>
        <p:txBody>
          <a:bodyPr wrap="square">
            <a:spAutoFit/>
          </a:bodyPr>
          <a:lstStyle/>
          <a:p>
            <a:pPr marL="0" marR="0" lvl="0" indent="0" algn="just" defTabSz="914400" rtl="0" eaLnBrk="1" fontAlgn="auto" latinLnBrk="0" hangingPunct="1">
              <a:lnSpc>
                <a:spcPct val="150000"/>
              </a:lnSpc>
              <a:spcBef>
                <a:spcPct val="0"/>
              </a:spcBef>
              <a:spcAft>
                <a:spcPct val="0"/>
              </a:spcAft>
              <a:buClr>
                <a:srgbClr val="C00000"/>
              </a:buClr>
              <a:buSzTx/>
              <a:buFontTx/>
              <a:buNone/>
              <a:defRPr/>
            </a:pPr>
            <a:r>
              <a:rPr kumimoji="0" lang="zh-CN" altLang="en-US" sz="1200" u="none" strike="noStrike" kern="1200" cap="none" spc="0" normalizeH="0" baseline="0" noProof="0">
                <a:ln>
                  <a:noFill/>
                </a:ln>
                <a:solidFill>
                  <a:srgbClr val="000000"/>
                </a:solidFill>
                <a:effectLst/>
                <a:uLnTx/>
                <a:uFillTx/>
                <a:latin typeface="Times New Roman"/>
                <a:ea typeface="微软雅黑"/>
                <a:cs typeface="+mn-ea"/>
                <a:sym typeface="Times New Roman"/>
              </a:rPr>
              <a:t>爱这个集体。　我们的每一份付出都给了这个集体，每一份荣誉都来自这个集体。爱集体，是维护集体荣誉和利益的前提，只有爱集体才能形成一个和谐的学习氛围，每个人才能开开心心快快乐乐的学习。</a:t>
            </a:r>
          </a:p>
        </p:txBody>
      </p:sp>
      <p:sp>
        <p:nvSpPr>
          <p:cNvPr id="23" name="平行四边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5939156-9506-600F-6077-355166E49079}"/>
              </a:ext>
            </a:extLst>
          </p:cNvPr>
          <p:cNvSpPr/>
          <p:nvPr/>
        </p:nvSpPr>
        <p:spPr>
          <a:xfrm>
            <a:off x="1764376" y="2173177"/>
            <a:ext cx="1296812" cy="438150"/>
          </a:xfrm>
          <a:prstGeom prst="parallelogram">
            <a:avLst>
              <a:gd name="adj" fmla="val 18558"/>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en-US" altLang="zh-CN" sz="1600" u="none" strike="noStrike" kern="1200" cap="none" spc="0" normalizeH="0" baseline="0" noProof="0">
                <a:ln>
                  <a:noFill/>
                </a:ln>
                <a:solidFill>
                  <a:prstClr val="white"/>
                </a:solidFill>
                <a:effectLst/>
                <a:uLnTx/>
                <a:uFillTx/>
                <a:latin typeface="Times New Roman"/>
                <a:ea typeface="微软雅黑"/>
                <a:sym typeface="Times New Roman"/>
              </a:rPr>
              <a:t>NO.01</a:t>
            </a:r>
            <a:endPar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38" name="矩形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F5B25E-1363-4B39-8C12-56571B19B470}"/>
              </a:ext>
            </a:extLst>
          </p:cNvPr>
          <p:cNvSpPr/>
          <p:nvPr/>
        </p:nvSpPr>
        <p:spPr>
          <a:xfrm>
            <a:off x="3537686" y="3542657"/>
            <a:ext cx="6562278" cy="613694"/>
          </a:xfrm>
          <a:prstGeom prst="rect">
            <a:avLst/>
          </a:prstGeom>
        </p:spPr>
        <p:txBody>
          <a:bodyPr wrap="square">
            <a:spAutoFit/>
          </a:bodyPr>
          <a:lstStyle/>
          <a:p>
            <a:pPr marL="0" marR="0" lvl="0" indent="0" algn="just" defTabSz="914400" rtl="0" eaLnBrk="1" fontAlgn="auto" latinLnBrk="0" hangingPunct="1">
              <a:lnSpc>
                <a:spcPct val="150000"/>
              </a:lnSpc>
              <a:spcBef>
                <a:spcPct val="0"/>
              </a:spcBef>
              <a:spcAft>
                <a:spcPct val="0"/>
              </a:spcAft>
              <a:buClr>
                <a:srgbClr val="C00000"/>
              </a:buClr>
              <a:buSzTx/>
              <a:buFontTx/>
              <a:buNone/>
              <a:defRPr/>
            </a:pPr>
            <a:r>
              <a:rPr kumimoji="0" lang="zh-CN" altLang="en-US" sz="1200" u="none" strike="noStrike" kern="1200" cap="none" spc="0" normalizeH="0" baseline="0" noProof="0">
                <a:ln>
                  <a:noFill/>
                </a:ln>
                <a:solidFill>
                  <a:srgbClr val="000000"/>
                </a:solidFill>
                <a:effectLst/>
                <a:uLnTx/>
                <a:uFillTx/>
                <a:latin typeface="Times New Roman"/>
                <a:ea typeface="微软雅黑"/>
                <a:cs typeface="+mn-ea"/>
                <a:sym typeface="Times New Roman"/>
              </a:rPr>
              <a:t>爱身边的每一个人。做事多为他人着想，遇事多做换位思考。不能我行我素，以自我为中心把自己的利益放在第一位。要多看到别人身上的优点，多找自己身上的缺点。</a:t>
            </a:r>
          </a:p>
        </p:txBody>
      </p:sp>
      <p:sp>
        <p:nvSpPr>
          <p:cNvPr id="24" name="平行四边形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D2739DE-2088-7F29-FB10-BD0D2928AC96}"/>
              </a:ext>
            </a:extLst>
          </p:cNvPr>
          <p:cNvSpPr/>
          <p:nvPr/>
        </p:nvSpPr>
        <p:spPr>
          <a:xfrm>
            <a:off x="1764376" y="3569478"/>
            <a:ext cx="1296812" cy="438150"/>
          </a:xfrm>
          <a:prstGeom prst="parallelogram">
            <a:avLst>
              <a:gd name="adj" fmla="val 18558"/>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914400" rtl="0" eaLnBrk="1" fontAlgn="auto" latinLnBrk="0" hangingPunct="1">
              <a:lnSpc>
                <a:spcPct val="120000"/>
              </a:lnSpc>
              <a:spcBef>
                <a:spcPct val="0"/>
              </a:spcBef>
              <a:spcAft>
                <a:spcPct val="0"/>
              </a:spcAft>
              <a:buClrTx/>
              <a:buSzTx/>
              <a:buFontTx/>
              <a:buNone/>
              <a:defRPr/>
            </a:pPr>
            <a:r>
              <a:rPr kumimoji="0" lang="en-US" altLang="zh-CN" sz="1800" u="none" strike="noStrike" kern="1200" cap="none" spc="0" normalizeH="0" baseline="0" noProof="0">
                <a:ln>
                  <a:noFill/>
                </a:ln>
                <a:solidFill>
                  <a:prstClr val="white"/>
                </a:solidFill>
                <a:effectLst/>
                <a:uLnTx/>
                <a:uFillTx/>
                <a:latin typeface="Times New Roman"/>
                <a:ea typeface="微软雅黑"/>
                <a:sym typeface="Times New Roman"/>
              </a:rPr>
              <a:t>NO.02</a:t>
            </a:r>
            <a:endParaRPr kumimoji="0" lang="zh-CN" altLang="en-US" sz="1800"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42" name="矩形 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EBADC5D-F65A-4A92-83E8-86B87F39623E}"/>
              </a:ext>
            </a:extLst>
          </p:cNvPr>
          <p:cNvSpPr/>
          <p:nvPr/>
        </p:nvSpPr>
        <p:spPr>
          <a:xfrm>
            <a:off x="3537686" y="4933736"/>
            <a:ext cx="6562278" cy="923330"/>
          </a:xfrm>
          <a:prstGeom prst="rect">
            <a:avLst/>
          </a:prstGeom>
        </p:spPr>
        <p:txBody>
          <a:bodyPr wrap="square">
            <a:spAutoFit/>
          </a:bodyPr>
          <a:lstStyle/>
          <a:p>
            <a:pPr marL="0" marR="0" lvl="0" indent="0" algn="just" defTabSz="914400" rtl="0" eaLnBrk="1" fontAlgn="auto" latinLnBrk="0" hangingPunct="1">
              <a:lnSpc>
                <a:spcPct val="150000"/>
              </a:lnSpc>
              <a:spcBef>
                <a:spcPct val="0"/>
              </a:spcBef>
              <a:spcAft>
                <a:spcPct val="0"/>
              </a:spcAft>
              <a:buClr>
                <a:srgbClr val="C00000"/>
              </a:buClr>
              <a:buSzTx/>
              <a:buFontTx/>
              <a:buNone/>
              <a:defRPr/>
            </a:pPr>
            <a:r>
              <a:rPr kumimoji="0" lang="zh-CN" altLang="en-US" sz="1200" u="none" strike="noStrike" kern="1200" cap="none" spc="0" normalizeH="0" baseline="0" noProof="0">
                <a:ln>
                  <a:noFill/>
                </a:ln>
                <a:solidFill>
                  <a:srgbClr val="000000"/>
                </a:solidFill>
                <a:effectLst/>
                <a:uLnTx/>
                <a:uFillTx/>
                <a:latin typeface="Times New Roman"/>
                <a:ea typeface="微软雅黑"/>
                <a:cs typeface="+mn-ea"/>
                <a:sym typeface="Times New Roman"/>
              </a:rPr>
              <a:t>做好身边的每一件事。如认真打扫卫生、不损坏公物、不在校园追逐打闹等等，要以最礼貌的方式同他人交往，尊重他人，要注重自己的一言一行，拒绝脏话，增强自己的集体荣誉感，时时做到自己心中有班级，心中有学校，始终做到集体高于个人。</a:t>
            </a:r>
          </a:p>
        </p:txBody>
      </p:sp>
      <p:sp>
        <p:nvSpPr>
          <p:cNvPr id="25" name="平行四边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994F6D-241F-7BC2-F941-B107B1C9FE2A}"/>
              </a:ext>
            </a:extLst>
          </p:cNvPr>
          <p:cNvSpPr/>
          <p:nvPr/>
        </p:nvSpPr>
        <p:spPr>
          <a:xfrm>
            <a:off x="1764376" y="4947726"/>
            <a:ext cx="1296812" cy="438150"/>
          </a:xfrm>
          <a:prstGeom prst="parallelogram">
            <a:avLst>
              <a:gd name="adj" fmla="val 18558"/>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en-US" altLang="zh-CN" sz="1600" u="none" strike="noStrike" kern="1200" cap="none" spc="0" normalizeH="0" baseline="0" noProof="0">
                <a:ln>
                  <a:noFill/>
                </a:ln>
                <a:solidFill>
                  <a:prstClr val="white"/>
                </a:solidFill>
                <a:effectLst/>
                <a:uLnTx/>
                <a:uFillTx/>
                <a:latin typeface="Times New Roman"/>
                <a:ea typeface="微软雅黑"/>
                <a:sym typeface="Times New Roman"/>
              </a:rPr>
              <a:t>NO.03</a:t>
            </a:r>
            <a:endPar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endParaRPr>
          </a:p>
        </p:txBody>
      </p:sp>
      <p:grpSp>
        <p:nvGrpSpPr>
          <p:cNvPr id="15" name="组合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60A6D3B-099A-2A48-8234-903D4EB2A215}"/>
              </a:ext>
            </a:extLst>
          </p:cNvPr>
          <p:cNvGrpSpPr/>
          <p:nvPr/>
        </p:nvGrpSpPr>
        <p:grpSpPr>
          <a:xfrm>
            <a:off x="1531231" y="479836"/>
            <a:ext cx="5400000" cy="779864"/>
            <a:chOff x="1676400" y="735772"/>
            <a:chExt cx="5400000" cy="779864"/>
          </a:xfrm>
        </p:grpSpPr>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B667221-D720-504B-BE75-00188553ED81}"/>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班集体凝聚力</a:t>
              </a:r>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6B5322-8949-6B40-854C-33B63F9E635E}"/>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稻壳儿鸭鸭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42BE34E-5FA2-C8A2-A831-3C2BBAC96AC7}"/>
              </a:ext>
            </a:extLst>
          </p:cNvPr>
          <p:cNvSpPr/>
          <p:nvPr/>
        </p:nvSpPr>
        <p:spPr>
          <a:xfrm>
            <a:off x="3955697" y="1926889"/>
            <a:ext cx="4280606"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rPr>
              <a:t>如何提升班级凝聚力</a:t>
            </a:r>
          </a:p>
        </p:txBody>
      </p:sp>
      <p:sp>
        <p:nvSpPr>
          <p:cNvPr id="14" name="稻壳儿鸭鸭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D4456B-BD2A-4F08-A114-B3AF30D68DCD}"/>
              </a:ext>
            </a:extLst>
          </p:cNvPr>
          <p:cNvSpPr/>
          <p:nvPr/>
        </p:nvSpPr>
        <p:spPr>
          <a:xfrm>
            <a:off x="805648" y="2910017"/>
            <a:ext cx="1394117" cy="120015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srgbClr val="FFFFFF"/>
              </a:solidFill>
              <a:effectLst/>
              <a:uLnTx/>
              <a:uFillTx/>
              <a:latin typeface="Times New Roman"/>
              <a:ea typeface="微软雅黑"/>
              <a:sym typeface="Times New Roman"/>
            </a:endParaRPr>
          </a:p>
        </p:txBody>
      </p:sp>
      <p:sp>
        <p:nvSpPr>
          <p:cNvPr id="15" name="稻壳儿鸭鸭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BFF474-FEA5-4426-8270-2DCC500546A9}"/>
              </a:ext>
            </a:extLst>
          </p:cNvPr>
          <p:cNvSpPr/>
          <p:nvPr/>
        </p:nvSpPr>
        <p:spPr>
          <a:xfrm>
            <a:off x="931801" y="3052892"/>
            <a:ext cx="4877634" cy="888283"/>
          </a:xfrm>
          <a:prstGeom prst="roundRect">
            <a:avLst/>
          </a:prstGeom>
          <a:solidFill>
            <a:srgbClr val="FFFFFF"/>
          </a:solidFill>
          <a:ln>
            <a:noFill/>
          </a:ln>
          <a:effectLst>
            <a:outerShdw blurRad="38100" dist="25400" sx="101000" sy="101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srgbClr val="FFFFFF"/>
              </a:solidFill>
              <a:effectLst/>
              <a:uLnTx/>
              <a:uFillTx/>
              <a:latin typeface="Times New Roman"/>
              <a:ea typeface="微软雅黑"/>
              <a:sym typeface="Times New Roman"/>
            </a:endParaRPr>
          </a:p>
        </p:txBody>
      </p:sp>
      <p:sp>
        <p:nvSpPr>
          <p:cNvPr id="12" name="稻壳儿鸭鸭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C285E7-CAB2-4E07-B7D0-4DFD81F14259}"/>
              </a:ext>
            </a:extLst>
          </p:cNvPr>
          <p:cNvSpPr/>
          <p:nvPr/>
        </p:nvSpPr>
        <p:spPr>
          <a:xfrm>
            <a:off x="931801" y="3132108"/>
            <a:ext cx="762615" cy="602589"/>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30000"/>
              </a:lnSpc>
              <a:spcBef>
                <a:spcPct val="0"/>
              </a:spcBef>
              <a:spcAft>
                <a:spcPct val="0"/>
              </a:spcAft>
              <a:buClrTx/>
              <a:buSzTx/>
              <a:buFontTx/>
              <a:buNone/>
              <a:defRPr/>
            </a:pPr>
            <a:r>
              <a:rPr kumimoji="0" lang="en-US" altLang="zh-CN" sz="2400" u="none" strike="noStrike" kern="1200" cap="none" spc="0" normalizeH="0" baseline="0" noProof="0">
                <a:ln>
                  <a:noFill/>
                </a:ln>
                <a:solidFill>
                  <a:srgbClr val="FFFFFF"/>
                </a:solidFill>
                <a:effectLst/>
                <a:uLnTx/>
                <a:uFillTx/>
                <a:latin typeface="Times New Roman"/>
                <a:ea typeface="微软雅黑"/>
                <a:cs typeface="微软雅黑" panose="020B0503020204020204" charset="-122"/>
                <a:sym typeface="Times New Roman"/>
              </a:rPr>
              <a:t>1</a:t>
            </a:r>
          </a:p>
        </p:txBody>
      </p:sp>
      <p:sp>
        <p:nvSpPr>
          <p:cNvPr id="13" name="稻壳儿鸭鸭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63179E8-2FCC-4C66-A6CF-78A02A521480}"/>
              </a:ext>
            </a:extLst>
          </p:cNvPr>
          <p:cNvSpPr/>
          <p:nvPr/>
        </p:nvSpPr>
        <p:spPr>
          <a:xfrm>
            <a:off x="1820568" y="3173184"/>
            <a:ext cx="3945732" cy="510524"/>
          </a:xfrm>
          <a:prstGeom prst="rect">
            <a:avLst/>
          </a:prstGeom>
        </p:spPr>
        <p:txBody>
          <a:bodyPr wrap="square">
            <a:spAutoFit/>
          </a:bodyPr>
          <a:lstStyle/>
          <a:p>
            <a:pPr marL="0" marR="0" lvl="0" indent="0" algn="l" defTabSz="914400" rtl="0" eaLnBrk="1" fontAlgn="auto" latinLnBrk="0" hangingPunct="1">
              <a:lnSpc>
                <a:spcPct val="200000"/>
              </a:lnSpc>
              <a:spcBef>
                <a:spcPct val="0"/>
              </a:spcBef>
              <a:spcAft>
                <a:spcPct val="0"/>
              </a:spcAft>
              <a:buClr>
                <a:prstClr val="black">
                  <a:lumMod val="75000"/>
                  <a:lumOff val="25000"/>
                </a:prstClr>
              </a:buClr>
              <a:buSzTx/>
              <a:buFontTx/>
              <a:buNone/>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分工明确，让更多的人参与到管理中。</a:t>
            </a:r>
          </a:p>
        </p:txBody>
      </p:sp>
      <p:sp>
        <p:nvSpPr>
          <p:cNvPr id="2" name="稻壳儿鸭鸭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34A3BA-DBA8-522F-DADA-8A8B60BB9C16}"/>
              </a:ext>
            </a:extLst>
          </p:cNvPr>
          <p:cNvSpPr/>
          <p:nvPr/>
        </p:nvSpPr>
        <p:spPr>
          <a:xfrm>
            <a:off x="1088504" y="3151493"/>
            <a:ext cx="612973" cy="62281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u="none" strike="noStrike" kern="1200" cap="none" spc="0" normalizeH="0" baseline="0" noProof="0">
                <a:ln>
                  <a:noFill/>
                </a:ln>
                <a:solidFill>
                  <a:prstClr val="white"/>
                </a:solidFill>
                <a:effectLst/>
                <a:uLnTx/>
                <a:uFillTx/>
                <a:latin typeface="Times New Roman"/>
                <a:ea typeface="微软雅黑"/>
                <a:sym typeface="Times New Roman"/>
              </a:rPr>
              <a:t>01</a:t>
            </a:r>
            <a:endPar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52" name="稻壳儿鸭鸭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B3DF2A-E1EB-BB54-B231-39D773402BE6}"/>
              </a:ext>
            </a:extLst>
          </p:cNvPr>
          <p:cNvSpPr/>
          <p:nvPr/>
        </p:nvSpPr>
        <p:spPr>
          <a:xfrm>
            <a:off x="6410154" y="2910017"/>
            <a:ext cx="1394117" cy="120015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srgbClr val="FFFFFF"/>
              </a:solidFill>
              <a:effectLst/>
              <a:uLnTx/>
              <a:uFillTx/>
              <a:latin typeface="Times New Roman"/>
              <a:ea typeface="微软雅黑"/>
              <a:sym typeface="Times New Roman"/>
            </a:endParaRPr>
          </a:p>
        </p:txBody>
      </p:sp>
      <p:sp>
        <p:nvSpPr>
          <p:cNvPr id="53" name="稻壳儿鸭鸭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60BE54-A91A-EBBB-014E-3B394C15649C}"/>
              </a:ext>
            </a:extLst>
          </p:cNvPr>
          <p:cNvSpPr/>
          <p:nvPr/>
        </p:nvSpPr>
        <p:spPr>
          <a:xfrm>
            <a:off x="6536307" y="3052892"/>
            <a:ext cx="4877634" cy="888283"/>
          </a:xfrm>
          <a:prstGeom prst="roundRect">
            <a:avLst/>
          </a:prstGeom>
          <a:solidFill>
            <a:srgbClr val="FFFFFF"/>
          </a:solidFill>
          <a:ln>
            <a:noFill/>
          </a:ln>
          <a:effectLst>
            <a:outerShdw blurRad="38100" dist="25400" sx="101000" sy="101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srgbClr val="FFFFFF"/>
              </a:solidFill>
              <a:effectLst/>
              <a:uLnTx/>
              <a:uFillTx/>
              <a:latin typeface="Times New Roman"/>
              <a:ea typeface="微软雅黑"/>
              <a:sym typeface="Times New Roman"/>
            </a:endParaRPr>
          </a:p>
        </p:txBody>
      </p:sp>
      <p:sp>
        <p:nvSpPr>
          <p:cNvPr id="50" name="稻壳儿鸭鸭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2F08B67-578F-A27B-1670-3A1F4B23EF0A}"/>
              </a:ext>
            </a:extLst>
          </p:cNvPr>
          <p:cNvSpPr/>
          <p:nvPr/>
        </p:nvSpPr>
        <p:spPr>
          <a:xfrm>
            <a:off x="6536307" y="3132108"/>
            <a:ext cx="762615" cy="602589"/>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30000"/>
              </a:lnSpc>
              <a:spcBef>
                <a:spcPct val="0"/>
              </a:spcBef>
              <a:spcAft>
                <a:spcPct val="0"/>
              </a:spcAft>
              <a:buClrTx/>
              <a:buSzTx/>
              <a:buFontTx/>
              <a:buNone/>
              <a:defRPr/>
            </a:pPr>
            <a:r>
              <a:rPr kumimoji="0" lang="en-US" altLang="zh-CN" sz="2400" u="none" strike="noStrike" kern="1200" cap="none" spc="0" normalizeH="0" baseline="0" noProof="0">
                <a:ln>
                  <a:noFill/>
                </a:ln>
                <a:solidFill>
                  <a:srgbClr val="FFFFFF"/>
                </a:solidFill>
                <a:effectLst/>
                <a:uLnTx/>
                <a:uFillTx/>
                <a:latin typeface="Times New Roman"/>
                <a:ea typeface="微软雅黑"/>
                <a:cs typeface="微软雅黑" panose="020B0503020204020204" charset="-122"/>
                <a:sym typeface="Times New Roman"/>
              </a:rPr>
              <a:t>1</a:t>
            </a:r>
          </a:p>
        </p:txBody>
      </p:sp>
      <p:sp>
        <p:nvSpPr>
          <p:cNvPr id="51" name="稻壳儿鸭鸭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660DCC-DF2F-9546-AD4D-3DCFA22F6E9A}"/>
              </a:ext>
            </a:extLst>
          </p:cNvPr>
          <p:cNvSpPr/>
          <p:nvPr/>
        </p:nvSpPr>
        <p:spPr>
          <a:xfrm>
            <a:off x="7425074" y="3173184"/>
            <a:ext cx="3945732" cy="510524"/>
          </a:xfrm>
          <a:prstGeom prst="rect">
            <a:avLst/>
          </a:prstGeom>
        </p:spPr>
        <p:txBody>
          <a:bodyPr wrap="square">
            <a:spAutoFit/>
          </a:bodyPr>
          <a:lstStyle/>
          <a:p>
            <a:pPr marL="0" marR="0" lvl="0" indent="0" algn="l" defTabSz="914400" rtl="0" eaLnBrk="1" fontAlgn="auto" latinLnBrk="0" hangingPunct="1">
              <a:lnSpc>
                <a:spcPct val="200000"/>
              </a:lnSpc>
              <a:spcBef>
                <a:spcPct val="0"/>
              </a:spcBef>
              <a:spcAft>
                <a:spcPct val="0"/>
              </a:spcAft>
              <a:buClr>
                <a:prstClr val="black">
                  <a:lumMod val="75000"/>
                  <a:lumOff val="25000"/>
                </a:prstClr>
              </a:buClr>
              <a:buSzTx/>
              <a:buFontTx/>
              <a:buNone/>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人为的建立更多的聚合机会。</a:t>
            </a:r>
          </a:p>
        </p:txBody>
      </p:sp>
      <p:sp>
        <p:nvSpPr>
          <p:cNvPr id="54" name="稻壳儿鸭鸭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619B07-661F-FD80-2DF9-9620B161A558}"/>
              </a:ext>
            </a:extLst>
          </p:cNvPr>
          <p:cNvSpPr/>
          <p:nvPr/>
        </p:nvSpPr>
        <p:spPr>
          <a:xfrm>
            <a:off x="6693010" y="3151493"/>
            <a:ext cx="612973" cy="62281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u="none" strike="noStrike" kern="1200" cap="none" spc="0" normalizeH="0" baseline="0" noProof="0">
                <a:ln>
                  <a:noFill/>
                </a:ln>
                <a:solidFill>
                  <a:prstClr val="white"/>
                </a:solidFill>
                <a:effectLst/>
                <a:uLnTx/>
                <a:uFillTx/>
                <a:latin typeface="Times New Roman"/>
                <a:ea typeface="微软雅黑"/>
                <a:sym typeface="Times New Roman"/>
              </a:rPr>
              <a:t>02</a:t>
            </a:r>
            <a:endPar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71" name="稻壳儿鸭鸭 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6BCCD2-88BD-C3E1-EDF8-3C6DBF71BC2F}"/>
              </a:ext>
            </a:extLst>
          </p:cNvPr>
          <p:cNvSpPr/>
          <p:nvPr/>
        </p:nvSpPr>
        <p:spPr>
          <a:xfrm>
            <a:off x="805648" y="4536393"/>
            <a:ext cx="1394117" cy="120015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srgbClr val="FFFFFF"/>
              </a:solidFill>
              <a:effectLst/>
              <a:uLnTx/>
              <a:uFillTx/>
              <a:latin typeface="Times New Roman"/>
              <a:ea typeface="微软雅黑"/>
              <a:sym typeface="Times New Roman"/>
            </a:endParaRPr>
          </a:p>
        </p:txBody>
      </p:sp>
      <p:sp>
        <p:nvSpPr>
          <p:cNvPr id="72" name="稻壳儿鸭鸭 4-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5AE796D-C8AD-EF0D-1AAB-A3B727B65B7C}"/>
              </a:ext>
            </a:extLst>
          </p:cNvPr>
          <p:cNvSpPr/>
          <p:nvPr/>
        </p:nvSpPr>
        <p:spPr>
          <a:xfrm>
            <a:off x="931801" y="4679268"/>
            <a:ext cx="4877634" cy="888283"/>
          </a:xfrm>
          <a:prstGeom prst="roundRect">
            <a:avLst/>
          </a:prstGeom>
          <a:solidFill>
            <a:srgbClr val="FFFFFF"/>
          </a:solidFill>
          <a:ln>
            <a:noFill/>
          </a:ln>
          <a:effectLst>
            <a:outerShdw blurRad="38100" dist="25400" sx="101000" sy="101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srgbClr val="FFFFFF"/>
              </a:solidFill>
              <a:effectLst/>
              <a:uLnTx/>
              <a:uFillTx/>
              <a:latin typeface="Times New Roman"/>
              <a:ea typeface="微软雅黑"/>
              <a:sym typeface="Times New Roman"/>
            </a:endParaRPr>
          </a:p>
        </p:txBody>
      </p:sp>
      <p:sp>
        <p:nvSpPr>
          <p:cNvPr id="69" name="稻壳儿鸭鸭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A187B42-5FA5-60C9-74E9-3DF6107DAF14}"/>
              </a:ext>
            </a:extLst>
          </p:cNvPr>
          <p:cNvSpPr/>
          <p:nvPr/>
        </p:nvSpPr>
        <p:spPr>
          <a:xfrm>
            <a:off x="931801" y="4758484"/>
            <a:ext cx="762615" cy="602589"/>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30000"/>
              </a:lnSpc>
              <a:spcBef>
                <a:spcPct val="0"/>
              </a:spcBef>
              <a:spcAft>
                <a:spcPct val="0"/>
              </a:spcAft>
              <a:buClrTx/>
              <a:buSzTx/>
              <a:buFontTx/>
              <a:buNone/>
              <a:defRPr/>
            </a:pPr>
            <a:r>
              <a:rPr kumimoji="0" lang="en-US" altLang="zh-CN" sz="2400" u="none" strike="noStrike" kern="1200" cap="none" spc="0" normalizeH="0" baseline="0" noProof="0">
                <a:ln>
                  <a:noFill/>
                </a:ln>
                <a:solidFill>
                  <a:srgbClr val="FFFFFF"/>
                </a:solidFill>
                <a:effectLst/>
                <a:uLnTx/>
                <a:uFillTx/>
                <a:latin typeface="Times New Roman"/>
                <a:ea typeface="微软雅黑"/>
                <a:cs typeface="微软雅黑" panose="020B0503020204020204" charset="-122"/>
                <a:sym typeface="Times New Roman"/>
              </a:rPr>
              <a:t>1</a:t>
            </a:r>
          </a:p>
        </p:txBody>
      </p:sp>
      <p:sp>
        <p:nvSpPr>
          <p:cNvPr id="70" name="稻壳儿鸭鸭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ACBDAE-482B-AA2D-5A9A-4EA208C3CB9C}"/>
              </a:ext>
            </a:extLst>
          </p:cNvPr>
          <p:cNvSpPr/>
          <p:nvPr/>
        </p:nvSpPr>
        <p:spPr>
          <a:xfrm>
            <a:off x="1820568" y="4799560"/>
            <a:ext cx="3945732" cy="510524"/>
          </a:xfrm>
          <a:prstGeom prst="rect">
            <a:avLst/>
          </a:prstGeom>
        </p:spPr>
        <p:txBody>
          <a:bodyPr wrap="square">
            <a:spAutoFit/>
          </a:bodyPr>
          <a:lstStyle/>
          <a:p>
            <a:pPr marL="0" marR="0" lvl="0" indent="0" algn="l" defTabSz="914400" rtl="0" eaLnBrk="1" fontAlgn="auto" latinLnBrk="0" hangingPunct="1">
              <a:lnSpc>
                <a:spcPct val="200000"/>
              </a:lnSpc>
              <a:spcBef>
                <a:spcPct val="0"/>
              </a:spcBef>
              <a:spcAft>
                <a:spcPct val="0"/>
              </a:spcAft>
              <a:buClr>
                <a:prstClr val="black">
                  <a:lumMod val="75000"/>
                  <a:lumOff val="25000"/>
                </a:prstClr>
              </a:buClr>
              <a:buSzTx/>
              <a:buFontTx/>
              <a:buNone/>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合理利用现有的朋友网加深大家的关系。</a:t>
            </a:r>
          </a:p>
        </p:txBody>
      </p:sp>
      <p:sp>
        <p:nvSpPr>
          <p:cNvPr id="73" name="稻壳儿鸭鸭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5B2480-56AB-7F4D-997E-4FAA98190B4A}"/>
              </a:ext>
            </a:extLst>
          </p:cNvPr>
          <p:cNvSpPr/>
          <p:nvPr/>
        </p:nvSpPr>
        <p:spPr>
          <a:xfrm>
            <a:off x="1088504" y="4777869"/>
            <a:ext cx="612973" cy="62281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u="none" strike="noStrike" kern="1200" cap="none" spc="0" normalizeH="0" baseline="0" noProof="0">
                <a:ln>
                  <a:noFill/>
                </a:ln>
                <a:solidFill>
                  <a:prstClr val="white"/>
                </a:solidFill>
                <a:effectLst/>
                <a:uLnTx/>
                <a:uFillTx/>
                <a:latin typeface="Times New Roman"/>
                <a:ea typeface="微软雅黑"/>
                <a:sym typeface="Times New Roman"/>
              </a:rPr>
              <a:t>03</a:t>
            </a:r>
            <a:endPar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78" name="稻壳儿鸭鸭 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4979B82-8CD8-2148-42D2-768B9A727BDD}"/>
              </a:ext>
            </a:extLst>
          </p:cNvPr>
          <p:cNvSpPr/>
          <p:nvPr/>
        </p:nvSpPr>
        <p:spPr>
          <a:xfrm>
            <a:off x="6410154" y="4536393"/>
            <a:ext cx="1394117" cy="120015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srgbClr val="FFFFFF"/>
              </a:solidFill>
              <a:effectLst/>
              <a:uLnTx/>
              <a:uFillTx/>
              <a:latin typeface="Times New Roman"/>
              <a:ea typeface="微软雅黑"/>
              <a:sym typeface="Times New Roman"/>
            </a:endParaRPr>
          </a:p>
        </p:txBody>
      </p:sp>
      <p:sp>
        <p:nvSpPr>
          <p:cNvPr id="79" name="稻壳儿鸭鸭 5-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C0EB981-A376-6989-ED47-467D8F5AEDBA}"/>
              </a:ext>
            </a:extLst>
          </p:cNvPr>
          <p:cNvSpPr/>
          <p:nvPr/>
        </p:nvSpPr>
        <p:spPr>
          <a:xfrm>
            <a:off x="6536307" y="4679268"/>
            <a:ext cx="4877634" cy="888283"/>
          </a:xfrm>
          <a:prstGeom prst="roundRect">
            <a:avLst/>
          </a:prstGeom>
          <a:solidFill>
            <a:srgbClr val="FFFFFF"/>
          </a:solidFill>
          <a:ln>
            <a:noFill/>
          </a:ln>
          <a:effectLst>
            <a:outerShdw blurRad="38100" dist="25400" sx="101000" sy="101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u="none" strike="noStrike" kern="1200" cap="none" spc="0" normalizeH="0" baseline="0" noProof="0">
              <a:ln>
                <a:noFill/>
              </a:ln>
              <a:solidFill>
                <a:srgbClr val="FFFFFF"/>
              </a:solidFill>
              <a:effectLst/>
              <a:uLnTx/>
              <a:uFillTx/>
              <a:latin typeface="Times New Roman"/>
              <a:ea typeface="微软雅黑"/>
              <a:sym typeface="Times New Roman"/>
            </a:endParaRPr>
          </a:p>
        </p:txBody>
      </p:sp>
      <p:sp>
        <p:nvSpPr>
          <p:cNvPr id="76" name="稻壳儿鸭鸭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2D7CA6-7812-BC48-AAC9-DF0308D3E002}"/>
              </a:ext>
            </a:extLst>
          </p:cNvPr>
          <p:cNvSpPr/>
          <p:nvPr/>
        </p:nvSpPr>
        <p:spPr>
          <a:xfrm>
            <a:off x="6536307" y="4758484"/>
            <a:ext cx="762615" cy="602589"/>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30000"/>
              </a:lnSpc>
              <a:spcBef>
                <a:spcPct val="0"/>
              </a:spcBef>
              <a:spcAft>
                <a:spcPct val="0"/>
              </a:spcAft>
              <a:buClrTx/>
              <a:buSzTx/>
              <a:buFontTx/>
              <a:buNone/>
              <a:defRPr/>
            </a:pPr>
            <a:r>
              <a:rPr kumimoji="0" lang="en-US" altLang="zh-CN" sz="2400" u="none" strike="noStrike" kern="1200" cap="none" spc="0" normalizeH="0" baseline="0" noProof="0">
                <a:ln>
                  <a:noFill/>
                </a:ln>
                <a:solidFill>
                  <a:srgbClr val="FFFFFF"/>
                </a:solidFill>
                <a:effectLst/>
                <a:uLnTx/>
                <a:uFillTx/>
                <a:latin typeface="Times New Roman"/>
                <a:ea typeface="微软雅黑"/>
                <a:cs typeface="微软雅黑" panose="020B0503020204020204" charset="-122"/>
                <a:sym typeface="Times New Roman"/>
              </a:rPr>
              <a:t>1</a:t>
            </a:r>
          </a:p>
        </p:txBody>
      </p:sp>
      <p:sp>
        <p:nvSpPr>
          <p:cNvPr id="77" name="稻壳儿鸭鸭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013159-B0A4-9834-36F2-38E346F95BBB}"/>
              </a:ext>
            </a:extLst>
          </p:cNvPr>
          <p:cNvSpPr/>
          <p:nvPr/>
        </p:nvSpPr>
        <p:spPr>
          <a:xfrm>
            <a:off x="7425074" y="4799560"/>
            <a:ext cx="3945732" cy="787523"/>
          </a:xfrm>
          <a:prstGeom prst="rect">
            <a:avLst/>
          </a:prstGeom>
        </p:spPr>
        <p:txBody>
          <a:bodyPr wrap="square">
            <a:spAutoFit/>
          </a:bodyPr>
          <a:lstStyle/>
          <a:p>
            <a:pPr marL="0" marR="0" lvl="0" indent="0" algn="l" defTabSz="914400" rtl="0" eaLnBrk="1" fontAlgn="auto" latinLnBrk="0" hangingPunct="1">
              <a:lnSpc>
                <a:spcPct val="150000"/>
              </a:lnSpc>
              <a:spcBef>
                <a:spcPct val="0"/>
              </a:spcBef>
              <a:spcAft>
                <a:spcPct val="0"/>
              </a:spcAft>
              <a:buClr>
                <a:prstClr val="black">
                  <a:lumMod val="75000"/>
                  <a:lumOff val="25000"/>
                </a:prstClr>
              </a:buClr>
              <a:buSzTx/>
              <a:buFontTx/>
              <a:buNone/>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我认为最重要的一点。尊重集体里的每一个人。</a:t>
            </a:r>
          </a:p>
        </p:txBody>
      </p:sp>
      <p:sp>
        <p:nvSpPr>
          <p:cNvPr id="80" name="稻壳儿鸭鸭 5-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7A9E47-B5EB-B486-E183-28752EF77729}"/>
              </a:ext>
            </a:extLst>
          </p:cNvPr>
          <p:cNvSpPr/>
          <p:nvPr/>
        </p:nvSpPr>
        <p:spPr>
          <a:xfrm>
            <a:off x="6693010" y="4777869"/>
            <a:ext cx="612973" cy="62281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u="none" strike="noStrike" kern="1200" cap="none" spc="0" normalizeH="0" baseline="0" noProof="0">
                <a:ln>
                  <a:noFill/>
                </a:ln>
                <a:solidFill>
                  <a:prstClr val="white"/>
                </a:solidFill>
                <a:effectLst/>
                <a:uLnTx/>
                <a:uFillTx/>
                <a:latin typeface="Times New Roman"/>
                <a:ea typeface="微软雅黑"/>
                <a:sym typeface="Times New Roman"/>
              </a:rPr>
              <a:t>04</a:t>
            </a:r>
            <a:endPar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endParaRPr>
          </a:p>
        </p:txBody>
      </p:sp>
      <p:grpSp>
        <p:nvGrpSpPr>
          <p:cNvPr id="38" name="组合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8A8EC6-4DD8-074E-B6BC-1897FBE31E9D}"/>
              </a:ext>
            </a:extLst>
          </p:cNvPr>
          <p:cNvGrpSpPr/>
          <p:nvPr/>
        </p:nvGrpSpPr>
        <p:grpSpPr>
          <a:xfrm>
            <a:off x="1531231" y="479836"/>
            <a:ext cx="5400000" cy="779864"/>
            <a:chOff x="1676400" y="735772"/>
            <a:chExt cx="5400000" cy="779864"/>
          </a:xfrm>
        </p:grpSpPr>
        <p:sp>
          <p:nvSpPr>
            <p:cNvPr id="39" name="文本框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124416C-797E-4941-ADDC-2E3FC91B15E6}"/>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班集体凝聚力</a:t>
              </a:r>
            </a:p>
          </p:txBody>
        </p:sp>
        <p:sp>
          <p:nvSpPr>
            <p:cNvPr id="40" name="文本框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ACAA93-EA2B-2F40-89D1-3114150EDC4E}"/>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additive="base">
                                        <p:cTn id="7" dur="500" fill="hold"/>
                                        <p:tgtEl>
                                          <p:spTgt spid="47"/>
                                        </p:tgtEl>
                                        <p:attrNameLst>
                                          <p:attrName>ppt_x</p:attrName>
                                        </p:attrNameLst>
                                      </p:cBhvr>
                                      <p:tavLst>
                                        <p:tav tm="0">
                                          <p:val>
                                            <p:strVal val="#ppt_x"/>
                                          </p:val>
                                        </p:tav>
                                        <p:tav tm="100000">
                                          <p:val>
                                            <p:strVal val="#ppt_x"/>
                                          </p:val>
                                        </p:tav>
                                      </p:tavLst>
                                    </p:anim>
                                    <p:anim calcmode="lin" valueType="num">
                                      <p:cBhvr additive="base">
                                        <p:cTn id="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稻壳儿鸭鸭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ACEF6E-CAE3-F644-85A9-C5C886FC9EA7}"/>
              </a:ext>
            </a:extLst>
          </p:cNvPr>
          <p:cNvGrpSpPr/>
          <p:nvPr/>
        </p:nvGrpSpPr>
        <p:grpSpPr>
          <a:xfrm>
            <a:off x="1017118" y="2468926"/>
            <a:ext cx="10157764" cy="3645162"/>
            <a:chOff x="1017118" y="2307561"/>
            <a:chExt cx="10157764" cy="3645162"/>
          </a:xfrm>
        </p:grpSpPr>
        <p:sp>
          <p:nvSpPr>
            <p:cNvPr id="29" name="稻壳儿鸭鸭 1-1"/>
            <p:cNvSpPr txBox="1"/>
            <p:nvPr/>
          </p:nvSpPr>
          <p:spPr>
            <a:xfrm>
              <a:off x="1017118" y="2307561"/>
              <a:ext cx="2051050" cy="683264"/>
            </a:xfrm>
            <a:prstGeom prst="rect">
              <a:avLst/>
            </a:prstGeom>
            <a:noFill/>
          </p:spPr>
          <p:txBody>
            <a:bodyPr wrap="square" rtlCol="0" anchor="t">
              <a:spAutoFit/>
            </a:bodyPr>
            <a:lstStyle/>
            <a:p>
              <a:pPr marL="285750" marR="0" lvl="0" indent="-285750" algn="l" defTabSz="914400" rtl="0" eaLnBrk="1" fontAlgn="auto" latinLnBrk="0" hangingPunct="1">
                <a:lnSpc>
                  <a:spcPct val="12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mn-ea"/>
                  <a:sym typeface="Times New Roman"/>
                </a:rPr>
                <a:t>做力所能及的事，积极完成</a:t>
              </a:r>
            </a:p>
          </p:txBody>
        </p:sp>
        <p:sp>
          <p:nvSpPr>
            <p:cNvPr id="38" name="稻壳儿鸭鸭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CED083-6264-4473-A7CB-4AEA4AEB6656}"/>
                </a:ext>
              </a:extLst>
            </p:cNvPr>
            <p:cNvSpPr txBox="1"/>
            <p:nvPr/>
          </p:nvSpPr>
          <p:spPr>
            <a:xfrm>
              <a:off x="3782958" y="2307561"/>
              <a:ext cx="2051050" cy="683264"/>
            </a:xfrm>
            <a:prstGeom prst="rect">
              <a:avLst/>
            </a:prstGeom>
            <a:noFill/>
          </p:spPr>
          <p:txBody>
            <a:bodyPr wrap="square" rtlCol="0" anchor="t">
              <a:spAutoFit/>
            </a:bodyPr>
            <a:lstStyle/>
            <a:p>
              <a:pPr marL="285750" marR="0" lvl="0" indent="-285750" algn="l" defTabSz="914400" rtl="0" eaLnBrk="1" fontAlgn="auto" latinLnBrk="0" hangingPunct="1">
                <a:lnSpc>
                  <a:spcPct val="12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mn-ea"/>
                  <a:sym typeface="Times New Roman"/>
                </a:rPr>
                <a:t>认真学习，不拉低班级平均分；</a:t>
              </a:r>
            </a:p>
          </p:txBody>
        </p:sp>
        <p:sp>
          <p:nvSpPr>
            <p:cNvPr id="40" name="稻壳儿鸭鸭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3087C8-F586-4AEC-9710-8D15D594908C}"/>
                </a:ext>
              </a:extLst>
            </p:cNvPr>
            <p:cNvSpPr txBox="1"/>
            <p:nvPr/>
          </p:nvSpPr>
          <p:spPr>
            <a:xfrm>
              <a:off x="6357994" y="2307561"/>
              <a:ext cx="2051050" cy="953723"/>
            </a:xfrm>
            <a:prstGeom prst="rect">
              <a:avLst/>
            </a:prstGeom>
            <a:noFill/>
          </p:spPr>
          <p:txBody>
            <a:bodyPr wrap="square" rtlCol="0" anchor="t">
              <a:spAutoFit/>
            </a:bodyPr>
            <a:lstStyle/>
            <a:p>
              <a:pPr marL="285750" marR="0" lvl="0" indent="-285750" algn="l" defTabSz="914400" rtl="0" eaLnBrk="1" fontAlgn="auto" latinLnBrk="0" hangingPunct="1">
                <a:lnSpc>
                  <a:spcPct val="12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mn-ea"/>
                  <a:sym typeface="Times New Roman"/>
                </a:rPr>
                <a:t>积极参加课外活动比赛，为班增光</a:t>
              </a:r>
            </a:p>
          </p:txBody>
        </p:sp>
        <p:sp>
          <p:nvSpPr>
            <p:cNvPr id="41" name="稻壳儿鸭鸭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B5EB7C-1126-4A73-8CE9-8D5B4C994A84}"/>
                </a:ext>
              </a:extLst>
            </p:cNvPr>
            <p:cNvSpPr txBox="1"/>
            <p:nvPr/>
          </p:nvSpPr>
          <p:spPr>
            <a:xfrm>
              <a:off x="1017118" y="3464698"/>
              <a:ext cx="2051050" cy="1249188"/>
            </a:xfrm>
            <a:prstGeom prst="rect">
              <a:avLst/>
            </a:prstGeom>
            <a:noFill/>
          </p:spPr>
          <p:txBody>
            <a:bodyPr wrap="square" rtlCol="0" anchor="t">
              <a:spAutoFit/>
            </a:bodyPr>
            <a:lstStyle/>
            <a:p>
              <a:pPr marL="285750" marR="0" lvl="0" indent="-285750" algn="l" defTabSz="914400" rtl="0" eaLnBrk="1" fontAlgn="auto" latinLnBrk="0" hangingPunct="1">
                <a:lnSpc>
                  <a:spcPct val="12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mn-ea"/>
                  <a:sym typeface="Times New Roman"/>
                </a:rPr>
                <a:t>做好自己的职责（学习、卫生、纪律、跑操等检查）</a:t>
              </a:r>
            </a:p>
          </p:txBody>
        </p:sp>
        <p:sp>
          <p:nvSpPr>
            <p:cNvPr id="42" name="稻壳儿鸭鸭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5E3519-9EA1-4BB6-8FF8-34ED20BBBEEE}"/>
                </a:ext>
              </a:extLst>
            </p:cNvPr>
            <p:cNvSpPr txBox="1"/>
            <p:nvPr/>
          </p:nvSpPr>
          <p:spPr>
            <a:xfrm>
              <a:off x="3782958" y="3464698"/>
              <a:ext cx="2051050" cy="978729"/>
            </a:xfrm>
            <a:prstGeom prst="rect">
              <a:avLst/>
            </a:prstGeom>
            <a:noFill/>
          </p:spPr>
          <p:txBody>
            <a:bodyPr wrap="square" rtlCol="0" anchor="t">
              <a:spAutoFit/>
            </a:bodyPr>
            <a:lstStyle/>
            <a:p>
              <a:pPr marL="285750" marR="0" lvl="0" indent="-285750" algn="l" defTabSz="914400" rtl="0" eaLnBrk="1" fontAlgn="auto" latinLnBrk="0" hangingPunct="1">
                <a:lnSpc>
                  <a:spcPct val="12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mn-ea"/>
                  <a:sym typeface="Times New Roman"/>
                </a:rPr>
                <a:t>在学习上能帮助同学的尽量帮助，多为班出谋献策；</a:t>
              </a:r>
            </a:p>
          </p:txBody>
        </p:sp>
        <p:sp>
          <p:nvSpPr>
            <p:cNvPr id="43" name="稻壳儿鸭鸭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5DAD9D-9438-4AC8-AB27-DA187BE48AB6}"/>
                </a:ext>
              </a:extLst>
            </p:cNvPr>
            <p:cNvSpPr txBox="1"/>
            <p:nvPr/>
          </p:nvSpPr>
          <p:spPr>
            <a:xfrm>
              <a:off x="8811634" y="2307561"/>
              <a:ext cx="2363248" cy="978729"/>
            </a:xfrm>
            <a:prstGeom prst="rect">
              <a:avLst/>
            </a:prstGeom>
            <a:noFill/>
          </p:spPr>
          <p:txBody>
            <a:bodyPr wrap="square" rtlCol="0" anchor="t">
              <a:spAutoFit/>
            </a:bodyPr>
            <a:lstStyle/>
            <a:p>
              <a:pPr marL="285750" marR="0" lvl="0" indent="-285750" algn="l" defTabSz="914400" rtl="0" eaLnBrk="1" fontAlgn="auto" latinLnBrk="0" hangingPunct="1">
                <a:lnSpc>
                  <a:spcPct val="12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mn-ea"/>
                  <a:sym typeface="Times New Roman"/>
                </a:rPr>
                <a:t>更好发挥带头作用，敢为人先，带动班集体积极向上；</a:t>
              </a:r>
            </a:p>
          </p:txBody>
        </p:sp>
        <p:sp>
          <p:nvSpPr>
            <p:cNvPr id="44" name="稻壳儿鸭鸭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50B0214-7785-49F4-8DDA-7399F9C32F61}"/>
                </a:ext>
              </a:extLst>
            </p:cNvPr>
            <p:cNvSpPr txBox="1"/>
            <p:nvPr/>
          </p:nvSpPr>
          <p:spPr>
            <a:xfrm>
              <a:off x="1017118" y="4973994"/>
              <a:ext cx="2051050" cy="978729"/>
            </a:xfrm>
            <a:prstGeom prst="rect">
              <a:avLst/>
            </a:prstGeom>
            <a:noFill/>
          </p:spPr>
          <p:txBody>
            <a:bodyPr wrap="square" rtlCol="0" anchor="t">
              <a:spAutoFit/>
            </a:bodyPr>
            <a:lstStyle/>
            <a:p>
              <a:pPr marL="285750" marR="0" lvl="0" indent="-285750" algn="l" defTabSz="914400" rtl="0" eaLnBrk="1" fontAlgn="auto" latinLnBrk="0" hangingPunct="1">
                <a:lnSpc>
                  <a:spcPct val="12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mn-ea"/>
                  <a:sym typeface="Times New Roman"/>
                </a:rPr>
                <a:t>互相帮助，共同进步，形成团结友爱的班风；</a:t>
              </a:r>
            </a:p>
          </p:txBody>
        </p:sp>
        <p:sp>
          <p:nvSpPr>
            <p:cNvPr id="46" name="稻壳儿鸭鸭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0631DD-AD29-4081-BC6C-BE71E4802F6D}"/>
                </a:ext>
              </a:extLst>
            </p:cNvPr>
            <p:cNvSpPr txBox="1"/>
            <p:nvPr/>
          </p:nvSpPr>
          <p:spPr>
            <a:xfrm>
              <a:off x="3883747" y="4973994"/>
              <a:ext cx="2051050" cy="978729"/>
            </a:xfrm>
            <a:prstGeom prst="rect">
              <a:avLst/>
            </a:prstGeom>
            <a:noFill/>
          </p:spPr>
          <p:txBody>
            <a:bodyPr wrap="square" rtlCol="0" anchor="t">
              <a:spAutoFit/>
            </a:bodyPr>
            <a:lstStyle/>
            <a:p>
              <a:pPr marL="285750" marR="0" lvl="0" indent="-285750" algn="l" defTabSz="914400" rtl="0" eaLnBrk="1" fontAlgn="auto" latinLnBrk="0" hangingPunct="1">
                <a:lnSpc>
                  <a:spcPct val="12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mn-ea"/>
                  <a:sym typeface="Times New Roman"/>
                </a:rPr>
                <a:t>组织、筹办一些学科比赛，提高学习氛围；</a:t>
              </a:r>
            </a:p>
          </p:txBody>
        </p:sp>
      </p:grpSp>
      <p:sp>
        <p:nvSpPr>
          <p:cNvPr id="21" name="稻壳儿鸭鸭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C000DF-D862-5B15-219F-8405C50B7C70}"/>
              </a:ext>
            </a:extLst>
          </p:cNvPr>
          <p:cNvSpPr/>
          <p:nvPr/>
        </p:nvSpPr>
        <p:spPr>
          <a:xfrm>
            <a:off x="3788392" y="1763633"/>
            <a:ext cx="4615216"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rPr>
              <a:t>我可以为自己班级做什么</a:t>
            </a:r>
          </a:p>
        </p:txBody>
      </p:sp>
      <p:grpSp>
        <p:nvGrpSpPr>
          <p:cNvPr id="19" name="组合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CECEB0-9170-E445-BC02-296E8D38FC21}"/>
              </a:ext>
            </a:extLst>
          </p:cNvPr>
          <p:cNvGrpSpPr/>
          <p:nvPr/>
        </p:nvGrpSpPr>
        <p:grpSpPr>
          <a:xfrm>
            <a:off x="1531231" y="479836"/>
            <a:ext cx="5400000" cy="779864"/>
            <a:chOff x="1676400" y="735772"/>
            <a:chExt cx="5400000" cy="779864"/>
          </a:xfrm>
        </p:grpSpPr>
        <p:sp>
          <p:nvSpPr>
            <p:cNvPr id="20" name="文本框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C9FB7F-FA0C-4041-A8BC-CF3DDD599770}"/>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班集体凝聚力</a:t>
              </a: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44642F7-B1F5-F642-8BA9-5FA0053DD38F}"/>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5E5934-D1D7-B348-A697-916BC512605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56637" y="3225384"/>
            <a:ext cx="3309994" cy="3309994"/>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2D66E3-3B76-DA4A-B83D-C639BFE56C01}"/>
              </a:ext>
            </a:extLst>
          </p:cNvPr>
          <p:cNvSpPr txBox="1"/>
          <p:nvPr/>
        </p:nvSpPr>
        <p:spPr>
          <a:xfrm>
            <a:off x="5264740" y="1846903"/>
            <a:ext cx="1620957" cy="523220"/>
          </a:xfrm>
          <a:prstGeom prst="rect">
            <a:avLst/>
          </a:prstGeom>
          <a:noFill/>
        </p:spPr>
        <p:txBody>
          <a:bodyPr wrap="none" rtlCol="0">
            <a:spAutoFit/>
          </a:bodyPr>
          <a:lstStyle/>
          <a:p>
            <a:r>
              <a:rPr kumimoji="1" lang="zh-CN" altLang="en-US" sz="2800">
                <a:solidFill>
                  <a:schemeClr val="tx1">
                    <a:lumMod val="75000"/>
                    <a:lumOff val="25000"/>
                  </a:schemeClr>
                </a:solidFill>
                <a:latin typeface="Times New Roman"/>
                <a:ea typeface="微软雅黑"/>
                <a:sym typeface="Times New Roman"/>
              </a:rPr>
              <a:t>第四部分</a:t>
            </a: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5978F2-D864-6246-AD4A-CFA9EBE6EDCF}"/>
              </a:ext>
            </a:extLst>
          </p:cNvPr>
          <p:cNvSpPr txBox="1"/>
          <p:nvPr/>
        </p:nvSpPr>
        <p:spPr>
          <a:xfrm>
            <a:off x="2905119" y="2344551"/>
            <a:ext cx="6340198" cy="1323439"/>
          </a:xfrm>
          <a:prstGeom prst="rect">
            <a:avLst/>
          </a:prstGeom>
          <a:noFill/>
        </p:spPr>
        <p:txBody>
          <a:bodyPr wrap="none" rtlCol="0">
            <a:spAutoFit/>
          </a:bodyPr>
          <a:lstStyle/>
          <a:p>
            <a:r>
              <a:rPr kumimoji="1" lang="zh-CN" altLang="en-US" sz="8000" dirty="0">
                <a:solidFill>
                  <a:schemeClr val="tx1">
                    <a:lumMod val="75000"/>
                    <a:lumOff val="25000"/>
                  </a:schemeClr>
                </a:solidFill>
                <a:latin typeface="Times New Roman"/>
                <a:ea typeface="微软雅黑"/>
                <a:sym typeface="Times New Roman"/>
              </a:rPr>
              <a:t>一起思考感悟</a:t>
            </a:r>
          </a:p>
        </p:txBody>
      </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C5C5BD-0B88-334B-ADC5-F02233370273}"/>
              </a:ext>
            </a:extLst>
          </p:cNvPr>
          <p:cNvSpPr txBox="1"/>
          <p:nvPr/>
        </p:nvSpPr>
        <p:spPr>
          <a:xfrm>
            <a:off x="2819402" y="3650882"/>
            <a:ext cx="6511632" cy="526811"/>
          </a:xfrm>
          <a:prstGeom prst="rect">
            <a:avLst/>
          </a:prstGeom>
          <a:noFill/>
        </p:spPr>
        <p:txBody>
          <a:bodyPr wrap="square" rtlCol="0">
            <a:spAutoFit/>
          </a:bodyPr>
          <a:lstStyle/>
          <a:p>
            <a:pPr algn="ctr">
              <a:lnSpc>
                <a:spcPct val="150000"/>
              </a:lnSpc>
            </a:pPr>
            <a:r>
              <a:rPr kumimoji="1" lang="en" altLang="zh-CN" sz="1000">
                <a:solidFill>
                  <a:schemeClr val="tx1">
                    <a:lumMod val="65000"/>
                    <a:lumOff val="35000"/>
                  </a:schemeClr>
                </a:solidFill>
                <a:latin typeface="Times New Roman"/>
                <a:ea typeface="微软雅黑"/>
                <a:sym typeface="Times New Roman"/>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426228072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1"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2"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1"/>
      <p:bldP spid="6" grpId="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173346" y="1931310"/>
            <a:ext cx="5757885" cy="4585871"/>
          </a:xfrm>
          <a:prstGeom prst="rect">
            <a:avLst/>
          </a:prstGeom>
          <a:noFill/>
        </p:spPr>
        <p:txBody>
          <a:bodyPr wrap="square" rtlCol="0" anchor="t">
            <a:spAutoFit/>
          </a:bodyPr>
          <a:lstStyle/>
          <a:p>
            <a:pPr marL="0" marR="0" lvl="0" indent="0" algn="l" defTabSz="914400" rtl="0" eaLnBrk="1" fontAlgn="base" latinLnBrk="0" hangingPunct="1">
              <a:lnSpc>
                <a:spcPct val="200000"/>
              </a:lnSpc>
              <a:spcBef>
                <a:spcPct val="0"/>
              </a:spcBef>
              <a:spcAft>
                <a:spcPct val="0"/>
              </a:spcAft>
              <a:buClrTx/>
              <a:buSzTx/>
              <a:buFontTx/>
              <a:buNone/>
              <a:defRPr/>
            </a:pPr>
            <a:endParaRPr kumimoji="0" lang="zh-CN" altLang="en-US" sz="1600" u="none" strike="noStrike" kern="1200" cap="none" spc="0" normalizeH="0" baseline="0" noProof="1">
              <a:ln>
                <a:noFill/>
              </a:ln>
              <a:solidFill>
                <a:srgbClr val="404040"/>
              </a:solidFill>
              <a:effectLst/>
              <a:uLnTx/>
              <a:uFillTx/>
              <a:latin typeface="Times New Roman"/>
              <a:ea typeface="微软雅黑"/>
              <a:cs typeface="汉仪汉黑简" panose="00020600040101010101" charset="-122"/>
              <a:sym typeface="Times New Roman"/>
            </a:endParaRPr>
          </a:p>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6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１</a:t>
            </a:r>
            <a:r>
              <a:rPr kumimoji="0" lang="en-US" altLang="zh-CN" sz="16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a:t>
            </a:r>
            <a:r>
              <a:rPr kumimoji="0" lang="zh-CN" altLang="en-US" sz="16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班级可以使我们（　）</a:t>
            </a:r>
            <a:endParaRPr kumimoji="0" lang="zh-CN" altLang="en-US" sz="1600" u="none" strike="noStrike" kern="1200" cap="none" spc="0" normalizeH="0" baseline="0" noProof="1">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endParaRPr>
          </a:p>
          <a:p>
            <a:pPr marL="0" marR="0" lvl="0" indent="0" algn="l" defTabSz="914400" rtl="0" eaLnBrk="1" fontAlgn="base" latinLnBrk="0" hangingPunct="1">
              <a:lnSpc>
                <a:spcPct val="200000"/>
              </a:lnSpc>
              <a:spcBef>
                <a:spcPct val="0"/>
              </a:spcBef>
              <a:spcAft>
                <a:spcPct val="0"/>
              </a:spcAft>
              <a:buClrTx/>
              <a:buSzTx/>
              <a:buFontTx/>
              <a:buNone/>
              <a:defRPr/>
            </a:pP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①</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获得知识　</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②</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陶冶情操　</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③</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培养性格　</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④</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拓展视野　</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⑤</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增长能力</a:t>
            </a:r>
            <a:endParaRPr kumimoji="0" lang="zh-CN" altLang="en-US" sz="1400" u="none" strike="noStrike" kern="1200" cap="none" spc="0" normalizeH="0" baseline="0" noProof="1">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endParaRPr>
          </a:p>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Ａ</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.②③</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　      Ｂ</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.④</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　    Ｃ</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.①②③④⑤</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　   Ｄ</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.①②③④</a:t>
            </a:r>
          </a:p>
          <a:p>
            <a:pPr marL="0" marR="0" lvl="0" indent="0" algn="l" defTabSz="914400" rtl="0" eaLnBrk="1" fontAlgn="auto" latinLnBrk="0" hangingPunct="1">
              <a:lnSpc>
                <a:spcPct val="200000"/>
              </a:lnSpc>
              <a:spcBef>
                <a:spcPct val="0"/>
              </a:spcBef>
              <a:spcAft>
                <a:spcPct val="0"/>
              </a:spcAft>
              <a:buClrTx/>
              <a:buSzTx/>
              <a:buFontTx/>
              <a:buNone/>
              <a:defRPr/>
            </a:pPr>
            <a:r>
              <a:rPr kumimoji="0" lang="en-US" altLang="zh-CN" sz="16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2.</a:t>
            </a:r>
            <a:r>
              <a:rPr kumimoji="0" lang="zh-CN" altLang="en-US" sz="16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下列属于良好班级对学生成长的积极影响是（　）</a:t>
            </a:r>
          </a:p>
          <a:p>
            <a:pPr marL="0" marR="0" lvl="0" indent="0" algn="l" defTabSz="914400" rtl="0" eaLnBrk="1" fontAlgn="auto" latinLnBrk="0" hangingPunct="1">
              <a:lnSpc>
                <a:spcPct val="200000"/>
              </a:lnSpc>
              <a:spcBef>
                <a:spcPct val="0"/>
              </a:spcBef>
              <a:spcAft>
                <a:spcPct val="0"/>
              </a:spcAft>
              <a:buClrTx/>
              <a:buSzTx/>
              <a:buFontTx/>
              <a:buNone/>
              <a:defRPr/>
            </a:pP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①</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有助于形成集体主义精神　</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②.</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有助于形成义务感，责任感，主动精神　</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③</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有助于形成良好的组织纪律性　</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④</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有助于培养奋发向上的情操　</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⑤</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有助于领导才能的发掘</a:t>
            </a:r>
          </a:p>
          <a:p>
            <a:pPr marL="0" marR="0" lvl="0" indent="0" algn="l" defTabSz="914400" rtl="0" eaLnBrk="1" fontAlgn="auto" latinLnBrk="0" hangingPunct="1">
              <a:lnSpc>
                <a:spcPct val="200000"/>
              </a:lnSpc>
              <a:spcBef>
                <a:spcPct val="0"/>
              </a:spcBef>
              <a:spcAft>
                <a:spcPct val="0"/>
              </a:spcAft>
              <a:buClrTx/>
              <a:buSzTx/>
              <a:buFontTx/>
              <a:buNone/>
              <a:tabLst>
                <a:tab pos="1611630" algn="l"/>
              </a:tabLst>
              <a:defRPr/>
            </a:pP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Ａ</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①②③④⑤</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　Ｂ</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①②③④</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　Ｃ</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②③④⑤</a:t>
            </a: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　Ｄ</a:t>
            </a:r>
            <a:r>
              <a:rPr kumimoji="0" lang="en-US" altLang="zh-CN"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①③④⑤</a:t>
            </a:r>
          </a:p>
          <a:p>
            <a:pPr marL="0" marR="0" lvl="0" indent="0" algn="l" defTabSz="914400" rtl="0" eaLnBrk="1" fontAlgn="auto" latinLnBrk="0" hangingPunct="1">
              <a:lnSpc>
                <a:spcPct val="200000"/>
              </a:lnSpc>
              <a:spcBef>
                <a:spcPct val="0"/>
              </a:spcBef>
              <a:spcAft>
                <a:spcPct val="0"/>
              </a:spcAft>
              <a:buClrTx/>
              <a:buSzTx/>
              <a:buFontTx/>
              <a:buNone/>
              <a:defRPr/>
            </a:pPr>
            <a:r>
              <a:rPr kumimoji="0" lang="zh-CN" altLang="en-US" sz="1400" u="none" strike="noStrike" kern="1200" cap="none" spc="0" normalizeH="0" baseline="0" noProof="0">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rPr>
              <a:t>　</a:t>
            </a:r>
            <a:endParaRPr kumimoji="0" lang="en-US" altLang="zh-CN" sz="1600" u="none" strike="noStrike" kern="1200" cap="none" spc="0" normalizeH="0" baseline="0" noProof="1">
              <a:ln>
                <a:noFill/>
              </a:ln>
              <a:solidFill>
                <a:schemeClr val="tx1">
                  <a:lumMod val="75000"/>
                  <a:lumOff val="25000"/>
                </a:schemeClr>
              </a:solidFill>
              <a:effectLst/>
              <a:uLnTx/>
              <a:uFillTx/>
              <a:latin typeface="Times New Roman"/>
              <a:ea typeface="微软雅黑"/>
              <a:cs typeface="汉仪汉黑简" panose="00020600040101010101" charset="-122"/>
              <a:sym typeface="Times New Roman"/>
            </a:endParaRPr>
          </a:p>
        </p:txBody>
      </p:sp>
      <p:sp>
        <p:nvSpPr>
          <p:cNvPr id="4" name="平行四边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4086C77-52F8-9F27-F948-649217EC17BD}"/>
              </a:ext>
            </a:extLst>
          </p:cNvPr>
          <p:cNvSpPr/>
          <p:nvPr/>
        </p:nvSpPr>
        <p:spPr>
          <a:xfrm>
            <a:off x="1394100" y="1858573"/>
            <a:ext cx="3501762"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rPr>
              <a:t>思考回答问题</a:t>
            </a:r>
          </a:p>
        </p:txBody>
      </p:sp>
      <p:grpSp>
        <p:nvGrpSpPr>
          <p:cNvPr id="7" name="组合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72907B8-605D-6140-BA2D-E0068DBF2A57}"/>
              </a:ext>
            </a:extLst>
          </p:cNvPr>
          <p:cNvGrpSpPr/>
          <p:nvPr/>
        </p:nvGrpSpPr>
        <p:grpSpPr>
          <a:xfrm>
            <a:off x="1531231" y="479836"/>
            <a:ext cx="5400000" cy="779864"/>
            <a:chOff x="1676400" y="735772"/>
            <a:chExt cx="5400000" cy="779864"/>
          </a:xfrm>
        </p:grpSpPr>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679CD01-B00D-AC49-8CA0-59B3EC56FCC9}"/>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一起思考感悟</a:t>
              </a: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4F6D49-6543-5C4F-919B-C1632C603E3A}"/>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C3EAACC-355A-DD41-BE8A-C43F8E64AB4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78518" y="2889882"/>
            <a:ext cx="4039755" cy="2974053"/>
          </a:xfrm>
          <a:prstGeom prst="rect">
            <a:avLst/>
          </a:prstGeom>
        </p:spPr>
      </p:pic>
    </p:spTree>
    <p:custDataLst>
      <p:tags r:id="rId1"/>
    </p:custDataLst>
    <p:extLst>
      <p:ext uri="{BB962C8B-B14F-4D97-AF65-F5344CB8AC3E}">
        <p14:creationId xmlns:p14="http://schemas.microsoft.com/office/powerpoint/2010/main" val="355466621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1"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42" presetClass="entr" presetSubtype="0" fill="hold" grpId="0" nodeType="afterEffect">
                                  <p:stCondLst>
                                    <p:cond delay="50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anim calcmode="lin" valueType="num">
                                      <p:cBhvr>
                                        <p:cTn id="13" dur="500" fill="hold"/>
                                        <p:tgtEl>
                                          <p:spTgt spid="19"/>
                                        </p:tgtEl>
                                        <p:attrNameLst>
                                          <p:attrName>ppt_x</p:attrName>
                                        </p:attrNameLst>
                                      </p:cBhvr>
                                      <p:tavLst>
                                        <p:tav tm="0">
                                          <p:val>
                                            <p:strVal val="#ppt_x"/>
                                          </p:val>
                                        </p:tav>
                                        <p:tav tm="100000">
                                          <p:val>
                                            <p:strVal val="#ppt_x"/>
                                          </p:val>
                                        </p:tav>
                                      </p:tavLst>
                                    </p:anim>
                                    <p:anim calcmode="lin" valueType="num">
                                      <p:cBhvr>
                                        <p:cTn id="14" dur="5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3920202" y="2753162"/>
            <a:ext cx="7499407" cy="3216265"/>
          </a:xfrm>
          <a:prstGeom prst="rect">
            <a:avLst/>
          </a:prstGeom>
          <a:noFill/>
        </p:spPr>
        <p:txBody>
          <a:bodyPr wrap="square" rtlCol="0" anchor="t">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altLang="zh-CN" sz="16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3.</a:t>
            </a:r>
            <a:r>
              <a:rPr kumimoji="0" lang="zh-CN" altLang="en-US" sz="16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一个有凝聚力的班集体的形成，依靠（　）</a:t>
            </a:r>
          </a:p>
          <a:p>
            <a:pPr marL="0" marR="0" lvl="0" indent="0" algn="l" defTabSz="914400" rtl="0" eaLnBrk="1" fontAlgn="base" latinLnBrk="0" hangingPunct="1">
              <a:lnSpc>
                <a:spcPct val="150000"/>
              </a:lnSpc>
              <a:spcBef>
                <a:spcPct val="0"/>
              </a:spcBef>
              <a:spcAft>
                <a:spcPct val="0"/>
              </a:spcAft>
              <a:buClrTx/>
              <a:buSzTx/>
              <a:buFontTx/>
              <a:buNone/>
              <a:defRPr/>
            </a:pP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①</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部分成员的团结与奉献　</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②</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全体成员的团结友爱，互相帮助　</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③</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大部分成员的互相激励，积极向上　</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④</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全体成员的互相激励，积极向上</a:t>
            </a: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Ａ</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.①③</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　Ｂ</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.①②</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　Ｃ</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.③④</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　Ｄ</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.②④</a:t>
            </a:r>
          </a:p>
          <a:p>
            <a:pPr marL="0" marR="0" lvl="0" indent="0" algn="l" defTabSz="914400" rtl="0" eaLnBrk="1" fontAlgn="base" latinLnBrk="0" hangingPunct="1">
              <a:lnSpc>
                <a:spcPct val="200000"/>
              </a:lnSpc>
              <a:spcBef>
                <a:spcPct val="0"/>
              </a:spcBef>
              <a:spcAft>
                <a:spcPct val="0"/>
              </a:spcAft>
              <a:buClrTx/>
              <a:buSzTx/>
              <a:buFontTx/>
              <a:buNone/>
              <a:defRPr/>
            </a:pPr>
            <a:r>
              <a:rPr kumimoji="0" lang="en-US" altLang="zh-CN" sz="16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4.</a:t>
            </a:r>
            <a:r>
              <a:rPr kumimoji="0" lang="zh-CN" altLang="en-US" sz="16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下列说法错误的是（　）</a:t>
            </a:r>
          </a:p>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Ａ</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集体的荣誉会给人带来自豪感，归属感，形成向心力，亲和力</a:t>
            </a:r>
          </a:p>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Ｂ</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集体的荣誉需要每个同学的责任感，需要大家自觉维护</a:t>
            </a:r>
          </a:p>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Ｃ</a:t>
            </a:r>
            <a:r>
              <a:rPr kumimoji="0" lang="en-US" altLang="zh-CN"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a:t>
            </a: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个人行为如果危害小，不会损害集体的利益</a:t>
            </a:r>
          </a:p>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rPr>
              <a:t>Ｄ班集体荣誉感是个人与集体，小集体与大集体之间的关系在同学们头脑中的反映</a:t>
            </a:r>
            <a:endParaRPr kumimoji="0" lang="zh-CN" altLang="en-US" sz="1400" u="none" strike="noStrike" kern="1200" cap="none" spc="0" normalizeH="0" baseline="0" noProof="1">
              <a:ln>
                <a:noFill/>
              </a:ln>
              <a:solidFill>
                <a:schemeClr val="tx1">
                  <a:lumMod val="65000"/>
                  <a:lumOff val="35000"/>
                </a:schemeClr>
              </a:solidFill>
              <a:effectLst/>
              <a:uLnTx/>
              <a:uFillTx/>
              <a:latin typeface="Times New Roman"/>
              <a:ea typeface="微软雅黑"/>
              <a:cs typeface="汉仪汉黑简" panose="00020600040101010101" charset="-122"/>
              <a:sym typeface="Times New Roman"/>
            </a:endParaRPr>
          </a:p>
        </p:txBody>
      </p:sp>
      <p:sp>
        <p:nvSpPr>
          <p:cNvPr id="4" name="平行四边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3186622-48D3-3F74-BF93-85152BCA63D2}"/>
              </a:ext>
            </a:extLst>
          </p:cNvPr>
          <p:cNvSpPr/>
          <p:nvPr/>
        </p:nvSpPr>
        <p:spPr>
          <a:xfrm>
            <a:off x="4080389" y="2012168"/>
            <a:ext cx="4280606"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rPr>
              <a:t>思考回答问题</a:t>
            </a:r>
          </a:p>
        </p:txBody>
      </p:sp>
      <p:grpSp>
        <p:nvGrpSpPr>
          <p:cNvPr id="9" name="组合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9AA206B-F6C5-C044-8CA0-00ABE8762206}"/>
              </a:ext>
            </a:extLst>
          </p:cNvPr>
          <p:cNvGrpSpPr/>
          <p:nvPr/>
        </p:nvGrpSpPr>
        <p:grpSpPr>
          <a:xfrm>
            <a:off x="1531231" y="479836"/>
            <a:ext cx="5400000" cy="779864"/>
            <a:chOff x="1676400" y="735772"/>
            <a:chExt cx="5400000" cy="779864"/>
          </a:xfrm>
        </p:grpSpPr>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CAA454-43D0-7642-9BBD-527A20CEA036}"/>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一起思考感悟</a:t>
              </a:r>
            </a:p>
          </p:txBody>
        </p:sp>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B908A-44FD-5747-9D44-65E706C00F8C}"/>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06837E-7F61-F54C-99EC-7B2FF485B83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9648" y="1773136"/>
            <a:ext cx="3270554" cy="4605028"/>
          </a:xfrm>
          <a:prstGeom prst="rect">
            <a:avLst/>
          </a:prstGeom>
          <a:ln>
            <a:solidFill>
              <a:schemeClr val="accent1"/>
            </a:solidFill>
          </a:ln>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1"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42" presetClass="entr" presetSubtype="0" fill="hold" grpId="0" nodeType="afterEffect">
                                  <p:stCondLst>
                                    <p:cond delay="50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anim calcmode="lin" valueType="num">
                                      <p:cBhvr>
                                        <p:cTn id="13" dur="500" fill="hold"/>
                                        <p:tgtEl>
                                          <p:spTgt spid="19"/>
                                        </p:tgtEl>
                                        <p:attrNameLst>
                                          <p:attrName>ppt_x</p:attrName>
                                        </p:attrNameLst>
                                      </p:cBhvr>
                                      <p:tavLst>
                                        <p:tav tm="0">
                                          <p:val>
                                            <p:strVal val="#ppt_x"/>
                                          </p:val>
                                        </p:tav>
                                        <p:tav tm="100000">
                                          <p:val>
                                            <p:strVal val="#ppt_x"/>
                                          </p:val>
                                        </p:tav>
                                      </p:tavLst>
                                    </p:anim>
                                    <p:anim calcmode="lin" valueType="num">
                                      <p:cBhvr>
                                        <p:cTn id="14" dur="5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DD0E99-A414-DF3F-B0B1-97826D8D3BBF}"/>
              </a:ext>
            </a:extLst>
          </p:cNvPr>
          <p:cNvGrpSpPr/>
          <p:nvPr/>
        </p:nvGrpSpPr>
        <p:grpSpPr>
          <a:xfrm>
            <a:off x="1755381" y="2666685"/>
            <a:ext cx="8681238" cy="2098921"/>
            <a:chOff x="671197" y="2656274"/>
            <a:chExt cx="8681238" cy="2098921"/>
          </a:xfrm>
        </p:grpSpPr>
        <p:grpSp>
          <p:nvGrpSpPr>
            <p:cNvPr id="35" name="组合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CD3BC89-0CFF-ECA1-B303-06BAB944781E}"/>
                </a:ext>
              </a:extLst>
            </p:cNvPr>
            <p:cNvGrpSpPr/>
            <p:nvPr/>
          </p:nvGrpSpPr>
          <p:grpSpPr>
            <a:xfrm>
              <a:off x="671197" y="2656274"/>
              <a:ext cx="1625598" cy="2098921"/>
              <a:chOff x="1333502" y="2387600"/>
              <a:chExt cx="1625598" cy="2098921"/>
            </a:xfrm>
          </p:grpSpPr>
          <p:sp>
            <p:nvSpPr>
              <p:cNvPr id="36" name="椭圆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64B184-25B8-AB70-CCC2-29D63840D749}"/>
                  </a:ext>
                </a:extLst>
              </p:cNvPr>
              <p:cNvSpPr/>
              <p:nvPr/>
            </p:nvSpPr>
            <p:spPr>
              <a:xfrm>
                <a:off x="1701801" y="2387600"/>
                <a:ext cx="889000" cy="889000"/>
              </a:xfrm>
              <a:prstGeom prst="ellipse">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800" b="1" u="none" strike="noStrike" kern="1200" cap="none" spc="0" normalizeH="0" baseline="0" noProof="0">
                    <a:ln>
                      <a:noFill/>
                    </a:ln>
                    <a:solidFill>
                      <a:prstClr val="white"/>
                    </a:solidFill>
                    <a:effectLst/>
                    <a:uLnTx/>
                    <a:uFillTx/>
                    <a:latin typeface="Times New Roman"/>
                    <a:ea typeface="微软雅黑"/>
                    <a:cs typeface="阿里巴巴普惠体 B" panose="00020600040101010101" pitchFamily="18" charset="-122"/>
                    <a:sym typeface="Times New Roman"/>
                  </a:rPr>
                  <a:t>01</a:t>
                </a:r>
                <a:endParaRPr kumimoji="0" lang="zh-CN" altLang="en-US" sz="2800" b="1" u="none" strike="noStrike" kern="1200" cap="none" spc="0" normalizeH="0" baseline="0" noProof="0">
                  <a:ln>
                    <a:noFill/>
                  </a:ln>
                  <a:solidFill>
                    <a:prstClr val="white"/>
                  </a:solidFill>
                  <a:effectLst/>
                  <a:uLnTx/>
                  <a:uFillTx/>
                  <a:latin typeface="Times New Roman"/>
                  <a:ea typeface="微软雅黑"/>
                  <a:cs typeface="阿里巴巴普惠体 B" panose="00020600040101010101" pitchFamily="18" charset="-122"/>
                  <a:sym typeface="Times New Roman"/>
                </a:endParaRPr>
              </a:p>
            </p:txBody>
          </p:sp>
          <p:sp>
            <p:nvSpPr>
              <p:cNvPr id="37" name="文本框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A83880-7623-E043-9597-3782AD9DA0FD}"/>
                  </a:ext>
                </a:extLst>
              </p:cNvPr>
              <p:cNvSpPr txBox="1"/>
              <p:nvPr/>
            </p:nvSpPr>
            <p:spPr>
              <a:xfrm>
                <a:off x="1333502" y="3532414"/>
                <a:ext cx="162559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u="none" strike="noStrike" kern="1200" cap="none" spc="0" normalizeH="0" baseline="0" noProof="0">
                    <a:ln>
                      <a:noFill/>
                    </a:ln>
                    <a:solidFill>
                      <a:schemeClr val="tx1">
                        <a:lumMod val="75000"/>
                        <a:lumOff val="25000"/>
                      </a:schemeClr>
                    </a:solidFill>
                    <a:effectLst/>
                    <a:uLnTx/>
                    <a:uFillTx/>
                    <a:latin typeface="Times New Roman"/>
                    <a:ea typeface="微软雅黑"/>
                    <a:cs typeface="阿里巴巴普惠体 B" panose="00020600040101010101" pitchFamily="18" charset="-122"/>
                    <a:sym typeface="Times New Roman"/>
                  </a:rPr>
                  <a:t>班级体荣誉感</a:t>
                </a:r>
              </a:p>
            </p:txBody>
          </p:sp>
        </p:grpSp>
        <p:grpSp>
          <p:nvGrpSpPr>
            <p:cNvPr id="40" name="组合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2BAF0B-4BEE-82B6-4CA6-4E981DDB9B36}"/>
                </a:ext>
              </a:extLst>
            </p:cNvPr>
            <p:cNvGrpSpPr/>
            <p:nvPr/>
          </p:nvGrpSpPr>
          <p:grpSpPr>
            <a:xfrm>
              <a:off x="3023077" y="2656274"/>
              <a:ext cx="1625598" cy="2098921"/>
              <a:chOff x="4343402" y="2387600"/>
              <a:chExt cx="1625598" cy="2098921"/>
            </a:xfrm>
          </p:grpSpPr>
          <p:sp>
            <p:nvSpPr>
              <p:cNvPr id="41" name="椭圆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DBAB1C-7DC3-3E14-8F04-E09D57B472A7}"/>
                  </a:ext>
                </a:extLst>
              </p:cNvPr>
              <p:cNvSpPr/>
              <p:nvPr/>
            </p:nvSpPr>
            <p:spPr>
              <a:xfrm>
                <a:off x="4711701" y="2387600"/>
                <a:ext cx="889000" cy="889000"/>
              </a:xfrm>
              <a:prstGeom prst="ellipse">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800" b="1" u="none" strike="noStrike" kern="1200" cap="none" spc="0" normalizeH="0" baseline="0" noProof="0">
                    <a:ln>
                      <a:noFill/>
                    </a:ln>
                    <a:solidFill>
                      <a:prstClr val="white"/>
                    </a:solidFill>
                    <a:effectLst/>
                    <a:uLnTx/>
                    <a:uFillTx/>
                    <a:latin typeface="Times New Roman"/>
                    <a:ea typeface="微软雅黑"/>
                    <a:sym typeface="Times New Roman"/>
                  </a:rPr>
                  <a:t>02</a:t>
                </a:r>
                <a:endParaRPr kumimoji="0" lang="zh-CN" altLang="en-US" sz="2800" b="1"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42" name="文本框 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785A147-D0B5-DA74-D4F6-3840126AC4FF}"/>
                  </a:ext>
                </a:extLst>
              </p:cNvPr>
              <p:cNvSpPr txBox="1"/>
              <p:nvPr/>
            </p:nvSpPr>
            <p:spPr>
              <a:xfrm>
                <a:off x="4343402" y="3532414"/>
                <a:ext cx="162559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u="none" strike="noStrike" kern="1200" cap="none" spc="0" normalizeH="0" baseline="0" noProof="0">
                    <a:ln>
                      <a:noFill/>
                    </a:ln>
                    <a:solidFill>
                      <a:schemeClr val="tx1">
                        <a:lumMod val="75000"/>
                        <a:lumOff val="25000"/>
                      </a:schemeClr>
                    </a:solidFill>
                    <a:effectLst/>
                    <a:uLnTx/>
                    <a:uFillTx/>
                    <a:latin typeface="Times New Roman"/>
                    <a:ea typeface="微软雅黑"/>
                    <a:cs typeface="阿里巴巴普惠体 B" panose="00020600040101010101" pitchFamily="18" charset="-122"/>
                    <a:sym typeface="Times New Roman"/>
                  </a:rPr>
                  <a:t>良好的班级体</a:t>
                </a:r>
              </a:p>
            </p:txBody>
          </p:sp>
        </p:grpSp>
        <p:grpSp>
          <p:nvGrpSpPr>
            <p:cNvPr id="43" name="组合 4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7D1171-DA02-7317-1165-C936601AD746}"/>
                </a:ext>
              </a:extLst>
            </p:cNvPr>
            <p:cNvGrpSpPr/>
            <p:nvPr/>
          </p:nvGrpSpPr>
          <p:grpSpPr>
            <a:xfrm>
              <a:off x="5374957" y="2656274"/>
              <a:ext cx="1625598" cy="2098921"/>
              <a:chOff x="6477002" y="2387600"/>
              <a:chExt cx="1625598" cy="2098921"/>
            </a:xfrm>
          </p:grpSpPr>
          <p:sp>
            <p:nvSpPr>
              <p:cNvPr id="44" name="椭圆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9290E4B-C1DA-84A5-2C9E-584E5CBF2D59}"/>
                  </a:ext>
                </a:extLst>
              </p:cNvPr>
              <p:cNvSpPr/>
              <p:nvPr/>
            </p:nvSpPr>
            <p:spPr>
              <a:xfrm>
                <a:off x="6845301" y="2387600"/>
                <a:ext cx="889000" cy="889000"/>
              </a:xfrm>
              <a:prstGeom prst="ellipse">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800" b="1" u="none" strike="noStrike" kern="1200" cap="none" spc="0" normalizeH="0" baseline="0" noProof="0">
                    <a:ln>
                      <a:noFill/>
                    </a:ln>
                    <a:solidFill>
                      <a:prstClr val="white"/>
                    </a:solidFill>
                    <a:effectLst/>
                    <a:uLnTx/>
                    <a:uFillTx/>
                    <a:latin typeface="Times New Roman"/>
                    <a:ea typeface="微软雅黑"/>
                    <a:sym typeface="Times New Roman"/>
                  </a:rPr>
                  <a:t>03</a:t>
                </a:r>
                <a:endParaRPr kumimoji="0" lang="zh-CN" altLang="en-US" sz="2800" b="1"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55" name="文本框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65BAA7-AE2D-E0FE-5213-FBCD0A151BC3}"/>
                  </a:ext>
                </a:extLst>
              </p:cNvPr>
              <p:cNvSpPr txBox="1"/>
              <p:nvPr/>
            </p:nvSpPr>
            <p:spPr>
              <a:xfrm>
                <a:off x="6477002" y="3532414"/>
                <a:ext cx="162559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u="none" strike="noStrike" kern="1200" cap="none" spc="0" normalizeH="0" baseline="0" noProof="0">
                    <a:ln>
                      <a:noFill/>
                    </a:ln>
                    <a:solidFill>
                      <a:schemeClr val="tx1">
                        <a:lumMod val="75000"/>
                        <a:lumOff val="25000"/>
                      </a:schemeClr>
                    </a:solidFill>
                    <a:effectLst/>
                    <a:uLnTx/>
                    <a:uFillTx/>
                    <a:latin typeface="Times New Roman"/>
                    <a:ea typeface="微软雅黑"/>
                    <a:cs typeface="阿里巴巴普惠体 B" panose="00020600040101010101" pitchFamily="18" charset="-122"/>
                    <a:sym typeface="Times New Roman"/>
                  </a:rPr>
                  <a:t>班级体凝聚力</a:t>
                </a:r>
              </a:p>
            </p:txBody>
          </p:sp>
        </p:grpSp>
        <p:grpSp>
          <p:nvGrpSpPr>
            <p:cNvPr id="56" name="组合 5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504411-F9DD-DE05-30A5-C52B1A2EECCC}"/>
                </a:ext>
              </a:extLst>
            </p:cNvPr>
            <p:cNvGrpSpPr/>
            <p:nvPr/>
          </p:nvGrpSpPr>
          <p:grpSpPr>
            <a:xfrm>
              <a:off x="7726837" y="2656274"/>
              <a:ext cx="1625598" cy="2098921"/>
              <a:chOff x="8591551" y="2387600"/>
              <a:chExt cx="1625598" cy="2098921"/>
            </a:xfrm>
          </p:grpSpPr>
          <p:sp>
            <p:nvSpPr>
              <p:cNvPr id="57" name="椭圆 5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C12F864-0E8D-D7AE-2607-D9641448FA46}"/>
                  </a:ext>
                </a:extLst>
              </p:cNvPr>
              <p:cNvSpPr/>
              <p:nvPr/>
            </p:nvSpPr>
            <p:spPr>
              <a:xfrm>
                <a:off x="8959850" y="2387600"/>
                <a:ext cx="889000" cy="889000"/>
              </a:xfrm>
              <a:prstGeom prst="ellipse">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800" b="1" u="none" strike="noStrike" kern="1200" cap="none" spc="0" normalizeH="0" baseline="0" noProof="0">
                    <a:ln>
                      <a:noFill/>
                    </a:ln>
                    <a:solidFill>
                      <a:prstClr val="white"/>
                    </a:solidFill>
                    <a:effectLst/>
                    <a:uLnTx/>
                    <a:uFillTx/>
                    <a:latin typeface="Times New Roman"/>
                    <a:ea typeface="微软雅黑"/>
                    <a:sym typeface="Times New Roman"/>
                  </a:rPr>
                  <a:t>04</a:t>
                </a:r>
                <a:endParaRPr kumimoji="0" lang="zh-CN" altLang="en-US" sz="2800" b="1"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58" name="文本框 5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CAB7B78-BF44-D0C0-5081-78D9BA9BFB5E}"/>
                  </a:ext>
                </a:extLst>
              </p:cNvPr>
              <p:cNvSpPr txBox="1"/>
              <p:nvPr/>
            </p:nvSpPr>
            <p:spPr>
              <a:xfrm>
                <a:off x="8591551" y="3532414"/>
                <a:ext cx="162559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u="none" strike="noStrike" kern="1200" cap="none" spc="0" normalizeH="0" baseline="0" noProof="0">
                    <a:ln>
                      <a:noFill/>
                    </a:ln>
                    <a:solidFill>
                      <a:schemeClr val="tx1">
                        <a:lumMod val="75000"/>
                        <a:lumOff val="25000"/>
                      </a:schemeClr>
                    </a:solidFill>
                    <a:effectLst/>
                    <a:uLnTx/>
                    <a:uFillTx/>
                    <a:latin typeface="Times New Roman"/>
                    <a:ea typeface="微软雅黑"/>
                    <a:cs typeface="阿里巴巴普惠体 B" panose="00020600040101010101" pitchFamily="18" charset="-122"/>
                    <a:sym typeface="Times New Roman"/>
                  </a:rPr>
                  <a:t>一起思考感悟</a:t>
                </a:r>
              </a:p>
            </p:txBody>
          </p:sp>
        </p:grpSp>
        <p:cxnSp>
          <p:nvCxnSpPr>
            <p:cNvPr id="59" name="直接连接符 5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D37E61-6E38-1AE7-85DE-E3ED598299C6}"/>
                </a:ext>
              </a:extLst>
            </p:cNvPr>
            <p:cNvCxnSpPr/>
            <p:nvPr/>
          </p:nvCxnSpPr>
          <p:spPr>
            <a:xfrm flipH="1">
              <a:off x="5011816" y="3240474"/>
              <a:ext cx="0" cy="143510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1525E96-1391-82D8-CBEE-7E2725CDD33E}"/>
                </a:ext>
              </a:extLst>
            </p:cNvPr>
            <p:cNvCxnSpPr/>
            <p:nvPr/>
          </p:nvCxnSpPr>
          <p:spPr>
            <a:xfrm flipH="1">
              <a:off x="2659936" y="3240474"/>
              <a:ext cx="0" cy="143510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0524EE5-1342-1913-7AF9-FC7F23C063B9}"/>
                </a:ext>
              </a:extLst>
            </p:cNvPr>
            <p:cNvCxnSpPr/>
            <p:nvPr/>
          </p:nvCxnSpPr>
          <p:spPr>
            <a:xfrm flipH="1">
              <a:off x="7363696" y="3240474"/>
              <a:ext cx="0" cy="143510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62" name="组合 6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D08A90C-0741-F5DE-1313-A4E676CB3A8D}"/>
              </a:ext>
            </a:extLst>
          </p:cNvPr>
          <p:cNvGrpSpPr/>
          <p:nvPr/>
        </p:nvGrpSpPr>
        <p:grpSpPr>
          <a:xfrm>
            <a:off x="5065486" y="786193"/>
            <a:ext cx="2421164" cy="1281223"/>
            <a:chOff x="5065486" y="735446"/>
            <a:chExt cx="2185672" cy="1281223"/>
          </a:xfrm>
        </p:grpSpPr>
        <p:sp>
          <p:nvSpPr>
            <p:cNvPr id="63" name="文本框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F44FAA-58E8-7061-C931-6DB47CF173C2}"/>
                </a:ext>
              </a:extLst>
            </p:cNvPr>
            <p:cNvSpPr txBox="1"/>
            <p:nvPr/>
          </p:nvSpPr>
          <p:spPr>
            <a:xfrm>
              <a:off x="5065486" y="735446"/>
              <a:ext cx="2135413"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6000" b="0" i="0" u="none" strike="noStrike" kern="1200" cap="none" spc="300" normalizeH="0" baseline="0" noProof="0">
                  <a:ln>
                    <a:noFill/>
                  </a:ln>
                  <a:solidFill>
                    <a:schemeClr val="tx1">
                      <a:lumMod val="75000"/>
                      <a:lumOff val="25000"/>
                    </a:schemeClr>
                  </a:solidFill>
                  <a:effectLst/>
                  <a:uLnTx/>
                  <a:uFillTx/>
                  <a:latin typeface="Times New Roman"/>
                  <a:ea typeface="微软雅黑"/>
                  <a:cs typeface="阿里巴巴普惠体 B" panose="00020600040101010101" pitchFamily="18" charset="-122"/>
                  <a:sym typeface="Times New Roman"/>
                </a:rPr>
                <a:t>目 录</a:t>
              </a:r>
              <a:endParaRPr kumimoji="0" lang="zh-CN" altLang="zh-CN" sz="6000" b="0" i="0" u="none" strike="noStrike" kern="1200" cap="none" spc="300" normalizeH="0" baseline="0" noProof="0">
                <a:ln>
                  <a:noFill/>
                </a:ln>
                <a:solidFill>
                  <a:schemeClr val="tx1">
                    <a:lumMod val="75000"/>
                    <a:lumOff val="25000"/>
                  </a:schemeClr>
                </a:solidFill>
                <a:effectLst/>
                <a:uLnTx/>
                <a:uFillTx/>
                <a:latin typeface="Times New Roman"/>
                <a:ea typeface="微软雅黑"/>
                <a:cs typeface="阿里巴巴普惠体 B" panose="00020600040101010101" pitchFamily="18" charset="-122"/>
                <a:sym typeface="Times New Roman"/>
              </a:endParaRPr>
            </a:p>
          </p:txBody>
        </p:sp>
        <p:sp>
          <p:nvSpPr>
            <p:cNvPr id="64" name="文本框 6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EC9D56-568A-6376-7DFD-D161D6E19A23}"/>
                </a:ext>
              </a:extLst>
            </p:cNvPr>
            <p:cNvSpPr txBox="1"/>
            <p:nvPr/>
          </p:nvSpPr>
          <p:spPr>
            <a:xfrm>
              <a:off x="5115757" y="1517045"/>
              <a:ext cx="2135401" cy="499624"/>
            </a:xfrm>
            <a:prstGeom prst="rect">
              <a:avLst/>
            </a:prstGeom>
            <a:noFill/>
          </p:spPr>
          <p:txBody>
            <a:bodyPr wrap="square" rtlCol="0">
              <a:spAutoFit/>
            </a:bodyPr>
            <a:lstStyle/>
            <a:p>
              <a:pPr marL="0" marR="0" lvl="0" indent="0" algn="dist" defTabSz="914400" rtl="0" eaLnBrk="1" fontAlgn="auto" latinLnBrk="0" hangingPunct="1">
                <a:lnSpc>
                  <a:spcPct val="150000"/>
                </a:lnSpc>
                <a:spcBef>
                  <a:spcPct val="0"/>
                </a:spcBef>
                <a:spcAft>
                  <a:spcPct val="0"/>
                </a:spcAft>
                <a:buClrTx/>
                <a:buSzTx/>
                <a:buFont typeface="+mj-lt"/>
                <a:buNone/>
                <a:defRPr/>
              </a:pPr>
              <a:r>
                <a:rPr kumimoji="0" lang="en-US" altLang="zh-CN" sz="2000" i="0" u="none" strike="noStrike" kern="1200" cap="none" spc="0" normalizeH="0" baseline="0" noProof="0">
                  <a:ln>
                    <a:noFill/>
                  </a:ln>
                  <a:solidFill>
                    <a:schemeClr val="tx1">
                      <a:lumMod val="75000"/>
                      <a:lumOff val="25000"/>
                    </a:schemeClr>
                  </a:solidFill>
                  <a:effectLst/>
                  <a:uLnTx/>
                  <a:uFillTx/>
                  <a:latin typeface="Times New Roman"/>
                  <a:ea typeface="微软雅黑"/>
                  <a:cs typeface="阿里巴巴普惠体 R" panose="00020600040101010101" pitchFamily="18" charset="-122"/>
                  <a:sym typeface="Times New Roman"/>
                </a:rPr>
                <a:t>CATALOG</a:t>
              </a:r>
            </a:p>
          </p:txBody>
        </p:sp>
      </p:grpSp>
      <p:sp>
        <p:nvSpPr>
          <p:cNvPr id="2" name="文本框 1"/>
          <p:cNvSpPr txBox="1"/>
          <p:nvPr/>
        </p:nvSpPr>
        <p:spPr>
          <a:xfrm>
            <a:off x="1429305" y="594804"/>
            <a:ext cx="1677879" cy="253916"/>
          </a:xfrm>
          <a:prstGeom prst="rect">
            <a:avLst/>
          </a:prstGeom>
          <a:noFill/>
        </p:spPr>
        <p:txBody>
          <a:bodyPr wrap="square" rtlCol="0">
            <a:spAutoFit/>
          </a:bodyPr>
          <a:lstStyle/>
          <a:p>
            <a:r>
              <a:rPr lang="en-US" altLang="zh-CN" sz="1000" dirty="0">
                <a:solidFill>
                  <a:srgbClr val="FCFCFC"/>
                </a:solidFill>
              </a:rPr>
              <a:t>https://www.ypppt.com/</a:t>
            </a:r>
            <a:endParaRPr lang="zh-CN" altLang="en-US" sz="1000" dirty="0">
              <a:solidFill>
                <a:srgbClr val="FCFCFC"/>
              </a:solidFill>
            </a:endParaRPr>
          </a:p>
        </p:txBody>
      </p:sp>
    </p:spTree>
    <p:extLst>
      <p:ext uri="{BB962C8B-B14F-4D97-AF65-F5344CB8AC3E}">
        <p14:creationId xmlns:p14="http://schemas.microsoft.com/office/powerpoint/2010/main" val="371972563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animEffect transition="in" filter="fade">
                                      <p:cBhvr>
                                        <p:cTn id="9"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平行四边形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8363EE-2CBB-820A-3E65-542F0319B4BF}"/>
              </a:ext>
            </a:extLst>
          </p:cNvPr>
          <p:cNvSpPr/>
          <p:nvPr/>
        </p:nvSpPr>
        <p:spPr>
          <a:xfrm>
            <a:off x="4345119" y="1580859"/>
            <a:ext cx="3501762"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rPr>
              <a:t>细读感悟</a:t>
            </a:r>
          </a:p>
        </p:txBody>
      </p:sp>
      <p:sp>
        <p:nvSpPr>
          <p:cNvPr id="24" name="矩形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90FBAD-3F62-43B8-A18C-EC402843E8BC}"/>
              </a:ext>
            </a:extLst>
          </p:cNvPr>
          <p:cNvSpPr/>
          <p:nvPr/>
        </p:nvSpPr>
        <p:spPr>
          <a:xfrm>
            <a:off x="779238" y="2270219"/>
            <a:ext cx="3387471" cy="1764000"/>
          </a:xfrm>
          <a:prstGeom prst="rect">
            <a:avLst/>
          </a:prstGeom>
          <a:solidFill>
            <a:schemeClr val="bg1">
              <a:lumMod val="95000"/>
            </a:schemeClr>
          </a:solid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不管一个人多么有才能，但是集体常常比他更聪明和更有力。 </a:t>
            </a:r>
          </a:p>
          <a:p>
            <a:pPr marL="0" marR="0" lvl="0" indent="0" algn="r" defTabSz="914400" rtl="0" eaLnBrk="1" fontAlgn="auto" latinLnBrk="0" hangingPunct="1">
              <a:lnSpc>
                <a:spcPct val="100000"/>
              </a:lnSpc>
              <a:spcBef>
                <a:spcPct val="0"/>
              </a:spcBef>
              <a:spcAft>
                <a:spcPct val="0"/>
              </a:spcAft>
              <a:buClrTx/>
              <a:buSzTx/>
              <a:buFontTx/>
              <a:buNone/>
              <a:defRPr/>
            </a:pPr>
            <a:r>
              <a:rPr kumimoji="0" lang="en-US" altLang="zh-CN"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a:t>
            </a: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奥斯特洛夫斯基</a:t>
            </a:r>
          </a:p>
        </p:txBody>
      </p:sp>
      <p:sp>
        <p:nvSpPr>
          <p:cNvPr id="29" name="矩形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7162B2-EF57-4F45-A5EF-4D73E16AD0D6}"/>
              </a:ext>
            </a:extLst>
          </p:cNvPr>
          <p:cNvSpPr/>
          <p:nvPr/>
        </p:nvSpPr>
        <p:spPr>
          <a:xfrm>
            <a:off x="4404880" y="2270219"/>
            <a:ext cx="3387471" cy="1764000"/>
          </a:xfrm>
          <a:prstGeom prst="rect">
            <a:avLst/>
          </a:prstGeom>
          <a:solidFill>
            <a:schemeClr val="bg1">
              <a:lumMod val="95000"/>
            </a:schemeClr>
          </a:solid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每个人应该遵守生之法则，把个人的命运联系在民族的命运上，将个人的生存放在群体的生存里。</a:t>
            </a:r>
          </a:p>
          <a:p>
            <a:pPr marL="0" marR="0" lvl="0" indent="0" algn="r" defTabSz="914400" rtl="0" eaLnBrk="1" fontAlgn="auto" latinLnBrk="0" hangingPunct="1">
              <a:lnSpc>
                <a:spcPct val="100000"/>
              </a:lnSpc>
              <a:spcBef>
                <a:spcPct val="0"/>
              </a:spcBef>
              <a:spcAft>
                <a:spcPct val="0"/>
              </a:spcAft>
              <a:buClrTx/>
              <a:buSzTx/>
              <a:buFontTx/>
              <a:buNone/>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 </a:t>
            </a:r>
            <a:r>
              <a:rPr kumimoji="0" lang="en-US" altLang="zh-CN"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 </a:t>
            </a: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巴金</a:t>
            </a:r>
          </a:p>
        </p:txBody>
      </p:sp>
      <p:sp>
        <p:nvSpPr>
          <p:cNvPr id="40" name="矩形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1F7062-3E9E-4ED9-A1FB-257A3834521B}"/>
              </a:ext>
            </a:extLst>
          </p:cNvPr>
          <p:cNvSpPr/>
          <p:nvPr/>
        </p:nvSpPr>
        <p:spPr>
          <a:xfrm>
            <a:off x="8030522" y="2270218"/>
            <a:ext cx="3387471" cy="1764000"/>
          </a:xfrm>
          <a:prstGeom prst="rect">
            <a:avLst/>
          </a:prstGeom>
          <a:solidFill>
            <a:schemeClr val="bg1">
              <a:lumMod val="95000"/>
            </a:schemeClr>
          </a:solid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个人如果但靠自己，如果置身于集体的关系之外，置身于任何团结民众的伟大思想的范围之外，就会变成怠惰的、保守的、与生活发展相敌对的人。</a:t>
            </a:r>
          </a:p>
          <a:p>
            <a:pPr marL="0" marR="0" lvl="0" indent="0" algn="r" defTabSz="914400" rtl="0" eaLnBrk="1" fontAlgn="auto" latinLnBrk="0" hangingPunct="1">
              <a:lnSpc>
                <a:spcPct val="100000"/>
              </a:lnSpc>
              <a:spcBef>
                <a:spcPct val="0"/>
              </a:spcBef>
              <a:spcAft>
                <a:spcPct val="0"/>
              </a:spcAft>
              <a:buClrTx/>
              <a:buSzTx/>
              <a:buFontTx/>
              <a:buNone/>
              <a:defRPr/>
            </a:pPr>
            <a:r>
              <a:rPr kumimoji="0" lang="en-US" altLang="zh-CN"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 </a:t>
            </a: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高尔基</a:t>
            </a:r>
          </a:p>
        </p:txBody>
      </p:sp>
      <p:sp>
        <p:nvSpPr>
          <p:cNvPr id="45" name="矩形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A7C89E-1F86-494D-8DB2-3DF3644EBF51}"/>
              </a:ext>
            </a:extLst>
          </p:cNvPr>
          <p:cNvSpPr/>
          <p:nvPr/>
        </p:nvSpPr>
        <p:spPr>
          <a:xfrm>
            <a:off x="779238" y="4164152"/>
            <a:ext cx="3387471" cy="1620000"/>
          </a:xfrm>
          <a:prstGeom prst="rect">
            <a:avLst/>
          </a:prstGeom>
          <a:solidFill>
            <a:schemeClr val="bg1">
              <a:lumMod val="95000"/>
            </a:schemeClr>
          </a:solid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活着，为的是替整体做点事，滴水是有沾润作用，但滴水必加入河海，才能成为波涛。</a:t>
            </a:r>
          </a:p>
          <a:p>
            <a:pPr marL="0" marR="0" lvl="0" indent="0" algn="r" defTabSz="914400" rtl="0" eaLnBrk="1" fontAlgn="auto" latinLnBrk="0" hangingPunct="1">
              <a:lnSpc>
                <a:spcPct val="100000"/>
              </a:lnSpc>
              <a:spcBef>
                <a:spcPct val="0"/>
              </a:spcBef>
              <a:spcAft>
                <a:spcPct val="0"/>
              </a:spcAft>
              <a:buClrTx/>
              <a:buSzTx/>
              <a:buFontTx/>
              <a:buNone/>
              <a:defRPr/>
            </a:pPr>
            <a:r>
              <a:rPr kumimoji="0" lang="en-US" altLang="zh-CN"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a:t>
            </a: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谢觉哉</a:t>
            </a:r>
          </a:p>
        </p:txBody>
      </p:sp>
      <p:sp>
        <p:nvSpPr>
          <p:cNvPr id="50" name="矩形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BDE23BA-7B05-4BBC-8CB5-3203698085E6}"/>
              </a:ext>
            </a:extLst>
          </p:cNvPr>
          <p:cNvSpPr/>
          <p:nvPr/>
        </p:nvSpPr>
        <p:spPr>
          <a:xfrm>
            <a:off x="4404879" y="4164152"/>
            <a:ext cx="3387471" cy="1620000"/>
          </a:xfrm>
          <a:prstGeom prst="rect">
            <a:avLst/>
          </a:prstGeom>
          <a:solidFill>
            <a:schemeClr val="bg1">
              <a:lumMod val="95000"/>
            </a:schemeClr>
          </a:solid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我们爱我们的民族，这是我们自信心的泉源。</a:t>
            </a:r>
          </a:p>
          <a:p>
            <a:pPr marL="0" marR="0" lvl="0" indent="0" algn="r" defTabSz="914400" rtl="0" eaLnBrk="1" fontAlgn="auto" latinLnBrk="0" hangingPunct="1">
              <a:lnSpc>
                <a:spcPct val="100000"/>
              </a:lnSpc>
              <a:spcBef>
                <a:spcPct val="0"/>
              </a:spcBef>
              <a:spcAft>
                <a:spcPct val="0"/>
              </a:spcAft>
              <a:buClrTx/>
              <a:buSzTx/>
              <a:buFontTx/>
              <a:buNone/>
              <a:defRPr/>
            </a:pPr>
            <a:r>
              <a:rPr kumimoji="0" lang="en-US" altLang="zh-CN"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a:t>
            </a: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周恩来</a:t>
            </a:r>
          </a:p>
        </p:txBody>
      </p:sp>
      <p:sp>
        <p:nvSpPr>
          <p:cNvPr id="55" name="矩形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1E0EB82-C052-4343-885B-18D2AEC7851A}"/>
              </a:ext>
            </a:extLst>
          </p:cNvPr>
          <p:cNvSpPr/>
          <p:nvPr/>
        </p:nvSpPr>
        <p:spPr>
          <a:xfrm>
            <a:off x="8030521" y="4164152"/>
            <a:ext cx="3387470" cy="1620000"/>
          </a:xfrm>
          <a:prstGeom prst="rect">
            <a:avLst/>
          </a:prstGeom>
          <a:solidFill>
            <a:schemeClr val="bg1">
              <a:lumMod val="95000"/>
            </a:schemeClr>
          </a:solid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我们知道个人是微弱的，但是我们也知道整体就是力量。</a:t>
            </a:r>
          </a:p>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a:t>
            </a:r>
            <a:r>
              <a:rPr kumimoji="0" lang="zh-CN" altLang="en-US" sz="1600" u="none" strike="noStrike" kern="1200" cap="none" spc="0" normalizeH="0" baseline="0" noProof="0">
                <a:ln>
                  <a:noFill/>
                </a:ln>
                <a:solidFill>
                  <a:prstClr val="black">
                    <a:lumMod val="75000"/>
                    <a:lumOff val="25000"/>
                  </a:prstClr>
                </a:solidFill>
                <a:effectLst/>
                <a:uLnTx/>
                <a:uFillTx/>
                <a:latin typeface="Times New Roman"/>
                <a:ea typeface="微软雅黑"/>
                <a:cs typeface="思源黑体 CN Normal" panose="020B0400000000000000" charset="-122"/>
                <a:sym typeface="Times New Roman"/>
              </a:rPr>
              <a:t>马克思</a:t>
            </a:r>
          </a:p>
        </p:txBody>
      </p:sp>
      <p:grpSp>
        <p:nvGrpSpPr>
          <p:cNvPr id="12" name="组合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72B4390-E1CF-AD4B-82D4-1A1EF53AA5A8}"/>
              </a:ext>
            </a:extLst>
          </p:cNvPr>
          <p:cNvGrpSpPr/>
          <p:nvPr/>
        </p:nvGrpSpPr>
        <p:grpSpPr>
          <a:xfrm>
            <a:off x="1531231" y="479836"/>
            <a:ext cx="5400000" cy="779864"/>
            <a:chOff x="1676400" y="735772"/>
            <a:chExt cx="5400000" cy="779864"/>
          </a:xfrm>
        </p:grpSpPr>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3FC48B-2484-8940-B898-45D2F190417D}"/>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a:solidFill>
                    <a:schemeClr val="tx1">
                      <a:lumMod val="65000"/>
                      <a:lumOff val="35000"/>
                    </a:schemeClr>
                  </a:solidFill>
                  <a:latin typeface="Times New Roman"/>
                  <a:ea typeface="微软雅黑"/>
                  <a:sym typeface="Times New Roman"/>
                </a:rPr>
                <a:t>一起思考感悟</a:t>
              </a:r>
            </a:p>
          </p:txBody>
        </p: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B88769D-D70B-8743-8F02-927672CF5BC8}"/>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55193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2D66E3-3B76-DA4A-B83D-C639BFE56C01}"/>
              </a:ext>
            </a:extLst>
          </p:cNvPr>
          <p:cNvSpPr txBox="1"/>
          <p:nvPr/>
        </p:nvSpPr>
        <p:spPr>
          <a:xfrm>
            <a:off x="5264740" y="1846903"/>
            <a:ext cx="1620957" cy="523220"/>
          </a:xfrm>
          <a:prstGeom prst="rect">
            <a:avLst/>
          </a:prstGeom>
          <a:noFill/>
        </p:spPr>
        <p:txBody>
          <a:bodyPr wrap="none" rtlCol="0">
            <a:spAutoFit/>
          </a:bodyPr>
          <a:lstStyle/>
          <a:p>
            <a:r>
              <a:rPr kumimoji="1" lang="zh-CN" altLang="en-US" sz="2800">
                <a:solidFill>
                  <a:schemeClr val="tx1">
                    <a:lumMod val="75000"/>
                    <a:lumOff val="25000"/>
                  </a:schemeClr>
                </a:solidFill>
                <a:latin typeface="Times New Roman"/>
                <a:ea typeface="微软雅黑"/>
                <a:sym typeface="Times New Roman"/>
              </a:rPr>
              <a:t>第一部分</a:t>
            </a: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5978F2-D864-6246-AD4A-CFA9EBE6EDCF}"/>
              </a:ext>
            </a:extLst>
          </p:cNvPr>
          <p:cNvSpPr txBox="1"/>
          <p:nvPr/>
        </p:nvSpPr>
        <p:spPr>
          <a:xfrm>
            <a:off x="2905120" y="2344551"/>
            <a:ext cx="6340197" cy="1323439"/>
          </a:xfrm>
          <a:prstGeom prst="rect">
            <a:avLst/>
          </a:prstGeom>
          <a:noFill/>
        </p:spPr>
        <p:txBody>
          <a:bodyPr wrap="none" rtlCol="0">
            <a:spAutoFit/>
          </a:bodyPr>
          <a:lstStyle/>
          <a:p>
            <a:r>
              <a:rPr kumimoji="1" lang="zh-CN" altLang="en-US" sz="8000" dirty="0">
                <a:solidFill>
                  <a:schemeClr val="tx1">
                    <a:lumMod val="75000"/>
                    <a:lumOff val="25000"/>
                  </a:schemeClr>
                </a:solidFill>
                <a:latin typeface="Times New Roman"/>
                <a:ea typeface="微软雅黑"/>
                <a:sym typeface="Times New Roman"/>
              </a:rPr>
              <a:t>班级体荣誉感</a:t>
            </a:r>
          </a:p>
        </p:txBody>
      </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C5C5BD-0B88-334B-ADC5-F02233370273}"/>
              </a:ext>
            </a:extLst>
          </p:cNvPr>
          <p:cNvSpPr txBox="1"/>
          <p:nvPr/>
        </p:nvSpPr>
        <p:spPr>
          <a:xfrm>
            <a:off x="2819402" y="3650882"/>
            <a:ext cx="6511632" cy="526811"/>
          </a:xfrm>
          <a:prstGeom prst="rect">
            <a:avLst/>
          </a:prstGeom>
          <a:noFill/>
        </p:spPr>
        <p:txBody>
          <a:bodyPr wrap="square" rtlCol="0">
            <a:spAutoFit/>
          </a:bodyPr>
          <a:lstStyle/>
          <a:p>
            <a:pPr algn="ctr">
              <a:lnSpc>
                <a:spcPct val="150000"/>
              </a:lnSpc>
            </a:pPr>
            <a:r>
              <a:rPr kumimoji="1" lang="en" altLang="zh-CN" sz="1000">
                <a:solidFill>
                  <a:schemeClr val="tx1">
                    <a:lumMod val="65000"/>
                    <a:lumOff val="35000"/>
                  </a:schemeClr>
                </a:solidFill>
                <a:latin typeface="Times New Roman"/>
                <a:ea typeface="微软雅黑"/>
                <a:sym typeface="Times New Roman"/>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101002839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1"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2"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1"/>
      <p:bldP spid="6"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7711D0A-66F3-44F9-A172-8CD8505C3D37}"/>
              </a:ext>
            </a:extLst>
          </p:cNvPr>
          <p:cNvSpPr txBox="1"/>
          <p:nvPr/>
        </p:nvSpPr>
        <p:spPr>
          <a:xfrm>
            <a:off x="4946559" y="1656800"/>
            <a:ext cx="6493832" cy="1319977"/>
          </a:xfrm>
          <a:prstGeom prst="rect">
            <a:avLst/>
          </a:prstGeom>
          <a:noFill/>
        </p:spPr>
        <p:txBody>
          <a:bodyPr wrap="square" rtlCol="0">
            <a:spAutoFit/>
          </a:bodyPr>
          <a:lstStyle/>
          <a:p>
            <a:pPr marL="285750" marR="0" lvl="0" indent="-285750" algn="l" defTabSz="914400" rtl="0" eaLnBrk="1" fontAlgn="auto" latinLnBrk="0" hangingPunct="1">
              <a:lnSpc>
                <a:spcPct val="200000"/>
              </a:lnSpc>
              <a:spcBef>
                <a:spcPct val="0"/>
              </a:spcBef>
              <a:spcAft>
                <a:spcPct val="0"/>
              </a:spcAft>
              <a:buClr>
                <a:srgbClr val="00B050"/>
              </a:buClr>
              <a:buSzTx/>
              <a:buFont typeface="Wingdings" pitchFamily="2" charset="2"/>
              <a:buChar char="p"/>
              <a:defRPr/>
            </a:pPr>
            <a:r>
              <a:rPr kumimoji="1" lang="zh-CN" altLang="en-US" sz="1400" u="none" strike="noStrike" kern="1200" cap="none" spc="0" normalizeH="0" baseline="0" noProof="0" dirty="0">
                <a:ln>
                  <a:noFill/>
                </a:ln>
                <a:solidFill>
                  <a:srgbClr val="262626"/>
                </a:solidFill>
                <a:effectLst/>
                <a:uLnTx/>
                <a:uFillTx/>
                <a:latin typeface="Times New Roman"/>
                <a:ea typeface="微软雅黑"/>
                <a:sym typeface="Times New Roman"/>
              </a:rPr>
              <a:t>集体荣誉感是集体凝聚力的来源．我们不能说没有集体荣誉感就没有集体，但我们肯定的是没有集体荣誉感会导致集体走向分甭离散</a:t>
            </a:r>
            <a:r>
              <a:rPr kumimoji="1" lang="en-US" altLang="zh-CN" sz="1400" u="none" strike="noStrike" kern="1200" cap="none" spc="0" normalizeH="0" baseline="0" noProof="0" dirty="0">
                <a:ln>
                  <a:noFill/>
                </a:ln>
                <a:solidFill>
                  <a:srgbClr val="262626"/>
                </a:solidFill>
                <a:effectLst/>
                <a:uLnTx/>
                <a:uFillTx/>
                <a:latin typeface="Times New Roman"/>
                <a:ea typeface="微软雅黑"/>
                <a:sym typeface="Times New Roman"/>
              </a:rPr>
              <a:t>.</a:t>
            </a:r>
            <a:r>
              <a:rPr kumimoji="1" lang="zh-CN" altLang="en-US" sz="1400" u="none" strike="noStrike" kern="1200" cap="none" spc="0" normalizeH="0" baseline="0" noProof="0" dirty="0">
                <a:ln>
                  <a:noFill/>
                </a:ln>
                <a:solidFill>
                  <a:srgbClr val="262626"/>
                </a:solidFill>
                <a:effectLst/>
                <a:uLnTx/>
                <a:uFillTx/>
                <a:latin typeface="Times New Roman"/>
                <a:ea typeface="微软雅黑"/>
                <a:sym typeface="Times New Roman"/>
              </a:rPr>
              <a:t>所以集体荣誉感既是集体所必须的，又是集体发展的促动力</a:t>
            </a:r>
            <a:r>
              <a:rPr kumimoji="1" lang="en-US" altLang="zh-CN" sz="1400" u="none" strike="noStrike" kern="1200" cap="none" spc="0" normalizeH="0" baseline="0" noProof="0" dirty="0">
                <a:ln>
                  <a:noFill/>
                </a:ln>
                <a:solidFill>
                  <a:srgbClr val="262626"/>
                </a:solidFill>
                <a:effectLst/>
                <a:uLnTx/>
                <a:uFillTx/>
                <a:latin typeface="Times New Roman"/>
                <a:ea typeface="微软雅黑"/>
                <a:sym typeface="Times New Roman"/>
              </a:rPr>
              <a:t>.</a:t>
            </a:r>
          </a:p>
        </p:txBody>
      </p:sp>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79287D-9F91-4667-8C5A-1635AF231B47}"/>
              </a:ext>
            </a:extLst>
          </p:cNvPr>
          <p:cNvSpPr txBox="1"/>
          <p:nvPr/>
        </p:nvSpPr>
        <p:spPr>
          <a:xfrm>
            <a:off x="4946559" y="3267198"/>
            <a:ext cx="6493832" cy="1815882"/>
          </a:xfrm>
          <a:prstGeom prst="rect">
            <a:avLst/>
          </a:prstGeom>
          <a:noFill/>
        </p:spPr>
        <p:txBody>
          <a:bodyPr wrap="square" rtlCol="0">
            <a:spAutoFit/>
          </a:bodyPr>
          <a:lstStyle/>
          <a:p>
            <a:pPr marL="285750" marR="0" lvl="0" indent="-285750" algn="l" defTabSz="914400" rtl="0" eaLnBrk="1" fontAlgn="auto" latinLnBrk="0" hangingPunct="1">
              <a:lnSpc>
                <a:spcPct val="200000"/>
              </a:lnSpc>
              <a:spcBef>
                <a:spcPct val="0"/>
              </a:spcBef>
              <a:spcAft>
                <a:spcPct val="0"/>
              </a:spcAft>
              <a:buClr>
                <a:srgbClr val="00B050"/>
              </a:buClr>
              <a:buSzTx/>
              <a:buFont typeface="Wingdings" pitchFamily="2" charset="2"/>
              <a:buChar char="p"/>
              <a:defRPr/>
            </a:pPr>
            <a:r>
              <a:rPr kumimoji="1" lang="zh-CN" altLang="en-US" sz="1400" u="none" strike="noStrike" kern="1200" cap="none" spc="0" normalizeH="0" baseline="0" noProof="0" dirty="0">
                <a:ln>
                  <a:noFill/>
                </a:ln>
                <a:solidFill>
                  <a:srgbClr val="262626"/>
                </a:solidFill>
                <a:effectLst/>
                <a:uLnTx/>
                <a:uFillTx/>
                <a:latin typeface="Times New Roman"/>
                <a:ea typeface="微软雅黑"/>
                <a:sym typeface="Times New Roman"/>
              </a:rPr>
              <a:t> 集体有了荣誉，个人也自然就有荣誉。谈到小集体和大集体，还应搞清楚一个问题，那就是如果一个人眼中只能见到小集体，那么论是论非时，就会以自己的小集体的是非而为是非，而不管公理是非，看问题自不准确，这个人也不会有什么大出息。</a:t>
            </a:r>
          </a:p>
        </p:txBody>
      </p:sp>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592DCF-3DD2-46C0-9F4E-7CA3A4CE6A4D}"/>
              </a:ext>
            </a:extLst>
          </p:cNvPr>
          <p:cNvSpPr txBox="1"/>
          <p:nvPr/>
        </p:nvSpPr>
        <p:spPr>
          <a:xfrm>
            <a:off x="4946559" y="5308484"/>
            <a:ext cx="6493832" cy="889090"/>
          </a:xfrm>
          <a:prstGeom prst="rect">
            <a:avLst/>
          </a:prstGeom>
          <a:noFill/>
        </p:spPr>
        <p:txBody>
          <a:bodyPr wrap="square" rtlCol="0">
            <a:spAutoFit/>
          </a:bodyPr>
          <a:lstStyle/>
          <a:p>
            <a:pPr marL="285750" marR="0" lvl="0" indent="-285750" algn="l" defTabSz="914400" rtl="0" eaLnBrk="1" fontAlgn="auto" latinLnBrk="0" hangingPunct="1">
              <a:lnSpc>
                <a:spcPct val="200000"/>
              </a:lnSpc>
              <a:spcBef>
                <a:spcPct val="0"/>
              </a:spcBef>
              <a:spcAft>
                <a:spcPct val="0"/>
              </a:spcAft>
              <a:buClr>
                <a:srgbClr val="00B050"/>
              </a:buClr>
              <a:buSzTx/>
              <a:buFont typeface="Wingdings" pitchFamily="2" charset="2"/>
              <a:buChar char="p"/>
              <a:defRPr/>
            </a:pPr>
            <a:r>
              <a:rPr kumimoji="1" lang="zh-CN" altLang="en-US" sz="1400" u="none" strike="noStrike" kern="1200" cap="none" spc="0" normalizeH="0" baseline="0" noProof="0" dirty="0">
                <a:ln>
                  <a:noFill/>
                </a:ln>
                <a:solidFill>
                  <a:srgbClr val="262626"/>
                </a:solidFill>
                <a:effectLst/>
                <a:uLnTx/>
                <a:uFillTx/>
                <a:latin typeface="Times New Roman"/>
                <a:ea typeface="微软雅黑"/>
                <a:sym typeface="Times New Roman"/>
              </a:rPr>
              <a:t> 所以，少年时就应该培养集体思维的能力，培养较强的集体荣誉感，这对成年后能功有所成，能够起很大的作用</a:t>
            </a:r>
          </a:p>
        </p:txBody>
      </p:sp>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F7FD8EC-871D-9707-7650-943601F0D309}"/>
              </a:ext>
            </a:extLst>
          </p:cNvPr>
          <p:cNvGrpSpPr/>
          <p:nvPr/>
        </p:nvGrpSpPr>
        <p:grpSpPr>
          <a:xfrm>
            <a:off x="1531231" y="479836"/>
            <a:ext cx="5400000" cy="779864"/>
            <a:chOff x="1676400" y="735772"/>
            <a:chExt cx="5400000" cy="779864"/>
          </a:xfrm>
        </p:grpSpPr>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C6A031-F330-71C0-48B7-9B9FE749C1E8}"/>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3200" b="1" u="none" strike="noStrike" kern="1200" cap="none" spc="0" normalizeH="0" baseline="0" noProof="0">
                  <a:ln>
                    <a:noFill/>
                  </a:ln>
                  <a:solidFill>
                    <a:schemeClr val="tx1">
                      <a:lumMod val="65000"/>
                      <a:lumOff val="35000"/>
                    </a:schemeClr>
                  </a:solidFill>
                  <a:effectLst/>
                  <a:uLnTx/>
                  <a:uFillTx/>
                  <a:latin typeface="Times New Roman"/>
                  <a:ea typeface="微软雅黑"/>
                  <a:sym typeface="Times New Roman"/>
                </a:rPr>
                <a:t>班集体荣誉感</a:t>
              </a: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453CBA-3E94-0EDD-1D9C-3C573562CCF0}"/>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598F449-C90E-B142-B033-004654A5DDC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3107" y="1656800"/>
            <a:ext cx="4476247" cy="4456643"/>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稻壳儿鸭鸭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FA6DFA-5226-EDA0-6E76-C631365E957D}"/>
              </a:ext>
            </a:extLst>
          </p:cNvPr>
          <p:cNvGrpSpPr/>
          <p:nvPr/>
        </p:nvGrpSpPr>
        <p:grpSpPr>
          <a:xfrm>
            <a:off x="1359497" y="2529566"/>
            <a:ext cx="9204518" cy="3219191"/>
            <a:chOff x="1359497" y="2529566"/>
            <a:chExt cx="9204518" cy="3219191"/>
          </a:xfrm>
        </p:grpSpPr>
        <p:sp>
          <p:nvSpPr>
            <p:cNvPr id="29" name="稻壳儿鸭鸭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7EC8A1-C333-4C5F-BD12-80AE497AF522}"/>
                </a:ext>
              </a:extLst>
            </p:cNvPr>
            <p:cNvSpPr/>
            <p:nvPr/>
          </p:nvSpPr>
          <p:spPr>
            <a:xfrm>
              <a:off x="1388993" y="2529566"/>
              <a:ext cx="3773557" cy="787523"/>
            </a:xfrm>
            <a:prstGeom prst="rect">
              <a:avLst/>
            </a:prstGeom>
          </p:spPr>
          <p:txBody>
            <a:bodyPr wrap="square">
              <a:spAutoFit/>
            </a:bodyPr>
            <a:lstStyle/>
            <a:p>
              <a:pPr marL="285750" marR="0" lvl="0" indent="-285750" algn="l" defTabSz="914400" rtl="0" eaLnBrk="1" fontAlgn="auto" latinLnBrk="0" hangingPunct="1">
                <a:lnSpc>
                  <a:spcPct val="15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dirty="0">
                  <a:ln>
                    <a:noFill/>
                  </a:ln>
                  <a:solidFill>
                    <a:srgbClr val="404040"/>
                  </a:solidFill>
                  <a:effectLst/>
                  <a:uLnTx/>
                  <a:uFillTx/>
                  <a:latin typeface="Times New Roman"/>
                  <a:ea typeface="微软雅黑"/>
                  <a:cs typeface="+mn-ea"/>
                  <a:sym typeface="Times New Roman"/>
                </a:rPr>
                <a:t>有了集体荣誉感，才会有强烈的责任心</a:t>
              </a:r>
            </a:p>
          </p:txBody>
        </p:sp>
        <p:sp>
          <p:nvSpPr>
            <p:cNvPr id="32" name="稻壳儿鸭鸭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1BE91E-53F1-4A73-929E-FB9CDEFDDF34}"/>
                </a:ext>
              </a:extLst>
            </p:cNvPr>
            <p:cNvSpPr/>
            <p:nvPr/>
          </p:nvSpPr>
          <p:spPr>
            <a:xfrm>
              <a:off x="5287073" y="2529566"/>
              <a:ext cx="5276942" cy="418191"/>
            </a:xfrm>
            <a:prstGeom prst="rect">
              <a:avLst/>
            </a:prstGeom>
          </p:spPr>
          <p:txBody>
            <a:bodyPr wrap="square">
              <a:spAutoFit/>
            </a:bodyPr>
            <a:lstStyle/>
            <a:p>
              <a:pPr marL="285750" marR="0" lvl="0" indent="-285750" algn="l" defTabSz="914400" rtl="0" eaLnBrk="1" fontAlgn="auto" latinLnBrk="0" hangingPunct="1">
                <a:lnSpc>
                  <a:spcPct val="15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dirty="0">
                  <a:ln>
                    <a:noFill/>
                  </a:ln>
                  <a:solidFill>
                    <a:srgbClr val="404040"/>
                  </a:solidFill>
                  <a:effectLst/>
                  <a:uLnTx/>
                  <a:uFillTx/>
                  <a:latin typeface="Times New Roman"/>
                  <a:ea typeface="微软雅黑"/>
                  <a:cs typeface="+mn-ea"/>
                  <a:sym typeface="Times New Roman"/>
                </a:rPr>
                <a:t>有了集体荣誉感，才会有进取。</a:t>
              </a:r>
            </a:p>
          </p:txBody>
        </p:sp>
        <p:sp>
          <p:nvSpPr>
            <p:cNvPr id="35" name="稻壳儿鸭鸭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24DA1DC-0A6A-41FF-A038-6ED8E035FCED}"/>
                </a:ext>
              </a:extLst>
            </p:cNvPr>
            <p:cNvSpPr/>
            <p:nvPr/>
          </p:nvSpPr>
          <p:spPr>
            <a:xfrm>
              <a:off x="1388993" y="3797927"/>
              <a:ext cx="5276942" cy="418191"/>
            </a:xfrm>
            <a:prstGeom prst="rect">
              <a:avLst/>
            </a:prstGeom>
          </p:spPr>
          <p:txBody>
            <a:bodyPr wrap="square">
              <a:spAutoFit/>
            </a:bodyPr>
            <a:lstStyle/>
            <a:p>
              <a:pPr marL="285750" marR="0" lvl="0" indent="-285750" algn="l" defTabSz="914400" rtl="0" eaLnBrk="1" fontAlgn="auto" latinLnBrk="0" hangingPunct="1">
                <a:lnSpc>
                  <a:spcPct val="15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有了集体荣誉感，为集体争光</a:t>
              </a:r>
            </a:p>
          </p:txBody>
        </p:sp>
        <p:sp>
          <p:nvSpPr>
            <p:cNvPr id="38" name="稻壳儿鸭鸭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0B284D7-E703-43D0-AE27-C35B11063928}"/>
                </a:ext>
              </a:extLst>
            </p:cNvPr>
            <p:cNvSpPr/>
            <p:nvPr/>
          </p:nvSpPr>
          <p:spPr>
            <a:xfrm>
              <a:off x="5287073" y="3797927"/>
              <a:ext cx="5276942" cy="418191"/>
            </a:xfrm>
            <a:prstGeom prst="rect">
              <a:avLst/>
            </a:prstGeom>
          </p:spPr>
          <p:txBody>
            <a:bodyPr wrap="square">
              <a:spAutoFit/>
            </a:bodyPr>
            <a:lstStyle/>
            <a:p>
              <a:pPr marL="285750" marR="0" lvl="0" indent="-285750" algn="l" defTabSz="914400" rtl="0" eaLnBrk="1" fontAlgn="auto" latinLnBrk="0" hangingPunct="1">
                <a:lnSpc>
                  <a:spcPct val="15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有了集体荣誉感才会有合作</a:t>
              </a:r>
            </a:p>
          </p:txBody>
        </p:sp>
        <p:sp>
          <p:nvSpPr>
            <p:cNvPr id="41" name="稻壳儿鸭鸭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915961-E705-4915-802B-F45C61002180}"/>
                </a:ext>
              </a:extLst>
            </p:cNvPr>
            <p:cNvSpPr/>
            <p:nvPr/>
          </p:nvSpPr>
          <p:spPr>
            <a:xfrm>
              <a:off x="1359497" y="4957302"/>
              <a:ext cx="3401468" cy="787523"/>
            </a:xfrm>
            <a:prstGeom prst="rect">
              <a:avLst/>
            </a:prstGeom>
          </p:spPr>
          <p:txBody>
            <a:bodyPr wrap="square">
              <a:spAutoFit/>
            </a:bodyPr>
            <a:lstStyle/>
            <a:p>
              <a:pPr marL="285750" marR="0" lvl="0" indent="-285750" algn="l" defTabSz="914400" rtl="0" eaLnBrk="1" fontAlgn="auto" latinLnBrk="0" hangingPunct="1">
                <a:lnSpc>
                  <a:spcPct val="15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有了集体荣誉感，工作才能不分分内分外，互相协作</a:t>
              </a:r>
            </a:p>
          </p:txBody>
        </p:sp>
        <p:sp>
          <p:nvSpPr>
            <p:cNvPr id="44" name="稻壳儿鸭鸭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63CE907-03A7-41B2-AD47-0DCD006239F1}"/>
                </a:ext>
              </a:extLst>
            </p:cNvPr>
            <p:cNvSpPr/>
            <p:nvPr/>
          </p:nvSpPr>
          <p:spPr>
            <a:xfrm>
              <a:off x="5257575" y="4961234"/>
              <a:ext cx="3401469" cy="787523"/>
            </a:xfrm>
            <a:prstGeom prst="rect">
              <a:avLst/>
            </a:prstGeom>
          </p:spPr>
          <p:txBody>
            <a:bodyPr wrap="square">
              <a:spAutoFit/>
            </a:bodyPr>
            <a:lstStyle/>
            <a:p>
              <a:pPr marL="285750" marR="0" lvl="0" indent="-285750" algn="l" defTabSz="914400" rtl="0" eaLnBrk="1" fontAlgn="auto" latinLnBrk="0" hangingPunct="1">
                <a:lnSpc>
                  <a:spcPct val="150000"/>
                </a:lnSpc>
                <a:spcBef>
                  <a:spcPct val="0"/>
                </a:spcBef>
                <a:spcAft>
                  <a:spcPct val="0"/>
                </a:spcAft>
                <a:buClr>
                  <a:srgbClr val="00B050"/>
                </a:buClr>
                <a:buSzTx/>
                <a:buFont typeface="Wingdings" pitchFamily="2" charset="2"/>
                <a:buChar char="p"/>
                <a:defRPr/>
              </a:pPr>
              <a:r>
                <a:rPr kumimoji="0" lang="zh-CN" altLang="en-US" sz="1600" u="none" strike="noStrike" kern="1200" cap="none" spc="0" normalizeH="0" baseline="0" noProof="0">
                  <a:ln>
                    <a:noFill/>
                  </a:ln>
                  <a:solidFill>
                    <a:srgbClr val="404040"/>
                  </a:solidFill>
                  <a:effectLst/>
                  <a:uLnTx/>
                  <a:uFillTx/>
                  <a:latin typeface="Times New Roman"/>
                  <a:ea typeface="微软雅黑"/>
                  <a:cs typeface="+mn-ea"/>
                  <a:sym typeface="Times New Roman"/>
                </a:rPr>
                <a:t>集体荣誉感可以创造荣誉，荣誉也可以让个人获得更大的回报</a:t>
              </a:r>
            </a:p>
          </p:txBody>
        </p:sp>
      </p:grpSp>
      <p:sp>
        <p:nvSpPr>
          <p:cNvPr id="23" name="稻壳儿鸭鸭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6E4883-986B-C6DC-EB89-086827D3F850}"/>
              </a:ext>
            </a:extLst>
          </p:cNvPr>
          <p:cNvSpPr/>
          <p:nvPr/>
        </p:nvSpPr>
        <p:spPr>
          <a:xfrm>
            <a:off x="1388994" y="1823479"/>
            <a:ext cx="9414013" cy="458909"/>
          </a:xfrm>
          <a:prstGeom prst="roundRect">
            <a:avLst>
              <a:gd name="adj" fmla="val 500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Pct val="25000"/>
              <a:buFontTx/>
              <a:buNone/>
              <a:defRPr/>
            </a:pPr>
            <a:r>
              <a:rPr kumimoji="0" lang="zh-CN" altLang="en-US" sz="2000" u="none" strike="noStrike" kern="1200" cap="all" spc="0" normalizeH="0" baseline="0" noProof="0">
                <a:ln>
                  <a:noFill/>
                </a:ln>
                <a:solidFill>
                  <a:prstClr val="white"/>
                </a:solidFill>
                <a:effectLst/>
                <a:uLnTx/>
                <a:uFillTx/>
                <a:latin typeface="Times New Roman"/>
                <a:ea typeface="微软雅黑"/>
                <a:cs typeface="+mn-ea"/>
                <a:sym typeface="Times New Roman"/>
              </a:rPr>
              <a:t>班级荣誉感：“人心齐，泰山移” “独脚难行，孤掌难鸣”</a:t>
            </a:r>
          </a:p>
        </p:txBody>
      </p:sp>
      <p:grpSp>
        <p:nvGrpSpPr>
          <p:cNvPr id="15" name="组合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A23107-8121-6B45-A8F0-9167A5D0FB09}"/>
              </a:ext>
            </a:extLst>
          </p:cNvPr>
          <p:cNvGrpSpPr/>
          <p:nvPr/>
        </p:nvGrpSpPr>
        <p:grpSpPr>
          <a:xfrm>
            <a:off x="1531231" y="479836"/>
            <a:ext cx="5400000" cy="779864"/>
            <a:chOff x="1676400" y="735772"/>
            <a:chExt cx="5400000" cy="779864"/>
          </a:xfrm>
        </p:grpSpPr>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8251AD-A24D-384B-B8E6-48484B524D5D}"/>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3200" b="1" u="none" strike="noStrike" kern="1200" cap="none" spc="0" normalizeH="0" baseline="0" noProof="0">
                  <a:ln>
                    <a:noFill/>
                  </a:ln>
                  <a:solidFill>
                    <a:schemeClr val="tx1">
                      <a:lumMod val="65000"/>
                      <a:lumOff val="35000"/>
                    </a:schemeClr>
                  </a:solidFill>
                  <a:effectLst/>
                  <a:uLnTx/>
                  <a:uFillTx/>
                  <a:latin typeface="Times New Roman"/>
                  <a:ea typeface="微软雅黑"/>
                  <a:sym typeface="Times New Roman"/>
                </a:rPr>
                <a:t>班集体荣誉感</a:t>
              </a:r>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CC922D5-764C-4442-8703-2F5535750A13}"/>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12EEBED-B799-6540-9FFB-269AA920D00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517081" y="3048697"/>
            <a:ext cx="2902527" cy="2977394"/>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500"/>
                                        <p:tgtEl>
                                          <p:spTgt spid="2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稻壳儿鸭鸭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FC60891-6200-B023-2B15-601EC6C73410}"/>
              </a:ext>
            </a:extLst>
          </p:cNvPr>
          <p:cNvSpPr txBox="1"/>
          <p:nvPr/>
        </p:nvSpPr>
        <p:spPr>
          <a:xfrm>
            <a:off x="0" y="6750278"/>
            <a:ext cx="360000" cy="107722"/>
          </a:xfrm>
          <a:prstGeom prst="rect">
            <a:avLst/>
          </a:prstGeom>
          <a:noFill/>
        </p:spPr>
        <p:txBody>
          <a:bodyPr wrap="square">
            <a:spAutoFit/>
          </a:bodyPr>
          <a:lstStyle/>
          <a:p>
            <a:r>
              <a:rPr lang="en-US" altLang="zh-CN" sz="100">
                <a:noFill/>
                <a:latin typeface="Times New Roman"/>
                <a:ea typeface="微软雅黑"/>
                <a:sym typeface="Times New Roman"/>
              </a:rPr>
              <a:t>docerID:327037375</a:t>
            </a:r>
            <a:endParaRPr lang="zh-CN" altLang="en-US" sz="100">
              <a:noFill/>
              <a:latin typeface="Times New Roman"/>
              <a:ea typeface="微软雅黑"/>
              <a:sym typeface="Times New Roman"/>
            </a:endParaRPr>
          </a:p>
        </p:txBody>
      </p:sp>
      <p:sp>
        <p:nvSpPr>
          <p:cNvPr id="11" name="稻壳儿鸭鸭 2"/>
          <p:cNvSpPr txBox="1"/>
          <p:nvPr/>
        </p:nvSpPr>
        <p:spPr>
          <a:xfrm>
            <a:off x="1099515" y="2578620"/>
            <a:ext cx="3999227" cy="2554545"/>
          </a:xfrm>
          <a:prstGeom prst="rect">
            <a:avLst/>
          </a:prstGeom>
          <a:noFill/>
        </p:spPr>
        <p:txBody>
          <a:bodyPr wrap="square" rtlCol="0" anchor="t">
            <a:spAutoFit/>
          </a:bodyPr>
          <a:lstStyle/>
          <a:p>
            <a:pPr marL="0" marR="0" lvl="0" indent="0" algn="ctr" defTabSz="914400" rtl="0" eaLnBrk="1" fontAlgn="auto" latinLnBrk="0" hangingPunct="1">
              <a:lnSpc>
                <a:spcPct val="200000"/>
              </a:lnSpc>
              <a:spcBef>
                <a:spcPct val="0"/>
              </a:spcBef>
              <a:spcAft>
                <a:spcPct val="0"/>
              </a:spcAft>
              <a:buClrTx/>
              <a:buSzTx/>
              <a:buFontTx/>
              <a:buNone/>
              <a:defRPr/>
            </a:pPr>
            <a:r>
              <a:rPr kumimoji="0" lang="zh-CN" altLang="en-US" sz="1600" u="none" strike="noStrike" kern="1200" cap="none" spc="0" normalizeH="0" baseline="0" noProof="0" dirty="0">
                <a:ln>
                  <a:noFill/>
                </a:ln>
                <a:solidFill>
                  <a:srgbClr val="404040"/>
                </a:solidFill>
                <a:effectLst/>
                <a:uLnTx/>
                <a:uFillTx/>
                <a:latin typeface="Times New Roman"/>
                <a:ea typeface="微软雅黑"/>
                <a:sym typeface="Times New Roman"/>
              </a:rPr>
              <a:t>班集体荣誉感的培养在我们学习生活中尤为的重要，同学们设想一下，被其他班级的同学夸赞咱们班时，你是什么心情？而被诋毁时你又是什么心情？，那我们在培养班集体荣誉感使应从什么方面着手？</a:t>
            </a:r>
          </a:p>
        </p:txBody>
      </p:sp>
      <p:sp>
        <p:nvSpPr>
          <p:cNvPr id="18" name="稻壳儿鸭鸭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27F4BAF-B4DE-376B-2AEF-03F044107B9F}"/>
              </a:ext>
            </a:extLst>
          </p:cNvPr>
          <p:cNvSpPr txBox="1"/>
          <p:nvPr/>
        </p:nvSpPr>
        <p:spPr>
          <a:xfrm>
            <a:off x="5391591" y="1976607"/>
            <a:ext cx="2533831" cy="1200329"/>
          </a:xfrm>
          <a:prstGeom prst="rect">
            <a:avLst/>
          </a:prstGeom>
          <a:noFill/>
        </p:spPr>
        <p:txBody>
          <a:bodyPr wrap="square">
            <a:spAutoFit/>
          </a:bodyPr>
          <a:lstStyle/>
          <a:p>
            <a:pPr marL="342900" marR="0" lvl="0" indent="-342900" algn="l" defTabSz="914400" rtl="0" eaLnBrk="1" fontAlgn="auto" latinLnBrk="0" hangingPunct="1">
              <a:lnSpc>
                <a:spcPct val="150000"/>
              </a:lnSpc>
              <a:spcBef>
                <a:spcPct val="0"/>
              </a:spcBef>
              <a:spcAft>
                <a:spcPct val="0"/>
              </a:spcAft>
              <a:buClrTx/>
              <a:buSzTx/>
              <a:buFont typeface="Wingdings" pitchFamily="2" charset="2"/>
              <a:buChar char="p"/>
              <a:defRPr/>
            </a:pPr>
            <a:r>
              <a:rPr kumimoji="0" lang="zh-CN" altLang="en-US" sz="20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rPr>
              <a:t>增强主人翁意识</a:t>
            </a:r>
            <a:endParaRPr kumimoji="0" lang="zh-CN" altLang="en-US" sz="16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endParaRPr>
          </a:p>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rPr>
              <a:t>做任何事情前要考虑到，这是自己的班集体，不要置身事外。</a:t>
            </a:r>
          </a:p>
        </p:txBody>
      </p:sp>
      <p:sp>
        <p:nvSpPr>
          <p:cNvPr id="20" name="稻壳儿鸭鸭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8DD2BD5-6213-43A1-1991-7BBD53A19D79}"/>
              </a:ext>
            </a:extLst>
          </p:cNvPr>
          <p:cNvSpPr txBox="1"/>
          <p:nvPr/>
        </p:nvSpPr>
        <p:spPr>
          <a:xfrm>
            <a:off x="8511119" y="1976607"/>
            <a:ext cx="2777368" cy="1523494"/>
          </a:xfrm>
          <a:prstGeom prst="rect">
            <a:avLst/>
          </a:prstGeom>
          <a:noFill/>
        </p:spPr>
        <p:txBody>
          <a:bodyPr wrap="square">
            <a:spAutoFit/>
          </a:bodyPr>
          <a:lstStyle/>
          <a:p>
            <a:pPr marL="342900" marR="0" lvl="0" indent="-342900" algn="l" defTabSz="914400" rtl="0" eaLnBrk="1" fontAlgn="auto" latinLnBrk="0" hangingPunct="1">
              <a:lnSpc>
                <a:spcPct val="150000"/>
              </a:lnSpc>
              <a:spcBef>
                <a:spcPct val="0"/>
              </a:spcBef>
              <a:spcAft>
                <a:spcPct val="0"/>
              </a:spcAft>
              <a:buClrTx/>
              <a:buSzTx/>
              <a:buFont typeface="Wingdings" pitchFamily="2" charset="2"/>
              <a:buChar char="p"/>
              <a:defRPr/>
            </a:pPr>
            <a:r>
              <a:rPr kumimoji="0" lang="zh-CN" altLang="en-US" sz="20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rPr>
              <a:t>集体活动不可少</a:t>
            </a:r>
          </a:p>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rPr>
              <a:t>多参加集体活动，不单单能拉近同学之间的关系，还能有效的融入班集体。</a:t>
            </a:r>
          </a:p>
        </p:txBody>
      </p:sp>
      <p:sp>
        <p:nvSpPr>
          <p:cNvPr id="22" name="稻壳儿鸭鸭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051841F-8AEB-55FD-DC28-5F505C8C327D}"/>
              </a:ext>
            </a:extLst>
          </p:cNvPr>
          <p:cNvSpPr txBox="1"/>
          <p:nvPr/>
        </p:nvSpPr>
        <p:spPr>
          <a:xfrm>
            <a:off x="5391591" y="3821332"/>
            <a:ext cx="2630680" cy="1523494"/>
          </a:xfrm>
          <a:prstGeom prst="rect">
            <a:avLst/>
          </a:prstGeom>
          <a:noFill/>
        </p:spPr>
        <p:txBody>
          <a:bodyPr wrap="square">
            <a:spAutoFit/>
          </a:bodyPr>
          <a:lstStyle/>
          <a:p>
            <a:pPr marL="342900" marR="0" lvl="0" indent="-342900" algn="l" defTabSz="914400" rtl="0" eaLnBrk="1" fontAlgn="auto" latinLnBrk="0" hangingPunct="1">
              <a:lnSpc>
                <a:spcPct val="150000"/>
              </a:lnSpc>
              <a:spcBef>
                <a:spcPct val="0"/>
              </a:spcBef>
              <a:spcAft>
                <a:spcPct val="0"/>
              </a:spcAft>
              <a:buClrTx/>
              <a:buSzTx/>
              <a:buFont typeface="Wingdings" pitchFamily="2" charset="2"/>
              <a:buChar char="p"/>
              <a:defRPr/>
            </a:pPr>
            <a:r>
              <a:rPr kumimoji="0" lang="zh-CN" altLang="en-US" sz="20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rPr>
              <a:t>建立自我管理制度</a:t>
            </a:r>
            <a:endParaRPr kumimoji="0" lang="zh-CN" altLang="en-US" sz="16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endParaRPr>
          </a:p>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rPr>
              <a:t>提高自己的自制力，只有做到严于律己，才可以做到为自己和班集体争光。</a:t>
            </a:r>
          </a:p>
        </p:txBody>
      </p:sp>
      <p:sp>
        <p:nvSpPr>
          <p:cNvPr id="28" name="稻壳儿鸭鸭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EA3761-F87C-81EC-E2A0-3990C1DC4B9B}"/>
              </a:ext>
            </a:extLst>
          </p:cNvPr>
          <p:cNvSpPr txBox="1"/>
          <p:nvPr/>
        </p:nvSpPr>
        <p:spPr>
          <a:xfrm>
            <a:off x="8511119" y="3793632"/>
            <a:ext cx="2777368" cy="1846659"/>
          </a:xfrm>
          <a:prstGeom prst="rect">
            <a:avLst/>
          </a:prstGeom>
          <a:noFill/>
        </p:spPr>
        <p:txBody>
          <a:bodyPr wrap="square">
            <a:spAutoFit/>
          </a:bodyPr>
          <a:lstStyle/>
          <a:p>
            <a:pPr marL="342900" marR="0" lvl="0" indent="-342900" algn="l" defTabSz="914400" rtl="0" eaLnBrk="1" fontAlgn="auto" latinLnBrk="0" hangingPunct="1">
              <a:lnSpc>
                <a:spcPct val="150000"/>
              </a:lnSpc>
              <a:spcBef>
                <a:spcPct val="0"/>
              </a:spcBef>
              <a:spcAft>
                <a:spcPct val="0"/>
              </a:spcAft>
              <a:buClrTx/>
              <a:buSzTx/>
              <a:buFont typeface="Wingdings" pitchFamily="2" charset="2"/>
              <a:buChar char="p"/>
              <a:defRPr/>
            </a:pPr>
            <a:r>
              <a:rPr kumimoji="0" lang="zh-CN" altLang="en-US" sz="20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rPr>
              <a:t>融入班集体</a:t>
            </a:r>
            <a:endParaRPr kumimoji="0" lang="zh-CN" altLang="en-US" sz="16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endParaRPr>
          </a:p>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400" u="none" strike="noStrike" kern="1200" cap="none" spc="0" normalizeH="0" baseline="0" noProof="0" dirty="0">
                <a:ln>
                  <a:noFill/>
                </a:ln>
                <a:solidFill>
                  <a:schemeClr val="tx1">
                    <a:lumMod val="75000"/>
                    <a:lumOff val="25000"/>
                  </a:schemeClr>
                </a:solidFill>
                <a:effectLst/>
                <a:uLnTx/>
                <a:uFillTx/>
                <a:latin typeface="Times New Roman"/>
                <a:ea typeface="微软雅黑"/>
                <a:sym typeface="Times New Roman"/>
              </a:rPr>
              <a:t>我们是一个团队，我们是朝夕相处的一家人，所以我们应该融入到这个大家庭里面，你可以又个性，但不能特立独行。</a:t>
            </a:r>
          </a:p>
        </p:txBody>
      </p:sp>
      <p:grpSp>
        <p:nvGrpSpPr>
          <p:cNvPr id="14" name="组合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EA74DF2-C232-CC4E-B887-79CE1FB8DD21}"/>
              </a:ext>
            </a:extLst>
          </p:cNvPr>
          <p:cNvGrpSpPr/>
          <p:nvPr/>
        </p:nvGrpSpPr>
        <p:grpSpPr>
          <a:xfrm>
            <a:off x="1531231" y="479836"/>
            <a:ext cx="5400000" cy="779864"/>
            <a:chOff x="1676400" y="735772"/>
            <a:chExt cx="5400000" cy="779864"/>
          </a:xfrm>
        </p:grpSpPr>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7AF31F-5543-BF45-A558-28D357916EB6}"/>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3200" b="1" u="none" strike="noStrike" kern="1200" cap="none" spc="0" normalizeH="0" baseline="0" noProof="0" dirty="0">
                  <a:ln>
                    <a:noFill/>
                  </a:ln>
                  <a:solidFill>
                    <a:schemeClr val="tx1">
                      <a:lumMod val="65000"/>
                      <a:lumOff val="35000"/>
                    </a:schemeClr>
                  </a:solidFill>
                  <a:effectLst/>
                  <a:uLnTx/>
                  <a:uFillTx/>
                  <a:latin typeface="Times New Roman"/>
                  <a:ea typeface="微软雅黑"/>
                  <a:sym typeface="Times New Roman"/>
                </a:rPr>
                <a:t>班集体荣誉感</a:t>
              </a:r>
            </a:p>
          </p:txBody>
        </p:sp>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397394-A995-AA42-8FE2-278BC626C744}"/>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p:cTn id="12" dur="500" fill="hold"/>
                                        <p:tgtEl>
                                          <p:spTgt spid="20"/>
                                        </p:tgtEl>
                                        <p:attrNameLst>
                                          <p:attrName>ppt_w</p:attrName>
                                        </p:attrNameLst>
                                      </p:cBhvr>
                                      <p:tavLst>
                                        <p:tav tm="0">
                                          <p:val>
                                            <p:fltVal val="0"/>
                                          </p:val>
                                        </p:tav>
                                        <p:tav tm="100000">
                                          <p:val>
                                            <p:strVal val="#ppt_w"/>
                                          </p:val>
                                        </p:tav>
                                      </p:tavLst>
                                    </p:anim>
                                    <p:anim calcmode="lin" valueType="num">
                                      <p:cBhvr>
                                        <p:cTn id="13" dur="500" fill="hold"/>
                                        <p:tgtEl>
                                          <p:spTgt spid="20"/>
                                        </p:tgtEl>
                                        <p:attrNameLst>
                                          <p:attrName>ppt_h</p:attrName>
                                        </p:attrNameLst>
                                      </p:cBhvr>
                                      <p:tavLst>
                                        <p:tav tm="0">
                                          <p:val>
                                            <p:fltVal val="0"/>
                                          </p:val>
                                        </p:tav>
                                        <p:tav tm="100000">
                                          <p:val>
                                            <p:strVal val="#ppt_h"/>
                                          </p:val>
                                        </p:tav>
                                      </p:tavLst>
                                    </p:anim>
                                    <p:animEffect transition="in" filter="fade">
                                      <p:cBhvr>
                                        <p:cTn id="14" dur="500"/>
                                        <p:tgtEl>
                                          <p:spTgt spid="20"/>
                                        </p:tgtEl>
                                      </p:cBhvr>
                                    </p:animEffect>
                                  </p:childTnLst>
                                </p:cTn>
                              </p:par>
                              <p:par>
                                <p:cTn id="15" presetID="53" presetClass="entr" presetSubtype="0" fill="hold" grpId="2"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ppt_w</p:attrName>
                                        </p:attrNameLst>
                                      </p:cBhvr>
                                      <p:tavLst>
                                        <p:tav tm="0">
                                          <p:val>
                                            <p:fltVal val="0"/>
                                          </p:val>
                                        </p:tav>
                                        <p:tav tm="100000">
                                          <p:val>
                                            <p:strVal val="#ppt_w"/>
                                          </p:val>
                                        </p:tav>
                                      </p:tavLst>
                                    </p:anim>
                                    <p:anim calcmode="lin" valueType="num">
                                      <p:cBhvr>
                                        <p:cTn id="18" dur="500" fill="hold"/>
                                        <p:tgtEl>
                                          <p:spTgt spid="22"/>
                                        </p:tgtEl>
                                        <p:attrNameLst>
                                          <p:attrName>ppt_h</p:attrName>
                                        </p:attrNameLst>
                                      </p:cBhvr>
                                      <p:tavLst>
                                        <p:tav tm="0">
                                          <p:val>
                                            <p:fltVal val="0"/>
                                          </p:val>
                                        </p:tav>
                                        <p:tav tm="100000">
                                          <p:val>
                                            <p:strVal val="#ppt_h"/>
                                          </p:val>
                                        </p:tav>
                                      </p:tavLst>
                                    </p:anim>
                                    <p:animEffect transition="in" filter="fade">
                                      <p:cBhvr>
                                        <p:cTn id="19" dur="500"/>
                                        <p:tgtEl>
                                          <p:spTgt spid="22"/>
                                        </p:tgtEl>
                                      </p:cBhvr>
                                    </p:animEffect>
                                  </p:childTnLst>
                                </p:cTn>
                              </p:par>
                              <p:par>
                                <p:cTn id="20" presetID="53" presetClass="entr" presetSubtype="0" fill="hold" grpId="3" nodeType="with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500" fill="hold"/>
                                        <p:tgtEl>
                                          <p:spTgt spid="28"/>
                                        </p:tgtEl>
                                        <p:attrNameLst>
                                          <p:attrName>ppt_w</p:attrName>
                                        </p:attrNameLst>
                                      </p:cBhvr>
                                      <p:tavLst>
                                        <p:tav tm="0">
                                          <p:val>
                                            <p:fltVal val="0"/>
                                          </p:val>
                                        </p:tav>
                                        <p:tav tm="100000">
                                          <p:val>
                                            <p:strVal val="#ppt_w"/>
                                          </p:val>
                                        </p:tav>
                                      </p:tavLst>
                                    </p:anim>
                                    <p:anim calcmode="lin" valueType="num">
                                      <p:cBhvr>
                                        <p:cTn id="23" dur="500" fill="hold"/>
                                        <p:tgtEl>
                                          <p:spTgt spid="28"/>
                                        </p:tgtEl>
                                        <p:attrNameLst>
                                          <p:attrName>ppt_h</p:attrName>
                                        </p:attrNameLst>
                                      </p:cBhvr>
                                      <p:tavLst>
                                        <p:tav tm="0">
                                          <p:val>
                                            <p:fltVal val="0"/>
                                          </p:val>
                                        </p:tav>
                                        <p:tav tm="100000">
                                          <p:val>
                                            <p:strVal val="#ppt_h"/>
                                          </p:val>
                                        </p:tav>
                                      </p:tavLst>
                                    </p:anim>
                                    <p:animEffect transition="in" filter="fade">
                                      <p:cBhvr>
                                        <p:cTn id="2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1"/>
      <p:bldP spid="22" grpId="2"/>
      <p:bldP spid="28" grpId="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稻壳儿鸭鸭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873C84-C59A-4E92-84D1-3085BB2B4337}"/>
              </a:ext>
            </a:extLst>
          </p:cNvPr>
          <p:cNvSpPr/>
          <p:nvPr/>
        </p:nvSpPr>
        <p:spPr>
          <a:xfrm>
            <a:off x="4900215" y="1692718"/>
            <a:ext cx="2391569"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a:ln>
                  <a:noFill/>
                </a:ln>
                <a:solidFill>
                  <a:prstClr val="white"/>
                </a:solidFill>
                <a:effectLst/>
                <a:uLnTx/>
                <a:uFillTx/>
                <a:latin typeface="Times New Roman"/>
                <a:ea typeface="微软雅黑"/>
                <a:sym typeface="Times New Roman"/>
              </a:rPr>
              <a:t>品读小故事</a:t>
            </a:r>
          </a:p>
        </p:txBody>
      </p:sp>
      <p:sp>
        <p:nvSpPr>
          <p:cNvPr id="14" name="稻壳儿鸭鸭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6CBB98A-CAAC-449B-8473-842C748A4B86}"/>
              </a:ext>
            </a:extLst>
          </p:cNvPr>
          <p:cNvSpPr/>
          <p:nvPr/>
        </p:nvSpPr>
        <p:spPr>
          <a:xfrm>
            <a:off x="1075163" y="2425880"/>
            <a:ext cx="4630053" cy="3600000"/>
          </a:xfrm>
          <a:prstGeom prst="rect">
            <a:avLst/>
          </a:prstGeom>
          <a:solidFill>
            <a:schemeClr val="bg1"/>
          </a:solidFill>
          <a:ln>
            <a:solidFill>
              <a:schemeClr val="accent2"/>
            </a:solidFill>
            <a:prstDash val="solid"/>
          </a:ln>
          <a:effectLst>
            <a:outerShdw blurRad="50800" dist="38100" dir="2700000" algn="tl"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612000" rtlCol="0" anchor="ct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1600" u="none" strike="noStrike" kern="1200" cap="none" spc="0" normalizeH="0" baseline="0" noProof="0" dirty="0">
                <a:ln>
                  <a:noFill/>
                </a:ln>
                <a:solidFill>
                  <a:srgbClr val="404040"/>
                </a:solidFill>
                <a:effectLst/>
                <a:uLnTx/>
                <a:uFillTx/>
                <a:latin typeface="Times New Roman"/>
                <a:ea typeface="微软雅黑"/>
                <a:sym typeface="Times New Roman"/>
              </a:rPr>
              <a:t>相传，佛祖释迦摩尼考问他的弟子：“一滴水怎样才能不干涸？”弟子回答不上来，释迦摩尼说：“把它放到大海里去。”是的。一滴水可闪闪发光，晶莹如珠，可是一经风吹日晒，马上会干涸，会消失得无影无踪。雷锋曾经说过：“一滴水只有把它放在大海里，才永远不会干涸，一个人只有当它把自己和集体事业融合在一起的时候，才能有力量！”</a:t>
            </a:r>
          </a:p>
        </p:txBody>
      </p:sp>
      <p:sp>
        <p:nvSpPr>
          <p:cNvPr id="20" name="稻壳儿鸭鸭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5165E3-B24E-48D5-83E6-3C9D5FAFA920}"/>
              </a:ext>
            </a:extLst>
          </p:cNvPr>
          <p:cNvSpPr/>
          <p:nvPr/>
        </p:nvSpPr>
        <p:spPr>
          <a:xfrm>
            <a:off x="6420952" y="2425880"/>
            <a:ext cx="4630053" cy="3600000"/>
          </a:xfrm>
          <a:prstGeom prst="rect">
            <a:avLst/>
          </a:prstGeom>
          <a:solidFill>
            <a:schemeClr val="bg1"/>
          </a:solidFill>
          <a:ln>
            <a:solidFill>
              <a:schemeClr val="accent2"/>
            </a:solidFill>
            <a:prstDash val="solid"/>
          </a:ln>
          <a:effectLst>
            <a:outerShdw blurRad="50800" dist="38100" dir="2700000" algn="tl"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360000" rtlCol="0" anchor="ct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1600" u="none" strike="noStrike" kern="1200" cap="none" spc="0" normalizeH="0" baseline="0" noProof="0">
                <a:ln>
                  <a:noFill/>
                </a:ln>
                <a:solidFill>
                  <a:srgbClr val="404040"/>
                </a:solidFill>
                <a:effectLst/>
                <a:uLnTx/>
                <a:uFillTx/>
                <a:latin typeface="Times New Roman"/>
                <a:ea typeface="微软雅黑"/>
                <a:sym typeface="Times New Roman"/>
              </a:rPr>
              <a:t>在集体的江河湖海中，个人就成为它们中间的一滴水珠。滴滴水珠汇成江河，不仅能永远存在，而且体现出自己的价值，所以</a:t>
            </a:r>
            <a:r>
              <a:rPr kumimoji="0" lang="en-US" altLang="zh-CN" sz="1600" u="none" strike="noStrike" kern="1200" cap="none" spc="0" normalizeH="0" baseline="0" noProof="0">
                <a:ln>
                  <a:noFill/>
                </a:ln>
                <a:solidFill>
                  <a:srgbClr val="404040"/>
                </a:solidFill>
                <a:effectLst/>
                <a:uLnTx/>
                <a:uFillTx/>
                <a:latin typeface="Times New Roman"/>
                <a:ea typeface="微软雅黑"/>
                <a:sym typeface="Times New Roman"/>
              </a:rPr>
              <a:t>——</a:t>
            </a:r>
            <a:r>
              <a:rPr kumimoji="0" lang="zh-CN" altLang="en-US" sz="1600" u="none" strike="noStrike" kern="1200" cap="none" spc="0" normalizeH="0" baseline="0" noProof="0">
                <a:ln>
                  <a:noFill/>
                </a:ln>
                <a:solidFill>
                  <a:srgbClr val="404040"/>
                </a:solidFill>
                <a:effectLst/>
                <a:uLnTx/>
                <a:uFillTx/>
                <a:latin typeface="Times New Roman"/>
                <a:ea typeface="微软雅黑"/>
                <a:sym typeface="Times New Roman"/>
              </a:rPr>
              <a:t>个人的归宿是集体！俗话说：“人心齐，泰山移。”集体的成功，也往往凝聚着许多人的心血。一个良好的集体，靠每一个成员的共同努力，集体的荣辱与个人命运息息相关，所以集体荣誉高于一切！！</a:t>
            </a:r>
          </a:p>
        </p:txBody>
      </p:sp>
      <p:sp>
        <p:nvSpPr>
          <p:cNvPr id="2" name="稻壳儿鸭鸭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0367B9-2C99-E367-C179-E34D8A28CA65}"/>
              </a:ext>
            </a:extLst>
          </p:cNvPr>
          <p:cNvSpPr/>
          <p:nvPr/>
        </p:nvSpPr>
        <p:spPr>
          <a:xfrm>
            <a:off x="3173413" y="2546365"/>
            <a:ext cx="433552" cy="43355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800" u="none" strike="noStrike" kern="1200" cap="none" spc="0" normalizeH="0" baseline="0" noProof="0">
                <a:ln>
                  <a:noFill/>
                </a:ln>
                <a:solidFill>
                  <a:prstClr val="white"/>
                </a:solidFill>
                <a:effectLst/>
                <a:uLnTx/>
                <a:uFillTx/>
                <a:latin typeface="Times New Roman"/>
                <a:ea typeface="微软雅黑"/>
                <a:sym typeface="Times New Roman"/>
              </a:rPr>
              <a:t>01</a:t>
            </a:r>
            <a:endParaRPr kumimoji="0" lang="zh-CN" altLang="en-US" sz="1800" u="none" strike="noStrike" kern="1200" cap="none" spc="0" normalizeH="0" baseline="0" noProof="0">
              <a:ln>
                <a:noFill/>
              </a:ln>
              <a:solidFill>
                <a:prstClr val="white"/>
              </a:solidFill>
              <a:effectLst/>
              <a:uLnTx/>
              <a:uFillTx/>
              <a:latin typeface="Times New Roman"/>
              <a:ea typeface="微软雅黑"/>
              <a:sym typeface="Times New Roman"/>
            </a:endParaRPr>
          </a:p>
        </p:txBody>
      </p:sp>
      <p:sp>
        <p:nvSpPr>
          <p:cNvPr id="15" name="稻壳儿鸭鸭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2BFD5-F743-4793-601B-FED2EC0E0B9D}"/>
              </a:ext>
            </a:extLst>
          </p:cNvPr>
          <p:cNvSpPr/>
          <p:nvPr/>
        </p:nvSpPr>
        <p:spPr>
          <a:xfrm>
            <a:off x="8519202" y="2546365"/>
            <a:ext cx="433552" cy="43355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800" u="none" strike="noStrike" kern="1200" cap="none" spc="0" normalizeH="0" baseline="0" noProof="0">
                <a:ln>
                  <a:noFill/>
                </a:ln>
                <a:solidFill>
                  <a:prstClr val="white"/>
                </a:solidFill>
                <a:effectLst/>
                <a:uLnTx/>
                <a:uFillTx/>
                <a:latin typeface="Times New Roman"/>
                <a:ea typeface="微软雅黑"/>
                <a:sym typeface="Times New Roman"/>
              </a:rPr>
              <a:t>02</a:t>
            </a:r>
            <a:endParaRPr kumimoji="0" lang="zh-CN" altLang="en-US" sz="1800" u="none" strike="noStrike" kern="1200" cap="none" spc="0" normalizeH="0" baseline="0" noProof="0">
              <a:ln>
                <a:noFill/>
              </a:ln>
              <a:solidFill>
                <a:prstClr val="white"/>
              </a:solidFill>
              <a:effectLst/>
              <a:uLnTx/>
              <a:uFillTx/>
              <a:latin typeface="Times New Roman"/>
              <a:ea typeface="微软雅黑"/>
              <a:sym typeface="Times New Roman"/>
            </a:endParaRPr>
          </a:p>
        </p:txBody>
      </p:sp>
      <p:grpSp>
        <p:nvGrpSpPr>
          <p:cNvPr id="11" name="组合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6B3D46F-7A55-0647-B4D6-DA133617B6CF}"/>
              </a:ext>
            </a:extLst>
          </p:cNvPr>
          <p:cNvGrpSpPr/>
          <p:nvPr/>
        </p:nvGrpSpPr>
        <p:grpSpPr>
          <a:xfrm>
            <a:off x="1531231" y="479836"/>
            <a:ext cx="5400000" cy="779864"/>
            <a:chOff x="1676400" y="735772"/>
            <a:chExt cx="5400000" cy="779864"/>
          </a:xfrm>
        </p:grpSpPr>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6D97C7-D2CB-474C-9215-1B2BCFB86154}"/>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3200" b="1" u="none" strike="noStrike" kern="1200" cap="none" spc="0" normalizeH="0" baseline="0" noProof="0">
                  <a:ln>
                    <a:noFill/>
                  </a:ln>
                  <a:solidFill>
                    <a:schemeClr val="tx1">
                      <a:lumMod val="65000"/>
                      <a:lumOff val="35000"/>
                    </a:schemeClr>
                  </a:solidFill>
                  <a:effectLst/>
                  <a:uLnTx/>
                  <a:uFillTx/>
                  <a:latin typeface="Times New Roman"/>
                  <a:ea typeface="微软雅黑"/>
                  <a:sym typeface="Times New Roman"/>
                </a:rPr>
                <a:t>班集体荣誉感</a:t>
              </a:r>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239FEE2-78DB-1846-A65A-FC6FFAF415F9}"/>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2D66E3-3B76-DA4A-B83D-C639BFE56C01}"/>
              </a:ext>
            </a:extLst>
          </p:cNvPr>
          <p:cNvSpPr txBox="1"/>
          <p:nvPr/>
        </p:nvSpPr>
        <p:spPr>
          <a:xfrm>
            <a:off x="5264740" y="1846903"/>
            <a:ext cx="1632178" cy="523220"/>
          </a:xfrm>
          <a:prstGeom prst="rect">
            <a:avLst/>
          </a:prstGeom>
          <a:noFill/>
        </p:spPr>
        <p:txBody>
          <a:bodyPr wrap="none" rtlCol="0">
            <a:spAutoFit/>
          </a:bodyPr>
          <a:lstStyle/>
          <a:p>
            <a:r>
              <a:rPr kumimoji="1" lang="zh-CN" altLang="en-US" sz="2800">
                <a:solidFill>
                  <a:schemeClr val="tx1">
                    <a:lumMod val="75000"/>
                    <a:lumOff val="25000"/>
                  </a:schemeClr>
                </a:solidFill>
                <a:latin typeface="Times New Roman"/>
                <a:ea typeface="微软雅黑"/>
                <a:sym typeface="Times New Roman"/>
              </a:rPr>
              <a:t>第二部分</a:t>
            </a: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5978F2-D864-6246-AD4A-CFA9EBE6EDCF}"/>
              </a:ext>
            </a:extLst>
          </p:cNvPr>
          <p:cNvSpPr txBox="1"/>
          <p:nvPr/>
        </p:nvSpPr>
        <p:spPr>
          <a:xfrm>
            <a:off x="2905119" y="2344551"/>
            <a:ext cx="6340198" cy="1323439"/>
          </a:xfrm>
          <a:prstGeom prst="rect">
            <a:avLst/>
          </a:prstGeom>
          <a:noFill/>
        </p:spPr>
        <p:txBody>
          <a:bodyPr wrap="none" rtlCol="0">
            <a:spAutoFit/>
          </a:bodyPr>
          <a:lstStyle/>
          <a:p>
            <a:r>
              <a:rPr kumimoji="1" lang="zh-CN" altLang="en-US" sz="8000">
                <a:solidFill>
                  <a:schemeClr val="tx1">
                    <a:lumMod val="75000"/>
                    <a:lumOff val="25000"/>
                  </a:schemeClr>
                </a:solidFill>
                <a:latin typeface="Times New Roman"/>
                <a:ea typeface="微软雅黑"/>
                <a:sym typeface="Times New Roman"/>
              </a:rPr>
              <a:t>良好的班级体</a:t>
            </a:r>
          </a:p>
        </p:txBody>
      </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C5C5BD-0B88-334B-ADC5-F02233370273}"/>
              </a:ext>
            </a:extLst>
          </p:cNvPr>
          <p:cNvSpPr txBox="1"/>
          <p:nvPr/>
        </p:nvSpPr>
        <p:spPr>
          <a:xfrm>
            <a:off x="2819402" y="3650882"/>
            <a:ext cx="6511632" cy="526811"/>
          </a:xfrm>
          <a:prstGeom prst="rect">
            <a:avLst/>
          </a:prstGeom>
          <a:noFill/>
        </p:spPr>
        <p:txBody>
          <a:bodyPr wrap="square" rtlCol="0">
            <a:spAutoFit/>
          </a:bodyPr>
          <a:lstStyle/>
          <a:p>
            <a:pPr algn="ctr">
              <a:lnSpc>
                <a:spcPct val="150000"/>
              </a:lnSpc>
            </a:pPr>
            <a:r>
              <a:rPr kumimoji="1" lang="en" altLang="zh-CN" sz="1000">
                <a:solidFill>
                  <a:schemeClr val="tx1">
                    <a:lumMod val="65000"/>
                    <a:lumOff val="35000"/>
                  </a:schemeClr>
                </a:solidFill>
                <a:latin typeface="Times New Roman"/>
                <a:ea typeface="微软雅黑"/>
                <a:sym typeface="Times New Roman"/>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418212739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1"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2"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1"/>
      <p:bldP spid="6" grpId="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稻壳儿鸭鸭 1"/>
          <p:cNvSpPr txBox="1"/>
          <p:nvPr/>
        </p:nvSpPr>
        <p:spPr>
          <a:xfrm>
            <a:off x="1079893" y="2576754"/>
            <a:ext cx="10031730" cy="683264"/>
          </a:xfrm>
          <a:prstGeom prst="rect">
            <a:avLst/>
          </a:prstGeom>
          <a:noFill/>
        </p:spPr>
        <p:txBody>
          <a:bodyPr wrap="square" rtlCol="0" anchor="t">
            <a:spAutoFit/>
          </a:bodyP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dirty="0">
                <a:ln>
                  <a:noFill/>
                </a:ln>
                <a:solidFill>
                  <a:srgbClr val="404040"/>
                </a:solidFill>
                <a:effectLst/>
                <a:uLnTx/>
                <a:uFillTx/>
                <a:latin typeface="Times New Roman"/>
                <a:ea typeface="微软雅黑"/>
                <a:sym typeface="Times New Roman"/>
              </a:rPr>
              <a:t>社会在发展，教育在进步，评价班集体的也不能一成不变，要与时俱进。我认为优秀班集体的评价标准不仅仅是成绩优秀，还应有以下几个方面。</a:t>
            </a:r>
          </a:p>
        </p:txBody>
      </p:sp>
      <p:sp>
        <p:nvSpPr>
          <p:cNvPr id="20" name="稻壳儿鸭鸭 2"/>
          <p:cNvSpPr/>
          <p:nvPr/>
        </p:nvSpPr>
        <p:spPr>
          <a:xfrm>
            <a:off x="3155998" y="3596724"/>
            <a:ext cx="1638857" cy="1638857"/>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rPr>
              <a:t>要有明确的奋斗目标</a:t>
            </a:r>
          </a:p>
        </p:txBody>
      </p:sp>
      <p:sp>
        <p:nvSpPr>
          <p:cNvPr id="21" name="稻壳儿鸭鸭 3"/>
          <p:cNvSpPr/>
          <p:nvPr/>
        </p:nvSpPr>
        <p:spPr>
          <a:xfrm>
            <a:off x="5101399" y="3596724"/>
            <a:ext cx="1638857" cy="1638857"/>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rPr>
              <a:t>要有明确的奋斗目标</a:t>
            </a:r>
          </a:p>
        </p:txBody>
      </p:sp>
      <p:sp>
        <p:nvSpPr>
          <p:cNvPr id="22" name="稻壳儿鸭鸭 4"/>
          <p:cNvSpPr/>
          <p:nvPr/>
        </p:nvSpPr>
        <p:spPr>
          <a:xfrm>
            <a:off x="7116064" y="3603172"/>
            <a:ext cx="1638857" cy="1632409"/>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rPr>
              <a:t>要有正确的舆论导向</a:t>
            </a:r>
          </a:p>
        </p:txBody>
      </p:sp>
      <p:sp>
        <p:nvSpPr>
          <p:cNvPr id="23" name="稻壳儿鸭鸭 5"/>
          <p:cNvSpPr/>
          <p:nvPr/>
        </p:nvSpPr>
        <p:spPr>
          <a:xfrm>
            <a:off x="1261082" y="3596724"/>
            <a:ext cx="1638857" cy="1638857"/>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rPr>
              <a:t>要有明确的奋斗目标</a:t>
            </a:r>
          </a:p>
        </p:txBody>
      </p:sp>
      <p:sp>
        <p:nvSpPr>
          <p:cNvPr id="24" name="稻壳儿鸭鸭 6"/>
          <p:cNvSpPr/>
          <p:nvPr/>
        </p:nvSpPr>
        <p:spPr>
          <a:xfrm>
            <a:off x="9068384" y="3596724"/>
            <a:ext cx="1638857" cy="1638857"/>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ct val="0"/>
              </a:spcBef>
              <a:spcAft>
                <a:spcPct val="0"/>
              </a:spcAft>
              <a:buClrTx/>
              <a:buSzTx/>
              <a:buFontTx/>
              <a:buNone/>
              <a:defRPr/>
            </a:pPr>
            <a:r>
              <a:rPr kumimoji="0" lang="zh-CN" altLang="en-US" sz="1600" u="none" strike="noStrike" kern="1200" cap="none" spc="0" normalizeH="0" baseline="0" noProof="0">
                <a:ln>
                  <a:noFill/>
                </a:ln>
                <a:solidFill>
                  <a:prstClr val="white"/>
                </a:solidFill>
                <a:effectLst/>
                <a:uLnTx/>
                <a:uFillTx/>
                <a:latin typeface="Times New Roman"/>
                <a:ea typeface="微软雅黑"/>
                <a:sym typeface="Times New Roman"/>
              </a:rPr>
              <a:t>要有独特的班级文化</a:t>
            </a:r>
          </a:p>
        </p:txBody>
      </p:sp>
      <p:sp>
        <p:nvSpPr>
          <p:cNvPr id="26" name="稻壳儿鸭鸭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6BFF57-9A80-9107-B33C-4264937313DD}"/>
              </a:ext>
            </a:extLst>
          </p:cNvPr>
          <p:cNvSpPr/>
          <p:nvPr/>
        </p:nvSpPr>
        <p:spPr>
          <a:xfrm>
            <a:off x="4716542" y="1799185"/>
            <a:ext cx="2883606" cy="468000"/>
          </a:xfrm>
          <a:prstGeom prst="parallelogram">
            <a:avLst>
              <a:gd name="adj" fmla="val 18558"/>
            </a:avLst>
          </a:prstGeom>
          <a:solidFill>
            <a:srgbClr val="00B050"/>
          </a:solidFill>
          <a:ln>
            <a:noFill/>
          </a:ln>
          <a:effectLst>
            <a:outerShdw blurRad="50800" dist="38100" dir="2700000" algn="tl" rotWithShape="0">
              <a:schemeClr val="bg1">
                <a:alpha val="40000"/>
              </a:schemeClr>
            </a:outerShdw>
          </a:effectLst>
        </p:spPr>
        <p:txBody>
          <a:bodyPr wrap="square" lIns="0" tIns="0" rIns="0" bIns="0" anchor="ctr" anchorCtr="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u="none" strike="noStrike" kern="1200" cap="none" spc="0" normalizeH="0" baseline="0" noProof="0" dirty="0">
                <a:ln>
                  <a:noFill/>
                </a:ln>
                <a:solidFill>
                  <a:prstClr val="white"/>
                </a:solidFill>
                <a:effectLst/>
                <a:uLnTx/>
                <a:uFillTx/>
                <a:latin typeface="Times New Roman"/>
                <a:ea typeface="微软雅黑"/>
                <a:sym typeface="Times New Roman"/>
              </a:rPr>
              <a:t>良好的班集体</a:t>
            </a:r>
          </a:p>
        </p:txBody>
      </p:sp>
      <p:grpSp>
        <p:nvGrpSpPr>
          <p:cNvPr id="13" name="组合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D08121-B6DF-3F47-BAB0-4302C412BA30}"/>
              </a:ext>
            </a:extLst>
          </p:cNvPr>
          <p:cNvGrpSpPr/>
          <p:nvPr/>
        </p:nvGrpSpPr>
        <p:grpSpPr>
          <a:xfrm>
            <a:off x="1531231" y="479836"/>
            <a:ext cx="5400000" cy="779864"/>
            <a:chOff x="1676400" y="735772"/>
            <a:chExt cx="5400000" cy="779864"/>
          </a:xfrm>
        </p:grpSpPr>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6E4110-4DE6-3C44-A4F7-4EE7F7798DC7}"/>
                </a:ext>
              </a:extLst>
            </p:cNvPr>
            <p:cNvSpPr txBox="1"/>
            <p:nvPr/>
          </p:nvSpPr>
          <p:spPr>
            <a:xfrm>
              <a:off x="1676400" y="735772"/>
              <a:ext cx="5400000" cy="492443"/>
            </a:xfrm>
            <a:prstGeom prst="rect">
              <a:avLst/>
            </a:prstGeom>
            <a:noFill/>
          </p:spPr>
          <p:txBody>
            <a:bodyPr wrap="square" lIns="0" tIns="0" rIns="0" bIns="0" rtlCol="0" anchor="ctr" anchorCtr="0">
              <a:spAutoFit/>
            </a:bodyPr>
            <a:lstStyle/>
            <a:p>
              <a:pPr lvl="0">
                <a:defRPr/>
              </a:pPr>
              <a:r>
                <a:rPr lang="zh-CN" altLang="en-US" sz="3200" b="1" dirty="0">
                  <a:solidFill>
                    <a:schemeClr val="tx1">
                      <a:lumMod val="65000"/>
                      <a:lumOff val="35000"/>
                    </a:schemeClr>
                  </a:solidFill>
                  <a:latin typeface="Times New Roman"/>
                  <a:ea typeface="微软雅黑"/>
                  <a:sym typeface="Times New Roman"/>
                </a:rPr>
                <a:t>良好的班集体</a:t>
              </a:r>
            </a:p>
          </p:txBody>
        </p:sp>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E1AFF42-42A4-F04D-9AB3-0290D227E430}"/>
                </a:ext>
              </a:extLst>
            </p:cNvPr>
            <p:cNvSpPr txBox="1"/>
            <p:nvPr/>
          </p:nvSpPr>
          <p:spPr>
            <a:xfrm>
              <a:off x="1676400" y="1178941"/>
              <a:ext cx="2520000" cy="336695"/>
            </a:xfrm>
            <a:prstGeom prst="rect">
              <a:avLst/>
            </a:prstGeom>
            <a:noFill/>
          </p:spPr>
          <p:txBody>
            <a:bodyPr wrap="square" lIns="0" rtlCol="0">
              <a:spAutoFit/>
            </a:bodyPr>
            <a:lstStyle/>
            <a:p>
              <a:pPr marL="0" marR="0" lvl="0" indent="0" algn="dist" defTabSz="914400" rtl="0" eaLnBrk="1" fontAlgn="auto" latinLnBrk="0" hangingPunct="1">
                <a:lnSpc>
                  <a:spcPct val="150000"/>
                </a:lnSpc>
                <a:spcBef>
                  <a:spcPct val="0"/>
                </a:spcBef>
                <a:spcAft>
                  <a:spcPct val="0"/>
                </a:spcAft>
                <a:buClrTx/>
                <a:buSzTx/>
                <a:buFontTx/>
                <a:buNone/>
                <a:defRPr/>
              </a:pPr>
              <a:r>
                <a:rPr kumimoji="0" lang="en-US" altLang="zh-CN" sz="1200" u="none" strike="noStrike" kern="1200" cap="none" spc="0" normalizeH="0" baseline="0" noProof="0">
                  <a:ln>
                    <a:noFill/>
                  </a:ln>
                  <a:solidFill>
                    <a:prstClr val="white">
                      <a:lumMod val="50000"/>
                    </a:prstClr>
                  </a:solidFill>
                  <a:effectLst/>
                  <a:uLnTx/>
                  <a:uFillTx/>
                  <a:latin typeface="Times New Roman"/>
                  <a:ea typeface="微软雅黑"/>
                  <a:cs typeface="+mn-ea"/>
                  <a:sym typeface="Times New Roman"/>
                </a:rPr>
                <a:t>Collective sense of honor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6"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inVertical)">
                                      <p:cBhvr>
                                        <p:cTn id="11" dur="500"/>
                                        <p:tgtEl>
                                          <p:spTgt spid="11"/>
                                        </p:tgtEl>
                                      </p:cBhvr>
                                    </p:animEffect>
                                  </p:childTnLst>
                                </p:cTn>
                              </p:par>
                            </p:childTnLst>
                          </p:cTn>
                        </p:par>
                      </p:childTnLst>
                    </p:cTn>
                  </p:par>
                  <p:par>
                    <p:cTn id="12" fill="hold" nodeType="clickPar">
                      <p:stCondLst>
                        <p:cond delay="indefinite"/>
                        <p:cond evt="onBegin" delay="0">
                          <p:tn val="11"/>
                        </p:cond>
                      </p:stCondLst>
                      <p:childTnLst>
                        <p:par>
                          <p:cTn id="13" fill="hold" nodeType="afterGroup">
                            <p:stCondLst>
                              <p:cond delay="0"/>
                            </p:stCondLst>
                            <p:childTnLst>
                              <p:par>
                                <p:cTn id="14" presetID="53" presetClass="entr" presetSubtype="0" fill="hold" grpId="4" nodeType="clickEffect">
                                  <p:stCondLst>
                                    <p:cond delay="0"/>
                                  </p:stCondLst>
                                  <p:childTnLst>
                                    <p:set>
                                      <p:cBhvr>
                                        <p:cTn id="15" dur="1" fill="hold">
                                          <p:stCondLst>
                                            <p:cond delay="0"/>
                                          </p:stCondLst>
                                        </p:cTn>
                                        <p:tgtEl>
                                          <p:spTgt spid="23"/>
                                        </p:tgtEl>
                                        <p:attrNameLst>
                                          <p:attrName>style.visibility</p:attrName>
                                        </p:attrNameLst>
                                      </p:cBhvr>
                                      <p:to>
                                        <p:strVal val="visible"/>
                                      </p:to>
                                    </p:set>
                                    <p:anim calcmode="lin" valueType="num">
                                      <p:cBhvr>
                                        <p:cTn id="16" dur="500" fill="hold"/>
                                        <p:tgtEl>
                                          <p:spTgt spid="23"/>
                                        </p:tgtEl>
                                        <p:attrNameLst>
                                          <p:attrName>ppt_w</p:attrName>
                                        </p:attrNameLst>
                                      </p:cBhvr>
                                      <p:tavLst>
                                        <p:tav tm="0">
                                          <p:val>
                                            <p:fltVal val="0"/>
                                          </p:val>
                                        </p:tav>
                                        <p:tav tm="100000">
                                          <p:val>
                                            <p:strVal val="#ppt_w"/>
                                          </p:val>
                                        </p:tav>
                                      </p:tavLst>
                                    </p:anim>
                                    <p:anim calcmode="lin" valueType="num">
                                      <p:cBhvr>
                                        <p:cTn id="17" dur="500" fill="hold"/>
                                        <p:tgtEl>
                                          <p:spTgt spid="23"/>
                                        </p:tgtEl>
                                        <p:attrNameLst>
                                          <p:attrName>ppt_h</p:attrName>
                                        </p:attrNameLst>
                                      </p:cBhvr>
                                      <p:tavLst>
                                        <p:tav tm="0">
                                          <p:val>
                                            <p:fltVal val="0"/>
                                          </p:val>
                                        </p:tav>
                                        <p:tav tm="100000">
                                          <p:val>
                                            <p:strVal val="#ppt_h"/>
                                          </p:val>
                                        </p:tav>
                                      </p:tavLst>
                                    </p:anim>
                                    <p:animEffect transition="in" filter="fade">
                                      <p:cBhvr>
                                        <p:cTn id="18" dur="500"/>
                                        <p:tgtEl>
                                          <p:spTgt spid="23"/>
                                        </p:tgtEl>
                                      </p:cBhvr>
                                    </p:animEffect>
                                  </p:childTnLst>
                                </p:cTn>
                              </p:par>
                              <p:par>
                                <p:cTn id="19" presetID="53" presetClass="entr" presetSubtype="0" fill="hold" grpId="1"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0" fill="hold" grpId="2" nodeType="with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par>
                                <p:cTn id="29" presetID="53" presetClass="entr" presetSubtype="0" fill="hold" grpId="3"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par>
                                <p:cTn id="34" presetID="53" presetClass="entr" presetSubtype="0" fill="hold" grpId="5" nodeType="with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500" fill="hold"/>
                                        <p:tgtEl>
                                          <p:spTgt spid="24"/>
                                        </p:tgtEl>
                                        <p:attrNameLst>
                                          <p:attrName>ppt_w</p:attrName>
                                        </p:attrNameLst>
                                      </p:cBhvr>
                                      <p:tavLst>
                                        <p:tav tm="0">
                                          <p:val>
                                            <p:fltVal val="0"/>
                                          </p:val>
                                        </p:tav>
                                        <p:tav tm="100000">
                                          <p:val>
                                            <p:strVal val="#ppt_w"/>
                                          </p:val>
                                        </p:tav>
                                      </p:tavLst>
                                    </p:anim>
                                    <p:anim calcmode="lin" valueType="num">
                                      <p:cBhvr>
                                        <p:cTn id="37" dur="500" fill="hold"/>
                                        <p:tgtEl>
                                          <p:spTgt spid="24"/>
                                        </p:tgtEl>
                                        <p:attrNameLst>
                                          <p:attrName>ppt_h</p:attrName>
                                        </p:attrNameLst>
                                      </p:cBhvr>
                                      <p:tavLst>
                                        <p:tav tm="0">
                                          <p:val>
                                            <p:fltVal val="0"/>
                                          </p:val>
                                        </p:tav>
                                        <p:tav tm="100000">
                                          <p:val>
                                            <p:strVal val="#ppt_h"/>
                                          </p:val>
                                        </p:tav>
                                      </p:tavLst>
                                    </p:anim>
                                    <p:animEffect transition="in" filter="fade">
                                      <p:cBhvr>
                                        <p:cTn id="3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1" animBg="1"/>
      <p:bldP spid="21" grpId="2" animBg="1"/>
      <p:bldP spid="22" grpId="3" animBg="1"/>
      <p:bldP spid="23" grpId="4" animBg="1"/>
      <p:bldP spid="24" grpId="5" animBg="1"/>
      <p:bldP spid="26" grpId="6"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heme/theme1.xml><?xml version="1.0" encoding="utf-8"?>
<a:theme xmlns:a="http://schemas.openxmlformats.org/drawingml/2006/main" name="第一PPT模板网-WWW.1PPT.COM">
  <a:themeElements>
    <a:clrScheme name="自定义 1015">
      <a:dk1>
        <a:sysClr val="windowText" lastClr="000000"/>
      </a:dk1>
      <a:lt1>
        <a:sysClr val="window" lastClr="FFFFFF"/>
      </a:lt1>
      <a:dk2>
        <a:srgbClr val="44546A"/>
      </a:dk2>
      <a:lt2>
        <a:srgbClr val="E7E6E6"/>
      </a:lt2>
      <a:accent1>
        <a:srgbClr val="ED7D31"/>
      </a:accent1>
      <a:accent2>
        <a:srgbClr val="99C840"/>
      </a:accent2>
      <a:accent3>
        <a:srgbClr val="ED7D31"/>
      </a:accent3>
      <a:accent4>
        <a:srgbClr val="99C840"/>
      </a:accent4>
      <a:accent5>
        <a:srgbClr val="ED7D31"/>
      </a:accent5>
      <a:accent6>
        <a:srgbClr val="99C840"/>
      </a:accent6>
      <a:hlink>
        <a:srgbClr val="ED7D31"/>
      </a:hlink>
      <a:folHlink>
        <a:srgbClr val="99C840"/>
      </a:folHlink>
    </a:clrScheme>
    <a:fontScheme name="1212121">
      <a:majorFont>
        <a:latin typeface="汉仪雅酷黑 85W"/>
        <a:ea typeface="汉仪雅酷黑 85W"/>
        <a:cs typeface="Arial"/>
      </a:majorFont>
      <a:minorFont>
        <a:latin typeface="汉仪雅酷黑 85W"/>
        <a:ea typeface="汉仪正圆-55W"/>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1915</Words>
  <Application>Microsoft Office PowerPoint</Application>
  <PresentationFormat>宽屏</PresentationFormat>
  <Paragraphs>177</Paragraphs>
  <Slides>21</Slides>
  <Notes>3</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21</vt:i4>
      </vt:variant>
    </vt:vector>
  </HeadingPairs>
  <TitlesOfParts>
    <vt:vector size="40" baseType="lpstr">
      <vt:lpstr>Aa粉嘟嘟 (非商业使用)</vt:lpstr>
      <vt:lpstr>Meiryo</vt:lpstr>
      <vt:lpstr>阿里巴巴普惠体 B</vt:lpstr>
      <vt:lpstr>阿里巴巴普惠体 R</vt:lpstr>
      <vt:lpstr>等线</vt:lpstr>
      <vt:lpstr>汉仪汉黑简</vt:lpstr>
      <vt:lpstr>汉仪尚巍手书W</vt:lpstr>
      <vt:lpstr>汉仪雅酷黑 85W</vt:lpstr>
      <vt:lpstr>汉仪正圆-55W</vt:lpstr>
      <vt:lpstr>思源黑体 CN Normal</vt:lpstr>
      <vt:lpstr>宋体</vt:lpstr>
      <vt:lpstr>微软雅黑</vt:lpstr>
      <vt:lpstr>Arial</vt:lpstr>
      <vt:lpstr>Calibri</vt:lpstr>
      <vt:lpstr>Calibri Light</vt:lpstr>
      <vt:lpstr>Times New Roman</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2022-06-16T15:47:30Z</cp:lastPrinted>
  <dcterms:created xsi:type="dcterms:W3CDTF">2022-06-16T15:47:30Z</dcterms:created>
  <dcterms:modified xsi:type="dcterms:W3CDTF">2023-02-20T09:13:23Z</dcterms:modified>
</cp:coreProperties>
</file>