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6" r:id="rId2"/>
  </p:sldMasterIdLst>
  <p:notesMasterIdLst>
    <p:notesMasterId r:id="rId21"/>
  </p:notesMasterIdLst>
  <p:handoutMasterIdLst>
    <p:handoutMasterId r:id="rId22"/>
  </p:handoutMasterIdLst>
  <p:sldIdLst>
    <p:sldId id="260" r:id="rId3"/>
    <p:sldId id="263" r:id="rId4"/>
    <p:sldId id="294" r:id="rId5"/>
    <p:sldId id="329" r:id="rId6"/>
    <p:sldId id="262" r:id="rId7"/>
    <p:sldId id="330" r:id="rId8"/>
    <p:sldId id="300" r:id="rId9"/>
    <p:sldId id="331" r:id="rId10"/>
    <p:sldId id="268" r:id="rId11"/>
    <p:sldId id="332" r:id="rId12"/>
    <p:sldId id="277" r:id="rId13"/>
    <p:sldId id="265" r:id="rId14"/>
    <p:sldId id="275" r:id="rId15"/>
    <p:sldId id="333" r:id="rId16"/>
    <p:sldId id="272" r:id="rId17"/>
    <p:sldId id="273" r:id="rId18"/>
    <p:sldId id="276" r:id="rId19"/>
    <p:sldId id="334" r:id="rId20"/>
  </p:sldIdLst>
  <p:sldSz cx="12192000" cy="6858000"/>
  <p:notesSz cx="6858000" cy="9144000"/>
  <p:custDataLst>
    <p:tags r:id="rId2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5204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280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4496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980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68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149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745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145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19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901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405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066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94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E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769972" y="-2487826"/>
            <a:ext cx="6690156" cy="118872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586755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800">
                <a:solidFill>
                  <a:schemeClr val="bg1">
                    <a:lumMod val="8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不得将觅知网的</a:t>
            </a:r>
            <a:r>
              <a:rPr lang="en-US" altLang="zh-CN" sz="1800">
                <a:solidFill>
                  <a:schemeClr val="bg1">
                    <a:lumMod val="8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PPT</a:t>
            </a:r>
            <a:r>
              <a:rPr lang="zh-CN" altLang="en-US" sz="1800">
                <a:solidFill>
                  <a:schemeClr val="bg1">
                    <a:lumMod val="8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模板、</a:t>
            </a:r>
            <a:r>
              <a:rPr lang="en-US" altLang="zh-CN" sz="1800">
                <a:solidFill>
                  <a:schemeClr val="bg1">
                    <a:lumMod val="8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PPT</a:t>
            </a:r>
            <a:r>
              <a:rPr lang="zh-CN" altLang="en-US" sz="1800">
                <a:solidFill>
                  <a:schemeClr val="bg1">
                    <a:lumMod val="8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rPr>
              <a:t>素材，本身用于再出售，或者出租、出借、转让、分销、发布或者作为礼物供他人使用，不得转授权、出卖、转让本协议或者本协议中的权利。</a:t>
            </a:r>
            <a:endParaRPr lang="zh-CN" altLang="en-US">
              <a:solidFill>
                <a:schemeClr val="bg1">
                  <a:lumMod val="85000"/>
                </a:schemeClr>
              </a:solidFill>
              <a:latin typeface="思源黑体 CN Bold" panose="020B0800000000000000" pitchFamily="34" charset="-122"/>
              <a:ea typeface="思源黑体 CN Bold" panose="020B0800000000000000" pitchFamily="34" charset="-122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66177337-1161-4CB2-8B69-3E24C9ADD514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fld id="{2EED884B-F155-42E3-9801-487CD0C3BE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337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13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file:///D:\qq&#25991;&#20214;\712321467\Image\C2C\Image2\%7b75232B38-A165-1FB7-499C-2E1C792CACB5%7d.png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9" r:link="rId10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73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tags" Target="../tags/tag3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tags" Target="../tags/tag2.xml"/><Relationship Id="rId16" Type="http://schemas.openxmlformats.org/officeDocument/2006/relationships/image" Target="../media/image13.png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2.xml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tags" Target="../tags/tag4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28.png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tags" Target="../tags/tag18.xml"/><Relationship Id="rId7" Type="http://schemas.openxmlformats.org/officeDocument/2006/relationships/image" Target="../media/image38.pn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9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3.png"/><Relationship Id="rId7" Type="http://schemas.openxmlformats.org/officeDocument/2006/relationships/image" Target="../media/image19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tags" Target="../tags/tag26.xml"/><Relationship Id="rId7" Type="http://schemas.openxmlformats.org/officeDocument/2006/relationships/image" Target="../media/image49.png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52.png"/><Relationship Id="rId4" Type="http://schemas.openxmlformats.org/officeDocument/2006/relationships/tags" Target="../tags/tag27.xml"/><Relationship Id="rId9" Type="http://schemas.openxmlformats.org/officeDocument/2006/relationships/image" Target="../media/image5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3.png"/><Relationship Id="rId7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3.png"/><Relationship Id="rId7" Type="http://schemas.openxmlformats.org/officeDocument/2006/relationships/image" Target="../media/image19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28.png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28.png"/><Relationship Id="rId5" Type="http://schemas.openxmlformats.org/officeDocument/2006/relationships/image" Target="../media/image32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3989829"/>
            <a:ext cx="1639181" cy="286817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6240" y="4440132"/>
            <a:ext cx="1203017" cy="240545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4469" y="4630305"/>
            <a:ext cx="865380" cy="2025106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74822" y="685058"/>
            <a:ext cx="2104626" cy="2706362"/>
          </a:xfrm>
          <a:prstGeom prst="rect">
            <a:avLst/>
          </a:prstGeom>
        </p:spPr>
      </p:pic>
      <p:pic>
        <p:nvPicPr>
          <p:cNvPr id="79" name="图片 78"/>
          <p:cNvPicPr>
            <a:picLocks noChangeAspect="1"/>
          </p:cNvPicPr>
          <p:nvPr/>
        </p:nvPicPr>
        <p:blipFill>
          <a:blip r:embed="rId10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0" b="100000" l="6181" r="100000">
                        <a14:foregroundMark x1="67108" y1="9296" x2="79691" y2="80423"/>
                        <a14:backgroundMark x1="53201" y1="90986" x2="59823" y2="9140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60162" y="3868154"/>
            <a:ext cx="1885056" cy="2953688"/>
          </a:xfrm>
          <a:prstGeom prst="rect">
            <a:avLst/>
          </a:prstGeom>
        </p:spPr>
      </p:pic>
      <p:pic>
        <p:nvPicPr>
          <p:cNvPr id="81" name="图片 80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111" y="746515"/>
            <a:ext cx="1422070" cy="955734"/>
          </a:xfrm>
          <a:prstGeom prst="rect">
            <a:avLst/>
          </a:prstGeom>
        </p:spPr>
      </p:pic>
      <p:pic>
        <p:nvPicPr>
          <p:cNvPr id="83" name="图片 82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091"/>
          <a:stretch>
            <a:fillRect/>
          </a:stretch>
        </p:blipFill>
        <p:spPr>
          <a:xfrm>
            <a:off x="4245809" y="3868154"/>
            <a:ext cx="355141" cy="540104"/>
          </a:xfrm>
          <a:prstGeom prst="rect">
            <a:avLst/>
          </a:prstGeom>
        </p:spPr>
      </p:pic>
      <p:pic>
        <p:nvPicPr>
          <p:cNvPr id="85" name="图片 84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165346" y="483130"/>
            <a:ext cx="635377" cy="934641"/>
          </a:xfrm>
          <a:prstGeom prst="rect">
            <a:avLst/>
          </a:prstGeom>
        </p:spPr>
      </p:pic>
      <p:pic>
        <p:nvPicPr>
          <p:cNvPr id="86" name="图片 8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265774" y="2297448"/>
            <a:ext cx="635377" cy="934641"/>
          </a:xfrm>
          <a:prstGeom prst="rect">
            <a:avLst/>
          </a:prstGeom>
        </p:spPr>
      </p:pic>
      <p:pic>
        <p:nvPicPr>
          <p:cNvPr id="87" name="图片 86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405728" y="3583573"/>
            <a:ext cx="635377" cy="934641"/>
          </a:xfrm>
          <a:prstGeom prst="rect">
            <a:avLst/>
          </a:prstGeom>
        </p:spPr>
      </p:pic>
      <p:pic>
        <p:nvPicPr>
          <p:cNvPr id="88" name="图片 87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091"/>
          <a:stretch>
            <a:fillRect/>
          </a:stretch>
        </p:blipFill>
        <p:spPr>
          <a:xfrm>
            <a:off x="8396247" y="894306"/>
            <a:ext cx="355141" cy="540104"/>
          </a:xfrm>
          <a:prstGeom prst="rect">
            <a:avLst/>
          </a:prstGeom>
        </p:spPr>
      </p:pic>
      <p:pic>
        <p:nvPicPr>
          <p:cNvPr id="89" name="图片 88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091"/>
          <a:stretch>
            <a:fillRect/>
          </a:stretch>
        </p:blipFill>
        <p:spPr>
          <a:xfrm>
            <a:off x="7013788" y="5872915"/>
            <a:ext cx="355141" cy="540104"/>
          </a:xfrm>
          <a:prstGeom prst="rect">
            <a:avLst/>
          </a:prstGeom>
        </p:spPr>
      </p:pic>
      <p:pic>
        <p:nvPicPr>
          <p:cNvPr id="90" name="图片 89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236310" y="5195366"/>
            <a:ext cx="635377" cy="934641"/>
          </a:xfrm>
          <a:prstGeom prst="rect">
            <a:avLst/>
          </a:prstGeom>
        </p:spPr>
      </p:pic>
      <p:pic>
        <p:nvPicPr>
          <p:cNvPr id="91" name="图片 90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0678141" y="2839376"/>
            <a:ext cx="635377" cy="934641"/>
          </a:xfrm>
          <a:prstGeom prst="rect">
            <a:avLst/>
          </a:prstGeom>
        </p:spPr>
      </p:pic>
      <p:pic>
        <p:nvPicPr>
          <p:cNvPr id="2" name="PA-图片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2007" y="1829785"/>
            <a:ext cx="2085013" cy="1822862"/>
          </a:xfrm>
          <a:prstGeom prst="rect">
            <a:avLst/>
          </a:prstGeom>
        </p:spPr>
      </p:pic>
      <p:pic>
        <p:nvPicPr>
          <p:cNvPr id="3" name="PA-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7558" y="1577175"/>
            <a:ext cx="2054530" cy="2072820"/>
          </a:xfrm>
          <a:prstGeom prst="rect">
            <a:avLst/>
          </a:prstGeom>
        </p:spPr>
      </p:pic>
      <p:pic>
        <p:nvPicPr>
          <p:cNvPr id="4" name="PA-图片 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1973" y="1675378"/>
            <a:ext cx="2426418" cy="2048434"/>
          </a:xfrm>
          <a:prstGeom prst="rect">
            <a:avLst/>
          </a:prstGeom>
        </p:spPr>
      </p:pic>
      <p:pic>
        <p:nvPicPr>
          <p:cNvPr id="75" name="图片 74"/>
          <p:cNvPicPr>
            <a:picLocks noChangeAspect="1"/>
          </p:cNvPicPr>
          <p:nvPr/>
        </p:nvPicPr>
        <p:blipFill>
          <a:blip r:embed="rId17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0" b="100000" l="0" r="88742">
                        <a14:foregroundMark x1="60486" y1="12254" x2="69095" y2="74085"/>
                        <a14:foregroundMark x1="49227" y1="40845" x2="49227" y2="36620"/>
                        <a14:backgroundMark x1="57837" y1="91408" x2="63797" y2="9183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9413" y="3868154"/>
            <a:ext cx="1885056" cy="29536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med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2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6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A-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64928" y="4277142"/>
            <a:ext cx="5987633" cy="235308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0449" y="1200151"/>
            <a:ext cx="3819141" cy="5139928"/>
          </a:xfrm>
          <a:prstGeom prst="rect">
            <a:avLst/>
          </a:prstGeom>
        </p:spPr>
      </p:pic>
      <p:sp>
        <p:nvSpPr>
          <p:cNvPr id="17" name="PA-矩形 16"/>
          <p:cNvSpPr/>
          <p:nvPr>
            <p:custDataLst>
              <p:tags r:id="rId2"/>
            </p:custDataLst>
          </p:nvPr>
        </p:nvSpPr>
        <p:spPr>
          <a:xfrm>
            <a:off x="765175" y="436880"/>
            <a:ext cx="5309235" cy="92202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>
                <a:solidFill>
                  <a:srgbClr val="FC682A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开火车回答问题</a:t>
            </a:r>
          </a:p>
        </p:txBody>
      </p:sp>
      <p:sp>
        <p:nvSpPr>
          <p:cNvPr id="2" name="矩形 1"/>
          <p:cNvSpPr/>
          <p:nvPr/>
        </p:nvSpPr>
        <p:spPr>
          <a:xfrm>
            <a:off x="1024084" y="1065686"/>
            <a:ext cx="6777148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400" dirty="0">
              <a:solidFill>
                <a:srgbClr val="71482B"/>
              </a:solidFill>
              <a:latin typeface="迷你简卡通" panose="03000509000000000000" pitchFamily="65" charset="-122"/>
              <a:ea typeface="迷你简卡通" panose="03000509000000000000" pitchFamily="65" charset="-122"/>
            </a:endParaRPr>
          </a:p>
          <a:p>
            <a:r>
              <a:rPr lang="zh-CN" altLang="en-US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师：小火车，开起来！</a:t>
            </a:r>
          </a:p>
          <a:p>
            <a:r>
              <a:rPr lang="zh-CN" altLang="en-US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生：咕噜咕噜开起来！</a:t>
            </a:r>
          </a:p>
          <a:p>
            <a:r>
              <a:rPr lang="zh-CN" altLang="en-US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师：火车头在哪里？</a:t>
            </a:r>
          </a:p>
          <a:p>
            <a:r>
              <a:rPr lang="zh-CN" altLang="en-US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生：火车头在这里！</a:t>
            </a:r>
          </a:p>
          <a:p>
            <a:r>
              <a:rPr lang="zh-CN" altLang="en-US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师：这排火车横着开</a:t>
            </a:r>
            <a:r>
              <a:rPr lang="en-US" altLang="zh-CN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/</a:t>
            </a:r>
            <a:r>
              <a:rPr lang="zh-CN" altLang="en-US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竖着开</a:t>
            </a:r>
            <a:r>
              <a:rPr lang="en-US" altLang="zh-CN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/</a:t>
            </a:r>
            <a:r>
              <a:rPr lang="zh-CN" altLang="en-US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倒着开</a:t>
            </a:r>
          </a:p>
          <a:p>
            <a:r>
              <a:rPr lang="zh-CN" altLang="en-US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遇到学生卡壳的情况：</a:t>
            </a:r>
          </a:p>
          <a:p>
            <a:r>
              <a:rPr lang="zh-CN" altLang="en-US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师：火车火车谁来修？</a:t>
            </a:r>
          </a:p>
          <a:p>
            <a:r>
              <a:rPr lang="zh-CN" altLang="en-US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生：火车火车我来修！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5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45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-#ppt_w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81100" y="1496361"/>
            <a:ext cx="4533900" cy="4224066"/>
          </a:xfrm>
          <a:prstGeom prst="rect">
            <a:avLst/>
          </a:prstGeom>
        </p:spPr>
      </p:pic>
      <p:sp>
        <p:nvSpPr>
          <p:cNvPr id="5" name="PA-矩形 4"/>
          <p:cNvSpPr/>
          <p:nvPr>
            <p:custDataLst>
              <p:tags r:id="rId1"/>
            </p:custDataLst>
          </p:nvPr>
        </p:nvSpPr>
        <p:spPr>
          <a:xfrm>
            <a:off x="6485255" y="2483485"/>
            <a:ext cx="3840480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spc="60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要发言，先举手。</a:t>
            </a:r>
          </a:p>
          <a:p>
            <a:pPr algn="ctr">
              <a:lnSpc>
                <a:spcPct val="150000"/>
              </a:lnSpc>
            </a:pPr>
            <a:r>
              <a:rPr lang="zh-CN" altLang="en-US" sz="3200" spc="60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人站直，声音响。</a:t>
            </a:r>
          </a:p>
          <a:p>
            <a:pPr algn="ctr">
              <a:lnSpc>
                <a:spcPct val="150000"/>
              </a:lnSpc>
            </a:pPr>
            <a:r>
              <a:rPr lang="zh-CN" altLang="en-US" sz="3200" spc="60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吐字清，大家明。</a:t>
            </a:r>
          </a:p>
          <a:p>
            <a:pPr algn="ctr">
              <a:lnSpc>
                <a:spcPct val="150000"/>
              </a:lnSpc>
            </a:pPr>
            <a:endParaRPr lang="zh-CN" altLang="en-US" sz="3200" spc="600">
              <a:solidFill>
                <a:srgbClr val="71482B"/>
              </a:solidFill>
              <a:latin typeface="迷你简卡通" panose="03000509000000000000" pitchFamily="65" charset="-122"/>
              <a:ea typeface="迷你简卡通" panose="03000509000000000000" pitchFamily="65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181480" y="764666"/>
            <a:ext cx="2926080" cy="922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400">
                <a:solidFill>
                  <a:srgbClr val="FC682A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举手发言</a:t>
            </a:r>
          </a:p>
        </p:txBody>
      </p:sp>
      <p:pic>
        <p:nvPicPr>
          <p:cNvPr id="8" name="PA-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4043" y="973325"/>
            <a:ext cx="962564" cy="1308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4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44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4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100" y="3801105"/>
            <a:ext cx="4775200" cy="289179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4342" y="1677757"/>
            <a:ext cx="2091215" cy="189971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506864" y="2249842"/>
            <a:ext cx="1124131" cy="755497"/>
          </a:xfrm>
          <a:prstGeom prst="rect">
            <a:avLst/>
          </a:prstGeom>
        </p:spPr>
      </p:pic>
      <p:sp>
        <p:nvSpPr>
          <p:cNvPr id="17" name="PA-矩形 16"/>
          <p:cNvSpPr/>
          <p:nvPr>
            <p:custDataLst>
              <p:tags r:id="rId1"/>
            </p:custDataLst>
          </p:nvPr>
        </p:nvSpPr>
        <p:spPr>
          <a:xfrm>
            <a:off x="1580515" y="702310"/>
            <a:ext cx="3506470" cy="92202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>
                <a:solidFill>
                  <a:srgbClr val="FC682A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下课</a:t>
            </a:r>
          </a:p>
        </p:txBody>
      </p:sp>
      <p:sp>
        <p:nvSpPr>
          <p:cNvPr id="3" name="矩形 2"/>
          <p:cNvSpPr/>
          <p:nvPr/>
        </p:nvSpPr>
        <p:spPr>
          <a:xfrm>
            <a:off x="5694045" y="2201545"/>
            <a:ext cx="5050790" cy="2122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400">
              <a:solidFill>
                <a:srgbClr val="71482B"/>
              </a:solidFill>
              <a:latin typeface="迷你简卡通" panose="03000509000000000000" pitchFamily="65" charset="-122"/>
              <a:ea typeface="迷你简卡通" panose="03000509000000000000" pitchFamily="65" charset="-122"/>
            </a:endParaRPr>
          </a:p>
          <a:p>
            <a:r>
              <a:rPr lang="zh-CN" altLang="en-US" sz="360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师：下课！</a:t>
            </a:r>
          </a:p>
          <a:p>
            <a:r>
              <a:rPr lang="zh-CN" altLang="en-US" sz="360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生：起立，老师再见！</a:t>
            </a:r>
          </a:p>
          <a:p>
            <a:r>
              <a:rPr lang="zh-CN" altLang="en-US" sz="360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师：同学们再见！请坐！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5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25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4232" y="627816"/>
            <a:ext cx="4308716" cy="54467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039" y="2441489"/>
            <a:ext cx="4568330" cy="4119109"/>
          </a:xfrm>
          <a:prstGeom prst="rect">
            <a:avLst/>
          </a:prstGeom>
        </p:spPr>
      </p:pic>
      <p:sp>
        <p:nvSpPr>
          <p:cNvPr id="5" name="PA-矩形 4"/>
          <p:cNvSpPr/>
          <p:nvPr>
            <p:custDataLst>
              <p:tags r:id="rId1"/>
            </p:custDataLst>
          </p:nvPr>
        </p:nvSpPr>
        <p:spPr>
          <a:xfrm>
            <a:off x="7180895" y="1199659"/>
            <a:ext cx="2418080" cy="76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400">
                <a:solidFill>
                  <a:srgbClr val="FC682A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上课口令</a:t>
            </a:r>
          </a:p>
        </p:txBody>
      </p:sp>
      <p:sp>
        <p:nvSpPr>
          <p:cNvPr id="7" name="PA-矩形 6"/>
          <p:cNvSpPr/>
          <p:nvPr>
            <p:custDataLst>
              <p:tags r:id="rId2"/>
            </p:custDataLst>
          </p:nvPr>
        </p:nvSpPr>
        <p:spPr>
          <a:xfrm>
            <a:off x="6983295" y="1969100"/>
            <a:ext cx="2838680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小眼睛，看老师</a:t>
            </a:r>
          </a:p>
          <a:p>
            <a:pPr algn="ctr">
              <a:lnSpc>
                <a:spcPct val="150000"/>
              </a:lnSpc>
            </a:pPr>
            <a:r>
              <a:rPr lang="zh-CN" altLang="en-US" sz="280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小耳朵，仔细听</a:t>
            </a:r>
          </a:p>
          <a:p>
            <a:pPr algn="ctr">
              <a:lnSpc>
                <a:spcPct val="150000"/>
              </a:lnSpc>
            </a:pPr>
            <a:r>
              <a:rPr lang="zh-CN" altLang="en-US" sz="280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小嘴巴，闭起来</a:t>
            </a:r>
          </a:p>
          <a:p>
            <a:pPr algn="ctr">
              <a:lnSpc>
                <a:spcPct val="150000"/>
              </a:lnSpc>
            </a:pPr>
            <a:r>
              <a:rPr lang="zh-CN" altLang="en-US" sz="280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小小手，放桌上</a:t>
            </a:r>
          </a:p>
          <a:p>
            <a:pPr algn="ctr">
              <a:lnSpc>
                <a:spcPct val="150000"/>
              </a:lnSpc>
            </a:pPr>
            <a:r>
              <a:rPr lang="zh-CN" altLang="en-US" sz="280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小脚丫，要放平</a:t>
            </a:r>
          </a:p>
        </p:txBody>
      </p:sp>
      <p:grpSp>
        <p:nvGrpSpPr>
          <p:cNvPr id="11" name="PA-组合 10"/>
          <p:cNvGrpSpPr/>
          <p:nvPr>
            <p:custDataLst>
              <p:tags r:id="rId3"/>
            </p:custDataLst>
          </p:nvPr>
        </p:nvGrpSpPr>
        <p:grpSpPr>
          <a:xfrm>
            <a:off x="947451" y="-166936"/>
            <a:ext cx="1447975" cy="2136037"/>
            <a:chOff x="947451" y="-166936"/>
            <a:chExt cx="1447975" cy="2136037"/>
          </a:xfrm>
        </p:grpSpPr>
        <p:pic>
          <p:nvPicPr>
            <p:cNvPr id="6" name="PA-图片 5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47451" y="760165"/>
              <a:ext cx="1422574" cy="1208936"/>
            </a:xfrm>
            <a:prstGeom prst="rect">
              <a:avLst/>
            </a:prstGeom>
          </p:spPr>
        </p:pic>
        <p:sp>
          <p:nvSpPr>
            <p:cNvPr id="10" name="PA-任意多边形 9"/>
            <p:cNvSpPr/>
            <p:nvPr>
              <p:custDataLst>
                <p:tags r:id="rId5"/>
              </p:custDataLst>
            </p:nvPr>
          </p:nvSpPr>
          <p:spPr>
            <a:xfrm>
              <a:off x="947451" y="-166936"/>
              <a:ext cx="1447975" cy="2136037"/>
            </a:xfrm>
            <a:custGeom>
              <a:avLst/>
              <a:gdLst/>
              <a:ahLst/>
              <a:cxnLst/>
              <a:rect l="0" t="0" r="0" b="0"/>
              <a:pathLst>
                <a:path w="1447975" h="2136037">
                  <a:moveTo>
                    <a:pt x="0" y="0"/>
                  </a:moveTo>
                  <a:lnTo>
                    <a:pt x="1447974" y="0"/>
                  </a:lnTo>
                  <a:lnTo>
                    <a:pt x="1447974" y="2136036"/>
                  </a:lnTo>
                  <a:lnTo>
                    <a:pt x="0" y="2136036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68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68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#ppt_h/2*((1.5-1.5*$)^3-(1.5-1.5*$)^2)*8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30" dur="7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3882285" y="1527998"/>
            <a:ext cx="4630626" cy="5292143"/>
            <a:chOff x="3882285" y="1527998"/>
            <a:chExt cx="4630626" cy="5292143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82285" y="1527998"/>
              <a:ext cx="4630626" cy="5292143"/>
            </a:xfrm>
            <a:prstGeom prst="rect">
              <a:avLst/>
            </a:prstGeom>
          </p:spPr>
        </p:pic>
        <p:sp>
          <p:nvSpPr>
            <p:cNvPr id="2" name="矩形 1"/>
            <p:cNvSpPr/>
            <p:nvPr/>
          </p:nvSpPr>
          <p:spPr>
            <a:xfrm>
              <a:off x="4514850" y="1749869"/>
              <a:ext cx="3162300" cy="878862"/>
            </a:xfrm>
            <a:prstGeom prst="rect">
              <a:avLst/>
            </a:prstGeom>
          </p:spPr>
          <p:txBody>
            <a:bodyPr wrap="square">
              <a:prstTxWarp prst="textChevron">
                <a:avLst>
                  <a:gd name="adj" fmla="val 29955"/>
                </a:avLst>
              </a:prstTxWarp>
              <a:spAutoFit/>
              <a:scene3d>
                <a:camera prst="orthographicFront">
                  <a:rot lat="600000" lon="0" rev="0"/>
                </a:camera>
                <a:lightRig rig="threePt" dir="t"/>
              </a:scene3d>
            </a:bodyPr>
            <a:lstStyle/>
            <a:p>
              <a:pPr algn="ctr"/>
              <a:r>
                <a:rPr lang="zh-CN" altLang="en-US" sz="3600" b="1">
                  <a:solidFill>
                    <a:schemeClr val="bg1"/>
                  </a:solidFill>
                  <a:latin typeface="迷你简卡通" panose="03000509000000000000" pitchFamily="65" charset="-122"/>
                  <a:ea typeface="迷你简卡通" panose="03000509000000000000" pitchFamily="65" charset="-122"/>
                </a:rPr>
                <a:t>学习方法</a:t>
              </a: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3989829"/>
            <a:ext cx="1639181" cy="28681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6343" y="4318621"/>
            <a:ext cx="1203017" cy="24054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4469" y="4630305"/>
            <a:ext cx="865380" cy="202510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0260" y="823709"/>
            <a:ext cx="1670629" cy="214828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3388"/>
          <a:stretch>
            <a:fillRect/>
          </a:stretch>
        </p:blipFill>
        <p:spPr>
          <a:xfrm>
            <a:off x="9750975" y="5067207"/>
            <a:ext cx="1018447" cy="158652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111" y="1066871"/>
            <a:ext cx="945400" cy="63537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091"/>
          <a:stretch>
            <a:fillRect/>
          </a:stretch>
        </p:blipFill>
        <p:spPr>
          <a:xfrm>
            <a:off x="1758669" y="3778517"/>
            <a:ext cx="355141" cy="54010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006287" y="4532686"/>
            <a:ext cx="635377" cy="93464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1265774" y="2297448"/>
            <a:ext cx="635377" cy="93464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3509549" y="4570436"/>
            <a:ext cx="635377" cy="93464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091"/>
          <a:stretch>
            <a:fillRect/>
          </a:stretch>
        </p:blipFill>
        <p:spPr>
          <a:xfrm>
            <a:off x="8396247" y="894306"/>
            <a:ext cx="355141" cy="54010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091"/>
          <a:stretch>
            <a:fillRect/>
          </a:stretch>
        </p:blipFill>
        <p:spPr>
          <a:xfrm>
            <a:off x="7013788" y="5872915"/>
            <a:ext cx="355141" cy="540104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0678141" y="2839376"/>
            <a:ext cx="635377" cy="9346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5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45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6786" y="1161143"/>
            <a:ext cx="6910358" cy="503645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1280" y="2144532"/>
            <a:ext cx="4377159" cy="3571763"/>
          </a:xfrm>
          <a:prstGeom prst="rect">
            <a:avLst/>
          </a:prstGeom>
        </p:spPr>
      </p:pic>
      <p:sp>
        <p:nvSpPr>
          <p:cNvPr id="3" name="PA-矩形 2"/>
          <p:cNvSpPr/>
          <p:nvPr>
            <p:custDataLst>
              <p:tags r:id="rId1"/>
            </p:custDataLst>
          </p:nvPr>
        </p:nvSpPr>
        <p:spPr>
          <a:xfrm>
            <a:off x="1707155" y="1759812"/>
            <a:ext cx="41344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400" dirty="0">
                <a:solidFill>
                  <a:srgbClr val="FC682A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我会用眼睛学习</a:t>
            </a:r>
          </a:p>
        </p:txBody>
      </p:sp>
      <p:sp>
        <p:nvSpPr>
          <p:cNvPr id="4" name="矩形 3"/>
          <p:cNvSpPr/>
          <p:nvPr/>
        </p:nvSpPr>
        <p:spPr>
          <a:xfrm>
            <a:off x="1234388" y="2571804"/>
            <a:ext cx="5135880" cy="2861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spc="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  <a:sym typeface="+mn-ea"/>
              </a:rPr>
              <a:t>老师讲话，眼睛看着老师；</a:t>
            </a:r>
            <a:br>
              <a:rPr lang="zh-CN" altLang="en-US" sz="2400" spc="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  <a:sym typeface="+mn-ea"/>
              </a:rPr>
            </a:br>
            <a:r>
              <a:rPr lang="zh-CN" altLang="en-US" sz="2400" spc="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  <a:sym typeface="+mn-ea"/>
              </a:rPr>
              <a:t>老师写字，眼睛看着黑板；</a:t>
            </a:r>
            <a:br>
              <a:rPr lang="zh-CN" altLang="en-US" sz="2400" spc="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  <a:sym typeface="+mn-ea"/>
              </a:rPr>
            </a:br>
            <a:r>
              <a:rPr lang="zh-CN" altLang="en-US" sz="2400" spc="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  <a:sym typeface="+mn-ea"/>
              </a:rPr>
              <a:t>同学们发言，眼睛看着同学；</a:t>
            </a:r>
            <a:br>
              <a:rPr lang="zh-CN" altLang="en-US" sz="2400" spc="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  <a:sym typeface="+mn-ea"/>
              </a:rPr>
            </a:br>
            <a:r>
              <a:rPr lang="zh-CN" altLang="en-US" sz="2400" spc="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  <a:sym typeface="+mn-ea"/>
              </a:rPr>
              <a:t>读书时，眼睛看着书本。</a:t>
            </a:r>
            <a:endParaRPr lang="zh-CN" altLang="en-US" sz="2400" dirty="0">
              <a:solidFill>
                <a:srgbClr val="71482B"/>
              </a:solidFill>
              <a:latin typeface="迷你简卡通" panose="03000509000000000000" pitchFamily="65" charset="-122"/>
              <a:ea typeface="迷你简卡通" panose="03000509000000000000" pitchFamily="65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  </a:t>
            </a:r>
          </a:p>
        </p:txBody>
      </p:sp>
      <p:pic>
        <p:nvPicPr>
          <p:cNvPr id="8" name="PA-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9860" y="1098162"/>
            <a:ext cx="1354986" cy="143109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2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72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  <p:cond evt="onBegin" delay="0">
                          <p:tn val="24"/>
                        </p:cond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94981" y="2028115"/>
            <a:ext cx="3823672" cy="2801770"/>
            <a:chOff x="694981" y="2028115"/>
            <a:chExt cx="3823672" cy="2801770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1205932" y="1517164"/>
              <a:ext cx="2801770" cy="3823672"/>
            </a:xfrm>
            <a:prstGeom prst="rect">
              <a:avLst/>
            </a:prstGeom>
          </p:spPr>
        </p:pic>
        <p:sp>
          <p:nvSpPr>
            <p:cNvPr id="5" name="矩形 4"/>
            <p:cNvSpPr/>
            <p:nvPr/>
          </p:nvSpPr>
          <p:spPr>
            <a:xfrm>
              <a:off x="1104900" y="2801381"/>
              <a:ext cx="3132286" cy="13064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800" dirty="0">
                  <a:solidFill>
                    <a:srgbClr val="71482B"/>
                  </a:solidFill>
                  <a:latin typeface="迷你简卡通" panose="03000509000000000000" pitchFamily="65" charset="-122"/>
                  <a:ea typeface="迷你简卡通" panose="03000509000000000000" pitchFamily="65" charset="-122"/>
                </a:rPr>
                <a:t>老师讲课用心听，同学回答仔细听。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673347" y="2028115"/>
            <a:ext cx="3823672" cy="2801770"/>
            <a:chOff x="7673347" y="2028115"/>
            <a:chExt cx="3823672" cy="2801770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5400000">
              <a:off x="8184298" y="1517164"/>
              <a:ext cx="2801770" cy="3823672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8141233" y="2801381"/>
              <a:ext cx="3132286" cy="13064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800">
                  <a:solidFill>
                    <a:srgbClr val="71482B"/>
                  </a:solidFill>
                  <a:latin typeface="迷你简卡通" panose="03000509000000000000" pitchFamily="65" charset="-122"/>
                  <a:ea typeface="迷你简卡通" panose="03000509000000000000" pitchFamily="65" charset="-122"/>
                </a:rPr>
                <a:t>边听边想动脑筋，认认真真学本领。</a:t>
              </a:r>
            </a:p>
          </p:txBody>
        </p: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7186" y="1908810"/>
            <a:ext cx="3782271" cy="4702883"/>
          </a:xfrm>
          <a:prstGeom prst="rect">
            <a:avLst/>
          </a:prstGeom>
        </p:spPr>
      </p:pic>
      <p:sp>
        <p:nvSpPr>
          <p:cNvPr id="11" name="PA-矩形 10"/>
          <p:cNvSpPr/>
          <p:nvPr>
            <p:custDataLst>
              <p:tags r:id="rId1"/>
            </p:custDataLst>
          </p:nvPr>
        </p:nvSpPr>
        <p:spPr>
          <a:xfrm>
            <a:off x="3579926" y="687593"/>
            <a:ext cx="503214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400">
                <a:solidFill>
                  <a:srgbClr val="FC682A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我会用耳朵学习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964876" y="592716"/>
            <a:ext cx="1514055" cy="1113084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430144"/>
            <a:ext cx="12192001" cy="24278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2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2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2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3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矩形 2"/>
          <p:cNvSpPr/>
          <p:nvPr>
            <p:custDataLst>
              <p:tags r:id="rId1"/>
            </p:custDataLst>
          </p:nvPr>
        </p:nvSpPr>
        <p:spPr>
          <a:xfrm>
            <a:off x="4464783" y="726152"/>
            <a:ext cx="32624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800">
                <a:solidFill>
                  <a:srgbClr val="FC682A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上课要做到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2137410" y="2536922"/>
            <a:ext cx="2139129" cy="508924"/>
            <a:chOff x="2137410" y="2740122"/>
            <a:chExt cx="2139129" cy="508924"/>
          </a:xfrm>
        </p:grpSpPr>
        <p:sp>
          <p:nvSpPr>
            <p:cNvPr id="18" name="矩形: 圆角 17"/>
            <p:cNvSpPr/>
            <p:nvPr/>
          </p:nvSpPr>
          <p:spPr>
            <a:xfrm>
              <a:off x="2137410" y="2740122"/>
              <a:ext cx="1994955" cy="508924"/>
            </a:xfrm>
            <a:prstGeom prst="roundRect">
              <a:avLst/>
            </a:prstGeom>
            <a:solidFill>
              <a:srgbClr val="E678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245214" y="2740122"/>
              <a:ext cx="20313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>
                  <a:solidFill>
                    <a:schemeClr val="bg1"/>
                  </a:solidFill>
                  <a:latin typeface="迷你简卡通" panose="03000509000000000000" pitchFamily="65" charset="-122"/>
                  <a:ea typeface="迷你简卡通" panose="03000509000000000000" pitchFamily="65" charset="-122"/>
                </a:rPr>
                <a:t>眼睛注意看，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7848600" y="2536922"/>
            <a:ext cx="2343902" cy="508924"/>
            <a:chOff x="7848600" y="2740122"/>
            <a:chExt cx="2343902" cy="508924"/>
          </a:xfrm>
        </p:grpSpPr>
        <p:sp>
          <p:nvSpPr>
            <p:cNvPr id="19" name="矩形: 圆角 18"/>
            <p:cNvSpPr/>
            <p:nvPr/>
          </p:nvSpPr>
          <p:spPr>
            <a:xfrm>
              <a:off x="7848600" y="2740122"/>
              <a:ext cx="2280402" cy="508924"/>
            </a:xfrm>
            <a:prstGeom prst="roundRect">
              <a:avLst/>
            </a:prstGeom>
            <a:solidFill>
              <a:srgbClr val="E053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8161177" y="2766073"/>
              <a:ext cx="20313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>
                  <a:solidFill>
                    <a:schemeClr val="bg1"/>
                  </a:solidFill>
                  <a:latin typeface="迷你简卡通" panose="03000509000000000000" pitchFamily="65" charset="-122"/>
                  <a:ea typeface="迷你简卡通" panose="03000509000000000000" pitchFamily="65" charset="-122"/>
                </a:rPr>
                <a:t>耳朵仔细听，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2103148" y="4875530"/>
            <a:ext cx="2244785" cy="508924"/>
            <a:chOff x="2103148" y="5078730"/>
            <a:chExt cx="2244785" cy="508924"/>
          </a:xfrm>
        </p:grpSpPr>
        <p:sp>
          <p:nvSpPr>
            <p:cNvPr id="21" name="矩形: 圆角 20"/>
            <p:cNvSpPr/>
            <p:nvPr/>
          </p:nvSpPr>
          <p:spPr>
            <a:xfrm>
              <a:off x="2103148" y="5078730"/>
              <a:ext cx="1994955" cy="508924"/>
            </a:xfrm>
            <a:prstGeom prst="roundRect">
              <a:avLst/>
            </a:prstGeom>
            <a:solidFill>
              <a:srgbClr val="80B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2316608" y="5113430"/>
              <a:ext cx="20313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>
                  <a:solidFill>
                    <a:schemeClr val="bg1"/>
                  </a:solidFill>
                  <a:latin typeface="迷你简卡通" panose="03000509000000000000" pitchFamily="65" charset="-122"/>
                  <a:ea typeface="迷你简卡通" panose="03000509000000000000" pitchFamily="65" charset="-122"/>
                </a:rPr>
                <a:t>脑子跟着动，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034190" y="4875530"/>
            <a:ext cx="2171012" cy="508924"/>
            <a:chOff x="8034190" y="5078730"/>
            <a:chExt cx="2171012" cy="508924"/>
          </a:xfrm>
        </p:grpSpPr>
        <p:sp>
          <p:nvSpPr>
            <p:cNvPr id="20" name="矩形: 圆角 19"/>
            <p:cNvSpPr/>
            <p:nvPr/>
          </p:nvSpPr>
          <p:spPr>
            <a:xfrm>
              <a:off x="8034190" y="5078730"/>
              <a:ext cx="1994955" cy="508924"/>
            </a:xfrm>
            <a:prstGeom prst="roundRect">
              <a:avLst/>
            </a:prstGeom>
            <a:solidFill>
              <a:srgbClr val="D824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8173877" y="5102000"/>
              <a:ext cx="20313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>
                  <a:solidFill>
                    <a:schemeClr val="bg1"/>
                  </a:solidFill>
                  <a:latin typeface="迷你简卡通" panose="03000509000000000000" pitchFamily="65" charset="-122"/>
                  <a:ea typeface="迷你简卡通" panose="03000509000000000000" pitchFamily="65" charset="-122"/>
                </a:rPr>
                <a:t>精神要集中。</a:t>
              </a:r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6605" y="1981825"/>
            <a:ext cx="844448" cy="142393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9285" y="1964549"/>
            <a:ext cx="844448" cy="142393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6605" y="4284243"/>
            <a:ext cx="844448" cy="142393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9285" y="4266967"/>
            <a:ext cx="844448" cy="1423930"/>
          </a:xfrm>
          <a:prstGeom prst="rect">
            <a:avLst/>
          </a:prstGeom>
        </p:spPr>
      </p:pic>
      <p:grpSp>
        <p:nvGrpSpPr>
          <p:cNvPr id="30" name="PA-组合 29"/>
          <p:cNvGrpSpPr/>
          <p:nvPr>
            <p:custDataLst>
              <p:tags r:id="rId2"/>
            </p:custDataLst>
          </p:nvPr>
        </p:nvGrpSpPr>
        <p:grpSpPr>
          <a:xfrm>
            <a:off x="3057791" y="43693"/>
            <a:ext cx="1406992" cy="1428360"/>
            <a:chOff x="3057791" y="43693"/>
            <a:chExt cx="1406992" cy="1428360"/>
          </a:xfrm>
        </p:grpSpPr>
        <p:pic>
          <p:nvPicPr>
            <p:cNvPr id="28" name="PA-图片 27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40392" y="589794"/>
              <a:ext cx="924391" cy="882259"/>
            </a:xfrm>
            <a:prstGeom prst="rect">
              <a:avLst/>
            </a:prstGeom>
          </p:spPr>
        </p:pic>
        <p:sp>
          <p:nvSpPr>
            <p:cNvPr id="29" name="PA-任意多边形 28"/>
            <p:cNvSpPr/>
            <p:nvPr>
              <p:custDataLst>
                <p:tags r:id="rId4"/>
              </p:custDataLst>
            </p:nvPr>
          </p:nvSpPr>
          <p:spPr>
            <a:xfrm>
              <a:off x="3057791" y="43693"/>
              <a:ext cx="1406992" cy="1428360"/>
            </a:xfrm>
            <a:custGeom>
              <a:avLst/>
              <a:gdLst/>
              <a:ahLst/>
              <a:cxnLst/>
              <a:rect l="0" t="0" r="0" b="0"/>
              <a:pathLst>
                <a:path w="1406992" h="1428360">
                  <a:moveTo>
                    <a:pt x="0" y="0"/>
                  </a:moveTo>
                  <a:lnTo>
                    <a:pt x="1406991" y="0"/>
                  </a:lnTo>
                  <a:lnTo>
                    <a:pt x="1406991" y="1428359"/>
                  </a:lnTo>
                  <a:lnTo>
                    <a:pt x="0" y="1428359"/>
                  </a:lnTo>
                  <a:close/>
                </a:path>
              </a:pathLst>
            </a:custGeom>
            <a:noFill/>
            <a:ln w="12700" cap="flat" cmpd="sng" algn="ctr">
              <a:noFill/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0069" y="2096689"/>
            <a:ext cx="3081352" cy="41002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73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73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0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defTabSz="914400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914400"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641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组合 36"/>
          <p:cNvGrpSpPr/>
          <p:nvPr/>
        </p:nvGrpSpPr>
        <p:grpSpPr>
          <a:xfrm>
            <a:off x="3855810" y="3466457"/>
            <a:ext cx="800100" cy="1774779"/>
            <a:chOff x="1524476" y="3466457"/>
            <a:chExt cx="800100" cy="1774779"/>
          </a:xfrm>
        </p:grpSpPr>
        <p:sp>
          <p:nvSpPr>
            <p:cNvPr id="36" name="矩形: 圆角 35"/>
            <p:cNvSpPr/>
            <p:nvPr/>
          </p:nvSpPr>
          <p:spPr>
            <a:xfrm>
              <a:off x="1524476" y="3466457"/>
              <a:ext cx="800100" cy="17569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1762637" y="3571461"/>
              <a:ext cx="553998" cy="1669775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r>
                <a:rPr lang="zh-CN" altLang="en-US" sz="2400" b="1">
                  <a:solidFill>
                    <a:srgbClr val="71482B"/>
                  </a:solidFill>
                  <a:latin typeface="迷你简卡通" panose="03000509000000000000" pitchFamily="65" charset="-122"/>
                  <a:ea typeface="迷你简卡通" panose="03000509000000000000" pitchFamily="65" charset="-122"/>
                </a:rPr>
                <a:t>学前小知识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5975" y="0"/>
            <a:ext cx="8020050" cy="241062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1924" y="167845"/>
            <a:ext cx="4248152" cy="475272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276725" y="972871"/>
            <a:ext cx="36385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>
                <a:solidFill>
                  <a:schemeClr val="bg1"/>
                </a:solidFill>
                <a:latin typeface="郑庆科黄油体Regular" panose="02000603000000000000" pitchFamily="2" charset="-122"/>
                <a:ea typeface="郑庆科黄油体Regular" panose="02000603000000000000" pitchFamily="2" charset="-122"/>
              </a:rPr>
              <a:t>目  录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3437890" y="2616937"/>
            <a:ext cx="658936" cy="2777223"/>
            <a:chOff x="1066800" y="2616937"/>
            <a:chExt cx="658936" cy="2777223"/>
          </a:xfrm>
        </p:grpSpPr>
        <p:grpSp>
          <p:nvGrpSpPr>
            <p:cNvPr id="34" name="组合 33"/>
            <p:cNvGrpSpPr/>
            <p:nvPr/>
          </p:nvGrpSpPr>
          <p:grpSpPr>
            <a:xfrm>
              <a:off x="1066800" y="2616937"/>
              <a:ext cx="658936" cy="2716635"/>
              <a:chOff x="5023000" y="3722687"/>
              <a:chExt cx="717274" cy="2957148"/>
            </a:xfrm>
          </p:grpSpPr>
          <p:sp>
            <p:nvSpPr>
              <p:cNvPr id="33" name="任意多边形: 形状 32"/>
              <p:cNvSpPr/>
              <p:nvPr/>
            </p:nvSpPr>
            <p:spPr>
              <a:xfrm rot="20831806" flipH="1">
                <a:off x="5233470" y="3723052"/>
                <a:ext cx="138371" cy="989165"/>
              </a:xfrm>
              <a:custGeom>
                <a:avLst/>
                <a:gdLst>
                  <a:gd name="connsiteX0" fmla="*/ 114314 w 120664"/>
                  <a:gd name="connsiteY0" fmla="*/ 1028700 h 1090252"/>
                  <a:gd name="connsiteX1" fmla="*/ 14 w 120664"/>
                  <a:gd name="connsiteY1" fmla="*/ 977900 h 1090252"/>
                  <a:gd name="connsiteX2" fmla="*/ 120664 w 120664"/>
                  <a:gd name="connsiteY2" fmla="*/ 0 h 1090252"/>
                  <a:gd name="connsiteX0-1" fmla="*/ 133401 w 133401"/>
                  <a:gd name="connsiteY0-2" fmla="*/ 976312 h 1065014"/>
                  <a:gd name="connsiteX1-3" fmla="*/ 51 w 133401"/>
                  <a:gd name="connsiteY1-4" fmla="*/ 977900 h 1065014"/>
                  <a:gd name="connsiteX2-5" fmla="*/ 120701 w 133401"/>
                  <a:gd name="connsiteY2-6" fmla="*/ 0 h 1065014"/>
                  <a:gd name="connsiteX0-7" fmla="*/ 123886 w 123886"/>
                  <a:gd name="connsiteY0-8" fmla="*/ 976312 h 993721"/>
                  <a:gd name="connsiteX1-9" fmla="*/ 61 w 123886"/>
                  <a:gd name="connsiteY1-10" fmla="*/ 770731 h 993721"/>
                  <a:gd name="connsiteX2-11" fmla="*/ 111186 w 123886"/>
                  <a:gd name="connsiteY2-12" fmla="*/ 0 h 993721"/>
                  <a:gd name="connsiteX0-13" fmla="*/ 138160 w 138160"/>
                  <a:gd name="connsiteY0-14" fmla="*/ 976312 h 989165"/>
                  <a:gd name="connsiteX1-15" fmla="*/ 48 w 138160"/>
                  <a:gd name="connsiteY1-16" fmla="*/ 711200 h 989165"/>
                  <a:gd name="connsiteX2-17" fmla="*/ 125460 w 138160"/>
                  <a:gd name="connsiteY2-18" fmla="*/ 0 h 989165"/>
                  <a:gd name="connsiteX0-19" fmla="*/ 138371 w 138371"/>
                  <a:gd name="connsiteY0-20" fmla="*/ 976312 h 989165"/>
                  <a:gd name="connsiteX1-21" fmla="*/ 259 w 138371"/>
                  <a:gd name="connsiteY1-22" fmla="*/ 711200 h 989165"/>
                  <a:gd name="connsiteX2-23" fmla="*/ 125671 w 138371"/>
                  <a:gd name="connsiteY2-24" fmla="*/ 0 h 98916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38371" h="989165">
                    <a:moveTo>
                      <a:pt x="138371" y="976312"/>
                    </a:moveTo>
                    <a:cubicBezTo>
                      <a:pt x="80692" y="1036637"/>
                      <a:pt x="2376" y="873919"/>
                      <a:pt x="259" y="711200"/>
                    </a:cubicBezTo>
                    <a:cubicBezTo>
                      <a:pt x="-1858" y="548481"/>
                      <a:pt x="6344" y="338931"/>
                      <a:pt x="125671" y="0"/>
                    </a:cubicBezTo>
                  </a:path>
                </a:pathLst>
              </a:custGeom>
              <a:noFill/>
              <a:ln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矩形: 圆角 28"/>
              <p:cNvSpPr/>
              <p:nvPr/>
            </p:nvSpPr>
            <p:spPr>
              <a:xfrm>
                <a:off x="5023000" y="4506081"/>
                <a:ext cx="717274" cy="2173754"/>
              </a:xfrm>
              <a:prstGeom prst="roundRect">
                <a:avLst>
                  <a:gd name="adj" fmla="val 12972"/>
                </a:avLst>
              </a:prstGeom>
              <a:solidFill>
                <a:srgbClr val="8DC5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: 圆角 29"/>
              <p:cNvSpPr/>
              <p:nvPr/>
            </p:nvSpPr>
            <p:spPr>
              <a:xfrm>
                <a:off x="5103157" y="4587151"/>
                <a:ext cx="556961" cy="2011614"/>
              </a:xfrm>
              <a:prstGeom prst="roundRect">
                <a:avLst>
                  <a:gd name="adj" fmla="val 12972"/>
                </a:avLst>
              </a:prstGeom>
              <a:solidFill>
                <a:srgbClr val="D5DE23"/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5319396" y="4686300"/>
                <a:ext cx="124482" cy="12448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>
                <a:innerShdw blurRad="63500" dist="50800" dir="13500000">
                  <a:srgbClr val="141D09">
                    <a:alpha val="49804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任意多边形: 形状 31"/>
              <p:cNvSpPr/>
              <p:nvPr/>
            </p:nvSpPr>
            <p:spPr>
              <a:xfrm>
                <a:off x="5246428" y="3722687"/>
                <a:ext cx="138371" cy="989165"/>
              </a:xfrm>
              <a:custGeom>
                <a:avLst/>
                <a:gdLst>
                  <a:gd name="connsiteX0" fmla="*/ 114314 w 120664"/>
                  <a:gd name="connsiteY0" fmla="*/ 1028700 h 1090252"/>
                  <a:gd name="connsiteX1" fmla="*/ 14 w 120664"/>
                  <a:gd name="connsiteY1" fmla="*/ 977900 h 1090252"/>
                  <a:gd name="connsiteX2" fmla="*/ 120664 w 120664"/>
                  <a:gd name="connsiteY2" fmla="*/ 0 h 1090252"/>
                  <a:gd name="connsiteX0-1" fmla="*/ 133401 w 133401"/>
                  <a:gd name="connsiteY0-2" fmla="*/ 976312 h 1065014"/>
                  <a:gd name="connsiteX1-3" fmla="*/ 51 w 133401"/>
                  <a:gd name="connsiteY1-4" fmla="*/ 977900 h 1065014"/>
                  <a:gd name="connsiteX2-5" fmla="*/ 120701 w 133401"/>
                  <a:gd name="connsiteY2-6" fmla="*/ 0 h 1065014"/>
                  <a:gd name="connsiteX0-7" fmla="*/ 123886 w 123886"/>
                  <a:gd name="connsiteY0-8" fmla="*/ 976312 h 993721"/>
                  <a:gd name="connsiteX1-9" fmla="*/ 61 w 123886"/>
                  <a:gd name="connsiteY1-10" fmla="*/ 770731 h 993721"/>
                  <a:gd name="connsiteX2-11" fmla="*/ 111186 w 123886"/>
                  <a:gd name="connsiteY2-12" fmla="*/ 0 h 993721"/>
                  <a:gd name="connsiteX0-13" fmla="*/ 138160 w 138160"/>
                  <a:gd name="connsiteY0-14" fmla="*/ 976312 h 989165"/>
                  <a:gd name="connsiteX1-15" fmla="*/ 48 w 138160"/>
                  <a:gd name="connsiteY1-16" fmla="*/ 711200 h 989165"/>
                  <a:gd name="connsiteX2-17" fmla="*/ 125460 w 138160"/>
                  <a:gd name="connsiteY2-18" fmla="*/ 0 h 989165"/>
                  <a:gd name="connsiteX0-19" fmla="*/ 138371 w 138371"/>
                  <a:gd name="connsiteY0-20" fmla="*/ 976312 h 989165"/>
                  <a:gd name="connsiteX1-21" fmla="*/ 259 w 138371"/>
                  <a:gd name="connsiteY1-22" fmla="*/ 711200 h 989165"/>
                  <a:gd name="connsiteX2-23" fmla="*/ 125671 w 138371"/>
                  <a:gd name="connsiteY2-24" fmla="*/ 0 h 98916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38371" h="989165">
                    <a:moveTo>
                      <a:pt x="138371" y="976312"/>
                    </a:moveTo>
                    <a:cubicBezTo>
                      <a:pt x="80692" y="1036637"/>
                      <a:pt x="2376" y="873919"/>
                      <a:pt x="259" y="711200"/>
                    </a:cubicBezTo>
                    <a:cubicBezTo>
                      <a:pt x="-1858" y="548481"/>
                      <a:pt x="6344" y="338931"/>
                      <a:pt x="125671" y="0"/>
                    </a:cubicBezTo>
                  </a:path>
                </a:pathLst>
              </a:custGeom>
              <a:noFill/>
              <a:ln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164983" y="3647989"/>
              <a:ext cx="459740" cy="1746171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algn="ctr"/>
              <a:r>
                <a:rPr lang="zh-CN" altLang="en-US" spc="1200">
                  <a:solidFill>
                    <a:schemeClr val="bg1"/>
                  </a:solidFill>
                  <a:latin typeface="郑庆科黄油体Regular" panose="02000603000000000000" pitchFamily="2" charset="-122"/>
                  <a:ea typeface="郑庆科黄油体Regular" panose="02000603000000000000" pitchFamily="2" charset="-122"/>
                </a:rPr>
                <a:t>第一部分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004652" y="3466457"/>
            <a:ext cx="800100" cy="1774779"/>
            <a:chOff x="1524476" y="3466457"/>
            <a:chExt cx="800100" cy="1774779"/>
          </a:xfrm>
        </p:grpSpPr>
        <p:sp>
          <p:nvSpPr>
            <p:cNvPr id="39" name="矩形: 圆角 38"/>
            <p:cNvSpPr/>
            <p:nvPr/>
          </p:nvSpPr>
          <p:spPr>
            <a:xfrm>
              <a:off x="1524476" y="3466457"/>
              <a:ext cx="800100" cy="17569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矩形 39"/>
            <p:cNvSpPr/>
            <p:nvPr/>
          </p:nvSpPr>
          <p:spPr>
            <a:xfrm>
              <a:off x="1764820" y="3571461"/>
              <a:ext cx="551815" cy="1669775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r>
                <a:rPr lang="zh-CN" altLang="en-US" sz="2400" b="1">
                  <a:solidFill>
                    <a:srgbClr val="71482B"/>
                  </a:solidFill>
                  <a:latin typeface="迷你简卡通" panose="03000509000000000000" pitchFamily="65" charset="-122"/>
                  <a:ea typeface="迷你简卡通" panose="03000509000000000000" pitchFamily="65" charset="-122"/>
                </a:rPr>
                <a:t> 课堂常规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5586732" y="2616937"/>
            <a:ext cx="658936" cy="2777223"/>
            <a:chOff x="1066800" y="2616937"/>
            <a:chExt cx="658936" cy="2777223"/>
          </a:xfrm>
        </p:grpSpPr>
        <p:grpSp>
          <p:nvGrpSpPr>
            <p:cNvPr id="42" name="组合 41"/>
            <p:cNvGrpSpPr/>
            <p:nvPr/>
          </p:nvGrpSpPr>
          <p:grpSpPr>
            <a:xfrm>
              <a:off x="1066800" y="2616937"/>
              <a:ext cx="658936" cy="2716635"/>
              <a:chOff x="5023000" y="3722687"/>
              <a:chExt cx="717274" cy="2957148"/>
            </a:xfrm>
          </p:grpSpPr>
          <p:sp>
            <p:nvSpPr>
              <p:cNvPr id="44" name="任意多边形: 形状 43"/>
              <p:cNvSpPr/>
              <p:nvPr/>
            </p:nvSpPr>
            <p:spPr>
              <a:xfrm rot="20831806" flipH="1">
                <a:off x="5233470" y="3723052"/>
                <a:ext cx="138371" cy="989165"/>
              </a:xfrm>
              <a:custGeom>
                <a:avLst/>
                <a:gdLst>
                  <a:gd name="connsiteX0" fmla="*/ 114314 w 120664"/>
                  <a:gd name="connsiteY0" fmla="*/ 1028700 h 1090252"/>
                  <a:gd name="connsiteX1" fmla="*/ 14 w 120664"/>
                  <a:gd name="connsiteY1" fmla="*/ 977900 h 1090252"/>
                  <a:gd name="connsiteX2" fmla="*/ 120664 w 120664"/>
                  <a:gd name="connsiteY2" fmla="*/ 0 h 1090252"/>
                  <a:gd name="connsiteX0-1" fmla="*/ 133401 w 133401"/>
                  <a:gd name="connsiteY0-2" fmla="*/ 976312 h 1065014"/>
                  <a:gd name="connsiteX1-3" fmla="*/ 51 w 133401"/>
                  <a:gd name="connsiteY1-4" fmla="*/ 977900 h 1065014"/>
                  <a:gd name="connsiteX2-5" fmla="*/ 120701 w 133401"/>
                  <a:gd name="connsiteY2-6" fmla="*/ 0 h 1065014"/>
                  <a:gd name="connsiteX0-7" fmla="*/ 123886 w 123886"/>
                  <a:gd name="connsiteY0-8" fmla="*/ 976312 h 993721"/>
                  <a:gd name="connsiteX1-9" fmla="*/ 61 w 123886"/>
                  <a:gd name="connsiteY1-10" fmla="*/ 770731 h 993721"/>
                  <a:gd name="connsiteX2-11" fmla="*/ 111186 w 123886"/>
                  <a:gd name="connsiteY2-12" fmla="*/ 0 h 993721"/>
                  <a:gd name="connsiteX0-13" fmla="*/ 138160 w 138160"/>
                  <a:gd name="connsiteY0-14" fmla="*/ 976312 h 989165"/>
                  <a:gd name="connsiteX1-15" fmla="*/ 48 w 138160"/>
                  <a:gd name="connsiteY1-16" fmla="*/ 711200 h 989165"/>
                  <a:gd name="connsiteX2-17" fmla="*/ 125460 w 138160"/>
                  <a:gd name="connsiteY2-18" fmla="*/ 0 h 989165"/>
                  <a:gd name="connsiteX0-19" fmla="*/ 138371 w 138371"/>
                  <a:gd name="connsiteY0-20" fmla="*/ 976312 h 989165"/>
                  <a:gd name="connsiteX1-21" fmla="*/ 259 w 138371"/>
                  <a:gd name="connsiteY1-22" fmla="*/ 711200 h 989165"/>
                  <a:gd name="connsiteX2-23" fmla="*/ 125671 w 138371"/>
                  <a:gd name="connsiteY2-24" fmla="*/ 0 h 98916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38371" h="989165">
                    <a:moveTo>
                      <a:pt x="138371" y="976312"/>
                    </a:moveTo>
                    <a:cubicBezTo>
                      <a:pt x="80692" y="1036637"/>
                      <a:pt x="2376" y="873919"/>
                      <a:pt x="259" y="711200"/>
                    </a:cubicBezTo>
                    <a:cubicBezTo>
                      <a:pt x="-1858" y="548481"/>
                      <a:pt x="6344" y="338931"/>
                      <a:pt x="125671" y="0"/>
                    </a:cubicBezTo>
                  </a:path>
                </a:pathLst>
              </a:custGeom>
              <a:noFill/>
              <a:ln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5" name="矩形: 圆角 44"/>
              <p:cNvSpPr/>
              <p:nvPr/>
            </p:nvSpPr>
            <p:spPr>
              <a:xfrm>
                <a:off x="5023000" y="4506081"/>
                <a:ext cx="717274" cy="2173754"/>
              </a:xfrm>
              <a:prstGeom prst="roundRect">
                <a:avLst>
                  <a:gd name="adj" fmla="val 12972"/>
                </a:avLst>
              </a:prstGeom>
              <a:solidFill>
                <a:srgbClr val="8DC5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6" name="矩形: 圆角 45"/>
              <p:cNvSpPr/>
              <p:nvPr/>
            </p:nvSpPr>
            <p:spPr>
              <a:xfrm>
                <a:off x="5103157" y="4587151"/>
                <a:ext cx="556961" cy="2011614"/>
              </a:xfrm>
              <a:prstGeom prst="roundRect">
                <a:avLst>
                  <a:gd name="adj" fmla="val 12972"/>
                </a:avLst>
              </a:prstGeom>
              <a:solidFill>
                <a:srgbClr val="D5DE23"/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5319396" y="4686300"/>
                <a:ext cx="124482" cy="12448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>
                <a:innerShdw blurRad="63500" dist="50800" dir="13500000">
                  <a:srgbClr val="141D09">
                    <a:alpha val="49804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" name="任意多边形: 形状 47"/>
              <p:cNvSpPr/>
              <p:nvPr/>
            </p:nvSpPr>
            <p:spPr>
              <a:xfrm>
                <a:off x="5246428" y="3722687"/>
                <a:ext cx="138371" cy="989165"/>
              </a:xfrm>
              <a:custGeom>
                <a:avLst/>
                <a:gdLst>
                  <a:gd name="connsiteX0" fmla="*/ 114314 w 120664"/>
                  <a:gd name="connsiteY0" fmla="*/ 1028700 h 1090252"/>
                  <a:gd name="connsiteX1" fmla="*/ 14 w 120664"/>
                  <a:gd name="connsiteY1" fmla="*/ 977900 h 1090252"/>
                  <a:gd name="connsiteX2" fmla="*/ 120664 w 120664"/>
                  <a:gd name="connsiteY2" fmla="*/ 0 h 1090252"/>
                  <a:gd name="connsiteX0-1" fmla="*/ 133401 w 133401"/>
                  <a:gd name="connsiteY0-2" fmla="*/ 976312 h 1065014"/>
                  <a:gd name="connsiteX1-3" fmla="*/ 51 w 133401"/>
                  <a:gd name="connsiteY1-4" fmla="*/ 977900 h 1065014"/>
                  <a:gd name="connsiteX2-5" fmla="*/ 120701 w 133401"/>
                  <a:gd name="connsiteY2-6" fmla="*/ 0 h 1065014"/>
                  <a:gd name="connsiteX0-7" fmla="*/ 123886 w 123886"/>
                  <a:gd name="connsiteY0-8" fmla="*/ 976312 h 993721"/>
                  <a:gd name="connsiteX1-9" fmla="*/ 61 w 123886"/>
                  <a:gd name="connsiteY1-10" fmla="*/ 770731 h 993721"/>
                  <a:gd name="connsiteX2-11" fmla="*/ 111186 w 123886"/>
                  <a:gd name="connsiteY2-12" fmla="*/ 0 h 993721"/>
                  <a:gd name="connsiteX0-13" fmla="*/ 138160 w 138160"/>
                  <a:gd name="connsiteY0-14" fmla="*/ 976312 h 989165"/>
                  <a:gd name="connsiteX1-15" fmla="*/ 48 w 138160"/>
                  <a:gd name="connsiteY1-16" fmla="*/ 711200 h 989165"/>
                  <a:gd name="connsiteX2-17" fmla="*/ 125460 w 138160"/>
                  <a:gd name="connsiteY2-18" fmla="*/ 0 h 989165"/>
                  <a:gd name="connsiteX0-19" fmla="*/ 138371 w 138371"/>
                  <a:gd name="connsiteY0-20" fmla="*/ 976312 h 989165"/>
                  <a:gd name="connsiteX1-21" fmla="*/ 259 w 138371"/>
                  <a:gd name="connsiteY1-22" fmla="*/ 711200 h 989165"/>
                  <a:gd name="connsiteX2-23" fmla="*/ 125671 w 138371"/>
                  <a:gd name="connsiteY2-24" fmla="*/ 0 h 98916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38371" h="989165">
                    <a:moveTo>
                      <a:pt x="138371" y="976312"/>
                    </a:moveTo>
                    <a:cubicBezTo>
                      <a:pt x="80692" y="1036637"/>
                      <a:pt x="2376" y="873919"/>
                      <a:pt x="259" y="711200"/>
                    </a:cubicBezTo>
                    <a:cubicBezTo>
                      <a:pt x="-1858" y="548481"/>
                      <a:pt x="6344" y="338931"/>
                      <a:pt x="125671" y="0"/>
                    </a:cubicBezTo>
                  </a:path>
                </a:pathLst>
              </a:custGeom>
              <a:noFill/>
              <a:ln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3" name="矩形 42"/>
            <p:cNvSpPr/>
            <p:nvPr/>
          </p:nvSpPr>
          <p:spPr>
            <a:xfrm>
              <a:off x="1164983" y="3647989"/>
              <a:ext cx="459740" cy="1746171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algn="ctr"/>
              <a:r>
                <a:rPr lang="zh-CN" altLang="en-US" spc="1200">
                  <a:solidFill>
                    <a:schemeClr val="bg1"/>
                  </a:solidFill>
                  <a:latin typeface="郑庆科黄油体Regular" panose="02000603000000000000" pitchFamily="2" charset="-122"/>
                  <a:ea typeface="郑庆科黄油体Regular" panose="02000603000000000000" pitchFamily="2" charset="-122"/>
                </a:rPr>
                <a:t>第二部分</a:t>
              </a: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8153494" y="3466457"/>
            <a:ext cx="800100" cy="1774779"/>
            <a:chOff x="1524476" y="3466457"/>
            <a:chExt cx="800100" cy="1774779"/>
          </a:xfrm>
        </p:grpSpPr>
        <p:sp>
          <p:nvSpPr>
            <p:cNvPr id="50" name="矩形: 圆角 49"/>
            <p:cNvSpPr/>
            <p:nvPr/>
          </p:nvSpPr>
          <p:spPr>
            <a:xfrm>
              <a:off x="1524476" y="3466457"/>
              <a:ext cx="800100" cy="17569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矩形 50"/>
            <p:cNvSpPr/>
            <p:nvPr/>
          </p:nvSpPr>
          <p:spPr>
            <a:xfrm>
              <a:off x="1764820" y="3571461"/>
              <a:ext cx="551815" cy="1669775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r>
                <a:rPr lang="zh-CN" altLang="en-US" sz="2400" b="1">
                  <a:solidFill>
                    <a:srgbClr val="71482B"/>
                  </a:solidFill>
                  <a:latin typeface="迷你简卡通" panose="03000509000000000000" pitchFamily="65" charset="-122"/>
                  <a:ea typeface="迷你简卡通" panose="03000509000000000000" pitchFamily="65" charset="-122"/>
                </a:rPr>
                <a:t> 学习方法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7735574" y="2616937"/>
            <a:ext cx="658936" cy="2777223"/>
            <a:chOff x="1066800" y="2616937"/>
            <a:chExt cx="658936" cy="2777223"/>
          </a:xfrm>
        </p:grpSpPr>
        <p:grpSp>
          <p:nvGrpSpPr>
            <p:cNvPr id="53" name="组合 52"/>
            <p:cNvGrpSpPr/>
            <p:nvPr/>
          </p:nvGrpSpPr>
          <p:grpSpPr>
            <a:xfrm>
              <a:off x="1066800" y="2616937"/>
              <a:ext cx="658936" cy="2716635"/>
              <a:chOff x="5023000" y="3722687"/>
              <a:chExt cx="717274" cy="2957148"/>
            </a:xfrm>
          </p:grpSpPr>
          <p:sp>
            <p:nvSpPr>
              <p:cNvPr id="55" name="任意多边形: 形状 54"/>
              <p:cNvSpPr/>
              <p:nvPr/>
            </p:nvSpPr>
            <p:spPr>
              <a:xfrm rot="20831806" flipH="1">
                <a:off x="5233470" y="3723052"/>
                <a:ext cx="138371" cy="989165"/>
              </a:xfrm>
              <a:custGeom>
                <a:avLst/>
                <a:gdLst>
                  <a:gd name="connsiteX0" fmla="*/ 114314 w 120664"/>
                  <a:gd name="connsiteY0" fmla="*/ 1028700 h 1090252"/>
                  <a:gd name="connsiteX1" fmla="*/ 14 w 120664"/>
                  <a:gd name="connsiteY1" fmla="*/ 977900 h 1090252"/>
                  <a:gd name="connsiteX2" fmla="*/ 120664 w 120664"/>
                  <a:gd name="connsiteY2" fmla="*/ 0 h 1090252"/>
                  <a:gd name="connsiteX0-1" fmla="*/ 133401 w 133401"/>
                  <a:gd name="connsiteY0-2" fmla="*/ 976312 h 1065014"/>
                  <a:gd name="connsiteX1-3" fmla="*/ 51 w 133401"/>
                  <a:gd name="connsiteY1-4" fmla="*/ 977900 h 1065014"/>
                  <a:gd name="connsiteX2-5" fmla="*/ 120701 w 133401"/>
                  <a:gd name="connsiteY2-6" fmla="*/ 0 h 1065014"/>
                  <a:gd name="connsiteX0-7" fmla="*/ 123886 w 123886"/>
                  <a:gd name="connsiteY0-8" fmla="*/ 976312 h 993721"/>
                  <a:gd name="connsiteX1-9" fmla="*/ 61 w 123886"/>
                  <a:gd name="connsiteY1-10" fmla="*/ 770731 h 993721"/>
                  <a:gd name="connsiteX2-11" fmla="*/ 111186 w 123886"/>
                  <a:gd name="connsiteY2-12" fmla="*/ 0 h 993721"/>
                  <a:gd name="connsiteX0-13" fmla="*/ 138160 w 138160"/>
                  <a:gd name="connsiteY0-14" fmla="*/ 976312 h 989165"/>
                  <a:gd name="connsiteX1-15" fmla="*/ 48 w 138160"/>
                  <a:gd name="connsiteY1-16" fmla="*/ 711200 h 989165"/>
                  <a:gd name="connsiteX2-17" fmla="*/ 125460 w 138160"/>
                  <a:gd name="connsiteY2-18" fmla="*/ 0 h 989165"/>
                  <a:gd name="connsiteX0-19" fmla="*/ 138371 w 138371"/>
                  <a:gd name="connsiteY0-20" fmla="*/ 976312 h 989165"/>
                  <a:gd name="connsiteX1-21" fmla="*/ 259 w 138371"/>
                  <a:gd name="connsiteY1-22" fmla="*/ 711200 h 989165"/>
                  <a:gd name="connsiteX2-23" fmla="*/ 125671 w 138371"/>
                  <a:gd name="connsiteY2-24" fmla="*/ 0 h 98916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38371" h="989165">
                    <a:moveTo>
                      <a:pt x="138371" y="976312"/>
                    </a:moveTo>
                    <a:cubicBezTo>
                      <a:pt x="80692" y="1036637"/>
                      <a:pt x="2376" y="873919"/>
                      <a:pt x="259" y="711200"/>
                    </a:cubicBezTo>
                    <a:cubicBezTo>
                      <a:pt x="-1858" y="548481"/>
                      <a:pt x="6344" y="338931"/>
                      <a:pt x="125671" y="0"/>
                    </a:cubicBezTo>
                  </a:path>
                </a:pathLst>
              </a:custGeom>
              <a:noFill/>
              <a:ln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" name="矩形: 圆角 55"/>
              <p:cNvSpPr/>
              <p:nvPr/>
            </p:nvSpPr>
            <p:spPr>
              <a:xfrm>
                <a:off x="5023000" y="4506081"/>
                <a:ext cx="717274" cy="2173754"/>
              </a:xfrm>
              <a:prstGeom prst="roundRect">
                <a:avLst>
                  <a:gd name="adj" fmla="val 12972"/>
                </a:avLst>
              </a:prstGeom>
              <a:solidFill>
                <a:srgbClr val="8DC5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7" name="矩形: 圆角 56"/>
              <p:cNvSpPr/>
              <p:nvPr/>
            </p:nvSpPr>
            <p:spPr>
              <a:xfrm>
                <a:off x="5103157" y="4587151"/>
                <a:ext cx="556961" cy="2011614"/>
              </a:xfrm>
              <a:prstGeom prst="roundRect">
                <a:avLst>
                  <a:gd name="adj" fmla="val 12972"/>
                </a:avLst>
              </a:prstGeom>
              <a:solidFill>
                <a:srgbClr val="D5DE23"/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5319396" y="4686300"/>
                <a:ext cx="124482" cy="12448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>
                <a:innerShdw blurRad="63500" dist="50800" dir="13500000">
                  <a:srgbClr val="141D09">
                    <a:alpha val="49804"/>
                  </a:srgb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9" name="任意多边形: 形状 58"/>
              <p:cNvSpPr/>
              <p:nvPr/>
            </p:nvSpPr>
            <p:spPr>
              <a:xfrm>
                <a:off x="5246428" y="3722687"/>
                <a:ext cx="138371" cy="989165"/>
              </a:xfrm>
              <a:custGeom>
                <a:avLst/>
                <a:gdLst>
                  <a:gd name="connsiteX0" fmla="*/ 114314 w 120664"/>
                  <a:gd name="connsiteY0" fmla="*/ 1028700 h 1090252"/>
                  <a:gd name="connsiteX1" fmla="*/ 14 w 120664"/>
                  <a:gd name="connsiteY1" fmla="*/ 977900 h 1090252"/>
                  <a:gd name="connsiteX2" fmla="*/ 120664 w 120664"/>
                  <a:gd name="connsiteY2" fmla="*/ 0 h 1090252"/>
                  <a:gd name="connsiteX0-1" fmla="*/ 133401 w 133401"/>
                  <a:gd name="connsiteY0-2" fmla="*/ 976312 h 1065014"/>
                  <a:gd name="connsiteX1-3" fmla="*/ 51 w 133401"/>
                  <a:gd name="connsiteY1-4" fmla="*/ 977900 h 1065014"/>
                  <a:gd name="connsiteX2-5" fmla="*/ 120701 w 133401"/>
                  <a:gd name="connsiteY2-6" fmla="*/ 0 h 1065014"/>
                  <a:gd name="connsiteX0-7" fmla="*/ 123886 w 123886"/>
                  <a:gd name="connsiteY0-8" fmla="*/ 976312 h 993721"/>
                  <a:gd name="connsiteX1-9" fmla="*/ 61 w 123886"/>
                  <a:gd name="connsiteY1-10" fmla="*/ 770731 h 993721"/>
                  <a:gd name="connsiteX2-11" fmla="*/ 111186 w 123886"/>
                  <a:gd name="connsiteY2-12" fmla="*/ 0 h 993721"/>
                  <a:gd name="connsiteX0-13" fmla="*/ 138160 w 138160"/>
                  <a:gd name="connsiteY0-14" fmla="*/ 976312 h 989165"/>
                  <a:gd name="connsiteX1-15" fmla="*/ 48 w 138160"/>
                  <a:gd name="connsiteY1-16" fmla="*/ 711200 h 989165"/>
                  <a:gd name="connsiteX2-17" fmla="*/ 125460 w 138160"/>
                  <a:gd name="connsiteY2-18" fmla="*/ 0 h 989165"/>
                  <a:gd name="connsiteX0-19" fmla="*/ 138371 w 138371"/>
                  <a:gd name="connsiteY0-20" fmla="*/ 976312 h 989165"/>
                  <a:gd name="connsiteX1-21" fmla="*/ 259 w 138371"/>
                  <a:gd name="connsiteY1-22" fmla="*/ 711200 h 989165"/>
                  <a:gd name="connsiteX2-23" fmla="*/ 125671 w 138371"/>
                  <a:gd name="connsiteY2-24" fmla="*/ 0 h 98916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38371" h="989165">
                    <a:moveTo>
                      <a:pt x="138371" y="976312"/>
                    </a:moveTo>
                    <a:cubicBezTo>
                      <a:pt x="80692" y="1036637"/>
                      <a:pt x="2376" y="873919"/>
                      <a:pt x="259" y="711200"/>
                    </a:cubicBezTo>
                    <a:cubicBezTo>
                      <a:pt x="-1858" y="548481"/>
                      <a:pt x="6344" y="338931"/>
                      <a:pt x="125671" y="0"/>
                    </a:cubicBezTo>
                  </a:path>
                </a:pathLst>
              </a:custGeom>
              <a:noFill/>
              <a:ln cap="rnd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4" name="矩形 53"/>
            <p:cNvSpPr/>
            <p:nvPr/>
          </p:nvSpPr>
          <p:spPr>
            <a:xfrm>
              <a:off x="1164983" y="3647989"/>
              <a:ext cx="459740" cy="1746171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algn="ctr"/>
              <a:r>
                <a:rPr lang="zh-CN" altLang="en-US" spc="1200">
                  <a:solidFill>
                    <a:schemeClr val="bg1"/>
                  </a:solidFill>
                  <a:latin typeface="郑庆科黄油体Regular" panose="02000603000000000000" pitchFamily="2" charset="-122"/>
                  <a:ea typeface="郑庆科黄油体Regular" panose="02000603000000000000" pitchFamily="2" charset="-122"/>
                </a:rPr>
                <a:t>第三部分</a:t>
              </a: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834501" y="2787588"/>
            <a:ext cx="16690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7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107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4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17" decel="50000" autoRev="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2" fill="hold">
                                          <p:stCondLst>
                                            <p:cond delay="64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2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3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40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5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53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3882285" y="1502555"/>
            <a:ext cx="4630626" cy="5343029"/>
            <a:chOff x="3882285" y="1502555"/>
            <a:chExt cx="4630626" cy="5343029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82285" y="1502555"/>
              <a:ext cx="4630626" cy="5343029"/>
            </a:xfrm>
            <a:prstGeom prst="rect">
              <a:avLst/>
            </a:prstGeom>
          </p:spPr>
        </p:pic>
        <p:sp>
          <p:nvSpPr>
            <p:cNvPr id="2" name="矩形 1"/>
            <p:cNvSpPr/>
            <p:nvPr/>
          </p:nvSpPr>
          <p:spPr>
            <a:xfrm>
              <a:off x="4514850" y="1749869"/>
              <a:ext cx="3162300" cy="878862"/>
            </a:xfrm>
            <a:prstGeom prst="rect">
              <a:avLst/>
            </a:prstGeom>
          </p:spPr>
          <p:txBody>
            <a:bodyPr wrap="square">
              <a:prstTxWarp prst="textChevron">
                <a:avLst>
                  <a:gd name="adj" fmla="val 29955"/>
                </a:avLst>
              </a:prstTxWarp>
              <a:spAutoFit/>
              <a:scene3d>
                <a:camera prst="orthographicFront">
                  <a:rot lat="600000" lon="0" rev="0"/>
                </a:camera>
                <a:lightRig rig="threePt" dir="t"/>
              </a:scene3d>
            </a:bodyPr>
            <a:lstStyle/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迷你简卡通" panose="03000509000000000000" pitchFamily="65" charset="-122"/>
                  <a:ea typeface="迷你简卡通" panose="03000509000000000000" pitchFamily="65" charset="-122"/>
                </a:rPr>
                <a:t>学前小知识</a:t>
              </a: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3989829"/>
            <a:ext cx="1639181" cy="28681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6343" y="4318621"/>
            <a:ext cx="1203017" cy="24054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4469" y="4630305"/>
            <a:ext cx="865380" cy="202510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0260" y="823709"/>
            <a:ext cx="1670629" cy="214828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3388"/>
          <a:stretch>
            <a:fillRect/>
          </a:stretch>
        </p:blipFill>
        <p:spPr>
          <a:xfrm>
            <a:off x="9750975" y="5067207"/>
            <a:ext cx="1018447" cy="158652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111" y="1066871"/>
            <a:ext cx="945400" cy="63537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091"/>
          <a:stretch>
            <a:fillRect/>
          </a:stretch>
        </p:blipFill>
        <p:spPr>
          <a:xfrm>
            <a:off x="1758669" y="3778517"/>
            <a:ext cx="355141" cy="54010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006287" y="4532686"/>
            <a:ext cx="635377" cy="93464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1265774" y="2297448"/>
            <a:ext cx="635377" cy="93464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3509549" y="4570436"/>
            <a:ext cx="635377" cy="93464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091"/>
          <a:stretch>
            <a:fillRect/>
          </a:stretch>
        </p:blipFill>
        <p:spPr>
          <a:xfrm>
            <a:off x="8396247" y="894306"/>
            <a:ext cx="355141" cy="54010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091"/>
          <a:stretch>
            <a:fillRect/>
          </a:stretch>
        </p:blipFill>
        <p:spPr>
          <a:xfrm>
            <a:off x="7013788" y="5872915"/>
            <a:ext cx="355141" cy="540104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0678141" y="2839376"/>
            <a:ext cx="635377" cy="9346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5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45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640" y="-1329"/>
            <a:ext cx="8194736" cy="3589135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307680" y="983855"/>
            <a:ext cx="6662565" cy="2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    </a:t>
            </a:r>
            <a:r>
              <a:rPr lang="zh-CN" altLang="en-US" sz="2800" dirty="0">
                <a:solidFill>
                  <a:schemeClr val="bg1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从今天开始，每一个小朋友就正式成为一名小学生了，你们一定很高兴吧？老师向你们表示热烈的祝贺！</a:t>
            </a:r>
          </a:p>
        </p:txBody>
      </p:sp>
      <p:sp>
        <p:nvSpPr>
          <p:cNvPr id="18" name="PA-矩形 17"/>
          <p:cNvSpPr/>
          <p:nvPr>
            <p:custDataLst>
              <p:tags r:id="rId1"/>
            </p:custDataLst>
          </p:nvPr>
        </p:nvSpPr>
        <p:spPr>
          <a:xfrm>
            <a:off x="2812352" y="4236412"/>
            <a:ext cx="4463091" cy="1421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今天早上来上学，小朋友们是自己来的，还是爸爸妈妈送来的？你们觉得小学和幼儿园有什么不一样的地方？</a:t>
            </a: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8671" y="1126075"/>
            <a:ext cx="3086947" cy="468205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9597" y="4567122"/>
            <a:ext cx="4762403" cy="232887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464" y="4311370"/>
            <a:ext cx="2140362" cy="18492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4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94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4515" y="455295"/>
            <a:ext cx="6864985" cy="462153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6712585" y="1029335"/>
            <a:ext cx="2293620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>
                <a:solidFill>
                  <a:schemeClr val="bg1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老师介绍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62" y="4701447"/>
            <a:ext cx="12192000" cy="2156553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48528" y="3977193"/>
            <a:ext cx="686343" cy="77664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999" y="695326"/>
            <a:ext cx="3819141" cy="51399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6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6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75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375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27558" y="455157"/>
            <a:ext cx="7480440" cy="5035732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744339" y="1029466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自我介绍</a:t>
            </a:r>
          </a:p>
        </p:txBody>
      </p:sp>
      <p:sp>
        <p:nvSpPr>
          <p:cNvPr id="11" name="PA-矩形 10"/>
          <p:cNvSpPr/>
          <p:nvPr>
            <p:custDataLst>
              <p:tags r:id="rId1"/>
            </p:custDataLst>
          </p:nvPr>
        </p:nvSpPr>
        <p:spPr>
          <a:xfrm>
            <a:off x="4389807" y="2217606"/>
            <a:ext cx="5401893" cy="2240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 大家好，我叫（    ），我最喜欢看的书是（    ），我还喜欢（下围棋、跳舞、歌</a:t>
            </a:r>
            <a:r>
              <a:rPr lang="en-US" altLang="zh-CN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……</a:t>
            </a:r>
            <a:r>
              <a:rPr lang="zh-CN" altLang="en-US" sz="24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），希望能和你们成为好朋友！谢谢！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9701" y="1607310"/>
            <a:ext cx="2494750" cy="4301007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62" y="4701447"/>
            <a:ext cx="12192000" cy="2156553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48528" y="3977193"/>
            <a:ext cx="686343" cy="7766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6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56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75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375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3882285" y="1527998"/>
            <a:ext cx="4630626" cy="5292143"/>
            <a:chOff x="3882285" y="1527998"/>
            <a:chExt cx="4630626" cy="5292143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82285" y="1527998"/>
              <a:ext cx="4630626" cy="5292143"/>
            </a:xfrm>
            <a:prstGeom prst="rect">
              <a:avLst/>
            </a:prstGeom>
          </p:spPr>
        </p:pic>
        <p:sp>
          <p:nvSpPr>
            <p:cNvPr id="2" name="矩形 1"/>
            <p:cNvSpPr/>
            <p:nvPr/>
          </p:nvSpPr>
          <p:spPr>
            <a:xfrm>
              <a:off x="4514850" y="1749869"/>
              <a:ext cx="3162300" cy="878862"/>
            </a:xfrm>
            <a:prstGeom prst="rect">
              <a:avLst/>
            </a:prstGeom>
          </p:spPr>
          <p:txBody>
            <a:bodyPr wrap="square">
              <a:prstTxWarp prst="textChevron">
                <a:avLst>
                  <a:gd name="adj" fmla="val 29955"/>
                </a:avLst>
              </a:prstTxWarp>
              <a:spAutoFit/>
              <a:scene3d>
                <a:camera prst="orthographicFront">
                  <a:rot lat="600000" lon="0" rev="0"/>
                </a:camera>
                <a:lightRig rig="threePt" dir="t"/>
              </a:scene3d>
            </a:bodyPr>
            <a:lstStyle/>
            <a:p>
              <a:pPr algn="ctr"/>
              <a:r>
                <a:rPr lang="zh-CN" altLang="en-US" sz="3600" b="1" dirty="0">
                  <a:solidFill>
                    <a:schemeClr val="bg1"/>
                  </a:solidFill>
                  <a:latin typeface="迷你简卡通" panose="03000509000000000000" pitchFamily="65" charset="-122"/>
                  <a:ea typeface="迷你简卡通" panose="03000509000000000000" pitchFamily="65" charset="-122"/>
                </a:rPr>
                <a:t>课堂常规</a:t>
              </a: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3989829"/>
            <a:ext cx="1639181" cy="28681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6343" y="4318621"/>
            <a:ext cx="1203017" cy="24054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4469" y="4630305"/>
            <a:ext cx="865380" cy="202510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0260" y="823709"/>
            <a:ext cx="1670629" cy="214828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3388"/>
          <a:stretch>
            <a:fillRect/>
          </a:stretch>
        </p:blipFill>
        <p:spPr>
          <a:xfrm>
            <a:off x="9750975" y="5067207"/>
            <a:ext cx="1018447" cy="158652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111" y="1066871"/>
            <a:ext cx="945400" cy="63537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091"/>
          <a:stretch>
            <a:fillRect/>
          </a:stretch>
        </p:blipFill>
        <p:spPr>
          <a:xfrm>
            <a:off x="1758669" y="3778517"/>
            <a:ext cx="355141" cy="54010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006287" y="4532686"/>
            <a:ext cx="635377" cy="93464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1265774" y="2297448"/>
            <a:ext cx="635377" cy="93464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>
            <a:off x="3509549" y="4570436"/>
            <a:ext cx="635377" cy="93464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091"/>
          <a:stretch>
            <a:fillRect/>
          </a:stretch>
        </p:blipFill>
        <p:spPr>
          <a:xfrm>
            <a:off x="8396247" y="894306"/>
            <a:ext cx="355141" cy="54010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091"/>
          <a:stretch>
            <a:fillRect/>
          </a:stretch>
        </p:blipFill>
        <p:spPr>
          <a:xfrm>
            <a:off x="7013788" y="5872915"/>
            <a:ext cx="355141" cy="540104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0678141" y="2839376"/>
            <a:ext cx="635377" cy="9346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5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45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573020" y="1819037"/>
            <a:ext cx="6096000" cy="212280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zh-CN" altLang="en-US" sz="2400" dirty="0">
              <a:solidFill>
                <a:srgbClr val="71482B"/>
              </a:solidFill>
              <a:latin typeface="迷你简卡通" panose="03000509000000000000" pitchFamily="65" charset="-122"/>
              <a:ea typeface="迷你简卡通" panose="03000509000000000000" pitchFamily="65" charset="-122"/>
            </a:endParaRPr>
          </a:p>
          <a:p>
            <a:r>
              <a:rPr lang="zh-CN" altLang="en-US" sz="3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师：上课！</a:t>
            </a:r>
          </a:p>
          <a:p>
            <a:r>
              <a:rPr lang="zh-CN" altLang="en-US" sz="3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生：起立，老师您好！</a:t>
            </a:r>
          </a:p>
          <a:p>
            <a:r>
              <a:rPr lang="zh-CN" altLang="en-US" sz="3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师：同学们好！请坐！</a:t>
            </a:r>
          </a:p>
        </p:txBody>
      </p:sp>
      <p:pic>
        <p:nvPicPr>
          <p:cNvPr id="12" name="PA-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64928" y="4277142"/>
            <a:ext cx="5987633" cy="235308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0449" y="1200151"/>
            <a:ext cx="3819141" cy="5139928"/>
          </a:xfrm>
          <a:prstGeom prst="rect">
            <a:avLst/>
          </a:prstGeom>
        </p:spPr>
      </p:pic>
      <p:sp>
        <p:nvSpPr>
          <p:cNvPr id="17" name="PA-矩形 16"/>
          <p:cNvSpPr/>
          <p:nvPr>
            <p:custDataLst>
              <p:tags r:id="rId2"/>
            </p:custDataLst>
          </p:nvPr>
        </p:nvSpPr>
        <p:spPr>
          <a:xfrm>
            <a:off x="866775" y="640080"/>
            <a:ext cx="3506470" cy="92202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dirty="0">
                <a:solidFill>
                  <a:srgbClr val="FC682A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上课前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5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45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-#ppt_w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A-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64928" y="4277142"/>
            <a:ext cx="5987633" cy="235308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10449" y="1200151"/>
            <a:ext cx="3819141" cy="5139928"/>
          </a:xfrm>
          <a:prstGeom prst="rect">
            <a:avLst/>
          </a:prstGeom>
        </p:spPr>
      </p:pic>
      <p:sp>
        <p:nvSpPr>
          <p:cNvPr id="17" name="PA-矩形 16"/>
          <p:cNvSpPr/>
          <p:nvPr>
            <p:custDataLst>
              <p:tags r:id="rId2"/>
            </p:custDataLst>
          </p:nvPr>
        </p:nvSpPr>
        <p:spPr>
          <a:xfrm>
            <a:off x="1069340" y="634365"/>
            <a:ext cx="5379085" cy="92202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dirty="0">
                <a:solidFill>
                  <a:srgbClr val="FC682A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课堂调控</a:t>
            </a:r>
          </a:p>
        </p:txBody>
      </p:sp>
      <p:sp>
        <p:nvSpPr>
          <p:cNvPr id="2" name="矩形 1"/>
          <p:cNvSpPr/>
          <p:nvPr/>
        </p:nvSpPr>
        <p:spPr>
          <a:xfrm>
            <a:off x="2637155" y="1562497"/>
            <a:ext cx="6096000" cy="267652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zh-CN" altLang="en-US" sz="2400" dirty="0">
              <a:solidFill>
                <a:srgbClr val="71482B"/>
              </a:solidFill>
              <a:latin typeface="迷你简卡通" panose="03000509000000000000" pitchFamily="65" charset="-122"/>
              <a:ea typeface="迷你简卡通" panose="03000509000000000000" pitchFamily="65" charset="-122"/>
            </a:endParaRPr>
          </a:p>
          <a:p>
            <a:r>
              <a:rPr lang="zh-CN" altLang="en-US" sz="3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师：一二三四！</a:t>
            </a:r>
          </a:p>
          <a:p>
            <a:r>
              <a:rPr lang="zh-CN" altLang="en-US" sz="3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生：端正坐姿！</a:t>
            </a:r>
          </a:p>
          <a:p>
            <a:r>
              <a:rPr lang="zh-CN" altLang="en-US" sz="3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师：五六七八！</a:t>
            </a:r>
          </a:p>
          <a:p>
            <a:r>
              <a:rPr lang="zh-CN" altLang="en-US" sz="3600" dirty="0">
                <a:solidFill>
                  <a:srgbClr val="71482B"/>
                </a:solidFill>
                <a:latin typeface="迷你简卡通" panose="03000509000000000000" pitchFamily="65" charset="-122"/>
                <a:ea typeface="迷你简卡通" panose="03000509000000000000" pitchFamily="65" charset="-122"/>
              </a:rPr>
              <a:t>生：闭上嘴巴！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45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45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-#ppt_w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OTVjYjkwOWI0YTQyNWQzZTU1ZDQ4M2I3M2VkNjBjYzMifQ=="/>
  <p:tag name="KSO_WPP_MARK_KEY" val="2a2276f5-9927-4bbe-894b-262c8d04e7b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0.6"/>
  <p:tag name="RESOURCELIBID_ANIM" val="436"/>
</p:tagLst>
</file>

<file path=ppt/theme/theme1.xml><?xml version="1.0" encoding="utf-8"?>
<a:theme xmlns:a="http://schemas.openxmlformats.org/drawingml/2006/main" name="第一PPT模板网-WWW.1PPT.COM">
  <a:themeElements>
    <a:clrScheme name="自定义 2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FE6406"/>
      </a:accent1>
      <a:accent2>
        <a:srgbClr val="FF7E2F"/>
      </a:accent2>
      <a:accent3>
        <a:srgbClr val="FC670C"/>
      </a:accent3>
      <a:accent4>
        <a:srgbClr val="EA8908"/>
      </a:accent4>
      <a:accent5>
        <a:srgbClr val="E55A0D"/>
      </a:accent5>
      <a:accent6>
        <a:srgbClr val="CF4507"/>
      </a:accent6>
      <a:hlink>
        <a:srgbClr val="FE6406"/>
      </a:hlink>
      <a:folHlink>
        <a:srgbClr val="BFBFBF"/>
      </a:folHlink>
    </a:clrScheme>
    <a:fontScheme name="Office 主题​​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2">
    <a:dk1>
      <a:srgbClr val="000000"/>
    </a:dk1>
    <a:lt1>
      <a:srgbClr val="FFFFFF"/>
    </a:lt1>
    <a:dk2>
      <a:srgbClr val="778495"/>
    </a:dk2>
    <a:lt2>
      <a:srgbClr val="F0F0F0"/>
    </a:lt2>
    <a:accent1>
      <a:srgbClr val="FE6406"/>
    </a:accent1>
    <a:accent2>
      <a:srgbClr val="FF7E2F"/>
    </a:accent2>
    <a:accent3>
      <a:srgbClr val="FC670C"/>
    </a:accent3>
    <a:accent4>
      <a:srgbClr val="EA8908"/>
    </a:accent4>
    <a:accent5>
      <a:srgbClr val="E55A0D"/>
    </a:accent5>
    <a:accent6>
      <a:srgbClr val="CF4507"/>
    </a:accent6>
    <a:hlink>
      <a:srgbClr val="FE6406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438</Words>
  <Application>Microsoft Office PowerPoint</Application>
  <PresentationFormat>宽屏</PresentationFormat>
  <Paragraphs>74</Paragraphs>
  <Slides>18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30" baseType="lpstr">
      <vt:lpstr>Meiryo</vt:lpstr>
      <vt:lpstr>等线</vt:lpstr>
      <vt:lpstr>迷你简卡通</vt:lpstr>
      <vt:lpstr>思源黑体 CN Bold</vt:lpstr>
      <vt:lpstr>宋体</vt:lpstr>
      <vt:lpstr>微软雅黑</vt:lpstr>
      <vt:lpstr>郑庆科黄油体Regular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2022-10-29T11:58:22Z</cp:lastPrinted>
  <dcterms:created xsi:type="dcterms:W3CDTF">2022-10-29T11:58:22Z</dcterms:created>
  <dcterms:modified xsi:type="dcterms:W3CDTF">2023-02-20T10:46:17Z</dcterms:modified>
</cp:coreProperties>
</file>