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9" r:id="rId2"/>
  </p:sldMasterIdLst>
  <p:notesMasterIdLst>
    <p:notesMasterId r:id="rId23"/>
  </p:notesMasterIdLst>
  <p:sldIdLst>
    <p:sldId id="394" r:id="rId3"/>
    <p:sldId id="424" r:id="rId4"/>
    <p:sldId id="431" r:id="rId5"/>
    <p:sldId id="401" r:id="rId6"/>
    <p:sldId id="402" r:id="rId7"/>
    <p:sldId id="430" r:id="rId8"/>
    <p:sldId id="406" r:id="rId9"/>
    <p:sldId id="407" r:id="rId10"/>
    <p:sldId id="408" r:id="rId11"/>
    <p:sldId id="409" r:id="rId12"/>
    <p:sldId id="410" r:id="rId13"/>
    <p:sldId id="412" r:id="rId14"/>
    <p:sldId id="413" r:id="rId15"/>
    <p:sldId id="414" r:id="rId16"/>
    <p:sldId id="415" r:id="rId17"/>
    <p:sldId id="432" r:id="rId18"/>
    <p:sldId id="418" r:id="rId19"/>
    <p:sldId id="428" r:id="rId20"/>
    <p:sldId id="422" r:id="rId21"/>
    <p:sldId id="433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5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1938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487D2-45CC-4F91-960A-71CA4984812C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3F281-0C37-4970-9E81-0F2E59851F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23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3F281-0C37-4970-9E81-0F2E59851FD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9344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1572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54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845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03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20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14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046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76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245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5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982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20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背景图案&#10;&#10;描述已自动生成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圆角矩形 7"/>
          <p:cNvSpPr/>
          <p:nvPr userDrawn="1"/>
        </p:nvSpPr>
        <p:spPr>
          <a:xfrm>
            <a:off x="573314" y="410029"/>
            <a:ext cx="11045371" cy="603794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 userDrawn="1"/>
        </p:nvSpPr>
        <p:spPr>
          <a:xfrm>
            <a:off x="718458" y="615044"/>
            <a:ext cx="10718800" cy="565512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0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slow" advTm="3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18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53472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40000"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5717" y="558800"/>
            <a:ext cx="9955483" cy="597208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7390" y="1534589"/>
            <a:ext cx="1079488" cy="219551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7027" y="526797"/>
            <a:ext cx="1197479" cy="2171700"/>
          </a:xfrm>
          <a:prstGeom prst="rect">
            <a:avLst/>
          </a:prstGeom>
        </p:spPr>
      </p:pic>
      <p:sp>
        <p:nvSpPr>
          <p:cNvPr id="20" name="矩形: 圆角 10"/>
          <p:cNvSpPr/>
          <p:nvPr/>
        </p:nvSpPr>
        <p:spPr>
          <a:xfrm>
            <a:off x="3285031" y="4177279"/>
            <a:ext cx="5371318" cy="467300"/>
          </a:xfrm>
          <a:prstGeom prst="roundRect">
            <a:avLst>
              <a:gd name="adj" fmla="val 50000"/>
            </a:avLst>
          </a:prstGeom>
          <a:noFill/>
          <a:ln w="12700">
            <a:noFill/>
            <a:round/>
          </a:ln>
          <a:effectLst/>
        </p:spPr>
        <p:txBody>
          <a:bodyPr vert="horz" wrap="square" lIns="252000" tIns="45720" rIns="252000" bIns="45720" numCol="1" anchor="ctr" anchorCtr="0" compatLnSpc="1"/>
          <a:lstStyle/>
          <a:p>
            <a:pPr algn="dist"/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字魂131号-酷乐潮玩体" panose="00000500000000000000" pitchFamily="2" charset="-122"/>
                <a:ea typeface="字魂131号-酷乐潮玩体" panose="00000500000000000000" pitchFamily="2" charset="-122"/>
              </a:rPr>
              <a:t>—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字魂131号-酷乐潮玩体" panose="00000500000000000000" pitchFamily="2" charset="-122"/>
                <a:ea typeface="字魂131号-酷乐潮玩体" panose="00000500000000000000" pitchFamily="2" charset="-122"/>
              </a:rPr>
              <a:t>让阅读成为一种习惯</a:t>
            </a:r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字魂131号-酷乐潮玩体" panose="00000500000000000000" pitchFamily="2" charset="-122"/>
                <a:ea typeface="字魂131号-酷乐潮玩体" panose="00000500000000000000" pitchFamily="2" charset="-122"/>
              </a:rPr>
              <a:t>—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字魂131号-酷乐潮玩体" panose="00000500000000000000" pitchFamily="2" charset="-122"/>
              <a:ea typeface="字魂131号-酷乐潮玩体" panose="00000500000000000000" pitchFamily="2" charset="-122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059" y="600762"/>
            <a:ext cx="1925502" cy="1770833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341853" y="3376759"/>
            <a:ext cx="2476500" cy="325429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25716" y="3399145"/>
            <a:ext cx="3680798" cy="3406542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2552931" y="1534589"/>
            <a:ext cx="6264929" cy="2652614"/>
            <a:chOff x="2902219" y="1337280"/>
            <a:chExt cx="6264929" cy="2652614"/>
          </a:xfrm>
        </p:grpSpPr>
        <p:sp>
          <p:nvSpPr>
            <p:cNvPr id="14" name="文本框 13"/>
            <p:cNvSpPr txBox="1"/>
            <p:nvPr/>
          </p:nvSpPr>
          <p:spPr>
            <a:xfrm>
              <a:off x="3098849" y="2420234"/>
              <a:ext cx="606829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9600" b="1" dirty="0">
                  <a:ln w="63500">
                    <a:solidFill>
                      <a:srgbClr val="FFC000">
                        <a:alpha val="58000"/>
                      </a:srgbClr>
                    </a:solidFill>
                  </a:ln>
                  <a:solidFill>
                    <a:srgbClr val="F03D25"/>
                  </a:solidFill>
                  <a:latin typeface="微软雅黑" pitchFamily="34" charset="-122"/>
                  <a:ea typeface="微软雅黑" pitchFamily="34" charset="-122"/>
                </a:rPr>
                <a:t>快乐</a:t>
              </a:r>
              <a:r>
                <a:rPr lang="zh-CN" altLang="en-US" sz="9600" b="1" dirty="0">
                  <a:ln w="63500">
                    <a:solidFill>
                      <a:srgbClr val="5186E6">
                        <a:alpha val="58000"/>
                      </a:srgbClr>
                    </a:solidFill>
                  </a:ln>
                  <a:solidFill>
                    <a:srgbClr val="5186E6"/>
                  </a:solidFill>
                  <a:latin typeface="微软雅黑" pitchFamily="34" charset="-122"/>
                  <a:ea typeface="微软雅黑" pitchFamily="34" charset="-122"/>
                </a:rPr>
                <a:t>阅读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238017" y="1964492"/>
              <a:ext cx="4550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rgbClr val="F03D2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BOOK’S</a:t>
              </a:r>
              <a:r>
                <a:rPr lang="en-US" altLang="zh-CN" sz="2400" dirty="0">
                  <a:solidFill>
                    <a:srgbClr val="1A446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SHARING MEETING</a:t>
              </a:r>
              <a:endParaRPr lang="zh-CN" altLang="en-US" sz="2400" dirty="0">
                <a:solidFill>
                  <a:srgbClr val="1A446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8" name="图片 17" descr="图片包含 游戏机, 灯, 灯光&#10;&#10;描述已自动生成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02219" y="1337280"/>
              <a:ext cx="1575208" cy="1575208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5025706" y="4910400"/>
            <a:ext cx="2019065" cy="467300"/>
            <a:chOff x="5098278" y="4881371"/>
            <a:chExt cx="2019065" cy="467300"/>
          </a:xfrm>
        </p:grpSpPr>
        <p:sp>
          <p:nvSpPr>
            <p:cNvPr id="6" name="圆角矩形 5"/>
            <p:cNvSpPr/>
            <p:nvPr/>
          </p:nvSpPr>
          <p:spPr>
            <a:xfrm>
              <a:off x="5218071" y="4943571"/>
              <a:ext cx="1755857" cy="342900"/>
            </a:xfrm>
            <a:prstGeom prst="roundRect">
              <a:avLst>
                <a:gd name="adj" fmla="val 50000"/>
              </a:avLst>
            </a:prstGeom>
            <a:solidFill>
              <a:srgbClr val="5186E6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: 圆角 10"/>
            <p:cNvSpPr/>
            <p:nvPr/>
          </p:nvSpPr>
          <p:spPr>
            <a:xfrm>
              <a:off x="5098278" y="4881371"/>
              <a:ext cx="2019065" cy="467300"/>
            </a:xfrm>
            <a:prstGeom prst="roundRect">
              <a:avLst>
                <a:gd name="adj" fmla="val 50000"/>
              </a:avLst>
            </a:prstGeom>
            <a:noFill/>
            <a:ln w="12700">
              <a:noFill/>
              <a:round/>
            </a:ln>
            <a:effectLst/>
          </p:spPr>
          <p:txBody>
            <a:bodyPr vert="horz" wrap="square" lIns="252000" tIns="45720" rIns="252000" bIns="45720" numCol="1" anchor="ctr" anchorCtr="0" compatLnSpc="1"/>
            <a:lstStyle/>
            <a:p>
              <a:pPr algn="ctr"/>
              <a:r>
                <a:rPr lang="zh-CN" altLang="en-US" sz="1400" dirty="0">
                  <a:solidFill>
                    <a:schemeClr val="bg1"/>
                  </a:solidFill>
                  <a:latin typeface="字魂131号-酷乐潮玩体" panose="00000500000000000000" pitchFamily="2" charset="-122"/>
                  <a:ea typeface="字魂131号-酷乐潮玩体" panose="00000500000000000000" pitchFamily="2" charset="-122"/>
                </a:rPr>
                <a:t>学校</a:t>
              </a:r>
              <a:r>
                <a:rPr lang="en-US" altLang="zh-CN" sz="1400" dirty="0">
                  <a:solidFill>
                    <a:schemeClr val="bg1"/>
                  </a:solidFill>
                  <a:latin typeface="字魂131号-酷乐潮玩体" panose="00000500000000000000" pitchFamily="2" charset="-122"/>
                  <a:ea typeface="字魂131号-酷乐潮玩体" panose="00000500000000000000" pitchFamily="2" charset="-122"/>
                </a:rPr>
                <a:t>     </a:t>
              </a:r>
              <a:r>
                <a:rPr lang="zh-CN" altLang="en-US" sz="1400" dirty="0">
                  <a:solidFill>
                    <a:schemeClr val="bg1"/>
                  </a:solidFill>
                  <a:latin typeface="字魂131号-酷乐潮玩体" panose="00000500000000000000" pitchFamily="2" charset="-122"/>
                  <a:ea typeface="字魂131号-酷乐潮玩体" panose="00000500000000000000" pitchFamily="2" charset="-122"/>
                </a:rPr>
                <a:t>班级</a:t>
              </a:r>
            </a:p>
          </p:txBody>
        </p:sp>
      </p:grp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  <p:cond evt="onBegin" delay="0">
                          <p:tn val="31"/>
                        </p:cond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  <p:cond evt="onBegin" delay="0">
                          <p:tn val="36"/>
                        </p:cond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714524" y="2350212"/>
            <a:ext cx="3503854" cy="2536782"/>
            <a:chOff x="2489224" y="2047206"/>
            <a:chExt cx="3503854" cy="2536782"/>
          </a:xfrm>
        </p:grpSpPr>
        <p:sp>
          <p:nvSpPr>
            <p:cNvPr id="2" name="文本框 1"/>
            <p:cNvSpPr txBox="1"/>
            <p:nvPr/>
          </p:nvSpPr>
          <p:spPr>
            <a:xfrm>
              <a:off x="2807482" y="2913081"/>
              <a:ext cx="3185596" cy="16709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80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魏老师是教数学的，在米小圈心中她是个“奥特曼”，因为她的头发太像奥特曼了。</a:t>
              </a:r>
            </a:p>
          </p:txBody>
        </p:sp>
        <p:sp>
          <p:nvSpPr>
            <p:cNvPr id="5" name="文本框 6148"/>
            <p:cNvSpPr txBox="1">
              <a:spLocks noChangeArrowheads="1"/>
            </p:cNvSpPr>
            <p:nvPr/>
          </p:nvSpPr>
          <p:spPr bwMode="auto">
            <a:xfrm>
              <a:off x="2489224" y="2047206"/>
              <a:ext cx="350385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chemeClr val="accent2">
                      <a:lumMod val="50000"/>
                    </a:schemeClr>
                  </a:solidFill>
                  <a:latin typeface="Aa奇幻马戏团" panose="02010600010101010101" pitchFamily="2" charset="-122"/>
                  <a:ea typeface="Aa奇幻马戏团" panose="02010600010101010101" pitchFamily="2" charset="-122"/>
                </a:defRPr>
              </a:lvl1pPr>
            </a:lstStyle>
            <a:p>
              <a:pPr algn="ctr"/>
              <a:r>
                <a:rPr lang="zh-CN" altLang="en-US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人物介绍</a:t>
              </a:r>
              <a:r>
                <a:rPr lang="en-US" altLang="zh-CN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-</a:t>
              </a:r>
              <a:r>
                <a:rPr lang="zh-CN" altLang="en-US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魏老师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8" name="文本框 7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9" name="椭圆 8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1386" y="1701800"/>
            <a:ext cx="4709494" cy="4267200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142619" y="2068153"/>
            <a:ext cx="6566863" cy="3524041"/>
            <a:chOff x="4295019" y="2017353"/>
            <a:chExt cx="6566863" cy="3524041"/>
          </a:xfrm>
        </p:grpSpPr>
        <p:sp>
          <p:nvSpPr>
            <p:cNvPr id="3" name="文本框 2"/>
            <p:cNvSpPr txBox="1"/>
            <p:nvPr/>
          </p:nvSpPr>
          <p:spPr>
            <a:xfrm>
              <a:off x="4735864" y="2540573"/>
              <a:ext cx="6126018" cy="30008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他的同桌李黎，是一个成绩优异的小女孩，米小圈上课只要一看漫画书，就会被李黎发现并没收，因此他很苦恼。不过李黎在米小圈心中也有好的地方。有一 次，大家都在安静的写作业，沙-沙-沙，突然米小圈写错了字，可是他忘了带橡皮，急的他像热锅上的蚂蚁，一时满头大汗。这时李黎急忙主动的把自己的橡皮递给了米小圈，米小圈接过橡皮，感动的差点流下了眼泪。</a:t>
              </a:r>
            </a:p>
          </p:txBody>
        </p:sp>
        <p:sp>
          <p:nvSpPr>
            <p:cNvPr id="11" name="文本框 6148"/>
            <p:cNvSpPr txBox="1">
              <a:spLocks noChangeArrowheads="1"/>
            </p:cNvSpPr>
            <p:nvPr/>
          </p:nvSpPr>
          <p:spPr bwMode="auto">
            <a:xfrm>
              <a:off x="4295019" y="2017353"/>
              <a:ext cx="350385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chemeClr val="accent2">
                      <a:lumMod val="50000"/>
                    </a:schemeClr>
                  </a:solidFill>
                  <a:latin typeface="Aa奇幻马戏团" panose="02010600010101010101" pitchFamily="2" charset="-122"/>
                  <a:ea typeface="Aa奇幻马戏团" panose="02010600010101010101" pitchFamily="2" charset="-122"/>
                </a:defRPr>
              </a:lvl1pPr>
            </a:lstStyle>
            <a:p>
              <a:pPr algn="ctr"/>
              <a:r>
                <a:rPr lang="zh-CN" altLang="en-US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人物介绍</a:t>
              </a:r>
              <a:r>
                <a:rPr lang="en-US" altLang="zh-CN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-</a:t>
              </a:r>
              <a:r>
                <a:rPr lang="zh-CN" altLang="en-US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李黎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7" name="文本框 6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610" y="2068153"/>
            <a:ext cx="3413956" cy="3429001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55175" y="2514600"/>
            <a:ext cx="3567760" cy="2921749"/>
            <a:chOff x="1855175" y="2514600"/>
            <a:chExt cx="3567760" cy="2921749"/>
          </a:xfrm>
        </p:grpSpPr>
        <p:sp>
          <p:nvSpPr>
            <p:cNvPr id="4" name="文本框 3"/>
            <p:cNvSpPr txBox="1"/>
            <p:nvPr/>
          </p:nvSpPr>
          <p:spPr>
            <a:xfrm>
              <a:off x="1855175" y="3128025"/>
              <a:ext cx="3567760" cy="23083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ct val="200000"/>
                </a:lnSpc>
                <a:buFont typeface="Wingdings 2" panose="05020102010507070707" pitchFamily="18" charset="2"/>
                <a:buNone/>
              </a:pPr>
              <a:r>
                <a:rPr lang="zh-CN" altLang="en-US" sz="1800" noProof="1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喜欢交友、很爱搞笑，和同学相处也很好，每天都很快乐。以后我也要做个能给别人带去欢乐的人，做个乐观的人。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943048" y="2514600"/>
              <a:ext cx="3479887" cy="400110"/>
            </a:xfrm>
            <a:prstGeom prst="rect">
              <a:avLst/>
            </a:prstGeom>
            <a:solidFill>
              <a:srgbClr val="F99102"/>
            </a:solidFill>
          </p:spPr>
          <p:txBody>
            <a:bodyPr wrap="square">
              <a:spAutoFit/>
            </a:bodyPr>
            <a:lstStyle/>
            <a:p>
              <a:pPr marL="0" indent="0" algn="ctr">
                <a:buFont typeface="Wingdings 2" panose="05020102010507070707" pitchFamily="18" charset="2"/>
                <a:buNone/>
              </a:pPr>
              <a:r>
                <a:rPr lang="zh-CN" altLang="en-US" sz="2000" b="1" noProof="1">
                  <a:solidFill>
                    <a:schemeClr val="bg1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我觉得米小圈的优点是：</a:t>
              </a:r>
              <a:endParaRPr lang="en-US" altLang="zh-CN" sz="2000" b="1" noProof="1">
                <a:solidFill>
                  <a:schemeClr val="bg1"/>
                </a:solidFill>
                <a:latin typeface="思源黑体 CN" panose="020B0500000000000000" pitchFamily="34" charset="-122"/>
                <a:ea typeface="思源黑体 CN" panose="020B0500000000000000" pitchFamily="34" charset="-122"/>
                <a:sym typeface="思源黑体 CN" panose="020B0500000000000000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8" name="文本框 7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10" name="椭圆 9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0899" y="1841500"/>
            <a:ext cx="5046281" cy="4406900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700996" y="2616200"/>
            <a:ext cx="3484403" cy="2743537"/>
            <a:chOff x="6700996" y="2616200"/>
            <a:chExt cx="3484403" cy="2743537"/>
          </a:xfrm>
        </p:grpSpPr>
        <p:sp>
          <p:nvSpPr>
            <p:cNvPr id="3" name="文本框 2"/>
            <p:cNvSpPr txBox="1"/>
            <p:nvPr/>
          </p:nvSpPr>
          <p:spPr>
            <a:xfrm>
              <a:off x="6700996" y="3189912"/>
              <a:ext cx="3484403" cy="21698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lnSpc>
                  <a:spcPct val="150000"/>
                </a:lnSpc>
                <a:buFont typeface="Wingdings 2" panose="05020102010507070707" pitchFamily="18" charset="2"/>
                <a:buNone/>
              </a:pPr>
              <a:r>
                <a:rPr lang="zh-CN" altLang="en-US" noProof="1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第一老是迟到。而且每次迟到时他都想着千万不要是班主任魏老师的课，妈妈叫米小圈起床前，他每次都会埋怨妈妈打扰了他的美梦。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700996" y="2616200"/>
              <a:ext cx="2417604" cy="400110"/>
            </a:xfrm>
            <a:prstGeom prst="rect">
              <a:avLst/>
            </a:prstGeom>
            <a:solidFill>
              <a:srgbClr val="F99102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noProof="1">
                  <a:solidFill>
                    <a:schemeClr val="bg1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米小圈的缺点：</a:t>
              </a:r>
              <a:endParaRPr lang="zh-CN" altLang="en-US" sz="2000" b="1">
                <a:solidFill>
                  <a:schemeClr val="bg1"/>
                </a:solidFill>
                <a:latin typeface="思源黑体 CN" panose="020B0500000000000000" pitchFamily="34" charset="-122"/>
                <a:ea typeface="思源黑体 CN" panose="020B0500000000000000" pitchFamily="34" charset="-122"/>
                <a:sym typeface="思源黑体 CN" panose="020B0500000000000000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9" name="文本框 8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946" y="1676399"/>
            <a:ext cx="4293057" cy="4293057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626918" y="1416735"/>
            <a:ext cx="9115964" cy="4154961"/>
            <a:chOff x="1626918" y="1416735"/>
            <a:chExt cx="9115964" cy="4154961"/>
          </a:xfrm>
        </p:grpSpPr>
        <p:sp>
          <p:nvSpPr>
            <p:cNvPr id="2" name="文本框 1"/>
            <p:cNvSpPr txBox="1"/>
            <p:nvPr/>
          </p:nvSpPr>
          <p:spPr>
            <a:xfrm>
              <a:off x="1626918" y="2238796"/>
              <a:ext cx="9115964" cy="33329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lnSpc>
                  <a:spcPct val="200000"/>
                </a:lnSpc>
                <a:buFont typeface="Wingdings 2" panose="05020102010507070707" pitchFamily="18" charset="2"/>
                <a:buNone/>
              </a:pPr>
              <a:r>
                <a:rPr lang="zh-CN" altLang="en-US" noProof="1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他把魏老师最喜爱的花盆打碎了，为了不挨训，他快速地用透明胶贴好花盆，把土捧到里边，然后把花插好。若无其事地吹着口哨，这时同桌李黎准备到水笼头浇水，就把花盆端起来，结果花盆里的土掉了出来，和花散了一地。米小圈可是找到好时机报复同桌了，竟然露出惊讶的表情，幸灾乐祸地说：“你把魏老师最心爱的花盆弄碎了，我告老师去！”。李黎委屈地哭了，主动到老师办公室承认了错误，因为她的勇气可佳居然还被表扬了，米小圈这才不好意思地承认了错误。</a:t>
              </a:r>
            </a:p>
          </p:txBody>
        </p:sp>
        <p:sp>
          <p:nvSpPr>
            <p:cNvPr id="3" name="矩形 2"/>
            <p:cNvSpPr/>
            <p:nvPr/>
          </p:nvSpPr>
          <p:spPr>
            <a:xfrm>
              <a:off x="4144078" y="1416735"/>
              <a:ext cx="4289957" cy="7197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2400" b="1" noProof="1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第二是讨厌同桌、逃避责任。</a:t>
              </a:r>
              <a:endParaRPr lang="en-US" altLang="zh-CN" sz="2400" b="1" noProof="1">
                <a:solidFill>
                  <a:srgbClr val="F99102"/>
                </a:solidFill>
                <a:latin typeface="思源黑体 CN" panose="020B0500000000000000" pitchFamily="34" charset="-122"/>
                <a:ea typeface="思源黑体 CN" panose="020B0500000000000000" pitchFamily="34" charset="-122"/>
                <a:sym typeface="思源黑体 CN" panose="020B0500000000000000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8" name="文本框 7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9" name="椭圆 8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6356240" y="2419690"/>
            <a:ext cx="3917756" cy="2754600"/>
            <a:chOff x="6140340" y="2508590"/>
            <a:chExt cx="3917756" cy="2754600"/>
          </a:xfrm>
        </p:grpSpPr>
        <p:sp>
          <p:nvSpPr>
            <p:cNvPr id="6" name="文本框 5"/>
            <p:cNvSpPr txBox="1"/>
            <p:nvPr/>
          </p:nvSpPr>
          <p:spPr>
            <a:xfrm>
              <a:off x="6369768" y="3093365"/>
              <a:ext cx="3688328" cy="21698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读了这本书，让我懂得了友谊是我们一生中最宝贵的财富，因为没有了友谊就没有喜欢你、爱戴你、最后你会一无所有。同学之间应该团结、不能总闯祸。</a:t>
              </a:r>
            </a:p>
          </p:txBody>
        </p:sp>
        <p:sp>
          <p:nvSpPr>
            <p:cNvPr id="8" name="文本框 6148"/>
            <p:cNvSpPr txBox="1">
              <a:spLocks noChangeArrowheads="1"/>
            </p:cNvSpPr>
            <p:nvPr/>
          </p:nvSpPr>
          <p:spPr bwMode="auto">
            <a:xfrm>
              <a:off x="6140340" y="2508590"/>
              <a:ext cx="20735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chemeClr val="accent2">
                      <a:lumMod val="50000"/>
                    </a:schemeClr>
                  </a:solidFill>
                  <a:latin typeface="Aa奇幻马戏团" panose="02010600010101010101" pitchFamily="2" charset="-122"/>
                  <a:ea typeface="Aa奇幻马戏团" panose="02010600010101010101" pitchFamily="2" charset="-122"/>
                </a:defRPr>
              </a:lvl1pPr>
            </a:lstStyle>
            <a:p>
              <a:pPr algn="ctr"/>
              <a:r>
                <a:rPr lang="zh-CN" altLang="en-US" sz="3200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读后感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11" name="文本框 10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12" name="椭圆 11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8894" y="1331615"/>
            <a:ext cx="4737106" cy="4737106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图片 3" descr="背景图案&#10;&#10;描述已自动生成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5347265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911" y="774919"/>
            <a:ext cx="7906177" cy="5308162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005634" y="2797347"/>
            <a:ext cx="4077262" cy="3733452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695808" y="2456891"/>
            <a:ext cx="4843221" cy="2036552"/>
            <a:chOff x="3522977" y="2797346"/>
            <a:chExt cx="4843221" cy="2036552"/>
          </a:xfrm>
        </p:grpSpPr>
        <p:sp>
          <p:nvSpPr>
            <p:cNvPr id="8" name="文本框 7"/>
            <p:cNvSpPr txBox="1"/>
            <p:nvPr/>
          </p:nvSpPr>
          <p:spPr>
            <a:xfrm>
              <a:off x="3522977" y="3910568"/>
              <a:ext cx="48432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5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阅读收获展示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813509" y="2797346"/>
              <a:ext cx="231826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>
                  <a:ln w="63500">
                    <a:solidFill>
                      <a:srgbClr val="FFC000">
                        <a:alpha val="58000"/>
                      </a:srgbClr>
                    </a:solidFill>
                  </a:ln>
                  <a:solidFill>
                    <a:srgbClr val="F03D2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03</a:t>
              </a:r>
              <a:endParaRPr lang="zh-CN" altLang="en-US" sz="4800" dirty="0">
                <a:ln w="63500">
                  <a:solidFill>
                    <a:srgbClr val="5186E6">
                      <a:alpha val="58000"/>
                    </a:srgbClr>
                  </a:solidFill>
                </a:ln>
                <a:solidFill>
                  <a:srgbClr val="5186E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143" y="3428217"/>
            <a:ext cx="3653642" cy="365364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1459" y="1001176"/>
            <a:ext cx="1925502" cy="1770833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  <p:cond evt="onBegin" delay="0">
                          <p:tn val="16"/>
                        </p:cond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28650" y="1142475"/>
            <a:ext cx="10934700" cy="5351693"/>
            <a:chOff x="-393700" y="774997"/>
            <a:chExt cx="12957040" cy="6341472"/>
          </a:xfrm>
        </p:grpSpPr>
        <p:grpSp>
          <p:nvGrpSpPr>
            <p:cNvPr id="5" name="组合 4"/>
            <p:cNvGrpSpPr/>
            <p:nvPr/>
          </p:nvGrpSpPr>
          <p:grpSpPr>
            <a:xfrm>
              <a:off x="-393700" y="774997"/>
              <a:ext cx="5930900" cy="6341472"/>
              <a:chOff x="0" y="749597"/>
              <a:chExt cx="5930900" cy="6341472"/>
            </a:xfrm>
          </p:grpSpPr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rot="5400000">
                <a:off x="-205286" y="954883"/>
                <a:ext cx="6341472" cy="5930900"/>
              </a:xfrm>
              <a:prstGeom prst="rect">
                <a:avLst/>
              </a:prstGeom>
            </p:spPr>
          </p:pic>
          <p:sp>
            <p:nvSpPr>
              <p:cNvPr id="3" name="矩形 2"/>
              <p:cNvSpPr/>
              <p:nvPr/>
            </p:nvSpPr>
            <p:spPr>
              <a:xfrm>
                <a:off x="1782229" y="3335258"/>
                <a:ext cx="2422660" cy="8261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>
                    <a:solidFill>
                      <a:schemeClr val="tx1"/>
                    </a:solidFill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插入相关图片</a:t>
                </a: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3124200" y="774997"/>
              <a:ext cx="5930900" cy="6341472"/>
              <a:chOff x="0" y="749597"/>
              <a:chExt cx="5930900" cy="6341472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rot="5400000">
                <a:off x="-205286" y="954883"/>
                <a:ext cx="6341472" cy="5930900"/>
              </a:xfrm>
              <a:prstGeom prst="rect">
                <a:avLst/>
              </a:prstGeom>
            </p:spPr>
          </p:pic>
          <p:sp>
            <p:nvSpPr>
              <p:cNvPr id="21" name="矩形 20"/>
              <p:cNvSpPr/>
              <p:nvPr/>
            </p:nvSpPr>
            <p:spPr>
              <a:xfrm>
                <a:off x="1782229" y="3335258"/>
                <a:ext cx="2422660" cy="8261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>
                    <a:solidFill>
                      <a:schemeClr val="tx1"/>
                    </a:solidFill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插入相关图片</a:t>
                </a: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6632440" y="774997"/>
              <a:ext cx="5930900" cy="6341472"/>
              <a:chOff x="0" y="749597"/>
              <a:chExt cx="5930900" cy="6341472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rot="5400000">
                <a:off x="-205286" y="954883"/>
                <a:ext cx="6341472" cy="5930900"/>
              </a:xfrm>
              <a:prstGeom prst="rect">
                <a:avLst/>
              </a:prstGeom>
            </p:spPr>
          </p:pic>
          <p:sp>
            <p:nvSpPr>
              <p:cNvPr id="27" name="矩形 26"/>
              <p:cNvSpPr/>
              <p:nvPr/>
            </p:nvSpPr>
            <p:spPr>
              <a:xfrm>
                <a:off x="1782229" y="3335258"/>
                <a:ext cx="2422660" cy="8261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>
                    <a:solidFill>
                      <a:schemeClr val="tx1"/>
                    </a:solidFill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插入相关图片</a:t>
                </a: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14" name="文本框 13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阅读收获展示</a:t>
              </a:r>
            </a:p>
          </p:txBody>
        </p:sp>
        <p:sp>
          <p:nvSpPr>
            <p:cNvPr id="15" name="椭圆 14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图片 3" descr="背景图案&#10;&#10;描述已自动生成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5347265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911" y="774919"/>
            <a:ext cx="7906177" cy="5308162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005634" y="2797347"/>
            <a:ext cx="4077262" cy="3733452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536912" y="2797347"/>
            <a:ext cx="5685790" cy="2073850"/>
            <a:chOff x="3536912" y="2797347"/>
            <a:chExt cx="5685790" cy="2073850"/>
          </a:xfrm>
        </p:grpSpPr>
        <p:sp>
          <p:nvSpPr>
            <p:cNvPr id="8" name="文本框 7"/>
            <p:cNvSpPr txBox="1"/>
            <p:nvPr/>
          </p:nvSpPr>
          <p:spPr>
            <a:xfrm>
              <a:off x="3536912" y="3572047"/>
              <a:ext cx="5685790" cy="829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8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班主任致辞总结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986797" y="2797347"/>
              <a:ext cx="22680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>
                  <a:ln w="63500">
                    <a:solidFill>
                      <a:srgbClr val="FFC000">
                        <a:alpha val="58000"/>
                      </a:srgbClr>
                    </a:solidFill>
                  </a:ln>
                  <a:solidFill>
                    <a:srgbClr val="F03D2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04</a:t>
              </a:r>
              <a:endParaRPr lang="zh-CN" altLang="en-US" sz="4800" dirty="0">
                <a:ln w="63500">
                  <a:solidFill>
                    <a:srgbClr val="5186E6">
                      <a:alpha val="58000"/>
                    </a:srgbClr>
                  </a:solidFill>
                </a:ln>
                <a:solidFill>
                  <a:srgbClr val="5186E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895582" y="4317199"/>
              <a:ext cx="398649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altLang="zh-CN" sz="1200">
                  <a:solidFill>
                    <a:schemeClr val="bg1">
                      <a:lumMod val="50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rPr>
                <a:t>Click here to enter your text,change the color or size of the text. Click here to enter your text,change</a:t>
              </a:r>
              <a:endParaRPr lang="zh-CN" altLang="en-US" sz="1200">
                <a:solidFill>
                  <a:schemeClr val="bg1">
                    <a:lumMod val="50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143" y="3428217"/>
            <a:ext cx="3653642" cy="365364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1459" y="1001176"/>
            <a:ext cx="1925502" cy="1770833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  <p:cond evt="onBegin" delay="0">
                          <p:tn val="16"/>
                        </p:cond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924093" y="1977431"/>
            <a:ext cx="8845507" cy="3505354"/>
            <a:chOff x="1924093" y="1977431"/>
            <a:chExt cx="8845507" cy="3505354"/>
          </a:xfrm>
        </p:grpSpPr>
        <p:sp>
          <p:nvSpPr>
            <p:cNvPr id="2" name="矩形 1"/>
            <p:cNvSpPr/>
            <p:nvPr/>
          </p:nvSpPr>
          <p:spPr>
            <a:xfrm>
              <a:off x="2046972" y="4608250"/>
              <a:ext cx="8722628" cy="8745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今天的读书交流会结束了，但你们的读书之路没有终点。我再次倡议：打开书，读吧；读了书，聊吧！希望你们积极行动起来，让阅读滋润你的心灵，让书籍伴你健康成长。</a:t>
              </a: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1924093" y="1977431"/>
              <a:ext cx="3390814" cy="2114848"/>
              <a:chOff x="3841793" y="1520231"/>
              <a:chExt cx="3390814" cy="2114848"/>
            </a:xfrm>
          </p:grpSpPr>
          <p:sp>
            <p:nvSpPr>
              <p:cNvPr id="3" name="文本框 2"/>
              <p:cNvSpPr txBox="1"/>
              <p:nvPr/>
            </p:nvSpPr>
            <p:spPr>
              <a:xfrm>
                <a:off x="4076786" y="1520231"/>
                <a:ext cx="211682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800" b="1" dirty="0">
                    <a:solidFill>
                      <a:srgbClr val="F99102"/>
                    </a:solidFill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各位同学：</a:t>
                </a:r>
                <a:endParaRPr lang="en-US" altLang="zh-CN" sz="2400" dirty="0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3841793" y="2157751"/>
                <a:ext cx="3390814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000" dirty="0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少而读书，如日出之阳；</a:t>
                </a:r>
                <a:endParaRPr lang="en-US" altLang="zh-CN" sz="2000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2000" dirty="0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壮而读书，如日出之光；</a:t>
                </a:r>
                <a:endParaRPr lang="en-US" altLang="zh-CN" sz="2000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2000" dirty="0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老而读书，如秉烛之明。</a:t>
                </a:r>
              </a:p>
            </p:txBody>
          </p:sp>
        </p:grp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2000" y="977529"/>
            <a:ext cx="4042588" cy="4042588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10" name="文本框 9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校长致辞总结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2522" y="340372"/>
            <a:ext cx="10262856" cy="603438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0995" y="1"/>
            <a:ext cx="11490010" cy="2908300"/>
          </a:xfrm>
          <a:prstGeom prst="rect">
            <a:avLst/>
          </a:prstGeom>
        </p:spPr>
      </p:pic>
      <p:grpSp>
        <p:nvGrpSpPr>
          <p:cNvPr id="18" name="组合 17"/>
          <p:cNvGrpSpPr/>
          <p:nvPr/>
        </p:nvGrpSpPr>
        <p:grpSpPr>
          <a:xfrm>
            <a:off x="2506703" y="2045476"/>
            <a:ext cx="2441694" cy="1968610"/>
            <a:chOff x="2439640" y="2952934"/>
            <a:chExt cx="2441694" cy="1968610"/>
          </a:xfrm>
        </p:grpSpPr>
        <p:sp>
          <p:nvSpPr>
            <p:cNvPr id="16" name="文本框 15"/>
            <p:cNvSpPr txBox="1"/>
            <p:nvPr/>
          </p:nvSpPr>
          <p:spPr>
            <a:xfrm>
              <a:off x="2439640" y="2952934"/>
              <a:ext cx="2441694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8800" dirty="0">
                  <a:ln w="63500">
                    <a:solidFill>
                      <a:srgbClr val="FFC000">
                        <a:alpha val="58000"/>
                      </a:srgbClr>
                    </a:solidFill>
                  </a:ln>
                  <a:solidFill>
                    <a:srgbClr val="F03D2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zh-CN" altLang="en-US" sz="8800" dirty="0">
                <a:ln w="63500">
                  <a:solidFill>
                    <a:srgbClr val="5186E6">
                      <a:alpha val="58000"/>
                    </a:srgbClr>
                  </a:solidFill>
                </a:ln>
                <a:solidFill>
                  <a:srgbClr val="5186E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561124" y="4213658"/>
              <a:ext cx="230441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000" dirty="0">
                  <a:ln w="6350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zh-CN" altLang="en-US" sz="4000" dirty="0">
                <a:ln w="6350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096000" y="2357331"/>
            <a:ext cx="5126267" cy="2843674"/>
            <a:chOff x="6096000" y="2357331"/>
            <a:chExt cx="5126267" cy="2843674"/>
          </a:xfrm>
        </p:grpSpPr>
        <p:grpSp>
          <p:nvGrpSpPr>
            <p:cNvPr id="20" name="组合 19"/>
            <p:cNvGrpSpPr/>
            <p:nvPr/>
          </p:nvGrpSpPr>
          <p:grpSpPr>
            <a:xfrm>
              <a:off x="6356934" y="2357331"/>
              <a:ext cx="4865333" cy="2843674"/>
              <a:chOff x="5585341" y="2086216"/>
              <a:chExt cx="3511647" cy="2589411"/>
            </a:xfrm>
          </p:grpSpPr>
          <p:sp>
            <p:nvSpPr>
              <p:cNvPr id="11" name="文本框 10"/>
              <p:cNvSpPr txBox="1"/>
              <p:nvPr/>
            </p:nvSpPr>
            <p:spPr>
              <a:xfrm>
                <a:off x="5585341" y="2086216"/>
                <a:ext cx="3168605" cy="476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spc="600">
                    <a:latin typeface="字魂131号-酷乐潮玩体" panose="00000500000000000000" pitchFamily="2" charset="-122"/>
                    <a:ea typeface="字魂131号-酷乐潮玩体" panose="00000500000000000000" pitchFamily="2" charset="-122"/>
                    <a:sym typeface="思源黑体 CN" panose="020B0500000000000000" pitchFamily="34" charset="-122"/>
                  </a:rPr>
                  <a:t>班主任致辞</a:t>
                </a: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5585341" y="2782629"/>
                <a:ext cx="3511647" cy="476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spc="600">
                    <a:latin typeface="字魂131号-酷乐潮玩体" panose="00000500000000000000" pitchFamily="2" charset="-122"/>
                    <a:ea typeface="字魂131号-酷乐潮玩体" panose="00000500000000000000" pitchFamily="2" charset="-122"/>
                    <a:sym typeface="思源黑体 CN" panose="020B0500000000000000" pitchFamily="34" charset="-122"/>
                  </a:rPr>
                  <a:t>学生读书交流</a:t>
                </a:r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5585341" y="3509432"/>
                <a:ext cx="3511647" cy="476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spc="600">
                    <a:latin typeface="字魂131号-酷乐潮玩体" panose="00000500000000000000" pitchFamily="2" charset="-122"/>
                    <a:ea typeface="字魂131号-酷乐潮玩体" panose="00000500000000000000" pitchFamily="2" charset="-122"/>
                    <a:sym typeface="思源黑体 CN" panose="020B0500000000000000" pitchFamily="34" charset="-122"/>
                  </a:rPr>
                  <a:t>阅读收获展示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5585341" y="4199190"/>
                <a:ext cx="3168606" cy="476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spc="600">
                    <a:latin typeface="字魂131号-酷乐潮玩体" panose="00000500000000000000" pitchFamily="2" charset="-122"/>
                    <a:ea typeface="字魂131号-酷乐潮玩体" panose="00000500000000000000" pitchFamily="2" charset="-122"/>
                    <a:sym typeface="思源黑体 CN" panose="020B0500000000000000" pitchFamily="34" charset="-122"/>
                  </a:rPr>
                  <a:t>校长致辞总结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6096000" y="2609285"/>
              <a:ext cx="161535" cy="2422136"/>
              <a:chOff x="6119814" y="2457450"/>
              <a:chExt cx="126206" cy="1892399"/>
            </a:xfrm>
            <a:solidFill>
              <a:srgbClr val="F99102"/>
            </a:solidFill>
          </p:grpSpPr>
          <p:sp>
            <p:nvSpPr>
              <p:cNvPr id="3" name="椭圆 2"/>
              <p:cNvSpPr/>
              <p:nvPr/>
            </p:nvSpPr>
            <p:spPr>
              <a:xfrm>
                <a:off x="6119814" y="2457450"/>
                <a:ext cx="126206" cy="12620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2800"/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6119814" y="3050945"/>
                <a:ext cx="126206" cy="12620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2800"/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6119814" y="3644440"/>
                <a:ext cx="126206" cy="12620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2800"/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6119814" y="4223643"/>
                <a:ext cx="126206" cy="12620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2800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208021" y="4136002"/>
            <a:ext cx="4572429" cy="26561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793942" y="1953087"/>
            <a:ext cx="15629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22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图片 3" descr="背景图案&#10;&#10;描述已自动生成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5347265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911" y="774919"/>
            <a:ext cx="7906177" cy="5308162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005634" y="2797347"/>
            <a:ext cx="4077262" cy="3733452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695808" y="2456891"/>
            <a:ext cx="4843221" cy="2035242"/>
            <a:chOff x="3522977" y="2797346"/>
            <a:chExt cx="4843221" cy="2035242"/>
          </a:xfrm>
        </p:grpSpPr>
        <p:sp>
          <p:nvSpPr>
            <p:cNvPr id="8" name="文本框 7"/>
            <p:cNvSpPr txBox="1"/>
            <p:nvPr/>
          </p:nvSpPr>
          <p:spPr>
            <a:xfrm>
              <a:off x="3522977" y="3910568"/>
              <a:ext cx="4843221" cy="922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5400" spc="600" dirty="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班长致辞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813509" y="2797346"/>
              <a:ext cx="22680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>
                  <a:ln w="63500">
                    <a:solidFill>
                      <a:srgbClr val="FFC000">
                        <a:alpha val="58000"/>
                      </a:srgbClr>
                    </a:solidFill>
                  </a:ln>
                  <a:solidFill>
                    <a:srgbClr val="F03D2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01</a:t>
              </a:r>
              <a:endParaRPr lang="zh-CN" altLang="en-US" sz="4800" dirty="0">
                <a:ln w="63500">
                  <a:solidFill>
                    <a:srgbClr val="5186E6">
                      <a:alpha val="58000"/>
                    </a:srgbClr>
                  </a:solidFill>
                </a:ln>
                <a:solidFill>
                  <a:srgbClr val="5186E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143" y="3428217"/>
            <a:ext cx="3653642" cy="365364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1459" y="1001176"/>
            <a:ext cx="1925502" cy="1770833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  <p:cond evt="onBegin" delay="0">
                          <p:tn val="16"/>
                        </p:cond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15733" y="2033309"/>
            <a:ext cx="6386429" cy="3587369"/>
            <a:chOff x="1517333" y="2033309"/>
            <a:chExt cx="6386429" cy="3587369"/>
          </a:xfrm>
        </p:grpSpPr>
        <p:sp>
          <p:nvSpPr>
            <p:cNvPr id="5" name="文本框 4"/>
            <p:cNvSpPr txBox="1"/>
            <p:nvPr/>
          </p:nvSpPr>
          <p:spPr>
            <a:xfrm>
              <a:off x="1517333" y="2619857"/>
              <a:ext cx="6386429" cy="30008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中华民族，历史悠久，中国文化，博大精深。古人司马迁说</a:t>
              </a:r>
              <a:r>
                <a:rPr lang="en-US" altLang="zh-CN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: “</a:t>
              </a:r>
              <a:r>
                <a:rPr lang="zh-CN" altLang="en-US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读万卷书， 行万里路。”在浩瀚的知识海洋中，我们更认清自身的渺小与浅薄，从而让自己更发奋更努力。读书，是一个古老而熟悉的话题。说古老，为什么还常提常说呢</a:t>
              </a:r>
              <a:r>
                <a:rPr lang="en-US" altLang="zh-CN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?</a:t>
              </a:r>
              <a:r>
                <a:rPr lang="zh-CN" altLang="en-US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因为它有生命力，有魅力，有吸引力；说熟悉呢，我们都是学生，每时每刻手边都有书影相伴。所以今天我们的交流会，对于我们每个人而言应该是亲切的、贴身的。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517333" y="2033309"/>
              <a:ext cx="441514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亲爱的同学们，大家下午好</a:t>
              </a:r>
              <a:r>
                <a:rPr lang="en-US" altLang="zh-CN" sz="2400" b="1" dirty="0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!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8754" y="1678133"/>
            <a:ext cx="4218246" cy="4215976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7" name="文本框 6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班主任致辞</a:t>
              </a:r>
            </a:p>
          </p:txBody>
        </p:sp>
        <p:sp>
          <p:nvSpPr>
            <p:cNvPr id="9" name="椭圆 8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316659" y="2237337"/>
            <a:ext cx="5249742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思源黑体 CN" panose="020B0500000000000000" pitchFamily="34" charset="-122"/>
                <a:ea typeface="思源黑体 CN" panose="020B0500000000000000" pitchFamily="34" charset="-122"/>
                <a:sym typeface="思源黑体 CN" panose="020B0500000000000000" pitchFamily="34" charset="-122"/>
              </a:rPr>
              <a:t>同学们，有人说童年读书就像迎着朝阳走路，读书时，我们仿佛漫步在美丽的童话世界中，读书时，我们仿佛在和智慧大师交流，读书时，我们仿佛在认识新朋友，走进新世界。我读书，我快乐，我读书，我成长！今天让我们一起来交流一下， 把我们曾经读过或者正在读的好书分享给我们所有的朋友，让我们共同在书海中遨游！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7" name="文本框 6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班主任致辞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7268" y="2021373"/>
            <a:ext cx="3693627" cy="3693627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图片 3" descr="背景图案&#10;&#10;描述已自动生成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5347265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911" y="774919"/>
            <a:ext cx="7906177" cy="5308162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005634" y="2797347"/>
            <a:ext cx="4077262" cy="3733452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695808" y="2456891"/>
            <a:ext cx="4843221" cy="2036552"/>
            <a:chOff x="3522977" y="2797346"/>
            <a:chExt cx="4843221" cy="2036552"/>
          </a:xfrm>
        </p:grpSpPr>
        <p:sp>
          <p:nvSpPr>
            <p:cNvPr id="8" name="文本框 7"/>
            <p:cNvSpPr txBox="1"/>
            <p:nvPr/>
          </p:nvSpPr>
          <p:spPr>
            <a:xfrm>
              <a:off x="3522977" y="3910568"/>
              <a:ext cx="48432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5400" spc="600" dirty="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813509" y="2797346"/>
              <a:ext cx="23150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>
                  <a:ln w="63500">
                    <a:solidFill>
                      <a:srgbClr val="FFC000">
                        <a:alpha val="58000"/>
                      </a:srgbClr>
                    </a:solidFill>
                  </a:ln>
                  <a:solidFill>
                    <a:srgbClr val="F03D2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02</a:t>
              </a:r>
              <a:endParaRPr lang="zh-CN" altLang="en-US" sz="4800" dirty="0">
                <a:ln w="63500">
                  <a:solidFill>
                    <a:srgbClr val="5186E6">
                      <a:alpha val="58000"/>
                    </a:srgbClr>
                  </a:solidFill>
                </a:ln>
                <a:solidFill>
                  <a:srgbClr val="5186E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143" y="3428217"/>
            <a:ext cx="3653642" cy="365364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1459" y="1001176"/>
            <a:ext cx="1925502" cy="1770833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  <p:cond evt="onBegin" delay="0">
                          <p:tn val="16"/>
                        </p:cond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415733" y="1925834"/>
            <a:ext cx="8841736" cy="3530867"/>
            <a:chOff x="1412366" y="1798834"/>
            <a:chExt cx="8841736" cy="3530867"/>
          </a:xfrm>
        </p:grpSpPr>
        <p:sp>
          <p:nvSpPr>
            <p:cNvPr id="2" name="文本框 6148"/>
            <p:cNvSpPr txBox="1">
              <a:spLocks noChangeArrowheads="1"/>
            </p:cNvSpPr>
            <p:nvPr/>
          </p:nvSpPr>
          <p:spPr bwMode="auto">
            <a:xfrm>
              <a:off x="1412366" y="1798834"/>
              <a:ext cx="27897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chemeClr val="accent2">
                      <a:lumMod val="50000"/>
                    </a:schemeClr>
                  </a:solidFill>
                  <a:latin typeface="Aa奇幻马戏团" panose="02010600010101010101" pitchFamily="2" charset="-122"/>
                  <a:ea typeface="Aa奇幻马戏团" panose="02010600010101010101" pitchFamily="2" charset="-122"/>
                </a:defRPr>
              </a:lvl1pPr>
            </a:lstStyle>
            <a:p>
              <a:pPr marL="457200" indent="-457200" algn="ctr">
                <a:buFont typeface="Arial" panose="020B0604020202020204" pitchFamily="34" charset="0"/>
                <a:buChar char="•"/>
              </a:pPr>
              <a:r>
                <a:rPr lang="zh-CN" altLang="en-US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作者介绍</a:t>
              </a: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673256" y="2511447"/>
              <a:ext cx="5057743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北猫，原名刘志刚。1982年出生在哈尔滨。三岁起看别人的小说，十三岁开始逼别人看他的小说。与侯宝林大师同月同日出生,自认为获得了强大的幽默天赋。</a:t>
              </a:r>
              <a:endPara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  <a:sym typeface="思源黑体 CN" panose="020B0500000000000000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1673256" y="4455166"/>
              <a:ext cx="8580846" cy="8745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职业:儿童文学作家、资深动画编剧。</a:t>
              </a:r>
              <a:endParaRPr lang="en-US" altLang="zh-CN" dirty="0">
                <a:latin typeface="思源黑体 CN" panose="020B0500000000000000" pitchFamily="34" charset="-122"/>
                <a:ea typeface="思源黑体 CN" panose="020B0500000000000000" pitchFamily="34" charset="-122"/>
                <a:sym typeface="思源黑体 CN" panose="020B0500000000000000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爱好:为孩子写好玩的书和动画故事。参与创作的多部动画片在央视少儿频道播出。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10" name="文本框 9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4366" y="1524000"/>
            <a:ext cx="3302000" cy="3302000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275699" y="2216367"/>
            <a:ext cx="4379601" cy="2889980"/>
            <a:chOff x="6275699" y="2216367"/>
            <a:chExt cx="4379601" cy="2889980"/>
          </a:xfrm>
        </p:grpSpPr>
        <p:sp>
          <p:nvSpPr>
            <p:cNvPr id="3" name="文本框 2"/>
            <p:cNvSpPr txBox="1"/>
            <p:nvPr/>
          </p:nvSpPr>
          <p:spPr>
            <a:xfrm>
              <a:off x="6275699" y="2936522"/>
              <a:ext cx="4379601" cy="21698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905" indent="-201930">
                <a:lnSpc>
                  <a:spcPct val="150000"/>
                </a:lnSpc>
                <a:buFont typeface="Wingdings 2" panose="05020102010507070707" pitchFamily="18" charset="2"/>
                <a:buNone/>
              </a:pPr>
              <a:r>
                <a:rPr lang="zh-CN" altLang="en-US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书里讲的是一个活泼、搞笑的小男孩-米小圈，因为他从小爱画圈圈，所以他爸爸给他取名“米小圈”。</a:t>
              </a:r>
              <a:endParaRPr lang="en-US" altLang="zh-CN">
                <a:latin typeface="思源黑体 CN" panose="020B0500000000000000" pitchFamily="34" charset="-122"/>
                <a:ea typeface="思源黑体 CN" panose="020B0500000000000000" pitchFamily="34" charset="-122"/>
                <a:sym typeface="思源黑体 CN" panose="020B0500000000000000" pitchFamily="34" charset="-122"/>
              </a:endParaRPr>
            </a:p>
            <a:p>
              <a:pPr marL="1905" indent="-201930">
                <a:lnSpc>
                  <a:spcPct val="150000"/>
                </a:lnSpc>
                <a:buFont typeface="Wingdings 2" panose="05020102010507070707" pitchFamily="18" charset="2"/>
                <a:buNone/>
              </a:pPr>
              <a:r>
                <a:rPr lang="zh-CN" altLang="en-US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他和我一样是个小学生。他有好多好朋友，最好的就是姜小牙、铁头。</a:t>
              </a:r>
            </a:p>
          </p:txBody>
        </p:sp>
        <p:sp>
          <p:nvSpPr>
            <p:cNvPr id="11" name="文本框 6148"/>
            <p:cNvSpPr txBox="1">
              <a:spLocks noChangeArrowheads="1"/>
            </p:cNvSpPr>
            <p:nvPr/>
          </p:nvSpPr>
          <p:spPr bwMode="auto">
            <a:xfrm>
              <a:off x="6275699" y="2216367"/>
              <a:ext cx="20735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chemeClr val="accent2">
                      <a:lumMod val="50000"/>
                    </a:schemeClr>
                  </a:solidFill>
                  <a:latin typeface="Aa奇幻马戏团" panose="02010600010101010101" pitchFamily="2" charset="-122"/>
                  <a:ea typeface="Aa奇幻马戏团" panose="02010600010101010101" pitchFamily="2" charset="-122"/>
                </a:defRPr>
              </a:lvl1pPr>
            </a:lstStyle>
            <a:p>
              <a:pPr algn="dist"/>
              <a:r>
                <a:rPr lang="zh-CN" altLang="en-US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内容简介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8" name="文本框 7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10" name="椭圆 9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5733" y="1511300"/>
            <a:ext cx="4406900" cy="4406900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593" y="2116604"/>
            <a:ext cx="6023207" cy="3108089"/>
            <a:chOff x="1774593" y="2116604"/>
            <a:chExt cx="6023207" cy="3108089"/>
          </a:xfrm>
        </p:grpSpPr>
        <p:sp>
          <p:nvSpPr>
            <p:cNvPr id="3" name="文本框 2"/>
            <p:cNvSpPr txBox="1"/>
            <p:nvPr/>
          </p:nvSpPr>
          <p:spPr>
            <a:xfrm>
              <a:off x="1774593" y="2116604"/>
              <a:ext cx="6023207" cy="9694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rgbClr val="F99102"/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故事内容：</a:t>
              </a:r>
              <a:endParaRPr lang="en-US" altLang="zh-CN" sz="2000" b="1">
                <a:solidFill>
                  <a:srgbClr val="F99102"/>
                </a:solidFill>
                <a:latin typeface="思源黑体 CN" panose="020B0500000000000000" pitchFamily="34" charset="-122"/>
                <a:ea typeface="思源黑体 CN" panose="020B0500000000000000" pitchFamily="34" charset="-122"/>
                <a:sym typeface="思源黑体 CN" panose="020B0500000000000000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rPr>
                <a:t>米小圈来到学校，和他的好朋友度过了一段美好的时光。</a:t>
              </a:r>
              <a:endParaRPr lang="en-US" altLang="zh-CN">
                <a:solidFill>
                  <a:schemeClr val="tx1">
                    <a:lumMod val="85000"/>
                    <a:lumOff val="15000"/>
                  </a:schemeClr>
                </a:solidFill>
                <a:latin typeface="思源黑体 CN" panose="020B0500000000000000" pitchFamily="34" charset="-122"/>
                <a:ea typeface="思源黑体 CN" panose="020B0500000000000000" pitchFamily="34" charset="-122"/>
                <a:sym typeface="思源黑体 CN" panose="020B0500000000000000" pitchFamily="34" charset="-122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1774593" y="3739855"/>
              <a:ext cx="3612337" cy="1484838"/>
              <a:chOff x="3382429" y="3968455"/>
              <a:chExt cx="3612337" cy="1484838"/>
            </a:xfrm>
          </p:grpSpPr>
          <p:sp>
            <p:nvSpPr>
              <p:cNvPr id="2" name="矩形 1"/>
              <p:cNvSpPr/>
              <p:nvPr/>
            </p:nvSpPr>
            <p:spPr>
              <a:xfrm>
                <a:off x="3382429" y="3968455"/>
                <a:ext cx="101347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米小圈</a:t>
                </a:r>
                <a:endParaRPr lang="en-US" altLang="zh-CN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3382429" y="5083961"/>
                <a:ext cx="101347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小圈爸</a:t>
                </a:r>
                <a:endParaRPr lang="en-US" altLang="zh-CN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3424232" y="4526208"/>
                <a:ext cx="97166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小圈妈</a:t>
                </a:r>
                <a:endParaRPr lang="en-US" altLang="zh-CN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4515003" y="3968455"/>
                <a:ext cx="10189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魏老师</a:t>
                </a:r>
                <a:endParaRPr lang="en-US" altLang="zh-CN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4395901" y="4534892"/>
                <a:ext cx="10189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李黎</a:t>
                </a:r>
                <a:endParaRPr lang="en-US" altLang="zh-CN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5767470" y="4076718"/>
                <a:ext cx="1227296" cy="1227296"/>
              </a:xfrm>
              <a:prstGeom prst="ellipse">
                <a:avLst/>
              </a:prstGeom>
              <a:solidFill>
                <a:srgbClr val="F99102"/>
              </a:solidFill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b="1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主要</a:t>
                </a:r>
                <a:endParaRPr lang="en-US" altLang="zh-CN" sz="2000" b="1">
                  <a:latin typeface="思源黑体 CN" panose="020B0500000000000000" pitchFamily="34" charset="-122"/>
                  <a:ea typeface="思源黑体 CN" panose="020B0500000000000000" pitchFamily="34" charset="-122"/>
                  <a:sym typeface="思源黑体 CN" panose="020B0500000000000000" pitchFamily="34" charset="-122"/>
                </a:endParaRPr>
              </a:p>
              <a:p>
                <a:pPr algn="ctr"/>
                <a:r>
                  <a:rPr lang="zh-CN" altLang="en-US" sz="2000" b="1">
                    <a:latin typeface="思源黑体 CN" panose="020B0500000000000000" pitchFamily="34" charset="-122"/>
                    <a:ea typeface="思源黑体 CN" panose="020B0500000000000000" pitchFamily="34" charset="-122"/>
                    <a:sym typeface="思源黑体 CN" panose="020B0500000000000000" pitchFamily="34" charset="-122"/>
                  </a:rPr>
                  <a:t>人物</a:t>
                </a: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1415733" y="869950"/>
            <a:ext cx="4680267" cy="461665"/>
            <a:chOff x="1415733" y="896831"/>
            <a:chExt cx="4680267" cy="461665"/>
          </a:xfrm>
        </p:grpSpPr>
        <p:sp>
          <p:nvSpPr>
            <p:cNvPr id="15" name="文本框 14"/>
            <p:cNvSpPr txBox="1"/>
            <p:nvPr/>
          </p:nvSpPr>
          <p:spPr>
            <a:xfrm>
              <a:off x="1705946" y="896831"/>
              <a:ext cx="4390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600">
                  <a:latin typeface="字魂131号-酷乐潮玩体" panose="00000500000000000000" pitchFamily="2" charset="-122"/>
                  <a:ea typeface="字魂131号-酷乐潮玩体" panose="00000500000000000000" pitchFamily="2" charset="-122"/>
                  <a:sym typeface="思源黑体 CN" panose="020B0500000000000000" pitchFamily="34" charset="-122"/>
                </a:rPr>
                <a:t>学生读书交流</a:t>
              </a:r>
            </a:p>
          </p:txBody>
        </p:sp>
        <p:sp>
          <p:nvSpPr>
            <p:cNvPr id="16" name="椭圆 15"/>
            <p:cNvSpPr/>
            <p:nvPr/>
          </p:nvSpPr>
          <p:spPr>
            <a:xfrm>
              <a:off x="1415733" y="1046895"/>
              <a:ext cx="161535" cy="161535"/>
            </a:xfrm>
            <a:prstGeom prst="ellipse">
              <a:avLst/>
            </a:prstGeom>
            <a:solidFill>
              <a:srgbClr val="F991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800"/>
            </a:p>
          </p:txBody>
        </p: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1949" y="2116604"/>
            <a:ext cx="3715040" cy="3715040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ThmZDY2NTcyNjc4NTQyMmEyMTI1MmM1NTA3Njk0YzAifQ=="/>
</p:tagLst>
</file>

<file path=ppt/theme/theme1.xml><?xml version="1.0" encoding="utf-8"?>
<a:theme xmlns:a="http://schemas.openxmlformats.org/drawingml/2006/main" name="第一PPT模板网-WWW.1PPT.COM​">
  <a:themeElements>
    <a:clrScheme name="自定义 3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0563C1"/>
      </a:hlink>
      <a:folHlink>
        <a:srgbClr val="954F72"/>
      </a:folHlink>
    </a:clrScheme>
    <a:fontScheme name="思源黑体">
      <a:majorFont>
        <a:latin typeface="思源黑体 CN Bold"/>
        <a:ea typeface="思源黑体 CN Bold"/>
        <a:cs typeface="Arial"/>
      </a:majorFont>
      <a:minorFont>
        <a:latin typeface="思源黑体 CN"/>
        <a:ea typeface="思源黑体 CN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1126</Words>
  <Application>Microsoft Office PowerPoint</Application>
  <PresentationFormat>宽屏</PresentationFormat>
  <Paragraphs>83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Meiryo</vt:lpstr>
      <vt:lpstr>等线</vt:lpstr>
      <vt:lpstr>思源黑体 CN</vt:lpstr>
      <vt:lpstr>思源黑体 CN Normal</vt:lpstr>
      <vt:lpstr>宋体</vt:lpstr>
      <vt:lpstr>微软雅黑</vt:lpstr>
      <vt:lpstr>字魂131号-酷乐潮玩体</vt:lpstr>
      <vt:lpstr>Arial</vt:lpstr>
      <vt:lpstr>Calibri</vt:lpstr>
      <vt:lpstr>Calibri Light</vt:lpstr>
      <vt:lpstr>Wingdings 2</vt:lpstr>
      <vt:lpstr>第一PPT模板网-WWW.1PPT.COM​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/>
  <cp:revision>1</cp:revision>
  <cp:lastPrinted>2022-05-22T10:24:35Z</cp:lastPrinted>
  <dcterms:created xsi:type="dcterms:W3CDTF">2022-05-22T10:24:35Z</dcterms:created>
  <dcterms:modified xsi:type="dcterms:W3CDTF">2023-02-20T11:06:45Z</dcterms:modified>
</cp:coreProperties>
</file>