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5" r:id="rId2"/>
    <p:sldMasterId id="2147483669" r:id="rId3"/>
  </p:sldMasterIdLst>
  <p:notesMasterIdLst>
    <p:notesMasterId r:id="rId27"/>
  </p:notesMasterIdLst>
  <p:sldIdLst>
    <p:sldId id="256" r:id="rId4"/>
    <p:sldId id="257" r:id="rId5"/>
    <p:sldId id="258" r:id="rId6"/>
    <p:sldId id="259" r:id="rId7"/>
    <p:sldId id="264" r:id="rId8"/>
    <p:sldId id="260" r:id="rId9"/>
    <p:sldId id="265" r:id="rId10"/>
    <p:sldId id="320" r:id="rId11"/>
    <p:sldId id="321" r:id="rId12"/>
    <p:sldId id="323" r:id="rId13"/>
    <p:sldId id="261" r:id="rId14"/>
    <p:sldId id="266" r:id="rId15"/>
    <p:sldId id="324" r:id="rId16"/>
    <p:sldId id="331" r:id="rId17"/>
    <p:sldId id="326" r:id="rId18"/>
    <p:sldId id="262" r:id="rId19"/>
    <p:sldId id="267" r:id="rId20"/>
    <p:sldId id="327" r:id="rId21"/>
    <p:sldId id="328" r:id="rId22"/>
    <p:sldId id="329" r:id="rId23"/>
    <p:sldId id="263" r:id="rId24"/>
    <p:sldId id="268" r:id="rId25"/>
    <p:sldId id="332" r:id="rId26"/>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1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showGuides="1">
      <p:cViewPr varScale="1">
        <p:scale>
          <a:sx n="108" d="100"/>
          <a:sy n="108" d="100"/>
        </p:scale>
        <p:origin x="714" y="114"/>
      </p:cViewPr>
      <p:guideLst>
        <p:guide orient="horz" pos="2183"/>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1ABC92-6ED5-47BA-AC4A-4795E7D629CC}" type="datetimeFigureOut">
              <a:rPr lang="zh-CN" altLang="en-US" smtClean="0"/>
              <a:t>2023/2/21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E02C90-D486-4987-9721-F4C5DC58FC75}" type="slidenum">
              <a:rPr lang="zh-CN" altLang="en-US" smtClean="0"/>
              <a:t>‹#›</a:t>
            </a:fld>
            <a:endParaRPr lang="zh-CN" altLang="en-US"/>
          </a:p>
        </p:txBody>
      </p:sp>
    </p:spTree>
    <p:extLst>
      <p:ext uri="{BB962C8B-B14F-4D97-AF65-F5344CB8AC3E}">
        <p14:creationId xmlns:p14="http://schemas.microsoft.com/office/powerpoint/2010/main" val="3097709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91E02C90-D486-4987-9721-F4C5DC58FC75}" type="slidenum">
              <a:rPr lang="zh-CN" altLang="en-US" smtClean="0"/>
              <a:t>11</a:t>
            </a:fld>
            <a:endParaRPr lang="zh-CN" altLang="en-US"/>
          </a:p>
        </p:txBody>
      </p:sp>
    </p:spTree>
    <p:extLst>
      <p:ext uri="{BB962C8B-B14F-4D97-AF65-F5344CB8AC3E}">
        <p14:creationId xmlns:p14="http://schemas.microsoft.com/office/powerpoint/2010/main" val="2062550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8014935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Master" Target="../slideMasters/slideMaster1.xml"/><Relationship Id="rId4" Type="http://schemas.openxmlformats.org/officeDocument/2006/relationships/image" Target="../media/image1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1C5D055-BB99-8603-BE1D-E91D650866F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915452-8C6F-264C-7956-7E7AA151C8D6}"/>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3609474"/>
            <a:ext cx="12192000" cy="3248526"/>
          </a:xfrm>
          <a:prstGeom prst="rect">
            <a:avLst/>
          </a:prstGeom>
        </p:spPr>
      </p:pic>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B8E72C-0CAF-5DC7-5F3E-A1615F1CD87D}"/>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385011" y="938463"/>
            <a:ext cx="4203031" cy="1732548"/>
          </a:xfrm>
          <a:prstGeom prst="rect">
            <a:avLst/>
          </a:prstGeom>
        </p:spPr>
      </p:pic>
      <p:pic>
        <p:nvPicPr>
          <p:cNvPr id="16" name="图片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3399AA-B9DA-D5A9-5449-751E81187483}"/>
              </a:ext>
            </a:extLst>
          </p:cNvPr>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689811" y="3192379"/>
            <a:ext cx="1989221" cy="1989222"/>
          </a:xfrm>
          <a:prstGeom prst="rect">
            <a:avLst/>
          </a:prstGeom>
        </p:spPr>
      </p:pic>
    </p:spTree>
    <p:extLst>
      <p:ext uri="{BB962C8B-B14F-4D97-AF65-F5344CB8AC3E}">
        <p14:creationId xmlns:p14="http://schemas.microsoft.com/office/powerpoint/2010/main" val="222976627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5979041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40220382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29066544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52991076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33795711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28146158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200013757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397903330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两栏内容">
    <p:spTree>
      <p:nvGrpSpPr>
        <p:cNvPr id="1" name=""/>
        <p:cNvGrpSpPr/>
        <p:nvPr/>
      </p:nvGrpSpPr>
      <p:grpSpPr>
        <a:xfrm>
          <a:off x="0" y="0"/>
          <a:ext cx="0" cy="0"/>
          <a:chOff x="0" y="0"/>
          <a:chExt cx="0" cy="0"/>
        </a:xfrm>
      </p:grpSpPr>
      <p:pic>
        <p:nvPicPr>
          <p:cNvPr id="11" name="图片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6FE1BA1-99D5-D351-3335-D1AAAA45640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74042"/>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BD51B6-A640-457B-3187-DC206020C9A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3525254"/>
            <a:ext cx="5871411" cy="3348788"/>
          </a:xfrm>
          <a:prstGeom prst="rect">
            <a:avLst/>
          </a:prstGeom>
        </p:spPr>
      </p:pic>
      <p:pic>
        <p:nvPicPr>
          <p:cNvPr id="9" name="图片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F48204-6FD3-4A2C-7912-816D998D640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16042"/>
            <a:ext cx="12192000" cy="6874042"/>
          </a:xfrm>
          <a:prstGeom prst="rect">
            <a:avLst/>
          </a:prstGeom>
        </p:spPr>
      </p:pic>
    </p:spTree>
    <p:extLst>
      <p:ext uri="{BB962C8B-B14F-4D97-AF65-F5344CB8AC3E}">
        <p14:creationId xmlns:p14="http://schemas.microsoft.com/office/powerpoint/2010/main" val="385975549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2602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3105D73-CD4A-8078-D91C-E8A99965C02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11" name="图片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B571100-42DD-D25B-572F-820FA50436A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4038600"/>
            <a:ext cx="12192000" cy="2835442"/>
          </a:xfrm>
          <a:prstGeom prst="rect">
            <a:avLst/>
          </a:prstGeom>
        </p:spPr>
      </p:pic>
      <p:pic>
        <p:nvPicPr>
          <p:cNvPr id="9" name="图片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F10D27-13DD-B5DF-FADC-D46AED22B450}"/>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0" y="3973974"/>
            <a:ext cx="5871411" cy="2900068"/>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6FF63BB-DFF7-7D51-A3CA-E46131EF21CE}"/>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190271"/>
            <a:ext cx="12192000" cy="6667729"/>
          </a:xfrm>
          <a:prstGeom prst="rect">
            <a:avLst/>
          </a:prstGeom>
        </p:spPr>
      </p:pic>
    </p:spTree>
    <p:extLst>
      <p:ext uri="{BB962C8B-B14F-4D97-AF65-F5344CB8AC3E}">
        <p14:creationId xmlns:p14="http://schemas.microsoft.com/office/powerpoint/2010/main" val="226983423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656422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1070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148326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041318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168790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068446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219850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880998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899279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10577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8E7B57-426A-5CB2-0345-448169E3222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11" name="图片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6C36C28-4657-80C5-97AB-76A7C64DB544}"/>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4535905"/>
            <a:ext cx="12192000" cy="2322095"/>
          </a:xfrm>
          <a:prstGeom prst="rect">
            <a:avLst/>
          </a:prstGeom>
        </p:spPr>
      </p:pic>
    </p:spTree>
    <p:extLst>
      <p:ext uri="{BB962C8B-B14F-4D97-AF65-F5344CB8AC3E}">
        <p14:creationId xmlns:p14="http://schemas.microsoft.com/office/powerpoint/2010/main" val="254916293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pic>
        <p:nvPicPr>
          <p:cNvPr id="11" name="图片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6FE1BA1-99D5-D351-3335-D1AAAA45640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74042"/>
          </a:xfrm>
          <a:prstGeom prst="rect">
            <a:avLst/>
          </a:prstGeom>
        </p:spPr>
      </p:pic>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BD51B6-A640-457B-3187-DC206020C9A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3525254"/>
            <a:ext cx="5871411" cy="3348788"/>
          </a:xfrm>
          <a:prstGeom prst="rect">
            <a:avLst/>
          </a:prstGeom>
        </p:spPr>
      </p:pic>
      <p:pic>
        <p:nvPicPr>
          <p:cNvPr id="9" name="图片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F48204-6FD3-4A2C-7912-816D998D640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16042"/>
            <a:ext cx="12192000" cy="6874042"/>
          </a:xfrm>
          <a:prstGeom prst="rect">
            <a:avLst/>
          </a:prstGeom>
        </p:spPr>
      </p:pic>
    </p:spTree>
    <p:extLst>
      <p:ext uri="{BB962C8B-B14F-4D97-AF65-F5344CB8AC3E}">
        <p14:creationId xmlns:p14="http://schemas.microsoft.com/office/powerpoint/2010/main" val="302940260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904297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691173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236188484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194386401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C7228E3-C0D6-4723-A234-F10461F69D5C}" type="datetimeFigureOut">
              <a:rPr lang="zh-CN" altLang="en-US" smtClean="0"/>
              <a:t>2023/2/21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C4F272-2F9B-4688-A8E2-627EE4F7447A}" type="slidenum">
              <a:rPr lang="zh-CN" altLang="en-US" smtClean="0"/>
              <a:t>‹#›</a:t>
            </a:fld>
            <a:endParaRPr lang="zh-CN" altLang="en-US"/>
          </a:p>
        </p:txBody>
      </p:sp>
    </p:spTree>
    <p:extLst>
      <p:ext uri="{BB962C8B-B14F-4D97-AF65-F5344CB8AC3E}">
        <p14:creationId xmlns:p14="http://schemas.microsoft.com/office/powerpoint/2010/main" val="38123560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image" Target="file:///D:\qq&#25991;&#20214;\712321467\Image\C2C\Image2\%7b75232B38-A165-1FB7-499C-2E1C792CACB5%7d.png" TargetMode="Externa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8" r:link="rId9"/>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2441459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228E3-C0D6-4723-A234-F10461F69D5C}" type="datetimeFigureOut">
              <a:rPr lang="zh-CN" altLang="en-US" smtClean="0"/>
              <a:t>2023/2/21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4F272-2F9B-4688-A8E2-627EE4F7447A}" type="slidenum">
              <a:rPr lang="zh-CN" altLang="en-US" smtClean="0"/>
              <a:t>‹#›</a:t>
            </a:fld>
            <a:endParaRPr lang="zh-CN" altLang="en-US"/>
          </a:p>
        </p:txBody>
      </p:sp>
      <p:pic>
        <p:nvPicPr>
          <p:cNvPr id="7" name="图片 1073743875" descr="学科网 zxxk.com"/>
          <p:cNvPicPr>
            <a:picLocks noChangeAspect="1"/>
          </p:cNvPicPr>
          <p:nvPr/>
        </p:nvPicPr>
        <p:blipFill>
          <a:blip r:embed="rId14" r:link="rId15"/>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4171917668"/>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8" r:id="rId12"/>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2023/2/21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6602276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1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1.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1.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1.png"/><Relationship Id="rId1" Type="http://schemas.openxmlformats.org/officeDocument/2006/relationships/slideLayout" Target="../slideLayouts/slideLayout4.xml"/><Relationship Id="rId4" Type="http://schemas.openxmlformats.org/officeDocument/2006/relationships/image" Target="../media/image31.png"/></Relationships>
</file>

<file path=ppt/slides/_rels/slide2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5.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 Id="rId5" Type="http://schemas.openxmlformats.org/officeDocument/2006/relationships/image" Target="../media/image19.png"/><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7C36FF-A590-8066-885A-C114E40870D5}"/>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3946359" y="3989081"/>
            <a:ext cx="4042610" cy="2601680"/>
          </a:xfrm>
          <a:prstGeom prst="rect">
            <a:avLst/>
          </a:prstGeom>
        </p:spPr>
      </p:pic>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C8EF4A-790B-9FA6-F33B-60437F27C34C}"/>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041423" y="1316661"/>
            <a:ext cx="10109154" cy="1669667"/>
          </a:xfrm>
          <a:prstGeom prst="rect">
            <a:avLst/>
          </a:prstGeom>
        </p:spPr>
      </p:pic>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DCAE8C-6596-2CC1-F64A-A07619B78338}"/>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2546781" y="2987320"/>
            <a:ext cx="7098437" cy="1159043"/>
          </a:xfrm>
          <a:prstGeom prst="rect">
            <a:avLst/>
          </a:prstGeom>
        </p:spPr>
      </p:pic>
    </p:spTree>
    <p:extLst>
      <p:ext uri="{BB962C8B-B14F-4D97-AF65-F5344CB8AC3E}">
        <p14:creationId xmlns:p14="http://schemas.microsoft.com/office/powerpoint/2010/main" val="954995439"/>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nodeType="withEffect">
                                  <p:stCondLst>
                                    <p:cond delay="500"/>
                                  </p:stCondLst>
                                  <p:childTnLst>
                                    <p:set>
                                      <p:cBhvr>
                                        <p:cTn id="9" dur="1" fill="hold">
                                          <p:stCondLst>
                                            <p:cond delay="0"/>
                                          </p:stCondLst>
                                        </p:cTn>
                                        <p:tgtEl>
                                          <p:spTgt spid="12"/>
                                        </p:tgtEl>
                                        <p:attrNameLst>
                                          <p:attrName>style.visibility</p:attrName>
                                        </p:attrNameLst>
                                      </p:cBhvr>
                                      <p:to>
                                        <p:strVal val="visible"/>
                                      </p:to>
                                    </p:set>
                                    <p:animEffect transition="in" filter="randombar(horizontal)">
                                      <p:cBhvr>
                                        <p:cTn id="10" dur="500"/>
                                        <p:tgtEl>
                                          <p:spTgt spid="12"/>
                                        </p:tgtEl>
                                      </p:cBhvr>
                                    </p:animEffect>
                                  </p:childTnLst>
                                </p:cTn>
                              </p:par>
                              <p:par>
                                <p:cTn id="11" presetID="10" presetClass="entr" presetSubtype="0" fill="hold" nodeType="withEffect">
                                  <p:stCondLst>
                                    <p:cond delay="50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良好家风的作用</a:t>
            </a:r>
          </a:p>
        </p:txBody>
      </p:sp>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53F7C4-EA00-D8BA-F8E3-343D5B6CE2A0}"/>
              </a:ext>
            </a:extLst>
          </p:cNvPr>
          <p:cNvGrpSpPr/>
          <p:nvPr/>
        </p:nvGrpSpPr>
        <p:grpSpPr>
          <a:xfrm>
            <a:off x="1516527" y="1459835"/>
            <a:ext cx="9158946" cy="1790314"/>
            <a:chOff x="1242353" y="2363417"/>
            <a:chExt cx="9158946" cy="1335908"/>
          </a:xfrm>
        </p:grpSpPr>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F46A9AA-F0C2-66D4-1CCB-347BE247CF2A}"/>
                </a:ext>
              </a:extLst>
            </p:cNvPr>
            <p:cNvSpPr txBox="1"/>
            <p:nvPr/>
          </p:nvSpPr>
          <p:spPr>
            <a:xfrm>
              <a:off x="1933808" y="2427354"/>
              <a:ext cx="8225118" cy="1138916"/>
            </a:xfrm>
            <a:prstGeom prst="rect">
              <a:avLst/>
            </a:prstGeom>
            <a:noFill/>
          </p:spPr>
          <p:txBody>
            <a:bodyPr wrap="square" rtlCol="0">
              <a:spAutoFit/>
            </a:bodyPr>
            <a:lstStyle/>
            <a:p>
              <a:pPr marL="0" marR="0" lvl="0" indent="0" algn="l" defTabSz="914400" rtl="0" eaLnBrk="1" fontAlgn="auto" latinLnBrk="0" hangingPunct="1">
                <a:lnSpc>
                  <a:spcPct val="150000"/>
                </a:lnSpc>
                <a:spcBef>
                  <a:spcPct val="0"/>
                </a:spcBef>
                <a:spcAft>
                  <a:spcPct val="0"/>
                </a:spcAft>
                <a:buClr>
                  <a:srgbClr val="184475"/>
                </a:buClr>
                <a:buSzTx/>
                <a:buFontTx/>
                <a:buNone/>
                <a:defRPr/>
              </a:pPr>
              <a:r>
                <a:rPr kumimoji="0" lang="zh-CN" altLang="en-US" sz="1600" b="0" i="0" u="none" strike="noStrike" kern="1200" cap="none" spc="0" normalizeH="0" baseline="0" noProof="0">
                  <a:ln>
                    <a:noFill/>
                  </a:ln>
                  <a:solidFill>
                    <a:prstClr val="black">
                      <a:lumMod val="75000"/>
                      <a:lumOff val="25000"/>
                    </a:prstClr>
                  </a:solidFill>
                  <a:effectLst/>
                  <a:uLnTx/>
                  <a:uFillTx/>
                  <a:latin typeface="思源黑体 Normal" panose="020B0400000000000000" pitchFamily="34" charset="-122"/>
                  <a:ea typeface="思源黑体 Normal" panose="020B0400000000000000" pitchFamily="34" charset="-122"/>
                </a:rPr>
                <a:t>现代的家训家规随意性比较强，不像古代那么成熟稳定。关键的原因是我们处在一个社会转型时期，很多概念成人都是模糊的，都在探索之中。同时，儿童的成长又是不能等待的。因此，我们在家庭教育中要给孩一个较稳定的价值观。比如，消费和节约，前几年，老百姓刚接受消费拉动经济增长的观念，现在又提倡节约型社会。</a:t>
              </a:r>
            </a:p>
          </p:txBody>
        </p:sp>
        <p:sp>
          <p:nvSpPr>
            <p:cNvPr id="7" name="矩形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4A1CE95-9D65-49EB-4453-B420F1B9B376}"/>
                </a:ext>
              </a:extLst>
            </p:cNvPr>
            <p:cNvSpPr/>
            <p:nvPr/>
          </p:nvSpPr>
          <p:spPr>
            <a:xfrm>
              <a:off x="1728506" y="2375357"/>
              <a:ext cx="8672793" cy="1323967"/>
            </a:xfrm>
            <a:prstGeom prst="rect">
              <a:avLst/>
            </a:prstGeom>
            <a:noFill/>
            <a:ln w="22225">
              <a:solidFill>
                <a:srgbClr val="27A6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8" name="矩形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A198CC5-87CD-ACE1-975C-FB777D1330EB}"/>
                </a:ext>
              </a:extLst>
            </p:cNvPr>
            <p:cNvSpPr/>
            <p:nvPr/>
          </p:nvSpPr>
          <p:spPr>
            <a:xfrm rot="5400000">
              <a:off x="817475" y="2788295"/>
              <a:ext cx="1335908"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15E706-9A6B-7C26-6000-3F369B66A93B}"/>
                </a:ext>
              </a:extLst>
            </p:cNvPr>
            <p:cNvSpPr txBox="1"/>
            <p:nvPr/>
          </p:nvSpPr>
          <p:spPr>
            <a:xfrm>
              <a:off x="1242355" y="2537904"/>
              <a:ext cx="523220" cy="986937"/>
            </a:xfrm>
            <a:prstGeom prst="rect">
              <a:avLst/>
            </a:prstGeom>
            <a:noFill/>
          </p:spPr>
          <p:txBody>
            <a:bodyPr vert="eaVert"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2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rPr>
                <a:t>榜样性</a:t>
              </a:r>
            </a:p>
          </p:txBody>
        </p:sp>
      </p:grpSp>
      <p:grpSp>
        <p:nvGrpSpPr>
          <p:cNvPr id="10" name="组合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5A6A923-66A1-0D93-FB56-B43AC9715C02}"/>
              </a:ext>
            </a:extLst>
          </p:cNvPr>
          <p:cNvGrpSpPr/>
          <p:nvPr/>
        </p:nvGrpSpPr>
        <p:grpSpPr>
          <a:xfrm>
            <a:off x="1516527" y="3627802"/>
            <a:ext cx="9158946" cy="1790315"/>
            <a:chOff x="1242353" y="2363416"/>
            <a:chExt cx="9158946" cy="1335909"/>
          </a:xfrm>
        </p:grpSpPr>
        <p:sp>
          <p:nvSpPr>
            <p:cNvPr id="11" name="文本框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41C48A-C2BD-E050-4447-E8A410F64486}"/>
                </a:ext>
              </a:extLst>
            </p:cNvPr>
            <p:cNvSpPr txBox="1"/>
            <p:nvPr/>
          </p:nvSpPr>
          <p:spPr>
            <a:xfrm>
              <a:off x="1948423" y="2512550"/>
              <a:ext cx="8195887" cy="1138916"/>
            </a:xfrm>
            <a:prstGeom prst="rect">
              <a:avLst/>
            </a:prstGeom>
            <a:noFill/>
          </p:spPr>
          <p:txBody>
            <a:bodyPr wrap="square" rtlCol="0">
              <a:spAutoFit/>
            </a:bodyPr>
            <a:lstStyle/>
            <a:p>
              <a:pPr marL="0" marR="0" lvl="0" indent="0" algn="l" defTabSz="914400" rtl="0" eaLnBrk="1" fontAlgn="auto" latinLnBrk="0" hangingPunct="1">
                <a:lnSpc>
                  <a:spcPct val="150000"/>
                </a:lnSpc>
                <a:spcBef>
                  <a:spcPct val="0"/>
                </a:spcBef>
                <a:spcAft>
                  <a:spcPct val="0"/>
                </a:spcAft>
                <a:buClr>
                  <a:srgbClr val="184475"/>
                </a:buClr>
                <a:buSzTx/>
                <a:buFontTx/>
                <a:buNone/>
                <a:defRPr/>
              </a:pPr>
              <a:r>
                <a:rPr kumimoji="0" lang="zh-CN" altLang="en-US" sz="1600" b="0" i="0" u="none" strike="noStrike" kern="1200" cap="none" spc="0" normalizeH="0" baseline="0" noProof="0">
                  <a:ln>
                    <a:noFill/>
                  </a:ln>
                  <a:solidFill>
                    <a:prstClr val="black">
                      <a:lumMod val="75000"/>
                      <a:lumOff val="25000"/>
                    </a:prstClr>
                  </a:solidFill>
                  <a:effectLst/>
                  <a:uLnTx/>
                  <a:uFillTx/>
                  <a:latin typeface="思源黑体 Normal" panose="020B0400000000000000" pitchFamily="34" charset="-122"/>
                  <a:ea typeface="思源黑体 Normal" panose="020B0400000000000000" pitchFamily="34" charset="-122"/>
                </a:rPr>
                <a:t>从深层次讲，消费和节约是统一的。可是，家长从字面上理解，遇到具体情景时是有矛盾的。一个三代同堂的家庭，老人说，现在天不是太黑，不要开灯。妈妈说，不开灯发电厂的电卖给谁。这对孩子来说是两种有冲突的价值观，孩子容易比较混乱。所以，孩子的言行不一和我们成人在教育过程中的价值冲突是有关系的。</a:t>
              </a:r>
            </a:p>
          </p:txBody>
        </p:sp>
        <p:sp>
          <p:nvSpPr>
            <p:cNvPr id="12" name="矩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229EAD-3619-6074-55DF-07BF710759CB}"/>
                </a:ext>
              </a:extLst>
            </p:cNvPr>
            <p:cNvSpPr/>
            <p:nvPr/>
          </p:nvSpPr>
          <p:spPr>
            <a:xfrm>
              <a:off x="1728506" y="2375357"/>
              <a:ext cx="8672793" cy="1323967"/>
            </a:xfrm>
            <a:prstGeom prst="rect">
              <a:avLst/>
            </a:prstGeom>
            <a:noFill/>
            <a:ln w="22225">
              <a:solidFill>
                <a:srgbClr val="27A6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13" name="矩形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03D4969-EFC0-B617-6962-49758BA0516F}"/>
                </a:ext>
              </a:extLst>
            </p:cNvPr>
            <p:cNvSpPr/>
            <p:nvPr/>
          </p:nvSpPr>
          <p:spPr>
            <a:xfrm rot="5400000">
              <a:off x="817474" y="2788295"/>
              <a:ext cx="1335909"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44FC3DE-AFF7-CB38-EAB8-194C40885F8C}"/>
                </a:ext>
              </a:extLst>
            </p:cNvPr>
            <p:cNvSpPr txBox="1"/>
            <p:nvPr/>
          </p:nvSpPr>
          <p:spPr>
            <a:xfrm>
              <a:off x="1242355" y="2537904"/>
              <a:ext cx="523220" cy="986937"/>
            </a:xfrm>
            <a:prstGeom prst="rect">
              <a:avLst/>
            </a:prstGeom>
            <a:noFill/>
          </p:spPr>
          <p:txBody>
            <a:bodyPr vert="eaVert"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2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rPr>
                <a:t>法规性</a:t>
              </a:r>
            </a:p>
          </p:txBody>
        </p:sp>
      </p:grpSp>
    </p:spTree>
    <p:extLst>
      <p:ext uri="{BB962C8B-B14F-4D97-AF65-F5344CB8AC3E}">
        <p14:creationId xmlns:p14="http://schemas.microsoft.com/office/powerpoint/2010/main" val="428518907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par>
                                <p:cTn id="8" presetID="14"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horizontal)">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1AF792-3FF0-AB56-DAE5-B76B29897939}"/>
              </a:ext>
            </a:extLst>
          </p:cNvPr>
          <p:cNvGrpSpPr/>
          <p:nvPr/>
        </p:nvGrpSpPr>
        <p:grpSpPr>
          <a:xfrm>
            <a:off x="1203160" y="1314433"/>
            <a:ext cx="3572376" cy="3572376"/>
            <a:chOff x="1720517" y="1504950"/>
            <a:chExt cx="3572376" cy="3572376"/>
          </a:xfrm>
        </p:grpSpPr>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98CF8F-E723-4497-D3C1-869BD47BB42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20517" y="1504950"/>
              <a:ext cx="3572376" cy="3572376"/>
            </a:xfrm>
            <a:prstGeom prst="rect">
              <a:avLst/>
            </a:pr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F231C2-A56B-4A46-DF4B-CD454E19DC9C}"/>
                </a:ext>
              </a:extLst>
            </p:cNvPr>
            <p:cNvSpPr txBox="1"/>
            <p:nvPr/>
          </p:nvSpPr>
          <p:spPr>
            <a:xfrm>
              <a:off x="2940886" y="2715035"/>
              <a:ext cx="1149851" cy="1200329"/>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pPr algn="ctr"/>
              <a:r>
                <a:rPr lang="zh-CN" altLang="en-US" sz="7200">
                  <a:solidFill>
                    <a:srgbClr val="207F82"/>
                  </a:solidFill>
                  <a:latin typeface="三极榜书简体" panose="00000500000000000000" pitchFamily="2" charset="-122"/>
                  <a:ea typeface="三极榜书简体" panose="00000500000000000000" pitchFamily="2" charset="-122"/>
                </a:rPr>
                <a:t>叁</a:t>
              </a:r>
            </a:p>
          </p:txBody>
        </p:sp>
      </p:gr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F648D1-5652-5C9A-C65C-828F6D996C52}"/>
              </a:ext>
            </a:extLst>
          </p:cNvPr>
          <p:cNvSpPr txBox="1"/>
          <p:nvPr/>
        </p:nvSpPr>
        <p:spPr>
          <a:xfrm>
            <a:off x="4545910" y="2233884"/>
            <a:ext cx="6442930" cy="1107996"/>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algn="l"/>
            <a:r>
              <a:rPr lang="zh-CN" altLang="en-US" sz="6600" dirty="0"/>
              <a:t>好家风好家训</a:t>
            </a:r>
          </a:p>
        </p:txBody>
      </p:sp>
      <p:sp>
        <p:nvSpPr>
          <p:cNvPr id="10" name="Rectangle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66E97F-2199-D55D-E2C4-EF141C595160}"/>
              </a:ext>
            </a:extLst>
          </p:cNvPr>
          <p:cNvSpPr/>
          <p:nvPr/>
        </p:nvSpPr>
        <p:spPr>
          <a:xfrm>
            <a:off x="4760475" y="3363044"/>
            <a:ext cx="5562619" cy="775405"/>
          </a:xfrm>
          <a:prstGeom prst="rect">
            <a:avLst/>
          </a:prstGeom>
        </p:spPr>
        <p:txBody>
          <a:bodyPr wrap="square">
            <a:spAutoFit/>
          </a:bodyPr>
          <a:lstStyle/>
          <a:p>
            <a:pPr>
              <a:lnSpc>
                <a:spcPct val="200000"/>
              </a:lnSpc>
            </a:pP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CARRY FORWARD CHINESETRADITIONAL CULTURE, INHERIT </a:t>
            </a:r>
            <a:r>
              <a:rPr lang="en-US" altLang="zh-CN"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GOOD </a:t>
            </a: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FAMILY TRADITION</a:t>
            </a:r>
          </a:p>
        </p:txBody>
      </p:sp>
    </p:spTree>
    <p:extLst>
      <p:ext uri="{BB962C8B-B14F-4D97-AF65-F5344CB8AC3E}">
        <p14:creationId xmlns:p14="http://schemas.microsoft.com/office/powerpoint/2010/main" val="34398129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nodeType="afterGroup">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randombar(horizontal)">
                                      <p:cBhvr>
                                        <p:cTn id="13" dur="500"/>
                                        <p:tgtEl>
                                          <p:spTgt spid="9"/>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horizont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好家风好家训</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797286-B1B9-D5EE-BB24-A41C71FC58D6}"/>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65747" y="1164830"/>
            <a:ext cx="5101390" cy="4311316"/>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257E59A-F60B-6710-BA08-74748E099762}"/>
              </a:ext>
            </a:extLst>
          </p:cNvPr>
          <p:cNvSpPr txBox="1"/>
          <p:nvPr/>
        </p:nvSpPr>
        <p:spPr>
          <a:xfrm>
            <a:off x="5165559" y="1668020"/>
            <a:ext cx="6128084" cy="793038"/>
          </a:xfrm>
          <a:prstGeom prst="rect">
            <a:avLst/>
          </a:prstGeom>
          <a:noFill/>
        </p:spPr>
        <p:txBody>
          <a:bodyPr wrap="square" rtlCol="0">
            <a:spAutoFit/>
          </a:bodyPr>
          <a:lstStyle/>
          <a:p>
            <a:pPr lvl="0">
              <a:lnSpc>
                <a:spcPct val="150000"/>
              </a:lnSpc>
              <a:buClr>
                <a:srgbClr val="184475"/>
              </a:buClr>
              <a:defRPr/>
            </a:pPr>
            <a:r>
              <a:rPr lang="en-US" altLang="zh-CN" dirty="0">
                <a:solidFill>
                  <a:srgbClr val="0D6366"/>
                </a:solidFill>
                <a:latin typeface="思源黑体 Normal" panose="020B0400000000000000" pitchFamily="34" charset="-122"/>
                <a:ea typeface="思源黑体 Normal" panose="020B0400000000000000" pitchFamily="34" charset="-122"/>
              </a:rPr>
              <a:t>《</a:t>
            </a:r>
            <a:r>
              <a:rPr lang="zh-CN" altLang="en-US" dirty="0">
                <a:solidFill>
                  <a:srgbClr val="0D6366"/>
                </a:solidFill>
                <a:latin typeface="思源黑体 Normal" panose="020B0400000000000000" pitchFamily="34" charset="-122"/>
                <a:ea typeface="思源黑体 Normal" panose="020B0400000000000000" pitchFamily="34" charset="-122"/>
              </a:rPr>
              <a:t>颜氏家训</a:t>
            </a:r>
            <a:r>
              <a:rPr lang="en-US" altLang="zh-CN" dirty="0">
                <a:solidFill>
                  <a:srgbClr val="0D6366"/>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成书于隋文帝灭陈国以后，隋炀帝即位之前</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约公元</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6</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世纪末</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。是颜之推记述个人经历、思想、学识以告诫子孙的著作。</a:t>
            </a:r>
          </a:p>
        </p:txBody>
      </p:sp>
      <p:sp>
        <p:nvSpPr>
          <p:cNvPr id="7" name="Rectangle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13A7914-C3AE-A32F-1333-60B9AAF0B5C4}"/>
              </a:ext>
            </a:extLst>
          </p:cNvPr>
          <p:cNvSpPr/>
          <p:nvPr/>
        </p:nvSpPr>
        <p:spPr>
          <a:xfrm>
            <a:off x="6001753" y="2658980"/>
            <a:ext cx="5209675" cy="2153652"/>
          </a:xfrm>
          <a:prstGeom prst="rect">
            <a:avLst/>
          </a:prstGeom>
          <a:ln w="19050">
            <a:solidFill>
              <a:srgbClr val="27A69C"/>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133" rtl="0" eaLnBrk="1" fontAlgn="auto" latinLnBrk="0" hangingPunct="1">
              <a:lnSpc>
                <a:spcPct val="100000"/>
              </a:lnSpc>
              <a:spcBef>
                <a:spcPct val="0"/>
              </a:spcBef>
              <a:spcAft>
                <a:spcPct val="0"/>
              </a:spcAft>
              <a:buClrTx/>
              <a:buSzTx/>
              <a:buFontTx/>
              <a:buNone/>
              <a:defRPr/>
            </a:pPr>
            <a:endParaRPr kumimoji="0" lang="en-US" sz="3189" b="0" i="0" u="none" strike="noStrike" kern="0" cap="none" spc="0" normalizeH="0" baseline="0" noProof="0">
              <a:ln>
                <a:noFill/>
              </a:ln>
              <a:solidFill>
                <a:prstClr val="white">
                  <a:lumMod val="95000"/>
                </a:prstClr>
              </a:solidFill>
              <a:effectLst/>
              <a:uLnTx/>
              <a:uFillTx/>
              <a:latin typeface="微软雅黑" panose="020B0503020204020204" pitchFamily="34" charset="-122"/>
              <a:ea typeface="微软雅黑" panose="020B0503020204020204" pitchFamily="34" charset="-122"/>
              <a:cs typeface="+mn-cs"/>
              <a:sym typeface="+mn-lt"/>
            </a:endParaRPr>
          </a:p>
        </p:txBody>
      </p: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F241AB-609E-71FB-B67A-485F9BC7C14E}"/>
              </a:ext>
            </a:extLst>
          </p:cNvPr>
          <p:cNvSpPr txBox="1"/>
          <p:nvPr/>
        </p:nvSpPr>
        <p:spPr>
          <a:xfrm>
            <a:off x="6096000" y="2691064"/>
            <a:ext cx="4993106" cy="1993366"/>
          </a:xfrm>
          <a:prstGeom prst="rect">
            <a:avLst/>
          </a:prstGeom>
          <a:noFill/>
        </p:spPr>
        <p:txBody>
          <a:bodyPr wrap="square" rtlCol="0">
            <a:spAutoFit/>
          </a:bodyPr>
          <a:lstStyle/>
          <a:p>
            <a:pPr lvl="0">
              <a:lnSpc>
                <a:spcPct val="15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 上智不教而成，下愚虽教无益，中庸之人，不教不知也。古者圣王，有“胎教”之法，怀子三月，出居别宫，目不邪视，耳不妄听，音声滋味，以礼节之。书之玉版，藏诸金匮。生子咳提，师保固明孝仁礼义，导习之矣。凡庶纵不能尔，当及婴稚识人颜色、知人喜怒，便加教诲，使为则为，使止则止，比及数岁，可省笞罚。父母威严而有慈，则子女畏慎而生孝矣。</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3E3AAD-193A-1AD0-296E-7908EE5FCA63}"/>
              </a:ext>
            </a:extLst>
          </p:cNvPr>
          <p:cNvSpPr txBox="1"/>
          <p:nvPr/>
        </p:nvSpPr>
        <p:spPr>
          <a:xfrm>
            <a:off x="6110037" y="4844716"/>
            <a:ext cx="4979069" cy="1444819"/>
          </a:xfrm>
          <a:prstGeom prst="rect">
            <a:avLst/>
          </a:prstGeom>
          <a:noFill/>
        </p:spPr>
        <p:txBody>
          <a:bodyPr wrap="square" rtlCol="0">
            <a:spAutoFit/>
          </a:bodyPr>
          <a:lstStyle/>
          <a:p>
            <a:pPr lvl="0">
              <a:lnSpc>
                <a:spcPct val="150000"/>
              </a:lnSpc>
              <a:buClr>
                <a:srgbClr val="184475"/>
              </a:buClr>
              <a:defRPr/>
            </a:pPr>
            <a:r>
              <a:rPr lang="zh-CN" altLang="en-US" sz="1200">
                <a:solidFill>
                  <a:schemeClr val="tx1">
                    <a:lumMod val="75000"/>
                    <a:lumOff val="25000"/>
                  </a:schemeClr>
                </a:solidFill>
                <a:latin typeface="思源黑体 Normal" panose="020B0400000000000000" pitchFamily="34" charset="-122"/>
                <a:ea typeface="思源黑体 Normal" panose="020B0400000000000000" pitchFamily="34" charset="-122"/>
              </a:rPr>
              <a:t>上智的人不用教育就能成才，下愚的人即使教育再多也不起作用，只有绝大多数普通人要教育，不教就不知。古时候的圣王，有“胎教”的做法，怀孕三个月的时候，出去住到别的好房子里，眼睛不能斜视，耳朵不能乱听，听音乐吃美味，都要按照礼义加以节制。只要父母既威严又慈爱，子女自然敬畏谨慎而有孝行了。</a:t>
            </a:r>
          </a:p>
        </p:txBody>
      </p:sp>
    </p:spTree>
    <p:extLst>
      <p:ext uri="{BB962C8B-B14F-4D97-AF65-F5344CB8AC3E}">
        <p14:creationId xmlns:p14="http://schemas.microsoft.com/office/powerpoint/2010/main" val="112426721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nodeType="afterGroup">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cTn>
                              </p:par>
                            </p:childTnLst>
                          </p:cTn>
                        </p:par>
                        <p:par>
                          <p:cTn id="15" fill="hold" nodeType="afterGroup">
                            <p:stCondLst>
                              <p:cond delay="1000"/>
                            </p:stCondLst>
                            <p:childTnLst>
                              <p:par>
                                <p:cTn id="16" presetID="14" presetClass="entr" presetSubtype="1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randombar(horizontal)">
                                      <p:cBhvr>
                                        <p:cTn id="18" dur="500"/>
                                        <p:tgtEl>
                                          <p:spTgt spid="8"/>
                                        </p:tgtEl>
                                      </p:cBhvr>
                                    </p:animEffect>
                                  </p:childTnLst>
                                </p:cTn>
                              </p:par>
                            </p:childTnLst>
                          </p:cTn>
                        </p:par>
                        <p:par>
                          <p:cTn id="19" fill="hold" nodeType="afterGroup">
                            <p:stCondLst>
                              <p:cond delay="1500"/>
                            </p:stCondLst>
                            <p:childTnLst>
                              <p:par>
                                <p:cTn id="20" presetID="14" presetClass="entr" presetSubtype="1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好家风好家训</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A4806A-07C1-A391-7080-0C0FDEC98DE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944102" y="792211"/>
            <a:ext cx="8303795" cy="379222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1A49BF4-AE52-C737-F529-1554DC5611AD}"/>
              </a:ext>
            </a:extLst>
          </p:cNvPr>
          <p:cNvSpPr txBox="1"/>
          <p:nvPr/>
        </p:nvSpPr>
        <p:spPr>
          <a:xfrm>
            <a:off x="3295649" y="1679343"/>
            <a:ext cx="5600700" cy="2181879"/>
          </a:xfrm>
          <a:prstGeom prst="rect">
            <a:avLst/>
          </a:prstGeom>
          <a:noFill/>
        </p:spPr>
        <p:txBody>
          <a:bodyPr wrap="square" rtlCol="0">
            <a:spAutoFit/>
          </a:bodyPr>
          <a:lstStyle/>
          <a:p>
            <a:pPr lvl="0">
              <a:lnSpc>
                <a:spcPct val="200000"/>
              </a:lnSpc>
              <a:buClr>
                <a:srgbClr val="184475"/>
              </a:buClr>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吾见世间无教而有爱，每不能然，饮食运为，恣其所欲，宜诫翻奖，应呵反笑，至有识知，谓法当尔。骄慢已习，方复制之，捶挞至死而无威，忿怒日隆而增怨，逮于成长，终为败德。孔子云：“少成若天性，习惯如自然。”是也。俗谚曰：“教妇初来，教儿婴孩。”诚哉斯语。</a:t>
            </a: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B2C092-429C-17AE-F7EF-CEC29A46C4AC}"/>
              </a:ext>
            </a:extLst>
          </p:cNvPr>
          <p:cNvSpPr txBox="1"/>
          <p:nvPr/>
        </p:nvSpPr>
        <p:spPr>
          <a:xfrm>
            <a:off x="3682147" y="4584431"/>
            <a:ext cx="7743139" cy="1444819"/>
          </a:xfrm>
          <a:prstGeom prst="rect">
            <a:avLst/>
          </a:prstGeom>
          <a:noFill/>
        </p:spPr>
        <p:txBody>
          <a:bodyPr wrap="square" rtlCol="0">
            <a:spAutoFit/>
          </a:bodyPr>
          <a:lstStyle/>
          <a:p>
            <a:pPr lvl="0">
              <a:lnSpc>
                <a:spcPct val="150000"/>
              </a:lnSpc>
              <a:buClr>
                <a:srgbClr val="184475"/>
              </a:buClr>
              <a:defRPr/>
            </a:pPr>
            <a:r>
              <a:rPr lang="zh-CN" altLang="en-US" sz="1200">
                <a:solidFill>
                  <a:schemeClr val="tx1">
                    <a:lumMod val="75000"/>
                    <a:lumOff val="25000"/>
                  </a:schemeClr>
                </a:solidFill>
                <a:latin typeface="思源黑体 Normal" panose="020B0400000000000000" pitchFamily="34" charset="-122"/>
                <a:ea typeface="思源黑体 Normal" panose="020B0400000000000000" pitchFamily="34" charset="-122"/>
              </a:rPr>
              <a:t>我见到世上那种对孩子不讲教育而只有慈爱的，常常不以为然。要吃什么，要干什么，任意放纵孩子，不加管制，该训诫时反而夸奖，该训斥责骂时反而欢笑，到孩子懂事时，就认为这些道理本来就是这样。到骄傲怠慢已经成为习惯时，才开始去加以制止，那就纵使鞭打得再狠毒也树立不起威严，愤怒得再厉害也只会增加怨恨，直到长大成人，最终成为品德败坏的人。孔子说：“从小养成的就像天性，习惯了的也就成为自然。”是很有道理的。俗谚说：“教媳妇要在初来时，教儿女要在婴孩时。”这话确实有道理。</a:t>
            </a:r>
          </a:p>
        </p:txBody>
      </p:sp>
    </p:spTree>
    <p:extLst>
      <p:ext uri="{BB962C8B-B14F-4D97-AF65-F5344CB8AC3E}">
        <p14:creationId xmlns:p14="http://schemas.microsoft.com/office/powerpoint/2010/main" val="24163575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37"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par>
                          <p:cTn id="8" fill="hold" nodeType="afterGroup">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childTnLst>
                          </p:cTn>
                        </p:par>
                        <p:par>
                          <p:cTn id="12" fill="hold" nodeType="afterGroup">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horizont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好家风好家训</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538E74A-58ED-814C-598A-D38575BF7AB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824248" y="3814276"/>
            <a:ext cx="3648172" cy="2526367"/>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BA384AD-51CD-93CB-A48F-AE4F698BFED8}"/>
              </a:ext>
            </a:extLst>
          </p:cNvPr>
          <p:cNvSpPr txBox="1"/>
          <p:nvPr/>
        </p:nvSpPr>
        <p:spPr>
          <a:xfrm>
            <a:off x="1392024" y="1548513"/>
            <a:ext cx="9407951" cy="459036"/>
          </a:xfrm>
          <a:prstGeom prst="rect">
            <a:avLst/>
          </a:prstGeom>
          <a:noFill/>
        </p:spPr>
        <p:txBody>
          <a:bodyPr wrap="square" rtlCol="0">
            <a:spAutoFit/>
          </a:bodyPr>
          <a:lstStyle/>
          <a:p>
            <a:pPr lvl="0">
              <a:lnSpc>
                <a:spcPct val="150000"/>
              </a:lnSpc>
              <a:buClr>
                <a:srgbClr val="184475"/>
              </a:buClr>
              <a:defRPr/>
            </a:pPr>
            <a:r>
              <a:rPr lang="en-US" altLang="zh-CN">
                <a:solidFill>
                  <a:srgbClr val="0D6366"/>
                </a:solidFill>
                <a:latin typeface="思源黑体 Normal" panose="020B0400000000000000" pitchFamily="34" charset="-122"/>
                <a:ea typeface="思源黑体 Normal" panose="020B0400000000000000" pitchFamily="34" charset="-122"/>
              </a:rPr>
              <a:t>《</a:t>
            </a:r>
            <a:r>
              <a:rPr lang="zh-CN" altLang="en-US">
                <a:solidFill>
                  <a:srgbClr val="0D6366"/>
                </a:solidFill>
                <a:latin typeface="思源黑体 Normal" panose="020B0400000000000000" pitchFamily="34" charset="-122"/>
                <a:ea typeface="思源黑体 Normal" panose="020B0400000000000000" pitchFamily="34" charset="-122"/>
              </a:rPr>
              <a:t>傅雷家书</a:t>
            </a:r>
            <a:r>
              <a:rPr lang="en-US" altLang="zh-CN">
                <a:solidFill>
                  <a:srgbClr val="0D6366"/>
                </a:solidFill>
                <a:latin typeface="思源黑体 Normal" panose="020B0400000000000000" pitchFamily="34" charset="-122"/>
                <a:ea typeface="思源黑体 Normal" panose="020B0400000000000000" pitchFamily="34" charset="-122"/>
              </a:rPr>
              <a:t>》</a:t>
            </a: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是文艺评论家以及美术评论家傅雷及其夫人写给儿子的书信编纂而成的一本家信集。</a:t>
            </a: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E23CD3-F291-D76D-00DE-9F1EDB6FD429}"/>
              </a:ext>
            </a:extLst>
          </p:cNvPr>
          <p:cNvSpPr txBox="1"/>
          <p:nvPr/>
        </p:nvSpPr>
        <p:spPr>
          <a:xfrm>
            <a:off x="1498117" y="2023459"/>
            <a:ext cx="8720418" cy="3286028"/>
          </a:xfrm>
          <a:prstGeom prst="rect">
            <a:avLst/>
          </a:prstGeom>
          <a:noFill/>
        </p:spPr>
        <p:txBody>
          <a:bodyPr wrap="square" rtlCol="0">
            <a:spAutoFit/>
          </a:bodyPr>
          <a:lstStyle/>
          <a:p>
            <a:pPr marL="285750" lvl="0" indent="-285750">
              <a:lnSpc>
                <a:spcPct val="150000"/>
              </a:lnSpc>
              <a:buClr>
                <a:srgbClr val="27A69C"/>
              </a:buClr>
              <a:buSzPct val="120000"/>
              <a:buFont typeface="Wingdings" panose="05000000000000000000" pitchFamily="2" charset="2"/>
              <a:buChar char="u"/>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自己责备自己而没有行动表现，我是最不赞成的！</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只有事实才能证明你的心意，只有行动才能表明你的心迹。 </a:t>
            </a:r>
          </a:p>
          <a:p>
            <a:pPr marL="285750" lvl="0" indent="-285750">
              <a:lnSpc>
                <a:spcPct val="150000"/>
              </a:lnSpc>
              <a:buClr>
                <a:srgbClr val="27A69C"/>
              </a:buClr>
              <a:buSzPct val="120000"/>
              <a:buFont typeface="Wingdings" panose="05000000000000000000" pitchFamily="2" charset="2"/>
              <a:buChar char="u"/>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得失成败尽量置之度外，只求竭尽所能，无愧于心。 </a:t>
            </a:r>
            <a:endPar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endParaRPr>
          </a:p>
          <a:p>
            <a:pPr marL="285750" lvl="0" indent="-285750">
              <a:lnSpc>
                <a:spcPct val="150000"/>
              </a:lnSpc>
              <a:buClr>
                <a:srgbClr val="27A69C"/>
              </a:buClr>
              <a:buSzPct val="120000"/>
              <a:buFont typeface="Wingdings" panose="05000000000000000000" pitchFamily="2" charset="2"/>
              <a:buChar char="u"/>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人一辈子都在高潮</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低潮中浮沉。惟有庸碌的人生活才如一潭死水；或者要有极高的修养，方能廓然无累，真正解脱。</a:t>
            </a:r>
            <a:endPar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endParaRPr>
          </a:p>
          <a:p>
            <a:pPr marL="285750" lvl="0" indent="-285750">
              <a:lnSpc>
                <a:spcPct val="150000"/>
              </a:lnSpc>
              <a:buClr>
                <a:srgbClr val="27A69C"/>
              </a:buClr>
              <a:buSzPct val="120000"/>
              <a:buFont typeface="Wingdings" panose="05000000000000000000" pitchFamily="2" charset="2"/>
              <a:buChar char="u"/>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一个人惟有敢于正视现实，正视错误。用理智分析彻底感悟；终不至于被回忆侵蚀。</a:t>
            </a:r>
          </a:p>
          <a:p>
            <a:pPr marL="285750" lvl="0" indent="-285750">
              <a:lnSpc>
                <a:spcPct val="150000"/>
              </a:lnSpc>
              <a:buClr>
                <a:srgbClr val="27A69C"/>
              </a:buClr>
              <a:buSzPct val="120000"/>
              <a:buFont typeface="Wingdings" panose="05000000000000000000" pitchFamily="2" charset="2"/>
              <a:buChar char="u"/>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一个人没有灵性，光谈理论，其不成为现代学究、当世腐儒、八股专家也鲜矣！                                               为学最重要的是“通”，“通”才能不拘泥、不迂腐、不酸、不八股；“通”                                                    才能培养气节、胸襟、目光。“通”才能成为“大”，不大不博，有坐井                                                                               观天的危险。 </a:t>
            </a:r>
          </a:p>
        </p:txBody>
      </p:sp>
    </p:spTree>
    <p:extLst>
      <p:ext uri="{BB962C8B-B14F-4D97-AF65-F5344CB8AC3E}">
        <p14:creationId xmlns:p14="http://schemas.microsoft.com/office/powerpoint/2010/main" val="98471628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好家风好家训</a:t>
            </a:r>
          </a:p>
        </p:txBody>
      </p:sp>
      <p:sp>
        <p:nvSpPr>
          <p:cNvPr id="5"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2EA9DF0-53D9-1798-193F-EDFCB04FD61F}"/>
              </a:ext>
            </a:extLst>
          </p:cNvPr>
          <p:cNvSpPr txBox="1"/>
          <p:nvPr/>
        </p:nvSpPr>
        <p:spPr>
          <a:xfrm>
            <a:off x="1639520" y="1438998"/>
            <a:ext cx="8720418" cy="377539"/>
          </a:xfrm>
          <a:prstGeom prst="rect">
            <a:avLst/>
          </a:prstGeom>
          <a:noFill/>
        </p:spPr>
        <p:txBody>
          <a:bodyPr wrap="square" rtlCol="0">
            <a:spAutoFit/>
          </a:bodyPr>
          <a:lstStyle/>
          <a:p>
            <a:pPr marL="285750" lvl="0" indent="-285750">
              <a:lnSpc>
                <a:spcPct val="150000"/>
              </a:lnSpc>
              <a:buClr>
                <a:srgbClr val="27A69C"/>
              </a:buClr>
              <a:buSzPct val="120000"/>
              <a:buFont typeface="Wingdings" panose="05000000000000000000" pitchFamily="2" charset="2"/>
              <a:buChar char="u"/>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艺术特别需要苦思冥想，老在人堆里。会缺少反省的机会；思想、感觉、感情、也不能好好的整理、归纳。 </a:t>
            </a:r>
          </a:p>
        </p:txBody>
      </p:sp>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06343A1-EE76-0F15-FDED-7222B106566F}"/>
              </a:ext>
            </a:extLst>
          </p:cNvPr>
          <p:cNvCxnSpPr/>
          <p:nvPr/>
        </p:nvCxnSpPr>
        <p:spPr>
          <a:xfrm>
            <a:off x="1847654" y="1857080"/>
            <a:ext cx="8436989" cy="0"/>
          </a:xfrm>
          <a:prstGeom prst="line">
            <a:avLst/>
          </a:prstGeom>
          <a:ln>
            <a:solidFill>
              <a:srgbClr val="27A69C"/>
            </a:solidFill>
            <a:prstDash val="dash"/>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D8FCA88-B875-1033-E73B-74CDCD96EEFA}"/>
              </a:ext>
            </a:extLst>
          </p:cNvPr>
          <p:cNvSpPr txBox="1"/>
          <p:nvPr/>
        </p:nvSpPr>
        <p:spPr>
          <a:xfrm>
            <a:off x="1847654" y="2148736"/>
            <a:ext cx="8720418" cy="377539"/>
          </a:xfrm>
          <a:prstGeom prst="rect">
            <a:avLst/>
          </a:prstGeom>
          <a:noFill/>
        </p:spPr>
        <p:txBody>
          <a:bodyPr wrap="square" rtlCol="0">
            <a:spAutoFit/>
          </a:bodyPr>
          <a:lstStyle/>
          <a:p>
            <a:pPr marL="285750" lvl="0" indent="-285750">
              <a:lnSpc>
                <a:spcPct val="150000"/>
              </a:lnSpc>
              <a:buClr>
                <a:srgbClr val="27A69C"/>
              </a:buClr>
              <a:buSzPct val="120000"/>
              <a:buFont typeface="Wingdings" panose="05000000000000000000" pitchFamily="2" charset="2"/>
              <a:buChar char="u"/>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孩子，可怕的敌人不一定面目狰狞的，和颜悦色、一腔热血的友情，有时也会耽误你许许多多宝贵的光阴。</a:t>
            </a:r>
          </a:p>
        </p:txBody>
      </p:sp>
      <p:cxnSp>
        <p:nvCxnSpPr>
          <p:cNvPr id="9" name="直接连接符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251DDFB-0CE9-FA2C-D0BD-4ABC3B46685F}"/>
              </a:ext>
            </a:extLst>
          </p:cNvPr>
          <p:cNvCxnSpPr/>
          <p:nvPr/>
        </p:nvCxnSpPr>
        <p:spPr>
          <a:xfrm>
            <a:off x="2055788" y="2566818"/>
            <a:ext cx="8304150" cy="0"/>
          </a:xfrm>
          <a:prstGeom prst="line">
            <a:avLst/>
          </a:prstGeom>
          <a:ln>
            <a:solidFill>
              <a:srgbClr val="27A69C"/>
            </a:solidFill>
            <a:prstDash val="dash"/>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40D4CE-7B5C-7DB6-0A91-D1BCB1875312}"/>
              </a:ext>
            </a:extLst>
          </p:cNvPr>
          <p:cNvSpPr txBox="1"/>
          <p:nvPr/>
        </p:nvSpPr>
        <p:spPr>
          <a:xfrm>
            <a:off x="2055788" y="2817930"/>
            <a:ext cx="8720418" cy="377539"/>
          </a:xfrm>
          <a:prstGeom prst="rect">
            <a:avLst/>
          </a:prstGeom>
          <a:noFill/>
        </p:spPr>
        <p:txBody>
          <a:bodyPr wrap="square" rtlCol="0">
            <a:spAutoFit/>
          </a:bodyPr>
          <a:lstStyle/>
          <a:p>
            <a:pPr marL="285750" lvl="0" indent="-285750">
              <a:lnSpc>
                <a:spcPct val="150000"/>
              </a:lnSpc>
              <a:buClr>
                <a:srgbClr val="27A69C"/>
              </a:buClr>
              <a:buSzPct val="120000"/>
              <a:buFont typeface="Wingdings" panose="05000000000000000000" pitchFamily="2" charset="2"/>
              <a:buChar char="u"/>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有矛盾正是生机蓬勃的象征。 </a:t>
            </a:r>
          </a:p>
        </p:txBody>
      </p:sp>
      <p:cxnSp>
        <p:nvCxnSpPr>
          <p:cNvPr id="11" name="直接连接符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B4D7D6-8C2A-4989-82AF-270DCB055540}"/>
              </a:ext>
            </a:extLst>
          </p:cNvPr>
          <p:cNvCxnSpPr/>
          <p:nvPr/>
        </p:nvCxnSpPr>
        <p:spPr>
          <a:xfrm>
            <a:off x="2263922" y="3236012"/>
            <a:ext cx="8096016" cy="0"/>
          </a:xfrm>
          <a:prstGeom prst="line">
            <a:avLst/>
          </a:prstGeom>
          <a:ln>
            <a:solidFill>
              <a:srgbClr val="27A69C"/>
            </a:solidFill>
            <a:prstDash val="dash"/>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0EA67A-D217-81CD-E9D1-8B44084824FB}"/>
              </a:ext>
            </a:extLst>
          </p:cNvPr>
          <p:cNvSpPr txBox="1"/>
          <p:nvPr/>
        </p:nvSpPr>
        <p:spPr>
          <a:xfrm>
            <a:off x="2263922" y="3662532"/>
            <a:ext cx="8197249" cy="700705"/>
          </a:xfrm>
          <a:prstGeom prst="rect">
            <a:avLst/>
          </a:prstGeom>
          <a:noFill/>
        </p:spPr>
        <p:txBody>
          <a:bodyPr wrap="square" rtlCol="0">
            <a:spAutoFit/>
          </a:bodyPr>
          <a:lstStyle/>
          <a:p>
            <a:pPr marL="285750" lvl="0" indent="-285750">
              <a:lnSpc>
                <a:spcPct val="150000"/>
              </a:lnSpc>
              <a:buClr>
                <a:srgbClr val="27A69C"/>
              </a:buClr>
              <a:buSzPct val="120000"/>
              <a:buFont typeface="Wingdings" panose="05000000000000000000" pitchFamily="2" charset="2"/>
              <a:buChar char="u"/>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一个人要做一件事，事前必须考虑周详。尤其是改弦易辙，丢开老路的时候。一定要把自己的理智做一个天平。把老路和新路放在两盘里精密的称过。 </a:t>
            </a:r>
          </a:p>
        </p:txBody>
      </p:sp>
      <p:cxnSp>
        <p:nvCxnSpPr>
          <p:cNvPr id="15" name="直接连接符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23BDEA8-A9AD-2241-9FD2-D5FED91D0209}"/>
              </a:ext>
            </a:extLst>
          </p:cNvPr>
          <p:cNvCxnSpPr/>
          <p:nvPr/>
        </p:nvCxnSpPr>
        <p:spPr>
          <a:xfrm>
            <a:off x="2559142" y="4497270"/>
            <a:ext cx="7902029" cy="0"/>
          </a:xfrm>
          <a:prstGeom prst="line">
            <a:avLst/>
          </a:prstGeom>
          <a:ln>
            <a:solidFill>
              <a:srgbClr val="27A69C"/>
            </a:solidFill>
            <a:prstDash val="dash"/>
          </a:ln>
        </p:spPr>
        <p:style>
          <a:lnRef idx="1">
            <a:schemeClr val="accent1"/>
          </a:lnRef>
          <a:fillRef idx="0">
            <a:schemeClr val="accent1"/>
          </a:fillRef>
          <a:effectRef idx="0">
            <a:schemeClr val="accent1"/>
          </a:effectRef>
          <a:fontRef idx="minor">
            <a:schemeClr val="tx1"/>
          </a:fontRef>
        </p:style>
      </p:cxn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4D4ACD9-5A35-3104-F43E-6AFC58A32C9E}"/>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749977" y="4563367"/>
            <a:ext cx="3026229" cy="2008681"/>
          </a:xfrm>
          <a:prstGeom prst="rect">
            <a:avLst/>
          </a:prstGeom>
        </p:spPr>
      </p:pic>
    </p:spTree>
    <p:extLst>
      <p:ext uri="{BB962C8B-B14F-4D97-AF65-F5344CB8AC3E}">
        <p14:creationId xmlns:p14="http://schemas.microsoft.com/office/powerpoint/2010/main" val="2039179859"/>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randombar(horizontal)">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0"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randombar(horizontal)">
                                      <p:cBhvr>
                                        <p:cTn id="31" dur="500"/>
                                        <p:tgtEl>
                                          <p:spTgt spid="14"/>
                                        </p:tgtEl>
                                      </p:cBhvr>
                                    </p:animEffect>
                                  </p:childTnLst>
                                </p:cTn>
                              </p:par>
                              <p:par>
                                <p:cTn id="32" presetID="10"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1AF792-3FF0-AB56-DAE5-B76B29897939}"/>
              </a:ext>
            </a:extLst>
          </p:cNvPr>
          <p:cNvGrpSpPr/>
          <p:nvPr/>
        </p:nvGrpSpPr>
        <p:grpSpPr>
          <a:xfrm>
            <a:off x="1203160" y="1314433"/>
            <a:ext cx="3572376" cy="3572376"/>
            <a:chOff x="1720517" y="1504950"/>
            <a:chExt cx="3572376" cy="3572376"/>
          </a:xfrm>
        </p:grpSpPr>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98CF8F-E723-4497-D3C1-869BD47BB42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20517" y="1504950"/>
              <a:ext cx="3572376" cy="3572376"/>
            </a:xfrm>
            <a:prstGeom prst="rect">
              <a:avLst/>
            </a:pr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F231C2-A56B-4A46-DF4B-CD454E19DC9C}"/>
                </a:ext>
              </a:extLst>
            </p:cNvPr>
            <p:cNvSpPr txBox="1"/>
            <p:nvPr/>
          </p:nvSpPr>
          <p:spPr>
            <a:xfrm>
              <a:off x="2940886" y="2715035"/>
              <a:ext cx="1149851" cy="1200329"/>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pPr algn="ctr"/>
              <a:r>
                <a:rPr lang="zh-CN" altLang="en-US" sz="7200">
                  <a:solidFill>
                    <a:srgbClr val="207F82"/>
                  </a:solidFill>
                  <a:latin typeface="三极榜书简体" panose="00000500000000000000" pitchFamily="2" charset="-122"/>
                  <a:ea typeface="三极榜书简体" panose="00000500000000000000" pitchFamily="2" charset="-122"/>
                </a:rPr>
                <a:t>肆</a:t>
              </a:r>
            </a:p>
          </p:txBody>
        </p:sp>
      </p:gr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F648D1-5652-5C9A-C65C-828F6D996C52}"/>
              </a:ext>
            </a:extLst>
          </p:cNvPr>
          <p:cNvSpPr txBox="1"/>
          <p:nvPr/>
        </p:nvSpPr>
        <p:spPr>
          <a:xfrm>
            <a:off x="4545910" y="2233884"/>
            <a:ext cx="6944248" cy="1107996"/>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algn="l"/>
            <a:r>
              <a:rPr lang="zh-CN" altLang="en-US" sz="6600"/>
              <a:t>古今中外家风故事</a:t>
            </a:r>
          </a:p>
        </p:txBody>
      </p:sp>
      <p:sp>
        <p:nvSpPr>
          <p:cNvPr id="10" name="Rectangle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66E97F-2199-D55D-E2C4-EF141C595160}"/>
              </a:ext>
            </a:extLst>
          </p:cNvPr>
          <p:cNvSpPr/>
          <p:nvPr/>
        </p:nvSpPr>
        <p:spPr>
          <a:xfrm>
            <a:off x="4760475" y="3363044"/>
            <a:ext cx="5562619" cy="775405"/>
          </a:xfrm>
          <a:prstGeom prst="rect">
            <a:avLst/>
          </a:prstGeom>
        </p:spPr>
        <p:txBody>
          <a:bodyPr wrap="square">
            <a:spAutoFit/>
          </a:bodyPr>
          <a:lstStyle/>
          <a:p>
            <a:pPr>
              <a:lnSpc>
                <a:spcPct val="200000"/>
              </a:lnSpc>
            </a:pP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CARRY FORWARD CHINESETRADITIONAL CULTURE, INHERIT </a:t>
            </a:r>
            <a:r>
              <a:rPr lang="en-US" altLang="zh-CN"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GOOD </a:t>
            </a: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FAMILY TRADITION</a:t>
            </a:r>
          </a:p>
        </p:txBody>
      </p:sp>
    </p:spTree>
    <p:extLst>
      <p:ext uri="{BB962C8B-B14F-4D97-AF65-F5344CB8AC3E}">
        <p14:creationId xmlns:p14="http://schemas.microsoft.com/office/powerpoint/2010/main" val="265697094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nodeType="afterGroup">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randombar(horizontal)">
                                      <p:cBhvr>
                                        <p:cTn id="13" dur="500"/>
                                        <p:tgtEl>
                                          <p:spTgt spid="9"/>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horizont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古今中外家风故事</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D6DF98-C25D-FE73-DC69-34F6D9C8F797}"/>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007035" y="3715648"/>
            <a:ext cx="3015343" cy="2837551"/>
          </a:xfrm>
          <a:prstGeom prst="rect">
            <a:avLst/>
          </a:prstGeom>
        </p:spPr>
      </p:pic>
      <p:sp>
        <p:nvSpPr>
          <p:cNvPr id="6" name="矩形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1C2D413-1002-2A27-D3C8-45B52AA5400B}"/>
              </a:ext>
            </a:extLst>
          </p:cNvPr>
          <p:cNvSpPr/>
          <p:nvPr/>
        </p:nvSpPr>
        <p:spPr>
          <a:xfrm>
            <a:off x="4754832" y="1281910"/>
            <a:ext cx="2711194"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83DBCBE-7D7C-0A0C-DD0B-06FAD59AD864}"/>
              </a:ext>
            </a:extLst>
          </p:cNvPr>
          <p:cNvSpPr txBox="1"/>
          <p:nvPr/>
        </p:nvSpPr>
        <p:spPr>
          <a:xfrm>
            <a:off x="4779762" y="1301077"/>
            <a:ext cx="2654247" cy="430887"/>
          </a:xfrm>
          <a:prstGeom prst="rect">
            <a:avLst/>
          </a:prstGeom>
          <a:noFill/>
        </p:spPr>
        <p:txBody>
          <a:bodyPr wrap="square" rtlCol="0">
            <a:spAutoFit/>
          </a:bodyPr>
          <a:lstStyle/>
          <a:p>
            <a:pPr lvl="0" algn="ctr">
              <a:defRPr/>
            </a:pPr>
            <a:r>
              <a:rPr lang="zh-CN" altLang="en-US" sz="2200">
                <a:solidFill>
                  <a:prstClr val="white"/>
                </a:solidFill>
                <a:latin typeface="思源黑体 Normal" panose="020B0400000000000000" pitchFamily="34" charset="-122"/>
                <a:ea typeface="思源黑体 Normal" panose="020B0400000000000000" pitchFamily="34" charset="-122"/>
              </a:rPr>
              <a:t>司马光教子有方</a:t>
            </a:r>
          </a:p>
        </p:txBody>
      </p: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61514C-D252-0D4A-2A20-02B11731096D}"/>
              </a:ext>
            </a:extLst>
          </p:cNvPr>
          <p:cNvSpPr txBox="1"/>
          <p:nvPr/>
        </p:nvSpPr>
        <p:spPr>
          <a:xfrm>
            <a:off x="1939045" y="1905930"/>
            <a:ext cx="8313910" cy="2612767"/>
          </a:xfrm>
          <a:prstGeom prst="rect">
            <a:avLst/>
          </a:prstGeom>
          <a:noFill/>
        </p:spPr>
        <p:txBody>
          <a:bodyPr wrap="square" rtlCol="0">
            <a:spAutoFit/>
          </a:bodyPr>
          <a:lstStyle/>
          <a:p>
            <a:pPr lvl="0" indent="457200">
              <a:lnSpc>
                <a:spcPct val="20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司马光，字君实，号迂叟，世称涑水先生。北宋政治家，历史学家，官至宰相。</a:t>
            </a:r>
          </a:p>
          <a:p>
            <a:pPr lvl="0" indent="457200">
              <a:lnSpc>
                <a:spcPct val="20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司马光虽官高权重，但严于教子，很注重培养子女自律自立意识。他写了了篇传诵至今的</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训俭示康</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。他在总结了历史上许多达官显贵之子，因受祖上荫庇不能自强自立而颓废没落的教训，告诫其子：</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有德者皆由俭来也。</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俭以立名，侈以自败</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p>
          <a:p>
            <a:pPr lvl="0" indent="457200">
              <a:lnSpc>
                <a:spcPct val="20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由于教子有方，司马光之子，个个谦恭有礼，不仗父势，不恃家富，人生有成。                                         以致世人有</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途之人见容止，虽不识皆知司马氏子也</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p>
        </p:txBody>
      </p:sp>
    </p:spTree>
    <p:extLst>
      <p:ext uri="{BB962C8B-B14F-4D97-AF65-F5344CB8AC3E}">
        <p14:creationId xmlns:p14="http://schemas.microsoft.com/office/powerpoint/2010/main" val="112942757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randombar(horizontal)">
                                      <p:cBhvr>
                                        <p:cTn id="10" dur="500"/>
                                        <p:tgtEl>
                                          <p:spTgt spid="6"/>
                                        </p:tgtEl>
                                      </p:cBhvr>
                                    </p:animEffect>
                                  </p:childTnLst>
                                </p:cTn>
                              </p:par>
                            </p:childTnLst>
                          </p:cTn>
                        </p:par>
                        <p:par>
                          <p:cTn id="11" fill="hold" nodeType="afterGroup">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randombar(horizontal)">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古今中外家风故事</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D5FBE0A-98FF-5642-8E5E-10B3A08FD72A}"/>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10963" y="1605232"/>
            <a:ext cx="4031151" cy="4393501"/>
          </a:xfrm>
          <a:prstGeom prst="rect">
            <a:avLst/>
          </a:prstGeom>
        </p:spPr>
      </p:pic>
      <p:sp>
        <p:nvSpPr>
          <p:cNvPr id="6" name="矩形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7D4357-94B1-6A5C-4C71-8C6774303182}"/>
              </a:ext>
            </a:extLst>
          </p:cNvPr>
          <p:cNvSpPr/>
          <p:nvPr/>
        </p:nvSpPr>
        <p:spPr>
          <a:xfrm>
            <a:off x="5462403" y="1706453"/>
            <a:ext cx="2711194"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6788D95-2418-771D-FDDF-01408DD775A5}"/>
              </a:ext>
            </a:extLst>
          </p:cNvPr>
          <p:cNvSpPr txBox="1"/>
          <p:nvPr/>
        </p:nvSpPr>
        <p:spPr>
          <a:xfrm>
            <a:off x="5487333" y="1725620"/>
            <a:ext cx="2654247" cy="430887"/>
          </a:xfrm>
          <a:prstGeom prst="rect">
            <a:avLst/>
          </a:prstGeom>
          <a:noFill/>
        </p:spPr>
        <p:txBody>
          <a:bodyPr wrap="square" rtlCol="0">
            <a:spAutoFit/>
          </a:bodyPr>
          <a:lstStyle/>
          <a:p>
            <a:pPr lvl="0" algn="ctr">
              <a:defRPr/>
            </a:pPr>
            <a:r>
              <a:rPr lang="zh-CN" altLang="en-US" sz="2200">
                <a:solidFill>
                  <a:prstClr val="white"/>
                </a:solidFill>
                <a:latin typeface="思源黑体 Normal" panose="020B0400000000000000" pitchFamily="34" charset="-122"/>
                <a:ea typeface="思源黑体 Normal" panose="020B0400000000000000" pitchFamily="34" charset="-122"/>
              </a:rPr>
              <a:t>孔融让梨</a:t>
            </a:r>
          </a:p>
        </p:txBody>
      </p: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7E993E4-1C4A-D02C-F92F-EF867A4CD094}"/>
              </a:ext>
            </a:extLst>
          </p:cNvPr>
          <p:cNvSpPr txBox="1"/>
          <p:nvPr/>
        </p:nvSpPr>
        <p:spPr>
          <a:xfrm>
            <a:off x="5462403" y="2385943"/>
            <a:ext cx="5715001" cy="3474541"/>
          </a:xfrm>
          <a:prstGeom prst="rect">
            <a:avLst/>
          </a:prstGeom>
          <a:noFill/>
        </p:spPr>
        <p:txBody>
          <a:bodyPr wrap="square" rtlCol="0">
            <a:spAutoFit/>
          </a:bodyPr>
          <a:lstStyle/>
          <a:p>
            <a:pPr lvl="0" indent="457200">
              <a:lnSpc>
                <a:spcPct val="20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 孔融小时候聪明好学，才思敏捷，巧言妙答，大家都夸他是神童。</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4</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岁时，他就能背诵许多诗词，并且还懂得礼节，父母亲非常喜爱他。</a:t>
            </a:r>
          </a:p>
          <a:p>
            <a:pPr lvl="0" indent="457200">
              <a:lnSpc>
                <a:spcPct val="20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一天，父亲的朋友带了一盘梨子，给孔融兄弟们吃。父亲叫孔融分梨，孔融挑了个最小的梨子，其余按照长幼顺序分给兄弟。孔融说：“我年纪小，应该吃小的梨，大梨该给哥哥们。”父亲听后十分惊喜，又问：“那弟弟也比你小啊</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 </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孔融说：“因为弟弟比我小，所以我也应该让着他。”孔融让梨的故事，很快传遍了汉朝。小孔融也成了许多父母教育子女的好榜样。</a:t>
            </a:r>
          </a:p>
        </p:txBody>
      </p:sp>
    </p:spTree>
    <p:extLst>
      <p:ext uri="{BB962C8B-B14F-4D97-AF65-F5344CB8AC3E}">
        <p14:creationId xmlns:p14="http://schemas.microsoft.com/office/powerpoint/2010/main" val="64303239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par>
                          <p:cTn id="16" fill="hold" nodeType="afterGroup">
                            <p:stCondLst>
                              <p:cond delay="500"/>
                            </p:stCondLst>
                            <p:childTnLst>
                              <p:par>
                                <p:cTn id="17" presetID="14" presetClass="entr" presetSubtype="1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古今中外家风故事</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A05579-F488-54FC-550C-75870CE2A31B}"/>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755104" y="3019926"/>
            <a:ext cx="3579645" cy="3609474"/>
          </a:xfrm>
          <a:prstGeom prst="rect">
            <a:avLst/>
          </a:prstGeom>
        </p:spPr>
      </p:pic>
      <p:sp>
        <p:nvSpPr>
          <p:cNvPr id="6" name="矩形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6A626B5-8432-8AB7-A134-133515708F55}"/>
              </a:ext>
            </a:extLst>
          </p:cNvPr>
          <p:cNvSpPr/>
          <p:nvPr/>
        </p:nvSpPr>
        <p:spPr>
          <a:xfrm>
            <a:off x="1414713" y="1513242"/>
            <a:ext cx="2711194"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9412B75-8B31-A168-7343-0747D134B74A}"/>
              </a:ext>
            </a:extLst>
          </p:cNvPr>
          <p:cNvSpPr txBox="1"/>
          <p:nvPr/>
        </p:nvSpPr>
        <p:spPr>
          <a:xfrm>
            <a:off x="1439643" y="1532409"/>
            <a:ext cx="2654247" cy="430887"/>
          </a:xfrm>
          <a:prstGeom prst="rect">
            <a:avLst/>
          </a:prstGeom>
          <a:noFill/>
        </p:spPr>
        <p:txBody>
          <a:bodyPr wrap="square" rtlCol="0">
            <a:spAutoFit/>
          </a:bodyPr>
          <a:lstStyle/>
          <a:p>
            <a:pPr lvl="0" algn="ctr">
              <a:defRPr/>
            </a:pPr>
            <a:r>
              <a:rPr lang="zh-CN" altLang="en-US" sz="2200">
                <a:solidFill>
                  <a:prstClr val="white"/>
                </a:solidFill>
                <a:latin typeface="思源黑体 Normal" panose="020B0400000000000000" pitchFamily="34" charset="-122"/>
                <a:ea typeface="思源黑体 Normal" panose="020B0400000000000000" pitchFamily="34" charset="-122"/>
              </a:rPr>
              <a:t>岳母刺字</a:t>
            </a:r>
          </a:p>
        </p:txBody>
      </p: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F021630-8672-ABD5-3FC2-111DA7F919C3}"/>
              </a:ext>
            </a:extLst>
          </p:cNvPr>
          <p:cNvSpPr txBox="1"/>
          <p:nvPr/>
        </p:nvSpPr>
        <p:spPr>
          <a:xfrm>
            <a:off x="1439643" y="2301722"/>
            <a:ext cx="9569319" cy="2612767"/>
          </a:xfrm>
          <a:prstGeom prst="rect">
            <a:avLst/>
          </a:prstGeom>
          <a:noFill/>
        </p:spPr>
        <p:txBody>
          <a:bodyPr wrap="square" rtlCol="0">
            <a:spAutoFit/>
          </a:bodyPr>
          <a:lstStyle/>
          <a:p>
            <a:pPr lvl="0" indent="457200">
              <a:lnSpc>
                <a:spcPct val="20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岳飞小时候家境贫寒，他很小的时候就帮家里做些杂活，并到野地里去打柴割草。岳飞少年时性情深沉，不爱说话，但他非常好学，尤其喜欢读</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左氏春秋</a:t>
            </a:r>
            <a:r>
              <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rPr>
              <a:t>》</a:t>
            </a: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、孙膑及吴起兵法之类的书籍。</a:t>
            </a:r>
            <a:endPar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endParaRPr>
          </a:p>
          <a:p>
            <a:pPr lvl="0" indent="457200">
              <a:lnSpc>
                <a:spcPct val="20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在长期的艰苦劳动中，岳飞受到了很好的锻炼。他意志坚强，身体结实，力气很大。</a:t>
            </a:r>
            <a:endParaRPr lang="en-US" altLang="zh-CN" sz="1400" dirty="0">
              <a:solidFill>
                <a:schemeClr val="tx1">
                  <a:lumMod val="75000"/>
                  <a:lumOff val="25000"/>
                </a:schemeClr>
              </a:solidFill>
              <a:latin typeface="思源黑体 Normal" panose="020B0400000000000000" pitchFamily="34" charset="-122"/>
              <a:ea typeface="思源黑体 Normal" panose="020B0400000000000000" pitchFamily="34" charset="-122"/>
            </a:endParaRPr>
          </a:p>
          <a:p>
            <a:pPr lvl="0" indent="457200">
              <a:lnSpc>
                <a:spcPct val="20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不到二十岁，岳飞就能拉动三百斤的强弓。在那个兵荒马乱的年代，年轻人都愿意                                                               抽空练习武艺，以便保家卫国。岳飞拜同乡人周侗学习射箭，他虚心好学，学得了一手                                                                    好箭法，并能够左右开弓。岳飞又向陈广学习枪法，他的枪法高超，全县无人能敌。</a:t>
            </a:r>
          </a:p>
        </p:txBody>
      </p:sp>
    </p:spTree>
    <p:extLst>
      <p:ext uri="{BB962C8B-B14F-4D97-AF65-F5344CB8AC3E}">
        <p14:creationId xmlns:p14="http://schemas.microsoft.com/office/powerpoint/2010/main" val="261775097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par>
                          <p:cTn id="16" fill="hold" nodeType="afterGroup">
                            <p:stCondLst>
                              <p:cond delay="500"/>
                            </p:stCondLst>
                            <p:childTnLst>
                              <p:par>
                                <p:cTn id="17" presetID="14" presetClass="entr" presetSubtype="1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591439-1F2F-8587-574B-917DB83EEDAD}"/>
              </a:ext>
            </a:extLst>
          </p:cNvPr>
          <p:cNvSpPr txBox="1"/>
          <p:nvPr/>
        </p:nvSpPr>
        <p:spPr>
          <a:xfrm>
            <a:off x="1693447" y="1041000"/>
            <a:ext cx="8805105" cy="430887"/>
          </a:xfrm>
          <a:prstGeom prst="rect">
            <a:avLst/>
          </a:prstGeom>
          <a:noFill/>
        </p:spPr>
        <p:txBody>
          <a:bodyPr vert="horz" wrap="square" rtlCol="0">
            <a:spAutoFit/>
          </a:bodyPr>
          <a:lstStyle/>
          <a:p>
            <a:pPr algn="ctr"/>
            <a:r>
              <a:rPr lang="zh-CN" altLang="en-US"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rPr>
              <a:t>一首</a:t>
            </a:r>
            <a:r>
              <a:rPr lang="en-US" altLang="zh-CN"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rPr>
              <a:t>《</a:t>
            </a:r>
            <a:r>
              <a:rPr lang="zh-CN" altLang="en-US"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rPr>
              <a:t>千古家训</a:t>
            </a:r>
            <a:r>
              <a:rPr lang="en-US" altLang="zh-CN"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rPr>
              <a:t>》</a:t>
            </a:r>
            <a:r>
              <a:rPr lang="zh-CN" altLang="en-US"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rPr>
              <a:t>唱出了我们的主题。接下来，我们一起聆听</a:t>
            </a:r>
          </a:p>
        </p:txBody>
      </p:sp>
      <p:sp>
        <p:nvSpPr>
          <p:cNvPr id="6" name="矩形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FD3E32-6937-43A1-1E8C-28510439B62D}"/>
              </a:ext>
            </a:extLst>
          </p:cNvPr>
          <p:cNvSpPr/>
          <p:nvPr/>
        </p:nvSpPr>
        <p:spPr>
          <a:xfrm>
            <a:off x="1683549" y="1710257"/>
            <a:ext cx="2660978" cy="2911310"/>
          </a:xfrm>
          <a:prstGeom prst="rect">
            <a:avLst/>
          </a:prstGeom>
        </p:spPr>
        <p:txBody>
          <a:bodyPr wrap="square">
            <a:spAutoFit/>
          </a:bodyPr>
          <a:lstStyle/>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一封家书字字挂牵</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穿越 万水千山</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凝聚智慧句句箴言</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笑看天地间</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半耕半读的家风</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方寸家书抵万金</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勤俭持家世代绵延</a:t>
            </a:r>
          </a:p>
        </p:txBody>
      </p:sp>
      <p:sp>
        <p:nvSpPr>
          <p:cNvPr id="8" name="矩形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BC925E-0610-7883-4435-C643BFB79CD4}"/>
              </a:ext>
            </a:extLst>
          </p:cNvPr>
          <p:cNvSpPr/>
          <p:nvPr/>
        </p:nvSpPr>
        <p:spPr>
          <a:xfrm>
            <a:off x="4912773" y="1710257"/>
            <a:ext cx="2366454" cy="2911310"/>
          </a:xfrm>
          <a:prstGeom prst="rect">
            <a:avLst/>
          </a:prstGeom>
        </p:spPr>
        <p:txBody>
          <a:bodyPr wrap="square">
            <a:spAutoFit/>
          </a:bodyPr>
          <a:lstStyle/>
          <a:p>
            <a:pPr algn="ctr">
              <a:lnSpc>
                <a:spcPts val="3200"/>
              </a:lnSpc>
            </a:pPr>
            <a:r>
              <a:rPr lang="zh-CN" altLang="en-US" sz="1600" dirty="0">
                <a:solidFill>
                  <a:schemeClr val="tx1">
                    <a:lumMod val="75000"/>
                    <a:lumOff val="25000"/>
                  </a:schemeClr>
                </a:solidFill>
                <a:latin typeface="思源黑体 Normal" panose="020B0400000000000000" pitchFamily="34" charset="-122"/>
                <a:ea typeface="思源黑体 Normal" panose="020B0400000000000000" pitchFamily="34" charset="-122"/>
              </a:rPr>
              <a:t>一部家训句句嘉言</a:t>
            </a:r>
          </a:p>
          <a:p>
            <a:pPr algn="ctr">
              <a:lnSpc>
                <a:spcPts val="3200"/>
              </a:lnSpc>
            </a:pPr>
            <a:r>
              <a:rPr lang="zh-CN" altLang="en-US" sz="1600" dirty="0">
                <a:solidFill>
                  <a:schemeClr val="tx1">
                    <a:lumMod val="75000"/>
                    <a:lumOff val="25000"/>
                  </a:schemeClr>
                </a:solidFill>
                <a:latin typeface="思源黑体 Normal" panose="020B0400000000000000" pitchFamily="34" charset="-122"/>
                <a:ea typeface="思源黑体 Normal" panose="020B0400000000000000" pitchFamily="34" charset="-122"/>
              </a:rPr>
              <a:t>流传万户千门</a:t>
            </a:r>
          </a:p>
          <a:p>
            <a:pPr algn="ctr">
              <a:lnSpc>
                <a:spcPts val="3200"/>
              </a:lnSpc>
            </a:pPr>
            <a:r>
              <a:rPr lang="zh-CN" altLang="en-US" sz="1600" dirty="0">
                <a:solidFill>
                  <a:schemeClr val="tx1">
                    <a:lumMod val="75000"/>
                    <a:lumOff val="25000"/>
                  </a:schemeClr>
                </a:solidFill>
                <a:latin typeface="思源黑体 Normal" panose="020B0400000000000000" pitchFamily="34" charset="-122"/>
                <a:ea typeface="思源黑体 Normal" panose="020B0400000000000000" pitchFamily="34" charset="-122"/>
              </a:rPr>
              <a:t>神州大地穿越时空</a:t>
            </a:r>
          </a:p>
          <a:p>
            <a:pPr algn="ctr">
              <a:lnSpc>
                <a:spcPts val="3200"/>
              </a:lnSpc>
            </a:pPr>
            <a:r>
              <a:rPr lang="zh-CN" altLang="en-US" sz="1600" dirty="0">
                <a:solidFill>
                  <a:schemeClr val="tx1">
                    <a:lumMod val="75000"/>
                    <a:lumOff val="25000"/>
                  </a:schemeClr>
                </a:solidFill>
                <a:latin typeface="思源黑体 Normal" panose="020B0400000000000000" pitchFamily="34" charset="-122"/>
                <a:ea typeface="思源黑体 Normal" panose="020B0400000000000000" pitchFamily="34" charset="-122"/>
              </a:rPr>
              <a:t>岁月不停变迁</a:t>
            </a:r>
          </a:p>
          <a:p>
            <a:pPr algn="ctr">
              <a:lnSpc>
                <a:spcPts val="3200"/>
              </a:lnSpc>
            </a:pPr>
            <a:r>
              <a:rPr lang="zh-CN" altLang="en-US" sz="1600" dirty="0">
                <a:solidFill>
                  <a:schemeClr val="tx1">
                    <a:lumMod val="75000"/>
                    <a:lumOff val="25000"/>
                  </a:schemeClr>
                </a:solidFill>
                <a:latin typeface="思源黑体 Normal" panose="020B0400000000000000" pitchFamily="34" charset="-122"/>
                <a:ea typeface="思源黑体 Normal" panose="020B0400000000000000" pitchFamily="34" charset="-122"/>
              </a:rPr>
              <a:t>经世致用敢为人先</a:t>
            </a:r>
          </a:p>
          <a:p>
            <a:pPr algn="ctr">
              <a:lnSpc>
                <a:spcPts val="3200"/>
              </a:lnSpc>
            </a:pPr>
            <a:r>
              <a:rPr lang="zh-CN" altLang="en-US" sz="1600" dirty="0">
                <a:solidFill>
                  <a:schemeClr val="tx1">
                    <a:lumMod val="75000"/>
                    <a:lumOff val="25000"/>
                  </a:schemeClr>
                </a:solidFill>
                <a:latin typeface="思源黑体 Normal" panose="020B0400000000000000" pitchFamily="34" charset="-122"/>
                <a:ea typeface="思源黑体 Normal" panose="020B0400000000000000" pitchFamily="34" charset="-122"/>
              </a:rPr>
              <a:t>万条家训恒久传承</a:t>
            </a:r>
          </a:p>
          <a:p>
            <a:pPr algn="ctr">
              <a:lnSpc>
                <a:spcPts val="3200"/>
              </a:lnSpc>
            </a:pPr>
            <a:r>
              <a:rPr lang="zh-CN" altLang="en-US" sz="1600" dirty="0">
                <a:solidFill>
                  <a:schemeClr val="tx1">
                    <a:lumMod val="75000"/>
                    <a:lumOff val="25000"/>
                  </a:schemeClr>
                </a:solidFill>
                <a:latin typeface="思源黑体 Normal" panose="020B0400000000000000" pitchFamily="34" charset="-122"/>
                <a:ea typeface="思源黑体 Normal" panose="020B0400000000000000" pitchFamily="34" charset="-122"/>
              </a:rPr>
              <a:t>写千古家训</a:t>
            </a:r>
          </a:p>
        </p:txBody>
      </p:sp>
      <p:sp>
        <p:nvSpPr>
          <p:cNvPr id="10" name="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1C5899B-2421-6EA8-A88B-3FBE03CFA454}"/>
              </a:ext>
            </a:extLst>
          </p:cNvPr>
          <p:cNvSpPr/>
          <p:nvPr/>
        </p:nvSpPr>
        <p:spPr>
          <a:xfrm>
            <a:off x="7847473" y="1710257"/>
            <a:ext cx="2366454" cy="2911310"/>
          </a:xfrm>
          <a:prstGeom prst="rect">
            <a:avLst/>
          </a:prstGeom>
        </p:spPr>
        <p:txBody>
          <a:bodyPr wrap="square">
            <a:spAutoFit/>
          </a:bodyPr>
          <a:lstStyle/>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成智慧源泉</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藏万里风雨</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尽收千里云烟</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忘掉名利富贵</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挣脱世俗偏见</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那就是你</a:t>
            </a:r>
          </a:p>
          <a:p>
            <a:pPr algn="ctr">
              <a:lnSpc>
                <a:spcPts val="3200"/>
              </a:lnSpc>
            </a:pPr>
            <a:r>
              <a:rPr lang="zh-CN" altLang="en-US" sz="1600">
                <a:solidFill>
                  <a:schemeClr val="tx1">
                    <a:lumMod val="75000"/>
                    <a:lumOff val="25000"/>
                  </a:schemeClr>
                </a:solidFill>
                <a:latin typeface="思源黑体 Normal" panose="020B0400000000000000" pitchFamily="34" charset="-122"/>
                <a:ea typeface="思源黑体 Normal" panose="020B0400000000000000" pitchFamily="34" charset="-122"/>
              </a:rPr>
              <a:t>永不磨灭的信念</a:t>
            </a:r>
          </a:p>
        </p:txBody>
      </p:sp>
    </p:spTree>
    <p:extLst>
      <p:ext uri="{BB962C8B-B14F-4D97-AF65-F5344CB8AC3E}">
        <p14:creationId xmlns:p14="http://schemas.microsoft.com/office/powerpoint/2010/main" val="185645457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0" presetClass="entr" presetSubtype="0" fill="hold" grpId="0" nodeType="withEffect">
                                  <p:stCondLst>
                                    <p:cond delay="0"/>
                                  </p:stCondLst>
                                  <p:iterate type="lt">
                                    <p:tmPct val="10000"/>
                                  </p:iterate>
                                  <p:childTnLst>
                                    <p:set>
                                      <p:cBhvr>
                                        <p:cTn id="6" dur="700" fill="hold">
                                          <p:stCondLst>
                                            <p:cond delay="0"/>
                                          </p:stCondLst>
                                        </p:cTn>
                                        <p:tgtEl>
                                          <p:spTgt spid="2"/>
                                        </p:tgtEl>
                                        <p:attrNameLst>
                                          <p:attrName>style.visibility</p:attrName>
                                        </p:attrNameLst>
                                      </p:cBhvr>
                                      <p:to>
                                        <p:strVal val="visible"/>
                                      </p:to>
                                    </p:set>
                                    <p:anim to="" calcmode="lin" valueType="num">
                                      <p:cBhvr>
                                        <p:cTn id="7" dur="700" fill="hold">
                                          <p:stCondLst>
                                            <p:cond delay="0"/>
                                          </p:stCondLst>
                                        </p:cTn>
                                        <p:tgtEl>
                                          <p:spTgt spid="2"/>
                                        </p:tgtEl>
                                        <p:attrNameLst>
                                          <p:attrName>ppt_x</p:attrName>
                                        </p:attrNameLst>
                                      </p:cBhvr>
                                      <p:tavLst>
                                        <p:tav tm="0" fmla="#ppt_x-#ppt_w*((1.5-1.5*$)^3-(1.5-1.5*$)^2)">
                                          <p:val>
                                            <p:fltVal val="0"/>
                                          </p:val>
                                        </p:tav>
                                        <p:tav tm="100000">
                                          <p:val>
                                            <p:fltVal val="1"/>
                                          </p:val>
                                        </p:tav>
                                      </p:tavLst>
                                    </p:anim>
                                    <p:animEffect filter="fade">
                                      <p:cBhvr>
                                        <p:cTn id="8" dur="700">
                                          <p:stCondLst>
                                            <p:cond delay="0"/>
                                          </p:stCondLst>
                                        </p:cTn>
                                        <p:tgtEl>
                                          <p:spTgt spid="2"/>
                                        </p:tgtEl>
                                      </p:cBhvr>
                                    </p:animEffect>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randombar(horizontal)">
                                      <p:cBhvr>
                                        <p:cTn id="18" dur="500"/>
                                        <p:tgtEl>
                                          <p:spTgt spid="8"/>
                                        </p:tgtEl>
                                      </p:cBhvr>
                                    </p:animEffect>
                                  </p:childTnLst>
                                </p:cTn>
                              </p:par>
                            </p:childTnLst>
                          </p:cTn>
                        </p:par>
                      </p:childTnLst>
                    </p:cTn>
                  </p:par>
                  <p:par>
                    <p:cTn id="19" fill="hold" nodeType="clickPar">
                      <p:stCondLst>
                        <p:cond delay="indefinite"/>
                        <p:cond evt="onBegin" delay="0">
                          <p:tn val="18"/>
                        </p:cond>
                      </p:stCondLst>
                      <p:childTnLst>
                        <p:par>
                          <p:cTn id="20" fill="hold" nodeType="afterGroup">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古今中外家风故事</a:t>
            </a:r>
          </a:p>
        </p:txBody>
      </p:sp>
      <p:sp>
        <p:nvSpPr>
          <p:cNvPr id="5"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C4562D-B5B6-10C5-6DC1-1F6659774827}"/>
              </a:ext>
            </a:extLst>
          </p:cNvPr>
          <p:cNvSpPr txBox="1"/>
          <p:nvPr/>
        </p:nvSpPr>
        <p:spPr>
          <a:xfrm>
            <a:off x="2130643" y="2422895"/>
            <a:ext cx="7954776" cy="3043654"/>
          </a:xfrm>
          <a:prstGeom prst="rect">
            <a:avLst/>
          </a:prstGeom>
          <a:noFill/>
        </p:spPr>
        <p:txBody>
          <a:bodyPr wrap="square" rtlCol="0">
            <a:spAutoFit/>
          </a:bodyPr>
          <a:lstStyle/>
          <a:p>
            <a:pPr lvl="0" indent="457200">
              <a:lnSpc>
                <a:spcPct val="200000"/>
              </a:lnSpc>
              <a:buClr>
                <a:srgbClr val="184475"/>
              </a:buClr>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父亲病逝后，吉鸿昌即把“做官即不许发财”７个字写在细瓷茶碗上，交给陶瓷厂仿照烧制。瓷碗烧好后，他用卡车拉到部队，集合全体官兵，举行了严肃的发碗仪式。他说：“我吉鸿昌虽为长官，但我绝不欺压民众，掠取民财，我要牢记家父的教诲，做官不为发财，要为天下穷人办好事，请诸位兄弟监督。”接着，他亲手把碗发给全体官兵，勉励大家廉洁奉公。当时吉鸿昌在西北军冯玉祥部下任营长，只有</a:t>
            </a:r>
            <a:r>
              <a:rPr lang="en-US" altLang="zh-CN" sz="1400" dirty="0">
                <a:solidFill>
                  <a:prstClr val="black">
                    <a:lumMod val="75000"/>
                    <a:lumOff val="25000"/>
                  </a:prstClr>
                </a:solidFill>
                <a:latin typeface="思源黑体 Normal" panose="020B0400000000000000" pitchFamily="34" charset="-122"/>
                <a:ea typeface="思源黑体 Normal" panose="020B0400000000000000" pitchFamily="34" charset="-122"/>
              </a:rPr>
              <a:t>25</a:t>
            </a: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岁。</a:t>
            </a:r>
          </a:p>
          <a:p>
            <a:pPr lvl="0" indent="457200">
              <a:lnSpc>
                <a:spcPct val="200000"/>
              </a:lnSpc>
              <a:buClr>
                <a:srgbClr val="184475"/>
              </a:buClr>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自此，吉鸿昌就将那只写有“做官即不许发财”的细瓷茶碗带在身边，用它作为一面镜子，时刻提醒自己应如何为人做事。这只碗随吉鸿昌将军走南闯北，直到他</a:t>
            </a:r>
            <a:r>
              <a:rPr lang="en-US" altLang="zh-CN" sz="1400" dirty="0">
                <a:solidFill>
                  <a:prstClr val="black">
                    <a:lumMod val="75000"/>
                    <a:lumOff val="25000"/>
                  </a:prstClr>
                </a:solidFill>
                <a:latin typeface="思源黑体 Normal" panose="020B0400000000000000" pitchFamily="34" charset="-122"/>
                <a:ea typeface="思源黑体 Normal" panose="020B0400000000000000" pitchFamily="34" charset="-122"/>
              </a:rPr>
              <a:t>39</a:t>
            </a: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岁牺牲。</a:t>
            </a:r>
          </a:p>
        </p:txBody>
      </p:sp>
      <p:sp>
        <p:nvSpPr>
          <p:cNvPr id="7" name="Rectangle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C8C498-29D0-99A9-DFF6-700DD86867DB}"/>
              </a:ext>
            </a:extLst>
          </p:cNvPr>
          <p:cNvSpPr/>
          <p:nvPr/>
        </p:nvSpPr>
        <p:spPr>
          <a:xfrm>
            <a:off x="1875165" y="2147816"/>
            <a:ext cx="8441670" cy="3510028"/>
          </a:xfrm>
          <a:prstGeom prst="rect">
            <a:avLst/>
          </a:prstGeom>
          <a:ln w="19050">
            <a:solidFill>
              <a:srgbClr val="27A69C"/>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133" rtl="0" eaLnBrk="1" fontAlgn="auto" latinLnBrk="0" hangingPunct="1">
              <a:lnSpc>
                <a:spcPct val="100000"/>
              </a:lnSpc>
              <a:spcBef>
                <a:spcPct val="0"/>
              </a:spcBef>
              <a:spcAft>
                <a:spcPct val="0"/>
              </a:spcAft>
              <a:buClrTx/>
              <a:buSzTx/>
              <a:buFontTx/>
              <a:buNone/>
              <a:defRPr/>
            </a:pPr>
            <a:endParaRPr kumimoji="0" lang="en-US" sz="3189" b="0" i="0" u="none" strike="noStrike" kern="0" cap="none" spc="0" normalizeH="0" baseline="0" noProof="0">
              <a:ln>
                <a:noFill/>
              </a:ln>
              <a:solidFill>
                <a:prstClr val="white">
                  <a:lumMod val="95000"/>
                </a:prstClr>
              </a:solidFill>
              <a:effectLst/>
              <a:uLnTx/>
              <a:uFillTx/>
              <a:latin typeface="思源黑体 Normal" panose="020B0400000000000000" pitchFamily="34" charset="-122"/>
              <a:ea typeface="思源黑体 Normal" panose="020B0400000000000000" pitchFamily="34" charset="-122"/>
              <a:sym typeface="+mn-lt"/>
            </a:endParaRPr>
          </a:p>
        </p:txBody>
      </p:sp>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D9B12C-4C08-0D33-CE22-25976A41F117}"/>
              </a:ext>
            </a:extLst>
          </p:cNvPr>
          <p:cNvGrpSpPr/>
          <p:nvPr/>
        </p:nvGrpSpPr>
        <p:grpSpPr>
          <a:xfrm>
            <a:off x="4578277" y="1844454"/>
            <a:ext cx="3035445" cy="486151"/>
            <a:chOff x="1328458" y="2019946"/>
            <a:chExt cx="2525584" cy="486151"/>
          </a:xfrm>
        </p:grpSpPr>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65C3E17-2EBA-2DE1-4B00-67E731D4EA78}"/>
                </a:ext>
              </a:extLst>
            </p:cNvPr>
            <p:cNvSpPr/>
            <p:nvPr/>
          </p:nvSpPr>
          <p:spPr>
            <a:xfrm>
              <a:off x="1328458" y="2019946"/>
              <a:ext cx="2525584"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B9C5857-F1AF-E4E1-9747-514491738184}"/>
                </a:ext>
              </a:extLst>
            </p:cNvPr>
            <p:cNvSpPr txBox="1"/>
            <p:nvPr/>
          </p:nvSpPr>
          <p:spPr>
            <a:xfrm>
              <a:off x="1374290" y="2040018"/>
              <a:ext cx="2479751"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200" b="0" i="0" u="none" strike="noStrike" kern="1200" cap="none" spc="0" normalizeH="0" baseline="0" noProof="0" dirty="0">
                  <a:ln>
                    <a:noFill/>
                  </a:ln>
                  <a:solidFill>
                    <a:prstClr val="white"/>
                  </a:solidFill>
                  <a:effectLst/>
                  <a:uLnTx/>
                  <a:uFillTx/>
                  <a:latin typeface="思源黑体 Normal" panose="020B0400000000000000" pitchFamily="34" charset="-122"/>
                  <a:ea typeface="思源黑体 Normal" panose="020B0400000000000000" pitchFamily="34" charset="-122"/>
                </a:rPr>
                <a:t>吉鸿昌</a:t>
              </a:r>
              <a:r>
                <a:rPr kumimoji="0" lang="en-US" altLang="zh-CN" sz="2200" b="0" i="0" u="none" strike="noStrike" kern="1200" cap="none" spc="0" normalizeH="0" baseline="0" noProof="0" dirty="0">
                  <a:ln>
                    <a:noFill/>
                  </a:ln>
                  <a:solidFill>
                    <a:prstClr val="white"/>
                  </a:solidFill>
                  <a:effectLst/>
                  <a:uLnTx/>
                  <a:uFillTx/>
                  <a:latin typeface="思源黑体 Normal" panose="020B0400000000000000" pitchFamily="34" charset="-122"/>
                  <a:ea typeface="思源黑体 Normal" panose="020B0400000000000000" pitchFamily="34" charset="-122"/>
                </a:rPr>
                <a:t>--</a:t>
              </a:r>
              <a:r>
                <a:rPr kumimoji="0" lang="zh-CN" altLang="en-US" sz="2200" b="0" i="0" u="none" strike="noStrike" kern="1200" cap="none" spc="0" normalizeH="0" baseline="0" noProof="0" dirty="0">
                  <a:ln>
                    <a:noFill/>
                  </a:ln>
                  <a:solidFill>
                    <a:prstClr val="white"/>
                  </a:solidFill>
                  <a:effectLst/>
                  <a:uLnTx/>
                  <a:uFillTx/>
                  <a:latin typeface="思源黑体 Normal" panose="020B0400000000000000" pitchFamily="34" charset="-122"/>
                  <a:ea typeface="思源黑体 Normal" panose="020B0400000000000000" pitchFamily="34" charset="-122"/>
                </a:rPr>
                <a:t>做官不许发财</a:t>
              </a:r>
            </a:p>
          </p:txBody>
        </p:sp>
      </p:grpSp>
    </p:spTree>
    <p:extLst>
      <p:ext uri="{BB962C8B-B14F-4D97-AF65-F5344CB8AC3E}">
        <p14:creationId xmlns:p14="http://schemas.microsoft.com/office/powerpoint/2010/main" val="16988905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500"/>
                                        <p:tgtEl>
                                          <p:spTgt spid="7"/>
                                        </p:tgtEl>
                                      </p:cBhvr>
                                    </p:animEffect>
                                  </p:childTnLst>
                                </p:cTn>
                              </p:par>
                              <p:par>
                                <p:cTn id="11" presetID="14" presetClass="entr" presetSubtype="1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randombar(horizontal)">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1AF792-3FF0-AB56-DAE5-B76B29897939}"/>
              </a:ext>
            </a:extLst>
          </p:cNvPr>
          <p:cNvGrpSpPr/>
          <p:nvPr/>
        </p:nvGrpSpPr>
        <p:grpSpPr>
          <a:xfrm>
            <a:off x="1203160" y="1314433"/>
            <a:ext cx="3572376" cy="3572376"/>
            <a:chOff x="1720517" y="1504950"/>
            <a:chExt cx="3572376" cy="3572376"/>
          </a:xfrm>
        </p:grpSpPr>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98CF8F-E723-4497-D3C1-869BD47BB42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20517" y="1504950"/>
              <a:ext cx="3572376" cy="3572376"/>
            </a:xfrm>
            <a:prstGeom prst="rect">
              <a:avLst/>
            </a:pr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F231C2-A56B-4A46-DF4B-CD454E19DC9C}"/>
                </a:ext>
              </a:extLst>
            </p:cNvPr>
            <p:cNvSpPr txBox="1"/>
            <p:nvPr/>
          </p:nvSpPr>
          <p:spPr>
            <a:xfrm>
              <a:off x="2940886" y="2715035"/>
              <a:ext cx="1149851" cy="1200329"/>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pPr algn="ctr"/>
              <a:r>
                <a:rPr lang="zh-CN" altLang="en-US" sz="7200">
                  <a:solidFill>
                    <a:srgbClr val="207F82"/>
                  </a:solidFill>
                  <a:latin typeface="三极榜书简体" panose="00000500000000000000" pitchFamily="2" charset="-122"/>
                  <a:ea typeface="三极榜书简体" panose="00000500000000000000" pitchFamily="2" charset="-122"/>
                </a:rPr>
                <a:t>伍</a:t>
              </a:r>
            </a:p>
          </p:txBody>
        </p:sp>
      </p:gr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F648D1-5652-5C9A-C65C-828F6D996C52}"/>
              </a:ext>
            </a:extLst>
          </p:cNvPr>
          <p:cNvSpPr txBox="1"/>
          <p:nvPr/>
        </p:nvSpPr>
        <p:spPr>
          <a:xfrm>
            <a:off x="4545910" y="2233884"/>
            <a:ext cx="6442930" cy="1107996"/>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algn="l"/>
            <a:r>
              <a:rPr lang="zh-CN" altLang="en-US" sz="6600"/>
              <a:t>新时代的家风</a:t>
            </a:r>
          </a:p>
        </p:txBody>
      </p:sp>
      <p:sp>
        <p:nvSpPr>
          <p:cNvPr id="10" name="Rectangle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66E97F-2199-D55D-E2C4-EF141C595160}"/>
              </a:ext>
            </a:extLst>
          </p:cNvPr>
          <p:cNvSpPr/>
          <p:nvPr/>
        </p:nvSpPr>
        <p:spPr>
          <a:xfrm>
            <a:off x="4760475" y="3363044"/>
            <a:ext cx="5562619" cy="775405"/>
          </a:xfrm>
          <a:prstGeom prst="rect">
            <a:avLst/>
          </a:prstGeom>
        </p:spPr>
        <p:txBody>
          <a:bodyPr wrap="square">
            <a:spAutoFit/>
          </a:bodyPr>
          <a:lstStyle/>
          <a:p>
            <a:pPr>
              <a:lnSpc>
                <a:spcPct val="200000"/>
              </a:lnSpc>
            </a:pP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CARRY FORWARD CHINESETRADITIONAL CULTURE, INHERIT </a:t>
            </a:r>
            <a:r>
              <a:rPr lang="en-US" altLang="zh-CN"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GOOD </a:t>
            </a: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FAMILY TRADITION</a:t>
            </a:r>
          </a:p>
        </p:txBody>
      </p:sp>
    </p:spTree>
    <p:extLst>
      <p:ext uri="{BB962C8B-B14F-4D97-AF65-F5344CB8AC3E}">
        <p14:creationId xmlns:p14="http://schemas.microsoft.com/office/powerpoint/2010/main" val="372108508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nodeType="afterGroup">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randombar(horizontal)">
                                      <p:cBhvr>
                                        <p:cTn id="13" dur="500"/>
                                        <p:tgtEl>
                                          <p:spTgt spid="9"/>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horizont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新时代的家风</a:t>
            </a:r>
          </a:p>
        </p:txBody>
      </p:sp>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68B5AA5-F00A-2CC0-3F9A-8924DE4B0D48}"/>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54243" y="1606215"/>
            <a:ext cx="3976545" cy="4313321"/>
          </a:xfrm>
          <a:prstGeom prst="rect">
            <a:avLst/>
          </a:prstGeom>
        </p:spPr>
      </p:pic>
      <p:sp>
        <p:nvSpPr>
          <p:cNvPr id="7" name="矩形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E83ADD-B50D-666A-D2B8-C3569165A79D}"/>
              </a:ext>
            </a:extLst>
          </p:cNvPr>
          <p:cNvSpPr/>
          <p:nvPr/>
        </p:nvSpPr>
        <p:spPr>
          <a:xfrm>
            <a:off x="5160060" y="1859287"/>
            <a:ext cx="1974666" cy="426400"/>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07C1EF4-2B71-D0B5-1C8D-EE03433E3ABB}"/>
              </a:ext>
            </a:extLst>
          </p:cNvPr>
          <p:cNvSpPr txBox="1"/>
          <p:nvPr/>
        </p:nvSpPr>
        <p:spPr>
          <a:xfrm>
            <a:off x="5677580" y="1885576"/>
            <a:ext cx="927757" cy="400110"/>
          </a:xfrm>
          <a:prstGeom prst="rect">
            <a:avLst/>
          </a:prstGeom>
          <a:noFill/>
        </p:spPr>
        <p:txBody>
          <a:bodyPr wrap="square" rtlCol="0">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lang="zh-CN" altLang="en-US" sz="2000">
                <a:solidFill>
                  <a:prstClr val="white"/>
                </a:solidFill>
                <a:latin typeface="思源黑体 Normal" panose="020B0400000000000000" pitchFamily="34" charset="-122"/>
                <a:ea typeface="思源黑体 Normal" panose="020B0400000000000000" pitchFamily="34" charset="-122"/>
              </a:rPr>
              <a:t>孝亲</a:t>
            </a:r>
            <a:endParaRPr kumimoji="0" lang="zh-CN" altLang="en-US" sz="20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C58B577-A1BC-E0BF-B42E-00389C5E8708}"/>
              </a:ext>
            </a:extLst>
          </p:cNvPr>
          <p:cNvSpPr txBox="1"/>
          <p:nvPr/>
        </p:nvSpPr>
        <p:spPr>
          <a:xfrm>
            <a:off x="5058248" y="2285686"/>
            <a:ext cx="6119089" cy="1023870"/>
          </a:xfrm>
          <a:prstGeom prst="rect">
            <a:avLst/>
          </a:prstGeom>
          <a:noFill/>
        </p:spPr>
        <p:txBody>
          <a:bodyPr wrap="square" rtlCol="0">
            <a:spAutoFit/>
          </a:bodyPr>
          <a:lstStyle/>
          <a:p>
            <a:pPr lvl="0">
              <a:lnSpc>
                <a:spcPct val="150000"/>
              </a:lnSpc>
              <a:buClr>
                <a:srgbClr val="184475"/>
              </a:buClr>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家庭内部成员之间的道德要求，是维系家庭和谐的根本纽带。在孝亲之外，家庭成员还要将孝亲的美德扩大到家庭所在的民族和国家。这就是忠。忠于民族、忠于国家，忠于同时代人的美好事业，是所有人都应该遵循的道德。</a:t>
            </a:r>
            <a:endParaRPr kumimoji="0" lang="en-US" altLang="zh-CN" sz="1400" b="0" i="0" u="none" strike="noStrike" kern="1200" cap="none" spc="0" normalizeH="0" baseline="0" noProof="0" dirty="0">
              <a:ln>
                <a:noFill/>
              </a:ln>
              <a:solidFill>
                <a:prstClr val="black">
                  <a:lumMod val="75000"/>
                  <a:lumOff val="25000"/>
                </a:prstClr>
              </a:solidFill>
              <a:effectLst/>
              <a:uLnTx/>
              <a:uFillTx/>
              <a:latin typeface="思源黑体 Normal" panose="020B0400000000000000" pitchFamily="34" charset="-122"/>
              <a:ea typeface="思源黑体 Normal" panose="020B0400000000000000" pitchFamily="34" charset="-122"/>
            </a:endParaRPr>
          </a:p>
        </p:txBody>
      </p:sp>
      <p:sp>
        <p:nvSpPr>
          <p:cNvPr id="13" name="矩形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01902E9-00E0-5800-3BC4-9F19CD5F07D6}"/>
              </a:ext>
            </a:extLst>
          </p:cNvPr>
          <p:cNvSpPr/>
          <p:nvPr/>
        </p:nvSpPr>
        <p:spPr>
          <a:xfrm>
            <a:off x="5160060" y="3465513"/>
            <a:ext cx="1974666" cy="426400"/>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D96A5D-665D-436E-A5D1-D4990C73FABD}"/>
              </a:ext>
            </a:extLst>
          </p:cNvPr>
          <p:cNvSpPr txBox="1"/>
          <p:nvPr/>
        </p:nvSpPr>
        <p:spPr>
          <a:xfrm>
            <a:off x="5220220" y="3465512"/>
            <a:ext cx="1830287" cy="402754"/>
          </a:xfrm>
          <a:prstGeom prst="rect">
            <a:avLst/>
          </a:prstGeom>
          <a:noFill/>
        </p:spPr>
        <p:txBody>
          <a:bodyPr wrap="square" rtlCol="0">
            <a:spAutoFit/>
          </a:bodyPr>
          <a:lstStyle/>
          <a:p>
            <a:pPr lvl="0" algn="dist">
              <a:defRPr/>
            </a:pPr>
            <a:r>
              <a:rPr lang="zh-CN" altLang="en-US" sz="2000">
                <a:solidFill>
                  <a:prstClr val="white"/>
                </a:solidFill>
                <a:latin typeface="思源黑体 Normal" panose="020B0400000000000000" pitchFamily="34" charset="-122"/>
                <a:ea typeface="思源黑体 Normal" panose="020B0400000000000000" pitchFamily="34" charset="-122"/>
              </a:rPr>
              <a:t>以家风正国风</a:t>
            </a:r>
          </a:p>
        </p:txBody>
      </p:sp>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8DAE9C-B4FF-10C4-2227-F54CD83C1A15}"/>
              </a:ext>
            </a:extLst>
          </p:cNvPr>
          <p:cNvSpPr txBox="1"/>
          <p:nvPr/>
        </p:nvSpPr>
        <p:spPr>
          <a:xfrm>
            <a:off x="5058248" y="3891912"/>
            <a:ext cx="6119089" cy="2316532"/>
          </a:xfrm>
          <a:prstGeom prst="rect">
            <a:avLst/>
          </a:prstGeom>
          <a:noFill/>
        </p:spPr>
        <p:txBody>
          <a:bodyPr wrap="square" rtlCol="0">
            <a:spAutoFit/>
          </a:bodyPr>
          <a:lstStyle/>
          <a:p>
            <a:pPr marL="285750" lvl="0" indent="-285750">
              <a:lnSpc>
                <a:spcPct val="150000"/>
              </a:lnSpc>
              <a:buClr>
                <a:srgbClr val="27A69C"/>
              </a:buClr>
              <a:buFont typeface="Arial" panose="020B0604020202020204" pitchFamily="34" charset="0"/>
              <a:buChar char="•"/>
              <a:defRPr/>
            </a:pPr>
            <a:r>
              <a:rPr lang="zh-CN" altLang="en-US" sz="1400">
                <a:solidFill>
                  <a:prstClr val="black">
                    <a:lumMod val="75000"/>
                    <a:lumOff val="25000"/>
                  </a:prstClr>
                </a:solidFill>
                <a:latin typeface="思源黑体 Normal" panose="020B0400000000000000" pitchFamily="34" charset="-122"/>
                <a:ea typeface="思源黑体 Normal" panose="020B0400000000000000" pitchFamily="34" charset="-122"/>
              </a:rPr>
              <a:t>家风影响国风，国风也影响甚至决定家风。家风是从社会各个方面和角度吹出的人情之风。。当人人走出家庭，带着家的温暖，装着家的期盼，怀着家的未来，为社会奉献自己的才智，一个富强、文明、民主、和谐的民族国家就一定能够建成。</a:t>
            </a:r>
          </a:p>
          <a:p>
            <a:pPr marL="285750" lvl="0" indent="-285750">
              <a:lnSpc>
                <a:spcPct val="150000"/>
              </a:lnSpc>
              <a:buClr>
                <a:srgbClr val="27A69C"/>
              </a:buClr>
              <a:buFont typeface="Arial" panose="020B0604020202020204" pitchFamily="34" charset="0"/>
              <a:buChar char="•"/>
              <a:defRPr/>
            </a:pPr>
            <a:r>
              <a:rPr lang="zh-CN" altLang="en-US" sz="1400">
                <a:solidFill>
                  <a:prstClr val="black">
                    <a:lumMod val="75000"/>
                    <a:lumOff val="25000"/>
                  </a:prstClr>
                </a:solidFill>
                <a:latin typeface="思源黑体 Normal" panose="020B0400000000000000" pitchFamily="34" charset="-122"/>
                <a:ea typeface="思源黑体 Normal" panose="020B0400000000000000" pitchFamily="34" charset="-122"/>
              </a:rPr>
              <a:t>国风中的道德力能够影响家风，家风中的道德力也能够影响国风。当国家政风清明、学风向上、文风大振，民风一定醇美，家风也就会醇正。光明清正的国风，醇美和谐的家风，应该是我们盼望的时代之风。</a:t>
            </a:r>
          </a:p>
        </p:txBody>
      </p:sp>
      <p:pic>
        <p:nvPicPr>
          <p:cNvPr id="16" name="New picture"/>
          <p:cNvPicPr/>
          <p:nvPr/>
        </p:nvPicPr>
        <p:blipFill>
          <a:blip r:embed="rId4"/>
          <a:stretch>
            <a:fillRect/>
          </a:stretch>
        </p:blipFill>
        <p:spPr>
          <a:xfrm>
            <a:off x="12674600" y="12395200"/>
            <a:ext cx="330200" cy="254000"/>
          </a:xfrm>
          <a:prstGeom prst="cube">
            <a:avLst/>
          </a:prstGeom>
        </p:spPr>
      </p:pic>
    </p:spTree>
    <p:extLst>
      <p:ext uri="{BB962C8B-B14F-4D97-AF65-F5344CB8AC3E}">
        <p14:creationId xmlns:p14="http://schemas.microsoft.com/office/powerpoint/2010/main" val="36711693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randombar(horizontal)">
                                      <p:cBhvr>
                                        <p:cTn id="10" dur="500"/>
                                        <p:tgtEl>
                                          <p:spTgt spid="8"/>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randombar(horizontal)">
                                      <p:cBhvr>
                                        <p:cTn id="13" dur="500"/>
                                        <p:tgtEl>
                                          <p:spTgt spid="9"/>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randombar(horizontal)">
                                      <p:cBhvr>
                                        <p:cTn id="19" dur="500"/>
                                        <p:tgtEl>
                                          <p:spTgt spid="14"/>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randombar(horizontal)">
                                      <p:cBhvr>
                                        <p:cTn id="22" dur="500"/>
                                        <p:tgtEl>
                                          <p:spTgt spid="15"/>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randombar(horizontal)">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3" grpId="0" animBg="1"/>
      <p:bldP spid="14" grpId="0"/>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29085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图片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58E31CB-8B2C-C5D9-6652-AF7DD7648A0F}"/>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7687844" y="2792536"/>
            <a:ext cx="4504155" cy="4065463"/>
          </a:xfrm>
          <a:prstGeom prst="rect">
            <a:avLst/>
          </a:prstGeom>
        </p:spPr>
      </p:pic>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456C12C-94DB-C6BC-6867-0B5BFD4876AB}"/>
              </a:ext>
            </a:extLst>
          </p:cNvPr>
          <p:cNvGrpSpPr/>
          <p:nvPr/>
        </p:nvGrpSpPr>
        <p:grpSpPr>
          <a:xfrm>
            <a:off x="4810491" y="369969"/>
            <a:ext cx="2571018" cy="1350545"/>
            <a:chOff x="5005136" y="382002"/>
            <a:chExt cx="2181727" cy="1146052"/>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B23FF7B-2ABB-6AE7-D6AB-F899C49FE18F}"/>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005136" y="382002"/>
              <a:ext cx="2181727" cy="1146052"/>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637F175-590B-078D-7923-86DCBBB1F7E6}"/>
                </a:ext>
              </a:extLst>
            </p:cNvPr>
            <p:cNvSpPr txBox="1"/>
            <p:nvPr/>
          </p:nvSpPr>
          <p:spPr>
            <a:xfrm>
              <a:off x="5394848" y="666712"/>
              <a:ext cx="1402299" cy="783524"/>
            </a:xfrm>
            <a:prstGeom prst="rect">
              <a:avLst/>
            </a:prstGeom>
            <a:noFill/>
          </p:spPr>
          <p:txBody>
            <a:bodyPr vert="horz" wrap="square" rtlCol="0">
              <a:spAutoFit/>
            </a:bodyPr>
            <a:lstStyle/>
            <a:p>
              <a:pPr algn="dist"/>
              <a:r>
                <a:rPr lang="zh-CN" altLang="en-US" sz="54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rPr>
                <a:t>目录</a:t>
              </a:r>
            </a:p>
          </p:txBody>
        </p:sp>
      </p:grpSp>
      <p:grpSp>
        <p:nvGrpSpPr>
          <p:cNvPr id="11" name="组合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E1E079-079A-A3A1-23F2-D184E52062BC}"/>
              </a:ext>
            </a:extLst>
          </p:cNvPr>
          <p:cNvGrpSpPr/>
          <p:nvPr/>
        </p:nvGrpSpPr>
        <p:grpSpPr>
          <a:xfrm>
            <a:off x="1489659" y="2118690"/>
            <a:ext cx="978765" cy="3150017"/>
            <a:chOff x="1501691" y="1853991"/>
            <a:chExt cx="978765" cy="3150017"/>
          </a:xfrm>
        </p:grpSpPr>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15C5483-792C-30DD-E6D3-81E40C173F2F}"/>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400000">
              <a:off x="416065" y="2939617"/>
              <a:ext cx="3150017" cy="978765"/>
            </a:xfrm>
            <a:prstGeom prst="rect">
              <a:avLst/>
            </a:prstGeom>
          </p:spPr>
        </p:pic>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9B9BCA-DCD7-9CD1-0485-754D6810744C}"/>
                </a:ext>
              </a:extLst>
            </p:cNvPr>
            <p:cNvGrpSpPr/>
            <p:nvPr/>
          </p:nvGrpSpPr>
          <p:grpSpPr>
            <a:xfrm>
              <a:off x="1726106" y="1983842"/>
              <a:ext cx="718255" cy="2917843"/>
              <a:chOff x="3055976" y="2844225"/>
              <a:chExt cx="718255" cy="2692606"/>
            </a:xfrm>
          </p:grpSpPr>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B46E7D-0E8B-2D87-35EC-8536C520D4C7}"/>
                  </a:ext>
                </a:extLst>
              </p:cNvPr>
              <p:cNvSpPr txBox="1"/>
              <p:nvPr/>
            </p:nvSpPr>
            <p:spPr>
              <a:xfrm>
                <a:off x="3055976" y="3285963"/>
                <a:ext cx="553998" cy="2250868"/>
              </a:xfrm>
              <a:prstGeom prst="rect">
                <a:avLst/>
              </a:prstGeom>
              <a:noFill/>
            </p:spPr>
            <p:txBody>
              <a:bodyPr vert="eaVert" wrap="square" rtlCol="0">
                <a:spAutoFit/>
              </a:body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家风家训是什么</a:t>
                </a:r>
                <a:endParaRPr lang="en-US" altLang="zh-CN" sz="2400">
                  <a:solidFill>
                    <a:schemeClr val="tx1">
                      <a:lumMod val="75000"/>
                      <a:lumOff val="25000"/>
                    </a:schemeClr>
                  </a:solidFill>
                  <a:latin typeface="三极榜书简体" panose="00000500000000000000" pitchFamily="2" charset="-122"/>
                  <a:ea typeface="三极榜书简体" panose="00000500000000000000" pitchFamily="2" charset="-122"/>
                </a:endParaRPr>
              </a:p>
            </p:txBody>
          </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76C0FFF-E043-F984-0E91-708A1C0B2239}"/>
                  </a:ext>
                </a:extLst>
              </p:cNvPr>
              <p:cNvSpPr txBox="1"/>
              <p:nvPr/>
            </p:nvSpPr>
            <p:spPr>
              <a:xfrm>
                <a:off x="3097123" y="2844225"/>
                <a:ext cx="677108" cy="426028"/>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壹、</a:t>
                </a:r>
              </a:p>
            </p:txBody>
          </p:sp>
        </p:grpSp>
      </p:grpSp>
      <p:grpSp>
        <p:nvGrpSpPr>
          <p:cNvPr id="12" name="组合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39D76A4-E10B-657F-A6F6-DBD4E810A0C7}"/>
              </a:ext>
            </a:extLst>
          </p:cNvPr>
          <p:cNvGrpSpPr/>
          <p:nvPr/>
        </p:nvGrpSpPr>
        <p:grpSpPr>
          <a:xfrm>
            <a:off x="3555721" y="2118690"/>
            <a:ext cx="978765" cy="3150017"/>
            <a:chOff x="1501691" y="1853991"/>
            <a:chExt cx="978765" cy="3150017"/>
          </a:xfrm>
        </p:grpSpPr>
        <p:pic>
          <p:nvPicPr>
            <p:cNvPr id="13" name="图片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6338FE0-9E49-29C4-3025-4E77BB2E136D}"/>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400000">
              <a:off x="416065" y="2939617"/>
              <a:ext cx="3150017" cy="978765"/>
            </a:xfrm>
            <a:prstGeom prst="rect">
              <a:avLst/>
            </a:prstGeom>
          </p:spPr>
        </p:pic>
        <p:grpSp>
          <p:nvGrpSpPr>
            <p:cNvPr id="14" name="组合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724571-4410-FAE9-1CC7-799426C9913C}"/>
                </a:ext>
              </a:extLst>
            </p:cNvPr>
            <p:cNvGrpSpPr/>
            <p:nvPr/>
          </p:nvGrpSpPr>
          <p:grpSpPr>
            <a:xfrm>
              <a:off x="1726106" y="1983842"/>
              <a:ext cx="718255" cy="2917843"/>
              <a:chOff x="3055976" y="2844225"/>
              <a:chExt cx="718255" cy="2692606"/>
            </a:xfrm>
          </p:grpSpPr>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82853D5-B56D-B35B-B3DE-08F65CEE359C}"/>
                  </a:ext>
                </a:extLst>
              </p:cNvPr>
              <p:cNvSpPr txBox="1"/>
              <p:nvPr/>
            </p:nvSpPr>
            <p:spPr>
              <a:xfrm>
                <a:off x="3055976" y="3285963"/>
                <a:ext cx="553998" cy="2250868"/>
              </a:xfrm>
              <a:prstGeom prst="rect">
                <a:avLst/>
              </a:prstGeom>
              <a:noFill/>
            </p:spPr>
            <p:txBody>
              <a:bodyPr vert="eaVert" wrap="square" rtlCol="0">
                <a:spAutoFit/>
              </a:body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良好家风的作用</a:t>
                </a:r>
                <a:endParaRPr lang="en-US" altLang="zh-CN" sz="2400">
                  <a:solidFill>
                    <a:schemeClr val="tx1">
                      <a:lumMod val="75000"/>
                      <a:lumOff val="25000"/>
                    </a:schemeClr>
                  </a:solidFill>
                  <a:latin typeface="三极榜书简体" panose="00000500000000000000" pitchFamily="2" charset="-122"/>
                  <a:ea typeface="三极榜书简体" panose="00000500000000000000" pitchFamily="2" charset="-122"/>
                </a:endParaRPr>
              </a:p>
            </p:txBody>
          </p:sp>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2DF276A-C2EB-E130-25DF-D37F152F3140}"/>
                  </a:ext>
                </a:extLst>
              </p:cNvPr>
              <p:cNvSpPr txBox="1"/>
              <p:nvPr/>
            </p:nvSpPr>
            <p:spPr>
              <a:xfrm>
                <a:off x="3097123" y="2844225"/>
                <a:ext cx="677108" cy="426028"/>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贰、</a:t>
                </a:r>
              </a:p>
            </p:txBody>
          </p:sp>
        </p:grpSp>
      </p:grpSp>
      <p:grpSp>
        <p:nvGrpSpPr>
          <p:cNvPr id="17" name="组合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45F2A4F-0E4A-C5BF-3103-80C42F0EFE79}"/>
              </a:ext>
            </a:extLst>
          </p:cNvPr>
          <p:cNvGrpSpPr/>
          <p:nvPr/>
        </p:nvGrpSpPr>
        <p:grpSpPr>
          <a:xfrm>
            <a:off x="5621783" y="2118690"/>
            <a:ext cx="978765" cy="3150017"/>
            <a:chOff x="1501691" y="1853991"/>
            <a:chExt cx="978765" cy="3150017"/>
          </a:xfrm>
        </p:grpSpPr>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F00CB25-1204-61BC-69A1-9DA4CF43686D}"/>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400000">
              <a:off x="416065" y="2939617"/>
              <a:ext cx="3150017" cy="978765"/>
            </a:xfrm>
            <a:prstGeom prst="rect">
              <a:avLst/>
            </a:prstGeom>
          </p:spPr>
        </p:pic>
        <p:grpSp>
          <p:nvGrpSpPr>
            <p:cNvPr id="19" name="组合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71A3D18-E7A4-90CB-226F-C0EE6E515B4A}"/>
                </a:ext>
              </a:extLst>
            </p:cNvPr>
            <p:cNvGrpSpPr/>
            <p:nvPr/>
          </p:nvGrpSpPr>
          <p:grpSpPr>
            <a:xfrm>
              <a:off x="1726106" y="1983842"/>
              <a:ext cx="718255" cy="2917843"/>
              <a:chOff x="3055976" y="2844225"/>
              <a:chExt cx="718255" cy="2692606"/>
            </a:xfrm>
          </p:grpSpPr>
          <p:sp>
            <p:nvSpPr>
              <p:cNvPr id="20" name="文本框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F831A1-E1C3-A601-BDA4-E099FDA1C88D}"/>
                  </a:ext>
                </a:extLst>
              </p:cNvPr>
              <p:cNvSpPr txBox="1"/>
              <p:nvPr/>
            </p:nvSpPr>
            <p:spPr>
              <a:xfrm>
                <a:off x="3055976" y="3285963"/>
                <a:ext cx="553998" cy="2250868"/>
              </a:xfrm>
              <a:prstGeom prst="rect">
                <a:avLst/>
              </a:prstGeom>
              <a:noFill/>
            </p:spPr>
            <p:txBody>
              <a:bodyPr vert="eaVert" wrap="square" rtlCol="0">
                <a:spAutoFit/>
              </a:body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好家风好家训</a:t>
                </a:r>
              </a:p>
            </p:txBody>
          </p:sp>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15B42F7-19C7-77B2-AB5D-F375AF29FB58}"/>
                  </a:ext>
                </a:extLst>
              </p:cNvPr>
              <p:cNvSpPr txBox="1"/>
              <p:nvPr/>
            </p:nvSpPr>
            <p:spPr>
              <a:xfrm>
                <a:off x="3097123" y="2844225"/>
                <a:ext cx="677108" cy="426028"/>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叁、</a:t>
                </a:r>
              </a:p>
            </p:txBody>
          </p:sp>
        </p:grpSp>
      </p:grpSp>
      <p:grpSp>
        <p:nvGrpSpPr>
          <p:cNvPr id="22" name="组合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9C50A67-A784-4EBD-2939-A1E6C29A0529}"/>
              </a:ext>
            </a:extLst>
          </p:cNvPr>
          <p:cNvGrpSpPr/>
          <p:nvPr/>
        </p:nvGrpSpPr>
        <p:grpSpPr>
          <a:xfrm>
            <a:off x="7687845" y="2118690"/>
            <a:ext cx="978765" cy="3243771"/>
            <a:chOff x="1501691" y="1853991"/>
            <a:chExt cx="978765" cy="3243771"/>
          </a:xfrm>
        </p:grpSpPr>
        <p:pic>
          <p:nvPicPr>
            <p:cNvPr id="23" name="图片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1B430E-BA47-8136-8FF8-A2231C3B25CC}"/>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400000">
              <a:off x="416065" y="2939617"/>
              <a:ext cx="3150017" cy="978765"/>
            </a:xfrm>
            <a:prstGeom prst="rect">
              <a:avLst/>
            </a:prstGeom>
          </p:spPr>
        </p:pic>
        <p:grpSp>
          <p:nvGrpSpPr>
            <p:cNvPr id="24" name="组合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5BE8FE-75A2-CCF8-8D83-DD94BCD622D0}"/>
                </a:ext>
              </a:extLst>
            </p:cNvPr>
            <p:cNvGrpSpPr/>
            <p:nvPr/>
          </p:nvGrpSpPr>
          <p:grpSpPr>
            <a:xfrm>
              <a:off x="1726106" y="1983842"/>
              <a:ext cx="718255" cy="3113920"/>
              <a:chOff x="3055976" y="2844225"/>
              <a:chExt cx="718255" cy="2873548"/>
            </a:xfrm>
          </p:grpSpPr>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5154C54-ACFE-F0D0-CEDB-F98BDF2CBB6B}"/>
                  </a:ext>
                </a:extLst>
              </p:cNvPr>
              <p:cNvSpPr txBox="1"/>
              <p:nvPr/>
            </p:nvSpPr>
            <p:spPr>
              <a:xfrm>
                <a:off x="3055976" y="3252653"/>
                <a:ext cx="553998" cy="2465120"/>
              </a:xfrm>
              <a:prstGeom prst="rect">
                <a:avLst/>
              </a:prstGeom>
              <a:noFill/>
            </p:spPr>
            <p:txBody>
              <a:bodyPr vert="eaVert" wrap="square" rtlCol="0">
                <a:spAutoFit/>
              </a:body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古今中外家风故事</a:t>
                </a:r>
              </a:p>
            </p:txBody>
          </p:sp>
          <p:sp>
            <p:nvSpPr>
              <p:cNvPr id="26" name="文本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03A3EF1-8158-5F01-D9F7-8855E6F9D2DD}"/>
                  </a:ext>
                </a:extLst>
              </p:cNvPr>
              <p:cNvSpPr txBox="1"/>
              <p:nvPr/>
            </p:nvSpPr>
            <p:spPr>
              <a:xfrm>
                <a:off x="3097123" y="2844225"/>
                <a:ext cx="677108" cy="426028"/>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肆、</a:t>
                </a:r>
              </a:p>
            </p:txBody>
          </p:sp>
        </p:grpSp>
      </p:grpSp>
      <p:grpSp>
        <p:nvGrpSpPr>
          <p:cNvPr id="32" name="组合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1DC0C4-3FBB-EFCE-5040-B255471F4564}"/>
              </a:ext>
            </a:extLst>
          </p:cNvPr>
          <p:cNvGrpSpPr/>
          <p:nvPr/>
        </p:nvGrpSpPr>
        <p:grpSpPr>
          <a:xfrm>
            <a:off x="9753905" y="2118690"/>
            <a:ext cx="978765" cy="3150017"/>
            <a:chOff x="1501691" y="1853991"/>
            <a:chExt cx="978765" cy="3150017"/>
          </a:xfrm>
        </p:grpSpPr>
        <p:pic>
          <p:nvPicPr>
            <p:cNvPr id="33" name="图片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38DD1F3-97FF-216B-2FE5-715AF1BCBA3F}"/>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400000">
              <a:off x="416065" y="2939617"/>
              <a:ext cx="3150017" cy="978765"/>
            </a:xfrm>
            <a:prstGeom prst="rect">
              <a:avLst/>
            </a:prstGeom>
          </p:spPr>
        </p:pic>
        <p:grpSp>
          <p:nvGrpSpPr>
            <p:cNvPr id="34" name="组合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907B30-D6B0-F51C-DCEE-7ABD154ACB6F}"/>
                </a:ext>
              </a:extLst>
            </p:cNvPr>
            <p:cNvGrpSpPr/>
            <p:nvPr/>
          </p:nvGrpSpPr>
          <p:grpSpPr>
            <a:xfrm>
              <a:off x="1726106" y="1983842"/>
              <a:ext cx="718255" cy="2917843"/>
              <a:chOff x="3055976" y="2844225"/>
              <a:chExt cx="718255" cy="2692606"/>
            </a:xfrm>
          </p:grpSpPr>
          <p:sp>
            <p:nvSpPr>
              <p:cNvPr id="35" name="文本框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70F46B-AE36-9661-F72C-5210004037D7}"/>
                  </a:ext>
                </a:extLst>
              </p:cNvPr>
              <p:cNvSpPr txBox="1"/>
              <p:nvPr/>
            </p:nvSpPr>
            <p:spPr>
              <a:xfrm>
                <a:off x="3055976" y="3285963"/>
                <a:ext cx="553998" cy="2250868"/>
              </a:xfrm>
              <a:prstGeom prst="rect">
                <a:avLst/>
              </a:prstGeom>
              <a:noFill/>
            </p:spPr>
            <p:txBody>
              <a:bodyPr vert="eaVert" wrap="square" rtlCol="0">
                <a:spAutoFit/>
              </a:body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新时代的家风</a:t>
                </a:r>
              </a:p>
            </p:txBody>
          </p:sp>
          <p:sp>
            <p:nvSpPr>
              <p:cNvPr id="36" name="文本框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27F9C80-8A7B-EAF4-5929-246737D1B87D}"/>
                  </a:ext>
                </a:extLst>
              </p:cNvPr>
              <p:cNvSpPr txBox="1"/>
              <p:nvPr/>
            </p:nvSpPr>
            <p:spPr>
              <a:xfrm>
                <a:off x="3097123" y="2844225"/>
                <a:ext cx="677108" cy="426028"/>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r>
                  <a:rPr lang="zh-CN" altLang="en-US" sz="2400">
                    <a:solidFill>
                      <a:schemeClr val="tx1">
                        <a:lumMod val="75000"/>
                        <a:lumOff val="25000"/>
                      </a:schemeClr>
                    </a:solidFill>
                    <a:latin typeface="三极榜书简体" panose="00000500000000000000" pitchFamily="2" charset="-122"/>
                    <a:ea typeface="三极榜书简体" panose="00000500000000000000" pitchFamily="2" charset="-122"/>
                  </a:rPr>
                  <a:t>伍、</a:t>
                </a:r>
              </a:p>
            </p:txBody>
          </p:sp>
        </p:grpSp>
      </p:grpSp>
      <p:pic>
        <p:nvPicPr>
          <p:cNvPr id="38" name="图片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DB5518F-EC3D-BF98-A6CC-BD7A03D7D67C}"/>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25393" y="3108842"/>
            <a:ext cx="7316529" cy="3764200"/>
          </a:xfrm>
          <a:prstGeom prst="rect">
            <a:avLst/>
          </a:prstGeom>
        </p:spPr>
      </p:pic>
      <p:sp>
        <p:nvSpPr>
          <p:cNvPr id="2" name="文本框 1"/>
          <p:cNvSpPr txBox="1"/>
          <p:nvPr/>
        </p:nvSpPr>
        <p:spPr>
          <a:xfrm>
            <a:off x="2095130" y="1313895"/>
            <a:ext cx="1899821" cy="261610"/>
          </a:xfrm>
          <a:prstGeom prst="rect">
            <a:avLst/>
          </a:prstGeom>
          <a:noFill/>
        </p:spPr>
        <p:txBody>
          <a:bodyPr wrap="square" rtlCol="0">
            <a:spAutoFit/>
          </a:bodyPr>
          <a:lstStyle/>
          <a:p>
            <a:r>
              <a:rPr lang="en-US" altLang="zh-CN" sz="1100" dirty="0">
                <a:solidFill>
                  <a:srgbClr val="EAF1F9"/>
                </a:solidFill>
              </a:rPr>
              <a:t>https://www.ypppt.com/</a:t>
            </a:r>
            <a:endParaRPr lang="zh-CN" altLang="en-US" sz="1100" dirty="0">
              <a:solidFill>
                <a:srgbClr val="EAF1F9"/>
              </a:solidFill>
            </a:endParaRPr>
          </a:p>
        </p:txBody>
      </p:sp>
    </p:spTree>
    <p:extLst>
      <p:ext uri="{BB962C8B-B14F-4D97-AF65-F5344CB8AC3E}">
        <p14:creationId xmlns:p14="http://schemas.microsoft.com/office/powerpoint/2010/main" val="224312768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nodeType="afterGroup">
                            <p:stCondLst>
                              <p:cond delay="500"/>
                            </p:stCondLst>
                            <p:childTnLst>
                              <p:par>
                                <p:cTn id="11" presetID="16" presetClass="entr" presetSubtype="21"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par>
                          <p:cTn id="14" fill="hold" nodeType="afterGroup">
                            <p:stCondLst>
                              <p:cond delay="1000"/>
                            </p:stCondLst>
                            <p:childTnLst>
                              <p:par>
                                <p:cTn id="15" presetID="16" presetClass="entr" presetSubtype="21"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par>
                          <p:cTn id="18" fill="hold" nodeType="afterGroup">
                            <p:stCondLst>
                              <p:cond delay="1500"/>
                            </p:stCondLst>
                            <p:childTnLst>
                              <p:par>
                                <p:cTn id="19" presetID="16" presetClass="entr" presetSubtype="21"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barn(inVertical)">
                                      <p:cBhvr>
                                        <p:cTn id="21" dur="500"/>
                                        <p:tgtEl>
                                          <p:spTgt spid="17"/>
                                        </p:tgtEl>
                                      </p:cBhvr>
                                    </p:animEffect>
                                  </p:childTnLst>
                                </p:cTn>
                              </p:par>
                            </p:childTnLst>
                          </p:cTn>
                        </p:par>
                        <p:par>
                          <p:cTn id="22" fill="hold" nodeType="afterGroup">
                            <p:stCondLst>
                              <p:cond delay="2000"/>
                            </p:stCondLst>
                            <p:childTnLst>
                              <p:par>
                                <p:cTn id="23" presetID="16" presetClass="entr" presetSubtype="21" fill="hold"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barn(inVertical)">
                                      <p:cBhvr>
                                        <p:cTn id="25" dur="500"/>
                                        <p:tgtEl>
                                          <p:spTgt spid="22"/>
                                        </p:tgtEl>
                                      </p:cBhvr>
                                    </p:animEffect>
                                  </p:childTnLst>
                                </p:cTn>
                              </p:par>
                            </p:childTnLst>
                          </p:cTn>
                        </p:par>
                        <p:par>
                          <p:cTn id="26" fill="hold" nodeType="afterGroup">
                            <p:stCondLst>
                              <p:cond delay="2500"/>
                            </p:stCondLst>
                            <p:childTnLst>
                              <p:par>
                                <p:cTn id="27" presetID="16" presetClass="entr" presetSubtype="21" fill="hold"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barn(inVertical)">
                                      <p:cBhvr>
                                        <p:cTn id="2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1AF792-3FF0-AB56-DAE5-B76B29897939}"/>
              </a:ext>
            </a:extLst>
          </p:cNvPr>
          <p:cNvGrpSpPr/>
          <p:nvPr/>
        </p:nvGrpSpPr>
        <p:grpSpPr>
          <a:xfrm>
            <a:off x="1203160" y="1314433"/>
            <a:ext cx="3572376" cy="3572376"/>
            <a:chOff x="1720517" y="1504950"/>
            <a:chExt cx="3572376" cy="3572376"/>
          </a:xfrm>
        </p:grpSpPr>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98CF8F-E723-4497-D3C1-869BD47BB42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20517" y="1504950"/>
              <a:ext cx="3572376" cy="3572376"/>
            </a:xfrm>
            <a:prstGeom prst="rect">
              <a:avLst/>
            </a:pr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F231C2-A56B-4A46-DF4B-CD454E19DC9C}"/>
                </a:ext>
              </a:extLst>
            </p:cNvPr>
            <p:cNvSpPr txBox="1"/>
            <p:nvPr/>
          </p:nvSpPr>
          <p:spPr>
            <a:xfrm>
              <a:off x="2940886" y="2715035"/>
              <a:ext cx="1149851" cy="1200329"/>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pPr algn="ctr"/>
              <a:r>
                <a:rPr lang="zh-CN" altLang="en-US" sz="7200">
                  <a:solidFill>
                    <a:srgbClr val="207F82"/>
                  </a:solidFill>
                  <a:latin typeface="三极榜书简体" panose="00000500000000000000" pitchFamily="2" charset="-122"/>
                  <a:ea typeface="三极榜书简体" panose="00000500000000000000" pitchFamily="2" charset="-122"/>
                </a:rPr>
                <a:t>壹</a:t>
              </a:r>
            </a:p>
          </p:txBody>
        </p:sp>
      </p:gr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F648D1-5652-5C9A-C65C-828F6D996C52}"/>
              </a:ext>
            </a:extLst>
          </p:cNvPr>
          <p:cNvSpPr txBox="1"/>
          <p:nvPr/>
        </p:nvSpPr>
        <p:spPr>
          <a:xfrm>
            <a:off x="4545910" y="2233884"/>
            <a:ext cx="6442930" cy="1107996"/>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algn="l"/>
            <a:r>
              <a:rPr lang="zh-CN" altLang="en-US" sz="6600" dirty="0"/>
              <a:t>家风家训是什么</a:t>
            </a:r>
          </a:p>
        </p:txBody>
      </p:sp>
      <p:sp>
        <p:nvSpPr>
          <p:cNvPr id="10" name="Rectangle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66E97F-2199-D55D-E2C4-EF141C595160}"/>
              </a:ext>
            </a:extLst>
          </p:cNvPr>
          <p:cNvSpPr/>
          <p:nvPr/>
        </p:nvSpPr>
        <p:spPr>
          <a:xfrm>
            <a:off x="4760475" y="3363044"/>
            <a:ext cx="5562619" cy="775405"/>
          </a:xfrm>
          <a:prstGeom prst="rect">
            <a:avLst/>
          </a:prstGeom>
        </p:spPr>
        <p:txBody>
          <a:bodyPr wrap="square">
            <a:spAutoFit/>
          </a:bodyPr>
          <a:lstStyle/>
          <a:p>
            <a:pPr>
              <a:lnSpc>
                <a:spcPct val="200000"/>
              </a:lnSpc>
            </a:pP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CARRY FORWARD CHINESETRADITIONAL CULTURE, INHERIT </a:t>
            </a:r>
            <a:r>
              <a:rPr lang="en-US" altLang="zh-CN"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GOOD </a:t>
            </a: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FAMILY TRADITION</a:t>
            </a:r>
          </a:p>
        </p:txBody>
      </p:sp>
    </p:spTree>
    <p:extLst>
      <p:ext uri="{BB962C8B-B14F-4D97-AF65-F5344CB8AC3E}">
        <p14:creationId xmlns:p14="http://schemas.microsoft.com/office/powerpoint/2010/main" val="351603782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nodeType="afterGroup">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randombar(horizontal)">
                                      <p:cBhvr>
                                        <p:cTn id="13" dur="500"/>
                                        <p:tgtEl>
                                          <p:spTgt spid="9"/>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horizont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algn="l"/>
            <a:r>
              <a:rPr lang="zh-CN" altLang="en-US" sz="2800"/>
              <a:t>家风家训是什么</a:t>
            </a:r>
          </a:p>
        </p:txBody>
      </p:sp>
      <p:sp>
        <p:nvSpPr>
          <p:cNvPr id="5" name="文本框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5FC2721-2A2C-9924-2249-B21B6CE37415}"/>
              </a:ext>
            </a:extLst>
          </p:cNvPr>
          <p:cNvSpPr txBox="1"/>
          <p:nvPr/>
        </p:nvSpPr>
        <p:spPr>
          <a:xfrm>
            <a:off x="1665343" y="2150408"/>
            <a:ext cx="4430657" cy="3101362"/>
          </a:xfrm>
          <a:prstGeom prst="rect">
            <a:avLst/>
          </a:prstGeom>
          <a:noFill/>
        </p:spPr>
        <p:txBody>
          <a:bodyPr wrap="square" rtlCol="0">
            <a:spAutoFit/>
          </a:bodyPr>
          <a:lstStyle/>
          <a:p>
            <a:pPr lvl="0">
              <a:lnSpc>
                <a:spcPct val="150000"/>
              </a:lnSpc>
              <a:buClr>
                <a:srgbClr val="27A69C"/>
              </a:buClr>
              <a:defRPr/>
            </a:pPr>
            <a:r>
              <a:rPr lang="zh-CN" altLang="en-US" sz="1600" dirty="0">
                <a:solidFill>
                  <a:schemeClr val="tx1">
                    <a:lumMod val="75000"/>
                    <a:lumOff val="25000"/>
                  </a:schemeClr>
                </a:solidFill>
                <a:latin typeface="思源黑体 Normal" panose="020B0400000000000000" pitchFamily="34" charset="-122"/>
                <a:ea typeface="思源黑体 Normal" panose="020B0400000000000000" pitchFamily="34" charset="-122"/>
              </a:rPr>
              <a:t>家庭或家族世代相传的风尚、 生活作风， 即一个家庭当中的风气。</a:t>
            </a:r>
            <a:endParaRPr lang="en-US" altLang="zh-CN" sz="800" dirty="0">
              <a:solidFill>
                <a:prstClr val="black">
                  <a:lumMod val="75000"/>
                  <a:lumOff val="25000"/>
                </a:prstClr>
              </a:solidFill>
              <a:latin typeface="思源黑体 Normal" panose="020B0400000000000000" pitchFamily="34" charset="-122"/>
              <a:ea typeface="思源黑体 Normal" panose="020B0400000000000000" pitchFamily="34" charset="-122"/>
            </a:endParaRPr>
          </a:p>
          <a:p>
            <a:pPr marL="285750" lvl="0" indent="-285750">
              <a:lnSpc>
                <a:spcPct val="150000"/>
              </a:lnSpc>
              <a:buClr>
                <a:srgbClr val="27A69C"/>
              </a:buClr>
              <a:buFont typeface="Wingdings" panose="05000000000000000000" pitchFamily="2" charset="2"/>
              <a:buChar char="u"/>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家风， 是建立在中华文化之根上的集体认同， 是每个个体成长的精神足印； </a:t>
            </a:r>
            <a:endParaRPr lang="en-US" altLang="zh-CN" sz="1400" dirty="0">
              <a:solidFill>
                <a:prstClr val="black">
                  <a:lumMod val="75000"/>
                  <a:lumOff val="25000"/>
                </a:prstClr>
              </a:solidFill>
              <a:latin typeface="思源黑体 Normal" panose="020B0400000000000000" pitchFamily="34" charset="-122"/>
              <a:ea typeface="思源黑体 Normal" panose="020B0400000000000000" pitchFamily="34" charset="-122"/>
            </a:endParaRPr>
          </a:p>
          <a:p>
            <a:pPr marL="171450" lvl="0" indent="-171450">
              <a:lnSpc>
                <a:spcPct val="150000"/>
              </a:lnSpc>
              <a:buClr>
                <a:srgbClr val="27A69C"/>
              </a:buClr>
              <a:buFont typeface="Wingdings" panose="05000000000000000000" pitchFamily="2" charset="2"/>
              <a:buChar char="u"/>
              <a:defRPr/>
            </a:pPr>
            <a:endParaRPr lang="en-US" altLang="zh-CN" sz="800" dirty="0">
              <a:solidFill>
                <a:prstClr val="black">
                  <a:lumMod val="75000"/>
                  <a:lumOff val="25000"/>
                </a:prstClr>
              </a:solidFill>
              <a:latin typeface="思源黑体 Normal" panose="020B0400000000000000" pitchFamily="34" charset="-122"/>
              <a:ea typeface="思源黑体 Normal" panose="020B0400000000000000" pitchFamily="34" charset="-122"/>
            </a:endParaRPr>
          </a:p>
          <a:p>
            <a:pPr marL="285750" lvl="0" indent="-285750">
              <a:lnSpc>
                <a:spcPct val="150000"/>
              </a:lnSpc>
              <a:buClr>
                <a:srgbClr val="27A69C"/>
              </a:buClr>
              <a:buFont typeface="Wingdings" panose="05000000000000000000" pitchFamily="2" charset="2"/>
              <a:buChar char="u"/>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家风， 是一个家族代代相传沿袭下来的体现家族成员精神风貌道德品质、 実美格调和整体气质的家族文化风格；</a:t>
            </a:r>
            <a:endParaRPr lang="en-US" altLang="zh-CN" sz="1400" dirty="0">
              <a:solidFill>
                <a:prstClr val="black">
                  <a:lumMod val="75000"/>
                  <a:lumOff val="25000"/>
                </a:prstClr>
              </a:solidFill>
              <a:latin typeface="思源黑体 Normal" panose="020B0400000000000000" pitchFamily="34" charset="-122"/>
              <a:ea typeface="思源黑体 Normal" panose="020B0400000000000000" pitchFamily="34" charset="-122"/>
            </a:endParaRPr>
          </a:p>
          <a:p>
            <a:pPr marL="171450" lvl="0" indent="-171450">
              <a:lnSpc>
                <a:spcPct val="150000"/>
              </a:lnSpc>
              <a:buClr>
                <a:srgbClr val="27A69C"/>
              </a:buClr>
              <a:buFont typeface="Wingdings" panose="05000000000000000000" pitchFamily="2" charset="2"/>
              <a:buChar char="u"/>
              <a:defRPr/>
            </a:pPr>
            <a:endParaRPr lang="zh-CN" altLang="en-US" sz="800" dirty="0">
              <a:solidFill>
                <a:prstClr val="black">
                  <a:lumMod val="75000"/>
                  <a:lumOff val="25000"/>
                </a:prstClr>
              </a:solidFill>
              <a:latin typeface="思源黑体 Normal" panose="020B0400000000000000" pitchFamily="34" charset="-122"/>
              <a:ea typeface="思源黑体 Normal" panose="020B0400000000000000" pitchFamily="34" charset="-122"/>
            </a:endParaRPr>
          </a:p>
          <a:p>
            <a:pPr marL="285750" lvl="0" indent="-285750">
              <a:lnSpc>
                <a:spcPct val="150000"/>
              </a:lnSpc>
              <a:buClr>
                <a:srgbClr val="27A69C"/>
              </a:buClr>
              <a:buFont typeface="Wingdings" panose="05000000000000000000" pitchFamily="2" charset="2"/>
              <a:buChar char="u"/>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家风对家族的传承， 民族的发展都起到重要影响。</a:t>
            </a:r>
            <a:endPar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Normal" panose="020B0400000000000000" pitchFamily="34" charset="-122"/>
              <a:ea typeface="思源黑体 Normal" panose="020B0400000000000000" pitchFamily="34" charset="-122"/>
            </a:endParaRPr>
          </a:p>
        </p:txBody>
      </p:sp>
      <p:sp>
        <p:nvSpPr>
          <p:cNvPr id="6" name="矩形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FFE1C5-8771-7016-6A9F-B7EEFCADD1E7}"/>
              </a:ext>
            </a:extLst>
          </p:cNvPr>
          <p:cNvSpPr/>
          <p:nvPr/>
        </p:nvSpPr>
        <p:spPr>
          <a:xfrm>
            <a:off x="1756521" y="1451508"/>
            <a:ext cx="2504661"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D1E2A42-70AA-9CFF-C524-8B0FC6F1BFEA}"/>
              </a:ext>
            </a:extLst>
          </p:cNvPr>
          <p:cNvSpPr txBox="1"/>
          <p:nvPr/>
        </p:nvSpPr>
        <p:spPr>
          <a:xfrm>
            <a:off x="1756520" y="1479139"/>
            <a:ext cx="2504662" cy="430887"/>
          </a:xfrm>
          <a:prstGeom prst="rect">
            <a:avLst/>
          </a:prstGeom>
          <a:noFill/>
        </p:spPr>
        <p:txBody>
          <a:bodyPr wrap="square" rtlCol="0">
            <a:spAutoFit/>
          </a:bodyPr>
          <a:lstStyle/>
          <a:p>
            <a:pPr lvl="0">
              <a:defRPr/>
            </a:pPr>
            <a:r>
              <a:rPr lang="zh-CN" altLang="en-US" sz="2200">
                <a:solidFill>
                  <a:schemeClr val="bg1"/>
                </a:solidFill>
                <a:latin typeface="思源黑体 Normal" panose="020B0400000000000000" pitchFamily="34" charset="-122"/>
                <a:ea typeface="思源黑体 Normal" panose="020B0400000000000000" pitchFamily="34" charset="-122"/>
              </a:rPr>
              <a:t>“家风”又称门风</a:t>
            </a:r>
            <a:endParaRPr kumimoji="0" lang="zh-CN" altLang="en-US" sz="2200" b="0" i="0" u="none" strike="noStrike" kern="1200" cap="none" spc="0" normalizeH="0" baseline="0" noProof="0">
              <a:ln>
                <a:noFill/>
              </a:ln>
              <a:solidFill>
                <a:schemeClr val="bg1"/>
              </a:solidFill>
              <a:effectLst/>
              <a:uLnTx/>
              <a:uFillTx/>
              <a:latin typeface="思源黑体 Normal" panose="020B0400000000000000" pitchFamily="34" charset="-122"/>
              <a:ea typeface="思源黑体 Normal" panose="020B0400000000000000" pitchFamily="34" charset="-122"/>
            </a:endParaRPr>
          </a:p>
        </p:txBody>
      </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C69E718-E5FE-98F1-51C1-0EE939F7EB04}"/>
              </a:ext>
            </a:extLst>
          </p:cNvPr>
          <p:cNvSpPr txBox="1"/>
          <p:nvPr/>
        </p:nvSpPr>
        <p:spPr>
          <a:xfrm>
            <a:off x="6461932" y="2150408"/>
            <a:ext cx="4430657" cy="2732030"/>
          </a:xfrm>
          <a:prstGeom prst="rect">
            <a:avLst/>
          </a:prstGeom>
          <a:noFill/>
        </p:spPr>
        <p:txBody>
          <a:bodyPr wrap="square" rtlCol="0">
            <a:spAutoFit/>
          </a:bodyPr>
          <a:lstStyle/>
          <a:p>
            <a:pPr lvl="0">
              <a:lnSpc>
                <a:spcPct val="150000"/>
              </a:lnSpc>
              <a:buClr>
                <a:srgbClr val="27A69C"/>
              </a:buClr>
              <a:defRPr/>
            </a:pPr>
            <a:r>
              <a:rPr lang="zh-CN" altLang="en-US" sz="1600" dirty="0">
                <a:solidFill>
                  <a:schemeClr val="tx1">
                    <a:lumMod val="75000"/>
                    <a:lumOff val="25000"/>
                  </a:schemeClr>
                </a:solidFill>
                <a:latin typeface="思源黑体 Normal" panose="020B0400000000000000" pitchFamily="34" charset="-122"/>
                <a:ea typeface="思源黑体 Normal" panose="020B0400000000000000" pitchFamily="34" charset="-122"/>
              </a:rPr>
              <a:t>家风是一种无言的教育，他在潜移默化中影响着孩子的心灵，塑造孩子的人格。</a:t>
            </a:r>
          </a:p>
          <a:p>
            <a:pPr marL="285750" lvl="0" indent="-285750">
              <a:lnSpc>
                <a:spcPct val="150000"/>
              </a:lnSpc>
              <a:buClr>
                <a:srgbClr val="27A69C"/>
              </a:buClr>
              <a:buFont typeface="Wingdings" panose="05000000000000000000" pitchFamily="2" charset="2"/>
              <a:buChar char="u"/>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通过主题活动让孩子知道家风家训，传承家庭美德，强化“感恩父母，对父母负责”的意识</a:t>
            </a:r>
            <a:endParaRPr lang="en-US" altLang="zh-CN" sz="1400" dirty="0">
              <a:solidFill>
                <a:prstClr val="black">
                  <a:lumMod val="75000"/>
                  <a:lumOff val="25000"/>
                </a:prstClr>
              </a:solidFill>
              <a:latin typeface="思源黑体 Normal" panose="020B0400000000000000" pitchFamily="34" charset="-122"/>
              <a:ea typeface="思源黑体 Normal" panose="020B0400000000000000" pitchFamily="34" charset="-122"/>
            </a:endParaRPr>
          </a:p>
          <a:p>
            <a:pPr marL="285750" lvl="0" indent="-285750">
              <a:lnSpc>
                <a:spcPct val="150000"/>
              </a:lnSpc>
              <a:buClr>
                <a:srgbClr val="27A69C"/>
              </a:buClr>
              <a:buFont typeface="Wingdings" panose="05000000000000000000" pitchFamily="2" charset="2"/>
              <a:buChar char="u"/>
              <a:defRPr/>
            </a:pPr>
            <a:endParaRPr lang="en-US" altLang="zh-CN" sz="1400" dirty="0">
              <a:solidFill>
                <a:prstClr val="black">
                  <a:lumMod val="75000"/>
                  <a:lumOff val="25000"/>
                </a:prstClr>
              </a:solidFill>
              <a:latin typeface="思源黑体 Normal" panose="020B0400000000000000" pitchFamily="34" charset="-122"/>
              <a:ea typeface="思源黑体 Normal" panose="020B0400000000000000" pitchFamily="34" charset="-122"/>
            </a:endParaRPr>
          </a:p>
          <a:p>
            <a:pPr marL="285750" lvl="0" indent="-285750">
              <a:lnSpc>
                <a:spcPct val="150000"/>
              </a:lnSpc>
              <a:buClr>
                <a:srgbClr val="27A69C"/>
              </a:buClr>
              <a:buFont typeface="Wingdings" panose="05000000000000000000" pitchFamily="2" charset="2"/>
              <a:buChar char="u"/>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建设文明的家庭文化，通过活动理解中国传统文明礼仪，为“共筑中国梦”努力学习，做一个合格的中学生。</a:t>
            </a:r>
            <a:endParaRPr lang="en-US" altLang="zh-CN" sz="800" dirty="0">
              <a:solidFill>
                <a:prstClr val="black">
                  <a:lumMod val="75000"/>
                  <a:lumOff val="25000"/>
                </a:prstClr>
              </a:solidFill>
              <a:latin typeface="思源黑体 Normal" panose="020B0400000000000000" pitchFamily="34" charset="-122"/>
              <a:ea typeface="思源黑体 Normal" panose="020B0400000000000000" pitchFamily="34" charset="-122"/>
            </a:endParaRPr>
          </a:p>
        </p:txBody>
      </p:sp>
    </p:spTree>
    <p:extLst>
      <p:ext uri="{BB962C8B-B14F-4D97-AF65-F5344CB8AC3E}">
        <p14:creationId xmlns:p14="http://schemas.microsoft.com/office/powerpoint/2010/main" val="345702319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500"/>
                                        <p:tgtEl>
                                          <p:spTgt spid="7"/>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randombar(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1AF792-3FF0-AB56-DAE5-B76B29897939}"/>
              </a:ext>
            </a:extLst>
          </p:cNvPr>
          <p:cNvGrpSpPr/>
          <p:nvPr/>
        </p:nvGrpSpPr>
        <p:grpSpPr>
          <a:xfrm>
            <a:off x="1203160" y="1314433"/>
            <a:ext cx="3572376" cy="3572376"/>
            <a:chOff x="1720517" y="1504950"/>
            <a:chExt cx="3572376" cy="3572376"/>
          </a:xfrm>
        </p:grpSpPr>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98CF8F-E723-4497-D3C1-869BD47BB42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20517" y="1504950"/>
              <a:ext cx="3572376" cy="3572376"/>
            </a:xfrm>
            <a:prstGeom prst="rect">
              <a:avLst/>
            </a:pr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F231C2-A56B-4A46-DF4B-CD454E19DC9C}"/>
                </a:ext>
              </a:extLst>
            </p:cNvPr>
            <p:cNvSpPr txBox="1"/>
            <p:nvPr/>
          </p:nvSpPr>
          <p:spPr>
            <a:xfrm>
              <a:off x="2940886" y="2715035"/>
              <a:ext cx="1149851" cy="1200329"/>
            </a:xfrm>
            <a:prstGeom prst="rect">
              <a:avLst/>
            </a:prstGeom>
            <a:noFill/>
          </p:spPr>
          <p:txBody>
            <a:bodyPr vert="horz" wrap="square" rtlCol="0">
              <a:spAutoFit/>
            </a:bodyPr>
            <a:lstStyle>
              <a:defPPr>
                <a:defRPr lang="zh-CN"/>
              </a:defPPr>
              <a:lvl1pPr>
                <a:defRPr sz="3200">
                  <a:solidFill>
                    <a:srgbClr val="F4E3AD"/>
                  </a:solidFill>
                  <a:latin typeface="思源宋体 SemiBold" panose="02020600000000000000" pitchFamily="18" charset="-122"/>
                  <a:ea typeface="思源宋体 SemiBold" panose="02020600000000000000" pitchFamily="18" charset="-122"/>
                </a:defRPr>
              </a:lvl1pPr>
            </a:lstStyle>
            <a:p>
              <a:pPr algn="ctr"/>
              <a:r>
                <a:rPr lang="zh-CN" altLang="en-US" sz="7200">
                  <a:solidFill>
                    <a:srgbClr val="207F82"/>
                  </a:solidFill>
                  <a:latin typeface="三极榜书简体" panose="00000500000000000000" pitchFamily="2" charset="-122"/>
                  <a:ea typeface="三极榜书简体" panose="00000500000000000000" pitchFamily="2" charset="-122"/>
                </a:rPr>
                <a:t>贰</a:t>
              </a:r>
            </a:p>
          </p:txBody>
        </p:sp>
      </p:gr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F648D1-5652-5C9A-C65C-828F6D996C52}"/>
              </a:ext>
            </a:extLst>
          </p:cNvPr>
          <p:cNvSpPr txBox="1"/>
          <p:nvPr/>
        </p:nvSpPr>
        <p:spPr>
          <a:xfrm>
            <a:off x="4545910" y="2233884"/>
            <a:ext cx="6442930" cy="1107996"/>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algn="l"/>
            <a:r>
              <a:rPr lang="zh-CN" altLang="en-US" sz="6600" dirty="0"/>
              <a:t>良好家风的作用</a:t>
            </a:r>
          </a:p>
        </p:txBody>
      </p:sp>
      <p:sp>
        <p:nvSpPr>
          <p:cNvPr id="10" name="Rectangle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66E97F-2199-D55D-E2C4-EF141C595160}"/>
              </a:ext>
            </a:extLst>
          </p:cNvPr>
          <p:cNvSpPr/>
          <p:nvPr/>
        </p:nvSpPr>
        <p:spPr>
          <a:xfrm>
            <a:off x="4760475" y="3363044"/>
            <a:ext cx="5562619" cy="775405"/>
          </a:xfrm>
          <a:prstGeom prst="rect">
            <a:avLst/>
          </a:prstGeom>
        </p:spPr>
        <p:txBody>
          <a:bodyPr wrap="square">
            <a:spAutoFit/>
          </a:bodyPr>
          <a:lstStyle/>
          <a:p>
            <a:pPr>
              <a:lnSpc>
                <a:spcPct val="200000"/>
              </a:lnSpc>
            </a:pP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CARRY FORWARD CHINESETRADITIONAL CULTURE, INHERIT </a:t>
            </a:r>
            <a:r>
              <a:rPr lang="en-US" altLang="zh-CN"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GOOD </a:t>
            </a:r>
            <a:r>
              <a:rPr lang="en-US" sz="1200" spc="300">
                <a:solidFill>
                  <a:schemeClr val="tx1">
                    <a:lumMod val="75000"/>
                    <a:lumOff val="25000"/>
                  </a:schemeClr>
                </a:solidFill>
                <a:latin typeface="思源黑体 Normal" panose="020B0400000000000000" pitchFamily="34" charset="-122"/>
                <a:ea typeface="思源黑体 Normal" panose="020B0400000000000000" pitchFamily="34" charset="-122"/>
                <a:cs typeface="Lato" panose="020F0502020204030203" pitchFamily="34" charset="0"/>
              </a:rPr>
              <a:t>FAMILY TRADITION</a:t>
            </a:r>
          </a:p>
        </p:txBody>
      </p:sp>
    </p:spTree>
    <p:extLst>
      <p:ext uri="{BB962C8B-B14F-4D97-AF65-F5344CB8AC3E}">
        <p14:creationId xmlns:p14="http://schemas.microsoft.com/office/powerpoint/2010/main" val="397802891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nodeType="afterGroup">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randombar(horizontal)">
                                      <p:cBhvr>
                                        <p:cTn id="13" dur="500"/>
                                        <p:tgtEl>
                                          <p:spTgt spid="9"/>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horizont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良好家风的作用</a:t>
            </a:r>
          </a:p>
        </p:txBody>
      </p:sp>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6EF43DC-B188-24D9-A32C-B6E873F970BB}"/>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082844" y="2037347"/>
            <a:ext cx="4535904" cy="4076628"/>
          </a:xfrm>
          <a:prstGeom prst="rect">
            <a:avLst/>
          </a:prstGeom>
        </p:spPr>
      </p:pic>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6BE482-4EBB-8A0B-A6E1-BBF36D6DC6A5}"/>
              </a:ext>
            </a:extLst>
          </p:cNvPr>
          <p:cNvSpPr txBox="1"/>
          <p:nvPr/>
        </p:nvSpPr>
        <p:spPr>
          <a:xfrm>
            <a:off x="1275349" y="1450261"/>
            <a:ext cx="8566483" cy="459036"/>
          </a:xfrm>
          <a:prstGeom prst="rect">
            <a:avLst/>
          </a:prstGeom>
          <a:noFill/>
        </p:spPr>
        <p:txBody>
          <a:bodyPr wrap="square" rtlCol="0">
            <a:spAutoFit/>
          </a:bodyPr>
          <a:lstStyle/>
          <a:p>
            <a:pPr lvl="0">
              <a:lnSpc>
                <a:spcPct val="150000"/>
              </a:lnSpc>
              <a:buClr>
                <a:srgbClr val="27A69C"/>
              </a:buClr>
              <a:defRPr/>
            </a:pPr>
            <a:r>
              <a:rPr lang="zh-CN" altLang="en-US">
                <a:solidFill>
                  <a:schemeClr val="tx1">
                    <a:lumMod val="75000"/>
                    <a:lumOff val="25000"/>
                  </a:schemeClr>
                </a:solidFill>
                <a:latin typeface="思源黑体 Normal" panose="020B0400000000000000" pitchFamily="34" charset="-122"/>
                <a:ea typeface="思源黑体 Normal" panose="020B0400000000000000" pitchFamily="34" charset="-122"/>
              </a:rPr>
              <a:t>请同学们思考一下：</a:t>
            </a:r>
            <a:r>
              <a:rPr lang="zh-CN" altLang="en-US">
                <a:solidFill>
                  <a:srgbClr val="207F82"/>
                </a:solidFill>
                <a:latin typeface="思源黑体 Normal" panose="020B0400000000000000" pitchFamily="34" charset="-122"/>
                <a:ea typeface="思源黑体 Normal" panose="020B0400000000000000" pitchFamily="34" charset="-122"/>
              </a:rPr>
              <a:t>良好家风的作用是什么？？？</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6FED363-3CE9-8D9E-7ED6-4755AE4A885A}"/>
              </a:ext>
            </a:extLst>
          </p:cNvPr>
          <p:cNvSpPr txBox="1"/>
          <p:nvPr/>
        </p:nvSpPr>
        <p:spPr>
          <a:xfrm>
            <a:off x="6361649" y="2704411"/>
            <a:ext cx="4747507" cy="1347035"/>
          </a:xfrm>
          <a:prstGeom prst="rect">
            <a:avLst/>
          </a:prstGeom>
          <a:noFill/>
        </p:spPr>
        <p:txBody>
          <a:bodyPr wrap="square" rtlCol="0">
            <a:spAutoFit/>
          </a:bodyPr>
          <a:lstStyle/>
          <a:p>
            <a:pPr lvl="0">
              <a:lnSpc>
                <a:spcPct val="150000"/>
              </a:lnSpc>
              <a:buClr>
                <a:srgbClr val="184475"/>
              </a:buClr>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它虽没有文本要求挂在墙上，没有条目细则放在床头，但却在无形和潜在地发挥着教育功能，对孩子有着耳濡目染、潜移默化的影响。通过家庭成员特别是家长的言谈举止影响孩子行为，陶冶孩子的情操，是他们成长的风向标。</a:t>
            </a:r>
            <a:endPar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Normal" panose="020B0400000000000000" pitchFamily="34" charset="-122"/>
              <a:ea typeface="思源黑体 Normal" panose="020B0400000000000000" pitchFamily="34" charset="-122"/>
            </a:endParaRPr>
          </a:p>
        </p:txBody>
      </p:sp>
      <p:sp>
        <p:nvSpPr>
          <p:cNvPr id="10" name="Rectangle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CB5049E-A01A-5145-5AB2-39E62E9719EE}"/>
              </a:ext>
            </a:extLst>
          </p:cNvPr>
          <p:cNvSpPr/>
          <p:nvPr/>
        </p:nvSpPr>
        <p:spPr>
          <a:xfrm>
            <a:off x="6165885" y="2448906"/>
            <a:ext cx="5191926" cy="1689956"/>
          </a:xfrm>
          <a:prstGeom prst="rect">
            <a:avLst/>
          </a:prstGeom>
          <a:ln w="19050">
            <a:solidFill>
              <a:srgbClr val="27A69C"/>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133" rtl="0" eaLnBrk="1" fontAlgn="auto" latinLnBrk="0" hangingPunct="1">
              <a:lnSpc>
                <a:spcPct val="100000"/>
              </a:lnSpc>
              <a:spcBef>
                <a:spcPct val="0"/>
              </a:spcBef>
              <a:spcAft>
                <a:spcPct val="0"/>
              </a:spcAft>
              <a:buClrTx/>
              <a:buSzTx/>
              <a:buFontTx/>
              <a:buNone/>
              <a:defRPr/>
            </a:pPr>
            <a:endParaRPr kumimoji="0" lang="en-US" sz="3189" b="0" i="0" u="none" strike="noStrike" kern="0" cap="none" spc="0" normalizeH="0" baseline="0" noProof="0">
              <a:ln>
                <a:noFill/>
              </a:ln>
              <a:solidFill>
                <a:prstClr val="white">
                  <a:lumMod val="95000"/>
                </a:prstClr>
              </a:solidFill>
              <a:effectLst/>
              <a:uLnTx/>
              <a:uFillTx/>
              <a:latin typeface="思源黑体 Normal" panose="020B0400000000000000" pitchFamily="34" charset="-122"/>
              <a:ea typeface="思源黑体 Normal" panose="020B0400000000000000" pitchFamily="34" charset="-122"/>
              <a:sym typeface="+mn-lt"/>
            </a:endParaRPr>
          </a:p>
        </p:txBody>
      </p:sp>
      <p:grpSp>
        <p:nvGrpSpPr>
          <p:cNvPr id="11" name="组合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C5FBE78-2D81-9470-91FE-D4C0A7378FB8}"/>
              </a:ext>
            </a:extLst>
          </p:cNvPr>
          <p:cNvGrpSpPr/>
          <p:nvPr/>
        </p:nvGrpSpPr>
        <p:grpSpPr>
          <a:xfrm>
            <a:off x="6160168" y="2245893"/>
            <a:ext cx="641685" cy="486151"/>
            <a:chOff x="1565236" y="2047945"/>
            <a:chExt cx="1149390" cy="486151"/>
          </a:xfrm>
        </p:grpSpPr>
        <p:sp>
          <p:nvSpPr>
            <p:cNvPr id="12" name="矩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B28F92E-20AE-15DD-C757-E42C981B7046}"/>
                </a:ext>
              </a:extLst>
            </p:cNvPr>
            <p:cNvSpPr/>
            <p:nvPr/>
          </p:nvSpPr>
          <p:spPr>
            <a:xfrm>
              <a:off x="1565236" y="2047945"/>
              <a:ext cx="1149390"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0FBAA8D-ADE2-160E-6074-E725DCC832F1}"/>
                </a:ext>
              </a:extLst>
            </p:cNvPr>
            <p:cNvSpPr txBox="1"/>
            <p:nvPr/>
          </p:nvSpPr>
          <p:spPr>
            <a:xfrm>
              <a:off x="1629390" y="2075576"/>
              <a:ext cx="1085235"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2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rPr>
                <a:t>01</a:t>
              </a:r>
              <a:endParaRPr kumimoji="0" lang="zh-CN" altLang="en-US" sz="22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gr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628668C-8AA6-156F-6B3C-2A90C722655C}"/>
              </a:ext>
            </a:extLst>
          </p:cNvPr>
          <p:cNvSpPr txBox="1"/>
          <p:nvPr/>
        </p:nvSpPr>
        <p:spPr>
          <a:xfrm>
            <a:off x="6388094" y="5022023"/>
            <a:ext cx="4747507" cy="1023870"/>
          </a:xfrm>
          <a:prstGeom prst="rect">
            <a:avLst/>
          </a:prstGeom>
          <a:noFill/>
        </p:spPr>
        <p:txBody>
          <a:bodyPr wrap="square" rtlCol="0">
            <a:spAutoFit/>
          </a:bodyPr>
          <a:lstStyle/>
          <a:p>
            <a:pPr lvl="0">
              <a:lnSpc>
                <a:spcPct val="150000"/>
              </a:lnSpc>
              <a:buClr>
                <a:srgbClr val="184475"/>
              </a:buClr>
              <a:defRPr/>
            </a:pPr>
            <a:r>
              <a:rPr lang="zh-CN" altLang="en-US" sz="1400">
                <a:solidFill>
                  <a:prstClr val="black">
                    <a:lumMod val="75000"/>
                    <a:lumOff val="25000"/>
                  </a:prstClr>
                </a:solidFill>
                <a:latin typeface="思源黑体 Normal" panose="020B0400000000000000" pitchFamily="34" charset="-122"/>
                <a:ea typeface="思源黑体 Normal" panose="020B0400000000000000" pitchFamily="34" charset="-122"/>
              </a:rPr>
              <a:t>一般说来，学习型家庭的孩子喜欢读书，勤劳型家庭的孩子热爱劳动，和谐型家庭的孩子注重礼貌，民主型家庭的孩子懂得尊重。</a:t>
            </a:r>
            <a:endParaRPr kumimoji="0" lang="zh-CN" altLang="en-US" sz="1400" b="0" i="0" u="none" strike="noStrike" kern="1200" cap="none" spc="0" normalizeH="0" baseline="0" noProof="0">
              <a:ln>
                <a:noFill/>
              </a:ln>
              <a:solidFill>
                <a:prstClr val="black">
                  <a:lumMod val="75000"/>
                  <a:lumOff val="25000"/>
                </a:prstClr>
              </a:solidFill>
              <a:effectLst/>
              <a:uLnTx/>
              <a:uFillTx/>
              <a:latin typeface="思源黑体 Normal" panose="020B0400000000000000" pitchFamily="34" charset="-122"/>
              <a:ea typeface="思源黑体 Normal" panose="020B0400000000000000" pitchFamily="34" charset="-122"/>
            </a:endParaRPr>
          </a:p>
        </p:txBody>
      </p:sp>
      <p:sp>
        <p:nvSpPr>
          <p:cNvPr id="25" name="Rectangle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6FA8BA0-A262-89D2-A3D8-86A713207AC5}"/>
              </a:ext>
            </a:extLst>
          </p:cNvPr>
          <p:cNvSpPr/>
          <p:nvPr/>
        </p:nvSpPr>
        <p:spPr>
          <a:xfrm>
            <a:off x="6165885" y="4688980"/>
            <a:ext cx="5191926" cy="1487228"/>
          </a:xfrm>
          <a:prstGeom prst="rect">
            <a:avLst/>
          </a:prstGeom>
          <a:ln w="19050">
            <a:solidFill>
              <a:srgbClr val="27A69C"/>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133" rtl="0" eaLnBrk="1" fontAlgn="auto" latinLnBrk="0" hangingPunct="1">
              <a:lnSpc>
                <a:spcPct val="100000"/>
              </a:lnSpc>
              <a:spcBef>
                <a:spcPct val="0"/>
              </a:spcBef>
              <a:spcAft>
                <a:spcPct val="0"/>
              </a:spcAft>
              <a:buClrTx/>
              <a:buSzTx/>
              <a:buFontTx/>
              <a:buNone/>
              <a:defRPr/>
            </a:pPr>
            <a:endParaRPr kumimoji="0" lang="en-US" sz="3189" b="0" i="0" u="none" strike="noStrike" kern="0" cap="none" spc="0" normalizeH="0" baseline="0" noProof="0">
              <a:ln>
                <a:noFill/>
              </a:ln>
              <a:solidFill>
                <a:prstClr val="white">
                  <a:lumMod val="95000"/>
                </a:prstClr>
              </a:solidFill>
              <a:effectLst/>
              <a:uLnTx/>
              <a:uFillTx/>
              <a:latin typeface="思源黑体 Normal" panose="020B0400000000000000" pitchFamily="34" charset="-122"/>
              <a:ea typeface="思源黑体 Normal" panose="020B0400000000000000" pitchFamily="34" charset="-122"/>
              <a:sym typeface="+mn-lt"/>
            </a:endParaRPr>
          </a:p>
        </p:txBody>
      </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6B21412-2E5B-97E1-C7D0-EF5BD3567EA5}"/>
              </a:ext>
            </a:extLst>
          </p:cNvPr>
          <p:cNvGrpSpPr/>
          <p:nvPr/>
        </p:nvGrpSpPr>
        <p:grpSpPr>
          <a:xfrm>
            <a:off x="6160168" y="4485967"/>
            <a:ext cx="641685" cy="486151"/>
            <a:chOff x="1565236" y="2047945"/>
            <a:chExt cx="1149390" cy="486151"/>
          </a:xfrm>
        </p:grpSpPr>
        <p:sp>
          <p:nvSpPr>
            <p:cNvPr id="27" name="矩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0626C30-02CE-5A70-40D4-C82622520750}"/>
                </a:ext>
              </a:extLst>
            </p:cNvPr>
            <p:cNvSpPr/>
            <p:nvPr/>
          </p:nvSpPr>
          <p:spPr>
            <a:xfrm>
              <a:off x="1565236" y="2047945"/>
              <a:ext cx="1149390"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28" name="文本框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A63E74-F862-0266-D1C6-EB3CF61E46F2}"/>
                </a:ext>
              </a:extLst>
            </p:cNvPr>
            <p:cNvSpPr txBox="1"/>
            <p:nvPr/>
          </p:nvSpPr>
          <p:spPr>
            <a:xfrm>
              <a:off x="1629390" y="2075576"/>
              <a:ext cx="1085235"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2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rPr>
                <a:t>02</a:t>
              </a:r>
              <a:endParaRPr kumimoji="0" lang="zh-CN" altLang="en-US" sz="22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grpSp>
    </p:spTree>
    <p:extLst>
      <p:ext uri="{BB962C8B-B14F-4D97-AF65-F5344CB8AC3E}">
        <p14:creationId xmlns:p14="http://schemas.microsoft.com/office/powerpoint/2010/main" val="389758953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randombar(horizontal)">
                                      <p:cBhvr>
                                        <p:cTn id="20" dur="500"/>
                                        <p:tgtEl>
                                          <p:spTgt spid="10"/>
                                        </p:tgtEl>
                                      </p:cBhvr>
                                    </p:animEffect>
                                  </p:childTnLst>
                                </p:cTn>
                              </p:par>
                              <p:par>
                                <p:cTn id="21" presetID="14" presetClass="entr" presetSubtype="1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randombar(horizontal)">
                                      <p:cBhvr>
                                        <p:cTn id="23" dur="500"/>
                                        <p:tgtEl>
                                          <p:spTgt spid="11"/>
                                        </p:tgtEl>
                                      </p:cBhvr>
                                    </p:animEffect>
                                  </p:childTnLst>
                                </p:cTn>
                              </p:par>
                            </p:childTnLst>
                          </p:cTn>
                        </p:par>
                      </p:childTnLst>
                    </p:cTn>
                  </p:par>
                  <p:par>
                    <p:cTn id="24" fill="hold" nodeType="clickPar">
                      <p:stCondLst>
                        <p:cond delay="indefinite"/>
                        <p:cond evt="onBegin" delay="0">
                          <p:tn val="23"/>
                        </p:cond>
                      </p:stCondLst>
                      <p:childTnLst>
                        <p:par>
                          <p:cTn id="25" fill="hold" nodeType="afterGroup">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randombar(horizontal)">
                                      <p:cBhvr>
                                        <p:cTn id="28" dur="500"/>
                                        <p:tgtEl>
                                          <p:spTgt spid="24"/>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randombar(horizontal)">
                                      <p:cBhvr>
                                        <p:cTn id="31" dur="500"/>
                                        <p:tgtEl>
                                          <p:spTgt spid="25"/>
                                        </p:tgtEl>
                                      </p:cBhvr>
                                    </p:animEffect>
                                  </p:childTnLst>
                                </p:cTn>
                              </p:par>
                              <p:par>
                                <p:cTn id="32" presetID="14" presetClass="entr" presetSubtype="10" fill="hold"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randombar(horizontal)">
                                      <p:cBhvr>
                                        <p:cTn id="3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animBg="1"/>
      <p:bldP spid="24" grpId="0"/>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良好家风的作用</a:t>
            </a:r>
          </a:p>
        </p:txBody>
      </p: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CF3A22-7EBE-5D6D-7112-E4B20EEED84A}"/>
              </a:ext>
            </a:extLst>
          </p:cNvPr>
          <p:cNvSpPr/>
          <p:nvPr/>
        </p:nvSpPr>
        <p:spPr>
          <a:xfrm>
            <a:off x="1564105" y="1692842"/>
            <a:ext cx="4340900"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4CC8DA-D399-B369-BD43-84B0B6202812}"/>
              </a:ext>
            </a:extLst>
          </p:cNvPr>
          <p:cNvSpPr txBox="1"/>
          <p:nvPr/>
        </p:nvSpPr>
        <p:spPr>
          <a:xfrm>
            <a:off x="1655283" y="1716983"/>
            <a:ext cx="4249722" cy="430887"/>
          </a:xfrm>
          <a:prstGeom prst="rect">
            <a:avLst/>
          </a:prstGeom>
          <a:noFill/>
        </p:spPr>
        <p:txBody>
          <a:bodyPr wrap="square" rtlCol="0">
            <a:spAutoFit/>
          </a:bodyPr>
          <a:lstStyle/>
          <a:p>
            <a:pPr lvl="0">
              <a:defRPr/>
            </a:pPr>
            <a:r>
              <a:rPr lang="zh-CN" altLang="en-US" sz="2200" dirty="0">
                <a:solidFill>
                  <a:prstClr val="white"/>
                </a:solidFill>
                <a:latin typeface="思源黑体 Normal" panose="020B0400000000000000" pitchFamily="34" charset="-122"/>
                <a:ea typeface="思源黑体 Normal" panose="020B0400000000000000" pitchFamily="34" charset="-122"/>
              </a:rPr>
              <a:t>良好家风是怎样表现出来的呢</a:t>
            </a:r>
            <a:r>
              <a:rPr lang="en-US" altLang="zh-CN" sz="2200" dirty="0">
                <a:solidFill>
                  <a:prstClr val="white"/>
                </a:solidFill>
                <a:latin typeface="思源黑体 Normal" panose="020B0400000000000000" pitchFamily="34" charset="-122"/>
                <a:ea typeface="思源黑体 Normal" panose="020B0400000000000000" pitchFamily="34" charset="-122"/>
              </a:rPr>
              <a:t>?</a:t>
            </a:r>
            <a:endParaRPr kumimoji="0" lang="zh-CN" altLang="en-US" sz="2200" b="0" i="0" u="none" strike="noStrike" kern="1200" cap="none" spc="0" normalizeH="0" baseline="0" noProof="0" dirty="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ED566E8-B3DA-71DA-A00F-BB1F80E8BE75}"/>
              </a:ext>
            </a:extLst>
          </p:cNvPr>
          <p:cNvSpPr txBox="1"/>
          <p:nvPr/>
        </p:nvSpPr>
        <p:spPr>
          <a:xfrm>
            <a:off x="1564105" y="2365568"/>
            <a:ext cx="4137427" cy="1495538"/>
          </a:xfrm>
          <a:prstGeom prst="rect">
            <a:avLst/>
          </a:prstGeom>
          <a:noFill/>
        </p:spPr>
        <p:txBody>
          <a:bodyPr wrap="square" rtlCol="0">
            <a:spAutoFit/>
          </a:bodyPr>
          <a:lstStyle/>
          <a:p>
            <a:pPr lvl="0">
              <a:lnSpc>
                <a:spcPct val="200000"/>
              </a:lnSpc>
              <a:buClr>
                <a:srgbClr val="184475"/>
              </a:buClr>
              <a:defRPr/>
            </a:pPr>
            <a:r>
              <a:rPr lang="zh-CN" altLang="en-US" sz="1600" dirty="0">
                <a:solidFill>
                  <a:prstClr val="black">
                    <a:lumMod val="75000"/>
                    <a:lumOff val="25000"/>
                  </a:prstClr>
                </a:solidFill>
                <a:latin typeface="思源黑体 Normal" panose="020B0400000000000000" pitchFamily="34" charset="-122"/>
                <a:ea typeface="思源黑体 Normal" panose="020B0400000000000000" pitchFamily="34" charset="-122"/>
              </a:rPr>
              <a:t>讲究道德，诚实守信；重视学习，崇尚知识</a:t>
            </a:r>
          </a:p>
          <a:p>
            <a:pPr lvl="0">
              <a:lnSpc>
                <a:spcPct val="200000"/>
              </a:lnSpc>
              <a:buClr>
                <a:srgbClr val="184475"/>
              </a:buClr>
              <a:defRPr/>
            </a:pPr>
            <a:r>
              <a:rPr lang="zh-CN" altLang="en-US" sz="1600" dirty="0">
                <a:solidFill>
                  <a:prstClr val="black">
                    <a:lumMod val="75000"/>
                    <a:lumOff val="25000"/>
                  </a:prstClr>
                </a:solidFill>
                <a:latin typeface="思源黑体 Normal" panose="020B0400000000000000" pitchFamily="34" charset="-122"/>
                <a:ea typeface="思源黑体 Normal" panose="020B0400000000000000" pitchFamily="34" charset="-122"/>
              </a:rPr>
              <a:t>勤俭持家，尊重劳动；家庭和睦，合理教子；</a:t>
            </a:r>
            <a:endParaRPr lang="en-US" altLang="zh-CN" sz="1600" dirty="0">
              <a:solidFill>
                <a:prstClr val="black">
                  <a:lumMod val="75000"/>
                  <a:lumOff val="25000"/>
                </a:prstClr>
              </a:solidFill>
              <a:latin typeface="思源黑体 Normal" panose="020B0400000000000000" pitchFamily="34" charset="-122"/>
              <a:ea typeface="思源黑体 Normal" panose="020B0400000000000000" pitchFamily="34" charset="-122"/>
            </a:endParaRPr>
          </a:p>
          <a:p>
            <a:pPr lvl="0">
              <a:lnSpc>
                <a:spcPct val="200000"/>
              </a:lnSpc>
              <a:buClr>
                <a:srgbClr val="184475"/>
              </a:buClr>
              <a:defRPr/>
            </a:pPr>
            <a:r>
              <a:rPr lang="zh-CN" altLang="en-US" sz="1600" dirty="0">
                <a:solidFill>
                  <a:prstClr val="black">
                    <a:lumMod val="75000"/>
                    <a:lumOff val="25000"/>
                  </a:prstClr>
                </a:solidFill>
                <a:latin typeface="思源黑体 Normal" panose="020B0400000000000000" pitchFamily="34" charset="-122"/>
                <a:ea typeface="思源黑体 Normal" panose="020B0400000000000000" pitchFamily="34" charset="-122"/>
              </a:rPr>
              <a:t>尊老爱幼，邻里互助</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B49FC4-A7DF-5230-34D6-6F48DEB31D38}"/>
              </a:ext>
            </a:extLst>
          </p:cNvPr>
          <p:cNvSpPr txBox="1"/>
          <p:nvPr/>
        </p:nvSpPr>
        <p:spPr>
          <a:xfrm>
            <a:off x="6384759" y="2319446"/>
            <a:ext cx="4892842" cy="3555738"/>
          </a:xfrm>
          <a:prstGeom prst="rect">
            <a:avLst/>
          </a:prstGeom>
          <a:noFill/>
        </p:spPr>
        <p:txBody>
          <a:bodyPr wrap="square" rtlCol="0">
            <a:spAutoFit/>
          </a:bodyPr>
          <a:lstStyle/>
          <a:p>
            <a:pPr lvl="0" indent="457200">
              <a:lnSpc>
                <a:spcPct val="200000"/>
              </a:lnSpc>
              <a:buClr>
                <a:srgbClr val="184475"/>
              </a:buClr>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 </a:t>
            </a:r>
            <a:r>
              <a:rPr lang="en-US" altLang="zh-CN" sz="1400" dirty="0">
                <a:solidFill>
                  <a:prstClr val="black">
                    <a:lumMod val="75000"/>
                    <a:lumOff val="25000"/>
                  </a:prstClr>
                </a:solidFill>
                <a:latin typeface="思源黑体 Normal" panose="020B0400000000000000" pitchFamily="34" charset="-122"/>
                <a:ea typeface="思源黑体 Normal" panose="020B0400000000000000" pitchFamily="34" charset="-122"/>
              </a:rPr>
              <a:t>2014</a:t>
            </a: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年马年第一天，央视新闻推出了街头采访第一问：“你家的家风家规是什么？”面对记者提问，老人孩子们纷回答：不怕吃亏、孝敬父母、好好学习，天天向上等等。  </a:t>
            </a:r>
          </a:p>
          <a:p>
            <a:pPr lvl="0" indent="457200">
              <a:lnSpc>
                <a:spcPct val="200000"/>
              </a:lnSpc>
              <a:buClr>
                <a:srgbClr val="184475"/>
              </a:buClr>
              <a:defRPr/>
            </a:pP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香港演员温兆伦表示，他从小只听奶奶的话，印象最深的是奶奶常教导他，退一步海阔天空，中国人必须团结，国家才会强大！“国比家大，没有国哪来家？”他还说，</a:t>
            </a:r>
            <a:r>
              <a:rPr lang="en-US" altLang="zh-CN" sz="1400" dirty="0">
                <a:solidFill>
                  <a:prstClr val="black">
                    <a:lumMod val="75000"/>
                    <a:lumOff val="25000"/>
                  </a:prstClr>
                </a:solidFill>
                <a:latin typeface="思源黑体 Normal" panose="020B0400000000000000" pitchFamily="34" charset="-122"/>
                <a:ea typeface="思源黑体 Normal" panose="020B0400000000000000" pitchFamily="34" charset="-122"/>
              </a:rPr>
              <a:t>1997</a:t>
            </a:r>
            <a:r>
              <a:rPr lang="zh-CN" altLang="en-US" sz="1400" dirty="0">
                <a:solidFill>
                  <a:prstClr val="black">
                    <a:lumMod val="75000"/>
                    <a:lumOff val="25000"/>
                  </a:prstClr>
                </a:solidFill>
                <a:latin typeface="思源黑体 Normal" panose="020B0400000000000000" pitchFamily="34" charset="-122"/>
                <a:ea typeface="思源黑体 Normal" panose="020B0400000000000000" pitchFamily="34" charset="-122"/>
              </a:rPr>
              <a:t>年香港回归，当国旗升起时，他在电视机前哭了：“我终于有国家了！”</a:t>
            </a:r>
            <a:endParaRPr kumimoji="0" lang="zh-CN" altLang="en-US" sz="1400" b="0" i="0" u="none" strike="noStrike" kern="1200" cap="none" spc="0" normalizeH="0" baseline="0" noProof="0" dirty="0">
              <a:ln>
                <a:noFill/>
              </a:ln>
              <a:solidFill>
                <a:prstClr val="black">
                  <a:lumMod val="75000"/>
                  <a:lumOff val="25000"/>
                </a:prstClr>
              </a:solidFill>
              <a:effectLst/>
              <a:uLnTx/>
              <a:uFillTx/>
              <a:latin typeface="思源黑体 Normal" panose="020B0400000000000000" pitchFamily="34" charset="-122"/>
              <a:ea typeface="思源黑体 Normal" panose="020B0400000000000000" pitchFamily="34" charset="-122"/>
            </a:endParaRPr>
          </a:p>
        </p:txBody>
      </p:sp>
      <p:sp>
        <p:nvSpPr>
          <p:cNvPr id="10" name="Trapezoid 10@|1FFC:3506772|FBC:16777215|LFC:16777215|LBC:167772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84E566-5367-4F7A-7565-EBEEC046CE49}"/>
              </a:ext>
            </a:extLst>
          </p:cNvPr>
          <p:cNvSpPr/>
          <p:nvPr/>
        </p:nvSpPr>
        <p:spPr>
          <a:xfrm>
            <a:off x="7944846" y="1543158"/>
            <a:ext cx="1495211" cy="207809"/>
          </a:xfrm>
          <a:prstGeom prst="trapezoid">
            <a:avLst>
              <a:gd name="adj" fmla="val 67927"/>
            </a:avLst>
          </a:prstGeom>
          <a:solidFill>
            <a:srgbClr val="27A69C">
              <a:alpha val="50000"/>
            </a:srgbClr>
          </a:solidFill>
          <a:ln w="12700" cap="flat" cmpd="sng" algn="ctr">
            <a:noFill/>
            <a:prstDash val="solid"/>
            <a:miter lim="800000"/>
          </a:ln>
          <a:effectLst/>
        </p:spPr>
        <p:txBody>
          <a:bodyPr rtlCol="0" anchor="ctr"/>
          <a:lstStyle/>
          <a:p>
            <a:pPr marL="0" marR="0" lvl="0" indent="0" algn="ctr" defTabSz="914133" rtl="0" eaLnBrk="1" fontAlgn="auto" latinLnBrk="0" hangingPunct="1">
              <a:lnSpc>
                <a:spcPct val="100000"/>
              </a:lnSpc>
              <a:spcBef>
                <a:spcPct val="0"/>
              </a:spcBef>
              <a:spcAft>
                <a:spcPct val="0"/>
              </a:spcAft>
              <a:buClrTx/>
              <a:buSzTx/>
              <a:buFontTx/>
              <a:buNone/>
              <a:defRPr/>
            </a:pPr>
            <a:endParaRPr kumimoji="0" lang="en-US" sz="3189" b="0" i="0" u="none" strike="noStrike" kern="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sym typeface="+mn-lt"/>
            </a:endParaRPr>
          </a:p>
        </p:txBody>
      </p:sp>
      <p:sp>
        <p:nvSpPr>
          <p:cNvPr id="11" name="Pentagon 9@|1FFC:4308095|FBC:16777215|LFC:16777215|LBC:167772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4123F0-4E41-7ABA-BF78-0D0FABD7F8D0}"/>
              </a:ext>
            </a:extLst>
          </p:cNvPr>
          <p:cNvSpPr/>
          <p:nvPr/>
        </p:nvSpPr>
        <p:spPr>
          <a:xfrm rot="5400000">
            <a:off x="8327752" y="1278582"/>
            <a:ext cx="729400" cy="1216443"/>
          </a:xfrm>
          <a:prstGeom prst="homePlate">
            <a:avLst>
              <a:gd name="adj" fmla="val 31720"/>
            </a:avLst>
          </a:prstGeom>
          <a:solidFill>
            <a:srgbClr val="27A69C"/>
          </a:solidFill>
          <a:ln w="12700" cap="flat" cmpd="sng" algn="ctr">
            <a:noFill/>
            <a:prstDash val="solid"/>
            <a:miter lim="800000"/>
          </a:ln>
          <a:effectLst/>
        </p:spPr>
        <p:txBody>
          <a:bodyPr rtlCol="0" anchor="ctr"/>
          <a:lstStyle/>
          <a:p>
            <a:pPr marL="0" marR="0" lvl="0" indent="0" algn="ctr" defTabSz="914133" rtl="0" eaLnBrk="1" fontAlgn="auto" latinLnBrk="0" hangingPunct="1">
              <a:lnSpc>
                <a:spcPct val="100000"/>
              </a:lnSpc>
              <a:spcBef>
                <a:spcPct val="0"/>
              </a:spcBef>
              <a:spcAft>
                <a:spcPct val="0"/>
              </a:spcAft>
              <a:buClrTx/>
              <a:buSzTx/>
              <a:buFontTx/>
              <a:buNone/>
              <a:defRPr/>
            </a:pPr>
            <a:endParaRPr kumimoji="0" lang="en-US" sz="3189" b="0" i="0" u="none" strike="noStrike" kern="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sym typeface="+mn-lt"/>
            </a:endParaRPr>
          </a:p>
        </p:txBody>
      </p:sp>
      <p:sp>
        <p:nvSpPr>
          <p:cNvPr id="12" name="Rectangle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F39D66-BE9F-346D-5BC1-0EC9C568A5AC}"/>
              </a:ext>
            </a:extLst>
          </p:cNvPr>
          <p:cNvSpPr/>
          <p:nvPr/>
        </p:nvSpPr>
        <p:spPr>
          <a:xfrm>
            <a:off x="6096000" y="1750967"/>
            <a:ext cx="5383212" cy="4232738"/>
          </a:xfrm>
          <a:prstGeom prst="rect">
            <a:avLst/>
          </a:prstGeom>
          <a:ln w="19050">
            <a:solidFill>
              <a:srgbClr val="27A69C"/>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133" rtl="0" eaLnBrk="1" fontAlgn="auto" latinLnBrk="0" hangingPunct="1">
              <a:lnSpc>
                <a:spcPct val="100000"/>
              </a:lnSpc>
              <a:spcBef>
                <a:spcPct val="0"/>
              </a:spcBef>
              <a:spcAft>
                <a:spcPct val="0"/>
              </a:spcAft>
              <a:buClrTx/>
              <a:buSzTx/>
              <a:buFontTx/>
              <a:buNone/>
              <a:defRPr/>
            </a:pPr>
            <a:endParaRPr kumimoji="0" lang="en-US" sz="3189" b="0" i="0" u="none" strike="noStrike" kern="0" cap="none" spc="0" normalizeH="0" baseline="0" noProof="0">
              <a:ln>
                <a:noFill/>
              </a:ln>
              <a:solidFill>
                <a:prstClr val="white">
                  <a:lumMod val="95000"/>
                </a:prstClr>
              </a:solidFill>
              <a:effectLst/>
              <a:uLnTx/>
              <a:uFillTx/>
              <a:latin typeface="思源黑体 Normal" panose="020B0400000000000000" pitchFamily="34" charset="-122"/>
              <a:ea typeface="思源黑体 Normal" panose="020B0400000000000000" pitchFamily="34" charset="-122"/>
              <a:sym typeface="+mn-lt"/>
            </a:endParaRPr>
          </a:p>
        </p:txBody>
      </p:sp>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54A49B-57A0-758D-C1F1-1F67D9527959}"/>
              </a:ext>
            </a:extLst>
          </p:cNvPr>
          <p:cNvSpPr txBox="1"/>
          <p:nvPr/>
        </p:nvSpPr>
        <p:spPr>
          <a:xfrm>
            <a:off x="8300995" y="1629875"/>
            <a:ext cx="834199"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2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rPr>
              <a:t>案例</a:t>
            </a:r>
          </a:p>
        </p:txBody>
      </p:sp>
    </p:spTree>
    <p:extLst>
      <p:ext uri="{BB962C8B-B14F-4D97-AF65-F5344CB8AC3E}">
        <p14:creationId xmlns:p14="http://schemas.microsoft.com/office/powerpoint/2010/main" val="365369983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randombar(horizontal)">
                                      <p:cBhvr>
                                        <p:cTn id="10" dur="500"/>
                                        <p:tgtEl>
                                          <p:spTgt spid="8"/>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randombar(horizontal)">
                                      <p:cBhvr>
                                        <p:cTn id="16" dur="500"/>
                                        <p:tgtEl>
                                          <p:spTgt spid="9"/>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randombar(horizontal)">
                                      <p:cBhvr>
                                        <p:cTn id="19" dur="500"/>
                                        <p:tgtEl>
                                          <p:spTgt spid="11"/>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randombar(horizontal)">
                                      <p:cBhvr>
                                        <p:cTn id="22" dur="500"/>
                                        <p:tgtEl>
                                          <p:spTgt spid="10"/>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randombar(horizontal)">
                                      <p:cBhvr>
                                        <p:cTn id="25" dur="500"/>
                                        <p:tgtEl>
                                          <p:spTgt spid="12"/>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randombar(horizontal)">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p:bldP spid="9" grpId="0"/>
      <p:bldP spid="10" grpId="0" animBg="1"/>
      <p:bldP spid="11" grpId="0" animBg="1"/>
      <p:bldP spid="12" grpId="0" animBg="1"/>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ADF4BA2-3AD5-F60F-EF51-179786F73D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7410" y="228600"/>
            <a:ext cx="1026695" cy="77002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F00BF1-5B08-571B-85B2-ACECF851DF36}"/>
              </a:ext>
            </a:extLst>
          </p:cNvPr>
          <p:cNvSpPr txBox="1"/>
          <p:nvPr/>
        </p:nvSpPr>
        <p:spPr>
          <a:xfrm>
            <a:off x="1564105" y="394809"/>
            <a:ext cx="6442930" cy="523220"/>
          </a:xfrm>
          <a:prstGeom prst="rect">
            <a:avLst/>
          </a:prstGeom>
          <a:noFill/>
        </p:spPr>
        <p:txBody>
          <a:bodyPr vert="horz" wrap="square" rtlCol="0">
            <a:spAutoFit/>
          </a:bodyPr>
          <a:lstStyle>
            <a:defPPr>
              <a:defRPr lang="zh-CN"/>
            </a:defPPr>
            <a:lvl1pPr algn="ctr">
              <a:defRPr sz="2200">
                <a:gradFill>
                  <a:gsLst>
                    <a:gs pos="0">
                      <a:srgbClr val="0D6366"/>
                    </a:gs>
                    <a:gs pos="100000">
                      <a:srgbClr val="207F82"/>
                    </a:gs>
                  </a:gsLst>
                  <a:lin ang="5400000" scaled="1"/>
                </a:gradFill>
                <a:latin typeface="三极榜书简体" panose="00000500000000000000" pitchFamily="2" charset="-122"/>
                <a:ea typeface="三极榜书简体"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gradFill>
                  <a:gsLst>
                    <a:gs pos="0">
                      <a:srgbClr val="0D6366"/>
                    </a:gs>
                    <a:gs pos="100000">
                      <a:srgbClr val="207F82"/>
                    </a:gs>
                  </a:gsLst>
                  <a:lin ang="5400000" scaled="1"/>
                </a:gradFill>
                <a:effectLst/>
                <a:uLnTx/>
                <a:uFillTx/>
                <a:latin typeface="三极榜书简体" panose="00000500000000000000" pitchFamily="2" charset="-122"/>
                <a:ea typeface="三极榜书简体" panose="00000500000000000000" pitchFamily="2" charset="-122"/>
                <a:cs typeface="+mn-cs"/>
              </a:rPr>
              <a:t>良好家风的作用</a:t>
            </a:r>
          </a:p>
        </p:txBody>
      </p: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21CEC7-A465-833B-0B90-D8F75A14EF1B}"/>
              </a:ext>
            </a:extLst>
          </p:cNvPr>
          <p:cNvSpPr/>
          <p:nvPr/>
        </p:nvSpPr>
        <p:spPr>
          <a:xfrm>
            <a:off x="3350575" y="1372000"/>
            <a:ext cx="5431322" cy="486151"/>
          </a:xfrm>
          <a:prstGeom prst="rect">
            <a:avLst/>
          </a:prstGeom>
          <a:solidFill>
            <a:srgbClr val="27A69C"/>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Normal" panose="020B0400000000000000" pitchFamily="34" charset="-122"/>
              <a:ea typeface="思源黑体 Normal" panose="020B0400000000000000" pitchFamily="34" charset="-122"/>
            </a:endParaRPr>
          </a:p>
        </p:txBody>
      </p:sp>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9A812A3-972D-3D09-C0E3-8BFC2956BB23}"/>
              </a:ext>
            </a:extLst>
          </p:cNvPr>
          <p:cNvSpPr txBox="1"/>
          <p:nvPr/>
        </p:nvSpPr>
        <p:spPr>
          <a:xfrm>
            <a:off x="3441753" y="1396141"/>
            <a:ext cx="5317240" cy="430887"/>
          </a:xfrm>
          <a:prstGeom prst="rect">
            <a:avLst/>
          </a:prstGeom>
          <a:noFill/>
        </p:spPr>
        <p:txBody>
          <a:bodyPr wrap="square" rtlCol="0">
            <a:spAutoFit/>
          </a:bodyPr>
          <a:lstStyle/>
          <a:p>
            <a:pPr lvl="0" algn="ctr">
              <a:defRPr/>
            </a:pPr>
            <a:r>
              <a:rPr lang="zh-CN" altLang="en-US" sz="2200">
                <a:solidFill>
                  <a:prstClr val="white"/>
                </a:solidFill>
                <a:latin typeface="思源黑体 Normal" panose="020B0400000000000000" pitchFamily="34" charset="-122"/>
                <a:ea typeface="思源黑体 Normal" panose="020B0400000000000000" pitchFamily="34" charset="-122"/>
              </a:rPr>
              <a:t>家风、家规、家训对每个人一生的影响</a:t>
            </a: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CA43B4D-503A-164D-3236-4360125192B3}"/>
              </a:ext>
            </a:extLst>
          </p:cNvPr>
          <p:cNvSpPr txBox="1"/>
          <p:nvPr/>
        </p:nvSpPr>
        <p:spPr>
          <a:xfrm>
            <a:off x="1179095" y="2036988"/>
            <a:ext cx="3152274" cy="2962862"/>
          </a:xfrm>
          <a:prstGeom prst="rect">
            <a:avLst/>
          </a:prstGeom>
          <a:noFill/>
        </p:spPr>
        <p:txBody>
          <a:bodyPr wrap="square" rtlCol="0">
            <a:spAutoFit/>
          </a:bodyPr>
          <a:lstStyle/>
          <a:p>
            <a:pPr lvl="0">
              <a:lnSpc>
                <a:spcPct val="15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家庭是构成社会的基本单位，在社会主义精神文明的指导下，每个家庭在不违背国家法律、道德、文化的前提下制定现代家庭的家规、家训，形成良好家风；</a:t>
            </a:r>
          </a:p>
          <a:p>
            <a:pPr lvl="0">
              <a:lnSpc>
                <a:spcPct val="150000"/>
              </a:lnSpc>
              <a:buClr>
                <a:srgbClr val="184475"/>
              </a:buClr>
              <a:defRPr/>
            </a:pPr>
            <a:r>
              <a:rPr lang="zh-CN" altLang="en-US" sz="1400" dirty="0">
                <a:solidFill>
                  <a:schemeClr val="tx1">
                    <a:lumMod val="75000"/>
                    <a:lumOff val="25000"/>
                  </a:schemeClr>
                </a:solidFill>
                <a:latin typeface="思源黑体 Normal" panose="020B0400000000000000" pitchFamily="34" charset="-122"/>
                <a:ea typeface="思源黑体 Normal" panose="020B0400000000000000" pitchFamily="34" charset="-122"/>
              </a:rPr>
              <a:t>借助互联网家谱为工具传承家文化（家规、家训、家风），延续家兴业旺，谱泽后世；实现幸福家庭的四大目标：和谐、文明、健康、富有。</a:t>
            </a:r>
          </a:p>
        </p:txBody>
      </p:sp>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7EBD99-9128-5D9F-5B84-4081242C4012}"/>
              </a:ext>
            </a:extLst>
          </p:cNvPr>
          <p:cNvGrpSpPr/>
          <p:nvPr/>
        </p:nvGrpSpPr>
        <p:grpSpPr>
          <a:xfrm>
            <a:off x="4331369" y="3112981"/>
            <a:ext cx="552237" cy="632037"/>
            <a:chOff x="4520476" y="717295"/>
            <a:chExt cx="2058850" cy="2356360"/>
          </a:xfrm>
        </p:grpSpPr>
        <p:sp>
          <p:nvSpPr>
            <p:cNvPr id="9" name="Freeform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6D760C-8592-8E00-0B40-2AE399B2FC10}"/>
                </a:ext>
              </a:extLst>
            </p:cNvPr>
            <p:cNvSpPr/>
            <p:nvPr/>
          </p:nvSpPr>
          <p:spPr bwMode="auto">
            <a:xfrm>
              <a:off x="4520476" y="1079480"/>
              <a:ext cx="1058530" cy="1631989"/>
            </a:xfrm>
            <a:custGeom>
              <a:avLst/>
              <a:gdLst>
                <a:gd name="T0" fmla="*/ 229 w 491"/>
                <a:gd name="T1" fmla="*/ 0 h 757"/>
                <a:gd name="T2" fmla="*/ 0 w 491"/>
                <a:gd name="T3" fmla="*/ 0 h 757"/>
                <a:gd name="T4" fmla="*/ 263 w 491"/>
                <a:gd name="T5" fmla="*/ 378 h 757"/>
                <a:gd name="T6" fmla="*/ 1 w 491"/>
                <a:gd name="T7" fmla="*/ 757 h 757"/>
                <a:gd name="T8" fmla="*/ 229 w 491"/>
                <a:gd name="T9" fmla="*/ 757 h 757"/>
                <a:gd name="T10" fmla="*/ 491 w 491"/>
                <a:gd name="T11" fmla="*/ 378 h 757"/>
                <a:gd name="T12" fmla="*/ 229 w 491"/>
                <a:gd name="T13" fmla="*/ 0 h 757"/>
              </a:gdLst>
              <a:ahLst/>
              <a:cxnLst>
                <a:cxn ang="0">
                  <a:pos x="T0" y="T1"/>
                </a:cxn>
                <a:cxn ang="0">
                  <a:pos x="T2" y="T3"/>
                </a:cxn>
                <a:cxn ang="0">
                  <a:pos x="T4" y="T5"/>
                </a:cxn>
                <a:cxn ang="0">
                  <a:pos x="T6" y="T7"/>
                </a:cxn>
                <a:cxn ang="0">
                  <a:pos x="T8" y="T9"/>
                </a:cxn>
                <a:cxn ang="0">
                  <a:pos x="T10" y="T11"/>
                </a:cxn>
                <a:cxn ang="0">
                  <a:pos x="T12" y="T13"/>
                </a:cxn>
              </a:cxnLst>
              <a:rect l="0" t="0" r="r" b="b"/>
              <a:pathLst>
                <a:path w="491" h="757">
                  <a:moveTo>
                    <a:pt x="229" y="0"/>
                  </a:moveTo>
                  <a:lnTo>
                    <a:pt x="0" y="0"/>
                  </a:lnTo>
                  <a:lnTo>
                    <a:pt x="263" y="378"/>
                  </a:lnTo>
                  <a:lnTo>
                    <a:pt x="1" y="757"/>
                  </a:lnTo>
                  <a:lnTo>
                    <a:pt x="229" y="757"/>
                  </a:lnTo>
                  <a:lnTo>
                    <a:pt x="491" y="378"/>
                  </a:lnTo>
                  <a:lnTo>
                    <a:pt x="229" y="0"/>
                  </a:lnTo>
                  <a:close/>
                </a:path>
              </a:pathLst>
            </a:custGeom>
            <a:solidFill>
              <a:sysClr val="window" lastClr="FFFFFF">
                <a:lumMod val="85000"/>
              </a:sysClr>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013" b="0" i="0" u="none" strike="noStrike" kern="0" cap="none" spc="0" normalizeH="0" baseline="0" noProof="0">
                <a:ln>
                  <a:noFill/>
                </a:ln>
                <a:solidFill>
                  <a:prstClr val="black"/>
                </a:solidFill>
                <a:effectLst/>
                <a:uLnTx/>
                <a:uFillTx/>
                <a:latin typeface="Roboto"/>
              </a:endParaRPr>
            </a:p>
          </p:txBody>
        </p:sp>
        <p:sp>
          <p:nvSpPr>
            <p:cNvPr id="10" name="Freeform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62298B3-3EA2-FA77-BDE6-AC3F0EC40EB1}"/>
                </a:ext>
              </a:extLst>
            </p:cNvPr>
            <p:cNvSpPr/>
            <p:nvPr/>
          </p:nvSpPr>
          <p:spPr bwMode="auto">
            <a:xfrm>
              <a:off x="5048662" y="717295"/>
              <a:ext cx="1530664" cy="2356360"/>
            </a:xfrm>
            <a:custGeom>
              <a:avLst/>
              <a:gdLst>
                <a:gd name="T0" fmla="*/ 331 w 710"/>
                <a:gd name="T1" fmla="*/ 0 h 1093"/>
                <a:gd name="T2" fmla="*/ 0 w 710"/>
                <a:gd name="T3" fmla="*/ 0 h 1093"/>
                <a:gd name="T4" fmla="*/ 379 w 710"/>
                <a:gd name="T5" fmla="*/ 546 h 1093"/>
                <a:gd name="T6" fmla="*/ 2 w 710"/>
                <a:gd name="T7" fmla="*/ 1093 h 1093"/>
                <a:gd name="T8" fmla="*/ 331 w 710"/>
                <a:gd name="T9" fmla="*/ 1093 h 1093"/>
                <a:gd name="T10" fmla="*/ 710 w 710"/>
                <a:gd name="T11" fmla="*/ 546 h 1093"/>
                <a:gd name="T12" fmla="*/ 331 w 710"/>
                <a:gd name="T13" fmla="*/ 0 h 1093"/>
              </a:gdLst>
              <a:ahLst/>
              <a:cxnLst>
                <a:cxn ang="0">
                  <a:pos x="T0" y="T1"/>
                </a:cxn>
                <a:cxn ang="0">
                  <a:pos x="T2" y="T3"/>
                </a:cxn>
                <a:cxn ang="0">
                  <a:pos x="T4" y="T5"/>
                </a:cxn>
                <a:cxn ang="0">
                  <a:pos x="T6" y="T7"/>
                </a:cxn>
                <a:cxn ang="0">
                  <a:pos x="T8" y="T9"/>
                </a:cxn>
                <a:cxn ang="0">
                  <a:pos x="T10" y="T11"/>
                </a:cxn>
                <a:cxn ang="0">
                  <a:pos x="T12" y="T13"/>
                </a:cxn>
              </a:cxnLst>
              <a:rect l="0" t="0" r="r" b="b"/>
              <a:pathLst>
                <a:path w="710" h="1093">
                  <a:moveTo>
                    <a:pt x="331" y="0"/>
                  </a:moveTo>
                  <a:lnTo>
                    <a:pt x="0" y="0"/>
                  </a:lnTo>
                  <a:lnTo>
                    <a:pt x="379" y="546"/>
                  </a:lnTo>
                  <a:lnTo>
                    <a:pt x="2" y="1093"/>
                  </a:lnTo>
                  <a:lnTo>
                    <a:pt x="331" y="1093"/>
                  </a:lnTo>
                  <a:lnTo>
                    <a:pt x="710" y="546"/>
                  </a:lnTo>
                  <a:lnTo>
                    <a:pt x="331" y="0"/>
                  </a:lnTo>
                  <a:close/>
                </a:path>
              </a:pathLst>
            </a:custGeom>
            <a:solidFill>
              <a:srgbClr val="27A69C"/>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013" b="0" i="0" u="none" strike="noStrike" kern="0" cap="none" spc="0" normalizeH="0" baseline="0" noProof="0">
                <a:ln>
                  <a:noFill/>
                </a:ln>
                <a:solidFill>
                  <a:prstClr val="black"/>
                </a:solidFill>
                <a:effectLst/>
                <a:uLnTx/>
                <a:uFillTx/>
                <a:latin typeface="Roboto"/>
              </a:endParaRPr>
            </a:p>
          </p:txBody>
        </p:sp>
      </p:grpSp>
      <p:sp>
        <p:nvSpPr>
          <p:cNvPr id="11" name="文本框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9C422D2-BC03-4C84-FE29-46494C089D70}"/>
              </a:ext>
            </a:extLst>
          </p:cNvPr>
          <p:cNvSpPr txBox="1"/>
          <p:nvPr/>
        </p:nvSpPr>
        <p:spPr>
          <a:xfrm>
            <a:off x="5213686" y="2036988"/>
            <a:ext cx="2646948" cy="3609193"/>
          </a:xfrm>
          <a:prstGeom prst="rect">
            <a:avLst/>
          </a:prstGeom>
          <a:noFill/>
        </p:spPr>
        <p:txBody>
          <a:bodyPr wrap="square" rtlCol="0">
            <a:spAutoFit/>
          </a:bodyPr>
          <a:lstStyle/>
          <a:p>
            <a:pPr lvl="0">
              <a:lnSpc>
                <a:spcPct val="150000"/>
              </a:lnSpc>
              <a:buClr>
                <a:srgbClr val="184475"/>
              </a:buClr>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现在谈家规家训， 实际上是建立良好的家庭文化。</a:t>
            </a:r>
          </a:p>
          <a:p>
            <a:pPr lvl="0">
              <a:lnSpc>
                <a:spcPct val="150000"/>
              </a:lnSpc>
              <a:buClr>
                <a:srgbClr val="184475"/>
              </a:buClr>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首先， 传统的家规家训是不是对人性的束缚？ 今天的家规和古代的含义是不同的， 应该有新的时代转换。 </a:t>
            </a:r>
          </a:p>
          <a:p>
            <a:pPr lvl="0">
              <a:lnSpc>
                <a:spcPct val="150000"/>
              </a:lnSpc>
              <a:buClr>
                <a:srgbClr val="184475"/>
              </a:buClr>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其次， 我们谈的家训是否只是针对孩子的，需要澄清。 我认为对于家规家训， 父母和孩子 既是制定者，又是执行者和受益者。</a:t>
            </a:r>
          </a:p>
        </p:txBody>
      </p:sp>
      <p:grpSp>
        <p:nvGrpSpPr>
          <p:cNvPr id="12" name="组合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44C74BC-DB10-1453-94B7-81D08194EA44}"/>
              </a:ext>
            </a:extLst>
          </p:cNvPr>
          <p:cNvGrpSpPr/>
          <p:nvPr/>
        </p:nvGrpSpPr>
        <p:grpSpPr>
          <a:xfrm>
            <a:off x="7804487" y="3081858"/>
            <a:ext cx="552237" cy="632037"/>
            <a:chOff x="4520476" y="717295"/>
            <a:chExt cx="2058850" cy="2356360"/>
          </a:xfrm>
        </p:grpSpPr>
        <p:sp>
          <p:nvSpPr>
            <p:cNvPr id="13" name="Freeform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205DB3-EF3F-6579-45B0-86F6FAFF8849}"/>
                </a:ext>
              </a:extLst>
            </p:cNvPr>
            <p:cNvSpPr/>
            <p:nvPr/>
          </p:nvSpPr>
          <p:spPr bwMode="auto">
            <a:xfrm>
              <a:off x="4520476" y="1079480"/>
              <a:ext cx="1058530" cy="1631989"/>
            </a:xfrm>
            <a:custGeom>
              <a:avLst/>
              <a:gdLst>
                <a:gd name="T0" fmla="*/ 229 w 491"/>
                <a:gd name="T1" fmla="*/ 0 h 757"/>
                <a:gd name="T2" fmla="*/ 0 w 491"/>
                <a:gd name="T3" fmla="*/ 0 h 757"/>
                <a:gd name="T4" fmla="*/ 263 w 491"/>
                <a:gd name="T5" fmla="*/ 378 h 757"/>
                <a:gd name="T6" fmla="*/ 1 w 491"/>
                <a:gd name="T7" fmla="*/ 757 h 757"/>
                <a:gd name="T8" fmla="*/ 229 w 491"/>
                <a:gd name="T9" fmla="*/ 757 h 757"/>
                <a:gd name="T10" fmla="*/ 491 w 491"/>
                <a:gd name="T11" fmla="*/ 378 h 757"/>
                <a:gd name="T12" fmla="*/ 229 w 491"/>
                <a:gd name="T13" fmla="*/ 0 h 757"/>
              </a:gdLst>
              <a:ahLst/>
              <a:cxnLst>
                <a:cxn ang="0">
                  <a:pos x="T0" y="T1"/>
                </a:cxn>
                <a:cxn ang="0">
                  <a:pos x="T2" y="T3"/>
                </a:cxn>
                <a:cxn ang="0">
                  <a:pos x="T4" y="T5"/>
                </a:cxn>
                <a:cxn ang="0">
                  <a:pos x="T6" y="T7"/>
                </a:cxn>
                <a:cxn ang="0">
                  <a:pos x="T8" y="T9"/>
                </a:cxn>
                <a:cxn ang="0">
                  <a:pos x="T10" y="T11"/>
                </a:cxn>
                <a:cxn ang="0">
                  <a:pos x="T12" y="T13"/>
                </a:cxn>
              </a:cxnLst>
              <a:rect l="0" t="0" r="r" b="b"/>
              <a:pathLst>
                <a:path w="491" h="757">
                  <a:moveTo>
                    <a:pt x="229" y="0"/>
                  </a:moveTo>
                  <a:lnTo>
                    <a:pt x="0" y="0"/>
                  </a:lnTo>
                  <a:lnTo>
                    <a:pt x="263" y="378"/>
                  </a:lnTo>
                  <a:lnTo>
                    <a:pt x="1" y="757"/>
                  </a:lnTo>
                  <a:lnTo>
                    <a:pt x="229" y="757"/>
                  </a:lnTo>
                  <a:lnTo>
                    <a:pt x="491" y="378"/>
                  </a:lnTo>
                  <a:lnTo>
                    <a:pt x="229" y="0"/>
                  </a:lnTo>
                  <a:close/>
                </a:path>
              </a:pathLst>
            </a:custGeom>
            <a:solidFill>
              <a:sysClr val="window" lastClr="FFFFFF">
                <a:lumMod val="85000"/>
              </a:sysClr>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013" b="0" i="0" u="none" strike="noStrike" kern="0" cap="none" spc="0" normalizeH="0" baseline="0" noProof="0">
                <a:ln>
                  <a:noFill/>
                </a:ln>
                <a:solidFill>
                  <a:prstClr val="black"/>
                </a:solidFill>
                <a:effectLst/>
                <a:uLnTx/>
                <a:uFillTx/>
                <a:latin typeface="Roboto"/>
              </a:endParaRPr>
            </a:p>
          </p:txBody>
        </p:sp>
        <p:sp>
          <p:nvSpPr>
            <p:cNvPr id="14" name="Freeform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E623F3F-2789-8F6C-1463-434836FA3D98}"/>
                </a:ext>
              </a:extLst>
            </p:cNvPr>
            <p:cNvSpPr/>
            <p:nvPr/>
          </p:nvSpPr>
          <p:spPr bwMode="auto">
            <a:xfrm>
              <a:off x="5048662" y="717295"/>
              <a:ext cx="1530664" cy="2356360"/>
            </a:xfrm>
            <a:custGeom>
              <a:avLst/>
              <a:gdLst>
                <a:gd name="T0" fmla="*/ 331 w 710"/>
                <a:gd name="T1" fmla="*/ 0 h 1093"/>
                <a:gd name="T2" fmla="*/ 0 w 710"/>
                <a:gd name="T3" fmla="*/ 0 h 1093"/>
                <a:gd name="T4" fmla="*/ 379 w 710"/>
                <a:gd name="T5" fmla="*/ 546 h 1093"/>
                <a:gd name="T6" fmla="*/ 2 w 710"/>
                <a:gd name="T7" fmla="*/ 1093 h 1093"/>
                <a:gd name="T8" fmla="*/ 331 w 710"/>
                <a:gd name="T9" fmla="*/ 1093 h 1093"/>
                <a:gd name="T10" fmla="*/ 710 w 710"/>
                <a:gd name="T11" fmla="*/ 546 h 1093"/>
                <a:gd name="T12" fmla="*/ 331 w 710"/>
                <a:gd name="T13" fmla="*/ 0 h 1093"/>
              </a:gdLst>
              <a:ahLst/>
              <a:cxnLst>
                <a:cxn ang="0">
                  <a:pos x="T0" y="T1"/>
                </a:cxn>
                <a:cxn ang="0">
                  <a:pos x="T2" y="T3"/>
                </a:cxn>
                <a:cxn ang="0">
                  <a:pos x="T4" y="T5"/>
                </a:cxn>
                <a:cxn ang="0">
                  <a:pos x="T6" y="T7"/>
                </a:cxn>
                <a:cxn ang="0">
                  <a:pos x="T8" y="T9"/>
                </a:cxn>
                <a:cxn ang="0">
                  <a:pos x="T10" y="T11"/>
                </a:cxn>
                <a:cxn ang="0">
                  <a:pos x="T12" y="T13"/>
                </a:cxn>
              </a:cxnLst>
              <a:rect l="0" t="0" r="r" b="b"/>
              <a:pathLst>
                <a:path w="710" h="1093">
                  <a:moveTo>
                    <a:pt x="331" y="0"/>
                  </a:moveTo>
                  <a:lnTo>
                    <a:pt x="0" y="0"/>
                  </a:lnTo>
                  <a:lnTo>
                    <a:pt x="379" y="546"/>
                  </a:lnTo>
                  <a:lnTo>
                    <a:pt x="2" y="1093"/>
                  </a:lnTo>
                  <a:lnTo>
                    <a:pt x="331" y="1093"/>
                  </a:lnTo>
                  <a:lnTo>
                    <a:pt x="710" y="546"/>
                  </a:lnTo>
                  <a:lnTo>
                    <a:pt x="331" y="0"/>
                  </a:lnTo>
                  <a:close/>
                </a:path>
              </a:pathLst>
            </a:custGeom>
            <a:solidFill>
              <a:srgbClr val="27A69C"/>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013" b="0" i="0" u="none" strike="noStrike" kern="0" cap="none" spc="0" normalizeH="0" baseline="0" noProof="0">
                <a:ln>
                  <a:noFill/>
                </a:ln>
                <a:solidFill>
                  <a:prstClr val="black"/>
                </a:solidFill>
                <a:effectLst/>
                <a:uLnTx/>
                <a:uFillTx/>
                <a:latin typeface="Roboto"/>
              </a:endParaRPr>
            </a:p>
          </p:txBody>
        </p:sp>
      </p:grpSp>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CAE086-8F33-46F5-1489-C17E08E0D06C}"/>
              </a:ext>
            </a:extLst>
          </p:cNvPr>
          <p:cNvSpPr txBox="1"/>
          <p:nvPr/>
        </p:nvSpPr>
        <p:spPr>
          <a:xfrm>
            <a:off x="8742951" y="2135316"/>
            <a:ext cx="2646948" cy="2962862"/>
          </a:xfrm>
          <a:prstGeom prst="rect">
            <a:avLst/>
          </a:prstGeom>
          <a:noFill/>
        </p:spPr>
        <p:txBody>
          <a:bodyPr wrap="square" rtlCol="0">
            <a:spAutoFit/>
          </a:bodyPr>
          <a:lstStyle/>
          <a:p>
            <a:pPr lvl="0">
              <a:lnSpc>
                <a:spcPct val="150000"/>
              </a:lnSpc>
              <a:buClr>
                <a:srgbClr val="184475"/>
              </a:buClr>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家规家训是否局限在家庭内部。</a:t>
            </a:r>
          </a:p>
          <a:p>
            <a:pPr lvl="0">
              <a:lnSpc>
                <a:spcPct val="150000"/>
              </a:lnSpc>
              <a:buClr>
                <a:srgbClr val="184475"/>
              </a:buClr>
              <a:defRPr/>
            </a:pPr>
            <a:endPar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endParaRPr>
          </a:p>
          <a:p>
            <a:pPr lvl="0">
              <a:lnSpc>
                <a:spcPct val="150000"/>
              </a:lnSpc>
              <a:buClr>
                <a:srgbClr val="184475"/>
              </a:buClr>
              <a:defRPr/>
            </a:pPr>
            <a:r>
              <a:rPr lang="zh-CN" altLang="en-US" sz="1400">
                <a:solidFill>
                  <a:schemeClr val="tx1">
                    <a:lumMod val="75000"/>
                    <a:lumOff val="25000"/>
                  </a:schemeClr>
                </a:solidFill>
                <a:latin typeface="思源黑体 Normal" panose="020B0400000000000000" pitchFamily="34" charset="-122"/>
                <a:ea typeface="思源黑体 Normal" panose="020B0400000000000000" pitchFamily="34" charset="-122"/>
              </a:rPr>
              <a:t>父母和孩子走到哪里，哪里就是家，家规家训就应该带到哪里。从这个意义上讲，家规建设也是公民道德建设的组成部分。我们认为家规更多的是培养孩子良好道德的一种手段，其落脚点是孩子的习惯养成。</a:t>
            </a:r>
          </a:p>
        </p:txBody>
      </p:sp>
    </p:spTree>
    <p:extLst>
      <p:ext uri="{BB962C8B-B14F-4D97-AF65-F5344CB8AC3E}">
        <p14:creationId xmlns:p14="http://schemas.microsoft.com/office/powerpoint/2010/main" val="4227387751"/>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childTnLst>
                          </p:cTn>
                        </p:par>
                        <p:par>
                          <p:cTn id="11" fill="hold" nodeType="afterGroup">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cTn>
                              </p:par>
                            </p:childTnLst>
                          </p:cTn>
                        </p:par>
                        <p:par>
                          <p:cTn id="15" fill="hold" nodeType="afterGroup">
                            <p:stCondLst>
                              <p:cond delay="1000"/>
                            </p:stCondLst>
                            <p:childTnLst>
                              <p:par>
                                <p:cTn id="16" presetID="14" presetClass="entr" presetSubtype="10"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randombar(horizontal)">
                                      <p:cBhvr>
                                        <p:cTn id="18" dur="500"/>
                                        <p:tgtEl>
                                          <p:spTgt spid="8"/>
                                        </p:tgtEl>
                                      </p:cBhvr>
                                    </p:animEffect>
                                  </p:childTnLst>
                                </p:cTn>
                              </p:par>
                            </p:childTnLst>
                          </p:cTn>
                        </p:par>
                        <p:par>
                          <p:cTn id="19" fill="hold" nodeType="afterGroup">
                            <p:stCondLst>
                              <p:cond delay="1500"/>
                            </p:stCondLst>
                            <p:childTnLst>
                              <p:par>
                                <p:cTn id="20" presetID="14" presetClass="entr" presetSubtype="1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randombar(horizontal)">
                                      <p:cBhvr>
                                        <p:cTn id="22" dur="500"/>
                                        <p:tgtEl>
                                          <p:spTgt spid="11"/>
                                        </p:tgtEl>
                                      </p:cBhvr>
                                    </p:animEffect>
                                  </p:childTnLst>
                                </p:cTn>
                              </p:par>
                            </p:childTnLst>
                          </p:cTn>
                        </p:par>
                        <p:par>
                          <p:cTn id="23" fill="hold" nodeType="afterGroup">
                            <p:stCondLst>
                              <p:cond delay="2000"/>
                            </p:stCondLst>
                            <p:childTnLst>
                              <p:par>
                                <p:cTn id="24" presetID="14" presetClass="entr" presetSubtype="10" fill="hold"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randombar(horizontal)">
                                      <p:cBhvr>
                                        <p:cTn id="26" dur="500"/>
                                        <p:tgtEl>
                                          <p:spTgt spid="12"/>
                                        </p:tgtEl>
                                      </p:cBhvr>
                                    </p:animEffect>
                                  </p:childTnLst>
                                </p:cTn>
                              </p:par>
                            </p:childTnLst>
                          </p:cTn>
                        </p:par>
                        <p:par>
                          <p:cTn id="27" fill="hold" nodeType="afterGroup">
                            <p:stCondLst>
                              <p:cond delay="2500"/>
                            </p:stCondLst>
                            <p:childTnLst>
                              <p:par>
                                <p:cTn id="28" presetID="14" presetClass="entr" presetSubtype="10"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randombar(horizontal)">
                                      <p:cBhvr>
                                        <p:cTn id="3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11" grpId="0"/>
      <p:bldP spid="15"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阿里巴巴普惠体 Medium"/>
        <a:ea typeface="阿里巴巴普惠体 Medium"/>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2824</Words>
  <Application>Microsoft Office PowerPoint</Application>
  <PresentationFormat>宽屏</PresentationFormat>
  <Paragraphs>144</Paragraphs>
  <Slides>23</Slides>
  <Notes>2</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23</vt:i4>
      </vt:variant>
    </vt:vector>
  </HeadingPairs>
  <TitlesOfParts>
    <vt:vector size="39" baseType="lpstr">
      <vt:lpstr>Meiryo</vt:lpstr>
      <vt:lpstr>阿里巴巴普惠体 Medium</vt:lpstr>
      <vt:lpstr>等线</vt:lpstr>
      <vt:lpstr>三极榜书简体</vt:lpstr>
      <vt:lpstr>思源黑体 Normal</vt:lpstr>
      <vt:lpstr>宋体</vt:lpstr>
      <vt:lpstr>微软雅黑</vt:lpstr>
      <vt:lpstr>Arial</vt:lpstr>
      <vt:lpstr>Calibri</vt:lpstr>
      <vt:lpstr>Calibri Light</vt:lpstr>
      <vt:lpstr>Lato</vt:lpstr>
      <vt:lpstr>Roboto</vt:lpstr>
      <vt:lpstr>Wingdings</vt:lpstr>
      <vt:lpstr>第一PPT模板网-WWW.1PPT.COM</vt:lpstr>
      <vt:lpstr>1_Office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2022-06-21T22:15:14Z</cp:lastPrinted>
  <dcterms:created xsi:type="dcterms:W3CDTF">2022-06-21T22:15:14Z</dcterms:created>
  <dcterms:modified xsi:type="dcterms:W3CDTF">2023-02-21T01:04:49Z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