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23"/>
  </p:notesMasterIdLst>
  <p:sldIdLst>
    <p:sldId id="263" r:id="rId3"/>
    <p:sldId id="265" r:id="rId4"/>
    <p:sldId id="266" r:id="rId5"/>
    <p:sldId id="267" r:id="rId6"/>
    <p:sldId id="268" r:id="rId7"/>
    <p:sldId id="271" r:id="rId8"/>
    <p:sldId id="275" r:id="rId9"/>
    <p:sldId id="277" r:id="rId10"/>
    <p:sldId id="278" r:id="rId11"/>
    <p:sldId id="269" r:id="rId12"/>
    <p:sldId id="272" r:id="rId13"/>
    <p:sldId id="280" r:id="rId14"/>
    <p:sldId id="281" r:id="rId15"/>
    <p:sldId id="282" r:id="rId16"/>
    <p:sldId id="284" r:id="rId17"/>
    <p:sldId id="285" r:id="rId18"/>
    <p:sldId id="283" r:id="rId19"/>
    <p:sldId id="287" r:id="rId20"/>
    <p:sldId id="289" r:id="rId21"/>
    <p:sldId id="290" r:id="rId22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8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8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30" y="7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7F2B2-C81D-4948-9EDF-568F71B89931}" type="datetimeFigureOut">
              <a:rPr lang="zh-CN" altLang="en-US" smtClean="0"/>
              <a:t>2023/2/21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8009E-218E-4EEF-9489-D323FC6996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2870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583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7254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6600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97437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0205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43652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41863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02292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65613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60958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5352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98253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9215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7703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451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9894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3581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3404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3090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488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99C05A8-2E32-4C24-8A1A-04D3D9F18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8EF6CA8-0529-4D94-9622-9EA0245D62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BD7469B-889F-4044-9244-CD2B83034C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A0BAEC-A70E-436E-92C6-3ECF094493EF}" type="datetimeFigureOut">
              <a:rPr lang="zh-CN" altLang="en-US" smtClean="0"/>
              <a:t>2023/2/21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53B46E1-240C-4826-BC5B-3CE90EDB3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ADF0142-D141-49C5-A417-9CE0CF375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45BC63-D829-4A71-B2F4-3CC30B2DF0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3205648"/>
      </p:ext>
    </p:extLst>
  </p:cSld>
  <p:clrMapOvr>
    <a:masterClrMapping/>
  </p:clrMapOvr>
  <p:transition spd="slow" advClick="0" advTm="4000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02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026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58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227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4417647-EE01-4446-BAA7-833363016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3967774-3BFF-4173-85AD-F5D71D71D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CF45905-7969-4354-B836-039BCCD9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A0BAEC-A70E-436E-92C6-3ECF094493EF}" type="datetimeFigureOut">
              <a:rPr lang="zh-CN" altLang="en-US" smtClean="0"/>
              <a:t>2023/2/21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49DE830-376F-464B-8C1A-03C3FEC18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07B1709-A091-4C28-92EA-3F85970B7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45BC63-D829-4A71-B2F4-3CC30B2DF0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4392454"/>
      </p:ext>
    </p:extLst>
  </p:cSld>
  <p:clrMapOvr>
    <a:masterClrMapping/>
  </p:clrMapOvr>
  <p:transition spd="slow" advClick="0" advTm="4000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30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1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964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27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366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951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27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file:///D:\qq&#25991;&#20214;\712321467\Image\C2C\Image2\%7b75232B38-A165-1FB7-499C-2E1C792CACB5%7d.png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3F39ED4-B04D-4D4B-93D3-AAF18037BE6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顶角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675FF5C-68FC-474D-9891-E60A96F5B447}"/>
              </a:ext>
            </a:extLst>
          </p:cNvPr>
          <p:cNvSpPr/>
          <p:nvPr userDrawn="1"/>
        </p:nvSpPr>
        <p:spPr>
          <a:xfrm flipV="1">
            <a:off x="255876" y="841248"/>
            <a:ext cx="11680248" cy="6016752"/>
          </a:xfrm>
          <a:prstGeom prst="round2SameRect">
            <a:avLst>
              <a:gd name="adj1" fmla="val 8156"/>
              <a:gd name="adj2" fmla="val 0"/>
            </a:avLst>
          </a:prstGeom>
          <a:noFill/>
          <a:ln w="19050">
            <a:solidFill>
              <a:srgbClr val="F59E4E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顶角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5B884FD-8FD4-4EA8-B2FD-04B32CF51C45}"/>
              </a:ext>
            </a:extLst>
          </p:cNvPr>
          <p:cNvSpPr/>
          <p:nvPr userDrawn="1"/>
        </p:nvSpPr>
        <p:spPr>
          <a:xfrm flipV="1">
            <a:off x="387174" y="978408"/>
            <a:ext cx="11417652" cy="5724144"/>
          </a:xfrm>
          <a:prstGeom prst="round2SameRect">
            <a:avLst>
              <a:gd name="adj1" fmla="val 8156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1073743875" descr="学科网 zxxk.com"/>
          <p:cNvPicPr>
            <a:picLocks noChangeAspect="1"/>
          </p:cNvPicPr>
          <p:nvPr/>
        </p:nvPicPr>
        <p:blipFill>
          <a:blip r:embed="rId5" r:link="rId6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51854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slow" advClick="0" advTm="4000">
    <p:comb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53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.jpe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7182A87-504B-4E5E-B449-6E374C23395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478AE78-26A5-4BC6-9ECF-CBF6C0CA0F3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20624"/>
            <a:ext cx="6980733" cy="666374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93588ED-0B60-449E-B2FF-78A1D50D1072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20822" y="4631914"/>
            <a:ext cx="1623096" cy="1474711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F1DF22D-94DD-4DAA-9E12-3A3D8295E18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731" y="3151671"/>
            <a:ext cx="895350" cy="813496"/>
          </a:xfrm>
          <a:prstGeom prst="rect">
            <a:avLst/>
          </a:prstGeom>
        </p:spPr>
      </p:pic>
      <p:grpSp>
        <p:nvGrpSpPr>
          <p:cNvPr id="18" name="组合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A893AC2-BF1D-4853-8816-84FAD018814A}"/>
              </a:ext>
            </a:extLst>
          </p:cNvPr>
          <p:cNvGrpSpPr/>
          <p:nvPr/>
        </p:nvGrpSpPr>
        <p:grpSpPr>
          <a:xfrm>
            <a:off x="6429716" y="4123007"/>
            <a:ext cx="4252747" cy="523220"/>
            <a:chOff x="6457006" y="3979838"/>
            <a:chExt cx="4252747" cy="523220"/>
          </a:xfrm>
        </p:grpSpPr>
        <p:sp>
          <p:nvSpPr>
            <p:cNvPr id="4" name="矩形: 圆角 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FB30381-E7D8-4FC8-9594-31763A5C922C}"/>
                </a:ext>
              </a:extLst>
            </p:cNvPr>
            <p:cNvSpPr/>
            <p:nvPr/>
          </p:nvSpPr>
          <p:spPr>
            <a:xfrm>
              <a:off x="6457006" y="3982480"/>
              <a:ext cx="4252747" cy="506265"/>
            </a:xfrm>
            <a:prstGeom prst="roundRect">
              <a:avLst>
                <a:gd name="adj" fmla="val 50000"/>
              </a:avLst>
            </a:prstGeom>
            <a:solidFill>
              <a:srgbClr val="F59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15389A4-209D-44D9-9307-53E329B83C96}"/>
                </a:ext>
              </a:extLst>
            </p:cNvPr>
            <p:cNvSpPr txBox="1"/>
            <p:nvPr/>
          </p:nvSpPr>
          <p:spPr>
            <a:xfrm>
              <a:off x="6819964" y="3979838"/>
              <a:ext cx="35268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</a:rPr>
                <a:t>准初三新生第一课</a:t>
              </a:r>
            </a:p>
          </p:txBody>
        </p:sp>
      </p:grpSp>
      <p:pic>
        <p:nvPicPr>
          <p:cNvPr id="2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42D3CA6-F6D3-8D48-2445-3A0C04905E63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08074" y="571727"/>
            <a:ext cx="6828112" cy="371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99709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7182A87-504B-4E5E-B449-6E374C23395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478AE78-26A5-4BC6-9ECF-CBF6C0CA0F3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97532" y="2985764"/>
            <a:ext cx="4503768" cy="429925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93588ED-0B60-449E-B2FF-78A1D50D1072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9048" y="4899944"/>
            <a:ext cx="1623096" cy="1474711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F1DF22D-94DD-4DAA-9E12-3A3D8295E18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85035" y="5081945"/>
            <a:ext cx="895350" cy="813496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BF44F57-4A61-4585-AFFC-F6F98BC9CAFF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72858" y="1235267"/>
            <a:ext cx="1562481" cy="73096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3632102-B861-4E9F-B316-59DCB7997435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8115" y="1421868"/>
            <a:ext cx="1562481" cy="730965"/>
          </a:xfrm>
          <a:prstGeom prst="rect">
            <a:avLst/>
          </a:prstGeom>
        </p:spPr>
      </p:pic>
      <p:grpSp>
        <p:nvGrpSpPr>
          <p:cNvPr id="3" name="组合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DFF8C84-A970-4878-9899-F884325CAC12}"/>
              </a:ext>
            </a:extLst>
          </p:cNvPr>
          <p:cNvGrpSpPr/>
          <p:nvPr/>
        </p:nvGrpSpPr>
        <p:grpSpPr>
          <a:xfrm>
            <a:off x="2526572" y="2263372"/>
            <a:ext cx="7245687" cy="1119655"/>
            <a:chOff x="4609282" y="2374808"/>
            <a:chExt cx="7245687" cy="1119655"/>
          </a:xfrm>
        </p:grpSpPr>
        <p:sp>
          <p:nvSpPr>
            <p:cNvPr id="13" name="文本框 1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00F72A6-75C0-4AE3-823E-99088D35D016}"/>
                </a:ext>
              </a:extLst>
            </p:cNvPr>
            <p:cNvSpPr txBox="1"/>
            <p:nvPr/>
          </p:nvSpPr>
          <p:spPr>
            <a:xfrm>
              <a:off x="4873365" y="2386467"/>
              <a:ext cx="6669969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600" spc="-300">
                  <a:ln w="73025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暑假如何做好复习</a:t>
              </a:r>
            </a:p>
          </p:txBody>
        </p:sp>
        <p:sp>
          <p:nvSpPr>
            <p:cNvPr id="14" name="文本框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80DCFEE-D19B-4DC0-A58C-44908550AC90}"/>
                </a:ext>
              </a:extLst>
            </p:cNvPr>
            <p:cNvSpPr txBox="1"/>
            <p:nvPr/>
          </p:nvSpPr>
          <p:spPr>
            <a:xfrm>
              <a:off x="4609282" y="2374808"/>
              <a:ext cx="7245687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600" spc="-300" dirty="0">
                  <a:solidFill>
                    <a:srgbClr val="D52C2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暑假如何做好复习</a:t>
              </a:r>
            </a:p>
          </p:txBody>
        </p:sp>
      </p:grpSp>
      <p:grpSp>
        <p:nvGrpSpPr>
          <p:cNvPr id="15" name="组合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855261E-4117-4215-BB1C-1E86E44A514F}"/>
              </a:ext>
            </a:extLst>
          </p:cNvPr>
          <p:cNvGrpSpPr/>
          <p:nvPr/>
        </p:nvGrpSpPr>
        <p:grpSpPr>
          <a:xfrm>
            <a:off x="4508447" y="706283"/>
            <a:ext cx="2807331" cy="1458264"/>
            <a:chOff x="6504887" y="2386467"/>
            <a:chExt cx="5038447" cy="1458264"/>
          </a:xfrm>
        </p:grpSpPr>
        <p:sp>
          <p:nvSpPr>
            <p:cNvPr id="16" name="文本框 1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9F5B52E-AD99-45BE-9A46-EB29A744EC27}"/>
                </a:ext>
              </a:extLst>
            </p:cNvPr>
            <p:cNvSpPr txBox="1"/>
            <p:nvPr/>
          </p:nvSpPr>
          <p:spPr>
            <a:xfrm>
              <a:off x="6540215" y="2386467"/>
              <a:ext cx="5003119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800" b="1" i="1" spc="-300">
                  <a:ln w="73025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三极尖叫体" panose="00000500000000000000" pitchFamily="2" charset="-122"/>
                  <a:ea typeface="三极尖叫体" panose="00000500000000000000" pitchFamily="2" charset="-122"/>
                </a:rPr>
                <a:t>02</a:t>
              </a:r>
              <a:endParaRPr lang="zh-CN" altLang="en-US" sz="8800" b="1" i="1" spc="-300">
                <a:ln w="7302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三极尖叫体" panose="00000500000000000000" pitchFamily="2" charset="-122"/>
                <a:ea typeface="三极尖叫体" panose="00000500000000000000" pitchFamily="2" charset="-122"/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74CB173-ED03-4D25-B53C-28CCF222481E}"/>
                </a:ext>
              </a:extLst>
            </p:cNvPr>
            <p:cNvSpPr txBox="1"/>
            <p:nvPr/>
          </p:nvSpPr>
          <p:spPr>
            <a:xfrm>
              <a:off x="6504887" y="2398181"/>
              <a:ext cx="5003119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800" b="1" i="1" spc="-300">
                  <a:solidFill>
                    <a:srgbClr val="D52C2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三极尖叫体" panose="00000500000000000000" pitchFamily="2" charset="-122"/>
                  <a:ea typeface="三极尖叫体" panose="00000500000000000000" pitchFamily="2" charset="-122"/>
                </a:rPr>
                <a:t>02</a:t>
              </a:r>
              <a:endParaRPr lang="zh-CN" altLang="en-US" sz="8800" b="1" i="1" spc="-300">
                <a:solidFill>
                  <a:srgbClr val="D52C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三极尖叫体" panose="00000500000000000000" pitchFamily="2" charset="-122"/>
                <a:ea typeface="三极尖叫体" panose="000005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3213867"/>
      </p:ext>
    </p:extLst>
  </p:cSld>
  <p:clrMapOvr>
    <a:masterClrMapping/>
  </p:clrMapOvr>
  <p:transition spd="slow" advTm="4000"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4EE3D0A-A5CA-4BA7-9A17-EC151DAA9024}"/>
              </a:ext>
            </a:extLst>
          </p:cNvPr>
          <p:cNvGrpSpPr/>
          <p:nvPr/>
        </p:nvGrpSpPr>
        <p:grpSpPr>
          <a:xfrm>
            <a:off x="4201919" y="296542"/>
            <a:ext cx="3788162" cy="506265"/>
            <a:chOff x="6457006" y="3982480"/>
            <a:chExt cx="4252747" cy="506265"/>
          </a:xfrm>
        </p:grpSpPr>
        <p:sp>
          <p:nvSpPr>
            <p:cNvPr id="5" name="矩形: 圆角 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4C477AE-18D1-439D-BE25-2889FAED8DBD}"/>
                </a:ext>
              </a:extLst>
            </p:cNvPr>
            <p:cNvSpPr/>
            <p:nvPr/>
          </p:nvSpPr>
          <p:spPr>
            <a:xfrm>
              <a:off x="6457006" y="3982480"/>
              <a:ext cx="4252747" cy="506265"/>
            </a:xfrm>
            <a:prstGeom prst="roundRect">
              <a:avLst>
                <a:gd name="adj" fmla="val 50000"/>
              </a:avLst>
            </a:prstGeom>
            <a:solidFill>
              <a:srgbClr val="F59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AD1FFE1-753F-40D8-A8DC-A86492179ABC}"/>
                </a:ext>
              </a:extLst>
            </p:cNvPr>
            <p:cNvSpPr txBox="1"/>
            <p:nvPr/>
          </p:nvSpPr>
          <p:spPr>
            <a:xfrm>
              <a:off x="6928319" y="4022818"/>
              <a:ext cx="35268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  <a:sym typeface="微软雅黑" panose="020B0503020204020204" pitchFamily="34" charset="-122"/>
                </a:rPr>
                <a:t>语文多看书做“书虫”</a:t>
              </a:r>
            </a:p>
          </p:txBody>
        </p:sp>
      </p:grpSp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D9562BA-E1AB-4AD9-B32F-D3D2382D5E6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92969" y="1226829"/>
            <a:ext cx="2808950" cy="5083141"/>
          </a:xfrm>
          <a:prstGeom prst="rect">
            <a:avLst/>
          </a:prstGeom>
        </p:spPr>
      </p:pic>
      <p:grpSp>
        <p:nvGrpSpPr>
          <p:cNvPr id="9" name="组合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EED5BC4-ECA2-4822-8151-5C867602ACC1}"/>
              </a:ext>
            </a:extLst>
          </p:cNvPr>
          <p:cNvGrpSpPr/>
          <p:nvPr/>
        </p:nvGrpSpPr>
        <p:grpSpPr>
          <a:xfrm>
            <a:off x="4817834" y="1467364"/>
            <a:ext cx="2063256" cy="499624"/>
            <a:chOff x="1678053" y="3444458"/>
            <a:chExt cx="2745097" cy="689704"/>
          </a:xfrm>
        </p:grpSpPr>
        <p:sp>
          <p:nvSpPr>
            <p:cNvPr id="10" name="文本框 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4E814E0-176C-4ACE-BCCA-A49A481CF1A6}"/>
                </a:ext>
              </a:extLst>
            </p:cNvPr>
            <p:cNvSpPr txBox="1"/>
            <p:nvPr/>
          </p:nvSpPr>
          <p:spPr>
            <a:xfrm>
              <a:off x="1678053" y="3614235"/>
              <a:ext cx="2745097" cy="510845"/>
            </a:xfrm>
            <a:prstGeom prst="rect">
              <a:avLst/>
            </a:prstGeom>
            <a:solidFill>
              <a:srgbClr val="F59E4E"/>
            </a:solidFill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11" name="文本框 1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27CD9F8-6C0B-4910-9243-CFED8F422A4A}"/>
                </a:ext>
              </a:extLst>
            </p:cNvPr>
            <p:cNvSpPr txBox="1"/>
            <p:nvPr/>
          </p:nvSpPr>
          <p:spPr>
            <a:xfrm>
              <a:off x="1678053" y="3444458"/>
              <a:ext cx="2745097" cy="68970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</a:rPr>
                <a:t>一、知识积累</a:t>
              </a:r>
            </a:p>
          </p:txBody>
        </p:sp>
      </p:grpSp>
      <p:sp>
        <p:nvSpPr>
          <p:cNvPr id="12" name="文本框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67D3CFD-6341-4E41-AFB4-603FC6590CDD}"/>
              </a:ext>
            </a:extLst>
          </p:cNvPr>
          <p:cNvSpPr txBox="1"/>
          <p:nvPr/>
        </p:nvSpPr>
        <p:spPr>
          <a:xfrm>
            <a:off x="4738255" y="2140078"/>
            <a:ext cx="6856337" cy="1895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升入九年级后，学生要更重视平时知识的积累，多看书，做“书虫”，从书中汲取养分。九年级平时多看有益的课外书对自己帮助很大，读书不仅要用心，更要动手写、勤引用。同学们可以利用暑假，给自己安排早读时间，将七年级、八年级背诵过的诗词、文章，全部作为早读内容朗诵、熟记。</a:t>
            </a:r>
          </a:p>
        </p:txBody>
      </p:sp>
      <p:grpSp>
        <p:nvGrpSpPr>
          <p:cNvPr id="13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9735EDE-1D05-484C-AC29-6B331895B0A2}"/>
              </a:ext>
            </a:extLst>
          </p:cNvPr>
          <p:cNvGrpSpPr/>
          <p:nvPr/>
        </p:nvGrpSpPr>
        <p:grpSpPr>
          <a:xfrm>
            <a:off x="4817833" y="4035560"/>
            <a:ext cx="2063257" cy="510845"/>
            <a:chOff x="1678053" y="3436715"/>
            <a:chExt cx="2745097" cy="705195"/>
          </a:xfrm>
        </p:grpSpPr>
        <p:sp>
          <p:nvSpPr>
            <p:cNvPr id="14" name="文本框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9291F45-C09E-4E45-AA68-248B6E86DD29}"/>
                </a:ext>
              </a:extLst>
            </p:cNvPr>
            <p:cNvSpPr txBox="1"/>
            <p:nvPr/>
          </p:nvSpPr>
          <p:spPr>
            <a:xfrm>
              <a:off x="1678053" y="3614235"/>
              <a:ext cx="2745097" cy="510845"/>
            </a:xfrm>
            <a:prstGeom prst="rect">
              <a:avLst/>
            </a:prstGeom>
            <a:solidFill>
              <a:srgbClr val="F59E4E"/>
            </a:solidFill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E767FEB-C7DB-46BD-BA81-247911D58C9A}"/>
                </a:ext>
              </a:extLst>
            </p:cNvPr>
            <p:cNvSpPr txBox="1"/>
            <p:nvPr/>
          </p:nvSpPr>
          <p:spPr>
            <a:xfrm>
              <a:off x="1678053" y="3436715"/>
              <a:ext cx="2745097" cy="70519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</a:rPr>
                <a:t>二、习惯养成</a:t>
              </a:r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E1918B3-AF8E-49D9-82A7-3871436CFE28}"/>
              </a:ext>
            </a:extLst>
          </p:cNvPr>
          <p:cNvSpPr txBox="1"/>
          <p:nvPr/>
        </p:nvSpPr>
        <p:spPr>
          <a:xfrm>
            <a:off x="4817834" y="4558305"/>
            <a:ext cx="6776758" cy="1535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一个假期至少坚持背诵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50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首唐宋诗词和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100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条名句。同学们还要养成做读书笔记的好习惯，落在笔头的知识点更容易记住。笔记可包括诗词名句、名人名言、佳作美文及写作技巧、错别字、病句搜集、文学常识等多方面内容。</a:t>
            </a:r>
          </a:p>
        </p:txBody>
      </p:sp>
    </p:spTree>
    <p:extLst>
      <p:ext uri="{BB962C8B-B14F-4D97-AF65-F5344CB8AC3E}">
        <p14:creationId xmlns:p14="http://schemas.microsoft.com/office/powerpoint/2010/main" val="3233684369"/>
      </p:ext>
    </p:extLst>
  </p:cSld>
  <p:clrMapOvr>
    <a:masterClrMapping/>
  </p:clrMapOvr>
  <p:transition spd="slow" advTm="4000"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DBE7B8A-E45A-4C80-9F4C-DA60ECC4AEAA}"/>
              </a:ext>
            </a:extLst>
          </p:cNvPr>
          <p:cNvGrpSpPr/>
          <p:nvPr/>
        </p:nvGrpSpPr>
        <p:grpSpPr>
          <a:xfrm>
            <a:off x="1295903" y="1958154"/>
            <a:ext cx="3788162" cy="649624"/>
            <a:chOff x="1678053" y="3517295"/>
            <a:chExt cx="2745097" cy="649624"/>
          </a:xfrm>
        </p:grpSpPr>
        <p:sp>
          <p:nvSpPr>
            <p:cNvPr id="9" name="文本框 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AF01A01-17FF-45D2-A892-8486F6574D72}"/>
                </a:ext>
              </a:extLst>
            </p:cNvPr>
            <p:cNvSpPr txBox="1"/>
            <p:nvPr/>
          </p:nvSpPr>
          <p:spPr>
            <a:xfrm>
              <a:off x="1678053" y="3572397"/>
              <a:ext cx="2745097" cy="594522"/>
            </a:xfrm>
            <a:prstGeom prst="rect">
              <a:avLst/>
            </a:prstGeom>
            <a:solidFill>
              <a:srgbClr val="F59E4E"/>
            </a:solidFill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B64872B-492B-457D-9311-2B29177E5285}"/>
                </a:ext>
              </a:extLst>
            </p:cNvPr>
            <p:cNvSpPr txBox="1"/>
            <p:nvPr/>
          </p:nvSpPr>
          <p:spPr>
            <a:xfrm>
              <a:off x="1678053" y="3517295"/>
              <a:ext cx="2745097" cy="59452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</a:rPr>
                <a:t>有人说：数学好难</a:t>
              </a:r>
            </a:p>
          </p:txBody>
        </p:sp>
      </p:grpSp>
      <p:sp>
        <p:nvSpPr>
          <p:cNvPr id="11" name="文本框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4568701-E71A-471B-AFEF-7C7D9361D99D}"/>
              </a:ext>
            </a:extLst>
          </p:cNvPr>
          <p:cNvSpPr txBox="1"/>
          <p:nvPr/>
        </p:nvSpPr>
        <p:spPr>
          <a:xfrm>
            <a:off x="1133857" y="2819080"/>
            <a:ext cx="6416240" cy="1670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只要掌握正确的学习方法，学好数学并不是难事。学数学要靠自己主动去理解、掌握。要积极主动地发现问题，注重新旧知识间的内在联系，不满足于现成的思路和结论，经常进行一题多解、一题多变的练习。只看书不做题不行，只埋头做题不总结积累也不行。学生对课本知识既要能钻进去，又要能跳出来，结合自身特点，找到最佳学习方法。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0BDB915-31F1-4AB0-9995-F21B206CB55A}"/>
              </a:ext>
            </a:extLst>
          </p:cNvPr>
          <p:cNvGrpSpPr/>
          <p:nvPr/>
        </p:nvGrpSpPr>
        <p:grpSpPr>
          <a:xfrm>
            <a:off x="4201919" y="296542"/>
            <a:ext cx="3788162" cy="506265"/>
            <a:chOff x="6457006" y="3982480"/>
            <a:chExt cx="4252747" cy="506265"/>
          </a:xfrm>
        </p:grpSpPr>
        <p:sp>
          <p:nvSpPr>
            <p:cNvPr id="13" name="矩形: 圆角 1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AF5F574-D419-4923-B978-268B59868B9E}"/>
                </a:ext>
              </a:extLst>
            </p:cNvPr>
            <p:cNvSpPr/>
            <p:nvPr/>
          </p:nvSpPr>
          <p:spPr>
            <a:xfrm>
              <a:off x="6457006" y="3982480"/>
              <a:ext cx="4252747" cy="506265"/>
            </a:xfrm>
            <a:prstGeom prst="roundRect">
              <a:avLst>
                <a:gd name="adj" fmla="val 50000"/>
              </a:avLst>
            </a:prstGeom>
            <a:solidFill>
              <a:srgbClr val="F59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8111E6A-928C-45A1-A030-F522BB69C7A7}"/>
                </a:ext>
              </a:extLst>
            </p:cNvPr>
            <p:cNvSpPr txBox="1"/>
            <p:nvPr/>
          </p:nvSpPr>
          <p:spPr>
            <a:xfrm>
              <a:off x="6804257" y="4088635"/>
              <a:ext cx="36402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  <a:sym typeface="微软雅黑" panose="020B0503020204020204" pitchFamily="34" charset="-122"/>
                </a:rPr>
                <a:t>数学主动思考学“活”知识</a:t>
              </a: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1C19555-3CEC-4A59-8C10-ABD702A8F3A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4881" y="2552676"/>
            <a:ext cx="2593853" cy="3121158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7AE2F7F-8945-5F86-63E1-2445A533F2BD}"/>
              </a:ext>
            </a:extLst>
          </p:cNvPr>
          <p:cNvSpPr txBox="1"/>
          <p:nvPr/>
        </p:nvSpPr>
        <p:spPr>
          <a:xfrm>
            <a:off x="1133857" y="4700455"/>
            <a:ext cx="6630830" cy="581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rgbClr val="F38725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勇气</a:t>
            </a:r>
            <a:r>
              <a:rPr lang="en-US" altLang="zh-CN" sz="2400" dirty="0">
                <a:solidFill>
                  <a:srgbClr val="F38725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+</a:t>
            </a:r>
            <a:r>
              <a:rPr lang="zh-CN" altLang="en-US" sz="2400" dirty="0">
                <a:solidFill>
                  <a:srgbClr val="F38725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毅力</a:t>
            </a:r>
            <a:r>
              <a:rPr lang="en-US" altLang="zh-CN" sz="2400" dirty="0">
                <a:solidFill>
                  <a:srgbClr val="F38725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=</a:t>
            </a:r>
            <a:r>
              <a:rPr lang="zh-CN" altLang="en-US" sz="2400" dirty="0">
                <a:solidFill>
                  <a:srgbClr val="F38725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成功，即便进步不多，那也是成功！</a:t>
            </a:r>
          </a:p>
        </p:txBody>
      </p:sp>
    </p:spTree>
    <p:extLst>
      <p:ext uri="{BB962C8B-B14F-4D97-AF65-F5344CB8AC3E}">
        <p14:creationId xmlns:p14="http://schemas.microsoft.com/office/powerpoint/2010/main" val="2997677456"/>
      </p:ext>
    </p:extLst>
  </p:cSld>
  <p:clrMapOvr>
    <a:masterClrMapping/>
  </p:clrMapOvr>
  <p:transition spd="slow" advTm="4000"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DBE7B8A-E45A-4C80-9F4C-DA60ECC4AEAA}"/>
              </a:ext>
            </a:extLst>
          </p:cNvPr>
          <p:cNvGrpSpPr/>
          <p:nvPr/>
        </p:nvGrpSpPr>
        <p:grpSpPr>
          <a:xfrm>
            <a:off x="1295903" y="1665546"/>
            <a:ext cx="3710206" cy="649624"/>
            <a:chOff x="1678053" y="3517295"/>
            <a:chExt cx="2745097" cy="649624"/>
          </a:xfrm>
        </p:grpSpPr>
        <p:sp>
          <p:nvSpPr>
            <p:cNvPr id="9" name="文本框 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AF01A01-17FF-45D2-A892-8486F6574D72}"/>
                </a:ext>
              </a:extLst>
            </p:cNvPr>
            <p:cNvSpPr txBox="1"/>
            <p:nvPr/>
          </p:nvSpPr>
          <p:spPr>
            <a:xfrm>
              <a:off x="1678053" y="3572397"/>
              <a:ext cx="2745097" cy="594522"/>
            </a:xfrm>
            <a:prstGeom prst="rect">
              <a:avLst/>
            </a:prstGeom>
            <a:solidFill>
              <a:srgbClr val="F59E4E"/>
            </a:solidFill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B64872B-492B-457D-9311-2B29177E5285}"/>
                </a:ext>
              </a:extLst>
            </p:cNvPr>
            <p:cNvSpPr txBox="1"/>
            <p:nvPr/>
          </p:nvSpPr>
          <p:spPr>
            <a:xfrm>
              <a:off x="1678053" y="3517295"/>
              <a:ext cx="2745097" cy="59452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</a:rPr>
                <a:t>有人说：错题很重要</a:t>
              </a:r>
            </a:p>
          </p:txBody>
        </p:sp>
      </p:grpSp>
      <p:sp>
        <p:nvSpPr>
          <p:cNvPr id="11" name="文本框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4568701-E71A-471B-AFEF-7C7D9361D99D}"/>
              </a:ext>
            </a:extLst>
          </p:cNvPr>
          <p:cNvSpPr txBox="1"/>
          <p:nvPr/>
        </p:nvSpPr>
        <p:spPr>
          <a:xfrm>
            <a:off x="1133857" y="2526472"/>
            <a:ext cx="6416240" cy="2750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数学也要记笔记，特别是对概念的理解和数学规律的总结，对教师课堂中拓展的课外知识也要记下来。同学们还要记录本章最有价值的思想方法或例题，以及自己存在的未解决的问题，以便今后将其补上；把平时容易出错的知识或推理记下来，以防再犯，通过找错、改错达到最终防错的目的。九年级生还可利用假期提前总结梳理知识结构，如做一个知识表格，这样在复习时可以更一目了然。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rgbClr val="F38725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信心</a:t>
            </a:r>
            <a:r>
              <a:rPr lang="en-US" altLang="zh-CN" sz="2400" dirty="0">
                <a:solidFill>
                  <a:srgbClr val="F38725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+</a:t>
            </a:r>
            <a:r>
              <a:rPr lang="zh-CN" altLang="en-US" sz="2400" dirty="0">
                <a:solidFill>
                  <a:srgbClr val="F38725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决心</a:t>
            </a:r>
            <a:r>
              <a:rPr lang="en-US" altLang="zh-CN" sz="2400" dirty="0">
                <a:solidFill>
                  <a:srgbClr val="F38725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=</a:t>
            </a:r>
            <a:r>
              <a:rPr lang="zh-CN" altLang="en-US" sz="2400" dirty="0">
                <a:solidFill>
                  <a:srgbClr val="F38725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成功，即便稍有意外，等待你的也将是“成功！”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57B2F51-4623-46C2-9373-233FFAA8EE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1500" y="2720510"/>
            <a:ext cx="3009900" cy="2819400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163E439-126B-90DA-680E-CC35B2C3538F}"/>
              </a:ext>
            </a:extLst>
          </p:cNvPr>
          <p:cNvGrpSpPr/>
          <p:nvPr/>
        </p:nvGrpSpPr>
        <p:grpSpPr>
          <a:xfrm>
            <a:off x="4201919" y="296542"/>
            <a:ext cx="3788162" cy="506265"/>
            <a:chOff x="6457006" y="3982480"/>
            <a:chExt cx="4252747" cy="506265"/>
          </a:xfrm>
        </p:grpSpPr>
        <p:sp>
          <p:nvSpPr>
            <p:cNvPr id="16" name="矩形: 圆角 1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192112A-4374-AC1D-D8B4-3FFC57DAC8C6}"/>
                </a:ext>
              </a:extLst>
            </p:cNvPr>
            <p:cNvSpPr/>
            <p:nvPr/>
          </p:nvSpPr>
          <p:spPr>
            <a:xfrm>
              <a:off x="6457006" y="3982480"/>
              <a:ext cx="4252747" cy="506265"/>
            </a:xfrm>
            <a:prstGeom prst="roundRect">
              <a:avLst>
                <a:gd name="adj" fmla="val 50000"/>
              </a:avLst>
            </a:prstGeom>
            <a:solidFill>
              <a:srgbClr val="F59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文本框 1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DD3B35C-1140-5222-DCA7-8D77CEB1291B}"/>
                </a:ext>
              </a:extLst>
            </p:cNvPr>
            <p:cNvSpPr txBox="1"/>
            <p:nvPr/>
          </p:nvSpPr>
          <p:spPr>
            <a:xfrm>
              <a:off x="6804257" y="4088635"/>
              <a:ext cx="36402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  <a:sym typeface="微软雅黑" panose="020B0503020204020204" pitchFamily="34" charset="-122"/>
                </a:rPr>
                <a:t>数学主动思考学“活”知识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190788"/>
      </p:ext>
    </p:extLst>
  </p:cSld>
  <p:clrMapOvr>
    <a:masterClrMapping/>
  </p:clrMapOvr>
  <p:transition spd="slow" advTm="4000"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DBE7B8A-E45A-4C80-9F4C-DA60ECC4AEAA}"/>
              </a:ext>
            </a:extLst>
          </p:cNvPr>
          <p:cNvGrpSpPr/>
          <p:nvPr/>
        </p:nvGrpSpPr>
        <p:grpSpPr>
          <a:xfrm>
            <a:off x="1295903" y="2031306"/>
            <a:ext cx="3529082" cy="649624"/>
            <a:chOff x="1678053" y="3517295"/>
            <a:chExt cx="2745097" cy="649624"/>
          </a:xfrm>
        </p:grpSpPr>
        <p:sp>
          <p:nvSpPr>
            <p:cNvPr id="9" name="文本框 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AF01A01-17FF-45D2-A892-8486F6574D72}"/>
                </a:ext>
              </a:extLst>
            </p:cNvPr>
            <p:cNvSpPr txBox="1"/>
            <p:nvPr/>
          </p:nvSpPr>
          <p:spPr>
            <a:xfrm>
              <a:off x="1678053" y="3572397"/>
              <a:ext cx="2745097" cy="594522"/>
            </a:xfrm>
            <a:prstGeom prst="rect">
              <a:avLst/>
            </a:prstGeom>
            <a:solidFill>
              <a:srgbClr val="F59E4E"/>
            </a:solidFill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B64872B-492B-457D-9311-2B29177E5285}"/>
                </a:ext>
              </a:extLst>
            </p:cNvPr>
            <p:cNvSpPr txBox="1"/>
            <p:nvPr/>
          </p:nvSpPr>
          <p:spPr>
            <a:xfrm>
              <a:off x="1678053" y="3517295"/>
              <a:ext cx="2745097" cy="59452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</a:rPr>
                <a:t>有人说：阅读很重要</a:t>
              </a:r>
            </a:p>
          </p:txBody>
        </p:sp>
      </p:grpSp>
      <p:sp>
        <p:nvSpPr>
          <p:cNvPr id="11" name="文本框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4568701-E71A-471B-AFEF-7C7D9361D99D}"/>
              </a:ext>
            </a:extLst>
          </p:cNvPr>
          <p:cNvSpPr txBox="1"/>
          <p:nvPr/>
        </p:nvSpPr>
        <p:spPr>
          <a:xfrm>
            <a:off x="1133857" y="2892232"/>
            <a:ext cx="6416240" cy="2533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“暑假新九年级生复习要把重点放在阅读上。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阅读是英语考试的重要考查内容，它包含了词汇、语法等内容，对作文写作也有益处。假期，九年级生可以找些材料读读，提高阅读能力。选择材料时要根据自己的具体情况，不要选择难度太大的。如果满篇都是生词，读起来也没有兴趣。九年级生还可利用假期预习一下生词，这样开学后学习就比较轻松，容易跟上老师进度。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zh-CN" altLang="en-US" sz="2400">
              <a:solidFill>
                <a:srgbClr val="F38725"/>
              </a:solidFill>
              <a:latin typeface="阿里巴巴普惠体 Medium" panose="00020600040101010101" pitchFamily="18" charset="-122"/>
              <a:ea typeface="阿里巴巴普惠体 Medium" panose="00020600040101010101" pitchFamily="18" charset="-122"/>
              <a:cs typeface="阿里巴巴普惠体 Medium" panose="00020600040101010101" pitchFamily="18" charset="-122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E834342-1F33-49CB-9923-06F0D49CF0CC}"/>
              </a:ext>
            </a:extLst>
          </p:cNvPr>
          <p:cNvGrpSpPr/>
          <p:nvPr/>
        </p:nvGrpSpPr>
        <p:grpSpPr>
          <a:xfrm>
            <a:off x="4201919" y="296542"/>
            <a:ext cx="3788162" cy="506265"/>
            <a:chOff x="6457006" y="3982480"/>
            <a:chExt cx="4252747" cy="506265"/>
          </a:xfrm>
        </p:grpSpPr>
        <p:sp>
          <p:nvSpPr>
            <p:cNvPr id="13" name="矩形: 圆角 1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902EF2F-5B7E-4C5A-BBD5-8D3AD72856DE}"/>
                </a:ext>
              </a:extLst>
            </p:cNvPr>
            <p:cNvSpPr/>
            <p:nvPr/>
          </p:nvSpPr>
          <p:spPr>
            <a:xfrm>
              <a:off x="6457006" y="3982480"/>
              <a:ext cx="4252747" cy="506265"/>
            </a:xfrm>
            <a:prstGeom prst="roundRect">
              <a:avLst>
                <a:gd name="adj" fmla="val 50000"/>
              </a:avLst>
            </a:prstGeom>
            <a:solidFill>
              <a:srgbClr val="F59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B345B00-7A59-45B9-97EB-609A83DD3223}"/>
                </a:ext>
              </a:extLst>
            </p:cNvPr>
            <p:cNvSpPr txBox="1"/>
            <p:nvPr/>
          </p:nvSpPr>
          <p:spPr>
            <a:xfrm>
              <a:off x="6819964" y="4035557"/>
              <a:ext cx="35268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  <a:sym typeface="微软雅黑" panose="020B0503020204020204" pitchFamily="34" charset="-122"/>
                </a:rPr>
                <a:t>英语暑假复习重在阅读</a:t>
              </a: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E740282-D825-4D2A-AB01-4FF070FD6A0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7017" y="2254360"/>
            <a:ext cx="3965768" cy="396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000313"/>
      </p:ext>
    </p:extLst>
  </p:cSld>
  <p:clrMapOvr>
    <a:masterClrMapping/>
  </p:clrMapOvr>
  <p:transition spd="slow" advTm="4000"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09F2403-0EAD-4504-8580-C156921FBF4A}"/>
              </a:ext>
            </a:extLst>
          </p:cNvPr>
          <p:cNvSpPr txBox="1"/>
          <p:nvPr/>
        </p:nvSpPr>
        <p:spPr>
          <a:xfrm>
            <a:off x="5534582" y="2779831"/>
            <a:ext cx="5955455" cy="2962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物理学科在九年级阶段的学习与复习非常重要，第一学期还要学习一些新课，第二学期开始复习。九年级生要充分利用好这个暑假复习和预习，提前为新学年做好准备。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对于八年级物理成绩较好的学生来说，可以根据教材，把已经学过的一些零碎知识点利用暑假做巩固复习，比如力学部分是重要考点。有能力的学生可以做一些力学综合性的往年中考题。通过做试题，查缺补漏，看看自己还有哪些知识点没有掌握。对于基础较弱的学生，最好把八年级的笔记拿出来，重新复习一遍，这样在将来面对新的知识时就不会陌生。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EF3D5ED-E3ED-4DCC-A323-782CCBF23F8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251" y="2499748"/>
            <a:ext cx="4763331" cy="4216921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22515E6-C6A7-4CD4-8529-240E056E52B6}"/>
              </a:ext>
            </a:extLst>
          </p:cNvPr>
          <p:cNvGrpSpPr/>
          <p:nvPr/>
        </p:nvGrpSpPr>
        <p:grpSpPr>
          <a:xfrm>
            <a:off x="4201919" y="296542"/>
            <a:ext cx="3788162" cy="506265"/>
            <a:chOff x="6457006" y="3982480"/>
            <a:chExt cx="4252747" cy="506265"/>
          </a:xfrm>
        </p:grpSpPr>
        <p:sp>
          <p:nvSpPr>
            <p:cNvPr id="11" name="矩形: 圆角 1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A37DBA7-F79B-42B6-8D0D-E8947DA610B5}"/>
                </a:ext>
              </a:extLst>
            </p:cNvPr>
            <p:cNvSpPr/>
            <p:nvPr/>
          </p:nvSpPr>
          <p:spPr>
            <a:xfrm>
              <a:off x="6457006" y="3982480"/>
              <a:ext cx="4252747" cy="506265"/>
            </a:xfrm>
            <a:prstGeom prst="roundRect">
              <a:avLst>
                <a:gd name="adj" fmla="val 50000"/>
              </a:avLst>
            </a:prstGeom>
            <a:solidFill>
              <a:srgbClr val="F59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B0A6E8B-3B3C-4632-970C-A7CA973F13D5}"/>
                </a:ext>
              </a:extLst>
            </p:cNvPr>
            <p:cNvSpPr txBox="1"/>
            <p:nvPr/>
          </p:nvSpPr>
          <p:spPr>
            <a:xfrm>
              <a:off x="6788703" y="4035557"/>
              <a:ext cx="36713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  <a:sym typeface="微软雅黑" panose="020B0503020204020204" pitchFamily="34" charset="-122"/>
                </a:rPr>
                <a:t>物理根据学习情况对症下药</a:t>
              </a:r>
            </a:p>
          </p:txBody>
        </p:sp>
      </p:grpSp>
      <p:pic>
        <p:nvPicPr>
          <p:cNvPr id="2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76C8679-3201-A919-ACED-EBCC1D8B2BA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8285" y="1162543"/>
            <a:ext cx="8358340" cy="128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248639"/>
      </p:ext>
    </p:extLst>
  </p:cSld>
  <p:clrMapOvr>
    <a:masterClrMapping/>
  </p:clrMapOvr>
  <p:transition spd="slow" advTm="4000">
    <p:comb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22515E6-C6A7-4CD4-8529-240E056E52B6}"/>
              </a:ext>
            </a:extLst>
          </p:cNvPr>
          <p:cNvGrpSpPr/>
          <p:nvPr/>
        </p:nvGrpSpPr>
        <p:grpSpPr>
          <a:xfrm>
            <a:off x="4201919" y="296542"/>
            <a:ext cx="3788162" cy="506265"/>
            <a:chOff x="6457006" y="3982480"/>
            <a:chExt cx="4252747" cy="506265"/>
          </a:xfrm>
        </p:grpSpPr>
        <p:sp>
          <p:nvSpPr>
            <p:cNvPr id="11" name="矩形: 圆角 1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A37DBA7-F79B-42B6-8D0D-E8947DA610B5}"/>
                </a:ext>
              </a:extLst>
            </p:cNvPr>
            <p:cNvSpPr/>
            <p:nvPr/>
          </p:nvSpPr>
          <p:spPr>
            <a:xfrm>
              <a:off x="6457006" y="3982480"/>
              <a:ext cx="4252747" cy="506265"/>
            </a:xfrm>
            <a:prstGeom prst="roundRect">
              <a:avLst>
                <a:gd name="adj" fmla="val 50000"/>
              </a:avLst>
            </a:prstGeom>
            <a:solidFill>
              <a:srgbClr val="F59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B0A6E8B-3B3C-4632-970C-A7CA973F13D5}"/>
                </a:ext>
              </a:extLst>
            </p:cNvPr>
            <p:cNvSpPr txBox="1"/>
            <p:nvPr/>
          </p:nvSpPr>
          <p:spPr>
            <a:xfrm>
              <a:off x="6860955" y="4083802"/>
              <a:ext cx="35268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  <a:sym typeface="微软雅黑" panose="020B0503020204020204" pitchFamily="34" charset="-122"/>
                </a:rPr>
                <a:t>化学预习从现在开始</a:t>
              </a: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98D0148-E906-493B-9E23-0BD058D30185}"/>
              </a:ext>
            </a:extLst>
          </p:cNvPr>
          <p:cNvGrpSpPr/>
          <p:nvPr/>
        </p:nvGrpSpPr>
        <p:grpSpPr>
          <a:xfrm>
            <a:off x="6132513" y="2232302"/>
            <a:ext cx="2800610" cy="649624"/>
            <a:chOff x="1678053" y="3517295"/>
            <a:chExt cx="2745097" cy="649624"/>
          </a:xfrm>
        </p:grpSpPr>
        <p:sp>
          <p:nvSpPr>
            <p:cNvPr id="9" name="文本框 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65B6195-318E-4E7E-BA73-B8DC973091DE}"/>
                </a:ext>
              </a:extLst>
            </p:cNvPr>
            <p:cNvSpPr txBox="1"/>
            <p:nvPr/>
          </p:nvSpPr>
          <p:spPr>
            <a:xfrm>
              <a:off x="1678053" y="3572397"/>
              <a:ext cx="2745097" cy="594522"/>
            </a:xfrm>
            <a:prstGeom prst="rect">
              <a:avLst/>
            </a:prstGeom>
            <a:solidFill>
              <a:srgbClr val="F59E4E"/>
            </a:solidFill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DA9B0BB-D030-4B5E-9F65-AEE731140EFE}"/>
                </a:ext>
              </a:extLst>
            </p:cNvPr>
            <p:cNvSpPr txBox="1"/>
            <p:nvPr/>
          </p:nvSpPr>
          <p:spPr>
            <a:xfrm>
              <a:off x="1678053" y="3517295"/>
              <a:ext cx="2745097" cy="59452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dist">
                <a:lnSpc>
                  <a:spcPct val="150000"/>
                </a:lnSpc>
              </a:pPr>
              <a:r>
                <a:rPr lang="zh-CN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</a:rPr>
                <a:t>怎么学化学</a:t>
              </a:r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8F6BE6B-BC36-487C-83A3-4746BC479E8A}"/>
              </a:ext>
            </a:extLst>
          </p:cNvPr>
          <p:cNvSpPr txBox="1"/>
          <p:nvPr/>
        </p:nvSpPr>
        <p:spPr>
          <a:xfrm>
            <a:off x="5915667" y="3150152"/>
            <a:ext cx="5454298" cy="170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作为一门即将开始学习的新课，化学需要记背的知识较多，九年级生利用暑假提前预习一些简单的知识点，既可以在新学期对化学课不太陌生，也可以为以后的紧张学习、复习打好基础。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6238E42-4F1F-45E7-B91D-8977A7FCE53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99556" y="2210660"/>
            <a:ext cx="3931919" cy="3931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90676"/>
      </p:ext>
    </p:extLst>
  </p:cSld>
  <p:clrMapOvr>
    <a:masterClrMapping/>
  </p:clrMapOvr>
  <p:transition spd="slow" advTm="4000">
    <p:comb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09F2403-0EAD-4504-8580-C156921FBF4A}"/>
              </a:ext>
            </a:extLst>
          </p:cNvPr>
          <p:cNvSpPr txBox="1"/>
          <p:nvPr/>
        </p:nvSpPr>
        <p:spPr>
          <a:xfrm>
            <a:off x="1958109" y="1745301"/>
            <a:ext cx="8608291" cy="3367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九年级生在预习时要订好计划，可以分章节学习，比如熟悉化学元素周期表、了解化学仪器的使用要求或将同族元素分成板块，简单地了解元素性质、方程式等基础知识。先要将课本上的内容初步理解，提前背一些需要记忆的内容。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化学知识比较零散、抽象，但也有章法可循，初中化学知识并不难掌握。通过化学基本概念和理论的预习，九年级生要找准哪些知识点对今后的学习有帮助，并加强记忆理解；选择一些有解题思路的指导书，根据自己的学习情况适当做一些习题，同时多理解题中公式的运用；通过做一些习题和练习可以发现学习中的问题，用笔记本把问题集中起来，这样可以使开学后的学习更有针对性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4F608D2-2451-431A-BDEC-3D772E0C90C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8608" y="4930468"/>
            <a:ext cx="7034784" cy="1927531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6B13CAC-5BAD-6E55-6F23-D9BD550889D9}"/>
              </a:ext>
            </a:extLst>
          </p:cNvPr>
          <p:cNvGrpSpPr/>
          <p:nvPr/>
        </p:nvGrpSpPr>
        <p:grpSpPr>
          <a:xfrm>
            <a:off x="4201919" y="296542"/>
            <a:ext cx="3788162" cy="506265"/>
            <a:chOff x="6457006" y="3982480"/>
            <a:chExt cx="4252747" cy="506265"/>
          </a:xfrm>
        </p:grpSpPr>
        <p:sp>
          <p:nvSpPr>
            <p:cNvPr id="9" name="矩形: 圆角 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4BE385E-1297-B6C6-3EFB-F41F4A16BC28}"/>
                </a:ext>
              </a:extLst>
            </p:cNvPr>
            <p:cNvSpPr/>
            <p:nvPr/>
          </p:nvSpPr>
          <p:spPr>
            <a:xfrm>
              <a:off x="6457006" y="3982480"/>
              <a:ext cx="4252747" cy="506265"/>
            </a:xfrm>
            <a:prstGeom prst="roundRect">
              <a:avLst>
                <a:gd name="adj" fmla="val 50000"/>
              </a:avLst>
            </a:prstGeom>
            <a:solidFill>
              <a:srgbClr val="F59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E197410-E33A-DB38-A90C-8D32FF475C19}"/>
                </a:ext>
              </a:extLst>
            </p:cNvPr>
            <p:cNvSpPr txBox="1"/>
            <p:nvPr/>
          </p:nvSpPr>
          <p:spPr>
            <a:xfrm>
              <a:off x="6860955" y="4083802"/>
              <a:ext cx="35268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  <a:sym typeface="微软雅黑" panose="020B0503020204020204" pitchFamily="34" charset="-122"/>
                </a:rPr>
                <a:t>化学预习从现在开始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3323468"/>
      </p:ext>
    </p:extLst>
  </p:cSld>
  <p:clrMapOvr>
    <a:masterClrMapping/>
  </p:clrMapOvr>
  <p:transition spd="slow" advTm="4000">
    <p:comb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4EE3D0A-A5CA-4BA7-9A17-EC151DAA9024}"/>
              </a:ext>
            </a:extLst>
          </p:cNvPr>
          <p:cNvGrpSpPr/>
          <p:nvPr/>
        </p:nvGrpSpPr>
        <p:grpSpPr>
          <a:xfrm>
            <a:off x="4201919" y="278254"/>
            <a:ext cx="3788162" cy="506265"/>
            <a:chOff x="6457006" y="3982480"/>
            <a:chExt cx="4252747" cy="506265"/>
          </a:xfrm>
        </p:grpSpPr>
        <p:sp>
          <p:nvSpPr>
            <p:cNvPr id="5" name="矩形: 圆角 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4C477AE-18D1-439D-BE25-2889FAED8DBD}"/>
                </a:ext>
              </a:extLst>
            </p:cNvPr>
            <p:cNvSpPr/>
            <p:nvPr/>
          </p:nvSpPr>
          <p:spPr>
            <a:xfrm>
              <a:off x="6457006" y="3982480"/>
              <a:ext cx="4252747" cy="506265"/>
            </a:xfrm>
            <a:prstGeom prst="roundRect">
              <a:avLst>
                <a:gd name="adj" fmla="val 50000"/>
              </a:avLst>
            </a:prstGeom>
            <a:solidFill>
              <a:srgbClr val="F59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AD1FFE1-753F-40D8-A8DC-A86492179ABC}"/>
                </a:ext>
              </a:extLst>
            </p:cNvPr>
            <p:cNvSpPr txBox="1"/>
            <p:nvPr/>
          </p:nvSpPr>
          <p:spPr>
            <a:xfrm>
              <a:off x="6860955" y="4035557"/>
              <a:ext cx="35268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  <a:sym typeface="微软雅黑" panose="020B0503020204020204" pitchFamily="34" charset="-122"/>
                </a:rPr>
                <a:t>老师赠言</a:t>
              </a:r>
            </a:p>
          </p:txBody>
        </p:sp>
      </p:grpSp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7398FAA-7E81-4123-9C1B-92FA595A99E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0523" y="2079308"/>
            <a:ext cx="3691807" cy="4500438"/>
          </a:xfrm>
          <a:prstGeom prst="rect">
            <a:avLst/>
          </a:prstGeom>
        </p:spPr>
      </p:pic>
      <p:sp>
        <p:nvSpPr>
          <p:cNvPr id="19" name="文本框 1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28EBAED-0BBC-4601-9A47-4AA56DC45C3D}"/>
              </a:ext>
            </a:extLst>
          </p:cNvPr>
          <p:cNvSpPr txBox="1"/>
          <p:nvPr/>
        </p:nvSpPr>
        <p:spPr>
          <a:xfrm>
            <a:off x="1212034" y="3415374"/>
            <a:ext cx="5823413" cy="1689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亲爱的同学们，暑期已至，让我们以全新的面貌来迎接即将开始的一切吧，我们有足够的信心和勇气让这一年不留遗憾！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3FF05BB-E3F3-A5E7-7A7B-951BEC1E50F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955806" y="1140983"/>
            <a:ext cx="1999661" cy="293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914479"/>
      </p:ext>
    </p:extLst>
  </p:cSld>
  <p:clrMapOvr>
    <a:masterClrMapping/>
  </p:clrMapOvr>
  <p:transition spd="slow" advTm="4000">
    <p:comb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42256E0-3175-4035-9140-1DA7FB685A1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577840" y="278254"/>
            <a:ext cx="7842441" cy="7842441"/>
          </a:xfrm>
          <a:prstGeom prst="rect">
            <a:avLst/>
          </a:prstGeom>
        </p:spPr>
      </p:pic>
      <p:sp>
        <p:nvSpPr>
          <p:cNvPr id="19" name="文本框 1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AEC423C-86B3-4D02-94CB-528A30BE8676}"/>
              </a:ext>
            </a:extLst>
          </p:cNvPr>
          <p:cNvSpPr txBox="1"/>
          <p:nvPr/>
        </p:nvSpPr>
        <p:spPr>
          <a:xfrm>
            <a:off x="8676228" y="1119691"/>
            <a:ext cx="1292662" cy="28773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zh-CN" altLang="en-US" sz="7200" spc="-300">
                <a:solidFill>
                  <a:srgbClr val="F387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三极尖叫体" panose="00000500000000000000" pitchFamily="2" charset="-122"/>
                <a:ea typeface="三极尖叫体" panose="00000500000000000000" pitchFamily="2" charset="-122"/>
              </a:rPr>
              <a:t>誓言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D9FB452-7DD2-4E23-92C0-FEE20563A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4236" y="2695792"/>
            <a:ext cx="2784410" cy="2239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spc="-3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脚踏实地</a:t>
            </a:r>
          </a:p>
          <a:p>
            <a:pPr>
              <a:lnSpc>
                <a:spcPct val="150000"/>
              </a:lnSpc>
            </a:pPr>
            <a:r>
              <a:rPr lang="zh-CN" altLang="en-US" sz="3200" spc="-3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奋力拼搏</a:t>
            </a:r>
          </a:p>
          <a:p>
            <a:pPr>
              <a:lnSpc>
                <a:spcPct val="150000"/>
              </a:lnSpc>
            </a:pPr>
            <a:r>
              <a:rPr lang="zh-CN" altLang="en-US" sz="3200" spc="-3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敢立壮志</a:t>
            </a:r>
          </a:p>
        </p:txBody>
      </p:sp>
      <p:sp>
        <p:nvSpPr>
          <p:cNvPr id="22" name="Rectangle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0529C0D-4194-461D-8750-DB3759170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2632" y="2695792"/>
            <a:ext cx="2784410" cy="2239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spc="-3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坚守目标</a:t>
            </a:r>
          </a:p>
          <a:p>
            <a:pPr>
              <a:lnSpc>
                <a:spcPct val="150000"/>
              </a:lnSpc>
            </a:pPr>
            <a:r>
              <a:rPr lang="zh-CN" altLang="en-US" sz="3200" spc="-3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亮剑中考</a:t>
            </a:r>
          </a:p>
          <a:p>
            <a:pPr>
              <a:lnSpc>
                <a:spcPct val="150000"/>
              </a:lnSpc>
            </a:pPr>
            <a:r>
              <a:rPr lang="zh-CN" altLang="en-US" sz="3200" spc="-3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我要成功</a:t>
            </a:r>
          </a:p>
        </p:txBody>
      </p:sp>
      <p:grpSp>
        <p:nvGrpSpPr>
          <p:cNvPr id="11" name="组合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F678647-7ED5-5D85-DC77-8C3BAED3AA14}"/>
              </a:ext>
            </a:extLst>
          </p:cNvPr>
          <p:cNvGrpSpPr/>
          <p:nvPr/>
        </p:nvGrpSpPr>
        <p:grpSpPr>
          <a:xfrm>
            <a:off x="4201919" y="278254"/>
            <a:ext cx="3788162" cy="506265"/>
            <a:chOff x="6457006" y="3982480"/>
            <a:chExt cx="4252747" cy="506265"/>
          </a:xfrm>
        </p:grpSpPr>
        <p:sp>
          <p:nvSpPr>
            <p:cNvPr id="12" name="矩形: 圆角 1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0AF69B1-038C-AB10-3773-A5F327557B6F}"/>
                </a:ext>
              </a:extLst>
            </p:cNvPr>
            <p:cNvSpPr/>
            <p:nvPr/>
          </p:nvSpPr>
          <p:spPr>
            <a:xfrm>
              <a:off x="6457006" y="3982480"/>
              <a:ext cx="4252747" cy="506265"/>
            </a:xfrm>
            <a:prstGeom prst="roundRect">
              <a:avLst>
                <a:gd name="adj" fmla="val 50000"/>
              </a:avLst>
            </a:prstGeom>
            <a:solidFill>
              <a:srgbClr val="F59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文本框 1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F2C0B85-C386-429B-9583-9B472387C0C4}"/>
                </a:ext>
              </a:extLst>
            </p:cNvPr>
            <p:cNvSpPr txBox="1"/>
            <p:nvPr/>
          </p:nvSpPr>
          <p:spPr>
            <a:xfrm>
              <a:off x="6860955" y="4035557"/>
              <a:ext cx="35268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  <a:sym typeface="微软雅黑" panose="020B0503020204020204" pitchFamily="34" charset="-122"/>
                </a:rPr>
                <a:t>老师赠言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6028606"/>
      </p:ext>
    </p:extLst>
  </p:cSld>
  <p:clrMapOvr>
    <a:masterClrMapping/>
  </p:clrMapOvr>
  <p:transition spd="slow" advTm="4000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E6D75D5-BC8F-4256-B453-A2B5298897B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6" name="组合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25F9B97-8D27-432B-8FB7-C27FA8520268}"/>
              </a:ext>
            </a:extLst>
          </p:cNvPr>
          <p:cNvGrpSpPr/>
          <p:nvPr/>
        </p:nvGrpSpPr>
        <p:grpSpPr>
          <a:xfrm>
            <a:off x="-91846" y="-219456"/>
            <a:ext cx="12448718" cy="8119872"/>
            <a:chOff x="-91846" y="-219456"/>
            <a:chExt cx="12448718" cy="8119872"/>
          </a:xfrm>
        </p:grpSpPr>
        <p:sp>
          <p:nvSpPr>
            <p:cNvPr id="5" name="矩形: 圆角 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D2FA3E0-22F2-493E-AA56-6C6A5AA62431}"/>
                </a:ext>
              </a:extLst>
            </p:cNvPr>
            <p:cNvSpPr/>
            <p:nvPr/>
          </p:nvSpPr>
          <p:spPr>
            <a:xfrm>
              <a:off x="1403534" y="1188720"/>
              <a:ext cx="9384932" cy="4608576"/>
            </a:xfrm>
            <a:prstGeom prst="roundRect">
              <a:avLst>
                <a:gd name="adj" fmla="val 442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3" name="图片 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49EE727-CC56-419F-8367-BA131577F1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91846" y="-219456"/>
              <a:ext cx="12448718" cy="8119872"/>
            </a:xfrm>
            <a:prstGeom prst="rect">
              <a:avLst/>
            </a:prstGeom>
          </p:spPr>
        </p:pic>
      </p:grpSp>
      <p:pic>
        <p:nvPicPr>
          <p:cNvPr id="9" name="图片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19F7FED-0E9E-43CB-A35D-2613CC74187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864" y="4078224"/>
            <a:ext cx="2386584" cy="2386584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06D7D9F-8833-45AF-A555-B7E4DC85EBBB}"/>
              </a:ext>
            </a:extLst>
          </p:cNvPr>
          <p:cNvSpPr txBox="1"/>
          <p:nvPr/>
        </p:nvSpPr>
        <p:spPr>
          <a:xfrm>
            <a:off x="1952149" y="1773379"/>
            <a:ext cx="8360727" cy="279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亲爱的八年级同学们：</a:t>
            </a: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首先恭喜你们即将迈着坚定的步伐走进九年级的学习生活，这一年必将是一个不平凡的一年，因为在这段光辉岁月里，你们将用信心、恒心和决心书写一篇青春的赞歌，记录你们成长的脚步！</a:t>
            </a:r>
          </a:p>
        </p:txBody>
      </p:sp>
    </p:spTree>
    <p:extLst>
      <p:ext uri="{BB962C8B-B14F-4D97-AF65-F5344CB8AC3E}">
        <p14:creationId xmlns:p14="http://schemas.microsoft.com/office/powerpoint/2010/main" val="2547708993"/>
      </p:ext>
    </p:extLst>
  </p:cSld>
  <p:clrMapOvr>
    <a:masterClrMapping/>
  </p:clrMapOvr>
  <p:transition spd="slow" advTm="4000"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623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E6D75D5-BC8F-4256-B453-A2B5298897B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3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FD7EE7C-2ED9-4235-981C-00A7CB073BCA}"/>
              </a:ext>
            </a:extLst>
          </p:cNvPr>
          <p:cNvGrpSpPr/>
          <p:nvPr/>
        </p:nvGrpSpPr>
        <p:grpSpPr>
          <a:xfrm>
            <a:off x="0" y="3127714"/>
            <a:ext cx="12192000" cy="3741043"/>
            <a:chOff x="0" y="3127714"/>
            <a:chExt cx="12192000" cy="3741043"/>
          </a:xfrm>
        </p:grpSpPr>
        <p:pic>
          <p:nvPicPr>
            <p:cNvPr id="7" name="图片 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742A063-C641-423F-828F-73FFF92D94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834640" y="3127714"/>
              <a:ext cx="5907024" cy="3730286"/>
            </a:xfrm>
            <a:prstGeom prst="rect">
              <a:avLst/>
            </a:prstGeom>
          </p:spPr>
        </p:pic>
        <p:pic>
          <p:nvPicPr>
            <p:cNvPr id="11" name="图片 1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C4E422F-50B0-40A0-9FFF-E9908B540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741664" y="6230241"/>
              <a:ext cx="3450336" cy="627759"/>
            </a:xfrm>
            <a:prstGeom prst="rect">
              <a:avLst/>
            </a:prstGeom>
          </p:spPr>
        </p:pic>
        <p:pic>
          <p:nvPicPr>
            <p:cNvPr id="12" name="图片 1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851872E-DC82-4B52-AA0B-6DC4510743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6240998"/>
              <a:ext cx="2834640" cy="627759"/>
            </a:xfrm>
            <a:prstGeom prst="rect">
              <a:avLst/>
            </a:prstGeom>
          </p:spPr>
        </p:pic>
      </p:grpSp>
      <p:sp>
        <p:nvSpPr>
          <p:cNvPr id="14" name="文本框 1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9418A1C-414A-4530-8801-15CAD50189A5}"/>
              </a:ext>
            </a:extLst>
          </p:cNvPr>
          <p:cNvSpPr txBox="1"/>
          <p:nvPr/>
        </p:nvSpPr>
        <p:spPr>
          <a:xfrm>
            <a:off x="1915636" y="1827388"/>
            <a:ext cx="8551196" cy="1955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  <a:sym typeface="微软雅黑" panose="020B0503020204020204" pitchFamily="34" charset="-122"/>
              </a:rPr>
              <a:t>九年级是你在初中阶段学习的最后一年了。在这一年中怎样学习，才能取得最大效益呢？暑期降至，建议你从现在着手开始以下准备吧，从容的面对新生活。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2A17235-7203-44D3-5EA6-F2045173FE4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0294" y="671055"/>
            <a:ext cx="8364437" cy="1359526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020932" y="763480"/>
            <a:ext cx="19353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FFF8E5"/>
                </a:solidFill>
              </a:rPr>
              <a:t>https://www.ypppt.com/</a:t>
            </a:r>
            <a:endParaRPr lang="zh-CN" altLang="en-US" sz="1050" dirty="0">
              <a:solidFill>
                <a:srgbClr val="FFF8E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577220"/>
      </p:ext>
    </p:extLst>
  </p:cSld>
  <p:clrMapOvr>
    <a:masterClrMapping/>
  </p:clrMapOvr>
  <p:transition spd="slow" advTm="4000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E6D75D5-BC8F-4256-B453-A2B5298897B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6" name="组合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25F9B97-8D27-432B-8FB7-C27FA8520268}"/>
              </a:ext>
            </a:extLst>
          </p:cNvPr>
          <p:cNvGrpSpPr/>
          <p:nvPr/>
        </p:nvGrpSpPr>
        <p:grpSpPr>
          <a:xfrm>
            <a:off x="-128359" y="-1137"/>
            <a:ext cx="12448718" cy="8119872"/>
            <a:chOff x="-128359" y="-1137"/>
            <a:chExt cx="12448718" cy="8119872"/>
          </a:xfrm>
        </p:grpSpPr>
        <p:sp>
          <p:nvSpPr>
            <p:cNvPr id="5" name="矩形: 圆角 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D2FA3E0-22F2-493E-AA56-6C6A5AA62431}"/>
                </a:ext>
              </a:extLst>
            </p:cNvPr>
            <p:cNvSpPr/>
            <p:nvPr/>
          </p:nvSpPr>
          <p:spPr>
            <a:xfrm>
              <a:off x="1403534" y="1188720"/>
              <a:ext cx="9384932" cy="4608576"/>
            </a:xfrm>
            <a:prstGeom prst="roundRect">
              <a:avLst>
                <a:gd name="adj" fmla="val 442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3" name="图片 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49EE727-CC56-419F-8367-BA131577F1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28359" y="-1137"/>
              <a:ext cx="12448718" cy="8119872"/>
            </a:xfrm>
            <a:prstGeom prst="rect">
              <a:avLst/>
            </a:prstGeom>
          </p:spPr>
        </p:pic>
      </p:grpSp>
      <p:pic>
        <p:nvPicPr>
          <p:cNvPr id="9" name="图片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19F7FED-0E9E-43CB-A35D-2613CC74187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864" y="4078224"/>
            <a:ext cx="2386584" cy="2386584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F799CA3-B213-440C-8585-53B8EF9FCF97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2634" y="1729120"/>
            <a:ext cx="1562481" cy="730965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0BB5EDE-7D66-44C3-B7E5-EED5DD566BCA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0150" y="1904305"/>
            <a:ext cx="1562481" cy="730965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CB662DB-806B-4464-874B-AE59E39342E0}"/>
              </a:ext>
            </a:extLst>
          </p:cNvPr>
          <p:cNvGrpSpPr/>
          <p:nvPr/>
        </p:nvGrpSpPr>
        <p:grpSpPr>
          <a:xfrm>
            <a:off x="3840673" y="2800448"/>
            <a:ext cx="4583679" cy="523220"/>
            <a:chOff x="6457006" y="3968040"/>
            <a:chExt cx="4252747" cy="523220"/>
          </a:xfrm>
        </p:grpSpPr>
        <p:sp>
          <p:nvSpPr>
            <p:cNvPr id="16" name="矩形: 圆角 1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78BAB64-C704-460E-89BA-057CCF4FE4C7}"/>
                </a:ext>
              </a:extLst>
            </p:cNvPr>
            <p:cNvSpPr/>
            <p:nvPr/>
          </p:nvSpPr>
          <p:spPr>
            <a:xfrm>
              <a:off x="6457006" y="3982480"/>
              <a:ext cx="4252747" cy="506265"/>
            </a:xfrm>
            <a:prstGeom prst="roundRect">
              <a:avLst>
                <a:gd name="adj" fmla="val 50000"/>
              </a:avLst>
            </a:prstGeom>
            <a:solidFill>
              <a:srgbClr val="F59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文本框 1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529B851-6D31-4C85-902D-C3F60AADC82C}"/>
                </a:ext>
              </a:extLst>
            </p:cNvPr>
            <p:cNvSpPr txBox="1"/>
            <p:nvPr/>
          </p:nvSpPr>
          <p:spPr>
            <a:xfrm>
              <a:off x="6736256" y="3968040"/>
              <a:ext cx="36942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</a:rPr>
                <a:t>准初三暑期怎么安排</a:t>
              </a: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90C3DFB-914D-4544-91D1-A949222654AF}"/>
              </a:ext>
            </a:extLst>
          </p:cNvPr>
          <p:cNvGrpSpPr/>
          <p:nvPr/>
        </p:nvGrpSpPr>
        <p:grpSpPr>
          <a:xfrm>
            <a:off x="3840673" y="3836303"/>
            <a:ext cx="4583679" cy="584775"/>
            <a:chOff x="6457006" y="3979838"/>
            <a:chExt cx="4252747" cy="584775"/>
          </a:xfrm>
        </p:grpSpPr>
        <p:sp>
          <p:nvSpPr>
            <p:cNvPr id="19" name="矩形: 圆角 1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B3B6B14-E62F-4B66-87F2-175F4946355E}"/>
                </a:ext>
              </a:extLst>
            </p:cNvPr>
            <p:cNvSpPr/>
            <p:nvPr/>
          </p:nvSpPr>
          <p:spPr>
            <a:xfrm>
              <a:off x="6457006" y="3982480"/>
              <a:ext cx="4252747" cy="506265"/>
            </a:xfrm>
            <a:prstGeom prst="roundRect">
              <a:avLst>
                <a:gd name="adj" fmla="val 50000"/>
              </a:avLst>
            </a:prstGeom>
            <a:solidFill>
              <a:srgbClr val="D52C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文本框 1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022DA9D-9DA2-4ABE-B879-7E293C96EF2E}"/>
                </a:ext>
              </a:extLst>
            </p:cNvPr>
            <p:cNvSpPr txBox="1"/>
            <p:nvPr/>
          </p:nvSpPr>
          <p:spPr>
            <a:xfrm>
              <a:off x="6819964" y="3979838"/>
              <a:ext cx="35268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2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</a:rPr>
                <a:t>暑假如何做好复习</a:t>
              </a:r>
            </a:p>
          </p:txBody>
        </p:sp>
      </p:grpSp>
      <p:pic>
        <p:nvPicPr>
          <p:cNvPr id="2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616B8D4-64A2-7E9E-7EAF-4B2A48580118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420195" y="1028167"/>
            <a:ext cx="3267739" cy="1607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051712"/>
      </p:ext>
    </p:extLst>
  </p:cSld>
  <p:clrMapOvr>
    <a:masterClrMapping/>
  </p:clrMapOvr>
  <p:transition spd="slow" advTm="4000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7182A87-504B-4E5E-B449-6E374C23395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478AE78-26A5-4BC6-9ECF-CBF6C0CA0F3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97532" y="2985764"/>
            <a:ext cx="4503768" cy="429925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93588ED-0B60-449E-B2FF-78A1D50D1072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9048" y="4899944"/>
            <a:ext cx="1623096" cy="1474711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F1DF22D-94DD-4DAA-9E12-3A3D8295E18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85035" y="5081945"/>
            <a:ext cx="895350" cy="813496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BF44F57-4A61-4585-AFFC-F6F98BC9CAFF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72858" y="1235267"/>
            <a:ext cx="1562481" cy="73096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3632102-B861-4E9F-B316-59DCB7997435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97807" y="1254094"/>
            <a:ext cx="1562481" cy="730965"/>
          </a:xfrm>
          <a:prstGeom prst="rect">
            <a:avLst/>
          </a:prstGeom>
        </p:spPr>
      </p:pic>
      <p:grpSp>
        <p:nvGrpSpPr>
          <p:cNvPr id="3" name="组合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DFF8C84-A970-4878-9899-F884325CAC12}"/>
              </a:ext>
            </a:extLst>
          </p:cNvPr>
          <p:cNvGrpSpPr/>
          <p:nvPr/>
        </p:nvGrpSpPr>
        <p:grpSpPr>
          <a:xfrm>
            <a:off x="1812413" y="2201688"/>
            <a:ext cx="8769408" cy="2135136"/>
            <a:chOff x="4585506" y="2386467"/>
            <a:chExt cx="7245687" cy="2135136"/>
          </a:xfrm>
        </p:grpSpPr>
        <p:sp>
          <p:nvSpPr>
            <p:cNvPr id="13" name="文本框 1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00F72A6-75C0-4AE3-823E-99088D35D016}"/>
                </a:ext>
              </a:extLst>
            </p:cNvPr>
            <p:cNvSpPr txBox="1"/>
            <p:nvPr/>
          </p:nvSpPr>
          <p:spPr>
            <a:xfrm>
              <a:off x="4873365" y="2386467"/>
              <a:ext cx="6669969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600" spc="-300">
                  <a:ln w="73025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准初三暑期怎么安排</a:t>
              </a:r>
            </a:p>
          </p:txBody>
        </p:sp>
        <p:sp>
          <p:nvSpPr>
            <p:cNvPr id="14" name="文本框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80DCFEE-D19B-4DC0-A58C-44908550AC90}"/>
                </a:ext>
              </a:extLst>
            </p:cNvPr>
            <p:cNvSpPr txBox="1"/>
            <p:nvPr/>
          </p:nvSpPr>
          <p:spPr>
            <a:xfrm>
              <a:off x="4585506" y="2397945"/>
              <a:ext cx="7245687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600" spc="-300" dirty="0">
                  <a:solidFill>
                    <a:srgbClr val="D52C2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准初三暑期怎么安排</a:t>
              </a:r>
            </a:p>
          </p:txBody>
        </p:sp>
      </p:grpSp>
      <p:grpSp>
        <p:nvGrpSpPr>
          <p:cNvPr id="15" name="组合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855261E-4117-4215-BB1C-1E86E44A514F}"/>
              </a:ext>
            </a:extLst>
          </p:cNvPr>
          <p:cNvGrpSpPr/>
          <p:nvPr/>
        </p:nvGrpSpPr>
        <p:grpSpPr>
          <a:xfrm>
            <a:off x="4528132" y="706283"/>
            <a:ext cx="2794409" cy="1446550"/>
            <a:chOff x="6540215" y="2386467"/>
            <a:chExt cx="5015255" cy="1446550"/>
          </a:xfrm>
        </p:grpSpPr>
        <p:sp>
          <p:nvSpPr>
            <p:cNvPr id="16" name="文本框 1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9F5B52E-AD99-45BE-9A46-EB29A744EC27}"/>
                </a:ext>
              </a:extLst>
            </p:cNvPr>
            <p:cNvSpPr txBox="1"/>
            <p:nvPr/>
          </p:nvSpPr>
          <p:spPr>
            <a:xfrm>
              <a:off x="6540215" y="2386467"/>
              <a:ext cx="5003119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800" b="1" i="1" spc="-300">
                  <a:ln w="73025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三极尖叫体" panose="00000500000000000000" pitchFamily="2" charset="-122"/>
                  <a:ea typeface="三极尖叫体" panose="00000500000000000000" pitchFamily="2" charset="-122"/>
                </a:rPr>
                <a:t>01</a:t>
              </a:r>
              <a:endParaRPr lang="zh-CN" altLang="en-US" sz="8800" b="1" i="1" spc="-300">
                <a:ln w="7302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三极尖叫体" panose="00000500000000000000" pitchFamily="2" charset="-122"/>
                <a:ea typeface="三极尖叫体" panose="00000500000000000000" pitchFamily="2" charset="-122"/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74CB173-ED03-4D25-B53C-28CCF222481E}"/>
                </a:ext>
              </a:extLst>
            </p:cNvPr>
            <p:cNvSpPr txBox="1"/>
            <p:nvPr/>
          </p:nvSpPr>
          <p:spPr>
            <a:xfrm>
              <a:off x="6552351" y="2386467"/>
              <a:ext cx="5003119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800" b="1" i="1" spc="-300">
                  <a:solidFill>
                    <a:srgbClr val="D52C2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三极尖叫体" panose="00000500000000000000" pitchFamily="2" charset="-122"/>
                  <a:ea typeface="三极尖叫体" panose="00000500000000000000" pitchFamily="2" charset="-122"/>
                </a:rPr>
                <a:t>01</a:t>
              </a:r>
              <a:endParaRPr lang="zh-CN" altLang="en-US" sz="8800" b="1" i="1" spc="-300">
                <a:solidFill>
                  <a:srgbClr val="D52C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三极尖叫体" panose="00000500000000000000" pitchFamily="2" charset="-122"/>
                <a:ea typeface="三极尖叫体" panose="000005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739180"/>
      </p:ext>
    </p:extLst>
  </p:cSld>
  <p:clrMapOvr>
    <a:masterClrMapping/>
  </p:clrMapOvr>
  <p:transition spd="slow" advTm="4000"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4EE3D0A-A5CA-4BA7-9A17-EC151DAA9024}"/>
              </a:ext>
            </a:extLst>
          </p:cNvPr>
          <p:cNvGrpSpPr/>
          <p:nvPr/>
        </p:nvGrpSpPr>
        <p:grpSpPr>
          <a:xfrm>
            <a:off x="4423150" y="278254"/>
            <a:ext cx="3418725" cy="506265"/>
            <a:chOff x="6457006" y="3982480"/>
            <a:chExt cx="4252747" cy="506265"/>
          </a:xfrm>
        </p:grpSpPr>
        <p:sp>
          <p:nvSpPr>
            <p:cNvPr id="5" name="矩形: 圆角 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4C477AE-18D1-439D-BE25-2889FAED8DBD}"/>
                </a:ext>
              </a:extLst>
            </p:cNvPr>
            <p:cNvSpPr/>
            <p:nvPr/>
          </p:nvSpPr>
          <p:spPr>
            <a:xfrm>
              <a:off x="6457006" y="3982480"/>
              <a:ext cx="4252747" cy="506265"/>
            </a:xfrm>
            <a:prstGeom prst="roundRect">
              <a:avLst>
                <a:gd name="adj" fmla="val 50000"/>
              </a:avLst>
            </a:prstGeom>
            <a:solidFill>
              <a:srgbClr val="F59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AD1FFE1-753F-40D8-A8DC-A86492179ABC}"/>
                </a:ext>
              </a:extLst>
            </p:cNvPr>
            <p:cNvSpPr txBox="1"/>
            <p:nvPr/>
          </p:nvSpPr>
          <p:spPr>
            <a:xfrm>
              <a:off x="6819964" y="4049017"/>
              <a:ext cx="35268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  <a:sym typeface="微软雅黑" panose="020B0503020204020204" pitchFamily="34" charset="-122"/>
                </a:rPr>
                <a:t>第一阶段：适当学习</a:t>
              </a:r>
            </a:p>
          </p:txBody>
        </p:sp>
      </p:grpSp>
      <p:pic>
        <p:nvPicPr>
          <p:cNvPr id="8" name="图片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6BD3A2C-EDB8-4943-B307-67A9176A7B1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1983" y="896890"/>
            <a:ext cx="5921819" cy="5961110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6FD7168-C69F-45C2-A2E6-23ED8C7E8557}"/>
              </a:ext>
            </a:extLst>
          </p:cNvPr>
          <p:cNvSpPr txBox="1"/>
          <p:nvPr/>
        </p:nvSpPr>
        <p:spPr>
          <a:xfrm>
            <a:off x="6096000" y="2630381"/>
            <a:ext cx="4692073" cy="253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对于准九年级的孩子，学习是每天必要流程，要制订一个具体的学习计划，将学过的知识回顾一下，并总结归纳，可半天学习半天锻炼，参加适当的体育锻炼，为中考体育做准备；到图书馆看看感兴趣的书籍，阅读一些课外读物增长知识，并积累作文素材。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CBD4E3C-9BCF-9FE7-0D78-EEFF4E4B177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018054">
            <a:off x="3486452" y="1547331"/>
            <a:ext cx="2097206" cy="296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989261"/>
      </p:ext>
    </p:extLst>
  </p:cSld>
  <p:clrMapOvr>
    <a:masterClrMapping/>
  </p:clrMapOvr>
  <p:transition spd="slow" advTm="4000"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4EE3D0A-A5CA-4BA7-9A17-EC151DAA9024}"/>
              </a:ext>
            </a:extLst>
          </p:cNvPr>
          <p:cNvGrpSpPr/>
          <p:nvPr/>
        </p:nvGrpSpPr>
        <p:grpSpPr>
          <a:xfrm>
            <a:off x="4423150" y="296542"/>
            <a:ext cx="3418725" cy="506265"/>
            <a:chOff x="6457006" y="3982480"/>
            <a:chExt cx="4252747" cy="506265"/>
          </a:xfrm>
        </p:grpSpPr>
        <p:sp>
          <p:nvSpPr>
            <p:cNvPr id="5" name="矩形: 圆角 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4C477AE-18D1-439D-BE25-2889FAED8DBD}"/>
                </a:ext>
              </a:extLst>
            </p:cNvPr>
            <p:cNvSpPr/>
            <p:nvPr/>
          </p:nvSpPr>
          <p:spPr>
            <a:xfrm>
              <a:off x="6457006" y="3982480"/>
              <a:ext cx="4252747" cy="506265"/>
            </a:xfrm>
            <a:prstGeom prst="roundRect">
              <a:avLst>
                <a:gd name="adj" fmla="val 50000"/>
              </a:avLst>
            </a:prstGeom>
            <a:solidFill>
              <a:srgbClr val="F59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AD1FFE1-753F-40D8-A8DC-A86492179ABC}"/>
                </a:ext>
              </a:extLst>
            </p:cNvPr>
            <p:cNvSpPr txBox="1"/>
            <p:nvPr/>
          </p:nvSpPr>
          <p:spPr>
            <a:xfrm>
              <a:off x="6819964" y="4037293"/>
              <a:ext cx="35268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  <a:sym typeface="微软雅黑" panose="020B0503020204020204" pitchFamily="34" charset="-122"/>
                </a:rPr>
                <a:t>第二阶段：适当放松</a:t>
              </a:r>
            </a:p>
          </p:txBody>
        </p:sp>
      </p:grpSp>
      <p:pic>
        <p:nvPicPr>
          <p:cNvPr id="13" name="图片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FED738C-0BDE-4DC8-ADC6-6E8DBA19FE7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3395" y="1227586"/>
            <a:ext cx="6528165" cy="4896124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F2E6CC2-7B1E-4BAD-86DD-149AA47BAEE1}"/>
              </a:ext>
            </a:extLst>
          </p:cNvPr>
          <p:cNvSpPr txBox="1"/>
          <p:nvPr/>
        </p:nvSpPr>
        <p:spPr>
          <a:xfrm>
            <a:off x="6627882" y="2748110"/>
            <a:ext cx="4640481" cy="2353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  <a:sym typeface="微软雅黑" panose="020B0503020204020204" pitchFamily="34" charset="-122"/>
              </a:rPr>
              <a:t>暑假的意义在于学好玩好，对于准初三的孩童，只要时间及条件允许，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  <a:sym typeface="微软雅黑" panose="020B0503020204020204" pitchFamily="34" charset="-122"/>
              </a:rPr>
              <a:t>7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  <a:sym typeface="微软雅黑" panose="020B0503020204020204" pitchFamily="34" charset="-122"/>
              </a:rPr>
              <a:t>月底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  <a:sym typeface="微软雅黑" panose="020B0503020204020204" pitchFamily="34" charset="-122"/>
              </a:rPr>
              <a:t>8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阿里巴巴普惠体 Medium" panose="00020600040101010101" pitchFamily="18" charset="-122"/>
                <a:sym typeface="微软雅黑" panose="020B0503020204020204" pitchFamily="34" charset="-122"/>
              </a:rPr>
              <a:t>月初尽量安排出行，放松一下疲惫的身心，为接下来的学习任务储力。休闲之余，可记忆英语单词或阅读必要书籍。</a:t>
            </a:r>
          </a:p>
        </p:txBody>
      </p:sp>
    </p:spTree>
    <p:extLst>
      <p:ext uri="{BB962C8B-B14F-4D97-AF65-F5344CB8AC3E}">
        <p14:creationId xmlns:p14="http://schemas.microsoft.com/office/powerpoint/2010/main" val="2440736245"/>
      </p:ext>
    </p:extLst>
  </p:cSld>
  <p:clrMapOvr>
    <a:masterClrMapping/>
  </p:clrMapOvr>
  <p:transition spd="slow" advTm="4000"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4EE3D0A-A5CA-4BA7-9A17-EC151DAA9024}"/>
              </a:ext>
            </a:extLst>
          </p:cNvPr>
          <p:cNvGrpSpPr/>
          <p:nvPr/>
        </p:nvGrpSpPr>
        <p:grpSpPr>
          <a:xfrm>
            <a:off x="4423150" y="296542"/>
            <a:ext cx="3418725" cy="506265"/>
            <a:chOff x="6457006" y="3982480"/>
            <a:chExt cx="4252747" cy="506265"/>
          </a:xfrm>
        </p:grpSpPr>
        <p:sp>
          <p:nvSpPr>
            <p:cNvPr id="5" name="矩形: 圆角 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4C477AE-18D1-439D-BE25-2889FAED8DBD}"/>
                </a:ext>
              </a:extLst>
            </p:cNvPr>
            <p:cNvSpPr/>
            <p:nvPr/>
          </p:nvSpPr>
          <p:spPr>
            <a:xfrm>
              <a:off x="6457006" y="3982480"/>
              <a:ext cx="4252747" cy="506265"/>
            </a:xfrm>
            <a:prstGeom prst="roundRect">
              <a:avLst>
                <a:gd name="adj" fmla="val 50000"/>
              </a:avLst>
            </a:prstGeom>
            <a:solidFill>
              <a:srgbClr val="F59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AD1FFE1-753F-40D8-A8DC-A86492179ABC}"/>
                </a:ext>
              </a:extLst>
            </p:cNvPr>
            <p:cNvSpPr txBox="1"/>
            <p:nvPr/>
          </p:nvSpPr>
          <p:spPr>
            <a:xfrm>
              <a:off x="6774545" y="4035557"/>
              <a:ext cx="35268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阿里巴巴普惠体 Medium" panose="00020600040101010101" pitchFamily="18" charset="-122"/>
                  <a:sym typeface="微软雅黑" panose="020B0503020204020204" pitchFamily="34" charset="-122"/>
                </a:rPr>
                <a:t>第三阶段：收心</a:t>
              </a:r>
            </a:p>
          </p:txBody>
        </p:sp>
      </p:grpSp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BF9BA67-B313-484E-B362-B9DE562298B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962657" y="881317"/>
            <a:ext cx="9229344" cy="5976683"/>
          </a:xfrm>
          <a:prstGeom prst="rect">
            <a:avLst/>
          </a:prstGeom>
        </p:spPr>
      </p:pic>
      <p:grpSp>
        <p:nvGrpSpPr>
          <p:cNvPr id="16" name="组合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16747AC-1392-43BE-B207-C6AB2948C359}"/>
              </a:ext>
            </a:extLst>
          </p:cNvPr>
          <p:cNvGrpSpPr/>
          <p:nvPr/>
        </p:nvGrpSpPr>
        <p:grpSpPr>
          <a:xfrm>
            <a:off x="1459345" y="1681019"/>
            <a:ext cx="3454400" cy="3731490"/>
            <a:chOff x="1505527" y="636606"/>
            <a:chExt cx="2917623" cy="3530313"/>
          </a:xfrm>
        </p:grpSpPr>
        <p:sp>
          <p:nvSpPr>
            <p:cNvPr id="17" name="文本框 1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B0FB67E-CDCD-4D36-B7FD-ADB16A205541}"/>
                </a:ext>
              </a:extLst>
            </p:cNvPr>
            <p:cNvSpPr txBox="1"/>
            <p:nvPr/>
          </p:nvSpPr>
          <p:spPr>
            <a:xfrm>
              <a:off x="1505527" y="636606"/>
              <a:ext cx="2917623" cy="3530313"/>
            </a:xfrm>
            <a:prstGeom prst="rect">
              <a:avLst/>
            </a:prstGeom>
            <a:solidFill>
              <a:srgbClr val="F59E4E"/>
            </a:solidFill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3E69A4A-FC03-44A0-B6DB-4224D6FD0D03}"/>
                </a:ext>
              </a:extLst>
            </p:cNvPr>
            <p:cNvSpPr txBox="1"/>
            <p:nvPr/>
          </p:nvSpPr>
          <p:spPr>
            <a:xfrm>
              <a:off x="1519258" y="1005386"/>
              <a:ext cx="2824010" cy="279275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</a:rPr>
                <a:t>8</a:t>
              </a:r>
              <a:r>
                <a:rPr lang="zh-CN" alt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</a:rPr>
                <a:t>月上旬，同学们的学习又要进入正题，新学科化学要提前学习，数学物理等新知识点要提前预习，为开学做好准备。可以尝试做一个初三复习计划表，找找感觉，为即将开始的初三生活做好心理准备。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7671247"/>
      </p:ext>
    </p:extLst>
  </p:cSld>
  <p:clrMapOvr>
    <a:masterClrMapping/>
  </p:clrMapOvr>
  <p:transition spd="slow" advTm="4000"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4EE3D0A-A5CA-4BA7-9A17-EC151DAA9024}"/>
              </a:ext>
            </a:extLst>
          </p:cNvPr>
          <p:cNvGrpSpPr/>
          <p:nvPr/>
        </p:nvGrpSpPr>
        <p:grpSpPr>
          <a:xfrm>
            <a:off x="4423150" y="257324"/>
            <a:ext cx="3418725" cy="584775"/>
            <a:chOff x="6457006" y="3943262"/>
            <a:chExt cx="4252747" cy="584775"/>
          </a:xfrm>
        </p:grpSpPr>
        <p:sp>
          <p:nvSpPr>
            <p:cNvPr id="5" name="矩形: 圆角 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4C477AE-18D1-439D-BE25-2889FAED8DBD}"/>
                </a:ext>
              </a:extLst>
            </p:cNvPr>
            <p:cNvSpPr/>
            <p:nvPr/>
          </p:nvSpPr>
          <p:spPr>
            <a:xfrm>
              <a:off x="6457006" y="3982480"/>
              <a:ext cx="4252747" cy="506265"/>
            </a:xfrm>
            <a:prstGeom prst="roundRect">
              <a:avLst>
                <a:gd name="adj" fmla="val 50000"/>
              </a:avLst>
            </a:prstGeom>
            <a:solidFill>
              <a:srgbClr val="F59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AD1FFE1-753F-40D8-A8DC-A86492179ABC}"/>
                </a:ext>
              </a:extLst>
            </p:cNvPr>
            <p:cNvSpPr txBox="1"/>
            <p:nvPr/>
          </p:nvSpPr>
          <p:spPr>
            <a:xfrm>
              <a:off x="6819964" y="3943262"/>
              <a:ext cx="35268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2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三极尖叫体" panose="00000500000000000000" pitchFamily="2" charset="-122"/>
                  <a:ea typeface="三极尖叫体" panose="00000500000000000000" pitchFamily="2" charset="-122"/>
                  <a:cs typeface="阿里巴巴普惠体 Medium" panose="00020600040101010101" pitchFamily="18" charset="-122"/>
                </a:rPr>
                <a:t>初三是什么</a:t>
              </a:r>
            </a:p>
          </p:txBody>
        </p:sp>
      </p:grpSp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BC26FFD-ABDA-4708-9606-63923C5BF69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92559">
            <a:off x="7290565" y="1923589"/>
            <a:ext cx="4169690" cy="4169690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DBE7B8A-E45A-4C80-9F4C-DA60ECC4AEAA}"/>
              </a:ext>
            </a:extLst>
          </p:cNvPr>
          <p:cNvGrpSpPr/>
          <p:nvPr/>
        </p:nvGrpSpPr>
        <p:grpSpPr>
          <a:xfrm>
            <a:off x="1149598" y="1647258"/>
            <a:ext cx="4082667" cy="649624"/>
            <a:chOff x="1678053" y="3517295"/>
            <a:chExt cx="2745097" cy="649624"/>
          </a:xfrm>
        </p:grpSpPr>
        <p:sp>
          <p:nvSpPr>
            <p:cNvPr id="9" name="文本框 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AF01A01-17FF-45D2-A892-8486F6574D72}"/>
                </a:ext>
              </a:extLst>
            </p:cNvPr>
            <p:cNvSpPr txBox="1"/>
            <p:nvPr/>
          </p:nvSpPr>
          <p:spPr>
            <a:xfrm>
              <a:off x="1678053" y="3572397"/>
              <a:ext cx="2745097" cy="594522"/>
            </a:xfrm>
            <a:prstGeom prst="rect">
              <a:avLst/>
            </a:prstGeom>
            <a:solidFill>
              <a:srgbClr val="F59E4E"/>
            </a:solidFill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B64872B-492B-457D-9311-2B29177E5285}"/>
                </a:ext>
              </a:extLst>
            </p:cNvPr>
            <p:cNvSpPr txBox="1"/>
            <p:nvPr/>
          </p:nvSpPr>
          <p:spPr>
            <a:xfrm>
              <a:off x="1678053" y="3517295"/>
              <a:ext cx="2745097" cy="59452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</a:rPr>
                <a:t>小 闹 钟 的 启 示</a:t>
              </a:r>
            </a:p>
          </p:txBody>
        </p:sp>
      </p:grpSp>
      <p:sp>
        <p:nvSpPr>
          <p:cNvPr id="11" name="文本框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4568701-E71A-471B-AFEF-7C7D9361D99D}"/>
              </a:ext>
            </a:extLst>
          </p:cNvPr>
          <p:cNvSpPr txBox="1"/>
          <p:nvPr/>
        </p:nvSpPr>
        <p:spPr>
          <a:xfrm>
            <a:off x="969265" y="2477611"/>
            <a:ext cx="6367200" cy="3293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一只新组装好的小钟放在了两只旧钟当中。两只旧钟“滴答”、“滴答”一分一秒地走着。</a:t>
            </a:r>
          </a:p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“天哪，三千二百万次，我做不到！”</a:t>
            </a:r>
          </a:p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 其中一只旧钟对新伙伴说：“来吧，你也该工作了。不过，我很担心，当你知道一年要摆三千二百万次以后，恐怕你就吃不消了”。</a:t>
            </a:r>
          </a:p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另外一只小闹钟却安慰它说：“不要听它瞎说，很简单，你只要每秒钟摆一下即可。”</a:t>
            </a:r>
          </a:p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 “天下哪有这样简单的事情。”小钟将信将疑。“如果这样，我就试试吧。”</a:t>
            </a:r>
          </a:p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小钟很轻松地每秒钟“滴答”摆一下。不知不觉中，一年过去了，它轻松地摆了三千二百万次。</a:t>
            </a:r>
          </a:p>
        </p:txBody>
      </p:sp>
    </p:spTree>
    <p:extLst>
      <p:ext uri="{BB962C8B-B14F-4D97-AF65-F5344CB8AC3E}">
        <p14:creationId xmlns:p14="http://schemas.microsoft.com/office/powerpoint/2010/main" val="2021179129"/>
      </p:ext>
    </p:extLst>
  </p:cSld>
  <p:clrMapOvr>
    <a:masterClrMapping/>
  </p:clrMapOvr>
  <p:transition spd="slow" advTm="4000">
    <p:comb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1600</Words>
  <Application>Microsoft Office PowerPoint</Application>
  <PresentationFormat>宽屏</PresentationFormat>
  <Paragraphs>94</Paragraphs>
  <Slides>20</Slides>
  <Notes>20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33" baseType="lpstr">
      <vt:lpstr>Meiryo</vt:lpstr>
      <vt:lpstr>阿里巴巴普惠体 Medium</vt:lpstr>
      <vt:lpstr>等线</vt:lpstr>
      <vt:lpstr>等线 Light</vt:lpstr>
      <vt:lpstr>三极尖叫体</vt:lpstr>
      <vt:lpstr>宋体</vt:lpstr>
      <vt:lpstr>微软雅黑</vt:lpstr>
      <vt:lpstr>Arial</vt:lpstr>
      <vt:lpstr>Calibri</vt:lpstr>
      <vt:lpstr>Calibri Light</vt:lpstr>
      <vt:lpstr>Wingdings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8</cp:revision>
  <cp:lastPrinted>2022-07-06T21:28:01Z</cp:lastPrinted>
  <dcterms:created xsi:type="dcterms:W3CDTF">2022-07-06T21:28:01Z</dcterms:created>
  <dcterms:modified xsi:type="dcterms:W3CDTF">2023-02-21T01:25:11Z</dcterms:modified>
</cp:coreProperties>
</file>