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34"/>
  </p:notesMasterIdLst>
  <p:handoutMasterIdLst>
    <p:handoutMasterId r:id="rId35"/>
  </p:handoutMasterIdLst>
  <p:sldIdLst>
    <p:sldId id="256" r:id="rId3"/>
    <p:sldId id="281" r:id="rId4"/>
    <p:sldId id="286" r:id="rId5"/>
    <p:sldId id="282" r:id="rId6"/>
    <p:sldId id="257" r:id="rId7"/>
    <p:sldId id="294" r:id="rId8"/>
    <p:sldId id="295" r:id="rId9"/>
    <p:sldId id="296" r:id="rId10"/>
    <p:sldId id="300" r:id="rId11"/>
    <p:sldId id="298" r:id="rId12"/>
    <p:sldId id="291" r:id="rId13"/>
    <p:sldId id="301" r:id="rId14"/>
    <p:sldId id="302" r:id="rId15"/>
    <p:sldId id="303" r:id="rId16"/>
    <p:sldId id="304" r:id="rId17"/>
    <p:sldId id="305" r:id="rId18"/>
    <p:sldId id="306" r:id="rId19"/>
    <p:sldId id="292" r:id="rId20"/>
    <p:sldId id="307" r:id="rId21"/>
    <p:sldId id="309" r:id="rId22"/>
    <p:sldId id="308" r:id="rId23"/>
    <p:sldId id="310" r:id="rId24"/>
    <p:sldId id="311" r:id="rId25"/>
    <p:sldId id="293" r:id="rId26"/>
    <p:sldId id="314" r:id="rId27"/>
    <p:sldId id="313" r:id="rId28"/>
    <p:sldId id="312" r:id="rId29"/>
    <p:sldId id="315" r:id="rId30"/>
    <p:sldId id="316" r:id="rId31"/>
    <p:sldId id="317" r:id="rId32"/>
    <p:sldId id="318" r:id="rId33"/>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02C"/>
    <a:srgbClr val="466EE0"/>
    <a:srgbClr val="476EE0"/>
    <a:srgbClr val="E456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4629"/>
  </p:normalViewPr>
  <p:slideViewPr>
    <p:cSldViewPr snapToGrid="0">
      <p:cViewPr varScale="1">
        <p:scale>
          <a:sx n="104" d="100"/>
          <a:sy n="104" d="100"/>
        </p:scale>
        <p:origin x="594"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gradFill>
              <a:gsLst>
                <a:gs pos="0">
                  <a:schemeClr val="accent1"/>
                </a:gs>
                <a:gs pos="100000">
                  <a:schemeClr val="accent3"/>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20XX</c:v>
                </c:pt>
                <c:pt idx="1">
                  <c:v>20XX</c:v>
                </c:pt>
                <c:pt idx="2">
                  <c:v>20XX</c:v>
                </c:pt>
              </c:strCache>
            </c:strRef>
          </c:cat>
          <c:val>
            <c:numRef>
              <c:f>Sheet1!$B$2:$B$4</c:f>
              <c:numCache>
                <c:formatCode>General</c:formatCode>
                <c:ptCount val="3"/>
                <c:pt idx="0">
                  <c:v>5.7</c:v>
                </c:pt>
                <c:pt idx="1">
                  <c:v>7.1</c:v>
                </c:pt>
                <c:pt idx="2">
                  <c:v>76.7</c:v>
                </c:pt>
              </c:numCache>
            </c:numRef>
          </c:val>
          <c:extLst xmlns:c16r2="http://schemas.microsoft.com/office/drawing/2015/06/chart">
            <c:ext xmlns:c16="http://schemas.microsoft.com/office/drawing/2014/chart" uri="{C3380CC4-5D6E-409C-BE32-E72D297353CC}">
              <c16:uniqueId val="{00000000-12BA-4723-841F-439898CCDB51}"/>
            </c:ext>
          </c:extLst>
        </c:ser>
        <c:dLbls>
          <c:dLblPos val="outEnd"/>
          <c:showLegendKey val="0"/>
          <c:showVal val="1"/>
          <c:showCatName val="0"/>
          <c:showSerName val="0"/>
          <c:showPercent val="0"/>
          <c:showBubbleSize val="0"/>
        </c:dLbls>
        <c:gapWidth val="105"/>
        <c:overlap val="6"/>
        <c:axId val="-820154064"/>
        <c:axId val="-820151888"/>
      </c:barChart>
      <c:catAx>
        <c:axId val="-82015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20151888"/>
        <c:crosses val="autoZero"/>
        <c:auto val="1"/>
        <c:lblAlgn val="ctr"/>
        <c:lblOffset val="100"/>
        <c:noMultiLvlLbl val="0"/>
      </c:catAx>
      <c:valAx>
        <c:axId val="-820151888"/>
        <c:scaling>
          <c:orientation val="minMax"/>
        </c:scaling>
        <c:delete val="0"/>
        <c:axPos val="l"/>
        <c:majorGridlines>
          <c:spPr>
            <a:ln w="9525" cap="flat" cmpd="sng" algn="ctr">
              <a:solidFill>
                <a:schemeClr val="tx1">
                  <a:lumMod val="15000"/>
                  <a:lumOff val="8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20154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gradFill>
              <a:gsLst>
                <a:gs pos="0">
                  <a:schemeClr val="accent1"/>
                </a:gs>
                <a:gs pos="100000">
                  <a:schemeClr val="accent3"/>
                </a:gs>
              </a:gsLst>
              <a:lin ang="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20XX</c:v>
                </c:pt>
                <c:pt idx="1">
                  <c:v>20XX</c:v>
                </c:pt>
                <c:pt idx="2">
                  <c:v>20XX</c:v>
                </c:pt>
              </c:strCache>
            </c:strRef>
          </c:cat>
          <c:val>
            <c:numRef>
              <c:f>Sheet1!$B$2:$B$4</c:f>
              <c:numCache>
                <c:formatCode>General</c:formatCode>
                <c:ptCount val="3"/>
                <c:pt idx="0">
                  <c:v>40</c:v>
                </c:pt>
                <c:pt idx="1">
                  <c:v>141</c:v>
                </c:pt>
                <c:pt idx="2">
                  <c:v>338</c:v>
                </c:pt>
              </c:numCache>
            </c:numRef>
          </c:val>
          <c:extLst xmlns:c16r2="http://schemas.microsoft.com/office/drawing/2015/06/chart">
            <c:ext xmlns:c16="http://schemas.microsoft.com/office/drawing/2014/chart" uri="{C3380CC4-5D6E-409C-BE32-E72D297353CC}">
              <c16:uniqueId val="{00000000-3246-4675-AAAE-1A68FB6FB1EB}"/>
            </c:ext>
          </c:extLst>
        </c:ser>
        <c:dLbls>
          <c:showLegendKey val="0"/>
          <c:showVal val="0"/>
          <c:showCatName val="0"/>
          <c:showSerName val="0"/>
          <c:showPercent val="0"/>
          <c:showBubbleSize val="0"/>
        </c:dLbls>
        <c:gapWidth val="182"/>
        <c:axId val="-820151344"/>
        <c:axId val="-820149712"/>
      </c:barChart>
      <c:catAx>
        <c:axId val="-820151344"/>
        <c:scaling>
          <c:orientation val="minMax"/>
        </c:scaling>
        <c:delete val="0"/>
        <c:axPos val="l"/>
        <c:numFmt formatCode="General" sourceLinked="1"/>
        <c:majorTickMark val="none"/>
        <c:minorTickMark val="none"/>
        <c:tickLblPos val="nextTo"/>
        <c:spPr>
          <a:noFill/>
          <a:ln w="9525" cap="flat" cmpd="sng" algn="ctr">
            <a:solidFill>
              <a:schemeClr val="accent1">
                <a:alpha val="10000"/>
              </a:schemeClr>
            </a:solidFill>
            <a:round/>
          </a:ln>
          <a:effectLst/>
        </c:spPr>
        <c:txPr>
          <a:bodyPr rot="-60000000" spcFirstLastPara="1" vertOverflow="ellipsis" vert="horz" wrap="square" anchor="ctr" anchorCtr="1"/>
          <a:lstStyle/>
          <a:p>
            <a:pPr>
              <a:defRPr sz="1197" b="0" i="0" u="none" strike="noStrike" kern="1200" baseline="0">
                <a:solidFill>
                  <a:schemeClr val="bg1">
                    <a:alpha val="50000"/>
                  </a:schemeClr>
                </a:solidFill>
                <a:latin typeface="+mn-lt"/>
                <a:ea typeface="+mn-ea"/>
                <a:cs typeface="+mn-cs"/>
              </a:defRPr>
            </a:pPr>
            <a:endParaRPr lang="zh-CN"/>
          </a:p>
        </c:txPr>
        <c:crossAx val="-820149712"/>
        <c:crosses val="autoZero"/>
        <c:auto val="1"/>
        <c:lblAlgn val="ctr"/>
        <c:lblOffset val="100"/>
        <c:noMultiLvlLbl val="0"/>
      </c:catAx>
      <c:valAx>
        <c:axId val="-820149712"/>
        <c:scaling>
          <c:orientation val="minMax"/>
        </c:scaling>
        <c:delete val="0"/>
        <c:axPos val="b"/>
        <c:majorGridlines>
          <c:spPr>
            <a:ln w="9525" cap="flat" cmpd="sng" algn="ctr">
              <a:solidFill>
                <a:schemeClr val="accent1">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20151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3CA6C38C-2DE9-E292-EDCF-28980EEA56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OPPOSans B" panose="00020600040101010101" pitchFamily="18" charset="-122"/>
              <a:ea typeface="OPPOSans B" panose="00020600040101010101" pitchFamily="18" charset="-122"/>
            </a:endParaRPr>
          </a:p>
        </p:txBody>
      </p:sp>
      <p:sp>
        <p:nvSpPr>
          <p:cNvPr id="3" name="日期占位符 2">
            <a:extLst>
              <a:ext uri="{FF2B5EF4-FFF2-40B4-BE49-F238E27FC236}">
                <a16:creationId xmlns:a16="http://schemas.microsoft.com/office/drawing/2014/main" xmlns="" id="{DE8151AA-0716-F43E-65F2-1F389AB549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BC3EC6-A2D5-4135-AD91-C4B49539DF2B}" type="datetimeFigureOut">
              <a:rPr lang="zh-CN" altLang="en-US" smtClean="0">
                <a:latin typeface="OPPOSans B" panose="00020600040101010101" pitchFamily="18" charset="-122"/>
                <a:ea typeface="OPPOSans B" panose="00020600040101010101" pitchFamily="18" charset="-122"/>
              </a:rPr>
              <a:t>2023/2/22</a:t>
            </a:fld>
            <a:endParaRPr lang="zh-CN" altLang="en-US" dirty="0">
              <a:latin typeface="OPPOSans B" panose="00020600040101010101" pitchFamily="18" charset="-122"/>
              <a:ea typeface="OPPOSans B" panose="00020600040101010101" pitchFamily="18" charset="-122"/>
            </a:endParaRPr>
          </a:p>
        </p:txBody>
      </p:sp>
      <p:sp>
        <p:nvSpPr>
          <p:cNvPr id="4" name="页脚占位符 3">
            <a:extLst>
              <a:ext uri="{FF2B5EF4-FFF2-40B4-BE49-F238E27FC236}">
                <a16:creationId xmlns:a16="http://schemas.microsoft.com/office/drawing/2014/main" xmlns="" id="{352B27C0-9DB1-3B21-8385-D8C98EE469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OPPOSans B" panose="00020600040101010101" pitchFamily="18" charset="-122"/>
              <a:ea typeface="OPPOSans B" panose="00020600040101010101" pitchFamily="18" charset="-122"/>
            </a:endParaRPr>
          </a:p>
        </p:txBody>
      </p:sp>
      <p:sp>
        <p:nvSpPr>
          <p:cNvPr id="5" name="灯片编号占位符 4">
            <a:extLst>
              <a:ext uri="{FF2B5EF4-FFF2-40B4-BE49-F238E27FC236}">
                <a16:creationId xmlns:a16="http://schemas.microsoft.com/office/drawing/2014/main" xmlns="" id="{0F0DD4C4-4924-1FB5-FDBE-679837C129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18B88A-248F-40FE-BD68-09CE71860FA4}" type="slidenum">
              <a:rPr lang="zh-CN" altLang="en-US" smtClean="0">
                <a:latin typeface="OPPOSans B" panose="00020600040101010101" pitchFamily="18" charset="-122"/>
                <a:ea typeface="OPPOSans B" panose="00020600040101010101" pitchFamily="18" charset="-122"/>
              </a:rPr>
              <a:t>‹#›</a:t>
            </a:fld>
            <a:endParaRPr lang="zh-CN" altLang="en-US" dirty="0">
              <a:latin typeface="OPPOSans B" panose="00020600040101010101" pitchFamily="18" charset="-122"/>
              <a:ea typeface="OPPOSans B" panose="00020600040101010101" pitchFamily="18" charset="-122"/>
            </a:endParaRPr>
          </a:p>
        </p:txBody>
      </p:sp>
    </p:spTree>
    <p:extLst>
      <p:ext uri="{BB962C8B-B14F-4D97-AF65-F5344CB8AC3E}">
        <p14:creationId xmlns:p14="http://schemas.microsoft.com/office/powerpoint/2010/main" val="45932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6AB96-190E-42D9-8072-8F459565B490}" type="datetimeFigureOut">
              <a:rPr lang="zh-CN" altLang="en-US" smtClean="0"/>
              <a:t>2023/2/22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3F61D-C0C9-4E82-A205-2C1ABD0E3594}" type="slidenum">
              <a:rPr lang="zh-CN" altLang="en-US" smtClean="0"/>
              <a:t>‹#›</a:t>
            </a:fld>
            <a:endParaRPr lang="zh-CN" altLang="en-US"/>
          </a:p>
        </p:txBody>
      </p:sp>
    </p:spTree>
    <p:extLst>
      <p:ext uri="{BB962C8B-B14F-4D97-AF65-F5344CB8AC3E}">
        <p14:creationId xmlns:p14="http://schemas.microsoft.com/office/powerpoint/2010/main" val="2888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a:t>
            </a:fld>
            <a:endParaRPr lang="zh-CN" altLang="en-US"/>
          </a:p>
        </p:txBody>
      </p:sp>
    </p:spTree>
    <p:extLst>
      <p:ext uri="{BB962C8B-B14F-4D97-AF65-F5344CB8AC3E}">
        <p14:creationId xmlns:p14="http://schemas.microsoft.com/office/powerpoint/2010/main" val="123207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10</a:t>
            </a:fld>
            <a:endParaRPr lang="zh-CN" altLang="en-US"/>
          </a:p>
        </p:txBody>
      </p:sp>
    </p:spTree>
    <p:extLst>
      <p:ext uri="{BB962C8B-B14F-4D97-AF65-F5344CB8AC3E}">
        <p14:creationId xmlns:p14="http://schemas.microsoft.com/office/powerpoint/2010/main" val="174681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11</a:t>
            </a:fld>
            <a:endParaRPr lang="zh-CN" altLang="en-US"/>
          </a:p>
        </p:txBody>
      </p:sp>
    </p:spTree>
    <p:extLst>
      <p:ext uri="{BB962C8B-B14F-4D97-AF65-F5344CB8AC3E}">
        <p14:creationId xmlns:p14="http://schemas.microsoft.com/office/powerpoint/2010/main" val="3210512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12</a:t>
            </a:fld>
            <a:endParaRPr lang="zh-CN" altLang="en-US"/>
          </a:p>
        </p:txBody>
      </p:sp>
    </p:spTree>
    <p:extLst>
      <p:ext uri="{BB962C8B-B14F-4D97-AF65-F5344CB8AC3E}">
        <p14:creationId xmlns:p14="http://schemas.microsoft.com/office/powerpoint/2010/main" val="140782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13</a:t>
            </a:fld>
            <a:endParaRPr lang="zh-CN" altLang="en-US"/>
          </a:p>
        </p:txBody>
      </p:sp>
    </p:spTree>
    <p:extLst>
      <p:ext uri="{BB962C8B-B14F-4D97-AF65-F5344CB8AC3E}">
        <p14:creationId xmlns:p14="http://schemas.microsoft.com/office/powerpoint/2010/main" val="216432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14</a:t>
            </a:fld>
            <a:endParaRPr lang="zh-CN" altLang="en-US"/>
          </a:p>
        </p:txBody>
      </p:sp>
    </p:spTree>
    <p:extLst>
      <p:ext uri="{BB962C8B-B14F-4D97-AF65-F5344CB8AC3E}">
        <p14:creationId xmlns:p14="http://schemas.microsoft.com/office/powerpoint/2010/main" val="1252142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0BC3F61D-C0C9-4E82-A205-2C1ABD0E3594}" type="slidenum">
              <a:rPr lang="zh-CN" altLang="en-US" smtClean="0"/>
              <a:t>15</a:t>
            </a:fld>
            <a:endParaRPr lang="zh-CN" altLang="en-US"/>
          </a:p>
        </p:txBody>
      </p:sp>
    </p:spTree>
    <p:extLst>
      <p:ext uri="{BB962C8B-B14F-4D97-AF65-F5344CB8AC3E}">
        <p14:creationId xmlns:p14="http://schemas.microsoft.com/office/powerpoint/2010/main" val="2311514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16</a:t>
            </a:fld>
            <a:endParaRPr lang="zh-CN" altLang="en-US"/>
          </a:p>
        </p:txBody>
      </p:sp>
    </p:spTree>
    <p:extLst>
      <p:ext uri="{BB962C8B-B14F-4D97-AF65-F5344CB8AC3E}">
        <p14:creationId xmlns:p14="http://schemas.microsoft.com/office/powerpoint/2010/main" val="2880826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17</a:t>
            </a:fld>
            <a:endParaRPr lang="zh-CN" altLang="en-US"/>
          </a:p>
        </p:txBody>
      </p:sp>
    </p:spTree>
    <p:extLst>
      <p:ext uri="{BB962C8B-B14F-4D97-AF65-F5344CB8AC3E}">
        <p14:creationId xmlns:p14="http://schemas.microsoft.com/office/powerpoint/2010/main" val="304291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18</a:t>
            </a:fld>
            <a:endParaRPr lang="zh-CN" altLang="en-US"/>
          </a:p>
        </p:txBody>
      </p:sp>
    </p:spTree>
    <p:extLst>
      <p:ext uri="{BB962C8B-B14F-4D97-AF65-F5344CB8AC3E}">
        <p14:creationId xmlns:p14="http://schemas.microsoft.com/office/powerpoint/2010/main" val="3407790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19</a:t>
            </a:fld>
            <a:endParaRPr lang="zh-CN" altLang="en-US"/>
          </a:p>
        </p:txBody>
      </p:sp>
    </p:spTree>
    <p:extLst>
      <p:ext uri="{BB962C8B-B14F-4D97-AF65-F5344CB8AC3E}">
        <p14:creationId xmlns:p14="http://schemas.microsoft.com/office/powerpoint/2010/main" val="2481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a:t>
            </a:fld>
            <a:endParaRPr lang="zh-CN" altLang="en-US"/>
          </a:p>
        </p:txBody>
      </p:sp>
    </p:spTree>
    <p:extLst>
      <p:ext uri="{BB962C8B-B14F-4D97-AF65-F5344CB8AC3E}">
        <p14:creationId xmlns:p14="http://schemas.microsoft.com/office/powerpoint/2010/main" val="203567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20</a:t>
            </a:fld>
            <a:endParaRPr lang="zh-CN" altLang="en-US"/>
          </a:p>
        </p:txBody>
      </p:sp>
    </p:spTree>
    <p:extLst>
      <p:ext uri="{BB962C8B-B14F-4D97-AF65-F5344CB8AC3E}">
        <p14:creationId xmlns:p14="http://schemas.microsoft.com/office/powerpoint/2010/main" val="146634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21</a:t>
            </a:fld>
            <a:endParaRPr lang="zh-CN" altLang="en-US"/>
          </a:p>
        </p:txBody>
      </p:sp>
    </p:spTree>
    <p:extLst>
      <p:ext uri="{BB962C8B-B14F-4D97-AF65-F5344CB8AC3E}">
        <p14:creationId xmlns:p14="http://schemas.microsoft.com/office/powerpoint/2010/main" val="3433096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22</a:t>
            </a:fld>
            <a:endParaRPr lang="zh-CN" altLang="en-US"/>
          </a:p>
        </p:txBody>
      </p:sp>
    </p:spTree>
    <p:extLst>
      <p:ext uri="{BB962C8B-B14F-4D97-AF65-F5344CB8AC3E}">
        <p14:creationId xmlns:p14="http://schemas.microsoft.com/office/powerpoint/2010/main" val="185689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23</a:t>
            </a:fld>
            <a:endParaRPr lang="zh-CN" altLang="en-US"/>
          </a:p>
        </p:txBody>
      </p:sp>
    </p:spTree>
    <p:extLst>
      <p:ext uri="{BB962C8B-B14F-4D97-AF65-F5344CB8AC3E}">
        <p14:creationId xmlns:p14="http://schemas.microsoft.com/office/powerpoint/2010/main" val="95719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24</a:t>
            </a:fld>
            <a:endParaRPr lang="zh-CN" altLang="en-US"/>
          </a:p>
        </p:txBody>
      </p:sp>
    </p:spTree>
    <p:extLst>
      <p:ext uri="{BB962C8B-B14F-4D97-AF65-F5344CB8AC3E}">
        <p14:creationId xmlns:p14="http://schemas.microsoft.com/office/powerpoint/2010/main" val="311053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25</a:t>
            </a:fld>
            <a:endParaRPr lang="zh-CN" altLang="en-US"/>
          </a:p>
        </p:txBody>
      </p:sp>
    </p:spTree>
    <p:extLst>
      <p:ext uri="{BB962C8B-B14F-4D97-AF65-F5344CB8AC3E}">
        <p14:creationId xmlns:p14="http://schemas.microsoft.com/office/powerpoint/2010/main" val="2956198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26</a:t>
            </a:fld>
            <a:endParaRPr lang="zh-CN" altLang="en-US"/>
          </a:p>
        </p:txBody>
      </p:sp>
    </p:spTree>
    <p:extLst>
      <p:ext uri="{BB962C8B-B14F-4D97-AF65-F5344CB8AC3E}">
        <p14:creationId xmlns:p14="http://schemas.microsoft.com/office/powerpoint/2010/main" val="2941640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27</a:t>
            </a:fld>
            <a:endParaRPr lang="zh-CN" altLang="en-US"/>
          </a:p>
        </p:txBody>
      </p:sp>
    </p:spTree>
    <p:extLst>
      <p:ext uri="{BB962C8B-B14F-4D97-AF65-F5344CB8AC3E}">
        <p14:creationId xmlns:p14="http://schemas.microsoft.com/office/powerpoint/2010/main" val="3739845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28</a:t>
            </a:fld>
            <a:endParaRPr lang="zh-CN" altLang="en-US"/>
          </a:p>
        </p:txBody>
      </p:sp>
    </p:spTree>
    <p:extLst>
      <p:ext uri="{BB962C8B-B14F-4D97-AF65-F5344CB8AC3E}">
        <p14:creationId xmlns:p14="http://schemas.microsoft.com/office/powerpoint/2010/main" val="3281321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29</a:t>
            </a:fld>
            <a:endParaRPr lang="zh-CN" altLang="en-US"/>
          </a:p>
        </p:txBody>
      </p:sp>
    </p:spTree>
    <p:extLst>
      <p:ext uri="{BB962C8B-B14F-4D97-AF65-F5344CB8AC3E}">
        <p14:creationId xmlns:p14="http://schemas.microsoft.com/office/powerpoint/2010/main" val="192917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3</a:t>
            </a:fld>
            <a:endParaRPr lang="zh-CN" altLang="en-US"/>
          </a:p>
        </p:txBody>
      </p:sp>
    </p:spTree>
    <p:extLst>
      <p:ext uri="{BB962C8B-B14F-4D97-AF65-F5344CB8AC3E}">
        <p14:creationId xmlns:p14="http://schemas.microsoft.com/office/powerpoint/2010/main" val="408057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30</a:t>
            </a:fld>
            <a:endParaRPr lang="zh-CN" altLang="en-US"/>
          </a:p>
        </p:txBody>
      </p:sp>
    </p:spTree>
    <p:extLst>
      <p:ext uri="{BB962C8B-B14F-4D97-AF65-F5344CB8AC3E}">
        <p14:creationId xmlns:p14="http://schemas.microsoft.com/office/powerpoint/2010/main" val="1696071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4625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4</a:t>
            </a:fld>
            <a:endParaRPr lang="zh-CN" altLang="en-US"/>
          </a:p>
        </p:txBody>
      </p:sp>
    </p:spTree>
    <p:extLst>
      <p:ext uri="{BB962C8B-B14F-4D97-AF65-F5344CB8AC3E}">
        <p14:creationId xmlns:p14="http://schemas.microsoft.com/office/powerpoint/2010/main" val="412799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5</a:t>
            </a:fld>
            <a:endParaRPr lang="zh-CN" altLang="en-US"/>
          </a:p>
        </p:txBody>
      </p:sp>
    </p:spTree>
    <p:extLst>
      <p:ext uri="{BB962C8B-B14F-4D97-AF65-F5344CB8AC3E}">
        <p14:creationId xmlns:p14="http://schemas.microsoft.com/office/powerpoint/2010/main" val="196522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6</a:t>
            </a:fld>
            <a:endParaRPr lang="zh-CN" altLang="en-US"/>
          </a:p>
        </p:txBody>
      </p:sp>
    </p:spTree>
    <p:extLst>
      <p:ext uri="{BB962C8B-B14F-4D97-AF65-F5344CB8AC3E}">
        <p14:creationId xmlns:p14="http://schemas.microsoft.com/office/powerpoint/2010/main" val="100444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7</a:t>
            </a:fld>
            <a:endParaRPr lang="zh-CN" altLang="en-US"/>
          </a:p>
        </p:txBody>
      </p:sp>
    </p:spTree>
    <p:extLst>
      <p:ext uri="{BB962C8B-B14F-4D97-AF65-F5344CB8AC3E}">
        <p14:creationId xmlns:p14="http://schemas.microsoft.com/office/powerpoint/2010/main" val="307453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8</a:t>
            </a:fld>
            <a:endParaRPr lang="zh-CN" altLang="en-US"/>
          </a:p>
        </p:txBody>
      </p:sp>
    </p:spTree>
    <p:extLst>
      <p:ext uri="{BB962C8B-B14F-4D97-AF65-F5344CB8AC3E}">
        <p14:creationId xmlns:p14="http://schemas.microsoft.com/office/powerpoint/2010/main" val="124730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9</a:t>
            </a:fld>
            <a:endParaRPr lang="zh-CN" altLang="en-US"/>
          </a:p>
        </p:txBody>
      </p:sp>
    </p:spTree>
    <p:extLst>
      <p:ext uri="{BB962C8B-B14F-4D97-AF65-F5344CB8AC3E}">
        <p14:creationId xmlns:p14="http://schemas.microsoft.com/office/powerpoint/2010/main" val="214752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gradFill>
          <a:gsLst>
            <a:gs pos="0">
              <a:schemeClr val="tx1"/>
            </a:gs>
            <a:gs pos="100000">
              <a:schemeClr val="accent4">
                <a:lumMod val="25000"/>
              </a:schemeClr>
            </a:gs>
          </a:gsLst>
          <a:lin ang="16200000" scaled="1"/>
        </a:gradFill>
        <a:effectLst/>
      </p:bgPr>
    </p:bg>
    <p:spTree>
      <p:nvGrpSpPr>
        <p:cNvPr id="1" name=""/>
        <p:cNvGrpSpPr/>
        <p:nvPr/>
      </p:nvGrpSpPr>
      <p:grpSpPr>
        <a:xfrm>
          <a:off x="0" y="0"/>
          <a:ext cx="0" cy="0"/>
          <a:chOff x="0" y="0"/>
          <a:chExt cx="0" cy="0"/>
        </a:xfrm>
      </p:grpSpPr>
      <p:pic>
        <p:nvPicPr>
          <p:cNvPr id="4" name="图片 3" descr="夜晚的星空&#10;&#10;描述已自动生成">
            <a:extLst>
              <a:ext uri="{FF2B5EF4-FFF2-40B4-BE49-F238E27FC236}">
                <a16:creationId xmlns:a16="http://schemas.microsoft.com/office/drawing/2014/main" xmlns="" id="{7D61598D-B236-1300-CF10-D0E74A960CB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rot="16200000">
            <a:off x="2562563" y="-2562564"/>
            <a:ext cx="7066873" cy="12192000"/>
          </a:xfrm>
          <a:prstGeom prst="rect">
            <a:avLst/>
          </a:prstGeom>
        </p:spPr>
      </p:pic>
      <p:pic>
        <p:nvPicPr>
          <p:cNvPr id="3" name="图片 2">
            <a:extLst>
              <a:ext uri="{FF2B5EF4-FFF2-40B4-BE49-F238E27FC236}">
                <a16:creationId xmlns:a16="http://schemas.microsoft.com/office/drawing/2014/main" xmlns="" id="{12A13804-440D-6C39-49CF-7F70CBB74D1B}"/>
              </a:ext>
            </a:extLst>
          </p:cNvPr>
          <p:cNvPicPr>
            <a:picLocks noChangeAspect="1"/>
          </p:cNvPicPr>
          <p:nvPr userDrawn="1"/>
        </p:nvPicPr>
        <p:blipFill>
          <a:blip r:embed="rId3" cstate="screen">
            <a:alphaModFix amt="46000"/>
            <a:extLst>
              <a:ext uri="{28A0092B-C50C-407E-A947-70E740481C1C}">
                <a14:useLocalDpi xmlns:a14="http://schemas.microsoft.com/office/drawing/2010/main"/>
              </a:ext>
            </a:extLst>
          </a:blip>
          <a:srcRect l="46840" b="28106"/>
          <a:stretch>
            <a:fillRect/>
          </a:stretch>
        </p:blipFill>
        <p:spPr>
          <a:xfrm>
            <a:off x="1" y="2797900"/>
            <a:ext cx="3002119" cy="4060101"/>
          </a:xfrm>
          <a:custGeom>
            <a:avLst/>
            <a:gdLst>
              <a:gd name="connsiteX0" fmla="*/ 0 w 3002119"/>
              <a:gd name="connsiteY0" fmla="*/ 0 h 4060101"/>
              <a:gd name="connsiteX1" fmla="*/ 3002119 w 3002119"/>
              <a:gd name="connsiteY1" fmla="*/ 0 h 4060101"/>
              <a:gd name="connsiteX2" fmla="*/ 3002119 w 3002119"/>
              <a:gd name="connsiteY2" fmla="*/ 4060101 h 4060101"/>
              <a:gd name="connsiteX3" fmla="*/ 0 w 3002119"/>
              <a:gd name="connsiteY3" fmla="*/ 4060101 h 4060101"/>
            </a:gdLst>
            <a:ahLst/>
            <a:cxnLst>
              <a:cxn ang="0">
                <a:pos x="connsiteX0" y="connsiteY0"/>
              </a:cxn>
              <a:cxn ang="0">
                <a:pos x="connsiteX1" y="connsiteY1"/>
              </a:cxn>
              <a:cxn ang="0">
                <a:pos x="connsiteX2" y="connsiteY2"/>
              </a:cxn>
              <a:cxn ang="0">
                <a:pos x="connsiteX3" y="connsiteY3"/>
              </a:cxn>
            </a:cxnLst>
            <a:rect l="l" t="t" r="r" b="b"/>
            <a:pathLst>
              <a:path w="3002119" h="4060101">
                <a:moveTo>
                  <a:pt x="0" y="0"/>
                </a:moveTo>
                <a:lnTo>
                  <a:pt x="3002119" y="0"/>
                </a:lnTo>
                <a:lnTo>
                  <a:pt x="3002119" y="4060101"/>
                </a:lnTo>
                <a:lnTo>
                  <a:pt x="0" y="4060101"/>
                </a:lnTo>
                <a:close/>
              </a:path>
            </a:pathLst>
          </a:custGeom>
        </p:spPr>
      </p:pic>
      <p:pic>
        <p:nvPicPr>
          <p:cNvPr id="5" name="图片 4" descr="图片包含 游戏机, 大, 蓝色, 消防栓&#10;&#10;描述已自动生成">
            <a:extLst>
              <a:ext uri="{FF2B5EF4-FFF2-40B4-BE49-F238E27FC236}">
                <a16:creationId xmlns:a16="http://schemas.microsoft.com/office/drawing/2014/main" xmlns="" id="{52A032BC-2E6B-0EA4-7E86-2C903E30320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 y="0"/>
            <a:ext cx="518881" cy="800926"/>
          </a:xfrm>
          <a:custGeom>
            <a:avLst/>
            <a:gdLst>
              <a:gd name="connsiteX0" fmla="*/ 0 w 518881"/>
              <a:gd name="connsiteY0" fmla="*/ 0 h 800926"/>
              <a:gd name="connsiteX1" fmla="*/ 518881 w 518881"/>
              <a:gd name="connsiteY1" fmla="*/ 0 h 800926"/>
              <a:gd name="connsiteX2" fmla="*/ 518881 w 518881"/>
              <a:gd name="connsiteY2" fmla="*/ 800926 h 800926"/>
              <a:gd name="connsiteX3" fmla="*/ 0 w 518881"/>
              <a:gd name="connsiteY3" fmla="*/ 800926 h 800926"/>
            </a:gdLst>
            <a:ahLst/>
            <a:cxnLst>
              <a:cxn ang="0">
                <a:pos x="connsiteX0" y="connsiteY0"/>
              </a:cxn>
              <a:cxn ang="0">
                <a:pos x="connsiteX1" y="connsiteY1"/>
              </a:cxn>
              <a:cxn ang="0">
                <a:pos x="connsiteX2" y="connsiteY2"/>
              </a:cxn>
              <a:cxn ang="0">
                <a:pos x="connsiteX3" y="connsiteY3"/>
              </a:cxn>
            </a:cxnLst>
            <a:rect l="l" t="t" r="r" b="b"/>
            <a:pathLst>
              <a:path w="518881" h="800926">
                <a:moveTo>
                  <a:pt x="0" y="0"/>
                </a:moveTo>
                <a:lnTo>
                  <a:pt x="518881" y="0"/>
                </a:lnTo>
                <a:lnTo>
                  <a:pt x="518881" y="800926"/>
                </a:lnTo>
                <a:lnTo>
                  <a:pt x="0" y="800926"/>
                </a:lnTo>
                <a:close/>
              </a:path>
            </a:pathLst>
          </a:custGeom>
        </p:spPr>
      </p:pic>
      <p:pic>
        <p:nvPicPr>
          <p:cNvPr id="6" name="图片 5">
            <a:extLst>
              <a:ext uri="{FF2B5EF4-FFF2-40B4-BE49-F238E27FC236}">
                <a16:creationId xmlns:a16="http://schemas.microsoft.com/office/drawing/2014/main" xmlns="" id="{4BB120C9-25B6-197B-2043-9841B7015C5C}"/>
              </a:ext>
            </a:extLst>
          </p:cNvPr>
          <p:cNvPicPr>
            <a:picLocks noChangeAspect="1"/>
          </p:cNvPicPr>
          <p:nvPr userDrawn="1"/>
        </p:nvPicPr>
        <p:blipFill>
          <a:blip r:embed="rId5" cstate="screen">
            <a:extLst>
              <a:ext uri="{28A0092B-C50C-407E-A947-70E740481C1C}">
                <a14:useLocalDpi xmlns:a14="http://schemas.microsoft.com/office/drawing/2010/main"/>
              </a:ext>
            </a:extLst>
          </a:blip>
          <a:srcRect l="44616" t="38815"/>
          <a:stretch>
            <a:fillRect/>
          </a:stretch>
        </p:blipFill>
        <p:spPr>
          <a:xfrm>
            <a:off x="0" y="0"/>
            <a:ext cx="2261097" cy="2497968"/>
          </a:xfrm>
          <a:custGeom>
            <a:avLst/>
            <a:gdLst>
              <a:gd name="connsiteX0" fmla="*/ 0 w 2261097"/>
              <a:gd name="connsiteY0" fmla="*/ 0 h 2497968"/>
              <a:gd name="connsiteX1" fmla="*/ 2261097 w 2261097"/>
              <a:gd name="connsiteY1" fmla="*/ 0 h 2497968"/>
              <a:gd name="connsiteX2" fmla="*/ 2261097 w 2261097"/>
              <a:gd name="connsiteY2" fmla="*/ 2497968 h 2497968"/>
              <a:gd name="connsiteX3" fmla="*/ 0 w 2261097"/>
              <a:gd name="connsiteY3" fmla="*/ 2497968 h 2497968"/>
            </a:gdLst>
            <a:ahLst/>
            <a:cxnLst>
              <a:cxn ang="0">
                <a:pos x="connsiteX0" y="connsiteY0"/>
              </a:cxn>
              <a:cxn ang="0">
                <a:pos x="connsiteX1" y="connsiteY1"/>
              </a:cxn>
              <a:cxn ang="0">
                <a:pos x="connsiteX2" y="connsiteY2"/>
              </a:cxn>
              <a:cxn ang="0">
                <a:pos x="connsiteX3" y="connsiteY3"/>
              </a:cxn>
            </a:cxnLst>
            <a:rect l="l" t="t" r="r" b="b"/>
            <a:pathLst>
              <a:path w="2261097" h="2497968">
                <a:moveTo>
                  <a:pt x="0" y="0"/>
                </a:moveTo>
                <a:lnTo>
                  <a:pt x="2261097" y="0"/>
                </a:lnTo>
                <a:lnTo>
                  <a:pt x="2261097" y="2497968"/>
                </a:lnTo>
                <a:lnTo>
                  <a:pt x="0" y="2497968"/>
                </a:lnTo>
                <a:close/>
              </a:path>
            </a:pathLst>
          </a:custGeom>
        </p:spPr>
      </p:pic>
      <p:sp>
        <p:nvSpPr>
          <p:cNvPr id="7" name="任意多边形: 形状 6">
            <a:extLst>
              <a:ext uri="{FF2B5EF4-FFF2-40B4-BE49-F238E27FC236}">
                <a16:creationId xmlns:a16="http://schemas.microsoft.com/office/drawing/2014/main" xmlns="" id="{66798812-D84A-0DA5-26E9-10E581BE363A}"/>
              </a:ext>
            </a:extLst>
          </p:cNvPr>
          <p:cNvSpPr/>
          <p:nvPr userDrawn="1"/>
        </p:nvSpPr>
        <p:spPr>
          <a:xfrm>
            <a:off x="7489140" y="0"/>
            <a:ext cx="4702860" cy="6858000"/>
          </a:xfrm>
          <a:custGeom>
            <a:avLst/>
            <a:gdLst>
              <a:gd name="connsiteX0" fmla="*/ 1957851 w 4702860"/>
              <a:gd name="connsiteY0" fmla="*/ 0 h 6858000"/>
              <a:gd name="connsiteX1" fmla="*/ 4702860 w 4702860"/>
              <a:gd name="connsiteY1" fmla="*/ 0 h 6858000"/>
              <a:gd name="connsiteX2" fmla="*/ 4702860 w 4702860"/>
              <a:gd name="connsiteY2" fmla="*/ 3841041 h 6858000"/>
              <a:gd name="connsiteX3" fmla="*/ 3841566 w 4702860"/>
              <a:gd name="connsiteY3" fmla="*/ 6858000 h 6858000"/>
              <a:gd name="connsiteX4" fmla="*/ 0 w 470286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2860" h="6858000">
                <a:moveTo>
                  <a:pt x="1957851" y="0"/>
                </a:moveTo>
                <a:lnTo>
                  <a:pt x="4702860" y="0"/>
                </a:lnTo>
                <a:lnTo>
                  <a:pt x="4702860" y="3841041"/>
                </a:lnTo>
                <a:lnTo>
                  <a:pt x="3841566" y="6858000"/>
                </a:lnTo>
                <a:lnTo>
                  <a:pt x="0" y="6858000"/>
                </a:lnTo>
                <a:close/>
              </a:path>
            </a:pathLst>
          </a:custGeom>
          <a:blipFill dpi="0" rotWithShape="1">
            <a:blip r:embed="rId6"/>
            <a:srcRect/>
            <a:tile tx="0" ty="0" sx="100000" sy="100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a:extLst>
              <a:ext uri="{FF2B5EF4-FFF2-40B4-BE49-F238E27FC236}">
                <a16:creationId xmlns:a16="http://schemas.microsoft.com/office/drawing/2014/main" xmlns="" id="{AF594C47-1E98-E962-D5BE-1F6714D7E081}"/>
              </a:ext>
            </a:extLst>
          </p:cNvPr>
          <p:cNvSpPr/>
          <p:nvPr userDrawn="1"/>
        </p:nvSpPr>
        <p:spPr>
          <a:xfrm>
            <a:off x="7489140" y="0"/>
            <a:ext cx="4702860" cy="6858000"/>
          </a:xfrm>
          <a:custGeom>
            <a:avLst/>
            <a:gdLst>
              <a:gd name="connsiteX0" fmla="*/ 1957851 w 4702860"/>
              <a:gd name="connsiteY0" fmla="*/ 0 h 6858000"/>
              <a:gd name="connsiteX1" fmla="*/ 4702860 w 4702860"/>
              <a:gd name="connsiteY1" fmla="*/ 0 h 6858000"/>
              <a:gd name="connsiteX2" fmla="*/ 4702860 w 4702860"/>
              <a:gd name="connsiteY2" fmla="*/ 3841041 h 6858000"/>
              <a:gd name="connsiteX3" fmla="*/ 3841566 w 4702860"/>
              <a:gd name="connsiteY3" fmla="*/ 6858000 h 6858000"/>
              <a:gd name="connsiteX4" fmla="*/ 0 w 470286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2860" h="6858000">
                <a:moveTo>
                  <a:pt x="1957851" y="0"/>
                </a:moveTo>
                <a:lnTo>
                  <a:pt x="4702860" y="0"/>
                </a:lnTo>
                <a:lnTo>
                  <a:pt x="4702860" y="3841041"/>
                </a:lnTo>
                <a:lnTo>
                  <a:pt x="3841566" y="6858000"/>
                </a:lnTo>
                <a:lnTo>
                  <a:pt x="0" y="6858000"/>
                </a:lnTo>
                <a:close/>
              </a:path>
            </a:pathLst>
          </a:custGeom>
          <a:gradFill flip="none" rotWithShape="1">
            <a:gsLst>
              <a:gs pos="0">
                <a:schemeClr val="accent1">
                  <a:alpha val="23000"/>
                </a:schemeClr>
              </a:gs>
              <a:gs pos="100000">
                <a:schemeClr val="accent3">
                  <a:alpha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9" name="组合 8">
            <a:extLst>
              <a:ext uri="{FF2B5EF4-FFF2-40B4-BE49-F238E27FC236}">
                <a16:creationId xmlns:a16="http://schemas.microsoft.com/office/drawing/2014/main" xmlns="" id="{BA512AFD-C578-78B6-BE4D-F0E4AE9E1995}"/>
              </a:ext>
            </a:extLst>
          </p:cNvPr>
          <p:cNvGrpSpPr/>
          <p:nvPr userDrawn="1"/>
        </p:nvGrpSpPr>
        <p:grpSpPr>
          <a:xfrm>
            <a:off x="0" y="6215227"/>
            <a:ext cx="12458700" cy="124287"/>
            <a:chOff x="0" y="6215227"/>
            <a:chExt cx="12458700" cy="124287"/>
          </a:xfrm>
        </p:grpSpPr>
        <p:sp>
          <p:nvSpPr>
            <p:cNvPr id="10" name="任意多边形: 形状 9">
              <a:extLst>
                <a:ext uri="{FF2B5EF4-FFF2-40B4-BE49-F238E27FC236}">
                  <a16:creationId xmlns:a16="http://schemas.microsoft.com/office/drawing/2014/main" xmlns="" id="{C8013C54-EBA8-71B4-BBDD-AA2C0CA0D48C}"/>
                </a:ext>
              </a:extLst>
            </p:cNvPr>
            <p:cNvSpPr/>
            <p:nvPr/>
          </p:nvSpPr>
          <p:spPr>
            <a:xfrm flipV="1">
              <a:off x="0" y="6215227"/>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3"/>
              </a:solidFill>
            </a:ln>
            <a:effectLst>
              <a:outerShdw blurRad="508000" sx="102000" sy="102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xmlns="" id="{785AA2BA-D09F-784C-5617-CB162200DA7E}"/>
                </a:ext>
              </a:extLst>
            </p:cNvPr>
            <p:cNvSpPr/>
            <p:nvPr/>
          </p:nvSpPr>
          <p:spPr>
            <a:xfrm flipV="1">
              <a:off x="0" y="6215227"/>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xmlns="" id="{1B320F01-650D-2C8A-7DA3-3DE4651F9BA4}"/>
                </a:ext>
              </a:extLst>
            </p:cNvPr>
            <p:cNvCxnSpPr>
              <a:cxnSpLocks/>
            </p:cNvCxnSpPr>
            <p:nvPr/>
          </p:nvCxnSpPr>
          <p:spPr>
            <a:xfrm>
              <a:off x="1392238" y="6339514"/>
              <a:ext cx="1416050" cy="0"/>
            </a:xfrm>
            <a:prstGeom prst="line">
              <a:avLst/>
            </a:prstGeom>
            <a:ln w="34925" cap="rnd"/>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xmlns="" id="{25133D05-8562-AA82-3EF0-DC50C0BEA56E}"/>
              </a:ext>
            </a:extLst>
          </p:cNvPr>
          <p:cNvGrpSpPr/>
          <p:nvPr userDrawn="1"/>
        </p:nvGrpSpPr>
        <p:grpSpPr>
          <a:xfrm>
            <a:off x="-133350" y="456341"/>
            <a:ext cx="12458700" cy="124287"/>
            <a:chOff x="-133350" y="456341"/>
            <a:chExt cx="12458700" cy="124287"/>
          </a:xfrm>
        </p:grpSpPr>
        <p:sp>
          <p:nvSpPr>
            <p:cNvPr id="14" name="任意多边形: 形状 13">
              <a:extLst>
                <a:ext uri="{FF2B5EF4-FFF2-40B4-BE49-F238E27FC236}">
                  <a16:creationId xmlns:a16="http://schemas.microsoft.com/office/drawing/2014/main" xmlns="" id="{D9CEAEBA-8B12-C038-E695-D79B874AC20C}"/>
                </a:ext>
              </a:extLst>
            </p:cNvPr>
            <p:cNvSpPr/>
            <p:nvPr/>
          </p:nvSpPr>
          <p:spPr>
            <a:xfrm flipH="1">
              <a:off x="-133350" y="456341"/>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1"/>
              </a:solidFill>
            </a:ln>
            <a:effectLst>
              <a:outerShdw blurRad="508000" sx="102000" sy="102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xmlns="" id="{199DB71B-E9D8-5304-DD31-7B99D5116C9C}"/>
                </a:ext>
              </a:extLst>
            </p:cNvPr>
            <p:cNvSpPr/>
            <p:nvPr/>
          </p:nvSpPr>
          <p:spPr>
            <a:xfrm flipH="1">
              <a:off x="-133350" y="456341"/>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a:extLst>
                <a:ext uri="{FF2B5EF4-FFF2-40B4-BE49-F238E27FC236}">
                  <a16:creationId xmlns:a16="http://schemas.microsoft.com/office/drawing/2014/main" xmlns="" id="{54241E4C-1A95-7AF4-9AA7-A5591FD8F836}"/>
                </a:ext>
              </a:extLst>
            </p:cNvPr>
            <p:cNvCxnSpPr>
              <a:cxnSpLocks/>
            </p:cNvCxnSpPr>
            <p:nvPr/>
          </p:nvCxnSpPr>
          <p:spPr>
            <a:xfrm flipH="1" flipV="1">
              <a:off x="9517062" y="456341"/>
              <a:ext cx="1416050" cy="0"/>
            </a:xfrm>
            <a:prstGeom prst="line">
              <a:avLst/>
            </a:prstGeom>
            <a:ln w="34925" cap="rnd">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7" name="直接连接符 16">
            <a:extLst>
              <a:ext uri="{FF2B5EF4-FFF2-40B4-BE49-F238E27FC236}">
                <a16:creationId xmlns:a16="http://schemas.microsoft.com/office/drawing/2014/main" xmlns="" id="{16B9D156-D2A8-B89C-8AC0-613D68617361}"/>
              </a:ext>
            </a:extLst>
          </p:cNvPr>
          <p:cNvCxnSpPr>
            <a:cxnSpLocks/>
          </p:cNvCxnSpPr>
          <p:nvPr userDrawn="1"/>
        </p:nvCxnSpPr>
        <p:spPr>
          <a:xfrm flipH="1">
            <a:off x="7374090" y="-159657"/>
            <a:ext cx="2113501" cy="7420655"/>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a16="http://schemas.microsoft.com/office/drawing/2014/main" xmlns="" id="{C57AB46D-6DFA-105E-9985-8A4B7353B8B3}"/>
              </a:ext>
            </a:extLst>
          </p:cNvPr>
          <p:cNvPicPr>
            <a:picLocks noChangeAspect="1"/>
          </p:cNvPicPr>
          <p:nvPr userDrawn="1"/>
        </p:nvPicPr>
        <p:blipFill>
          <a:blip r:embed="rId5" cstate="screen">
            <a:extLst>
              <a:ext uri="{28A0092B-C50C-407E-A947-70E740481C1C}">
                <a14:useLocalDpi xmlns:a14="http://schemas.microsoft.com/office/drawing/2010/main"/>
              </a:ext>
            </a:extLst>
          </a:blip>
          <a:srcRect b="21143"/>
          <a:stretch>
            <a:fillRect/>
          </a:stretch>
        </p:blipFill>
        <p:spPr>
          <a:xfrm>
            <a:off x="5222777" y="2756734"/>
            <a:ext cx="5200880" cy="4101266"/>
          </a:xfrm>
          <a:custGeom>
            <a:avLst/>
            <a:gdLst>
              <a:gd name="connsiteX0" fmla="*/ 0 w 5200880"/>
              <a:gd name="connsiteY0" fmla="*/ 0 h 4101266"/>
              <a:gd name="connsiteX1" fmla="*/ 5200880 w 5200880"/>
              <a:gd name="connsiteY1" fmla="*/ 0 h 4101266"/>
              <a:gd name="connsiteX2" fmla="*/ 5200880 w 5200880"/>
              <a:gd name="connsiteY2" fmla="*/ 4101266 h 4101266"/>
              <a:gd name="connsiteX3" fmla="*/ 0 w 5200880"/>
              <a:gd name="connsiteY3" fmla="*/ 4101266 h 4101266"/>
            </a:gdLst>
            <a:ahLst/>
            <a:cxnLst>
              <a:cxn ang="0">
                <a:pos x="connsiteX0" y="connsiteY0"/>
              </a:cxn>
              <a:cxn ang="0">
                <a:pos x="connsiteX1" y="connsiteY1"/>
              </a:cxn>
              <a:cxn ang="0">
                <a:pos x="connsiteX2" y="connsiteY2"/>
              </a:cxn>
              <a:cxn ang="0">
                <a:pos x="connsiteX3" y="connsiteY3"/>
              </a:cxn>
            </a:cxnLst>
            <a:rect l="l" t="t" r="r" b="b"/>
            <a:pathLst>
              <a:path w="5200880" h="4101266">
                <a:moveTo>
                  <a:pt x="0" y="0"/>
                </a:moveTo>
                <a:lnTo>
                  <a:pt x="5200880" y="0"/>
                </a:lnTo>
                <a:lnTo>
                  <a:pt x="5200880" y="4101266"/>
                </a:lnTo>
                <a:lnTo>
                  <a:pt x="0" y="4101266"/>
                </a:lnTo>
                <a:close/>
              </a:path>
            </a:pathLst>
          </a:custGeom>
        </p:spPr>
      </p:pic>
      <p:sp>
        <p:nvSpPr>
          <p:cNvPr id="19" name="文本框 18">
            <a:extLst>
              <a:ext uri="{FF2B5EF4-FFF2-40B4-BE49-F238E27FC236}">
                <a16:creationId xmlns:a16="http://schemas.microsoft.com/office/drawing/2014/main" xmlns="" id="{91977B7C-F4BD-0AF9-9CE5-1541FDC1FD32}"/>
              </a:ext>
            </a:extLst>
          </p:cNvPr>
          <p:cNvSpPr txBox="1"/>
          <p:nvPr userDrawn="1"/>
        </p:nvSpPr>
        <p:spPr>
          <a:xfrm rot="17156684">
            <a:off x="8167657" y="2600012"/>
            <a:ext cx="6450869" cy="1446550"/>
          </a:xfrm>
          <a:prstGeom prst="rect">
            <a:avLst/>
          </a:prstGeom>
          <a:noFill/>
        </p:spPr>
        <p:txBody>
          <a:bodyPr wrap="none" rtlCol="0">
            <a:spAutoFit/>
          </a:bodyPr>
          <a:lstStyle/>
          <a:p>
            <a:r>
              <a:rPr lang="en-US" altLang="zh-CN" sz="8800">
                <a:ln>
                  <a:gradFill>
                    <a:gsLst>
                      <a:gs pos="47000">
                        <a:schemeClr val="bg1">
                          <a:alpha val="5000"/>
                        </a:schemeClr>
                      </a:gs>
                      <a:gs pos="47000">
                        <a:schemeClr val="bg1">
                          <a:alpha val="0"/>
                        </a:schemeClr>
                      </a:gs>
                    </a:gsLst>
                    <a:lin ang="5400000" scaled="1"/>
                  </a:gradFill>
                </a:ln>
                <a:noFill/>
              </a:rPr>
              <a:t>METAVERSE</a:t>
            </a:r>
            <a:endParaRPr lang="zh-CN" altLang="en-US" sz="8800">
              <a:ln>
                <a:gradFill>
                  <a:gsLst>
                    <a:gs pos="47000">
                      <a:schemeClr val="bg1">
                        <a:alpha val="5000"/>
                      </a:schemeClr>
                    </a:gs>
                    <a:gs pos="47000">
                      <a:schemeClr val="bg1">
                        <a:alpha val="0"/>
                      </a:schemeClr>
                    </a:gs>
                  </a:gsLst>
                  <a:lin ang="5400000" scaled="1"/>
                </a:gradFill>
              </a:ln>
              <a:noFill/>
            </a:endParaRPr>
          </a:p>
        </p:txBody>
      </p:sp>
      <p:sp>
        <p:nvSpPr>
          <p:cNvPr id="20" name="文本框 19">
            <a:extLst>
              <a:ext uri="{FF2B5EF4-FFF2-40B4-BE49-F238E27FC236}">
                <a16:creationId xmlns:a16="http://schemas.microsoft.com/office/drawing/2014/main" xmlns="" id="{F42C882B-A48B-83D5-1E4F-20D813D40733}"/>
              </a:ext>
            </a:extLst>
          </p:cNvPr>
          <p:cNvSpPr txBox="1"/>
          <p:nvPr userDrawn="1"/>
        </p:nvSpPr>
        <p:spPr>
          <a:xfrm rot="17156684">
            <a:off x="7813563" y="2541607"/>
            <a:ext cx="6450869" cy="1446550"/>
          </a:xfrm>
          <a:prstGeom prst="rect">
            <a:avLst/>
          </a:prstGeom>
          <a:noFill/>
        </p:spPr>
        <p:txBody>
          <a:bodyPr wrap="none" rtlCol="0">
            <a:spAutoFit/>
          </a:bodyPr>
          <a:lstStyle/>
          <a:p>
            <a:r>
              <a:rPr lang="en-US" altLang="zh-CN" sz="8800">
                <a:ln>
                  <a:gradFill>
                    <a:gsLst>
                      <a:gs pos="40000">
                        <a:schemeClr val="accent1">
                          <a:lumMod val="5000"/>
                          <a:lumOff val="95000"/>
                          <a:alpha val="4000"/>
                        </a:schemeClr>
                      </a:gs>
                      <a:gs pos="40000">
                        <a:schemeClr val="accent1">
                          <a:lumMod val="30000"/>
                          <a:lumOff val="70000"/>
                          <a:alpha val="0"/>
                        </a:schemeClr>
                      </a:gs>
                    </a:gsLst>
                    <a:lin ang="5400000" scaled="1"/>
                  </a:gradFill>
                </a:ln>
                <a:noFill/>
              </a:rPr>
              <a:t>METAVERSE</a:t>
            </a:r>
            <a:endParaRPr lang="zh-CN" altLang="en-US" sz="8800">
              <a:ln>
                <a:gradFill>
                  <a:gsLst>
                    <a:gs pos="40000">
                      <a:schemeClr val="accent1">
                        <a:lumMod val="5000"/>
                        <a:lumOff val="95000"/>
                        <a:alpha val="4000"/>
                      </a:schemeClr>
                    </a:gs>
                    <a:gs pos="40000">
                      <a:schemeClr val="accent1">
                        <a:lumMod val="30000"/>
                        <a:lumOff val="70000"/>
                        <a:alpha val="0"/>
                      </a:schemeClr>
                    </a:gs>
                  </a:gsLst>
                  <a:lin ang="5400000" scaled="1"/>
                </a:gradFill>
              </a:ln>
              <a:noFill/>
            </a:endParaRPr>
          </a:p>
        </p:txBody>
      </p:sp>
    </p:spTree>
    <p:extLst>
      <p:ext uri="{BB962C8B-B14F-4D97-AF65-F5344CB8AC3E}">
        <p14:creationId xmlns:p14="http://schemas.microsoft.com/office/powerpoint/2010/main" val="326685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384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630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5143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948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863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545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gradFill>
          <a:gsLst>
            <a:gs pos="0">
              <a:schemeClr val="tx1"/>
            </a:gs>
            <a:gs pos="100000">
              <a:schemeClr val="accent4">
                <a:lumMod val="25000"/>
              </a:schemeClr>
            </a:gs>
          </a:gsLst>
          <a:lin ang="16200000" scaled="1"/>
        </a:gradFill>
        <a:effectLst/>
      </p:bgPr>
    </p:bg>
    <p:spTree>
      <p:nvGrpSpPr>
        <p:cNvPr id="1" name=""/>
        <p:cNvGrpSpPr/>
        <p:nvPr/>
      </p:nvGrpSpPr>
      <p:grpSpPr>
        <a:xfrm>
          <a:off x="0" y="0"/>
          <a:ext cx="0" cy="0"/>
          <a:chOff x="0" y="0"/>
          <a:chExt cx="0" cy="0"/>
        </a:xfrm>
      </p:grpSpPr>
      <p:pic>
        <p:nvPicPr>
          <p:cNvPr id="4" name="图片 3" descr="夜空下的雪山&#10;&#10;中度可信度描述已自动生成">
            <a:extLst>
              <a:ext uri="{FF2B5EF4-FFF2-40B4-BE49-F238E27FC236}">
                <a16:creationId xmlns:a16="http://schemas.microsoft.com/office/drawing/2014/main" xmlns="" id="{5E272B6D-38A0-B677-F64B-DEB5B861203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169606"/>
            <a:ext cx="12192000" cy="7027606"/>
          </a:xfrm>
          <a:prstGeom prst="rect">
            <a:avLst/>
          </a:prstGeom>
        </p:spPr>
      </p:pic>
      <p:pic>
        <p:nvPicPr>
          <p:cNvPr id="8" name="图片 7">
            <a:extLst>
              <a:ext uri="{FF2B5EF4-FFF2-40B4-BE49-F238E27FC236}">
                <a16:creationId xmlns:a16="http://schemas.microsoft.com/office/drawing/2014/main" xmlns="" id="{834D8FA7-792F-7617-396E-C4F5D030D293}"/>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3400" r="30290"/>
          <a:stretch>
            <a:fillRect/>
          </a:stretch>
        </p:blipFill>
        <p:spPr>
          <a:xfrm>
            <a:off x="4497614" y="0"/>
            <a:ext cx="7694386" cy="5143500"/>
          </a:xfrm>
          <a:custGeom>
            <a:avLst/>
            <a:gdLst>
              <a:gd name="connsiteX0" fmla="*/ 0 w 7694386"/>
              <a:gd name="connsiteY0" fmla="*/ 0 h 5143500"/>
              <a:gd name="connsiteX1" fmla="*/ 7694386 w 7694386"/>
              <a:gd name="connsiteY1" fmla="*/ 0 h 5143500"/>
              <a:gd name="connsiteX2" fmla="*/ 7694386 w 7694386"/>
              <a:gd name="connsiteY2" fmla="*/ 5143500 h 5143500"/>
              <a:gd name="connsiteX3" fmla="*/ 0 w 769438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694386" h="5143500">
                <a:moveTo>
                  <a:pt x="0" y="0"/>
                </a:moveTo>
                <a:lnTo>
                  <a:pt x="7694386" y="0"/>
                </a:lnTo>
                <a:lnTo>
                  <a:pt x="7694386" y="5143500"/>
                </a:lnTo>
                <a:lnTo>
                  <a:pt x="0" y="5143500"/>
                </a:lnTo>
                <a:close/>
              </a:path>
            </a:pathLst>
          </a:custGeom>
        </p:spPr>
      </p:pic>
      <p:pic>
        <p:nvPicPr>
          <p:cNvPr id="12" name="图片 11" descr="图片包含 桌子, 黑暗, 巧克力, 紫色&#10;&#10;描述已自动生成">
            <a:extLst>
              <a:ext uri="{FF2B5EF4-FFF2-40B4-BE49-F238E27FC236}">
                <a16:creationId xmlns:a16="http://schemas.microsoft.com/office/drawing/2014/main" xmlns="" id="{23809D60-B3BC-C0A3-BCCA-46BC94F71BB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8361753" y="0"/>
            <a:ext cx="3830247" cy="2530367"/>
          </a:xfrm>
          <a:custGeom>
            <a:avLst/>
            <a:gdLst>
              <a:gd name="connsiteX0" fmla="*/ 0 w 3830247"/>
              <a:gd name="connsiteY0" fmla="*/ 0 h 2530367"/>
              <a:gd name="connsiteX1" fmla="*/ 3830247 w 3830247"/>
              <a:gd name="connsiteY1" fmla="*/ 0 h 2530367"/>
              <a:gd name="connsiteX2" fmla="*/ 3830247 w 3830247"/>
              <a:gd name="connsiteY2" fmla="*/ 2530367 h 2530367"/>
              <a:gd name="connsiteX3" fmla="*/ 0 w 3830247"/>
              <a:gd name="connsiteY3" fmla="*/ 2530367 h 2530367"/>
            </a:gdLst>
            <a:ahLst/>
            <a:cxnLst>
              <a:cxn ang="0">
                <a:pos x="connsiteX0" y="connsiteY0"/>
              </a:cxn>
              <a:cxn ang="0">
                <a:pos x="connsiteX1" y="connsiteY1"/>
              </a:cxn>
              <a:cxn ang="0">
                <a:pos x="connsiteX2" y="connsiteY2"/>
              </a:cxn>
              <a:cxn ang="0">
                <a:pos x="connsiteX3" y="connsiteY3"/>
              </a:cxn>
            </a:cxnLst>
            <a:rect l="l" t="t" r="r" b="b"/>
            <a:pathLst>
              <a:path w="3830247" h="2530367">
                <a:moveTo>
                  <a:pt x="0" y="0"/>
                </a:moveTo>
                <a:lnTo>
                  <a:pt x="3830247" y="0"/>
                </a:lnTo>
                <a:lnTo>
                  <a:pt x="3830247" y="2530367"/>
                </a:lnTo>
                <a:lnTo>
                  <a:pt x="0" y="2530367"/>
                </a:lnTo>
                <a:close/>
              </a:path>
            </a:pathLst>
          </a:custGeom>
        </p:spPr>
      </p:pic>
      <p:grpSp>
        <p:nvGrpSpPr>
          <p:cNvPr id="17" name="组合 16">
            <a:extLst>
              <a:ext uri="{FF2B5EF4-FFF2-40B4-BE49-F238E27FC236}">
                <a16:creationId xmlns:a16="http://schemas.microsoft.com/office/drawing/2014/main" xmlns="" id="{DBB1C78C-39DF-52A2-6283-28EC5CA8B1C4}"/>
              </a:ext>
            </a:extLst>
          </p:cNvPr>
          <p:cNvGrpSpPr/>
          <p:nvPr userDrawn="1"/>
        </p:nvGrpSpPr>
        <p:grpSpPr>
          <a:xfrm flipV="1">
            <a:off x="-133350" y="6207939"/>
            <a:ext cx="12458700" cy="124287"/>
            <a:chOff x="-133350" y="456341"/>
            <a:chExt cx="12458700" cy="124287"/>
          </a:xfrm>
        </p:grpSpPr>
        <p:sp>
          <p:nvSpPr>
            <p:cNvPr id="18" name="任意多边形: 形状 17">
              <a:extLst>
                <a:ext uri="{FF2B5EF4-FFF2-40B4-BE49-F238E27FC236}">
                  <a16:creationId xmlns:a16="http://schemas.microsoft.com/office/drawing/2014/main" xmlns="" id="{7CD9BAC3-17C4-10D6-F41E-E5F0F3427E9E}"/>
                </a:ext>
              </a:extLst>
            </p:cNvPr>
            <p:cNvSpPr/>
            <p:nvPr/>
          </p:nvSpPr>
          <p:spPr>
            <a:xfrm flipH="1">
              <a:off x="-133350" y="456341"/>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1"/>
              </a:solidFill>
            </a:ln>
            <a:effectLst>
              <a:outerShdw blurRad="508000" sx="102000" sy="102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xmlns="" id="{8FEB6ABD-0948-F6CA-5991-567AE40BE975}"/>
                </a:ext>
              </a:extLst>
            </p:cNvPr>
            <p:cNvSpPr/>
            <p:nvPr/>
          </p:nvSpPr>
          <p:spPr>
            <a:xfrm flipH="1">
              <a:off x="-133350" y="456341"/>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xmlns="" id="{CE3D9275-A232-1585-69DE-DB7C88285D42}"/>
                </a:ext>
              </a:extLst>
            </p:cNvPr>
            <p:cNvCxnSpPr>
              <a:cxnSpLocks/>
            </p:cNvCxnSpPr>
            <p:nvPr/>
          </p:nvCxnSpPr>
          <p:spPr>
            <a:xfrm flipH="1" flipV="1">
              <a:off x="9517062" y="456341"/>
              <a:ext cx="1416050" cy="0"/>
            </a:xfrm>
            <a:prstGeom prst="line">
              <a:avLst/>
            </a:prstGeom>
            <a:ln w="34925" cap="rnd">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1" name="图片 20" descr="穿着头盔的人&#10;&#10;中度可信度描述已自动生成">
            <a:extLst>
              <a:ext uri="{FF2B5EF4-FFF2-40B4-BE49-F238E27FC236}">
                <a16:creationId xmlns:a16="http://schemas.microsoft.com/office/drawing/2014/main" xmlns="" id="{11E0DB87-10F3-0061-A007-3024B2B4880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0" y="5331687"/>
            <a:ext cx="934898" cy="1526313"/>
          </a:xfrm>
          <a:custGeom>
            <a:avLst/>
            <a:gdLst>
              <a:gd name="connsiteX0" fmla="*/ 0 w 934898"/>
              <a:gd name="connsiteY0" fmla="*/ 0 h 1526313"/>
              <a:gd name="connsiteX1" fmla="*/ 934898 w 934898"/>
              <a:gd name="connsiteY1" fmla="*/ 0 h 1526313"/>
              <a:gd name="connsiteX2" fmla="*/ 934898 w 934898"/>
              <a:gd name="connsiteY2" fmla="*/ 1526313 h 1526313"/>
              <a:gd name="connsiteX3" fmla="*/ 0 w 934898"/>
              <a:gd name="connsiteY3" fmla="*/ 1526313 h 1526313"/>
            </a:gdLst>
            <a:ahLst/>
            <a:cxnLst>
              <a:cxn ang="0">
                <a:pos x="connsiteX0" y="connsiteY0"/>
              </a:cxn>
              <a:cxn ang="0">
                <a:pos x="connsiteX1" y="connsiteY1"/>
              </a:cxn>
              <a:cxn ang="0">
                <a:pos x="connsiteX2" y="connsiteY2"/>
              </a:cxn>
              <a:cxn ang="0">
                <a:pos x="connsiteX3" y="connsiteY3"/>
              </a:cxn>
            </a:cxnLst>
            <a:rect l="l" t="t" r="r" b="b"/>
            <a:pathLst>
              <a:path w="934898" h="1526313">
                <a:moveTo>
                  <a:pt x="0" y="0"/>
                </a:moveTo>
                <a:lnTo>
                  <a:pt x="934898" y="0"/>
                </a:lnTo>
                <a:lnTo>
                  <a:pt x="934898" y="1526313"/>
                </a:lnTo>
                <a:lnTo>
                  <a:pt x="0" y="1526313"/>
                </a:lnTo>
                <a:close/>
              </a:path>
            </a:pathLst>
          </a:custGeom>
          <a:effectLst>
            <a:outerShdw blurRad="762000" dist="787400" dir="11940000" sx="97000" sy="97000" algn="l" rotWithShape="0">
              <a:schemeClr val="accent3">
                <a:alpha val="50000"/>
              </a:schemeClr>
            </a:outerShdw>
          </a:effectLst>
        </p:spPr>
      </p:pic>
      <p:sp>
        <p:nvSpPr>
          <p:cNvPr id="52" name="弧形 51">
            <a:extLst>
              <a:ext uri="{FF2B5EF4-FFF2-40B4-BE49-F238E27FC236}">
                <a16:creationId xmlns:a16="http://schemas.microsoft.com/office/drawing/2014/main" xmlns="" id="{F2DB4CCA-9DBE-DF2A-09D7-3F32B4537857}"/>
              </a:ext>
            </a:extLst>
          </p:cNvPr>
          <p:cNvSpPr/>
          <p:nvPr/>
        </p:nvSpPr>
        <p:spPr>
          <a:xfrm>
            <a:off x="8149135" y="-6344321"/>
            <a:ext cx="9087304" cy="9087304"/>
          </a:xfrm>
          <a:prstGeom prst="arc">
            <a:avLst>
              <a:gd name="adj1" fmla="val 7939765"/>
              <a:gd name="adj2" fmla="val 7675755"/>
            </a:avLst>
          </a:prstGeom>
          <a:noFill/>
          <a:ln w="22225" cap="rnd">
            <a:gradFill>
              <a:gsLst>
                <a:gs pos="0">
                  <a:schemeClr val="accent3"/>
                </a:gs>
                <a:gs pos="31000">
                  <a:schemeClr val="accent1"/>
                </a:gs>
              </a:gsLst>
              <a:lin ang="0" scaled="0"/>
            </a:gradFill>
            <a:roun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xmlns="" id="{413497DF-F372-8974-C97F-8F7A660DDA37}"/>
              </a:ext>
            </a:extLst>
          </p:cNvPr>
          <p:cNvSpPr/>
          <p:nvPr/>
        </p:nvSpPr>
        <p:spPr>
          <a:xfrm>
            <a:off x="9788107" y="1673648"/>
            <a:ext cx="125849" cy="125849"/>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765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度页">
    <p:bg>
      <p:bgPr>
        <a:gradFill>
          <a:gsLst>
            <a:gs pos="0">
              <a:schemeClr val="tx1"/>
            </a:gs>
            <a:gs pos="100000">
              <a:schemeClr val="accent4">
                <a:lumMod val="25000"/>
              </a:schemeClr>
            </a:gs>
          </a:gsLst>
          <a:lin ang="16200000" scaled="1"/>
        </a:gradFill>
        <a:effectLst/>
      </p:bgPr>
    </p:bg>
    <p:spTree>
      <p:nvGrpSpPr>
        <p:cNvPr id="1" name=""/>
        <p:cNvGrpSpPr/>
        <p:nvPr/>
      </p:nvGrpSpPr>
      <p:grpSpPr>
        <a:xfrm>
          <a:off x="0" y="0"/>
          <a:ext cx="0" cy="0"/>
          <a:chOff x="0" y="0"/>
          <a:chExt cx="0" cy="0"/>
        </a:xfrm>
      </p:grpSpPr>
      <p:pic>
        <p:nvPicPr>
          <p:cNvPr id="4" name="图片 3" descr="夜空下的雪山&#10;&#10;中度可信度描述已自动生成">
            <a:extLst>
              <a:ext uri="{FF2B5EF4-FFF2-40B4-BE49-F238E27FC236}">
                <a16:creationId xmlns:a16="http://schemas.microsoft.com/office/drawing/2014/main" xmlns="" id="{5E272B6D-38A0-B677-F64B-DEB5B861203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169606"/>
            <a:ext cx="12192000" cy="7027606"/>
          </a:xfrm>
          <a:prstGeom prst="rect">
            <a:avLst/>
          </a:prstGeom>
        </p:spPr>
      </p:pic>
      <p:grpSp>
        <p:nvGrpSpPr>
          <p:cNvPr id="44" name="组合 43">
            <a:extLst>
              <a:ext uri="{FF2B5EF4-FFF2-40B4-BE49-F238E27FC236}">
                <a16:creationId xmlns:a16="http://schemas.microsoft.com/office/drawing/2014/main" xmlns="" id="{18C3FA64-8A1B-C498-AF0B-942EE0D07DFD}"/>
              </a:ext>
            </a:extLst>
          </p:cNvPr>
          <p:cNvGrpSpPr/>
          <p:nvPr userDrawn="1"/>
        </p:nvGrpSpPr>
        <p:grpSpPr>
          <a:xfrm>
            <a:off x="-200025" y="1676953"/>
            <a:ext cx="12592050" cy="3504095"/>
            <a:chOff x="-200025" y="1546478"/>
            <a:chExt cx="12592050" cy="3504095"/>
          </a:xfrm>
        </p:grpSpPr>
        <p:sp>
          <p:nvSpPr>
            <p:cNvPr id="45" name="任意多边形: 形状 44">
              <a:extLst>
                <a:ext uri="{FF2B5EF4-FFF2-40B4-BE49-F238E27FC236}">
                  <a16:creationId xmlns:a16="http://schemas.microsoft.com/office/drawing/2014/main" xmlns="" id="{7AEE86EB-5B7E-5E5F-CE2E-CF61B29F3600}"/>
                </a:ext>
              </a:extLst>
            </p:cNvPr>
            <p:cNvSpPr/>
            <p:nvPr/>
          </p:nvSpPr>
          <p:spPr>
            <a:xfrm flipV="1">
              <a:off x="-66675" y="4926286"/>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3"/>
              </a:solidFill>
            </a:ln>
            <a:effectLst>
              <a:outerShdw blurRad="508000" sx="102000" sy="102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 name="任意多边形: 形状 45">
              <a:extLst>
                <a:ext uri="{FF2B5EF4-FFF2-40B4-BE49-F238E27FC236}">
                  <a16:creationId xmlns:a16="http://schemas.microsoft.com/office/drawing/2014/main" xmlns="" id="{3D11F556-00FD-45C1-4863-F86F6BC252C1}"/>
                </a:ext>
              </a:extLst>
            </p:cNvPr>
            <p:cNvSpPr/>
            <p:nvPr/>
          </p:nvSpPr>
          <p:spPr>
            <a:xfrm flipV="1">
              <a:off x="-66675" y="4926286"/>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47" name="直接连接符 46">
              <a:extLst>
                <a:ext uri="{FF2B5EF4-FFF2-40B4-BE49-F238E27FC236}">
                  <a16:creationId xmlns:a16="http://schemas.microsoft.com/office/drawing/2014/main" xmlns="" id="{A168C877-AFA8-CA8E-7F70-C6C1DD76CE03}"/>
                </a:ext>
              </a:extLst>
            </p:cNvPr>
            <p:cNvCxnSpPr>
              <a:cxnSpLocks/>
            </p:cNvCxnSpPr>
            <p:nvPr/>
          </p:nvCxnSpPr>
          <p:spPr>
            <a:xfrm>
              <a:off x="1325563" y="5050573"/>
              <a:ext cx="1416050" cy="0"/>
            </a:xfrm>
            <a:prstGeom prst="line">
              <a:avLst/>
            </a:prstGeom>
            <a:ln w="34925" cap="rnd"/>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xmlns="" id="{5145D3CE-A0B3-02FD-D3A9-BB1094AB8E13}"/>
                </a:ext>
              </a:extLst>
            </p:cNvPr>
            <p:cNvSpPr/>
            <p:nvPr/>
          </p:nvSpPr>
          <p:spPr>
            <a:xfrm flipH="1">
              <a:off x="-200025" y="1546478"/>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1"/>
              </a:solidFill>
            </a:ln>
            <a:effectLst>
              <a:outerShdw blurRad="508000" sx="102000" sy="102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xmlns="" id="{CEE30C9A-47D6-5549-D914-EE207E6BAA91}"/>
                </a:ext>
              </a:extLst>
            </p:cNvPr>
            <p:cNvSpPr/>
            <p:nvPr/>
          </p:nvSpPr>
          <p:spPr>
            <a:xfrm flipH="1">
              <a:off x="-200025" y="1546478"/>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50" name="直接连接符 49">
              <a:extLst>
                <a:ext uri="{FF2B5EF4-FFF2-40B4-BE49-F238E27FC236}">
                  <a16:creationId xmlns:a16="http://schemas.microsoft.com/office/drawing/2014/main" xmlns="" id="{9807C9B4-8F6D-7A77-FEE0-366D76800AEA}"/>
                </a:ext>
              </a:extLst>
            </p:cNvPr>
            <p:cNvCxnSpPr>
              <a:cxnSpLocks/>
            </p:cNvCxnSpPr>
            <p:nvPr/>
          </p:nvCxnSpPr>
          <p:spPr>
            <a:xfrm flipH="1" flipV="1">
              <a:off x="9450387" y="1546478"/>
              <a:ext cx="1416050" cy="0"/>
            </a:xfrm>
            <a:prstGeom prst="line">
              <a:avLst/>
            </a:prstGeom>
            <a:ln w="34925" cap="rnd">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37" name="图片 36" descr="图片包含 桌子, 黑暗, 巧克力, 紫色&#10;&#10;描述已自动生成">
            <a:extLst>
              <a:ext uri="{FF2B5EF4-FFF2-40B4-BE49-F238E27FC236}">
                <a16:creationId xmlns:a16="http://schemas.microsoft.com/office/drawing/2014/main" xmlns="" id="{33141035-5F19-447C-C200-7A2CAE39FC5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9735525" y="0"/>
            <a:ext cx="2456475" cy="1836409"/>
          </a:xfrm>
          <a:custGeom>
            <a:avLst/>
            <a:gdLst>
              <a:gd name="connsiteX0" fmla="*/ 0 w 2456475"/>
              <a:gd name="connsiteY0" fmla="*/ 0 h 1836409"/>
              <a:gd name="connsiteX1" fmla="*/ 2456475 w 2456475"/>
              <a:gd name="connsiteY1" fmla="*/ 0 h 1836409"/>
              <a:gd name="connsiteX2" fmla="*/ 2456475 w 2456475"/>
              <a:gd name="connsiteY2" fmla="*/ 1836409 h 1836409"/>
              <a:gd name="connsiteX3" fmla="*/ 0 w 2456475"/>
              <a:gd name="connsiteY3" fmla="*/ 1836409 h 1836409"/>
            </a:gdLst>
            <a:ahLst/>
            <a:cxnLst>
              <a:cxn ang="0">
                <a:pos x="connsiteX0" y="connsiteY0"/>
              </a:cxn>
              <a:cxn ang="0">
                <a:pos x="connsiteX1" y="connsiteY1"/>
              </a:cxn>
              <a:cxn ang="0">
                <a:pos x="connsiteX2" y="connsiteY2"/>
              </a:cxn>
              <a:cxn ang="0">
                <a:pos x="connsiteX3" y="connsiteY3"/>
              </a:cxn>
            </a:cxnLst>
            <a:rect l="l" t="t" r="r" b="b"/>
            <a:pathLst>
              <a:path w="2456475" h="1836409">
                <a:moveTo>
                  <a:pt x="0" y="0"/>
                </a:moveTo>
                <a:lnTo>
                  <a:pt x="2456475" y="0"/>
                </a:lnTo>
                <a:lnTo>
                  <a:pt x="2456475" y="1836409"/>
                </a:lnTo>
                <a:lnTo>
                  <a:pt x="0" y="1836409"/>
                </a:lnTo>
                <a:close/>
              </a:path>
            </a:pathLst>
          </a:custGeom>
        </p:spPr>
      </p:pic>
      <p:sp>
        <p:nvSpPr>
          <p:cNvPr id="38" name="任意多边形: 形状 37">
            <a:extLst>
              <a:ext uri="{FF2B5EF4-FFF2-40B4-BE49-F238E27FC236}">
                <a16:creationId xmlns:a16="http://schemas.microsoft.com/office/drawing/2014/main" xmlns="" id="{775C679A-A754-B82B-B2C8-4BDA9DC8E7CE}"/>
              </a:ext>
            </a:extLst>
          </p:cNvPr>
          <p:cNvSpPr/>
          <p:nvPr userDrawn="1"/>
        </p:nvSpPr>
        <p:spPr>
          <a:xfrm>
            <a:off x="9684316" y="0"/>
            <a:ext cx="2507684" cy="1961583"/>
          </a:xfrm>
          <a:custGeom>
            <a:avLst/>
            <a:gdLst>
              <a:gd name="connsiteX0" fmla="*/ 0 w 2507684"/>
              <a:gd name="connsiteY0" fmla="*/ 0 h 1961583"/>
              <a:gd name="connsiteX1" fmla="*/ 2507684 w 2507684"/>
              <a:gd name="connsiteY1" fmla="*/ 0 h 1961583"/>
              <a:gd name="connsiteX2" fmla="*/ 2507684 w 2507684"/>
              <a:gd name="connsiteY2" fmla="*/ 1961583 h 1961583"/>
              <a:gd name="connsiteX3" fmla="*/ 2311293 w 2507684"/>
              <a:gd name="connsiteY3" fmla="*/ 1956110 h 1961583"/>
              <a:gd name="connsiteX4" fmla="*/ 919693 w 2507684"/>
              <a:gd name="connsiteY4" fmla="*/ 1417650 h 1961583"/>
              <a:gd name="connsiteX5" fmla="*/ 768036 w 2507684"/>
              <a:gd name="connsiteY5" fmla="*/ 1289810 h 1961583"/>
              <a:gd name="connsiteX6" fmla="*/ 1881 w 2507684"/>
              <a:gd name="connsiteY6" fmla="*/ 9382 h 196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684" h="1961583">
                <a:moveTo>
                  <a:pt x="0" y="0"/>
                </a:moveTo>
                <a:lnTo>
                  <a:pt x="2507684" y="0"/>
                </a:lnTo>
                <a:lnTo>
                  <a:pt x="2507684" y="1961583"/>
                </a:lnTo>
                <a:lnTo>
                  <a:pt x="2311293" y="1956110"/>
                </a:lnTo>
                <a:cubicBezTo>
                  <a:pt x="1820966" y="1919153"/>
                  <a:pt x="1336000" y="1742078"/>
                  <a:pt x="919693" y="1417650"/>
                </a:cubicBezTo>
                <a:lnTo>
                  <a:pt x="768036" y="1289810"/>
                </a:lnTo>
                <a:cubicBezTo>
                  <a:pt x="377847" y="934399"/>
                  <a:pt x="121269" y="486386"/>
                  <a:pt x="1881" y="9382"/>
                </a:cubicBezTo>
                <a:close/>
              </a:path>
            </a:pathLst>
          </a:custGeom>
          <a:noFill/>
          <a:ln w="22225" cap="rnd">
            <a:gradFill>
              <a:gsLst>
                <a:gs pos="69000">
                  <a:schemeClr val="accent1"/>
                </a:gs>
                <a:gs pos="100000">
                  <a:schemeClr val="accent3"/>
                </a:gs>
              </a:gsLst>
              <a:lin ang="10800000" scaled="0"/>
            </a:gradFill>
            <a:round/>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任意多边形: 形状 39">
            <a:extLst>
              <a:ext uri="{FF2B5EF4-FFF2-40B4-BE49-F238E27FC236}">
                <a16:creationId xmlns:a16="http://schemas.microsoft.com/office/drawing/2014/main" xmlns="" id="{726C636A-7A42-CE80-B830-3B22549CCC05}"/>
              </a:ext>
            </a:extLst>
          </p:cNvPr>
          <p:cNvSpPr/>
          <p:nvPr userDrawn="1"/>
        </p:nvSpPr>
        <p:spPr>
          <a:xfrm rot="12379929">
            <a:off x="-756494" y="4561906"/>
            <a:ext cx="3805909" cy="2706818"/>
          </a:xfrm>
          <a:custGeom>
            <a:avLst/>
            <a:gdLst>
              <a:gd name="connsiteX0" fmla="*/ 3805909 w 3805909"/>
              <a:gd name="connsiteY0" fmla="*/ 2613718 h 2706818"/>
              <a:gd name="connsiteX1" fmla="*/ 3758025 w 3805909"/>
              <a:gd name="connsiteY1" fmla="*/ 2625019 h 2706818"/>
              <a:gd name="connsiteX2" fmla="*/ 660805 w 3805909"/>
              <a:gd name="connsiteY2" fmla="*/ 1910649 h 2706818"/>
              <a:gd name="connsiteX3" fmla="*/ 439575 w 3805909"/>
              <a:gd name="connsiteY3" fmla="*/ 1724162 h 2706818"/>
              <a:gd name="connsiteX4" fmla="*/ 171246 w 3805909"/>
              <a:gd name="connsiteY4" fmla="*/ 1454106 h 2706818"/>
              <a:gd name="connsiteX5" fmla="*/ 0 w 3805909"/>
              <a:gd name="connsiteY5" fmla="*/ 1243413 h 2706818"/>
              <a:gd name="connsiteX6" fmla="*/ 2512304 w 3805909"/>
              <a:gd name="connsiteY6" fmla="*/ 0 h 270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909" h="2706818">
                <a:moveTo>
                  <a:pt x="3805909" y="2613718"/>
                </a:moveTo>
                <a:lnTo>
                  <a:pt x="3758025" y="2625019"/>
                </a:lnTo>
                <a:cubicBezTo>
                  <a:pt x="2708026" y="2846788"/>
                  <a:pt x="1571738" y="2620538"/>
                  <a:pt x="660805" y="1910649"/>
                </a:cubicBezTo>
                <a:lnTo>
                  <a:pt x="439575" y="1724162"/>
                </a:lnTo>
                <a:cubicBezTo>
                  <a:pt x="344710" y="1637753"/>
                  <a:pt x="255259" y="1547591"/>
                  <a:pt x="171246" y="1454106"/>
                </a:cubicBezTo>
                <a:lnTo>
                  <a:pt x="0" y="1243413"/>
                </a:lnTo>
                <a:lnTo>
                  <a:pt x="2512304" y="0"/>
                </a:lnTo>
                <a:close/>
              </a:path>
            </a:pathLst>
          </a:custGeom>
          <a:noFill/>
          <a:ln w="22225" cap="rnd">
            <a:gradFill>
              <a:gsLst>
                <a:gs pos="69000">
                  <a:schemeClr val="accent1"/>
                </a:gs>
                <a:gs pos="100000">
                  <a:schemeClr val="accent3"/>
                </a:gs>
              </a:gsLst>
              <a:lin ang="10800000" scaled="0"/>
            </a:gradFill>
            <a:round/>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41" name="图片 40" descr="图片包含 桌子, 黑暗, 巧克力, 紫色&#10;&#10;描述已自动生成">
            <a:extLst>
              <a:ext uri="{FF2B5EF4-FFF2-40B4-BE49-F238E27FC236}">
                <a16:creationId xmlns:a16="http://schemas.microsoft.com/office/drawing/2014/main" xmlns="" id="{BAB92811-12D5-5369-EA04-D1EADCDA291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4036737"/>
            <a:ext cx="2678942" cy="2821263"/>
          </a:xfrm>
          <a:custGeom>
            <a:avLst/>
            <a:gdLst>
              <a:gd name="connsiteX0" fmla="*/ 0 w 2678942"/>
              <a:gd name="connsiteY0" fmla="*/ 0 h 2821263"/>
              <a:gd name="connsiteX1" fmla="*/ 2678942 w 2678942"/>
              <a:gd name="connsiteY1" fmla="*/ 0 h 2821263"/>
              <a:gd name="connsiteX2" fmla="*/ 2678942 w 2678942"/>
              <a:gd name="connsiteY2" fmla="*/ 2821263 h 2821263"/>
              <a:gd name="connsiteX3" fmla="*/ 0 w 2678942"/>
              <a:gd name="connsiteY3" fmla="*/ 2821263 h 2821263"/>
            </a:gdLst>
            <a:ahLst/>
            <a:cxnLst>
              <a:cxn ang="0">
                <a:pos x="connsiteX0" y="connsiteY0"/>
              </a:cxn>
              <a:cxn ang="0">
                <a:pos x="connsiteX1" y="connsiteY1"/>
              </a:cxn>
              <a:cxn ang="0">
                <a:pos x="connsiteX2" y="connsiteY2"/>
              </a:cxn>
              <a:cxn ang="0">
                <a:pos x="connsiteX3" y="connsiteY3"/>
              </a:cxn>
            </a:cxnLst>
            <a:rect l="l" t="t" r="r" b="b"/>
            <a:pathLst>
              <a:path w="2678942" h="2821263">
                <a:moveTo>
                  <a:pt x="0" y="0"/>
                </a:moveTo>
                <a:lnTo>
                  <a:pt x="2678942" y="0"/>
                </a:lnTo>
                <a:lnTo>
                  <a:pt x="2678942" y="2821263"/>
                </a:lnTo>
                <a:lnTo>
                  <a:pt x="0" y="2821263"/>
                </a:lnTo>
                <a:close/>
              </a:path>
            </a:pathLst>
          </a:custGeom>
        </p:spPr>
      </p:pic>
      <p:sp>
        <p:nvSpPr>
          <p:cNvPr id="42" name="椭圆 41">
            <a:extLst>
              <a:ext uri="{FF2B5EF4-FFF2-40B4-BE49-F238E27FC236}">
                <a16:creationId xmlns:a16="http://schemas.microsoft.com/office/drawing/2014/main" xmlns="" id="{A6A1A039-530B-273F-11E9-3BAD41CA6957}"/>
              </a:ext>
            </a:extLst>
          </p:cNvPr>
          <p:cNvSpPr/>
          <p:nvPr userDrawn="1"/>
        </p:nvSpPr>
        <p:spPr>
          <a:xfrm rot="12379929">
            <a:off x="2473838" y="5967337"/>
            <a:ext cx="104381" cy="104381"/>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7029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bg>
      <p:bgPr>
        <a:gradFill>
          <a:gsLst>
            <a:gs pos="0">
              <a:schemeClr val="tx1"/>
            </a:gs>
            <a:gs pos="100000">
              <a:schemeClr val="accent4">
                <a:lumMod val="25000"/>
              </a:schemeClr>
            </a:gs>
          </a:gsLst>
          <a:lin ang="16200000" scaled="1"/>
        </a:gradFill>
        <a:effectLst/>
      </p:bgPr>
    </p:bg>
    <p:spTree>
      <p:nvGrpSpPr>
        <p:cNvPr id="1" name=""/>
        <p:cNvGrpSpPr/>
        <p:nvPr/>
      </p:nvGrpSpPr>
      <p:grpSpPr>
        <a:xfrm>
          <a:off x="0" y="0"/>
          <a:ext cx="0" cy="0"/>
          <a:chOff x="0" y="0"/>
          <a:chExt cx="0" cy="0"/>
        </a:xfrm>
      </p:grpSpPr>
      <p:pic>
        <p:nvPicPr>
          <p:cNvPr id="8" name="图片 7" descr="背景图案&#10;&#10;描述已自动生成">
            <a:extLst>
              <a:ext uri="{FF2B5EF4-FFF2-40B4-BE49-F238E27FC236}">
                <a16:creationId xmlns:a16="http://schemas.microsoft.com/office/drawing/2014/main" xmlns="" id="{91CC7A70-664F-C8F5-F5D1-5D285791D957}"/>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rot="16200000">
            <a:off x="2667000" y="-2667000"/>
            <a:ext cx="6858001" cy="12192000"/>
          </a:xfrm>
          <a:prstGeom prst="rect">
            <a:avLst/>
          </a:prstGeom>
        </p:spPr>
      </p:pic>
      <p:pic>
        <p:nvPicPr>
          <p:cNvPr id="50" name="图片 49">
            <a:extLst>
              <a:ext uri="{FF2B5EF4-FFF2-40B4-BE49-F238E27FC236}">
                <a16:creationId xmlns:a16="http://schemas.microsoft.com/office/drawing/2014/main" xmlns="" id="{1019CF08-D649-B8AB-A3CE-7AFA309729B9}"/>
              </a:ext>
            </a:extLst>
          </p:cNvPr>
          <p:cNvPicPr>
            <a:picLocks noChangeAspect="1"/>
          </p:cNvPicPr>
          <p:nvPr userDrawn="1"/>
        </p:nvPicPr>
        <p:blipFill>
          <a:blip r:embed="rId3"/>
          <a:stretch>
            <a:fillRect/>
          </a:stretch>
        </p:blipFill>
        <p:spPr>
          <a:xfrm>
            <a:off x="9493767" y="-2535817"/>
            <a:ext cx="5335587" cy="5335587"/>
          </a:xfrm>
          <a:prstGeom prst="rect">
            <a:avLst/>
          </a:prstGeom>
        </p:spPr>
      </p:pic>
      <p:pic>
        <p:nvPicPr>
          <p:cNvPr id="51" name="图片 50">
            <a:extLst>
              <a:ext uri="{FF2B5EF4-FFF2-40B4-BE49-F238E27FC236}">
                <a16:creationId xmlns:a16="http://schemas.microsoft.com/office/drawing/2014/main" xmlns="" id="{23F7C83D-B24E-0ADD-EF79-1F926117B34F}"/>
              </a:ext>
            </a:extLst>
          </p:cNvPr>
          <p:cNvPicPr>
            <a:picLocks noChangeAspect="1"/>
          </p:cNvPicPr>
          <p:nvPr userDrawn="1"/>
        </p:nvPicPr>
        <p:blipFill>
          <a:blip r:embed="rId4">
            <a:alphaModFix amt="46000"/>
          </a:blip>
          <a:stretch>
            <a:fillRect/>
          </a:stretch>
        </p:blipFill>
        <p:spPr>
          <a:xfrm>
            <a:off x="-3192750" y="1775150"/>
            <a:ext cx="5647336" cy="5647336"/>
          </a:xfrm>
          <a:prstGeom prst="rect">
            <a:avLst/>
          </a:prstGeom>
        </p:spPr>
      </p:pic>
      <p:grpSp>
        <p:nvGrpSpPr>
          <p:cNvPr id="52" name="组合 51">
            <a:extLst>
              <a:ext uri="{FF2B5EF4-FFF2-40B4-BE49-F238E27FC236}">
                <a16:creationId xmlns:a16="http://schemas.microsoft.com/office/drawing/2014/main" xmlns="" id="{B3871C4D-9044-435F-7229-94E210270778}"/>
              </a:ext>
            </a:extLst>
          </p:cNvPr>
          <p:cNvGrpSpPr/>
          <p:nvPr userDrawn="1"/>
        </p:nvGrpSpPr>
        <p:grpSpPr>
          <a:xfrm flipH="1">
            <a:off x="0" y="6382073"/>
            <a:ext cx="12458700" cy="124287"/>
            <a:chOff x="0" y="6215227"/>
            <a:chExt cx="12458700" cy="124287"/>
          </a:xfrm>
        </p:grpSpPr>
        <p:sp>
          <p:nvSpPr>
            <p:cNvPr id="53" name="任意多边形: 形状 52">
              <a:extLst>
                <a:ext uri="{FF2B5EF4-FFF2-40B4-BE49-F238E27FC236}">
                  <a16:creationId xmlns:a16="http://schemas.microsoft.com/office/drawing/2014/main" xmlns="" id="{D5F93D15-88CC-07DF-0FEB-AE45E42EA4FD}"/>
                </a:ext>
              </a:extLst>
            </p:cNvPr>
            <p:cNvSpPr/>
            <p:nvPr/>
          </p:nvSpPr>
          <p:spPr>
            <a:xfrm flipV="1">
              <a:off x="0" y="6215227"/>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3"/>
              </a:solidFill>
            </a:ln>
            <a:effectLst>
              <a:outerShdw blurRad="508000" sx="102000" sy="102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xmlns="" id="{57F8A648-27D9-AFFB-DFB9-78D85A4FEC57}"/>
                </a:ext>
              </a:extLst>
            </p:cNvPr>
            <p:cNvSpPr/>
            <p:nvPr/>
          </p:nvSpPr>
          <p:spPr>
            <a:xfrm flipV="1">
              <a:off x="0" y="6215227"/>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a:extLst>
                <a:ext uri="{FF2B5EF4-FFF2-40B4-BE49-F238E27FC236}">
                  <a16:creationId xmlns:a16="http://schemas.microsoft.com/office/drawing/2014/main" xmlns="" id="{1173DF0B-FBBE-75F2-0BB8-2978C49C4E74}"/>
                </a:ext>
              </a:extLst>
            </p:cNvPr>
            <p:cNvCxnSpPr>
              <a:cxnSpLocks/>
            </p:cNvCxnSpPr>
            <p:nvPr/>
          </p:nvCxnSpPr>
          <p:spPr>
            <a:xfrm>
              <a:off x="1392238" y="6339514"/>
              <a:ext cx="1416050" cy="0"/>
            </a:xfrm>
            <a:prstGeom prst="line">
              <a:avLst/>
            </a:prstGeom>
            <a:ln w="34925" cap="rnd"/>
          </p:spPr>
          <p:style>
            <a:lnRef idx="1">
              <a:schemeClr val="accent1"/>
            </a:lnRef>
            <a:fillRef idx="0">
              <a:schemeClr val="accent1"/>
            </a:fillRef>
            <a:effectRef idx="0">
              <a:schemeClr val="accent1"/>
            </a:effectRef>
            <a:fontRef idx="minor">
              <a:schemeClr val="tx1"/>
            </a:fontRef>
          </p:style>
        </p:cxnSp>
      </p:grpSp>
      <p:sp>
        <p:nvSpPr>
          <p:cNvPr id="56" name="矩形: 剪去对角 55">
            <a:extLst>
              <a:ext uri="{FF2B5EF4-FFF2-40B4-BE49-F238E27FC236}">
                <a16:creationId xmlns:a16="http://schemas.microsoft.com/office/drawing/2014/main" xmlns="" id="{4C599438-8491-B7A2-8BF5-5C2E2516E155}"/>
              </a:ext>
            </a:extLst>
          </p:cNvPr>
          <p:cNvSpPr/>
          <p:nvPr userDrawn="1"/>
        </p:nvSpPr>
        <p:spPr>
          <a:xfrm>
            <a:off x="885824" y="778277"/>
            <a:ext cx="4901081" cy="710396"/>
          </a:xfrm>
          <a:prstGeom prst="snip2DiagRect">
            <a:avLst>
              <a:gd name="adj1" fmla="val 0"/>
              <a:gd name="adj2" fmla="val 47163"/>
            </a:avLst>
          </a:prstGeom>
          <a:gradFill>
            <a:gsLst>
              <a:gs pos="6000">
                <a:schemeClr val="accent1">
                  <a:alpha val="0"/>
                </a:schemeClr>
              </a:gs>
              <a:gs pos="100000">
                <a:schemeClr val="accent3">
                  <a:alpha val="90000"/>
                </a:schemeClr>
              </a:gs>
            </a:gsLst>
            <a:lin ang="2700000" scaled="0"/>
          </a:gradFill>
          <a:ln>
            <a:gradFill>
              <a:gsLst>
                <a:gs pos="0">
                  <a:schemeClr val="accent3">
                    <a:lumMod val="20000"/>
                    <a:lumOff val="80000"/>
                  </a:schemeClr>
                </a:gs>
                <a:gs pos="41000">
                  <a:schemeClr val="accent1">
                    <a:alpha val="0"/>
                  </a:schemeClr>
                </a:gs>
              </a:gsLst>
              <a:lin ang="2700000" scaled="0"/>
            </a:gradFill>
          </a:ln>
          <a:effectLst>
            <a:outerShdw blurRad="444500" dist="38100" dir="5400000" algn="t" rotWithShape="0">
              <a:schemeClr val="accent3">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57" name="矩形: 剪去对角 56">
            <a:extLst>
              <a:ext uri="{FF2B5EF4-FFF2-40B4-BE49-F238E27FC236}">
                <a16:creationId xmlns:a16="http://schemas.microsoft.com/office/drawing/2014/main" xmlns="" id="{8F93235D-4359-0FC3-B096-B19EDD02BA6C}"/>
              </a:ext>
            </a:extLst>
          </p:cNvPr>
          <p:cNvSpPr/>
          <p:nvPr userDrawn="1"/>
        </p:nvSpPr>
        <p:spPr>
          <a:xfrm>
            <a:off x="900190" y="778277"/>
            <a:ext cx="4901081" cy="710396"/>
          </a:xfrm>
          <a:prstGeom prst="snip2DiagRect">
            <a:avLst>
              <a:gd name="adj1" fmla="val 0"/>
              <a:gd name="adj2" fmla="val 47163"/>
            </a:avLst>
          </a:prstGeom>
          <a:noFill/>
          <a:ln>
            <a:gradFill flip="none" rotWithShape="1">
              <a:gsLst>
                <a:gs pos="0">
                  <a:schemeClr val="accent3">
                    <a:lumMod val="20000"/>
                    <a:lumOff val="80000"/>
                  </a:schemeClr>
                </a:gs>
                <a:gs pos="41000">
                  <a:schemeClr val="accent1">
                    <a:alpha val="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grpSp>
        <p:nvGrpSpPr>
          <p:cNvPr id="3" name="组合 2">
            <a:extLst>
              <a:ext uri="{FF2B5EF4-FFF2-40B4-BE49-F238E27FC236}">
                <a16:creationId xmlns:a16="http://schemas.microsoft.com/office/drawing/2014/main" xmlns="" id="{CA4D06E9-4E24-966E-AC86-44B6E91DDE62}"/>
              </a:ext>
            </a:extLst>
          </p:cNvPr>
          <p:cNvGrpSpPr/>
          <p:nvPr userDrawn="1"/>
        </p:nvGrpSpPr>
        <p:grpSpPr>
          <a:xfrm>
            <a:off x="506291" y="495300"/>
            <a:ext cx="1242398" cy="1255313"/>
            <a:chOff x="434574" y="398062"/>
            <a:chExt cx="1527176" cy="1543050"/>
          </a:xfrm>
        </p:grpSpPr>
        <p:grpSp>
          <p:nvGrpSpPr>
            <p:cNvPr id="4" name="组合 3">
              <a:extLst>
                <a:ext uri="{FF2B5EF4-FFF2-40B4-BE49-F238E27FC236}">
                  <a16:creationId xmlns:a16="http://schemas.microsoft.com/office/drawing/2014/main" xmlns="" id="{FDED0FFB-F9A3-465F-C238-E56FB42A9B16}"/>
                </a:ext>
              </a:extLst>
            </p:cNvPr>
            <p:cNvGrpSpPr/>
            <p:nvPr/>
          </p:nvGrpSpPr>
          <p:grpSpPr>
            <a:xfrm>
              <a:off x="434574" y="398062"/>
              <a:ext cx="1527176" cy="1543050"/>
              <a:chOff x="7540626" y="2717800"/>
              <a:chExt cx="1527176" cy="1543050"/>
            </a:xfrm>
            <a:gradFill>
              <a:gsLst>
                <a:gs pos="0">
                  <a:schemeClr val="accent1">
                    <a:alpha val="50000"/>
                  </a:schemeClr>
                </a:gs>
                <a:gs pos="100000">
                  <a:schemeClr val="accent3"/>
                </a:gs>
              </a:gsLst>
              <a:lin ang="16200000" scaled="1"/>
            </a:gradFill>
          </p:grpSpPr>
          <p:sp>
            <p:nvSpPr>
              <p:cNvPr id="6" name="Freeform 106">
                <a:extLst>
                  <a:ext uri="{FF2B5EF4-FFF2-40B4-BE49-F238E27FC236}">
                    <a16:creationId xmlns:a16="http://schemas.microsoft.com/office/drawing/2014/main" xmlns="" id="{0AA8A859-9C7E-3C41-5342-22DD2DA50893}"/>
                  </a:ext>
                </a:extLst>
              </p:cNvPr>
              <p:cNvSpPr>
                <a:spLocks/>
              </p:cNvSpPr>
              <p:nvPr/>
            </p:nvSpPr>
            <p:spPr bwMode="auto">
              <a:xfrm>
                <a:off x="7540626" y="2732088"/>
                <a:ext cx="1493838" cy="1493838"/>
              </a:xfrm>
              <a:custGeom>
                <a:avLst/>
                <a:gdLst>
                  <a:gd name="T0" fmla="*/ 801 w 1603"/>
                  <a:gd name="T1" fmla="*/ 1603 h 1603"/>
                  <a:gd name="T2" fmla="*/ 0 w 1603"/>
                  <a:gd name="T3" fmla="*/ 802 h 1603"/>
                  <a:gd name="T4" fmla="*/ 104 w 1603"/>
                  <a:gd name="T5" fmla="*/ 407 h 1603"/>
                  <a:gd name="T6" fmla="*/ 115 w 1603"/>
                  <a:gd name="T7" fmla="*/ 413 h 1603"/>
                  <a:gd name="T8" fmla="*/ 13 w 1603"/>
                  <a:gd name="T9" fmla="*/ 802 h 1603"/>
                  <a:gd name="T10" fmla="*/ 801 w 1603"/>
                  <a:gd name="T11" fmla="*/ 1590 h 1603"/>
                  <a:gd name="T12" fmla="*/ 1590 w 1603"/>
                  <a:gd name="T13" fmla="*/ 802 h 1603"/>
                  <a:gd name="T14" fmla="*/ 801 w 1603"/>
                  <a:gd name="T15" fmla="*/ 13 h 1603"/>
                  <a:gd name="T16" fmla="*/ 503 w 1603"/>
                  <a:gd name="T17" fmla="*/ 71 h 1603"/>
                  <a:gd name="T18" fmla="*/ 498 w 1603"/>
                  <a:gd name="T19" fmla="*/ 59 h 1603"/>
                  <a:gd name="T20" fmla="*/ 801 w 1603"/>
                  <a:gd name="T21" fmla="*/ 0 h 1603"/>
                  <a:gd name="T22" fmla="*/ 1603 w 1603"/>
                  <a:gd name="T23" fmla="*/ 802 h 1603"/>
                  <a:gd name="T24" fmla="*/ 801 w 1603"/>
                  <a:gd name="T25" fmla="*/ 1603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3" h="1603">
                    <a:moveTo>
                      <a:pt x="801" y="1603"/>
                    </a:moveTo>
                    <a:cubicBezTo>
                      <a:pt x="359" y="1603"/>
                      <a:pt x="0" y="1244"/>
                      <a:pt x="0" y="802"/>
                    </a:cubicBezTo>
                    <a:cubicBezTo>
                      <a:pt x="0" y="663"/>
                      <a:pt x="36" y="527"/>
                      <a:pt x="104" y="407"/>
                    </a:cubicBezTo>
                    <a:cubicBezTo>
                      <a:pt x="115" y="413"/>
                      <a:pt x="115" y="413"/>
                      <a:pt x="115" y="413"/>
                    </a:cubicBezTo>
                    <a:cubicBezTo>
                      <a:pt x="48" y="531"/>
                      <a:pt x="13" y="665"/>
                      <a:pt x="13" y="802"/>
                    </a:cubicBezTo>
                    <a:cubicBezTo>
                      <a:pt x="13" y="1236"/>
                      <a:pt x="367" y="1590"/>
                      <a:pt x="801" y="1590"/>
                    </a:cubicBezTo>
                    <a:cubicBezTo>
                      <a:pt x="1236" y="1590"/>
                      <a:pt x="1590" y="1236"/>
                      <a:pt x="1590" y="802"/>
                    </a:cubicBezTo>
                    <a:cubicBezTo>
                      <a:pt x="1590" y="367"/>
                      <a:pt x="1236" y="13"/>
                      <a:pt x="801" y="13"/>
                    </a:cubicBezTo>
                    <a:cubicBezTo>
                      <a:pt x="698" y="13"/>
                      <a:pt x="598" y="33"/>
                      <a:pt x="503" y="71"/>
                    </a:cubicBezTo>
                    <a:cubicBezTo>
                      <a:pt x="498" y="59"/>
                      <a:pt x="498" y="59"/>
                      <a:pt x="498" y="59"/>
                    </a:cubicBezTo>
                    <a:cubicBezTo>
                      <a:pt x="595" y="20"/>
                      <a:pt x="697" y="0"/>
                      <a:pt x="801" y="0"/>
                    </a:cubicBezTo>
                    <a:cubicBezTo>
                      <a:pt x="1243" y="0"/>
                      <a:pt x="1603" y="360"/>
                      <a:pt x="1603" y="802"/>
                    </a:cubicBezTo>
                    <a:cubicBezTo>
                      <a:pt x="1603" y="1244"/>
                      <a:pt x="1243" y="1603"/>
                      <a:pt x="801" y="16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07">
                <a:extLst>
                  <a:ext uri="{FF2B5EF4-FFF2-40B4-BE49-F238E27FC236}">
                    <a16:creationId xmlns:a16="http://schemas.microsoft.com/office/drawing/2014/main" xmlns="" id="{E3D39C11-EE78-4BE7-C948-57A4CF1E446D}"/>
                  </a:ext>
                </a:extLst>
              </p:cNvPr>
              <p:cNvSpPr>
                <a:spLocks/>
              </p:cNvSpPr>
              <p:nvPr/>
            </p:nvSpPr>
            <p:spPr bwMode="auto">
              <a:xfrm>
                <a:off x="7742239" y="2911475"/>
                <a:ext cx="66675" cy="65088"/>
              </a:xfrm>
              <a:custGeom>
                <a:avLst/>
                <a:gdLst>
                  <a:gd name="T0" fmla="*/ 9 w 71"/>
                  <a:gd name="T1" fmla="*/ 69 h 69"/>
                  <a:gd name="T2" fmla="*/ 0 w 71"/>
                  <a:gd name="T3" fmla="*/ 60 h 69"/>
                  <a:gd name="T4" fmla="*/ 62 w 71"/>
                  <a:gd name="T5" fmla="*/ 0 h 69"/>
                  <a:gd name="T6" fmla="*/ 71 w 71"/>
                  <a:gd name="T7" fmla="*/ 10 h 69"/>
                  <a:gd name="T8" fmla="*/ 9 w 71"/>
                  <a:gd name="T9" fmla="*/ 69 h 69"/>
                </a:gdLst>
                <a:ahLst/>
                <a:cxnLst>
                  <a:cxn ang="0">
                    <a:pos x="T0" y="T1"/>
                  </a:cxn>
                  <a:cxn ang="0">
                    <a:pos x="T2" y="T3"/>
                  </a:cxn>
                  <a:cxn ang="0">
                    <a:pos x="T4" y="T5"/>
                  </a:cxn>
                  <a:cxn ang="0">
                    <a:pos x="T6" y="T7"/>
                  </a:cxn>
                  <a:cxn ang="0">
                    <a:pos x="T8" y="T9"/>
                  </a:cxn>
                </a:cxnLst>
                <a:rect l="0" t="0" r="r" b="b"/>
                <a:pathLst>
                  <a:path w="71" h="69">
                    <a:moveTo>
                      <a:pt x="9" y="69"/>
                    </a:moveTo>
                    <a:cubicBezTo>
                      <a:pt x="0" y="60"/>
                      <a:pt x="0" y="60"/>
                      <a:pt x="0" y="60"/>
                    </a:cubicBezTo>
                    <a:cubicBezTo>
                      <a:pt x="19" y="39"/>
                      <a:pt x="40" y="19"/>
                      <a:pt x="62" y="0"/>
                    </a:cubicBezTo>
                    <a:cubicBezTo>
                      <a:pt x="71" y="10"/>
                      <a:pt x="71" y="10"/>
                      <a:pt x="71" y="10"/>
                    </a:cubicBezTo>
                    <a:cubicBezTo>
                      <a:pt x="49" y="29"/>
                      <a:pt x="29" y="49"/>
                      <a:pt x="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08">
                <a:extLst>
                  <a:ext uri="{FF2B5EF4-FFF2-40B4-BE49-F238E27FC236}">
                    <a16:creationId xmlns:a16="http://schemas.microsoft.com/office/drawing/2014/main" xmlns="" id="{93A4F0F4-DE74-0CCD-DD4D-89012DFDAD6B}"/>
                  </a:ext>
                </a:extLst>
              </p:cNvPr>
              <p:cNvSpPr>
                <a:spLocks noEditPoints="1"/>
              </p:cNvSpPr>
              <p:nvPr/>
            </p:nvSpPr>
            <p:spPr bwMode="auto">
              <a:xfrm>
                <a:off x="7718426" y="2909888"/>
                <a:ext cx="1136650" cy="1138238"/>
              </a:xfrm>
              <a:custGeom>
                <a:avLst/>
                <a:gdLst>
                  <a:gd name="T0" fmla="*/ 610 w 1221"/>
                  <a:gd name="T1" fmla="*/ 1221 h 1221"/>
                  <a:gd name="T2" fmla="*/ 0 w 1221"/>
                  <a:gd name="T3" fmla="*/ 611 h 1221"/>
                  <a:gd name="T4" fmla="*/ 610 w 1221"/>
                  <a:gd name="T5" fmla="*/ 0 h 1221"/>
                  <a:gd name="T6" fmla="*/ 1221 w 1221"/>
                  <a:gd name="T7" fmla="*/ 611 h 1221"/>
                  <a:gd name="T8" fmla="*/ 610 w 1221"/>
                  <a:gd name="T9" fmla="*/ 1221 h 1221"/>
                  <a:gd name="T10" fmla="*/ 610 w 1221"/>
                  <a:gd name="T11" fmla="*/ 13 h 1221"/>
                  <a:gd name="T12" fmla="*/ 13 w 1221"/>
                  <a:gd name="T13" fmla="*/ 611 h 1221"/>
                  <a:gd name="T14" fmla="*/ 610 w 1221"/>
                  <a:gd name="T15" fmla="*/ 1208 h 1221"/>
                  <a:gd name="T16" fmla="*/ 1208 w 1221"/>
                  <a:gd name="T17" fmla="*/ 611 h 1221"/>
                  <a:gd name="T18" fmla="*/ 610 w 1221"/>
                  <a:gd name="T19" fmla="*/ 13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1">
                    <a:moveTo>
                      <a:pt x="610" y="1221"/>
                    </a:moveTo>
                    <a:cubicBezTo>
                      <a:pt x="274" y="1221"/>
                      <a:pt x="0" y="947"/>
                      <a:pt x="0" y="611"/>
                    </a:cubicBezTo>
                    <a:cubicBezTo>
                      <a:pt x="0" y="274"/>
                      <a:pt x="274" y="0"/>
                      <a:pt x="610" y="0"/>
                    </a:cubicBezTo>
                    <a:cubicBezTo>
                      <a:pt x="947" y="0"/>
                      <a:pt x="1221" y="274"/>
                      <a:pt x="1221" y="611"/>
                    </a:cubicBezTo>
                    <a:cubicBezTo>
                      <a:pt x="1221" y="947"/>
                      <a:pt x="947" y="1221"/>
                      <a:pt x="610" y="1221"/>
                    </a:cubicBezTo>
                    <a:close/>
                    <a:moveTo>
                      <a:pt x="610" y="13"/>
                    </a:moveTo>
                    <a:cubicBezTo>
                      <a:pt x="281" y="13"/>
                      <a:pt x="13" y="281"/>
                      <a:pt x="13" y="611"/>
                    </a:cubicBezTo>
                    <a:cubicBezTo>
                      <a:pt x="13" y="940"/>
                      <a:pt x="281" y="1208"/>
                      <a:pt x="610" y="1208"/>
                    </a:cubicBezTo>
                    <a:cubicBezTo>
                      <a:pt x="940" y="1208"/>
                      <a:pt x="1208" y="940"/>
                      <a:pt x="1208" y="611"/>
                    </a:cubicBezTo>
                    <a:cubicBezTo>
                      <a:pt x="1208" y="281"/>
                      <a:pt x="940" y="13"/>
                      <a:pt x="61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9">
                <a:extLst>
                  <a:ext uri="{FF2B5EF4-FFF2-40B4-BE49-F238E27FC236}">
                    <a16:creationId xmlns:a16="http://schemas.microsoft.com/office/drawing/2014/main" xmlns="" id="{68F655EE-5335-F6FF-D5E5-F3B60DAE5DA2}"/>
                  </a:ext>
                </a:extLst>
              </p:cNvPr>
              <p:cNvSpPr>
                <a:spLocks/>
              </p:cNvSpPr>
              <p:nvPr/>
            </p:nvSpPr>
            <p:spPr bwMode="auto">
              <a:xfrm>
                <a:off x="8286751" y="2840038"/>
                <a:ext cx="638175" cy="598488"/>
              </a:xfrm>
              <a:custGeom>
                <a:avLst/>
                <a:gdLst>
                  <a:gd name="T0" fmla="*/ 672 w 685"/>
                  <a:gd name="T1" fmla="*/ 642 h 642"/>
                  <a:gd name="T2" fmla="*/ 0 w 685"/>
                  <a:gd name="T3" fmla="*/ 13 h 642"/>
                  <a:gd name="T4" fmla="*/ 0 w 685"/>
                  <a:gd name="T5" fmla="*/ 0 h 642"/>
                  <a:gd name="T6" fmla="*/ 685 w 685"/>
                  <a:gd name="T7" fmla="*/ 642 h 642"/>
                  <a:gd name="T8" fmla="*/ 672 w 685"/>
                  <a:gd name="T9" fmla="*/ 642 h 642"/>
                </a:gdLst>
                <a:ahLst/>
                <a:cxnLst>
                  <a:cxn ang="0">
                    <a:pos x="T0" y="T1"/>
                  </a:cxn>
                  <a:cxn ang="0">
                    <a:pos x="T2" y="T3"/>
                  </a:cxn>
                  <a:cxn ang="0">
                    <a:pos x="T4" y="T5"/>
                  </a:cxn>
                  <a:cxn ang="0">
                    <a:pos x="T6" y="T7"/>
                  </a:cxn>
                  <a:cxn ang="0">
                    <a:pos x="T8" y="T9"/>
                  </a:cxn>
                </a:cxnLst>
                <a:rect l="0" t="0" r="r" b="b"/>
                <a:pathLst>
                  <a:path w="685" h="642">
                    <a:moveTo>
                      <a:pt x="672" y="642"/>
                    </a:moveTo>
                    <a:cubicBezTo>
                      <a:pt x="649" y="289"/>
                      <a:pt x="354" y="13"/>
                      <a:pt x="0" y="13"/>
                    </a:cubicBezTo>
                    <a:cubicBezTo>
                      <a:pt x="0" y="0"/>
                      <a:pt x="0" y="0"/>
                      <a:pt x="0" y="0"/>
                    </a:cubicBezTo>
                    <a:cubicBezTo>
                      <a:pt x="361" y="0"/>
                      <a:pt x="662" y="282"/>
                      <a:pt x="685" y="642"/>
                    </a:cubicBezTo>
                    <a:lnTo>
                      <a:pt x="672" y="6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0">
                <a:extLst>
                  <a:ext uri="{FF2B5EF4-FFF2-40B4-BE49-F238E27FC236}">
                    <a16:creationId xmlns:a16="http://schemas.microsoft.com/office/drawing/2014/main" xmlns="" id="{005FDF97-0BCD-97F0-FC4E-6A8B514B2979}"/>
                  </a:ext>
                </a:extLst>
              </p:cNvPr>
              <p:cNvSpPr>
                <a:spLocks/>
              </p:cNvSpPr>
              <p:nvPr/>
            </p:nvSpPr>
            <p:spPr bwMode="auto">
              <a:xfrm>
                <a:off x="8878889" y="3603625"/>
                <a:ext cx="44450" cy="20638"/>
              </a:xfrm>
              <a:custGeom>
                <a:avLst/>
                <a:gdLst>
                  <a:gd name="T0" fmla="*/ 1 w 28"/>
                  <a:gd name="T1" fmla="*/ 0 h 13"/>
                  <a:gd name="T2" fmla="*/ 28 w 28"/>
                  <a:gd name="T3" fmla="*/ 6 h 13"/>
                  <a:gd name="T4" fmla="*/ 26 w 28"/>
                  <a:gd name="T5" fmla="*/ 13 h 13"/>
                  <a:gd name="T6" fmla="*/ 0 w 28"/>
                  <a:gd name="T7" fmla="*/ 7 h 13"/>
                  <a:gd name="T8" fmla="*/ 1 w 28"/>
                  <a:gd name="T9" fmla="*/ 0 h 13"/>
                </a:gdLst>
                <a:ahLst/>
                <a:cxnLst>
                  <a:cxn ang="0">
                    <a:pos x="T0" y="T1"/>
                  </a:cxn>
                  <a:cxn ang="0">
                    <a:pos x="T2" y="T3"/>
                  </a:cxn>
                  <a:cxn ang="0">
                    <a:pos x="T4" y="T5"/>
                  </a:cxn>
                  <a:cxn ang="0">
                    <a:pos x="T6" y="T7"/>
                  </a:cxn>
                  <a:cxn ang="0">
                    <a:pos x="T8" y="T9"/>
                  </a:cxn>
                </a:cxnLst>
                <a:rect l="0" t="0" r="r" b="b"/>
                <a:pathLst>
                  <a:path w="28" h="13">
                    <a:moveTo>
                      <a:pt x="1" y="0"/>
                    </a:moveTo>
                    <a:lnTo>
                      <a:pt x="28" y="6"/>
                    </a:lnTo>
                    <a:lnTo>
                      <a:pt x="26" y="13"/>
                    </a:lnTo>
                    <a:lnTo>
                      <a:pt x="0" y="7"/>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11">
                <a:extLst>
                  <a:ext uri="{FF2B5EF4-FFF2-40B4-BE49-F238E27FC236}">
                    <a16:creationId xmlns:a16="http://schemas.microsoft.com/office/drawing/2014/main" xmlns="" id="{5E4DFA96-ACC6-6BD6-BE64-275D2446A9C2}"/>
                  </a:ext>
                </a:extLst>
              </p:cNvPr>
              <p:cNvSpPr>
                <a:spLocks/>
              </p:cNvSpPr>
              <p:nvPr/>
            </p:nvSpPr>
            <p:spPr bwMode="auto">
              <a:xfrm>
                <a:off x="8867776" y="3641725"/>
                <a:ext cx="44450" cy="23813"/>
              </a:xfrm>
              <a:custGeom>
                <a:avLst/>
                <a:gdLst>
                  <a:gd name="T0" fmla="*/ 2 w 28"/>
                  <a:gd name="T1" fmla="*/ 0 h 15"/>
                  <a:gd name="T2" fmla="*/ 28 w 28"/>
                  <a:gd name="T3" fmla="*/ 8 h 15"/>
                  <a:gd name="T4" fmla="*/ 27 w 28"/>
                  <a:gd name="T5" fmla="*/ 15 h 15"/>
                  <a:gd name="T6" fmla="*/ 0 w 28"/>
                  <a:gd name="T7" fmla="*/ 8 h 15"/>
                  <a:gd name="T8" fmla="*/ 2 w 28"/>
                  <a:gd name="T9" fmla="*/ 0 h 15"/>
                </a:gdLst>
                <a:ahLst/>
                <a:cxnLst>
                  <a:cxn ang="0">
                    <a:pos x="T0" y="T1"/>
                  </a:cxn>
                  <a:cxn ang="0">
                    <a:pos x="T2" y="T3"/>
                  </a:cxn>
                  <a:cxn ang="0">
                    <a:pos x="T4" y="T5"/>
                  </a:cxn>
                  <a:cxn ang="0">
                    <a:pos x="T6" y="T7"/>
                  </a:cxn>
                  <a:cxn ang="0">
                    <a:pos x="T8" y="T9"/>
                  </a:cxn>
                </a:cxnLst>
                <a:rect l="0" t="0" r="r" b="b"/>
                <a:pathLst>
                  <a:path w="28" h="15">
                    <a:moveTo>
                      <a:pt x="2" y="0"/>
                    </a:moveTo>
                    <a:lnTo>
                      <a:pt x="28" y="8"/>
                    </a:lnTo>
                    <a:lnTo>
                      <a:pt x="27" y="15"/>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2">
                <a:extLst>
                  <a:ext uri="{FF2B5EF4-FFF2-40B4-BE49-F238E27FC236}">
                    <a16:creationId xmlns:a16="http://schemas.microsoft.com/office/drawing/2014/main" xmlns="" id="{9EC4DBD1-F023-3C60-5D94-0EF398FC314C}"/>
                  </a:ext>
                </a:extLst>
              </p:cNvPr>
              <p:cNvSpPr>
                <a:spLocks/>
              </p:cNvSpPr>
              <p:nvPr/>
            </p:nvSpPr>
            <p:spPr bwMode="auto">
              <a:xfrm>
                <a:off x="8855076" y="3678238"/>
                <a:ext cx="46038" cy="26988"/>
              </a:xfrm>
              <a:custGeom>
                <a:avLst/>
                <a:gdLst>
                  <a:gd name="T0" fmla="*/ 3 w 29"/>
                  <a:gd name="T1" fmla="*/ 0 h 17"/>
                  <a:gd name="T2" fmla="*/ 29 w 29"/>
                  <a:gd name="T3" fmla="*/ 10 h 17"/>
                  <a:gd name="T4" fmla="*/ 26 w 29"/>
                  <a:gd name="T5" fmla="*/ 17 h 17"/>
                  <a:gd name="T6" fmla="*/ 0 w 29"/>
                  <a:gd name="T7" fmla="*/ 7 h 17"/>
                  <a:gd name="T8" fmla="*/ 3 w 29"/>
                  <a:gd name="T9" fmla="*/ 0 h 17"/>
                </a:gdLst>
                <a:ahLst/>
                <a:cxnLst>
                  <a:cxn ang="0">
                    <a:pos x="T0" y="T1"/>
                  </a:cxn>
                  <a:cxn ang="0">
                    <a:pos x="T2" y="T3"/>
                  </a:cxn>
                  <a:cxn ang="0">
                    <a:pos x="T4" y="T5"/>
                  </a:cxn>
                  <a:cxn ang="0">
                    <a:pos x="T6" y="T7"/>
                  </a:cxn>
                  <a:cxn ang="0">
                    <a:pos x="T8" y="T9"/>
                  </a:cxn>
                </a:cxnLst>
                <a:rect l="0" t="0" r="r" b="b"/>
                <a:pathLst>
                  <a:path w="29" h="17">
                    <a:moveTo>
                      <a:pt x="3" y="0"/>
                    </a:moveTo>
                    <a:lnTo>
                      <a:pt x="29" y="10"/>
                    </a:lnTo>
                    <a:lnTo>
                      <a:pt x="26" y="17"/>
                    </a:lnTo>
                    <a:lnTo>
                      <a:pt x="0" y="7"/>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3">
                <a:extLst>
                  <a:ext uri="{FF2B5EF4-FFF2-40B4-BE49-F238E27FC236}">
                    <a16:creationId xmlns:a16="http://schemas.microsoft.com/office/drawing/2014/main" xmlns="" id="{D2E6551C-1212-1F7D-A2D6-6F10FE0F0014}"/>
                  </a:ext>
                </a:extLst>
              </p:cNvPr>
              <p:cNvSpPr>
                <a:spLocks/>
              </p:cNvSpPr>
              <p:nvPr/>
            </p:nvSpPr>
            <p:spPr bwMode="auto">
              <a:xfrm>
                <a:off x="8840789" y="3714750"/>
                <a:ext cx="44450" cy="28575"/>
              </a:xfrm>
              <a:custGeom>
                <a:avLst/>
                <a:gdLst>
                  <a:gd name="T0" fmla="*/ 3 w 28"/>
                  <a:gd name="T1" fmla="*/ 0 h 18"/>
                  <a:gd name="T2" fmla="*/ 28 w 28"/>
                  <a:gd name="T3" fmla="*/ 11 h 18"/>
                  <a:gd name="T4" fmla="*/ 25 w 28"/>
                  <a:gd name="T5" fmla="*/ 18 h 18"/>
                  <a:gd name="T6" fmla="*/ 0 w 28"/>
                  <a:gd name="T7" fmla="*/ 7 h 18"/>
                  <a:gd name="T8" fmla="*/ 3 w 28"/>
                  <a:gd name="T9" fmla="*/ 0 h 18"/>
                </a:gdLst>
                <a:ahLst/>
                <a:cxnLst>
                  <a:cxn ang="0">
                    <a:pos x="T0" y="T1"/>
                  </a:cxn>
                  <a:cxn ang="0">
                    <a:pos x="T2" y="T3"/>
                  </a:cxn>
                  <a:cxn ang="0">
                    <a:pos x="T4" y="T5"/>
                  </a:cxn>
                  <a:cxn ang="0">
                    <a:pos x="T6" y="T7"/>
                  </a:cxn>
                  <a:cxn ang="0">
                    <a:pos x="T8" y="T9"/>
                  </a:cxn>
                </a:cxnLst>
                <a:rect l="0" t="0" r="r" b="b"/>
                <a:pathLst>
                  <a:path w="28" h="18">
                    <a:moveTo>
                      <a:pt x="3" y="0"/>
                    </a:moveTo>
                    <a:lnTo>
                      <a:pt x="28" y="11"/>
                    </a:lnTo>
                    <a:lnTo>
                      <a:pt x="25" y="18"/>
                    </a:lnTo>
                    <a:lnTo>
                      <a:pt x="0" y="7"/>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14">
                <a:extLst>
                  <a:ext uri="{FF2B5EF4-FFF2-40B4-BE49-F238E27FC236}">
                    <a16:creationId xmlns:a16="http://schemas.microsoft.com/office/drawing/2014/main" xmlns="" id="{58FF0719-D372-5289-C619-C04C18C24760}"/>
                  </a:ext>
                </a:extLst>
              </p:cNvPr>
              <p:cNvSpPr>
                <a:spLocks/>
              </p:cNvSpPr>
              <p:nvPr/>
            </p:nvSpPr>
            <p:spPr bwMode="auto">
              <a:xfrm>
                <a:off x="8824914" y="3751263"/>
                <a:ext cx="42863" cy="30163"/>
              </a:xfrm>
              <a:custGeom>
                <a:avLst/>
                <a:gdLst>
                  <a:gd name="T0" fmla="*/ 3 w 27"/>
                  <a:gd name="T1" fmla="*/ 0 h 19"/>
                  <a:gd name="T2" fmla="*/ 27 w 27"/>
                  <a:gd name="T3" fmla="*/ 12 h 19"/>
                  <a:gd name="T4" fmla="*/ 24 w 27"/>
                  <a:gd name="T5" fmla="*/ 19 h 19"/>
                  <a:gd name="T6" fmla="*/ 0 w 27"/>
                  <a:gd name="T7" fmla="*/ 6 h 19"/>
                  <a:gd name="T8" fmla="*/ 3 w 27"/>
                  <a:gd name="T9" fmla="*/ 0 h 19"/>
                </a:gdLst>
                <a:ahLst/>
                <a:cxnLst>
                  <a:cxn ang="0">
                    <a:pos x="T0" y="T1"/>
                  </a:cxn>
                  <a:cxn ang="0">
                    <a:pos x="T2" y="T3"/>
                  </a:cxn>
                  <a:cxn ang="0">
                    <a:pos x="T4" y="T5"/>
                  </a:cxn>
                  <a:cxn ang="0">
                    <a:pos x="T6" y="T7"/>
                  </a:cxn>
                  <a:cxn ang="0">
                    <a:pos x="T8" y="T9"/>
                  </a:cxn>
                </a:cxnLst>
                <a:rect l="0" t="0" r="r" b="b"/>
                <a:pathLst>
                  <a:path w="27" h="19">
                    <a:moveTo>
                      <a:pt x="3" y="0"/>
                    </a:moveTo>
                    <a:lnTo>
                      <a:pt x="27" y="12"/>
                    </a:lnTo>
                    <a:lnTo>
                      <a:pt x="24" y="19"/>
                    </a:lnTo>
                    <a:lnTo>
                      <a:pt x="0" y="6"/>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5">
                <a:extLst>
                  <a:ext uri="{FF2B5EF4-FFF2-40B4-BE49-F238E27FC236}">
                    <a16:creationId xmlns:a16="http://schemas.microsoft.com/office/drawing/2014/main" xmlns="" id="{35FA1FDB-A153-1AB2-6AD4-360061011B06}"/>
                  </a:ext>
                </a:extLst>
              </p:cNvPr>
              <p:cNvSpPr>
                <a:spLocks/>
              </p:cNvSpPr>
              <p:nvPr/>
            </p:nvSpPr>
            <p:spPr bwMode="auto">
              <a:xfrm>
                <a:off x="8804276" y="3784600"/>
                <a:ext cx="44450" cy="33338"/>
              </a:xfrm>
              <a:custGeom>
                <a:avLst/>
                <a:gdLst>
                  <a:gd name="T0" fmla="*/ 4 w 28"/>
                  <a:gd name="T1" fmla="*/ 0 h 21"/>
                  <a:gd name="T2" fmla="*/ 28 w 28"/>
                  <a:gd name="T3" fmla="*/ 14 h 21"/>
                  <a:gd name="T4" fmla="*/ 24 w 28"/>
                  <a:gd name="T5" fmla="*/ 21 h 21"/>
                  <a:gd name="T6" fmla="*/ 0 w 28"/>
                  <a:gd name="T7" fmla="*/ 7 h 21"/>
                  <a:gd name="T8" fmla="*/ 4 w 28"/>
                  <a:gd name="T9" fmla="*/ 0 h 21"/>
                </a:gdLst>
                <a:ahLst/>
                <a:cxnLst>
                  <a:cxn ang="0">
                    <a:pos x="T0" y="T1"/>
                  </a:cxn>
                  <a:cxn ang="0">
                    <a:pos x="T2" y="T3"/>
                  </a:cxn>
                  <a:cxn ang="0">
                    <a:pos x="T4" y="T5"/>
                  </a:cxn>
                  <a:cxn ang="0">
                    <a:pos x="T6" y="T7"/>
                  </a:cxn>
                  <a:cxn ang="0">
                    <a:pos x="T8" y="T9"/>
                  </a:cxn>
                </a:cxnLst>
                <a:rect l="0" t="0" r="r" b="b"/>
                <a:pathLst>
                  <a:path w="28" h="21">
                    <a:moveTo>
                      <a:pt x="4" y="0"/>
                    </a:moveTo>
                    <a:lnTo>
                      <a:pt x="28" y="14"/>
                    </a:lnTo>
                    <a:lnTo>
                      <a:pt x="24" y="21"/>
                    </a:lnTo>
                    <a:lnTo>
                      <a:pt x="0" y="7"/>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16">
                <a:extLst>
                  <a:ext uri="{FF2B5EF4-FFF2-40B4-BE49-F238E27FC236}">
                    <a16:creationId xmlns:a16="http://schemas.microsoft.com/office/drawing/2014/main" xmlns="" id="{C9606495-2215-4D59-ACD7-323C77BDC55D}"/>
                  </a:ext>
                </a:extLst>
              </p:cNvPr>
              <p:cNvSpPr>
                <a:spLocks/>
              </p:cNvSpPr>
              <p:nvPr/>
            </p:nvSpPr>
            <p:spPr bwMode="auto">
              <a:xfrm>
                <a:off x="8783639" y="3817938"/>
                <a:ext cx="42863" cy="34925"/>
              </a:xfrm>
              <a:custGeom>
                <a:avLst/>
                <a:gdLst>
                  <a:gd name="T0" fmla="*/ 4 w 27"/>
                  <a:gd name="T1" fmla="*/ 0 h 22"/>
                  <a:gd name="T2" fmla="*/ 27 w 27"/>
                  <a:gd name="T3" fmla="*/ 15 h 22"/>
                  <a:gd name="T4" fmla="*/ 23 w 27"/>
                  <a:gd name="T5" fmla="*/ 22 h 22"/>
                  <a:gd name="T6" fmla="*/ 0 w 27"/>
                  <a:gd name="T7" fmla="*/ 6 h 22"/>
                  <a:gd name="T8" fmla="*/ 4 w 27"/>
                  <a:gd name="T9" fmla="*/ 0 h 22"/>
                </a:gdLst>
                <a:ahLst/>
                <a:cxnLst>
                  <a:cxn ang="0">
                    <a:pos x="T0" y="T1"/>
                  </a:cxn>
                  <a:cxn ang="0">
                    <a:pos x="T2" y="T3"/>
                  </a:cxn>
                  <a:cxn ang="0">
                    <a:pos x="T4" y="T5"/>
                  </a:cxn>
                  <a:cxn ang="0">
                    <a:pos x="T6" y="T7"/>
                  </a:cxn>
                  <a:cxn ang="0">
                    <a:pos x="T8" y="T9"/>
                  </a:cxn>
                </a:cxnLst>
                <a:rect l="0" t="0" r="r" b="b"/>
                <a:pathLst>
                  <a:path w="27" h="22">
                    <a:moveTo>
                      <a:pt x="4" y="0"/>
                    </a:moveTo>
                    <a:lnTo>
                      <a:pt x="27" y="15"/>
                    </a:lnTo>
                    <a:lnTo>
                      <a:pt x="23" y="22"/>
                    </a:lnTo>
                    <a:lnTo>
                      <a:pt x="0" y="6"/>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17">
                <a:extLst>
                  <a:ext uri="{FF2B5EF4-FFF2-40B4-BE49-F238E27FC236}">
                    <a16:creationId xmlns:a16="http://schemas.microsoft.com/office/drawing/2014/main" xmlns="" id="{82D3769B-1E10-16E1-1B78-8A7FB1865AA1}"/>
                  </a:ext>
                </a:extLst>
              </p:cNvPr>
              <p:cNvSpPr>
                <a:spLocks/>
              </p:cNvSpPr>
              <p:nvPr/>
            </p:nvSpPr>
            <p:spPr bwMode="auto">
              <a:xfrm>
                <a:off x="8759826" y="3849688"/>
                <a:ext cx="41275" cy="36513"/>
              </a:xfrm>
              <a:custGeom>
                <a:avLst/>
                <a:gdLst>
                  <a:gd name="T0" fmla="*/ 5 w 26"/>
                  <a:gd name="T1" fmla="*/ 0 h 23"/>
                  <a:gd name="T2" fmla="*/ 26 w 26"/>
                  <a:gd name="T3" fmla="*/ 17 h 23"/>
                  <a:gd name="T4" fmla="*/ 22 w 26"/>
                  <a:gd name="T5" fmla="*/ 23 h 23"/>
                  <a:gd name="T6" fmla="*/ 0 w 26"/>
                  <a:gd name="T7" fmla="*/ 6 h 23"/>
                  <a:gd name="T8" fmla="*/ 5 w 26"/>
                  <a:gd name="T9" fmla="*/ 0 h 23"/>
                </a:gdLst>
                <a:ahLst/>
                <a:cxnLst>
                  <a:cxn ang="0">
                    <a:pos x="T0" y="T1"/>
                  </a:cxn>
                  <a:cxn ang="0">
                    <a:pos x="T2" y="T3"/>
                  </a:cxn>
                  <a:cxn ang="0">
                    <a:pos x="T4" y="T5"/>
                  </a:cxn>
                  <a:cxn ang="0">
                    <a:pos x="T6" y="T7"/>
                  </a:cxn>
                  <a:cxn ang="0">
                    <a:pos x="T8" y="T9"/>
                  </a:cxn>
                </a:cxnLst>
                <a:rect l="0" t="0" r="r" b="b"/>
                <a:pathLst>
                  <a:path w="26" h="23">
                    <a:moveTo>
                      <a:pt x="5" y="0"/>
                    </a:moveTo>
                    <a:lnTo>
                      <a:pt x="26" y="17"/>
                    </a:lnTo>
                    <a:lnTo>
                      <a:pt x="22" y="23"/>
                    </a:lnTo>
                    <a:lnTo>
                      <a:pt x="0" y="6"/>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18">
                <a:extLst>
                  <a:ext uri="{FF2B5EF4-FFF2-40B4-BE49-F238E27FC236}">
                    <a16:creationId xmlns:a16="http://schemas.microsoft.com/office/drawing/2014/main" xmlns="" id="{D2BB1F36-DFA1-74A3-294D-2EF7364F96BD}"/>
                  </a:ext>
                </a:extLst>
              </p:cNvPr>
              <p:cNvSpPr>
                <a:spLocks/>
              </p:cNvSpPr>
              <p:nvPr/>
            </p:nvSpPr>
            <p:spPr bwMode="auto">
              <a:xfrm>
                <a:off x="8734426" y="3879850"/>
                <a:ext cx="39688" cy="38100"/>
              </a:xfrm>
              <a:custGeom>
                <a:avLst/>
                <a:gdLst>
                  <a:gd name="T0" fmla="*/ 5 w 25"/>
                  <a:gd name="T1" fmla="*/ 0 h 24"/>
                  <a:gd name="T2" fmla="*/ 25 w 25"/>
                  <a:gd name="T3" fmla="*/ 18 h 24"/>
                  <a:gd name="T4" fmla="*/ 21 w 25"/>
                  <a:gd name="T5" fmla="*/ 24 h 24"/>
                  <a:gd name="T6" fmla="*/ 0 w 25"/>
                  <a:gd name="T7" fmla="*/ 5 h 24"/>
                  <a:gd name="T8" fmla="*/ 5 w 25"/>
                  <a:gd name="T9" fmla="*/ 0 h 24"/>
                </a:gdLst>
                <a:ahLst/>
                <a:cxnLst>
                  <a:cxn ang="0">
                    <a:pos x="T0" y="T1"/>
                  </a:cxn>
                  <a:cxn ang="0">
                    <a:pos x="T2" y="T3"/>
                  </a:cxn>
                  <a:cxn ang="0">
                    <a:pos x="T4" y="T5"/>
                  </a:cxn>
                  <a:cxn ang="0">
                    <a:pos x="T6" y="T7"/>
                  </a:cxn>
                  <a:cxn ang="0">
                    <a:pos x="T8" y="T9"/>
                  </a:cxn>
                </a:cxnLst>
                <a:rect l="0" t="0" r="r" b="b"/>
                <a:pathLst>
                  <a:path w="25" h="24">
                    <a:moveTo>
                      <a:pt x="5" y="0"/>
                    </a:moveTo>
                    <a:lnTo>
                      <a:pt x="25" y="18"/>
                    </a:lnTo>
                    <a:lnTo>
                      <a:pt x="21" y="24"/>
                    </a:lnTo>
                    <a:lnTo>
                      <a:pt x="0" y="5"/>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19">
                <a:extLst>
                  <a:ext uri="{FF2B5EF4-FFF2-40B4-BE49-F238E27FC236}">
                    <a16:creationId xmlns:a16="http://schemas.microsoft.com/office/drawing/2014/main" xmlns="" id="{4C7F2FBC-5C30-A8A0-5F01-826CA5357857}"/>
                  </a:ext>
                </a:extLst>
              </p:cNvPr>
              <p:cNvSpPr>
                <a:spLocks/>
              </p:cNvSpPr>
              <p:nvPr/>
            </p:nvSpPr>
            <p:spPr bwMode="auto">
              <a:xfrm>
                <a:off x="8707439" y="3906838"/>
                <a:ext cx="39688" cy="39688"/>
              </a:xfrm>
              <a:custGeom>
                <a:avLst/>
                <a:gdLst>
                  <a:gd name="T0" fmla="*/ 5 w 25"/>
                  <a:gd name="T1" fmla="*/ 0 h 25"/>
                  <a:gd name="T2" fmla="*/ 25 w 25"/>
                  <a:gd name="T3" fmla="*/ 20 h 25"/>
                  <a:gd name="T4" fmla="*/ 20 w 25"/>
                  <a:gd name="T5" fmla="*/ 25 h 25"/>
                  <a:gd name="T6" fmla="*/ 0 w 25"/>
                  <a:gd name="T7" fmla="*/ 6 h 25"/>
                  <a:gd name="T8" fmla="*/ 5 w 25"/>
                  <a:gd name="T9" fmla="*/ 0 h 25"/>
                </a:gdLst>
                <a:ahLst/>
                <a:cxnLst>
                  <a:cxn ang="0">
                    <a:pos x="T0" y="T1"/>
                  </a:cxn>
                  <a:cxn ang="0">
                    <a:pos x="T2" y="T3"/>
                  </a:cxn>
                  <a:cxn ang="0">
                    <a:pos x="T4" y="T5"/>
                  </a:cxn>
                  <a:cxn ang="0">
                    <a:pos x="T6" y="T7"/>
                  </a:cxn>
                  <a:cxn ang="0">
                    <a:pos x="T8" y="T9"/>
                  </a:cxn>
                </a:cxnLst>
                <a:rect l="0" t="0" r="r" b="b"/>
                <a:pathLst>
                  <a:path w="25" h="25">
                    <a:moveTo>
                      <a:pt x="5" y="0"/>
                    </a:moveTo>
                    <a:lnTo>
                      <a:pt x="25" y="20"/>
                    </a:lnTo>
                    <a:lnTo>
                      <a:pt x="20" y="25"/>
                    </a:lnTo>
                    <a:lnTo>
                      <a:pt x="0" y="6"/>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20">
                <a:extLst>
                  <a:ext uri="{FF2B5EF4-FFF2-40B4-BE49-F238E27FC236}">
                    <a16:creationId xmlns:a16="http://schemas.microsoft.com/office/drawing/2014/main" xmlns="" id="{2DA6D87E-9935-AF49-EC7F-FD8A19670879}"/>
                  </a:ext>
                </a:extLst>
              </p:cNvPr>
              <p:cNvSpPr>
                <a:spLocks/>
              </p:cNvSpPr>
              <p:nvPr/>
            </p:nvSpPr>
            <p:spPr bwMode="auto">
              <a:xfrm>
                <a:off x="8678864" y="3933825"/>
                <a:ext cx="36513" cy="41275"/>
              </a:xfrm>
              <a:custGeom>
                <a:avLst/>
                <a:gdLst>
                  <a:gd name="T0" fmla="*/ 6 w 23"/>
                  <a:gd name="T1" fmla="*/ 0 h 26"/>
                  <a:gd name="T2" fmla="*/ 23 w 23"/>
                  <a:gd name="T3" fmla="*/ 21 h 26"/>
                  <a:gd name="T4" fmla="*/ 18 w 23"/>
                  <a:gd name="T5" fmla="*/ 26 h 26"/>
                  <a:gd name="T6" fmla="*/ 0 w 23"/>
                  <a:gd name="T7" fmla="*/ 5 h 26"/>
                  <a:gd name="T8" fmla="*/ 6 w 23"/>
                  <a:gd name="T9" fmla="*/ 0 h 26"/>
                </a:gdLst>
                <a:ahLst/>
                <a:cxnLst>
                  <a:cxn ang="0">
                    <a:pos x="T0" y="T1"/>
                  </a:cxn>
                  <a:cxn ang="0">
                    <a:pos x="T2" y="T3"/>
                  </a:cxn>
                  <a:cxn ang="0">
                    <a:pos x="T4" y="T5"/>
                  </a:cxn>
                  <a:cxn ang="0">
                    <a:pos x="T6" y="T7"/>
                  </a:cxn>
                  <a:cxn ang="0">
                    <a:pos x="T8" y="T9"/>
                  </a:cxn>
                </a:cxnLst>
                <a:rect l="0" t="0" r="r" b="b"/>
                <a:pathLst>
                  <a:path w="23" h="26">
                    <a:moveTo>
                      <a:pt x="6" y="0"/>
                    </a:moveTo>
                    <a:lnTo>
                      <a:pt x="23" y="21"/>
                    </a:lnTo>
                    <a:lnTo>
                      <a:pt x="18" y="26"/>
                    </a:lnTo>
                    <a:lnTo>
                      <a:pt x="0" y="5"/>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21">
                <a:extLst>
                  <a:ext uri="{FF2B5EF4-FFF2-40B4-BE49-F238E27FC236}">
                    <a16:creationId xmlns:a16="http://schemas.microsoft.com/office/drawing/2014/main" xmlns="" id="{7FE1F60F-F5FF-9BB6-50DA-65E0C9C9F99A}"/>
                  </a:ext>
                </a:extLst>
              </p:cNvPr>
              <p:cNvSpPr>
                <a:spLocks/>
              </p:cNvSpPr>
              <p:nvPr/>
            </p:nvSpPr>
            <p:spPr bwMode="auto">
              <a:xfrm>
                <a:off x="8648701" y="3959225"/>
                <a:ext cx="34925" cy="41275"/>
              </a:xfrm>
              <a:custGeom>
                <a:avLst/>
                <a:gdLst>
                  <a:gd name="T0" fmla="*/ 5 w 22"/>
                  <a:gd name="T1" fmla="*/ 0 h 26"/>
                  <a:gd name="T2" fmla="*/ 22 w 22"/>
                  <a:gd name="T3" fmla="*/ 22 h 26"/>
                  <a:gd name="T4" fmla="*/ 16 w 22"/>
                  <a:gd name="T5" fmla="*/ 26 h 26"/>
                  <a:gd name="T6" fmla="*/ 0 w 22"/>
                  <a:gd name="T7" fmla="*/ 4 h 26"/>
                  <a:gd name="T8" fmla="*/ 5 w 22"/>
                  <a:gd name="T9" fmla="*/ 0 h 26"/>
                </a:gdLst>
                <a:ahLst/>
                <a:cxnLst>
                  <a:cxn ang="0">
                    <a:pos x="T0" y="T1"/>
                  </a:cxn>
                  <a:cxn ang="0">
                    <a:pos x="T2" y="T3"/>
                  </a:cxn>
                  <a:cxn ang="0">
                    <a:pos x="T4" y="T5"/>
                  </a:cxn>
                  <a:cxn ang="0">
                    <a:pos x="T6" y="T7"/>
                  </a:cxn>
                  <a:cxn ang="0">
                    <a:pos x="T8" y="T9"/>
                  </a:cxn>
                </a:cxnLst>
                <a:rect l="0" t="0" r="r" b="b"/>
                <a:pathLst>
                  <a:path w="22" h="26">
                    <a:moveTo>
                      <a:pt x="5" y="0"/>
                    </a:moveTo>
                    <a:lnTo>
                      <a:pt x="22" y="22"/>
                    </a:lnTo>
                    <a:lnTo>
                      <a:pt x="16" y="26"/>
                    </a:lnTo>
                    <a:lnTo>
                      <a:pt x="0" y="4"/>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2">
                <a:extLst>
                  <a:ext uri="{FF2B5EF4-FFF2-40B4-BE49-F238E27FC236}">
                    <a16:creationId xmlns:a16="http://schemas.microsoft.com/office/drawing/2014/main" xmlns="" id="{F25312DE-9B67-76EE-8430-0D1C8EF743C6}"/>
                  </a:ext>
                </a:extLst>
              </p:cNvPr>
              <p:cNvSpPr>
                <a:spLocks/>
              </p:cNvSpPr>
              <p:nvPr/>
            </p:nvSpPr>
            <p:spPr bwMode="auto">
              <a:xfrm>
                <a:off x="8616951" y="3981450"/>
                <a:ext cx="33338" cy="42863"/>
              </a:xfrm>
              <a:custGeom>
                <a:avLst/>
                <a:gdLst>
                  <a:gd name="T0" fmla="*/ 6 w 21"/>
                  <a:gd name="T1" fmla="*/ 0 h 27"/>
                  <a:gd name="T2" fmla="*/ 21 w 21"/>
                  <a:gd name="T3" fmla="*/ 23 h 27"/>
                  <a:gd name="T4" fmla="*/ 15 w 21"/>
                  <a:gd name="T5" fmla="*/ 27 h 27"/>
                  <a:gd name="T6" fmla="*/ 0 w 21"/>
                  <a:gd name="T7" fmla="*/ 4 h 27"/>
                  <a:gd name="T8" fmla="*/ 6 w 21"/>
                  <a:gd name="T9" fmla="*/ 0 h 27"/>
                </a:gdLst>
                <a:ahLst/>
                <a:cxnLst>
                  <a:cxn ang="0">
                    <a:pos x="T0" y="T1"/>
                  </a:cxn>
                  <a:cxn ang="0">
                    <a:pos x="T2" y="T3"/>
                  </a:cxn>
                  <a:cxn ang="0">
                    <a:pos x="T4" y="T5"/>
                  </a:cxn>
                  <a:cxn ang="0">
                    <a:pos x="T6" y="T7"/>
                  </a:cxn>
                  <a:cxn ang="0">
                    <a:pos x="T8" y="T9"/>
                  </a:cxn>
                </a:cxnLst>
                <a:rect l="0" t="0" r="r" b="b"/>
                <a:pathLst>
                  <a:path w="21" h="27">
                    <a:moveTo>
                      <a:pt x="6" y="0"/>
                    </a:moveTo>
                    <a:lnTo>
                      <a:pt x="21" y="23"/>
                    </a:lnTo>
                    <a:lnTo>
                      <a:pt x="15" y="27"/>
                    </a:lnTo>
                    <a:lnTo>
                      <a:pt x="0" y="4"/>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23">
                <a:extLst>
                  <a:ext uri="{FF2B5EF4-FFF2-40B4-BE49-F238E27FC236}">
                    <a16:creationId xmlns:a16="http://schemas.microsoft.com/office/drawing/2014/main" xmlns="" id="{A2E3A65C-F60B-367F-8F78-90FDEB631D49}"/>
                  </a:ext>
                </a:extLst>
              </p:cNvPr>
              <p:cNvSpPr>
                <a:spLocks/>
              </p:cNvSpPr>
              <p:nvPr/>
            </p:nvSpPr>
            <p:spPr bwMode="auto">
              <a:xfrm>
                <a:off x="8582026" y="4002088"/>
                <a:ext cx="33338" cy="44450"/>
              </a:xfrm>
              <a:custGeom>
                <a:avLst/>
                <a:gdLst>
                  <a:gd name="T0" fmla="*/ 7 w 21"/>
                  <a:gd name="T1" fmla="*/ 0 h 28"/>
                  <a:gd name="T2" fmla="*/ 21 w 21"/>
                  <a:gd name="T3" fmla="*/ 24 h 28"/>
                  <a:gd name="T4" fmla="*/ 15 w 21"/>
                  <a:gd name="T5" fmla="*/ 28 h 28"/>
                  <a:gd name="T6" fmla="*/ 0 w 21"/>
                  <a:gd name="T7" fmla="*/ 4 h 28"/>
                  <a:gd name="T8" fmla="*/ 7 w 21"/>
                  <a:gd name="T9" fmla="*/ 0 h 28"/>
                </a:gdLst>
                <a:ahLst/>
                <a:cxnLst>
                  <a:cxn ang="0">
                    <a:pos x="T0" y="T1"/>
                  </a:cxn>
                  <a:cxn ang="0">
                    <a:pos x="T2" y="T3"/>
                  </a:cxn>
                  <a:cxn ang="0">
                    <a:pos x="T4" y="T5"/>
                  </a:cxn>
                  <a:cxn ang="0">
                    <a:pos x="T6" y="T7"/>
                  </a:cxn>
                  <a:cxn ang="0">
                    <a:pos x="T8" y="T9"/>
                  </a:cxn>
                </a:cxnLst>
                <a:rect l="0" t="0" r="r" b="b"/>
                <a:pathLst>
                  <a:path w="21" h="28">
                    <a:moveTo>
                      <a:pt x="7" y="0"/>
                    </a:moveTo>
                    <a:lnTo>
                      <a:pt x="21" y="24"/>
                    </a:lnTo>
                    <a:lnTo>
                      <a:pt x="15" y="28"/>
                    </a:lnTo>
                    <a:lnTo>
                      <a:pt x="0" y="4"/>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4">
                <a:extLst>
                  <a:ext uri="{FF2B5EF4-FFF2-40B4-BE49-F238E27FC236}">
                    <a16:creationId xmlns:a16="http://schemas.microsoft.com/office/drawing/2014/main" xmlns="" id="{1D086B9D-017B-A6B3-D397-D94DD1A330DE}"/>
                  </a:ext>
                </a:extLst>
              </p:cNvPr>
              <p:cNvSpPr>
                <a:spLocks/>
              </p:cNvSpPr>
              <p:nvPr/>
            </p:nvSpPr>
            <p:spPr bwMode="auto">
              <a:xfrm>
                <a:off x="8548689" y="4021138"/>
                <a:ext cx="30163" cy="44450"/>
              </a:xfrm>
              <a:custGeom>
                <a:avLst/>
                <a:gdLst>
                  <a:gd name="T0" fmla="*/ 7 w 19"/>
                  <a:gd name="T1" fmla="*/ 0 h 28"/>
                  <a:gd name="T2" fmla="*/ 19 w 19"/>
                  <a:gd name="T3" fmla="*/ 25 h 28"/>
                  <a:gd name="T4" fmla="*/ 12 w 19"/>
                  <a:gd name="T5" fmla="*/ 28 h 28"/>
                  <a:gd name="T6" fmla="*/ 0 w 19"/>
                  <a:gd name="T7" fmla="*/ 3 h 28"/>
                  <a:gd name="T8" fmla="*/ 7 w 19"/>
                  <a:gd name="T9" fmla="*/ 0 h 28"/>
                </a:gdLst>
                <a:ahLst/>
                <a:cxnLst>
                  <a:cxn ang="0">
                    <a:pos x="T0" y="T1"/>
                  </a:cxn>
                  <a:cxn ang="0">
                    <a:pos x="T2" y="T3"/>
                  </a:cxn>
                  <a:cxn ang="0">
                    <a:pos x="T4" y="T5"/>
                  </a:cxn>
                  <a:cxn ang="0">
                    <a:pos x="T6" y="T7"/>
                  </a:cxn>
                  <a:cxn ang="0">
                    <a:pos x="T8" y="T9"/>
                  </a:cxn>
                </a:cxnLst>
                <a:rect l="0" t="0" r="r" b="b"/>
                <a:pathLst>
                  <a:path w="19" h="28">
                    <a:moveTo>
                      <a:pt x="7" y="0"/>
                    </a:moveTo>
                    <a:lnTo>
                      <a:pt x="19" y="25"/>
                    </a:lnTo>
                    <a:lnTo>
                      <a:pt x="12" y="28"/>
                    </a:lnTo>
                    <a:lnTo>
                      <a:pt x="0"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25">
                <a:extLst>
                  <a:ext uri="{FF2B5EF4-FFF2-40B4-BE49-F238E27FC236}">
                    <a16:creationId xmlns:a16="http://schemas.microsoft.com/office/drawing/2014/main" xmlns="" id="{8F2CFE66-3021-BF9D-E549-2BDAF407DE66}"/>
                  </a:ext>
                </a:extLst>
              </p:cNvPr>
              <p:cNvSpPr>
                <a:spLocks/>
              </p:cNvSpPr>
              <p:nvPr/>
            </p:nvSpPr>
            <p:spPr bwMode="auto">
              <a:xfrm>
                <a:off x="8512176" y="4037013"/>
                <a:ext cx="28575" cy="46038"/>
              </a:xfrm>
              <a:custGeom>
                <a:avLst/>
                <a:gdLst>
                  <a:gd name="T0" fmla="*/ 8 w 18"/>
                  <a:gd name="T1" fmla="*/ 0 h 29"/>
                  <a:gd name="T2" fmla="*/ 18 w 18"/>
                  <a:gd name="T3" fmla="*/ 26 h 29"/>
                  <a:gd name="T4" fmla="*/ 11 w 18"/>
                  <a:gd name="T5" fmla="*/ 29 h 29"/>
                  <a:gd name="T6" fmla="*/ 0 w 18"/>
                  <a:gd name="T7" fmla="*/ 3 h 29"/>
                  <a:gd name="T8" fmla="*/ 8 w 18"/>
                  <a:gd name="T9" fmla="*/ 0 h 29"/>
                </a:gdLst>
                <a:ahLst/>
                <a:cxnLst>
                  <a:cxn ang="0">
                    <a:pos x="T0" y="T1"/>
                  </a:cxn>
                  <a:cxn ang="0">
                    <a:pos x="T2" y="T3"/>
                  </a:cxn>
                  <a:cxn ang="0">
                    <a:pos x="T4" y="T5"/>
                  </a:cxn>
                  <a:cxn ang="0">
                    <a:pos x="T6" y="T7"/>
                  </a:cxn>
                  <a:cxn ang="0">
                    <a:pos x="T8" y="T9"/>
                  </a:cxn>
                </a:cxnLst>
                <a:rect l="0" t="0" r="r" b="b"/>
                <a:pathLst>
                  <a:path w="18" h="29">
                    <a:moveTo>
                      <a:pt x="8" y="0"/>
                    </a:moveTo>
                    <a:lnTo>
                      <a:pt x="18" y="26"/>
                    </a:lnTo>
                    <a:lnTo>
                      <a:pt x="11" y="29"/>
                    </a:lnTo>
                    <a:lnTo>
                      <a:pt x="0" y="3"/>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26">
                <a:extLst>
                  <a:ext uri="{FF2B5EF4-FFF2-40B4-BE49-F238E27FC236}">
                    <a16:creationId xmlns:a16="http://schemas.microsoft.com/office/drawing/2014/main" xmlns="" id="{084107B5-2A49-6EEA-4F3F-02DB6D6A49AA}"/>
                  </a:ext>
                </a:extLst>
              </p:cNvPr>
              <p:cNvSpPr>
                <a:spLocks/>
              </p:cNvSpPr>
              <p:nvPr/>
            </p:nvSpPr>
            <p:spPr bwMode="auto">
              <a:xfrm>
                <a:off x="8477251" y="4051300"/>
                <a:ext cx="23813" cy="44450"/>
              </a:xfrm>
              <a:custGeom>
                <a:avLst/>
                <a:gdLst>
                  <a:gd name="T0" fmla="*/ 7 w 15"/>
                  <a:gd name="T1" fmla="*/ 0 h 28"/>
                  <a:gd name="T2" fmla="*/ 15 w 15"/>
                  <a:gd name="T3" fmla="*/ 26 h 28"/>
                  <a:gd name="T4" fmla="*/ 8 w 15"/>
                  <a:gd name="T5" fmla="*/ 28 h 28"/>
                  <a:gd name="T6" fmla="*/ 0 w 15"/>
                  <a:gd name="T7" fmla="*/ 3 h 28"/>
                  <a:gd name="T8" fmla="*/ 7 w 15"/>
                  <a:gd name="T9" fmla="*/ 0 h 28"/>
                </a:gdLst>
                <a:ahLst/>
                <a:cxnLst>
                  <a:cxn ang="0">
                    <a:pos x="T0" y="T1"/>
                  </a:cxn>
                  <a:cxn ang="0">
                    <a:pos x="T2" y="T3"/>
                  </a:cxn>
                  <a:cxn ang="0">
                    <a:pos x="T4" y="T5"/>
                  </a:cxn>
                  <a:cxn ang="0">
                    <a:pos x="T6" y="T7"/>
                  </a:cxn>
                  <a:cxn ang="0">
                    <a:pos x="T8" y="T9"/>
                  </a:cxn>
                </a:cxnLst>
                <a:rect l="0" t="0" r="r" b="b"/>
                <a:pathLst>
                  <a:path w="15" h="28">
                    <a:moveTo>
                      <a:pt x="7" y="0"/>
                    </a:moveTo>
                    <a:lnTo>
                      <a:pt x="15" y="26"/>
                    </a:lnTo>
                    <a:lnTo>
                      <a:pt x="8" y="28"/>
                    </a:lnTo>
                    <a:lnTo>
                      <a:pt x="0"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27">
                <a:extLst>
                  <a:ext uri="{FF2B5EF4-FFF2-40B4-BE49-F238E27FC236}">
                    <a16:creationId xmlns:a16="http://schemas.microsoft.com/office/drawing/2014/main" xmlns="" id="{65210340-CF60-56E3-51D3-BFD928B16B59}"/>
                  </a:ext>
                </a:extLst>
              </p:cNvPr>
              <p:cNvSpPr>
                <a:spLocks/>
              </p:cNvSpPr>
              <p:nvPr/>
            </p:nvSpPr>
            <p:spPr bwMode="auto">
              <a:xfrm>
                <a:off x="8439151" y="4062413"/>
                <a:ext cx="22225" cy="46038"/>
              </a:xfrm>
              <a:custGeom>
                <a:avLst/>
                <a:gdLst>
                  <a:gd name="T0" fmla="*/ 7 w 14"/>
                  <a:gd name="T1" fmla="*/ 0 h 29"/>
                  <a:gd name="T2" fmla="*/ 14 w 14"/>
                  <a:gd name="T3" fmla="*/ 27 h 29"/>
                  <a:gd name="T4" fmla="*/ 7 w 14"/>
                  <a:gd name="T5" fmla="*/ 29 h 29"/>
                  <a:gd name="T6" fmla="*/ 0 w 14"/>
                  <a:gd name="T7" fmla="*/ 3 h 29"/>
                  <a:gd name="T8" fmla="*/ 7 w 14"/>
                  <a:gd name="T9" fmla="*/ 0 h 29"/>
                </a:gdLst>
                <a:ahLst/>
                <a:cxnLst>
                  <a:cxn ang="0">
                    <a:pos x="T0" y="T1"/>
                  </a:cxn>
                  <a:cxn ang="0">
                    <a:pos x="T2" y="T3"/>
                  </a:cxn>
                  <a:cxn ang="0">
                    <a:pos x="T4" y="T5"/>
                  </a:cxn>
                  <a:cxn ang="0">
                    <a:pos x="T6" y="T7"/>
                  </a:cxn>
                  <a:cxn ang="0">
                    <a:pos x="T8" y="T9"/>
                  </a:cxn>
                </a:cxnLst>
                <a:rect l="0" t="0" r="r" b="b"/>
                <a:pathLst>
                  <a:path w="14" h="29">
                    <a:moveTo>
                      <a:pt x="7" y="0"/>
                    </a:moveTo>
                    <a:lnTo>
                      <a:pt x="14" y="27"/>
                    </a:lnTo>
                    <a:lnTo>
                      <a:pt x="7" y="29"/>
                    </a:lnTo>
                    <a:lnTo>
                      <a:pt x="0"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28">
                <a:extLst>
                  <a:ext uri="{FF2B5EF4-FFF2-40B4-BE49-F238E27FC236}">
                    <a16:creationId xmlns:a16="http://schemas.microsoft.com/office/drawing/2014/main" xmlns="" id="{945FB1ED-7180-81E3-557C-CF528F6DA843}"/>
                  </a:ext>
                </a:extLst>
              </p:cNvPr>
              <p:cNvSpPr>
                <a:spLocks/>
              </p:cNvSpPr>
              <p:nvPr/>
            </p:nvSpPr>
            <p:spPr bwMode="auto">
              <a:xfrm>
                <a:off x="8402639" y="4071938"/>
                <a:ext cx="19050" cy="44450"/>
              </a:xfrm>
              <a:custGeom>
                <a:avLst/>
                <a:gdLst>
                  <a:gd name="T0" fmla="*/ 7 w 12"/>
                  <a:gd name="T1" fmla="*/ 0 h 28"/>
                  <a:gd name="T2" fmla="*/ 12 w 12"/>
                  <a:gd name="T3" fmla="*/ 27 h 28"/>
                  <a:gd name="T4" fmla="*/ 5 w 12"/>
                  <a:gd name="T5" fmla="*/ 28 h 28"/>
                  <a:gd name="T6" fmla="*/ 0 w 12"/>
                  <a:gd name="T7" fmla="*/ 2 h 28"/>
                  <a:gd name="T8" fmla="*/ 7 w 12"/>
                  <a:gd name="T9" fmla="*/ 0 h 28"/>
                </a:gdLst>
                <a:ahLst/>
                <a:cxnLst>
                  <a:cxn ang="0">
                    <a:pos x="T0" y="T1"/>
                  </a:cxn>
                  <a:cxn ang="0">
                    <a:pos x="T2" y="T3"/>
                  </a:cxn>
                  <a:cxn ang="0">
                    <a:pos x="T4" y="T5"/>
                  </a:cxn>
                  <a:cxn ang="0">
                    <a:pos x="T6" y="T7"/>
                  </a:cxn>
                  <a:cxn ang="0">
                    <a:pos x="T8" y="T9"/>
                  </a:cxn>
                </a:cxnLst>
                <a:rect l="0" t="0" r="r" b="b"/>
                <a:pathLst>
                  <a:path w="12" h="28">
                    <a:moveTo>
                      <a:pt x="7" y="0"/>
                    </a:moveTo>
                    <a:lnTo>
                      <a:pt x="12" y="27"/>
                    </a:lnTo>
                    <a:lnTo>
                      <a:pt x="5" y="28"/>
                    </a:lnTo>
                    <a:lnTo>
                      <a:pt x="0" y="2"/>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29">
                <a:extLst>
                  <a:ext uri="{FF2B5EF4-FFF2-40B4-BE49-F238E27FC236}">
                    <a16:creationId xmlns:a16="http://schemas.microsoft.com/office/drawing/2014/main" xmlns="" id="{8CE5749F-A2AD-151C-085B-6E9FB51E2EC1}"/>
                  </a:ext>
                </a:extLst>
              </p:cNvPr>
              <p:cNvSpPr>
                <a:spLocks/>
              </p:cNvSpPr>
              <p:nvPr/>
            </p:nvSpPr>
            <p:spPr bwMode="auto">
              <a:xfrm>
                <a:off x="7686676" y="3767138"/>
                <a:ext cx="46038" cy="31750"/>
              </a:xfrm>
              <a:custGeom>
                <a:avLst/>
                <a:gdLst>
                  <a:gd name="T0" fmla="*/ 29 w 29"/>
                  <a:gd name="T1" fmla="*/ 7 h 20"/>
                  <a:gd name="T2" fmla="*/ 4 w 29"/>
                  <a:gd name="T3" fmla="*/ 20 h 20"/>
                  <a:gd name="T4" fmla="*/ 0 w 29"/>
                  <a:gd name="T5" fmla="*/ 13 h 20"/>
                  <a:gd name="T6" fmla="*/ 25 w 29"/>
                  <a:gd name="T7" fmla="*/ 0 h 20"/>
                  <a:gd name="T8" fmla="*/ 29 w 29"/>
                  <a:gd name="T9" fmla="*/ 7 h 20"/>
                </a:gdLst>
                <a:ahLst/>
                <a:cxnLst>
                  <a:cxn ang="0">
                    <a:pos x="T0" y="T1"/>
                  </a:cxn>
                  <a:cxn ang="0">
                    <a:pos x="T2" y="T3"/>
                  </a:cxn>
                  <a:cxn ang="0">
                    <a:pos x="T4" y="T5"/>
                  </a:cxn>
                  <a:cxn ang="0">
                    <a:pos x="T6" y="T7"/>
                  </a:cxn>
                  <a:cxn ang="0">
                    <a:pos x="T8" y="T9"/>
                  </a:cxn>
                </a:cxnLst>
                <a:rect l="0" t="0" r="r" b="b"/>
                <a:pathLst>
                  <a:path w="29" h="20">
                    <a:moveTo>
                      <a:pt x="29" y="7"/>
                    </a:moveTo>
                    <a:lnTo>
                      <a:pt x="4" y="20"/>
                    </a:lnTo>
                    <a:lnTo>
                      <a:pt x="0" y="13"/>
                    </a:lnTo>
                    <a:lnTo>
                      <a:pt x="25"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30">
                <a:extLst>
                  <a:ext uri="{FF2B5EF4-FFF2-40B4-BE49-F238E27FC236}">
                    <a16:creationId xmlns:a16="http://schemas.microsoft.com/office/drawing/2014/main" xmlns="" id="{E3EF29A0-7435-AD84-BB44-78A86F7DBC87}"/>
                  </a:ext>
                </a:extLst>
              </p:cNvPr>
              <p:cNvSpPr>
                <a:spLocks/>
              </p:cNvSpPr>
              <p:nvPr/>
            </p:nvSpPr>
            <p:spPr bwMode="auto">
              <a:xfrm>
                <a:off x="7667626" y="3730625"/>
                <a:ext cx="46038" cy="28575"/>
              </a:xfrm>
              <a:custGeom>
                <a:avLst/>
                <a:gdLst>
                  <a:gd name="T0" fmla="*/ 29 w 29"/>
                  <a:gd name="T1" fmla="*/ 7 h 18"/>
                  <a:gd name="T2" fmla="*/ 4 w 29"/>
                  <a:gd name="T3" fmla="*/ 18 h 18"/>
                  <a:gd name="T4" fmla="*/ 0 w 29"/>
                  <a:gd name="T5" fmla="*/ 11 h 18"/>
                  <a:gd name="T6" fmla="*/ 26 w 29"/>
                  <a:gd name="T7" fmla="*/ 0 h 18"/>
                  <a:gd name="T8" fmla="*/ 29 w 29"/>
                  <a:gd name="T9" fmla="*/ 7 h 18"/>
                </a:gdLst>
                <a:ahLst/>
                <a:cxnLst>
                  <a:cxn ang="0">
                    <a:pos x="T0" y="T1"/>
                  </a:cxn>
                  <a:cxn ang="0">
                    <a:pos x="T2" y="T3"/>
                  </a:cxn>
                  <a:cxn ang="0">
                    <a:pos x="T4" y="T5"/>
                  </a:cxn>
                  <a:cxn ang="0">
                    <a:pos x="T6" y="T7"/>
                  </a:cxn>
                  <a:cxn ang="0">
                    <a:pos x="T8" y="T9"/>
                  </a:cxn>
                </a:cxnLst>
                <a:rect l="0" t="0" r="r" b="b"/>
                <a:pathLst>
                  <a:path w="29" h="18">
                    <a:moveTo>
                      <a:pt x="29" y="7"/>
                    </a:moveTo>
                    <a:lnTo>
                      <a:pt x="4" y="18"/>
                    </a:lnTo>
                    <a:lnTo>
                      <a:pt x="0" y="11"/>
                    </a:lnTo>
                    <a:lnTo>
                      <a:pt x="26"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31">
                <a:extLst>
                  <a:ext uri="{FF2B5EF4-FFF2-40B4-BE49-F238E27FC236}">
                    <a16:creationId xmlns:a16="http://schemas.microsoft.com/office/drawing/2014/main" xmlns="" id="{92F4B1BE-306C-250B-60F6-E28795F0F0EE}"/>
                  </a:ext>
                </a:extLst>
              </p:cNvPr>
              <p:cNvSpPr>
                <a:spLocks/>
              </p:cNvSpPr>
              <p:nvPr/>
            </p:nvSpPr>
            <p:spPr bwMode="auto">
              <a:xfrm>
                <a:off x="7651751" y="3692525"/>
                <a:ext cx="46038" cy="26988"/>
              </a:xfrm>
              <a:custGeom>
                <a:avLst/>
                <a:gdLst>
                  <a:gd name="T0" fmla="*/ 29 w 29"/>
                  <a:gd name="T1" fmla="*/ 7 h 17"/>
                  <a:gd name="T2" fmla="*/ 3 w 29"/>
                  <a:gd name="T3" fmla="*/ 17 h 17"/>
                  <a:gd name="T4" fmla="*/ 0 w 29"/>
                  <a:gd name="T5" fmla="*/ 10 h 17"/>
                  <a:gd name="T6" fmla="*/ 27 w 29"/>
                  <a:gd name="T7" fmla="*/ 0 h 17"/>
                  <a:gd name="T8" fmla="*/ 29 w 29"/>
                  <a:gd name="T9" fmla="*/ 7 h 17"/>
                </a:gdLst>
                <a:ahLst/>
                <a:cxnLst>
                  <a:cxn ang="0">
                    <a:pos x="T0" y="T1"/>
                  </a:cxn>
                  <a:cxn ang="0">
                    <a:pos x="T2" y="T3"/>
                  </a:cxn>
                  <a:cxn ang="0">
                    <a:pos x="T4" y="T5"/>
                  </a:cxn>
                  <a:cxn ang="0">
                    <a:pos x="T6" y="T7"/>
                  </a:cxn>
                  <a:cxn ang="0">
                    <a:pos x="T8" y="T9"/>
                  </a:cxn>
                </a:cxnLst>
                <a:rect l="0" t="0" r="r" b="b"/>
                <a:pathLst>
                  <a:path w="29" h="17">
                    <a:moveTo>
                      <a:pt x="29" y="7"/>
                    </a:moveTo>
                    <a:lnTo>
                      <a:pt x="3" y="17"/>
                    </a:lnTo>
                    <a:lnTo>
                      <a:pt x="0" y="10"/>
                    </a:lnTo>
                    <a:lnTo>
                      <a:pt x="27"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2">
                <a:extLst>
                  <a:ext uri="{FF2B5EF4-FFF2-40B4-BE49-F238E27FC236}">
                    <a16:creationId xmlns:a16="http://schemas.microsoft.com/office/drawing/2014/main" xmlns="" id="{661854A4-C50F-F829-0D48-3E7A38F5D84D}"/>
                  </a:ext>
                </a:extLst>
              </p:cNvPr>
              <p:cNvSpPr>
                <a:spLocks/>
              </p:cNvSpPr>
              <p:nvPr/>
            </p:nvSpPr>
            <p:spPr bwMode="auto">
              <a:xfrm>
                <a:off x="7639051" y="3654425"/>
                <a:ext cx="46038" cy="23813"/>
              </a:xfrm>
              <a:custGeom>
                <a:avLst/>
                <a:gdLst>
                  <a:gd name="T0" fmla="*/ 29 w 29"/>
                  <a:gd name="T1" fmla="*/ 7 h 15"/>
                  <a:gd name="T2" fmla="*/ 2 w 29"/>
                  <a:gd name="T3" fmla="*/ 15 h 15"/>
                  <a:gd name="T4" fmla="*/ 0 w 29"/>
                  <a:gd name="T5" fmla="*/ 8 h 15"/>
                  <a:gd name="T6" fmla="*/ 27 w 29"/>
                  <a:gd name="T7" fmla="*/ 0 h 15"/>
                  <a:gd name="T8" fmla="*/ 29 w 29"/>
                  <a:gd name="T9" fmla="*/ 7 h 15"/>
                </a:gdLst>
                <a:ahLst/>
                <a:cxnLst>
                  <a:cxn ang="0">
                    <a:pos x="T0" y="T1"/>
                  </a:cxn>
                  <a:cxn ang="0">
                    <a:pos x="T2" y="T3"/>
                  </a:cxn>
                  <a:cxn ang="0">
                    <a:pos x="T4" y="T5"/>
                  </a:cxn>
                  <a:cxn ang="0">
                    <a:pos x="T6" y="T7"/>
                  </a:cxn>
                  <a:cxn ang="0">
                    <a:pos x="T8" y="T9"/>
                  </a:cxn>
                </a:cxnLst>
                <a:rect l="0" t="0" r="r" b="b"/>
                <a:pathLst>
                  <a:path w="29" h="15">
                    <a:moveTo>
                      <a:pt x="29" y="7"/>
                    </a:moveTo>
                    <a:lnTo>
                      <a:pt x="2" y="15"/>
                    </a:lnTo>
                    <a:lnTo>
                      <a:pt x="0" y="8"/>
                    </a:lnTo>
                    <a:lnTo>
                      <a:pt x="27"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33">
                <a:extLst>
                  <a:ext uri="{FF2B5EF4-FFF2-40B4-BE49-F238E27FC236}">
                    <a16:creationId xmlns:a16="http://schemas.microsoft.com/office/drawing/2014/main" xmlns="" id="{4C461491-9779-D82C-D870-F4823891291F}"/>
                  </a:ext>
                </a:extLst>
              </p:cNvPr>
              <p:cNvSpPr>
                <a:spLocks/>
              </p:cNvSpPr>
              <p:nvPr/>
            </p:nvSpPr>
            <p:spPr bwMode="auto">
              <a:xfrm>
                <a:off x="7627939" y="3614738"/>
                <a:ext cx="46038" cy="22225"/>
              </a:xfrm>
              <a:custGeom>
                <a:avLst/>
                <a:gdLst>
                  <a:gd name="T0" fmla="*/ 29 w 29"/>
                  <a:gd name="T1" fmla="*/ 7 h 14"/>
                  <a:gd name="T2" fmla="*/ 2 w 29"/>
                  <a:gd name="T3" fmla="*/ 14 h 14"/>
                  <a:gd name="T4" fmla="*/ 0 w 29"/>
                  <a:gd name="T5" fmla="*/ 6 h 14"/>
                  <a:gd name="T6" fmla="*/ 27 w 29"/>
                  <a:gd name="T7" fmla="*/ 0 h 14"/>
                  <a:gd name="T8" fmla="*/ 29 w 29"/>
                  <a:gd name="T9" fmla="*/ 7 h 14"/>
                </a:gdLst>
                <a:ahLst/>
                <a:cxnLst>
                  <a:cxn ang="0">
                    <a:pos x="T0" y="T1"/>
                  </a:cxn>
                  <a:cxn ang="0">
                    <a:pos x="T2" y="T3"/>
                  </a:cxn>
                  <a:cxn ang="0">
                    <a:pos x="T4" y="T5"/>
                  </a:cxn>
                  <a:cxn ang="0">
                    <a:pos x="T6" y="T7"/>
                  </a:cxn>
                  <a:cxn ang="0">
                    <a:pos x="T8" y="T9"/>
                  </a:cxn>
                </a:cxnLst>
                <a:rect l="0" t="0" r="r" b="b"/>
                <a:pathLst>
                  <a:path w="29" h="14">
                    <a:moveTo>
                      <a:pt x="29" y="7"/>
                    </a:moveTo>
                    <a:lnTo>
                      <a:pt x="2" y="14"/>
                    </a:lnTo>
                    <a:lnTo>
                      <a:pt x="0" y="6"/>
                    </a:lnTo>
                    <a:lnTo>
                      <a:pt x="27"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34">
                <a:extLst>
                  <a:ext uri="{FF2B5EF4-FFF2-40B4-BE49-F238E27FC236}">
                    <a16:creationId xmlns:a16="http://schemas.microsoft.com/office/drawing/2014/main" xmlns="" id="{F6FD4E75-0C86-AD35-4216-B886E641027C}"/>
                  </a:ext>
                </a:extLst>
              </p:cNvPr>
              <p:cNvSpPr>
                <a:spLocks/>
              </p:cNvSpPr>
              <p:nvPr/>
            </p:nvSpPr>
            <p:spPr bwMode="auto">
              <a:xfrm>
                <a:off x="7620001" y="3575050"/>
                <a:ext cx="46038" cy="20638"/>
              </a:xfrm>
              <a:custGeom>
                <a:avLst/>
                <a:gdLst>
                  <a:gd name="T0" fmla="*/ 29 w 29"/>
                  <a:gd name="T1" fmla="*/ 8 h 13"/>
                  <a:gd name="T2" fmla="*/ 1 w 29"/>
                  <a:gd name="T3" fmla="*/ 13 h 13"/>
                  <a:gd name="T4" fmla="*/ 0 w 29"/>
                  <a:gd name="T5" fmla="*/ 5 h 13"/>
                  <a:gd name="T6" fmla="*/ 28 w 29"/>
                  <a:gd name="T7" fmla="*/ 0 h 13"/>
                  <a:gd name="T8" fmla="*/ 29 w 29"/>
                  <a:gd name="T9" fmla="*/ 8 h 13"/>
                </a:gdLst>
                <a:ahLst/>
                <a:cxnLst>
                  <a:cxn ang="0">
                    <a:pos x="T0" y="T1"/>
                  </a:cxn>
                  <a:cxn ang="0">
                    <a:pos x="T2" y="T3"/>
                  </a:cxn>
                  <a:cxn ang="0">
                    <a:pos x="T4" y="T5"/>
                  </a:cxn>
                  <a:cxn ang="0">
                    <a:pos x="T6" y="T7"/>
                  </a:cxn>
                  <a:cxn ang="0">
                    <a:pos x="T8" y="T9"/>
                  </a:cxn>
                </a:cxnLst>
                <a:rect l="0" t="0" r="r" b="b"/>
                <a:pathLst>
                  <a:path w="29" h="13">
                    <a:moveTo>
                      <a:pt x="29" y="8"/>
                    </a:moveTo>
                    <a:lnTo>
                      <a:pt x="1" y="13"/>
                    </a:lnTo>
                    <a:lnTo>
                      <a:pt x="0" y="5"/>
                    </a:lnTo>
                    <a:lnTo>
                      <a:pt x="28" y="0"/>
                    </a:lnTo>
                    <a:lnTo>
                      <a:pt x="2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35">
                <a:extLst>
                  <a:ext uri="{FF2B5EF4-FFF2-40B4-BE49-F238E27FC236}">
                    <a16:creationId xmlns:a16="http://schemas.microsoft.com/office/drawing/2014/main" xmlns="" id="{94B87D07-E1F1-7E60-41E2-C9BB878B8033}"/>
                  </a:ext>
                </a:extLst>
              </p:cNvPr>
              <p:cNvSpPr>
                <a:spLocks/>
              </p:cNvSpPr>
              <p:nvPr/>
            </p:nvSpPr>
            <p:spPr bwMode="auto">
              <a:xfrm>
                <a:off x="7615239" y="3535363"/>
                <a:ext cx="46038" cy="15875"/>
              </a:xfrm>
              <a:custGeom>
                <a:avLst/>
                <a:gdLst>
                  <a:gd name="T0" fmla="*/ 29 w 29"/>
                  <a:gd name="T1" fmla="*/ 8 h 10"/>
                  <a:gd name="T2" fmla="*/ 1 w 29"/>
                  <a:gd name="T3" fmla="*/ 10 h 10"/>
                  <a:gd name="T4" fmla="*/ 0 w 29"/>
                  <a:gd name="T5" fmla="*/ 3 h 10"/>
                  <a:gd name="T6" fmla="*/ 28 w 29"/>
                  <a:gd name="T7" fmla="*/ 0 h 10"/>
                  <a:gd name="T8" fmla="*/ 29 w 29"/>
                  <a:gd name="T9" fmla="*/ 8 h 10"/>
                </a:gdLst>
                <a:ahLst/>
                <a:cxnLst>
                  <a:cxn ang="0">
                    <a:pos x="T0" y="T1"/>
                  </a:cxn>
                  <a:cxn ang="0">
                    <a:pos x="T2" y="T3"/>
                  </a:cxn>
                  <a:cxn ang="0">
                    <a:pos x="T4" y="T5"/>
                  </a:cxn>
                  <a:cxn ang="0">
                    <a:pos x="T6" y="T7"/>
                  </a:cxn>
                  <a:cxn ang="0">
                    <a:pos x="T8" y="T9"/>
                  </a:cxn>
                </a:cxnLst>
                <a:rect l="0" t="0" r="r" b="b"/>
                <a:pathLst>
                  <a:path w="29" h="10">
                    <a:moveTo>
                      <a:pt x="29" y="8"/>
                    </a:moveTo>
                    <a:lnTo>
                      <a:pt x="1" y="10"/>
                    </a:lnTo>
                    <a:lnTo>
                      <a:pt x="0" y="3"/>
                    </a:lnTo>
                    <a:lnTo>
                      <a:pt x="28" y="0"/>
                    </a:lnTo>
                    <a:lnTo>
                      <a:pt x="2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6">
                <a:extLst>
                  <a:ext uri="{FF2B5EF4-FFF2-40B4-BE49-F238E27FC236}">
                    <a16:creationId xmlns:a16="http://schemas.microsoft.com/office/drawing/2014/main" xmlns="" id="{129B9F3A-2603-A13A-3228-06475AFFA345}"/>
                  </a:ext>
                </a:extLst>
              </p:cNvPr>
              <p:cNvSpPr>
                <a:spLocks/>
              </p:cNvSpPr>
              <p:nvPr/>
            </p:nvSpPr>
            <p:spPr bwMode="auto">
              <a:xfrm>
                <a:off x="7612064" y="3495675"/>
                <a:ext cx="46038" cy="12700"/>
              </a:xfrm>
              <a:custGeom>
                <a:avLst/>
                <a:gdLst>
                  <a:gd name="T0" fmla="*/ 29 w 29"/>
                  <a:gd name="T1" fmla="*/ 7 h 8"/>
                  <a:gd name="T2" fmla="*/ 0 w 29"/>
                  <a:gd name="T3" fmla="*/ 8 h 8"/>
                  <a:gd name="T4" fmla="*/ 0 w 29"/>
                  <a:gd name="T5" fmla="*/ 0 h 8"/>
                  <a:gd name="T6" fmla="*/ 29 w 29"/>
                  <a:gd name="T7" fmla="*/ 0 h 8"/>
                  <a:gd name="T8" fmla="*/ 29 w 29"/>
                  <a:gd name="T9" fmla="*/ 7 h 8"/>
                </a:gdLst>
                <a:ahLst/>
                <a:cxnLst>
                  <a:cxn ang="0">
                    <a:pos x="T0" y="T1"/>
                  </a:cxn>
                  <a:cxn ang="0">
                    <a:pos x="T2" y="T3"/>
                  </a:cxn>
                  <a:cxn ang="0">
                    <a:pos x="T4" y="T5"/>
                  </a:cxn>
                  <a:cxn ang="0">
                    <a:pos x="T6" y="T7"/>
                  </a:cxn>
                  <a:cxn ang="0">
                    <a:pos x="T8" y="T9"/>
                  </a:cxn>
                </a:cxnLst>
                <a:rect l="0" t="0" r="r" b="b"/>
                <a:pathLst>
                  <a:path w="29" h="8">
                    <a:moveTo>
                      <a:pt x="29" y="7"/>
                    </a:moveTo>
                    <a:lnTo>
                      <a:pt x="0" y="8"/>
                    </a:lnTo>
                    <a:lnTo>
                      <a:pt x="0" y="0"/>
                    </a:lnTo>
                    <a:lnTo>
                      <a:pt x="29"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37">
                <a:extLst>
                  <a:ext uri="{FF2B5EF4-FFF2-40B4-BE49-F238E27FC236}">
                    <a16:creationId xmlns:a16="http://schemas.microsoft.com/office/drawing/2014/main" xmlns="" id="{B02510D2-1BA3-E538-7152-8F25D0FA7DF2}"/>
                  </a:ext>
                </a:extLst>
              </p:cNvPr>
              <p:cNvSpPr>
                <a:spLocks/>
              </p:cNvSpPr>
              <p:nvPr/>
            </p:nvSpPr>
            <p:spPr bwMode="auto">
              <a:xfrm>
                <a:off x="7612064" y="3452813"/>
                <a:ext cx="46038" cy="14288"/>
              </a:xfrm>
              <a:custGeom>
                <a:avLst/>
                <a:gdLst>
                  <a:gd name="T0" fmla="*/ 29 w 29"/>
                  <a:gd name="T1" fmla="*/ 9 h 9"/>
                  <a:gd name="T2" fmla="*/ 0 w 29"/>
                  <a:gd name="T3" fmla="*/ 8 h 9"/>
                  <a:gd name="T4" fmla="*/ 0 w 29"/>
                  <a:gd name="T5" fmla="*/ 0 h 9"/>
                  <a:gd name="T6" fmla="*/ 29 w 29"/>
                  <a:gd name="T7" fmla="*/ 1 h 9"/>
                  <a:gd name="T8" fmla="*/ 29 w 29"/>
                  <a:gd name="T9" fmla="*/ 9 h 9"/>
                </a:gdLst>
                <a:ahLst/>
                <a:cxnLst>
                  <a:cxn ang="0">
                    <a:pos x="T0" y="T1"/>
                  </a:cxn>
                  <a:cxn ang="0">
                    <a:pos x="T2" y="T3"/>
                  </a:cxn>
                  <a:cxn ang="0">
                    <a:pos x="T4" y="T5"/>
                  </a:cxn>
                  <a:cxn ang="0">
                    <a:pos x="T6" y="T7"/>
                  </a:cxn>
                  <a:cxn ang="0">
                    <a:pos x="T8" y="T9"/>
                  </a:cxn>
                </a:cxnLst>
                <a:rect l="0" t="0" r="r" b="b"/>
                <a:pathLst>
                  <a:path w="29" h="9">
                    <a:moveTo>
                      <a:pt x="29" y="9"/>
                    </a:moveTo>
                    <a:lnTo>
                      <a:pt x="0" y="8"/>
                    </a:lnTo>
                    <a:lnTo>
                      <a:pt x="0" y="0"/>
                    </a:lnTo>
                    <a:lnTo>
                      <a:pt x="29" y="1"/>
                    </a:lnTo>
                    <a:lnTo>
                      <a:pt x="2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38">
                <a:extLst>
                  <a:ext uri="{FF2B5EF4-FFF2-40B4-BE49-F238E27FC236}">
                    <a16:creationId xmlns:a16="http://schemas.microsoft.com/office/drawing/2014/main" xmlns="" id="{74C5DA5F-98DE-64A9-FD0B-915196BD4417}"/>
                  </a:ext>
                </a:extLst>
              </p:cNvPr>
              <p:cNvSpPr>
                <a:spLocks/>
              </p:cNvSpPr>
              <p:nvPr/>
            </p:nvSpPr>
            <p:spPr bwMode="auto">
              <a:xfrm>
                <a:off x="7615239" y="3409950"/>
                <a:ext cx="44450" cy="15875"/>
              </a:xfrm>
              <a:custGeom>
                <a:avLst/>
                <a:gdLst>
                  <a:gd name="T0" fmla="*/ 28 w 28"/>
                  <a:gd name="T1" fmla="*/ 10 h 10"/>
                  <a:gd name="T2" fmla="*/ 0 w 28"/>
                  <a:gd name="T3" fmla="*/ 8 h 10"/>
                  <a:gd name="T4" fmla="*/ 0 w 28"/>
                  <a:gd name="T5" fmla="*/ 0 h 10"/>
                  <a:gd name="T6" fmla="*/ 28 w 28"/>
                  <a:gd name="T7" fmla="*/ 3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8"/>
                    </a:lnTo>
                    <a:lnTo>
                      <a:pt x="0" y="0"/>
                    </a:lnTo>
                    <a:lnTo>
                      <a:pt x="28" y="3"/>
                    </a:lnTo>
                    <a:lnTo>
                      <a:pt x="2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39">
                <a:extLst>
                  <a:ext uri="{FF2B5EF4-FFF2-40B4-BE49-F238E27FC236}">
                    <a16:creationId xmlns:a16="http://schemas.microsoft.com/office/drawing/2014/main" xmlns="" id="{6D96C51D-EB89-6F81-5313-AC1FF1E1C1B5}"/>
                  </a:ext>
                </a:extLst>
              </p:cNvPr>
              <p:cNvSpPr>
                <a:spLocks/>
              </p:cNvSpPr>
              <p:nvPr/>
            </p:nvSpPr>
            <p:spPr bwMode="auto">
              <a:xfrm>
                <a:off x="7620001" y="3367088"/>
                <a:ext cx="46038" cy="19050"/>
              </a:xfrm>
              <a:custGeom>
                <a:avLst/>
                <a:gdLst>
                  <a:gd name="T0" fmla="*/ 28 w 29"/>
                  <a:gd name="T1" fmla="*/ 12 h 12"/>
                  <a:gd name="T2" fmla="*/ 0 w 29"/>
                  <a:gd name="T3" fmla="*/ 8 h 12"/>
                  <a:gd name="T4" fmla="*/ 1 w 29"/>
                  <a:gd name="T5" fmla="*/ 0 h 12"/>
                  <a:gd name="T6" fmla="*/ 29 w 29"/>
                  <a:gd name="T7" fmla="*/ 4 h 12"/>
                  <a:gd name="T8" fmla="*/ 28 w 29"/>
                  <a:gd name="T9" fmla="*/ 12 h 12"/>
                </a:gdLst>
                <a:ahLst/>
                <a:cxnLst>
                  <a:cxn ang="0">
                    <a:pos x="T0" y="T1"/>
                  </a:cxn>
                  <a:cxn ang="0">
                    <a:pos x="T2" y="T3"/>
                  </a:cxn>
                  <a:cxn ang="0">
                    <a:pos x="T4" y="T5"/>
                  </a:cxn>
                  <a:cxn ang="0">
                    <a:pos x="T6" y="T7"/>
                  </a:cxn>
                  <a:cxn ang="0">
                    <a:pos x="T8" y="T9"/>
                  </a:cxn>
                </a:cxnLst>
                <a:rect l="0" t="0" r="r" b="b"/>
                <a:pathLst>
                  <a:path w="29" h="12">
                    <a:moveTo>
                      <a:pt x="28" y="12"/>
                    </a:moveTo>
                    <a:lnTo>
                      <a:pt x="0" y="8"/>
                    </a:lnTo>
                    <a:lnTo>
                      <a:pt x="1" y="0"/>
                    </a:lnTo>
                    <a:lnTo>
                      <a:pt x="29" y="4"/>
                    </a:lnTo>
                    <a:lnTo>
                      <a:pt x="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40">
                <a:extLst>
                  <a:ext uri="{FF2B5EF4-FFF2-40B4-BE49-F238E27FC236}">
                    <a16:creationId xmlns:a16="http://schemas.microsoft.com/office/drawing/2014/main" xmlns="" id="{4964F176-9644-6BA0-7DA9-C2DB4DA92F57}"/>
                  </a:ext>
                </a:extLst>
              </p:cNvPr>
              <p:cNvSpPr>
                <a:spLocks/>
              </p:cNvSpPr>
              <p:nvPr/>
            </p:nvSpPr>
            <p:spPr bwMode="auto">
              <a:xfrm>
                <a:off x="7627939" y="3324225"/>
                <a:ext cx="46038" cy="22225"/>
              </a:xfrm>
              <a:custGeom>
                <a:avLst/>
                <a:gdLst>
                  <a:gd name="T0" fmla="*/ 27 w 29"/>
                  <a:gd name="T1" fmla="*/ 14 h 14"/>
                  <a:gd name="T2" fmla="*/ 0 w 29"/>
                  <a:gd name="T3" fmla="*/ 8 h 14"/>
                  <a:gd name="T4" fmla="*/ 2 w 29"/>
                  <a:gd name="T5" fmla="*/ 0 h 14"/>
                  <a:gd name="T6" fmla="*/ 29 w 29"/>
                  <a:gd name="T7" fmla="*/ 7 h 14"/>
                  <a:gd name="T8" fmla="*/ 27 w 29"/>
                  <a:gd name="T9" fmla="*/ 14 h 14"/>
                </a:gdLst>
                <a:ahLst/>
                <a:cxnLst>
                  <a:cxn ang="0">
                    <a:pos x="T0" y="T1"/>
                  </a:cxn>
                  <a:cxn ang="0">
                    <a:pos x="T2" y="T3"/>
                  </a:cxn>
                  <a:cxn ang="0">
                    <a:pos x="T4" y="T5"/>
                  </a:cxn>
                  <a:cxn ang="0">
                    <a:pos x="T6" y="T7"/>
                  </a:cxn>
                  <a:cxn ang="0">
                    <a:pos x="T8" y="T9"/>
                  </a:cxn>
                </a:cxnLst>
                <a:rect l="0" t="0" r="r" b="b"/>
                <a:pathLst>
                  <a:path w="29" h="14">
                    <a:moveTo>
                      <a:pt x="27" y="14"/>
                    </a:moveTo>
                    <a:lnTo>
                      <a:pt x="0" y="8"/>
                    </a:lnTo>
                    <a:lnTo>
                      <a:pt x="2" y="0"/>
                    </a:lnTo>
                    <a:lnTo>
                      <a:pt x="29" y="7"/>
                    </a:lnTo>
                    <a:lnTo>
                      <a:pt x="2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41">
                <a:extLst>
                  <a:ext uri="{FF2B5EF4-FFF2-40B4-BE49-F238E27FC236}">
                    <a16:creationId xmlns:a16="http://schemas.microsoft.com/office/drawing/2014/main" xmlns="" id="{DE160A9B-EE59-C265-06FA-8A63A84BC776}"/>
                  </a:ext>
                </a:extLst>
              </p:cNvPr>
              <p:cNvSpPr>
                <a:spLocks/>
              </p:cNvSpPr>
              <p:nvPr/>
            </p:nvSpPr>
            <p:spPr bwMode="auto">
              <a:xfrm>
                <a:off x="7637464" y="3282950"/>
                <a:ext cx="47625" cy="25400"/>
              </a:xfrm>
              <a:custGeom>
                <a:avLst/>
                <a:gdLst>
                  <a:gd name="T0" fmla="*/ 27 w 30"/>
                  <a:gd name="T1" fmla="*/ 16 h 16"/>
                  <a:gd name="T2" fmla="*/ 0 w 30"/>
                  <a:gd name="T3" fmla="*/ 7 h 16"/>
                  <a:gd name="T4" fmla="*/ 3 w 30"/>
                  <a:gd name="T5" fmla="*/ 0 h 16"/>
                  <a:gd name="T6" fmla="*/ 30 w 30"/>
                  <a:gd name="T7" fmla="*/ 8 h 16"/>
                  <a:gd name="T8" fmla="*/ 27 w 30"/>
                  <a:gd name="T9" fmla="*/ 16 h 16"/>
                </a:gdLst>
                <a:ahLst/>
                <a:cxnLst>
                  <a:cxn ang="0">
                    <a:pos x="T0" y="T1"/>
                  </a:cxn>
                  <a:cxn ang="0">
                    <a:pos x="T2" y="T3"/>
                  </a:cxn>
                  <a:cxn ang="0">
                    <a:pos x="T4" y="T5"/>
                  </a:cxn>
                  <a:cxn ang="0">
                    <a:pos x="T6" y="T7"/>
                  </a:cxn>
                  <a:cxn ang="0">
                    <a:pos x="T8" y="T9"/>
                  </a:cxn>
                </a:cxnLst>
                <a:rect l="0" t="0" r="r" b="b"/>
                <a:pathLst>
                  <a:path w="30" h="16">
                    <a:moveTo>
                      <a:pt x="27" y="16"/>
                    </a:moveTo>
                    <a:lnTo>
                      <a:pt x="0" y="7"/>
                    </a:lnTo>
                    <a:lnTo>
                      <a:pt x="3" y="0"/>
                    </a:lnTo>
                    <a:lnTo>
                      <a:pt x="30" y="8"/>
                    </a:lnTo>
                    <a:lnTo>
                      <a:pt x="2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42">
                <a:extLst>
                  <a:ext uri="{FF2B5EF4-FFF2-40B4-BE49-F238E27FC236}">
                    <a16:creationId xmlns:a16="http://schemas.microsoft.com/office/drawing/2014/main" xmlns="" id="{BA7704B7-A18F-75D0-320F-E5F149A91197}"/>
                  </a:ext>
                </a:extLst>
              </p:cNvPr>
              <p:cNvSpPr>
                <a:spLocks/>
              </p:cNvSpPr>
              <p:nvPr/>
            </p:nvSpPr>
            <p:spPr bwMode="auto">
              <a:xfrm>
                <a:off x="7650164" y="3243263"/>
                <a:ext cx="47625" cy="25400"/>
              </a:xfrm>
              <a:custGeom>
                <a:avLst/>
                <a:gdLst>
                  <a:gd name="T0" fmla="*/ 27 w 30"/>
                  <a:gd name="T1" fmla="*/ 16 h 16"/>
                  <a:gd name="T2" fmla="*/ 0 w 30"/>
                  <a:gd name="T3" fmla="*/ 7 h 16"/>
                  <a:gd name="T4" fmla="*/ 3 w 30"/>
                  <a:gd name="T5" fmla="*/ 0 h 16"/>
                  <a:gd name="T6" fmla="*/ 30 w 30"/>
                  <a:gd name="T7" fmla="*/ 9 h 16"/>
                  <a:gd name="T8" fmla="*/ 27 w 30"/>
                  <a:gd name="T9" fmla="*/ 16 h 16"/>
                </a:gdLst>
                <a:ahLst/>
                <a:cxnLst>
                  <a:cxn ang="0">
                    <a:pos x="T0" y="T1"/>
                  </a:cxn>
                  <a:cxn ang="0">
                    <a:pos x="T2" y="T3"/>
                  </a:cxn>
                  <a:cxn ang="0">
                    <a:pos x="T4" y="T5"/>
                  </a:cxn>
                  <a:cxn ang="0">
                    <a:pos x="T6" y="T7"/>
                  </a:cxn>
                  <a:cxn ang="0">
                    <a:pos x="T8" y="T9"/>
                  </a:cxn>
                </a:cxnLst>
                <a:rect l="0" t="0" r="r" b="b"/>
                <a:pathLst>
                  <a:path w="30" h="16">
                    <a:moveTo>
                      <a:pt x="27" y="16"/>
                    </a:moveTo>
                    <a:lnTo>
                      <a:pt x="0" y="7"/>
                    </a:lnTo>
                    <a:lnTo>
                      <a:pt x="3" y="0"/>
                    </a:lnTo>
                    <a:lnTo>
                      <a:pt x="30" y="9"/>
                    </a:lnTo>
                    <a:lnTo>
                      <a:pt x="2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143">
                <a:extLst>
                  <a:ext uri="{FF2B5EF4-FFF2-40B4-BE49-F238E27FC236}">
                    <a16:creationId xmlns:a16="http://schemas.microsoft.com/office/drawing/2014/main" xmlns="" id="{9E3C8908-9552-C65F-CAF3-2BDE2FDDBC13}"/>
                  </a:ext>
                </a:extLst>
              </p:cNvPr>
              <p:cNvSpPr>
                <a:spLocks noChangeArrowheads="1"/>
              </p:cNvSpPr>
              <p:nvPr/>
            </p:nvSpPr>
            <p:spPr bwMode="auto">
              <a:xfrm>
                <a:off x="8877301" y="3432175"/>
                <a:ext cx="82550"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44">
                <a:extLst>
                  <a:ext uri="{FF2B5EF4-FFF2-40B4-BE49-F238E27FC236}">
                    <a16:creationId xmlns:a16="http://schemas.microsoft.com/office/drawing/2014/main" xmlns="" id="{0C72EBA9-1324-8FD8-9C0F-DE6AA0AD10C0}"/>
                  </a:ext>
                </a:extLst>
              </p:cNvPr>
              <p:cNvSpPr>
                <a:spLocks noEditPoints="1"/>
              </p:cNvSpPr>
              <p:nvPr/>
            </p:nvSpPr>
            <p:spPr bwMode="auto">
              <a:xfrm>
                <a:off x="7837489" y="3028950"/>
                <a:ext cx="1230313" cy="1231900"/>
              </a:xfrm>
              <a:custGeom>
                <a:avLst/>
                <a:gdLst>
                  <a:gd name="T0" fmla="*/ 1244 w 1321"/>
                  <a:gd name="T1" fmla="*/ 483 h 1321"/>
                  <a:gd name="T2" fmla="*/ 1234 w 1321"/>
                  <a:gd name="T3" fmla="*/ 477 h 1321"/>
                  <a:gd name="T4" fmla="*/ 995 w 1321"/>
                  <a:gd name="T5" fmla="*/ 475 h 1321"/>
                  <a:gd name="T6" fmla="*/ 963 w 1321"/>
                  <a:gd name="T7" fmla="*/ 458 h 1321"/>
                  <a:gd name="T8" fmla="*/ 840 w 1321"/>
                  <a:gd name="T9" fmla="*/ 457 h 1321"/>
                  <a:gd name="T10" fmla="*/ 718 w 1321"/>
                  <a:gd name="T11" fmla="*/ 458 h 1321"/>
                  <a:gd name="T12" fmla="*/ 686 w 1321"/>
                  <a:gd name="T13" fmla="*/ 475 h 1321"/>
                  <a:gd name="T14" fmla="*/ 640 w 1321"/>
                  <a:gd name="T15" fmla="*/ 476 h 1321"/>
                  <a:gd name="T16" fmla="*/ 482 w 1321"/>
                  <a:gd name="T17" fmla="*/ 400 h 1321"/>
                  <a:gd name="T18" fmla="*/ 247 w 1321"/>
                  <a:gd name="T19" fmla="*/ 476 h 1321"/>
                  <a:gd name="T20" fmla="*/ 400 w 1321"/>
                  <a:gd name="T21" fmla="*/ 489 h 1321"/>
                  <a:gd name="T22" fmla="*/ 476 w 1321"/>
                  <a:gd name="T23" fmla="*/ 713 h 1321"/>
                  <a:gd name="T24" fmla="*/ 489 w 1321"/>
                  <a:gd name="T25" fmla="*/ 565 h 1321"/>
                  <a:gd name="T26" fmla="*/ 640 w 1321"/>
                  <a:gd name="T27" fmla="*/ 489 h 1321"/>
                  <a:gd name="T28" fmla="*/ 647 w 1321"/>
                  <a:gd name="T29" fmla="*/ 492 h 1321"/>
                  <a:gd name="T30" fmla="*/ 730 w 1321"/>
                  <a:gd name="T31" fmla="*/ 495 h 1321"/>
                  <a:gd name="T32" fmla="*/ 774 w 1321"/>
                  <a:gd name="T33" fmla="*/ 536 h 1321"/>
                  <a:gd name="T34" fmla="*/ 908 w 1321"/>
                  <a:gd name="T35" fmla="*/ 536 h 1321"/>
                  <a:gd name="T36" fmla="*/ 926 w 1321"/>
                  <a:gd name="T37" fmla="*/ 527 h 1321"/>
                  <a:gd name="T38" fmla="*/ 1146 w 1321"/>
                  <a:gd name="T39" fmla="*/ 526 h 1321"/>
                  <a:gd name="T40" fmla="*/ 1172 w 1321"/>
                  <a:gd name="T41" fmla="*/ 499 h 1321"/>
                  <a:gd name="T42" fmla="*/ 1234 w 1321"/>
                  <a:gd name="T43" fmla="*/ 496 h 1321"/>
                  <a:gd name="T44" fmla="*/ 489 w 1321"/>
                  <a:gd name="T45" fmla="*/ 940 h 1321"/>
                  <a:gd name="T46" fmla="*/ 25 w 1321"/>
                  <a:gd name="T47" fmla="*/ 483 h 1321"/>
                  <a:gd name="T48" fmla="*/ 482 w 1321"/>
                  <a:gd name="T49" fmla="*/ 88 h 1321"/>
                  <a:gd name="T50" fmla="*/ 0 w 1321"/>
                  <a:gd name="T51" fmla="*/ 483 h 1321"/>
                  <a:gd name="T52" fmla="*/ 476 w 1321"/>
                  <a:gd name="T53" fmla="*/ 953 h 1321"/>
                  <a:gd name="T54" fmla="*/ 482 w 1321"/>
                  <a:gd name="T55" fmla="*/ 1321 h 1321"/>
                  <a:gd name="T56" fmla="*/ 484 w 1321"/>
                  <a:gd name="T57" fmla="*/ 1321 h 1321"/>
                  <a:gd name="T58" fmla="*/ 489 w 1321"/>
                  <a:gd name="T59" fmla="*/ 1321 h 1321"/>
                  <a:gd name="T60" fmla="*/ 482 w 1321"/>
                  <a:gd name="T61" fmla="*/ 552 h 1321"/>
                  <a:gd name="T62" fmla="*/ 482 w 1321"/>
                  <a:gd name="T63" fmla="*/ 413 h 1321"/>
                  <a:gd name="T64" fmla="*/ 482 w 1321"/>
                  <a:gd name="T65" fmla="*/ 55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1" h="1321">
                    <a:moveTo>
                      <a:pt x="1321" y="483"/>
                    </a:moveTo>
                    <a:cubicBezTo>
                      <a:pt x="1244" y="483"/>
                      <a:pt x="1244" y="483"/>
                      <a:pt x="1244" y="483"/>
                    </a:cubicBezTo>
                    <a:cubicBezTo>
                      <a:pt x="1242" y="483"/>
                      <a:pt x="1237" y="479"/>
                      <a:pt x="1236" y="478"/>
                    </a:cubicBezTo>
                    <a:cubicBezTo>
                      <a:pt x="1234" y="477"/>
                      <a:pt x="1234" y="477"/>
                      <a:pt x="1234" y="477"/>
                    </a:cubicBezTo>
                    <a:cubicBezTo>
                      <a:pt x="1233" y="475"/>
                      <a:pt x="1231" y="475"/>
                      <a:pt x="1229" y="475"/>
                    </a:cubicBezTo>
                    <a:cubicBezTo>
                      <a:pt x="995" y="475"/>
                      <a:pt x="995" y="475"/>
                      <a:pt x="995" y="475"/>
                    </a:cubicBezTo>
                    <a:cubicBezTo>
                      <a:pt x="994" y="475"/>
                      <a:pt x="993" y="474"/>
                      <a:pt x="991" y="474"/>
                    </a:cubicBezTo>
                    <a:cubicBezTo>
                      <a:pt x="963" y="458"/>
                      <a:pt x="963" y="458"/>
                      <a:pt x="963" y="458"/>
                    </a:cubicBezTo>
                    <a:cubicBezTo>
                      <a:pt x="961" y="458"/>
                      <a:pt x="960" y="457"/>
                      <a:pt x="959" y="457"/>
                    </a:cubicBezTo>
                    <a:cubicBezTo>
                      <a:pt x="840" y="457"/>
                      <a:pt x="840" y="457"/>
                      <a:pt x="840" y="457"/>
                    </a:cubicBezTo>
                    <a:cubicBezTo>
                      <a:pt x="722" y="457"/>
                      <a:pt x="722" y="457"/>
                      <a:pt x="722" y="457"/>
                    </a:cubicBezTo>
                    <a:cubicBezTo>
                      <a:pt x="721" y="457"/>
                      <a:pt x="719" y="458"/>
                      <a:pt x="718" y="458"/>
                    </a:cubicBezTo>
                    <a:cubicBezTo>
                      <a:pt x="689" y="474"/>
                      <a:pt x="689" y="474"/>
                      <a:pt x="689" y="474"/>
                    </a:cubicBezTo>
                    <a:cubicBezTo>
                      <a:pt x="688" y="474"/>
                      <a:pt x="687" y="475"/>
                      <a:pt x="686" y="475"/>
                    </a:cubicBezTo>
                    <a:cubicBezTo>
                      <a:pt x="645" y="475"/>
                      <a:pt x="645" y="475"/>
                      <a:pt x="645" y="475"/>
                    </a:cubicBezTo>
                    <a:cubicBezTo>
                      <a:pt x="643" y="475"/>
                      <a:pt x="641" y="475"/>
                      <a:pt x="640" y="476"/>
                    </a:cubicBezTo>
                    <a:cubicBezTo>
                      <a:pt x="565" y="476"/>
                      <a:pt x="565" y="476"/>
                      <a:pt x="565" y="476"/>
                    </a:cubicBezTo>
                    <a:cubicBezTo>
                      <a:pt x="561" y="434"/>
                      <a:pt x="526" y="400"/>
                      <a:pt x="482" y="400"/>
                    </a:cubicBezTo>
                    <a:cubicBezTo>
                      <a:pt x="439" y="400"/>
                      <a:pt x="403" y="434"/>
                      <a:pt x="400" y="476"/>
                    </a:cubicBezTo>
                    <a:cubicBezTo>
                      <a:pt x="247" y="476"/>
                      <a:pt x="247" y="476"/>
                      <a:pt x="247" y="476"/>
                    </a:cubicBezTo>
                    <a:cubicBezTo>
                      <a:pt x="247" y="489"/>
                      <a:pt x="247" y="489"/>
                      <a:pt x="247" y="489"/>
                    </a:cubicBezTo>
                    <a:cubicBezTo>
                      <a:pt x="400" y="489"/>
                      <a:pt x="400" y="489"/>
                      <a:pt x="400" y="489"/>
                    </a:cubicBezTo>
                    <a:cubicBezTo>
                      <a:pt x="403" y="530"/>
                      <a:pt x="435" y="562"/>
                      <a:pt x="476" y="565"/>
                    </a:cubicBezTo>
                    <a:cubicBezTo>
                      <a:pt x="476" y="713"/>
                      <a:pt x="476" y="713"/>
                      <a:pt x="476" y="713"/>
                    </a:cubicBezTo>
                    <a:cubicBezTo>
                      <a:pt x="489" y="713"/>
                      <a:pt x="489" y="713"/>
                      <a:pt x="489" y="713"/>
                    </a:cubicBezTo>
                    <a:cubicBezTo>
                      <a:pt x="489" y="565"/>
                      <a:pt x="489" y="565"/>
                      <a:pt x="489" y="565"/>
                    </a:cubicBezTo>
                    <a:cubicBezTo>
                      <a:pt x="529" y="562"/>
                      <a:pt x="562" y="530"/>
                      <a:pt x="565" y="489"/>
                    </a:cubicBezTo>
                    <a:cubicBezTo>
                      <a:pt x="640" y="489"/>
                      <a:pt x="640" y="489"/>
                      <a:pt x="640" y="489"/>
                    </a:cubicBezTo>
                    <a:cubicBezTo>
                      <a:pt x="641" y="490"/>
                      <a:pt x="641" y="490"/>
                      <a:pt x="641" y="490"/>
                    </a:cubicBezTo>
                    <a:cubicBezTo>
                      <a:pt x="643" y="491"/>
                      <a:pt x="645" y="492"/>
                      <a:pt x="647" y="492"/>
                    </a:cubicBezTo>
                    <a:cubicBezTo>
                      <a:pt x="725" y="492"/>
                      <a:pt x="725" y="492"/>
                      <a:pt x="725" y="492"/>
                    </a:cubicBezTo>
                    <a:cubicBezTo>
                      <a:pt x="727" y="492"/>
                      <a:pt x="729" y="493"/>
                      <a:pt x="730" y="495"/>
                    </a:cubicBezTo>
                    <a:cubicBezTo>
                      <a:pt x="769" y="533"/>
                      <a:pt x="769" y="533"/>
                      <a:pt x="769" y="533"/>
                    </a:cubicBezTo>
                    <a:cubicBezTo>
                      <a:pt x="770" y="535"/>
                      <a:pt x="772" y="536"/>
                      <a:pt x="774" y="536"/>
                    </a:cubicBezTo>
                    <a:cubicBezTo>
                      <a:pt x="840" y="536"/>
                      <a:pt x="840" y="536"/>
                      <a:pt x="840" y="536"/>
                    </a:cubicBezTo>
                    <a:cubicBezTo>
                      <a:pt x="908" y="536"/>
                      <a:pt x="908" y="536"/>
                      <a:pt x="908" y="536"/>
                    </a:cubicBezTo>
                    <a:cubicBezTo>
                      <a:pt x="909" y="536"/>
                      <a:pt x="910" y="535"/>
                      <a:pt x="911" y="535"/>
                    </a:cubicBezTo>
                    <a:cubicBezTo>
                      <a:pt x="926" y="527"/>
                      <a:pt x="926" y="527"/>
                      <a:pt x="926" y="527"/>
                    </a:cubicBezTo>
                    <a:cubicBezTo>
                      <a:pt x="927" y="526"/>
                      <a:pt x="928" y="526"/>
                      <a:pt x="929" y="526"/>
                    </a:cubicBezTo>
                    <a:cubicBezTo>
                      <a:pt x="1146" y="526"/>
                      <a:pt x="1146" y="526"/>
                      <a:pt x="1146" y="526"/>
                    </a:cubicBezTo>
                    <a:cubicBezTo>
                      <a:pt x="1148" y="526"/>
                      <a:pt x="1150" y="525"/>
                      <a:pt x="1152" y="523"/>
                    </a:cubicBezTo>
                    <a:cubicBezTo>
                      <a:pt x="1172" y="499"/>
                      <a:pt x="1172" y="499"/>
                      <a:pt x="1172" y="499"/>
                    </a:cubicBezTo>
                    <a:cubicBezTo>
                      <a:pt x="1173" y="497"/>
                      <a:pt x="1175" y="496"/>
                      <a:pt x="1178" y="496"/>
                    </a:cubicBezTo>
                    <a:cubicBezTo>
                      <a:pt x="1234" y="496"/>
                      <a:pt x="1234" y="496"/>
                      <a:pt x="1234" y="496"/>
                    </a:cubicBezTo>
                    <a:cubicBezTo>
                      <a:pt x="1227" y="902"/>
                      <a:pt x="896" y="1231"/>
                      <a:pt x="489" y="1234"/>
                    </a:cubicBezTo>
                    <a:cubicBezTo>
                      <a:pt x="489" y="940"/>
                      <a:pt x="489" y="940"/>
                      <a:pt x="489" y="940"/>
                    </a:cubicBezTo>
                    <a:cubicBezTo>
                      <a:pt x="482" y="940"/>
                      <a:pt x="482" y="940"/>
                      <a:pt x="482" y="940"/>
                    </a:cubicBezTo>
                    <a:cubicBezTo>
                      <a:pt x="230" y="940"/>
                      <a:pt x="25" y="735"/>
                      <a:pt x="25" y="483"/>
                    </a:cubicBezTo>
                    <a:cubicBezTo>
                      <a:pt x="87" y="483"/>
                      <a:pt x="87" y="483"/>
                      <a:pt x="87" y="483"/>
                    </a:cubicBezTo>
                    <a:cubicBezTo>
                      <a:pt x="87" y="265"/>
                      <a:pt x="264" y="88"/>
                      <a:pt x="482" y="88"/>
                    </a:cubicBezTo>
                    <a:cubicBezTo>
                      <a:pt x="482" y="0"/>
                      <a:pt x="482" y="0"/>
                      <a:pt x="482" y="0"/>
                    </a:cubicBezTo>
                    <a:cubicBezTo>
                      <a:pt x="216" y="0"/>
                      <a:pt x="0" y="217"/>
                      <a:pt x="0" y="483"/>
                    </a:cubicBezTo>
                    <a:cubicBezTo>
                      <a:pt x="12" y="483"/>
                      <a:pt x="12" y="483"/>
                      <a:pt x="12" y="483"/>
                    </a:cubicBezTo>
                    <a:cubicBezTo>
                      <a:pt x="12" y="740"/>
                      <a:pt x="219" y="950"/>
                      <a:pt x="476" y="953"/>
                    </a:cubicBezTo>
                    <a:cubicBezTo>
                      <a:pt x="476" y="1321"/>
                      <a:pt x="476" y="1321"/>
                      <a:pt x="476" y="1321"/>
                    </a:cubicBezTo>
                    <a:cubicBezTo>
                      <a:pt x="482" y="1321"/>
                      <a:pt x="482" y="1321"/>
                      <a:pt x="482" y="1321"/>
                    </a:cubicBezTo>
                    <a:cubicBezTo>
                      <a:pt x="482" y="1321"/>
                      <a:pt x="482" y="1321"/>
                      <a:pt x="482" y="1321"/>
                    </a:cubicBezTo>
                    <a:cubicBezTo>
                      <a:pt x="483" y="1321"/>
                      <a:pt x="484" y="1321"/>
                      <a:pt x="484" y="1321"/>
                    </a:cubicBezTo>
                    <a:cubicBezTo>
                      <a:pt x="489" y="1321"/>
                      <a:pt x="489" y="1321"/>
                      <a:pt x="489" y="1321"/>
                    </a:cubicBezTo>
                    <a:cubicBezTo>
                      <a:pt x="489" y="1321"/>
                      <a:pt x="489" y="1321"/>
                      <a:pt x="489" y="1321"/>
                    </a:cubicBezTo>
                    <a:cubicBezTo>
                      <a:pt x="948" y="1318"/>
                      <a:pt x="1321" y="943"/>
                      <a:pt x="1321" y="483"/>
                    </a:cubicBezTo>
                    <a:close/>
                    <a:moveTo>
                      <a:pt x="482" y="552"/>
                    </a:moveTo>
                    <a:cubicBezTo>
                      <a:pt x="444" y="552"/>
                      <a:pt x="413" y="521"/>
                      <a:pt x="413" y="483"/>
                    </a:cubicBezTo>
                    <a:cubicBezTo>
                      <a:pt x="413" y="444"/>
                      <a:pt x="444" y="413"/>
                      <a:pt x="482" y="413"/>
                    </a:cubicBezTo>
                    <a:cubicBezTo>
                      <a:pt x="521" y="413"/>
                      <a:pt x="552" y="444"/>
                      <a:pt x="552" y="483"/>
                    </a:cubicBezTo>
                    <a:cubicBezTo>
                      <a:pt x="552" y="521"/>
                      <a:pt x="521" y="552"/>
                      <a:pt x="482" y="5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45">
                <a:extLst>
                  <a:ext uri="{FF2B5EF4-FFF2-40B4-BE49-F238E27FC236}">
                    <a16:creationId xmlns:a16="http://schemas.microsoft.com/office/drawing/2014/main" xmlns="" id="{D9DA3E7F-812C-3465-0A21-1BCD029C1FA0}"/>
                  </a:ext>
                </a:extLst>
              </p:cNvPr>
              <p:cNvSpPr>
                <a:spLocks noEditPoints="1"/>
              </p:cNvSpPr>
              <p:nvPr/>
            </p:nvSpPr>
            <p:spPr bwMode="auto">
              <a:xfrm>
                <a:off x="7772401" y="2717800"/>
                <a:ext cx="252413" cy="250825"/>
              </a:xfrm>
              <a:custGeom>
                <a:avLst/>
                <a:gdLst>
                  <a:gd name="T0" fmla="*/ 135 w 270"/>
                  <a:gd name="T1" fmla="*/ 270 h 270"/>
                  <a:gd name="T2" fmla="*/ 0 w 270"/>
                  <a:gd name="T3" fmla="*/ 135 h 270"/>
                  <a:gd name="T4" fmla="*/ 135 w 270"/>
                  <a:gd name="T5" fmla="*/ 0 h 270"/>
                  <a:gd name="T6" fmla="*/ 270 w 270"/>
                  <a:gd name="T7" fmla="*/ 135 h 270"/>
                  <a:gd name="T8" fmla="*/ 135 w 270"/>
                  <a:gd name="T9" fmla="*/ 270 h 270"/>
                  <a:gd name="T10" fmla="*/ 135 w 270"/>
                  <a:gd name="T11" fmla="*/ 13 h 270"/>
                  <a:gd name="T12" fmla="*/ 13 w 270"/>
                  <a:gd name="T13" fmla="*/ 135 h 270"/>
                  <a:gd name="T14" fmla="*/ 135 w 270"/>
                  <a:gd name="T15" fmla="*/ 257 h 270"/>
                  <a:gd name="T16" fmla="*/ 257 w 270"/>
                  <a:gd name="T17" fmla="*/ 135 h 270"/>
                  <a:gd name="T18" fmla="*/ 135 w 270"/>
                  <a:gd name="T19" fmla="*/ 1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70">
                    <a:moveTo>
                      <a:pt x="135" y="270"/>
                    </a:moveTo>
                    <a:cubicBezTo>
                      <a:pt x="61" y="270"/>
                      <a:pt x="0" y="209"/>
                      <a:pt x="0" y="135"/>
                    </a:cubicBezTo>
                    <a:cubicBezTo>
                      <a:pt x="0" y="61"/>
                      <a:pt x="61" y="0"/>
                      <a:pt x="135" y="0"/>
                    </a:cubicBezTo>
                    <a:cubicBezTo>
                      <a:pt x="209" y="0"/>
                      <a:pt x="270" y="61"/>
                      <a:pt x="270" y="135"/>
                    </a:cubicBezTo>
                    <a:cubicBezTo>
                      <a:pt x="270" y="209"/>
                      <a:pt x="209" y="270"/>
                      <a:pt x="135" y="270"/>
                    </a:cubicBezTo>
                    <a:close/>
                    <a:moveTo>
                      <a:pt x="135" y="13"/>
                    </a:moveTo>
                    <a:cubicBezTo>
                      <a:pt x="68" y="13"/>
                      <a:pt x="13" y="68"/>
                      <a:pt x="13" y="135"/>
                    </a:cubicBezTo>
                    <a:cubicBezTo>
                      <a:pt x="13" y="202"/>
                      <a:pt x="68" y="257"/>
                      <a:pt x="135" y="257"/>
                    </a:cubicBezTo>
                    <a:cubicBezTo>
                      <a:pt x="202" y="257"/>
                      <a:pt x="257" y="202"/>
                      <a:pt x="257" y="135"/>
                    </a:cubicBezTo>
                    <a:cubicBezTo>
                      <a:pt x="257" y="68"/>
                      <a:pt x="202" y="13"/>
                      <a:pt x="13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Oval 146">
                <a:extLst>
                  <a:ext uri="{FF2B5EF4-FFF2-40B4-BE49-F238E27FC236}">
                    <a16:creationId xmlns:a16="http://schemas.microsoft.com/office/drawing/2014/main" xmlns="" id="{FBAF9591-C5A0-8BCA-561F-61B0D425171C}"/>
                  </a:ext>
                </a:extLst>
              </p:cNvPr>
              <p:cNvSpPr>
                <a:spLocks noChangeArrowheads="1"/>
              </p:cNvSpPr>
              <p:nvPr/>
            </p:nvSpPr>
            <p:spPr bwMode="auto">
              <a:xfrm>
                <a:off x="7804151" y="2747963"/>
                <a:ext cx="188913"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47">
                <a:extLst>
                  <a:ext uri="{FF2B5EF4-FFF2-40B4-BE49-F238E27FC236}">
                    <a16:creationId xmlns:a16="http://schemas.microsoft.com/office/drawing/2014/main" xmlns="" id="{8E2A9227-60E8-4315-E7DF-B042977351E6}"/>
                  </a:ext>
                </a:extLst>
              </p:cNvPr>
              <p:cNvSpPr>
                <a:spLocks noEditPoints="1"/>
              </p:cNvSpPr>
              <p:nvPr/>
            </p:nvSpPr>
            <p:spPr bwMode="auto">
              <a:xfrm>
                <a:off x="7591426" y="2941638"/>
                <a:ext cx="190500" cy="190500"/>
              </a:xfrm>
              <a:custGeom>
                <a:avLst/>
                <a:gdLst>
                  <a:gd name="T0" fmla="*/ 102 w 204"/>
                  <a:gd name="T1" fmla="*/ 203 h 203"/>
                  <a:gd name="T2" fmla="*/ 0 w 204"/>
                  <a:gd name="T3" fmla="*/ 101 h 203"/>
                  <a:gd name="T4" fmla="*/ 102 w 204"/>
                  <a:gd name="T5" fmla="*/ 0 h 203"/>
                  <a:gd name="T6" fmla="*/ 204 w 204"/>
                  <a:gd name="T7" fmla="*/ 101 h 203"/>
                  <a:gd name="T8" fmla="*/ 102 w 204"/>
                  <a:gd name="T9" fmla="*/ 203 h 203"/>
                  <a:gd name="T10" fmla="*/ 102 w 204"/>
                  <a:gd name="T11" fmla="*/ 13 h 203"/>
                  <a:gd name="T12" fmla="*/ 13 w 204"/>
                  <a:gd name="T13" fmla="*/ 101 h 203"/>
                  <a:gd name="T14" fmla="*/ 102 w 204"/>
                  <a:gd name="T15" fmla="*/ 190 h 203"/>
                  <a:gd name="T16" fmla="*/ 190 w 204"/>
                  <a:gd name="T17" fmla="*/ 101 h 203"/>
                  <a:gd name="T18" fmla="*/ 102 w 204"/>
                  <a:gd name="T19" fmla="*/ 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3">
                    <a:moveTo>
                      <a:pt x="102" y="203"/>
                    </a:moveTo>
                    <a:cubicBezTo>
                      <a:pt x="45" y="203"/>
                      <a:pt x="0" y="158"/>
                      <a:pt x="0" y="101"/>
                    </a:cubicBezTo>
                    <a:cubicBezTo>
                      <a:pt x="0" y="45"/>
                      <a:pt x="45" y="0"/>
                      <a:pt x="102" y="0"/>
                    </a:cubicBezTo>
                    <a:cubicBezTo>
                      <a:pt x="158" y="0"/>
                      <a:pt x="204" y="45"/>
                      <a:pt x="204" y="101"/>
                    </a:cubicBezTo>
                    <a:cubicBezTo>
                      <a:pt x="204" y="158"/>
                      <a:pt x="158" y="203"/>
                      <a:pt x="102" y="203"/>
                    </a:cubicBezTo>
                    <a:close/>
                    <a:moveTo>
                      <a:pt x="102" y="13"/>
                    </a:moveTo>
                    <a:cubicBezTo>
                      <a:pt x="53" y="13"/>
                      <a:pt x="13" y="53"/>
                      <a:pt x="13" y="101"/>
                    </a:cubicBezTo>
                    <a:cubicBezTo>
                      <a:pt x="13" y="150"/>
                      <a:pt x="53" y="190"/>
                      <a:pt x="102" y="190"/>
                    </a:cubicBezTo>
                    <a:cubicBezTo>
                      <a:pt x="151" y="190"/>
                      <a:pt x="190" y="150"/>
                      <a:pt x="190" y="101"/>
                    </a:cubicBezTo>
                    <a:cubicBezTo>
                      <a:pt x="190" y="53"/>
                      <a:pt x="151" y="13"/>
                      <a:pt x="10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Oval 148">
                <a:extLst>
                  <a:ext uri="{FF2B5EF4-FFF2-40B4-BE49-F238E27FC236}">
                    <a16:creationId xmlns:a16="http://schemas.microsoft.com/office/drawing/2014/main" xmlns="" id="{AC8351F6-6AEC-0755-886C-DB824D93F15A}"/>
                  </a:ext>
                </a:extLst>
              </p:cNvPr>
              <p:cNvSpPr>
                <a:spLocks noChangeArrowheads="1"/>
              </p:cNvSpPr>
              <p:nvPr/>
            </p:nvSpPr>
            <p:spPr bwMode="auto">
              <a:xfrm>
                <a:off x="7621589" y="2971800"/>
                <a:ext cx="130175" cy="130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5" name="图片 4" descr="形状&#10;&#10;描述已自动生成">
              <a:extLst>
                <a:ext uri="{FF2B5EF4-FFF2-40B4-BE49-F238E27FC236}">
                  <a16:creationId xmlns:a16="http://schemas.microsoft.com/office/drawing/2014/main" xmlns="" id="{3D7AFB85-4C5F-EEF0-F093-4708A79089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1869" y="629455"/>
              <a:ext cx="1072587" cy="1080265"/>
            </a:xfrm>
            <a:prstGeom prst="rect">
              <a:avLst/>
            </a:prstGeom>
          </p:spPr>
        </p:pic>
      </p:grpSp>
    </p:spTree>
    <p:extLst>
      <p:ext uri="{BB962C8B-B14F-4D97-AF65-F5344CB8AC3E}">
        <p14:creationId xmlns:p14="http://schemas.microsoft.com/office/powerpoint/2010/main" val="357273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113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785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397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528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3534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49970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0"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097316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6.sv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5.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8.sv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28.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7.svg"/><Relationship Id="rId5" Type="http://schemas.openxmlformats.org/officeDocument/2006/relationships/image" Target="../media/image43.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xmlns="" id="{B4046C86-AE08-E771-717A-4FA9F0393517}"/>
              </a:ext>
            </a:extLst>
          </p:cNvPr>
          <p:cNvCxnSpPr>
            <a:cxnSpLocks/>
          </p:cNvCxnSpPr>
          <p:nvPr/>
        </p:nvCxnSpPr>
        <p:spPr>
          <a:xfrm flipH="1">
            <a:off x="7374090" y="-159657"/>
            <a:ext cx="2113501" cy="7420655"/>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90" name="图片 89">
            <a:extLst>
              <a:ext uri="{FF2B5EF4-FFF2-40B4-BE49-F238E27FC236}">
                <a16:creationId xmlns:a16="http://schemas.microsoft.com/office/drawing/2014/main" xmlns="" id="{4DBD43F5-723F-0EB0-4C0E-FAAC9AEB8164}"/>
              </a:ext>
            </a:extLst>
          </p:cNvPr>
          <p:cNvPicPr>
            <a:picLocks noChangeAspect="1"/>
          </p:cNvPicPr>
          <p:nvPr/>
        </p:nvPicPr>
        <p:blipFill>
          <a:blip r:embed="rId3" cstate="screen">
            <a:extLst>
              <a:ext uri="{28A0092B-C50C-407E-A947-70E740481C1C}">
                <a14:useLocalDpi xmlns:a14="http://schemas.microsoft.com/office/drawing/2010/main"/>
              </a:ext>
            </a:extLst>
          </a:blip>
          <a:srcRect b="21143"/>
          <a:stretch>
            <a:fillRect/>
          </a:stretch>
        </p:blipFill>
        <p:spPr>
          <a:xfrm>
            <a:off x="5222777" y="2756734"/>
            <a:ext cx="5200880" cy="4101266"/>
          </a:xfrm>
          <a:custGeom>
            <a:avLst/>
            <a:gdLst>
              <a:gd name="connsiteX0" fmla="*/ 0 w 5200880"/>
              <a:gd name="connsiteY0" fmla="*/ 0 h 4101266"/>
              <a:gd name="connsiteX1" fmla="*/ 5200880 w 5200880"/>
              <a:gd name="connsiteY1" fmla="*/ 0 h 4101266"/>
              <a:gd name="connsiteX2" fmla="*/ 5200880 w 5200880"/>
              <a:gd name="connsiteY2" fmla="*/ 4101266 h 4101266"/>
              <a:gd name="connsiteX3" fmla="*/ 0 w 5200880"/>
              <a:gd name="connsiteY3" fmla="*/ 4101266 h 4101266"/>
            </a:gdLst>
            <a:ahLst/>
            <a:cxnLst>
              <a:cxn ang="0">
                <a:pos x="connsiteX0" y="connsiteY0"/>
              </a:cxn>
              <a:cxn ang="0">
                <a:pos x="connsiteX1" y="connsiteY1"/>
              </a:cxn>
              <a:cxn ang="0">
                <a:pos x="connsiteX2" y="connsiteY2"/>
              </a:cxn>
              <a:cxn ang="0">
                <a:pos x="connsiteX3" y="connsiteY3"/>
              </a:cxn>
            </a:cxnLst>
            <a:rect l="l" t="t" r="r" b="b"/>
            <a:pathLst>
              <a:path w="5200880" h="4101266">
                <a:moveTo>
                  <a:pt x="0" y="0"/>
                </a:moveTo>
                <a:lnTo>
                  <a:pt x="5200880" y="0"/>
                </a:lnTo>
                <a:lnTo>
                  <a:pt x="5200880" y="4101266"/>
                </a:lnTo>
                <a:lnTo>
                  <a:pt x="0" y="4101266"/>
                </a:lnTo>
                <a:close/>
              </a:path>
            </a:pathLst>
          </a:custGeom>
        </p:spPr>
      </p:pic>
      <p:sp>
        <p:nvSpPr>
          <p:cNvPr id="23" name="文本框 22">
            <a:extLst>
              <a:ext uri="{FF2B5EF4-FFF2-40B4-BE49-F238E27FC236}">
                <a16:creationId xmlns:a16="http://schemas.microsoft.com/office/drawing/2014/main" xmlns="" id="{9DADF51F-758A-C709-DA3F-4ED695FB5F21}"/>
              </a:ext>
            </a:extLst>
          </p:cNvPr>
          <p:cNvSpPr txBox="1"/>
          <p:nvPr/>
        </p:nvSpPr>
        <p:spPr>
          <a:xfrm rot="17156684">
            <a:off x="8529093" y="2717352"/>
            <a:ext cx="6450869" cy="1446550"/>
          </a:xfrm>
          <a:prstGeom prst="rect">
            <a:avLst/>
          </a:prstGeom>
          <a:noFill/>
        </p:spPr>
        <p:txBody>
          <a:bodyPr wrap="none" rtlCol="0">
            <a:noAutofit/>
          </a:bodyPr>
          <a:lstStyle/>
          <a:p>
            <a:r>
              <a:rPr lang="en-US" altLang="zh-CN" sz="8800">
                <a:ln>
                  <a:gradFill>
                    <a:gsLst>
                      <a:gs pos="0">
                        <a:schemeClr val="accent1">
                          <a:lumMod val="5000"/>
                          <a:lumOff val="95000"/>
                          <a:alpha val="10000"/>
                        </a:schemeClr>
                      </a:gs>
                      <a:gs pos="100000">
                        <a:schemeClr val="accent1">
                          <a:lumMod val="30000"/>
                          <a:lumOff val="70000"/>
                          <a:alpha val="10000"/>
                        </a:schemeClr>
                      </a:gs>
                    </a:gsLst>
                    <a:lin ang="5400000" scaled="1"/>
                  </a:gradFill>
                </a:ln>
                <a:noFill/>
              </a:rPr>
              <a:t>METAVERSE</a:t>
            </a:r>
            <a:endParaRPr lang="zh-CN" altLang="en-US" sz="8800">
              <a:ln>
                <a:gradFill>
                  <a:gsLst>
                    <a:gs pos="0">
                      <a:schemeClr val="accent1">
                        <a:lumMod val="5000"/>
                        <a:lumOff val="95000"/>
                        <a:alpha val="10000"/>
                      </a:schemeClr>
                    </a:gs>
                    <a:gs pos="100000">
                      <a:schemeClr val="accent1">
                        <a:lumMod val="30000"/>
                        <a:lumOff val="70000"/>
                        <a:alpha val="10000"/>
                      </a:schemeClr>
                    </a:gs>
                  </a:gsLst>
                  <a:lin ang="5400000" scaled="1"/>
                </a:gradFill>
              </a:ln>
              <a:noFill/>
            </a:endParaRPr>
          </a:p>
        </p:txBody>
      </p:sp>
      <p:sp>
        <p:nvSpPr>
          <p:cNvPr id="27" name="文本框 26">
            <a:extLst>
              <a:ext uri="{FF2B5EF4-FFF2-40B4-BE49-F238E27FC236}">
                <a16:creationId xmlns:a16="http://schemas.microsoft.com/office/drawing/2014/main" xmlns="" id="{D2C1771D-7938-BF0C-3DEC-DA054E2A6F6D}"/>
              </a:ext>
            </a:extLst>
          </p:cNvPr>
          <p:cNvSpPr txBox="1"/>
          <p:nvPr/>
        </p:nvSpPr>
        <p:spPr>
          <a:xfrm rot="17156684">
            <a:off x="8167657" y="2600012"/>
            <a:ext cx="6450869" cy="1446550"/>
          </a:xfrm>
          <a:prstGeom prst="rect">
            <a:avLst/>
          </a:prstGeom>
          <a:noFill/>
        </p:spPr>
        <p:txBody>
          <a:bodyPr wrap="none" rtlCol="0">
            <a:noAutofit/>
          </a:bodyPr>
          <a:lstStyle/>
          <a:p>
            <a:r>
              <a:rPr lang="en-US" altLang="zh-CN" sz="8800">
                <a:ln>
                  <a:gradFill>
                    <a:gsLst>
                      <a:gs pos="47000">
                        <a:schemeClr val="bg1">
                          <a:alpha val="5000"/>
                        </a:schemeClr>
                      </a:gs>
                      <a:gs pos="47000">
                        <a:schemeClr val="bg1">
                          <a:alpha val="0"/>
                        </a:schemeClr>
                      </a:gs>
                    </a:gsLst>
                    <a:lin ang="5400000" scaled="1"/>
                  </a:gradFill>
                </a:ln>
                <a:noFill/>
              </a:rPr>
              <a:t>METAVERSE</a:t>
            </a:r>
            <a:endParaRPr lang="zh-CN" altLang="en-US" sz="8800">
              <a:ln>
                <a:gradFill>
                  <a:gsLst>
                    <a:gs pos="47000">
                      <a:schemeClr val="bg1">
                        <a:alpha val="5000"/>
                      </a:schemeClr>
                    </a:gs>
                    <a:gs pos="47000">
                      <a:schemeClr val="bg1">
                        <a:alpha val="0"/>
                      </a:schemeClr>
                    </a:gs>
                  </a:gsLst>
                  <a:lin ang="5400000" scaled="1"/>
                </a:gradFill>
              </a:ln>
              <a:noFill/>
            </a:endParaRPr>
          </a:p>
        </p:txBody>
      </p:sp>
      <p:sp>
        <p:nvSpPr>
          <p:cNvPr id="28" name="文本框 27">
            <a:extLst>
              <a:ext uri="{FF2B5EF4-FFF2-40B4-BE49-F238E27FC236}">
                <a16:creationId xmlns:a16="http://schemas.microsoft.com/office/drawing/2014/main" xmlns="" id="{F6E04123-AF5B-9CAC-EE8C-70A1535E90D8}"/>
              </a:ext>
            </a:extLst>
          </p:cNvPr>
          <p:cNvSpPr txBox="1"/>
          <p:nvPr/>
        </p:nvSpPr>
        <p:spPr>
          <a:xfrm rot="17156684">
            <a:off x="7813563" y="2541607"/>
            <a:ext cx="6450869" cy="1446550"/>
          </a:xfrm>
          <a:prstGeom prst="rect">
            <a:avLst/>
          </a:prstGeom>
          <a:noFill/>
        </p:spPr>
        <p:txBody>
          <a:bodyPr wrap="none" rtlCol="0">
            <a:noAutofit/>
          </a:bodyPr>
          <a:lstStyle/>
          <a:p>
            <a:r>
              <a:rPr lang="en-US" altLang="zh-CN" sz="8800" dirty="0">
                <a:ln>
                  <a:gradFill>
                    <a:gsLst>
                      <a:gs pos="40000">
                        <a:schemeClr val="accent1">
                          <a:lumMod val="5000"/>
                          <a:lumOff val="95000"/>
                          <a:alpha val="4000"/>
                        </a:schemeClr>
                      </a:gs>
                      <a:gs pos="40000">
                        <a:schemeClr val="accent1">
                          <a:lumMod val="30000"/>
                          <a:lumOff val="70000"/>
                          <a:alpha val="0"/>
                        </a:schemeClr>
                      </a:gs>
                    </a:gsLst>
                    <a:lin ang="5400000" scaled="1"/>
                  </a:gradFill>
                </a:ln>
                <a:noFill/>
              </a:rPr>
              <a:t>METAVERSE</a:t>
            </a:r>
            <a:endParaRPr lang="zh-CN" altLang="en-US" sz="8800" dirty="0">
              <a:ln>
                <a:gradFill>
                  <a:gsLst>
                    <a:gs pos="40000">
                      <a:schemeClr val="accent1">
                        <a:lumMod val="5000"/>
                        <a:lumOff val="95000"/>
                        <a:alpha val="4000"/>
                      </a:schemeClr>
                    </a:gs>
                    <a:gs pos="40000">
                      <a:schemeClr val="accent1">
                        <a:lumMod val="30000"/>
                        <a:lumOff val="70000"/>
                        <a:alpha val="0"/>
                      </a:schemeClr>
                    </a:gs>
                  </a:gsLst>
                  <a:lin ang="5400000" scaled="1"/>
                </a:gradFill>
              </a:ln>
              <a:noFill/>
            </a:endParaRPr>
          </a:p>
        </p:txBody>
      </p:sp>
      <p:pic>
        <p:nvPicPr>
          <p:cNvPr id="34" name="图片 33" descr="图片包含 游戏机, 桌子&#10;&#10;描述已自动生成">
            <a:extLst>
              <a:ext uri="{FF2B5EF4-FFF2-40B4-BE49-F238E27FC236}">
                <a16:creationId xmlns:a16="http://schemas.microsoft.com/office/drawing/2014/main" xmlns="" id="{12C1FDA4-AC35-C28D-0597-5AEBB0E3EA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4862" y="5484398"/>
            <a:ext cx="1945558" cy="730828"/>
          </a:xfrm>
          <a:prstGeom prst="rect">
            <a:avLst/>
          </a:prstGeom>
        </p:spPr>
      </p:pic>
      <p:pic>
        <p:nvPicPr>
          <p:cNvPr id="37" name="图片 36" descr="图片包含 蛋糕, 装饰, 巧克力, 桌子&#10;&#10;描述已自动生成">
            <a:extLst>
              <a:ext uri="{FF2B5EF4-FFF2-40B4-BE49-F238E27FC236}">
                <a16:creationId xmlns:a16="http://schemas.microsoft.com/office/drawing/2014/main" xmlns="" id="{647D8395-13B7-96CF-A2FC-123913DEBDBF}"/>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Blur radius="26"/>
                    </a14:imgEffect>
                  </a14:imgLayer>
                </a14:imgProps>
              </a:ext>
              <a:ext uri="{28A0092B-C50C-407E-A947-70E740481C1C}">
                <a14:useLocalDpi xmlns:a14="http://schemas.microsoft.com/office/drawing/2010/main"/>
              </a:ext>
            </a:extLst>
          </a:blip>
          <a:stretch>
            <a:fillRect/>
          </a:stretch>
        </p:blipFill>
        <p:spPr>
          <a:xfrm>
            <a:off x="10292478" y="1657121"/>
            <a:ext cx="871721" cy="834090"/>
          </a:xfrm>
          <a:prstGeom prst="rect">
            <a:avLst/>
          </a:prstGeom>
        </p:spPr>
      </p:pic>
      <p:pic>
        <p:nvPicPr>
          <p:cNvPr id="91" name="图片 90" descr="穿着头盔的人&#10;&#10;中度可信度描述已自动生成">
            <a:extLst>
              <a:ext uri="{FF2B5EF4-FFF2-40B4-BE49-F238E27FC236}">
                <a16:creationId xmlns:a16="http://schemas.microsoft.com/office/drawing/2014/main" xmlns="" id="{2E008360-C2B5-085A-0657-D7C5FDE269E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flipH="1">
            <a:off x="6679303" y="1680242"/>
            <a:ext cx="4648604" cy="5177759"/>
          </a:xfrm>
          <a:custGeom>
            <a:avLst/>
            <a:gdLst>
              <a:gd name="connsiteX0" fmla="*/ 4648604 w 4648604"/>
              <a:gd name="connsiteY0" fmla="*/ 0 h 5177759"/>
              <a:gd name="connsiteX1" fmla="*/ 0 w 4648604"/>
              <a:gd name="connsiteY1" fmla="*/ 0 h 5177759"/>
              <a:gd name="connsiteX2" fmla="*/ 0 w 4648604"/>
              <a:gd name="connsiteY2" fmla="*/ 5177759 h 5177759"/>
              <a:gd name="connsiteX3" fmla="*/ 4648604 w 4648604"/>
              <a:gd name="connsiteY3" fmla="*/ 5177759 h 5177759"/>
            </a:gdLst>
            <a:ahLst/>
            <a:cxnLst>
              <a:cxn ang="0">
                <a:pos x="connsiteX0" y="connsiteY0"/>
              </a:cxn>
              <a:cxn ang="0">
                <a:pos x="connsiteX1" y="connsiteY1"/>
              </a:cxn>
              <a:cxn ang="0">
                <a:pos x="connsiteX2" y="connsiteY2"/>
              </a:cxn>
              <a:cxn ang="0">
                <a:pos x="connsiteX3" y="connsiteY3"/>
              </a:cxn>
            </a:cxnLst>
            <a:rect l="l" t="t" r="r" b="b"/>
            <a:pathLst>
              <a:path w="4648604" h="5177759">
                <a:moveTo>
                  <a:pt x="4648604" y="0"/>
                </a:moveTo>
                <a:lnTo>
                  <a:pt x="0" y="0"/>
                </a:lnTo>
                <a:lnTo>
                  <a:pt x="0" y="5177759"/>
                </a:lnTo>
                <a:lnTo>
                  <a:pt x="4648604" y="5177759"/>
                </a:lnTo>
                <a:close/>
              </a:path>
            </a:pathLst>
          </a:custGeom>
          <a:effectLst>
            <a:outerShdw blurRad="762000" dist="787400" sx="97000" sy="97000" algn="l" rotWithShape="0">
              <a:schemeClr val="accent3">
                <a:alpha val="50000"/>
              </a:schemeClr>
            </a:outerShdw>
          </a:effectLst>
        </p:spPr>
      </p:pic>
      <p:cxnSp>
        <p:nvCxnSpPr>
          <p:cNvPr id="22" name="直接连接符 21">
            <a:extLst>
              <a:ext uri="{FF2B5EF4-FFF2-40B4-BE49-F238E27FC236}">
                <a16:creationId xmlns:a16="http://schemas.microsoft.com/office/drawing/2014/main" xmlns="" id="{77E19CAA-9C23-CA1A-71D0-17FA4B59C237}"/>
              </a:ext>
            </a:extLst>
          </p:cNvPr>
          <p:cNvCxnSpPr>
            <a:cxnSpLocks/>
          </p:cNvCxnSpPr>
          <p:nvPr/>
        </p:nvCxnSpPr>
        <p:spPr>
          <a:xfrm flipV="1">
            <a:off x="11313622" y="-445446"/>
            <a:ext cx="2113501" cy="7420655"/>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32" name="图片 31" descr="图片包含 桌子, 黑暗, 巧克力, 紫色&#10;&#10;描述已自动生成">
            <a:extLst>
              <a:ext uri="{FF2B5EF4-FFF2-40B4-BE49-F238E27FC236}">
                <a16:creationId xmlns:a16="http://schemas.microsoft.com/office/drawing/2014/main" xmlns="" id="{7A51636E-4A71-F9BE-D388-6A239D7974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06806" y="4359966"/>
            <a:ext cx="1979548" cy="1979548"/>
          </a:xfrm>
          <a:prstGeom prst="rect">
            <a:avLst/>
          </a:prstGeom>
        </p:spPr>
      </p:pic>
      <p:pic>
        <p:nvPicPr>
          <p:cNvPr id="7" name="图片 6" descr="形状&#10;&#10;描述已自动生成">
            <a:extLst>
              <a:ext uri="{FF2B5EF4-FFF2-40B4-BE49-F238E27FC236}">
                <a16:creationId xmlns:a16="http://schemas.microsoft.com/office/drawing/2014/main" xmlns="" id="{4910ACA1-8D18-5930-FE84-5C90C0493C5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00829" y="1821422"/>
            <a:ext cx="711869" cy="716965"/>
          </a:xfrm>
          <a:prstGeom prst="rect">
            <a:avLst/>
          </a:prstGeom>
        </p:spPr>
      </p:pic>
      <p:sp>
        <p:nvSpPr>
          <p:cNvPr id="31" name="文本框 30">
            <a:extLst>
              <a:ext uri="{FF2B5EF4-FFF2-40B4-BE49-F238E27FC236}">
                <a16:creationId xmlns:a16="http://schemas.microsoft.com/office/drawing/2014/main" xmlns="" id="{5EA19594-A1A2-09E5-2BE2-BA4FB83E12DA}"/>
              </a:ext>
            </a:extLst>
          </p:cNvPr>
          <p:cNvSpPr txBox="1"/>
          <p:nvPr/>
        </p:nvSpPr>
        <p:spPr>
          <a:xfrm>
            <a:off x="686202" y="1714681"/>
            <a:ext cx="3385542" cy="1015663"/>
          </a:xfrm>
          <a:prstGeom prst="rect">
            <a:avLst/>
          </a:prstGeom>
          <a:noFill/>
        </p:spPr>
        <p:txBody>
          <a:bodyPr wrap="square" lIns="0" tIns="0" rIns="0" bIns="0" rtlCol="0">
            <a:noAutofit/>
          </a:bodyPr>
          <a:lstStyle/>
          <a:p>
            <a:r>
              <a:rPr lang="zh-CN" altLang="en-US" sz="6600" i="1" dirty="0">
                <a:gradFill>
                  <a:gsLst>
                    <a:gs pos="47000">
                      <a:schemeClr val="bg1"/>
                    </a:gs>
                    <a:gs pos="100000">
                      <a:schemeClr val="accent3"/>
                    </a:gs>
                    <a:gs pos="69000">
                      <a:schemeClr val="accent1"/>
                    </a:gs>
                  </a:gsLst>
                  <a:lin ang="0" scaled="0"/>
                </a:gradFill>
                <a:latin typeface="+mj-ea"/>
                <a:ea typeface="+mj-ea"/>
              </a:rPr>
              <a:t>拐点己至</a:t>
            </a:r>
          </a:p>
        </p:txBody>
      </p:sp>
      <p:sp>
        <p:nvSpPr>
          <p:cNvPr id="33" name="文本框 32">
            <a:extLst>
              <a:ext uri="{FF2B5EF4-FFF2-40B4-BE49-F238E27FC236}">
                <a16:creationId xmlns:a16="http://schemas.microsoft.com/office/drawing/2014/main" xmlns="" id="{0270298A-5E50-D06E-50FA-B3DBA714303F}"/>
              </a:ext>
            </a:extLst>
          </p:cNvPr>
          <p:cNvSpPr txBox="1"/>
          <p:nvPr/>
        </p:nvSpPr>
        <p:spPr>
          <a:xfrm>
            <a:off x="1610308" y="2624549"/>
            <a:ext cx="4231928" cy="1015663"/>
          </a:xfrm>
          <a:prstGeom prst="rect">
            <a:avLst/>
          </a:prstGeom>
          <a:noFill/>
        </p:spPr>
        <p:txBody>
          <a:bodyPr wrap="square" lIns="0" tIns="0" rIns="0" bIns="0" rtlCol="0">
            <a:noAutofit/>
          </a:bodyPr>
          <a:lstStyle/>
          <a:p>
            <a:r>
              <a:rPr lang="zh-CN" altLang="en-US" sz="6600" i="1">
                <a:gradFill>
                  <a:gsLst>
                    <a:gs pos="47000">
                      <a:schemeClr val="bg1"/>
                    </a:gs>
                    <a:gs pos="100000">
                      <a:schemeClr val="accent3"/>
                    </a:gs>
                    <a:gs pos="69000">
                      <a:schemeClr val="accent1"/>
                    </a:gs>
                  </a:gsLst>
                  <a:lin ang="0" scaled="0"/>
                </a:gradFill>
                <a:latin typeface="+mj-ea"/>
                <a:ea typeface="+mj-ea"/>
              </a:rPr>
              <a:t>元宇宙将到</a:t>
            </a:r>
          </a:p>
        </p:txBody>
      </p:sp>
      <p:cxnSp>
        <p:nvCxnSpPr>
          <p:cNvPr id="14" name="直接连接符 13">
            <a:extLst>
              <a:ext uri="{FF2B5EF4-FFF2-40B4-BE49-F238E27FC236}">
                <a16:creationId xmlns:a16="http://schemas.microsoft.com/office/drawing/2014/main" xmlns="" id="{F9DC0BA0-BC5E-DBD6-C483-70393CCD7991}"/>
              </a:ext>
            </a:extLst>
          </p:cNvPr>
          <p:cNvCxnSpPr>
            <a:cxnSpLocks/>
          </p:cNvCxnSpPr>
          <p:nvPr/>
        </p:nvCxnSpPr>
        <p:spPr>
          <a:xfrm>
            <a:off x="1610308" y="3691012"/>
            <a:ext cx="4102515"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A39957CB-98A4-25B4-951A-A6C222F11DD1}"/>
              </a:ext>
            </a:extLst>
          </p:cNvPr>
          <p:cNvCxnSpPr>
            <a:cxnSpLocks/>
          </p:cNvCxnSpPr>
          <p:nvPr/>
        </p:nvCxnSpPr>
        <p:spPr>
          <a:xfrm>
            <a:off x="4071744" y="3603482"/>
            <a:ext cx="1221979" cy="0"/>
          </a:xfrm>
          <a:prstGeom prst="line">
            <a:avLst/>
          </a:prstGeom>
          <a:ln w="15875" cap="rnd">
            <a:gradFill>
              <a:gsLst>
                <a:gs pos="0">
                  <a:schemeClr val="accent1">
                    <a:alpha val="0"/>
                  </a:schemeClr>
                </a:gs>
                <a:gs pos="100000">
                  <a:schemeClr val="accent3">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EB9E6382-AABF-4899-8707-DBB09E921EE8}"/>
              </a:ext>
            </a:extLst>
          </p:cNvPr>
          <p:cNvCxnSpPr>
            <a:cxnSpLocks/>
          </p:cNvCxnSpPr>
          <p:nvPr/>
        </p:nvCxnSpPr>
        <p:spPr>
          <a:xfrm>
            <a:off x="1482430" y="3825732"/>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68B00DDD-ADF0-8CE6-2090-CF010B48052F}"/>
              </a:ext>
            </a:extLst>
          </p:cNvPr>
          <p:cNvCxnSpPr>
            <a:cxnSpLocks/>
          </p:cNvCxnSpPr>
          <p:nvPr/>
        </p:nvCxnSpPr>
        <p:spPr>
          <a:xfrm>
            <a:off x="1985760" y="3596697"/>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D149345B-2894-E17D-DEBB-46D8E8647103}"/>
              </a:ext>
            </a:extLst>
          </p:cNvPr>
          <p:cNvCxnSpPr>
            <a:cxnSpLocks/>
          </p:cNvCxnSpPr>
          <p:nvPr/>
        </p:nvCxnSpPr>
        <p:spPr>
          <a:xfrm>
            <a:off x="4648812" y="3818512"/>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728C1D14-2742-09CC-0724-F79501A442E2}"/>
              </a:ext>
            </a:extLst>
          </p:cNvPr>
          <p:cNvCxnSpPr>
            <a:cxnSpLocks/>
          </p:cNvCxnSpPr>
          <p:nvPr/>
        </p:nvCxnSpPr>
        <p:spPr>
          <a:xfrm>
            <a:off x="3077408" y="2707671"/>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xmlns="" id="{A8D86369-5FA7-2CBA-9138-54D33D8EB07B}"/>
              </a:ext>
            </a:extLst>
          </p:cNvPr>
          <p:cNvCxnSpPr>
            <a:cxnSpLocks/>
          </p:cNvCxnSpPr>
          <p:nvPr/>
        </p:nvCxnSpPr>
        <p:spPr>
          <a:xfrm>
            <a:off x="4450613" y="3526821"/>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F53245CD-BB97-8E49-098E-57A5CCA90623}"/>
              </a:ext>
            </a:extLst>
          </p:cNvPr>
          <p:cNvCxnSpPr>
            <a:cxnSpLocks/>
          </p:cNvCxnSpPr>
          <p:nvPr/>
        </p:nvCxnSpPr>
        <p:spPr>
          <a:xfrm>
            <a:off x="3463925" y="3766793"/>
            <a:ext cx="2406866"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50" name="图形 48">
            <a:extLst>
              <a:ext uri="{FF2B5EF4-FFF2-40B4-BE49-F238E27FC236}">
                <a16:creationId xmlns:a16="http://schemas.microsoft.com/office/drawing/2014/main" xmlns="" id="{D34DB805-84C8-D60A-F93E-DB96CF6A046D}"/>
              </a:ext>
            </a:extLst>
          </p:cNvPr>
          <p:cNvGrpSpPr/>
          <p:nvPr/>
        </p:nvGrpSpPr>
        <p:grpSpPr>
          <a:xfrm>
            <a:off x="7006530" y="5349740"/>
            <a:ext cx="131961" cy="131961"/>
            <a:chOff x="7158591" y="4351447"/>
            <a:chExt cx="373081" cy="373081"/>
          </a:xfrm>
          <a:gradFill>
            <a:gsLst>
              <a:gs pos="0">
                <a:schemeClr val="bg1">
                  <a:alpha val="20000"/>
                </a:schemeClr>
              </a:gs>
              <a:gs pos="100000">
                <a:schemeClr val="accent1">
                  <a:alpha val="50000"/>
                </a:schemeClr>
              </a:gs>
            </a:gsLst>
            <a:lin ang="0" scaled="0"/>
          </a:gradFill>
        </p:grpSpPr>
        <p:sp>
          <p:nvSpPr>
            <p:cNvPr id="51" name="任意多边形: 形状 50">
              <a:extLst>
                <a:ext uri="{FF2B5EF4-FFF2-40B4-BE49-F238E27FC236}">
                  <a16:creationId xmlns:a16="http://schemas.microsoft.com/office/drawing/2014/main" xmlns="" id="{0224F64E-68BE-C894-45EB-E04AB74F95F7}"/>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52" name="任意多边形: 形状 51">
              <a:extLst>
                <a:ext uri="{FF2B5EF4-FFF2-40B4-BE49-F238E27FC236}">
                  <a16:creationId xmlns:a16="http://schemas.microsoft.com/office/drawing/2014/main" xmlns="" id="{102FEBDE-6AD4-B99F-CCBA-97B3EEB4DC75}"/>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53" name="图形 48">
            <a:extLst>
              <a:ext uri="{FF2B5EF4-FFF2-40B4-BE49-F238E27FC236}">
                <a16:creationId xmlns:a16="http://schemas.microsoft.com/office/drawing/2014/main" xmlns="" id="{43581EC1-B4D3-5EBD-6EC7-AA79AD804EB8}"/>
              </a:ext>
            </a:extLst>
          </p:cNvPr>
          <p:cNvGrpSpPr/>
          <p:nvPr/>
        </p:nvGrpSpPr>
        <p:grpSpPr>
          <a:xfrm>
            <a:off x="7073615" y="4264384"/>
            <a:ext cx="577639" cy="577639"/>
            <a:chOff x="7158591" y="4351447"/>
            <a:chExt cx="373081" cy="373081"/>
          </a:xfrm>
          <a:gradFill>
            <a:gsLst>
              <a:gs pos="0">
                <a:schemeClr val="bg1"/>
              </a:gs>
              <a:gs pos="100000">
                <a:schemeClr val="accent1"/>
              </a:gs>
            </a:gsLst>
            <a:lin ang="0" scaled="0"/>
          </a:gradFill>
        </p:grpSpPr>
        <p:sp>
          <p:nvSpPr>
            <p:cNvPr id="54" name="任意多边形: 形状 53">
              <a:extLst>
                <a:ext uri="{FF2B5EF4-FFF2-40B4-BE49-F238E27FC236}">
                  <a16:creationId xmlns:a16="http://schemas.microsoft.com/office/drawing/2014/main" xmlns="" id="{A8F5D080-0439-50C7-327D-BEFC1A15D1D1}"/>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55" name="任意多边形: 形状 54">
              <a:extLst>
                <a:ext uri="{FF2B5EF4-FFF2-40B4-BE49-F238E27FC236}">
                  <a16:creationId xmlns:a16="http://schemas.microsoft.com/office/drawing/2014/main" xmlns="" id="{F6FEB53C-A822-D023-D799-FED774F98674}"/>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56" name="图形 48">
            <a:extLst>
              <a:ext uri="{FF2B5EF4-FFF2-40B4-BE49-F238E27FC236}">
                <a16:creationId xmlns:a16="http://schemas.microsoft.com/office/drawing/2014/main" xmlns="" id="{17A5F2C0-3744-73DD-D5A2-E9F8D7950A89}"/>
              </a:ext>
            </a:extLst>
          </p:cNvPr>
          <p:cNvGrpSpPr/>
          <p:nvPr/>
        </p:nvGrpSpPr>
        <p:grpSpPr>
          <a:xfrm>
            <a:off x="11630447" y="4857311"/>
            <a:ext cx="311813" cy="311813"/>
            <a:chOff x="7158591" y="4351447"/>
            <a:chExt cx="373081" cy="373081"/>
          </a:xfrm>
          <a:gradFill>
            <a:gsLst>
              <a:gs pos="0">
                <a:schemeClr val="bg1">
                  <a:alpha val="50000"/>
                </a:schemeClr>
              </a:gs>
              <a:gs pos="100000">
                <a:schemeClr val="accent3">
                  <a:alpha val="50000"/>
                </a:schemeClr>
              </a:gs>
            </a:gsLst>
            <a:lin ang="0" scaled="0"/>
          </a:gradFill>
        </p:grpSpPr>
        <p:sp>
          <p:nvSpPr>
            <p:cNvPr id="57" name="任意多边形: 形状 56">
              <a:extLst>
                <a:ext uri="{FF2B5EF4-FFF2-40B4-BE49-F238E27FC236}">
                  <a16:creationId xmlns:a16="http://schemas.microsoft.com/office/drawing/2014/main" xmlns="" id="{C045D409-3F87-C44A-1EF3-647E6AC0E88D}"/>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58" name="任意多边形: 形状 57">
              <a:extLst>
                <a:ext uri="{FF2B5EF4-FFF2-40B4-BE49-F238E27FC236}">
                  <a16:creationId xmlns:a16="http://schemas.microsoft.com/office/drawing/2014/main" xmlns="" id="{08417D18-706B-336D-96DE-4D8741782514}"/>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59" name="图形 48">
            <a:extLst>
              <a:ext uri="{FF2B5EF4-FFF2-40B4-BE49-F238E27FC236}">
                <a16:creationId xmlns:a16="http://schemas.microsoft.com/office/drawing/2014/main" xmlns="" id="{727253E1-EB39-485C-B40C-787DAABE1EDF}"/>
              </a:ext>
            </a:extLst>
          </p:cNvPr>
          <p:cNvGrpSpPr/>
          <p:nvPr/>
        </p:nvGrpSpPr>
        <p:grpSpPr>
          <a:xfrm>
            <a:off x="4299409" y="2311356"/>
            <a:ext cx="217248" cy="217248"/>
            <a:chOff x="7158591" y="4351447"/>
            <a:chExt cx="373081" cy="373081"/>
          </a:xfrm>
          <a:gradFill>
            <a:gsLst>
              <a:gs pos="0">
                <a:schemeClr val="bg1"/>
              </a:gs>
              <a:gs pos="100000">
                <a:schemeClr val="accent3"/>
              </a:gs>
            </a:gsLst>
            <a:lin ang="0" scaled="0"/>
          </a:gradFill>
        </p:grpSpPr>
        <p:sp>
          <p:nvSpPr>
            <p:cNvPr id="60" name="任意多边形: 形状 59">
              <a:extLst>
                <a:ext uri="{FF2B5EF4-FFF2-40B4-BE49-F238E27FC236}">
                  <a16:creationId xmlns:a16="http://schemas.microsoft.com/office/drawing/2014/main" xmlns="" id="{B48F4F53-0465-02C7-F1B1-52BF96BF9F40}"/>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61" name="任意多边形: 形状 60">
              <a:extLst>
                <a:ext uri="{FF2B5EF4-FFF2-40B4-BE49-F238E27FC236}">
                  <a16:creationId xmlns:a16="http://schemas.microsoft.com/office/drawing/2014/main" xmlns="" id="{A1E6067A-9671-8841-042D-EC4B8A6710D5}"/>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62" name="图形 48">
            <a:extLst>
              <a:ext uri="{FF2B5EF4-FFF2-40B4-BE49-F238E27FC236}">
                <a16:creationId xmlns:a16="http://schemas.microsoft.com/office/drawing/2014/main" xmlns="" id="{9C21C918-240E-C916-1B66-95DCB5257241}"/>
              </a:ext>
            </a:extLst>
          </p:cNvPr>
          <p:cNvGrpSpPr/>
          <p:nvPr/>
        </p:nvGrpSpPr>
        <p:grpSpPr>
          <a:xfrm>
            <a:off x="8292525" y="2595764"/>
            <a:ext cx="311813" cy="311813"/>
            <a:chOff x="7158591" y="4351447"/>
            <a:chExt cx="373081" cy="373081"/>
          </a:xfrm>
          <a:gradFill>
            <a:gsLst>
              <a:gs pos="0">
                <a:schemeClr val="bg1"/>
              </a:gs>
              <a:gs pos="100000">
                <a:schemeClr val="accent1"/>
              </a:gs>
            </a:gsLst>
            <a:lin ang="0" scaled="0"/>
          </a:gradFill>
        </p:grpSpPr>
        <p:sp>
          <p:nvSpPr>
            <p:cNvPr id="63" name="任意多边形: 形状 62">
              <a:extLst>
                <a:ext uri="{FF2B5EF4-FFF2-40B4-BE49-F238E27FC236}">
                  <a16:creationId xmlns:a16="http://schemas.microsoft.com/office/drawing/2014/main" xmlns="" id="{8E04CBC8-8C42-D1FB-EB42-0C7EE272ADD9}"/>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64" name="任意多边形: 形状 63">
              <a:extLst>
                <a:ext uri="{FF2B5EF4-FFF2-40B4-BE49-F238E27FC236}">
                  <a16:creationId xmlns:a16="http://schemas.microsoft.com/office/drawing/2014/main" xmlns="" id="{929B18C4-FE3F-AEEC-105D-3407C7D0EB10}"/>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65" name="弧形 64">
            <a:extLst>
              <a:ext uri="{FF2B5EF4-FFF2-40B4-BE49-F238E27FC236}">
                <a16:creationId xmlns:a16="http://schemas.microsoft.com/office/drawing/2014/main" xmlns="" id="{62B66E73-CC98-F3E5-625E-C7C56B67A37E}"/>
              </a:ext>
            </a:extLst>
          </p:cNvPr>
          <p:cNvSpPr/>
          <p:nvPr/>
        </p:nvSpPr>
        <p:spPr>
          <a:xfrm rot="20190018">
            <a:off x="4325548" y="2149645"/>
            <a:ext cx="1662430" cy="145387"/>
          </a:xfrm>
          <a:prstGeom prst="arc">
            <a:avLst>
              <a:gd name="adj1" fmla="val 20955102"/>
              <a:gd name="adj2" fmla="val 11483417"/>
            </a:avLst>
          </a:prstGeom>
          <a:noFill/>
          <a:ln>
            <a:gradFill>
              <a:gsLst>
                <a:gs pos="72000">
                  <a:schemeClr val="accent3">
                    <a:alpha val="39000"/>
                  </a:schemeClr>
                </a:gs>
                <a:gs pos="0">
                  <a:schemeClr val="accent1">
                    <a:alpha val="2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66" name="图形 48">
            <a:extLst>
              <a:ext uri="{FF2B5EF4-FFF2-40B4-BE49-F238E27FC236}">
                <a16:creationId xmlns:a16="http://schemas.microsoft.com/office/drawing/2014/main" xmlns="" id="{0ADCF215-9464-25E9-F0D7-F34A0E30A3DF}"/>
              </a:ext>
            </a:extLst>
          </p:cNvPr>
          <p:cNvGrpSpPr/>
          <p:nvPr/>
        </p:nvGrpSpPr>
        <p:grpSpPr>
          <a:xfrm>
            <a:off x="4498289" y="2180060"/>
            <a:ext cx="108624" cy="108624"/>
            <a:chOff x="7158591" y="4351447"/>
            <a:chExt cx="373081" cy="373081"/>
          </a:xfrm>
          <a:gradFill>
            <a:gsLst>
              <a:gs pos="0">
                <a:schemeClr val="bg1">
                  <a:alpha val="50000"/>
                </a:schemeClr>
              </a:gs>
              <a:gs pos="100000">
                <a:schemeClr val="accent1">
                  <a:alpha val="50000"/>
                </a:schemeClr>
              </a:gs>
            </a:gsLst>
            <a:lin ang="0" scaled="0"/>
          </a:gradFill>
        </p:grpSpPr>
        <p:sp>
          <p:nvSpPr>
            <p:cNvPr id="67" name="任意多边形: 形状 66">
              <a:extLst>
                <a:ext uri="{FF2B5EF4-FFF2-40B4-BE49-F238E27FC236}">
                  <a16:creationId xmlns:a16="http://schemas.microsoft.com/office/drawing/2014/main" xmlns="" id="{0AC6F710-AF22-6204-DF82-DC95D39E74DF}"/>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xmlns="" id="{31A5F365-2902-0E54-CD60-B053E010B677}"/>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69" name="图形 48">
            <a:extLst>
              <a:ext uri="{FF2B5EF4-FFF2-40B4-BE49-F238E27FC236}">
                <a16:creationId xmlns:a16="http://schemas.microsoft.com/office/drawing/2014/main" xmlns="" id="{9B46FA1A-4495-EA11-7DCF-E15DD5F7E3B7}"/>
              </a:ext>
            </a:extLst>
          </p:cNvPr>
          <p:cNvGrpSpPr/>
          <p:nvPr/>
        </p:nvGrpSpPr>
        <p:grpSpPr>
          <a:xfrm>
            <a:off x="4823720" y="2436213"/>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70" name="任意多边形: 形状 69">
              <a:extLst>
                <a:ext uri="{FF2B5EF4-FFF2-40B4-BE49-F238E27FC236}">
                  <a16:creationId xmlns:a16="http://schemas.microsoft.com/office/drawing/2014/main" xmlns="" id="{07CE5BC1-6624-D968-A56A-B616662B2952}"/>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xmlns="" id="{5CD43EF0-AE0A-71F8-AC9A-D5A4F0241987}"/>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72" name="图形 48">
            <a:extLst>
              <a:ext uri="{FF2B5EF4-FFF2-40B4-BE49-F238E27FC236}">
                <a16:creationId xmlns:a16="http://schemas.microsoft.com/office/drawing/2014/main" xmlns="" id="{089D041D-5AB2-D852-ECF0-F4C375A879F4}"/>
              </a:ext>
            </a:extLst>
          </p:cNvPr>
          <p:cNvGrpSpPr/>
          <p:nvPr/>
        </p:nvGrpSpPr>
        <p:grpSpPr>
          <a:xfrm>
            <a:off x="4461596" y="2324358"/>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73" name="任意多边形: 形状 72">
              <a:extLst>
                <a:ext uri="{FF2B5EF4-FFF2-40B4-BE49-F238E27FC236}">
                  <a16:creationId xmlns:a16="http://schemas.microsoft.com/office/drawing/2014/main" xmlns="" id="{88C3B83F-D4C3-B765-3710-62CBCF96E47E}"/>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xmlns="" id="{5439063D-494A-003D-17E2-19137BEB77EE}"/>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75" name="图形 48">
            <a:extLst>
              <a:ext uri="{FF2B5EF4-FFF2-40B4-BE49-F238E27FC236}">
                <a16:creationId xmlns:a16="http://schemas.microsoft.com/office/drawing/2014/main" xmlns="" id="{396FC31E-4598-4901-48FD-968DBB8FC6EE}"/>
              </a:ext>
            </a:extLst>
          </p:cNvPr>
          <p:cNvGrpSpPr/>
          <p:nvPr/>
        </p:nvGrpSpPr>
        <p:grpSpPr>
          <a:xfrm>
            <a:off x="4233656" y="2391821"/>
            <a:ext cx="124287" cy="124287"/>
            <a:chOff x="7158591" y="4351447"/>
            <a:chExt cx="373081" cy="373081"/>
          </a:xfrm>
          <a:gradFill>
            <a:gsLst>
              <a:gs pos="0">
                <a:schemeClr val="bg1">
                  <a:alpha val="20000"/>
                </a:schemeClr>
              </a:gs>
              <a:gs pos="100000">
                <a:schemeClr val="accent3">
                  <a:alpha val="20000"/>
                </a:schemeClr>
              </a:gs>
            </a:gsLst>
            <a:lin ang="0" scaled="0"/>
          </a:gradFill>
        </p:grpSpPr>
        <p:sp>
          <p:nvSpPr>
            <p:cNvPr id="76" name="任意多边形: 形状 75">
              <a:extLst>
                <a:ext uri="{FF2B5EF4-FFF2-40B4-BE49-F238E27FC236}">
                  <a16:creationId xmlns:a16="http://schemas.microsoft.com/office/drawing/2014/main" xmlns="" id="{1C1181D9-143A-26AE-E507-804D48CBCFD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77" name="任意多边形: 形状 76">
              <a:extLst>
                <a:ext uri="{FF2B5EF4-FFF2-40B4-BE49-F238E27FC236}">
                  <a16:creationId xmlns:a16="http://schemas.microsoft.com/office/drawing/2014/main" xmlns="" id="{1444230B-B82A-9335-83BB-056026799906}"/>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78" name="文本框 77">
            <a:extLst>
              <a:ext uri="{FF2B5EF4-FFF2-40B4-BE49-F238E27FC236}">
                <a16:creationId xmlns:a16="http://schemas.microsoft.com/office/drawing/2014/main" xmlns="" id="{18FD1CB3-5174-6155-69CD-D7F2195918B9}"/>
              </a:ext>
            </a:extLst>
          </p:cNvPr>
          <p:cNvSpPr txBox="1"/>
          <p:nvPr/>
        </p:nvSpPr>
        <p:spPr>
          <a:xfrm>
            <a:off x="732638" y="4039318"/>
            <a:ext cx="4387420" cy="169277"/>
          </a:xfrm>
          <a:prstGeom prst="rect">
            <a:avLst/>
          </a:prstGeom>
          <a:noFill/>
        </p:spPr>
        <p:txBody>
          <a:bodyPr wrap="none" lIns="0" tIns="0" rIns="0" bIns="0" rtlCol="0">
            <a:noAutofit/>
          </a:bodyPr>
          <a:lstStyle/>
          <a:p>
            <a:r>
              <a:rPr lang="en-US" altLang="zh-CN" sz="1200" dirty="0">
                <a:solidFill>
                  <a:schemeClr val="bg1">
                    <a:alpha val="50000"/>
                  </a:schemeClr>
                </a:solidFill>
                <a:latin typeface="+mj-lt"/>
                <a:sym typeface="Manrope3 Medium" panose="00000606000000000000" pitchFamily="50" charset="0"/>
              </a:rPr>
              <a:t>THE INFLECTION POINT HAS ARRIVED THE METAVERSE WILL ARRIVE</a:t>
            </a:r>
            <a:endParaRPr lang="zh-CN" altLang="en-US" sz="1200" dirty="0">
              <a:solidFill>
                <a:schemeClr val="bg1">
                  <a:alpha val="50000"/>
                </a:schemeClr>
              </a:solidFill>
              <a:latin typeface="+mj-lt"/>
              <a:sym typeface="Manrope3 Medium" panose="00000606000000000000" pitchFamily="50" charset="0"/>
            </a:endParaRPr>
          </a:p>
        </p:txBody>
      </p:sp>
      <p:sp>
        <p:nvSpPr>
          <p:cNvPr id="79" name="矩形: 剪去对角 78">
            <a:extLst>
              <a:ext uri="{FF2B5EF4-FFF2-40B4-BE49-F238E27FC236}">
                <a16:creationId xmlns:a16="http://schemas.microsoft.com/office/drawing/2014/main" xmlns="" id="{8A05ABC7-D7F4-4694-2FFB-C5DDD41635AB}"/>
              </a:ext>
            </a:extLst>
          </p:cNvPr>
          <p:cNvSpPr/>
          <p:nvPr/>
        </p:nvSpPr>
        <p:spPr>
          <a:xfrm>
            <a:off x="736454" y="4668046"/>
            <a:ext cx="1611388" cy="34795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4" name="文本框 83">
            <a:extLst>
              <a:ext uri="{FF2B5EF4-FFF2-40B4-BE49-F238E27FC236}">
                <a16:creationId xmlns:a16="http://schemas.microsoft.com/office/drawing/2014/main" xmlns="" id="{6372C6A2-8731-DE9D-6357-CC98AB763D11}"/>
              </a:ext>
            </a:extLst>
          </p:cNvPr>
          <p:cNvSpPr txBox="1"/>
          <p:nvPr/>
        </p:nvSpPr>
        <p:spPr>
          <a:xfrm>
            <a:off x="892932" y="4761232"/>
            <a:ext cx="1298432" cy="161583"/>
          </a:xfrm>
          <a:prstGeom prst="rect">
            <a:avLst/>
          </a:prstGeom>
          <a:noFill/>
        </p:spPr>
        <p:txBody>
          <a:bodyPr wrap="none" lIns="0" tIns="0" rIns="0" bIns="0" rtlCol="0">
            <a:noAutofit/>
          </a:bodyPr>
          <a:lstStyle/>
          <a:p>
            <a:pPr algn="ctr"/>
            <a:r>
              <a:rPr lang="zh-CN" altLang="en-US" sz="1050" dirty="0">
                <a:gradFill>
                  <a:gsLst>
                    <a:gs pos="0">
                      <a:schemeClr val="bg1"/>
                    </a:gs>
                    <a:gs pos="100000">
                      <a:schemeClr val="accent3">
                        <a:lumMod val="40000"/>
                        <a:lumOff val="60000"/>
                      </a:schemeClr>
                    </a:gs>
                  </a:gsLst>
                  <a:lin ang="2700000" scaled="0"/>
                </a:gradFill>
              </a:rPr>
              <a:t>演讲人</a:t>
            </a:r>
            <a:r>
              <a:rPr lang="zh-CN" altLang="en-US" sz="1050" dirty="0" smtClean="0">
                <a:gradFill>
                  <a:gsLst>
                    <a:gs pos="0">
                      <a:schemeClr val="bg1"/>
                    </a:gs>
                    <a:gs pos="100000">
                      <a:schemeClr val="accent3">
                        <a:lumMod val="40000"/>
                        <a:lumOff val="60000"/>
                      </a:schemeClr>
                    </a:gs>
                  </a:gsLst>
                  <a:lin ang="2700000" scaled="0"/>
                </a:gradFill>
              </a:rPr>
              <a:t>：</a:t>
            </a:r>
            <a:r>
              <a:rPr lang="zh-CN" altLang="en-US" sz="1050" dirty="0">
                <a:gradFill>
                  <a:gsLst>
                    <a:gs pos="0">
                      <a:schemeClr val="bg1"/>
                    </a:gs>
                    <a:gs pos="100000">
                      <a:schemeClr val="accent3">
                        <a:lumMod val="40000"/>
                        <a:lumOff val="60000"/>
                      </a:schemeClr>
                    </a:gs>
                  </a:gsLst>
                  <a:lin ang="2700000" scaled="0"/>
                </a:gradFill>
              </a:rPr>
              <a:t>优</a:t>
            </a:r>
            <a:r>
              <a:rPr lang="zh-CN" altLang="en-US" sz="1050" dirty="0" smtClean="0">
                <a:gradFill>
                  <a:gsLst>
                    <a:gs pos="0">
                      <a:schemeClr val="bg1"/>
                    </a:gs>
                    <a:gs pos="100000">
                      <a:schemeClr val="accent3">
                        <a:lumMod val="40000"/>
                        <a:lumOff val="60000"/>
                      </a:schemeClr>
                    </a:gs>
                  </a:gsLst>
                  <a:lin ang="2700000" scaled="0"/>
                </a:gradFill>
              </a:rPr>
              <a:t>品</a:t>
            </a:r>
            <a:r>
              <a:rPr lang="en-US" altLang="zh-CN" sz="1050" dirty="0" smtClean="0">
                <a:gradFill>
                  <a:gsLst>
                    <a:gs pos="0">
                      <a:schemeClr val="bg1"/>
                    </a:gs>
                    <a:gs pos="100000">
                      <a:schemeClr val="accent3">
                        <a:lumMod val="40000"/>
                        <a:lumOff val="60000"/>
                      </a:schemeClr>
                    </a:gs>
                  </a:gsLst>
                  <a:lin ang="2700000" scaled="0"/>
                </a:gradFill>
              </a:rPr>
              <a:t>PPT</a:t>
            </a:r>
            <a:endParaRPr lang="zh-CN" altLang="en-US" sz="1050" dirty="0">
              <a:gradFill>
                <a:gsLst>
                  <a:gs pos="0">
                    <a:schemeClr val="bg1"/>
                  </a:gs>
                  <a:gs pos="100000">
                    <a:schemeClr val="accent3">
                      <a:lumMod val="40000"/>
                      <a:lumOff val="60000"/>
                    </a:schemeClr>
                  </a:gs>
                </a:gsLst>
                <a:lin ang="2700000" scaled="0"/>
              </a:gradFill>
            </a:endParaRPr>
          </a:p>
        </p:txBody>
      </p:sp>
      <p:sp>
        <p:nvSpPr>
          <p:cNvPr id="85" name="矩形: 剪去对角 84">
            <a:extLst>
              <a:ext uri="{FF2B5EF4-FFF2-40B4-BE49-F238E27FC236}">
                <a16:creationId xmlns:a16="http://schemas.microsoft.com/office/drawing/2014/main" xmlns="" id="{F9EED6F5-4B07-4BB9-140B-232CD43B6D9E}"/>
              </a:ext>
            </a:extLst>
          </p:cNvPr>
          <p:cNvSpPr/>
          <p:nvPr/>
        </p:nvSpPr>
        <p:spPr>
          <a:xfrm>
            <a:off x="2598789" y="4668046"/>
            <a:ext cx="1611388" cy="347954"/>
          </a:xfrm>
          <a:prstGeom prst="snip2DiagRect">
            <a:avLst/>
          </a:prstGeom>
          <a:gradFill>
            <a:gsLst>
              <a:gs pos="0">
                <a:schemeClr val="accent1">
                  <a:alpha val="2000"/>
                </a:schemeClr>
              </a:gs>
              <a:gs pos="100000">
                <a:schemeClr val="accent3">
                  <a:alpha val="90000"/>
                </a:schemeClr>
              </a:gs>
            </a:gsLst>
            <a:lin ang="2700000" scaled="0"/>
          </a:gradFill>
          <a:ln>
            <a:gradFill>
              <a:gsLst>
                <a:gs pos="43800">
                  <a:srgbClr val="8B63AE"/>
                </a:gs>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6" name="文本框 85">
            <a:extLst>
              <a:ext uri="{FF2B5EF4-FFF2-40B4-BE49-F238E27FC236}">
                <a16:creationId xmlns:a16="http://schemas.microsoft.com/office/drawing/2014/main" xmlns="" id="{18EA411F-FC6F-3477-485D-BDAF3A03D4CB}"/>
              </a:ext>
            </a:extLst>
          </p:cNvPr>
          <p:cNvSpPr txBox="1"/>
          <p:nvPr/>
        </p:nvSpPr>
        <p:spPr>
          <a:xfrm>
            <a:off x="2687941" y="4761232"/>
            <a:ext cx="1433085" cy="161583"/>
          </a:xfrm>
          <a:prstGeom prst="rect">
            <a:avLst/>
          </a:prstGeom>
          <a:noFill/>
        </p:spPr>
        <p:txBody>
          <a:bodyPr wrap="none" lIns="0" tIns="0" rIns="0" bIns="0" rtlCol="0">
            <a:noAutofit/>
          </a:bodyPr>
          <a:lstStyle/>
          <a:p>
            <a:r>
              <a:rPr lang="zh-CN" altLang="en-US" sz="1050" dirty="0">
                <a:gradFill>
                  <a:gsLst>
                    <a:gs pos="0">
                      <a:schemeClr val="bg1"/>
                    </a:gs>
                    <a:gs pos="100000">
                      <a:schemeClr val="accent3">
                        <a:lumMod val="40000"/>
                        <a:lumOff val="60000"/>
                      </a:schemeClr>
                    </a:gs>
                  </a:gsLst>
                  <a:lin ang="2700000" scaled="0"/>
                </a:gradFill>
              </a:rPr>
              <a:t>演讲时间：</a:t>
            </a:r>
            <a:r>
              <a:rPr lang="en-US" altLang="zh-CN" sz="1050" dirty="0">
                <a:gradFill>
                  <a:gsLst>
                    <a:gs pos="0">
                      <a:schemeClr val="bg1"/>
                    </a:gs>
                    <a:gs pos="100000">
                      <a:schemeClr val="accent3">
                        <a:lumMod val="40000"/>
                        <a:lumOff val="60000"/>
                      </a:schemeClr>
                    </a:gs>
                  </a:gsLst>
                  <a:lin ang="2700000" scaled="0"/>
                </a:gradFill>
              </a:rPr>
              <a:t>20XX.XX.XX</a:t>
            </a:r>
            <a:endParaRPr lang="zh-CN" altLang="en-US" sz="1050" dirty="0">
              <a:gradFill>
                <a:gsLst>
                  <a:gs pos="0">
                    <a:schemeClr val="bg1"/>
                  </a:gs>
                  <a:gs pos="100000">
                    <a:schemeClr val="accent3">
                      <a:lumMod val="40000"/>
                      <a:lumOff val="60000"/>
                    </a:schemeClr>
                  </a:gs>
                </a:gsLst>
                <a:lin ang="2700000" scaled="0"/>
              </a:gradFill>
            </a:endParaRPr>
          </a:p>
        </p:txBody>
      </p:sp>
    </p:spTree>
    <p:extLst>
      <p:ext uri="{BB962C8B-B14F-4D97-AF65-F5344CB8AC3E}">
        <p14:creationId xmlns:p14="http://schemas.microsoft.com/office/powerpoint/2010/main" val="2167226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剪去对角 2">
            <a:extLst>
              <a:ext uri="{FF2B5EF4-FFF2-40B4-BE49-F238E27FC236}">
                <a16:creationId xmlns:a16="http://schemas.microsoft.com/office/drawing/2014/main" xmlns="" id="{C80802C2-7A33-2ADD-F5B1-B16491171C23}"/>
              </a:ext>
            </a:extLst>
          </p:cNvPr>
          <p:cNvSpPr/>
          <p:nvPr/>
        </p:nvSpPr>
        <p:spPr>
          <a:xfrm>
            <a:off x="748735" y="2048799"/>
            <a:ext cx="10731499" cy="176270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5" name="矩形: 剪去对角 124">
            <a:extLst>
              <a:ext uri="{FF2B5EF4-FFF2-40B4-BE49-F238E27FC236}">
                <a16:creationId xmlns:a16="http://schemas.microsoft.com/office/drawing/2014/main" xmlns="" id="{1E109614-9835-2F59-2816-0147E09EF1E8}"/>
              </a:ext>
            </a:extLst>
          </p:cNvPr>
          <p:cNvSpPr/>
          <p:nvPr/>
        </p:nvSpPr>
        <p:spPr>
          <a:xfrm flipH="1">
            <a:off x="747797" y="4318980"/>
            <a:ext cx="10731499" cy="176270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127" name="图片 126" descr="图片包含 蛋糕, 装饰, 巧克力, 桌子&#10;&#10;描述已自动生成">
            <a:extLst>
              <a:ext uri="{FF2B5EF4-FFF2-40B4-BE49-F238E27FC236}">
                <a16:creationId xmlns:a16="http://schemas.microsoft.com/office/drawing/2014/main" xmlns="" id="{90BE719B-BB11-16AE-6D14-F96E3EAA96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735" y="1831505"/>
            <a:ext cx="2069330" cy="1980000"/>
          </a:xfrm>
          <a:prstGeom prst="rect">
            <a:avLst/>
          </a:prstGeom>
        </p:spPr>
      </p:pic>
      <p:pic>
        <p:nvPicPr>
          <p:cNvPr id="128" name="图片 127" descr="图片包含 桌子, 黑暗, 巧克力, 紫色&#10;&#10;描述已自动生成">
            <a:extLst>
              <a:ext uri="{FF2B5EF4-FFF2-40B4-BE49-F238E27FC236}">
                <a16:creationId xmlns:a16="http://schemas.microsoft.com/office/drawing/2014/main" xmlns="" id="{815B2929-486C-C18C-8813-79EBD986B6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99748" y="4102138"/>
            <a:ext cx="1979548" cy="1979548"/>
          </a:xfrm>
          <a:prstGeom prst="rect">
            <a:avLst/>
          </a:prstGeom>
        </p:spPr>
      </p:pic>
      <p:sp>
        <p:nvSpPr>
          <p:cNvPr id="129" name="文本框 128">
            <a:extLst>
              <a:ext uri="{FF2B5EF4-FFF2-40B4-BE49-F238E27FC236}">
                <a16:creationId xmlns:a16="http://schemas.microsoft.com/office/drawing/2014/main" xmlns="" id="{DE4588BB-37E7-7D3A-28B5-C6F28A990770}"/>
              </a:ext>
            </a:extLst>
          </p:cNvPr>
          <p:cNvSpPr txBox="1"/>
          <p:nvPr/>
        </p:nvSpPr>
        <p:spPr>
          <a:xfrm>
            <a:off x="3235748" y="2348576"/>
            <a:ext cx="923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开放性</a:t>
            </a:r>
          </a:p>
        </p:txBody>
      </p:sp>
      <p:sp>
        <p:nvSpPr>
          <p:cNvPr id="130" name="文本框 129">
            <a:extLst>
              <a:ext uri="{FF2B5EF4-FFF2-40B4-BE49-F238E27FC236}">
                <a16:creationId xmlns:a16="http://schemas.microsoft.com/office/drawing/2014/main" xmlns="" id="{F0DF43A5-59A8-F6BD-11DE-FB98485AB263}"/>
              </a:ext>
            </a:extLst>
          </p:cNvPr>
          <p:cNvSpPr txBox="1"/>
          <p:nvPr/>
        </p:nvSpPr>
        <p:spPr>
          <a:xfrm>
            <a:off x="3235748" y="2871952"/>
            <a:ext cx="7812414"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构成元宇宙的系统需要开放各类技术接口给第三方，实现生态的丰富和多样化，这样才能够包容海量用户和内容。以</a:t>
            </a:r>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Roblox</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的商业模式为例，开发者友好和</a:t>
            </a:r>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P/UGC</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模式使其在</a:t>
            </a:r>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2020</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年实现了平台使用总时长约</a:t>
            </a:r>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306</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亿小时，活跃用户的日均使用时长则达到了</a:t>
            </a:r>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2.6</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个小时</a:t>
            </a:r>
          </a:p>
        </p:txBody>
      </p:sp>
      <p:sp>
        <p:nvSpPr>
          <p:cNvPr id="131" name="文本框 130">
            <a:extLst>
              <a:ext uri="{FF2B5EF4-FFF2-40B4-BE49-F238E27FC236}">
                <a16:creationId xmlns:a16="http://schemas.microsoft.com/office/drawing/2014/main" xmlns="" id="{E20DFA29-8CE6-F150-3BC5-7FA68DD49C4C}"/>
              </a:ext>
            </a:extLst>
          </p:cNvPr>
          <p:cNvSpPr txBox="1"/>
          <p:nvPr/>
        </p:nvSpPr>
        <p:spPr>
          <a:xfrm>
            <a:off x="7746539" y="4597738"/>
            <a:ext cx="1231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r"/>
            <a:r>
              <a:rPr lang="zh-CN" altLang="en-US" dirty="0"/>
              <a:t>虚实互动</a:t>
            </a:r>
          </a:p>
        </p:txBody>
      </p:sp>
      <p:sp>
        <p:nvSpPr>
          <p:cNvPr id="132" name="文本框 131">
            <a:extLst>
              <a:ext uri="{FF2B5EF4-FFF2-40B4-BE49-F238E27FC236}">
                <a16:creationId xmlns:a16="http://schemas.microsoft.com/office/drawing/2014/main" xmlns="" id="{D1E399E2-EBFF-A27E-7B60-0CE669224713}"/>
              </a:ext>
            </a:extLst>
          </p:cNvPr>
          <p:cNvSpPr txBox="1"/>
          <p:nvPr/>
        </p:nvSpPr>
        <p:spPr>
          <a:xfrm>
            <a:off x="1165232" y="5140125"/>
            <a:ext cx="7812414" cy="50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pPr algn="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数字孪生等技术通过模拟和复制物理世界，将数字世界的边界延伸，并反作用于物理世界，两者的边界逐渐融合，数字世界和物理世界产生互动、互相影响</a:t>
            </a:r>
          </a:p>
        </p:txBody>
      </p:sp>
      <p:sp>
        <p:nvSpPr>
          <p:cNvPr id="10" name="Rectangle 2">
            <a:extLst>
              <a:ext uri="{FF2B5EF4-FFF2-40B4-BE49-F238E27FC236}">
                <a16:creationId xmlns:a16="http://schemas.microsoft.com/office/drawing/2014/main" xmlns="" id="{439B4A90-BFB7-D84E-893F-8F777C81EB72}"/>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283404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a:extLst>
              <a:ext uri="{FF2B5EF4-FFF2-40B4-BE49-F238E27FC236}">
                <a16:creationId xmlns:a16="http://schemas.microsoft.com/office/drawing/2014/main" xmlns="" id="{8AF5C820-6271-A5C8-A860-66E39A1BC750}"/>
              </a:ext>
            </a:extLst>
          </p:cNvPr>
          <p:cNvSpPr txBox="1"/>
          <p:nvPr/>
        </p:nvSpPr>
        <p:spPr>
          <a:xfrm>
            <a:off x="2721274" y="2696144"/>
            <a:ext cx="7152000" cy="1015663"/>
          </a:xfrm>
          <a:prstGeom prst="rect">
            <a:avLst/>
          </a:prstGeom>
          <a:noFill/>
        </p:spPr>
        <p:txBody>
          <a:bodyPr wrap="square" lIns="0" tIns="0" rIns="0" bIns="0" rtlCol="0">
            <a:noAutofit/>
          </a:bodyPr>
          <a:lstStyle/>
          <a:p>
            <a:pPr algn="ctr"/>
            <a:r>
              <a:rPr lang="zh-CN" altLang="en-US" sz="6600" dirty="0">
                <a:gradFill>
                  <a:gsLst>
                    <a:gs pos="47000">
                      <a:schemeClr val="bg1"/>
                    </a:gs>
                    <a:gs pos="100000">
                      <a:schemeClr val="accent3"/>
                    </a:gs>
                    <a:gs pos="69000">
                      <a:schemeClr val="accent1"/>
                    </a:gs>
                  </a:gsLst>
                  <a:lin ang="0" scaled="0"/>
                </a:gradFill>
                <a:latin typeface="+mj-ea"/>
                <a:ea typeface="+mj-ea"/>
              </a:rPr>
              <a:t>元宇宙的基础硬件</a:t>
            </a:r>
          </a:p>
        </p:txBody>
      </p:sp>
      <p:cxnSp>
        <p:nvCxnSpPr>
          <p:cNvPr id="45" name="直接连接符 44">
            <a:extLst>
              <a:ext uri="{FF2B5EF4-FFF2-40B4-BE49-F238E27FC236}">
                <a16:creationId xmlns:a16="http://schemas.microsoft.com/office/drawing/2014/main" xmlns="" id="{5967E999-9A0D-EF8A-E7AE-4679BA7A33EE}"/>
              </a:ext>
            </a:extLst>
          </p:cNvPr>
          <p:cNvCxnSpPr>
            <a:cxnSpLocks/>
          </p:cNvCxnSpPr>
          <p:nvPr/>
        </p:nvCxnSpPr>
        <p:spPr>
          <a:xfrm>
            <a:off x="2813050" y="3762778"/>
            <a:ext cx="6908800"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9449295D-CF5D-931D-4609-FD9F3D82104E}"/>
              </a:ext>
            </a:extLst>
          </p:cNvPr>
          <p:cNvCxnSpPr>
            <a:cxnSpLocks/>
          </p:cNvCxnSpPr>
          <p:nvPr/>
        </p:nvCxnSpPr>
        <p:spPr>
          <a:xfrm>
            <a:off x="3642386" y="3897498"/>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8F4A2C7C-A9F5-90D4-0A1C-87B52803B3BB}"/>
              </a:ext>
            </a:extLst>
          </p:cNvPr>
          <p:cNvCxnSpPr>
            <a:cxnSpLocks/>
          </p:cNvCxnSpPr>
          <p:nvPr/>
        </p:nvCxnSpPr>
        <p:spPr>
          <a:xfrm>
            <a:off x="4145716" y="3668463"/>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905B280E-892B-71FC-468B-2CDC994BAE1D}"/>
              </a:ext>
            </a:extLst>
          </p:cNvPr>
          <p:cNvCxnSpPr>
            <a:cxnSpLocks/>
          </p:cNvCxnSpPr>
          <p:nvPr/>
        </p:nvCxnSpPr>
        <p:spPr>
          <a:xfrm>
            <a:off x="8128070" y="3897498"/>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3A20845-7DFA-B1EA-7644-1ED0FFC2A428}"/>
              </a:ext>
            </a:extLst>
          </p:cNvPr>
          <p:cNvCxnSpPr>
            <a:cxnSpLocks/>
          </p:cNvCxnSpPr>
          <p:nvPr/>
        </p:nvCxnSpPr>
        <p:spPr>
          <a:xfrm>
            <a:off x="4978284" y="2779437"/>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596A6351-94B7-C1D4-7E25-7AC4779E646E}"/>
              </a:ext>
            </a:extLst>
          </p:cNvPr>
          <p:cNvCxnSpPr>
            <a:cxnSpLocks/>
          </p:cNvCxnSpPr>
          <p:nvPr/>
        </p:nvCxnSpPr>
        <p:spPr>
          <a:xfrm>
            <a:off x="6610569" y="3598587"/>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841694C2-F7A5-8FFF-C7E7-405C96854F70}"/>
              </a:ext>
            </a:extLst>
          </p:cNvPr>
          <p:cNvCxnSpPr>
            <a:cxnSpLocks/>
          </p:cNvCxnSpPr>
          <p:nvPr/>
        </p:nvCxnSpPr>
        <p:spPr>
          <a:xfrm>
            <a:off x="6726750" y="3665272"/>
            <a:ext cx="2584008"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6EEFD785-9C87-7177-AACD-0E7875E99E3F}"/>
              </a:ext>
            </a:extLst>
          </p:cNvPr>
          <p:cNvCxnSpPr>
            <a:cxnSpLocks/>
          </p:cNvCxnSpPr>
          <p:nvPr/>
        </p:nvCxnSpPr>
        <p:spPr>
          <a:xfrm>
            <a:off x="5420244" y="2696144"/>
            <a:ext cx="3142808" cy="0"/>
          </a:xfrm>
          <a:prstGeom prst="line">
            <a:avLst/>
          </a:prstGeom>
          <a:ln w="15875"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xmlns="" id="{7CDA59D7-247D-9829-CDCA-615F54068192}"/>
              </a:ext>
            </a:extLst>
          </p:cNvPr>
          <p:cNvSpPr txBox="1"/>
          <p:nvPr/>
        </p:nvSpPr>
        <p:spPr>
          <a:xfrm>
            <a:off x="3066613" y="4071309"/>
            <a:ext cx="6586728" cy="369332"/>
          </a:xfrm>
          <a:prstGeom prst="rect">
            <a:avLst/>
          </a:prstGeom>
          <a:noFill/>
        </p:spPr>
        <p:txBody>
          <a:bodyPr wrap="square" lIns="0" tIns="0" rIns="0" bIns="0" rtlCol="0">
            <a:noAutofit/>
          </a:bodyPr>
          <a:lstStyle>
            <a:defPPr>
              <a:defRPr lang="zh-CN"/>
            </a:defPPr>
            <a:lvl1pPr>
              <a:defRPr sz="1100">
                <a:solidFill>
                  <a:schemeClr val="bg1">
                    <a:alpha val="50000"/>
                  </a:schemeClr>
                </a:solidFill>
                <a:latin typeface="Bahnschrift SemiBold" panose="020B0502040204020203" pitchFamily="34" charset="0"/>
              </a:defRPr>
            </a:lvl1pPr>
          </a:lstStyle>
          <a:p>
            <a:pPr algn="dist"/>
            <a:r>
              <a:rPr lang="en-US" altLang="zh-CN" sz="2400" dirty="0">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METAVERSE BASE HARDWARE</a:t>
            </a:r>
          </a:p>
        </p:txBody>
      </p:sp>
      <p:cxnSp>
        <p:nvCxnSpPr>
          <p:cNvPr id="84" name="直接连接符 83">
            <a:extLst>
              <a:ext uri="{FF2B5EF4-FFF2-40B4-BE49-F238E27FC236}">
                <a16:creationId xmlns:a16="http://schemas.microsoft.com/office/drawing/2014/main" xmlns="" id="{CB1AC7AB-7272-9847-5642-6ECA1804BAB0}"/>
              </a:ext>
            </a:extLst>
          </p:cNvPr>
          <p:cNvCxnSpPr>
            <a:cxnSpLocks/>
          </p:cNvCxnSpPr>
          <p:nvPr/>
        </p:nvCxnSpPr>
        <p:spPr>
          <a:xfrm>
            <a:off x="4866128" y="4178315"/>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85" name="图形 48">
            <a:extLst>
              <a:ext uri="{FF2B5EF4-FFF2-40B4-BE49-F238E27FC236}">
                <a16:creationId xmlns:a16="http://schemas.microsoft.com/office/drawing/2014/main" xmlns="" id="{39ADFE37-9829-57BA-1D25-7806C57EF065}"/>
              </a:ext>
            </a:extLst>
          </p:cNvPr>
          <p:cNvGrpSpPr/>
          <p:nvPr/>
        </p:nvGrpSpPr>
        <p:grpSpPr>
          <a:xfrm>
            <a:off x="8718984" y="2641749"/>
            <a:ext cx="217248" cy="217248"/>
            <a:chOff x="7158591" y="4351447"/>
            <a:chExt cx="373081" cy="373081"/>
          </a:xfrm>
          <a:gradFill>
            <a:gsLst>
              <a:gs pos="0">
                <a:schemeClr val="bg1"/>
              </a:gs>
              <a:gs pos="100000">
                <a:schemeClr val="accent3"/>
              </a:gs>
            </a:gsLst>
            <a:lin ang="0" scaled="0"/>
          </a:gradFill>
        </p:grpSpPr>
        <p:sp>
          <p:nvSpPr>
            <p:cNvPr id="86" name="任意多边形: 形状 85">
              <a:extLst>
                <a:ext uri="{FF2B5EF4-FFF2-40B4-BE49-F238E27FC236}">
                  <a16:creationId xmlns:a16="http://schemas.microsoft.com/office/drawing/2014/main" xmlns="" id="{8534DA5E-A30B-7C5F-9A8D-EE00D4DE91C5}"/>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xmlns="" id="{8CDFCC29-A332-6826-2DE3-161ABEF42907}"/>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88" name="图形 48">
            <a:extLst>
              <a:ext uri="{FF2B5EF4-FFF2-40B4-BE49-F238E27FC236}">
                <a16:creationId xmlns:a16="http://schemas.microsoft.com/office/drawing/2014/main" xmlns="" id="{3373A991-B1AB-1B5D-A68E-7DDD8E0AABBE}"/>
              </a:ext>
            </a:extLst>
          </p:cNvPr>
          <p:cNvGrpSpPr/>
          <p:nvPr/>
        </p:nvGrpSpPr>
        <p:grpSpPr>
          <a:xfrm>
            <a:off x="8917864" y="2510453"/>
            <a:ext cx="108624" cy="108624"/>
            <a:chOff x="7158591" y="4351447"/>
            <a:chExt cx="373081" cy="373081"/>
          </a:xfrm>
          <a:gradFill>
            <a:gsLst>
              <a:gs pos="0">
                <a:schemeClr val="bg1">
                  <a:alpha val="50000"/>
                </a:schemeClr>
              </a:gs>
              <a:gs pos="100000">
                <a:schemeClr val="accent1">
                  <a:alpha val="50000"/>
                </a:schemeClr>
              </a:gs>
            </a:gsLst>
            <a:lin ang="0" scaled="0"/>
          </a:gradFill>
        </p:grpSpPr>
        <p:sp>
          <p:nvSpPr>
            <p:cNvPr id="89" name="任意多边形: 形状 88">
              <a:extLst>
                <a:ext uri="{FF2B5EF4-FFF2-40B4-BE49-F238E27FC236}">
                  <a16:creationId xmlns:a16="http://schemas.microsoft.com/office/drawing/2014/main" xmlns="" id="{1176425B-287E-9A49-FE8B-8DC7FA2E253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xmlns="" id="{06C92260-4938-9B3A-CCB4-EDE22A532A9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1" name="图形 48">
            <a:extLst>
              <a:ext uri="{FF2B5EF4-FFF2-40B4-BE49-F238E27FC236}">
                <a16:creationId xmlns:a16="http://schemas.microsoft.com/office/drawing/2014/main" xmlns="" id="{9DC7A983-648D-9A89-402B-5FAD7C42FC57}"/>
              </a:ext>
            </a:extLst>
          </p:cNvPr>
          <p:cNvGrpSpPr/>
          <p:nvPr/>
        </p:nvGrpSpPr>
        <p:grpSpPr>
          <a:xfrm>
            <a:off x="9243295" y="2766606"/>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2" name="任意多边形: 形状 91">
              <a:extLst>
                <a:ext uri="{FF2B5EF4-FFF2-40B4-BE49-F238E27FC236}">
                  <a16:creationId xmlns:a16="http://schemas.microsoft.com/office/drawing/2014/main" xmlns="" id="{28C18EE3-EB20-8B1D-6D21-7D9C52F0E14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xmlns="" id="{3EC9FAAA-B82B-7ED6-513B-38F987B61529}"/>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4" name="图形 48">
            <a:extLst>
              <a:ext uri="{FF2B5EF4-FFF2-40B4-BE49-F238E27FC236}">
                <a16:creationId xmlns:a16="http://schemas.microsoft.com/office/drawing/2014/main" xmlns="" id="{3079FB63-51A7-BF9B-1D1B-FD87786AE89C}"/>
              </a:ext>
            </a:extLst>
          </p:cNvPr>
          <p:cNvGrpSpPr/>
          <p:nvPr/>
        </p:nvGrpSpPr>
        <p:grpSpPr>
          <a:xfrm>
            <a:off x="8881171" y="2654751"/>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5" name="任意多边形: 形状 94">
              <a:extLst>
                <a:ext uri="{FF2B5EF4-FFF2-40B4-BE49-F238E27FC236}">
                  <a16:creationId xmlns:a16="http://schemas.microsoft.com/office/drawing/2014/main" xmlns="" id="{129DB9D6-18BE-0AC2-0036-6AA3C887BF13}"/>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xmlns="" id="{3502A662-3F3A-5589-6871-80011EB0FB0B}"/>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7" name="图形 48">
            <a:extLst>
              <a:ext uri="{FF2B5EF4-FFF2-40B4-BE49-F238E27FC236}">
                <a16:creationId xmlns:a16="http://schemas.microsoft.com/office/drawing/2014/main" xmlns="" id="{F3B90204-AE17-263C-D280-53BEA01C750D}"/>
              </a:ext>
            </a:extLst>
          </p:cNvPr>
          <p:cNvGrpSpPr/>
          <p:nvPr/>
        </p:nvGrpSpPr>
        <p:grpSpPr>
          <a:xfrm>
            <a:off x="8653231" y="2722214"/>
            <a:ext cx="124287" cy="124287"/>
            <a:chOff x="7158591" y="4351447"/>
            <a:chExt cx="373081" cy="373081"/>
          </a:xfrm>
          <a:gradFill>
            <a:gsLst>
              <a:gs pos="0">
                <a:schemeClr val="bg1">
                  <a:alpha val="20000"/>
                </a:schemeClr>
              </a:gs>
              <a:gs pos="100000">
                <a:schemeClr val="accent3">
                  <a:alpha val="20000"/>
                </a:schemeClr>
              </a:gs>
            </a:gsLst>
            <a:lin ang="0" scaled="0"/>
          </a:gradFill>
        </p:grpSpPr>
        <p:sp>
          <p:nvSpPr>
            <p:cNvPr id="98" name="任意多边形: 形状 97">
              <a:extLst>
                <a:ext uri="{FF2B5EF4-FFF2-40B4-BE49-F238E27FC236}">
                  <a16:creationId xmlns:a16="http://schemas.microsoft.com/office/drawing/2014/main" xmlns="" id="{0C44AE9C-C255-A3E4-0DAD-EAC8AC54D2B4}"/>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xmlns="" id="{980165DF-141B-3816-AF1A-1F7A35B22FB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28" name="文本框 27">
            <a:extLst>
              <a:ext uri="{FF2B5EF4-FFF2-40B4-BE49-F238E27FC236}">
                <a16:creationId xmlns:a16="http://schemas.microsoft.com/office/drawing/2014/main" xmlns="" id="{90B4938C-BE86-74DB-55FF-473D511D850A}"/>
              </a:ext>
            </a:extLst>
          </p:cNvPr>
          <p:cNvSpPr txBox="1"/>
          <p:nvPr/>
        </p:nvSpPr>
        <p:spPr>
          <a:xfrm rot="5400000">
            <a:off x="-1170672"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TARA2</a:t>
            </a:r>
          </a:p>
        </p:txBody>
      </p:sp>
      <p:sp>
        <p:nvSpPr>
          <p:cNvPr id="29" name="文本框 28">
            <a:extLst>
              <a:ext uri="{FF2B5EF4-FFF2-40B4-BE49-F238E27FC236}">
                <a16:creationId xmlns:a16="http://schemas.microsoft.com/office/drawing/2014/main" xmlns="" id="{3AB3971F-E451-DB2A-4AB1-97DB70C4252A}"/>
              </a:ext>
            </a:extLst>
          </p:cNvPr>
          <p:cNvSpPr txBox="1"/>
          <p:nvPr/>
        </p:nvSpPr>
        <p:spPr>
          <a:xfrm rot="16200000" flipH="1">
            <a:off x="9971909"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TARA2</a:t>
            </a:r>
          </a:p>
        </p:txBody>
      </p:sp>
      <p:sp>
        <p:nvSpPr>
          <p:cNvPr id="30" name="文本框 29">
            <a:extLst>
              <a:ext uri="{FF2B5EF4-FFF2-40B4-BE49-F238E27FC236}">
                <a16:creationId xmlns:a16="http://schemas.microsoft.com/office/drawing/2014/main" xmlns="" id="{8AE3CE8F-1CA9-F274-7394-702ECE48DBEC}"/>
              </a:ext>
            </a:extLst>
          </p:cNvPr>
          <p:cNvSpPr txBox="1"/>
          <p:nvPr/>
        </p:nvSpPr>
        <p:spPr>
          <a:xfrm rot="5400000">
            <a:off x="-738770"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31" name="文本框 30">
            <a:extLst>
              <a:ext uri="{FF2B5EF4-FFF2-40B4-BE49-F238E27FC236}">
                <a16:creationId xmlns:a16="http://schemas.microsoft.com/office/drawing/2014/main" xmlns="" id="{15ABD3A0-5978-48FC-3089-02A880BCA397}"/>
              </a:ext>
            </a:extLst>
          </p:cNvPr>
          <p:cNvSpPr txBox="1"/>
          <p:nvPr/>
        </p:nvSpPr>
        <p:spPr>
          <a:xfrm rot="5400000">
            <a:off x="-306868"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TARA2</a:t>
            </a:r>
          </a:p>
        </p:txBody>
      </p:sp>
      <p:sp>
        <p:nvSpPr>
          <p:cNvPr id="32" name="文本框 31">
            <a:extLst>
              <a:ext uri="{FF2B5EF4-FFF2-40B4-BE49-F238E27FC236}">
                <a16:creationId xmlns:a16="http://schemas.microsoft.com/office/drawing/2014/main" xmlns="" id="{426F260C-3D2E-D36F-549E-5566CC6F59FD}"/>
              </a:ext>
            </a:extLst>
          </p:cNvPr>
          <p:cNvSpPr txBox="1"/>
          <p:nvPr/>
        </p:nvSpPr>
        <p:spPr>
          <a:xfrm rot="16200000" flipH="1">
            <a:off x="9540007"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TARA2</a:t>
            </a:r>
          </a:p>
        </p:txBody>
      </p:sp>
      <p:sp>
        <p:nvSpPr>
          <p:cNvPr id="33" name="文本框 32">
            <a:extLst>
              <a:ext uri="{FF2B5EF4-FFF2-40B4-BE49-F238E27FC236}">
                <a16:creationId xmlns:a16="http://schemas.microsoft.com/office/drawing/2014/main" xmlns="" id="{A3552C1B-5B02-08E7-F54F-62BA1B7D4563}"/>
              </a:ext>
            </a:extLst>
          </p:cNvPr>
          <p:cNvSpPr txBox="1"/>
          <p:nvPr/>
        </p:nvSpPr>
        <p:spPr>
          <a:xfrm rot="16200000" flipH="1">
            <a:off x="9108105"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TARA2</a:t>
            </a:r>
          </a:p>
        </p:txBody>
      </p:sp>
      <p:sp>
        <p:nvSpPr>
          <p:cNvPr id="34" name="椭圆 33">
            <a:extLst>
              <a:ext uri="{FF2B5EF4-FFF2-40B4-BE49-F238E27FC236}">
                <a16:creationId xmlns:a16="http://schemas.microsoft.com/office/drawing/2014/main" xmlns="" id="{6DD969B1-F94B-AE00-3E8E-E21A239A5B61}"/>
              </a:ext>
            </a:extLst>
          </p:cNvPr>
          <p:cNvSpPr/>
          <p:nvPr/>
        </p:nvSpPr>
        <p:spPr>
          <a:xfrm>
            <a:off x="10540469" y="1355344"/>
            <a:ext cx="71555" cy="7155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Tree>
    <p:extLst>
      <p:ext uri="{BB962C8B-B14F-4D97-AF65-F5344CB8AC3E}">
        <p14:creationId xmlns:p14="http://schemas.microsoft.com/office/powerpoint/2010/main" val="56879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pic>
        <p:nvPicPr>
          <p:cNvPr id="43" name="图片 42" descr="形状&#10;&#10;描述已自动生成">
            <a:extLst>
              <a:ext uri="{FF2B5EF4-FFF2-40B4-BE49-F238E27FC236}">
                <a16:creationId xmlns:a16="http://schemas.microsoft.com/office/drawing/2014/main" xmlns="" id="{D7F0334B-1BAB-3B4E-81CE-0EAF016F40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201" y="683544"/>
            <a:ext cx="872578" cy="878825"/>
          </a:xfrm>
          <a:prstGeom prst="rect">
            <a:avLst/>
          </a:prstGeom>
        </p:spPr>
      </p:pic>
      <p:sp>
        <p:nvSpPr>
          <p:cNvPr id="135" name="object 29">
            <a:extLst>
              <a:ext uri="{FF2B5EF4-FFF2-40B4-BE49-F238E27FC236}">
                <a16:creationId xmlns:a16="http://schemas.microsoft.com/office/drawing/2014/main" xmlns="" id="{F22A132E-57DB-65A3-6674-C241C088C0CC}"/>
              </a:ext>
            </a:extLst>
          </p:cNvPr>
          <p:cNvSpPr txBox="1"/>
          <p:nvPr/>
        </p:nvSpPr>
        <p:spPr>
          <a:xfrm>
            <a:off x="949677" y="3556409"/>
            <a:ext cx="1945067" cy="76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dirty="0" err="1">
                <a:latin typeface="+mn-ea"/>
              </a:rPr>
              <a:t>以VR社交游戏起家的游戏平台Rec</a:t>
            </a:r>
            <a:r>
              <a:rPr dirty="0">
                <a:latin typeface="+mn-ea"/>
              </a:rPr>
              <a:t> Room获1亿美元融资</a:t>
            </a:r>
          </a:p>
        </p:txBody>
      </p:sp>
      <p:sp>
        <p:nvSpPr>
          <p:cNvPr id="139" name="object 34">
            <a:extLst>
              <a:ext uri="{FF2B5EF4-FFF2-40B4-BE49-F238E27FC236}">
                <a16:creationId xmlns:a16="http://schemas.microsoft.com/office/drawing/2014/main" xmlns="" id="{2A320C12-9057-46E8-1FAF-1AA4C0AD0AC7}"/>
              </a:ext>
            </a:extLst>
          </p:cNvPr>
          <p:cNvSpPr txBox="1"/>
          <p:nvPr/>
        </p:nvSpPr>
        <p:spPr>
          <a:xfrm>
            <a:off x="3085700" y="5316739"/>
            <a:ext cx="185788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dirty="0" err="1">
                <a:latin typeface="+mn-ea"/>
              </a:rPr>
              <a:t>游戏平台Epic</a:t>
            </a:r>
            <a:r>
              <a:rPr lang="zh-CN" altLang="en-US" dirty="0">
                <a:latin typeface="+mn-ea"/>
              </a:rPr>
              <a:t> </a:t>
            </a:r>
            <a:r>
              <a:rPr dirty="0">
                <a:latin typeface="+mn-ea"/>
              </a:rPr>
              <a:t>Games 获10亿美元融资</a:t>
            </a:r>
          </a:p>
        </p:txBody>
      </p:sp>
      <p:sp>
        <p:nvSpPr>
          <p:cNvPr id="153" name="object 20">
            <a:extLst>
              <a:ext uri="{FF2B5EF4-FFF2-40B4-BE49-F238E27FC236}">
                <a16:creationId xmlns:a16="http://schemas.microsoft.com/office/drawing/2014/main" xmlns="" id="{57E69A0D-0466-4BC1-975C-FA615EBC4803}"/>
              </a:ext>
            </a:extLst>
          </p:cNvPr>
          <p:cNvSpPr txBox="1"/>
          <p:nvPr/>
        </p:nvSpPr>
        <p:spPr>
          <a:xfrm>
            <a:off x="949677" y="3145245"/>
            <a:ext cx="19027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sz="2000" dirty="0"/>
              <a:t>20</a:t>
            </a:r>
            <a:r>
              <a:rPr lang="en-US" sz="2000" dirty="0"/>
              <a:t>XX</a:t>
            </a:r>
            <a:r>
              <a:rPr sz="2000" dirty="0"/>
              <a:t>年</a:t>
            </a:r>
            <a:r>
              <a:rPr lang="en-US" sz="2000" dirty="0"/>
              <a:t>X</a:t>
            </a:r>
            <a:r>
              <a:rPr sz="2000" dirty="0"/>
              <a:t>月</a:t>
            </a:r>
            <a:r>
              <a:rPr lang="en-US" sz="2000" dirty="0"/>
              <a:t>XX</a:t>
            </a:r>
            <a:r>
              <a:rPr sz="2000" dirty="0"/>
              <a:t>日</a:t>
            </a:r>
          </a:p>
        </p:txBody>
      </p:sp>
      <p:sp>
        <p:nvSpPr>
          <p:cNvPr id="155" name="object 23">
            <a:extLst>
              <a:ext uri="{FF2B5EF4-FFF2-40B4-BE49-F238E27FC236}">
                <a16:creationId xmlns:a16="http://schemas.microsoft.com/office/drawing/2014/main" xmlns="" id="{45816E19-8DCA-C306-F73A-FA0417CE6233}"/>
              </a:ext>
            </a:extLst>
          </p:cNvPr>
          <p:cNvSpPr txBox="1"/>
          <p:nvPr/>
        </p:nvSpPr>
        <p:spPr>
          <a:xfrm>
            <a:off x="3085700" y="4896957"/>
            <a:ext cx="18578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sz="2000" dirty="0"/>
              <a:t>20</a:t>
            </a:r>
            <a:r>
              <a:rPr lang="en-US" sz="2000" dirty="0"/>
              <a:t>XX</a:t>
            </a:r>
            <a:r>
              <a:rPr sz="2000" dirty="0"/>
              <a:t>年</a:t>
            </a:r>
            <a:r>
              <a:rPr lang="en-US" sz="2000" dirty="0"/>
              <a:t>X</a:t>
            </a:r>
            <a:r>
              <a:rPr sz="2000" dirty="0"/>
              <a:t>月</a:t>
            </a:r>
            <a:r>
              <a:rPr lang="en-US" sz="2000" dirty="0"/>
              <a:t>XX</a:t>
            </a:r>
            <a:r>
              <a:rPr sz="2000" dirty="0"/>
              <a:t>日</a:t>
            </a:r>
          </a:p>
        </p:txBody>
      </p:sp>
      <p:cxnSp>
        <p:nvCxnSpPr>
          <p:cNvPr id="3" name="直接连接符 2">
            <a:extLst>
              <a:ext uri="{FF2B5EF4-FFF2-40B4-BE49-F238E27FC236}">
                <a16:creationId xmlns:a16="http://schemas.microsoft.com/office/drawing/2014/main" xmlns="" id="{2ABE5A54-594D-2272-209F-3D8C79941E15}"/>
              </a:ext>
            </a:extLst>
          </p:cNvPr>
          <p:cNvCxnSpPr>
            <a:cxnSpLocks/>
          </p:cNvCxnSpPr>
          <p:nvPr/>
        </p:nvCxnSpPr>
        <p:spPr>
          <a:xfrm flipV="1">
            <a:off x="-79829" y="2938927"/>
            <a:ext cx="12395200" cy="2202754"/>
          </a:xfrm>
          <a:prstGeom prst="line">
            <a:avLst/>
          </a:prstGeom>
          <a:ln w="19050">
            <a:gradFill>
              <a:gsLst>
                <a:gs pos="0">
                  <a:schemeClr val="accent1"/>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88" name="等腰三角形 87">
            <a:extLst>
              <a:ext uri="{FF2B5EF4-FFF2-40B4-BE49-F238E27FC236}">
                <a16:creationId xmlns:a16="http://schemas.microsoft.com/office/drawing/2014/main" xmlns="" id="{A76BEC85-236F-7DD6-B987-6B8889037DE5}"/>
              </a:ext>
            </a:extLst>
          </p:cNvPr>
          <p:cNvSpPr/>
          <p:nvPr/>
        </p:nvSpPr>
        <p:spPr>
          <a:xfrm>
            <a:off x="1005416" y="4687502"/>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等腰三角形 88">
            <a:extLst>
              <a:ext uri="{FF2B5EF4-FFF2-40B4-BE49-F238E27FC236}">
                <a16:creationId xmlns:a16="http://schemas.microsoft.com/office/drawing/2014/main" xmlns="" id="{B7F00033-DF53-0A56-D191-EFB259755918}"/>
              </a:ext>
            </a:extLst>
          </p:cNvPr>
          <p:cNvSpPr/>
          <p:nvPr/>
        </p:nvSpPr>
        <p:spPr>
          <a:xfrm>
            <a:off x="949677" y="4616799"/>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1" name="等腰三角形 90">
            <a:extLst>
              <a:ext uri="{FF2B5EF4-FFF2-40B4-BE49-F238E27FC236}">
                <a16:creationId xmlns:a16="http://schemas.microsoft.com/office/drawing/2014/main" xmlns="" id="{EE5BA53E-FF52-9894-6B60-7C30405DC80D}"/>
              </a:ext>
            </a:extLst>
          </p:cNvPr>
          <p:cNvSpPr/>
          <p:nvPr/>
        </p:nvSpPr>
        <p:spPr>
          <a:xfrm>
            <a:off x="3141439" y="4303441"/>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2" name="等腰三角形 91">
            <a:extLst>
              <a:ext uri="{FF2B5EF4-FFF2-40B4-BE49-F238E27FC236}">
                <a16:creationId xmlns:a16="http://schemas.microsoft.com/office/drawing/2014/main" xmlns="" id="{66DC39E4-C457-F6AD-9F63-7E3248201180}"/>
              </a:ext>
            </a:extLst>
          </p:cNvPr>
          <p:cNvSpPr/>
          <p:nvPr/>
        </p:nvSpPr>
        <p:spPr>
          <a:xfrm>
            <a:off x="3085700" y="4232738"/>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4" name="等腰三角形 93">
            <a:extLst>
              <a:ext uri="{FF2B5EF4-FFF2-40B4-BE49-F238E27FC236}">
                <a16:creationId xmlns:a16="http://schemas.microsoft.com/office/drawing/2014/main" xmlns="" id="{356A8763-9F84-EACD-2A68-596611FD389B}"/>
              </a:ext>
            </a:extLst>
          </p:cNvPr>
          <p:cNvSpPr/>
          <p:nvPr/>
        </p:nvSpPr>
        <p:spPr>
          <a:xfrm>
            <a:off x="5277461" y="3921870"/>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9" name="等腰三角形 98">
            <a:extLst>
              <a:ext uri="{FF2B5EF4-FFF2-40B4-BE49-F238E27FC236}">
                <a16:creationId xmlns:a16="http://schemas.microsoft.com/office/drawing/2014/main" xmlns="" id="{1316D7AB-F789-9F5C-6AC1-5E2D9859F057}"/>
              </a:ext>
            </a:extLst>
          </p:cNvPr>
          <p:cNvSpPr/>
          <p:nvPr/>
        </p:nvSpPr>
        <p:spPr>
          <a:xfrm>
            <a:off x="5221722" y="3851167"/>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1" name="等腰三角形 100">
            <a:extLst>
              <a:ext uri="{FF2B5EF4-FFF2-40B4-BE49-F238E27FC236}">
                <a16:creationId xmlns:a16="http://schemas.microsoft.com/office/drawing/2014/main" xmlns="" id="{D518EFB4-76B7-1BBB-011A-277B95299D03}"/>
              </a:ext>
            </a:extLst>
          </p:cNvPr>
          <p:cNvSpPr/>
          <p:nvPr/>
        </p:nvSpPr>
        <p:spPr>
          <a:xfrm>
            <a:off x="7413483" y="3555373"/>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2" name="等腰三角形 101">
            <a:extLst>
              <a:ext uri="{FF2B5EF4-FFF2-40B4-BE49-F238E27FC236}">
                <a16:creationId xmlns:a16="http://schemas.microsoft.com/office/drawing/2014/main" xmlns="" id="{E7AB5E49-89D5-15F9-914A-479F173527AC}"/>
              </a:ext>
            </a:extLst>
          </p:cNvPr>
          <p:cNvSpPr/>
          <p:nvPr/>
        </p:nvSpPr>
        <p:spPr>
          <a:xfrm>
            <a:off x="7357744" y="3484670"/>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4" name="等腰三角形 103">
            <a:extLst>
              <a:ext uri="{FF2B5EF4-FFF2-40B4-BE49-F238E27FC236}">
                <a16:creationId xmlns:a16="http://schemas.microsoft.com/office/drawing/2014/main" xmlns="" id="{D035CD67-0312-3501-8170-770D6096253D}"/>
              </a:ext>
            </a:extLst>
          </p:cNvPr>
          <p:cNvSpPr/>
          <p:nvPr/>
        </p:nvSpPr>
        <p:spPr>
          <a:xfrm>
            <a:off x="9549506" y="3168421"/>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5" name="等腰三角形 104">
            <a:extLst>
              <a:ext uri="{FF2B5EF4-FFF2-40B4-BE49-F238E27FC236}">
                <a16:creationId xmlns:a16="http://schemas.microsoft.com/office/drawing/2014/main" xmlns="" id="{700C40EE-F5D7-64C6-6815-EDCF527A7F91}"/>
              </a:ext>
            </a:extLst>
          </p:cNvPr>
          <p:cNvSpPr/>
          <p:nvPr/>
        </p:nvSpPr>
        <p:spPr>
          <a:xfrm>
            <a:off x="9493767" y="3097718"/>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6" name="object 28">
            <a:extLst>
              <a:ext uri="{FF2B5EF4-FFF2-40B4-BE49-F238E27FC236}">
                <a16:creationId xmlns:a16="http://schemas.microsoft.com/office/drawing/2014/main" xmlns="" id="{5B1260CA-4395-814C-96CF-98A3E3F82485}"/>
              </a:ext>
            </a:extLst>
          </p:cNvPr>
          <p:cNvSpPr txBox="1"/>
          <p:nvPr/>
        </p:nvSpPr>
        <p:spPr>
          <a:xfrm>
            <a:off x="5221722" y="2826542"/>
            <a:ext cx="1902765"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dirty="0" err="1">
                <a:latin typeface="+mn-ea"/>
              </a:rPr>
              <a:t>致力于物理引擎开发的手游研发商</a:t>
            </a:r>
            <a:r>
              <a:rPr dirty="0">
                <a:latin typeface="+mn-ea"/>
              </a:rPr>
              <a:t> 代码乾坤获1亿人民币战略投资</a:t>
            </a:r>
          </a:p>
        </p:txBody>
      </p:sp>
      <p:sp>
        <p:nvSpPr>
          <p:cNvPr id="109" name="object 19">
            <a:extLst>
              <a:ext uri="{FF2B5EF4-FFF2-40B4-BE49-F238E27FC236}">
                <a16:creationId xmlns:a16="http://schemas.microsoft.com/office/drawing/2014/main" xmlns="" id="{E9BF119C-1A01-5EF5-7C25-CFC5F5B3DF38}"/>
              </a:ext>
            </a:extLst>
          </p:cNvPr>
          <p:cNvSpPr txBox="1"/>
          <p:nvPr/>
        </p:nvSpPr>
        <p:spPr>
          <a:xfrm>
            <a:off x="5221722" y="2415378"/>
            <a:ext cx="19027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en-US" altLang="zh-CN" sz="2000" dirty="0"/>
              <a:t>20XX</a:t>
            </a:r>
            <a:r>
              <a:rPr lang="zh-CN" altLang="en-US" sz="2000" dirty="0"/>
              <a:t>年</a:t>
            </a:r>
            <a:r>
              <a:rPr lang="en-US" altLang="zh-CN" sz="2000" dirty="0"/>
              <a:t>X</a:t>
            </a:r>
            <a:r>
              <a:rPr lang="zh-CN" altLang="en-US" sz="2000" dirty="0"/>
              <a:t>月</a:t>
            </a:r>
            <a:r>
              <a:rPr lang="en-US" altLang="zh-CN" sz="2000" dirty="0"/>
              <a:t>XX</a:t>
            </a:r>
            <a:r>
              <a:rPr lang="zh-CN" altLang="en-US" sz="2000" dirty="0"/>
              <a:t>日</a:t>
            </a:r>
          </a:p>
        </p:txBody>
      </p:sp>
      <p:sp>
        <p:nvSpPr>
          <p:cNvPr id="110" name="object 28">
            <a:extLst>
              <a:ext uri="{FF2B5EF4-FFF2-40B4-BE49-F238E27FC236}">
                <a16:creationId xmlns:a16="http://schemas.microsoft.com/office/drawing/2014/main" xmlns="" id="{6363D2EB-AFE8-8650-6655-39190C378988}"/>
              </a:ext>
            </a:extLst>
          </p:cNvPr>
          <p:cNvSpPr txBox="1"/>
          <p:nvPr/>
        </p:nvSpPr>
        <p:spPr>
          <a:xfrm>
            <a:off x="7357744" y="4836265"/>
            <a:ext cx="2025742"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mn-ea"/>
              </a:rPr>
              <a:t>虚拟社区平台小元世界获</a:t>
            </a:r>
            <a:r>
              <a:rPr lang="en-US" altLang="zh-CN" dirty="0">
                <a:latin typeface="+mn-ea"/>
              </a:rPr>
              <a:t>400</a:t>
            </a:r>
            <a:r>
              <a:rPr lang="zh-CN" altLang="en-US" dirty="0">
                <a:latin typeface="+mn-ea"/>
              </a:rPr>
              <a:t>万美元种子轮融资</a:t>
            </a:r>
          </a:p>
        </p:txBody>
      </p:sp>
      <p:sp>
        <p:nvSpPr>
          <p:cNvPr id="111" name="object 19">
            <a:extLst>
              <a:ext uri="{FF2B5EF4-FFF2-40B4-BE49-F238E27FC236}">
                <a16:creationId xmlns:a16="http://schemas.microsoft.com/office/drawing/2014/main" xmlns="" id="{AB89DC9A-B280-CA69-6374-AC128F0C3959}"/>
              </a:ext>
            </a:extLst>
          </p:cNvPr>
          <p:cNvSpPr txBox="1"/>
          <p:nvPr/>
        </p:nvSpPr>
        <p:spPr>
          <a:xfrm>
            <a:off x="7357744" y="4297117"/>
            <a:ext cx="19027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en-US" altLang="zh-CN" sz="2000" dirty="0"/>
              <a:t>20XX</a:t>
            </a:r>
            <a:r>
              <a:rPr lang="zh-CN" altLang="en-US" sz="2000" dirty="0"/>
              <a:t>年</a:t>
            </a:r>
            <a:r>
              <a:rPr lang="en-US" altLang="zh-CN" sz="2000" dirty="0"/>
              <a:t>X</a:t>
            </a:r>
            <a:r>
              <a:rPr lang="zh-CN" altLang="en-US" sz="2000" dirty="0"/>
              <a:t>月</a:t>
            </a:r>
            <a:r>
              <a:rPr lang="en-US" altLang="zh-CN" sz="2000" dirty="0"/>
              <a:t>XX</a:t>
            </a:r>
            <a:r>
              <a:rPr lang="zh-CN" altLang="en-US" sz="2000" dirty="0"/>
              <a:t>日</a:t>
            </a:r>
          </a:p>
        </p:txBody>
      </p:sp>
      <p:sp>
        <p:nvSpPr>
          <p:cNvPr id="112" name="object 28">
            <a:extLst>
              <a:ext uri="{FF2B5EF4-FFF2-40B4-BE49-F238E27FC236}">
                <a16:creationId xmlns:a16="http://schemas.microsoft.com/office/drawing/2014/main" xmlns="" id="{AED875DB-5796-8F09-8B2E-8EBD22134F97}"/>
              </a:ext>
            </a:extLst>
          </p:cNvPr>
          <p:cNvSpPr txBox="1"/>
          <p:nvPr/>
        </p:nvSpPr>
        <p:spPr>
          <a:xfrm>
            <a:off x="9493767" y="2166771"/>
            <a:ext cx="1902765"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mn-ea"/>
              </a:rPr>
              <a:t>分布式芯片研发商</a:t>
            </a:r>
            <a:r>
              <a:rPr lang="en-US" altLang="zh-CN" dirty="0">
                <a:latin typeface="+mn-ea"/>
              </a:rPr>
              <a:t>Nano Labs </a:t>
            </a:r>
            <a:r>
              <a:rPr lang="zh-CN" altLang="en-US" dirty="0">
                <a:latin typeface="+mn-ea"/>
              </a:rPr>
              <a:t>获</a:t>
            </a:r>
            <a:r>
              <a:rPr lang="en-US" altLang="zh-CN" dirty="0">
                <a:latin typeface="+mn-ea"/>
              </a:rPr>
              <a:t>2000</a:t>
            </a:r>
            <a:r>
              <a:rPr lang="zh-CN" altLang="en-US" dirty="0">
                <a:latin typeface="+mn-ea"/>
              </a:rPr>
              <a:t>万美元战略融资</a:t>
            </a:r>
          </a:p>
        </p:txBody>
      </p:sp>
      <p:sp>
        <p:nvSpPr>
          <p:cNvPr id="113" name="object 19">
            <a:extLst>
              <a:ext uri="{FF2B5EF4-FFF2-40B4-BE49-F238E27FC236}">
                <a16:creationId xmlns:a16="http://schemas.microsoft.com/office/drawing/2014/main" xmlns="" id="{B9FE8B9A-7AC3-455A-CA47-49ABA86C4A14}"/>
              </a:ext>
            </a:extLst>
          </p:cNvPr>
          <p:cNvSpPr txBox="1"/>
          <p:nvPr/>
        </p:nvSpPr>
        <p:spPr>
          <a:xfrm>
            <a:off x="9493767" y="1755607"/>
            <a:ext cx="20543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en-US" altLang="zh-CN" sz="2000" dirty="0"/>
              <a:t>20XX</a:t>
            </a:r>
            <a:r>
              <a:rPr lang="zh-CN" altLang="en-US" sz="2000" dirty="0"/>
              <a:t>年</a:t>
            </a:r>
            <a:r>
              <a:rPr lang="en-US" altLang="zh-CN" sz="2000" dirty="0"/>
              <a:t>X</a:t>
            </a:r>
            <a:r>
              <a:rPr lang="zh-CN" altLang="en-US" sz="2000" dirty="0"/>
              <a:t>月</a:t>
            </a:r>
            <a:r>
              <a:rPr lang="en-US" altLang="zh-CN" sz="2000" dirty="0"/>
              <a:t>XX</a:t>
            </a:r>
            <a:r>
              <a:rPr lang="zh-CN" altLang="en-US" sz="2000" dirty="0"/>
              <a:t>日</a:t>
            </a:r>
          </a:p>
        </p:txBody>
      </p:sp>
    </p:spTree>
    <p:extLst>
      <p:ext uri="{BB962C8B-B14F-4D97-AF65-F5344CB8AC3E}">
        <p14:creationId xmlns:p14="http://schemas.microsoft.com/office/powerpoint/2010/main" val="211403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文本框 121">
            <a:extLst>
              <a:ext uri="{FF2B5EF4-FFF2-40B4-BE49-F238E27FC236}">
                <a16:creationId xmlns:a16="http://schemas.microsoft.com/office/drawing/2014/main" xmlns="" id="{0432495D-DFA3-B98E-23B5-C978800C8148}"/>
              </a:ext>
            </a:extLst>
          </p:cNvPr>
          <p:cNvSpPr txBox="1"/>
          <p:nvPr/>
        </p:nvSpPr>
        <p:spPr>
          <a:xfrm flipH="1" flipV="1">
            <a:off x="4793004" y="3457277"/>
            <a:ext cx="1324080" cy="1477328"/>
          </a:xfrm>
          <a:prstGeom prst="rect">
            <a:avLst/>
          </a:prstGeom>
          <a:noFill/>
        </p:spPr>
        <p:txBody>
          <a:bodyPr wrap="none" lIns="0" tIns="0" rIns="0" bIns="0" rtlCol="0">
            <a:noAutofit/>
          </a:bodyPr>
          <a:lstStyle/>
          <a:p>
            <a:r>
              <a:rPr lang="en-US" altLang="zh-CN" sz="9600" dirty="0">
                <a:ln>
                  <a:gradFill>
                    <a:gsLst>
                      <a:gs pos="0">
                        <a:schemeClr val="accent1">
                          <a:lumMod val="5000"/>
                          <a:lumOff val="95000"/>
                          <a:alpha val="30000"/>
                        </a:schemeClr>
                      </a:gs>
                      <a:gs pos="61000">
                        <a:schemeClr val="accent1">
                          <a:lumMod val="30000"/>
                          <a:lumOff val="70000"/>
                          <a:alpha val="0"/>
                        </a:schemeClr>
                      </a:gs>
                    </a:gsLst>
                    <a:lin ang="5400000" scaled="1"/>
                  </a:gra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01</a:t>
            </a:r>
          </a:p>
        </p:txBody>
      </p:sp>
      <p:sp>
        <p:nvSpPr>
          <p:cNvPr id="123" name="文本框 122">
            <a:extLst>
              <a:ext uri="{FF2B5EF4-FFF2-40B4-BE49-F238E27FC236}">
                <a16:creationId xmlns:a16="http://schemas.microsoft.com/office/drawing/2014/main" xmlns="" id="{66061884-D019-2721-AD0B-195FABF99FC2}"/>
              </a:ext>
            </a:extLst>
          </p:cNvPr>
          <p:cNvSpPr txBox="1"/>
          <p:nvPr/>
        </p:nvSpPr>
        <p:spPr>
          <a:xfrm flipH="1">
            <a:off x="6018924" y="2043716"/>
            <a:ext cx="1546898" cy="1477328"/>
          </a:xfrm>
          <a:prstGeom prst="rect">
            <a:avLst/>
          </a:prstGeom>
          <a:noFill/>
        </p:spPr>
        <p:txBody>
          <a:bodyPr wrap="none" lIns="0" tIns="0" rIns="0" bIns="0" rtlCol="0">
            <a:noAutofit/>
          </a:bodyPr>
          <a:lstStyle/>
          <a:p>
            <a:r>
              <a:rPr lang="en-US" altLang="zh-CN" sz="9600" dirty="0">
                <a:ln>
                  <a:gradFill>
                    <a:gsLst>
                      <a:gs pos="0">
                        <a:schemeClr val="accent1">
                          <a:lumMod val="5000"/>
                          <a:lumOff val="95000"/>
                          <a:alpha val="30000"/>
                        </a:schemeClr>
                      </a:gs>
                      <a:gs pos="61000">
                        <a:schemeClr val="accent1">
                          <a:lumMod val="30000"/>
                          <a:lumOff val="70000"/>
                          <a:alpha val="0"/>
                        </a:schemeClr>
                      </a:gs>
                    </a:gsLst>
                    <a:lin ang="5400000" scaled="1"/>
                  </a:gra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02</a:t>
            </a:r>
          </a:p>
        </p:txBody>
      </p:sp>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sp>
        <p:nvSpPr>
          <p:cNvPr id="88" name="等腰三角形 87">
            <a:extLst>
              <a:ext uri="{FF2B5EF4-FFF2-40B4-BE49-F238E27FC236}">
                <a16:creationId xmlns:a16="http://schemas.microsoft.com/office/drawing/2014/main" xmlns="" id="{8DCAB1A0-8E45-A594-31D8-F04C540BB490}"/>
              </a:ext>
            </a:extLst>
          </p:cNvPr>
          <p:cNvSpPr/>
          <p:nvPr/>
        </p:nvSpPr>
        <p:spPr>
          <a:xfrm>
            <a:off x="4625051" y="2898908"/>
            <a:ext cx="1604982" cy="1383606"/>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等腰三角形 88">
            <a:extLst>
              <a:ext uri="{FF2B5EF4-FFF2-40B4-BE49-F238E27FC236}">
                <a16:creationId xmlns:a16="http://schemas.microsoft.com/office/drawing/2014/main" xmlns="" id="{6B648A75-479A-4730-A967-FEEDA3320B6E}"/>
              </a:ext>
            </a:extLst>
          </p:cNvPr>
          <p:cNvSpPr/>
          <p:nvPr/>
        </p:nvSpPr>
        <p:spPr>
          <a:xfrm>
            <a:off x="4419531" y="2638213"/>
            <a:ext cx="2016022" cy="1737952"/>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1" name="等腰三角形 90">
            <a:extLst>
              <a:ext uri="{FF2B5EF4-FFF2-40B4-BE49-F238E27FC236}">
                <a16:creationId xmlns:a16="http://schemas.microsoft.com/office/drawing/2014/main" xmlns="" id="{0E9D5009-76FA-4D1F-FE03-7AD52EB75978}"/>
              </a:ext>
            </a:extLst>
          </p:cNvPr>
          <p:cNvSpPr/>
          <p:nvPr/>
        </p:nvSpPr>
        <p:spPr>
          <a:xfrm flipV="1">
            <a:off x="5961967" y="2815386"/>
            <a:ext cx="1604982" cy="1383606"/>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2" name="等腰三角形 91">
            <a:extLst>
              <a:ext uri="{FF2B5EF4-FFF2-40B4-BE49-F238E27FC236}">
                <a16:creationId xmlns:a16="http://schemas.microsoft.com/office/drawing/2014/main" xmlns="" id="{12FE8541-6863-051E-F53D-30131DCC816B}"/>
              </a:ext>
            </a:extLst>
          </p:cNvPr>
          <p:cNvSpPr/>
          <p:nvPr/>
        </p:nvSpPr>
        <p:spPr>
          <a:xfrm flipV="1">
            <a:off x="5756447" y="2721735"/>
            <a:ext cx="2016022" cy="1737952"/>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3" name="文本框 92">
            <a:extLst>
              <a:ext uri="{FF2B5EF4-FFF2-40B4-BE49-F238E27FC236}">
                <a16:creationId xmlns:a16="http://schemas.microsoft.com/office/drawing/2014/main" xmlns="" id="{2DF86A70-E781-1A31-38A8-0493E45557D2}"/>
              </a:ext>
            </a:extLst>
          </p:cNvPr>
          <p:cNvSpPr txBox="1"/>
          <p:nvPr/>
        </p:nvSpPr>
        <p:spPr>
          <a:xfrm>
            <a:off x="5119766" y="3433026"/>
            <a:ext cx="6155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000">
                <a:gradFill>
                  <a:gsLst>
                    <a:gs pos="83000">
                      <a:schemeClr val="accent1"/>
                    </a:gs>
                    <a:gs pos="39000">
                      <a:schemeClr val="bg1"/>
                    </a:gs>
                    <a:gs pos="100000">
                      <a:schemeClr val="accent3"/>
                    </a:gs>
                  </a:gsLst>
                  <a:lin ang="0" scaled="0"/>
                </a:gradFill>
                <a:latin typeface="+mj-ea"/>
                <a:ea typeface="+mj-ea"/>
              </a:defRPr>
            </a:lvl1pPr>
          </a:lstStyle>
          <a:p>
            <a:r>
              <a:rPr lang="zh-CN" altLang="en-US" sz="2400" dirty="0"/>
              <a:t>概念</a:t>
            </a:r>
            <a:endParaRPr lang="en-US" altLang="zh-CN" sz="2400" dirty="0"/>
          </a:p>
          <a:p>
            <a:r>
              <a:rPr lang="zh-CN" altLang="en-US" sz="2400" dirty="0"/>
              <a:t>阶段</a:t>
            </a:r>
          </a:p>
        </p:txBody>
      </p:sp>
      <p:sp>
        <p:nvSpPr>
          <p:cNvPr id="94" name="文本框 93">
            <a:extLst>
              <a:ext uri="{FF2B5EF4-FFF2-40B4-BE49-F238E27FC236}">
                <a16:creationId xmlns:a16="http://schemas.microsoft.com/office/drawing/2014/main" xmlns="" id="{508B87E6-4D76-396E-286B-95E36B6375FB}"/>
              </a:ext>
            </a:extLst>
          </p:cNvPr>
          <p:cNvSpPr txBox="1"/>
          <p:nvPr/>
        </p:nvSpPr>
        <p:spPr>
          <a:xfrm>
            <a:off x="6456682" y="2913603"/>
            <a:ext cx="6155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000">
                <a:gradFill>
                  <a:gsLst>
                    <a:gs pos="83000">
                      <a:schemeClr val="accent1"/>
                    </a:gs>
                    <a:gs pos="39000">
                      <a:schemeClr val="bg1"/>
                    </a:gs>
                    <a:gs pos="100000">
                      <a:schemeClr val="accent3"/>
                    </a:gs>
                  </a:gsLst>
                  <a:lin ang="0" scaled="0"/>
                </a:gradFill>
                <a:latin typeface="+mj-ea"/>
                <a:ea typeface="+mj-ea"/>
              </a:defRPr>
            </a:lvl1pPr>
          </a:lstStyle>
          <a:p>
            <a:r>
              <a:rPr lang="zh-CN" altLang="en-US" sz="2400" dirty="0"/>
              <a:t>涉及</a:t>
            </a:r>
            <a:endParaRPr lang="en-US" altLang="zh-CN" sz="2400" dirty="0"/>
          </a:p>
          <a:p>
            <a:r>
              <a:rPr lang="zh-CN" altLang="en-US" sz="2400" dirty="0"/>
              <a:t>技术</a:t>
            </a:r>
          </a:p>
        </p:txBody>
      </p:sp>
      <p:sp>
        <p:nvSpPr>
          <p:cNvPr id="99" name="文本框 98">
            <a:extLst>
              <a:ext uri="{FF2B5EF4-FFF2-40B4-BE49-F238E27FC236}">
                <a16:creationId xmlns:a16="http://schemas.microsoft.com/office/drawing/2014/main" xmlns="" id="{7B79F3C2-FE50-47A6-91BB-4FB348FF4B9F}"/>
              </a:ext>
            </a:extLst>
          </p:cNvPr>
          <p:cNvSpPr txBox="1"/>
          <p:nvPr/>
        </p:nvSpPr>
        <p:spPr>
          <a:xfrm>
            <a:off x="1787128" y="5603153"/>
            <a:ext cx="86177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algn="dist"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r>
              <a:rPr lang="zh-CN" altLang="en-US" sz="1600" dirty="0">
                <a:sym typeface="OPPOSans R" panose="00020600040101010101" pitchFamily="18" charset="-122"/>
              </a:rPr>
              <a:t>硬件基础设施作为元宇宙的底层生态支持，不仅明确了</a:t>
            </a:r>
            <a:endParaRPr lang="en-US" altLang="zh-CN" sz="1600" dirty="0">
              <a:sym typeface="OPPOSans R" panose="00020600040101010101" pitchFamily="18" charset="-122"/>
            </a:endParaRPr>
          </a:p>
          <a:p>
            <a:pPr algn="ctr"/>
            <a:r>
              <a:rPr lang="zh-CN" altLang="en-US" sz="1600" dirty="0">
                <a:sym typeface="OPPOSans R" panose="00020600040101010101" pitchFamily="18" charset="-122"/>
              </a:rPr>
              <a:t>元宇宙产业的基本技术框架，其发展路径也为未来产业整体技术迭代、升级和进化指明了道路。</a:t>
            </a:r>
            <a:endParaRPr lang="en-US" altLang="zh-CN" sz="1600" dirty="0">
              <a:sym typeface="OPPOSans R" panose="00020600040101010101" pitchFamily="18" charset="-122"/>
            </a:endParaRPr>
          </a:p>
        </p:txBody>
      </p:sp>
      <p:sp>
        <p:nvSpPr>
          <p:cNvPr id="113" name="任意多边形: 形状 112">
            <a:extLst>
              <a:ext uri="{FF2B5EF4-FFF2-40B4-BE49-F238E27FC236}">
                <a16:creationId xmlns:a16="http://schemas.microsoft.com/office/drawing/2014/main" xmlns="" id="{B45C88C8-2EB3-94FD-D492-9289006ED9A7}"/>
              </a:ext>
            </a:extLst>
          </p:cNvPr>
          <p:cNvSpPr/>
          <p:nvPr/>
        </p:nvSpPr>
        <p:spPr>
          <a:xfrm rot="5400000">
            <a:off x="-357650" y="1000785"/>
            <a:ext cx="5175196" cy="5641102"/>
          </a:xfrm>
          <a:custGeom>
            <a:avLst/>
            <a:gdLst>
              <a:gd name="connsiteX0" fmla="*/ 0 w 5175196"/>
              <a:gd name="connsiteY0" fmla="*/ 5641102 h 5641102"/>
              <a:gd name="connsiteX1" fmla="*/ 2318479 w 5175196"/>
              <a:gd name="connsiteY1" fmla="*/ 0 h 5641102"/>
              <a:gd name="connsiteX2" fmla="*/ 3030790 w 5175196"/>
              <a:gd name="connsiteY2" fmla="*/ 423536 h 5641102"/>
              <a:gd name="connsiteX3" fmla="*/ 5175196 w 5175196"/>
              <a:gd name="connsiteY3" fmla="*/ 5641102 h 5641102"/>
              <a:gd name="connsiteX4" fmla="*/ 0 w 5175196"/>
              <a:gd name="connsiteY4" fmla="*/ 5641102 h 564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196" h="5641102">
                <a:moveTo>
                  <a:pt x="0" y="5641102"/>
                </a:moveTo>
                <a:lnTo>
                  <a:pt x="2318479" y="0"/>
                </a:lnTo>
                <a:lnTo>
                  <a:pt x="3030790" y="423536"/>
                </a:lnTo>
                <a:lnTo>
                  <a:pt x="5175196" y="5641102"/>
                </a:lnTo>
                <a:lnTo>
                  <a:pt x="0" y="5641102"/>
                </a:lnTo>
                <a:close/>
              </a:path>
            </a:pathLst>
          </a:custGeom>
          <a:gradFill>
            <a:gsLst>
              <a:gs pos="22000">
                <a:schemeClr val="accent1">
                  <a:alpha val="0"/>
                </a:schemeClr>
              </a:gs>
              <a:gs pos="100000">
                <a:schemeClr val="accent3">
                  <a:alpha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a:p>
        </p:txBody>
      </p:sp>
      <p:cxnSp>
        <p:nvCxnSpPr>
          <p:cNvPr id="4" name="直接连接符 3">
            <a:extLst>
              <a:ext uri="{FF2B5EF4-FFF2-40B4-BE49-F238E27FC236}">
                <a16:creationId xmlns:a16="http://schemas.microsoft.com/office/drawing/2014/main" xmlns="" id="{76F34BF6-68EF-9A9E-9DD5-F973CE447082}"/>
              </a:ext>
            </a:extLst>
          </p:cNvPr>
          <p:cNvCxnSpPr>
            <a:cxnSpLocks/>
          </p:cNvCxnSpPr>
          <p:nvPr/>
        </p:nvCxnSpPr>
        <p:spPr>
          <a:xfrm flipV="1">
            <a:off x="-570217" y="4264528"/>
            <a:ext cx="5197180" cy="2126327"/>
          </a:xfrm>
          <a:prstGeom prst="line">
            <a:avLst/>
          </a:prstGeom>
          <a:ln>
            <a:gradFill>
              <a:gsLst>
                <a:gs pos="17000">
                  <a:schemeClr val="accent1">
                    <a:lumMod val="5000"/>
                    <a:lumOff val="95000"/>
                    <a:alpha val="0"/>
                  </a:schemeClr>
                </a:gs>
                <a:gs pos="80000">
                  <a:schemeClr val="bg1"/>
                </a:gs>
                <a:gs pos="93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xmlns="" id="{2C2366E0-1F90-459C-D622-92B657645DA2}"/>
              </a:ext>
            </a:extLst>
          </p:cNvPr>
          <p:cNvCxnSpPr>
            <a:cxnSpLocks/>
          </p:cNvCxnSpPr>
          <p:nvPr/>
        </p:nvCxnSpPr>
        <p:spPr>
          <a:xfrm flipH="1" flipV="1">
            <a:off x="-570217" y="1251190"/>
            <a:ext cx="5197180" cy="2126327"/>
          </a:xfrm>
          <a:prstGeom prst="line">
            <a:avLst/>
          </a:prstGeom>
          <a:ln>
            <a:gradFill>
              <a:gsLst>
                <a:gs pos="17000">
                  <a:schemeClr val="accent1">
                    <a:lumMod val="5000"/>
                    <a:lumOff val="95000"/>
                    <a:alpha val="0"/>
                  </a:schemeClr>
                </a:gs>
                <a:gs pos="80000">
                  <a:schemeClr val="bg1"/>
                </a:gs>
                <a:gs pos="93000">
                  <a:schemeClr val="bg1">
                    <a:alpha val="0"/>
                  </a:schemeClr>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16" name="文本框 115">
            <a:extLst>
              <a:ext uri="{FF2B5EF4-FFF2-40B4-BE49-F238E27FC236}">
                <a16:creationId xmlns:a16="http://schemas.microsoft.com/office/drawing/2014/main" xmlns="" id="{99B1EA28-17FA-D956-D4A0-A247687F072C}"/>
              </a:ext>
            </a:extLst>
          </p:cNvPr>
          <p:cNvSpPr txBox="1"/>
          <p:nvPr/>
        </p:nvSpPr>
        <p:spPr>
          <a:xfrm>
            <a:off x="853300" y="3328760"/>
            <a:ext cx="3607411"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如在</a:t>
            </a:r>
            <a:r>
              <a:rPr lang="en-US" altLang="zh-CN" dirty="0" err="1"/>
              <a:t>LCoS</a:t>
            </a:r>
            <a:r>
              <a:rPr lang="zh-CN" altLang="en-US" dirty="0"/>
              <a:t>（硅基液晶）或</a:t>
            </a:r>
            <a:r>
              <a:rPr lang="en-US" altLang="zh-CN" dirty="0" err="1"/>
              <a:t>microLED</a:t>
            </a:r>
            <a:r>
              <a:rPr lang="zh-CN" altLang="en-US" dirty="0"/>
              <a:t>（微</a:t>
            </a:r>
            <a:r>
              <a:rPr lang="en-US" altLang="zh-CN" dirty="0"/>
              <a:t>LED) </a:t>
            </a:r>
            <a:r>
              <a:rPr lang="zh-CN" altLang="en-US" dirty="0"/>
              <a:t>屏幕上实现高分辦率高刷新率实时屏显、毫秒级别万兆网络传输、可自由创作的强人工智能等方面</a:t>
            </a:r>
            <a:endParaRPr lang="en-US" altLang="zh-CN" dirty="0"/>
          </a:p>
        </p:txBody>
      </p:sp>
      <p:sp>
        <p:nvSpPr>
          <p:cNvPr id="118" name="任意多边形: 形状 117">
            <a:extLst>
              <a:ext uri="{FF2B5EF4-FFF2-40B4-BE49-F238E27FC236}">
                <a16:creationId xmlns:a16="http://schemas.microsoft.com/office/drawing/2014/main" xmlns="" id="{5827BCFF-8724-061A-E531-694BAF9617EB}"/>
              </a:ext>
            </a:extLst>
          </p:cNvPr>
          <p:cNvSpPr/>
          <p:nvPr/>
        </p:nvSpPr>
        <p:spPr>
          <a:xfrm rot="5400000" flipH="1" flipV="1">
            <a:off x="7355647" y="472858"/>
            <a:ext cx="5175196" cy="5641102"/>
          </a:xfrm>
          <a:custGeom>
            <a:avLst/>
            <a:gdLst>
              <a:gd name="connsiteX0" fmla="*/ 0 w 5175196"/>
              <a:gd name="connsiteY0" fmla="*/ 5641102 h 5641102"/>
              <a:gd name="connsiteX1" fmla="*/ 2318479 w 5175196"/>
              <a:gd name="connsiteY1" fmla="*/ 0 h 5641102"/>
              <a:gd name="connsiteX2" fmla="*/ 3030790 w 5175196"/>
              <a:gd name="connsiteY2" fmla="*/ 423536 h 5641102"/>
              <a:gd name="connsiteX3" fmla="*/ 5175196 w 5175196"/>
              <a:gd name="connsiteY3" fmla="*/ 5641102 h 5641102"/>
              <a:gd name="connsiteX4" fmla="*/ 0 w 5175196"/>
              <a:gd name="connsiteY4" fmla="*/ 5641102 h 564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196" h="5641102">
                <a:moveTo>
                  <a:pt x="0" y="5641102"/>
                </a:moveTo>
                <a:lnTo>
                  <a:pt x="2318479" y="0"/>
                </a:lnTo>
                <a:lnTo>
                  <a:pt x="3030790" y="423536"/>
                </a:lnTo>
                <a:lnTo>
                  <a:pt x="5175196" y="5641102"/>
                </a:lnTo>
                <a:lnTo>
                  <a:pt x="0" y="5641102"/>
                </a:lnTo>
                <a:close/>
              </a:path>
            </a:pathLst>
          </a:custGeom>
          <a:gradFill>
            <a:gsLst>
              <a:gs pos="22000">
                <a:schemeClr val="accent1">
                  <a:alpha val="0"/>
                </a:schemeClr>
              </a:gs>
              <a:gs pos="100000">
                <a:schemeClr val="accent3">
                  <a:alpha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a:p>
        </p:txBody>
      </p:sp>
      <p:cxnSp>
        <p:nvCxnSpPr>
          <p:cNvPr id="119" name="直接连接符 118">
            <a:extLst>
              <a:ext uri="{FF2B5EF4-FFF2-40B4-BE49-F238E27FC236}">
                <a16:creationId xmlns:a16="http://schemas.microsoft.com/office/drawing/2014/main" xmlns="" id="{97305E50-2BB2-0582-147F-FEBAA1E37C51}"/>
              </a:ext>
            </a:extLst>
          </p:cNvPr>
          <p:cNvCxnSpPr>
            <a:cxnSpLocks/>
          </p:cNvCxnSpPr>
          <p:nvPr/>
        </p:nvCxnSpPr>
        <p:spPr>
          <a:xfrm flipH="1">
            <a:off x="7546230" y="723890"/>
            <a:ext cx="5197180" cy="2126327"/>
          </a:xfrm>
          <a:prstGeom prst="line">
            <a:avLst/>
          </a:prstGeom>
          <a:ln>
            <a:gradFill>
              <a:gsLst>
                <a:gs pos="17000">
                  <a:schemeClr val="accent1">
                    <a:lumMod val="5000"/>
                    <a:lumOff val="95000"/>
                    <a:alpha val="0"/>
                  </a:schemeClr>
                </a:gs>
                <a:gs pos="80000">
                  <a:schemeClr val="bg1"/>
                </a:gs>
                <a:gs pos="93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xmlns="" id="{987BFD48-7D1F-24BA-D09D-11F6CEAF418E}"/>
              </a:ext>
            </a:extLst>
          </p:cNvPr>
          <p:cNvCxnSpPr>
            <a:cxnSpLocks/>
          </p:cNvCxnSpPr>
          <p:nvPr/>
        </p:nvCxnSpPr>
        <p:spPr>
          <a:xfrm>
            <a:off x="7546230" y="3737228"/>
            <a:ext cx="5197180" cy="2126327"/>
          </a:xfrm>
          <a:prstGeom prst="line">
            <a:avLst/>
          </a:prstGeom>
          <a:ln>
            <a:gradFill>
              <a:gsLst>
                <a:gs pos="17000">
                  <a:schemeClr val="accent1">
                    <a:lumMod val="5000"/>
                    <a:lumOff val="95000"/>
                    <a:alpha val="0"/>
                  </a:schemeClr>
                </a:gs>
                <a:gs pos="80000">
                  <a:schemeClr val="bg1"/>
                </a:gs>
                <a:gs pos="93000">
                  <a:schemeClr val="bg1">
                    <a:alpha val="0"/>
                  </a:schemeClr>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21" name="文本框 120">
            <a:extLst>
              <a:ext uri="{FF2B5EF4-FFF2-40B4-BE49-F238E27FC236}">
                <a16:creationId xmlns:a16="http://schemas.microsoft.com/office/drawing/2014/main" xmlns="" id="{332B0C0C-1A01-A819-F307-7E234285564B}"/>
              </a:ext>
            </a:extLst>
          </p:cNvPr>
          <p:cNvSpPr txBox="1"/>
          <p:nvPr/>
        </p:nvSpPr>
        <p:spPr>
          <a:xfrm>
            <a:off x="7854133" y="2782628"/>
            <a:ext cx="3607411"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芯片、</a:t>
            </a:r>
            <a:r>
              <a:rPr lang="en-US" altLang="zh-CN" dirty="0"/>
              <a:t>5G</a:t>
            </a:r>
            <a:r>
              <a:rPr lang="zh-CN" altLang="en-US" dirty="0"/>
              <a:t>传输、人工智能、区块链等多领域硬件及软件核心技术及其应用，被视为融合多项科学技术的集大成者。元宇宙产业的整体技术发展很大程度依赖其各个子赛道的科技进度</a:t>
            </a:r>
            <a:endParaRPr lang="en-US" altLang="zh-CN" dirty="0"/>
          </a:p>
        </p:txBody>
      </p:sp>
    </p:spTree>
    <p:extLst>
      <p:ext uri="{BB962C8B-B14F-4D97-AF65-F5344CB8AC3E}">
        <p14:creationId xmlns:p14="http://schemas.microsoft.com/office/powerpoint/2010/main" val="3757650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graphicFrame>
        <p:nvGraphicFramePr>
          <p:cNvPr id="87" name="图表 86">
            <a:extLst>
              <a:ext uri="{FF2B5EF4-FFF2-40B4-BE49-F238E27FC236}">
                <a16:creationId xmlns:a16="http://schemas.microsoft.com/office/drawing/2014/main" xmlns="" id="{493D2D1F-35B8-3A62-162C-1A970547A8CD}"/>
              </a:ext>
            </a:extLst>
          </p:cNvPr>
          <p:cNvGraphicFramePr/>
          <p:nvPr>
            <p:extLst>
              <p:ext uri="{D42A27DB-BD31-4B8C-83A1-F6EECF244321}">
                <p14:modId xmlns:p14="http://schemas.microsoft.com/office/powerpoint/2010/main" val="1455601367"/>
              </p:ext>
            </p:extLst>
          </p:nvPr>
        </p:nvGraphicFramePr>
        <p:xfrm>
          <a:off x="623815" y="3063397"/>
          <a:ext cx="5776985" cy="3156360"/>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 剪去对角 1">
            <a:extLst>
              <a:ext uri="{FF2B5EF4-FFF2-40B4-BE49-F238E27FC236}">
                <a16:creationId xmlns:a16="http://schemas.microsoft.com/office/drawing/2014/main" xmlns="" id="{E9E844A4-BC0F-0727-3DBF-814D3198A77E}"/>
              </a:ext>
            </a:extLst>
          </p:cNvPr>
          <p:cNvSpPr/>
          <p:nvPr/>
        </p:nvSpPr>
        <p:spPr>
          <a:xfrm>
            <a:off x="696898" y="2160738"/>
            <a:ext cx="3659977"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3" name="文本框 2">
            <a:extLst>
              <a:ext uri="{FF2B5EF4-FFF2-40B4-BE49-F238E27FC236}">
                <a16:creationId xmlns:a16="http://schemas.microsoft.com/office/drawing/2014/main" xmlns="" id="{C69AFE08-43D8-78CE-1C4D-EDDD38BF746A}"/>
              </a:ext>
            </a:extLst>
          </p:cNvPr>
          <p:cNvSpPr txBox="1"/>
          <p:nvPr/>
        </p:nvSpPr>
        <p:spPr>
          <a:xfrm>
            <a:off x="696898" y="2252734"/>
            <a:ext cx="3659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en-US" altLang="zh-CN" sz="2000" dirty="0">
                <a:solidFill>
                  <a:schemeClr val="bg1"/>
                </a:solidFill>
              </a:rPr>
              <a:t>AR/VR</a:t>
            </a:r>
            <a:r>
              <a:rPr lang="zh-CN" altLang="en-US" sz="2000" dirty="0">
                <a:solidFill>
                  <a:schemeClr val="bg1"/>
                </a:solidFill>
              </a:rPr>
              <a:t>头显设备全球出货</a:t>
            </a:r>
          </a:p>
        </p:txBody>
      </p:sp>
      <p:sp>
        <p:nvSpPr>
          <p:cNvPr id="88" name="矩形: 剪去对角 87">
            <a:extLst>
              <a:ext uri="{FF2B5EF4-FFF2-40B4-BE49-F238E27FC236}">
                <a16:creationId xmlns:a16="http://schemas.microsoft.com/office/drawing/2014/main" xmlns="" id="{1151448D-1F73-9A9A-19D3-8E3E63A16025}"/>
              </a:ext>
            </a:extLst>
          </p:cNvPr>
          <p:cNvSpPr/>
          <p:nvPr/>
        </p:nvSpPr>
        <p:spPr>
          <a:xfrm>
            <a:off x="4455887" y="2160738"/>
            <a:ext cx="1770744"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文本框 88">
            <a:extLst>
              <a:ext uri="{FF2B5EF4-FFF2-40B4-BE49-F238E27FC236}">
                <a16:creationId xmlns:a16="http://schemas.microsoft.com/office/drawing/2014/main" xmlns="" id="{B4AFC9F8-070D-EACD-CEA3-32F40B236D30}"/>
              </a:ext>
            </a:extLst>
          </p:cNvPr>
          <p:cNvSpPr txBox="1"/>
          <p:nvPr/>
        </p:nvSpPr>
        <p:spPr>
          <a:xfrm>
            <a:off x="4700058" y="2329677"/>
            <a:ext cx="1282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sz="2000" dirty="0">
                <a:solidFill>
                  <a:schemeClr val="bg1"/>
                </a:solidFill>
              </a:rPr>
              <a:t>单位：百万</a:t>
            </a:r>
          </a:p>
        </p:txBody>
      </p:sp>
      <p:sp>
        <p:nvSpPr>
          <p:cNvPr id="90" name="object 34">
            <a:extLst>
              <a:ext uri="{FF2B5EF4-FFF2-40B4-BE49-F238E27FC236}">
                <a16:creationId xmlns:a16="http://schemas.microsoft.com/office/drawing/2014/main" xmlns="" id="{D976C9E1-0348-1F37-F20E-3D9239491F46}"/>
              </a:ext>
            </a:extLst>
          </p:cNvPr>
          <p:cNvSpPr txBox="1"/>
          <p:nvPr/>
        </p:nvSpPr>
        <p:spPr>
          <a:xfrm>
            <a:off x="7325993" y="3182214"/>
            <a:ext cx="3211378" cy="2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mn-ea"/>
              </a:rPr>
              <a:t>如</a:t>
            </a:r>
            <a:r>
              <a:rPr lang="en-US" altLang="zh-CN" dirty="0">
                <a:latin typeface="+mn-ea"/>
              </a:rPr>
              <a:t>XR</a:t>
            </a:r>
            <a:r>
              <a:rPr lang="zh-CN" altLang="en-US" dirty="0">
                <a:latin typeface="+mn-ea"/>
              </a:rPr>
              <a:t>头盔、智能手环、电子皮肤</a:t>
            </a:r>
          </a:p>
        </p:txBody>
      </p:sp>
      <p:sp>
        <p:nvSpPr>
          <p:cNvPr id="91" name="object 23">
            <a:extLst>
              <a:ext uri="{FF2B5EF4-FFF2-40B4-BE49-F238E27FC236}">
                <a16:creationId xmlns:a16="http://schemas.microsoft.com/office/drawing/2014/main" xmlns="" id="{19153D46-17A3-E543-A871-63DF26B1200E}"/>
              </a:ext>
            </a:extLst>
          </p:cNvPr>
          <p:cNvSpPr txBox="1"/>
          <p:nvPr/>
        </p:nvSpPr>
        <p:spPr>
          <a:xfrm>
            <a:off x="7325993" y="2714399"/>
            <a:ext cx="33855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第一种是通过可穿戴设备</a:t>
            </a:r>
          </a:p>
        </p:txBody>
      </p:sp>
      <p:sp>
        <p:nvSpPr>
          <p:cNvPr id="92" name="object 34">
            <a:extLst>
              <a:ext uri="{FF2B5EF4-FFF2-40B4-BE49-F238E27FC236}">
                <a16:creationId xmlns:a16="http://schemas.microsoft.com/office/drawing/2014/main" xmlns="" id="{DE14988A-465C-A80A-F003-CE45659AA4F5}"/>
              </a:ext>
            </a:extLst>
          </p:cNvPr>
          <p:cNvSpPr txBox="1"/>
          <p:nvPr/>
        </p:nvSpPr>
        <p:spPr>
          <a:xfrm>
            <a:off x="7325993" y="4570476"/>
            <a:ext cx="3820978"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mn-ea"/>
              </a:rPr>
              <a:t>直接采集脑电波或电信号，再经计算、编译等步骤，完成人机交互。以</a:t>
            </a:r>
            <a:r>
              <a:rPr lang="en-US" altLang="zh-CN" dirty="0">
                <a:latin typeface="+mn-ea"/>
              </a:rPr>
              <a:t>XR</a:t>
            </a:r>
            <a:r>
              <a:rPr lang="zh-CN" altLang="en-US" dirty="0">
                <a:latin typeface="+mn-ea"/>
              </a:rPr>
              <a:t>设备为交互媒介的研究起步较早，</a:t>
            </a:r>
            <a:r>
              <a:rPr lang="en-US" altLang="zh-CN" dirty="0">
                <a:latin typeface="+mn-ea"/>
              </a:rPr>
              <a:t>2012</a:t>
            </a:r>
            <a:r>
              <a:rPr lang="zh-CN" altLang="en-US" dirty="0">
                <a:latin typeface="+mn-ea"/>
              </a:rPr>
              <a:t>年就有比较成功的商用案例，行业中业已研发出</a:t>
            </a:r>
          </a:p>
        </p:txBody>
      </p:sp>
      <p:sp>
        <p:nvSpPr>
          <p:cNvPr id="93" name="object 23">
            <a:extLst>
              <a:ext uri="{FF2B5EF4-FFF2-40B4-BE49-F238E27FC236}">
                <a16:creationId xmlns:a16="http://schemas.microsoft.com/office/drawing/2014/main" xmlns="" id="{7570859F-FC6E-0E8F-4653-984A1CCCA666}"/>
              </a:ext>
            </a:extLst>
          </p:cNvPr>
          <p:cNvSpPr txBox="1"/>
          <p:nvPr/>
        </p:nvSpPr>
        <p:spPr>
          <a:xfrm>
            <a:off x="7325993" y="4075839"/>
            <a:ext cx="30777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第二种是脑机接口思路</a:t>
            </a:r>
          </a:p>
        </p:txBody>
      </p:sp>
    </p:spTree>
    <p:extLst>
      <p:ext uri="{BB962C8B-B14F-4D97-AF65-F5344CB8AC3E}">
        <p14:creationId xmlns:p14="http://schemas.microsoft.com/office/powerpoint/2010/main" val="167656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sp>
        <p:nvSpPr>
          <p:cNvPr id="4" name="矩形: 剪去对角 3">
            <a:extLst>
              <a:ext uri="{FF2B5EF4-FFF2-40B4-BE49-F238E27FC236}">
                <a16:creationId xmlns:a16="http://schemas.microsoft.com/office/drawing/2014/main" xmlns="" id="{8E7453E1-1F98-FDD9-414F-4F2555A670FE}"/>
              </a:ext>
            </a:extLst>
          </p:cNvPr>
          <p:cNvSpPr/>
          <p:nvPr/>
        </p:nvSpPr>
        <p:spPr>
          <a:xfrm>
            <a:off x="6090730" y="2211348"/>
            <a:ext cx="5335587" cy="3448050"/>
          </a:xfrm>
          <a:prstGeom prst="snip2DiagRect">
            <a:avLst>
              <a:gd name="adj1" fmla="val 0"/>
              <a:gd name="adj2" fmla="val 11142"/>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99" name="矩形: 剪去对角 98">
            <a:extLst>
              <a:ext uri="{FF2B5EF4-FFF2-40B4-BE49-F238E27FC236}">
                <a16:creationId xmlns:a16="http://schemas.microsoft.com/office/drawing/2014/main" xmlns="" id="{019AEBB1-0586-A256-915C-948A46B1242B}"/>
              </a:ext>
            </a:extLst>
          </p:cNvPr>
          <p:cNvSpPr/>
          <p:nvPr/>
        </p:nvSpPr>
        <p:spPr>
          <a:xfrm>
            <a:off x="6363272" y="2387475"/>
            <a:ext cx="4790503" cy="3095797"/>
          </a:xfrm>
          <a:prstGeom prst="snip2DiagRect">
            <a:avLst>
              <a:gd name="adj1" fmla="val 0"/>
              <a:gd name="adj2" fmla="val 11142"/>
            </a:avLst>
          </a:prstGeom>
          <a:blipFill dpi="0" rotWithShape="1">
            <a:blip r:embed="rId3"/>
            <a:srcRect/>
            <a:tile tx="0" ty="0" sx="100000" sy="100000" flip="none" algn="t"/>
          </a:blip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5" name="文本框 4">
            <a:extLst>
              <a:ext uri="{FF2B5EF4-FFF2-40B4-BE49-F238E27FC236}">
                <a16:creationId xmlns:a16="http://schemas.microsoft.com/office/drawing/2014/main" xmlns="" id="{C456D2DC-D9F9-3CCA-A7B0-460F98376AF3}"/>
              </a:ext>
            </a:extLst>
          </p:cNvPr>
          <p:cNvSpPr txBox="1"/>
          <p:nvPr/>
        </p:nvSpPr>
        <p:spPr>
          <a:xfrm>
            <a:off x="723900" y="2197764"/>
            <a:ext cx="47513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en-US" altLang="zh-CN" dirty="0"/>
              <a:t>XR</a:t>
            </a:r>
            <a:r>
              <a:rPr lang="zh-CN" altLang="en-US" dirty="0"/>
              <a:t>对屏幕和的分辨率有极高的要求</a:t>
            </a:r>
          </a:p>
        </p:txBody>
      </p:sp>
      <p:sp>
        <p:nvSpPr>
          <p:cNvPr id="100" name="文本框 99">
            <a:extLst>
              <a:ext uri="{FF2B5EF4-FFF2-40B4-BE49-F238E27FC236}">
                <a16:creationId xmlns:a16="http://schemas.microsoft.com/office/drawing/2014/main" xmlns="" id="{83E5E30A-DB09-C97B-3D33-FD4E9A1C4D18}"/>
              </a:ext>
            </a:extLst>
          </p:cNvPr>
          <p:cNvSpPr txBox="1"/>
          <p:nvPr/>
        </p:nvSpPr>
        <p:spPr>
          <a:xfrm>
            <a:off x="723900" y="2695002"/>
            <a:ext cx="4664457" cy="76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mn-ea"/>
              </a:defRPr>
            </a:lvl1pPr>
          </a:lstStyle>
          <a:p>
            <a:r>
              <a:rPr lang="zh-CN" altLang="en-US" dirty="0"/>
              <a:t>当屏幕和内容的分辨率不足时，人眼会直接看到显示屏的像素点，就好像隔着纱窗看东西一样，其根本原因是低分辨率下实时渲染引发高对比度边缘出现分离式闪烁现象</a:t>
            </a:r>
          </a:p>
        </p:txBody>
      </p:sp>
      <p:sp>
        <p:nvSpPr>
          <p:cNvPr id="101" name="文本框 100">
            <a:extLst>
              <a:ext uri="{FF2B5EF4-FFF2-40B4-BE49-F238E27FC236}">
                <a16:creationId xmlns:a16="http://schemas.microsoft.com/office/drawing/2014/main" xmlns="" id="{42A967E8-58AE-63F5-7B9D-C9ED4EC966A1}"/>
              </a:ext>
            </a:extLst>
          </p:cNvPr>
          <p:cNvSpPr txBox="1"/>
          <p:nvPr/>
        </p:nvSpPr>
        <p:spPr>
          <a:xfrm>
            <a:off x="723900" y="3918782"/>
            <a:ext cx="29046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en-US" altLang="zh-CN" dirty="0"/>
              <a:t>XR</a:t>
            </a:r>
            <a:r>
              <a:rPr lang="zh-CN" altLang="en-US" dirty="0"/>
              <a:t>设备的分辨率达到</a:t>
            </a:r>
            <a:endParaRPr lang="en-US" altLang="zh-CN" dirty="0"/>
          </a:p>
        </p:txBody>
      </p:sp>
      <p:sp>
        <p:nvSpPr>
          <p:cNvPr id="105" name="矩形: 剪去对角 104">
            <a:extLst>
              <a:ext uri="{FF2B5EF4-FFF2-40B4-BE49-F238E27FC236}">
                <a16:creationId xmlns:a16="http://schemas.microsoft.com/office/drawing/2014/main" xmlns="" id="{574983C0-9585-E427-46C3-27B9BAEBCD45}"/>
              </a:ext>
            </a:extLst>
          </p:cNvPr>
          <p:cNvSpPr/>
          <p:nvPr/>
        </p:nvSpPr>
        <p:spPr>
          <a:xfrm>
            <a:off x="747796" y="4464345"/>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6" name="文本框 105">
            <a:extLst>
              <a:ext uri="{FF2B5EF4-FFF2-40B4-BE49-F238E27FC236}">
                <a16:creationId xmlns:a16="http://schemas.microsoft.com/office/drawing/2014/main" xmlns="" id="{F80F4E65-7668-F37B-692B-54F67502B2ED}"/>
              </a:ext>
            </a:extLst>
          </p:cNvPr>
          <p:cNvSpPr txBox="1"/>
          <p:nvPr/>
        </p:nvSpPr>
        <p:spPr>
          <a:xfrm>
            <a:off x="943599" y="4542612"/>
            <a:ext cx="1830629" cy="215444"/>
          </a:xfrm>
          <a:prstGeom prst="rect">
            <a:avLst/>
          </a:prstGeom>
          <a:noFill/>
        </p:spPr>
        <p:txBody>
          <a:bodyPr wrap="none" lIns="0" tIns="0" rIns="0" bIns="0" rtlCol="0">
            <a:noAutofit/>
          </a:bodyPr>
          <a:lstStyle/>
          <a:p>
            <a:pPr algn="ctr"/>
            <a:r>
              <a:rPr lang="en-US" altLang="zh-CN" sz="1400" dirty="0">
                <a:solidFill>
                  <a:schemeClr val="bg1"/>
                </a:solidFill>
              </a:rPr>
              <a:t>8K(7680x4320</a:t>
            </a:r>
            <a:r>
              <a:rPr lang="zh-CN" altLang="en-US" sz="1400" dirty="0">
                <a:solidFill>
                  <a:schemeClr val="bg1"/>
                </a:solidFill>
              </a:rPr>
              <a:t>）像素</a:t>
            </a:r>
          </a:p>
        </p:txBody>
      </p:sp>
      <p:sp>
        <p:nvSpPr>
          <p:cNvPr id="111" name="矩形: 剪去对角 110">
            <a:extLst>
              <a:ext uri="{FF2B5EF4-FFF2-40B4-BE49-F238E27FC236}">
                <a16:creationId xmlns:a16="http://schemas.microsoft.com/office/drawing/2014/main" xmlns="" id="{CA77FB86-AA65-C9E3-E5CB-ED438A346A2C}"/>
              </a:ext>
            </a:extLst>
          </p:cNvPr>
          <p:cNvSpPr/>
          <p:nvPr/>
        </p:nvSpPr>
        <p:spPr>
          <a:xfrm>
            <a:off x="3099591" y="4464345"/>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2" name="文本框 111">
            <a:extLst>
              <a:ext uri="{FF2B5EF4-FFF2-40B4-BE49-F238E27FC236}">
                <a16:creationId xmlns:a16="http://schemas.microsoft.com/office/drawing/2014/main" xmlns="" id="{60907137-5A7A-C51A-98D0-4C63929C0484}"/>
              </a:ext>
            </a:extLst>
          </p:cNvPr>
          <p:cNvSpPr txBox="1"/>
          <p:nvPr/>
        </p:nvSpPr>
        <p:spPr>
          <a:xfrm>
            <a:off x="3491761" y="4542612"/>
            <a:ext cx="1437894" cy="215444"/>
          </a:xfrm>
          <a:prstGeom prst="rect">
            <a:avLst/>
          </a:prstGeom>
          <a:noFill/>
        </p:spPr>
        <p:txBody>
          <a:bodyPr wrap="none" lIns="0" tIns="0" rIns="0" bIns="0" rtlCol="0">
            <a:noAutofit/>
          </a:bodyPr>
          <a:lstStyle/>
          <a:p>
            <a:pPr algn="ctr"/>
            <a:r>
              <a:rPr lang="en-US" altLang="zh-CN" sz="1400" dirty="0">
                <a:solidFill>
                  <a:schemeClr val="bg1"/>
                </a:solidFill>
              </a:rPr>
              <a:t>12540x6840</a:t>
            </a:r>
            <a:r>
              <a:rPr lang="zh-CN" altLang="en-US" sz="1400" dirty="0">
                <a:solidFill>
                  <a:schemeClr val="bg1"/>
                </a:solidFill>
              </a:rPr>
              <a:t>像素</a:t>
            </a:r>
          </a:p>
        </p:txBody>
      </p:sp>
      <p:sp>
        <p:nvSpPr>
          <p:cNvPr id="113" name="矩形: 剪去对角 112">
            <a:extLst>
              <a:ext uri="{FF2B5EF4-FFF2-40B4-BE49-F238E27FC236}">
                <a16:creationId xmlns:a16="http://schemas.microsoft.com/office/drawing/2014/main" xmlns="" id="{C58957AD-A2C8-6698-4F94-6103F7396F4F}"/>
              </a:ext>
            </a:extLst>
          </p:cNvPr>
          <p:cNvSpPr/>
          <p:nvPr/>
        </p:nvSpPr>
        <p:spPr>
          <a:xfrm>
            <a:off x="744802" y="4993429"/>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4" name="文本框 113">
            <a:extLst>
              <a:ext uri="{FF2B5EF4-FFF2-40B4-BE49-F238E27FC236}">
                <a16:creationId xmlns:a16="http://schemas.microsoft.com/office/drawing/2014/main" xmlns="" id="{ED7146F5-E082-76CA-B548-1734D1D53F92}"/>
              </a:ext>
            </a:extLst>
          </p:cNvPr>
          <p:cNvSpPr txBox="1"/>
          <p:nvPr/>
        </p:nvSpPr>
        <p:spPr>
          <a:xfrm>
            <a:off x="834806" y="5071696"/>
            <a:ext cx="2042226" cy="215444"/>
          </a:xfrm>
          <a:prstGeom prst="rect">
            <a:avLst/>
          </a:prstGeom>
          <a:noFill/>
        </p:spPr>
        <p:txBody>
          <a:bodyPr wrap="none" lIns="0" tIns="0" rIns="0" bIns="0" rtlCol="0">
            <a:noAutofit/>
          </a:bodyPr>
          <a:lstStyle/>
          <a:p>
            <a:pPr algn="ctr"/>
            <a:r>
              <a:rPr lang="en-US" altLang="zh-CN" sz="1400" dirty="0">
                <a:solidFill>
                  <a:schemeClr val="bg1"/>
                </a:solidFill>
              </a:rPr>
              <a:t>16K (15360x8640</a:t>
            </a:r>
            <a:r>
              <a:rPr lang="zh-CN" altLang="en-US" sz="1400" dirty="0">
                <a:solidFill>
                  <a:schemeClr val="bg1"/>
                </a:solidFill>
              </a:rPr>
              <a:t>）像素</a:t>
            </a:r>
          </a:p>
        </p:txBody>
      </p:sp>
    </p:spTree>
    <p:extLst>
      <p:ext uri="{BB962C8B-B14F-4D97-AF65-F5344CB8AC3E}">
        <p14:creationId xmlns:p14="http://schemas.microsoft.com/office/powerpoint/2010/main" val="217494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sp>
        <p:nvSpPr>
          <p:cNvPr id="3" name="矩形: 剪去对角 2">
            <a:extLst>
              <a:ext uri="{FF2B5EF4-FFF2-40B4-BE49-F238E27FC236}">
                <a16:creationId xmlns:a16="http://schemas.microsoft.com/office/drawing/2014/main" xmlns="" id="{25F9E53E-86E3-3710-874D-1978A2A1A81C}"/>
              </a:ext>
            </a:extLst>
          </p:cNvPr>
          <p:cNvSpPr/>
          <p:nvPr/>
        </p:nvSpPr>
        <p:spPr>
          <a:xfrm>
            <a:off x="1047751" y="2390775"/>
            <a:ext cx="2903507" cy="3297778"/>
          </a:xfrm>
          <a:prstGeom prst="snip2DiagRect">
            <a:avLst>
              <a:gd name="adj1" fmla="val 0"/>
              <a:gd name="adj2" fmla="val 13400"/>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7" name="文本框 6">
            <a:extLst>
              <a:ext uri="{FF2B5EF4-FFF2-40B4-BE49-F238E27FC236}">
                <a16:creationId xmlns:a16="http://schemas.microsoft.com/office/drawing/2014/main" xmlns="" id="{579787EF-05DE-23DE-B718-B98E823CEF58}"/>
              </a:ext>
            </a:extLst>
          </p:cNvPr>
          <p:cNvSpPr txBox="1"/>
          <p:nvPr/>
        </p:nvSpPr>
        <p:spPr>
          <a:xfrm>
            <a:off x="1268260" y="2588481"/>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移动互联网用户</a:t>
            </a:r>
          </a:p>
        </p:txBody>
      </p:sp>
      <p:sp>
        <p:nvSpPr>
          <p:cNvPr id="8" name="文本框 7">
            <a:extLst>
              <a:ext uri="{FF2B5EF4-FFF2-40B4-BE49-F238E27FC236}">
                <a16:creationId xmlns:a16="http://schemas.microsoft.com/office/drawing/2014/main" xmlns="" id="{FBFEF00C-2AFC-C49B-4AE4-9DAE1DD43C25}"/>
              </a:ext>
            </a:extLst>
          </p:cNvPr>
          <p:cNvSpPr txBox="1"/>
          <p:nvPr/>
        </p:nvSpPr>
        <p:spPr>
          <a:xfrm>
            <a:off x="1264849" y="3168315"/>
            <a:ext cx="2284568" cy="153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mn-ea"/>
              </a:defRPr>
            </a:lvl1pPr>
          </a:lstStyle>
          <a:p>
            <a:r>
              <a:rPr lang="en-US" altLang="zh-CN" dirty="0"/>
              <a:t>2020</a:t>
            </a:r>
            <a:r>
              <a:rPr lang="zh-CN" altLang="en-US" dirty="0"/>
              <a:t>年底，我国移动互联网用户</a:t>
            </a:r>
            <a:r>
              <a:rPr lang="zh-CN" altLang="en-US"/>
              <a:t>数达</a:t>
            </a:r>
            <a:r>
              <a:rPr lang="en-US" altLang="zh-CN" dirty="0"/>
              <a:t>13.49</a:t>
            </a:r>
            <a:r>
              <a:rPr lang="zh-CN" altLang="en-US" dirty="0"/>
              <a:t>亿户，比</a:t>
            </a:r>
            <a:r>
              <a:rPr lang="zh-CN" altLang="en-US"/>
              <a:t>上年增长</a:t>
            </a:r>
            <a:r>
              <a:rPr lang="en-US" altLang="zh-CN" dirty="0"/>
              <a:t>2.3%</a:t>
            </a:r>
            <a:r>
              <a:rPr lang="zh-CN" altLang="en-US" dirty="0"/>
              <a:t>；移动互联网接入</a:t>
            </a:r>
            <a:r>
              <a:rPr lang="zh-CN" altLang="en-US"/>
              <a:t>流量达</a:t>
            </a:r>
            <a:r>
              <a:rPr lang="en-US" altLang="zh-CN"/>
              <a:t>1656</a:t>
            </a:r>
            <a:r>
              <a:rPr lang="zh-CN" altLang="en-US"/>
              <a:t>亿</a:t>
            </a:r>
            <a:r>
              <a:rPr lang="en-US" altLang="zh-CN" dirty="0"/>
              <a:t>GB</a:t>
            </a:r>
            <a:r>
              <a:rPr lang="zh-CN" altLang="en-US" dirty="0"/>
              <a:t>，  </a:t>
            </a:r>
            <a:r>
              <a:rPr lang="zh-CN" altLang="en-US"/>
              <a:t>分别是</a:t>
            </a:r>
            <a:r>
              <a:rPr lang="en-US" altLang="zh-CN" dirty="0"/>
              <a:t>2019</a:t>
            </a:r>
            <a:r>
              <a:rPr lang="zh-CN" altLang="en-US"/>
              <a:t>年和</a:t>
            </a:r>
            <a:r>
              <a:rPr lang="en-US" altLang="zh-CN" dirty="0"/>
              <a:t>2014</a:t>
            </a:r>
            <a:r>
              <a:rPr lang="zh-CN" altLang="en-US"/>
              <a:t>年的</a:t>
            </a:r>
            <a:r>
              <a:rPr lang="en-US" altLang="zh-CN" dirty="0"/>
              <a:t>1.36</a:t>
            </a:r>
            <a:r>
              <a:rPr lang="zh-CN" altLang="en-US"/>
              <a:t>倍和</a:t>
            </a:r>
            <a:r>
              <a:rPr lang="en-US" altLang="zh-CN" dirty="0"/>
              <a:t>80.3</a:t>
            </a:r>
            <a:r>
              <a:rPr lang="zh-CN" altLang="en-US" dirty="0"/>
              <a:t>倍。</a:t>
            </a:r>
          </a:p>
        </p:txBody>
      </p:sp>
      <p:pic>
        <p:nvPicPr>
          <p:cNvPr id="10" name="图形 9" descr="用户 轮廓">
            <a:extLst>
              <a:ext uri="{FF2B5EF4-FFF2-40B4-BE49-F238E27FC236}">
                <a16:creationId xmlns:a16="http://schemas.microsoft.com/office/drawing/2014/main" xmlns="" id="{11215576-552C-15C6-1A31-C0DA438FD40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437811" y="4422776"/>
            <a:ext cx="1484457" cy="1484457"/>
          </a:xfrm>
          <a:prstGeom prst="rect">
            <a:avLst/>
          </a:prstGeom>
        </p:spPr>
      </p:pic>
      <p:sp>
        <p:nvSpPr>
          <p:cNvPr id="90" name="矩形: 剪去对角 89">
            <a:extLst>
              <a:ext uri="{FF2B5EF4-FFF2-40B4-BE49-F238E27FC236}">
                <a16:creationId xmlns:a16="http://schemas.microsoft.com/office/drawing/2014/main" xmlns="" id="{2A026A60-468C-B5E6-3893-4C5B95972A13}"/>
              </a:ext>
            </a:extLst>
          </p:cNvPr>
          <p:cNvSpPr/>
          <p:nvPr/>
        </p:nvSpPr>
        <p:spPr>
          <a:xfrm>
            <a:off x="4644248" y="2390775"/>
            <a:ext cx="2903507" cy="3297778"/>
          </a:xfrm>
          <a:prstGeom prst="snip2DiagRect">
            <a:avLst>
              <a:gd name="adj1" fmla="val 0"/>
              <a:gd name="adj2" fmla="val 13400"/>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91" name="文本框 90">
            <a:extLst>
              <a:ext uri="{FF2B5EF4-FFF2-40B4-BE49-F238E27FC236}">
                <a16:creationId xmlns:a16="http://schemas.microsoft.com/office/drawing/2014/main" xmlns="" id="{3D26CDD3-190A-72A7-12D0-53E171CE77B9}"/>
              </a:ext>
            </a:extLst>
          </p:cNvPr>
          <p:cNvSpPr txBox="1"/>
          <p:nvPr/>
        </p:nvSpPr>
        <p:spPr>
          <a:xfrm>
            <a:off x="4861346" y="2588481"/>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网络支付用户</a:t>
            </a:r>
          </a:p>
        </p:txBody>
      </p:sp>
      <p:sp>
        <p:nvSpPr>
          <p:cNvPr id="92" name="文本框 91">
            <a:extLst>
              <a:ext uri="{FF2B5EF4-FFF2-40B4-BE49-F238E27FC236}">
                <a16:creationId xmlns:a16="http://schemas.microsoft.com/office/drawing/2014/main" xmlns="" id="{B2D8A33B-EE1D-56DA-77A6-9FBE6AF74171}"/>
              </a:ext>
            </a:extLst>
          </p:cNvPr>
          <p:cNvSpPr txBox="1"/>
          <p:nvPr/>
        </p:nvSpPr>
        <p:spPr>
          <a:xfrm>
            <a:off x="4861346" y="3168315"/>
            <a:ext cx="2284568"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mn-ea"/>
              </a:defRPr>
            </a:lvl1pPr>
          </a:lstStyle>
          <a:p>
            <a:r>
              <a:rPr lang="zh-CN" altLang="en-US" dirty="0"/>
              <a:t>截止</a:t>
            </a:r>
            <a:r>
              <a:rPr lang="en-US" altLang="zh-CN" dirty="0"/>
              <a:t>2020</a:t>
            </a:r>
            <a:r>
              <a:rPr lang="zh-CN" altLang="en-US" dirty="0"/>
              <a:t>年</a:t>
            </a:r>
            <a:r>
              <a:rPr lang="en-US" altLang="zh-CN" dirty="0"/>
              <a:t>12</a:t>
            </a:r>
            <a:r>
              <a:rPr lang="zh-CN" altLang="en-US" dirty="0"/>
              <a:t>月，我国网络支付用户达</a:t>
            </a:r>
            <a:r>
              <a:rPr lang="en-US" altLang="zh-CN" dirty="0"/>
              <a:t>8.5</a:t>
            </a:r>
            <a:r>
              <a:rPr lang="zh-CN" altLang="en-US" dirty="0"/>
              <a:t>亿。到</a:t>
            </a:r>
            <a:r>
              <a:rPr lang="en-US" altLang="zh-CN" dirty="0"/>
              <a:t>2021</a:t>
            </a:r>
            <a:r>
              <a:rPr lang="zh-CN" altLang="en-US" dirty="0"/>
              <a:t>年</a:t>
            </a:r>
            <a:r>
              <a:rPr lang="en-US" altLang="zh-CN" dirty="0"/>
              <a:t>6</a:t>
            </a:r>
            <a:r>
              <a:rPr lang="zh-CN" altLang="en-US" dirty="0"/>
              <a:t>月，这一数字已超过</a:t>
            </a:r>
            <a:r>
              <a:rPr lang="en-US" altLang="zh-CN" dirty="0"/>
              <a:t>8.7</a:t>
            </a:r>
            <a:r>
              <a:rPr lang="zh-CN" altLang="en-US" dirty="0"/>
              <a:t>亿同比增长率</a:t>
            </a:r>
            <a:r>
              <a:rPr lang="en-US" altLang="zh-CN" dirty="0"/>
              <a:t>2.1%</a:t>
            </a:r>
            <a:r>
              <a:rPr lang="zh-CN" altLang="en-US" dirty="0"/>
              <a:t>。</a:t>
            </a:r>
          </a:p>
        </p:txBody>
      </p:sp>
      <p:sp>
        <p:nvSpPr>
          <p:cNvPr id="102" name="矩形: 剪去对角 101">
            <a:extLst>
              <a:ext uri="{FF2B5EF4-FFF2-40B4-BE49-F238E27FC236}">
                <a16:creationId xmlns:a16="http://schemas.microsoft.com/office/drawing/2014/main" xmlns="" id="{320714A2-7966-92EF-D4BF-FB55A97D1CD3}"/>
              </a:ext>
            </a:extLst>
          </p:cNvPr>
          <p:cNvSpPr/>
          <p:nvPr/>
        </p:nvSpPr>
        <p:spPr>
          <a:xfrm>
            <a:off x="8240744" y="2390775"/>
            <a:ext cx="2903507" cy="3297778"/>
          </a:xfrm>
          <a:prstGeom prst="snip2DiagRect">
            <a:avLst>
              <a:gd name="adj1" fmla="val 0"/>
              <a:gd name="adj2" fmla="val 13400"/>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103" name="文本框 102">
            <a:extLst>
              <a:ext uri="{FF2B5EF4-FFF2-40B4-BE49-F238E27FC236}">
                <a16:creationId xmlns:a16="http://schemas.microsoft.com/office/drawing/2014/main" xmlns="" id="{815677ED-0C5F-F3D8-276E-C189FEFA7864}"/>
              </a:ext>
            </a:extLst>
          </p:cNvPr>
          <p:cNvSpPr txBox="1"/>
          <p:nvPr/>
        </p:nvSpPr>
        <p:spPr>
          <a:xfrm>
            <a:off x="8461253" y="2588481"/>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移动社交</a:t>
            </a:r>
          </a:p>
        </p:txBody>
      </p:sp>
      <p:sp>
        <p:nvSpPr>
          <p:cNvPr id="104" name="文本框 103">
            <a:extLst>
              <a:ext uri="{FF2B5EF4-FFF2-40B4-BE49-F238E27FC236}">
                <a16:creationId xmlns:a16="http://schemas.microsoft.com/office/drawing/2014/main" xmlns="" id="{D069D2A1-B6CA-3661-B383-619B89BAE048}"/>
              </a:ext>
            </a:extLst>
          </p:cNvPr>
          <p:cNvSpPr txBox="1"/>
          <p:nvPr/>
        </p:nvSpPr>
        <p:spPr>
          <a:xfrm>
            <a:off x="8457842" y="3168315"/>
            <a:ext cx="2284568"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mn-ea"/>
              </a:defRPr>
            </a:lvl1pPr>
          </a:lstStyle>
          <a:p>
            <a:r>
              <a:rPr lang="en-US" altLang="zh-CN" dirty="0"/>
              <a:t>2020</a:t>
            </a:r>
            <a:r>
              <a:rPr lang="zh-CN" altLang="en-US" dirty="0"/>
              <a:t>年中国移动社交用户规模按照平均月独立设备数统计约为</a:t>
            </a:r>
            <a:r>
              <a:rPr lang="en-US" altLang="zh-CN" dirty="0"/>
              <a:t>8.5</a:t>
            </a:r>
            <a:r>
              <a:rPr lang="zh-CN" altLang="en-US" dirty="0"/>
              <a:t>亿，较</a:t>
            </a:r>
            <a:r>
              <a:rPr lang="en-US" altLang="zh-CN" dirty="0"/>
              <a:t>2019</a:t>
            </a:r>
            <a:r>
              <a:rPr lang="zh-CN" altLang="en-US" dirty="0"/>
              <a:t>年全年平均水平有</a:t>
            </a:r>
            <a:r>
              <a:rPr lang="en-US" altLang="zh-CN" dirty="0"/>
              <a:t>6%</a:t>
            </a:r>
            <a:r>
              <a:rPr lang="zh-CN" altLang="en-US" dirty="0"/>
              <a:t>的增长。</a:t>
            </a:r>
          </a:p>
        </p:txBody>
      </p:sp>
      <p:pic>
        <p:nvPicPr>
          <p:cNvPr id="13" name="图形 12" descr="男性用户皇冠 轮廓">
            <a:extLst>
              <a:ext uri="{FF2B5EF4-FFF2-40B4-BE49-F238E27FC236}">
                <a16:creationId xmlns:a16="http://schemas.microsoft.com/office/drawing/2014/main" xmlns="" id="{69ACA63E-594E-FEEF-D9A9-43B42B6DC73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632061" y="4424033"/>
            <a:ext cx="1483200" cy="1483200"/>
          </a:xfrm>
          <a:prstGeom prst="rect">
            <a:avLst/>
          </a:prstGeom>
        </p:spPr>
      </p:pic>
      <p:pic>
        <p:nvPicPr>
          <p:cNvPr id="15" name="图形 14" descr="目标受众 轮廓">
            <a:extLst>
              <a:ext uri="{FF2B5EF4-FFF2-40B4-BE49-F238E27FC236}">
                <a16:creationId xmlns:a16="http://schemas.microsoft.com/office/drawing/2014/main" xmlns="" id="{9ABD722F-EF4E-2E0D-A50B-5D70C091A6D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034308" y="4424033"/>
            <a:ext cx="1483200" cy="1483200"/>
          </a:xfrm>
          <a:prstGeom prst="rect">
            <a:avLst/>
          </a:prstGeom>
        </p:spPr>
      </p:pic>
    </p:spTree>
    <p:extLst>
      <p:ext uri="{BB962C8B-B14F-4D97-AF65-F5344CB8AC3E}">
        <p14:creationId xmlns:p14="http://schemas.microsoft.com/office/powerpoint/2010/main" val="53600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sp>
        <p:nvSpPr>
          <p:cNvPr id="6" name="文本框 5">
            <a:extLst>
              <a:ext uri="{FF2B5EF4-FFF2-40B4-BE49-F238E27FC236}">
                <a16:creationId xmlns:a16="http://schemas.microsoft.com/office/drawing/2014/main" xmlns="" id="{9303940E-11F3-1A5B-34E5-8DBBA93223C0}"/>
              </a:ext>
            </a:extLst>
          </p:cNvPr>
          <p:cNvSpPr txBox="1"/>
          <p:nvPr/>
        </p:nvSpPr>
        <p:spPr>
          <a:xfrm>
            <a:off x="732415" y="2404894"/>
            <a:ext cx="25343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以娱乐需求为起点</a:t>
            </a:r>
            <a:endParaRPr lang="en-US" altLang="zh-CN" dirty="0"/>
          </a:p>
          <a:p>
            <a:pPr>
              <a:lnSpc>
                <a:spcPct val="120000"/>
              </a:lnSpc>
            </a:pPr>
            <a:r>
              <a:rPr lang="zh-CN" altLang="en-US" dirty="0"/>
              <a:t>打造元宇宙生态</a:t>
            </a:r>
          </a:p>
        </p:txBody>
      </p:sp>
      <p:sp>
        <p:nvSpPr>
          <p:cNvPr id="88" name="矩形: 剪去对角 87">
            <a:extLst>
              <a:ext uri="{FF2B5EF4-FFF2-40B4-BE49-F238E27FC236}">
                <a16:creationId xmlns:a16="http://schemas.microsoft.com/office/drawing/2014/main" xmlns="" id="{CCAFB14D-4B03-5DA1-66C1-EBA91F877746}"/>
              </a:ext>
            </a:extLst>
          </p:cNvPr>
          <p:cNvSpPr/>
          <p:nvPr/>
        </p:nvSpPr>
        <p:spPr>
          <a:xfrm>
            <a:off x="4522759" y="2404894"/>
            <a:ext cx="3127517" cy="131717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1" name="文本框 100">
            <a:extLst>
              <a:ext uri="{FF2B5EF4-FFF2-40B4-BE49-F238E27FC236}">
                <a16:creationId xmlns:a16="http://schemas.microsoft.com/office/drawing/2014/main" xmlns="" id="{DA234290-B61B-ECA1-240E-BAEFA0FD9E3B}"/>
              </a:ext>
            </a:extLst>
          </p:cNvPr>
          <p:cNvSpPr txBox="1"/>
          <p:nvPr/>
        </p:nvSpPr>
        <p:spPr>
          <a:xfrm>
            <a:off x="4799214" y="2540493"/>
            <a:ext cx="1231106" cy="4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娱乐需求</a:t>
            </a:r>
          </a:p>
        </p:txBody>
      </p:sp>
      <p:sp>
        <p:nvSpPr>
          <p:cNvPr id="105" name="文本框 104">
            <a:extLst>
              <a:ext uri="{FF2B5EF4-FFF2-40B4-BE49-F238E27FC236}">
                <a16:creationId xmlns:a16="http://schemas.microsoft.com/office/drawing/2014/main" xmlns="" id="{C5D38657-A587-9AA0-C276-51E665EFAAE4}"/>
              </a:ext>
            </a:extLst>
          </p:cNvPr>
          <p:cNvSpPr txBox="1"/>
          <p:nvPr/>
        </p:nvSpPr>
        <p:spPr>
          <a:xfrm>
            <a:off x="4799214" y="3065379"/>
            <a:ext cx="2576761" cy="2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游戏是元宇宙实现的初始场景</a:t>
            </a:r>
          </a:p>
        </p:txBody>
      </p:sp>
      <p:sp>
        <p:nvSpPr>
          <p:cNvPr id="109" name="矩形: 剪去对角 108">
            <a:extLst>
              <a:ext uri="{FF2B5EF4-FFF2-40B4-BE49-F238E27FC236}">
                <a16:creationId xmlns:a16="http://schemas.microsoft.com/office/drawing/2014/main" xmlns="" id="{96444092-C54D-50AA-831F-BAC10E01370E}"/>
              </a:ext>
            </a:extLst>
          </p:cNvPr>
          <p:cNvSpPr/>
          <p:nvPr/>
        </p:nvSpPr>
        <p:spPr>
          <a:xfrm>
            <a:off x="8297721" y="2404894"/>
            <a:ext cx="3127517" cy="131717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0" name="文本框 109">
            <a:extLst>
              <a:ext uri="{FF2B5EF4-FFF2-40B4-BE49-F238E27FC236}">
                <a16:creationId xmlns:a16="http://schemas.microsoft.com/office/drawing/2014/main" xmlns="" id="{73A773C4-11E6-A84A-DE81-CD8075F27BCA}"/>
              </a:ext>
            </a:extLst>
          </p:cNvPr>
          <p:cNvSpPr txBox="1"/>
          <p:nvPr/>
        </p:nvSpPr>
        <p:spPr>
          <a:xfrm>
            <a:off x="8574176" y="2540493"/>
            <a:ext cx="1231106" cy="4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经济需求</a:t>
            </a:r>
          </a:p>
        </p:txBody>
      </p:sp>
      <p:sp>
        <p:nvSpPr>
          <p:cNvPr id="111" name="文本框 110">
            <a:extLst>
              <a:ext uri="{FF2B5EF4-FFF2-40B4-BE49-F238E27FC236}">
                <a16:creationId xmlns:a16="http://schemas.microsoft.com/office/drawing/2014/main" xmlns="" id="{2E1CE5D0-002C-667F-91C9-851300D57A9B}"/>
              </a:ext>
            </a:extLst>
          </p:cNvPr>
          <p:cNvSpPr txBox="1"/>
          <p:nvPr/>
        </p:nvSpPr>
        <p:spPr>
          <a:xfrm>
            <a:off x="8574176" y="3065379"/>
            <a:ext cx="257676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公平与效率的数字社会</a:t>
            </a:r>
            <a:r>
              <a:rPr lang="en-US" altLang="zh-CN" dirty="0"/>
              <a:t>,</a:t>
            </a:r>
            <a:r>
              <a:rPr lang="zh-CN" altLang="en-US" dirty="0"/>
              <a:t>实现真实交易</a:t>
            </a:r>
            <a:r>
              <a:rPr lang="en-US" altLang="zh-CN" dirty="0"/>
              <a:t>,</a:t>
            </a:r>
            <a:r>
              <a:rPr lang="zh-CN" altLang="en-US" dirty="0"/>
              <a:t>营造透明安全的经济环境</a:t>
            </a:r>
          </a:p>
        </p:txBody>
      </p:sp>
      <p:sp>
        <p:nvSpPr>
          <p:cNvPr id="114" name="矩形: 剪去对角 113">
            <a:extLst>
              <a:ext uri="{FF2B5EF4-FFF2-40B4-BE49-F238E27FC236}">
                <a16:creationId xmlns:a16="http://schemas.microsoft.com/office/drawing/2014/main" xmlns="" id="{714277D2-ACAF-8591-A953-F38DBE682D5E}"/>
              </a:ext>
            </a:extLst>
          </p:cNvPr>
          <p:cNvSpPr/>
          <p:nvPr/>
        </p:nvSpPr>
        <p:spPr>
          <a:xfrm>
            <a:off x="4522759" y="4246951"/>
            <a:ext cx="3127517" cy="131717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5" name="文本框 114">
            <a:extLst>
              <a:ext uri="{FF2B5EF4-FFF2-40B4-BE49-F238E27FC236}">
                <a16:creationId xmlns:a16="http://schemas.microsoft.com/office/drawing/2014/main" xmlns="" id="{47CBE7FD-4C91-8665-95BA-6ABA8B296164}"/>
              </a:ext>
            </a:extLst>
          </p:cNvPr>
          <p:cNvSpPr txBox="1"/>
          <p:nvPr/>
        </p:nvSpPr>
        <p:spPr>
          <a:xfrm>
            <a:off x="4799214" y="4382550"/>
            <a:ext cx="1846659" cy="4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自我实现需求</a:t>
            </a:r>
          </a:p>
        </p:txBody>
      </p:sp>
      <p:sp>
        <p:nvSpPr>
          <p:cNvPr id="116" name="文本框 115">
            <a:extLst>
              <a:ext uri="{FF2B5EF4-FFF2-40B4-BE49-F238E27FC236}">
                <a16:creationId xmlns:a16="http://schemas.microsoft.com/office/drawing/2014/main" xmlns="" id="{801BCB13-0466-C563-345A-9E2C7839C455}"/>
              </a:ext>
            </a:extLst>
          </p:cNvPr>
          <p:cNvSpPr txBox="1"/>
          <p:nvPr/>
        </p:nvSpPr>
        <p:spPr>
          <a:xfrm>
            <a:off x="4799214" y="4907436"/>
            <a:ext cx="257676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可以完成在现实生活中无法实现的需求，打造属于自己小天地</a:t>
            </a:r>
          </a:p>
        </p:txBody>
      </p:sp>
      <p:sp>
        <p:nvSpPr>
          <p:cNvPr id="119" name="矩形: 剪去对角 118">
            <a:extLst>
              <a:ext uri="{FF2B5EF4-FFF2-40B4-BE49-F238E27FC236}">
                <a16:creationId xmlns:a16="http://schemas.microsoft.com/office/drawing/2014/main" xmlns="" id="{5C545B0C-63CE-58C6-E33C-25EE4B006572}"/>
              </a:ext>
            </a:extLst>
          </p:cNvPr>
          <p:cNvSpPr/>
          <p:nvPr/>
        </p:nvSpPr>
        <p:spPr>
          <a:xfrm>
            <a:off x="8297721" y="4246951"/>
            <a:ext cx="3127517" cy="131717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0" name="文本框 119">
            <a:extLst>
              <a:ext uri="{FF2B5EF4-FFF2-40B4-BE49-F238E27FC236}">
                <a16:creationId xmlns:a16="http://schemas.microsoft.com/office/drawing/2014/main" xmlns="" id="{6782702F-1C58-3A5A-7AC7-CEDB7A301301}"/>
              </a:ext>
            </a:extLst>
          </p:cNvPr>
          <p:cNvSpPr txBox="1"/>
          <p:nvPr/>
        </p:nvSpPr>
        <p:spPr>
          <a:xfrm>
            <a:off x="8574176" y="4382550"/>
            <a:ext cx="1231106" cy="4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发展需求</a:t>
            </a:r>
          </a:p>
        </p:txBody>
      </p:sp>
      <p:sp>
        <p:nvSpPr>
          <p:cNvPr id="121" name="文本框 120">
            <a:extLst>
              <a:ext uri="{FF2B5EF4-FFF2-40B4-BE49-F238E27FC236}">
                <a16:creationId xmlns:a16="http://schemas.microsoft.com/office/drawing/2014/main" xmlns="" id="{7C457767-E50B-90AA-25D6-C77A72023A6D}"/>
              </a:ext>
            </a:extLst>
          </p:cNvPr>
          <p:cNvSpPr txBox="1"/>
          <p:nvPr/>
        </p:nvSpPr>
        <p:spPr>
          <a:xfrm>
            <a:off x="8574176" y="4907436"/>
            <a:ext cx="257676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实现人生价值的提升、能力的提升， 完成自我发展的进阶</a:t>
            </a:r>
          </a:p>
        </p:txBody>
      </p:sp>
      <p:sp>
        <p:nvSpPr>
          <p:cNvPr id="124" name="矩形: 剪去对角 123">
            <a:extLst>
              <a:ext uri="{FF2B5EF4-FFF2-40B4-BE49-F238E27FC236}">
                <a16:creationId xmlns:a16="http://schemas.microsoft.com/office/drawing/2014/main" xmlns="" id="{EA6570D2-2DFF-D72E-8FCB-584212201146}"/>
              </a:ext>
            </a:extLst>
          </p:cNvPr>
          <p:cNvSpPr/>
          <p:nvPr/>
        </p:nvSpPr>
        <p:spPr>
          <a:xfrm>
            <a:off x="747797" y="4246951"/>
            <a:ext cx="3127517" cy="131717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5" name="文本框 124">
            <a:extLst>
              <a:ext uri="{FF2B5EF4-FFF2-40B4-BE49-F238E27FC236}">
                <a16:creationId xmlns:a16="http://schemas.microsoft.com/office/drawing/2014/main" xmlns="" id="{ABD608D0-EF29-D0A1-7ACA-199F39EC6A00}"/>
              </a:ext>
            </a:extLst>
          </p:cNvPr>
          <p:cNvSpPr txBox="1"/>
          <p:nvPr/>
        </p:nvSpPr>
        <p:spPr>
          <a:xfrm>
            <a:off x="1024252" y="4382550"/>
            <a:ext cx="1231106" cy="4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社交需求</a:t>
            </a:r>
          </a:p>
        </p:txBody>
      </p:sp>
      <p:sp>
        <p:nvSpPr>
          <p:cNvPr id="126" name="文本框 125">
            <a:extLst>
              <a:ext uri="{FF2B5EF4-FFF2-40B4-BE49-F238E27FC236}">
                <a16:creationId xmlns:a16="http://schemas.microsoft.com/office/drawing/2014/main" xmlns="" id="{2FB587D5-3E58-3CA1-C1C6-563A6767F57B}"/>
              </a:ext>
            </a:extLst>
          </p:cNvPr>
          <p:cNvSpPr txBox="1"/>
          <p:nvPr/>
        </p:nvSpPr>
        <p:spPr>
          <a:xfrm>
            <a:off x="1024252" y="4907436"/>
            <a:ext cx="257676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在元宇宙的世界里打造属于自己的温暖港湾，满足情感归属需求</a:t>
            </a:r>
          </a:p>
        </p:txBody>
      </p:sp>
      <p:pic>
        <p:nvPicPr>
          <p:cNvPr id="127" name="图形 126" descr="连接 轮廓">
            <a:extLst>
              <a:ext uri="{FF2B5EF4-FFF2-40B4-BE49-F238E27FC236}">
                <a16:creationId xmlns:a16="http://schemas.microsoft.com/office/drawing/2014/main" xmlns="" id="{FB3DDDD9-2006-BC08-5B74-FAFF173ACE6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178813" y="4413409"/>
            <a:ext cx="360000" cy="360000"/>
          </a:xfrm>
          <a:prstGeom prst="rect">
            <a:avLst/>
          </a:prstGeom>
        </p:spPr>
      </p:pic>
      <p:pic>
        <p:nvPicPr>
          <p:cNvPr id="19" name="图形 18" descr="业务增长 轮廓">
            <a:extLst>
              <a:ext uri="{FF2B5EF4-FFF2-40B4-BE49-F238E27FC236}">
                <a16:creationId xmlns:a16="http://schemas.microsoft.com/office/drawing/2014/main" xmlns="" id="{499ABF66-88E8-3B84-E48B-777F797232A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728737" y="4413409"/>
            <a:ext cx="360000" cy="360000"/>
          </a:xfrm>
          <a:prstGeom prst="rect">
            <a:avLst/>
          </a:prstGeom>
        </p:spPr>
      </p:pic>
      <p:pic>
        <p:nvPicPr>
          <p:cNvPr id="21" name="图形 20" descr="Ui Ux 轮廓">
            <a:extLst>
              <a:ext uri="{FF2B5EF4-FFF2-40B4-BE49-F238E27FC236}">
                <a16:creationId xmlns:a16="http://schemas.microsoft.com/office/drawing/2014/main" xmlns="" id="{71EC72F0-E92B-647B-D024-B11D1C92E7E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53775" y="4413409"/>
            <a:ext cx="360000" cy="360000"/>
          </a:xfrm>
          <a:prstGeom prst="rect">
            <a:avLst/>
          </a:prstGeom>
        </p:spPr>
      </p:pic>
      <p:pic>
        <p:nvPicPr>
          <p:cNvPr id="23" name="图形 22" descr="供求 轮廓">
            <a:extLst>
              <a:ext uri="{FF2B5EF4-FFF2-40B4-BE49-F238E27FC236}">
                <a16:creationId xmlns:a16="http://schemas.microsoft.com/office/drawing/2014/main" xmlns="" id="{8E16D2FF-B5A8-1591-F3E8-1C522A0C572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0728737" y="2571352"/>
            <a:ext cx="360000" cy="360000"/>
          </a:xfrm>
          <a:prstGeom prst="rect">
            <a:avLst/>
          </a:prstGeom>
        </p:spPr>
      </p:pic>
      <p:pic>
        <p:nvPicPr>
          <p:cNvPr id="25" name="图形 24" descr="游戏控制器 轮廓">
            <a:extLst>
              <a:ext uri="{FF2B5EF4-FFF2-40B4-BE49-F238E27FC236}">
                <a16:creationId xmlns:a16="http://schemas.microsoft.com/office/drawing/2014/main" xmlns="" id="{A420B6C4-6851-9CE3-5477-C7B242E1E72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6953775" y="2571352"/>
            <a:ext cx="360000" cy="360000"/>
          </a:xfrm>
          <a:prstGeom prst="rect">
            <a:avLst/>
          </a:prstGeom>
        </p:spPr>
      </p:pic>
    </p:spTree>
    <p:extLst>
      <p:ext uri="{BB962C8B-B14F-4D97-AF65-F5344CB8AC3E}">
        <p14:creationId xmlns:p14="http://schemas.microsoft.com/office/powerpoint/2010/main" val="344031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a:extLst>
              <a:ext uri="{FF2B5EF4-FFF2-40B4-BE49-F238E27FC236}">
                <a16:creationId xmlns:a16="http://schemas.microsoft.com/office/drawing/2014/main" xmlns="" id="{8AF5C820-6271-A5C8-A860-66E39A1BC750}"/>
              </a:ext>
            </a:extLst>
          </p:cNvPr>
          <p:cNvSpPr txBox="1"/>
          <p:nvPr/>
        </p:nvSpPr>
        <p:spPr>
          <a:xfrm>
            <a:off x="2721274" y="2696144"/>
            <a:ext cx="7152000" cy="1015663"/>
          </a:xfrm>
          <a:prstGeom prst="rect">
            <a:avLst/>
          </a:prstGeom>
          <a:noFill/>
        </p:spPr>
        <p:txBody>
          <a:bodyPr wrap="square" lIns="0" tIns="0" rIns="0" bIns="0" rtlCol="0">
            <a:noAutofit/>
          </a:bodyPr>
          <a:lstStyle/>
          <a:p>
            <a:pPr algn="ctr"/>
            <a:r>
              <a:rPr lang="zh-CN" altLang="en-US" sz="6600" dirty="0">
                <a:gradFill>
                  <a:gsLst>
                    <a:gs pos="47000">
                      <a:schemeClr val="bg1"/>
                    </a:gs>
                    <a:gs pos="100000">
                      <a:schemeClr val="accent3"/>
                    </a:gs>
                    <a:gs pos="69000">
                      <a:schemeClr val="accent1"/>
                    </a:gs>
                  </a:gsLst>
                  <a:lin ang="0" scaled="0"/>
                </a:gradFill>
                <a:latin typeface="+mj-ea"/>
                <a:ea typeface="+mj-ea"/>
              </a:rPr>
              <a:t>元宇宙的核心技术</a:t>
            </a:r>
          </a:p>
        </p:txBody>
      </p:sp>
      <p:cxnSp>
        <p:nvCxnSpPr>
          <p:cNvPr id="45" name="直接连接符 44">
            <a:extLst>
              <a:ext uri="{FF2B5EF4-FFF2-40B4-BE49-F238E27FC236}">
                <a16:creationId xmlns:a16="http://schemas.microsoft.com/office/drawing/2014/main" xmlns="" id="{5967E999-9A0D-EF8A-E7AE-4679BA7A33EE}"/>
              </a:ext>
            </a:extLst>
          </p:cNvPr>
          <p:cNvCxnSpPr>
            <a:cxnSpLocks/>
          </p:cNvCxnSpPr>
          <p:nvPr/>
        </p:nvCxnSpPr>
        <p:spPr>
          <a:xfrm>
            <a:off x="2813050" y="3762778"/>
            <a:ext cx="6908800"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9449295D-CF5D-931D-4609-FD9F3D82104E}"/>
              </a:ext>
            </a:extLst>
          </p:cNvPr>
          <p:cNvCxnSpPr>
            <a:cxnSpLocks/>
          </p:cNvCxnSpPr>
          <p:nvPr/>
        </p:nvCxnSpPr>
        <p:spPr>
          <a:xfrm>
            <a:off x="3642386" y="3897498"/>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8F4A2C7C-A9F5-90D4-0A1C-87B52803B3BB}"/>
              </a:ext>
            </a:extLst>
          </p:cNvPr>
          <p:cNvCxnSpPr>
            <a:cxnSpLocks/>
          </p:cNvCxnSpPr>
          <p:nvPr/>
        </p:nvCxnSpPr>
        <p:spPr>
          <a:xfrm>
            <a:off x="4145716" y="3668463"/>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905B280E-892B-71FC-468B-2CDC994BAE1D}"/>
              </a:ext>
            </a:extLst>
          </p:cNvPr>
          <p:cNvCxnSpPr>
            <a:cxnSpLocks/>
          </p:cNvCxnSpPr>
          <p:nvPr/>
        </p:nvCxnSpPr>
        <p:spPr>
          <a:xfrm>
            <a:off x="8128070" y="3897498"/>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3A20845-7DFA-B1EA-7644-1ED0FFC2A428}"/>
              </a:ext>
            </a:extLst>
          </p:cNvPr>
          <p:cNvCxnSpPr>
            <a:cxnSpLocks/>
          </p:cNvCxnSpPr>
          <p:nvPr/>
        </p:nvCxnSpPr>
        <p:spPr>
          <a:xfrm>
            <a:off x="4978284" y="2779437"/>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596A6351-94B7-C1D4-7E25-7AC4779E646E}"/>
              </a:ext>
            </a:extLst>
          </p:cNvPr>
          <p:cNvCxnSpPr>
            <a:cxnSpLocks/>
          </p:cNvCxnSpPr>
          <p:nvPr/>
        </p:nvCxnSpPr>
        <p:spPr>
          <a:xfrm>
            <a:off x="6610569" y="3598587"/>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841694C2-F7A5-8FFF-C7E7-405C96854F70}"/>
              </a:ext>
            </a:extLst>
          </p:cNvPr>
          <p:cNvCxnSpPr>
            <a:cxnSpLocks/>
          </p:cNvCxnSpPr>
          <p:nvPr/>
        </p:nvCxnSpPr>
        <p:spPr>
          <a:xfrm>
            <a:off x="6726750" y="3665272"/>
            <a:ext cx="2584008"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6EEFD785-9C87-7177-AACD-0E7875E99E3F}"/>
              </a:ext>
            </a:extLst>
          </p:cNvPr>
          <p:cNvCxnSpPr>
            <a:cxnSpLocks/>
          </p:cNvCxnSpPr>
          <p:nvPr/>
        </p:nvCxnSpPr>
        <p:spPr>
          <a:xfrm>
            <a:off x="5420244" y="2696144"/>
            <a:ext cx="3142808" cy="0"/>
          </a:xfrm>
          <a:prstGeom prst="line">
            <a:avLst/>
          </a:prstGeom>
          <a:ln w="15875"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xmlns="" id="{7CDA59D7-247D-9829-CDCA-615F54068192}"/>
              </a:ext>
            </a:extLst>
          </p:cNvPr>
          <p:cNvSpPr txBox="1"/>
          <p:nvPr/>
        </p:nvSpPr>
        <p:spPr>
          <a:xfrm>
            <a:off x="3066613" y="4071309"/>
            <a:ext cx="6586728" cy="369332"/>
          </a:xfrm>
          <a:prstGeom prst="rect">
            <a:avLst/>
          </a:prstGeom>
          <a:noFill/>
        </p:spPr>
        <p:txBody>
          <a:bodyPr wrap="square" lIns="0" tIns="0" rIns="0" bIns="0" rtlCol="0">
            <a:noAutofit/>
          </a:bodyPr>
          <a:lstStyle>
            <a:defPPr>
              <a:defRPr lang="zh-CN"/>
            </a:defPPr>
            <a:lvl1pPr>
              <a:defRPr sz="1100">
                <a:solidFill>
                  <a:schemeClr val="bg1">
                    <a:alpha val="50000"/>
                  </a:schemeClr>
                </a:solidFill>
                <a:latin typeface="Bahnschrift SemiBold" panose="020B0502040204020203" pitchFamily="34" charset="0"/>
              </a:defRPr>
            </a:lvl1pPr>
          </a:lstStyle>
          <a:p>
            <a:pPr algn="dist"/>
            <a:r>
              <a:rPr lang="en-US" altLang="zh-CN" sz="2400">
                <a:latin typeface="+mn-ea"/>
              </a:rPr>
              <a:t>METAVERSE'S CORE TECHNOLOGY</a:t>
            </a:r>
          </a:p>
        </p:txBody>
      </p:sp>
      <p:cxnSp>
        <p:nvCxnSpPr>
          <p:cNvPr id="84" name="直接连接符 83">
            <a:extLst>
              <a:ext uri="{FF2B5EF4-FFF2-40B4-BE49-F238E27FC236}">
                <a16:creationId xmlns:a16="http://schemas.microsoft.com/office/drawing/2014/main" xmlns="" id="{CB1AC7AB-7272-9847-5642-6ECA1804BAB0}"/>
              </a:ext>
            </a:extLst>
          </p:cNvPr>
          <p:cNvCxnSpPr>
            <a:cxnSpLocks/>
          </p:cNvCxnSpPr>
          <p:nvPr/>
        </p:nvCxnSpPr>
        <p:spPr>
          <a:xfrm>
            <a:off x="4866128" y="4178315"/>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85" name="图形 48">
            <a:extLst>
              <a:ext uri="{FF2B5EF4-FFF2-40B4-BE49-F238E27FC236}">
                <a16:creationId xmlns:a16="http://schemas.microsoft.com/office/drawing/2014/main" xmlns="" id="{39ADFE37-9829-57BA-1D25-7806C57EF065}"/>
              </a:ext>
            </a:extLst>
          </p:cNvPr>
          <p:cNvGrpSpPr/>
          <p:nvPr/>
        </p:nvGrpSpPr>
        <p:grpSpPr>
          <a:xfrm>
            <a:off x="8718984" y="2641749"/>
            <a:ext cx="217248" cy="217248"/>
            <a:chOff x="7158591" y="4351447"/>
            <a:chExt cx="373081" cy="373081"/>
          </a:xfrm>
          <a:gradFill>
            <a:gsLst>
              <a:gs pos="0">
                <a:schemeClr val="bg1"/>
              </a:gs>
              <a:gs pos="100000">
                <a:schemeClr val="accent3"/>
              </a:gs>
            </a:gsLst>
            <a:lin ang="0" scaled="0"/>
          </a:gradFill>
        </p:grpSpPr>
        <p:sp>
          <p:nvSpPr>
            <p:cNvPr id="86" name="任意多边形: 形状 85">
              <a:extLst>
                <a:ext uri="{FF2B5EF4-FFF2-40B4-BE49-F238E27FC236}">
                  <a16:creationId xmlns:a16="http://schemas.microsoft.com/office/drawing/2014/main" xmlns="" id="{8534DA5E-A30B-7C5F-9A8D-EE00D4DE91C5}"/>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xmlns="" id="{8CDFCC29-A332-6826-2DE3-161ABEF42907}"/>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88" name="图形 48">
            <a:extLst>
              <a:ext uri="{FF2B5EF4-FFF2-40B4-BE49-F238E27FC236}">
                <a16:creationId xmlns:a16="http://schemas.microsoft.com/office/drawing/2014/main" xmlns="" id="{3373A991-B1AB-1B5D-A68E-7DDD8E0AABBE}"/>
              </a:ext>
            </a:extLst>
          </p:cNvPr>
          <p:cNvGrpSpPr/>
          <p:nvPr/>
        </p:nvGrpSpPr>
        <p:grpSpPr>
          <a:xfrm>
            <a:off x="8917864" y="2510453"/>
            <a:ext cx="108624" cy="108624"/>
            <a:chOff x="7158591" y="4351447"/>
            <a:chExt cx="373081" cy="373081"/>
          </a:xfrm>
          <a:gradFill>
            <a:gsLst>
              <a:gs pos="0">
                <a:schemeClr val="bg1">
                  <a:alpha val="50000"/>
                </a:schemeClr>
              </a:gs>
              <a:gs pos="100000">
                <a:schemeClr val="accent1">
                  <a:alpha val="50000"/>
                </a:schemeClr>
              </a:gs>
            </a:gsLst>
            <a:lin ang="0" scaled="0"/>
          </a:gradFill>
        </p:grpSpPr>
        <p:sp>
          <p:nvSpPr>
            <p:cNvPr id="89" name="任意多边形: 形状 88">
              <a:extLst>
                <a:ext uri="{FF2B5EF4-FFF2-40B4-BE49-F238E27FC236}">
                  <a16:creationId xmlns:a16="http://schemas.microsoft.com/office/drawing/2014/main" xmlns="" id="{1176425B-287E-9A49-FE8B-8DC7FA2E253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xmlns="" id="{06C92260-4938-9B3A-CCB4-EDE22A532A9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1" name="图形 48">
            <a:extLst>
              <a:ext uri="{FF2B5EF4-FFF2-40B4-BE49-F238E27FC236}">
                <a16:creationId xmlns:a16="http://schemas.microsoft.com/office/drawing/2014/main" xmlns="" id="{9DC7A983-648D-9A89-402B-5FAD7C42FC57}"/>
              </a:ext>
            </a:extLst>
          </p:cNvPr>
          <p:cNvGrpSpPr/>
          <p:nvPr/>
        </p:nvGrpSpPr>
        <p:grpSpPr>
          <a:xfrm>
            <a:off x="9243295" y="2766606"/>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2" name="任意多边形: 形状 91">
              <a:extLst>
                <a:ext uri="{FF2B5EF4-FFF2-40B4-BE49-F238E27FC236}">
                  <a16:creationId xmlns:a16="http://schemas.microsoft.com/office/drawing/2014/main" xmlns="" id="{28C18EE3-EB20-8B1D-6D21-7D9C52F0E14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xmlns="" id="{3EC9FAAA-B82B-7ED6-513B-38F987B61529}"/>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4" name="图形 48">
            <a:extLst>
              <a:ext uri="{FF2B5EF4-FFF2-40B4-BE49-F238E27FC236}">
                <a16:creationId xmlns:a16="http://schemas.microsoft.com/office/drawing/2014/main" xmlns="" id="{3079FB63-51A7-BF9B-1D1B-FD87786AE89C}"/>
              </a:ext>
            </a:extLst>
          </p:cNvPr>
          <p:cNvGrpSpPr/>
          <p:nvPr/>
        </p:nvGrpSpPr>
        <p:grpSpPr>
          <a:xfrm>
            <a:off x="8881171" y="2654751"/>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5" name="任意多边形: 形状 94">
              <a:extLst>
                <a:ext uri="{FF2B5EF4-FFF2-40B4-BE49-F238E27FC236}">
                  <a16:creationId xmlns:a16="http://schemas.microsoft.com/office/drawing/2014/main" xmlns="" id="{129DB9D6-18BE-0AC2-0036-6AA3C887BF13}"/>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xmlns="" id="{3502A662-3F3A-5589-6871-80011EB0FB0B}"/>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7" name="图形 48">
            <a:extLst>
              <a:ext uri="{FF2B5EF4-FFF2-40B4-BE49-F238E27FC236}">
                <a16:creationId xmlns:a16="http://schemas.microsoft.com/office/drawing/2014/main" xmlns="" id="{F3B90204-AE17-263C-D280-53BEA01C750D}"/>
              </a:ext>
            </a:extLst>
          </p:cNvPr>
          <p:cNvGrpSpPr/>
          <p:nvPr/>
        </p:nvGrpSpPr>
        <p:grpSpPr>
          <a:xfrm>
            <a:off x="8653231" y="2722214"/>
            <a:ext cx="124287" cy="124287"/>
            <a:chOff x="7158591" y="4351447"/>
            <a:chExt cx="373081" cy="373081"/>
          </a:xfrm>
          <a:gradFill>
            <a:gsLst>
              <a:gs pos="0">
                <a:schemeClr val="bg1">
                  <a:alpha val="20000"/>
                </a:schemeClr>
              </a:gs>
              <a:gs pos="100000">
                <a:schemeClr val="accent3">
                  <a:alpha val="20000"/>
                </a:schemeClr>
              </a:gs>
            </a:gsLst>
            <a:lin ang="0" scaled="0"/>
          </a:gradFill>
        </p:grpSpPr>
        <p:sp>
          <p:nvSpPr>
            <p:cNvPr id="98" name="任意多边形: 形状 97">
              <a:extLst>
                <a:ext uri="{FF2B5EF4-FFF2-40B4-BE49-F238E27FC236}">
                  <a16:creationId xmlns:a16="http://schemas.microsoft.com/office/drawing/2014/main" xmlns="" id="{0C44AE9C-C255-A3E4-0DAD-EAC8AC54D2B4}"/>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xmlns="" id="{980165DF-141B-3816-AF1A-1F7A35B22FB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28" name="文本框 27">
            <a:extLst>
              <a:ext uri="{FF2B5EF4-FFF2-40B4-BE49-F238E27FC236}">
                <a16:creationId xmlns:a16="http://schemas.microsoft.com/office/drawing/2014/main" xmlns="" id="{6D6D6F9B-95DD-55A0-3BC1-D32A6A921B1C}"/>
              </a:ext>
            </a:extLst>
          </p:cNvPr>
          <p:cNvSpPr txBox="1"/>
          <p:nvPr/>
        </p:nvSpPr>
        <p:spPr>
          <a:xfrm rot="5400000">
            <a:off x="-1170672"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9" name="文本框 28">
            <a:extLst>
              <a:ext uri="{FF2B5EF4-FFF2-40B4-BE49-F238E27FC236}">
                <a16:creationId xmlns:a16="http://schemas.microsoft.com/office/drawing/2014/main" xmlns="" id="{FAA7314D-4FF6-AD75-9E22-8A87FAAF09B1}"/>
              </a:ext>
            </a:extLst>
          </p:cNvPr>
          <p:cNvSpPr txBox="1"/>
          <p:nvPr/>
        </p:nvSpPr>
        <p:spPr>
          <a:xfrm rot="16200000" flipH="1">
            <a:off x="9971909"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TARA3</a:t>
            </a:r>
          </a:p>
        </p:txBody>
      </p:sp>
      <p:sp>
        <p:nvSpPr>
          <p:cNvPr id="30" name="文本框 29">
            <a:extLst>
              <a:ext uri="{FF2B5EF4-FFF2-40B4-BE49-F238E27FC236}">
                <a16:creationId xmlns:a16="http://schemas.microsoft.com/office/drawing/2014/main" xmlns="" id="{0946E9DE-5EB7-F168-384A-BFABCBC7C217}"/>
              </a:ext>
            </a:extLst>
          </p:cNvPr>
          <p:cNvSpPr txBox="1"/>
          <p:nvPr/>
        </p:nvSpPr>
        <p:spPr>
          <a:xfrm rot="5400000">
            <a:off x="-738770"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TARA3</a:t>
            </a:r>
          </a:p>
        </p:txBody>
      </p:sp>
      <p:sp>
        <p:nvSpPr>
          <p:cNvPr id="31" name="文本框 30">
            <a:extLst>
              <a:ext uri="{FF2B5EF4-FFF2-40B4-BE49-F238E27FC236}">
                <a16:creationId xmlns:a16="http://schemas.microsoft.com/office/drawing/2014/main" xmlns="" id="{3D6FB710-3B87-DB5C-542B-BD4C814421FA}"/>
              </a:ext>
            </a:extLst>
          </p:cNvPr>
          <p:cNvSpPr txBox="1"/>
          <p:nvPr/>
        </p:nvSpPr>
        <p:spPr>
          <a:xfrm rot="5400000">
            <a:off x="-306868"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TARA3</a:t>
            </a:r>
          </a:p>
        </p:txBody>
      </p:sp>
      <p:sp>
        <p:nvSpPr>
          <p:cNvPr id="32" name="文本框 31">
            <a:extLst>
              <a:ext uri="{FF2B5EF4-FFF2-40B4-BE49-F238E27FC236}">
                <a16:creationId xmlns:a16="http://schemas.microsoft.com/office/drawing/2014/main" xmlns="" id="{12A6CFD2-1B13-3BB3-8B79-F6F25B54C3A4}"/>
              </a:ext>
            </a:extLst>
          </p:cNvPr>
          <p:cNvSpPr txBox="1"/>
          <p:nvPr/>
        </p:nvSpPr>
        <p:spPr>
          <a:xfrm rot="16200000" flipH="1">
            <a:off x="9540007"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TARA3</a:t>
            </a:r>
          </a:p>
        </p:txBody>
      </p:sp>
      <p:sp>
        <p:nvSpPr>
          <p:cNvPr id="33" name="文本框 32">
            <a:extLst>
              <a:ext uri="{FF2B5EF4-FFF2-40B4-BE49-F238E27FC236}">
                <a16:creationId xmlns:a16="http://schemas.microsoft.com/office/drawing/2014/main" xmlns="" id="{8265C625-E362-26D2-6280-3B15CCB49D1D}"/>
              </a:ext>
            </a:extLst>
          </p:cNvPr>
          <p:cNvSpPr txBox="1"/>
          <p:nvPr/>
        </p:nvSpPr>
        <p:spPr>
          <a:xfrm rot="16200000" flipH="1">
            <a:off x="9108105"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TARA3</a:t>
            </a:r>
          </a:p>
        </p:txBody>
      </p:sp>
      <p:sp>
        <p:nvSpPr>
          <p:cNvPr id="34" name="椭圆 33">
            <a:extLst>
              <a:ext uri="{FF2B5EF4-FFF2-40B4-BE49-F238E27FC236}">
                <a16:creationId xmlns:a16="http://schemas.microsoft.com/office/drawing/2014/main" xmlns="" id="{510CEA40-1EAB-E02B-8A49-D9FE8FC34FEA}"/>
              </a:ext>
            </a:extLst>
          </p:cNvPr>
          <p:cNvSpPr/>
          <p:nvPr/>
        </p:nvSpPr>
        <p:spPr>
          <a:xfrm>
            <a:off x="10540469" y="1355344"/>
            <a:ext cx="71555" cy="7155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Tree>
    <p:extLst>
      <p:ext uri="{BB962C8B-B14F-4D97-AF65-F5344CB8AC3E}">
        <p14:creationId xmlns:p14="http://schemas.microsoft.com/office/powerpoint/2010/main" val="2676548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元宇宙的核心技术</a:t>
            </a:r>
          </a:p>
        </p:txBody>
      </p:sp>
      <p:cxnSp>
        <p:nvCxnSpPr>
          <p:cNvPr id="89" name="直接连接符 88">
            <a:extLst>
              <a:ext uri="{FF2B5EF4-FFF2-40B4-BE49-F238E27FC236}">
                <a16:creationId xmlns:a16="http://schemas.microsoft.com/office/drawing/2014/main" xmlns="" id="{F0BDD2CE-64EF-F9CA-CE5E-45772D76FBD5}"/>
              </a:ext>
            </a:extLst>
          </p:cNvPr>
          <p:cNvCxnSpPr>
            <a:cxnSpLocks/>
          </p:cNvCxnSpPr>
          <p:nvPr/>
        </p:nvCxnSpPr>
        <p:spPr>
          <a:xfrm flipH="1">
            <a:off x="7695106" y="-159657"/>
            <a:ext cx="1792485" cy="7440023"/>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2" name="任意多边形: 形状 91">
            <a:extLst>
              <a:ext uri="{FF2B5EF4-FFF2-40B4-BE49-F238E27FC236}">
                <a16:creationId xmlns:a16="http://schemas.microsoft.com/office/drawing/2014/main" xmlns="" id="{4C24A14B-3584-EA69-7219-272C6937FB90}"/>
              </a:ext>
            </a:extLst>
          </p:cNvPr>
          <p:cNvSpPr/>
          <p:nvPr/>
        </p:nvSpPr>
        <p:spPr>
          <a:xfrm>
            <a:off x="7769537" y="0"/>
            <a:ext cx="4397829" cy="6858000"/>
          </a:xfrm>
          <a:custGeom>
            <a:avLst/>
            <a:gdLst>
              <a:gd name="connsiteX0" fmla="*/ 1714500 w 4397829"/>
              <a:gd name="connsiteY0" fmla="*/ 0 h 6858000"/>
              <a:gd name="connsiteX1" fmla="*/ 4397829 w 4397829"/>
              <a:gd name="connsiteY1" fmla="*/ 0 h 6858000"/>
              <a:gd name="connsiteX2" fmla="*/ 4397829 w 4397829"/>
              <a:gd name="connsiteY2" fmla="*/ 6858000 h 6858000"/>
              <a:gd name="connsiteX3" fmla="*/ 0 w 43978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97829" h="6858000">
                <a:moveTo>
                  <a:pt x="1714500" y="0"/>
                </a:moveTo>
                <a:lnTo>
                  <a:pt x="4397829" y="0"/>
                </a:lnTo>
                <a:lnTo>
                  <a:pt x="4397829" y="6858000"/>
                </a:lnTo>
                <a:lnTo>
                  <a:pt x="0" y="6858000"/>
                </a:ln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7" name="文本框 116">
            <a:extLst>
              <a:ext uri="{FF2B5EF4-FFF2-40B4-BE49-F238E27FC236}">
                <a16:creationId xmlns:a16="http://schemas.microsoft.com/office/drawing/2014/main" xmlns="" id="{716A293E-E8DF-273A-1448-B310CFA69153}"/>
              </a:ext>
            </a:extLst>
          </p:cNvPr>
          <p:cNvSpPr txBox="1"/>
          <p:nvPr/>
        </p:nvSpPr>
        <p:spPr>
          <a:xfrm>
            <a:off x="734629" y="2409887"/>
            <a:ext cx="52322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人工智能可以为应用场景提供技术支撑</a:t>
            </a:r>
          </a:p>
        </p:txBody>
      </p:sp>
      <p:sp>
        <p:nvSpPr>
          <p:cNvPr id="122" name="文本框 121">
            <a:extLst>
              <a:ext uri="{FF2B5EF4-FFF2-40B4-BE49-F238E27FC236}">
                <a16:creationId xmlns:a16="http://schemas.microsoft.com/office/drawing/2014/main" xmlns="" id="{A8B9A5C0-07B9-854B-2DAA-9BAE021D03EC}"/>
              </a:ext>
            </a:extLst>
          </p:cNvPr>
          <p:cNvSpPr txBox="1"/>
          <p:nvPr/>
        </p:nvSpPr>
        <p:spPr>
          <a:xfrm>
            <a:off x="734629" y="3072113"/>
            <a:ext cx="6511788"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具体应用包括通过</a:t>
            </a:r>
            <a:r>
              <a:rPr lang="en-US" altLang="zh-CN" dirty="0"/>
              <a:t>NLP</a:t>
            </a:r>
            <a:r>
              <a:rPr lang="zh-CN" altLang="en-US" dirty="0"/>
              <a:t>自然语言处理人机之间的交流与沟通，在增强实时沟通效率的同时弱化系统</a:t>
            </a:r>
            <a:r>
              <a:rPr lang="en-US" altLang="zh-CN" dirty="0"/>
              <a:t>NPC</a:t>
            </a:r>
            <a:r>
              <a:rPr lang="zh-CN" altLang="en-US" dirty="0"/>
              <a:t>的机器属性；通过智能语音算法，完成不同语言玩家之间的无障碍交流；通过海量数据进行机器学习，训练人工智能进行内容创作，从而达到从</a:t>
            </a:r>
            <a:r>
              <a:rPr lang="en-US" altLang="zh-CN" dirty="0"/>
              <a:t>UGC</a:t>
            </a:r>
            <a:r>
              <a:rPr lang="zh-CN" altLang="en-US" dirty="0"/>
              <a:t>和</a:t>
            </a:r>
            <a:r>
              <a:rPr lang="en-US" altLang="zh-CN" dirty="0"/>
              <a:t>PGC</a:t>
            </a:r>
            <a:r>
              <a:rPr lang="zh-CN" altLang="en-US" dirty="0"/>
              <a:t>到</a:t>
            </a:r>
            <a:r>
              <a:rPr lang="en-US" altLang="zh-CN" dirty="0"/>
              <a:t>AIGC</a:t>
            </a:r>
            <a:r>
              <a:rPr lang="zh-CN" altLang="en-US" dirty="0"/>
              <a:t>的转变。</a:t>
            </a:r>
          </a:p>
        </p:txBody>
      </p:sp>
      <p:sp>
        <p:nvSpPr>
          <p:cNvPr id="123" name="矩形: 剪去对角 122">
            <a:extLst>
              <a:ext uri="{FF2B5EF4-FFF2-40B4-BE49-F238E27FC236}">
                <a16:creationId xmlns:a16="http://schemas.microsoft.com/office/drawing/2014/main" xmlns="" id="{86358739-68E6-093B-5A0E-55728D9A1581}"/>
              </a:ext>
            </a:extLst>
          </p:cNvPr>
          <p:cNvSpPr/>
          <p:nvPr/>
        </p:nvSpPr>
        <p:spPr>
          <a:xfrm>
            <a:off x="747796" y="4360009"/>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8" name="文本框 127">
            <a:extLst>
              <a:ext uri="{FF2B5EF4-FFF2-40B4-BE49-F238E27FC236}">
                <a16:creationId xmlns:a16="http://schemas.microsoft.com/office/drawing/2014/main" xmlns="" id="{818DE6EB-7E98-AEF5-96CF-887079F9D3A3}"/>
              </a:ext>
            </a:extLst>
          </p:cNvPr>
          <p:cNvSpPr txBox="1"/>
          <p:nvPr/>
        </p:nvSpPr>
        <p:spPr>
          <a:xfrm>
            <a:off x="1499841" y="4438276"/>
            <a:ext cx="718145" cy="215444"/>
          </a:xfrm>
          <a:prstGeom prst="rect">
            <a:avLst/>
          </a:prstGeom>
          <a:noFill/>
        </p:spPr>
        <p:txBody>
          <a:bodyPr wrap="none" lIns="0" tIns="0" rIns="0" bIns="0" rtlCol="0">
            <a:noAutofit/>
          </a:bodyPr>
          <a:lstStyle/>
          <a:p>
            <a:pPr algn="ctr"/>
            <a:r>
              <a:rPr lang="zh-CN" altLang="en-US" sz="1400" dirty="0">
                <a:solidFill>
                  <a:schemeClr val="bg1"/>
                </a:solidFill>
              </a:rPr>
              <a:t>智能语音</a:t>
            </a:r>
          </a:p>
        </p:txBody>
      </p:sp>
      <p:sp>
        <p:nvSpPr>
          <p:cNvPr id="129" name="矩形: 剪去对角 128">
            <a:extLst>
              <a:ext uri="{FF2B5EF4-FFF2-40B4-BE49-F238E27FC236}">
                <a16:creationId xmlns:a16="http://schemas.microsoft.com/office/drawing/2014/main" xmlns="" id="{942B1C5D-75CF-72BA-D4B4-A60047B5E188}"/>
              </a:ext>
            </a:extLst>
          </p:cNvPr>
          <p:cNvSpPr/>
          <p:nvPr/>
        </p:nvSpPr>
        <p:spPr>
          <a:xfrm>
            <a:off x="3099591" y="4360009"/>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0" name="文本框 129">
            <a:extLst>
              <a:ext uri="{FF2B5EF4-FFF2-40B4-BE49-F238E27FC236}">
                <a16:creationId xmlns:a16="http://schemas.microsoft.com/office/drawing/2014/main" xmlns="" id="{437F1CA9-D0FD-2D64-6CD5-BD1FA51F3115}"/>
              </a:ext>
            </a:extLst>
          </p:cNvPr>
          <p:cNvSpPr txBox="1"/>
          <p:nvPr/>
        </p:nvSpPr>
        <p:spPr>
          <a:xfrm>
            <a:off x="3491761" y="4438276"/>
            <a:ext cx="1437894" cy="215444"/>
          </a:xfrm>
          <a:prstGeom prst="rect">
            <a:avLst/>
          </a:prstGeom>
          <a:noFill/>
        </p:spPr>
        <p:txBody>
          <a:bodyPr wrap="none" lIns="0" tIns="0" rIns="0" bIns="0" rtlCol="0">
            <a:noAutofit/>
          </a:bodyPr>
          <a:lstStyle/>
          <a:p>
            <a:pPr algn="ctr"/>
            <a:r>
              <a:rPr lang="en-US" altLang="zh-CN" sz="1400" dirty="0">
                <a:solidFill>
                  <a:schemeClr val="bg1"/>
                </a:solidFill>
              </a:rPr>
              <a:t>NLP</a:t>
            </a:r>
            <a:r>
              <a:rPr lang="zh-CN" altLang="en-US" sz="1400" dirty="0">
                <a:solidFill>
                  <a:schemeClr val="bg1"/>
                </a:solidFill>
              </a:rPr>
              <a:t>自然语言处理</a:t>
            </a:r>
          </a:p>
        </p:txBody>
      </p:sp>
      <p:sp>
        <p:nvSpPr>
          <p:cNvPr id="131" name="矩形: 剪去对角 130">
            <a:extLst>
              <a:ext uri="{FF2B5EF4-FFF2-40B4-BE49-F238E27FC236}">
                <a16:creationId xmlns:a16="http://schemas.microsoft.com/office/drawing/2014/main" xmlns="" id="{BCB4CFCA-8FC6-000B-111E-5CBAB6FFE3A0}"/>
              </a:ext>
            </a:extLst>
          </p:cNvPr>
          <p:cNvSpPr/>
          <p:nvPr/>
        </p:nvSpPr>
        <p:spPr>
          <a:xfrm>
            <a:off x="744802" y="4889093"/>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2" name="文本框 131">
            <a:extLst>
              <a:ext uri="{FF2B5EF4-FFF2-40B4-BE49-F238E27FC236}">
                <a16:creationId xmlns:a16="http://schemas.microsoft.com/office/drawing/2014/main" xmlns="" id="{DBA1D13F-C9FD-C8C8-DCF5-168A0414BD64}"/>
              </a:ext>
            </a:extLst>
          </p:cNvPr>
          <p:cNvSpPr txBox="1"/>
          <p:nvPr/>
        </p:nvSpPr>
        <p:spPr>
          <a:xfrm>
            <a:off x="1496846" y="4967360"/>
            <a:ext cx="718145" cy="215444"/>
          </a:xfrm>
          <a:prstGeom prst="rect">
            <a:avLst/>
          </a:prstGeom>
          <a:noFill/>
        </p:spPr>
        <p:txBody>
          <a:bodyPr wrap="none" lIns="0" tIns="0" rIns="0" bIns="0" rtlCol="0">
            <a:noAutofit/>
          </a:bodyPr>
          <a:lstStyle/>
          <a:p>
            <a:pPr algn="ctr"/>
            <a:r>
              <a:rPr lang="zh-CN" altLang="en-US" sz="1400" dirty="0">
                <a:solidFill>
                  <a:schemeClr val="bg1"/>
                </a:solidFill>
              </a:rPr>
              <a:t>机器学习</a:t>
            </a:r>
          </a:p>
        </p:txBody>
      </p:sp>
      <p:sp>
        <p:nvSpPr>
          <p:cNvPr id="133" name="矩形: 剪去对角 132">
            <a:extLst>
              <a:ext uri="{FF2B5EF4-FFF2-40B4-BE49-F238E27FC236}">
                <a16:creationId xmlns:a16="http://schemas.microsoft.com/office/drawing/2014/main" xmlns="" id="{D5A8A4C4-500A-8B71-654A-45E1D75A3FEE}"/>
              </a:ext>
            </a:extLst>
          </p:cNvPr>
          <p:cNvSpPr/>
          <p:nvPr/>
        </p:nvSpPr>
        <p:spPr>
          <a:xfrm>
            <a:off x="3099591" y="4883457"/>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4" name="文本框 133">
            <a:extLst>
              <a:ext uri="{FF2B5EF4-FFF2-40B4-BE49-F238E27FC236}">
                <a16:creationId xmlns:a16="http://schemas.microsoft.com/office/drawing/2014/main" xmlns="" id="{10834C8F-F71E-37C1-76BE-9609030B3091}"/>
              </a:ext>
            </a:extLst>
          </p:cNvPr>
          <p:cNvSpPr txBox="1"/>
          <p:nvPr/>
        </p:nvSpPr>
        <p:spPr>
          <a:xfrm>
            <a:off x="3761867" y="4961724"/>
            <a:ext cx="897682" cy="215444"/>
          </a:xfrm>
          <a:prstGeom prst="rect">
            <a:avLst/>
          </a:prstGeom>
          <a:noFill/>
        </p:spPr>
        <p:txBody>
          <a:bodyPr wrap="none" lIns="0" tIns="0" rIns="0" bIns="0" rtlCol="0">
            <a:noAutofit/>
          </a:bodyPr>
          <a:lstStyle/>
          <a:p>
            <a:pPr algn="ctr"/>
            <a:r>
              <a:rPr lang="zh-CN" altLang="en-US" sz="1400" dirty="0">
                <a:solidFill>
                  <a:schemeClr val="bg1"/>
                </a:solidFill>
              </a:rPr>
              <a:t>计算机视觉</a:t>
            </a:r>
          </a:p>
        </p:txBody>
      </p:sp>
    </p:spTree>
    <p:extLst>
      <p:ext uri="{BB962C8B-B14F-4D97-AF65-F5344CB8AC3E}">
        <p14:creationId xmlns:p14="http://schemas.microsoft.com/office/powerpoint/2010/main" val="127954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descr="形状&#10;&#10;描述已自动生成">
            <a:extLst>
              <a:ext uri="{FF2B5EF4-FFF2-40B4-BE49-F238E27FC236}">
                <a16:creationId xmlns:a16="http://schemas.microsoft.com/office/drawing/2014/main" xmlns="" id="{877DE708-600D-B95C-256A-632E74F216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7108" y="3165665"/>
            <a:ext cx="879021" cy="885314"/>
          </a:xfrm>
          <a:prstGeom prst="rect">
            <a:avLst/>
          </a:prstGeom>
        </p:spPr>
      </p:pic>
      <p:pic>
        <p:nvPicPr>
          <p:cNvPr id="54" name="图片 53" descr="图片包含 蛋糕, 装饰, 巧克力, 桌子&#10;&#10;描述已自动生成">
            <a:extLst>
              <a:ext uri="{FF2B5EF4-FFF2-40B4-BE49-F238E27FC236}">
                <a16:creationId xmlns:a16="http://schemas.microsoft.com/office/drawing/2014/main" xmlns="" id="{EEDCDE86-B1DB-73CC-3BDD-36830142BA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1689" y="3165664"/>
            <a:ext cx="925257" cy="885315"/>
          </a:xfrm>
          <a:prstGeom prst="rect">
            <a:avLst/>
          </a:prstGeom>
        </p:spPr>
      </p:pic>
      <p:pic>
        <p:nvPicPr>
          <p:cNvPr id="55" name="图片 54" descr="图片包含 桌子, 黑暗, 巧克力, 紫色&#10;&#10;描述已自动生成">
            <a:extLst>
              <a:ext uri="{FF2B5EF4-FFF2-40B4-BE49-F238E27FC236}">
                <a16:creationId xmlns:a16="http://schemas.microsoft.com/office/drawing/2014/main" xmlns="" id="{9547A7FA-873A-4CEA-A616-4FCC4D7103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87358" y="3165665"/>
            <a:ext cx="885314" cy="885314"/>
          </a:xfrm>
          <a:prstGeom prst="rect">
            <a:avLst/>
          </a:prstGeom>
        </p:spPr>
      </p:pic>
      <p:pic>
        <p:nvPicPr>
          <p:cNvPr id="56" name="图片 55" descr="图片包含 游戏机, 大, 蓝色, 消防栓&#10;&#10;描述已自动生成">
            <a:extLst>
              <a:ext uri="{FF2B5EF4-FFF2-40B4-BE49-F238E27FC236}">
                <a16:creationId xmlns:a16="http://schemas.microsoft.com/office/drawing/2014/main" xmlns="" id="{939F8635-8440-3C46-AD8B-A76900BD67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66542" y="3165379"/>
            <a:ext cx="874734" cy="885600"/>
          </a:xfrm>
          <a:prstGeom prst="rect">
            <a:avLst/>
          </a:prstGeom>
        </p:spPr>
      </p:pic>
      <p:cxnSp>
        <p:nvCxnSpPr>
          <p:cNvPr id="14" name="直接连接符 13">
            <a:extLst>
              <a:ext uri="{FF2B5EF4-FFF2-40B4-BE49-F238E27FC236}">
                <a16:creationId xmlns:a16="http://schemas.microsoft.com/office/drawing/2014/main" xmlns="" id="{3A9C3943-4445-0CAA-20E0-362173264457}"/>
              </a:ext>
            </a:extLst>
          </p:cNvPr>
          <p:cNvCxnSpPr>
            <a:cxnSpLocks/>
          </p:cNvCxnSpPr>
          <p:nvPr/>
        </p:nvCxnSpPr>
        <p:spPr>
          <a:xfrm>
            <a:off x="988873" y="2479796"/>
            <a:ext cx="1800000" cy="0"/>
          </a:xfrm>
          <a:prstGeom prst="line">
            <a:avLst/>
          </a:prstGeom>
          <a:noFill/>
          <a:ln w="76200">
            <a:solidFill>
              <a:schemeClr val="accent3"/>
            </a:solidFill>
          </a:ln>
          <a:effectLst>
            <a:outerShdw blurRad="508000" sx="102000" sy="102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a:extLst>
              <a:ext uri="{FF2B5EF4-FFF2-40B4-BE49-F238E27FC236}">
                <a16:creationId xmlns:a16="http://schemas.microsoft.com/office/drawing/2014/main" xmlns="" id="{F58C1BC3-9915-112C-E1D7-97871C9B1E36}"/>
              </a:ext>
            </a:extLst>
          </p:cNvPr>
          <p:cNvCxnSpPr>
            <a:cxnSpLocks/>
          </p:cNvCxnSpPr>
          <p:nvPr/>
        </p:nvCxnSpPr>
        <p:spPr>
          <a:xfrm>
            <a:off x="988873" y="2479796"/>
            <a:ext cx="1800000" cy="0"/>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1" name="矩形: 剪去对角 20">
            <a:extLst>
              <a:ext uri="{FF2B5EF4-FFF2-40B4-BE49-F238E27FC236}">
                <a16:creationId xmlns:a16="http://schemas.microsoft.com/office/drawing/2014/main" xmlns="" id="{742CF434-997A-ED56-BE33-3371356BF94E}"/>
              </a:ext>
            </a:extLst>
          </p:cNvPr>
          <p:cNvSpPr/>
          <p:nvPr/>
        </p:nvSpPr>
        <p:spPr>
          <a:xfrm>
            <a:off x="988873" y="3457396"/>
            <a:ext cx="2233298" cy="2026281"/>
          </a:xfrm>
          <a:prstGeom prst="snip2DiagRect">
            <a:avLst/>
          </a:prstGeom>
          <a:gradFill>
            <a:gsLst>
              <a:gs pos="0">
                <a:schemeClr val="accent1">
                  <a:alpha val="0"/>
                </a:schemeClr>
              </a:gs>
              <a:gs pos="100000">
                <a:schemeClr val="accent3">
                  <a:alpha val="95000"/>
                </a:schemeClr>
              </a:gs>
            </a:gsLst>
            <a:lin ang="2700000" scaled="0"/>
          </a:gradFill>
          <a:ln w="25400">
            <a:gradFill>
              <a:gsLst>
                <a:gs pos="0">
                  <a:schemeClr val="accent3"/>
                </a:gs>
                <a:gs pos="100000">
                  <a:schemeClr val="accent1">
                    <a:alpha val="0"/>
                  </a:schemeClr>
                </a:gs>
              </a:gsLst>
              <a:lin ang="2700000" scaled="0"/>
            </a:gradFill>
          </a:ln>
          <a:effectLst>
            <a:outerShdw blurRad="609600" dist="127000" dir="5400000" sx="105000" sy="105000" algn="t" rotWithShape="0">
              <a:schemeClr val="accent3">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2" name="矩形: 剪去对角 21">
            <a:extLst>
              <a:ext uri="{FF2B5EF4-FFF2-40B4-BE49-F238E27FC236}">
                <a16:creationId xmlns:a16="http://schemas.microsoft.com/office/drawing/2014/main" xmlns="" id="{BB5F6500-18EC-C495-5129-255D7E7BFE9A}"/>
              </a:ext>
            </a:extLst>
          </p:cNvPr>
          <p:cNvSpPr/>
          <p:nvPr/>
        </p:nvSpPr>
        <p:spPr>
          <a:xfrm>
            <a:off x="3594387" y="3457396"/>
            <a:ext cx="2233298" cy="2026281"/>
          </a:xfrm>
          <a:prstGeom prst="snip2DiagRect">
            <a:avLst/>
          </a:prstGeom>
          <a:gradFill>
            <a:gsLst>
              <a:gs pos="0">
                <a:schemeClr val="accent1">
                  <a:alpha val="0"/>
                </a:schemeClr>
              </a:gs>
              <a:gs pos="100000">
                <a:schemeClr val="accent3">
                  <a:alpha val="90000"/>
                </a:schemeClr>
              </a:gs>
            </a:gsLst>
            <a:lin ang="2700000" scaled="0"/>
          </a:gradFill>
          <a:ln w="25400">
            <a:gradFill>
              <a:gsLst>
                <a:gs pos="0">
                  <a:schemeClr val="accent3"/>
                </a:gs>
                <a:gs pos="100000">
                  <a:schemeClr val="accent1">
                    <a:alpha val="0"/>
                  </a:schemeClr>
                </a:gs>
              </a:gsLst>
              <a:lin ang="2700000" scaled="0"/>
            </a:gradFill>
          </a:ln>
          <a:effectLst>
            <a:outerShdw blurRad="609600" dist="127000" dir="5400000" sx="105000" sy="105000" algn="t" rotWithShape="0">
              <a:schemeClr val="accent3">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3" name="矩形: 剪去对角 22">
            <a:extLst>
              <a:ext uri="{FF2B5EF4-FFF2-40B4-BE49-F238E27FC236}">
                <a16:creationId xmlns:a16="http://schemas.microsoft.com/office/drawing/2014/main" xmlns="" id="{25C0911C-64A9-FDC3-5051-3855A6427621}"/>
              </a:ext>
            </a:extLst>
          </p:cNvPr>
          <p:cNvSpPr/>
          <p:nvPr/>
        </p:nvSpPr>
        <p:spPr>
          <a:xfrm>
            <a:off x="6199901" y="3457396"/>
            <a:ext cx="2233298" cy="2026281"/>
          </a:xfrm>
          <a:prstGeom prst="snip2DiagRect">
            <a:avLst/>
          </a:prstGeom>
          <a:gradFill>
            <a:gsLst>
              <a:gs pos="0">
                <a:schemeClr val="accent1">
                  <a:alpha val="0"/>
                </a:schemeClr>
              </a:gs>
              <a:gs pos="100000">
                <a:schemeClr val="accent3">
                  <a:alpha val="90000"/>
                </a:schemeClr>
              </a:gs>
            </a:gsLst>
            <a:lin ang="2700000" scaled="0"/>
          </a:gradFill>
          <a:ln w="25400">
            <a:gradFill>
              <a:gsLst>
                <a:gs pos="0">
                  <a:schemeClr val="accent3"/>
                </a:gs>
                <a:gs pos="100000">
                  <a:schemeClr val="accent1">
                    <a:alpha val="0"/>
                  </a:schemeClr>
                </a:gs>
              </a:gsLst>
              <a:lin ang="2700000" scaled="0"/>
            </a:gradFill>
          </a:ln>
          <a:effectLst>
            <a:outerShdw blurRad="609600" dist="127000" dir="5400000" sx="105000" sy="105000" algn="t" rotWithShape="0">
              <a:schemeClr val="accent3">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4" name="矩形: 剪去对角 23">
            <a:extLst>
              <a:ext uri="{FF2B5EF4-FFF2-40B4-BE49-F238E27FC236}">
                <a16:creationId xmlns:a16="http://schemas.microsoft.com/office/drawing/2014/main" xmlns="" id="{184DE6FD-2224-AC95-9A39-ABD2962A8ECB}"/>
              </a:ext>
            </a:extLst>
          </p:cNvPr>
          <p:cNvSpPr/>
          <p:nvPr/>
        </p:nvSpPr>
        <p:spPr>
          <a:xfrm>
            <a:off x="8805416" y="3457396"/>
            <a:ext cx="2233298" cy="2026281"/>
          </a:xfrm>
          <a:prstGeom prst="snip2DiagRect">
            <a:avLst/>
          </a:prstGeom>
          <a:gradFill>
            <a:gsLst>
              <a:gs pos="0">
                <a:schemeClr val="accent1">
                  <a:alpha val="0"/>
                </a:schemeClr>
              </a:gs>
              <a:gs pos="100000">
                <a:schemeClr val="accent3">
                  <a:alpha val="90000"/>
                </a:schemeClr>
              </a:gs>
            </a:gsLst>
            <a:lin ang="2700000" scaled="0"/>
          </a:gradFill>
          <a:ln w="25400">
            <a:gradFill>
              <a:gsLst>
                <a:gs pos="0">
                  <a:schemeClr val="accent3"/>
                </a:gs>
                <a:gs pos="100000">
                  <a:schemeClr val="accent1">
                    <a:alpha val="0"/>
                  </a:schemeClr>
                </a:gs>
              </a:gsLst>
              <a:lin ang="2700000" scaled="0"/>
            </a:gradFill>
          </a:ln>
          <a:effectLst>
            <a:outerShdw blurRad="609600" dist="127000" dir="5400000" sx="105000" sy="105000" algn="t" rotWithShape="0">
              <a:schemeClr val="accent3">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35" name="文本框 34">
            <a:extLst>
              <a:ext uri="{FF2B5EF4-FFF2-40B4-BE49-F238E27FC236}">
                <a16:creationId xmlns:a16="http://schemas.microsoft.com/office/drawing/2014/main" xmlns="" id="{05125D31-AEC6-C25F-193A-266DEA6CF285}"/>
              </a:ext>
            </a:extLst>
          </p:cNvPr>
          <p:cNvSpPr txBox="1"/>
          <p:nvPr/>
        </p:nvSpPr>
        <p:spPr>
          <a:xfrm>
            <a:off x="911636" y="616363"/>
            <a:ext cx="5961568" cy="1477328"/>
          </a:xfrm>
          <a:prstGeom prst="rect">
            <a:avLst/>
          </a:prstGeom>
          <a:noFill/>
        </p:spPr>
        <p:txBody>
          <a:bodyPr wrap="none" lIns="0" tIns="0" rIns="0" bIns="0" rtlCol="0">
            <a:noAutofit/>
          </a:bodyPr>
          <a:lstStyle/>
          <a:p>
            <a:r>
              <a:rPr lang="en-US" altLang="zh-CN" sz="96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mj-lt"/>
                <a:ea typeface="OPPOSans B" panose="00020600040101010101" pitchFamily="18" charset="-122"/>
                <a:sym typeface="Manrope3 Medium" panose="00000606000000000000" pitchFamily="50" charset="0"/>
              </a:rPr>
              <a:t>CONTENTS</a:t>
            </a:r>
            <a:endParaRPr lang="zh-CN" altLang="en-US" sz="96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mj-lt"/>
              <a:ea typeface="OPPOSans B" panose="00020600040101010101" pitchFamily="18" charset="-122"/>
              <a:sym typeface="Manrope3 Medium" panose="00000606000000000000" pitchFamily="50" charset="0"/>
            </a:endParaRPr>
          </a:p>
        </p:txBody>
      </p:sp>
      <p:sp>
        <p:nvSpPr>
          <p:cNvPr id="36" name="文本框 35">
            <a:extLst>
              <a:ext uri="{FF2B5EF4-FFF2-40B4-BE49-F238E27FC236}">
                <a16:creationId xmlns:a16="http://schemas.microsoft.com/office/drawing/2014/main" xmlns="" id="{E2931F62-03B9-B910-F5CE-2F71C8F51B99}"/>
              </a:ext>
            </a:extLst>
          </p:cNvPr>
          <p:cNvSpPr txBox="1"/>
          <p:nvPr/>
        </p:nvSpPr>
        <p:spPr>
          <a:xfrm>
            <a:off x="911636" y="299761"/>
            <a:ext cx="5961568" cy="1477328"/>
          </a:xfrm>
          <a:prstGeom prst="rect">
            <a:avLst/>
          </a:prstGeom>
          <a:noFill/>
        </p:spPr>
        <p:txBody>
          <a:bodyPr wrap="none" lIns="0" tIns="0" rIns="0" bIns="0" rtlCol="0">
            <a:noAutofit/>
          </a:bodyPr>
          <a:lstStyle/>
          <a:p>
            <a:r>
              <a:rPr lang="en-US" altLang="zh-CN" sz="9600" dirty="0">
                <a:ln>
                  <a:gradFill>
                    <a:gsLst>
                      <a:gs pos="0">
                        <a:schemeClr val="accent1">
                          <a:lumMod val="5000"/>
                          <a:lumOff val="95000"/>
                          <a:alpha val="50000"/>
                        </a:schemeClr>
                      </a:gs>
                      <a:gs pos="35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CONTENTS</a:t>
            </a:r>
            <a:endParaRPr lang="zh-CN" altLang="en-US" sz="9600" dirty="0">
              <a:ln>
                <a:gradFill>
                  <a:gsLst>
                    <a:gs pos="0">
                      <a:schemeClr val="accent1">
                        <a:lumMod val="5000"/>
                        <a:lumOff val="95000"/>
                        <a:alpha val="50000"/>
                      </a:schemeClr>
                    </a:gs>
                    <a:gs pos="35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29" name="文本框 28">
            <a:extLst>
              <a:ext uri="{FF2B5EF4-FFF2-40B4-BE49-F238E27FC236}">
                <a16:creationId xmlns:a16="http://schemas.microsoft.com/office/drawing/2014/main" xmlns="" id="{FFC48870-C3EC-B208-1FD0-284DAF1BFCDE}"/>
              </a:ext>
            </a:extLst>
          </p:cNvPr>
          <p:cNvSpPr txBox="1"/>
          <p:nvPr/>
        </p:nvSpPr>
        <p:spPr>
          <a:xfrm>
            <a:off x="1215202" y="3754293"/>
            <a:ext cx="652423" cy="246221"/>
          </a:xfrm>
          <a:prstGeom prst="rect">
            <a:avLst/>
          </a:prstGeom>
          <a:noFill/>
        </p:spPr>
        <p:txBody>
          <a:bodyPr wrap="none" lIns="0" tIns="0" rIns="0" bIns="0" rtlCol="0">
            <a:noAutofit/>
          </a:bodyPr>
          <a:lstStyle/>
          <a:p>
            <a:r>
              <a:rPr lang="en-US" altLang="zh-CN"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TARA1</a:t>
            </a:r>
            <a:endParaRPr lang="zh-CN" altLang="en-US"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38" name="文本框 37">
            <a:extLst>
              <a:ext uri="{FF2B5EF4-FFF2-40B4-BE49-F238E27FC236}">
                <a16:creationId xmlns:a16="http://schemas.microsoft.com/office/drawing/2014/main" xmlns="" id="{793C1EA0-89DC-7544-53D5-189DFD3AE5A7}"/>
              </a:ext>
            </a:extLst>
          </p:cNvPr>
          <p:cNvSpPr txBox="1"/>
          <p:nvPr/>
        </p:nvSpPr>
        <p:spPr>
          <a:xfrm>
            <a:off x="1823438" y="4237694"/>
            <a:ext cx="1324080" cy="1477328"/>
          </a:xfrm>
          <a:prstGeom prst="rect">
            <a:avLst/>
          </a:prstGeom>
          <a:noFill/>
        </p:spPr>
        <p:txBody>
          <a:bodyPr wrap="none" lIns="0" tIns="0" rIns="0" bIns="0" rtlCol="0">
            <a:noAutofit/>
          </a:bodyPr>
          <a:lstStyle/>
          <a:p>
            <a:pPr algn="ctr"/>
            <a:r>
              <a:rPr lang="en-US" altLang="zh-CN"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01</a:t>
            </a:r>
            <a:endParaRPr lang="zh-CN" altLang="en-US"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41" name="文本框 40">
            <a:extLst>
              <a:ext uri="{FF2B5EF4-FFF2-40B4-BE49-F238E27FC236}">
                <a16:creationId xmlns:a16="http://schemas.microsoft.com/office/drawing/2014/main" xmlns="" id="{C39C0C10-0273-EA4A-53E9-473054E3A420}"/>
              </a:ext>
            </a:extLst>
          </p:cNvPr>
          <p:cNvSpPr txBox="1"/>
          <p:nvPr/>
        </p:nvSpPr>
        <p:spPr>
          <a:xfrm>
            <a:off x="3820716" y="3754293"/>
            <a:ext cx="690895" cy="246221"/>
          </a:xfrm>
          <a:prstGeom prst="rect">
            <a:avLst/>
          </a:prstGeom>
          <a:noFill/>
        </p:spPr>
        <p:txBody>
          <a:bodyPr wrap="none" lIns="0" tIns="0" rIns="0" bIns="0" rtlCol="0">
            <a:noAutofit/>
          </a:bodyPr>
          <a:lstStyle/>
          <a:p>
            <a:r>
              <a:rPr lang="en-US" altLang="zh-CN"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TARA2</a:t>
            </a:r>
            <a:endParaRPr lang="zh-CN" altLang="en-US"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43" name="文本框 42">
            <a:extLst>
              <a:ext uri="{FF2B5EF4-FFF2-40B4-BE49-F238E27FC236}">
                <a16:creationId xmlns:a16="http://schemas.microsoft.com/office/drawing/2014/main" xmlns="" id="{F410E99E-CDB2-83F3-4FA9-816E202CE20E}"/>
              </a:ext>
            </a:extLst>
          </p:cNvPr>
          <p:cNvSpPr txBox="1"/>
          <p:nvPr/>
        </p:nvSpPr>
        <p:spPr>
          <a:xfrm>
            <a:off x="4317543" y="4237694"/>
            <a:ext cx="1546898" cy="1477328"/>
          </a:xfrm>
          <a:prstGeom prst="rect">
            <a:avLst/>
          </a:prstGeom>
          <a:noFill/>
        </p:spPr>
        <p:txBody>
          <a:bodyPr wrap="none" lIns="0" tIns="0" rIns="0" bIns="0" rtlCol="0">
            <a:noAutofit/>
          </a:bodyPr>
          <a:lstStyle/>
          <a:p>
            <a:pPr algn="ctr"/>
            <a:r>
              <a:rPr lang="en-US" altLang="zh-CN"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02</a:t>
            </a:r>
            <a:endParaRPr lang="zh-CN" altLang="en-US"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45" name="文本框 44">
            <a:extLst>
              <a:ext uri="{FF2B5EF4-FFF2-40B4-BE49-F238E27FC236}">
                <a16:creationId xmlns:a16="http://schemas.microsoft.com/office/drawing/2014/main" xmlns="" id="{28DC4004-970A-1318-405E-FB025095CE4D}"/>
              </a:ext>
            </a:extLst>
          </p:cNvPr>
          <p:cNvSpPr txBox="1"/>
          <p:nvPr/>
        </p:nvSpPr>
        <p:spPr>
          <a:xfrm>
            <a:off x="6426230" y="3754293"/>
            <a:ext cx="690895" cy="246221"/>
          </a:xfrm>
          <a:prstGeom prst="rect">
            <a:avLst/>
          </a:prstGeom>
          <a:noFill/>
        </p:spPr>
        <p:txBody>
          <a:bodyPr wrap="none" lIns="0" tIns="0" rIns="0" bIns="0" rtlCol="0">
            <a:noAutofit/>
          </a:bodyPr>
          <a:lstStyle/>
          <a:p>
            <a:r>
              <a:rPr lang="en-US" altLang="zh-CN" sz="1600" dirty="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TARA3</a:t>
            </a:r>
            <a:endParaRPr lang="zh-CN" altLang="en-US" sz="1600" dirty="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47" name="文本框 46">
            <a:extLst>
              <a:ext uri="{FF2B5EF4-FFF2-40B4-BE49-F238E27FC236}">
                <a16:creationId xmlns:a16="http://schemas.microsoft.com/office/drawing/2014/main" xmlns="" id="{DA62AF6E-A56B-25F3-6F51-B28F4D3B6F78}"/>
              </a:ext>
            </a:extLst>
          </p:cNvPr>
          <p:cNvSpPr txBox="1"/>
          <p:nvPr/>
        </p:nvSpPr>
        <p:spPr>
          <a:xfrm>
            <a:off x="6915843" y="4237694"/>
            <a:ext cx="1561326" cy="1477328"/>
          </a:xfrm>
          <a:prstGeom prst="rect">
            <a:avLst/>
          </a:prstGeom>
          <a:noFill/>
        </p:spPr>
        <p:txBody>
          <a:bodyPr wrap="none" lIns="0" tIns="0" rIns="0" bIns="0" rtlCol="0">
            <a:noAutofit/>
          </a:bodyPr>
          <a:lstStyle/>
          <a:p>
            <a:pPr algn="ctr"/>
            <a:r>
              <a:rPr lang="en-US" altLang="zh-CN"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03</a:t>
            </a:r>
            <a:endParaRPr lang="zh-CN" altLang="en-US"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49" name="文本框 48">
            <a:extLst>
              <a:ext uri="{FF2B5EF4-FFF2-40B4-BE49-F238E27FC236}">
                <a16:creationId xmlns:a16="http://schemas.microsoft.com/office/drawing/2014/main" xmlns="" id="{EB43E7CD-BFC1-1BAE-3F0A-C07443A5A1A9}"/>
              </a:ext>
            </a:extLst>
          </p:cNvPr>
          <p:cNvSpPr txBox="1"/>
          <p:nvPr/>
        </p:nvSpPr>
        <p:spPr>
          <a:xfrm>
            <a:off x="9031745" y="3754293"/>
            <a:ext cx="652423" cy="246221"/>
          </a:xfrm>
          <a:prstGeom prst="rect">
            <a:avLst/>
          </a:prstGeom>
          <a:noFill/>
        </p:spPr>
        <p:txBody>
          <a:bodyPr wrap="none" lIns="0" tIns="0" rIns="0" bIns="0" rtlCol="0">
            <a:noAutofit/>
          </a:bodyPr>
          <a:lstStyle/>
          <a:p>
            <a:r>
              <a:rPr lang="en-US" altLang="zh-CN"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TARA1</a:t>
            </a:r>
            <a:endParaRPr lang="zh-CN" altLang="en-US"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51" name="文本框 50">
            <a:extLst>
              <a:ext uri="{FF2B5EF4-FFF2-40B4-BE49-F238E27FC236}">
                <a16:creationId xmlns:a16="http://schemas.microsoft.com/office/drawing/2014/main" xmlns="" id="{5426A17F-E85D-0C7C-BDC5-E2BADD3AE49E}"/>
              </a:ext>
            </a:extLst>
          </p:cNvPr>
          <p:cNvSpPr txBox="1"/>
          <p:nvPr/>
        </p:nvSpPr>
        <p:spPr>
          <a:xfrm>
            <a:off x="9518153" y="4237694"/>
            <a:ext cx="1567737" cy="1477328"/>
          </a:xfrm>
          <a:prstGeom prst="rect">
            <a:avLst/>
          </a:prstGeom>
          <a:noFill/>
        </p:spPr>
        <p:txBody>
          <a:bodyPr wrap="none" lIns="0" tIns="0" rIns="0" bIns="0" rtlCol="0">
            <a:noAutofit/>
          </a:bodyPr>
          <a:lstStyle/>
          <a:p>
            <a:pPr algn="ctr"/>
            <a:r>
              <a:rPr lang="en-US" altLang="zh-CN" sz="960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04</a:t>
            </a:r>
            <a:endParaRPr lang="zh-CN" altLang="en-US" sz="960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39" name="矩形: 剪去对角 38">
            <a:extLst>
              <a:ext uri="{FF2B5EF4-FFF2-40B4-BE49-F238E27FC236}">
                <a16:creationId xmlns:a16="http://schemas.microsoft.com/office/drawing/2014/main" xmlns="" id="{0BF016F3-F6BB-EA13-0A37-81BA2B968BB5}"/>
              </a:ext>
            </a:extLst>
          </p:cNvPr>
          <p:cNvSpPr/>
          <p:nvPr/>
        </p:nvSpPr>
        <p:spPr>
          <a:xfrm>
            <a:off x="854915" y="3380106"/>
            <a:ext cx="2233298" cy="2026281"/>
          </a:xfrm>
          <a:prstGeom prst="snip2DiagRect">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40" name="矩形: 剪去对角 39">
            <a:extLst>
              <a:ext uri="{FF2B5EF4-FFF2-40B4-BE49-F238E27FC236}">
                <a16:creationId xmlns:a16="http://schemas.microsoft.com/office/drawing/2014/main" xmlns="" id="{6070D0FF-DB03-B649-9E76-61CA0F603D05}"/>
              </a:ext>
            </a:extLst>
          </p:cNvPr>
          <p:cNvSpPr/>
          <p:nvPr/>
        </p:nvSpPr>
        <p:spPr>
          <a:xfrm>
            <a:off x="3460429" y="3380106"/>
            <a:ext cx="2233298" cy="2026281"/>
          </a:xfrm>
          <a:prstGeom prst="snip2DiagRect">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44" name="矩形: 剪去对角 43">
            <a:extLst>
              <a:ext uri="{FF2B5EF4-FFF2-40B4-BE49-F238E27FC236}">
                <a16:creationId xmlns:a16="http://schemas.microsoft.com/office/drawing/2014/main" xmlns="" id="{43C0F986-440F-B27C-054A-DEB80240A2F6}"/>
              </a:ext>
            </a:extLst>
          </p:cNvPr>
          <p:cNvSpPr/>
          <p:nvPr/>
        </p:nvSpPr>
        <p:spPr>
          <a:xfrm>
            <a:off x="6065943" y="3380106"/>
            <a:ext cx="2233298" cy="2026281"/>
          </a:xfrm>
          <a:prstGeom prst="snip2DiagRect">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48" name="矩形: 剪去对角 47">
            <a:extLst>
              <a:ext uri="{FF2B5EF4-FFF2-40B4-BE49-F238E27FC236}">
                <a16:creationId xmlns:a16="http://schemas.microsoft.com/office/drawing/2014/main" xmlns="" id="{6D3AC59C-AD31-83E8-AAD9-655C3A860118}"/>
              </a:ext>
            </a:extLst>
          </p:cNvPr>
          <p:cNvSpPr/>
          <p:nvPr/>
        </p:nvSpPr>
        <p:spPr>
          <a:xfrm>
            <a:off x="8671458" y="3380106"/>
            <a:ext cx="2233298" cy="2026281"/>
          </a:xfrm>
          <a:prstGeom prst="snip2DiagRect">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57" name="任意多边形: 形状 56">
            <a:extLst>
              <a:ext uri="{FF2B5EF4-FFF2-40B4-BE49-F238E27FC236}">
                <a16:creationId xmlns:a16="http://schemas.microsoft.com/office/drawing/2014/main" xmlns="" id="{F3251B6D-C279-6788-F3F8-F6527C99620A}"/>
              </a:ext>
            </a:extLst>
          </p:cNvPr>
          <p:cNvSpPr/>
          <p:nvPr/>
        </p:nvSpPr>
        <p:spPr>
          <a:xfrm>
            <a:off x="7765349" y="1174806"/>
            <a:ext cx="181814" cy="181814"/>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gs>
              <a:gs pos="100000">
                <a:schemeClr val="accent3"/>
              </a:gs>
            </a:gsLst>
            <a:lin ang="0" scaled="0"/>
          </a:gradFill>
          <a:ln w="4888" cap="flat">
            <a:noFill/>
            <a:prstDash val="solid"/>
            <a:miter/>
          </a:ln>
        </p:spPr>
        <p:txBody>
          <a:bodyPr rtlCol="0" anchor="ctr">
            <a:noAutofit/>
          </a:bodyPr>
          <a:lstStyle/>
          <a:p>
            <a:endParaRPr lang="zh-CN" altLang="en-US">
              <a:latin typeface="+mj-lt"/>
            </a:endParaRPr>
          </a:p>
        </p:txBody>
      </p:sp>
      <p:sp>
        <p:nvSpPr>
          <p:cNvPr id="58" name="任意多边形: 形状 57">
            <a:extLst>
              <a:ext uri="{FF2B5EF4-FFF2-40B4-BE49-F238E27FC236}">
                <a16:creationId xmlns:a16="http://schemas.microsoft.com/office/drawing/2014/main" xmlns="" id="{F4B9B1B3-8BBE-B7B6-CF20-FC3EF453F8C8}"/>
              </a:ext>
            </a:extLst>
          </p:cNvPr>
          <p:cNvSpPr/>
          <p:nvPr/>
        </p:nvSpPr>
        <p:spPr>
          <a:xfrm>
            <a:off x="7747618" y="1157075"/>
            <a:ext cx="217248" cy="217248"/>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gs>
              <a:gs pos="100000">
                <a:schemeClr val="accent3"/>
              </a:gs>
            </a:gsLst>
            <a:lin ang="0" scaled="0"/>
          </a:gradFill>
          <a:ln w="4888" cap="flat">
            <a:noFill/>
            <a:prstDash val="solid"/>
            <a:miter/>
          </a:ln>
        </p:spPr>
        <p:txBody>
          <a:bodyPr rtlCol="0" anchor="ctr">
            <a:noAutofit/>
          </a:bodyPr>
          <a:lstStyle/>
          <a:p>
            <a:endParaRPr lang="zh-CN" altLang="en-US">
              <a:latin typeface="+mj-lt"/>
            </a:endParaRPr>
          </a:p>
        </p:txBody>
      </p:sp>
      <p:sp>
        <p:nvSpPr>
          <p:cNvPr id="60" name="任意多边形: 形状 59">
            <a:extLst>
              <a:ext uri="{FF2B5EF4-FFF2-40B4-BE49-F238E27FC236}">
                <a16:creationId xmlns:a16="http://schemas.microsoft.com/office/drawing/2014/main" xmlns="" id="{BBC9ADE0-DF5E-9214-3637-12A8073A7018}"/>
              </a:ext>
            </a:extLst>
          </p:cNvPr>
          <p:cNvSpPr/>
          <p:nvPr/>
        </p:nvSpPr>
        <p:spPr>
          <a:xfrm>
            <a:off x="7955364" y="1034645"/>
            <a:ext cx="90907" cy="90907"/>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1" name="任意多边形: 形状 60">
            <a:extLst>
              <a:ext uri="{FF2B5EF4-FFF2-40B4-BE49-F238E27FC236}">
                <a16:creationId xmlns:a16="http://schemas.microsoft.com/office/drawing/2014/main" xmlns="" id="{D5EA4345-21B8-02F2-8AB4-04A9CA18FA9E}"/>
              </a:ext>
            </a:extLst>
          </p:cNvPr>
          <p:cNvSpPr/>
          <p:nvPr/>
        </p:nvSpPr>
        <p:spPr>
          <a:xfrm>
            <a:off x="7946498" y="1025779"/>
            <a:ext cx="108624" cy="108624"/>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3" name="任意多边形: 形状 62">
            <a:extLst>
              <a:ext uri="{FF2B5EF4-FFF2-40B4-BE49-F238E27FC236}">
                <a16:creationId xmlns:a16="http://schemas.microsoft.com/office/drawing/2014/main" xmlns="" id="{93E34DE1-55E0-C30E-B69C-7D0FB5A638DD}"/>
              </a:ext>
            </a:extLst>
          </p:cNvPr>
          <p:cNvSpPr/>
          <p:nvPr/>
        </p:nvSpPr>
        <p:spPr>
          <a:xfrm>
            <a:off x="8277924" y="1287927"/>
            <a:ext cx="61468" cy="61468"/>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4" name="任意多边形: 形状 63">
            <a:extLst>
              <a:ext uri="{FF2B5EF4-FFF2-40B4-BE49-F238E27FC236}">
                <a16:creationId xmlns:a16="http://schemas.microsoft.com/office/drawing/2014/main" xmlns="" id="{83600794-1148-9EEA-161D-FE905D666925}"/>
              </a:ext>
            </a:extLst>
          </p:cNvPr>
          <p:cNvSpPr/>
          <p:nvPr/>
        </p:nvSpPr>
        <p:spPr>
          <a:xfrm>
            <a:off x="8271929" y="1281932"/>
            <a:ext cx="73447" cy="7344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6" name="任意多边形: 形状 65">
            <a:extLst>
              <a:ext uri="{FF2B5EF4-FFF2-40B4-BE49-F238E27FC236}">
                <a16:creationId xmlns:a16="http://schemas.microsoft.com/office/drawing/2014/main" xmlns="" id="{C0D2D6FD-16A0-E32B-69B7-F81DDE46F2D0}"/>
              </a:ext>
            </a:extLst>
          </p:cNvPr>
          <p:cNvSpPr/>
          <p:nvPr/>
        </p:nvSpPr>
        <p:spPr>
          <a:xfrm>
            <a:off x="7915800" y="1176072"/>
            <a:ext cx="61468" cy="61468"/>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7" name="任意多边形: 形状 66">
            <a:extLst>
              <a:ext uri="{FF2B5EF4-FFF2-40B4-BE49-F238E27FC236}">
                <a16:creationId xmlns:a16="http://schemas.microsoft.com/office/drawing/2014/main" xmlns="" id="{7300CFC5-1A19-2656-2DB2-52DD60A9EA68}"/>
              </a:ext>
            </a:extLst>
          </p:cNvPr>
          <p:cNvSpPr/>
          <p:nvPr/>
        </p:nvSpPr>
        <p:spPr>
          <a:xfrm>
            <a:off x="7909805" y="1170077"/>
            <a:ext cx="73447" cy="7344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9" name="任意多边形: 形状 68">
            <a:extLst>
              <a:ext uri="{FF2B5EF4-FFF2-40B4-BE49-F238E27FC236}">
                <a16:creationId xmlns:a16="http://schemas.microsoft.com/office/drawing/2014/main" xmlns="" id="{9ACFD429-D710-EBCB-3020-CD0EE9C2DBEF}"/>
              </a:ext>
            </a:extLst>
          </p:cNvPr>
          <p:cNvSpPr/>
          <p:nvPr/>
        </p:nvSpPr>
        <p:spPr>
          <a:xfrm>
            <a:off x="7692009" y="1247684"/>
            <a:ext cx="104015" cy="104015"/>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20000"/>
                </a:schemeClr>
              </a:gs>
              <a:gs pos="100000">
                <a:schemeClr val="accent3">
                  <a:alpha val="2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70" name="任意多边形: 形状 69">
            <a:extLst>
              <a:ext uri="{FF2B5EF4-FFF2-40B4-BE49-F238E27FC236}">
                <a16:creationId xmlns:a16="http://schemas.microsoft.com/office/drawing/2014/main" xmlns="" id="{B75B4D01-CCDD-1ACE-6713-C84220330802}"/>
              </a:ext>
            </a:extLst>
          </p:cNvPr>
          <p:cNvSpPr/>
          <p:nvPr/>
        </p:nvSpPr>
        <p:spPr>
          <a:xfrm>
            <a:off x="7681865" y="1237540"/>
            <a:ext cx="124287" cy="12428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20000"/>
                </a:schemeClr>
              </a:gs>
              <a:gs pos="100000">
                <a:schemeClr val="accent3">
                  <a:alpha val="2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18" name="文本框 17">
            <a:extLst>
              <a:ext uri="{FF2B5EF4-FFF2-40B4-BE49-F238E27FC236}">
                <a16:creationId xmlns:a16="http://schemas.microsoft.com/office/drawing/2014/main" xmlns="" id="{CC7FEDC5-E339-9699-F0A3-0E26E66A6292}"/>
              </a:ext>
            </a:extLst>
          </p:cNvPr>
          <p:cNvSpPr txBox="1"/>
          <p:nvPr/>
        </p:nvSpPr>
        <p:spPr>
          <a:xfrm>
            <a:off x="911636" y="910136"/>
            <a:ext cx="7099700" cy="1477328"/>
          </a:xfrm>
          <a:prstGeom prst="rect">
            <a:avLst/>
          </a:prstGeom>
          <a:noFill/>
        </p:spPr>
        <p:txBody>
          <a:bodyPr wrap="none" lIns="0" tIns="0" rIns="0" bIns="0" rtlCol="0">
            <a:noAutofit/>
          </a:bodyPr>
          <a:lstStyle/>
          <a:p>
            <a:r>
              <a:rPr lang="en-US" altLang="zh-CN" sz="9600" dirty="0">
                <a:gradFill>
                  <a:gsLst>
                    <a:gs pos="0">
                      <a:schemeClr val="bg1"/>
                    </a:gs>
                    <a:gs pos="75000">
                      <a:schemeClr val="accent1"/>
                    </a:gs>
                    <a:gs pos="100000">
                      <a:schemeClr val="accent3"/>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CONTENTS</a:t>
            </a:r>
            <a:endParaRPr lang="zh-CN" altLang="en-US" sz="9600" dirty="0">
              <a:gradFill>
                <a:gsLst>
                  <a:gs pos="0">
                    <a:schemeClr val="bg1"/>
                  </a:gs>
                  <a:gs pos="75000">
                    <a:schemeClr val="accent1"/>
                  </a:gs>
                  <a:gs pos="100000">
                    <a:schemeClr val="accent3"/>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37" name="文本框 36">
            <a:extLst>
              <a:ext uri="{FF2B5EF4-FFF2-40B4-BE49-F238E27FC236}">
                <a16:creationId xmlns:a16="http://schemas.microsoft.com/office/drawing/2014/main" xmlns="" id="{E30E76F0-A858-1A41-6DC5-49D520497BCB}"/>
              </a:ext>
            </a:extLst>
          </p:cNvPr>
          <p:cNvSpPr txBox="1"/>
          <p:nvPr/>
        </p:nvSpPr>
        <p:spPr>
          <a:xfrm>
            <a:off x="1181347" y="4143813"/>
            <a:ext cx="1231106" cy="738664"/>
          </a:xfrm>
          <a:prstGeom prst="rect">
            <a:avLst/>
          </a:prstGeom>
          <a:noFill/>
        </p:spPr>
        <p:txBody>
          <a:bodyPr wrap="none" lIns="0" tIns="0" rIns="0" bIns="0" rtlCol="0">
            <a:noAutofit/>
          </a:bodyPr>
          <a:lstStyle/>
          <a:p>
            <a:r>
              <a:rPr lang="zh-CN" altLang="en-US"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元宇宙的</a:t>
            </a:r>
            <a:endParaRPr lang="en-US" altLang="zh-CN"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endParaRPr>
          </a:p>
          <a:p>
            <a:r>
              <a:rPr lang="zh-CN" altLang="en-US"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起源</a:t>
            </a:r>
          </a:p>
        </p:txBody>
      </p:sp>
      <p:sp>
        <p:nvSpPr>
          <p:cNvPr id="42" name="文本框 41">
            <a:extLst>
              <a:ext uri="{FF2B5EF4-FFF2-40B4-BE49-F238E27FC236}">
                <a16:creationId xmlns:a16="http://schemas.microsoft.com/office/drawing/2014/main" xmlns="" id="{75967C59-DD60-8E14-A755-1775156007E8}"/>
              </a:ext>
            </a:extLst>
          </p:cNvPr>
          <p:cNvSpPr txBox="1"/>
          <p:nvPr/>
        </p:nvSpPr>
        <p:spPr>
          <a:xfrm>
            <a:off x="3786861" y="4143813"/>
            <a:ext cx="1231106" cy="738664"/>
          </a:xfrm>
          <a:prstGeom prst="rect">
            <a:avLst/>
          </a:prstGeom>
          <a:noFill/>
        </p:spPr>
        <p:txBody>
          <a:bodyPr wrap="none" lIns="0" tIns="0" rIns="0" bIns="0" rtlCol="0">
            <a:noAutofit/>
          </a:bodyPr>
          <a:lstStyle/>
          <a:p>
            <a:r>
              <a:rPr lang="zh-CN" altLang="en-US"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元宇宙的</a:t>
            </a:r>
            <a:endParaRPr lang="en-US" altLang="zh-CN"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endParaRPr>
          </a:p>
          <a:p>
            <a:r>
              <a:rPr lang="zh-CN" altLang="en-US"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基础硬件</a:t>
            </a:r>
          </a:p>
        </p:txBody>
      </p:sp>
      <p:sp>
        <p:nvSpPr>
          <p:cNvPr id="46" name="文本框 45">
            <a:extLst>
              <a:ext uri="{FF2B5EF4-FFF2-40B4-BE49-F238E27FC236}">
                <a16:creationId xmlns:a16="http://schemas.microsoft.com/office/drawing/2014/main" xmlns="" id="{DC1BC20B-EAB9-F37F-ED55-A4E021858222}"/>
              </a:ext>
            </a:extLst>
          </p:cNvPr>
          <p:cNvSpPr txBox="1"/>
          <p:nvPr/>
        </p:nvSpPr>
        <p:spPr>
          <a:xfrm>
            <a:off x="6392375" y="4143813"/>
            <a:ext cx="1231106" cy="738664"/>
          </a:xfrm>
          <a:prstGeom prst="rect">
            <a:avLst/>
          </a:prstGeom>
          <a:noFill/>
        </p:spPr>
        <p:txBody>
          <a:bodyPr wrap="none" lIns="0" tIns="0" rIns="0" bIns="0" rtlCol="0">
            <a:noAutofit/>
          </a:bodyPr>
          <a:lstStyle/>
          <a:p>
            <a:r>
              <a:rPr lang="zh-CN" altLang="en-US"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元宇宙的</a:t>
            </a:r>
            <a:endParaRPr lang="en-US" altLang="zh-CN"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endParaRPr>
          </a:p>
          <a:p>
            <a:r>
              <a:rPr lang="zh-CN" altLang="en-US"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核心技术</a:t>
            </a:r>
          </a:p>
        </p:txBody>
      </p:sp>
      <p:sp>
        <p:nvSpPr>
          <p:cNvPr id="50" name="文本框 49">
            <a:extLst>
              <a:ext uri="{FF2B5EF4-FFF2-40B4-BE49-F238E27FC236}">
                <a16:creationId xmlns:a16="http://schemas.microsoft.com/office/drawing/2014/main" xmlns="" id="{16DE8848-454F-9902-AF76-F19BE21D50EF}"/>
              </a:ext>
            </a:extLst>
          </p:cNvPr>
          <p:cNvSpPr txBox="1"/>
          <p:nvPr/>
        </p:nvSpPr>
        <p:spPr>
          <a:xfrm>
            <a:off x="8997890" y="4143813"/>
            <a:ext cx="1231106" cy="738664"/>
          </a:xfrm>
          <a:prstGeom prst="rect">
            <a:avLst/>
          </a:prstGeom>
          <a:noFill/>
        </p:spPr>
        <p:txBody>
          <a:bodyPr wrap="none" lIns="0" tIns="0" rIns="0" bIns="0" rtlCol="0">
            <a:noAutofit/>
          </a:bodyPr>
          <a:lstStyle/>
          <a:p>
            <a:r>
              <a:rPr lang="zh-CN" altLang="en-US"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元宇宙的</a:t>
            </a:r>
            <a:endParaRPr lang="en-US" altLang="zh-CN"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endParaRPr>
          </a:p>
          <a:p>
            <a:r>
              <a:rPr lang="zh-CN" altLang="en-US"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场景使用</a:t>
            </a:r>
          </a:p>
        </p:txBody>
      </p:sp>
    </p:spTree>
    <p:extLst>
      <p:ext uri="{BB962C8B-B14F-4D97-AF65-F5344CB8AC3E}">
        <p14:creationId xmlns:p14="http://schemas.microsoft.com/office/powerpoint/2010/main" val="3650363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元宇宙的核心技术</a:t>
            </a:r>
          </a:p>
        </p:txBody>
      </p:sp>
      <p:sp>
        <p:nvSpPr>
          <p:cNvPr id="92" name="文本框 91">
            <a:extLst>
              <a:ext uri="{FF2B5EF4-FFF2-40B4-BE49-F238E27FC236}">
                <a16:creationId xmlns:a16="http://schemas.microsoft.com/office/drawing/2014/main" xmlns="" id="{BE45BFA9-5A16-AFC7-DF10-6595D3236717}"/>
              </a:ext>
            </a:extLst>
          </p:cNvPr>
          <p:cNvSpPr txBox="1"/>
          <p:nvPr/>
        </p:nvSpPr>
        <p:spPr>
          <a:xfrm>
            <a:off x="4118536" y="4576306"/>
            <a:ext cx="3954929" cy="2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algn="ct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目前云技术在元宇宙中的发展主要集中在三方面</a:t>
            </a:r>
          </a:p>
        </p:txBody>
      </p:sp>
      <p:sp>
        <p:nvSpPr>
          <p:cNvPr id="89" name="梯形 88">
            <a:extLst>
              <a:ext uri="{FF2B5EF4-FFF2-40B4-BE49-F238E27FC236}">
                <a16:creationId xmlns:a16="http://schemas.microsoft.com/office/drawing/2014/main" xmlns="" id="{F9CEB46C-5FBE-995B-767F-395F1799C581}"/>
              </a:ext>
            </a:extLst>
          </p:cNvPr>
          <p:cNvSpPr/>
          <p:nvPr/>
        </p:nvSpPr>
        <p:spPr>
          <a:xfrm>
            <a:off x="1307990" y="3134262"/>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 name="文本框 1">
            <a:extLst>
              <a:ext uri="{FF2B5EF4-FFF2-40B4-BE49-F238E27FC236}">
                <a16:creationId xmlns:a16="http://schemas.microsoft.com/office/drawing/2014/main" xmlns="" id="{428CBE0F-1AE2-57E3-79E8-185981B3963B}"/>
              </a:ext>
            </a:extLst>
          </p:cNvPr>
          <p:cNvSpPr txBox="1"/>
          <p:nvPr/>
        </p:nvSpPr>
        <p:spPr>
          <a:xfrm>
            <a:off x="2140924" y="2949595"/>
            <a:ext cx="923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云储存</a:t>
            </a:r>
          </a:p>
        </p:txBody>
      </p:sp>
      <p:sp>
        <p:nvSpPr>
          <p:cNvPr id="94" name="梯形 93">
            <a:extLst>
              <a:ext uri="{FF2B5EF4-FFF2-40B4-BE49-F238E27FC236}">
                <a16:creationId xmlns:a16="http://schemas.microsoft.com/office/drawing/2014/main" xmlns="" id="{0D3541B4-9128-DEB0-0BAB-CC05E94B06EB}"/>
              </a:ext>
            </a:extLst>
          </p:cNvPr>
          <p:cNvSpPr/>
          <p:nvPr/>
        </p:nvSpPr>
        <p:spPr>
          <a:xfrm>
            <a:off x="1546775" y="3703779"/>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0" name="梯形 99">
            <a:extLst>
              <a:ext uri="{FF2B5EF4-FFF2-40B4-BE49-F238E27FC236}">
                <a16:creationId xmlns:a16="http://schemas.microsoft.com/office/drawing/2014/main" xmlns="" id="{F4351E7D-0921-19DD-D6E6-9843AAC81B35}"/>
              </a:ext>
            </a:extLst>
          </p:cNvPr>
          <p:cNvSpPr/>
          <p:nvPr/>
        </p:nvSpPr>
        <p:spPr>
          <a:xfrm>
            <a:off x="4801401" y="3134262"/>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1" name="文本框 100">
            <a:extLst>
              <a:ext uri="{FF2B5EF4-FFF2-40B4-BE49-F238E27FC236}">
                <a16:creationId xmlns:a16="http://schemas.microsoft.com/office/drawing/2014/main" xmlns="" id="{59E2C450-111A-4C0E-4FC8-AFA54FEB2B8D}"/>
              </a:ext>
            </a:extLst>
          </p:cNvPr>
          <p:cNvSpPr txBox="1"/>
          <p:nvPr/>
        </p:nvSpPr>
        <p:spPr>
          <a:xfrm>
            <a:off x="5634335" y="2949595"/>
            <a:ext cx="923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云计算</a:t>
            </a:r>
          </a:p>
        </p:txBody>
      </p:sp>
      <p:sp>
        <p:nvSpPr>
          <p:cNvPr id="102" name="梯形 101">
            <a:extLst>
              <a:ext uri="{FF2B5EF4-FFF2-40B4-BE49-F238E27FC236}">
                <a16:creationId xmlns:a16="http://schemas.microsoft.com/office/drawing/2014/main" xmlns="" id="{540FA6D9-90E8-ABEA-372C-80C448B387B7}"/>
              </a:ext>
            </a:extLst>
          </p:cNvPr>
          <p:cNvSpPr/>
          <p:nvPr/>
        </p:nvSpPr>
        <p:spPr>
          <a:xfrm>
            <a:off x="5040186" y="3703779"/>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4" name="梯形 103">
            <a:extLst>
              <a:ext uri="{FF2B5EF4-FFF2-40B4-BE49-F238E27FC236}">
                <a16:creationId xmlns:a16="http://schemas.microsoft.com/office/drawing/2014/main" xmlns="" id="{F1CE0DA5-C7B4-DF7B-8A9E-C47CDCED2B9F}"/>
              </a:ext>
            </a:extLst>
          </p:cNvPr>
          <p:cNvSpPr/>
          <p:nvPr/>
        </p:nvSpPr>
        <p:spPr>
          <a:xfrm>
            <a:off x="8294813" y="3134262"/>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5" name="文本框 104">
            <a:extLst>
              <a:ext uri="{FF2B5EF4-FFF2-40B4-BE49-F238E27FC236}">
                <a16:creationId xmlns:a16="http://schemas.microsoft.com/office/drawing/2014/main" xmlns="" id="{73B75639-3095-EB7B-EAE8-716F465CBE36}"/>
              </a:ext>
            </a:extLst>
          </p:cNvPr>
          <p:cNvSpPr txBox="1"/>
          <p:nvPr/>
        </p:nvSpPr>
        <p:spPr>
          <a:xfrm>
            <a:off x="9127747" y="2949595"/>
            <a:ext cx="923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云应用</a:t>
            </a:r>
          </a:p>
        </p:txBody>
      </p:sp>
      <p:sp>
        <p:nvSpPr>
          <p:cNvPr id="106" name="梯形 105">
            <a:extLst>
              <a:ext uri="{FF2B5EF4-FFF2-40B4-BE49-F238E27FC236}">
                <a16:creationId xmlns:a16="http://schemas.microsoft.com/office/drawing/2014/main" xmlns="" id="{AD55ECA0-1C1B-D9AB-CCDF-075DF475DF9F}"/>
              </a:ext>
            </a:extLst>
          </p:cNvPr>
          <p:cNvSpPr/>
          <p:nvPr/>
        </p:nvSpPr>
        <p:spPr>
          <a:xfrm>
            <a:off x="8533598" y="3703779"/>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9" name="箭头: 右 108">
            <a:extLst>
              <a:ext uri="{FF2B5EF4-FFF2-40B4-BE49-F238E27FC236}">
                <a16:creationId xmlns:a16="http://schemas.microsoft.com/office/drawing/2014/main" xmlns="" id="{46EFAEFE-25D4-846D-8EA2-028DF2CB121F}"/>
              </a:ext>
            </a:extLst>
          </p:cNvPr>
          <p:cNvSpPr/>
          <p:nvPr/>
        </p:nvSpPr>
        <p:spPr>
          <a:xfrm>
            <a:off x="4169303" y="3309379"/>
            <a:ext cx="360334" cy="394399"/>
          </a:xfrm>
          <a:prstGeom prst="rightArrow">
            <a:avLst>
              <a:gd name="adj1" fmla="val 53575"/>
              <a:gd name="adj2" fmla="val 53310"/>
            </a:avLst>
          </a:prstGeom>
          <a:gradFill>
            <a:gsLst>
              <a:gs pos="0">
                <a:schemeClr val="accent1">
                  <a:alpha val="0"/>
                </a:schemeClr>
              </a:gs>
              <a:gs pos="100000">
                <a:schemeClr val="accent3">
                  <a:alpha val="50000"/>
                </a:schemeClr>
              </a:gs>
            </a:gsLst>
            <a:lin ang="0" scaled="0"/>
          </a:gradFill>
          <a:ln>
            <a:gradFill>
              <a:gsLst>
                <a:gs pos="0">
                  <a:schemeClr val="accent3">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0" name="箭头: 右 109">
            <a:extLst>
              <a:ext uri="{FF2B5EF4-FFF2-40B4-BE49-F238E27FC236}">
                <a16:creationId xmlns:a16="http://schemas.microsoft.com/office/drawing/2014/main" xmlns="" id="{23D1D541-281C-773F-652A-23894B1EAC66}"/>
              </a:ext>
            </a:extLst>
          </p:cNvPr>
          <p:cNvSpPr/>
          <p:nvPr/>
        </p:nvSpPr>
        <p:spPr>
          <a:xfrm>
            <a:off x="7657547" y="3309379"/>
            <a:ext cx="360334" cy="394399"/>
          </a:xfrm>
          <a:prstGeom prst="rightArrow">
            <a:avLst>
              <a:gd name="adj1" fmla="val 53575"/>
              <a:gd name="adj2" fmla="val 53310"/>
            </a:avLst>
          </a:prstGeom>
          <a:gradFill>
            <a:gsLst>
              <a:gs pos="0">
                <a:schemeClr val="accent1">
                  <a:alpha val="0"/>
                </a:schemeClr>
              </a:gs>
              <a:gs pos="100000">
                <a:schemeClr val="accent3">
                  <a:alpha val="50000"/>
                </a:schemeClr>
              </a:gs>
            </a:gsLst>
            <a:lin ang="0" scaled="0"/>
          </a:gradFill>
          <a:ln>
            <a:gradFill>
              <a:gsLst>
                <a:gs pos="0">
                  <a:schemeClr val="accent3">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1" name="文本框 110">
            <a:extLst>
              <a:ext uri="{FF2B5EF4-FFF2-40B4-BE49-F238E27FC236}">
                <a16:creationId xmlns:a16="http://schemas.microsoft.com/office/drawing/2014/main" xmlns="" id="{523FC830-5BC2-CAA2-1A37-48054B4B08F9}"/>
              </a:ext>
            </a:extLst>
          </p:cNvPr>
          <p:cNvSpPr txBox="1"/>
          <p:nvPr/>
        </p:nvSpPr>
        <p:spPr>
          <a:xfrm>
            <a:off x="3041318" y="2230718"/>
            <a:ext cx="6109365" cy="2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r>
              <a:rPr lang="zh-CN" altLang="en-US" dirty="0"/>
              <a:t>云服务器位置根据需求也各有不同，向云、雾、边、端等各种不同方向发展</a:t>
            </a:r>
          </a:p>
        </p:txBody>
      </p:sp>
      <p:sp>
        <p:nvSpPr>
          <p:cNvPr id="112" name="矩形: 剪去对角 111">
            <a:extLst>
              <a:ext uri="{FF2B5EF4-FFF2-40B4-BE49-F238E27FC236}">
                <a16:creationId xmlns:a16="http://schemas.microsoft.com/office/drawing/2014/main" xmlns="" id="{183BFFE3-0FEC-E2B2-E1C2-1138E902C9A7}"/>
              </a:ext>
            </a:extLst>
          </p:cNvPr>
          <p:cNvSpPr/>
          <p:nvPr/>
        </p:nvSpPr>
        <p:spPr>
          <a:xfrm>
            <a:off x="1296673" y="5200393"/>
            <a:ext cx="2589198"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3" name="矩形: 剪去对角 112">
            <a:extLst>
              <a:ext uri="{FF2B5EF4-FFF2-40B4-BE49-F238E27FC236}">
                <a16:creationId xmlns:a16="http://schemas.microsoft.com/office/drawing/2014/main" xmlns="" id="{05056B84-547B-3016-1A50-62DD75BEC517}"/>
              </a:ext>
            </a:extLst>
          </p:cNvPr>
          <p:cNvSpPr/>
          <p:nvPr/>
        </p:nvSpPr>
        <p:spPr>
          <a:xfrm>
            <a:off x="4801401" y="5200393"/>
            <a:ext cx="2589198"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4" name="矩形: 剪去对角 113">
            <a:extLst>
              <a:ext uri="{FF2B5EF4-FFF2-40B4-BE49-F238E27FC236}">
                <a16:creationId xmlns:a16="http://schemas.microsoft.com/office/drawing/2014/main" xmlns="" id="{81DF3151-80EC-4D3F-570A-F57D6D9AA6FD}"/>
              </a:ext>
            </a:extLst>
          </p:cNvPr>
          <p:cNvSpPr/>
          <p:nvPr/>
        </p:nvSpPr>
        <p:spPr>
          <a:xfrm>
            <a:off x="8294813" y="5200393"/>
            <a:ext cx="2589198"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5" name="文本框 114">
            <a:extLst>
              <a:ext uri="{FF2B5EF4-FFF2-40B4-BE49-F238E27FC236}">
                <a16:creationId xmlns:a16="http://schemas.microsoft.com/office/drawing/2014/main" xmlns="" id="{18307565-5833-C978-6DB0-7DC97D8E3120}"/>
              </a:ext>
            </a:extLst>
          </p:cNvPr>
          <p:cNvSpPr txBox="1"/>
          <p:nvPr/>
        </p:nvSpPr>
        <p:spPr>
          <a:xfrm>
            <a:off x="2283496" y="5338555"/>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算力</a:t>
            </a:r>
          </a:p>
        </p:txBody>
      </p:sp>
      <p:sp>
        <p:nvSpPr>
          <p:cNvPr id="116" name="文本框 115">
            <a:extLst>
              <a:ext uri="{FF2B5EF4-FFF2-40B4-BE49-F238E27FC236}">
                <a16:creationId xmlns:a16="http://schemas.microsoft.com/office/drawing/2014/main" xmlns="" id="{415156F8-F4B4-F6B0-A037-6A5A5C2D4DC9}"/>
              </a:ext>
            </a:extLst>
          </p:cNvPr>
          <p:cNvSpPr txBox="1"/>
          <p:nvPr/>
        </p:nvSpPr>
        <p:spPr>
          <a:xfrm>
            <a:off x="5788224" y="5338555"/>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储存</a:t>
            </a:r>
          </a:p>
        </p:txBody>
      </p:sp>
      <p:sp>
        <p:nvSpPr>
          <p:cNvPr id="117" name="文本框 116">
            <a:extLst>
              <a:ext uri="{FF2B5EF4-FFF2-40B4-BE49-F238E27FC236}">
                <a16:creationId xmlns:a16="http://schemas.microsoft.com/office/drawing/2014/main" xmlns="" id="{E62CE093-B1AC-97E5-E06D-599999CF29F9}"/>
              </a:ext>
            </a:extLst>
          </p:cNvPr>
          <p:cNvSpPr txBox="1"/>
          <p:nvPr/>
        </p:nvSpPr>
        <p:spPr>
          <a:xfrm>
            <a:off x="9281636" y="5338555"/>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渲染</a:t>
            </a:r>
          </a:p>
        </p:txBody>
      </p:sp>
    </p:spTree>
    <p:extLst>
      <p:ext uri="{BB962C8B-B14F-4D97-AF65-F5344CB8AC3E}">
        <p14:creationId xmlns:p14="http://schemas.microsoft.com/office/powerpoint/2010/main" val="210100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元宇宙的核心技术</a:t>
            </a:r>
          </a:p>
        </p:txBody>
      </p:sp>
      <p:sp>
        <p:nvSpPr>
          <p:cNvPr id="87" name="文本框 86">
            <a:extLst>
              <a:ext uri="{FF2B5EF4-FFF2-40B4-BE49-F238E27FC236}">
                <a16:creationId xmlns:a16="http://schemas.microsoft.com/office/drawing/2014/main" xmlns="" id="{A1B74BB6-DC19-BB5A-864E-4C0724DCECB7}"/>
              </a:ext>
            </a:extLst>
          </p:cNvPr>
          <p:cNvSpPr txBox="1"/>
          <p:nvPr/>
        </p:nvSpPr>
        <p:spPr>
          <a:xfrm>
            <a:off x="847725" y="2759345"/>
            <a:ext cx="3375025" cy="205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分布式账本，通过哈希算法及时间戳技术储存数字信息，然后通过分布式存储和广播共识机制确保交易认证的正确性和不可篡改性，因此区块链技术具有高效（无需</a:t>
            </a:r>
            <a:r>
              <a:rPr lang="zh-CN" altLang="en-US"/>
              <a:t>第三方</a:t>
            </a:r>
            <a:r>
              <a:rPr lang="en-US" altLang="zh-CN" dirty="0"/>
              <a:t>)</a:t>
            </a:r>
            <a:r>
              <a:rPr lang="zh-CN" altLang="en-US" dirty="0"/>
              <a:t>、稳定（全自动化）和透明（全链广播共识机制）等优势，可以有效地解决元宇宙中价值归属、流通、变现和虚拟身份等认证问题。</a:t>
            </a:r>
          </a:p>
        </p:txBody>
      </p:sp>
      <p:graphicFrame>
        <p:nvGraphicFramePr>
          <p:cNvPr id="6" name="图表 5">
            <a:extLst>
              <a:ext uri="{FF2B5EF4-FFF2-40B4-BE49-F238E27FC236}">
                <a16:creationId xmlns:a16="http://schemas.microsoft.com/office/drawing/2014/main" xmlns="" id="{D5416C64-267C-FE46-CDC3-5D94800C9548}"/>
              </a:ext>
            </a:extLst>
          </p:cNvPr>
          <p:cNvGraphicFramePr/>
          <p:nvPr>
            <p:extLst>
              <p:ext uri="{D42A27DB-BD31-4B8C-83A1-F6EECF244321}">
                <p14:modId xmlns:p14="http://schemas.microsoft.com/office/powerpoint/2010/main" val="2558904062"/>
              </p:ext>
            </p:extLst>
          </p:nvPr>
        </p:nvGraphicFramePr>
        <p:xfrm>
          <a:off x="4657725" y="2382672"/>
          <a:ext cx="6686550" cy="3878943"/>
        </p:xfrm>
        <a:graphic>
          <a:graphicData uri="http://schemas.openxmlformats.org/drawingml/2006/chart">
            <c:chart xmlns:c="http://schemas.openxmlformats.org/drawingml/2006/chart" xmlns:r="http://schemas.openxmlformats.org/officeDocument/2006/relationships" r:id="rId3"/>
          </a:graphicData>
        </a:graphic>
      </p:graphicFrame>
      <p:sp>
        <p:nvSpPr>
          <p:cNvPr id="88" name="矩形: 剪去对角 87">
            <a:extLst>
              <a:ext uri="{FF2B5EF4-FFF2-40B4-BE49-F238E27FC236}">
                <a16:creationId xmlns:a16="http://schemas.microsoft.com/office/drawing/2014/main" xmlns="" id="{50351A08-37D7-AF78-9BBA-403CA0B09734}"/>
              </a:ext>
            </a:extLst>
          </p:cNvPr>
          <p:cNvSpPr/>
          <p:nvPr/>
        </p:nvSpPr>
        <p:spPr>
          <a:xfrm>
            <a:off x="4787012" y="2000227"/>
            <a:ext cx="4254870"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0" name="文本框 89">
            <a:extLst>
              <a:ext uri="{FF2B5EF4-FFF2-40B4-BE49-F238E27FC236}">
                <a16:creationId xmlns:a16="http://schemas.microsoft.com/office/drawing/2014/main" xmlns="" id="{95B65ADC-D1D0-095E-EAD1-26BBD1A3AAA6}"/>
              </a:ext>
            </a:extLst>
          </p:cNvPr>
          <p:cNvSpPr txBox="1"/>
          <p:nvPr/>
        </p:nvSpPr>
        <p:spPr>
          <a:xfrm>
            <a:off x="5084459" y="2092223"/>
            <a:ext cx="3659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sz="2000" dirty="0">
                <a:solidFill>
                  <a:schemeClr val="bg1"/>
                </a:solidFill>
              </a:rPr>
              <a:t>全球涉及</a:t>
            </a:r>
            <a:r>
              <a:rPr lang="en-US" altLang="zh-CN" sz="2000" dirty="0">
                <a:solidFill>
                  <a:schemeClr val="bg1"/>
                </a:solidFill>
              </a:rPr>
              <a:t>NFT</a:t>
            </a:r>
            <a:r>
              <a:rPr lang="zh-CN" altLang="en-US" sz="2000" dirty="0">
                <a:solidFill>
                  <a:schemeClr val="bg1"/>
                </a:solidFill>
              </a:rPr>
              <a:t>概念的交易总市值</a:t>
            </a:r>
          </a:p>
        </p:txBody>
      </p:sp>
      <p:sp>
        <p:nvSpPr>
          <p:cNvPr id="91" name="矩形: 剪去对角 90">
            <a:extLst>
              <a:ext uri="{FF2B5EF4-FFF2-40B4-BE49-F238E27FC236}">
                <a16:creationId xmlns:a16="http://schemas.microsoft.com/office/drawing/2014/main" xmlns="" id="{1C57E64D-9752-E959-CF3A-57E6196D4883}"/>
              </a:ext>
            </a:extLst>
          </p:cNvPr>
          <p:cNvSpPr/>
          <p:nvPr/>
        </p:nvSpPr>
        <p:spPr>
          <a:xfrm>
            <a:off x="9267825" y="2000227"/>
            <a:ext cx="2196262"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3" name="文本框 92">
            <a:extLst>
              <a:ext uri="{FF2B5EF4-FFF2-40B4-BE49-F238E27FC236}">
                <a16:creationId xmlns:a16="http://schemas.microsoft.com/office/drawing/2014/main" xmlns="" id="{019F643F-6BAA-EB36-11EE-3D6B799C30B7}"/>
              </a:ext>
            </a:extLst>
          </p:cNvPr>
          <p:cNvSpPr txBox="1"/>
          <p:nvPr/>
        </p:nvSpPr>
        <p:spPr>
          <a:xfrm>
            <a:off x="9468275" y="2169166"/>
            <a:ext cx="17953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sz="2000" dirty="0">
                <a:solidFill>
                  <a:schemeClr val="bg1"/>
                </a:solidFill>
              </a:rPr>
              <a:t>单位：百万美元</a:t>
            </a:r>
          </a:p>
        </p:txBody>
      </p:sp>
      <p:sp>
        <p:nvSpPr>
          <p:cNvPr id="7" name="文本框 6">
            <a:extLst>
              <a:ext uri="{FF2B5EF4-FFF2-40B4-BE49-F238E27FC236}">
                <a16:creationId xmlns:a16="http://schemas.microsoft.com/office/drawing/2014/main" xmlns="" id="{695FFAEF-BFA2-40BD-DA53-9320E8D5C810}"/>
              </a:ext>
            </a:extLst>
          </p:cNvPr>
          <p:cNvSpPr txBox="1"/>
          <p:nvPr/>
        </p:nvSpPr>
        <p:spPr>
          <a:xfrm>
            <a:off x="847725" y="2239216"/>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区块链的本质</a:t>
            </a:r>
          </a:p>
        </p:txBody>
      </p:sp>
    </p:spTree>
    <p:extLst>
      <p:ext uri="{BB962C8B-B14F-4D97-AF65-F5344CB8AC3E}">
        <p14:creationId xmlns:p14="http://schemas.microsoft.com/office/powerpoint/2010/main" val="1099119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元宇宙的核心技术</a:t>
            </a:r>
          </a:p>
        </p:txBody>
      </p:sp>
      <p:sp>
        <p:nvSpPr>
          <p:cNvPr id="89" name="圆: 空心 88">
            <a:extLst>
              <a:ext uri="{FF2B5EF4-FFF2-40B4-BE49-F238E27FC236}">
                <a16:creationId xmlns:a16="http://schemas.microsoft.com/office/drawing/2014/main" xmlns="" id="{7AEF5F67-95D4-D8B4-18F4-939E47595DDD}"/>
              </a:ext>
            </a:extLst>
          </p:cNvPr>
          <p:cNvSpPr/>
          <p:nvPr/>
        </p:nvSpPr>
        <p:spPr>
          <a:xfrm>
            <a:off x="2323744" y="3057804"/>
            <a:ext cx="1644821" cy="1644821"/>
          </a:xfrm>
          <a:prstGeom prst="donut">
            <a:avLst>
              <a:gd name="adj" fmla="val 14418"/>
            </a:avLst>
          </a:prstGeom>
          <a:solidFill>
            <a:schemeClr val="accent1">
              <a:alpha val="10000"/>
            </a:schemeClr>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92" name="空心弧 91">
            <a:extLst>
              <a:ext uri="{FF2B5EF4-FFF2-40B4-BE49-F238E27FC236}">
                <a16:creationId xmlns:a16="http://schemas.microsoft.com/office/drawing/2014/main" xmlns="" id="{F53B3F03-3798-AB3A-6D4B-F1FA09B8B54A}"/>
              </a:ext>
            </a:extLst>
          </p:cNvPr>
          <p:cNvSpPr/>
          <p:nvPr/>
        </p:nvSpPr>
        <p:spPr>
          <a:xfrm>
            <a:off x="2323744" y="3057804"/>
            <a:ext cx="1644821" cy="1644821"/>
          </a:xfrm>
          <a:prstGeom prst="blockArc">
            <a:avLst>
              <a:gd name="adj1" fmla="val 4581600"/>
              <a:gd name="adj2" fmla="val 20742284"/>
              <a:gd name="adj3" fmla="val 14454"/>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pic>
        <p:nvPicPr>
          <p:cNvPr id="94" name="图片 93">
            <a:extLst>
              <a:ext uri="{FF2B5EF4-FFF2-40B4-BE49-F238E27FC236}">
                <a16:creationId xmlns:a16="http://schemas.microsoft.com/office/drawing/2014/main" xmlns="" id="{626064AA-667D-0EE7-E6A2-7A831842CFB4}"/>
              </a:ext>
            </a:extLst>
          </p:cNvPr>
          <p:cNvPicPr>
            <a:picLocks/>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2782618" y="3516678"/>
            <a:ext cx="727075" cy="727075"/>
          </a:xfrm>
          <a:prstGeom prst="rect">
            <a:avLst/>
          </a:prstGeom>
        </p:spPr>
      </p:pic>
      <p:sp>
        <p:nvSpPr>
          <p:cNvPr id="99" name="圆: 空心 98">
            <a:extLst>
              <a:ext uri="{FF2B5EF4-FFF2-40B4-BE49-F238E27FC236}">
                <a16:creationId xmlns:a16="http://schemas.microsoft.com/office/drawing/2014/main" xmlns="" id="{330C1438-4228-4614-A82A-A85E64751737}"/>
              </a:ext>
            </a:extLst>
          </p:cNvPr>
          <p:cNvSpPr/>
          <p:nvPr/>
        </p:nvSpPr>
        <p:spPr>
          <a:xfrm>
            <a:off x="5273590" y="3057804"/>
            <a:ext cx="1644821" cy="1644821"/>
          </a:xfrm>
          <a:prstGeom prst="donut">
            <a:avLst>
              <a:gd name="adj" fmla="val 14418"/>
            </a:avLst>
          </a:prstGeom>
          <a:solidFill>
            <a:schemeClr val="accent1">
              <a:alpha val="10000"/>
            </a:schemeClr>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100" name="空心弧 99">
            <a:extLst>
              <a:ext uri="{FF2B5EF4-FFF2-40B4-BE49-F238E27FC236}">
                <a16:creationId xmlns:a16="http://schemas.microsoft.com/office/drawing/2014/main" xmlns="" id="{40374B70-849F-8CD3-B5E1-154B3DC59AF0}"/>
              </a:ext>
            </a:extLst>
          </p:cNvPr>
          <p:cNvSpPr/>
          <p:nvPr/>
        </p:nvSpPr>
        <p:spPr>
          <a:xfrm>
            <a:off x="5273590" y="3057804"/>
            <a:ext cx="1644821" cy="1644821"/>
          </a:xfrm>
          <a:prstGeom prst="blockArc">
            <a:avLst>
              <a:gd name="adj1" fmla="val 7659024"/>
              <a:gd name="adj2" fmla="val 10888397"/>
              <a:gd name="adj3" fmla="val 14943"/>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pic>
        <p:nvPicPr>
          <p:cNvPr id="101" name="图片 100" descr="形状&#10;&#10;低可信度描述已自动生成">
            <a:extLst>
              <a:ext uri="{FF2B5EF4-FFF2-40B4-BE49-F238E27FC236}">
                <a16:creationId xmlns:a16="http://schemas.microsoft.com/office/drawing/2014/main" xmlns="" id="{3D694C90-36D2-FEDA-6FBB-05AB581A0F2F}"/>
              </a:ext>
            </a:extLst>
          </p:cNvPr>
          <p:cNvPicPr>
            <a:picLocks/>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732463" y="3516677"/>
            <a:ext cx="727075" cy="727075"/>
          </a:xfrm>
          <a:prstGeom prst="rect">
            <a:avLst/>
          </a:prstGeom>
        </p:spPr>
      </p:pic>
      <p:sp>
        <p:nvSpPr>
          <p:cNvPr id="103" name="圆: 空心 102">
            <a:extLst>
              <a:ext uri="{FF2B5EF4-FFF2-40B4-BE49-F238E27FC236}">
                <a16:creationId xmlns:a16="http://schemas.microsoft.com/office/drawing/2014/main" xmlns="" id="{6E215ED3-8639-ACF0-84F3-82C649F5A99B}"/>
              </a:ext>
            </a:extLst>
          </p:cNvPr>
          <p:cNvSpPr/>
          <p:nvPr/>
        </p:nvSpPr>
        <p:spPr>
          <a:xfrm>
            <a:off x="8198658" y="3057804"/>
            <a:ext cx="1644821" cy="1644821"/>
          </a:xfrm>
          <a:prstGeom prst="donut">
            <a:avLst>
              <a:gd name="adj" fmla="val 14418"/>
            </a:avLst>
          </a:prstGeom>
          <a:solidFill>
            <a:schemeClr val="accent1">
              <a:alpha val="10000"/>
            </a:schemeClr>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104" name="空心弧 103">
            <a:extLst>
              <a:ext uri="{FF2B5EF4-FFF2-40B4-BE49-F238E27FC236}">
                <a16:creationId xmlns:a16="http://schemas.microsoft.com/office/drawing/2014/main" xmlns="" id="{6DE916BB-609C-F739-EC20-49B9286E3C34}"/>
              </a:ext>
            </a:extLst>
          </p:cNvPr>
          <p:cNvSpPr/>
          <p:nvPr/>
        </p:nvSpPr>
        <p:spPr>
          <a:xfrm>
            <a:off x="8198658" y="3057804"/>
            <a:ext cx="1644821" cy="1644821"/>
          </a:xfrm>
          <a:prstGeom prst="blockArc">
            <a:avLst>
              <a:gd name="adj1" fmla="val 19440544"/>
              <a:gd name="adj2" fmla="val 20742284"/>
              <a:gd name="adj3" fmla="val 14454"/>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pic>
        <p:nvPicPr>
          <p:cNvPr id="105" name="图片 104" descr="形状&#10;&#10;低可信度描述已自动生成">
            <a:extLst>
              <a:ext uri="{FF2B5EF4-FFF2-40B4-BE49-F238E27FC236}">
                <a16:creationId xmlns:a16="http://schemas.microsoft.com/office/drawing/2014/main" xmlns="" id="{D313666F-6458-510F-E718-3187377F715B}"/>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8657531" y="3516677"/>
            <a:ext cx="727075" cy="727075"/>
          </a:xfrm>
          <a:prstGeom prst="rect">
            <a:avLst/>
          </a:prstGeom>
          <a:noFill/>
          <a:ln>
            <a:noFill/>
          </a:ln>
          <a:effectLst/>
        </p:spPr>
      </p:pic>
      <p:sp>
        <p:nvSpPr>
          <p:cNvPr id="109" name="文本框 108">
            <a:extLst>
              <a:ext uri="{FF2B5EF4-FFF2-40B4-BE49-F238E27FC236}">
                <a16:creationId xmlns:a16="http://schemas.microsoft.com/office/drawing/2014/main" xmlns="" id="{584604D2-3CF2-0391-CE88-A94B1161DB6E}"/>
              </a:ext>
            </a:extLst>
          </p:cNvPr>
          <p:cNvSpPr txBox="1"/>
          <p:nvPr/>
        </p:nvSpPr>
        <p:spPr>
          <a:xfrm>
            <a:off x="2298966" y="4987793"/>
            <a:ext cx="16943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游戏用户</a:t>
            </a:r>
            <a:endParaRPr lang="en-US" altLang="zh-CN" dirty="0"/>
          </a:p>
          <a:p>
            <a:pPr algn="ctr"/>
            <a:r>
              <a:rPr lang="zh-CN" altLang="en-US" dirty="0"/>
              <a:t>占比达 </a:t>
            </a:r>
            <a:r>
              <a:rPr lang="en-US" altLang="zh-CN" dirty="0"/>
              <a:t>78%</a:t>
            </a:r>
            <a:endParaRPr lang="zh-CN" altLang="en-US" dirty="0"/>
          </a:p>
        </p:txBody>
      </p:sp>
      <p:sp>
        <p:nvSpPr>
          <p:cNvPr id="113" name="文本框 112">
            <a:extLst>
              <a:ext uri="{FF2B5EF4-FFF2-40B4-BE49-F238E27FC236}">
                <a16:creationId xmlns:a16="http://schemas.microsoft.com/office/drawing/2014/main" xmlns="" id="{E422D516-237E-34DA-B876-EBCBA8C1A289}"/>
              </a:ext>
            </a:extLst>
          </p:cNvPr>
          <p:cNvSpPr txBox="1"/>
          <p:nvPr/>
        </p:nvSpPr>
        <p:spPr>
          <a:xfrm>
            <a:off x="5276063" y="4987793"/>
            <a:ext cx="16398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商业用户</a:t>
            </a:r>
            <a:endParaRPr lang="en-US" altLang="zh-CN" dirty="0"/>
          </a:p>
          <a:p>
            <a:pPr algn="ctr"/>
            <a:r>
              <a:rPr lang="zh-CN" altLang="en-US" dirty="0"/>
              <a:t>占比达 </a:t>
            </a:r>
            <a:r>
              <a:rPr lang="en-US" altLang="zh-CN" dirty="0"/>
              <a:t>15%</a:t>
            </a:r>
            <a:endParaRPr lang="zh-CN" altLang="en-US" dirty="0"/>
          </a:p>
        </p:txBody>
      </p:sp>
      <p:sp>
        <p:nvSpPr>
          <p:cNvPr id="114" name="文本框 113">
            <a:extLst>
              <a:ext uri="{FF2B5EF4-FFF2-40B4-BE49-F238E27FC236}">
                <a16:creationId xmlns:a16="http://schemas.microsoft.com/office/drawing/2014/main" xmlns="" id="{F4C485A5-B6E6-A217-7C05-99864527E115}"/>
              </a:ext>
            </a:extLst>
          </p:cNvPr>
          <p:cNvSpPr txBox="1"/>
          <p:nvPr/>
        </p:nvSpPr>
        <p:spPr>
          <a:xfrm>
            <a:off x="8274869" y="4987793"/>
            <a:ext cx="149239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其他用户</a:t>
            </a:r>
            <a:endParaRPr lang="en-US" altLang="zh-CN" dirty="0"/>
          </a:p>
          <a:p>
            <a:pPr algn="ctr"/>
            <a:r>
              <a:rPr lang="zh-CN" altLang="en-US" dirty="0"/>
              <a:t>占比达 </a:t>
            </a:r>
            <a:r>
              <a:rPr lang="en-US" altLang="zh-CN" dirty="0"/>
              <a:t>7%</a:t>
            </a:r>
            <a:endParaRPr lang="zh-CN" altLang="en-US" dirty="0"/>
          </a:p>
        </p:txBody>
      </p:sp>
      <p:sp>
        <p:nvSpPr>
          <p:cNvPr id="116" name="矩形: 剪去对角 115">
            <a:extLst>
              <a:ext uri="{FF2B5EF4-FFF2-40B4-BE49-F238E27FC236}">
                <a16:creationId xmlns:a16="http://schemas.microsoft.com/office/drawing/2014/main" xmlns="" id="{FE3671B8-AE0F-F32F-0964-10944196CA7C}"/>
              </a:ext>
            </a:extLst>
          </p:cNvPr>
          <p:cNvSpPr/>
          <p:nvPr/>
        </p:nvSpPr>
        <p:spPr>
          <a:xfrm>
            <a:off x="3968565" y="2000227"/>
            <a:ext cx="4254870"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7" name="文本框 116">
            <a:extLst>
              <a:ext uri="{FF2B5EF4-FFF2-40B4-BE49-F238E27FC236}">
                <a16:creationId xmlns:a16="http://schemas.microsoft.com/office/drawing/2014/main" xmlns="" id="{46028A59-6425-7EBB-DA59-165E94D1FF35}"/>
              </a:ext>
            </a:extLst>
          </p:cNvPr>
          <p:cNvSpPr txBox="1"/>
          <p:nvPr/>
        </p:nvSpPr>
        <p:spPr>
          <a:xfrm>
            <a:off x="4266012" y="2092223"/>
            <a:ext cx="3659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sz="2000" dirty="0">
                <a:solidFill>
                  <a:schemeClr val="bg1"/>
                </a:solidFill>
              </a:rPr>
              <a:t>中国网民规模约为</a:t>
            </a:r>
            <a:r>
              <a:rPr lang="en-US" altLang="zh-CN" sz="2000" dirty="0">
                <a:solidFill>
                  <a:schemeClr val="bg1"/>
                </a:solidFill>
              </a:rPr>
              <a:t>9.89</a:t>
            </a:r>
            <a:r>
              <a:rPr lang="zh-CN" altLang="en-US" sz="2000" dirty="0">
                <a:solidFill>
                  <a:schemeClr val="bg1"/>
                </a:solidFill>
              </a:rPr>
              <a:t>亿人</a:t>
            </a:r>
          </a:p>
        </p:txBody>
      </p:sp>
    </p:spTree>
    <p:extLst>
      <p:ext uri="{BB962C8B-B14F-4D97-AF65-F5344CB8AC3E}">
        <p14:creationId xmlns:p14="http://schemas.microsoft.com/office/powerpoint/2010/main" val="962347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元宇宙的核心技术</a:t>
            </a:r>
          </a:p>
        </p:txBody>
      </p:sp>
      <p:sp>
        <p:nvSpPr>
          <p:cNvPr id="91" name="等腰三角形 90">
            <a:extLst>
              <a:ext uri="{FF2B5EF4-FFF2-40B4-BE49-F238E27FC236}">
                <a16:creationId xmlns:a16="http://schemas.microsoft.com/office/drawing/2014/main" xmlns="" id="{AD8E7CC0-B3BD-48FF-D255-2005EBBD8351}"/>
              </a:ext>
            </a:extLst>
          </p:cNvPr>
          <p:cNvSpPr/>
          <p:nvPr/>
        </p:nvSpPr>
        <p:spPr>
          <a:xfrm>
            <a:off x="993890" y="3417580"/>
            <a:ext cx="1604982" cy="1383606"/>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3" name="等腰三角形 92">
            <a:extLst>
              <a:ext uri="{FF2B5EF4-FFF2-40B4-BE49-F238E27FC236}">
                <a16:creationId xmlns:a16="http://schemas.microsoft.com/office/drawing/2014/main" xmlns="" id="{A47E6B69-6B6E-BBE2-928F-8C80ED0E893C}"/>
              </a:ext>
            </a:extLst>
          </p:cNvPr>
          <p:cNvSpPr/>
          <p:nvPr/>
        </p:nvSpPr>
        <p:spPr>
          <a:xfrm>
            <a:off x="788370" y="3156885"/>
            <a:ext cx="2016022" cy="1737952"/>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2" name="文本框 101">
            <a:extLst>
              <a:ext uri="{FF2B5EF4-FFF2-40B4-BE49-F238E27FC236}">
                <a16:creationId xmlns:a16="http://schemas.microsoft.com/office/drawing/2014/main" xmlns="" id="{33374C1F-A468-3E1E-8D1A-481F3D9FAEC4}"/>
              </a:ext>
            </a:extLst>
          </p:cNvPr>
          <p:cNvSpPr txBox="1"/>
          <p:nvPr/>
        </p:nvSpPr>
        <p:spPr>
          <a:xfrm>
            <a:off x="1488605" y="3951698"/>
            <a:ext cx="6155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000">
                <a:gradFill>
                  <a:gsLst>
                    <a:gs pos="83000">
                      <a:schemeClr val="accent1"/>
                    </a:gs>
                    <a:gs pos="39000">
                      <a:schemeClr val="bg1"/>
                    </a:gs>
                    <a:gs pos="100000">
                      <a:schemeClr val="accent3"/>
                    </a:gs>
                  </a:gsLst>
                  <a:lin ang="0" scaled="0"/>
                </a:gradFill>
                <a:latin typeface="+mj-ea"/>
                <a:ea typeface="+mj-ea"/>
              </a:defRPr>
            </a:lvl1pPr>
          </a:lstStyle>
          <a:p>
            <a:r>
              <a:rPr lang="zh-CN" altLang="en-US" sz="2400" dirty="0"/>
              <a:t>现实</a:t>
            </a:r>
            <a:endParaRPr lang="en-US" altLang="zh-CN" sz="2400" dirty="0"/>
          </a:p>
          <a:p>
            <a:r>
              <a:rPr lang="zh-CN" altLang="en-US" sz="2400" dirty="0"/>
              <a:t>空间</a:t>
            </a:r>
          </a:p>
        </p:txBody>
      </p:sp>
      <p:sp>
        <p:nvSpPr>
          <p:cNvPr id="110" name="等腰三角形 109">
            <a:extLst>
              <a:ext uri="{FF2B5EF4-FFF2-40B4-BE49-F238E27FC236}">
                <a16:creationId xmlns:a16="http://schemas.microsoft.com/office/drawing/2014/main" xmlns="" id="{2B0AB388-2F98-7291-BC04-082B5A0EDB99}"/>
              </a:ext>
            </a:extLst>
          </p:cNvPr>
          <p:cNvSpPr/>
          <p:nvPr/>
        </p:nvSpPr>
        <p:spPr>
          <a:xfrm>
            <a:off x="9593129" y="3417580"/>
            <a:ext cx="1604982" cy="1383606"/>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1" name="等腰三角形 110">
            <a:extLst>
              <a:ext uri="{FF2B5EF4-FFF2-40B4-BE49-F238E27FC236}">
                <a16:creationId xmlns:a16="http://schemas.microsoft.com/office/drawing/2014/main" xmlns="" id="{501C5880-BCA5-E6E1-722E-E888EA7C9ADD}"/>
              </a:ext>
            </a:extLst>
          </p:cNvPr>
          <p:cNvSpPr/>
          <p:nvPr/>
        </p:nvSpPr>
        <p:spPr>
          <a:xfrm>
            <a:off x="9387609" y="3156885"/>
            <a:ext cx="2016022" cy="1737952"/>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2" name="文本框 111">
            <a:extLst>
              <a:ext uri="{FF2B5EF4-FFF2-40B4-BE49-F238E27FC236}">
                <a16:creationId xmlns:a16="http://schemas.microsoft.com/office/drawing/2014/main" xmlns="" id="{E00AE8A1-04C1-B08E-8415-011EDA661DDD}"/>
              </a:ext>
            </a:extLst>
          </p:cNvPr>
          <p:cNvSpPr txBox="1"/>
          <p:nvPr/>
        </p:nvSpPr>
        <p:spPr>
          <a:xfrm>
            <a:off x="10087844" y="3951698"/>
            <a:ext cx="6155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000">
                <a:gradFill>
                  <a:gsLst>
                    <a:gs pos="83000">
                      <a:schemeClr val="accent1"/>
                    </a:gs>
                    <a:gs pos="39000">
                      <a:schemeClr val="bg1"/>
                    </a:gs>
                    <a:gs pos="100000">
                      <a:schemeClr val="accent3"/>
                    </a:gs>
                  </a:gsLst>
                  <a:lin ang="0" scaled="0"/>
                </a:gradFill>
                <a:latin typeface="+mj-ea"/>
                <a:ea typeface="+mj-ea"/>
              </a:defRPr>
            </a:lvl1pPr>
          </a:lstStyle>
          <a:p>
            <a:r>
              <a:rPr lang="zh-CN" altLang="en-US" sz="2400" dirty="0"/>
              <a:t>虚拟</a:t>
            </a:r>
            <a:endParaRPr lang="en-US" altLang="zh-CN" sz="2400" dirty="0"/>
          </a:p>
          <a:p>
            <a:r>
              <a:rPr lang="zh-CN" altLang="en-US" sz="2400" dirty="0"/>
              <a:t>空间</a:t>
            </a:r>
          </a:p>
        </p:txBody>
      </p:sp>
      <p:sp>
        <p:nvSpPr>
          <p:cNvPr id="115" name="矩形: 剪去对角 114">
            <a:extLst>
              <a:ext uri="{FF2B5EF4-FFF2-40B4-BE49-F238E27FC236}">
                <a16:creationId xmlns:a16="http://schemas.microsoft.com/office/drawing/2014/main" xmlns="" id="{72538267-B854-B375-13FC-B44B2414AF45}"/>
              </a:ext>
            </a:extLst>
          </p:cNvPr>
          <p:cNvSpPr/>
          <p:nvPr/>
        </p:nvSpPr>
        <p:spPr>
          <a:xfrm>
            <a:off x="2886924" y="3417580"/>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8" name="矩形: 剪去对角 117">
            <a:extLst>
              <a:ext uri="{FF2B5EF4-FFF2-40B4-BE49-F238E27FC236}">
                <a16:creationId xmlns:a16="http://schemas.microsoft.com/office/drawing/2014/main" xmlns="" id="{2E712E12-17AD-C127-D00B-1030C9595515}"/>
              </a:ext>
            </a:extLst>
          </p:cNvPr>
          <p:cNvSpPr/>
          <p:nvPr/>
        </p:nvSpPr>
        <p:spPr>
          <a:xfrm>
            <a:off x="2886924" y="3933333"/>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9" name="矩形: 剪去对角 118">
            <a:extLst>
              <a:ext uri="{FF2B5EF4-FFF2-40B4-BE49-F238E27FC236}">
                <a16:creationId xmlns:a16="http://schemas.microsoft.com/office/drawing/2014/main" xmlns="" id="{0DFC2A37-37D2-D13F-95E4-4F38F6F9D4E0}"/>
              </a:ext>
            </a:extLst>
          </p:cNvPr>
          <p:cNvSpPr/>
          <p:nvPr/>
        </p:nvSpPr>
        <p:spPr>
          <a:xfrm>
            <a:off x="2886924" y="4449085"/>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3" name="矩形: 剪去对角 122">
            <a:extLst>
              <a:ext uri="{FF2B5EF4-FFF2-40B4-BE49-F238E27FC236}">
                <a16:creationId xmlns:a16="http://schemas.microsoft.com/office/drawing/2014/main" xmlns="" id="{02BF1891-8954-2ABC-2D02-C06053047C21}"/>
              </a:ext>
            </a:extLst>
          </p:cNvPr>
          <p:cNvSpPr/>
          <p:nvPr/>
        </p:nvSpPr>
        <p:spPr>
          <a:xfrm>
            <a:off x="8004326" y="3417580"/>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4" name="矩形: 剪去对角 123">
            <a:extLst>
              <a:ext uri="{FF2B5EF4-FFF2-40B4-BE49-F238E27FC236}">
                <a16:creationId xmlns:a16="http://schemas.microsoft.com/office/drawing/2014/main" xmlns="" id="{9F706101-E9AF-EF8E-2A0B-C79BE4E6C0CB}"/>
              </a:ext>
            </a:extLst>
          </p:cNvPr>
          <p:cNvSpPr/>
          <p:nvPr/>
        </p:nvSpPr>
        <p:spPr>
          <a:xfrm>
            <a:off x="8004326" y="3933333"/>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5" name="矩形: 剪去对角 124">
            <a:extLst>
              <a:ext uri="{FF2B5EF4-FFF2-40B4-BE49-F238E27FC236}">
                <a16:creationId xmlns:a16="http://schemas.microsoft.com/office/drawing/2014/main" xmlns="" id="{B55F6F2C-F39A-5B14-6364-A62A4E7D3D35}"/>
              </a:ext>
            </a:extLst>
          </p:cNvPr>
          <p:cNvSpPr/>
          <p:nvPr/>
        </p:nvSpPr>
        <p:spPr>
          <a:xfrm>
            <a:off x="8004326" y="4449085"/>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6" name="文本框 125">
            <a:extLst>
              <a:ext uri="{FF2B5EF4-FFF2-40B4-BE49-F238E27FC236}">
                <a16:creationId xmlns:a16="http://schemas.microsoft.com/office/drawing/2014/main" xmlns="" id="{5872A13F-3D8E-6BCC-5120-A7433905F27D}"/>
              </a:ext>
            </a:extLst>
          </p:cNvPr>
          <p:cNvSpPr txBox="1"/>
          <p:nvPr/>
        </p:nvSpPr>
        <p:spPr>
          <a:xfrm>
            <a:off x="3347649" y="3485908"/>
            <a:ext cx="3590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对象</a:t>
            </a:r>
          </a:p>
        </p:txBody>
      </p:sp>
      <p:sp>
        <p:nvSpPr>
          <p:cNvPr id="127" name="文本框 126">
            <a:extLst>
              <a:ext uri="{FF2B5EF4-FFF2-40B4-BE49-F238E27FC236}">
                <a16:creationId xmlns:a16="http://schemas.microsoft.com/office/drawing/2014/main" xmlns="" id="{F39B75CE-66F5-A382-0DA7-54B25568FEA5}"/>
              </a:ext>
            </a:extLst>
          </p:cNvPr>
          <p:cNvSpPr txBox="1"/>
          <p:nvPr/>
        </p:nvSpPr>
        <p:spPr>
          <a:xfrm>
            <a:off x="8195746" y="3485908"/>
            <a:ext cx="8976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全对象模拟</a:t>
            </a:r>
          </a:p>
        </p:txBody>
      </p:sp>
      <p:sp>
        <p:nvSpPr>
          <p:cNvPr id="128" name="文本框 127">
            <a:extLst>
              <a:ext uri="{FF2B5EF4-FFF2-40B4-BE49-F238E27FC236}">
                <a16:creationId xmlns:a16="http://schemas.microsoft.com/office/drawing/2014/main" xmlns="" id="{886F8580-038E-ED0C-7529-F6F40623454C}"/>
              </a:ext>
            </a:extLst>
          </p:cNvPr>
          <p:cNvSpPr txBox="1"/>
          <p:nvPr/>
        </p:nvSpPr>
        <p:spPr>
          <a:xfrm>
            <a:off x="3347649" y="4001661"/>
            <a:ext cx="3590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维度</a:t>
            </a:r>
          </a:p>
        </p:txBody>
      </p:sp>
      <p:sp>
        <p:nvSpPr>
          <p:cNvPr id="129" name="文本框 128">
            <a:extLst>
              <a:ext uri="{FF2B5EF4-FFF2-40B4-BE49-F238E27FC236}">
                <a16:creationId xmlns:a16="http://schemas.microsoft.com/office/drawing/2014/main" xmlns="" id="{AE805A24-7316-CA80-D8A9-4143B78963BD}"/>
              </a:ext>
            </a:extLst>
          </p:cNvPr>
          <p:cNvSpPr txBox="1"/>
          <p:nvPr/>
        </p:nvSpPr>
        <p:spPr>
          <a:xfrm>
            <a:off x="3347649" y="4517413"/>
            <a:ext cx="3590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状态</a:t>
            </a:r>
          </a:p>
        </p:txBody>
      </p:sp>
      <p:sp>
        <p:nvSpPr>
          <p:cNvPr id="130" name="文本框 129">
            <a:extLst>
              <a:ext uri="{FF2B5EF4-FFF2-40B4-BE49-F238E27FC236}">
                <a16:creationId xmlns:a16="http://schemas.microsoft.com/office/drawing/2014/main" xmlns="" id="{51783794-FCD8-B2FD-E34D-E81D2387C8B4}"/>
              </a:ext>
            </a:extLst>
          </p:cNvPr>
          <p:cNvSpPr txBox="1"/>
          <p:nvPr/>
        </p:nvSpPr>
        <p:spPr>
          <a:xfrm>
            <a:off x="8195746" y="4001661"/>
            <a:ext cx="8976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全维度模拟</a:t>
            </a:r>
          </a:p>
        </p:txBody>
      </p:sp>
      <p:sp>
        <p:nvSpPr>
          <p:cNvPr id="132" name="文本框 131">
            <a:extLst>
              <a:ext uri="{FF2B5EF4-FFF2-40B4-BE49-F238E27FC236}">
                <a16:creationId xmlns:a16="http://schemas.microsoft.com/office/drawing/2014/main" xmlns="" id="{C4BEA637-6A35-E2E2-AC35-F28A20C65131}"/>
              </a:ext>
            </a:extLst>
          </p:cNvPr>
          <p:cNvSpPr txBox="1"/>
          <p:nvPr/>
        </p:nvSpPr>
        <p:spPr>
          <a:xfrm>
            <a:off x="8195746" y="4517413"/>
            <a:ext cx="8976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全状态模拟</a:t>
            </a:r>
          </a:p>
        </p:txBody>
      </p:sp>
      <p:cxnSp>
        <p:nvCxnSpPr>
          <p:cNvPr id="6" name="直接连接符 5">
            <a:extLst>
              <a:ext uri="{FF2B5EF4-FFF2-40B4-BE49-F238E27FC236}">
                <a16:creationId xmlns:a16="http://schemas.microsoft.com/office/drawing/2014/main" xmlns="" id="{C898CBB9-0EE5-ECB3-993D-7B20124E8994}"/>
              </a:ext>
            </a:extLst>
          </p:cNvPr>
          <p:cNvCxnSpPr>
            <a:stCxn id="115" idx="0"/>
          </p:cNvCxnSpPr>
          <p:nvPr/>
        </p:nvCxnSpPr>
        <p:spPr>
          <a:xfrm flipV="1">
            <a:off x="4167447" y="3593630"/>
            <a:ext cx="3677524" cy="1"/>
          </a:xfrm>
          <a:prstGeom prst="line">
            <a:avLst/>
          </a:prstGeom>
          <a:ln cap="rnd">
            <a:gradFill>
              <a:gsLst>
                <a:gs pos="0">
                  <a:schemeClr val="accent1"/>
                </a:gs>
                <a:gs pos="100000">
                  <a:schemeClr val="accent3"/>
                </a:gs>
              </a:gsLst>
              <a:lin ang="0" scaled="0"/>
            </a:gradFill>
            <a:prstDash val="dash"/>
            <a:tailEnd type="arrow"/>
          </a:ln>
        </p:spPr>
        <p:style>
          <a:lnRef idx="1">
            <a:schemeClr val="accent1"/>
          </a:lnRef>
          <a:fillRef idx="0">
            <a:schemeClr val="accent1"/>
          </a:fillRef>
          <a:effectRef idx="0">
            <a:schemeClr val="accent1"/>
          </a:effectRef>
          <a:fontRef idx="minor">
            <a:schemeClr val="tx1"/>
          </a:fontRef>
        </p:style>
      </p:cxnSp>
      <p:sp>
        <p:nvSpPr>
          <p:cNvPr id="133" name="文本框 132">
            <a:extLst>
              <a:ext uri="{FF2B5EF4-FFF2-40B4-BE49-F238E27FC236}">
                <a16:creationId xmlns:a16="http://schemas.microsoft.com/office/drawing/2014/main" xmlns="" id="{DD1A0FB8-646E-88A9-FBE4-55E64C32B1B0}"/>
              </a:ext>
            </a:extLst>
          </p:cNvPr>
          <p:cNvSpPr txBox="1"/>
          <p:nvPr/>
        </p:nvSpPr>
        <p:spPr>
          <a:xfrm>
            <a:off x="5112558" y="3310392"/>
            <a:ext cx="19668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sz="1200" dirty="0"/>
              <a:t>物体</a:t>
            </a:r>
            <a:r>
              <a:rPr lang="en-US" altLang="zh-CN" sz="1200" dirty="0"/>
              <a:t>,</a:t>
            </a:r>
            <a:r>
              <a:rPr lang="zh-CN" altLang="en-US" sz="1200" dirty="0"/>
              <a:t>系统</a:t>
            </a:r>
            <a:r>
              <a:rPr lang="en-US" altLang="zh-CN" sz="1200" dirty="0"/>
              <a:t>,</a:t>
            </a:r>
            <a:r>
              <a:rPr lang="zh-CN" altLang="en-US" sz="1200" dirty="0"/>
              <a:t>生命体</a:t>
            </a:r>
            <a:r>
              <a:rPr lang="en-US" altLang="zh-CN" sz="1200" dirty="0"/>
              <a:t>,</a:t>
            </a:r>
            <a:r>
              <a:rPr lang="zh-CN" altLang="en-US" sz="1200" dirty="0"/>
              <a:t>社会与文明</a:t>
            </a:r>
          </a:p>
        </p:txBody>
      </p:sp>
      <p:cxnSp>
        <p:nvCxnSpPr>
          <p:cNvPr id="134" name="直接连接符 133">
            <a:extLst>
              <a:ext uri="{FF2B5EF4-FFF2-40B4-BE49-F238E27FC236}">
                <a16:creationId xmlns:a16="http://schemas.microsoft.com/office/drawing/2014/main" xmlns="" id="{72CC250E-4B33-841B-3783-179241EA6EE5}"/>
              </a:ext>
            </a:extLst>
          </p:cNvPr>
          <p:cNvCxnSpPr>
            <a:cxnSpLocks/>
          </p:cNvCxnSpPr>
          <p:nvPr/>
        </p:nvCxnSpPr>
        <p:spPr>
          <a:xfrm flipV="1">
            <a:off x="4167447" y="4109383"/>
            <a:ext cx="3677524" cy="1"/>
          </a:xfrm>
          <a:prstGeom prst="line">
            <a:avLst/>
          </a:prstGeom>
          <a:ln cap="rnd">
            <a:gradFill>
              <a:gsLst>
                <a:gs pos="0">
                  <a:schemeClr val="accent1"/>
                </a:gs>
                <a:gs pos="100000">
                  <a:schemeClr val="accent3"/>
                </a:gs>
              </a:gsLst>
              <a:lin ang="0" scaled="0"/>
            </a:gradFill>
            <a:prstDash val="dash"/>
            <a:tailEnd type="arrow"/>
          </a:ln>
        </p:spPr>
        <p:style>
          <a:lnRef idx="1">
            <a:schemeClr val="accent1"/>
          </a:lnRef>
          <a:fillRef idx="0">
            <a:schemeClr val="accent1"/>
          </a:fillRef>
          <a:effectRef idx="0">
            <a:schemeClr val="accent1"/>
          </a:effectRef>
          <a:fontRef idx="minor">
            <a:schemeClr val="tx1"/>
          </a:fontRef>
        </p:style>
      </p:cxnSp>
      <p:sp>
        <p:nvSpPr>
          <p:cNvPr id="135" name="文本框 134">
            <a:extLst>
              <a:ext uri="{FF2B5EF4-FFF2-40B4-BE49-F238E27FC236}">
                <a16:creationId xmlns:a16="http://schemas.microsoft.com/office/drawing/2014/main" xmlns="" id="{C18A6C7C-23EE-0EC0-BBDD-7F523CA8A0D9}"/>
              </a:ext>
            </a:extLst>
          </p:cNvPr>
          <p:cNvSpPr txBox="1"/>
          <p:nvPr/>
        </p:nvSpPr>
        <p:spPr>
          <a:xfrm>
            <a:off x="4386397" y="3826651"/>
            <a:ext cx="34192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sz="1200" dirty="0"/>
              <a:t>运动轨迹 环境</a:t>
            </a:r>
            <a:r>
              <a:rPr lang="en-US" altLang="zh-CN" sz="1200" dirty="0"/>
              <a:t>/</a:t>
            </a:r>
            <a:r>
              <a:rPr lang="zh-CN" altLang="en-US" sz="1200" dirty="0"/>
              <a:t>状态 全时段环境 全态状态推演预测</a:t>
            </a:r>
          </a:p>
        </p:txBody>
      </p:sp>
      <p:cxnSp>
        <p:nvCxnSpPr>
          <p:cNvPr id="136" name="直接连接符 135">
            <a:extLst>
              <a:ext uri="{FF2B5EF4-FFF2-40B4-BE49-F238E27FC236}">
                <a16:creationId xmlns:a16="http://schemas.microsoft.com/office/drawing/2014/main" xmlns="" id="{BDF6E876-650C-27A5-1454-889303038FFF}"/>
              </a:ext>
            </a:extLst>
          </p:cNvPr>
          <p:cNvCxnSpPr>
            <a:cxnSpLocks/>
          </p:cNvCxnSpPr>
          <p:nvPr/>
        </p:nvCxnSpPr>
        <p:spPr>
          <a:xfrm flipV="1">
            <a:off x="4172757" y="4625135"/>
            <a:ext cx="3677524" cy="1"/>
          </a:xfrm>
          <a:prstGeom prst="line">
            <a:avLst/>
          </a:prstGeom>
          <a:ln cap="rnd">
            <a:gradFill>
              <a:gsLst>
                <a:gs pos="0">
                  <a:schemeClr val="accent1"/>
                </a:gs>
                <a:gs pos="100000">
                  <a:schemeClr val="accent3"/>
                </a:gs>
              </a:gsLst>
              <a:lin ang="0" scaled="0"/>
            </a:gradFill>
            <a:prstDash val="dash"/>
            <a:tailEnd type="arrow"/>
          </a:ln>
        </p:spPr>
        <p:style>
          <a:lnRef idx="1">
            <a:schemeClr val="accent1"/>
          </a:lnRef>
          <a:fillRef idx="0">
            <a:schemeClr val="accent1"/>
          </a:fillRef>
          <a:effectRef idx="0">
            <a:schemeClr val="accent1"/>
          </a:effectRef>
          <a:fontRef idx="minor">
            <a:schemeClr val="tx1"/>
          </a:fontRef>
        </p:style>
      </p:cxnSp>
      <p:sp>
        <p:nvSpPr>
          <p:cNvPr id="137" name="文本框 136">
            <a:extLst>
              <a:ext uri="{FF2B5EF4-FFF2-40B4-BE49-F238E27FC236}">
                <a16:creationId xmlns:a16="http://schemas.microsoft.com/office/drawing/2014/main" xmlns="" id="{5ABAA73D-AEC6-E2A5-156F-D8FD6A21D992}"/>
              </a:ext>
            </a:extLst>
          </p:cNvPr>
          <p:cNvSpPr txBox="1"/>
          <p:nvPr/>
        </p:nvSpPr>
        <p:spPr>
          <a:xfrm>
            <a:off x="4684556" y="4378306"/>
            <a:ext cx="282288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sz="1200" dirty="0"/>
              <a:t>数字空间中</a:t>
            </a:r>
            <a:r>
              <a:rPr lang="en-US" altLang="zh-CN" sz="1200" dirty="0"/>
              <a:t>3D</a:t>
            </a:r>
            <a:r>
              <a:rPr lang="zh-CN" altLang="en-US" sz="1200" dirty="0"/>
              <a:t>模型虚拟空间数字制体身份</a:t>
            </a:r>
          </a:p>
        </p:txBody>
      </p:sp>
      <p:sp>
        <p:nvSpPr>
          <p:cNvPr id="138" name="文本框 137">
            <a:extLst>
              <a:ext uri="{FF2B5EF4-FFF2-40B4-BE49-F238E27FC236}">
                <a16:creationId xmlns:a16="http://schemas.microsoft.com/office/drawing/2014/main" xmlns="" id="{B464312D-E69D-ABEB-F791-9DBA4091111B}"/>
              </a:ext>
            </a:extLst>
          </p:cNvPr>
          <p:cNvSpPr txBox="1"/>
          <p:nvPr/>
        </p:nvSpPr>
        <p:spPr>
          <a:xfrm>
            <a:off x="5018782" y="4669184"/>
            <a:ext cx="215443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sz="1200" dirty="0"/>
              <a:t>现实中等比复现实中多比例模型</a:t>
            </a:r>
          </a:p>
        </p:txBody>
      </p:sp>
      <p:sp>
        <p:nvSpPr>
          <p:cNvPr id="7" name="任意多边形: 形状 6">
            <a:extLst>
              <a:ext uri="{FF2B5EF4-FFF2-40B4-BE49-F238E27FC236}">
                <a16:creationId xmlns:a16="http://schemas.microsoft.com/office/drawing/2014/main" xmlns="" id="{70328840-586C-DC6B-9920-5AEEE263594C}"/>
              </a:ext>
            </a:extLst>
          </p:cNvPr>
          <p:cNvSpPr/>
          <p:nvPr/>
        </p:nvSpPr>
        <p:spPr>
          <a:xfrm>
            <a:off x="1790700" y="2348801"/>
            <a:ext cx="8594271" cy="844456"/>
          </a:xfrm>
          <a:custGeom>
            <a:avLst/>
            <a:gdLst>
              <a:gd name="connsiteX0" fmla="*/ 0 w 8563428"/>
              <a:gd name="connsiteY0" fmla="*/ 1117600 h 1117600"/>
              <a:gd name="connsiteX1" fmla="*/ 0 w 8563428"/>
              <a:gd name="connsiteY1" fmla="*/ 0 h 1117600"/>
              <a:gd name="connsiteX2" fmla="*/ 8563428 w 8563428"/>
              <a:gd name="connsiteY2" fmla="*/ 0 h 1117600"/>
              <a:gd name="connsiteX3" fmla="*/ 8563428 w 8563428"/>
              <a:gd name="connsiteY3" fmla="*/ 1088572 h 1117600"/>
            </a:gdLst>
            <a:ahLst/>
            <a:cxnLst>
              <a:cxn ang="0">
                <a:pos x="connsiteX0" y="connsiteY0"/>
              </a:cxn>
              <a:cxn ang="0">
                <a:pos x="connsiteX1" y="connsiteY1"/>
              </a:cxn>
              <a:cxn ang="0">
                <a:pos x="connsiteX2" y="connsiteY2"/>
              </a:cxn>
              <a:cxn ang="0">
                <a:pos x="connsiteX3" y="connsiteY3"/>
              </a:cxn>
            </a:cxnLst>
            <a:rect l="l" t="t" r="r" b="b"/>
            <a:pathLst>
              <a:path w="8563428" h="1117600">
                <a:moveTo>
                  <a:pt x="0" y="1117600"/>
                </a:moveTo>
                <a:lnTo>
                  <a:pt x="0" y="0"/>
                </a:lnTo>
                <a:lnTo>
                  <a:pt x="8563428" y="0"/>
                </a:lnTo>
                <a:lnTo>
                  <a:pt x="8563428" y="1088572"/>
                </a:lnTo>
              </a:path>
            </a:pathLst>
          </a:custGeom>
          <a:noFill/>
          <a:ln w="22225" cap="rnd">
            <a:gradFill>
              <a:gsLst>
                <a:gs pos="0">
                  <a:schemeClr val="accent3"/>
                </a:gs>
                <a:gs pos="100000">
                  <a:schemeClr val="accent1"/>
                </a:gs>
              </a:gsLst>
              <a:lin ang="0" scaled="0"/>
            </a:gra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9" name="文本框 138">
            <a:extLst>
              <a:ext uri="{FF2B5EF4-FFF2-40B4-BE49-F238E27FC236}">
                <a16:creationId xmlns:a16="http://schemas.microsoft.com/office/drawing/2014/main" xmlns="" id="{4AA42849-ABBB-251B-18D4-12E619A8D3F4}"/>
              </a:ext>
            </a:extLst>
          </p:cNvPr>
          <p:cNvSpPr txBox="1"/>
          <p:nvPr/>
        </p:nvSpPr>
        <p:spPr>
          <a:xfrm>
            <a:off x="4972295" y="2458916"/>
            <a:ext cx="22474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仿真数据</a:t>
            </a:r>
            <a:r>
              <a:rPr lang="en-US" altLang="zh-CN" dirty="0"/>
              <a:t>,</a:t>
            </a:r>
            <a:r>
              <a:rPr lang="zh-CN" altLang="en-US" dirty="0"/>
              <a:t>孪生数据</a:t>
            </a:r>
            <a:r>
              <a:rPr lang="en-US" altLang="zh-CN" dirty="0"/>
              <a:t>,</a:t>
            </a:r>
            <a:r>
              <a:rPr lang="zh-CN" altLang="en-US" dirty="0"/>
              <a:t>模拟数据</a:t>
            </a:r>
          </a:p>
        </p:txBody>
      </p:sp>
      <p:sp>
        <p:nvSpPr>
          <p:cNvPr id="140" name="任意多边形: 形状 139">
            <a:extLst>
              <a:ext uri="{FF2B5EF4-FFF2-40B4-BE49-F238E27FC236}">
                <a16:creationId xmlns:a16="http://schemas.microsoft.com/office/drawing/2014/main" xmlns="" id="{E3AED1B4-3C3C-A5B5-ED68-57F030E7320F}"/>
              </a:ext>
            </a:extLst>
          </p:cNvPr>
          <p:cNvSpPr/>
          <p:nvPr/>
        </p:nvSpPr>
        <p:spPr>
          <a:xfrm flipH="1" flipV="1">
            <a:off x="1798865" y="4972595"/>
            <a:ext cx="8594271" cy="844456"/>
          </a:xfrm>
          <a:custGeom>
            <a:avLst/>
            <a:gdLst>
              <a:gd name="connsiteX0" fmla="*/ 0 w 8563428"/>
              <a:gd name="connsiteY0" fmla="*/ 1117600 h 1117600"/>
              <a:gd name="connsiteX1" fmla="*/ 0 w 8563428"/>
              <a:gd name="connsiteY1" fmla="*/ 0 h 1117600"/>
              <a:gd name="connsiteX2" fmla="*/ 8563428 w 8563428"/>
              <a:gd name="connsiteY2" fmla="*/ 0 h 1117600"/>
              <a:gd name="connsiteX3" fmla="*/ 8563428 w 8563428"/>
              <a:gd name="connsiteY3" fmla="*/ 1088572 h 1117600"/>
            </a:gdLst>
            <a:ahLst/>
            <a:cxnLst>
              <a:cxn ang="0">
                <a:pos x="connsiteX0" y="connsiteY0"/>
              </a:cxn>
              <a:cxn ang="0">
                <a:pos x="connsiteX1" y="connsiteY1"/>
              </a:cxn>
              <a:cxn ang="0">
                <a:pos x="connsiteX2" y="connsiteY2"/>
              </a:cxn>
              <a:cxn ang="0">
                <a:pos x="connsiteX3" y="connsiteY3"/>
              </a:cxn>
            </a:cxnLst>
            <a:rect l="l" t="t" r="r" b="b"/>
            <a:pathLst>
              <a:path w="8563428" h="1117600">
                <a:moveTo>
                  <a:pt x="0" y="1117600"/>
                </a:moveTo>
                <a:lnTo>
                  <a:pt x="0" y="0"/>
                </a:lnTo>
                <a:lnTo>
                  <a:pt x="8563428" y="0"/>
                </a:lnTo>
                <a:lnTo>
                  <a:pt x="8563428" y="1088572"/>
                </a:lnTo>
              </a:path>
            </a:pathLst>
          </a:custGeom>
          <a:noFill/>
          <a:ln w="22225" cap="rnd">
            <a:gradFill>
              <a:gsLst>
                <a:gs pos="0">
                  <a:schemeClr val="accent3"/>
                </a:gs>
                <a:gs pos="100000">
                  <a:schemeClr val="accent1"/>
                </a:gs>
              </a:gsLst>
              <a:lin ang="0" scaled="0"/>
            </a:gra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1" name="文本框 140">
            <a:extLst>
              <a:ext uri="{FF2B5EF4-FFF2-40B4-BE49-F238E27FC236}">
                <a16:creationId xmlns:a16="http://schemas.microsoft.com/office/drawing/2014/main" xmlns="" id="{2648FCA5-84B0-6125-FB2C-9DDA14AFD1C2}"/>
              </a:ext>
            </a:extLst>
          </p:cNvPr>
          <p:cNvSpPr txBox="1"/>
          <p:nvPr/>
        </p:nvSpPr>
        <p:spPr>
          <a:xfrm>
            <a:off x="4972295" y="5486754"/>
            <a:ext cx="22474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建议信息</a:t>
            </a:r>
            <a:r>
              <a:rPr lang="en-US" altLang="zh-CN" dirty="0"/>
              <a:t>,</a:t>
            </a:r>
            <a:r>
              <a:rPr lang="zh-CN" altLang="en-US" dirty="0"/>
              <a:t>预测信息</a:t>
            </a:r>
            <a:r>
              <a:rPr lang="en-US" altLang="zh-CN" dirty="0"/>
              <a:t>,</a:t>
            </a:r>
            <a:r>
              <a:rPr lang="zh-CN" altLang="en-US" dirty="0"/>
              <a:t>反馈信息</a:t>
            </a:r>
          </a:p>
        </p:txBody>
      </p:sp>
    </p:spTree>
    <p:extLst>
      <p:ext uri="{BB962C8B-B14F-4D97-AF65-F5344CB8AC3E}">
        <p14:creationId xmlns:p14="http://schemas.microsoft.com/office/powerpoint/2010/main" val="144013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a:extLst>
              <a:ext uri="{FF2B5EF4-FFF2-40B4-BE49-F238E27FC236}">
                <a16:creationId xmlns:a16="http://schemas.microsoft.com/office/drawing/2014/main" xmlns="" id="{8AF5C820-6271-A5C8-A860-66E39A1BC750}"/>
              </a:ext>
            </a:extLst>
          </p:cNvPr>
          <p:cNvSpPr txBox="1"/>
          <p:nvPr/>
        </p:nvSpPr>
        <p:spPr>
          <a:xfrm>
            <a:off x="2721274" y="2696144"/>
            <a:ext cx="7152000" cy="1015663"/>
          </a:xfrm>
          <a:prstGeom prst="rect">
            <a:avLst/>
          </a:prstGeom>
          <a:noFill/>
        </p:spPr>
        <p:txBody>
          <a:bodyPr wrap="square" lIns="0" tIns="0" rIns="0" bIns="0" rtlCol="0">
            <a:noAutofit/>
          </a:bodyPr>
          <a:lstStyle/>
          <a:p>
            <a:pPr algn="ctr"/>
            <a:r>
              <a:rPr lang="zh-CN" altLang="en-US" sz="6600" dirty="0">
                <a:gradFill>
                  <a:gsLst>
                    <a:gs pos="47000">
                      <a:schemeClr val="bg1"/>
                    </a:gs>
                    <a:gs pos="100000">
                      <a:schemeClr val="accent3"/>
                    </a:gs>
                    <a:gs pos="69000">
                      <a:schemeClr val="accent1"/>
                    </a:gs>
                  </a:gsLst>
                  <a:lin ang="0" scaled="0"/>
                </a:gradFill>
                <a:latin typeface="+mj-ea"/>
                <a:ea typeface="+mj-ea"/>
              </a:rPr>
              <a:t>元宇宙的场景使用</a:t>
            </a:r>
          </a:p>
        </p:txBody>
      </p:sp>
      <p:cxnSp>
        <p:nvCxnSpPr>
          <p:cNvPr id="45" name="直接连接符 44">
            <a:extLst>
              <a:ext uri="{FF2B5EF4-FFF2-40B4-BE49-F238E27FC236}">
                <a16:creationId xmlns:a16="http://schemas.microsoft.com/office/drawing/2014/main" xmlns="" id="{5967E999-9A0D-EF8A-E7AE-4679BA7A33EE}"/>
              </a:ext>
            </a:extLst>
          </p:cNvPr>
          <p:cNvCxnSpPr>
            <a:cxnSpLocks/>
          </p:cNvCxnSpPr>
          <p:nvPr/>
        </p:nvCxnSpPr>
        <p:spPr>
          <a:xfrm>
            <a:off x="2813050" y="3762778"/>
            <a:ext cx="6908800"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9449295D-CF5D-931D-4609-FD9F3D82104E}"/>
              </a:ext>
            </a:extLst>
          </p:cNvPr>
          <p:cNvCxnSpPr>
            <a:cxnSpLocks/>
          </p:cNvCxnSpPr>
          <p:nvPr/>
        </p:nvCxnSpPr>
        <p:spPr>
          <a:xfrm>
            <a:off x="3642386" y="3897498"/>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8F4A2C7C-A9F5-90D4-0A1C-87B52803B3BB}"/>
              </a:ext>
            </a:extLst>
          </p:cNvPr>
          <p:cNvCxnSpPr>
            <a:cxnSpLocks/>
          </p:cNvCxnSpPr>
          <p:nvPr/>
        </p:nvCxnSpPr>
        <p:spPr>
          <a:xfrm>
            <a:off x="4145716" y="3668463"/>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905B280E-892B-71FC-468B-2CDC994BAE1D}"/>
              </a:ext>
            </a:extLst>
          </p:cNvPr>
          <p:cNvCxnSpPr>
            <a:cxnSpLocks/>
          </p:cNvCxnSpPr>
          <p:nvPr/>
        </p:nvCxnSpPr>
        <p:spPr>
          <a:xfrm>
            <a:off x="8128070" y="3897498"/>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3A20845-7DFA-B1EA-7644-1ED0FFC2A428}"/>
              </a:ext>
            </a:extLst>
          </p:cNvPr>
          <p:cNvCxnSpPr>
            <a:cxnSpLocks/>
          </p:cNvCxnSpPr>
          <p:nvPr/>
        </p:nvCxnSpPr>
        <p:spPr>
          <a:xfrm>
            <a:off x="4978284" y="2779437"/>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596A6351-94B7-C1D4-7E25-7AC4779E646E}"/>
              </a:ext>
            </a:extLst>
          </p:cNvPr>
          <p:cNvCxnSpPr>
            <a:cxnSpLocks/>
          </p:cNvCxnSpPr>
          <p:nvPr/>
        </p:nvCxnSpPr>
        <p:spPr>
          <a:xfrm>
            <a:off x="6610569" y="3598587"/>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841694C2-F7A5-8FFF-C7E7-405C96854F70}"/>
              </a:ext>
            </a:extLst>
          </p:cNvPr>
          <p:cNvCxnSpPr>
            <a:cxnSpLocks/>
          </p:cNvCxnSpPr>
          <p:nvPr/>
        </p:nvCxnSpPr>
        <p:spPr>
          <a:xfrm>
            <a:off x="6726750" y="3665272"/>
            <a:ext cx="2584008"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6EEFD785-9C87-7177-AACD-0E7875E99E3F}"/>
              </a:ext>
            </a:extLst>
          </p:cNvPr>
          <p:cNvCxnSpPr>
            <a:cxnSpLocks/>
          </p:cNvCxnSpPr>
          <p:nvPr/>
        </p:nvCxnSpPr>
        <p:spPr>
          <a:xfrm>
            <a:off x="5420244" y="2696144"/>
            <a:ext cx="3142808" cy="0"/>
          </a:xfrm>
          <a:prstGeom prst="line">
            <a:avLst/>
          </a:prstGeom>
          <a:ln w="15875"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xmlns="" id="{7CDA59D7-247D-9829-CDCA-615F54068192}"/>
              </a:ext>
            </a:extLst>
          </p:cNvPr>
          <p:cNvSpPr txBox="1"/>
          <p:nvPr/>
        </p:nvSpPr>
        <p:spPr>
          <a:xfrm>
            <a:off x="3066613" y="4071309"/>
            <a:ext cx="6586728" cy="369332"/>
          </a:xfrm>
          <a:prstGeom prst="rect">
            <a:avLst/>
          </a:prstGeom>
          <a:noFill/>
        </p:spPr>
        <p:txBody>
          <a:bodyPr wrap="square" lIns="0" tIns="0" rIns="0" bIns="0" rtlCol="0">
            <a:noAutofit/>
          </a:bodyPr>
          <a:lstStyle>
            <a:defPPr>
              <a:defRPr lang="zh-CN"/>
            </a:defPPr>
            <a:lvl1pPr>
              <a:defRPr sz="1100">
                <a:solidFill>
                  <a:schemeClr val="bg1">
                    <a:alpha val="50000"/>
                  </a:schemeClr>
                </a:solidFill>
                <a:latin typeface="Bahnschrift SemiBold" panose="020B0502040204020203" pitchFamily="34" charset="0"/>
              </a:defRPr>
            </a:lvl1pPr>
          </a:lstStyle>
          <a:p>
            <a:pPr algn="dist"/>
            <a:r>
              <a:rPr lang="en-US" altLang="zh-CN" sz="2400">
                <a:latin typeface="+mn-ea"/>
              </a:rPr>
              <a:t>SCENARIO USE OF METAVERSE</a:t>
            </a:r>
          </a:p>
        </p:txBody>
      </p:sp>
      <p:cxnSp>
        <p:nvCxnSpPr>
          <p:cNvPr id="84" name="直接连接符 83">
            <a:extLst>
              <a:ext uri="{FF2B5EF4-FFF2-40B4-BE49-F238E27FC236}">
                <a16:creationId xmlns:a16="http://schemas.microsoft.com/office/drawing/2014/main" xmlns="" id="{CB1AC7AB-7272-9847-5642-6ECA1804BAB0}"/>
              </a:ext>
            </a:extLst>
          </p:cNvPr>
          <p:cNvCxnSpPr>
            <a:cxnSpLocks/>
          </p:cNvCxnSpPr>
          <p:nvPr/>
        </p:nvCxnSpPr>
        <p:spPr>
          <a:xfrm>
            <a:off x="4866128" y="4178315"/>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85" name="图形 48">
            <a:extLst>
              <a:ext uri="{FF2B5EF4-FFF2-40B4-BE49-F238E27FC236}">
                <a16:creationId xmlns:a16="http://schemas.microsoft.com/office/drawing/2014/main" xmlns="" id="{39ADFE37-9829-57BA-1D25-7806C57EF065}"/>
              </a:ext>
            </a:extLst>
          </p:cNvPr>
          <p:cNvGrpSpPr/>
          <p:nvPr/>
        </p:nvGrpSpPr>
        <p:grpSpPr>
          <a:xfrm>
            <a:off x="8718984" y="2641749"/>
            <a:ext cx="217248" cy="217248"/>
            <a:chOff x="7158591" y="4351447"/>
            <a:chExt cx="373081" cy="373081"/>
          </a:xfrm>
          <a:gradFill>
            <a:gsLst>
              <a:gs pos="0">
                <a:schemeClr val="bg1"/>
              </a:gs>
              <a:gs pos="100000">
                <a:schemeClr val="accent3"/>
              </a:gs>
            </a:gsLst>
            <a:lin ang="0" scaled="0"/>
          </a:gradFill>
        </p:grpSpPr>
        <p:sp>
          <p:nvSpPr>
            <p:cNvPr id="86" name="任意多边形: 形状 85">
              <a:extLst>
                <a:ext uri="{FF2B5EF4-FFF2-40B4-BE49-F238E27FC236}">
                  <a16:creationId xmlns:a16="http://schemas.microsoft.com/office/drawing/2014/main" xmlns="" id="{8534DA5E-A30B-7C5F-9A8D-EE00D4DE91C5}"/>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xmlns="" id="{8CDFCC29-A332-6826-2DE3-161ABEF42907}"/>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88" name="图形 48">
            <a:extLst>
              <a:ext uri="{FF2B5EF4-FFF2-40B4-BE49-F238E27FC236}">
                <a16:creationId xmlns:a16="http://schemas.microsoft.com/office/drawing/2014/main" xmlns="" id="{3373A991-B1AB-1B5D-A68E-7DDD8E0AABBE}"/>
              </a:ext>
            </a:extLst>
          </p:cNvPr>
          <p:cNvGrpSpPr/>
          <p:nvPr/>
        </p:nvGrpSpPr>
        <p:grpSpPr>
          <a:xfrm>
            <a:off x="8917864" y="2510453"/>
            <a:ext cx="108624" cy="108624"/>
            <a:chOff x="7158591" y="4351447"/>
            <a:chExt cx="373081" cy="373081"/>
          </a:xfrm>
          <a:gradFill>
            <a:gsLst>
              <a:gs pos="0">
                <a:schemeClr val="bg1">
                  <a:alpha val="50000"/>
                </a:schemeClr>
              </a:gs>
              <a:gs pos="100000">
                <a:schemeClr val="accent1">
                  <a:alpha val="50000"/>
                </a:schemeClr>
              </a:gs>
            </a:gsLst>
            <a:lin ang="0" scaled="0"/>
          </a:gradFill>
        </p:grpSpPr>
        <p:sp>
          <p:nvSpPr>
            <p:cNvPr id="89" name="任意多边形: 形状 88">
              <a:extLst>
                <a:ext uri="{FF2B5EF4-FFF2-40B4-BE49-F238E27FC236}">
                  <a16:creationId xmlns:a16="http://schemas.microsoft.com/office/drawing/2014/main" xmlns="" id="{1176425B-287E-9A49-FE8B-8DC7FA2E253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xmlns="" id="{06C92260-4938-9B3A-CCB4-EDE22A532A9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1" name="图形 48">
            <a:extLst>
              <a:ext uri="{FF2B5EF4-FFF2-40B4-BE49-F238E27FC236}">
                <a16:creationId xmlns:a16="http://schemas.microsoft.com/office/drawing/2014/main" xmlns="" id="{9DC7A983-648D-9A89-402B-5FAD7C42FC57}"/>
              </a:ext>
            </a:extLst>
          </p:cNvPr>
          <p:cNvGrpSpPr/>
          <p:nvPr/>
        </p:nvGrpSpPr>
        <p:grpSpPr>
          <a:xfrm>
            <a:off x="9243295" y="2766606"/>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2" name="任意多边形: 形状 91">
              <a:extLst>
                <a:ext uri="{FF2B5EF4-FFF2-40B4-BE49-F238E27FC236}">
                  <a16:creationId xmlns:a16="http://schemas.microsoft.com/office/drawing/2014/main" xmlns="" id="{28C18EE3-EB20-8B1D-6D21-7D9C52F0E14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xmlns="" id="{3EC9FAAA-B82B-7ED6-513B-38F987B61529}"/>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4" name="图形 48">
            <a:extLst>
              <a:ext uri="{FF2B5EF4-FFF2-40B4-BE49-F238E27FC236}">
                <a16:creationId xmlns:a16="http://schemas.microsoft.com/office/drawing/2014/main" xmlns="" id="{3079FB63-51A7-BF9B-1D1B-FD87786AE89C}"/>
              </a:ext>
            </a:extLst>
          </p:cNvPr>
          <p:cNvGrpSpPr/>
          <p:nvPr/>
        </p:nvGrpSpPr>
        <p:grpSpPr>
          <a:xfrm>
            <a:off x="8881171" y="2654751"/>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5" name="任意多边形: 形状 94">
              <a:extLst>
                <a:ext uri="{FF2B5EF4-FFF2-40B4-BE49-F238E27FC236}">
                  <a16:creationId xmlns:a16="http://schemas.microsoft.com/office/drawing/2014/main" xmlns="" id="{129DB9D6-18BE-0AC2-0036-6AA3C887BF13}"/>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xmlns="" id="{3502A662-3F3A-5589-6871-80011EB0FB0B}"/>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7" name="图形 48">
            <a:extLst>
              <a:ext uri="{FF2B5EF4-FFF2-40B4-BE49-F238E27FC236}">
                <a16:creationId xmlns:a16="http://schemas.microsoft.com/office/drawing/2014/main" xmlns="" id="{F3B90204-AE17-263C-D280-53BEA01C750D}"/>
              </a:ext>
            </a:extLst>
          </p:cNvPr>
          <p:cNvGrpSpPr/>
          <p:nvPr/>
        </p:nvGrpSpPr>
        <p:grpSpPr>
          <a:xfrm>
            <a:off x="8653231" y="2722214"/>
            <a:ext cx="124287" cy="124287"/>
            <a:chOff x="7158591" y="4351447"/>
            <a:chExt cx="373081" cy="373081"/>
          </a:xfrm>
          <a:gradFill>
            <a:gsLst>
              <a:gs pos="0">
                <a:schemeClr val="bg1">
                  <a:alpha val="20000"/>
                </a:schemeClr>
              </a:gs>
              <a:gs pos="100000">
                <a:schemeClr val="accent3">
                  <a:alpha val="20000"/>
                </a:schemeClr>
              </a:gs>
            </a:gsLst>
            <a:lin ang="0" scaled="0"/>
          </a:gradFill>
        </p:grpSpPr>
        <p:sp>
          <p:nvSpPr>
            <p:cNvPr id="98" name="任意多边形: 形状 97">
              <a:extLst>
                <a:ext uri="{FF2B5EF4-FFF2-40B4-BE49-F238E27FC236}">
                  <a16:creationId xmlns:a16="http://schemas.microsoft.com/office/drawing/2014/main" xmlns="" id="{0C44AE9C-C255-A3E4-0DAD-EAC8AC54D2B4}"/>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xmlns="" id="{980165DF-141B-3816-AF1A-1F7A35B22FB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28" name="文本框 27">
            <a:extLst>
              <a:ext uri="{FF2B5EF4-FFF2-40B4-BE49-F238E27FC236}">
                <a16:creationId xmlns:a16="http://schemas.microsoft.com/office/drawing/2014/main" xmlns="" id="{CCB0DE6A-B22D-4129-33D3-F30F77DA95B6}"/>
              </a:ext>
            </a:extLst>
          </p:cNvPr>
          <p:cNvSpPr txBox="1"/>
          <p:nvPr/>
        </p:nvSpPr>
        <p:spPr>
          <a:xfrm rot="5400000">
            <a:off x="-1170672"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9" name="文本框 28">
            <a:extLst>
              <a:ext uri="{FF2B5EF4-FFF2-40B4-BE49-F238E27FC236}">
                <a16:creationId xmlns:a16="http://schemas.microsoft.com/office/drawing/2014/main" xmlns="" id="{CE31F35F-9903-EDBB-75B6-99E03FDE60DC}"/>
              </a:ext>
            </a:extLst>
          </p:cNvPr>
          <p:cNvSpPr txBox="1"/>
          <p:nvPr/>
        </p:nvSpPr>
        <p:spPr>
          <a:xfrm rot="16200000" flipH="1">
            <a:off x="9971909"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TARA4</a:t>
            </a:r>
          </a:p>
        </p:txBody>
      </p:sp>
      <p:sp>
        <p:nvSpPr>
          <p:cNvPr id="30" name="文本框 29">
            <a:extLst>
              <a:ext uri="{FF2B5EF4-FFF2-40B4-BE49-F238E27FC236}">
                <a16:creationId xmlns:a16="http://schemas.microsoft.com/office/drawing/2014/main" xmlns="" id="{9385EBB3-FEF4-EFD5-B7D5-941DB955872F}"/>
              </a:ext>
            </a:extLst>
          </p:cNvPr>
          <p:cNvSpPr txBox="1"/>
          <p:nvPr/>
        </p:nvSpPr>
        <p:spPr>
          <a:xfrm rot="5400000">
            <a:off x="-738770"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TARA4</a:t>
            </a:r>
          </a:p>
        </p:txBody>
      </p:sp>
      <p:sp>
        <p:nvSpPr>
          <p:cNvPr id="31" name="文本框 30">
            <a:extLst>
              <a:ext uri="{FF2B5EF4-FFF2-40B4-BE49-F238E27FC236}">
                <a16:creationId xmlns:a16="http://schemas.microsoft.com/office/drawing/2014/main" xmlns="" id="{1E37C964-34D6-DB56-53A0-408DB3D01571}"/>
              </a:ext>
            </a:extLst>
          </p:cNvPr>
          <p:cNvSpPr txBox="1"/>
          <p:nvPr/>
        </p:nvSpPr>
        <p:spPr>
          <a:xfrm rot="5400000">
            <a:off x="-306868"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TARA4</a:t>
            </a:r>
          </a:p>
        </p:txBody>
      </p:sp>
      <p:sp>
        <p:nvSpPr>
          <p:cNvPr id="32" name="文本框 31">
            <a:extLst>
              <a:ext uri="{FF2B5EF4-FFF2-40B4-BE49-F238E27FC236}">
                <a16:creationId xmlns:a16="http://schemas.microsoft.com/office/drawing/2014/main" xmlns="" id="{BE035608-672A-8718-52CE-461D9F908CBC}"/>
              </a:ext>
            </a:extLst>
          </p:cNvPr>
          <p:cNvSpPr txBox="1"/>
          <p:nvPr/>
        </p:nvSpPr>
        <p:spPr>
          <a:xfrm rot="16200000" flipH="1">
            <a:off x="9540007"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TARA4</a:t>
            </a:r>
          </a:p>
        </p:txBody>
      </p:sp>
      <p:sp>
        <p:nvSpPr>
          <p:cNvPr id="33" name="文本框 32">
            <a:extLst>
              <a:ext uri="{FF2B5EF4-FFF2-40B4-BE49-F238E27FC236}">
                <a16:creationId xmlns:a16="http://schemas.microsoft.com/office/drawing/2014/main" xmlns="" id="{B05994C4-7C13-29C3-6971-5CAE72457522}"/>
              </a:ext>
            </a:extLst>
          </p:cNvPr>
          <p:cNvSpPr txBox="1"/>
          <p:nvPr/>
        </p:nvSpPr>
        <p:spPr>
          <a:xfrm rot="16200000" flipH="1">
            <a:off x="9108105"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TARA4</a:t>
            </a:r>
          </a:p>
        </p:txBody>
      </p:sp>
      <p:sp>
        <p:nvSpPr>
          <p:cNvPr id="34" name="椭圆 33">
            <a:extLst>
              <a:ext uri="{FF2B5EF4-FFF2-40B4-BE49-F238E27FC236}">
                <a16:creationId xmlns:a16="http://schemas.microsoft.com/office/drawing/2014/main" xmlns="" id="{6A9479E6-5903-7437-28E5-8680A6AF6E80}"/>
              </a:ext>
            </a:extLst>
          </p:cNvPr>
          <p:cNvSpPr/>
          <p:nvPr/>
        </p:nvSpPr>
        <p:spPr>
          <a:xfrm>
            <a:off x="10540469" y="1355344"/>
            <a:ext cx="71555" cy="7155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3092410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元宇宙的场景使用</a:t>
            </a:r>
          </a:p>
        </p:txBody>
      </p:sp>
      <p:grpSp>
        <p:nvGrpSpPr>
          <p:cNvPr id="4" name="组合 3">
            <a:extLst>
              <a:ext uri="{FF2B5EF4-FFF2-40B4-BE49-F238E27FC236}">
                <a16:creationId xmlns:a16="http://schemas.microsoft.com/office/drawing/2014/main" xmlns="" id="{D4DBDF50-7EEC-3782-C5A2-79FD2F98C5C8}"/>
              </a:ext>
            </a:extLst>
          </p:cNvPr>
          <p:cNvGrpSpPr/>
          <p:nvPr/>
        </p:nvGrpSpPr>
        <p:grpSpPr>
          <a:xfrm>
            <a:off x="788574" y="2790384"/>
            <a:ext cx="1907370" cy="715939"/>
            <a:chOff x="723900" y="2563227"/>
            <a:chExt cx="2589198" cy="715939"/>
          </a:xfrm>
        </p:grpSpPr>
        <p:sp>
          <p:nvSpPr>
            <p:cNvPr id="87" name="梯形 86">
              <a:extLst>
                <a:ext uri="{FF2B5EF4-FFF2-40B4-BE49-F238E27FC236}">
                  <a16:creationId xmlns:a16="http://schemas.microsoft.com/office/drawing/2014/main" xmlns="" id="{35398CB1-B263-632A-1E89-392AC4B3EAAC}"/>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梯形 88">
              <a:extLst>
                <a:ext uri="{FF2B5EF4-FFF2-40B4-BE49-F238E27FC236}">
                  <a16:creationId xmlns:a16="http://schemas.microsoft.com/office/drawing/2014/main" xmlns="" id="{2FFE27C3-D0D7-F20E-ABB1-9A960AB26FCB}"/>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28" name="组合 127">
            <a:extLst>
              <a:ext uri="{FF2B5EF4-FFF2-40B4-BE49-F238E27FC236}">
                <a16:creationId xmlns:a16="http://schemas.microsoft.com/office/drawing/2014/main" xmlns="" id="{90C03D69-5DB6-1FF6-F990-17ECD12E72DE}"/>
              </a:ext>
            </a:extLst>
          </p:cNvPr>
          <p:cNvGrpSpPr/>
          <p:nvPr/>
        </p:nvGrpSpPr>
        <p:grpSpPr>
          <a:xfrm>
            <a:off x="2962270" y="2790384"/>
            <a:ext cx="1907370" cy="715939"/>
            <a:chOff x="723900" y="2563227"/>
            <a:chExt cx="2589198" cy="715939"/>
          </a:xfrm>
        </p:grpSpPr>
        <p:sp>
          <p:nvSpPr>
            <p:cNvPr id="129" name="梯形 128">
              <a:extLst>
                <a:ext uri="{FF2B5EF4-FFF2-40B4-BE49-F238E27FC236}">
                  <a16:creationId xmlns:a16="http://schemas.microsoft.com/office/drawing/2014/main" xmlns="" id="{5595309C-DF6F-B054-C22F-817A3BA22062}"/>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0" name="梯形 129">
              <a:extLst>
                <a:ext uri="{FF2B5EF4-FFF2-40B4-BE49-F238E27FC236}">
                  <a16:creationId xmlns:a16="http://schemas.microsoft.com/office/drawing/2014/main" xmlns="" id="{EB523CB2-3008-91C2-9876-7A7E6CEBBF2C}"/>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31" name="组合 130">
            <a:extLst>
              <a:ext uri="{FF2B5EF4-FFF2-40B4-BE49-F238E27FC236}">
                <a16:creationId xmlns:a16="http://schemas.microsoft.com/office/drawing/2014/main" xmlns="" id="{C68C7022-ED5D-3722-CDDF-3C89BF32556F}"/>
              </a:ext>
            </a:extLst>
          </p:cNvPr>
          <p:cNvGrpSpPr/>
          <p:nvPr/>
        </p:nvGrpSpPr>
        <p:grpSpPr>
          <a:xfrm>
            <a:off x="5135966" y="2790384"/>
            <a:ext cx="1907370" cy="715939"/>
            <a:chOff x="723900" y="2563227"/>
            <a:chExt cx="2589198" cy="715939"/>
          </a:xfrm>
        </p:grpSpPr>
        <p:sp>
          <p:nvSpPr>
            <p:cNvPr id="132" name="梯形 131">
              <a:extLst>
                <a:ext uri="{FF2B5EF4-FFF2-40B4-BE49-F238E27FC236}">
                  <a16:creationId xmlns:a16="http://schemas.microsoft.com/office/drawing/2014/main" xmlns="" id="{E7FCEC9C-6FAE-7AB7-D5E1-7629708A4A1C}"/>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3" name="梯形 132">
              <a:extLst>
                <a:ext uri="{FF2B5EF4-FFF2-40B4-BE49-F238E27FC236}">
                  <a16:creationId xmlns:a16="http://schemas.microsoft.com/office/drawing/2014/main" xmlns="" id="{9112A6FB-1359-06B2-74AB-EB92AA2FE9D2}"/>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34" name="组合 133">
            <a:extLst>
              <a:ext uri="{FF2B5EF4-FFF2-40B4-BE49-F238E27FC236}">
                <a16:creationId xmlns:a16="http://schemas.microsoft.com/office/drawing/2014/main" xmlns="" id="{E55BB987-6040-F1FF-26DC-AF98DDCF80F0}"/>
              </a:ext>
            </a:extLst>
          </p:cNvPr>
          <p:cNvGrpSpPr/>
          <p:nvPr/>
        </p:nvGrpSpPr>
        <p:grpSpPr>
          <a:xfrm>
            <a:off x="7309662" y="2790384"/>
            <a:ext cx="1907370" cy="715939"/>
            <a:chOff x="723900" y="2563227"/>
            <a:chExt cx="2589198" cy="715939"/>
          </a:xfrm>
        </p:grpSpPr>
        <p:sp>
          <p:nvSpPr>
            <p:cNvPr id="135" name="梯形 134">
              <a:extLst>
                <a:ext uri="{FF2B5EF4-FFF2-40B4-BE49-F238E27FC236}">
                  <a16:creationId xmlns:a16="http://schemas.microsoft.com/office/drawing/2014/main" xmlns="" id="{246B1932-B72C-ADD8-1297-ED08F409DD12}"/>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6" name="梯形 135">
              <a:extLst>
                <a:ext uri="{FF2B5EF4-FFF2-40B4-BE49-F238E27FC236}">
                  <a16:creationId xmlns:a16="http://schemas.microsoft.com/office/drawing/2014/main" xmlns="" id="{3E022A7C-E412-4211-2C81-D27F67EDC794}"/>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37" name="组合 136">
            <a:extLst>
              <a:ext uri="{FF2B5EF4-FFF2-40B4-BE49-F238E27FC236}">
                <a16:creationId xmlns:a16="http://schemas.microsoft.com/office/drawing/2014/main" xmlns="" id="{57857690-B5A1-CB05-9853-E157E05EC8F1}"/>
              </a:ext>
            </a:extLst>
          </p:cNvPr>
          <p:cNvGrpSpPr/>
          <p:nvPr/>
        </p:nvGrpSpPr>
        <p:grpSpPr>
          <a:xfrm>
            <a:off x="9483357" y="2790384"/>
            <a:ext cx="1907370" cy="715939"/>
            <a:chOff x="723900" y="2563227"/>
            <a:chExt cx="2589198" cy="715939"/>
          </a:xfrm>
        </p:grpSpPr>
        <p:sp>
          <p:nvSpPr>
            <p:cNvPr id="138" name="梯形 137">
              <a:extLst>
                <a:ext uri="{FF2B5EF4-FFF2-40B4-BE49-F238E27FC236}">
                  <a16:creationId xmlns:a16="http://schemas.microsoft.com/office/drawing/2014/main" xmlns="" id="{21B603BA-A07B-3CD2-3FDC-A9F679578E70}"/>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9" name="梯形 138">
              <a:extLst>
                <a:ext uri="{FF2B5EF4-FFF2-40B4-BE49-F238E27FC236}">
                  <a16:creationId xmlns:a16="http://schemas.microsoft.com/office/drawing/2014/main" xmlns="" id="{777DB005-22E9-34FA-2D18-94D904E39EE2}"/>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sp>
        <p:nvSpPr>
          <p:cNvPr id="158" name="文本框 157">
            <a:extLst>
              <a:ext uri="{FF2B5EF4-FFF2-40B4-BE49-F238E27FC236}">
                <a16:creationId xmlns:a16="http://schemas.microsoft.com/office/drawing/2014/main" xmlns="" id="{29789271-6C1A-E42E-F44E-5984E66B355C}"/>
              </a:ext>
            </a:extLst>
          </p:cNvPr>
          <p:cNvSpPr txBox="1"/>
          <p:nvPr/>
        </p:nvSpPr>
        <p:spPr>
          <a:xfrm>
            <a:off x="1434483" y="2755248"/>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娱乐</a:t>
            </a:r>
          </a:p>
        </p:txBody>
      </p:sp>
      <p:sp>
        <p:nvSpPr>
          <p:cNvPr id="159" name="文本框 158">
            <a:extLst>
              <a:ext uri="{FF2B5EF4-FFF2-40B4-BE49-F238E27FC236}">
                <a16:creationId xmlns:a16="http://schemas.microsoft.com/office/drawing/2014/main" xmlns="" id="{5B14F586-0732-5135-6A71-A3FD46651772}"/>
              </a:ext>
            </a:extLst>
          </p:cNvPr>
          <p:cNvSpPr txBox="1"/>
          <p:nvPr/>
        </p:nvSpPr>
        <p:spPr>
          <a:xfrm>
            <a:off x="3608179" y="2755248"/>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社交</a:t>
            </a:r>
          </a:p>
        </p:txBody>
      </p:sp>
      <p:sp>
        <p:nvSpPr>
          <p:cNvPr id="160" name="文本框 159">
            <a:extLst>
              <a:ext uri="{FF2B5EF4-FFF2-40B4-BE49-F238E27FC236}">
                <a16:creationId xmlns:a16="http://schemas.microsoft.com/office/drawing/2014/main" xmlns="" id="{E2778A0F-3D00-3685-A9EA-6FC84BB1C542}"/>
              </a:ext>
            </a:extLst>
          </p:cNvPr>
          <p:cNvSpPr txBox="1"/>
          <p:nvPr/>
        </p:nvSpPr>
        <p:spPr>
          <a:xfrm>
            <a:off x="5474098" y="2755248"/>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教育培训</a:t>
            </a:r>
          </a:p>
        </p:txBody>
      </p:sp>
      <p:sp>
        <p:nvSpPr>
          <p:cNvPr id="161" name="文本框 160">
            <a:extLst>
              <a:ext uri="{FF2B5EF4-FFF2-40B4-BE49-F238E27FC236}">
                <a16:creationId xmlns:a16="http://schemas.microsoft.com/office/drawing/2014/main" xmlns="" id="{832F4602-BB3F-67A6-694C-05E3DD992C65}"/>
              </a:ext>
            </a:extLst>
          </p:cNvPr>
          <p:cNvSpPr txBox="1"/>
          <p:nvPr/>
        </p:nvSpPr>
        <p:spPr>
          <a:xfrm>
            <a:off x="7955571" y="2755248"/>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零售</a:t>
            </a:r>
          </a:p>
        </p:txBody>
      </p:sp>
      <p:sp>
        <p:nvSpPr>
          <p:cNvPr id="162" name="文本框 161">
            <a:extLst>
              <a:ext uri="{FF2B5EF4-FFF2-40B4-BE49-F238E27FC236}">
                <a16:creationId xmlns:a16="http://schemas.microsoft.com/office/drawing/2014/main" xmlns="" id="{3A9B74F8-3A3A-364A-4C52-C466EBF03662}"/>
              </a:ext>
            </a:extLst>
          </p:cNvPr>
          <p:cNvSpPr txBox="1"/>
          <p:nvPr/>
        </p:nvSpPr>
        <p:spPr>
          <a:xfrm>
            <a:off x="9975377" y="2755248"/>
            <a:ext cx="923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制造业</a:t>
            </a:r>
          </a:p>
        </p:txBody>
      </p:sp>
      <p:grpSp>
        <p:nvGrpSpPr>
          <p:cNvPr id="169" name="组合 168">
            <a:extLst>
              <a:ext uri="{FF2B5EF4-FFF2-40B4-BE49-F238E27FC236}">
                <a16:creationId xmlns:a16="http://schemas.microsoft.com/office/drawing/2014/main" xmlns="" id="{E30EF6AC-BBEC-1A92-0622-BFE2D659AECD}"/>
              </a:ext>
            </a:extLst>
          </p:cNvPr>
          <p:cNvGrpSpPr/>
          <p:nvPr/>
        </p:nvGrpSpPr>
        <p:grpSpPr>
          <a:xfrm>
            <a:off x="788574" y="4442705"/>
            <a:ext cx="1907370" cy="715939"/>
            <a:chOff x="723900" y="2563227"/>
            <a:chExt cx="2589198" cy="715939"/>
          </a:xfrm>
        </p:grpSpPr>
        <p:sp>
          <p:nvSpPr>
            <p:cNvPr id="170" name="梯形 169">
              <a:extLst>
                <a:ext uri="{FF2B5EF4-FFF2-40B4-BE49-F238E27FC236}">
                  <a16:creationId xmlns:a16="http://schemas.microsoft.com/office/drawing/2014/main" xmlns="" id="{6F6989DD-DB5C-8305-797B-C896632550E8}"/>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1" name="梯形 170">
              <a:extLst>
                <a:ext uri="{FF2B5EF4-FFF2-40B4-BE49-F238E27FC236}">
                  <a16:creationId xmlns:a16="http://schemas.microsoft.com/office/drawing/2014/main" xmlns="" id="{61C37B59-3133-A0B5-E38E-0ECD8C880DD6}"/>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72" name="组合 171">
            <a:extLst>
              <a:ext uri="{FF2B5EF4-FFF2-40B4-BE49-F238E27FC236}">
                <a16:creationId xmlns:a16="http://schemas.microsoft.com/office/drawing/2014/main" xmlns="" id="{515EB4A9-2458-5E5E-8638-C9A9DD5C89A7}"/>
              </a:ext>
            </a:extLst>
          </p:cNvPr>
          <p:cNvGrpSpPr/>
          <p:nvPr/>
        </p:nvGrpSpPr>
        <p:grpSpPr>
          <a:xfrm>
            <a:off x="2962270" y="4442705"/>
            <a:ext cx="1907370" cy="715939"/>
            <a:chOff x="723900" y="2563227"/>
            <a:chExt cx="2589198" cy="715939"/>
          </a:xfrm>
        </p:grpSpPr>
        <p:sp>
          <p:nvSpPr>
            <p:cNvPr id="173" name="梯形 172">
              <a:extLst>
                <a:ext uri="{FF2B5EF4-FFF2-40B4-BE49-F238E27FC236}">
                  <a16:creationId xmlns:a16="http://schemas.microsoft.com/office/drawing/2014/main" xmlns="" id="{B611F55F-0258-1092-A0D4-190C8D747664}"/>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4" name="梯形 173">
              <a:extLst>
                <a:ext uri="{FF2B5EF4-FFF2-40B4-BE49-F238E27FC236}">
                  <a16:creationId xmlns:a16="http://schemas.microsoft.com/office/drawing/2014/main" xmlns="" id="{A7CC371B-559E-3485-92D1-2645FD3A01CB}"/>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75" name="组合 174">
            <a:extLst>
              <a:ext uri="{FF2B5EF4-FFF2-40B4-BE49-F238E27FC236}">
                <a16:creationId xmlns:a16="http://schemas.microsoft.com/office/drawing/2014/main" xmlns="" id="{37A45CCA-49E6-C37C-20C3-F8CABFFD3DC3}"/>
              </a:ext>
            </a:extLst>
          </p:cNvPr>
          <p:cNvGrpSpPr/>
          <p:nvPr/>
        </p:nvGrpSpPr>
        <p:grpSpPr>
          <a:xfrm>
            <a:off x="5135966" y="4442705"/>
            <a:ext cx="1907370" cy="715939"/>
            <a:chOff x="723900" y="2563227"/>
            <a:chExt cx="2589198" cy="715939"/>
          </a:xfrm>
        </p:grpSpPr>
        <p:sp>
          <p:nvSpPr>
            <p:cNvPr id="176" name="梯形 175">
              <a:extLst>
                <a:ext uri="{FF2B5EF4-FFF2-40B4-BE49-F238E27FC236}">
                  <a16:creationId xmlns:a16="http://schemas.microsoft.com/office/drawing/2014/main" xmlns="" id="{B076FE0A-3E77-B71E-84E4-7AD9EC269035}"/>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7" name="梯形 176">
              <a:extLst>
                <a:ext uri="{FF2B5EF4-FFF2-40B4-BE49-F238E27FC236}">
                  <a16:creationId xmlns:a16="http://schemas.microsoft.com/office/drawing/2014/main" xmlns="" id="{A0F00439-3EBB-A5E6-F4EA-9074DCE7DCDD}"/>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78" name="组合 177">
            <a:extLst>
              <a:ext uri="{FF2B5EF4-FFF2-40B4-BE49-F238E27FC236}">
                <a16:creationId xmlns:a16="http://schemas.microsoft.com/office/drawing/2014/main" xmlns="" id="{954412D9-30E6-FEF8-ED96-D8BCA8D67361}"/>
              </a:ext>
            </a:extLst>
          </p:cNvPr>
          <p:cNvGrpSpPr/>
          <p:nvPr/>
        </p:nvGrpSpPr>
        <p:grpSpPr>
          <a:xfrm>
            <a:off x="7309662" y="4442705"/>
            <a:ext cx="1907370" cy="715939"/>
            <a:chOff x="723900" y="2563227"/>
            <a:chExt cx="2589198" cy="715939"/>
          </a:xfrm>
        </p:grpSpPr>
        <p:sp>
          <p:nvSpPr>
            <p:cNvPr id="179" name="梯形 178">
              <a:extLst>
                <a:ext uri="{FF2B5EF4-FFF2-40B4-BE49-F238E27FC236}">
                  <a16:creationId xmlns:a16="http://schemas.microsoft.com/office/drawing/2014/main" xmlns="" id="{3465E786-5F20-C1A4-BE2E-C7EE08936252}"/>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0" name="梯形 179">
              <a:extLst>
                <a:ext uri="{FF2B5EF4-FFF2-40B4-BE49-F238E27FC236}">
                  <a16:creationId xmlns:a16="http://schemas.microsoft.com/office/drawing/2014/main" xmlns="" id="{B8746124-15F6-43FE-E49A-860265C9283B}"/>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81" name="组合 180">
            <a:extLst>
              <a:ext uri="{FF2B5EF4-FFF2-40B4-BE49-F238E27FC236}">
                <a16:creationId xmlns:a16="http://schemas.microsoft.com/office/drawing/2014/main" xmlns="" id="{811F25B0-8D91-63CC-0AA6-3D56169EB164}"/>
              </a:ext>
            </a:extLst>
          </p:cNvPr>
          <p:cNvGrpSpPr/>
          <p:nvPr/>
        </p:nvGrpSpPr>
        <p:grpSpPr>
          <a:xfrm>
            <a:off x="9483357" y="4442705"/>
            <a:ext cx="1907370" cy="715939"/>
            <a:chOff x="723900" y="2563227"/>
            <a:chExt cx="2589198" cy="715939"/>
          </a:xfrm>
        </p:grpSpPr>
        <p:sp>
          <p:nvSpPr>
            <p:cNvPr id="182" name="梯形 181">
              <a:extLst>
                <a:ext uri="{FF2B5EF4-FFF2-40B4-BE49-F238E27FC236}">
                  <a16:creationId xmlns:a16="http://schemas.microsoft.com/office/drawing/2014/main" xmlns="" id="{9D20BA3F-8147-D7E4-2037-D8D6CB01FEDA}"/>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3" name="梯形 182">
              <a:extLst>
                <a:ext uri="{FF2B5EF4-FFF2-40B4-BE49-F238E27FC236}">
                  <a16:creationId xmlns:a16="http://schemas.microsoft.com/office/drawing/2014/main" xmlns="" id="{BF80D7EA-9854-DBA0-BF30-6A4D6419889A}"/>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sp>
        <p:nvSpPr>
          <p:cNvPr id="184" name="文本框 183">
            <a:extLst>
              <a:ext uri="{FF2B5EF4-FFF2-40B4-BE49-F238E27FC236}">
                <a16:creationId xmlns:a16="http://schemas.microsoft.com/office/drawing/2014/main" xmlns="" id="{BEC04BC3-3422-726D-3F03-CF862EC391B4}"/>
              </a:ext>
            </a:extLst>
          </p:cNvPr>
          <p:cNvSpPr txBox="1"/>
          <p:nvPr/>
        </p:nvSpPr>
        <p:spPr>
          <a:xfrm>
            <a:off x="1353369" y="4407569"/>
            <a:ext cx="7777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金融</a:t>
            </a:r>
          </a:p>
        </p:txBody>
      </p:sp>
      <p:sp>
        <p:nvSpPr>
          <p:cNvPr id="185" name="文本框 184">
            <a:extLst>
              <a:ext uri="{FF2B5EF4-FFF2-40B4-BE49-F238E27FC236}">
                <a16:creationId xmlns:a16="http://schemas.microsoft.com/office/drawing/2014/main" xmlns="" id="{84109926-0254-4068-241C-0DA2EE24F434}"/>
              </a:ext>
            </a:extLst>
          </p:cNvPr>
          <p:cNvSpPr txBox="1"/>
          <p:nvPr/>
        </p:nvSpPr>
        <p:spPr>
          <a:xfrm>
            <a:off x="3527065" y="4407569"/>
            <a:ext cx="7777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医疗</a:t>
            </a:r>
          </a:p>
        </p:txBody>
      </p:sp>
      <p:sp>
        <p:nvSpPr>
          <p:cNvPr id="186" name="文本框 185">
            <a:extLst>
              <a:ext uri="{FF2B5EF4-FFF2-40B4-BE49-F238E27FC236}">
                <a16:creationId xmlns:a16="http://schemas.microsoft.com/office/drawing/2014/main" xmlns="" id="{2EEA2170-0E62-AFB0-F3C5-FAB2F5A00EB6}"/>
              </a:ext>
            </a:extLst>
          </p:cNvPr>
          <p:cNvSpPr txBox="1"/>
          <p:nvPr/>
        </p:nvSpPr>
        <p:spPr>
          <a:xfrm>
            <a:off x="5311871" y="4407569"/>
            <a:ext cx="1555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远程办公</a:t>
            </a:r>
          </a:p>
        </p:txBody>
      </p:sp>
      <p:sp>
        <p:nvSpPr>
          <p:cNvPr id="187" name="文本框 186">
            <a:extLst>
              <a:ext uri="{FF2B5EF4-FFF2-40B4-BE49-F238E27FC236}">
                <a16:creationId xmlns:a16="http://schemas.microsoft.com/office/drawing/2014/main" xmlns="" id="{955D8AEA-5E5E-9061-2BDF-24B9279948E6}"/>
              </a:ext>
            </a:extLst>
          </p:cNvPr>
          <p:cNvSpPr txBox="1"/>
          <p:nvPr/>
        </p:nvSpPr>
        <p:spPr>
          <a:xfrm>
            <a:off x="7874457" y="4407569"/>
            <a:ext cx="7777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研发</a:t>
            </a:r>
          </a:p>
        </p:txBody>
      </p:sp>
      <p:sp>
        <p:nvSpPr>
          <p:cNvPr id="188" name="文本框 187">
            <a:extLst>
              <a:ext uri="{FF2B5EF4-FFF2-40B4-BE49-F238E27FC236}">
                <a16:creationId xmlns:a16="http://schemas.microsoft.com/office/drawing/2014/main" xmlns="" id="{1A3AC10A-DBCD-B217-E873-75B5F34BD5C6}"/>
              </a:ext>
            </a:extLst>
          </p:cNvPr>
          <p:cNvSpPr txBox="1"/>
          <p:nvPr/>
        </p:nvSpPr>
        <p:spPr>
          <a:xfrm>
            <a:off x="9659262" y="4407569"/>
            <a:ext cx="1555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城市治理</a:t>
            </a:r>
          </a:p>
        </p:txBody>
      </p:sp>
    </p:spTree>
    <p:extLst>
      <p:ext uri="{BB962C8B-B14F-4D97-AF65-F5344CB8AC3E}">
        <p14:creationId xmlns:p14="http://schemas.microsoft.com/office/powerpoint/2010/main" val="1349467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元宇宙的场景使用</a:t>
            </a:r>
          </a:p>
        </p:txBody>
      </p:sp>
      <p:pic>
        <p:nvPicPr>
          <p:cNvPr id="107" name="图片 106">
            <a:extLst>
              <a:ext uri="{FF2B5EF4-FFF2-40B4-BE49-F238E27FC236}">
                <a16:creationId xmlns:a16="http://schemas.microsoft.com/office/drawing/2014/main" xmlns="" id="{02275B7D-C842-27A8-D15E-CE93B2FCBF16}"/>
              </a:ext>
            </a:extLst>
          </p:cNvPr>
          <p:cNvPicPr>
            <a:picLocks noChangeAspect="1"/>
          </p:cNvPicPr>
          <p:nvPr/>
        </p:nvPicPr>
        <p:blipFill>
          <a:blip r:embed="rId3"/>
          <a:stretch>
            <a:fillRect/>
          </a:stretch>
        </p:blipFill>
        <p:spPr>
          <a:xfrm>
            <a:off x="9493767" y="-2114435"/>
            <a:ext cx="5335587" cy="5335587"/>
          </a:xfrm>
          <a:prstGeom prst="rect">
            <a:avLst/>
          </a:prstGeom>
        </p:spPr>
      </p:pic>
      <p:grpSp>
        <p:nvGrpSpPr>
          <p:cNvPr id="2" name="组合 1">
            <a:extLst>
              <a:ext uri="{FF2B5EF4-FFF2-40B4-BE49-F238E27FC236}">
                <a16:creationId xmlns:a16="http://schemas.microsoft.com/office/drawing/2014/main" xmlns="" id="{CB645825-54E6-F905-BE28-95F31937D977}"/>
              </a:ext>
            </a:extLst>
          </p:cNvPr>
          <p:cNvGrpSpPr/>
          <p:nvPr/>
        </p:nvGrpSpPr>
        <p:grpSpPr>
          <a:xfrm rot="2549648">
            <a:off x="4691879" y="2261106"/>
            <a:ext cx="2808244" cy="2420903"/>
            <a:chOff x="4691879" y="2261106"/>
            <a:chExt cx="2808244" cy="2420903"/>
          </a:xfrm>
        </p:grpSpPr>
        <p:sp>
          <p:nvSpPr>
            <p:cNvPr id="88" name="等腰三角形 87">
              <a:extLst>
                <a:ext uri="{FF2B5EF4-FFF2-40B4-BE49-F238E27FC236}">
                  <a16:creationId xmlns:a16="http://schemas.microsoft.com/office/drawing/2014/main" xmlns="" id="{D4D87E6A-DA76-AAB6-2E0F-28026E8F0CFA}"/>
                </a:ext>
              </a:extLst>
            </p:cNvPr>
            <p:cNvSpPr/>
            <p:nvPr/>
          </p:nvSpPr>
          <p:spPr>
            <a:xfrm>
              <a:off x="4978161" y="2624014"/>
              <a:ext cx="2235680" cy="1927312"/>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等腰三角形 88">
              <a:extLst>
                <a:ext uri="{FF2B5EF4-FFF2-40B4-BE49-F238E27FC236}">
                  <a16:creationId xmlns:a16="http://schemas.microsoft.com/office/drawing/2014/main" xmlns="" id="{71616C5C-2CAF-C848-F3A2-ACC7FEE8F795}"/>
                </a:ext>
              </a:extLst>
            </p:cNvPr>
            <p:cNvSpPr/>
            <p:nvPr/>
          </p:nvSpPr>
          <p:spPr>
            <a:xfrm>
              <a:off x="4691879" y="2261106"/>
              <a:ext cx="2808244" cy="2420903"/>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sp>
        <p:nvSpPr>
          <p:cNvPr id="5" name="文本框 4">
            <a:extLst>
              <a:ext uri="{FF2B5EF4-FFF2-40B4-BE49-F238E27FC236}">
                <a16:creationId xmlns:a16="http://schemas.microsoft.com/office/drawing/2014/main" xmlns="" id="{1E437B1C-C0B0-3532-C1F1-371B37DB1D47}"/>
              </a:ext>
            </a:extLst>
          </p:cNvPr>
          <p:cNvSpPr txBox="1"/>
          <p:nvPr/>
        </p:nvSpPr>
        <p:spPr>
          <a:xfrm>
            <a:off x="5539829" y="3924096"/>
            <a:ext cx="615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娱乐</a:t>
            </a:r>
          </a:p>
        </p:txBody>
      </p:sp>
      <p:sp>
        <p:nvSpPr>
          <p:cNvPr id="91" name="文本框 90">
            <a:extLst>
              <a:ext uri="{FF2B5EF4-FFF2-40B4-BE49-F238E27FC236}">
                <a16:creationId xmlns:a16="http://schemas.microsoft.com/office/drawing/2014/main" xmlns="" id="{8DD70982-574E-5197-1CBE-03BA1343B2ED}"/>
              </a:ext>
            </a:extLst>
          </p:cNvPr>
          <p:cNvSpPr txBox="1"/>
          <p:nvPr/>
        </p:nvSpPr>
        <p:spPr>
          <a:xfrm>
            <a:off x="1087693" y="3202229"/>
            <a:ext cx="2906457" cy="153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基于对现实世界的模拟、延伸、天马行空的想象而构建的虚拟世界，伴随底层硬件和技术的发展，游戏的概念已逐渐从单机电子游戏向大型多人、实时在线、开放世界发展，这与元宇宙的概念高度相似。</a:t>
            </a:r>
          </a:p>
        </p:txBody>
      </p:sp>
      <p:sp>
        <p:nvSpPr>
          <p:cNvPr id="92" name="文本框 91">
            <a:extLst>
              <a:ext uri="{FF2B5EF4-FFF2-40B4-BE49-F238E27FC236}">
                <a16:creationId xmlns:a16="http://schemas.microsoft.com/office/drawing/2014/main" xmlns="" id="{092C425F-523D-31D6-6876-D2ED11D91D57}"/>
              </a:ext>
            </a:extLst>
          </p:cNvPr>
          <p:cNvSpPr txBox="1"/>
          <p:nvPr/>
        </p:nvSpPr>
        <p:spPr>
          <a:xfrm>
            <a:off x="1087693" y="2780847"/>
            <a:ext cx="615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l"/>
            <a:r>
              <a:rPr lang="zh-CN" altLang="en-US" dirty="0"/>
              <a:t>游戏</a:t>
            </a:r>
          </a:p>
        </p:txBody>
      </p:sp>
      <p:sp>
        <p:nvSpPr>
          <p:cNvPr id="93" name="文本框 92">
            <a:extLst>
              <a:ext uri="{FF2B5EF4-FFF2-40B4-BE49-F238E27FC236}">
                <a16:creationId xmlns:a16="http://schemas.microsoft.com/office/drawing/2014/main" xmlns="" id="{563D9D67-64FC-0C6F-C73C-84DB56B452B4}"/>
              </a:ext>
            </a:extLst>
          </p:cNvPr>
          <p:cNvSpPr txBox="1"/>
          <p:nvPr/>
        </p:nvSpPr>
        <p:spPr>
          <a:xfrm>
            <a:off x="7155686" y="2263195"/>
            <a:ext cx="4269552" cy="76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虚拟世界可以打造多人参与的沉浸式观影体验，突出身临其境感。观众：影视剧所呈现的世界中甚至可以进行角色扮演，推动剧情的发展，开启“影游动”的想象空间</a:t>
            </a:r>
          </a:p>
        </p:txBody>
      </p:sp>
      <p:sp>
        <p:nvSpPr>
          <p:cNvPr id="94" name="文本框 93">
            <a:extLst>
              <a:ext uri="{FF2B5EF4-FFF2-40B4-BE49-F238E27FC236}">
                <a16:creationId xmlns:a16="http://schemas.microsoft.com/office/drawing/2014/main" xmlns="" id="{A182D2F6-5AB7-6747-DE5F-2CDEB9A8F367}"/>
              </a:ext>
            </a:extLst>
          </p:cNvPr>
          <p:cNvSpPr txBox="1"/>
          <p:nvPr/>
        </p:nvSpPr>
        <p:spPr>
          <a:xfrm>
            <a:off x="7155686" y="1841813"/>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l"/>
            <a:r>
              <a:rPr lang="zh-CN" altLang="en-US" dirty="0"/>
              <a:t>影视</a:t>
            </a:r>
          </a:p>
        </p:txBody>
      </p:sp>
      <p:sp>
        <p:nvSpPr>
          <p:cNvPr id="99" name="文本框 98">
            <a:extLst>
              <a:ext uri="{FF2B5EF4-FFF2-40B4-BE49-F238E27FC236}">
                <a16:creationId xmlns:a16="http://schemas.microsoft.com/office/drawing/2014/main" xmlns="" id="{52073E32-1875-AF21-B501-7C89DF456DF3}"/>
              </a:ext>
            </a:extLst>
          </p:cNvPr>
          <p:cNvSpPr txBox="1"/>
          <p:nvPr/>
        </p:nvSpPr>
        <p:spPr>
          <a:xfrm>
            <a:off x="6566090" y="5444608"/>
            <a:ext cx="4806760"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观众以元宇宙中的虚拟身份参与，可以购买</a:t>
            </a:r>
            <a:r>
              <a:rPr lang="en-US" altLang="zh-CN" dirty="0"/>
              <a:t>NFC</a:t>
            </a:r>
            <a:r>
              <a:rPr lang="zh-CN" altLang="en-US" dirty="0"/>
              <a:t>演出门票、数字周边、并对虚拟分身根据演唱会主题进行定制化设计</a:t>
            </a:r>
          </a:p>
        </p:txBody>
      </p:sp>
      <p:sp>
        <p:nvSpPr>
          <p:cNvPr id="100" name="文本框 99">
            <a:extLst>
              <a:ext uri="{FF2B5EF4-FFF2-40B4-BE49-F238E27FC236}">
                <a16:creationId xmlns:a16="http://schemas.microsoft.com/office/drawing/2014/main" xmlns="" id="{1F285148-8AE3-FAF5-21DE-1F7E10CA3EED}"/>
              </a:ext>
            </a:extLst>
          </p:cNvPr>
          <p:cNvSpPr txBox="1"/>
          <p:nvPr/>
        </p:nvSpPr>
        <p:spPr>
          <a:xfrm>
            <a:off x="6566090" y="5023226"/>
            <a:ext cx="1538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l"/>
            <a:r>
              <a:rPr lang="zh-CN" altLang="en-US" dirty="0"/>
              <a:t>演出、活动</a:t>
            </a:r>
          </a:p>
        </p:txBody>
      </p:sp>
      <p:pic>
        <p:nvPicPr>
          <p:cNvPr id="8" name="图形 7" descr="爆米花 纯色填充">
            <a:extLst>
              <a:ext uri="{FF2B5EF4-FFF2-40B4-BE49-F238E27FC236}">
                <a16:creationId xmlns:a16="http://schemas.microsoft.com/office/drawing/2014/main" xmlns="" id="{90981066-EA0A-03E0-81D0-1007CABEAD6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560740" y="3270390"/>
            <a:ext cx="573733" cy="573733"/>
          </a:xfrm>
          <a:prstGeom prst="rect">
            <a:avLst/>
          </a:prstGeom>
        </p:spPr>
      </p:pic>
    </p:spTree>
    <p:extLst>
      <p:ext uri="{BB962C8B-B14F-4D97-AF65-F5344CB8AC3E}">
        <p14:creationId xmlns:p14="http://schemas.microsoft.com/office/powerpoint/2010/main" val="298862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元宇宙的场景使用</a:t>
            </a:r>
          </a:p>
        </p:txBody>
      </p:sp>
      <p:grpSp>
        <p:nvGrpSpPr>
          <p:cNvPr id="3" name="组合 2">
            <a:extLst>
              <a:ext uri="{FF2B5EF4-FFF2-40B4-BE49-F238E27FC236}">
                <a16:creationId xmlns:a16="http://schemas.microsoft.com/office/drawing/2014/main" xmlns="" id="{DF320049-915F-C214-B84A-F1040A55089A}"/>
              </a:ext>
            </a:extLst>
          </p:cNvPr>
          <p:cNvGrpSpPr/>
          <p:nvPr/>
        </p:nvGrpSpPr>
        <p:grpSpPr>
          <a:xfrm>
            <a:off x="4412709" y="2153017"/>
            <a:ext cx="3366582" cy="2902229"/>
            <a:chOff x="5087989" y="2889553"/>
            <a:chExt cx="2016022" cy="1737952"/>
          </a:xfrm>
        </p:grpSpPr>
        <p:sp>
          <p:nvSpPr>
            <p:cNvPr id="89" name="等腰三角形 88">
              <a:extLst>
                <a:ext uri="{FF2B5EF4-FFF2-40B4-BE49-F238E27FC236}">
                  <a16:creationId xmlns:a16="http://schemas.microsoft.com/office/drawing/2014/main" xmlns="" id="{17BFE146-B5BB-1321-2A06-A147FFF4FCBD}"/>
                </a:ext>
              </a:extLst>
            </p:cNvPr>
            <p:cNvSpPr/>
            <p:nvPr/>
          </p:nvSpPr>
          <p:spPr>
            <a:xfrm>
              <a:off x="5293509" y="3150248"/>
              <a:ext cx="1604982" cy="1383606"/>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0" name="等腰三角形 89">
              <a:extLst>
                <a:ext uri="{FF2B5EF4-FFF2-40B4-BE49-F238E27FC236}">
                  <a16:creationId xmlns:a16="http://schemas.microsoft.com/office/drawing/2014/main" xmlns="" id="{7A5B6795-F932-4C1B-D8B8-527819F45716}"/>
                </a:ext>
              </a:extLst>
            </p:cNvPr>
            <p:cNvSpPr/>
            <p:nvPr/>
          </p:nvSpPr>
          <p:spPr>
            <a:xfrm>
              <a:off x="5087989" y="2889553"/>
              <a:ext cx="2016022" cy="1737952"/>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pic>
        <p:nvPicPr>
          <p:cNvPr id="87" name="图片 86" descr="图片包含 桌子, 粉色, 蛋糕, 手&#10;&#10;描述已自动生成">
            <a:extLst>
              <a:ext uri="{FF2B5EF4-FFF2-40B4-BE49-F238E27FC236}">
                <a16:creationId xmlns:a16="http://schemas.microsoft.com/office/drawing/2014/main" xmlns="" id="{AF2A71D8-C2EE-8DB9-EEAC-7A345659E0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9337" y="2591387"/>
            <a:ext cx="2053326" cy="2416629"/>
          </a:xfrm>
          <a:prstGeom prst="rect">
            <a:avLst/>
          </a:prstGeom>
        </p:spPr>
      </p:pic>
      <p:sp>
        <p:nvSpPr>
          <p:cNvPr id="94" name="文本框 93">
            <a:extLst>
              <a:ext uri="{FF2B5EF4-FFF2-40B4-BE49-F238E27FC236}">
                <a16:creationId xmlns:a16="http://schemas.microsoft.com/office/drawing/2014/main" xmlns="" id="{C50763F4-C7E7-D610-71A7-CCE256A0A18E}"/>
              </a:ext>
            </a:extLst>
          </p:cNvPr>
          <p:cNvSpPr txBox="1"/>
          <p:nvPr/>
        </p:nvSpPr>
        <p:spPr>
          <a:xfrm>
            <a:off x="5326558" y="5281281"/>
            <a:ext cx="1538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虚拟数字人</a:t>
            </a:r>
          </a:p>
        </p:txBody>
      </p:sp>
      <p:sp>
        <p:nvSpPr>
          <p:cNvPr id="99" name="梯形 98">
            <a:extLst>
              <a:ext uri="{FF2B5EF4-FFF2-40B4-BE49-F238E27FC236}">
                <a16:creationId xmlns:a16="http://schemas.microsoft.com/office/drawing/2014/main" xmlns="" id="{B0EBB61A-7D2E-727D-7CC3-2F58B1C0EDAA}"/>
              </a:ext>
            </a:extLst>
          </p:cNvPr>
          <p:cNvSpPr/>
          <p:nvPr/>
        </p:nvSpPr>
        <p:spPr>
          <a:xfrm>
            <a:off x="8294813" y="2677978"/>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0" name="文本框 99">
            <a:extLst>
              <a:ext uri="{FF2B5EF4-FFF2-40B4-BE49-F238E27FC236}">
                <a16:creationId xmlns:a16="http://schemas.microsoft.com/office/drawing/2014/main" xmlns="" id="{3E8CBB57-4FAD-EA95-E5B0-E5C451390C9C}"/>
              </a:ext>
            </a:extLst>
          </p:cNvPr>
          <p:cNvSpPr txBox="1"/>
          <p:nvPr/>
        </p:nvSpPr>
        <p:spPr>
          <a:xfrm>
            <a:off x="8973859" y="2493311"/>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虚拟偶像</a:t>
            </a:r>
          </a:p>
        </p:txBody>
      </p:sp>
      <p:sp>
        <p:nvSpPr>
          <p:cNvPr id="101" name="梯形 100">
            <a:extLst>
              <a:ext uri="{FF2B5EF4-FFF2-40B4-BE49-F238E27FC236}">
                <a16:creationId xmlns:a16="http://schemas.microsoft.com/office/drawing/2014/main" xmlns="" id="{D971475C-BCDB-3956-E894-DBAE285AD12F}"/>
              </a:ext>
            </a:extLst>
          </p:cNvPr>
          <p:cNvSpPr/>
          <p:nvPr/>
        </p:nvSpPr>
        <p:spPr>
          <a:xfrm>
            <a:off x="8533598" y="3247495"/>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3" name="梯形 102">
            <a:extLst>
              <a:ext uri="{FF2B5EF4-FFF2-40B4-BE49-F238E27FC236}">
                <a16:creationId xmlns:a16="http://schemas.microsoft.com/office/drawing/2014/main" xmlns="" id="{2B473A83-55DE-9460-43E9-BCA8FFDE7281}"/>
              </a:ext>
            </a:extLst>
          </p:cNvPr>
          <p:cNvSpPr/>
          <p:nvPr/>
        </p:nvSpPr>
        <p:spPr>
          <a:xfrm>
            <a:off x="8294813" y="4406700"/>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4" name="文本框 103">
            <a:extLst>
              <a:ext uri="{FF2B5EF4-FFF2-40B4-BE49-F238E27FC236}">
                <a16:creationId xmlns:a16="http://schemas.microsoft.com/office/drawing/2014/main" xmlns="" id="{29BC71BC-7AD0-C0B5-E2D4-82F4A861ADD9}"/>
              </a:ext>
            </a:extLst>
          </p:cNvPr>
          <p:cNvSpPr txBox="1"/>
          <p:nvPr/>
        </p:nvSpPr>
        <p:spPr>
          <a:xfrm>
            <a:off x="9281635" y="4222033"/>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en-US" altLang="zh-CN" dirty="0"/>
              <a:t>……</a:t>
            </a:r>
            <a:endParaRPr lang="zh-CN" altLang="en-US" dirty="0"/>
          </a:p>
        </p:txBody>
      </p:sp>
      <p:sp>
        <p:nvSpPr>
          <p:cNvPr id="105" name="梯形 104">
            <a:extLst>
              <a:ext uri="{FF2B5EF4-FFF2-40B4-BE49-F238E27FC236}">
                <a16:creationId xmlns:a16="http://schemas.microsoft.com/office/drawing/2014/main" xmlns="" id="{08ED117F-FAFA-B8B4-C601-2667285C402B}"/>
              </a:ext>
            </a:extLst>
          </p:cNvPr>
          <p:cNvSpPr/>
          <p:nvPr/>
        </p:nvSpPr>
        <p:spPr>
          <a:xfrm>
            <a:off x="8533598" y="4976217"/>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6" name="梯形 105">
            <a:extLst>
              <a:ext uri="{FF2B5EF4-FFF2-40B4-BE49-F238E27FC236}">
                <a16:creationId xmlns:a16="http://schemas.microsoft.com/office/drawing/2014/main" xmlns="" id="{52447338-CF74-2C4D-EEF4-E32979548D06}"/>
              </a:ext>
            </a:extLst>
          </p:cNvPr>
          <p:cNvSpPr/>
          <p:nvPr/>
        </p:nvSpPr>
        <p:spPr>
          <a:xfrm>
            <a:off x="1069204" y="2677978"/>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9" name="文本框 108">
            <a:extLst>
              <a:ext uri="{FF2B5EF4-FFF2-40B4-BE49-F238E27FC236}">
                <a16:creationId xmlns:a16="http://schemas.microsoft.com/office/drawing/2014/main" xmlns="" id="{2F79C9F3-4EF9-5F68-B0A7-283243B28237}"/>
              </a:ext>
            </a:extLst>
          </p:cNvPr>
          <p:cNvSpPr txBox="1"/>
          <p:nvPr/>
        </p:nvSpPr>
        <p:spPr>
          <a:xfrm>
            <a:off x="1748250" y="2493311"/>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虚拟员工</a:t>
            </a:r>
          </a:p>
        </p:txBody>
      </p:sp>
      <p:sp>
        <p:nvSpPr>
          <p:cNvPr id="113" name="梯形 112">
            <a:extLst>
              <a:ext uri="{FF2B5EF4-FFF2-40B4-BE49-F238E27FC236}">
                <a16:creationId xmlns:a16="http://schemas.microsoft.com/office/drawing/2014/main" xmlns="" id="{EDDD203E-8F6B-1513-DA32-F2FA40B85A03}"/>
              </a:ext>
            </a:extLst>
          </p:cNvPr>
          <p:cNvSpPr/>
          <p:nvPr/>
        </p:nvSpPr>
        <p:spPr>
          <a:xfrm>
            <a:off x="1307989" y="3247495"/>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4" name="梯形 113">
            <a:extLst>
              <a:ext uri="{FF2B5EF4-FFF2-40B4-BE49-F238E27FC236}">
                <a16:creationId xmlns:a16="http://schemas.microsoft.com/office/drawing/2014/main" xmlns="" id="{B9F59488-BCA5-4519-8CB5-D7792D0A1EE8}"/>
              </a:ext>
            </a:extLst>
          </p:cNvPr>
          <p:cNvSpPr/>
          <p:nvPr/>
        </p:nvSpPr>
        <p:spPr>
          <a:xfrm>
            <a:off x="1069204" y="4406700"/>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6" name="文本框 115">
            <a:extLst>
              <a:ext uri="{FF2B5EF4-FFF2-40B4-BE49-F238E27FC236}">
                <a16:creationId xmlns:a16="http://schemas.microsoft.com/office/drawing/2014/main" xmlns="" id="{C7F2E22A-BBD8-E45A-D4AE-1EEF36B4BAB6}"/>
              </a:ext>
            </a:extLst>
          </p:cNvPr>
          <p:cNvSpPr txBox="1"/>
          <p:nvPr/>
        </p:nvSpPr>
        <p:spPr>
          <a:xfrm>
            <a:off x="1748251" y="4222033"/>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虚拟主播</a:t>
            </a:r>
          </a:p>
        </p:txBody>
      </p:sp>
      <p:sp>
        <p:nvSpPr>
          <p:cNvPr id="117" name="梯形 116">
            <a:extLst>
              <a:ext uri="{FF2B5EF4-FFF2-40B4-BE49-F238E27FC236}">
                <a16:creationId xmlns:a16="http://schemas.microsoft.com/office/drawing/2014/main" xmlns="" id="{B8F1CB54-7DE3-EF79-24FC-E656D1D9A81D}"/>
              </a:ext>
            </a:extLst>
          </p:cNvPr>
          <p:cNvSpPr/>
          <p:nvPr/>
        </p:nvSpPr>
        <p:spPr>
          <a:xfrm>
            <a:off x="1307989" y="4976217"/>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1" name="文本框 120">
            <a:extLst>
              <a:ext uri="{FF2B5EF4-FFF2-40B4-BE49-F238E27FC236}">
                <a16:creationId xmlns:a16="http://schemas.microsoft.com/office/drawing/2014/main" xmlns="" id="{D98BB543-223C-B4E6-2683-9A90618B54F2}"/>
              </a:ext>
            </a:extLst>
          </p:cNvPr>
          <p:cNvSpPr txBox="1"/>
          <p:nvPr/>
        </p:nvSpPr>
        <p:spPr>
          <a:xfrm>
            <a:off x="3595316" y="5729509"/>
            <a:ext cx="500136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lnSpc>
                <a:spcPct val="10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据</a:t>
            </a:r>
            <a:r>
              <a:rPr lang="zh-CN" altLang="en-US"/>
              <a:t>预测，</a:t>
            </a:r>
            <a:r>
              <a:rPr lang="en-US" altLang="zh-CN" dirty="0"/>
              <a:t>2030</a:t>
            </a:r>
            <a:r>
              <a:rPr lang="zh-CN" altLang="en-US" dirty="0"/>
              <a:t>年我国虚拟数字人整体市场规模</a:t>
            </a:r>
            <a:r>
              <a:rPr lang="zh-CN" altLang="en-US"/>
              <a:t>将达到</a:t>
            </a:r>
            <a:r>
              <a:rPr lang="en-US" altLang="zh-CN" dirty="0"/>
              <a:t>2700</a:t>
            </a:r>
            <a:r>
              <a:rPr lang="zh-CN" altLang="en-US" dirty="0"/>
              <a:t>亿元</a:t>
            </a:r>
          </a:p>
        </p:txBody>
      </p:sp>
    </p:spTree>
    <p:extLst>
      <p:ext uri="{BB962C8B-B14F-4D97-AF65-F5344CB8AC3E}">
        <p14:creationId xmlns:p14="http://schemas.microsoft.com/office/powerpoint/2010/main" val="3291781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元宇宙的场景使用</a:t>
            </a:r>
          </a:p>
        </p:txBody>
      </p:sp>
      <p:sp>
        <p:nvSpPr>
          <p:cNvPr id="88" name="文本框 87">
            <a:extLst>
              <a:ext uri="{FF2B5EF4-FFF2-40B4-BE49-F238E27FC236}">
                <a16:creationId xmlns:a16="http://schemas.microsoft.com/office/drawing/2014/main" xmlns="" id="{1A0C49F2-1359-6E32-9F48-459348EBAB79}"/>
              </a:ext>
            </a:extLst>
          </p:cNvPr>
          <p:cNvSpPr txBox="1"/>
          <p:nvPr/>
        </p:nvSpPr>
        <p:spPr>
          <a:xfrm>
            <a:off x="6732163" y="1985933"/>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零售</a:t>
            </a:r>
          </a:p>
        </p:txBody>
      </p:sp>
      <p:sp>
        <p:nvSpPr>
          <p:cNvPr id="89" name="矩形: 剪去对角 88">
            <a:extLst>
              <a:ext uri="{FF2B5EF4-FFF2-40B4-BE49-F238E27FC236}">
                <a16:creationId xmlns:a16="http://schemas.microsoft.com/office/drawing/2014/main" xmlns="" id="{DC8CE013-FCE7-7B93-5107-E3C9AF040496}"/>
              </a:ext>
            </a:extLst>
          </p:cNvPr>
          <p:cNvSpPr/>
          <p:nvPr/>
        </p:nvSpPr>
        <p:spPr>
          <a:xfrm>
            <a:off x="1839715" y="1853933"/>
            <a:ext cx="3998807" cy="2584174"/>
          </a:xfrm>
          <a:prstGeom prst="snip2DiagRect">
            <a:avLst>
              <a:gd name="adj1" fmla="val 0"/>
              <a:gd name="adj2" fmla="val 11142"/>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90" name="矩形: 剪去对角 89">
            <a:extLst>
              <a:ext uri="{FF2B5EF4-FFF2-40B4-BE49-F238E27FC236}">
                <a16:creationId xmlns:a16="http://schemas.microsoft.com/office/drawing/2014/main" xmlns="" id="{CFC58596-9FB1-1201-5E5B-91BEEC3FAA9C}"/>
              </a:ext>
            </a:extLst>
          </p:cNvPr>
          <p:cNvSpPr/>
          <p:nvPr/>
        </p:nvSpPr>
        <p:spPr>
          <a:xfrm>
            <a:off x="2043974" y="1985933"/>
            <a:ext cx="3590289" cy="2320175"/>
          </a:xfrm>
          <a:prstGeom prst="snip2DiagRect">
            <a:avLst>
              <a:gd name="adj1" fmla="val 0"/>
              <a:gd name="adj2" fmla="val 11142"/>
            </a:avLst>
          </a:prstGeom>
          <a:blipFill dpi="0" rotWithShape="1">
            <a:blip r:embed="rId3"/>
            <a:srcRect/>
            <a:tile tx="0" ty="0" sx="100000" sy="100000" flip="none" algn="t"/>
          </a:blip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87" name="文本框 86">
            <a:extLst>
              <a:ext uri="{FF2B5EF4-FFF2-40B4-BE49-F238E27FC236}">
                <a16:creationId xmlns:a16="http://schemas.microsoft.com/office/drawing/2014/main" xmlns="" id="{EE3783D3-F8EA-8CC6-6F82-A840E670A1E8}"/>
              </a:ext>
            </a:extLst>
          </p:cNvPr>
          <p:cNvSpPr txBox="1"/>
          <p:nvPr/>
        </p:nvSpPr>
        <p:spPr>
          <a:xfrm>
            <a:off x="1826150" y="4659618"/>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社交</a:t>
            </a:r>
          </a:p>
        </p:txBody>
      </p:sp>
      <p:sp>
        <p:nvSpPr>
          <p:cNvPr id="91" name="矩形: 剪去对角 90">
            <a:extLst>
              <a:ext uri="{FF2B5EF4-FFF2-40B4-BE49-F238E27FC236}">
                <a16:creationId xmlns:a16="http://schemas.microsoft.com/office/drawing/2014/main" xmlns="" id="{BFB81DC4-4C8D-BEFF-B392-8D7FA40F76FA}"/>
              </a:ext>
            </a:extLst>
          </p:cNvPr>
          <p:cNvSpPr/>
          <p:nvPr/>
        </p:nvSpPr>
        <p:spPr>
          <a:xfrm>
            <a:off x="6761657" y="3576388"/>
            <a:ext cx="3998807" cy="2584174"/>
          </a:xfrm>
          <a:prstGeom prst="snip2DiagRect">
            <a:avLst>
              <a:gd name="adj1" fmla="val 0"/>
              <a:gd name="adj2" fmla="val 11142"/>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92" name="矩形: 剪去对角 91">
            <a:extLst>
              <a:ext uri="{FF2B5EF4-FFF2-40B4-BE49-F238E27FC236}">
                <a16:creationId xmlns:a16="http://schemas.microsoft.com/office/drawing/2014/main" xmlns="" id="{94E56F04-F8E1-8C55-9C36-7B49B95D2B36}"/>
              </a:ext>
            </a:extLst>
          </p:cNvPr>
          <p:cNvSpPr/>
          <p:nvPr/>
        </p:nvSpPr>
        <p:spPr>
          <a:xfrm>
            <a:off x="6965916" y="3708388"/>
            <a:ext cx="3590289" cy="2320175"/>
          </a:xfrm>
          <a:prstGeom prst="snip2DiagRect">
            <a:avLst>
              <a:gd name="adj1" fmla="val 0"/>
              <a:gd name="adj2" fmla="val 11142"/>
            </a:avLst>
          </a:prstGeom>
          <a:blipFill dpi="0" rotWithShape="1">
            <a:blip r:embed="rId4"/>
            <a:srcRect/>
            <a:tile tx="0" ty="0" sx="100000" sy="100000" flip="none" algn="t"/>
          </a:blip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8" name="文本框 7">
            <a:extLst>
              <a:ext uri="{FF2B5EF4-FFF2-40B4-BE49-F238E27FC236}">
                <a16:creationId xmlns:a16="http://schemas.microsoft.com/office/drawing/2014/main" xmlns="" id="{66A16611-6B38-3E14-B761-76765B02D35E}"/>
              </a:ext>
            </a:extLst>
          </p:cNvPr>
          <p:cNvSpPr txBox="1"/>
          <p:nvPr/>
        </p:nvSpPr>
        <p:spPr>
          <a:xfrm>
            <a:off x="1835771" y="5140435"/>
            <a:ext cx="3998807" cy="76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但虚拟社交仍然有着手机屏幕的隔阂，缺少线下社交的真实性与趣味性。在元宇宙的社交中，借用全息虚拟影像技术，搭建出虚拟现实平台</a:t>
            </a:r>
          </a:p>
        </p:txBody>
      </p:sp>
      <p:sp>
        <p:nvSpPr>
          <p:cNvPr id="93" name="文本框 92">
            <a:extLst>
              <a:ext uri="{FF2B5EF4-FFF2-40B4-BE49-F238E27FC236}">
                <a16:creationId xmlns:a16="http://schemas.microsoft.com/office/drawing/2014/main" xmlns="" id="{7A02D952-2A6C-8F20-1CA5-D9FA365C0BF6}"/>
              </a:ext>
            </a:extLst>
          </p:cNvPr>
          <p:cNvSpPr txBox="1"/>
          <p:nvPr/>
        </p:nvSpPr>
        <p:spPr>
          <a:xfrm>
            <a:off x="6761656" y="2425048"/>
            <a:ext cx="3998807" cy="76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人货场是零售的核心要素，元宇宙也从这三个方面进行了重塑。从人来看，元宇宙中的人不仅有用户的数字替身，还包括虚拟偶像等</a:t>
            </a:r>
          </a:p>
        </p:txBody>
      </p:sp>
      <p:pic>
        <p:nvPicPr>
          <p:cNvPr id="10" name="图形 9" descr="连接 轮廓">
            <a:extLst>
              <a:ext uri="{FF2B5EF4-FFF2-40B4-BE49-F238E27FC236}">
                <a16:creationId xmlns:a16="http://schemas.microsoft.com/office/drawing/2014/main" xmlns="" id="{99C6D2F4-439D-77D7-1133-5FAD1F6B807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402578" y="4596950"/>
            <a:ext cx="432000" cy="432000"/>
          </a:xfrm>
          <a:prstGeom prst="rect">
            <a:avLst/>
          </a:prstGeom>
        </p:spPr>
      </p:pic>
      <p:pic>
        <p:nvPicPr>
          <p:cNvPr id="12" name="图形 11" descr="商店 轮廓">
            <a:extLst>
              <a:ext uri="{FF2B5EF4-FFF2-40B4-BE49-F238E27FC236}">
                <a16:creationId xmlns:a16="http://schemas.microsoft.com/office/drawing/2014/main" xmlns="" id="{13D99EDC-0062-7AE8-F8C1-5B60805C6FB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328463" y="1923265"/>
            <a:ext cx="432000" cy="432000"/>
          </a:xfrm>
          <a:prstGeom prst="rect">
            <a:avLst/>
          </a:prstGeom>
        </p:spPr>
      </p:pic>
    </p:spTree>
    <p:extLst>
      <p:ext uri="{BB962C8B-B14F-4D97-AF65-F5344CB8AC3E}">
        <p14:creationId xmlns:p14="http://schemas.microsoft.com/office/powerpoint/2010/main" val="390460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元宇宙的场景使用</a:t>
            </a:r>
          </a:p>
        </p:txBody>
      </p:sp>
      <p:grpSp>
        <p:nvGrpSpPr>
          <p:cNvPr id="2" name="组合 1">
            <a:extLst>
              <a:ext uri="{FF2B5EF4-FFF2-40B4-BE49-F238E27FC236}">
                <a16:creationId xmlns:a16="http://schemas.microsoft.com/office/drawing/2014/main" xmlns="" id="{03698B22-5748-C228-E645-7CC7A5EB6A23}"/>
              </a:ext>
            </a:extLst>
          </p:cNvPr>
          <p:cNvGrpSpPr/>
          <p:nvPr/>
        </p:nvGrpSpPr>
        <p:grpSpPr>
          <a:xfrm flipV="1">
            <a:off x="4477657" y="2132882"/>
            <a:ext cx="3236686" cy="2373804"/>
            <a:chOff x="4412709" y="2153017"/>
            <a:chExt cx="3366582" cy="2902229"/>
          </a:xfrm>
        </p:grpSpPr>
        <p:sp>
          <p:nvSpPr>
            <p:cNvPr id="88" name="等腰三角形 87">
              <a:extLst>
                <a:ext uri="{FF2B5EF4-FFF2-40B4-BE49-F238E27FC236}">
                  <a16:creationId xmlns:a16="http://schemas.microsoft.com/office/drawing/2014/main" xmlns="" id="{397C4953-36F5-9C39-0A9D-E3020833B834}"/>
                </a:ext>
              </a:extLst>
            </p:cNvPr>
            <p:cNvSpPr/>
            <p:nvPr/>
          </p:nvSpPr>
          <p:spPr>
            <a:xfrm>
              <a:off x="4755910" y="2448880"/>
              <a:ext cx="2680181" cy="2467894"/>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等腰三角形 88">
              <a:extLst>
                <a:ext uri="{FF2B5EF4-FFF2-40B4-BE49-F238E27FC236}">
                  <a16:creationId xmlns:a16="http://schemas.microsoft.com/office/drawing/2014/main" xmlns="" id="{B66986DC-F718-F09E-2575-1BB4E4B1E00A}"/>
                </a:ext>
              </a:extLst>
            </p:cNvPr>
            <p:cNvSpPr/>
            <p:nvPr/>
          </p:nvSpPr>
          <p:spPr>
            <a:xfrm>
              <a:off x="4412709" y="2153017"/>
              <a:ext cx="3366582" cy="290222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sp>
        <p:nvSpPr>
          <p:cNvPr id="91" name="文本框 90">
            <a:extLst>
              <a:ext uri="{FF2B5EF4-FFF2-40B4-BE49-F238E27FC236}">
                <a16:creationId xmlns:a16="http://schemas.microsoft.com/office/drawing/2014/main" xmlns="" id="{D496A9FB-6C33-76E2-C890-B275D1D8AA5D}"/>
              </a:ext>
            </a:extLst>
          </p:cNvPr>
          <p:cNvSpPr txBox="1"/>
          <p:nvPr/>
        </p:nvSpPr>
        <p:spPr>
          <a:xfrm>
            <a:off x="5172670" y="2430438"/>
            <a:ext cx="184665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元宇宙的风险</a:t>
            </a:r>
            <a:endParaRPr lang="en-US" altLang="zh-CN" dirty="0"/>
          </a:p>
          <a:p>
            <a:pPr algn="ctr"/>
            <a:r>
              <a:rPr lang="zh-CN" altLang="en-US" dirty="0"/>
              <a:t>与挑战</a:t>
            </a:r>
          </a:p>
        </p:txBody>
      </p:sp>
      <p:sp>
        <p:nvSpPr>
          <p:cNvPr id="92" name="矩形: 剪去对角 91">
            <a:extLst>
              <a:ext uri="{FF2B5EF4-FFF2-40B4-BE49-F238E27FC236}">
                <a16:creationId xmlns:a16="http://schemas.microsoft.com/office/drawing/2014/main" xmlns="" id="{4D726567-99B6-C70F-F36D-C6C3F4689003}"/>
              </a:ext>
            </a:extLst>
          </p:cNvPr>
          <p:cNvSpPr/>
          <p:nvPr/>
        </p:nvSpPr>
        <p:spPr>
          <a:xfrm>
            <a:off x="747797" y="1898696"/>
            <a:ext cx="3192832" cy="1485977"/>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xmlns="" id="{C59E546F-52CF-10B1-DA35-1B3B80199F0E}"/>
              </a:ext>
            </a:extLst>
          </p:cNvPr>
          <p:cNvSpPr/>
          <p:nvPr/>
        </p:nvSpPr>
        <p:spPr>
          <a:xfrm>
            <a:off x="3662363" y="1905000"/>
            <a:ext cx="1228725" cy="341141"/>
          </a:xfrm>
          <a:custGeom>
            <a:avLst/>
            <a:gdLst>
              <a:gd name="connsiteX0" fmla="*/ 0 w 1914525"/>
              <a:gd name="connsiteY0" fmla="*/ 0 h 619125"/>
              <a:gd name="connsiteX1" fmla="*/ 1295400 w 1914525"/>
              <a:gd name="connsiteY1" fmla="*/ 0 h 619125"/>
              <a:gd name="connsiteX2" fmla="*/ 1914525 w 1914525"/>
              <a:gd name="connsiteY2" fmla="*/ 619125 h 619125"/>
            </a:gdLst>
            <a:ahLst/>
            <a:cxnLst>
              <a:cxn ang="0">
                <a:pos x="connsiteX0" y="connsiteY0"/>
              </a:cxn>
              <a:cxn ang="0">
                <a:pos x="connsiteX1" y="connsiteY1"/>
              </a:cxn>
              <a:cxn ang="0">
                <a:pos x="connsiteX2" y="connsiteY2"/>
              </a:cxn>
            </a:cxnLst>
            <a:rect l="l" t="t" r="r" b="b"/>
            <a:pathLst>
              <a:path w="1914525" h="619125">
                <a:moveTo>
                  <a:pt x="0" y="0"/>
                </a:moveTo>
                <a:lnTo>
                  <a:pt x="1295400" y="0"/>
                </a:lnTo>
                <a:lnTo>
                  <a:pt x="1914525" y="619125"/>
                </a:lnTo>
              </a:path>
            </a:pathLst>
          </a:custGeom>
          <a:noFill/>
          <a:ln>
            <a:gradFill>
              <a:gsLst>
                <a:gs pos="0">
                  <a:schemeClr val="accent3"/>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3" name="文本框 92">
            <a:extLst>
              <a:ext uri="{FF2B5EF4-FFF2-40B4-BE49-F238E27FC236}">
                <a16:creationId xmlns:a16="http://schemas.microsoft.com/office/drawing/2014/main" xmlns="" id="{E793DE90-9755-9BC7-61DC-6B8AE3F52039}"/>
              </a:ext>
            </a:extLst>
          </p:cNvPr>
          <p:cNvSpPr txBox="1"/>
          <p:nvPr/>
        </p:nvSpPr>
        <p:spPr>
          <a:xfrm>
            <a:off x="948872" y="2677409"/>
            <a:ext cx="290399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元宇宙作为系统性工程，很多技术想法还处于概念阶段，木桶效应明显</a:t>
            </a:r>
          </a:p>
        </p:txBody>
      </p:sp>
      <p:sp>
        <p:nvSpPr>
          <p:cNvPr id="94" name="Rectangle 2">
            <a:extLst>
              <a:ext uri="{FF2B5EF4-FFF2-40B4-BE49-F238E27FC236}">
                <a16:creationId xmlns:a16="http://schemas.microsoft.com/office/drawing/2014/main" xmlns="" id="{C478B397-0060-F488-E9E4-E12C0F73305F}"/>
              </a:ext>
            </a:extLst>
          </p:cNvPr>
          <p:cNvSpPr>
            <a:spLocks noChangeArrowheads="1"/>
          </p:cNvSpPr>
          <p:nvPr/>
        </p:nvSpPr>
        <p:spPr bwMode="auto">
          <a:xfrm>
            <a:off x="959608" y="2199946"/>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技术突破</a:t>
            </a:r>
          </a:p>
        </p:txBody>
      </p:sp>
      <p:pic>
        <p:nvPicPr>
          <p:cNvPr id="8" name="图形 7" descr="插头 纯色填充">
            <a:extLst>
              <a:ext uri="{FF2B5EF4-FFF2-40B4-BE49-F238E27FC236}">
                <a16:creationId xmlns:a16="http://schemas.microsoft.com/office/drawing/2014/main" xmlns="" id="{26F6AF47-368B-147E-9BFB-B3BE9272246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12707" y="2209278"/>
            <a:ext cx="360000" cy="360000"/>
          </a:xfrm>
          <a:prstGeom prst="rect">
            <a:avLst/>
          </a:prstGeom>
        </p:spPr>
      </p:pic>
      <p:sp>
        <p:nvSpPr>
          <p:cNvPr id="99" name="任意多边形: 形状 98">
            <a:extLst>
              <a:ext uri="{FF2B5EF4-FFF2-40B4-BE49-F238E27FC236}">
                <a16:creationId xmlns:a16="http://schemas.microsoft.com/office/drawing/2014/main" xmlns="" id="{0B875319-3890-3552-754D-FF693B748B4C}"/>
              </a:ext>
            </a:extLst>
          </p:cNvPr>
          <p:cNvSpPr/>
          <p:nvPr/>
        </p:nvSpPr>
        <p:spPr>
          <a:xfrm flipH="1">
            <a:off x="7300914" y="1905000"/>
            <a:ext cx="1228725" cy="341141"/>
          </a:xfrm>
          <a:custGeom>
            <a:avLst/>
            <a:gdLst>
              <a:gd name="connsiteX0" fmla="*/ 0 w 1914525"/>
              <a:gd name="connsiteY0" fmla="*/ 0 h 619125"/>
              <a:gd name="connsiteX1" fmla="*/ 1295400 w 1914525"/>
              <a:gd name="connsiteY1" fmla="*/ 0 h 619125"/>
              <a:gd name="connsiteX2" fmla="*/ 1914525 w 1914525"/>
              <a:gd name="connsiteY2" fmla="*/ 619125 h 619125"/>
            </a:gdLst>
            <a:ahLst/>
            <a:cxnLst>
              <a:cxn ang="0">
                <a:pos x="connsiteX0" y="connsiteY0"/>
              </a:cxn>
              <a:cxn ang="0">
                <a:pos x="connsiteX1" y="connsiteY1"/>
              </a:cxn>
              <a:cxn ang="0">
                <a:pos x="connsiteX2" y="connsiteY2"/>
              </a:cxn>
            </a:cxnLst>
            <a:rect l="l" t="t" r="r" b="b"/>
            <a:pathLst>
              <a:path w="1914525" h="619125">
                <a:moveTo>
                  <a:pt x="0" y="0"/>
                </a:moveTo>
                <a:lnTo>
                  <a:pt x="1295400" y="0"/>
                </a:lnTo>
                <a:lnTo>
                  <a:pt x="1914525" y="619125"/>
                </a:lnTo>
              </a:path>
            </a:pathLst>
          </a:custGeom>
          <a:noFill/>
          <a:ln>
            <a:gradFill>
              <a:gsLst>
                <a:gs pos="0">
                  <a:schemeClr val="accent3"/>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 name="矩形: 剪去对角 99">
            <a:extLst>
              <a:ext uri="{FF2B5EF4-FFF2-40B4-BE49-F238E27FC236}">
                <a16:creationId xmlns:a16="http://schemas.microsoft.com/office/drawing/2014/main" xmlns="" id="{8C4F9E62-29CA-AB18-5DD4-8DD3DAC61E0E}"/>
              </a:ext>
            </a:extLst>
          </p:cNvPr>
          <p:cNvSpPr/>
          <p:nvPr/>
        </p:nvSpPr>
        <p:spPr>
          <a:xfrm>
            <a:off x="8262568" y="1898696"/>
            <a:ext cx="3192832" cy="1485977"/>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1" name="文本框 100">
            <a:extLst>
              <a:ext uri="{FF2B5EF4-FFF2-40B4-BE49-F238E27FC236}">
                <a16:creationId xmlns:a16="http://schemas.microsoft.com/office/drawing/2014/main" xmlns="" id="{095337D0-1FA5-ABAB-65A5-66EC122F5AD2}"/>
              </a:ext>
            </a:extLst>
          </p:cNvPr>
          <p:cNvSpPr txBox="1"/>
          <p:nvPr/>
        </p:nvSpPr>
        <p:spPr>
          <a:xfrm>
            <a:off x="8463643" y="2677409"/>
            <a:ext cx="290399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科技进步的历史，个人电脑的普及到互联网应用，到智能手机的移动互联</a:t>
            </a:r>
          </a:p>
        </p:txBody>
      </p:sp>
      <p:sp>
        <p:nvSpPr>
          <p:cNvPr id="102" name="Rectangle 2">
            <a:extLst>
              <a:ext uri="{FF2B5EF4-FFF2-40B4-BE49-F238E27FC236}">
                <a16:creationId xmlns:a16="http://schemas.microsoft.com/office/drawing/2014/main" xmlns="" id="{667A29AC-0E1E-349E-0A08-43D82DB1BCB5}"/>
              </a:ext>
            </a:extLst>
          </p:cNvPr>
          <p:cNvSpPr>
            <a:spLocks noChangeArrowheads="1"/>
          </p:cNvSpPr>
          <p:nvPr/>
        </p:nvSpPr>
        <p:spPr bwMode="auto">
          <a:xfrm>
            <a:off x="8474379" y="2199946"/>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生活方式</a:t>
            </a:r>
          </a:p>
        </p:txBody>
      </p:sp>
      <p:sp>
        <p:nvSpPr>
          <p:cNvPr id="104" name="矩形: 剪去对角 103">
            <a:extLst>
              <a:ext uri="{FF2B5EF4-FFF2-40B4-BE49-F238E27FC236}">
                <a16:creationId xmlns:a16="http://schemas.microsoft.com/office/drawing/2014/main" xmlns="" id="{F9857839-67FB-129B-6F5C-676506E694E7}"/>
              </a:ext>
            </a:extLst>
          </p:cNvPr>
          <p:cNvSpPr/>
          <p:nvPr/>
        </p:nvSpPr>
        <p:spPr>
          <a:xfrm>
            <a:off x="747797" y="3815941"/>
            <a:ext cx="3192832" cy="1485977"/>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5" name="文本框 104">
            <a:extLst>
              <a:ext uri="{FF2B5EF4-FFF2-40B4-BE49-F238E27FC236}">
                <a16:creationId xmlns:a16="http://schemas.microsoft.com/office/drawing/2014/main" xmlns="" id="{8C6ACE3B-B679-F6A6-0523-C788F0D9ADFA}"/>
              </a:ext>
            </a:extLst>
          </p:cNvPr>
          <p:cNvSpPr txBox="1"/>
          <p:nvPr/>
        </p:nvSpPr>
        <p:spPr>
          <a:xfrm>
            <a:off x="948872" y="4594654"/>
            <a:ext cx="290399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科技进步在提高人类生活水平的，也可能会对传统的道德、论题提新问题</a:t>
            </a:r>
          </a:p>
        </p:txBody>
      </p:sp>
      <p:sp>
        <p:nvSpPr>
          <p:cNvPr id="106" name="Rectangle 2">
            <a:extLst>
              <a:ext uri="{FF2B5EF4-FFF2-40B4-BE49-F238E27FC236}">
                <a16:creationId xmlns:a16="http://schemas.microsoft.com/office/drawing/2014/main" xmlns="" id="{4181AAA1-77C2-77D7-0ABE-A8ED3619F9D2}"/>
              </a:ext>
            </a:extLst>
          </p:cNvPr>
          <p:cNvSpPr>
            <a:spLocks noChangeArrowheads="1"/>
          </p:cNvSpPr>
          <p:nvPr/>
        </p:nvSpPr>
        <p:spPr bwMode="auto">
          <a:xfrm>
            <a:off x="959608" y="4117191"/>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社会伦理</a:t>
            </a:r>
          </a:p>
        </p:txBody>
      </p:sp>
      <p:sp>
        <p:nvSpPr>
          <p:cNvPr id="110" name="矩形: 剪去对角 109">
            <a:extLst>
              <a:ext uri="{FF2B5EF4-FFF2-40B4-BE49-F238E27FC236}">
                <a16:creationId xmlns:a16="http://schemas.microsoft.com/office/drawing/2014/main" xmlns="" id="{7831343A-CD35-9E6F-64F0-E3AAA92E6319}"/>
              </a:ext>
            </a:extLst>
          </p:cNvPr>
          <p:cNvSpPr/>
          <p:nvPr/>
        </p:nvSpPr>
        <p:spPr>
          <a:xfrm>
            <a:off x="8262568" y="3815941"/>
            <a:ext cx="3192832" cy="1485977"/>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1" name="文本框 110">
            <a:extLst>
              <a:ext uri="{FF2B5EF4-FFF2-40B4-BE49-F238E27FC236}">
                <a16:creationId xmlns:a16="http://schemas.microsoft.com/office/drawing/2014/main" xmlns="" id="{72F5D1AF-E28B-2562-B724-172E1B296D40}"/>
              </a:ext>
            </a:extLst>
          </p:cNvPr>
          <p:cNvSpPr txBox="1"/>
          <p:nvPr/>
        </p:nvSpPr>
        <p:spPr>
          <a:xfrm>
            <a:off x="8463643" y="4594654"/>
            <a:ext cx="290399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立法和监管体系是现实世界中维系社会和经济有序运转的重要工具</a:t>
            </a:r>
          </a:p>
        </p:txBody>
      </p:sp>
      <p:sp>
        <p:nvSpPr>
          <p:cNvPr id="112" name="Rectangle 2">
            <a:extLst>
              <a:ext uri="{FF2B5EF4-FFF2-40B4-BE49-F238E27FC236}">
                <a16:creationId xmlns:a16="http://schemas.microsoft.com/office/drawing/2014/main" xmlns="" id="{E3BD6633-CAE0-CC1C-C146-E946186C5A5C}"/>
              </a:ext>
            </a:extLst>
          </p:cNvPr>
          <p:cNvSpPr>
            <a:spLocks noChangeArrowheads="1"/>
          </p:cNvSpPr>
          <p:nvPr/>
        </p:nvSpPr>
        <p:spPr bwMode="auto">
          <a:xfrm>
            <a:off x="8474379" y="4117191"/>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立法监管</a:t>
            </a:r>
          </a:p>
        </p:txBody>
      </p:sp>
      <p:grpSp>
        <p:nvGrpSpPr>
          <p:cNvPr id="12" name="组合 11">
            <a:extLst>
              <a:ext uri="{FF2B5EF4-FFF2-40B4-BE49-F238E27FC236}">
                <a16:creationId xmlns:a16="http://schemas.microsoft.com/office/drawing/2014/main" xmlns="" id="{43A82367-0C7A-D670-B1E2-28BA13558D8E}"/>
              </a:ext>
            </a:extLst>
          </p:cNvPr>
          <p:cNvGrpSpPr/>
          <p:nvPr/>
        </p:nvGrpSpPr>
        <p:grpSpPr>
          <a:xfrm>
            <a:off x="3461658" y="3258457"/>
            <a:ext cx="5268685" cy="567658"/>
            <a:chOff x="3447143" y="3258457"/>
            <a:chExt cx="5268685" cy="567658"/>
          </a:xfrm>
        </p:grpSpPr>
        <p:sp>
          <p:nvSpPr>
            <p:cNvPr id="9" name="任意多边形: 形状 8">
              <a:extLst>
                <a:ext uri="{FF2B5EF4-FFF2-40B4-BE49-F238E27FC236}">
                  <a16:creationId xmlns:a16="http://schemas.microsoft.com/office/drawing/2014/main" xmlns="" id="{E6FD577E-A3B7-0CA6-C842-2CE9D18B36E7}"/>
                </a:ext>
              </a:extLst>
            </p:cNvPr>
            <p:cNvSpPr/>
            <p:nvPr/>
          </p:nvSpPr>
          <p:spPr>
            <a:xfrm>
              <a:off x="3447143" y="3258457"/>
              <a:ext cx="2002971" cy="567658"/>
            </a:xfrm>
            <a:custGeom>
              <a:avLst/>
              <a:gdLst>
                <a:gd name="connsiteX0" fmla="*/ 2002971 w 2002971"/>
                <a:gd name="connsiteY0" fmla="*/ 0 h 508000"/>
                <a:gd name="connsiteX1" fmla="*/ 1494971 w 2002971"/>
                <a:gd name="connsiteY1" fmla="*/ 508000 h 508000"/>
                <a:gd name="connsiteX2" fmla="*/ 0 w 2002971"/>
                <a:gd name="connsiteY2" fmla="*/ 508000 h 508000"/>
              </a:gdLst>
              <a:ahLst/>
              <a:cxnLst>
                <a:cxn ang="0">
                  <a:pos x="connsiteX0" y="connsiteY0"/>
                </a:cxn>
                <a:cxn ang="0">
                  <a:pos x="connsiteX1" y="connsiteY1"/>
                </a:cxn>
                <a:cxn ang="0">
                  <a:pos x="connsiteX2" y="connsiteY2"/>
                </a:cxn>
              </a:cxnLst>
              <a:rect l="l" t="t" r="r" b="b"/>
              <a:pathLst>
                <a:path w="2002971" h="508000">
                  <a:moveTo>
                    <a:pt x="2002971" y="0"/>
                  </a:moveTo>
                  <a:lnTo>
                    <a:pt x="1494971" y="508000"/>
                  </a:lnTo>
                  <a:lnTo>
                    <a:pt x="0" y="508000"/>
                  </a:lnTo>
                </a:path>
              </a:pathLst>
            </a:custGeom>
            <a:noFill/>
            <a:ln>
              <a:gradFill>
                <a:gsLst>
                  <a:gs pos="0">
                    <a:schemeClr val="accent3"/>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4" name="任意多边形: 形状 113">
              <a:extLst>
                <a:ext uri="{FF2B5EF4-FFF2-40B4-BE49-F238E27FC236}">
                  <a16:creationId xmlns:a16="http://schemas.microsoft.com/office/drawing/2014/main" xmlns="" id="{AE3F19C8-3EDC-ADD0-82F4-5D82FAECA2CB}"/>
                </a:ext>
              </a:extLst>
            </p:cNvPr>
            <p:cNvSpPr/>
            <p:nvPr/>
          </p:nvSpPr>
          <p:spPr>
            <a:xfrm flipH="1">
              <a:off x="6712857" y="3258457"/>
              <a:ext cx="2002971" cy="554854"/>
            </a:xfrm>
            <a:custGeom>
              <a:avLst/>
              <a:gdLst>
                <a:gd name="connsiteX0" fmla="*/ 2002971 w 2002971"/>
                <a:gd name="connsiteY0" fmla="*/ 0 h 508000"/>
                <a:gd name="connsiteX1" fmla="*/ 1494971 w 2002971"/>
                <a:gd name="connsiteY1" fmla="*/ 508000 h 508000"/>
                <a:gd name="connsiteX2" fmla="*/ 0 w 2002971"/>
                <a:gd name="connsiteY2" fmla="*/ 508000 h 508000"/>
              </a:gdLst>
              <a:ahLst/>
              <a:cxnLst>
                <a:cxn ang="0">
                  <a:pos x="connsiteX0" y="connsiteY0"/>
                </a:cxn>
                <a:cxn ang="0">
                  <a:pos x="connsiteX1" y="connsiteY1"/>
                </a:cxn>
                <a:cxn ang="0">
                  <a:pos x="connsiteX2" y="connsiteY2"/>
                </a:cxn>
              </a:cxnLst>
              <a:rect l="l" t="t" r="r" b="b"/>
              <a:pathLst>
                <a:path w="2002971" h="508000">
                  <a:moveTo>
                    <a:pt x="2002971" y="0"/>
                  </a:moveTo>
                  <a:lnTo>
                    <a:pt x="1494971" y="508000"/>
                  </a:lnTo>
                  <a:lnTo>
                    <a:pt x="0" y="508000"/>
                  </a:lnTo>
                </a:path>
              </a:pathLst>
            </a:custGeom>
            <a:noFill/>
            <a:ln>
              <a:gradFill>
                <a:gsLst>
                  <a:gs pos="0">
                    <a:schemeClr val="accent3"/>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20" name="文本框 119">
            <a:extLst>
              <a:ext uri="{FF2B5EF4-FFF2-40B4-BE49-F238E27FC236}">
                <a16:creationId xmlns:a16="http://schemas.microsoft.com/office/drawing/2014/main" xmlns="" id="{C713331A-3690-F682-06C8-6F38D0476CBE}"/>
              </a:ext>
            </a:extLst>
          </p:cNvPr>
          <p:cNvSpPr txBox="1"/>
          <p:nvPr/>
        </p:nvSpPr>
        <p:spPr>
          <a:xfrm>
            <a:off x="4644005" y="5259276"/>
            <a:ext cx="290399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r>
              <a:rPr lang="zh-CN" altLang="en-US" dirty="0"/>
              <a:t>数据已经被视为未来经济中最核心的生产要素之一</a:t>
            </a:r>
          </a:p>
        </p:txBody>
      </p:sp>
      <p:sp>
        <p:nvSpPr>
          <p:cNvPr id="121" name="Rectangle 2">
            <a:extLst>
              <a:ext uri="{FF2B5EF4-FFF2-40B4-BE49-F238E27FC236}">
                <a16:creationId xmlns:a16="http://schemas.microsoft.com/office/drawing/2014/main" xmlns="" id="{048E34E9-12B0-20C9-7E0E-37B4CF9C0762}"/>
              </a:ext>
            </a:extLst>
          </p:cNvPr>
          <p:cNvSpPr>
            <a:spLocks noChangeArrowheads="1"/>
          </p:cNvSpPr>
          <p:nvPr/>
        </p:nvSpPr>
        <p:spPr bwMode="auto">
          <a:xfrm>
            <a:off x="5172671" y="4781813"/>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algn="ct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隐私与数据安全</a:t>
            </a:r>
          </a:p>
        </p:txBody>
      </p:sp>
      <p:pic>
        <p:nvPicPr>
          <p:cNvPr id="14" name="图形 13" descr="旋转的碟子 轮廓">
            <a:extLst>
              <a:ext uri="{FF2B5EF4-FFF2-40B4-BE49-F238E27FC236}">
                <a16:creationId xmlns:a16="http://schemas.microsoft.com/office/drawing/2014/main" xmlns="" id="{AA868AC6-6FB8-883A-9F25-1A21A5319CA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927478" y="2209278"/>
            <a:ext cx="360000" cy="360000"/>
          </a:xfrm>
          <a:prstGeom prst="rect">
            <a:avLst/>
          </a:prstGeom>
        </p:spPr>
      </p:pic>
      <p:pic>
        <p:nvPicPr>
          <p:cNvPr id="16" name="图形 15" descr="正义天平 轮廓">
            <a:extLst>
              <a:ext uri="{FF2B5EF4-FFF2-40B4-BE49-F238E27FC236}">
                <a16:creationId xmlns:a16="http://schemas.microsoft.com/office/drawing/2014/main" xmlns="" id="{7A332F7C-7044-0A26-C759-7AA98FEF482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927478" y="4126523"/>
            <a:ext cx="360000" cy="360000"/>
          </a:xfrm>
          <a:prstGeom prst="rect">
            <a:avLst/>
          </a:prstGeom>
        </p:spPr>
      </p:pic>
      <p:pic>
        <p:nvPicPr>
          <p:cNvPr id="18" name="图形 17" descr="社交距离 轮廓">
            <a:extLst>
              <a:ext uri="{FF2B5EF4-FFF2-40B4-BE49-F238E27FC236}">
                <a16:creationId xmlns:a16="http://schemas.microsoft.com/office/drawing/2014/main" xmlns="" id="{6FDA23D0-2939-CA46-A593-4EEF535AF72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3412707" y="4126523"/>
            <a:ext cx="360000" cy="360000"/>
          </a:xfrm>
          <a:prstGeom prst="rect">
            <a:avLst/>
          </a:prstGeom>
        </p:spPr>
      </p:pic>
    </p:spTree>
    <p:extLst>
      <p:ext uri="{BB962C8B-B14F-4D97-AF65-F5344CB8AC3E}">
        <p14:creationId xmlns:p14="http://schemas.microsoft.com/office/powerpoint/2010/main" val="30519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xmlns="" id="{5A80B4E5-3016-9794-0370-022A078A8216}"/>
              </a:ext>
            </a:extLst>
          </p:cNvPr>
          <p:cNvSpPr txBox="1"/>
          <p:nvPr/>
        </p:nvSpPr>
        <p:spPr>
          <a:xfrm rot="5400000">
            <a:off x="-1170672"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6" name="文本框 25">
            <a:extLst>
              <a:ext uri="{FF2B5EF4-FFF2-40B4-BE49-F238E27FC236}">
                <a16:creationId xmlns:a16="http://schemas.microsoft.com/office/drawing/2014/main" xmlns="" id="{3B436D67-34D2-5E1B-844A-4905604FF951}"/>
              </a:ext>
            </a:extLst>
          </p:cNvPr>
          <p:cNvSpPr txBox="1"/>
          <p:nvPr/>
        </p:nvSpPr>
        <p:spPr>
          <a:xfrm rot="16200000" flipH="1">
            <a:off x="9971909"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44" name="文本框 43">
            <a:extLst>
              <a:ext uri="{FF2B5EF4-FFF2-40B4-BE49-F238E27FC236}">
                <a16:creationId xmlns:a16="http://schemas.microsoft.com/office/drawing/2014/main" xmlns="" id="{8AF5C820-6271-A5C8-A860-66E39A1BC750}"/>
              </a:ext>
            </a:extLst>
          </p:cNvPr>
          <p:cNvSpPr txBox="1"/>
          <p:nvPr/>
        </p:nvSpPr>
        <p:spPr>
          <a:xfrm>
            <a:off x="3569392" y="2696144"/>
            <a:ext cx="5455764" cy="1015663"/>
          </a:xfrm>
          <a:prstGeom prst="rect">
            <a:avLst/>
          </a:prstGeom>
          <a:noFill/>
        </p:spPr>
        <p:txBody>
          <a:bodyPr wrap="square" lIns="0" tIns="0" rIns="0" bIns="0" rtlCol="0">
            <a:noAutofit/>
          </a:bodyPr>
          <a:lstStyle/>
          <a:p>
            <a:pPr algn="ctr"/>
            <a:r>
              <a:rPr lang="zh-CN" altLang="en-US" sz="6600" dirty="0">
                <a:gradFill>
                  <a:gsLst>
                    <a:gs pos="47000">
                      <a:schemeClr val="bg1"/>
                    </a:gs>
                    <a:gs pos="100000">
                      <a:schemeClr val="accent3"/>
                    </a:gs>
                    <a:gs pos="69000">
                      <a:schemeClr val="accent1"/>
                    </a:gs>
                  </a:gsLst>
                  <a:lin ang="0" scaled="0"/>
                </a:gradFill>
                <a:latin typeface="+mj-ea"/>
                <a:ea typeface="+mj-ea"/>
              </a:rPr>
              <a:t>元宇宙的起源</a:t>
            </a:r>
          </a:p>
        </p:txBody>
      </p:sp>
      <p:cxnSp>
        <p:nvCxnSpPr>
          <p:cNvPr id="45" name="直接连接符 44">
            <a:extLst>
              <a:ext uri="{FF2B5EF4-FFF2-40B4-BE49-F238E27FC236}">
                <a16:creationId xmlns:a16="http://schemas.microsoft.com/office/drawing/2014/main" xmlns="" id="{5967E999-9A0D-EF8A-E7AE-4679BA7A33EE}"/>
              </a:ext>
            </a:extLst>
          </p:cNvPr>
          <p:cNvCxnSpPr>
            <a:cxnSpLocks/>
          </p:cNvCxnSpPr>
          <p:nvPr/>
        </p:nvCxnSpPr>
        <p:spPr>
          <a:xfrm>
            <a:off x="3770264" y="3762778"/>
            <a:ext cx="5179426"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xmlns="" id="{9449295D-CF5D-931D-4609-FD9F3D82104E}"/>
              </a:ext>
            </a:extLst>
          </p:cNvPr>
          <p:cNvCxnSpPr>
            <a:cxnSpLocks/>
          </p:cNvCxnSpPr>
          <p:nvPr/>
        </p:nvCxnSpPr>
        <p:spPr>
          <a:xfrm>
            <a:off x="3642386" y="3897498"/>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8F4A2C7C-A9F5-90D4-0A1C-87B52803B3BB}"/>
              </a:ext>
            </a:extLst>
          </p:cNvPr>
          <p:cNvCxnSpPr>
            <a:cxnSpLocks/>
          </p:cNvCxnSpPr>
          <p:nvPr/>
        </p:nvCxnSpPr>
        <p:spPr>
          <a:xfrm>
            <a:off x="4145716" y="3668463"/>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905B280E-892B-71FC-468B-2CDC994BAE1D}"/>
              </a:ext>
            </a:extLst>
          </p:cNvPr>
          <p:cNvCxnSpPr>
            <a:cxnSpLocks/>
          </p:cNvCxnSpPr>
          <p:nvPr/>
        </p:nvCxnSpPr>
        <p:spPr>
          <a:xfrm>
            <a:off x="7582553" y="3897498"/>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33A20845-7DFA-B1EA-7644-1ED0FFC2A428}"/>
              </a:ext>
            </a:extLst>
          </p:cNvPr>
          <p:cNvCxnSpPr>
            <a:cxnSpLocks/>
          </p:cNvCxnSpPr>
          <p:nvPr/>
        </p:nvCxnSpPr>
        <p:spPr>
          <a:xfrm>
            <a:off x="4978284" y="2779437"/>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596A6351-94B7-C1D4-7E25-7AC4779E646E}"/>
              </a:ext>
            </a:extLst>
          </p:cNvPr>
          <p:cNvCxnSpPr>
            <a:cxnSpLocks/>
          </p:cNvCxnSpPr>
          <p:nvPr/>
        </p:nvCxnSpPr>
        <p:spPr>
          <a:xfrm>
            <a:off x="6610569" y="3598587"/>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841694C2-F7A5-8FFF-C7E7-405C96854F70}"/>
              </a:ext>
            </a:extLst>
          </p:cNvPr>
          <p:cNvCxnSpPr>
            <a:cxnSpLocks/>
          </p:cNvCxnSpPr>
          <p:nvPr/>
        </p:nvCxnSpPr>
        <p:spPr>
          <a:xfrm>
            <a:off x="5623881" y="3838559"/>
            <a:ext cx="2584008"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xmlns="" id="{6EEFD785-9C87-7177-AACD-0E7875E99E3F}"/>
              </a:ext>
            </a:extLst>
          </p:cNvPr>
          <p:cNvCxnSpPr>
            <a:cxnSpLocks/>
          </p:cNvCxnSpPr>
          <p:nvPr/>
        </p:nvCxnSpPr>
        <p:spPr>
          <a:xfrm>
            <a:off x="5420244" y="2696144"/>
            <a:ext cx="3142808" cy="0"/>
          </a:xfrm>
          <a:prstGeom prst="line">
            <a:avLst/>
          </a:prstGeom>
          <a:ln w="15875"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xmlns="" id="{7CDA59D7-247D-9829-CDCA-615F54068192}"/>
              </a:ext>
            </a:extLst>
          </p:cNvPr>
          <p:cNvSpPr txBox="1"/>
          <p:nvPr/>
        </p:nvSpPr>
        <p:spPr>
          <a:xfrm>
            <a:off x="3771319" y="3956437"/>
            <a:ext cx="5177316" cy="369332"/>
          </a:xfrm>
          <a:prstGeom prst="rect">
            <a:avLst/>
          </a:prstGeom>
          <a:noFill/>
        </p:spPr>
        <p:txBody>
          <a:bodyPr wrap="square" lIns="0" tIns="0" rIns="0" bIns="0" rtlCol="0">
            <a:noAutofit/>
          </a:bodyPr>
          <a:lstStyle>
            <a:defPPr>
              <a:defRPr lang="zh-CN"/>
            </a:defPPr>
            <a:lvl1pPr>
              <a:defRPr sz="1100">
                <a:solidFill>
                  <a:schemeClr val="bg1">
                    <a:alpha val="50000"/>
                  </a:schemeClr>
                </a:solidFill>
                <a:latin typeface="Bahnschrift SemiBold" panose="020B0502040204020203" pitchFamily="34" charset="0"/>
              </a:defRPr>
            </a:lvl1pPr>
          </a:lstStyle>
          <a:p>
            <a:pPr algn="dist"/>
            <a:r>
              <a:rPr lang="en-US" altLang="zh-CN" sz="2400" dirty="0">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THE ORIGIN OF THE METAVERSE</a:t>
            </a:r>
          </a:p>
        </p:txBody>
      </p:sp>
      <p:cxnSp>
        <p:nvCxnSpPr>
          <p:cNvPr id="84" name="直接连接符 83">
            <a:extLst>
              <a:ext uri="{FF2B5EF4-FFF2-40B4-BE49-F238E27FC236}">
                <a16:creationId xmlns:a16="http://schemas.microsoft.com/office/drawing/2014/main" xmlns="" id="{CB1AC7AB-7272-9847-5642-6ECA1804BAB0}"/>
              </a:ext>
            </a:extLst>
          </p:cNvPr>
          <p:cNvCxnSpPr>
            <a:cxnSpLocks/>
          </p:cNvCxnSpPr>
          <p:nvPr/>
        </p:nvCxnSpPr>
        <p:spPr>
          <a:xfrm>
            <a:off x="4866128" y="4178315"/>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6" name="任意多边形: 形状 85">
            <a:extLst>
              <a:ext uri="{FF2B5EF4-FFF2-40B4-BE49-F238E27FC236}">
                <a16:creationId xmlns:a16="http://schemas.microsoft.com/office/drawing/2014/main" xmlns="" id="{8534DA5E-A30B-7C5F-9A8D-EE00D4DE91C5}"/>
              </a:ext>
            </a:extLst>
          </p:cNvPr>
          <p:cNvSpPr/>
          <p:nvPr/>
        </p:nvSpPr>
        <p:spPr>
          <a:xfrm>
            <a:off x="8736715" y="2659480"/>
            <a:ext cx="181814" cy="181814"/>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gs>
              <a:gs pos="100000">
                <a:schemeClr val="accent3"/>
              </a:gs>
            </a:gsLst>
            <a:lin ang="0" scaled="0"/>
          </a:gradFill>
          <a:ln w="4888"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xmlns="" id="{8CDFCC29-A332-6826-2DE3-161ABEF42907}"/>
              </a:ext>
            </a:extLst>
          </p:cNvPr>
          <p:cNvSpPr/>
          <p:nvPr/>
        </p:nvSpPr>
        <p:spPr>
          <a:xfrm>
            <a:off x="8718984" y="2641749"/>
            <a:ext cx="217248" cy="217248"/>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gs>
              <a:gs pos="100000">
                <a:schemeClr val="accent3"/>
              </a:gs>
            </a:gsLst>
            <a:lin ang="0" scaled="0"/>
          </a:gradFill>
          <a:ln w="4888" cap="flat">
            <a:noFill/>
            <a:prstDash val="solid"/>
            <a:miter/>
          </a:ln>
        </p:spPr>
        <p:txBody>
          <a:bodyPr rtlCol="0" anchor="ctr">
            <a:noAutofit/>
          </a:bodyPr>
          <a:lstStyle/>
          <a:p>
            <a:endParaRPr lang="zh-CN" altLang="en-US"/>
          </a:p>
        </p:txBody>
      </p:sp>
      <p:sp>
        <p:nvSpPr>
          <p:cNvPr id="89" name="任意多边形: 形状 88">
            <a:extLst>
              <a:ext uri="{FF2B5EF4-FFF2-40B4-BE49-F238E27FC236}">
                <a16:creationId xmlns:a16="http://schemas.microsoft.com/office/drawing/2014/main" xmlns="" id="{1176425B-287E-9A49-FE8B-8DC7FA2E253A}"/>
              </a:ext>
            </a:extLst>
          </p:cNvPr>
          <p:cNvSpPr/>
          <p:nvPr/>
        </p:nvSpPr>
        <p:spPr>
          <a:xfrm>
            <a:off x="8926730" y="2519319"/>
            <a:ext cx="90907" cy="90907"/>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xmlns="" id="{06C92260-4938-9B3A-CCB4-EDE22A532A92}"/>
              </a:ext>
            </a:extLst>
          </p:cNvPr>
          <p:cNvSpPr/>
          <p:nvPr/>
        </p:nvSpPr>
        <p:spPr>
          <a:xfrm>
            <a:off x="8917864" y="2510453"/>
            <a:ext cx="108624" cy="108624"/>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2" name="任意多边形: 形状 91">
            <a:extLst>
              <a:ext uri="{FF2B5EF4-FFF2-40B4-BE49-F238E27FC236}">
                <a16:creationId xmlns:a16="http://schemas.microsoft.com/office/drawing/2014/main" xmlns="" id="{28C18EE3-EB20-8B1D-6D21-7D9C52F0E14A}"/>
              </a:ext>
            </a:extLst>
          </p:cNvPr>
          <p:cNvSpPr/>
          <p:nvPr/>
        </p:nvSpPr>
        <p:spPr>
          <a:xfrm>
            <a:off x="9249290" y="2772601"/>
            <a:ext cx="61468" cy="61468"/>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xmlns="" id="{3EC9FAAA-B82B-7ED6-513B-38F987B61529}"/>
              </a:ext>
            </a:extLst>
          </p:cNvPr>
          <p:cNvSpPr/>
          <p:nvPr/>
        </p:nvSpPr>
        <p:spPr>
          <a:xfrm>
            <a:off x="9243295" y="2766606"/>
            <a:ext cx="73447" cy="7344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5" name="任意多边形: 形状 94">
            <a:extLst>
              <a:ext uri="{FF2B5EF4-FFF2-40B4-BE49-F238E27FC236}">
                <a16:creationId xmlns:a16="http://schemas.microsoft.com/office/drawing/2014/main" xmlns="" id="{129DB9D6-18BE-0AC2-0036-6AA3C887BF13}"/>
              </a:ext>
            </a:extLst>
          </p:cNvPr>
          <p:cNvSpPr/>
          <p:nvPr/>
        </p:nvSpPr>
        <p:spPr>
          <a:xfrm>
            <a:off x="8887166" y="2660746"/>
            <a:ext cx="61468" cy="61468"/>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xmlns="" id="{3502A662-3F3A-5589-6871-80011EB0FB0B}"/>
              </a:ext>
            </a:extLst>
          </p:cNvPr>
          <p:cNvSpPr/>
          <p:nvPr/>
        </p:nvSpPr>
        <p:spPr>
          <a:xfrm>
            <a:off x="8881171" y="2654751"/>
            <a:ext cx="73447" cy="7344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xmlns="" id="{0C44AE9C-C255-A3E4-0DAD-EAC8AC54D2B4}"/>
              </a:ext>
            </a:extLst>
          </p:cNvPr>
          <p:cNvSpPr/>
          <p:nvPr/>
        </p:nvSpPr>
        <p:spPr>
          <a:xfrm>
            <a:off x="8663375" y="2732358"/>
            <a:ext cx="104015" cy="104015"/>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20000"/>
                </a:schemeClr>
              </a:gs>
              <a:gs pos="100000">
                <a:schemeClr val="accent3">
                  <a:alpha val="20000"/>
                </a:schemeClr>
              </a:gs>
            </a:gsLst>
            <a:lin ang="0" scaled="0"/>
          </a:gradFill>
          <a:ln w="4888"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xmlns="" id="{980165DF-141B-3816-AF1A-1F7A35B22FB2}"/>
              </a:ext>
            </a:extLst>
          </p:cNvPr>
          <p:cNvSpPr/>
          <p:nvPr/>
        </p:nvSpPr>
        <p:spPr>
          <a:xfrm>
            <a:off x="8653231" y="2722214"/>
            <a:ext cx="124287" cy="12428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20000"/>
                </a:schemeClr>
              </a:gs>
              <a:gs pos="100000">
                <a:schemeClr val="accent3">
                  <a:alpha val="20000"/>
                </a:schemeClr>
              </a:gs>
            </a:gsLst>
            <a:lin ang="0" scaled="0"/>
          </a:gradFill>
          <a:ln w="4888" cap="flat">
            <a:noFill/>
            <a:prstDash val="solid"/>
            <a:miter/>
          </a:ln>
        </p:spPr>
        <p:txBody>
          <a:bodyPr rtlCol="0" anchor="ctr">
            <a:noAutofit/>
          </a:bodyPr>
          <a:lstStyle/>
          <a:p>
            <a:endParaRPr lang="zh-CN" altLang="en-US"/>
          </a:p>
        </p:txBody>
      </p:sp>
      <p:sp>
        <p:nvSpPr>
          <p:cNvPr id="24" name="文本框 23">
            <a:extLst>
              <a:ext uri="{FF2B5EF4-FFF2-40B4-BE49-F238E27FC236}">
                <a16:creationId xmlns:a16="http://schemas.microsoft.com/office/drawing/2014/main" xmlns="" id="{84696AA2-C246-D66A-D5FA-EA979BD92F45}"/>
              </a:ext>
            </a:extLst>
          </p:cNvPr>
          <p:cNvSpPr txBox="1"/>
          <p:nvPr/>
        </p:nvSpPr>
        <p:spPr>
          <a:xfrm rot="5400000">
            <a:off x="-738770"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5" name="文本框 24">
            <a:extLst>
              <a:ext uri="{FF2B5EF4-FFF2-40B4-BE49-F238E27FC236}">
                <a16:creationId xmlns:a16="http://schemas.microsoft.com/office/drawing/2014/main" xmlns="" id="{15D91809-9E40-5F78-3EA6-C19B769640CA}"/>
              </a:ext>
            </a:extLst>
          </p:cNvPr>
          <p:cNvSpPr txBox="1"/>
          <p:nvPr/>
        </p:nvSpPr>
        <p:spPr>
          <a:xfrm rot="5400000">
            <a:off x="-306868"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7" name="文本框 26">
            <a:extLst>
              <a:ext uri="{FF2B5EF4-FFF2-40B4-BE49-F238E27FC236}">
                <a16:creationId xmlns:a16="http://schemas.microsoft.com/office/drawing/2014/main" xmlns="" id="{7D23D9FF-1832-3822-3581-A8E3959EB8DA}"/>
              </a:ext>
            </a:extLst>
          </p:cNvPr>
          <p:cNvSpPr txBox="1"/>
          <p:nvPr/>
        </p:nvSpPr>
        <p:spPr>
          <a:xfrm rot="16200000" flipH="1">
            <a:off x="9540007"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8" name="文本框 27">
            <a:extLst>
              <a:ext uri="{FF2B5EF4-FFF2-40B4-BE49-F238E27FC236}">
                <a16:creationId xmlns:a16="http://schemas.microsoft.com/office/drawing/2014/main" xmlns="" id="{DC93FC39-FF95-B985-FF81-688A88BE4CEF}"/>
              </a:ext>
            </a:extLst>
          </p:cNvPr>
          <p:cNvSpPr txBox="1"/>
          <p:nvPr/>
        </p:nvSpPr>
        <p:spPr>
          <a:xfrm rot="16200000" flipH="1">
            <a:off x="9108105"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9" name="椭圆 28">
            <a:extLst>
              <a:ext uri="{FF2B5EF4-FFF2-40B4-BE49-F238E27FC236}">
                <a16:creationId xmlns:a16="http://schemas.microsoft.com/office/drawing/2014/main" xmlns="" id="{1E1568F4-235E-4000-9D7C-A34B197C2339}"/>
              </a:ext>
            </a:extLst>
          </p:cNvPr>
          <p:cNvSpPr/>
          <p:nvPr/>
        </p:nvSpPr>
        <p:spPr>
          <a:xfrm>
            <a:off x="10540469" y="1355344"/>
            <a:ext cx="71555" cy="7155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2" name="文本框 1"/>
          <p:cNvSpPr txBox="1"/>
          <p:nvPr/>
        </p:nvSpPr>
        <p:spPr>
          <a:xfrm>
            <a:off x="2390115" y="398352"/>
            <a:ext cx="1539089" cy="215444"/>
          </a:xfrm>
          <a:prstGeom prst="rect">
            <a:avLst/>
          </a:prstGeom>
          <a:noFill/>
        </p:spPr>
        <p:txBody>
          <a:bodyPr wrap="square" rtlCol="0">
            <a:spAutoFit/>
          </a:bodyPr>
          <a:lstStyle/>
          <a:p>
            <a:r>
              <a:rPr lang="en-US" altLang="zh-CN" sz="800" dirty="0">
                <a:solidFill>
                  <a:srgbClr val="09102C"/>
                </a:solidFill>
              </a:rPr>
              <a:t>https://www.ypppt.com/</a:t>
            </a:r>
            <a:endParaRPr lang="zh-CN" altLang="en-US" sz="800" dirty="0" smtClean="0">
              <a:solidFill>
                <a:srgbClr val="09102C"/>
              </a:solidFill>
            </a:endParaRPr>
          </a:p>
        </p:txBody>
      </p:sp>
    </p:spTree>
    <p:extLst>
      <p:ext uri="{BB962C8B-B14F-4D97-AF65-F5344CB8AC3E}">
        <p14:creationId xmlns:p14="http://schemas.microsoft.com/office/powerpoint/2010/main" val="2473305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xmlns="" id="{B4046C86-AE08-E771-717A-4FA9F0393517}"/>
              </a:ext>
            </a:extLst>
          </p:cNvPr>
          <p:cNvCxnSpPr>
            <a:cxnSpLocks/>
          </p:cNvCxnSpPr>
          <p:nvPr/>
        </p:nvCxnSpPr>
        <p:spPr>
          <a:xfrm flipH="1">
            <a:off x="7374090" y="-159657"/>
            <a:ext cx="2113501" cy="7420655"/>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90" name="图片 89">
            <a:extLst>
              <a:ext uri="{FF2B5EF4-FFF2-40B4-BE49-F238E27FC236}">
                <a16:creationId xmlns:a16="http://schemas.microsoft.com/office/drawing/2014/main" xmlns="" id="{4DBD43F5-723F-0EB0-4C0E-FAAC9AEB8164}"/>
              </a:ext>
            </a:extLst>
          </p:cNvPr>
          <p:cNvPicPr>
            <a:picLocks noChangeAspect="1"/>
          </p:cNvPicPr>
          <p:nvPr/>
        </p:nvPicPr>
        <p:blipFill>
          <a:blip r:embed="rId3" cstate="screen">
            <a:extLst>
              <a:ext uri="{28A0092B-C50C-407E-A947-70E740481C1C}">
                <a14:useLocalDpi xmlns:a14="http://schemas.microsoft.com/office/drawing/2010/main"/>
              </a:ext>
            </a:extLst>
          </a:blip>
          <a:srcRect b="21143"/>
          <a:stretch>
            <a:fillRect/>
          </a:stretch>
        </p:blipFill>
        <p:spPr>
          <a:xfrm>
            <a:off x="5222777" y="2756734"/>
            <a:ext cx="5200880" cy="4101266"/>
          </a:xfrm>
          <a:custGeom>
            <a:avLst/>
            <a:gdLst>
              <a:gd name="connsiteX0" fmla="*/ 0 w 5200880"/>
              <a:gd name="connsiteY0" fmla="*/ 0 h 4101266"/>
              <a:gd name="connsiteX1" fmla="*/ 5200880 w 5200880"/>
              <a:gd name="connsiteY1" fmla="*/ 0 h 4101266"/>
              <a:gd name="connsiteX2" fmla="*/ 5200880 w 5200880"/>
              <a:gd name="connsiteY2" fmla="*/ 4101266 h 4101266"/>
              <a:gd name="connsiteX3" fmla="*/ 0 w 5200880"/>
              <a:gd name="connsiteY3" fmla="*/ 4101266 h 4101266"/>
            </a:gdLst>
            <a:ahLst/>
            <a:cxnLst>
              <a:cxn ang="0">
                <a:pos x="connsiteX0" y="connsiteY0"/>
              </a:cxn>
              <a:cxn ang="0">
                <a:pos x="connsiteX1" y="connsiteY1"/>
              </a:cxn>
              <a:cxn ang="0">
                <a:pos x="connsiteX2" y="connsiteY2"/>
              </a:cxn>
              <a:cxn ang="0">
                <a:pos x="connsiteX3" y="connsiteY3"/>
              </a:cxn>
            </a:cxnLst>
            <a:rect l="l" t="t" r="r" b="b"/>
            <a:pathLst>
              <a:path w="5200880" h="4101266">
                <a:moveTo>
                  <a:pt x="0" y="0"/>
                </a:moveTo>
                <a:lnTo>
                  <a:pt x="5200880" y="0"/>
                </a:lnTo>
                <a:lnTo>
                  <a:pt x="5200880" y="4101266"/>
                </a:lnTo>
                <a:lnTo>
                  <a:pt x="0" y="4101266"/>
                </a:lnTo>
                <a:close/>
              </a:path>
            </a:pathLst>
          </a:custGeom>
        </p:spPr>
      </p:pic>
      <p:sp>
        <p:nvSpPr>
          <p:cNvPr id="23" name="文本框 22">
            <a:extLst>
              <a:ext uri="{FF2B5EF4-FFF2-40B4-BE49-F238E27FC236}">
                <a16:creationId xmlns:a16="http://schemas.microsoft.com/office/drawing/2014/main" xmlns="" id="{9DADF51F-758A-C709-DA3F-4ED695FB5F21}"/>
              </a:ext>
            </a:extLst>
          </p:cNvPr>
          <p:cNvSpPr txBox="1"/>
          <p:nvPr/>
        </p:nvSpPr>
        <p:spPr>
          <a:xfrm rot="17156684">
            <a:off x="8529093" y="2717352"/>
            <a:ext cx="6450869" cy="1446550"/>
          </a:xfrm>
          <a:prstGeom prst="rect">
            <a:avLst/>
          </a:prstGeom>
          <a:noFill/>
        </p:spPr>
        <p:txBody>
          <a:bodyPr wrap="none" rtlCol="0">
            <a:spAutoFit/>
          </a:bodyPr>
          <a:lstStyle/>
          <a:p>
            <a:r>
              <a:rPr lang="en-US" altLang="zh-CN" sz="8800">
                <a:ln>
                  <a:gradFill>
                    <a:gsLst>
                      <a:gs pos="0">
                        <a:schemeClr val="accent1">
                          <a:lumMod val="5000"/>
                          <a:lumOff val="95000"/>
                          <a:alpha val="10000"/>
                        </a:schemeClr>
                      </a:gs>
                      <a:gs pos="100000">
                        <a:schemeClr val="accent1">
                          <a:lumMod val="30000"/>
                          <a:lumOff val="70000"/>
                          <a:alpha val="10000"/>
                        </a:schemeClr>
                      </a:gs>
                    </a:gsLst>
                    <a:lin ang="5400000" scaled="1"/>
                  </a:gradFill>
                </a:ln>
                <a:noFill/>
              </a:rPr>
              <a:t>METAVERSE</a:t>
            </a:r>
            <a:endParaRPr lang="zh-CN" altLang="en-US" sz="8800">
              <a:ln>
                <a:gradFill>
                  <a:gsLst>
                    <a:gs pos="0">
                      <a:schemeClr val="accent1">
                        <a:lumMod val="5000"/>
                        <a:lumOff val="95000"/>
                        <a:alpha val="10000"/>
                      </a:schemeClr>
                    </a:gs>
                    <a:gs pos="100000">
                      <a:schemeClr val="accent1">
                        <a:lumMod val="30000"/>
                        <a:lumOff val="70000"/>
                        <a:alpha val="10000"/>
                      </a:schemeClr>
                    </a:gs>
                  </a:gsLst>
                  <a:lin ang="5400000" scaled="1"/>
                </a:gradFill>
              </a:ln>
              <a:noFill/>
            </a:endParaRPr>
          </a:p>
        </p:txBody>
      </p:sp>
      <p:sp>
        <p:nvSpPr>
          <p:cNvPr id="27" name="文本框 26">
            <a:extLst>
              <a:ext uri="{FF2B5EF4-FFF2-40B4-BE49-F238E27FC236}">
                <a16:creationId xmlns:a16="http://schemas.microsoft.com/office/drawing/2014/main" xmlns="" id="{D2C1771D-7938-BF0C-3DEC-DA054E2A6F6D}"/>
              </a:ext>
            </a:extLst>
          </p:cNvPr>
          <p:cNvSpPr txBox="1"/>
          <p:nvPr/>
        </p:nvSpPr>
        <p:spPr>
          <a:xfrm rot="17156684">
            <a:off x="8167657" y="2600012"/>
            <a:ext cx="6450869" cy="1446550"/>
          </a:xfrm>
          <a:prstGeom prst="rect">
            <a:avLst/>
          </a:prstGeom>
          <a:noFill/>
        </p:spPr>
        <p:txBody>
          <a:bodyPr wrap="none" rtlCol="0">
            <a:spAutoFit/>
          </a:bodyPr>
          <a:lstStyle/>
          <a:p>
            <a:r>
              <a:rPr lang="en-US" altLang="zh-CN" sz="8800">
                <a:ln>
                  <a:gradFill>
                    <a:gsLst>
                      <a:gs pos="47000">
                        <a:schemeClr val="bg1">
                          <a:alpha val="5000"/>
                        </a:schemeClr>
                      </a:gs>
                      <a:gs pos="47000">
                        <a:schemeClr val="bg1">
                          <a:alpha val="0"/>
                        </a:schemeClr>
                      </a:gs>
                    </a:gsLst>
                    <a:lin ang="5400000" scaled="1"/>
                  </a:gradFill>
                </a:ln>
                <a:noFill/>
              </a:rPr>
              <a:t>METAVERSE</a:t>
            </a:r>
            <a:endParaRPr lang="zh-CN" altLang="en-US" sz="8800">
              <a:ln>
                <a:gradFill>
                  <a:gsLst>
                    <a:gs pos="47000">
                      <a:schemeClr val="bg1">
                        <a:alpha val="5000"/>
                      </a:schemeClr>
                    </a:gs>
                    <a:gs pos="47000">
                      <a:schemeClr val="bg1">
                        <a:alpha val="0"/>
                      </a:schemeClr>
                    </a:gs>
                  </a:gsLst>
                  <a:lin ang="5400000" scaled="1"/>
                </a:gradFill>
              </a:ln>
              <a:noFill/>
            </a:endParaRPr>
          </a:p>
        </p:txBody>
      </p:sp>
      <p:sp>
        <p:nvSpPr>
          <p:cNvPr id="28" name="文本框 27">
            <a:extLst>
              <a:ext uri="{FF2B5EF4-FFF2-40B4-BE49-F238E27FC236}">
                <a16:creationId xmlns:a16="http://schemas.microsoft.com/office/drawing/2014/main" xmlns="" id="{F6E04123-AF5B-9CAC-EE8C-70A1535E90D8}"/>
              </a:ext>
            </a:extLst>
          </p:cNvPr>
          <p:cNvSpPr txBox="1"/>
          <p:nvPr/>
        </p:nvSpPr>
        <p:spPr>
          <a:xfrm rot="17156684">
            <a:off x="7813563" y="2541607"/>
            <a:ext cx="6450869" cy="1446550"/>
          </a:xfrm>
          <a:prstGeom prst="rect">
            <a:avLst/>
          </a:prstGeom>
          <a:noFill/>
        </p:spPr>
        <p:txBody>
          <a:bodyPr wrap="none" rtlCol="0">
            <a:spAutoFit/>
          </a:bodyPr>
          <a:lstStyle/>
          <a:p>
            <a:r>
              <a:rPr lang="en-US" altLang="zh-CN" sz="8800" dirty="0">
                <a:ln>
                  <a:gradFill>
                    <a:gsLst>
                      <a:gs pos="40000">
                        <a:schemeClr val="accent1">
                          <a:lumMod val="5000"/>
                          <a:lumOff val="95000"/>
                          <a:alpha val="4000"/>
                        </a:schemeClr>
                      </a:gs>
                      <a:gs pos="40000">
                        <a:schemeClr val="accent1">
                          <a:lumMod val="30000"/>
                          <a:lumOff val="70000"/>
                          <a:alpha val="0"/>
                        </a:schemeClr>
                      </a:gs>
                    </a:gsLst>
                    <a:lin ang="5400000" scaled="1"/>
                  </a:gradFill>
                </a:ln>
                <a:noFill/>
              </a:rPr>
              <a:t>METAVERSE</a:t>
            </a:r>
            <a:endParaRPr lang="zh-CN" altLang="en-US" sz="8800" dirty="0">
              <a:ln>
                <a:gradFill>
                  <a:gsLst>
                    <a:gs pos="40000">
                      <a:schemeClr val="accent1">
                        <a:lumMod val="5000"/>
                        <a:lumOff val="95000"/>
                        <a:alpha val="4000"/>
                      </a:schemeClr>
                    </a:gs>
                    <a:gs pos="40000">
                      <a:schemeClr val="accent1">
                        <a:lumMod val="30000"/>
                        <a:lumOff val="70000"/>
                        <a:alpha val="0"/>
                      </a:schemeClr>
                    </a:gs>
                  </a:gsLst>
                  <a:lin ang="5400000" scaled="1"/>
                </a:gradFill>
              </a:ln>
              <a:noFill/>
            </a:endParaRPr>
          </a:p>
        </p:txBody>
      </p:sp>
      <p:pic>
        <p:nvPicPr>
          <p:cNvPr id="34" name="图片 33" descr="图片包含 游戏机, 桌子&#10;&#10;描述已自动生成">
            <a:extLst>
              <a:ext uri="{FF2B5EF4-FFF2-40B4-BE49-F238E27FC236}">
                <a16:creationId xmlns:a16="http://schemas.microsoft.com/office/drawing/2014/main" xmlns="" id="{12C1FDA4-AC35-C28D-0597-5AEBB0E3EA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4862" y="5484398"/>
            <a:ext cx="1945558" cy="730828"/>
          </a:xfrm>
          <a:prstGeom prst="rect">
            <a:avLst/>
          </a:prstGeom>
        </p:spPr>
      </p:pic>
      <p:pic>
        <p:nvPicPr>
          <p:cNvPr id="37" name="图片 36" descr="图片包含 蛋糕, 装饰, 巧克力, 桌子&#10;&#10;描述已自动生成">
            <a:extLst>
              <a:ext uri="{FF2B5EF4-FFF2-40B4-BE49-F238E27FC236}">
                <a16:creationId xmlns:a16="http://schemas.microsoft.com/office/drawing/2014/main" xmlns="" id="{647D8395-13B7-96CF-A2FC-123913DEBDBF}"/>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Blur radius="26"/>
                    </a14:imgEffect>
                  </a14:imgLayer>
                </a14:imgProps>
              </a:ext>
              <a:ext uri="{28A0092B-C50C-407E-A947-70E740481C1C}">
                <a14:useLocalDpi xmlns:a14="http://schemas.microsoft.com/office/drawing/2010/main"/>
              </a:ext>
            </a:extLst>
          </a:blip>
          <a:stretch>
            <a:fillRect/>
          </a:stretch>
        </p:blipFill>
        <p:spPr>
          <a:xfrm>
            <a:off x="10292478" y="1657121"/>
            <a:ext cx="871721" cy="834090"/>
          </a:xfrm>
          <a:prstGeom prst="rect">
            <a:avLst/>
          </a:prstGeom>
        </p:spPr>
      </p:pic>
      <p:pic>
        <p:nvPicPr>
          <p:cNvPr id="91" name="图片 90" descr="穿着头盔的人&#10;&#10;中度可信度描述已自动生成">
            <a:extLst>
              <a:ext uri="{FF2B5EF4-FFF2-40B4-BE49-F238E27FC236}">
                <a16:creationId xmlns:a16="http://schemas.microsoft.com/office/drawing/2014/main" xmlns="" id="{2E008360-C2B5-085A-0657-D7C5FDE269E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flipH="1">
            <a:off x="6679303" y="1680242"/>
            <a:ext cx="4648604" cy="5177759"/>
          </a:xfrm>
          <a:custGeom>
            <a:avLst/>
            <a:gdLst>
              <a:gd name="connsiteX0" fmla="*/ 4648604 w 4648604"/>
              <a:gd name="connsiteY0" fmla="*/ 0 h 5177759"/>
              <a:gd name="connsiteX1" fmla="*/ 0 w 4648604"/>
              <a:gd name="connsiteY1" fmla="*/ 0 h 5177759"/>
              <a:gd name="connsiteX2" fmla="*/ 0 w 4648604"/>
              <a:gd name="connsiteY2" fmla="*/ 5177759 h 5177759"/>
              <a:gd name="connsiteX3" fmla="*/ 4648604 w 4648604"/>
              <a:gd name="connsiteY3" fmla="*/ 5177759 h 5177759"/>
            </a:gdLst>
            <a:ahLst/>
            <a:cxnLst>
              <a:cxn ang="0">
                <a:pos x="connsiteX0" y="connsiteY0"/>
              </a:cxn>
              <a:cxn ang="0">
                <a:pos x="connsiteX1" y="connsiteY1"/>
              </a:cxn>
              <a:cxn ang="0">
                <a:pos x="connsiteX2" y="connsiteY2"/>
              </a:cxn>
              <a:cxn ang="0">
                <a:pos x="connsiteX3" y="connsiteY3"/>
              </a:cxn>
            </a:cxnLst>
            <a:rect l="l" t="t" r="r" b="b"/>
            <a:pathLst>
              <a:path w="4648604" h="5177759">
                <a:moveTo>
                  <a:pt x="4648604" y="0"/>
                </a:moveTo>
                <a:lnTo>
                  <a:pt x="0" y="0"/>
                </a:lnTo>
                <a:lnTo>
                  <a:pt x="0" y="5177759"/>
                </a:lnTo>
                <a:lnTo>
                  <a:pt x="4648604" y="5177759"/>
                </a:lnTo>
                <a:close/>
              </a:path>
            </a:pathLst>
          </a:custGeom>
          <a:effectLst>
            <a:outerShdw blurRad="762000" dist="787400" sx="97000" sy="97000" algn="l" rotWithShape="0">
              <a:schemeClr val="accent3">
                <a:alpha val="50000"/>
              </a:schemeClr>
            </a:outerShdw>
          </a:effectLst>
        </p:spPr>
      </p:pic>
      <p:cxnSp>
        <p:nvCxnSpPr>
          <p:cNvPr id="22" name="直接连接符 21">
            <a:extLst>
              <a:ext uri="{FF2B5EF4-FFF2-40B4-BE49-F238E27FC236}">
                <a16:creationId xmlns:a16="http://schemas.microsoft.com/office/drawing/2014/main" xmlns="" id="{77E19CAA-9C23-CA1A-71D0-17FA4B59C237}"/>
              </a:ext>
            </a:extLst>
          </p:cNvPr>
          <p:cNvCxnSpPr>
            <a:cxnSpLocks/>
          </p:cNvCxnSpPr>
          <p:nvPr/>
        </p:nvCxnSpPr>
        <p:spPr>
          <a:xfrm flipV="1">
            <a:off x="11313622" y="-445446"/>
            <a:ext cx="2113501" cy="7420655"/>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32" name="图片 31" descr="图片包含 桌子, 黑暗, 巧克力, 紫色&#10;&#10;描述已自动生成">
            <a:extLst>
              <a:ext uri="{FF2B5EF4-FFF2-40B4-BE49-F238E27FC236}">
                <a16:creationId xmlns:a16="http://schemas.microsoft.com/office/drawing/2014/main" xmlns="" id="{7A51636E-4A71-F9BE-D388-6A239D7974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06806" y="4359966"/>
            <a:ext cx="1979548" cy="1979548"/>
          </a:xfrm>
          <a:prstGeom prst="rect">
            <a:avLst/>
          </a:prstGeom>
        </p:spPr>
      </p:pic>
      <p:grpSp>
        <p:nvGrpSpPr>
          <p:cNvPr id="50" name="图形 48">
            <a:extLst>
              <a:ext uri="{FF2B5EF4-FFF2-40B4-BE49-F238E27FC236}">
                <a16:creationId xmlns:a16="http://schemas.microsoft.com/office/drawing/2014/main" xmlns="" id="{D34DB805-84C8-D60A-F93E-DB96CF6A046D}"/>
              </a:ext>
            </a:extLst>
          </p:cNvPr>
          <p:cNvGrpSpPr/>
          <p:nvPr/>
        </p:nvGrpSpPr>
        <p:grpSpPr>
          <a:xfrm>
            <a:off x="7006530" y="5349740"/>
            <a:ext cx="131961" cy="131961"/>
            <a:chOff x="7158591" y="4351447"/>
            <a:chExt cx="373081" cy="373081"/>
          </a:xfrm>
          <a:gradFill>
            <a:gsLst>
              <a:gs pos="0">
                <a:schemeClr val="bg1">
                  <a:alpha val="20000"/>
                </a:schemeClr>
              </a:gs>
              <a:gs pos="100000">
                <a:schemeClr val="accent1">
                  <a:alpha val="50000"/>
                </a:schemeClr>
              </a:gs>
            </a:gsLst>
            <a:lin ang="0" scaled="0"/>
          </a:gradFill>
        </p:grpSpPr>
        <p:sp>
          <p:nvSpPr>
            <p:cNvPr id="51" name="任意多边形: 形状 50">
              <a:extLst>
                <a:ext uri="{FF2B5EF4-FFF2-40B4-BE49-F238E27FC236}">
                  <a16:creationId xmlns:a16="http://schemas.microsoft.com/office/drawing/2014/main" xmlns="" id="{0224F64E-68BE-C894-45EB-E04AB74F95F7}"/>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xmlns="" id="{102FEBDE-6AD4-B99F-CCBA-97B3EEB4DC75}"/>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lstStyle/>
            <a:p>
              <a:endParaRPr lang="zh-CN" altLang="en-US"/>
            </a:p>
          </p:txBody>
        </p:sp>
      </p:grpSp>
      <p:grpSp>
        <p:nvGrpSpPr>
          <p:cNvPr id="53" name="图形 48">
            <a:extLst>
              <a:ext uri="{FF2B5EF4-FFF2-40B4-BE49-F238E27FC236}">
                <a16:creationId xmlns:a16="http://schemas.microsoft.com/office/drawing/2014/main" xmlns="" id="{43581EC1-B4D3-5EBD-6EC7-AA79AD804EB8}"/>
              </a:ext>
            </a:extLst>
          </p:cNvPr>
          <p:cNvGrpSpPr/>
          <p:nvPr/>
        </p:nvGrpSpPr>
        <p:grpSpPr>
          <a:xfrm>
            <a:off x="7073615" y="4264384"/>
            <a:ext cx="577639" cy="577639"/>
            <a:chOff x="7158591" y="4351447"/>
            <a:chExt cx="373081" cy="373081"/>
          </a:xfrm>
          <a:gradFill>
            <a:gsLst>
              <a:gs pos="0">
                <a:schemeClr val="bg1"/>
              </a:gs>
              <a:gs pos="100000">
                <a:schemeClr val="accent1"/>
              </a:gs>
            </a:gsLst>
            <a:lin ang="0" scaled="0"/>
          </a:gradFill>
        </p:grpSpPr>
        <p:sp>
          <p:nvSpPr>
            <p:cNvPr id="54" name="任意多边形: 形状 53">
              <a:extLst>
                <a:ext uri="{FF2B5EF4-FFF2-40B4-BE49-F238E27FC236}">
                  <a16:creationId xmlns:a16="http://schemas.microsoft.com/office/drawing/2014/main" xmlns="" id="{A8F5D080-0439-50C7-327D-BEFC1A15D1D1}"/>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xmlns="" id="{F6FEB53C-A822-D023-D799-FED774F98674}"/>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lstStyle/>
            <a:p>
              <a:endParaRPr lang="zh-CN" altLang="en-US"/>
            </a:p>
          </p:txBody>
        </p:sp>
      </p:grpSp>
      <p:grpSp>
        <p:nvGrpSpPr>
          <p:cNvPr id="56" name="图形 48">
            <a:extLst>
              <a:ext uri="{FF2B5EF4-FFF2-40B4-BE49-F238E27FC236}">
                <a16:creationId xmlns:a16="http://schemas.microsoft.com/office/drawing/2014/main" xmlns="" id="{17A5F2C0-3744-73DD-D5A2-E9F8D7950A89}"/>
              </a:ext>
            </a:extLst>
          </p:cNvPr>
          <p:cNvGrpSpPr/>
          <p:nvPr/>
        </p:nvGrpSpPr>
        <p:grpSpPr>
          <a:xfrm>
            <a:off x="11630447" y="4857311"/>
            <a:ext cx="311813" cy="311813"/>
            <a:chOff x="7158591" y="4351447"/>
            <a:chExt cx="373081" cy="373081"/>
          </a:xfrm>
          <a:gradFill>
            <a:gsLst>
              <a:gs pos="0">
                <a:schemeClr val="bg1">
                  <a:alpha val="50000"/>
                </a:schemeClr>
              </a:gs>
              <a:gs pos="100000">
                <a:schemeClr val="accent3">
                  <a:alpha val="50000"/>
                </a:schemeClr>
              </a:gs>
            </a:gsLst>
            <a:lin ang="0" scaled="0"/>
          </a:gradFill>
        </p:grpSpPr>
        <p:sp>
          <p:nvSpPr>
            <p:cNvPr id="57" name="任意多边形: 形状 56">
              <a:extLst>
                <a:ext uri="{FF2B5EF4-FFF2-40B4-BE49-F238E27FC236}">
                  <a16:creationId xmlns:a16="http://schemas.microsoft.com/office/drawing/2014/main" xmlns="" id="{C045D409-3F87-C44A-1EF3-647E6AC0E88D}"/>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xmlns="" id="{08417D18-706B-336D-96DE-4D8741782514}"/>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lstStyle/>
            <a:p>
              <a:endParaRPr lang="zh-CN" altLang="en-US"/>
            </a:p>
          </p:txBody>
        </p:sp>
      </p:grpSp>
      <p:grpSp>
        <p:nvGrpSpPr>
          <p:cNvPr id="62" name="图形 48">
            <a:extLst>
              <a:ext uri="{FF2B5EF4-FFF2-40B4-BE49-F238E27FC236}">
                <a16:creationId xmlns:a16="http://schemas.microsoft.com/office/drawing/2014/main" xmlns="" id="{9C21C918-240E-C916-1B66-95DCB5257241}"/>
              </a:ext>
            </a:extLst>
          </p:cNvPr>
          <p:cNvGrpSpPr/>
          <p:nvPr/>
        </p:nvGrpSpPr>
        <p:grpSpPr>
          <a:xfrm>
            <a:off x="8292525" y="2595764"/>
            <a:ext cx="311813" cy="311813"/>
            <a:chOff x="7158591" y="4351447"/>
            <a:chExt cx="373081" cy="373081"/>
          </a:xfrm>
          <a:gradFill>
            <a:gsLst>
              <a:gs pos="0">
                <a:schemeClr val="bg1"/>
              </a:gs>
              <a:gs pos="100000">
                <a:schemeClr val="accent1"/>
              </a:gs>
            </a:gsLst>
            <a:lin ang="0" scaled="0"/>
          </a:gradFill>
        </p:grpSpPr>
        <p:sp>
          <p:nvSpPr>
            <p:cNvPr id="63" name="任意多边形: 形状 62">
              <a:extLst>
                <a:ext uri="{FF2B5EF4-FFF2-40B4-BE49-F238E27FC236}">
                  <a16:creationId xmlns:a16="http://schemas.microsoft.com/office/drawing/2014/main" xmlns="" id="{8E04CBC8-8C42-D1FB-EB42-0C7EE272ADD9}"/>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xmlns="" id="{929B18C4-FE3F-AEEC-105D-3407C7D0EB10}"/>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lstStyle/>
            <a:p>
              <a:endParaRPr lang="zh-CN" altLang="en-US"/>
            </a:p>
          </p:txBody>
        </p:sp>
      </p:grpSp>
      <p:pic>
        <p:nvPicPr>
          <p:cNvPr id="80" name="图片 79" descr="形状&#10;&#10;描述已自动生成">
            <a:extLst>
              <a:ext uri="{FF2B5EF4-FFF2-40B4-BE49-F238E27FC236}">
                <a16:creationId xmlns:a16="http://schemas.microsoft.com/office/drawing/2014/main" xmlns="" id="{8D2E2324-A34A-183C-C533-7C1DCD06A36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00829" y="1821422"/>
            <a:ext cx="711869" cy="716965"/>
          </a:xfrm>
          <a:prstGeom prst="rect">
            <a:avLst/>
          </a:prstGeom>
        </p:spPr>
      </p:pic>
      <p:sp>
        <p:nvSpPr>
          <p:cNvPr id="81" name="文本框 80">
            <a:extLst>
              <a:ext uri="{FF2B5EF4-FFF2-40B4-BE49-F238E27FC236}">
                <a16:creationId xmlns:a16="http://schemas.microsoft.com/office/drawing/2014/main" xmlns="" id="{0A2ADC73-8BB0-3639-81F7-EAFB9FC4347E}"/>
              </a:ext>
            </a:extLst>
          </p:cNvPr>
          <p:cNvSpPr txBox="1"/>
          <p:nvPr/>
        </p:nvSpPr>
        <p:spPr>
          <a:xfrm>
            <a:off x="686202" y="1714681"/>
            <a:ext cx="3385542" cy="1015663"/>
          </a:xfrm>
          <a:prstGeom prst="rect">
            <a:avLst/>
          </a:prstGeom>
          <a:noFill/>
        </p:spPr>
        <p:txBody>
          <a:bodyPr wrap="square" lIns="0" tIns="0" rIns="0" bIns="0" rtlCol="0">
            <a:noAutofit/>
          </a:bodyPr>
          <a:lstStyle/>
          <a:p>
            <a:r>
              <a:rPr lang="zh-CN" altLang="en-US" sz="6600" i="1">
                <a:gradFill>
                  <a:gsLst>
                    <a:gs pos="47000">
                      <a:schemeClr val="bg1"/>
                    </a:gs>
                    <a:gs pos="100000">
                      <a:schemeClr val="accent3"/>
                    </a:gs>
                    <a:gs pos="69000">
                      <a:schemeClr val="accent1"/>
                    </a:gs>
                  </a:gsLst>
                  <a:lin ang="0" scaled="0"/>
                </a:gradFill>
                <a:latin typeface="+mj-ea"/>
                <a:ea typeface="+mj-ea"/>
              </a:rPr>
              <a:t>感谢观看</a:t>
            </a:r>
          </a:p>
        </p:txBody>
      </p:sp>
      <p:sp>
        <p:nvSpPr>
          <p:cNvPr id="82" name="文本框 81">
            <a:extLst>
              <a:ext uri="{FF2B5EF4-FFF2-40B4-BE49-F238E27FC236}">
                <a16:creationId xmlns:a16="http://schemas.microsoft.com/office/drawing/2014/main" xmlns="" id="{6814D901-4552-FE13-90B6-7380674D82A0}"/>
              </a:ext>
            </a:extLst>
          </p:cNvPr>
          <p:cNvSpPr txBox="1"/>
          <p:nvPr/>
        </p:nvSpPr>
        <p:spPr>
          <a:xfrm>
            <a:off x="1057587" y="2624549"/>
            <a:ext cx="5650365" cy="923330"/>
          </a:xfrm>
          <a:prstGeom prst="rect">
            <a:avLst/>
          </a:prstGeom>
          <a:noFill/>
        </p:spPr>
        <p:txBody>
          <a:bodyPr wrap="square" lIns="0" tIns="0" rIns="0" bIns="0" rtlCol="0">
            <a:noAutofit/>
          </a:bodyPr>
          <a:lstStyle/>
          <a:p>
            <a:r>
              <a:rPr lang="en-US" altLang="zh-CN" sz="6000" i="1" dirty="0">
                <a:gradFill>
                  <a:gsLst>
                    <a:gs pos="47000">
                      <a:schemeClr val="bg1"/>
                    </a:gs>
                    <a:gs pos="100000">
                      <a:schemeClr val="accent3"/>
                    </a:gs>
                    <a:gs pos="69000">
                      <a:schemeClr val="accent1"/>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THANK </a:t>
            </a:r>
            <a:r>
              <a:rPr lang="zh-CN" altLang="en-US" sz="6000" i="1" dirty="0">
                <a:gradFill>
                  <a:gsLst>
                    <a:gs pos="47000">
                      <a:schemeClr val="bg1"/>
                    </a:gs>
                    <a:gs pos="100000">
                      <a:schemeClr val="accent3"/>
                    </a:gs>
                    <a:gs pos="69000">
                      <a:schemeClr val="accent1"/>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 </a:t>
            </a:r>
            <a:r>
              <a:rPr lang="en-US" altLang="zh-CN" sz="6000" i="1" dirty="0">
                <a:gradFill>
                  <a:gsLst>
                    <a:gs pos="47000">
                      <a:schemeClr val="bg1"/>
                    </a:gs>
                    <a:gs pos="100000">
                      <a:schemeClr val="accent3"/>
                    </a:gs>
                    <a:gs pos="69000">
                      <a:schemeClr val="accent1"/>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YOU</a:t>
            </a:r>
            <a:endParaRPr lang="zh-CN" altLang="en-US" sz="6000" i="1" dirty="0">
              <a:gradFill>
                <a:gsLst>
                  <a:gs pos="47000">
                    <a:schemeClr val="bg1"/>
                  </a:gs>
                  <a:gs pos="100000">
                    <a:schemeClr val="accent3"/>
                  </a:gs>
                  <a:gs pos="69000">
                    <a:schemeClr val="accent1"/>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cxnSp>
        <p:nvCxnSpPr>
          <p:cNvPr id="83" name="直接连接符 82">
            <a:extLst>
              <a:ext uri="{FF2B5EF4-FFF2-40B4-BE49-F238E27FC236}">
                <a16:creationId xmlns:a16="http://schemas.microsoft.com/office/drawing/2014/main" xmlns="" id="{CFAF6962-1054-543F-12DE-7637DD79DD0D}"/>
              </a:ext>
            </a:extLst>
          </p:cNvPr>
          <p:cNvCxnSpPr>
            <a:cxnSpLocks/>
          </p:cNvCxnSpPr>
          <p:nvPr/>
        </p:nvCxnSpPr>
        <p:spPr>
          <a:xfrm>
            <a:off x="1610308" y="3691012"/>
            <a:ext cx="4102515"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FFD52510-DE24-CC64-4B45-941FA42BC021}"/>
              </a:ext>
            </a:extLst>
          </p:cNvPr>
          <p:cNvCxnSpPr>
            <a:cxnSpLocks/>
          </p:cNvCxnSpPr>
          <p:nvPr/>
        </p:nvCxnSpPr>
        <p:spPr>
          <a:xfrm>
            <a:off x="4071744" y="3603482"/>
            <a:ext cx="1221979" cy="0"/>
          </a:xfrm>
          <a:prstGeom prst="line">
            <a:avLst/>
          </a:prstGeom>
          <a:ln w="15875" cap="rnd">
            <a:gradFill>
              <a:gsLst>
                <a:gs pos="0">
                  <a:schemeClr val="accent1">
                    <a:alpha val="0"/>
                  </a:schemeClr>
                </a:gs>
                <a:gs pos="100000">
                  <a:schemeClr val="accent3">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xmlns="" id="{4B19C941-C181-3F2B-2162-90420C5ABC38}"/>
              </a:ext>
            </a:extLst>
          </p:cNvPr>
          <p:cNvCxnSpPr>
            <a:cxnSpLocks/>
          </p:cNvCxnSpPr>
          <p:nvPr/>
        </p:nvCxnSpPr>
        <p:spPr>
          <a:xfrm>
            <a:off x="1482430" y="3825732"/>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xmlns="" id="{B2027903-4EA6-5EC8-0E27-2D6B43B88367}"/>
              </a:ext>
            </a:extLst>
          </p:cNvPr>
          <p:cNvCxnSpPr>
            <a:cxnSpLocks/>
          </p:cNvCxnSpPr>
          <p:nvPr/>
        </p:nvCxnSpPr>
        <p:spPr>
          <a:xfrm>
            <a:off x="1985760" y="3596697"/>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 id="{45A2FFCA-9975-9EBB-2610-AE2EB4381E17}"/>
              </a:ext>
            </a:extLst>
          </p:cNvPr>
          <p:cNvCxnSpPr>
            <a:cxnSpLocks/>
          </p:cNvCxnSpPr>
          <p:nvPr/>
        </p:nvCxnSpPr>
        <p:spPr>
          <a:xfrm>
            <a:off x="4648812" y="3818512"/>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xmlns="" id="{3865A4C3-8897-392E-4CAB-1C9E98F69281}"/>
              </a:ext>
            </a:extLst>
          </p:cNvPr>
          <p:cNvCxnSpPr>
            <a:cxnSpLocks/>
          </p:cNvCxnSpPr>
          <p:nvPr/>
        </p:nvCxnSpPr>
        <p:spPr>
          <a:xfrm>
            <a:off x="3077408" y="2707671"/>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xmlns="" id="{EDCD57B1-3B29-EE72-38B3-A90E7C437684}"/>
              </a:ext>
            </a:extLst>
          </p:cNvPr>
          <p:cNvCxnSpPr>
            <a:cxnSpLocks/>
          </p:cNvCxnSpPr>
          <p:nvPr/>
        </p:nvCxnSpPr>
        <p:spPr>
          <a:xfrm>
            <a:off x="4450613" y="3526821"/>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xmlns="" id="{A5F6F664-B885-CE97-A073-E4A7D7A05597}"/>
              </a:ext>
            </a:extLst>
          </p:cNvPr>
          <p:cNvCxnSpPr>
            <a:cxnSpLocks/>
          </p:cNvCxnSpPr>
          <p:nvPr/>
        </p:nvCxnSpPr>
        <p:spPr>
          <a:xfrm>
            <a:off x="3463925" y="3766793"/>
            <a:ext cx="2406866"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96" name="图形 48">
            <a:extLst>
              <a:ext uri="{FF2B5EF4-FFF2-40B4-BE49-F238E27FC236}">
                <a16:creationId xmlns:a16="http://schemas.microsoft.com/office/drawing/2014/main" xmlns="" id="{2620D530-3CDB-A5C9-1767-2EDFCDF6232C}"/>
              </a:ext>
            </a:extLst>
          </p:cNvPr>
          <p:cNvGrpSpPr/>
          <p:nvPr/>
        </p:nvGrpSpPr>
        <p:grpSpPr>
          <a:xfrm>
            <a:off x="4299409" y="2311356"/>
            <a:ext cx="217248" cy="217248"/>
            <a:chOff x="7158591" y="4351447"/>
            <a:chExt cx="373081" cy="373081"/>
          </a:xfrm>
          <a:gradFill>
            <a:gsLst>
              <a:gs pos="0">
                <a:schemeClr val="bg1"/>
              </a:gs>
              <a:gs pos="100000">
                <a:schemeClr val="accent3"/>
              </a:gs>
            </a:gsLst>
            <a:lin ang="0" scaled="0"/>
          </a:gradFill>
        </p:grpSpPr>
        <p:sp>
          <p:nvSpPr>
            <p:cNvPr id="97" name="任意多边形: 形状 96">
              <a:extLst>
                <a:ext uri="{FF2B5EF4-FFF2-40B4-BE49-F238E27FC236}">
                  <a16:creationId xmlns:a16="http://schemas.microsoft.com/office/drawing/2014/main" xmlns="" id="{BE5AEE54-1F4D-D396-84F2-F1C5E088AB22}"/>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xmlns="" id="{8F18BDA1-D704-0F15-69B5-268C468BEC58}"/>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99" name="弧形 98">
            <a:extLst>
              <a:ext uri="{FF2B5EF4-FFF2-40B4-BE49-F238E27FC236}">
                <a16:creationId xmlns:a16="http://schemas.microsoft.com/office/drawing/2014/main" xmlns="" id="{1C644812-55EB-3A0F-C309-16503A2E338E}"/>
              </a:ext>
            </a:extLst>
          </p:cNvPr>
          <p:cNvSpPr/>
          <p:nvPr/>
        </p:nvSpPr>
        <p:spPr>
          <a:xfrm rot="20190018">
            <a:off x="4325548" y="2149645"/>
            <a:ext cx="1662430" cy="145387"/>
          </a:xfrm>
          <a:prstGeom prst="arc">
            <a:avLst>
              <a:gd name="adj1" fmla="val 20955102"/>
              <a:gd name="adj2" fmla="val 11483417"/>
            </a:avLst>
          </a:prstGeom>
          <a:noFill/>
          <a:ln>
            <a:gradFill>
              <a:gsLst>
                <a:gs pos="72000">
                  <a:schemeClr val="accent3">
                    <a:alpha val="39000"/>
                  </a:schemeClr>
                </a:gs>
                <a:gs pos="0">
                  <a:schemeClr val="accent1">
                    <a:alpha val="2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00" name="图形 48">
            <a:extLst>
              <a:ext uri="{FF2B5EF4-FFF2-40B4-BE49-F238E27FC236}">
                <a16:creationId xmlns:a16="http://schemas.microsoft.com/office/drawing/2014/main" xmlns="" id="{115B866F-4228-22B1-1D72-47837E25B2F1}"/>
              </a:ext>
            </a:extLst>
          </p:cNvPr>
          <p:cNvGrpSpPr/>
          <p:nvPr/>
        </p:nvGrpSpPr>
        <p:grpSpPr>
          <a:xfrm>
            <a:off x="4498289" y="2180060"/>
            <a:ext cx="108624" cy="108624"/>
            <a:chOff x="7158591" y="4351447"/>
            <a:chExt cx="373081" cy="373081"/>
          </a:xfrm>
          <a:gradFill>
            <a:gsLst>
              <a:gs pos="0">
                <a:schemeClr val="bg1">
                  <a:alpha val="50000"/>
                </a:schemeClr>
              </a:gs>
              <a:gs pos="100000">
                <a:schemeClr val="accent1">
                  <a:alpha val="50000"/>
                </a:schemeClr>
              </a:gs>
            </a:gsLst>
            <a:lin ang="0" scaled="0"/>
          </a:gradFill>
        </p:grpSpPr>
        <p:sp>
          <p:nvSpPr>
            <p:cNvPr id="101" name="任意多边形: 形状 100">
              <a:extLst>
                <a:ext uri="{FF2B5EF4-FFF2-40B4-BE49-F238E27FC236}">
                  <a16:creationId xmlns:a16="http://schemas.microsoft.com/office/drawing/2014/main" xmlns="" id="{36358B4C-A047-40C7-DEFE-D02ABB21EAD4}"/>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102" name="任意多边形: 形状 101">
              <a:extLst>
                <a:ext uri="{FF2B5EF4-FFF2-40B4-BE49-F238E27FC236}">
                  <a16:creationId xmlns:a16="http://schemas.microsoft.com/office/drawing/2014/main" xmlns="" id="{15867DAF-11B1-4A0F-30D1-5B6C4EDCE4C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103" name="图形 48">
            <a:extLst>
              <a:ext uri="{FF2B5EF4-FFF2-40B4-BE49-F238E27FC236}">
                <a16:creationId xmlns:a16="http://schemas.microsoft.com/office/drawing/2014/main" xmlns="" id="{70D281B9-C1D2-47E2-4AEB-E87446DF9D18}"/>
              </a:ext>
            </a:extLst>
          </p:cNvPr>
          <p:cNvGrpSpPr/>
          <p:nvPr/>
        </p:nvGrpSpPr>
        <p:grpSpPr>
          <a:xfrm>
            <a:off x="4823720" y="2436213"/>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104" name="任意多边形: 形状 103">
              <a:extLst>
                <a:ext uri="{FF2B5EF4-FFF2-40B4-BE49-F238E27FC236}">
                  <a16:creationId xmlns:a16="http://schemas.microsoft.com/office/drawing/2014/main" xmlns="" id="{4B5D21A4-019D-9510-8C7A-E1D9B37A37D3}"/>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105" name="任意多边形: 形状 104">
              <a:extLst>
                <a:ext uri="{FF2B5EF4-FFF2-40B4-BE49-F238E27FC236}">
                  <a16:creationId xmlns:a16="http://schemas.microsoft.com/office/drawing/2014/main" xmlns="" id="{1A8E1A82-000B-0B18-2514-CD837BF329DE}"/>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106" name="图形 48">
            <a:extLst>
              <a:ext uri="{FF2B5EF4-FFF2-40B4-BE49-F238E27FC236}">
                <a16:creationId xmlns:a16="http://schemas.microsoft.com/office/drawing/2014/main" xmlns="" id="{E57C2D21-2AEF-D0E9-2BEA-5FBFACFA1376}"/>
              </a:ext>
            </a:extLst>
          </p:cNvPr>
          <p:cNvGrpSpPr/>
          <p:nvPr/>
        </p:nvGrpSpPr>
        <p:grpSpPr>
          <a:xfrm>
            <a:off x="4461596" y="2324358"/>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107" name="任意多边形: 形状 106">
              <a:extLst>
                <a:ext uri="{FF2B5EF4-FFF2-40B4-BE49-F238E27FC236}">
                  <a16:creationId xmlns:a16="http://schemas.microsoft.com/office/drawing/2014/main" xmlns="" id="{7F50678E-5B03-B0FB-9C8B-3B8A2C0D9C8F}"/>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108" name="任意多边形: 形状 107">
              <a:extLst>
                <a:ext uri="{FF2B5EF4-FFF2-40B4-BE49-F238E27FC236}">
                  <a16:creationId xmlns:a16="http://schemas.microsoft.com/office/drawing/2014/main" xmlns="" id="{62620FBB-2A32-85EA-A079-CB4CBE8A8CE0}"/>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109" name="图形 48">
            <a:extLst>
              <a:ext uri="{FF2B5EF4-FFF2-40B4-BE49-F238E27FC236}">
                <a16:creationId xmlns:a16="http://schemas.microsoft.com/office/drawing/2014/main" xmlns="" id="{1032EA5E-2010-209A-0BCC-03BA5A936370}"/>
              </a:ext>
            </a:extLst>
          </p:cNvPr>
          <p:cNvGrpSpPr/>
          <p:nvPr/>
        </p:nvGrpSpPr>
        <p:grpSpPr>
          <a:xfrm>
            <a:off x="4233656" y="2391821"/>
            <a:ext cx="124287" cy="124287"/>
            <a:chOff x="7158591" y="4351447"/>
            <a:chExt cx="373081" cy="373081"/>
          </a:xfrm>
          <a:gradFill>
            <a:gsLst>
              <a:gs pos="0">
                <a:schemeClr val="bg1">
                  <a:alpha val="20000"/>
                </a:schemeClr>
              </a:gs>
              <a:gs pos="100000">
                <a:schemeClr val="accent3">
                  <a:alpha val="20000"/>
                </a:schemeClr>
              </a:gs>
            </a:gsLst>
            <a:lin ang="0" scaled="0"/>
          </a:gradFill>
        </p:grpSpPr>
        <p:sp>
          <p:nvSpPr>
            <p:cNvPr id="110" name="任意多边形: 形状 109">
              <a:extLst>
                <a:ext uri="{FF2B5EF4-FFF2-40B4-BE49-F238E27FC236}">
                  <a16:creationId xmlns:a16="http://schemas.microsoft.com/office/drawing/2014/main" xmlns="" id="{E9200552-7B63-F3F8-7019-31634EF3FA71}"/>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111" name="任意多边形: 形状 110">
              <a:extLst>
                <a:ext uri="{FF2B5EF4-FFF2-40B4-BE49-F238E27FC236}">
                  <a16:creationId xmlns:a16="http://schemas.microsoft.com/office/drawing/2014/main" xmlns="" id="{DAE0D200-464D-E2C2-D1A6-E930BAE0DF51}"/>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59" name="矩形: 剪去对角 78">
            <a:extLst>
              <a:ext uri="{FF2B5EF4-FFF2-40B4-BE49-F238E27FC236}">
                <a16:creationId xmlns:a16="http://schemas.microsoft.com/office/drawing/2014/main" xmlns="" id="{D11E5675-2F04-0643-B474-00B0AFB5D13B}"/>
              </a:ext>
            </a:extLst>
          </p:cNvPr>
          <p:cNvSpPr/>
          <p:nvPr/>
        </p:nvSpPr>
        <p:spPr>
          <a:xfrm>
            <a:off x="736454" y="4668046"/>
            <a:ext cx="1611388" cy="34795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0" name="文本框 59">
            <a:extLst>
              <a:ext uri="{FF2B5EF4-FFF2-40B4-BE49-F238E27FC236}">
                <a16:creationId xmlns:a16="http://schemas.microsoft.com/office/drawing/2014/main" xmlns="" id="{95C20A21-925B-2440-89C5-067FC0C833F3}"/>
              </a:ext>
            </a:extLst>
          </p:cNvPr>
          <p:cNvSpPr txBox="1"/>
          <p:nvPr/>
        </p:nvSpPr>
        <p:spPr>
          <a:xfrm>
            <a:off x="892932" y="4761232"/>
            <a:ext cx="1298432" cy="161583"/>
          </a:xfrm>
          <a:prstGeom prst="rect">
            <a:avLst/>
          </a:prstGeom>
          <a:noFill/>
        </p:spPr>
        <p:txBody>
          <a:bodyPr wrap="none" lIns="0" tIns="0" rIns="0" bIns="0" rtlCol="0">
            <a:noAutofit/>
          </a:bodyPr>
          <a:lstStyle/>
          <a:p>
            <a:pPr algn="ctr"/>
            <a:r>
              <a:rPr lang="zh-CN" altLang="en-US" sz="1050" dirty="0">
                <a:gradFill>
                  <a:gsLst>
                    <a:gs pos="0">
                      <a:schemeClr val="bg1"/>
                    </a:gs>
                    <a:gs pos="100000">
                      <a:schemeClr val="accent3">
                        <a:lumMod val="40000"/>
                        <a:lumOff val="60000"/>
                      </a:schemeClr>
                    </a:gs>
                  </a:gsLst>
                  <a:lin ang="2700000" scaled="0"/>
                </a:gradFill>
              </a:rPr>
              <a:t>演讲人</a:t>
            </a:r>
            <a:r>
              <a:rPr lang="zh-CN" altLang="en-US" sz="1050" dirty="0" smtClean="0">
                <a:gradFill>
                  <a:gsLst>
                    <a:gs pos="0">
                      <a:schemeClr val="bg1"/>
                    </a:gs>
                    <a:gs pos="100000">
                      <a:schemeClr val="accent3">
                        <a:lumMod val="40000"/>
                        <a:lumOff val="60000"/>
                      </a:schemeClr>
                    </a:gs>
                  </a:gsLst>
                  <a:lin ang="2700000" scaled="0"/>
                </a:gradFill>
              </a:rPr>
              <a:t>：</a:t>
            </a:r>
            <a:r>
              <a:rPr lang="zh-CN" altLang="en-US" sz="1050" dirty="0">
                <a:gradFill>
                  <a:gsLst>
                    <a:gs pos="0">
                      <a:schemeClr val="bg1"/>
                    </a:gs>
                    <a:gs pos="100000">
                      <a:schemeClr val="accent3">
                        <a:lumMod val="40000"/>
                        <a:lumOff val="60000"/>
                      </a:schemeClr>
                    </a:gs>
                  </a:gsLst>
                  <a:lin ang="2700000" scaled="0"/>
                </a:gradFill>
              </a:rPr>
              <a:t>优</a:t>
            </a:r>
            <a:r>
              <a:rPr lang="zh-CN" altLang="en-US" sz="1050" dirty="0" smtClean="0">
                <a:gradFill>
                  <a:gsLst>
                    <a:gs pos="0">
                      <a:schemeClr val="bg1"/>
                    </a:gs>
                    <a:gs pos="100000">
                      <a:schemeClr val="accent3">
                        <a:lumMod val="40000"/>
                        <a:lumOff val="60000"/>
                      </a:schemeClr>
                    </a:gs>
                  </a:gsLst>
                  <a:lin ang="2700000" scaled="0"/>
                </a:gradFill>
              </a:rPr>
              <a:t>品</a:t>
            </a:r>
            <a:r>
              <a:rPr lang="en-US" altLang="zh-CN" sz="1050" dirty="0" smtClean="0">
                <a:gradFill>
                  <a:gsLst>
                    <a:gs pos="0">
                      <a:schemeClr val="bg1"/>
                    </a:gs>
                    <a:gs pos="100000">
                      <a:schemeClr val="accent3">
                        <a:lumMod val="40000"/>
                        <a:lumOff val="60000"/>
                      </a:schemeClr>
                    </a:gs>
                  </a:gsLst>
                  <a:lin ang="2700000" scaled="0"/>
                </a:gradFill>
              </a:rPr>
              <a:t>PPT</a:t>
            </a:r>
            <a:endParaRPr lang="zh-CN" altLang="en-US" sz="1050" dirty="0">
              <a:gradFill>
                <a:gsLst>
                  <a:gs pos="0">
                    <a:schemeClr val="bg1"/>
                  </a:gs>
                  <a:gs pos="100000">
                    <a:schemeClr val="accent3">
                      <a:lumMod val="40000"/>
                      <a:lumOff val="60000"/>
                    </a:schemeClr>
                  </a:gs>
                </a:gsLst>
                <a:lin ang="2700000" scaled="0"/>
              </a:gradFill>
            </a:endParaRPr>
          </a:p>
        </p:txBody>
      </p:sp>
      <p:sp>
        <p:nvSpPr>
          <p:cNvPr id="61" name="矩形: 剪去对角 84">
            <a:extLst>
              <a:ext uri="{FF2B5EF4-FFF2-40B4-BE49-F238E27FC236}">
                <a16:creationId xmlns:a16="http://schemas.microsoft.com/office/drawing/2014/main" xmlns="" id="{D4D379C3-9486-CE4D-8421-B17F09BD3E34}"/>
              </a:ext>
            </a:extLst>
          </p:cNvPr>
          <p:cNvSpPr/>
          <p:nvPr/>
        </p:nvSpPr>
        <p:spPr>
          <a:xfrm>
            <a:off x="2598789" y="4668046"/>
            <a:ext cx="1611388" cy="347954"/>
          </a:xfrm>
          <a:prstGeom prst="snip2DiagRect">
            <a:avLst/>
          </a:prstGeom>
          <a:gradFill>
            <a:gsLst>
              <a:gs pos="0">
                <a:schemeClr val="accent1">
                  <a:alpha val="2000"/>
                </a:schemeClr>
              </a:gs>
              <a:gs pos="100000">
                <a:schemeClr val="accent3">
                  <a:alpha val="90000"/>
                </a:schemeClr>
              </a:gs>
            </a:gsLst>
            <a:lin ang="2700000" scaled="0"/>
          </a:gradFill>
          <a:ln>
            <a:gradFill>
              <a:gsLst>
                <a:gs pos="43800">
                  <a:srgbClr val="8B63AE"/>
                </a:gs>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5" name="文本框 64">
            <a:extLst>
              <a:ext uri="{FF2B5EF4-FFF2-40B4-BE49-F238E27FC236}">
                <a16:creationId xmlns:a16="http://schemas.microsoft.com/office/drawing/2014/main" xmlns="" id="{678928FE-39BC-704A-A91B-36EEDBF5AD4B}"/>
              </a:ext>
            </a:extLst>
          </p:cNvPr>
          <p:cNvSpPr txBox="1"/>
          <p:nvPr/>
        </p:nvSpPr>
        <p:spPr>
          <a:xfrm>
            <a:off x="2687941" y="4761232"/>
            <a:ext cx="1433085" cy="161583"/>
          </a:xfrm>
          <a:prstGeom prst="rect">
            <a:avLst/>
          </a:prstGeom>
          <a:noFill/>
        </p:spPr>
        <p:txBody>
          <a:bodyPr wrap="none" lIns="0" tIns="0" rIns="0" bIns="0" rtlCol="0">
            <a:noAutofit/>
          </a:bodyPr>
          <a:lstStyle/>
          <a:p>
            <a:r>
              <a:rPr lang="zh-CN" altLang="en-US" sz="1050" dirty="0">
                <a:gradFill>
                  <a:gsLst>
                    <a:gs pos="0">
                      <a:schemeClr val="bg1"/>
                    </a:gs>
                    <a:gs pos="100000">
                      <a:schemeClr val="accent3">
                        <a:lumMod val="40000"/>
                        <a:lumOff val="60000"/>
                      </a:schemeClr>
                    </a:gs>
                  </a:gsLst>
                  <a:lin ang="2700000" scaled="0"/>
                </a:gradFill>
              </a:rPr>
              <a:t>演讲时间：</a:t>
            </a:r>
            <a:r>
              <a:rPr lang="en-US" altLang="zh-CN" sz="1050" dirty="0">
                <a:gradFill>
                  <a:gsLst>
                    <a:gs pos="0">
                      <a:schemeClr val="bg1"/>
                    </a:gs>
                    <a:gs pos="100000">
                      <a:schemeClr val="accent3">
                        <a:lumMod val="40000"/>
                        <a:lumOff val="60000"/>
                      </a:schemeClr>
                    </a:gs>
                  </a:gsLst>
                  <a:lin ang="2700000" scaled="0"/>
                </a:gradFill>
              </a:rPr>
              <a:t>20XX.XX.XX</a:t>
            </a:r>
            <a:endParaRPr lang="zh-CN" altLang="en-US" sz="1050" dirty="0">
              <a:gradFill>
                <a:gsLst>
                  <a:gs pos="0">
                    <a:schemeClr val="bg1"/>
                  </a:gs>
                  <a:gs pos="100000">
                    <a:schemeClr val="accent3">
                      <a:lumMod val="40000"/>
                      <a:lumOff val="60000"/>
                    </a:schemeClr>
                  </a:gs>
                </a:gsLst>
                <a:lin ang="2700000" scaled="0"/>
              </a:gradFill>
            </a:endParaRPr>
          </a:p>
        </p:txBody>
      </p:sp>
    </p:spTree>
    <p:extLst>
      <p:ext uri="{BB962C8B-B14F-4D97-AF65-F5344CB8AC3E}">
        <p14:creationId xmlns:p14="http://schemas.microsoft.com/office/powerpoint/2010/main" val="14487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4705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剪去对角 66">
            <a:extLst>
              <a:ext uri="{FF2B5EF4-FFF2-40B4-BE49-F238E27FC236}">
                <a16:creationId xmlns:a16="http://schemas.microsoft.com/office/drawing/2014/main" xmlns="" id="{4ABD2073-BDFA-DB86-22B3-66222DD4DC1C}"/>
              </a:ext>
            </a:extLst>
          </p:cNvPr>
          <p:cNvSpPr/>
          <p:nvPr/>
        </p:nvSpPr>
        <p:spPr>
          <a:xfrm>
            <a:off x="1085056" y="4386678"/>
            <a:ext cx="5569744" cy="12553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65" name="矩形: 剪去对角 64">
            <a:extLst>
              <a:ext uri="{FF2B5EF4-FFF2-40B4-BE49-F238E27FC236}">
                <a16:creationId xmlns:a16="http://schemas.microsoft.com/office/drawing/2014/main" xmlns="" id="{9B5468C1-043C-3B65-ADF7-9FC1C2D58A76}"/>
              </a:ext>
            </a:extLst>
          </p:cNvPr>
          <p:cNvSpPr/>
          <p:nvPr/>
        </p:nvSpPr>
        <p:spPr>
          <a:xfrm>
            <a:off x="1085056" y="2838265"/>
            <a:ext cx="3268830" cy="42148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3" name="Rectangle 2">
            <a:extLst>
              <a:ext uri="{FF2B5EF4-FFF2-40B4-BE49-F238E27FC236}">
                <a16:creationId xmlns:a16="http://schemas.microsoft.com/office/drawing/2014/main" xmlns="" id="{6B78021E-F521-0F90-B438-77CD4429C434}"/>
              </a:ext>
            </a:extLst>
          </p:cNvPr>
          <p:cNvSpPr>
            <a:spLocks noChangeArrowheads="1"/>
          </p:cNvSpPr>
          <p:nvPr/>
        </p:nvSpPr>
        <p:spPr bwMode="auto">
          <a:xfrm>
            <a:off x="1298709" y="4634135"/>
            <a:ext cx="5142439"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lnSpc>
                <a:spcPct val="120000"/>
              </a:lnSpc>
              <a:spcBef>
                <a:spcPct val="0"/>
              </a:spcBef>
              <a:spcAft>
                <a:spcPct val="0"/>
              </a:spcAft>
            </a:pPr>
            <a:r>
              <a:rPr lang="zh-CN"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2021年3月，沙盒游戏平台Roblox将“元宇宙”概念放入招股书中</a:t>
            </a:r>
            <a:r>
              <a:rPr lang="en-US"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随后Facebook更名为Meta</a:t>
            </a: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进一步引发全球范围内资本市场和业界的广泛讨论，形成了“元宇宙”现象 </a:t>
            </a:r>
          </a:p>
        </p:txBody>
      </p:sp>
      <p:sp>
        <p:nvSpPr>
          <p:cNvPr id="63" name="Rectangle 2">
            <a:extLst>
              <a:ext uri="{FF2B5EF4-FFF2-40B4-BE49-F238E27FC236}">
                <a16:creationId xmlns:a16="http://schemas.microsoft.com/office/drawing/2014/main" xmlns="" id="{BD5C14F7-D35C-C031-3AFB-3B0A0CE6B519}"/>
              </a:ext>
            </a:extLst>
          </p:cNvPr>
          <p:cNvSpPr>
            <a:spLocks noChangeArrowheads="1"/>
          </p:cNvSpPr>
          <p:nvPr/>
        </p:nvSpPr>
        <p:spPr bwMode="auto">
          <a:xfrm>
            <a:off x="1085056" y="2228577"/>
            <a:ext cx="1630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spcBef>
                <a:spcPct val="0"/>
              </a:spcBef>
              <a:spcAft>
                <a:spcPct val="0"/>
              </a:spcAft>
            </a:pPr>
            <a:r>
              <a:rPr lang="zh-CN" altLang="zh-CN" sz="2400">
                <a:gradFill>
                  <a:gsLst>
                    <a:gs pos="71100">
                      <a:schemeClr val="accent1"/>
                    </a:gs>
                    <a:gs pos="39000">
                      <a:schemeClr val="bg1"/>
                    </a:gs>
                    <a:gs pos="100000">
                      <a:schemeClr val="accent3"/>
                    </a:gs>
                  </a:gsLst>
                  <a:lin ang="0" scaled="0"/>
                </a:gradFill>
                <a:latin typeface="+mj-ea"/>
                <a:ea typeface="+mj-ea"/>
              </a:rPr>
              <a:t>最初来源于</a:t>
            </a:r>
            <a:endParaRPr lang="en-US" altLang="zh-CN" sz="2400">
              <a:gradFill>
                <a:gsLst>
                  <a:gs pos="71100">
                    <a:schemeClr val="accent1"/>
                  </a:gs>
                  <a:gs pos="39000">
                    <a:schemeClr val="bg1"/>
                  </a:gs>
                  <a:gs pos="100000">
                    <a:schemeClr val="accent3"/>
                  </a:gs>
                </a:gsLst>
                <a:lin ang="0" scaled="0"/>
              </a:gradFill>
              <a:latin typeface="+mj-ea"/>
              <a:ea typeface="+mj-ea"/>
            </a:endParaRPr>
          </a:p>
        </p:txBody>
      </p:sp>
      <p:sp>
        <p:nvSpPr>
          <p:cNvPr id="64" name="Rectangle 2">
            <a:extLst>
              <a:ext uri="{FF2B5EF4-FFF2-40B4-BE49-F238E27FC236}">
                <a16:creationId xmlns:a16="http://schemas.microsoft.com/office/drawing/2014/main" xmlns="" id="{B1E472FC-7BFC-1592-6267-23575D09507C}"/>
              </a:ext>
            </a:extLst>
          </p:cNvPr>
          <p:cNvSpPr>
            <a:spLocks noChangeArrowheads="1"/>
          </p:cNvSpPr>
          <p:nvPr/>
        </p:nvSpPr>
        <p:spPr bwMode="auto">
          <a:xfrm>
            <a:off x="1291611" y="2941285"/>
            <a:ext cx="291105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1992年出版的美国科幻小说《雪崩》</a:t>
            </a:r>
            <a:endParaRPr lang="en-US"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6" name="Rectangle 2">
            <a:extLst>
              <a:ext uri="{FF2B5EF4-FFF2-40B4-BE49-F238E27FC236}">
                <a16:creationId xmlns:a16="http://schemas.microsoft.com/office/drawing/2014/main" xmlns="" id="{F9CADF0B-75A9-8C57-CD4A-CA012B3D979D}"/>
              </a:ext>
            </a:extLst>
          </p:cNvPr>
          <p:cNvSpPr>
            <a:spLocks noChangeArrowheads="1"/>
          </p:cNvSpPr>
          <p:nvPr/>
        </p:nvSpPr>
        <p:spPr bwMode="auto">
          <a:xfrm>
            <a:off x="1085056" y="3776990"/>
            <a:ext cx="23157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a:gradFill>
                  <a:gsLst>
                    <a:gs pos="71100">
                      <a:schemeClr val="accent1"/>
                    </a:gs>
                    <a:gs pos="39000">
                      <a:schemeClr val="bg1"/>
                    </a:gs>
                    <a:gs pos="100000">
                      <a:schemeClr val="accent3"/>
                    </a:gs>
                  </a:gsLst>
                  <a:lin ang="0" scaled="0"/>
                </a:gradFill>
                <a:latin typeface="+mj-ea"/>
                <a:ea typeface="+mj-ea"/>
              </a:rPr>
              <a:t>“元宇宙”第一股</a:t>
            </a:r>
          </a:p>
        </p:txBody>
      </p:sp>
      <p:sp>
        <p:nvSpPr>
          <p:cNvPr id="71" name="任意多边形: 形状 70">
            <a:extLst>
              <a:ext uri="{FF2B5EF4-FFF2-40B4-BE49-F238E27FC236}">
                <a16:creationId xmlns:a16="http://schemas.microsoft.com/office/drawing/2014/main" xmlns="" id="{52675C43-1384-F36A-2797-F39AEC89345F}"/>
              </a:ext>
            </a:extLst>
          </p:cNvPr>
          <p:cNvSpPr/>
          <p:nvPr/>
        </p:nvSpPr>
        <p:spPr>
          <a:xfrm>
            <a:off x="7794172" y="0"/>
            <a:ext cx="4397829" cy="6858000"/>
          </a:xfrm>
          <a:custGeom>
            <a:avLst/>
            <a:gdLst>
              <a:gd name="connsiteX0" fmla="*/ 1714500 w 4397829"/>
              <a:gd name="connsiteY0" fmla="*/ 0 h 6858000"/>
              <a:gd name="connsiteX1" fmla="*/ 4397829 w 4397829"/>
              <a:gd name="connsiteY1" fmla="*/ 0 h 6858000"/>
              <a:gd name="connsiteX2" fmla="*/ 4397829 w 4397829"/>
              <a:gd name="connsiteY2" fmla="*/ 6858000 h 6858000"/>
              <a:gd name="connsiteX3" fmla="*/ 0 w 43978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97829" h="6858000">
                <a:moveTo>
                  <a:pt x="1714500" y="0"/>
                </a:moveTo>
                <a:lnTo>
                  <a:pt x="4397829" y="0"/>
                </a:lnTo>
                <a:lnTo>
                  <a:pt x="4397829" y="6858000"/>
                </a:lnTo>
                <a:lnTo>
                  <a:pt x="0" y="6858000"/>
                </a:lnTo>
                <a:close/>
              </a:path>
            </a:pathLst>
          </a:custGeom>
          <a:gradFill flip="none" rotWithShape="1">
            <a:gsLst>
              <a:gs pos="0">
                <a:schemeClr val="accent1">
                  <a:alpha val="0"/>
                </a:schemeClr>
              </a:gs>
              <a:gs pos="100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69" name="直接连接符 68">
            <a:extLst>
              <a:ext uri="{FF2B5EF4-FFF2-40B4-BE49-F238E27FC236}">
                <a16:creationId xmlns:a16="http://schemas.microsoft.com/office/drawing/2014/main" xmlns="" id="{7A207CC3-A0A6-A343-7387-14C21C6C03A1}"/>
              </a:ext>
            </a:extLst>
          </p:cNvPr>
          <p:cNvCxnSpPr>
            <a:cxnSpLocks/>
          </p:cNvCxnSpPr>
          <p:nvPr/>
        </p:nvCxnSpPr>
        <p:spPr>
          <a:xfrm flipH="1">
            <a:off x="7695106" y="-159657"/>
            <a:ext cx="1792485" cy="7440023"/>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74" name="图片 73">
            <a:extLst>
              <a:ext uri="{FF2B5EF4-FFF2-40B4-BE49-F238E27FC236}">
                <a16:creationId xmlns:a16="http://schemas.microsoft.com/office/drawing/2014/main" xmlns="" id="{83560647-AEBC-D522-6B90-CC492E4D0C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3778" y="2128989"/>
            <a:ext cx="2598520" cy="4515378"/>
          </a:xfrm>
          <a:prstGeom prst="rect">
            <a:avLst/>
          </a:prstGeom>
          <a:scene3d>
            <a:camera prst="isometricOffAxis1Left">
              <a:rot lat="757283" lon="1053783" rev="20823629"/>
            </a:camera>
            <a:lightRig rig="threePt" dir="t"/>
          </a:scene3d>
        </p:spPr>
      </p:pic>
      <p:pic>
        <p:nvPicPr>
          <p:cNvPr id="8" name="图片 7">
            <a:extLst>
              <a:ext uri="{FF2B5EF4-FFF2-40B4-BE49-F238E27FC236}">
                <a16:creationId xmlns:a16="http://schemas.microsoft.com/office/drawing/2014/main" xmlns="" id="{CEAE3A0A-C59B-B24B-6C0C-F4564D82E9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2423" y="1538810"/>
            <a:ext cx="2598520" cy="4515378"/>
          </a:xfrm>
          <a:prstGeom prst="rect">
            <a:avLst/>
          </a:prstGeom>
          <a:scene3d>
            <a:camera prst="isometricOffAxis1Left">
              <a:rot lat="757283" lon="1053783" rev="20823629"/>
            </a:camera>
            <a:lightRig rig="threePt" dir="t"/>
          </a:scene3d>
        </p:spPr>
      </p:pic>
      <p:sp>
        <p:nvSpPr>
          <p:cNvPr id="61" name="Rectangle 2">
            <a:extLst>
              <a:ext uri="{FF2B5EF4-FFF2-40B4-BE49-F238E27FC236}">
                <a16:creationId xmlns:a16="http://schemas.microsoft.com/office/drawing/2014/main" xmlns="" id="{27B09978-6E77-3D4D-3B23-A043CCD7DEC0}"/>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208422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图片 108">
            <a:extLst>
              <a:ext uri="{FF2B5EF4-FFF2-40B4-BE49-F238E27FC236}">
                <a16:creationId xmlns:a16="http://schemas.microsoft.com/office/drawing/2014/main" xmlns="" id="{DC8FD8C0-5C0C-C8C6-0507-D9A91B7D952C}"/>
              </a:ext>
            </a:extLst>
          </p:cNvPr>
          <p:cNvPicPr>
            <a:picLocks noChangeAspect="1"/>
          </p:cNvPicPr>
          <p:nvPr/>
        </p:nvPicPr>
        <p:blipFill>
          <a:blip r:embed="rId3">
            <a:alphaModFix amt="46000"/>
          </a:blip>
          <a:stretch>
            <a:fillRect/>
          </a:stretch>
        </p:blipFill>
        <p:spPr>
          <a:xfrm>
            <a:off x="3269153" y="1329593"/>
            <a:ext cx="5647336" cy="5647336"/>
          </a:xfrm>
          <a:prstGeom prst="rect">
            <a:avLst/>
          </a:prstGeom>
        </p:spPr>
      </p:pic>
      <p:pic>
        <p:nvPicPr>
          <p:cNvPr id="111" name="图片 110" descr="图片包含 桌子, 黑暗, 巧克力, 紫色&#10;&#10;描述已自动生成">
            <a:extLst>
              <a:ext uri="{FF2B5EF4-FFF2-40B4-BE49-F238E27FC236}">
                <a16:creationId xmlns:a16="http://schemas.microsoft.com/office/drawing/2014/main" xmlns="" id="{2C05A22B-BC49-6933-0F9C-501B97EF03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06226" y="3025495"/>
            <a:ext cx="1979548" cy="1979548"/>
          </a:xfrm>
          <a:prstGeom prst="rect">
            <a:avLst/>
          </a:prstGeom>
        </p:spPr>
      </p:pic>
      <p:sp>
        <p:nvSpPr>
          <p:cNvPr id="33" name="文本框 32">
            <a:extLst>
              <a:ext uri="{FF2B5EF4-FFF2-40B4-BE49-F238E27FC236}">
                <a16:creationId xmlns:a16="http://schemas.microsoft.com/office/drawing/2014/main" xmlns="" id="{560F4E65-956C-4D13-7609-B5BDD5A7A692}"/>
              </a:ext>
            </a:extLst>
          </p:cNvPr>
          <p:cNvSpPr txBox="1"/>
          <p:nvPr/>
        </p:nvSpPr>
        <p:spPr>
          <a:xfrm>
            <a:off x="3395930" y="4781607"/>
            <a:ext cx="1231106" cy="43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r>
              <a:rPr lang="zh-CN" altLang="en-US" sz="12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集成类技术赋能的</a:t>
            </a:r>
            <a:endParaRPr lang="en-US" altLang="zh-CN" sz="12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r>
              <a:rPr lang="zh-CN" altLang="en-US" sz="12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一个实时在线网络</a:t>
            </a:r>
          </a:p>
        </p:txBody>
      </p:sp>
      <p:sp>
        <p:nvSpPr>
          <p:cNvPr id="41" name="文本框 40">
            <a:extLst>
              <a:ext uri="{FF2B5EF4-FFF2-40B4-BE49-F238E27FC236}">
                <a16:creationId xmlns:a16="http://schemas.microsoft.com/office/drawing/2014/main" xmlns="" id="{579660AB-2717-C3B6-7F33-593C32E393D9}"/>
              </a:ext>
            </a:extLst>
          </p:cNvPr>
          <p:cNvSpPr txBox="1"/>
          <p:nvPr/>
        </p:nvSpPr>
        <p:spPr>
          <a:xfrm>
            <a:off x="7856614" y="4780485"/>
            <a:ext cx="615553" cy="21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r>
              <a:rPr lang="zh-CN" altLang="en-US" sz="12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深远影响</a:t>
            </a:r>
          </a:p>
        </p:txBody>
      </p:sp>
      <p:sp>
        <p:nvSpPr>
          <p:cNvPr id="2" name="箭头: 右 1">
            <a:extLst>
              <a:ext uri="{FF2B5EF4-FFF2-40B4-BE49-F238E27FC236}">
                <a16:creationId xmlns:a16="http://schemas.microsoft.com/office/drawing/2014/main" xmlns="" id="{002FFFD4-1290-293F-EF4F-CAF6981D7BE1}"/>
              </a:ext>
            </a:extLst>
          </p:cNvPr>
          <p:cNvSpPr/>
          <p:nvPr/>
        </p:nvSpPr>
        <p:spPr>
          <a:xfrm flipH="1">
            <a:off x="3745928" y="3753815"/>
            <a:ext cx="649038" cy="710396"/>
          </a:xfrm>
          <a:prstGeom prst="rightArrow">
            <a:avLst>
              <a:gd name="adj1" fmla="val 53575"/>
              <a:gd name="adj2" fmla="val 53310"/>
            </a:avLst>
          </a:prstGeom>
          <a:gradFill>
            <a:gsLst>
              <a:gs pos="0">
                <a:schemeClr val="accent1">
                  <a:alpha val="0"/>
                </a:schemeClr>
              </a:gs>
              <a:gs pos="100000">
                <a:schemeClr val="accent3">
                  <a:alpha val="50000"/>
                </a:schemeClr>
              </a:gs>
            </a:gsLst>
            <a:lin ang="0" scaled="0"/>
          </a:gradFill>
          <a:ln>
            <a:gradFill>
              <a:gsLst>
                <a:gs pos="0">
                  <a:schemeClr val="accent3">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椭圆 6">
            <a:extLst>
              <a:ext uri="{FF2B5EF4-FFF2-40B4-BE49-F238E27FC236}">
                <a16:creationId xmlns:a16="http://schemas.microsoft.com/office/drawing/2014/main" xmlns="" id="{2C18E37C-B3D9-B705-9970-BF155565F665}"/>
              </a:ext>
            </a:extLst>
          </p:cNvPr>
          <p:cNvSpPr/>
          <p:nvPr/>
        </p:nvSpPr>
        <p:spPr>
          <a:xfrm>
            <a:off x="5124907" y="3025495"/>
            <a:ext cx="1942186" cy="1942186"/>
          </a:xfrm>
          <a:prstGeom prst="ellipse">
            <a:avLst/>
          </a:prstGeom>
          <a:gradFill>
            <a:gsLst>
              <a:gs pos="0">
                <a:schemeClr val="bg1">
                  <a:alpha val="20000"/>
                </a:schemeClr>
              </a:gs>
              <a:gs pos="100000">
                <a:schemeClr val="accent1">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3" name="弧形 112">
            <a:extLst>
              <a:ext uri="{FF2B5EF4-FFF2-40B4-BE49-F238E27FC236}">
                <a16:creationId xmlns:a16="http://schemas.microsoft.com/office/drawing/2014/main" xmlns="" id="{9A961C65-4826-E071-26CD-A12886DDD7B5}"/>
              </a:ext>
            </a:extLst>
          </p:cNvPr>
          <p:cNvSpPr/>
          <p:nvPr/>
        </p:nvSpPr>
        <p:spPr>
          <a:xfrm>
            <a:off x="4788592" y="2707862"/>
            <a:ext cx="2614818" cy="2614816"/>
          </a:xfrm>
          <a:prstGeom prst="arc">
            <a:avLst>
              <a:gd name="adj1" fmla="val 8433980"/>
              <a:gd name="adj2" fmla="val 7544821"/>
            </a:avLst>
          </a:prstGeom>
          <a:noFill/>
          <a:ln w="22225" cap="rnd">
            <a:gradFill>
              <a:gsLst>
                <a:gs pos="69000">
                  <a:schemeClr val="accent1"/>
                </a:gs>
                <a:gs pos="100000">
                  <a:schemeClr val="accent3"/>
                </a:gs>
              </a:gsLst>
              <a:lin ang="10800000" scaled="0"/>
            </a:gradFill>
            <a:roun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4" name="椭圆 113">
            <a:extLst>
              <a:ext uri="{FF2B5EF4-FFF2-40B4-BE49-F238E27FC236}">
                <a16:creationId xmlns:a16="http://schemas.microsoft.com/office/drawing/2014/main" xmlns="" id="{59F484AC-8846-B03D-A180-3D5CA2AE3720}"/>
              </a:ext>
            </a:extLst>
          </p:cNvPr>
          <p:cNvSpPr>
            <a:spLocks noChangeAspect="1"/>
          </p:cNvSpPr>
          <p:nvPr/>
        </p:nvSpPr>
        <p:spPr>
          <a:xfrm>
            <a:off x="5218489" y="4973276"/>
            <a:ext cx="119627" cy="119627"/>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8" name="Rectangle 2">
            <a:extLst>
              <a:ext uri="{FF2B5EF4-FFF2-40B4-BE49-F238E27FC236}">
                <a16:creationId xmlns:a16="http://schemas.microsoft.com/office/drawing/2014/main" xmlns="" id="{AD5FB427-0F5E-C4BA-4F5E-6035A9A9B9A1}"/>
              </a:ext>
            </a:extLst>
          </p:cNvPr>
          <p:cNvSpPr>
            <a:spLocks noChangeArrowheads="1"/>
          </p:cNvSpPr>
          <p:nvPr/>
        </p:nvSpPr>
        <p:spPr bwMode="auto">
          <a:xfrm>
            <a:off x="5480447" y="3769048"/>
            <a:ext cx="12311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algn="ctr" eaLnBrk="0" fontAlgn="base" hangingPunct="0">
              <a:spcBef>
                <a:spcPct val="0"/>
              </a:spcBef>
              <a:spcAft>
                <a:spcPct val="0"/>
              </a:spcAft>
            </a:pPr>
            <a:r>
              <a:rPr lang="zh-CN" altLang="en-US" sz="3200">
                <a:gradFill>
                  <a:gsLst>
                    <a:gs pos="83000">
                      <a:schemeClr val="accent1"/>
                    </a:gs>
                    <a:gs pos="39000">
                      <a:schemeClr val="bg1"/>
                    </a:gs>
                    <a:gs pos="100000">
                      <a:schemeClr val="accent3"/>
                    </a:gs>
                  </a:gsLst>
                  <a:lin ang="0" scaled="0"/>
                </a:gradFill>
                <a:latin typeface="+mj-ea"/>
                <a:ea typeface="+mj-ea"/>
              </a:rPr>
              <a:t>元宇宙</a:t>
            </a:r>
          </a:p>
        </p:txBody>
      </p:sp>
      <p:sp>
        <p:nvSpPr>
          <p:cNvPr id="115" name="椭圆 114">
            <a:extLst>
              <a:ext uri="{FF2B5EF4-FFF2-40B4-BE49-F238E27FC236}">
                <a16:creationId xmlns:a16="http://schemas.microsoft.com/office/drawing/2014/main" xmlns="" id="{CEA23C98-51DD-6045-EFDD-70C2F29CCA4B}"/>
              </a:ext>
            </a:extLst>
          </p:cNvPr>
          <p:cNvSpPr>
            <a:spLocks noChangeAspect="1"/>
          </p:cNvSpPr>
          <p:nvPr/>
        </p:nvSpPr>
        <p:spPr>
          <a:xfrm>
            <a:off x="4984751" y="2913509"/>
            <a:ext cx="2222500" cy="2222498"/>
          </a:xfrm>
          <a:prstGeom prst="ellipse">
            <a:avLst/>
          </a:prstGeom>
          <a:noFill/>
          <a:ln>
            <a:gradFill>
              <a:gsLst>
                <a:gs pos="0">
                  <a:schemeClr val="accent1">
                    <a:alpha val="50000"/>
                  </a:schemeClr>
                </a:gs>
                <a:gs pos="100000">
                  <a:schemeClr val="accent3">
                    <a:alpha val="6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7" name="矩形: 剪去对角 86">
            <a:extLst>
              <a:ext uri="{FF2B5EF4-FFF2-40B4-BE49-F238E27FC236}">
                <a16:creationId xmlns:a16="http://schemas.microsoft.com/office/drawing/2014/main" xmlns="" id="{2A137772-B751-A4FC-014F-C77121956701}"/>
              </a:ext>
            </a:extLst>
          </p:cNvPr>
          <p:cNvSpPr/>
          <p:nvPr/>
        </p:nvSpPr>
        <p:spPr>
          <a:xfrm>
            <a:off x="1372536" y="2627275"/>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89" name="矩形: 剪去对角 88">
            <a:extLst>
              <a:ext uri="{FF2B5EF4-FFF2-40B4-BE49-F238E27FC236}">
                <a16:creationId xmlns:a16="http://schemas.microsoft.com/office/drawing/2014/main" xmlns="" id="{4E6B5D5E-2043-0159-B89C-508F298C7FEE}"/>
              </a:ext>
            </a:extLst>
          </p:cNvPr>
          <p:cNvSpPr/>
          <p:nvPr/>
        </p:nvSpPr>
        <p:spPr>
          <a:xfrm>
            <a:off x="1372536" y="3770831"/>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0" name="矩形: 剪去对角 89">
            <a:extLst>
              <a:ext uri="{FF2B5EF4-FFF2-40B4-BE49-F238E27FC236}">
                <a16:creationId xmlns:a16="http://schemas.microsoft.com/office/drawing/2014/main" xmlns="" id="{AF1619D4-4E01-E3B5-3557-2A0825973388}"/>
              </a:ext>
            </a:extLst>
          </p:cNvPr>
          <p:cNvSpPr/>
          <p:nvPr/>
        </p:nvSpPr>
        <p:spPr>
          <a:xfrm>
            <a:off x="1372536" y="4917953"/>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1" name="矩形: 剪去对角 90">
            <a:extLst>
              <a:ext uri="{FF2B5EF4-FFF2-40B4-BE49-F238E27FC236}">
                <a16:creationId xmlns:a16="http://schemas.microsoft.com/office/drawing/2014/main" xmlns="" id="{95D6C158-490C-E866-8307-D0BC22BA2ABE}"/>
              </a:ext>
            </a:extLst>
          </p:cNvPr>
          <p:cNvSpPr/>
          <p:nvPr/>
        </p:nvSpPr>
        <p:spPr>
          <a:xfrm>
            <a:off x="8999366" y="2627275"/>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2" name="矩形: 剪去对角 91">
            <a:extLst>
              <a:ext uri="{FF2B5EF4-FFF2-40B4-BE49-F238E27FC236}">
                <a16:creationId xmlns:a16="http://schemas.microsoft.com/office/drawing/2014/main" xmlns="" id="{2029BA50-EFAB-B256-9676-A650CBEB6796}"/>
              </a:ext>
            </a:extLst>
          </p:cNvPr>
          <p:cNvSpPr/>
          <p:nvPr/>
        </p:nvSpPr>
        <p:spPr>
          <a:xfrm>
            <a:off x="8999366" y="3390834"/>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3" name="矩形: 剪去对角 92">
            <a:extLst>
              <a:ext uri="{FF2B5EF4-FFF2-40B4-BE49-F238E27FC236}">
                <a16:creationId xmlns:a16="http://schemas.microsoft.com/office/drawing/2014/main" xmlns="" id="{7EF51537-9554-327C-16B5-FECC2DEBD2CD}"/>
              </a:ext>
            </a:extLst>
          </p:cNvPr>
          <p:cNvSpPr/>
          <p:nvPr/>
        </p:nvSpPr>
        <p:spPr>
          <a:xfrm>
            <a:off x="8999366" y="4917953"/>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4" name="矩形: 剪去对角 93">
            <a:extLst>
              <a:ext uri="{FF2B5EF4-FFF2-40B4-BE49-F238E27FC236}">
                <a16:creationId xmlns:a16="http://schemas.microsoft.com/office/drawing/2014/main" xmlns="" id="{23D9D87A-8310-91DC-A9AA-8DD98381D112}"/>
              </a:ext>
            </a:extLst>
          </p:cNvPr>
          <p:cNvSpPr/>
          <p:nvPr/>
        </p:nvSpPr>
        <p:spPr>
          <a:xfrm>
            <a:off x="8999366" y="4154393"/>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5" name="箭头: 右 94">
            <a:extLst>
              <a:ext uri="{FF2B5EF4-FFF2-40B4-BE49-F238E27FC236}">
                <a16:creationId xmlns:a16="http://schemas.microsoft.com/office/drawing/2014/main" xmlns="" id="{F1F08E79-BEF4-CC36-CE99-5ED7E3FA0021}"/>
              </a:ext>
            </a:extLst>
          </p:cNvPr>
          <p:cNvSpPr/>
          <p:nvPr/>
        </p:nvSpPr>
        <p:spPr>
          <a:xfrm>
            <a:off x="7823129" y="3753815"/>
            <a:ext cx="649038" cy="710396"/>
          </a:xfrm>
          <a:prstGeom prst="rightArrow">
            <a:avLst>
              <a:gd name="adj1" fmla="val 53575"/>
              <a:gd name="adj2" fmla="val 53310"/>
            </a:avLst>
          </a:prstGeom>
          <a:gradFill>
            <a:gsLst>
              <a:gs pos="0">
                <a:schemeClr val="accent1">
                  <a:alpha val="0"/>
                </a:schemeClr>
              </a:gs>
              <a:gs pos="100000">
                <a:schemeClr val="accent3">
                  <a:alpha val="50000"/>
                </a:schemeClr>
              </a:gs>
            </a:gsLst>
            <a:lin ang="0" scaled="0"/>
          </a:gradFill>
          <a:ln>
            <a:gradFill>
              <a:gsLst>
                <a:gs pos="0">
                  <a:schemeClr val="accent3">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6" name="文本框 95">
            <a:extLst>
              <a:ext uri="{FF2B5EF4-FFF2-40B4-BE49-F238E27FC236}">
                <a16:creationId xmlns:a16="http://schemas.microsoft.com/office/drawing/2014/main" xmlns="" id="{6AC8E7C5-BF85-60AD-4559-ECEC708964AA}"/>
              </a:ext>
            </a:extLst>
          </p:cNvPr>
          <p:cNvSpPr txBox="1"/>
          <p:nvPr/>
        </p:nvSpPr>
        <p:spPr>
          <a:xfrm>
            <a:off x="1966719" y="2762207"/>
            <a:ext cx="61555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gn="ctr">
              <a:lnSpc>
                <a:spcPct val="100000"/>
              </a:lnSpc>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区块链</a:t>
            </a:r>
          </a:p>
        </p:txBody>
      </p:sp>
      <p:sp>
        <p:nvSpPr>
          <p:cNvPr id="97" name="文本框 96">
            <a:extLst>
              <a:ext uri="{FF2B5EF4-FFF2-40B4-BE49-F238E27FC236}">
                <a16:creationId xmlns:a16="http://schemas.microsoft.com/office/drawing/2014/main" xmlns="" id="{2ECA473E-4127-58F3-0B58-BA9E1BE5F6EE}"/>
              </a:ext>
            </a:extLst>
          </p:cNvPr>
          <p:cNvSpPr txBox="1"/>
          <p:nvPr/>
        </p:nvSpPr>
        <p:spPr>
          <a:xfrm>
            <a:off x="2167094" y="3905764"/>
            <a:ext cx="21480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gn="ctr">
              <a:lnSpc>
                <a:spcPct val="100000"/>
              </a:lnSpc>
            </a:pPr>
            <a:r>
              <a:rPr lang="en-US" altLang="zh-CN"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AI</a:t>
            </a:r>
            <a:endPar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8" name="文本框 97">
            <a:extLst>
              <a:ext uri="{FF2B5EF4-FFF2-40B4-BE49-F238E27FC236}">
                <a16:creationId xmlns:a16="http://schemas.microsoft.com/office/drawing/2014/main" xmlns="" id="{8BC9B5AF-7631-846E-6C75-A7987475B007}"/>
              </a:ext>
            </a:extLst>
          </p:cNvPr>
          <p:cNvSpPr txBox="1"/>
          <p:nvPr/>
        </p:nvSpPr>
        <p:spPr>
          <a:xfrm>
            <a:off x="1581998" y="5052886"/>
            <a:ext cx="13849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gn="ctr">
              <a:lnSpc>
                <a:spcPct val="100000"/>
              </a:lnSpc>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交互传感技术</a:t>
            </a:r>
          </a:p>
        </p:txBody>
      </p:sp>
      <p:sp>
        <p:nvSpPr>
          <p:cNvPr id="99" name="文本框 98">
            <a:extLst>
              <a:ext uri="{FF2B5EF4-FFF2-40B4-BE49-F238E27FC236}">
                <a16:creationId xmlns:a16="http://schemas.microsoft.com/office/drawing/2014/main" xmlns="" id="{27BD7DD4-E232-9180-A5CD-C6C4F3D8E1C0}"/>
              </a:ext>
            </a:extLst>
          </p:cNvPr>
          <p:cNvSpPr txBox="1"/>
          <p:nvPr/>
        </p:nvSpPr>
        <p:spPr>
          <a:xfrm>
            <a:off x="9696141" y="2762208"/>
            <a:ext cx="41036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nSpc>
                <a:spcPct val="100000"/>
              </a:lnSpc>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生活</a:t>
            </a:r>
          </a:p>
        </p:txBody>
      </p:sp>
      <p:sp>
        <p:nvSpPr>
          <p:cNvPr id="100" name="文本框 99">
            <a:extLst>
              <a:ext uri="{FF2B5EF4-FFF2-40B4-BE49-F238E27FC236}">
                <a16:creationId xmlns:a16="http://schemas.microsoft.com/office/drawing/2014/main" xmlns="" id="{56F13842-67BD-6BF5-A1E1-936B32C728AA}"/>
              </a:ext>
            </a:extLst>
          </p:cNvPr>
          <p:cNvSpPr txBox="1"/>
          <p:nvPr/>
        </p:nvSpPr>
        <p:spPr>
          <a:xfrm>
            <a:off x="9670493" y="3525767"/>
            <a:ext cx="4616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nSpc>
                <a:spcPct val="100000"/>
              </a:lnSpc>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工作</a:t>
            </a:r>
          </a:p>
        </p:txBody>
      </p:sp>
      <p:sp>
        <p:nvSpPr>
          <p:cNvPr id="101" name="文本框 100">
            <a:extLst>
              <a:ext uri="{FF2B5EF4-FFF2-40B4-BE49-F238E27FC236}">
                <a16:creationId xmlns:a16="http://schemas.microsoft.com/office/drawing/2014/main" xmlns="" id="{34F3D380-D05B-930B-F9F8-74C1BD3A9669}"/>
              </a:ext>
            </a:extLst>
          </p:cNvPr>
          <p:cNvSpPr txBox="1"/>
          <p:nvPr/>
        </p:nvSpPr>
        <p:spPr>
          <a:xfrm>
            <a:off x="9670493" y="4289326"/>
            <a:ext cx="4616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nSpc>
                <a:spcPct val="100000"/>
              </a:lnSpc>
            </a:pPr>
            <a:r>
              <a:rPr lang="zh-CN" altLang="en-US" sz="1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商业</a:t>
            </a:r>
          </a:p>
        </p:txBody>
      </p:sp>
      <p:sp>
        <p:nvSpPr>
          <p:cNvPr id="102" name="文本框 101">
            <a:extLst>
              <a:ext uri="{FF2B5EF4-FFF2-40B4-BE49-F238E27FC236}">
                <a16:creationId xmlns:a16="http://schemas.microsoft.com/office/drawing/2014/main" xmlns="" id="{CC7E904D-7EB8-167F-EAF2-18CAEA0594F6}"/>
              </a:ext>
            </a:extLst>
          </p:cNvPr>
          <p:cNvSpPr txBox="1"/>
          <p:nvPr/>
        </p:nvSpPr>
        <p:spPr>
          <a:xfrm>
            <a:off x="9670493" y="5052886"/>
            <a:ext cx="4616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nSpc>
                <a:spcPct val="100000"/>
              </a:lnSpc>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经济</a:t>
            </a:r>
          </a:p>
        </p:txBody>
      </p:sp>
      <p:sp>
        <p:nvSpPr>
          <p:cNvPr id="103" name="Rectangle 2">
            <a:extLst>
              <a:ext uri="{FF2B5EF4-FFF2-40B4-BE49-F238E27FC236}">
                <a16:creationId xmlns:a16="http://schemas.microsoft.com/office/drawing/2014/main" xmlns="" id="{C4CB35A6-787D-5668-F574-67EB0EC3F269}"/>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268902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xmlns="" id="{9764B33A-B2F0-5EF0-5C96-FAE579FC28C4}"/>
              </a:ext>
            </a:extLst>
          </p:cNvPr>
          <p:cNvGrpSpPr>
            <a:grpSpLocks noChangeAspect="1"/>
          </p:cNvGrpSpPr>
          <p:nvPr/>
        </p:nvGrpSpPr>
        <p:grpSpPr>
          <a:xfrm>
            <a:off x="9324024" y="2144050"/>
            <a:ext cx="616788" cy="468005"/>
            <a:chOff x="8202880" y="2315507"/>
            <a:chExt cx="838217" cy="636020"/>
          </a:xfrm>
          <a:gradFill>
            <a:gsLst>
              <a:gs pos="0">
                <a:schemeClr val="bg1">
                  <a:alpha val="0"/>
                </a:schemeClr>
              </a:gs>
              <a:gs pos="100000">
                <a:schemeClr val="bg1"/>
              </a:gs>
            </a:gsLst>
            <a:lin ang="16200000" scaled="1"/>
          </a:gradFill>
        </p:grpSpPr>
        <p:sp>
          <p:nvSpPr>
            <p:cNvPr id="25" name="任意多边形: 形状 24">
              <a:extLst>
                <a:ext uri="{FF2B5EF4-FFF2-40B4-BE49-F238E27FC236}">
                  <a16:creationId xmlns:a16="http://schemas.microsoft.com/office/drawing/2014/main" xmlns="" id="{0E73617A-97C1-3AB3-DB07-083932AC9A9D}"/>
                </a:ext>
              </a:extLst>
            </p:cNvPr>
            <p:cNvSpPr/>
            <p:nvPr/>
          </p:nvSpPr>
          <p:spPr>
            <a:xfrm>
              <a:off x="8298082" y="2799119"/>
              <a:ext cx="152400" cy="152400"/>
            </a:xfrm>
            <a:custGeom>
              <a:avLst/>
              <a:gdLst>
                <a:gd name="connsiteX0" fmla="*/ 76200 w 152400"/>
                <a:gd name="connsiteY0" fmla="*/ 0 h 152400"/>
                <a:gd name="connsiteX1" fmla="*/ 0 w 152400"/>
                <a:gd name="connsiteY1" fmla="*/ 76200 h 152400"/>
                <a:gd name="connsiteX2" fmla="*/ 76200 w 152400"/>
                <a:gd name="connsiteY2" fmla="*/ 152400 h 152400"/>
                <a:gd name="connsiteX3" fmla="*/ 152400 w 152400"/>
                <a:gd name="connsiteY3" fmla="*/ 76200 h 152400"/>
                <a:gd name="connsiteX4" fmla="*/ 76200 w 152400"/>
                <a:gd name="connsiteY4" fmla="*/ 0 h 152400"/>
                <a:gd name="connsiteX5" fmla="*/ 76200 w 152400"/>
                <a:gd name="connsiteY5" fmla="*/ 133350 h 152400"/>
                <a:gd name="connsiteX6" fmla="*/ 19050 w 152400"/>
                <a:gd name="connsiteY6" fmla="*/ 76200 h 152400"/>
                <a:gd name="connsiteX7" fmla="*/ 76200 w 152400"/>
                <a:gd name="connsiteY7" fmla="*/ 19050 h 152400"/>
                <a:gd name="connsiteX8" fmla="*/ 133350 w 152400"/>
                <a:gd name="connsiteY8" fmla="*/ 76200 h 152400"/>
                <a:gd name="connsiteX9" fmla="*/ 76200 w 152400"/>
                <a:gd name="connsiteY9" fmla="*/ 13338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0"/>
                  </a:moveTo>
                  <a:cubicBezTo>
                    <a:pt x="34116" y="0"/>
                    <a:pt x="0" y="34116"/>
                    <a:pt x="0" y="76200"/>
                  </a:cubicBezTo>
                  <a:cubicBezTo>
                    <a:pt x="0" y="118284"/>
                    <a:pt x="34116" y="152400"/>
                    <a:pt x="76200" y="152400"/>
                  </a:cubicBezTo>
                  <a:cubicBezTo>
                    <a:pt x="118284" y="152400"/>
                    <a:pt x="152400" y="118284"/>
                    <a:pt x="152400" y="76200"/>
                  </a:cubicBezTo>
                  <a:cubicBezTo>
                    <a:pt x="152348" y="34138"/>
                    <a:pt x="118262" y="52"/>
                    <a:pt x="76200" y="0"/>
                  </a:cubicBezTo>
                  <a:close/>
                  <a:moveTo>
                    <a:pt x="76200" y="133350"/>
                  </a:moveTo>
                  <a:cubicBezTo>
                    <a:pt x="44637" y="133350"/>
                    <a:pt x="19050" y="107763"/>
                    <a:pt x="19050" y="76200"/>
                  </a:cubicBezTo>
                  <a:cubicBezTo>
                    <a:pt x="19050" y="44637"/>
                    <a:pt x="44637" y="19050"/>
                    <a:pt x="76200" y="19050"/>
                  </a:cubicBezTo>
                  <a:cubicBezTo>
                    <a:pt x="107763" y="19050"/>
                    <a:pt x="133350" y="44637"/>
                    <a:pt x="133350" y="76200"/>
                  </a:cubicBezTo>
                  <a:cubicBezTo>
                    <a:pt x="133334" y="107763"/>
                    <a:pt x="107763" y="133351"/>
                    <a:pt x="76200" y="133388"/>
                  </a:cubicBezTo>
                  <a:close/>
                </a:path>
              </a:pathLst>
            </a:custGeom>
            <a:grpFill/>
            <a:ln w="9525" cap="flat">
              <a:noFill/>
              <a:prstDash val="solid"/>
              <a:miter/>
            </a:ln>
          </p:spPr>
          <p:txBody>
            <a:bodyPr rtlCol="0" anchor="ctr">
              <a:noAutofit/>
            </a:bodyPr>
            <a:lstStyle/>
            <a:p>
              <a:endParaRPr lang="zh-CN" altLang="en-US"/>
            </a:p>
          </p:txBody>
        </p:sp>
        <p:sp>
          <p:nvSpPr>
            <p:cNvPr id="26" name="任意多边形: 形状 25">
              <a:extLst>
                <a:ext uri="{FF2B5EF4-FFF2-40B4-BE49-F238E27FC236}">
                  <a16:creationId xmlns:a16="http://schemas.microsoft.com/office/drawing/2014/main" xmlns="" id="{921DE399-891F-1A44-7258-2EAA2DDC0678}"/>
                </a:ext>
              </a:extLst>
            </p:cNvPr>
            <p:cNvSpPr/>
            <p:nvPr/>
          </p:nvSpPr>
          <p:spPr>
            <a:xfrm>
              <a:off x="8202880" y="2315507"/>
              <a:ext cx="838217" cy="559212"/>
            </a:xfrm>
            <a:custGeom>
              <a:avLst/>
              <a:gdLst>
                <a:gd name="connsiteX0" fmla="*/ 822998 w 838219"/>
                <a:gd name="connsiteY0" fmla="*/ 395956 h 559214"/>
                <a:gd name="connsiteX1" fmla="*/ 772516 w 838219"/>
                <a:gd name="connsiteY1" fmla="*/ 357856 h 559214"/>
                <a:gd name="connsiteX2" fmla="*/ 759181 w 838219"/>
                <a:gd name="connsiteY2" fmla="*/ 337853 h 559214"/>
                <a:gd name="connsiteX3" fmla="*/ 740131 w 838219"/>
                <a:gd name="connsiteY3" fmla="*/ 272131 h 559214"/>
                <a:gd name="connsiteX4" fmla="*/ 666788 w 838219"/>
                <a:gd name="connsiteY4" fmla="*/ 216886 h 559214"/>
                <a:gd name="connsiteX5" fmla="*/ 552402 w 838219"/>
                <a:gd name="connsiteY5" fmla="*/ 216886 h 559214"/>
                <a:gd name="connsiteX6" fmla="*/ 552402 w 838219"/>
                <a:gd name="connsiteY6" fmla="*/ 406814 h 559214"/>
                <a:gd name="connsiteX7" fmla="*/ 95202 w 838219"/>
                <a:gd name="connsiteY7" fmla="*/ 406814 h 559214"/>
                <a:gd name="connsiteX8" fmla="*/ 95202 w 838219"/>
                <a:gd name="connsiteY8" fmla="*/ 257482 h 559214"/>
                <a:gd name="connsiteX9" fmla="*/ 293780 w 838219"/>
                <a:gd name="connsiteY9" fmla="*/ 367762 h 559214"/>
                <a:gd name="connsiteX10" fmla="*/ 513631 w 838219"/>
                <a:gd name="connsiteY10" fmla="*/ 265916 h 559214"/>
                <a:gd name="connsiteX11" fmla="*/ 411785 w 838219"/>
                <a:gd name="connsiteY11" fmla="*/ 46065 h 559214"/>
                <a:gd name="connsiteX12" fmla="*/ 78315 w 838219"/>
                <a:gd name="connsiteY12" fmla="*/ 3202 h 559214"/>
                <a:gd name="connsiteX13" fmla="*/ 72476 w 838219"/>
                <a:gd name="connsiteY13" fmla="*/ 3869 h 559214"/>
                <a:gd name="connsiteX14" fmla="*/ 7658 w 838219"/>
                <a:gd name="connsiteY14" fmla="*/ 180501 h 559214"/>
                <a:gd name="connsiteX15" fmla="*/ 11678 w 838219"/>
                <a:gd name="connsiteY15" fmla="*/ 184777 h 559214"/>
                <a:gd name="connsiteX16" fmla="*/ 76200 w 838219"/>
                <a:gd name="connsiteY16" fmla="*/ 242984 h 559214"/>
                <a:gd name="connsiteX17" fmla="*/ 76200 w 838219"/>
                <a:gd name="connsiteY17" fmla="*/ 406814 h 559214"/>
                <a:gd name="connsiteX18" fmla="*/ 0 w 838219"/>
                <a:gd name="connsiteY18" fmla="*/ 406814 h 559214"/>
                <a:gd name="connsiteX19" fmla="*/ 0 w 838219"/>
                <a:gd name="connsiteY19" fmla="*/ 559215 h 559214"/>
                <a:gd name="connsiteX20" fmla="*/ 76200 w 838219"/>
                <a:gd name="connsiteY20" fmla="*/ 559215 h 559214"/>
                <a:gd name="connsiteX21" fmla="*/ 78238 w 838219"/>
                <a:gd name="connsiteY21" fmla="*/ 540165 h 559214"/>
                <a:gd name="connsiteX22" fmla="*/ 19050 w 838219"/>
                <a:gd name="connsiteY22" fmla="*/ 540165 h 559214"/>
                <a:gd name="connsiteX23" fmla="*/ 19050 w 838219"/>
                <a:gd name="connsiteY23" fmla="*/ 425864 h 559214"/>
                <a:gd name="connsiteX24" fmla="*/ 552402 w 838219"/>
                <a:gd name="connsiteY24" fmla="*/ 425864 h 559214"/>
                <a:gd name="connsiteX25" fmla="*/ 552402 w 838219"/>
                <a:gd name="connsiteY25" fmla="*/ 540165 h 559214"/>
                <a:gd name="connsiteX26" fmla="*/ 264633 w 838219"/>
                <a:gd name="connsiteY26" fmla="*/ 540165 h 559214"/>
                <a:gd name="connsiteX27" fmla="*/ 266652 w 838219"/>
                <a:gd name="connsiteY27" fmla="*/ 559215 h 559214"/>
                <a:gd name="connsiteX28" fmla="*/ 581054 w 838219"/>
                <a:gd name="connsiteY28" fmla="*/ 559215 h 559214"/>
                <a:gd name="connsiteX29" fmla="*/ 583092 w 838219"/>
                <a:gd name="connsiteY29" fmla="*/ 540165 h 559214"/>
                <a:gd name="connsiteX30" fmla="*/ 571500 w 838219"/>
                <a:gd name="connsiteY30" fmla="*/ 540165 h 559214"/>
                <a:gd name="connsiteX31" fmla="*/ 571500 w 838219"/>
                <a:gd name="connsiteY31" fmla="*/ 235888 h 559214"/>
                <a:gd name="connsiteX32" fmla="*/ 609600 w 838219"/>
                <a:gd name="connsiteY32" fmla="*/ 235888 h 559214"/>
                <a:gd name="connsiteX33" fmla="*/ 609600 w 838219"/>
                <a:gd name="connsiteY33" fmla="*/ 368714 h 559214"/>
                <a:gd name="connsiteX34" fmla="*/ 756095 w 838219"/>
                <a:gd name="connsiteY34" fmla="*/ 368714 h 559214"/>
                <a:gd name="connsiteX35" fmla="*/ 761209 w 838219"/>
                <a:gd name="connsiteY35" fmla="*/ 373182 h 559214"/>
                <a:gd name="connsiteX36" fmla="*/ 811282 w 838219"/>
                <a:gd name="connsiteY36" fmla="*/ 410986 h 559214"/>
                <a:gd name="connsiteX37" fmla="*/ 819188 w 838219"/>
                <a:gd name="connsiteY37" fmla="*/ 426446 h 559214"/>
                <a:gd name="connsiteX38" fmla="*/ 819188 w 838219"/>
                <a:gd name="connsiteY38" fmla="*/ 521114 h 559214"/>
                <a:gd name="connsiteX39" fmla="*/ 800138 w 838219"/>
                <a:gd name="connsiteY39" fmla="*/ 540165 h 559214"/>
                <a:gd name="connsiteX40" fmla="*/ 769458 w 838219"/>
                <a:gd name="connsiteY40" fmla="*/ 540165 h 559214"/>
                <a:gd name="connsiteX41" fmla="*/ 771477 w 838219"/>
                <a:gd name="connsiteY41" fmla="*/ 559215 h 559214"/>
                <a:gd name="connsiteX42" fmla="*/ 800119 w 838219"/>
                <a:gd name="connsiteY42" fmla="*/ 559215 h 559214"/>
                <a:gd name="connsiteX43" fmla="*/ 838219 w 838219"/>
                <a:gd name="connsiteY43" fmla="*/ 521114 h 559214"/>
                <a:gd name="connsiteX44" fmla="*/ 838219 w 838219"/>
                <a:gd name="connsiteY44" fmla="*/ 426446 h 559214"/>
                <a:gd name="connsiteX45" fmla="*/ 822998 w 838219"/>
                <a:gd name="connsiteY45" fmla="*/ 395956 h 559214"/>
                <a:gd name="connsiteX46" fmla="*/ 490938 w 838219"/>
                <a:gd name="connsiteY46" fmla="*/ 142896 h 559214"/>
                <a:gd name="connsiteX47" fmla="*/ 416767 w 838219"/>
                <a:gd name="connsiteY47" fmla="*/ 345042 h 559214"/>
                <a:gd name="connsiteX48" fmla="*/ 300342 w 838219"/>
                <a:gd name="connsiteY48" fmla="*/ 349826 h 559214"/>
                <a:gd name="connsiteX49" fmla="*/ 265100 w 838219"/>
                <a:gd name="connsiteY49" fmla="*/ 335482 h 559214"/>
                <a:gd name="connsiteX50" fmla="*/ 369046 w 838219"/>
                <a:gd name="connsiteY50" fmla="*/ 52065 h 559214"/>
                <a:gd name="connsiteX51" fmla="*/ 405241 w 838219"/>
                <a:gd name="connsiteY51" fmla="*/ 63943 h 559214"/>
                <a:gd name="connsiteX52" fmla="*/ 490938 w 838219"/>
                <a:gd name="connsiteY52" fmla="*/ 142896 h 559214"/>
                <a:gd name="connsiteX53" fmla="*/ 86296 w 838219"/>
                <a:gd name="connsiteY53" fmla="*/ 21462 h 559214"/>
                <a:gd name="connsiteX54" fmla="*/ 350634 w 838219"/>
                <a:gd name="connsiteY54" fmla="*/ 46950 h 559214"/>
                <a:gd name="connsiteX55" fmla="*/ 247707 w 838219"/>
                <a:gd name="connsiteY55" fmla="*/ 327490 h 559214"/>
                <a:gd name="connsiteX56" fmla="*/ 95250 w 838219"/>
                <a:gd name="connsiteY56" fmla="*/ 233679 h 559214"/>
                <a:gd name="connsiteX57" fmla="*/ 94602 w 838219"/>
                <a:gd name="connsiteY57" fmla="*/ 233183 h 559214"/>
                <a:gd name="connsiteX58" fmla="*/ 29613 w 838219"/>
                <a:gd name="connsiteY58" fmla="*/ 175986 h 559214"/>
                <a:gd name="connsiteX59" fmla="*/ 628650 w 838219"/>
                <a:gd name="connsiteY59" fmla="*/ 235888 h 559214"/>
                <a:gd name="connsiteX60" fmla="*/ 666750 w 838219"/>
                <a:gd name="connsiteY60" fmla="*/ 235888 h 559214"/>
                <a:gd name="connsiteX61" fmla="*/ 721805 w 838219"/>
                <a:gd name="connsiteY61" fmla="*/ 277398 h 559214"/>
                <a:gd name="connsiteX62" fmla="*/ 740769 w 838219"/>
                <a:gd name="connsiteY62" fmla="*/ 342835 h 559214"/>
                <a:gd name="connsiteX63" fmla="*/ 743169 w 838219"/>
                <a:gd name="connsiteY63" fmla="*/ 349664 h 559214"/>
                <a:gd name="connsiteX64" fmla="*/ 628650 w 838219"/>
                <a:gd name="connsiteY64" fmla="*/ 349664 h 5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38219" h="559214">
                  <a:moveTo>
                    <a:pt x="822998" y="395956"/>
                  </a:moveTo>
                  <a:lnTo>
                    <a:pt x="772516" y="357856"/>
                  </a:lnTo>
                  <a:cubicBezTo>
                    <a:pt x="765896" y="352927"/>
                    <a:pt x="761185" y="345860"/>
                    <a:pt x="759181" y="337853"/>
                  </a:cubicBezTo>
                  <a:lnTo>
                    <a:pt x="740131" y="272131"/>
                  </a:lnTo>
                  <a:cubicBezTo>
                    <a:pt x="730407" y="239651"/>
                    <a:pt x="700691" y="217267"/>
                    <a:pt x="666788" y="216886"/>
                  </a:cubicBezTo>
                  <a:lnTo>
                    <a:pt x="552402" y="216886"/>
                  </a:lnTo>
                  <a:lnTo>
                    <a:pt x="552402" y="406814"/>
                  </a:lnTo>
                  <a:lnTo>
                    <a:pt x="95202" y="406814"/>
                  </a:lnTo>
                  <a:lnTo>
                    <a:pt x="95202" y="257482"/>
                  </a:lnTo>
                  <a:cubicBezTo>
                    <a:pt x="156106" y="303048"/>
                    <a:pt x="222907" y="340146"/>
                    <a:pt x="293780" y="367762"/>
                  </a:cubicBezTo>
                  <a:cubicBezTo>
                    <a:pt x="382614" y="400348"/>
                    <a:pt x="481045" y="354750"/>
                    <a:pt x="513631" y="265916"/>
                  </a:cubicBezTo>
                  <a:cubicBezTo>
                    <a:pt x="546217" y="177082"/>
                    <a:pt x="500619" y="78651"/>
                    <a:pt x="411785" y="46065"/>
                  </a:cubicBezTo>
                  <a:cubicBezTo>
                    <a:pt x="314182" y="10251"/>
                    <a:pt x="173936" y="-7790"/>
                    <a:pt x="78315" y="3202"/>
                  </a:cubicBezTo>
                  <a:lnTo>
                    <a:pt x="72476" y="3869"/>
                  </a:lnTo>
                  <a:lnTo>
                    <a:pt x="7658" y="180501"/>
                  </a:lnTo>
                  <a:lnTo>
                    <a:pt x="11678" y="184777"/>
                  </a:lnTo>
                  <a:cubicBezTo>
                    <a:pt x="31724" y="205741"/>
                    <a:pt x="53290" y="225196"/>
                    <a:pt x="76200" y="242984"/>
                  </a:cubicBezTo>
                  <a:lnTo>
                    <a:pt x="76200" y="406814"/>
                  </a:lnTo>
                  <a:lnTo>
                    <a:pt x="0" y="406814"/>
                  </a:lnTo>
                  <a:lnTo>
                    <a:pt x="0" y="559215"/>
                  </a:lnTo>
                  <a:lnTo>
                    <a:pt x="76200" y="559215"/>
                  </a:lnTo>
                  <a:cubicBezTo>
                    <a:pt x="76241" y="552813"/>
                    <a:pt x="76924" y="546430"/>
                    <a:pt x="78238" y="540165"/>
                  </a:cubicBezTo>
                  <a:lnTo>
                    <a:pt x="19050" y="540165"/>
                  </a:lnTo>
                  <a:lnTo>
                    <a:pt x="19050" y="425864"/>
                  </a:lnTo>
                  <a:lnTo>
                    <a:pt x="552402" y="425864"/>
                  </a:lnTo>
                  <a:lnTo>
                    <a:pt x="552402" y="540165"/>
                  </a:lnTo>
                  <a:lnTo>
                    <a:pt x="264633" y="540165"/>
                  </a:lnTo>
                  <a:cubicBezTo>
                    <a:pt x="265941" y="546431"/>
                    <a:pt x="266617" y="552813"/>
                    <a:pt x="266652" y="559215"/>
                  </a:cubicBezTo>
                  <a:lnTo>
                    <a:pt x="581054" y="559215"/>
                  </a:lnTo>
                  <a:cubicBezTo>
                    <a:pt x="581095" y="552813"/>
                    <a:pt x="581778" y="546430"/>
                    <a:pt x="583092" y="540165"/>
                  </a:cubicBezTo>
                  <a:lnTo>
                    <a:pt x="571500" y="540165"/>
                  </a:lnTo>
                  <a:lnTo>
                    <a:pt x="571500" y="235888"/>
                  </a:lnTo>
                  <a:lnTo>
                    <a:pt x="609600" y="235888"/>
                  </a:lnTo>
                  <a:lnTo>
                    <a:pt x="609600" y="368714"/>
                  </a:lnTo>
                  <a:lnTo>
                    <a:pt x="756095" y="368714"/>
                  </a:lnTo>
                  <a:cubicBezTo>
                    <a:pt x="757697" y="370318"/>
                    <a:pt x="759405" y="371810"/>
                    <a:pt x="761209" y="373182"/>
                  </a:cubicBezTo>
                  <a:lnTo>
                    <a:pt x="811282" y="410986"/>
                  </a:lnTo>
                  <a:cubicBezTo>
                    <a:pt x="816204" y="414608"/>
                    <a:pt x="819133" y="420335"/>
                    <a:pt x="819188" y="426446"/>
                  </a:cubicBezTo>
                  <a:lnTo>
                    <a:pt x="819188" y="521114"/>
                  </a:lnTo>
                  <a:cubicBezTo>
                    <a:pt x="819188" y="531636"/>
                    <a:pt x="810659" y="540165"/>
                    <a:pt x="800138" y="540165"/>
                  </a:cubicBezTo>
                  <a:lnTo>
                    <a:pt x="769458" y="540165"/>
                  </a:lnTo>
                  <a:cubicBezTo>
                    <a:pt x="770766" y="546431"/>
                    <a:pt x="771442" y="552813"/>
                    <a:pt x="771477" y="559215"/>
                  </a:cubicBezTo>
                  <a:lnTo>
                    <a:pt x="800119" y="559215"/>
                  </a:lnTo>
                  <a:cubicBezTo>
                    <a:pt x="821133" y="559147"/>
                    <a:pt x="838151" y="542129"/>
                    <a:pt x="838219" y="521114"/>
                  </a:cubicBezTo>
                  <a:lnTo>
                    <a:pt x="838219" y="426446"/>
                  </a:lnTo>
                  <a:cubicBezTo>
                    <a:pt x="838185" y="414463"/>
                    <a:pt x="832555" y="403185"/>
                    <a:pt x="822998" y="395956"/>
                  </a:cubicBezTo>
                  <a:close/>
                  <a:moveTo>
                    <a:pt x="490938" y="142896"/>
                  </a:moveTo>
                  <a:cubicBezTo>
                    <a:pt x="526277" y="219199"/>
                    <a:pt x="493070" y="309702"/>
                    <a:pt x="416767" y="345042"/>
                  </a:cubicBezTo>
                  <a:cubicBezTo>
                    <a:pt x="380128" y="362012"/>
                    <a:pt x="338250" y="363732"/>
                    <a:pt x="300342" y="349826"/>
                  </a:cubicBezTo>
                  <a:cubicBezTo>
                    <a:pt x="288836" y="345607"/>
                    <a:pt x="277035" y="340797"/>
                    <a:pt x="265100" y="335482"/>
                  </a:cubicBezTo>
                  <a:lnTo>
                    <a:pt x="369046" y="52065"/>
                  </a:lnTo>
                  <a:cubicBezTo>
                    <a:pt x="381600" y="55761"/>
                    <a:pt x="393716" y="59685"/>
                    <a:pt x="405241" y="63943"/>
                  </a:cubicBezTo>
                  <a:cubicBezTo>
                    <a:pt x="443206" y="77757"/>
                    <a:pt x="474065" y="106188"/>
                    <a:pt x="490938" y="142896"/>
                  </a:cubicBezTo>
                  <a:close/>
                  <a:moveTo>
                    <a:pt x="86296" y="21462"/>
                  </a:moveTo>
                  <a:cubicBezTo>
                    <a:pt x="162163" y="13842"/>
                    <a:pt x="264795" y="24243"/>
                    <a:pt x="350634" y="46950"/>
                  </a:cubicBezTo>
                  <a:lnTo>
                    <a:pt x="247707" y="327490"/>
                  </a:lnTo>
                  <a:cubicBezTo>
                    <a:pt x="193819" y="301505"/>
                    <a:pt x="142734" y="270071"/>
                    <a:pt x="95250" y="233679"/>
                  </a:cubicBezTo>
                  <a:lnTo>
                    <a:pt x="94602" y="233183"/>
                  </a:lnTo>
                  <a:cubicBezTo>
                    <a:pt x="71596" y="215700"/>
                    <a:pt x="49877" y="196585"/>
                    <a:pt x="29613" y="175986"/>
                  </a:cubicBezTo>
                  <a:close/>
                  <a:moveTo>
                    <a:pt x="628650" y="235888"/>
                  </a:moveTo>
                  <a:lnTo>
                    <a:pt x="666750" y="235888"/>
                  </a:lnTo>
                  <a:cubicBezTo>
                    <a:pt x="692156" y="236337"/>
                    <a:pt x="714384" y="253095"/>
                    <a:pt x="721805" y="277398"/>
                  </a:cubicBezTo>
                  <a:lnTo>
                    <a:pt x="740769" y="342835"/>
                  </a:lnTo>
                  <a:cubicBezTo>
                    <a:pt x="741417" y="345162"/>
                    <a:pt x="742218" y="347444"/>
                    <a:pt x="743169" y="349664"/>
                  </a:cubicBezTo>
                  <a:lnTo>
                    <a:pt x="628650" y="349664"/>
                  </a:lnTo>
                  <a:close/>
                </a:path>
              </a:pathLst>
            </a:custGeom>
            <a:grpFill/>
            <a:ln w="9525" cap="flat">
              <a:noFill/>
              <a:prstDash val="solid"/>
              <a:miter/>
            </a:ln>
          </p:spPr>
          <p:txBody>
            <a:bodyPr rtlCol="0" anchor="ctr">
              <a:noAutofit/>
            </a:bodyPr>
            <a:lstStyle/>
            <a:p>
              <a:endParaRPr lang="zh-CN" altLang="en-US"/>
            </a:p>
          </p:txBody>
        </p:sp>
        <p:sp>
          <p:nvSpPr>
            <p:cNvPr id="27" name="任意多边形: 形状 26">
              <a:extLst>
                <a:ext uri="{FF2B5EF4-FFF2-40B4-BE49-F238E27FC236}">
                  <a16:creationId xmlns:a16="http://schemas.microsoft.com/office/drawing/2014/main" xmlns="" id="{8B00E86D-85DD-B398-2CC4-DC4FBC37CD1C}"/>
                </a:ext>
              </a:extLst>
            </p:cNvPr>
            <p:cNvSpPr/>
            <p:nvPr/>
          </p:nvSpPr>
          <p:spPr>
            <a:xfrm>
              <a:off x="8802975" y="2799127"/>
              <a:ext cx="152400" cy="152400"/>
            </a:xfrm>
            <a:custGeom>
              <a:avLst/>
              <a:gdLst>
                <a:gd name="connsiteX0" fmla="*/ 76200 w 152400"/>
                <a:gd name="connsiteY0" fmla="*/ 0 h 152400"/>
                <a:gd name="connsiteX1" fmla="*/ 0 w 152400"/>
                <a:gd name="connsiteY1" fmla="*/ 76200 h 152400"/>
                <a:gd name="connsiteX2" fmla="*/ 76200 w 152400"/>
                <a:gd name="connsiteY2" fmla="*/ 152400 h 152400"/>
                <a:gd name="connsiteX3" fmla="*/ 152400 w 152400"/>
                <a:gd name="connsiteY3" fmla="*/ 76200 h 152400"/>
                <a:gd name="connsiteX4" fmla="*/ 76200 w 152400"/>
                <a:gd name="connsiteY4" fmla="*/ 0 h 152400"/>
                <a:gd name="connsiteX5" fmla="*/ 76200 w 152400"/>
                <a:gd name="connsiteY5" fmla="*/ 133350 h 152400"/>
                <a:gd name="connsiteX6" fmla="*/ 19050 w 152400"/>
                <a:gd name="connsiteY6" fmla="*/ 76200 h 152400"/>
                <a:gd name="connsiteX7" fmla="*/ 76200 w 152400"/>
                <a:gd name="connsiteY7" fmla="*/ 19050 h 152400"/>
                <a:gd name="connsiteX8" fmla="*/ 133350 w 152400"/>
                <a:gd name="connsiteY8" fmla="*/ 76200 h 152400"/>
                <a:gd name="connsiteX9" fmla="*/ 76200 w 152400"/>
                <a:gd name="connsiteY9" fmla="*/ 13338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0"/>
                  </a:moveTo>
                  <a:cubicBezTo>
                    <a:pt x="34116" y="0"/>
                    <a:pt x="0" y="34116"/>
                    <a:pt x="0" y="76200"/>
                  </a:cubicBezTo>
                  <a:cubicBezTo>
                    <a:pt x="0" y="118284"/>
                    <a:pt x="34116" y="152400"/>
                    <a:pt x="76200" y="152400"/>
                  </a:cubicBezTo>
                  <a:cubicBezTo>
                    <a:pt x="118284" y="152400"/>
                    <a:pt x="152400" y="118284"/>
                    <a:pt x="152400" y="76200"/>
                  </a:cubicBezTo>
                  <a:cubicBezTo>
                    <a:pt x="152348" y="34138"/>
                    <a:pt x="118262" y="52"/>
                    <a:pt x="76200" y="0"/>
                  </a:cubicBezTo>
                  <a:close/>
                  <a:moveTo>
                    <a:pt x="76200" y="133350"/>
                  </a:moveTo>
                  <a:cubicBezTo>
                    <a:pt x="44637" y="133350"/>
                    <a:pt x="19050" y="107763"/>
                    <a:pt x="19050" y="76200"/>
                  </a:cubicBezTo>
                  <a:cubicBezTo>
                    <a:pt x="19050" y="44637"/>
                    <a:pt x="44637" y="19050"/>
                    <a:pt x="76200" y="19050"/>
                  </a:cubicBezTo>
                  <a:cubicBezTo>
                    <a:pt x="107763" y="19050"/>
                    <a:pt x="133350" y="44637"/>
                    <a:pt x="133350" y="76200"/>
                  </a:cubicBezTo>
                  <a:cubicBezTo>
                    <a:pt x="133334" y="107763"/>
                    <a:pt x="107763" y="133351"/>
                    <a:pt x="76200" y="133388"/>
                  </a:cubicBezTo>
                  <a:close/>
                </a:path>
              </a:pathLst>
            </a:custGeom>
            <a:grpFill/>
            <a:ln w="9525" cap="flat">
              <a:noFill/>
              <a:prstDash val="solid"/>
              <a:miter/>
            </a:ln>
          </p:spPr>
          <p:txBody>
            <a:bodyPr rtlCol="0" anchor="ctr">
              <a:noAutofit/>
            </a:bodyPr>
            <a:lstStyle/>
            <a:p>
              <a:endParaRPr lang="zh-CN" altLang="en-US"/>
            </a:p>
          </p:txBody>
        </p:sp>
      </p:grpSp>
      <p:grpSp>
        <p:nvGrpSpPr>
          <p:cNvPr id="30" name="组合 29">
            <a:extLst>
              <a:ext uri="{FF2B5EF4-FFF2-40B4-BE49-F238E27FC236}">
                <a16:creationId xmlns:a16="http://schemas.microsoft.com/office/drawing/2014/main" xmlns="" id="{57C3FA46-A390-B384-260E-3781F3A3F3C1}"/>
              </a:ext>
            </a:extLst>
          </p:cNvPr>
          <p:cNvGrpSpPr>
            <a:grpSpLocks noChangeAspect="1"/>
          </p:cNvGrpSpPr>
          <p:nvPr/>
        </p:nvGrpSpPr>
        <p:grpSpPr>
          <a:xfrm>
            <a:off x="5880000" y="2144050"/>
            <a:ext cx="438380" cy="467997"/>
            <a:chOff x="5886464" y="1798410"/>
            <a:chExt cx="704851" cy="752471"/>
          </a:xfrm>
          <a:gradFill>
            <a:gsLst>
              <a:gs pos="0">
                <a:schemeClr val="bg1">
                  <a:alpha val="0"/>
                </a:schemeClr>
              </a:gs>
              <a:gs pos="100000">
                <a:schemeClr val="bg1"/>
              </a:gs>
            </a:gsLst>
            <a:lin ang="16200000" scaled="1"/>
          </a:gradFill>
        </p:grpSpPr>
        <p:sp>
          <p:nvSpPr>
            <p:cNvPr id="14" name="任意多边形: 形状 13">
              <a:extLst>
                <a:ext uri="{FF2B5EF4-FFF2-40B4-BE49-F238E27FC236}">
                  <a16:creationId xmlns:a16="http://schemas.microsoft.com/office/drawing/2014/main" xmlns="" id="{8054510F-4164-9394-D2A0-6789754860CE}"/>
                </a:ext>
              </a:extLst>
            </p:cNvPr>
            <p:cNvSpPr/>
            <p:nvPr/>
          </p:nvSpPr>
          <p:spPr>
            <a:xfrm>
              <a:off x="5886464" y="1798410"/>
              <a:ext cx="695328" cy="342901"/>
            </a:xfrm>
            <a:custGeom>
              <a:avLst/>
              <a:gdLst>
                <a:gd name="connsiteX0" fmla="*/ 38100 w 695325"/>
                <a:gd name="connsiteY0" fmla="*/ 276225 h 342900"/>
                <a:gd name="connsiteX1" fmla="*/ 180975 w 695325"/>
                <a:gd name="connsiteY1" fmla="*/ 276225 h 342900"/>
                <a:gd name="connsiteX2" fmla="*/ 180975 w 695325"/>
                <a:gd name="connsiteY2" fmla="*/ 342900 h 342900"/>
                <a:gd name="connsiteX3" fmla="*/ 247650 w 695325"/>
                <a:gd name="connsiteY3" fmla="*/ 276225 h 342900"/>
                <a:gd name="connsiteX4" fmla="*/ 304800 w 695325"/>
                <a:gd name="connsiteY4" fmla="*/ 276225 h 342900"/>
                <a:gd name="connsiteX5" fmla="*/ 342900 w 695325"/>
                <a:gd name="connsiteY5" fmla="*/ 342900 h 342900"/>
                <a:gd name="connsiteX6" fmla="*/ 381000 w 695325"/>
                <a:gd name="connsiteY6" fmla="*/ 276225 h 342900"/>
                <a:gd name="connsiteX7" fmla="*/ 438150 w 695325"/>
                <a:gd name="connsiteY7" fmla="*/ 276225 h 342900"/>
                <a:gd name="connsiteX8" fmla="*/ 504825 w 695325"/>
                <a:gd name="connsiteY8" fmla="*/ 342900 h 342900"/>
                <a:gd name="connsiteX9" fmla="*/ 504825 w 695325"/>
                <a:gd name="connsiteY9" fmla="*/ 276225 h 342900"/>
                <a:gd name="connsiteX10" fmla="*/ 657225 w 695325"/>
                <a:gd name="connsiteY10" fmla="*/ 276225 h 342900"/>
                <a:gd name="connsiteX11" fmla="*/ 695325 w 695325"/>
                <a:gd name="connsiteY11" fmla="*/ 238125 h 342900"/>
                <a:gd name="connsiteX12" fmla="*/ 695325 w 695325"/>
                <a:gd name="connsiteY12" fmla="*/ 38100 h 342900"/>
                <a:gd name="connsiteX13" fmla="*/ 657225 w 695325"/>
                <a:gd name="connsiteY13" fmla="*/ 0 h 342900"/>
                <a:gd name="connsiteX14" fmla="*/ 38100 w 695325"/>
                <a:gd name="connsiteY14" fmla="*/ 0 h 342900"/>
                <a:gd name="connsiteX15" fmla="*/ 0 w 695325"/>
                <a:gd name="connsiteY15" fmla="*/ 38100 h 342900"/>
                <a:gd name="connsiteX16" fmla="*/ 0 w 695325"/>
                <a:gd name="connsiteY16" fmla="*/ 238125 h 342900"/>
                <a:gd name="connsiteX17" fmla="*/ 38100 w 695325"/>
                <a:gd name="connsiteY17" fmla="*/ 276225 h 342900"/>
                <a:gd name="connsiteX18" fmla="*/ 19050 w 695325"/>
                <a:gd name="connsiteY18" fmla="*/ 38100 h 342900"/>
                <a:gd name="connsiteX19" fmla="*/ 38100 w 695325"/>
                <a:gd name="connsiteY19" fmla="*/ 19050 h 342900"/>
                <a:gd name="connsiteX20" fmla="*/ 657225 w 695325"/>
                <a:gd name="connsiteY20" fmla="*/ 19050 h 342900"/>
                <a:gd name="connsiteX21" fmla="*/ 676275 w 695325"/>
                <a:gd name="connsiteY21" fmla="*/ 38100 h 342900"/>
                <a:gd name="connsiteX22" fmla="*/ 676275 w 695325"/>
                <a:gd name="connsiteY22" fmla="*/ 238125 h 342900"/>
                <a:gd name="connsiteX23" fmla="*/ 657225 w 695325"/>
                <a:gd name="connsiteY23" fmla="*/ 257175 h 342900"/>
                <a:gd name="connsiteX24" fmla="*/ 485775 w 695325"/>
                <a:gd name="connsiteY24" fmla="*/ 257175 h 342900"/>
                <a:gd name="connsiteX25" fmla="*/ 485775 w 695325"/>
                <a:gd name="connsiteY25" fmla="*/ 296913 h 342900"/>
                <a:gd name="connsiteX26" fmla="*/ 451618 w 695325"/>
                <a:gd name="connsiteY26" fmla="*/ 262757 h 342900"/>
                <a:gd name="connsiteX27" fmla="*/ 446037 w 695325"/>
                <a:gd name="connsiteY27" fmla="*/ 257175 h 342900"/>
                <a:gd name="connsiteX28" fmla="*/ 369941 w 695325"/>
                <a:gd name="connsiteY28" fmla="*/ 257175 h 342900"/>
                <a:gd name="connsiteX29" fmla="*/ 364465 w 695325"/>
                <a:gd name="connsiteY29" fmla="*/ 266776 h 342900"/>
                <a:gd name="connsiteX30" fmla="*/ 342900 w 695325"/>
                <a:gd name="connsiteY30" fmla="*/ 304505 h 342900"/>
                <a:gd name="connsiteX31" fmla="*/ 321345 w 695325"/>
                <a:gd name="connsiteY31" fmla="*/ 266776 h 342900"/>
                <a:gd name="connsiteX32" fmla="*/ 315859 w 695325"/>
                <a:gd name="connsiteY32" fmla="*/ 257175 h 342900"/>
                <a:gd name="connsiteX33" fmla="*/ 239763 w 695325"/>
                <a:gd name="connsiteY33" fmla="*/ 257175 h 342900"/>
                <a:gd name="connsiteX34" fmla="*/ 234182 w 695325"/>
                <a:gd name="connsiteY34" fmla="*/ 262757 h 342900"/>
                <a:gd name="connsiteX35" fmla="*/ 200025 w 695325"/>
                <a:gd name="connsiteY35" fmla="*/ 296913 h 342900"/>
                <a:gd name="connsiteX36" fmla="*/ 200025 w 695325"/>
                <a:gd name="connsiteY36" fmla="*/ 257175 h 342900"/>
                <a:gd name="connsiteX37" fmla="*/ 38100 w 695325"/>
                <a:gd name="connsiteY37" fmla="*/ 257175 h 342900"/>
                <a:gd name="connsiteX38" fmla="*/ 19050 w 695325"/>
                <a:gd name="connsiteY38" fmla="*/ 2381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5325" h="342900">
                  <a:moveTo>
                    <a:pt x="38100" y="276225"/>
                  </a:moveTo>
                  <a:lnTo>
                    <a:pt x="180975" y="276225"/>
                  </a:lnTo>
                  <a:lnTo>
                    <a:pt x="180975" y="342900"/>
                  </a:lnTo>
                  <a:lnTo>
                    <a:pt x="247650" y="276225"/>
                  </a:lnTo>
                  <a:lnTo>
                    <a:pt x="304800" y="276225"/>
                  </a:lnTo>
                  <a:lnTo>
                    <a:pt x="342900" y="342900"/>
                  </a:lnTo>
                  <a:lnTo>
                    <a:pt x="381000" y="276225"/>
                  </a:lnTo>
                  <a:lnTo>
                    <a:pt x="438150" y="276225"/>
                  </a:lnTo>
                  <a:lnTo>
                    <a:pt x="504825" y="342900"/>
                  </a:lnTo>
                  <a:lnTo>
                    <a:pt x="504825" y="276225"/>
                  </a:lnTo>
                  <a:lnTo>
                    <a:pt x="657225" y="276225"/>
                  </a:lnTo>
                  <a:cubicBezTo>
                    <a:pt x="678267" y="276225"/>
                    <a:pt x="695325" y="259167"/>
                    <a:pt x="695325" y="238125"/>
                  </a:cubicBezTo>
                  <a:lnTo>
                    <a:pt x="695325" y="38100"/>
                  </a:lnTo>
                  <a:cubicBezTo>
                    <a:pt x="695325" y="17058"/>
                    <a:pt x="678267" y="0"/>
                    <a:pt x="657225" y="0"/>
                  </a:cubicBezTo>
                  <a:lnTo>
                    <a:pt x="38100" y="0"/>
                  </a:lnTo>
                  <a:cubicBezTo>
                    <a:pt x="17058" y="0"/>
                    <a:pt x="0" y="17058"/>
                    <a:pt x="0" y="38100"/>
                  </a:cubicBezTo>
                  <a:lnTo>
                    <a:pt x="0" y="238125"/>
                  </a:lnTo>
                  <a:cubicBezTo>
                    <a:pt x="0" y="259167"/>
                    <a:pt x="17058" y="276225"/>
                    <a:pt x="38100" y="276225"/>
                  </a:cubicBezTo>
                  <a:close/>
                  <a:moveTo>
                    <a:pt x="19050" y="38100"/>
                  </a:moveTo>
                  <a:cubicBezTo>
                    <a:pt x="19050" y="27579"/>
                    <a:pt x="27579" y="19050"/>
                    <a:pt x="38100" y="19050"/>
                  </a:cubicBezTo>
                  <a:lnTo>
                    <a:pt x="657225" y="19050"/>
                  </a:lnTo>
                  <a:cubicBezTo>
                    <a:pt x="667746" y="19050"/>
                    <a:pt x="676275" y="27579"/>
                    <a:pt x="676275" y="38100"/>
                  </a:cubicBezTo>
                  <a:lnTo>
                    <a:pt x="676275" y="238125"/>
                  </a:lnTo>
                  <a:cubicBezTo>
                    <a:pt x="676275" y="248646"/>
                    <a:pt x="667746" y="257175"/>
                    <a:pt x="657225" y="257175"/>
                  </a:cubicBezTo>
                  <a:lnTo>
                    <a:pt x="485775" y="257175"/>
                  </a:lnTo>
                  <a:lnTo>
                    <a:pt x="485775" y="296913"/>
                  </a:lnTo>
                  <a:lnTo>
                    <a:pt x="451618" y="262757"/>
                  </a:lnTo>
                  <a:lnTo>
                    <a:pt x="446037" y="257175"/>
                  </a:lnTo>
                  <a:lnTo>
                    <a:pt x="369941" y="257175"/>
                  </a:lnTo>
                  <a:lnTo>
                    <a:pt x="364465" y="266776"/>
                  </a:lnTo>
                  <a:lnTo>
                    <a:pt x="342900" y="304505"/>
                  </a:lnTo>
                  <a:lnTo>
                    <a:pt x="321345" y="266776"/>
                  </a:lnTo>
                  <a:lnTo>
                    <a:pt x="315859" y="257175"/>
                  </a:lnTo>
                  <a:lnTo>
                    <a:pt x="239763" y="257175"/>
                  </a:lnTo>
                  <a:lnTo>
                    <a:pt x="234182" y="262757"/>
                  </a:lnTo>
                  <a:lnTo>
                    <a:pt x="200025" y="296913"/>
                  </a:lnTo>
                  <a:lnTo>
                    <a:pt x="200025" y="257175"/>
                  </a:lnTo>
                  <a:lnTo>
                    <a:pt x="38100" y="257175"/>
                  </a:lnTo>
                  <a:cubicBezTo>
                    <a:pt x="27579" y="257175"/>
                    <a:pt x="19050" y="248646"/>
                    <a:pt x="19050" y="238125"/>
                  </a:cubicBezTo>
                  <a:close/>
                </a:path>
              </a:pathLst>
            </a:custGeom>
            <a:grpFill/>
            <a:ln w="9525" cap="flat">
              <a:noFill/>
              <a:prstDash val="solid"/>
              <a:miter/>
            </a:ln>
          </p:spPr>
          <p:txBody>
            <a:bodyPr rtlCol="0" anchor="ctr">
              <a:noAutofit/>
            </a:bodyPr>
            <a:lstStyle/>
            <a:p>
              <a:endParaRPr lang="zh-CN" altLang="en-US"/>
            </a:p>
          </p:txBody>
        </p:sp>
        <p:sp>
          <p:nvSpPr>
            <p:cNvPr id="15" name="任意多边形: 形状 14">
              <a:extLst>
                <a:ext uri="{FF2B5EF4-FFF2-40B4-BE49-F238E27FC236}">
                  <a16:creationId xmlns:a16="http://schemas.microsoft.com/office/drawing/2014/main" xmlns="" id="{6666A513-A696-35E6-858D-46626984784E}"/>
                </a:ext>
              </a:extLst>
            </p:cNvPr>
            <p:cNvSpPr/>
            <p:nvPr/>
          </p:nvSpPr>
          <p:spPr>
            <a:xfrm>
              <a:off x="5981715" y="1884134"/>
              <a:ext cx="447676" cy="19050"/>
            </a:xfrm>
            <a:custGeom>
              <a:avLst/>
              <a:gdLst>
                <a:gd name="connsiteX0" fmla="*/ 0 w 447675"/>
                <a:gd name="connsiteY0" fmla="*/ 0 h 19050"/>
                <a:gd name="connsiteX1" fmla="*/ 447675 w 447675"/>
                <a:gd name="connsiteY1" fmla="*/ 0 h 19050"/>
                <a:gd name="connsiteX2" fmla="*/ 447675 w 447675"/>
                <a:gd name="connsiteY2" fmla="*/ 19050 h 19050"/>
                <a:gd name="connsiteX3" fmla="*/ 0 w 4476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47675" h="19050">
                  <a:moveTo>
                    <a:pt x="0" y="0"/>
                  </a:moveTo>
                  <a:lnTo>
                    <a:pt x="447675" y="0"/>
                  </a:lnTo>
                  <a:lnTo>
                    <a:pt x="447675" y="19050"/>
                  </a:lnTo>
                  <a:lnTo>
                    <a:pt x="0" y="19050"/>
                  </a:lnTo>
                  <a:close/>
                </a:path>
              </a:pathLst>
            </a:custGeom>
            <a:grpFill/>
            <a:ln w="9525" cap="flat">
              <a:noFill/>
              <a:prstDash val="solid"/>
              <a:miter/>
            </a:ln>
          </p:spPr>
          <p:txBody>
            <a:bodyPr rtlCol="0" anchor="ctr">
              <a:noAutofit/>
            </a:bodyPr>
            <a:lstStyle/>
            <a:p>
              <a:endParaRPr lang="zh-CN" altLang="en-US"/>
            </a:p>
          </p:txBody>
        </p:sp>
        <p:sp>
          <p:nvSpPr>
            <p:cNvPr id="16" name="任意多边形: 形状 15">
              <a:extLst>
                <a:ext uri="{FF2B5EF4-FFF2-40B4-BE49-F238E27FC236}">
                  <a16:creationId xmlns:a16="http://schemas.microsoft.com/office/drawing/2014/main" xmlns="" id="{202F0DA3-7991-A758-FAB1-C8681F33A0BC}"/>
                </a:ext>
              </a:extLst>
            </p:cNvPr>
            <p:cNvSpPr/>
            <p:nvPr/>
          </p:nvSpPr>
          <p:spPr>
            <a:xfrm>
              <a:off x="5981715" y="1931759"/>
              <a:ext cx="504826" cy="19050"/>
            </a:xfrm>
            <a:custGeom>
              <a:avLst/>
              <a:gdLst>
                <a:gd name="connsiteX0" fmla="*/ 0 w 504825"/>
                <a:gd name="connsiteY0" fmla="*/ 0 h 19050"/>
                <a:gd name="connsiteX1" fmla="*/ 504825 w 504825"/>
                <a:gd name="connsiteY1" fmla="*/ 0 h 19050"/>
                <a:gd name="connsiteX2" fmla="*/ 504825 w 504825"/>
                <a:gd name="connsiteY2" fmla="*/ 19050 h 19050"/>
                <a:gd name="connsiteX3" fmla="*/ 0 w 5048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04825" h="19050">
                  <a:moveTo>
                    <a:pt x="0" y="0"/>
                  </a:moveTo>
                  <a:lnTo>
                    <a:pt x="504825" y="0"/>
                  </a:lnTo>
                  <a:lnTo>
                    <a:pt x="504825" y="19050"/>
                  </a:lnTo>
                  <a:lnTo>
                    <a:pt x="0" y="19050"/>
                  </a:lnTo>
                  <a:close/>
                </a:path>
              </a:pathLst>
            </a:custGeom>
            <a:grpFill/>
            <a:ln w="9525" cap="flat">
              <a:noFill/>
              <a:prstDash val="solid"/>
              <a:miter/>
            </a:ln>
          </p:spPr>
          <p:txBody>
            <a:bodyPr rtlCol="0" anchor="ctr">
              <a:noAutofit/>
            </a:bodyPr>
            <a:lstStyle/>
            <a:p>
              <a:endParaRPr lang="zh-CN" altLang="en-US"/>
            </a:p>
          </p:txBody>
        </p:sp>
        <p:sp>
          <p:nvSpPr>
            <p:cNvPr id="17" name="任意多边形: 形状 16">
              <a:extLst>
                <a:ext uri="{FF2B5EF4-FFF2-40B4-BE49-F238E27FC236}">
                  <a16:creationId xmlns:a16="http://schemas.microsoft.com/office/drawing/2014/main" xmlns="" id="{D63348C5-8F9F-FC07-1B54-9A6DB3F5DB26}"/>
                </a:ext>
              </a:extLst>
            </p:cNvPr>
            <p:cNvSpPr/>
            <p:nvPr/>
          </p:nvSpPr>
          <p:spPr>
            <a:xfrm>
              <a:off x="5981715" y="1979382"/>
              <a:ext cx="352425" cy="19050"/>
            </a:xfrm>
            <a:custGeom>
              <a:avLst/>
              <a:gdLst>
                <a:gd name="connsiteX0" fmla="*/ 0 w 352425"/>
                <a:gd name="connsiteY0" fmla="*/ 0 h 19050"/>
                <a:gd name="connsiteX1" fmla="*/ 352425 w 352425"/>
                <a:gd name="connsiteY1" fmla="*/ 0 h 19050"/>
                <a:gd name="connsiteX2" fmla="*/ 352425 w 352425"/>
                <a:gd name="connsiteY2" fmla="*/ 19050 h 19050"/>
                <a:gd name="connsiteX3" fmla="*/ 0 w 3524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52425" h="19050">
                  <a:moveTo>
                    <a:pt x="0" y="0"/>
                  </a:moveTo>
                  <a:lnTo>
                    <a:pt x="352425" y="0"/>
                  </a:lnTo>
                  <a:lnTo>
                    <a:pt x="352425" y="19050"/>
                  </a:lnTo>
                  <a:lnTo>
                    <a:pt x="0" y="19050"/>
                  </a:lnTo>
                  <a:close/>
                </a:path>
              </a:pathLst>
            </a:custGeom>
            <a:grpFill/>
            <a:ln w="9525" cap="flat">
              <a:noFill/>
              <a:prstDash val="solid"/>
              <a:miter/>
            </a:ln>
          </p:spPr>
          <p:txBody>
            <a:bodyPr rtlCol="0" anchor="ctr">
              <a:noAutofit/>
            </a:bodyPr>
            <a:lstStyle/>
            <a:p>
              <a:endParaRPr lang="zh-CN" altLang="en-US"/>
            </a:p>
          </p:txBody>
        </p:sp>
        <p:sp>
          <p:nvSpPr>
            <p:cNvPr id="18" name="任意多边形: 形状 17">
              <a:extLst>
                <a:ext uri="{FF2B5EF4-FFF2-40B4-BE49-F238E27FC236}">
                  <a16:creationId xmlns:a16="http://schemas.microsoft.com/office/drawing/2014/main" xmlns="" id="{9FA8D5EE-478A-33D7-9CDC-C18B4302C53C}"/>
                </a:ext>
              </a:extLst>
            </p:cNvPr>
            <p:cNvSpPr/>
            <p:nvPr/>
          </p:nvSpPr>
          <p:spPr>
            <a:xfrm>
              <a:off x="6365211" y="2188929"/>
              <a:ext cx="147408" cy="147408"/>
            </a:xfrm>
            <a:custGeom>
              <a:avLst/>
              <a:gdLst>
                <a:gd name="connsiteX0" fmla="*/ 0 w 147408"/>
                <a:gd name="connsiteY0" fmla="*/ 73724 h 147408"/>
                <a:gd name="connsiteX1" fmla="*/ 73723 w 147408"/>
                <a:gd name="connsiteY1" fmla="*/ 147409 h 147408"/>
                <a:gd name="connsiteX2" fmla="*/ 147409 w 147408"/>
                <a:gd name="connsiteY2" fmla="*/ 73685 h 147408"/>
                <a:gd name="connsiteX3" fmla="*/ 73704 w 147408"/>
                <a:gd name="connsiteY3" fmla="*/ 0 h 147408"/>
                <a:gd name="connsiteX4" fmla="*/ 0 w 147408"/>
                <a:gd name="connsiteY4" fmla="*/ 73724 h 147408"/>
                <a:gd name="connsiteX5" fmla="*/ 128359 w 147408"/>
                <a:gd name="connsiteY5" fmla="*/ 73724 h 147408"/>
                <a:gd name="connsiteX6" fmla="*/ 73685 w 147408"/>
                <a:gd name="connsiteY6" fmla="*/ 128359 h 147408"/>
                <a:gd name="connsiteX7" fmla="*/ 19050 w 147408"/>
                <a:gd name="connsiteY7" fmla="*/ 73685 h 147408"/>
                <a:gd name="connsiteX8" fmla="*/ 73704 w 147408"/>
                <a:gd name="connsiteY8" fmla="*/ 19050 h 147408"/>
                <a:gd name="connsiteX9" fmla="*/ 128359 w 147408"/>
                <a:gd name="connsiteY9" fmla="*/ 73724 h 14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408" h="147408">
                  <a:moveTo>
                    <a:pt x="0" y="73724"/>
                  </a:moveTo>
                  <a:cubicBezTo>
                    <a:pt x="10" y="114430"/>
                    <a:pt x="33017" y="147419"/>
                    <a:pt x="73723" y="147409"/>
                  </a:cubicBezTo>
                  <a:cubicBezTo>
                    <a:pt x="114430" y="147398"/>
                    <a:pt x="147419" y="114391"/>
                    <a:pt x="147409" y="73685"/>
                  </a:cubicBezTo>
                  <a:cubicBezTo>
                    <a:pt x="147398" y="32987"/>
                    <a:pt x="114403" y="0"/>
                    <a:pt x="73704" y="0"/>
                  </a:cubicBezTo>
                  <a:cubicBezTo>
                    <a:pt x="32994" y="6"/>
                    <a:pt x="-6" y="33013"/>
                    <a:pt x="0" y="73724"/>
                  </a:cubicBezTo>
                  <a:close/>
                  <a:moveTo>
                    <a:pt x="128359" y="73724"/>
                  </a:moveTo>
                  <a:cubicBezTo>
                    <a:pt x="128348" y="103908"/>
                    <a:pt x="103870" y="128369"/>
                    <a:pt x="73685" y="128359"/>
                  </a:cubicBezTo>
                  <a:cubicBezTo>
                    <a:pt x="43501" y="128348"/>
                    <a:pt x="19040" y="103870"/>
                    <a:pt x="19050" y="73685"/>
                  </a:cubicBezTo>
                  <a:cubicBezTo>
                    <a:pt x="19060" y="43508"/>
                    <a:pt x="43527" y="19050"/>
                    <a:pt x="73704" y="19050"/>
                  </a:cubicBezTo>
                  <a:cubicBezTo>
                    <a:pt x="103882" y="19087"/>
                    <a:pt x="128332" y="43546"/>
                    <a:pt x="128359" y="73724"/>
                  </a:cubicBezTo>
                  <a:close/>
                </a:path>
              </a:pathLst>
            </a:custGeom>
            <a:grpFill/>
            <a:ln w="9525" cap="flat">
              <a:noFill/>
              <a:prstDash val="solid"/>
              <a:miter/>
            </a:ln>
          </p:spPr>
          <p:txBody>
            <a:bodyPr rtlCol="0" anchor="ctr">
              <a:noAutofit/>
            </a:bodyPr>
            <a:lstStyle/>
            <a:p>
              <a:endParaRPr lang="zh-CN" altLang="en-US"/>
            </a:p>
          </p:txBody>
        </p:sp>
        <p:sp>
          <p:nvSpPr>
            <p:cNvPr id="19" name="任意多边形: 形状 18">
              <a:extLst>
                <a:ext uri="{FF2B5EF4-FFF2-40B4-BE49-F238E27FC236}">
                  <a16:creationId xmlns:a16="http://schemas.microsoft.com/office/drawing/2014/main" xmlns="" id="{33BF0830-A353-CEB7-093F-93B521F50A31}"/>
                </a:ext>
              </a:extLst>
            </p:cNvPr>
            <p:cNvSpPr/>
            <p:nvPr/>
          </p:nvSpPr>
          <p:spPr>
            <a:xfrm>
              <a:off x="5965159" y="2190883"/>
              <a:ext cx="147408" cy="147408"/>
            </a:xfrm>
            <a:custGeom>
              <a:avLst/>
              <a:gdLst>
                <a:gd name="connsiteX0" fmla="*/ 0 w 147408"/>
                <a:gd name="connsiteY0" fmla="*/ 73723 h 147408"/>
                <a:gd name="connsiteX1" fmla="*/ 73724 w 147408"/>
                <a:gd name="connsiteY1" fmla="*/ 147409 h 147408"/>
                <a:gd name="connsiteX2" fmla="*/ 147409 w 147408"/>
                <a:gd name="connsiteY2" fmla="*/ 73685 h 147408"/>
                <a:gd name="connsiteX3" fmla="*/ 73704 w 147408"/>
                <a:gd name="connsiteY3" fmla="*/ 0 h 147408"/>
                <a:gd name="connsiteX4" fmla="*/ 0 w 147408"/>
                <a:gd name="connsiteY4" fmla="*/ 73723 h 147408"/>
                <a:gd name="connsiteX5" fmla="*/ 128359 w 147408"/>
                <a:gd name="connsiteY5" fmla="*/ 73723 h 147408"/>
                <a:gd name="connsiteX6" fmla="*/ 73685 w 147408"/>
                <a:gd name="connsiteY6" fmla="*/ 128359 h 147408"/>
                <a:gd name="connsiteX7" fmla="*/ 19050 w 147408"/>
                <a:gd name="connsiteY7" fmla="*/ 73685 h 147408"/>
                <a:gd name="connsiteX8" fmla="*/ 73704 w 147408"/>
                <a:gd name="connsiteY8" fmla="*/ 19050 h 147408"/>
                <a:gd name="connsiteX9" fmla="*/ 128359 w 147408"/>
                <a:gd name="connsiteY9" fmla="*/ 73723 h 14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408" h="147408">
                  <a:moveTo>
                    <a:pt x="0" y="73723"/>
                  </a:moveTo>
                  <a:cubicBezTo>
                    <a:pt x="10" y="114430"/>
                    <a:pt x="33017" y="147419"/>
                    <a:pt x="73724" y="147409"/>
                  </a:cubicBezTo>
                  <a:cubicBezTo>
                    <a:pt x="114430" y="147398"/>
                    <a:pt x="147419" y="114391"/>
                    <a:pt x="147409" y="73685"/>
                  </a:cubicBezTo>
                  <a:cubicBezTo>
                    <a:pt x="147398" y="32987"/>
                    <a:pt x="114403" y="0"/>
                    <a:pt x="73704" y="0"/>
                  </a:cubicBezTo>
                  <a:cubicBezTo>
                    <a:pt x="32994" y="6"/>
                    <a:pt x="-6" y="33013"/>
                    <a:pt x="0" y="73723"/>
                  </a:cubicBezTo>
                  <a:close/>
                  <a:moveTo>
                    <a:pt x="128359" y="73723"/>
                  </a:moveTo>
                  <a:cubicBezTo>
                    <a:pt x="128348" y="103908"/>
                    <a:pt x="103870" y="128369"/>
                    <a:pt x="73685" y="128359"/>
                  </a:cubicBezTo>
                  <a:cubicBezTo>
                    <a:pt x="43501" y="128348"/>
                    <a:pt x="19040" y="103870"/>
                    <a:pt x="19050" y="73685"/>
                  </a:cubicBezTo>
                  <a:cubicBezTo>
                    <a:pt x="19060" y="43508"/>
                    <a:pt x="43527" y="19050"/>
                    <a:pt x="73704" y="19050"/>
                  </a:cubicBezTo>
                  <a:cubicBezTo>
                    <a:pt x="103880" y="19092"/>
                    <a:pt x="128327" y="43548"/>
                    <a:pt x="128359" y="73723"/>
                  </a:cubicBezTo>
                  <a:close/>
                </a:path>
              </a:pathLst>
            </a:custGeom>
            <a:grpFill/>
            <a:ln w="9525" cap="flat">
              <a:noFill/>
              <a:prstDash val="solid"/>
              <a:miter/>
            </a:ln>
          </p:spPr>
          <p:txBody>
            <a:bodyPr rtlCol="0" anchor="ctr">
              <a:noAutofit/>
            </a:bodyPr>
            <a:lstStyle/>
            <a:p>
              <a:endParaRPr lang="zh-CN" altLang="en-US"/>
            </a:p>
          </p:txBody>
        </p:sp>
        <p:sp>
          <p:nvSpPr>
            <p:cNvPr id="20" name="任意多边形: 形状 19">
              <a:extLst>
                <a:ext uri="{FF2B5EF4-FFF2-40B4-BE49-F238E27FC236}">
                  <a16:creationId xmlns:a16="http://schemas.microsoft.com/office/drawing/2014/main" xmlns="" id="{0D36200A-0F59-29F1-0058-2AEDE287FDBB}"/>
                </a:ext>
              </a:extLst>
            </p:cNvPr>
            <p:cNvSpPr/>
            <p:nvPr/>
          </p:nvSpPr>
          <p:spPr>
            <a:xfrm>
              <a:off x="6300260" y="2349827"/>
              <a:ext cx="291055" cy="141941"/>
            </a:xfrm>
            <a:custGeom>
              <a:avLst/>
              <a:gdLst>
                <a:gd name="connsiteX0" fmla="*/ 273272 w 291055"/>
                <a:gd name="connsiteY0" fmla="*/ 45025 h 141941"/>
                <a:gd name="connsiteX1" fmla="*/ 200330 w 291055"/>
                <a:gd name="connsiteY1" fmla="*/ 9344 h 141941"/>
                <a:gd name="connsiteX2" fmla="*/ 138655 w 291055"/>
                <a:gd name="connsiteY2" fmla="*/ 0 h 141941"/>
                <a:gd name="connsiteX3" fmla="*/ 77105 w 291055"/>
                <a:gd name="connsiteY3" fmla="*/ 9306 h 141941"/>
                <a:gd name="connsiteX4" fmla="*/ 4115 w 291055"/>
                <a:gd name="connsiteY4" fmla="*/ 44958 h 141941"/>
                <a:gd name="connsiteX5" fmla="*/ 0 w 291055"/>
                <a:gd name="connsiteY5" fmla="*/ 48673 h 141941"/>
                <a:gd name="connsiteX6" fmla="*/ 5772 w 291055"/>
                <a:gd name="connsiteY6" fmla="*/ 50197 h 141941"/>
                <a:gd name="connsiteX7" fmla="*/ 22546 w 291055"/>
                <a:gd name="connsiteY7" fmla="*/ 55588 h 141941"/>
                <a:gd name="connsiteX8" fmla="*/ 82229 w 291055"/>
                <a:gd name="connsiteY8" fmla="*/ 27699 h 141941"/>
                <a:gd name="connsiteX9" fmla="*/ 138655 w 291055"/>
                <a:gd name="connsiteY9" fmla="*/ 19126 h 141941"/>
                <a:gd name="connsiteX10" fmla="*/ 194977 w 291055"/>
                <a:gd name="connsiteY10" fmla="*/ 27699 h 141941"/>
                <a:gd name="connsiteX11" fmla="*/ 261290 w 291055"/>
                <a:gd name="connsiteY11" fmla="*/ 59912 h 141941"/>
                <a:gd name="connsiteX12" fmla="*/ 272005 w 291055"/>
                <a:gd name="connsiteY12" fmla="*/ 80982 h 141941"/>
                <a:gd name="connsiteX13" fmla="*/ 272005 w 291055"/>
                <a:gd name="connsiteY13" fmla="*/ 141942 h 141941"/>
                <a:gd name="connsiteX14" fmla="*/ 291055 w 291055"/>
                <a:gd name="connsiteY14" fmla="*/ 141942 h 141941"/>
                <a:gd name="connsiteX15" fmla="*/ 291055 w 291055"/>
                <a:gd name="connsiteY15" fmla="*/ 80982 h 141941"/>
                <a:gd name="connsiteX16" fmla="*/ 273272 w 291055"/>
                <a:gd name="connsiteY16" fmla="*/ 45025 h 14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055" h="141941">
                  <a:moveTo>
                    <a:pt x="273272" y="45025"/>
                  </a:moveTo>
                  <a:cubicBezTo>
                    <a:pt x="251619" y="28324"/>
                    <a:pt x="226805" y="16186"/>
                    <a:pt x="200330" y="9344"/>
                  </a:cubicBezTo>
                  <a:cubicBezTo>
                    <a:pt x="180346" y="3199"/>
                    <a:pt x="159563" y="51"/>
                    <a:pt x="138655" y="0"/>
                  </a:cubicBezTo>
                  <a:cubicBezTo>
                    <a:pt x="117815" y="338"/>
                    <a:pt x="97114" y="3468"/>
                    <a:pt x="77105" y="9306"/>
                  </a:cubicBezTo>
                  <a:cubicBezTo>
                    <a:pt x="50910" y="16916"/>
                    <a:pt x="26220" y="28976"/>
                    <a:pt x="4115" y="44958"/>
                  </a:cubicBezTo>
                  <a:cubicBezTo>
                    <a:pt x="2675" y="46118"/>
                    <a:pt x="1301" y="47358"/>
                    <a:pt x="0" y="48673"/>
                  </a:cubicBezTo>
                  <a:cubicBezTo>
                    <a:pt x="1905" y="49206"/>
                    <a:pt x="3810" y="49625"/>
                    <a:pt x="5772" y="50197"/>
                  </a:cubicBezTo>
                  <a:cubicBezTo>
                    <a:pt x="11563" y="51845"/>
                    <a:pt x="17107" y="53673"/>
                    <a:pt x="22546" y="55588"/>
                  </a:cubicBezTo>
                  <a:cubicBezTo>
                    <a:pt x="40937" y="43365"/>
                    <a:pt x="61054" y="33963"/>
                    <a:pt x="82229" y="27699"/>
                  </a:cubicBezTo>
                  <a:cubicBezTo>
                    <a:pt x="100574" y="22347"/>
                    <a:pt x="119549" y="19463"/>
                    <a:pt x="138655" y="19126"/>
                  </a:cubicBezTo>
                  <a:cubicBezTo>
                    <a:pt x="157750" y="19182"/>
                    <a:pt x="176731" y="22071"/>
                    <a:pt x="194977" y="27699"/>
                  </a:cubicBezTo>
                  <a:cubicBezTo>
                    <a:pt x="219029" y="33851"/>
                    <a:pt x="241586" y="44808"/>
                    <a:pt x="261290" y="59912"/>
                  </a:cubicBezTo>
                  <a:cubicBezTo>
                    <a:pt x="267838" y="64975"/>
                    <a:pt x="271771" y="72708"/>
                    <a:pt x="272005" y="80982"/>
                  </a:cubicBezTo>
                  <a:lnTo>
                    <a:pt x="272005" y="141942"/>
                  </a:lnTo>
                  <a:lnTo>
                    <a:pt x="291055" y="141942"/>
                  </a:lnTo>
                  <a:lnTo>
                    <a:pt x="291055" y="80982"/>
                  </a:lnTo>
                  <a:cubicBezTo>
                    <a:pt x="290829" y="66933"/>
                    <a:pt x="284299" y="53731"/>
                    <a:pt x="273272" y="45025"/>
                  </a:cubicBezTo>
                  <a:close/>
                </a:path>
              </a:pathLst>
            </a:custGeom>
            <a:grpFill/>
            <a:ln w="9525" cap="flat">
              <a:noFill/>
              <a:prstDash val="solid"/>
              <a:miter/>
            </a:ln>
          </p:spPr>
          <p:txBody>
            <a:bodyPr rtlCol="0" anchor="ctr">
              <a:noAutofit/>
            </a:bodyPr>
            <a:lstStyle/>
            <a:p>
              <a:endParaRPr lang="zh-CN" altLang="en-US"/>
            </a:p>
          </p:txBody>
        </p:sp>
        <p:sp>
          <p:nvSpPr>
            <p:cNvPr id="21" name="任意多边形: 形状 20">
              <a:extLst>
                <a:ext uri="{FF2B5EF4-FFF2-40B4-BE49-F238E27FC236}">
                  <a16:creationId xmlns:a16="http://schemas.microsoft.com/office/drawing/2014/main" xmlns="" id="{9DA7FF51-F6C9-22BE-9C02-FCF65F4BB392}"/>
                </a:ext>
              </a:extLst>
            </p:cNvPr>
            <p:cNvSpPr/>
            <p:nvPr/>
          </p:nvSpPr>
          <p:spPr>
            <a:xfrm>
              <a:off x="5886469" y="2351808"/>
              <a:ext cx="289456" cy="141922"/>
            </a:xfrm>
            <a:custGeom>
              <a:avLst/>
              <a:gdLst>
                <a:gd name="connsiteX0" fmla="*/ 267252 w 289455"/>
                <a:gd name="connsiteY0" fmla="*/ 54293 h 141922"/>
                <a:gd name="connsiteX1" fmla="*/ 285645 w 289455"/>
                <a:gd name="connsiteY1" fmla="*/ 48158 h 141922"/>
                <a:gd name="connsiteX2" fmla="*/ 289455 w 289455"/>
                <a:gd name="connsiteY2" fmla="*/ 47206 h 141922"/>
                <a:gd name="connsiteX3" fmla="*/ 287026 w 289455"/>
                <a:gd name="connsiteY3" fmla="*/ 45034 h 141922"/>
                <a:gd name="connsiteX4" fmla="*/ 214084 w 289455"/>
                <a:gd name="connsiteY4" fmla="*/ 9335 h 141922"/>
                <a:gd name="connsiteX5" fmla="*/ 152400 w 289455"/>
                <a:gd name="connsiteY5" fmla="*/ 0 h 141922"/>
                <a:gd name="connsiteX6" fmla="*/ 90849 w 289455"/>
                <a:gd name="connsiteY6" fmla="*/ 9296 h 141922"/>
                <a:gd name="connsiteX7" fmla="*/ 17859 w 289455"/>
                <a:gd name="connsiteY7" fmla="*/ 44958 h 141922"/>
                <a:gd name="connsiteX8" fmla="*/ 0 w 289455"/>
                <a:gd name="connsiteY8" fmla="*/ 80963 h 141922"/>
                <a:gd name="connsiteX9" fmla="*/ 0 w 289455"/>
                <a:gd name="connsiteY9" fmla="*/ 141923 h 141922"/>
                <a:gd name="connsiteX10" fmla="*/ 19050 w 289455"/>
                <a:gd name="connsiteY10" fmla="*/ 141923 h 141922"/>
                <a:gd name="connsiteX11" fmla="*/ 19050 w 289455"/>
                <a:gd name="connsiteY11" fmla="*/ 80963 h 141922"/>
                <a:gd name="connsiteX12" fmla="*/ 29413 w 289455"/>
                <a:gd name="connsiteY12" fmla="*/ 60084 h 141922"/>
                <a:gd name="connsiteX13" fmla="*/ 95974 w 289455"/>
                <a:gd name="connsiteY13" fmla="*/ 27623 h 141922"/>
                <a:gd name="connsiteX14" fmla="*/ 152400 w 289455"/>
                <a:gd name="connsiteY14" fmla="*/ 19050 h 141922"/>
                <a:gd name="connsiteX15" fmla="*/ 208721 w 289455"/>
                <a:gd name="connsiteY15" fmla="*/ 27623 h 141922"/>
                <a:gd name="connsiteX16" fmla="*/ 267252 w 289455"/>
                <a:gd name="connsiteY16" fmla="*/ 54293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455" h="141922">
                  <a:moveTo>
                    <a:pt x="267252" y="54293"/>
                  </a:moveTo>
                  <a:cubicBezTo>
                    <a:pt x="273377" y="51987"/>
                    <a:pt x="279521" y="49901"/>
                    <a:pt x="285645" y="48158"/>
                  </a:cubicBezTo>
                  <a:cubicBezTo>
                    <a:pt x="286950" y="47806"/>
                    <a:pt x="288160" y="47558"/>
                    <a:pt x="289455" y="47206"/>
                  </a:cubicBezTo>
                  <a:cubicBezTo>
                    <a:pt x="288655" y="46472"/>
                    <a:pt x="287884" y="45711"/>
                    <a:pt x="287026" y="45034"/>
                  </a:cubicBezTo>
                  <a:cubicBezTo>
                    <a:pt x="265376" y="28325"/>
                    <a:pt x="240561" y="16180"/>
                    <a:pt x="214084" y="9335"/>
                  </a:cubicBezTo>
                  <a:cubicBezTo>
                    <a:pt x="194096" y="3197"/>
                    <a:pt x="173309" y="51"/>
                    <a:pt x="152400" y="0"/>
                  </a:cubicBezTo>
                  <a:cubicBezTo>
                    <a:pt x="131560" y="341"/>
                    <a:pt x="110861" y="3467"/>
                    <a:pt x="90849" y="9296"/>
                  </a:cubicBezTo>
                  <a:cubicBezTo>
                    <a:pt x="64652" y="16904"/>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29577" y="33201"/>
                    <a:pt x="249358" y="42215"/>
                    <a:pt x="267252" y="54293"/>
                  </a:cubicBezTo>
                  <a:close/>
                </a:path>
              </a:pathLst>
            </a:custGeom>
            <a:grpFill/>
            <a:ln w="9525" cap="flat">
              <a:noFill/>
              <a:prstDash val="solid"/>
              <a:miter/>
            </a:ln>
          </p:spPr>
          <p:txBody>
            <a:bodyPr rtlCol="0" anchor="ctr">
              <a:noAutofit/>
            </a:bodyPr>
            <a:lstStyle/>
            <a:p>
              <a:endParaRPr lang="zh-CN" altLang="en-US"/>
            </a:p>
          </p:txBody>
        </p:sp>
        <p:sp>
          <p:nvSpPr>
            <p:cNvPr id="22" name="任意多边形: 形状 21">
              <a:extLst>
                <a:ext uri="{FF2B5EF4-FFF2-40B4-BE49-F238E27FC236}">
                  <a16:creationId xmlns:a16="http://schemas.microsoft.com/office/drawing/2014/main" xmlns="" id="{BFB9695F-34C6-6D6E-75A9-60B2AE9A84B1}"/>
                </a:ext>
              </a:extLst>
            </p:cNvPr>
            <p:cNvSpPr/>
            <p:nvPr/>
          </p:nvSpPr>
          <p:spPr>
            <a:xfrm>
              <a:off x="6086489" y="2408959"/>
              <a:ext cx="304801" cy="141922"/>
            </a:xfrm>
            <a:custGeom>
              <a:avLst/>
              <a:gdLst>
                <a:gd name="connsiteX0" fmla="*/ 287017 w 304800"/>
                <a:gd name="connsiteY0" fmla="*/ 45006 h 141922"/>
                <a:gd name="connsiteX1" fmla="*/ 214074 w 304800"/>
                <a:gd name="connsiteY1" fmla="*/ 9306 h 141922"/>
                <a:gd name="connsiteX2" fmla="*/ 152400 w 304800"/>
                <a:gd name="connsiteY2" fmla="*/ 0 h 141922"/>
                <a:gd name="connsiteX3" fmla="*/ 90849 w 304800"/>
                <a:gd name="connsiteY3" fmla="*/ 9296 h 141922"/>
                <a:gd name="connsiteX4" fmla="*/ 17859 w 304800"/>
                <a:gd name="connsiteY4" fmla="*/ 44958 h 141922"/>
                <a:gd name="connsiteX5" fmla="*/ 0 w 304800"/>
                <a:gd name="connsiteY5" fmla="*/ 80963 h 141922"/>
                <a:gd name="connsiteX6" fmla="*/ 0 w 304800"/>
                <a:gd name="connsiteY6" fmla="*/ 141923 h 141922"/>
                <a:gd name="connsiteX7" fmla="*/ 19050 w 304800"/>
                <a:gd name="connsiteY7" fmla="*/ 141923 h 141922"/>
                <a:gd name="connsiteX8" fmla="*/ 19050 w 304800"/>
                <a:gd name="connsiteY8" fmla="*/ 80963 h 141922"/>
                <a:gd name="connsiteX9" fmla="*/ 29413 w 304800"/>
                <a:gd name="connsiteY9" fmla="*/ 60084 h 141922"/>
                <a:gd name="connsiteX10" fmla="*/ 95974 w 304800"/>
                <a:gd name="connsiteY10" fmla="*/ 27623 h 141922"/>
                <a:gd name="connsiteX11" fmla="*/ 152400 w 304800"/>
                <a:gd name="connsiteY11" fmla="*/ 19050 h 141922"/>
                <a:gd name="connsiteX12" fmla="*/ 208721 w 304800"/>
                <a:gd name="connsiteY12" fmla="*/ 27623 h 141922"/>
                <a:gd name="connsiteX13" fmla="*/ 275034 w 304800"/>
                <a:gd name="connsiteY13" fmla="*/ 59836 h 141922"/>
                <a:gd name="connsiteX14" fmla="*/ 285750 w 304800"/>
                <a:gd name="connsiteY14" fmla="*/ 80963 h 141922"/>
                <a:gd name="connsiteX15" fmla="*/ 285750 w 304800"/>
                <a:gd name="connsiteY15" fmla="*/ 141923 h 141922"/>
                <a:gd name="connsiteX16" fmla="*/ 304800 w 304800"/>
                <a:gd name="connsiteY16" fmla="*/ 141923 h 141922"/>
                <a:gd name="connsiteX17" fmla="*/ 304800 w 304800"/>
                <a:gd name="connsiteY17" fmla="*/ 80963 h 141922"/>
                <a:gd name="connsiteX18" fmla="*/ 287017 w 304800"/>
                <a:gd name="connsiteY18" fmla="*/ 45006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141922">
                  <a:moveTo>
                    <a:pt x="287017" y="45006"/>
                  </a:moveTo>
                  <a:cubicBezTo>
                    <a:pt x="265367" y="28296"/>
                    <a:pt x="240552" y="16152"/>
                    <a:pt x="214074" y="9306"/>
                  </a:cubicBezTo>
                  <a:cubicBezTo>
                    <a:pt x="194088" y="3179"/>
                    <a:pt x="173305" y="43"/>
                    <a:pt x="152400" y="0"/>
                  </a:cubicBezTo>
                  <a:cubicBezTo>
                    <a:pt x="131560" y="341"/>
                    <a:pt x="110861" y="3467"/>
                    <a:pt x="90849" y="9296"/>
                  </a:cubicBezTo>
                  <a:cubicBezTo>
                    <a:pt x="64652" y="16904"/>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32773" y="33777"/>
                    <a:pt x="255330" y="44734"/>
                    <a:pt x="275034" y="59836"/>
                  </a:cubicBezTo>
                  <a:cubicBezTo>
                    <a:pt x="281598" y="64912"/>
                    <a:pt x="285532" y="72668"/>
                    <a:pt x="285750" y="80963"/>
                  </a:cubicBezTo>
                  <a:lnTo>
                    <a:pt x="285750" y="141923"/>
                  </a:lnTo>
                  <a:lnTo>
                    <a:pt x="304800" y="141923"/>
                  </a:lnTo>
                  <a:lnTo>
                    <a:pt x="304800" y="80963"/>
                  </a:lnTo>
                  <a:cubicBezTo>
                    <a:pt x="304577" y="66913"/>
                    <a:pt x="298047" y="53710"/>
                    <a:pt x="287017" y="45006"/>
                  </a:cubicBezTo>
                  <a:close/>
                </a:path>
              </a:pathLst>
            </a:custGeom>
            <a:grpFill/>
            <a:ln w="9525" cap="flat">
              <a:noFill/>
              <a:prstDash val="solid"/>
              <a:miter/>
            </a:ln>
          </p:spPr>
          <p:txBody>
            <a:bodyPr rtlCol="0" anchor="ctr">
              <a:noAutofit/>
            </a:bodyPr>
            <a:lstStyle/>
            <a:p>
              <a:endParaRPr lang="zh-CN" altLang="en-US"/>
            </a:p>
          </p:txBody>
        </p:sp>
        <p:sp>
          <p:nvSpPr>
            <p:cNvPr id="23" name="任意多边形: 形状 22">
              <a:extLst>
                <a:ext uri="{FF2B5EF4-FFF2-40B4-BE49-F238E27FC236}">
                  <a16:creationId xmlns:a16="http://schemas.microsoft.com/office/drawing/2014/main" xmlns="" id="{03436409-9686-3AEB-EE56-B781484BD865}"/>
                </a:ext>
              </a:extLst>
            </p:cNvPr>
            <p:cNvSpPr/>
            <p:nvPr/>
          </p:nvSpPr>
          <p:spPr>
            <a:xfrm>
              <a:off x="6165171" y="2248029"/>
              <a:ext cx="147408" cy="147408"/>
            </a:xfrm>
            <a:custGeom>
              <a:avLst/>
              <a:gdLst>
                <a:gd name="connsiteX0" fmla="*/ 0 w 147408"/>
                <a:gd name="connsiteY0" fmla="*/ 73723 h 147408"/>
                <a:gd name="connsiteX1" fmla="*/ 73723 w 147408"/>
                <a:gd name="connsiteY1" fmla="*/ 147409 h 147408"/>
                <a:gd name="connsiteX2" fmla="*/ 147409 w 147408"/>
                <a:gd name="connsiteY2" fmla="*/ 73685 h 147408"/>
                <a:gd name="connsiteX3" fmla="*/ 73704 w 147408"/>
                <a:gd name="connsiteY3" fmla="*/ 0 h 147408"/>
                <a:gd name="connsiteX4" fmla="*/ 0 w 147408"/>
                <a:gd name="connsiteY4" fmla="*/ 73723 h 147408"/>
                <a:gd name="connsiteX5" fmla="*/ 128359 w 147408"/>
                <a:gd name="connsiteY5" fmla="*/ 73723 h 147408"/>
                <a:gd name="connsiteX6" fmla="*/ 73685 w 147408"/>
                <a:gd name="connsiteY6" fmla="*/ 128359 h 147408"/>
                <a:gd name="connsiteX7" fmla="*/ 19050 w 147408"/>
                <a:gd name="connsiteY7" fmla="*/ 73685 h 147408"/>
                <a:gd name="connsiteX8" fmla="*/ 73704 w 147408"/>
                <a:gd name="connsiteY8" fmla="*/ 19050 h 147408"/>
                <a:gd name="connsiteX9" fmla="*/ 128359 w 147408"/>
                <a:gd name="connsiteY9" fmla="*/ 73723 h 14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408" h="147408">
                  <a:moveTo>
                    <a:pt x="0" y="73723"/>
                  </a:moveTo>
                  <a:cubicBezTo>
                    <a:pt x="10" y="114430"/>
                    <a:pt x="33017" y="147419"/>
                    <a:pt x="73723" y="147409"/>
                  </a:cubicBezTo>
                  <a:cubicBezTo>
                    <a:pt x="114430" y="147398"/>
                    <a:pt x="147419" y="114391"/>
                    <a:pt x="147409" y="73685"/>
                  </a:cubicBezTo>
                  <a:cubicBezTo>
                    <a:pt x="147398" y="32987"/>
                    <a:pt x="114403" y="0"/>
                    <a:pt x="73704" y="0"/>
                  </a:cubicBezTo>
                  <a:cubicBezTo>
                    <a:pt x="32994" y="6"/>
                    <a:pt x="-6" y="33013"/>
                    <a:pt x="0" y="73723"/>
                  </a:cubicBezTo>
                  <a:close/>
                  <a:moveTo>
                    <a:pt x="128359" y="73723"/>
                  </a:moveTo>
                  <a:cubicBezTo>
                    <a:pt x="128348" y="103908"/>
                    <a:pt x="103870" y="128369"/>
                    <a:pt x="73685" y="128359"/>
                  </a:cubicBezTo>
                  <a:cubicBezTo>
                    <a:pt x="43501" y="128348"/>
                    <a:pt x="19040" y="103870"/>
                    <a:pt x="19050" y="73685"/>
                  </a:cubicBezTo>
                  <a:cubicBezTo>
                    <a:pt x="19060" y="43508"/>
                    <a:pt x="43527" y="19050"/>
                    <a:pt x="73704" y="19050"/>
                  </a:cubicBezTo>
                  <a:cubicBezTo>
                    <a:pt x="103880" y="19092"/>
                    <a:pt x="128327" y="43548"/>
                    <a:pt x="128359" y="73723"/>
                  </a:cubicBezTo>
                  <a:close/>
                </a:path>
              </a:pathLst>
            </a:custGeom>
            <a:grpFill/>
            <a:ln w="9525" cap="flat">
              <a:noFill/>
              <a:prstDash val="solid"/>
              <a:miter/>
            </a:ln>
          </p:spPr>
          <p:txBody>
            <a:bodyPr rtlCol="0" anchor="ctr">
              <a:noAutofit/>
            </a:bodyPr>
            <a:lstStyle/>
            <a:p>
              <a:endParaRPr lang="zh-CN" altLang="en-US"/>
            </a:p>
          </p:txBody>
        </p:sp>
      </p:grpSp>
      <p:sp>
        <p:nvSpPr>
          <p:cNvPr id="5" name="梯形 4">
            <a:extLst>
              <a:ext uri="{FF2B5EF4-FFF2-40B4-BE49-F238E27FC236}">
                <a16:creationId xmlns:a16="http://schemas.microsoft.com/office/drawing/2014/main" xmlns="" id="{76F938B1-B8DB-A118-4137-F912467A4B5F}"/>
              </a:ext>
            </a:extLst>
          </p:cNvPr>
          <p:cNvSpPr/>
          <p:nvPr/>
        </p:nvSpPr>
        <p:spPr>
          <a:xfrm>
            <a:off x="1264984" y="2814361"/>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a:effectLst>
            <a:outerShdw blurRad="584200" dist="38100" dir="5400000" sx="102000" sy="102000" algn="t" rotWithShape="0">
              <a:schemeClr val="accent3">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35" name="文本框 34">
            <a:extLst>
              <a:ext uri="{FF2B5EF4-FFF2-40B4-BE49-F238E27FC236}">
                <a16:creationId xmlns:a16="http://schemas.microsoft.com/office/drawing/2014/main" xmlns="" id="{354AFDB6-7E8C-E887-5246-EE0C731F7F0A}"/>
              </a:ext>
            </a:extLst>
          </p:cNvPr>
          <p:cNvSpPr txBox="1"/>
          <p:nvPr/>
        </p:nvSpPr>
        <p:spPr>
          <a:xfrm>
            <a:off x="2218144" y="2804361"/>
            <a:ext cx="6828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en-US" altLang="zh-CN"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TOC</a:t>
            </a:r>
            <a:endParaRPr lang="zh-CN" altLang="en-US"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40" name="矩形: 剪去对角 39">
            <a:extLst>
              <a:ext uri="{FF2B5EF4-FFF2-40B4-BE49-F238E27FC236}">
                <a16:creationId xmlns:a16="http://schemas.microsoft.com/office/drawing/2014/main" xmlns="" id="{B8C66E6B-F650-0947-273C-F341B13888DF}"/>
              </a:ext>
            </a:extLst>
          </p:cNvPr>
          <p:cNvSpPr/>
          <p:nvPr/>
        </p:nvSpPr>
        <p:spPr>
          <a:xfrm>
            <a:off x="1332787"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2" name="矩形: 剪去对角 131">
            <a:extLst>
              <a:ext uri="{FF2B5EF4-FFF2-40B4-BE49-F238E27FC236}">
                <a16:creationId xmlns:a16="http://schemas.microsoft.com/office/drawing/2014/main" xmlns="" id="{3AD88FCD-3406-C60A-1684-ABC01C4C6D2B}"/>
              </a:ext>
            </a:extLst>
          </p:cNvPr>
          <p:cNvSpPr/>
          <p:nvPr/>
        </p:nvSpPr>
        <p:spPr>
          <a:xfrm>
            <a:off x="2653246"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4" name="矩形: 剪去对角 143">
            <a:extLst>
              <a:ext uri="{FF2B5EF4-FFF2-40B4-BE49-F238E27FC236}">
                <a16:creationId xmlns:a16="http://schemas.microsoft.com/office/drawing/2014/main" xmlns="" id="{2CBD2A15-6D14-9D9E-A4E6-4DD9B307838F}"/>
              </a:ext>
            </a:extLst>
          </p:cNvPr>
          <p:cNvSpPr/>
          <p:nvPr/>
        </p:nvSpPr>
        <p:spPr>
          <a:xfrm>
            <a:off x="1332787"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5" name="矩形: 剪去对角 144">
            <a:extLst>
              <a:ext uri="{FF2B5EF4-FFF2-40B4-BE49-F238E27FC236}">
                <a16:creationId xmlns:a16="http://schemas.microsoft.com/office/drawing/2014/main" xmlns="" id="{34A8D6AA-45C3-16A0-1D76-A8CBA2AEB38C}"/>
              </a:ext>
            </a:extLst>
          </p:cNvPr>
          <p:cNvSpPr/>
          <p:nvPr/>
        </p:nvSpPr>
        <p:spPr>
          <a:xfrm>
            <a:off x="2653246"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7" name="矩形: 剪去对角 146">
            <a:extLst>
              <a:ext uri="{FF2B5EF4-FFF2-40B4-BE49-F238E27FC236}">
                <a16:creationId xmlns:a16="http://schemas.microsoft.com/office/drawing/2014/main" xmlns="" id="{B65E701E-F2EE-BA70-3417-07040AE504CC}"/>
              </a:ext>
            </a:extLst>
          </p:cNvPr>
          <p:cNvSpPr/>
          <p:nvPr/>
        </p:nvSpPr>
        <p:spPr>
          <a:xfrm>
            <a:off x="1332787" y="4866988"/>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8" name="矩形: 剪去对角 147">
            <a:extLst>
              <a:ext uri="{FF2B5EF4-FFF2-40B4-BE49-F238E27FC236}">
                <a16:creationId xmlns:a16="http://schemas.microsoft.com/office/drawing/2014/main" xmlns="" id="{3C0B9318-9645-42DC-2362-3EBDED9CDCCB}"/>
              </a:ext>
            </a:extLst>
          </p:cNvPr>
          <p:cNvSpPr/>
          <p:nvPr/>
        </p:nvSpPr>
        <p:spPr>
          <a:xfrm>
            <a:off x="2653246" y="4866988"/>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9" name="文本框 118">
            <a:extLst>
              <a:ext uri="{FF2B5EF4-FFF2-40B4-BE49-F238E27FC236}">
                <a16:creationId xmlns:a16="http://schemas.microsoft.com/office/drawing/2014/main" xmlns="" id="{7B772D19-AA78-46F4-4956-0F3F83E6437B}"/>
              </a:ext>
            </a:extLst>
          </p:cNvPr>
          <p:cNvSpPr txBox="1"/>
          <p:nvPr/>
        </p:nvSpPr>
        <p:spPr>
          <a:xfrm>
            <a:off x="1540282" y="3786026"/>
            <a:ext cx="718145" cy="215444"/>
          </a:xfrm>
          <a:prstGeom prst="rect">
            <a:avLst/>
          </a:prstGeom>
          <a:noFill/>
        </p:spPr>
        <p:txBody>
          <a:bodyPr wrap="none" lIns="0" tIns="0" rIns="0" bIns="0" rtlCol="0">
            <a:noAutofit/>
          </a:bodyPr>
          <a:lstStyle/>
          <a:p>
            <a:pPr algn="ctr"/>
            <a:r>
              <a:rPr lang="zh-CN" altLang="en-US" sz="1400" dirty="0">
                <a:solidFill>
                  <a:schemeClr val="bg1"/>
                </a:solidFill>
              </a:rPr>
              <a:t>教育培训</a:t>
            </a:r>
          </a:p>
        </p:txBody>
      </p:sp>
      <p:sp>
        <p:nvSpPr>
          <p:cNvPr id="120" name="文本框 119">
            <a:extLst>
              <a:ext uri="{FF2B5EF4-FFF2-40B4-BE49-F238E27FC236}">
                <a16:creationId xmlns:a16="http://schemas.microsoft.com/office/drawing/2014/main" xmlns="" id="{E0BC4261-A6F0-F96F-5560-E1E537C0BBD3}"/>
              </a:ext>
            </a:extLst>
          </p:cNvPr>
          <p:cNvSpPr txBox="1"/>
          <p:nvPr/>
        </p:nvSpPr>
        <p:spPr>
          <a:xfrm>
            <a:off x="1719818" y="4368892"/>
            <a:ext cx="359073" cy="215444"/>
          </a:xfrm>
          <a:prstGeom prst="rect">
            <a:avLst/>
          </a:prstGeom>
          <a:noFill/>
        </p:spPr>
        <p:txBody>
          <a:bodyPr wrap="none" lIns="0" tIns="0" rIns="0" bIns="0" rtlCol="0">
            <a:noAutofit/>
          </a:bodyPr>
          <a:lstStyle/>
          <a:p>
            <a:pPr algn="ctr"/>
            <a:r>
              <a:rPr lang="zh-CN" altLang="en-US" sz="1400" dirty="0">
                <a:solidFill>
                  <a:schemeClr val="bg1"/>
                </a:solidFill>
              </a:rPr>
              <a:t>旅游</a:t>
            </a:r>
          </a:p>
        </p:txBody>
      </p:sp>
      <p:sp>
        <p:nvSpPr>
          <p:cNvPr id="121" name="文本框 120">
            <a:extLst>
              <a:ext uri="{FF2B5EF4-FFF2-40B4-BE49-F238E27FC236}">
                <a16:creationId xmlns:a16="http://schemas.microsoft.com/office/drawing/2014/main" xmlns="" id="{6E0F7E8E-A41B-42D6-BC49-F8BD14E74A71}"/>
              </a:ext>
            </a:extLst>
          </p:cNvPr>
          <p:cNvSpPr txBox="1"/>
          <p:nvPr/>
        </p:nvSpPr>
        <p:spPr>
          <a:xfrm>
            <a:off x="3040277" y="4368892"/>
            <a:ext cx="359073" cy="215444"/>
          </a:xfrm>
          <a:prstGeom prst="rect">
            <a:avLst/>
          </a:prstGeom>
          <a:noFill/>
        </p:spPr>
        <p:txBody>
          <a:bodyPr wrap="none" lIns="0" tIns="0" rIns="0" bIns="0" rtlCol="0">
            <a:noAutofit/>
          </a:bodyPr>
          <a:lstStyle/>
          <a:p>
            <a:pPr algn="ctr"/>
            <a:r>
              <a:rPr lang="zh-CN" altLang="en-US" sz="1400" dirty="0">
                <a:solidFill>
                  <a:schemeClr val="bg1"/>
                </a:solidFill>
              </a:rPr>
              <a:t>娱乐</a:t>
            </a:r>
          </a:p>
        </p:txBody>
      </p:sp>
      <p:sp>
        <p:nvSpPr>
          <p:cNvPr id="122" name="文本框 121">
            <a:extLst>
              <a:ext uri="{FF2B5EF4-FFF2-40B4-BE49-F238E27FC236}">
                <a16:creationId xmlns:a16="http://schemas.microsoft.com/office/drawing/2014/main" xmlns="" id="{931FDDD1-CE8C-283F-7103-DF7E7AFC725A}"/>
              </a:ext>
            </a:extLst>
          </p:cNvPr>
          <p:cNvSpPr txBox="1"/>
          <p:nvPr/>
        </p:nvSpPr>
        <p:spPr>
          <a:xfrm>
            <a:off x="2860741" y="3792529"/>
            <a:ext cx="718145" cy="215444"/>
          </a:xfrm>
          <a:prstGeom prst="rect">
            <a:avLst/>
          </a:prstGeom>
          <a:noFill/>
        </p:spPr>
        <p:txBody>
          <a:bodyPr wrap="none" lIns="0" tIns="0" rIns="0" bIns="0" rtlCol="0">
            <a:noAutofit/>
          </a:bodyPr>
          <a:lstStyle/>
          <a:p>
            <a:pPr algn="ctr"/>
            <a:r>
              <a:rPr lang="zh-CN" altLang="en-US" sz="1400" dirty="0">
                <a:solidFill>
                  <a:schemeClr val="bg1"/>
                </a:solidFill>
              </a:rPr>
              <a:t>远程办公</a:t>
            </a:r>
          </a:p>
        </p:txBody>
      </p:sp>
      <p:sp>
        <p:nvSpPr>
          <p:cNvPr id="123" name="文本框 122">
            <a:extLst>
              <a:ext uri="{FF2B5EF4-FFF2-40B4-BE49-F238E27FC236}">
                <a16:creationId xmlns:a16="http://schemas.microsoft.com/office/drawing/2014/main" xmlns="" id="{8BCF0BB2-2BF5-8DC2-4F69-265B494C32D2}"/>
              </a:ext>
            </a:extLst>
          </p:cNvPr>
          <p:cNvSpPr txBox="1"/>
          <p:nvPr/>
        </p:nvSpPr>
        <p:spPr>
          <a:xfrm>
            <a:off x="3040277" y="4945255"/>
            <a:ext cx="359073" cy="215444"/>
          </a:xfrm>
          <a:prstGeom prst="rect">
            <a:avLst/>
          </a:prstGeom>
          <a:noFill/>
        </p:spPr>
        <p:txBody>
          <a:bodyPr wrap="none" lIns="0" tIns="0" rIns="0" bIns="0" rtlCol="0">
            <a:noAutofit/>
          </a:bodyPr>
          <a:lstStyle/>
          <a:p>
            <a:pPr algn="ctr"/>
            <a:r>
              <a:rPr lang="zh-CN" altLang="en-US" sz="1400" dirty="0">
                <a:solidFill>
                  <a:schemeClr val="bg1"/>
                </a:solidFill>
              </a:rPr>
              <a:t>购物</a:t>
            </a:r>
          </a:p>
        </p:txBody>
      </p:sp>
      <p:sp>
        <p:nvSpPr>
          <p:cNvPr id="124" name="文本框 123">
            <a:extLst>
              <a:ext uri="{FF2B5EF4-FFF2-40B4-BE49-F238E27FC236}">
                <a16:creationId xmlns:a16="http://schemas.microsoft.com/office/drawing/2014/main" xmlns="" id="{2B264F28-05A1-5210-9AC3-CAECB21359D1}"/>
              </a:ext>
            </a:extLst>
          </p:cNvPr>
          <p:cNvSpPr txBox="1"/>
          <p:nvPr/>
        </p:nvSpPr>
        <p:spPr>
          <a:xfrm>
            <a:off x="1719818" y="4945255"/>
            <a:ext cx="359073" cy="215444"/>
          </a:xfrm>
          <a:prstGeom prst="rect">
            <a:avLst/>
          </a:prstGeom>
          <a:noFill/>
        </p:spPr>
        <p:txBody>
          <a:bodyPr wrap="none" lIns="0" tIns="0" rIns="0" bIns="0" rtlCol="0">
            <a:noAutofit/>
          </a:bodyPr>
          <a:lstStyle/>
          <a:p>
            <a:pPr algn="ctr"/>
            <a:r>
              <a:rPr lang="zh-CN" altLang="en-US" sz="1400" dirty="0">
                <a:solidFill>
                  <a:schemeClr val="bg1"/>
                </a:solidFill>
              </a:rPr>
              <a:t>社交</a:t>
            </a:r>
          </a:p>
        </p:txBody>
      </p:sp>
      <p:sp>
        <p:nvSpPr>
          <p:cNvPr id="149" name="矩形: 剪去对角 148">
            <a:extLst>
              <a:ext uri="{FF2B5EF4-FFF2-40B4-BE49-F238E27FC236}">
                <a16:creationId xmlns:a16="http://schemas.microsoft.com/office/drawing/2014/main" xmlns="" id="{1812F433-D780-D88D-C00A-1039DE49EA98}"/>
              </a:ext>
            </a:extLst>
          </p:cNvPr>
          <p:cNvSpPr/>
          <p:nvPr/>
        </p:nvSpPr>
        <p:spPr>
          <a:xfrm>
            <a:off x="1341180" y="5419764"/>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50" name="文本框 149">
            <a:extLst>
              <a:ext uri="{FF2B5EF4-FFF2-40B4-BE49-F238E27FC236}">
                <a16:creationId xmlns:a16="http://schemas.microsoft.com/office/drawing/2014/main" xmlns="" id="{60ABE5AD-9202-E055-4A38-C75C8DABF675}"/>
              </a:ext>
            </a:extLst>
          </p:cNvPr>
          <p:cNvSpPr txBox="1"/>
          <p:nvPr/>
        </p:nvSpPr>
        <p:spPr>
          <a:xfrm>
            <a:off x="2307300" y="5383118"/>
            <a:ext cx="512961" cy="307777"/>
          </a:xfrm>
          <a:prstGeom prst="rect">
            <a:avLst/>
          </a:prstGeom>
          <a:noFill/>
        </p:spPr>
        <p:txBody>
          <a:bodyPr wrap="none" lIns="0" tIns="0" rIns="0" bIns="0" rtlCol="0">
            <a:noAutofit/>
          </a:bodyPr>
          <a:lstStyle/>
          <a:p>
            <a:pPr algn="ctr"/>
            <a:r>
              <a:rPr lang="en-US" altLang="zh-CN" sz="2000" dirty="0">
                <a:solidFill>
                  <a:schemeClr val="bg1"/>
                </a:solidFill>
              </a:rPr>
              <a:t>……</a:t>
            </a:r>
            <a:endParaRPr lang="zh-CN" altLang="en-US" sz="2000" dirty="0">
              <a:solidFill>
                <a:schemeClr val="bg1"/>
              </a:solidFill>
            </a:endParaRPr>
          </a:p>
        </p:txBody>
      </p:sp>
      <p:sp>
        <p:nvSpPr>
          <p:cNvPr id="153" name="梯形 152">
            <a:extLst>
              <a:ext uri="{FF2B5EF4-FFF2-40B4-BE49-F238E27FC236}">
                <a16:creationId xmlns:a16="http://schemas.microsoft.com/office/drawing/2014/main" xmlns="" id="{91827FAF-FE03-B36E-350E-544AC850E5CF}"/>
              </a:ext>
            </a:extLst>
          </p:cNvPr>
          <p:cNvSpPr/>
          <p:nvPr/>
        </p:nvSpPr>
        <p:spPr>
          <a:xfrm>
            <a:off x="4801401" y="2814361"/>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a:effectLst>
            <a:outerShdw blurRad="584200" dist="38100" dir="5400000" sx="102000" sy="102000" algn="t" rotWithShape="0">
              <a:schemeClr val="accent3">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5" name="文本框 154">
            <a:extLst>
              <a:ext uri="{FF2B5EF4-FFF2-40B4-BE49-F238E27FC236}">
                <a16:creationId xmlns:a16="http://schemas.microsoft.com/office/drawing/2014/main" xmlns="" id="{9BF61A5B-E671-8CA7-8BCD-3B8348919ACB}"/>
              </a:ext>
            </a:extLst>
          </p:cNvPr>
          <p:cNvSpPr txBox="1"/>
          <p:nvPr/>
        </p:nvSpPr>
        <p:spPr>
          <a:xfrm>
            <a:off x="5759370" y="2804361"/>
            <a:ext cx="673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en-US" altLang="zh-CN"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TOB</a:t>
            </a:r>
            <a:endParaRPr lang="zh-CN" altLang="en-US"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156" name="矩形: 剪去对角 155">
            <a:extLst>
              <a:ext uri="{FF2B5EF4-FFF2-40B4-BE49-F238E27FC236}">
                <a16:creationId xmlns:a16="http://schemas.microsoft.com/office/drawing/2014/main" xmlns="" id="{0DA11BC5-4D91-5CC5-3700-23AC2DD518A5}"/>
              </a:ext>
            </a:extLst>
          </p:cNvPr>
          <p:cNvSpPr/>
          <p:nvPr/>
        </p:nvSpPr>
        <p:spPr>
          <a:xfrm>
            <a:off x="4869204"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7" name="矩形: 剪去对角 156">
            <a:extLst>
              <a:ext uri="{FF2B5EF4-FFF2-40B4-BE49-F238E27FC236}">
                <a16:creationId xmlns:a16="http://schemas.microsoft.com/office/drawing/2014/main" xmlns="" id="{B9302AB6-08F0-7CBE-2D9D-D8F630B746C9}"/>
              </a:ext>
            </a:extLst>
          </p:cNvPr>
          <p:cNvSpPr/>
          <p:nvPr/>
        </p:nvSpPr>
        <p:spPr>
          <a:xfrm>
            <a:off x="6189663"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8" name="矩形: 剪去对角 157">
            <a:extLst>
              <a:ext uri="{FF2B5EF4-FFF2-40B4-BE49-F238E27FC236}">
                <a16:creationId xmlns:a16="http://schemas.microsoft.com/office/drawing/2014/main" xmlns="" id="{B7EA4B00-B75A-9BED-BD79-F84F53D07F38}"/>
              </a:ext>
            </a:extLst>
          </p:cNvPr>
          <p:cNvSpPr/>
          <p:nvPr/>
        </p:nvSpPr>
        <p:spPr>
          <a:xfrm>
            <a:off x="4869204"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9" name="矩形: 剪去对角 158">
            <a:extLst>
              <a:ext uri="{FF2B5EF4-FFF2-40B4-BE49-F238E27FC236}">
                <a16:creationId xmlns:a16="http://schemas.microsoft.com/office/drawing/2014/main" xmlns="" id="{852E54B5-B396-8193-70E7-BF130FFD324A}"/>
              </a:ext>
            </a:extLst>
          </p:cNvPr>
          <p:cNvSpPr/>
          <p:nvPr/>
        </p:nvSpPr>
        <p:spPr>
          <a:xfrm>
            <a:off x="6189663"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60" name="矩形: 剪去对角 159">
            <a:extLst>
              <a:ext uri="{FF2B5EF4-FFF2-40B4-BE49-F238E27FC236}">
                <a16:creationId xmlns:a16="http://schemas.microsoft.com/office/drawing/2014/main" xmlns="" id="{611653D2-6A84-1BCB-A439-0AD90F5DFD79}"/>
              </a:ext>
            </a:extLst>
          </p:cNvPr>
          <p:cNvSpPr/>
          <p:nvPr/>
        </p:nvSpPr>
        <p:spPr>
          <a:xfrm>
            <a:off x="4869204" y="4866988"/>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61" name="矩形: 剪去对角 160">
            <a:extLst>
              <a:ext uri="{FF2B5EF4-FFF2-40B4-BE49-F238E27FC236}">
                <a16:creationId xmlns:a16="http://schemas.microsoft.com/office/drawing/2014/main" xmlns="" id="{E77EB7ED-91A9-7142-4447-D6B22B170A69}"/>
              </a:ext>
            </a:extLst>
          </p:cNvPr>
          <p:cNvSpPr/>
          <p:nvPr/>
        </p:nvSpPr>
        <p:spPr>
          <a:xfrm>
            <a:off x="6189663" y="4866988"/>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62" name="文本框 161">
            <a:extLst>
              <a:ext uri="{FF2B5EF4-FFF2-40B4-BE49-F238E27FC236}">
                <a16:creationId xmlns:a16="http://schemas.microsoft.com/office/drawing/2014/main" xmlns="" id="{7F9515C1-E5C2-CA22-5D5A-6EE6CFE5C4E3}"/>
              </a:ext>
            </a:extLst>
          </p:cNvPr>
          <p:cNvSpPr txBox="1"/>
          <p:nvPr/>
        </p:nvSpPr>
        <p:spPr>
          <a:xfrm>
            <a:off x="5256235" y="3792529"/>
            <a:ext cx="359073" cy="215444"/>
          </a:xfrm>
          <a:prstGeom prst="rect">
            <a:avLst/>
          </a:prstGeom>
          <a:noFill/>
        </p:spPr>
        <p:txBody>
          <a:bodyPr wrap="none" lIns="0" tIns="0" rIns="0" bIns="0" rtlCol="0">
            <a:noAutofit/>
          </a:bodyPr>
          <a:lstStyle/>
          <a:p>
            <a:pPr algn="ctr"/>
            <a:r>
              <a:rPr lang="zh-CN" altLang="en-US" sz="1400" dirty="0">
                <a:solidFill>
                  <a:schemeClr val="bg1"/>
                </a:solidFill>
              </a:rPr>
              <a:t>研发</a:t>
            </a:r>
          </a:p>
        </p:txBody>
      </p:sp>
      <p:sp>
        <p:nvSpPr>
          <p:cNvPr id="163" name="文本框 162">
            <a:extLst>
              <a:ext uri="{FF2B5EF4-FFF2-40B4-BE49-F238E27FC236}">
                <a16:creationId xmlns:a16="http://schemas.microsoft.com/office/drawing/2014/main" xmlns="" id="{E8C58F1F-3889-0D0D-D5BD-5624968876DB}"/>
              </a:ext>
            </a:extLst>
          </p:cNvPr>
          <p:cNvSpPr txBox="1"/>
          <p:nvPr/>
        </p:nvSpPr>
        <p:spPr>
          <a:xfrm>
            <a:off x="5166467" y="4368892"/>
            <a:ext cx="538609" cy="215444"/>
          </a:xfrm>
          <a:prstGeom prst="rect">
            <a:avLst/>
          </a:prstGeom>
          <a:noFill/>
        </p:spPr>
        <p:txBody>
          <a:bodyPr wrap="none" lIns="0" tIns="0" rIns="0" bIns="0" rtlCol="0">
            <a:noAutofit/>
          </a:bodyPr>
          <a:lstStyle/>
          <a:p>
            <a:pPr algn="ctr"/>
            <a:r>
              <a:rPr lang="zh-CN" altLang="en-US" sz="1400" dirty="0">
                <a:solidFill>
                  <a:schemeClr val="bg1"/>
                </a:solidFill>
              </a:rPr>
              <a:t>供应链</a:t>
            </a:r>
          </a:p>
        </p:txBody>
      </p:sp>
      <p:sp>
        <p:nvSpPr>
          <p:cNvPr id="164" name="文本框 163">
            <a:extLst>
              <a:ext uri="{FF2B5EF4-FFF2-40B4-BE49-F238E27FC236}">
                <a16:creationId xmlns:a16="http://schemas.microsoft.com/office/drawing/2014/main" xmlns="" id="{794AD71E-815D-11BE-A83A-3743FB436C0A}"/>
              </a:ext>
            </a:extLst>
          </p:cNvPr>
          <p:cNvSpPr txBox="1"/>
          <p:nvPr/>
        </p:nvSpPr>
        <p:spPr>
          <a:xfrm>
            <a:off x="6576694" y="4368892"/>
            <a:ext cx="359073" cy="215444"/>
          </a:xfrm>
          <a:prstGeom prst="rect">
            <a:avLst/>
          </a:prstGeom>
          <a:noFill/>
        </p:spPr>
        <p:txBody>
          <a:bodyPr wrap="none" lIns="0" tIns="0" rIns="0" bIns="0" rtlCol="0">
            <a:noAutofit/>
          </a:bodyPr>
          <a:lstStyle/>
          <a:p>
            <a:pPr algn="ctr"/>
            <a:r>
              <a:rPr lang="zh-CN" altLang="en-US" sz="1400" dirty="0">
                <a:solidFill>
                  <a:schemeClr val="bg1"/>
                </a:solidFill>
              </a:rPr>
              <a:t>金融</a:t>
            </a:r>
          </a:p>
        </p:txBody>
      </p:sp>
      <p:sp>
        <p:nvSpPr>
          <p:cNvPr id="165" name="文本框 164">
            <a:extLst>
              <a:ext uri="{FF2B5EF4-FFF2-40B4-BE49-F238E27FC236}">
                <a16:creationId xmlns:a16="http://schemas.microsoft.com/office/drawing/2014/main" xmlns="" id="{CD664A2F-8023-9007-4B81-4AE6F6615593}"/>
              </a:ext>
            </a:extLst>
          </p:cNvPr>
          <p:cNvSpPr txBox="1"/>
          <p:nvPr/>
        </p:nvSpPr>
        <p:spPr>
          <a:xfrm>
            <a:off x="6576694" y="3792529"/>
            <a:ext cx="359073" cy="215444"/>
          </a:xfrm>
          <a:prstGeom prst="rect">
            <a:avLst/>
          </a:prstGeom>
          <a:noFill/>
        </p:spPr>
        <p:txBody>
          <a:bodyPr wrap="none" lIns="0" tIns="0" rIns="0" bIns="0" rtlCol="0">
            <a:noAutofit/>
          </a:bodyPr>
          <a:lstStyle/>
          <a:p>
            <a:pPr algn="ctr"/>
            <a:r>
              <a:rPr lang="zh-CN" altLang="en-US" sz="1400" dirty="0">
                <a:solidFill>
                  <a:schemeClr val="bg1"/>
                </a:solidFill>
              </a:rPr>
              <a:t>医疗</a:t>
            </a:r>
          </a:p>
        </p:txBody>
      </p:sp>
      <p:sp>
        <p:nvSpPr>
          <p:cNvPr id="166" name="文本框 165">
            <a:extLst>
              <a:ext uri="{FF2B5EF4-FFF2-40B4-BE49-F238E27FC236}">
                <a16:creationId xmlns:a16="http://schemas.microsoft.com/office/drawing/2014/main" xmlns="" id="{DFD94080-8B3F-B725-59CC-3F66ABF0A440}"/>
              </a:ext>
            </a:extLst>
          </p:cNvPr>
          <p:cNvSpPr txBox="1"/>
          <p:nvPr/>
        </p:nvSpPr>
        <p:spPr>
          <a:xfrm>
            <a:off x="6397158" y="4945255"/>
            <a:ext cx="718145" cy="215444"/>
          </a:xfrm>
          <a:prstGeom prst="rect">
            <a:avLst/>
          </a:prstGeom>
          <a:noFill/>
        </p:spPr>
        <p:txBody>
          <a:bodyPr wrap="none" lIns="0" tIns="0" rIns="0" bIns="0" rtlCol="0">
            <a:noAutofit/>
          </a:bodyPr>
          <a:lstStyle/>
          <a:p>
            <a:pPr algn="ctr"/>
            <a:r>
              <a:rPr lang="zh-CN" altLang="en-US" sz="1400" dirty="0">
                <a:solidFill>
                  <a:schemeClr val="bg1"/>
                </a:solidFill>
              </a:rPr>
              <a:t>企业服务</a:t>
            </a:r>
          </a:p>
        </p:txBody>
      </p:sp>
      <p:sp>
        <p:nvSpPr>
          <p:cNvPr id="167" name="文本框 166">
            <a:extLst>
              <a:ext uri="{FF2B5EF4-FFF2-40B4-BE49-F238E27FC236}">
                <a16:creationId xmlns:a16="http://schemas.microsoft.com/office/drawing/2014/main" xmlns="" id="{269795F8-94B2-9C23-E368-675D02271664}"/>
              </a:ext>
            </a:extLst>
          </p:cNvPr>
          <p:cNvSpPr txBox="1"/>
          <p:nvPr/>
        </p:nvSpPr>
        <p:spPr>
          <a:xfrm>
            <a:off x="5166467" y="4945255"/>
            <a:ext cx="538609" cy="215444"/>
          </a:xfrm>
          <a:prstGeom prst="rect">
            <a:avLst/>
          </a:prstGeom>
          <a:noFill/>
        </p:spPr>
        <p:txBody>
          <a:bodyPr wrap="none" lIns="0" tIns="0" rIns="0" bIns="0" rtlCol="0">
            <a:noAutofit/>
          </a:bodyPr>
          <a:lstStyle/>
          <a:p>
            <a:pPr algn="ctr"/>
            <a:r>
              <a:rPr lang="zh-CN" altLang="en-US" sz="1400" dirty="0">
                <a:solidFill>
                  <a:schemeClr val="bg1"/>
                </a:solidFill>
              </a:rPr>
              <a:t>制造业</a:t>
            </a:r>
          </a:p>
        </p:txBody>
      </p:sp>
      <p:sp>
        <p:nvSpPr>
          <p:cNvPr id="168" name="矩形: 剪去对角 167">
            <a:extLst>
              <a:ext uri="{FF2B5EF4-FFF2-40B4-BE49-F238E27FC236}">
                <a16:creationId xmlns:a16="http://schemas.microsoft.com/office/drawing/2014/main" xmlns="" id="{0B7F016F-5489-D3DF-3904-CDBBB77BFF3C}"/>
              </a:ext>
            </a:extLst>
          </p:cNvPr>
          <p:cNvSpPr/>
          <p:nvPr/>
        </p:nvSpPr>
        <p:spPr>
          <a:xfrm>
            <a:off x="4877597" y="5419764"/>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69" name="文本框 168">
            <a:extLst>
              <a:ext uri="{FF2B5EF4-FFF2-40B4-BE49-F238E27FC236}">
                <a16:creationId xmlns:a16="http://schemas.microsoft.com/office/drawing/2014/main" xmlns="" id="{F6D56653-739F-3564-A0F6-3A8BD61E9AF9}"/>
              </a:ext>
            </a:extLst>
          </p:cNvPr>
          <p:cNvSpPr txBox="1"/>
          <p:nvPr/>
        </p:nvSpPr>
        <p:spPr>
          <a:xfrm>
            <a:off x="5843717" y="5383118"/>
            <a:ext cx="512961" cy="307777"/>
          </a:xfrm>
          <a:prstGeom prst="rect">
            <a:avLst/>
          </a:prstGeom>
          <a:noFill/>
        </p:spPr>
        <p:txBody>
          <a:bodyPr wrap="none" lIns="0" tIns="0" rIns="0" bIns="0" rtlCol="0">
            <a:noAutofit/>
          </a:bodyPr>
          <a:lstStyle/>
          <a:p>
            <a:pPr algn="ctr"/>
            <a:r>
              <a:rPr lang="en-US" altLang="zh-CN" sz="2000" dirty="0">
                <a:solidFill>
                  <a:schemeClr val="bg1"/>
                </a:solidFill>
              </a:rPr>
              <a:t>……</a:t>
            </a:r>
            <a:endParaRPr lang="zh-CN" altLang="en-US" sz="2000" dirty="0">
              <a:solidFill>
                <a:schemeClr val="bg1"/>
              </a:solidFill>
            </a:endParaRPr>
          </a:p>
        </p:txBody>
      </p:sp>
      <p:sp>
        <p:nvSpPr>
          <p:cNvPr id="177" name="文本框 176">
            <a:extLst>
              <a:ext uri="{FF2B5EF4-FFF2-40B4-BE49-F238E27FC236}">
                <a16:creationId xmlns:a16="http://schemas.microsoft.com/office/drawing/2014/main" xmlns="" id="{B3338D2C-FB38-7EE6-C368-307B41AB6C9D}"/>
              </a:ext>
            </a:extLst>
          </p:cNvPr>
          <p:cNvSpPr txBox="1"/>
          <p:nvPr/>
        </p:nvSpPr>
        <p:spPr>
          <a:xfrm>
            <a:off x="9283765" y="2804361"/>
            <a:ext cx="6973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en-US" altLang="zh-CN"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TOG</a:t>
            </a:r>
            <a:endParaRPr lang="zh-CN" altLang="en-US"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178" name="矩形: 剪去对角 177">
            <a:extLst>
              <a:ext uri="{FF2B5EF4-FFF2-40B4-BE49-F238E27FC236}">
                <a16:creationId xmlns:a16="http://schemas.microsoft.com/office/drawing/2014/main" xmlns="" id="{A83D89C8-7396-7CEB-5F67-F4B8B9D9F583}"/>
              </a:ext>
            </a:extLst>
          </p:cNvPr>
          <p:cNvSpPr/>
          <p:nvPr/>
        </p:nvSpPr>
        <p:spPr>
          <a:xfrm>
            <a:off x="8405622"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9" name="矩形: 剪去对角 178">
            <a:extLst>
              <a:ext uri="{FF2B5EF4-FFF2-40B4-BE49-F238E27FC236}">
                <a16:creationId xmlns:a16="http://schemas.microsoft.com/office/drawing/2014/main" xmlns="" id="{23B262A7-6973-56ED-03F8-82DB93A803C9}"/>
              </a:ext>
            </a:extLst>
          </p:cNvPr>
          <p:cNvSpPr/>
          <p:nvPr/>
        </p:nvSpPr>
        <p:spPr>
          <a:xfrm>
            <a:off x="9726081"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0" name="矩形: 剪去对角 179">
            <a:extLst>
              <a:ext uri="{FF2B5EF4-FFF2-40B4-BE49-F238E27FC236}">
                <a16:creationId xmlns:a16="http://schemas.microsoft.com/office/drawing/2014/main" xmlns="" id="{D5BFDA13-F0F2-507C-B622-FA8F4B3A41BD}"/>
              </a:ext>
            </a:extLst>
          </p:cNvPr>
          <p:cNvSpPr/>
          <p:nvPr/>
        </p:nvSpPr>
        <p:spPr>
          <a:xfrm>
            <a:off x="8405622"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1" name="矩形: 剪去对角 180">
            <a:extLst>
              <a:ext uri="{FF2B5EF4-FFF2-40B4-BE49-F238E27FC236}">
                <a16:creationId xmlns:a16="http://schemas.microsoft.com/office/drawing/2014/main" xmlns="" id="{04AFB6D9-3240-36B7-8DC1-45141253405A}"/>
              </a:ext>
            </a:extLst>
          </p:cNvPr>
          <p:cNvSpPr/>
          <p:nvPr/>
        </p:nvSpPr>
        <p:spPr>
          <a:xfrm>
            <a:off x="9726081"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4" name="文本框 183">
            <a:extLst>
              <a:ext uri="{FF2B5EF4-FFF2-40B4-BE49-F238E27FC236}">
                <a16:creationId xmlns:a16="http://schemas.microsoft.com/office/drawing/2014/main" xmlns="" id="{9E97D1B6-3B26-FFF6-135B-55D17A853AC7}"/>
              </a:ext>
            </a:extLst>
          </p:cNvPr>
          <p:cNvSpPr txBox="1"/>
          <p:nvPr/>
        </p:nvSpPr>
        <p:spPr>
          <a:xfrm>
            <a:off x="8613117" y="3792529"/>
            <a:ext cx="718145" cy="215444"/>
          </a:xfrm>
          <a:prstGeom prst="rect">
            <a:avLst/>
          </a:prstGeom>
          <a:noFill/>
        </p:spPr>
        <p:txBody>
          <a:bodyPr wrap="none" lIns="0" tIns="0" rIns="0" bIns="0" rtlCol="0">
            <a:noAutofit/>
          </a:bodyPr>
          <a:lstStyle/>
          <a:p>
            <a:pPr algn="l"/>
            <a:r>
              <a:rPr lang="zh-CN" altLang="en-US" sz="1400" dirty="0">
                <a:solidFill>
                  <a:schemeClr val="bg1"/>
                </a:solidFill>
              </a:rPr>
              <a:t>政务管理</a:t>
            </a:r>
          </a:p>
        </p:txBody>
      </p:sp>
      <p:sp>
        <p:nvSpPr>
          <p:cNvPr id="185" name="文本框 184">
            <a:extLst>
              <a:ext uri="{FF2B5EF4-FFF2-40B4-BE49-F238E27FC236}">
                <a16:creationId xmlns:a16="http://schemas.microsoft.com/office/drawing/2014/main" xmlns="" id="{F3E4A5CB-4A97-3F5C-2A8B-634F67FB9605}"/>
              </a:ext>
            </a:extLst>
          </p:cNvPr>
          <p:cNvSpPr txBox="1"/>
          <p:nvPr/>
        </p:nvSpPr>
        <p:spPr>
          <a:xfrm>
            <a:off x="8792653" y="4354901"/>
            <a:ext cx="359073" cy="215444"/>
          </a:xfrm>
          <a:prstGeom prst="rect">
            <a:avLst/>
          </a:prstGeom>
          <a:noFill/>
        </p:spPr>
        <p:txBody>
          <a:bodyPr wrap="none" lIns="0" tIns="0" rIns="0" bIns="0" rtlCol="0">
            <a:noAutofit/>
          </a:bodyPr>
          <a:lstStyle/>
          <a:p>
            <a:pPr algn="l"/>
            <a:r>
              <a:rPr lang="zh-CN" altLang="en-US" sz="1400" dirty="0">
                <a:solidFill>
                  <a:schemeClr val="bg1"/>
                </a:solidFill>
              </a:rPr>
              <a:t>交通</a:t>
            </a:r>
          </a:p>
        </p:txBody>
      </p:sp>
      <p:sp>
        <p:nvSpPr>
          <p:cNvPr id="186" name="文本框 185">
            <a:extLst>
              <a:ext uri="{FF2B5EF4-FFF2-40B4-BE49-F238E27FC236}">
                <a16:creationId xmlns:a16="http://schemas.microsoft.com/office/drawing/2014/main" xmlns="" id="{7AE72A96-DE30-784F-C179-7EAF2C0D6429}"/>
              </a:ext>
            </a:extLst>
          </p:cNvPr>
          <p:cNvSpPr txBox="1"/>
          <p:nvPr/>
        </p:nvSpPr>
        <p:spPr>
          <a:xfrm>
            <a:off x="10113112" y="4368892"/>
            <a:ext cx="359073" cy="215444"/>
          </a:xfrm>
          <a:prstGeom prst="rect">
            <a:avLst/>
          </a:prstGeom>
          <a:noFill/>
        </p:spPr>
        <p:txBody>
          <a:bodyPr wrap="none" lIns="0" tIns="0" rIns="0" bIns="0" rtlCol="0">
            <a:noAutofit/>
          </a:bodyPr>
          <a:lstStyle/>
          <a:p>
            <a:pPr algn="l"/>
            <a:r>
              <a:rPr lang="zh-CN" altLang="en-US" sz="1400" dirty="0">
                <a:solidFill>
                  <a:schemeClr val="bg1"/>
                </a:solidFill>
              </a:rPr>
              <a:t>基建</a:t>
            </a:r>
          </a:p>
        </p:txBody>
      </p:sp>
      <p:sp>
        <p:nvSpPr>
          <p:cNvPr id="187" name="文本框 186">
            <a:extLst>
              <a:ext uri="{FF2B5EF4-FFF2-40B4-BE49-F238E27FC236}">
                <a16:creationId xmlns:a16="http://schemas.microsoft.com/office/drawing/2014/main" xmlns="" id="{7873BDFB-2956-F7D4-4029-E582D037225F}"/>
              </a:ext>
            </a:extLst>
          </p:cNvPr>
          <p:cNvSpPr txBox="1"/>
          <p:nvPr/>
        </p:nvSpPr>
        <p:spPr>
          <a:xfrm>
            <a:off x="9933576" y="3792529"/>
            <a:ext cx="718145" cy="215444"/>
          </a:xfrm>
          <a:prstGeom prst="rect">
            <a:avLst/>
          </a:prstGeom>
          <a:noFill/>
        </p:spPr>
        <p:txBody>
          <a:bodyPr wrap="none" lIns="0" tIns="0" rIns="0" bIns="0" rtlCol="0">
            <a:noAutofit/>
          </a:bodyPr>
          <a:lstStyle/>
          <a:p>
            <a:pPr algn="l"/>
            <a:r>
              <a:rPr lang="zh-CN" altLang="en-US" sz="1400" dirty="0">
                <a:solidFill>
                  <a:schemeClr val="bg1"/>
                </a:solidFill>
              </a:rPr>
              <a:t>城市治理</a:t>
            </a:r>
          </a:p>
        </p:txBody>
      </p:sp>
      <p:sp>
        <p:nvSpPr>
          <p:cNvPr id="190" name="矩形: 剪去对角 189">
            <a:extLst>
              <a:ext uri="{FF2B5EF4-FFF2-40B4-BE49-F238E27FC236}">
                <a16:creationId xmlns:a16="http://schemas.microsoft.com/office/drawing/2014/main" xmlns="" id="{856C829A-6CD2-5CDE-A763-389A7716098F}"/>
              </a:ext>
            </a:extLst>
          </p:cNvPr>
          <p:cNvSpPr/>
          <p:nvPr/>
        </p:nvSpPr>
        <p:spPr>
          <a:xfrm>
            <a:off x="8414015" y="4876511"/>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91" name="文本框 190">
            <a:extLst>
              <a:ext uri="{FF2B5EF4-FFF2-40B4-BE49-F238E27FC236}">
                <a16:creationId xmlns:a16="http://schemas.microsoft.com/office/drawing/2014/main" xmlns="" id="{E8EBDCF8-E3B8-1E01-5B45-E3ECC16A44A9}"/>
              </a:ext>
            </a:extLst>
          </p:cNvPr>
          <p:cNvSpPr txBox="1"/>
          <p:nvPr/>
        </p:nvSpPr>
        <p:spPr>
          <a:xfrm>
            <a:off x="9380135" y="4839865"/>
            <a:ext cx="512961" cy="307777"/>
          </a:xfrm>
          <a:prstGeom prst="rect">
            <a:avLst/>
          </a:prstGeom>
          <a:noFill/>
        </p:spPr>
        <p:txBody>
          <a:bodyPr wrap="none" lIns="0" tIns="0" rIns="0" bIns="0" rtlCol="0">
            <a:noAutofit/>
          </a:bodyPr>
          <a:lstStyle/>
          <a:p>
            <a:pPr algn="ctr"/>
            <a:r>
              <a:rPr lang="en-US" altLang="zh-CN" sz="2000" dirty="0">
                <a:solidFill>
                  <a:schemeClr val="bg1"/>
                </a:solidFill>
              </a:rPr>
              <a:t>……</a:t>
            </a:r>
            <a:endParaRPr lang="zh-CN" altLang="en-US" sz="2000" dirty="0">
              <a:solidFill>
                <a:schemeClr val="bg1"/>
              </a:solidFill>
            </a:endParaRPr>
          </a:p>
        </p:txBody>
      </p:sp>
      <p:grpSp>
        <p:nvGrpSpPr>
          <p:cNvPr id="29" name="组合 28">
            <a:extLst>
              <a:ext uri="{FF2B5EF4-FFF2-40B4-BE49-F238E27FC236}">
                <a16:creationId xmlns:a16="http://schemas.microsoft.com/office/drawing/2014/main" xmlns="" id="{DFFB6A83-72B7-DEB4-681C-1B3AFF871C19}"/>
              </a:ext>
            </a:extLst>
          </p:cNvPr>
          <p:cNvGrpSpPr>
            <a:grpSpLocks noChangeAspect="1"/>
          </p:cNvGrpSpPr>
          <p:nvPr/>
        </p:nvGrpSpPr>
        <p:grpSpPr>
          <a:xfrm>
            <a:off x="2385583" y="2144049"/>
            <a:ext cx="348000" cy="468000"/>
            <a:chOff x="2259572" y="2099925"/>
            <a:chExt cx="552450" cy="742950"/>
          </a:xfrm>
          <a:gradFill>
            <a:gsLst>
              <a:gs pos="0">
                <a:schemeClr val="bg1">
                  <a:alpha val="0"/>
                </a:schemeClr>
              </a:gs>
              <a:gs pos="100000">
                <a:schemeClr val="bg1"/>
              </a:gs>
            </a:gsLst>
            <a:lin ang="16200000" scaled="1"/>
          </a:gradFill>
        </p:grpSpPr>
        <p:sp>
          <p:nvSpPr>
            <p:cNvPr id="8" name="任意多边形: 形状 7">
              <a:extLst>
                <a:ext uri="{FF2B5EF4-FFF2-40B4-BE49-F238E27FC236}">
                  <a16:creationId xmlns:a16="http://schemas.microsoft.com/office/drawing/2014/main" xmlns="" id="{86908A4E-96B7-4609-AF40-69C8B26A82E8}"/>
                </a:ext>
              </a:extLst>
            </p:cNvPr>
            <p:cNvSpPr/>
            <p:nvPr/>
          </p:nvSpPr>
          <p:spPr>
            <a:xfrm>
              <a:off x="2259572" y="2099925"/>
              <a:ext cx="552450" cy="742950"/>
            </a:xfrm>
            <a:custGeom>
              <a:avLst/>
              <a:gdLst>
                <a:gd name="connsiteX0" fmla="*/ 552450 w 552450"/>
                <a:gd name="connsiteY0" fmla="*/ 657225 h 742950"/>
                <a:gd name="connsiteX1" fmla="*/ 552450 w 552450"/>
                <a:gd name="connsiteY1" fmla="*/ 85725 h 742950"/>
                <a:gd name="connsiteX2" fmla="*/ 276225 w 552450"/>
                <a:gd name="connsiteY2" fmla="*/ 0 h 742950"/>
                <a:gd name="connsiteX3" fmla="*/ 0 w 552450"/>
                <a:gd name="connsiteY3" fmla="*/ 85725 h 742950"/>
                <a:gd name="connsiteX4" fmla="*/ 0 w 552450"/>
                <a:gd name="connsiteY4" fmla="*/ 657225 h 742950"/>
                <a:gd name="connsiteX5" fmla="*/ 276225 w 552450"/>
                <a:gd name="connsiteY5" fmla="*/ 742950 h 742950"/>
                <a:gd name="connsiteX6" fmla="*/ 552450 w 552450"/>
                <a:gd name="connsiteY6" fmla="*/ 657225 h 742950"/>
                <a:gd name="connsiteX7" fmla="*/ 276225 w 552450"/>
                <a:gd name="connsiteY7" fmla="*/ 19050 h 742950"/>
                <a:gd name="connsiteX8" fmla="*/ 533400 w 552450"/>
                <a:gd name="connsiteY8" fmla="*/ 85725 h 742950"/>
                <a:gd name="connsiteX9" fmla="*/ 276225 w 552450"/>
                <a:gd name="connsiteY9" fmla="*/ 152400 h 742950"/>
                <a:gd name="connsiteX10" fmla="*/ 19050 w 552450"/>
                <a:gd name="connsiteY10" fmla="*/ 85725 h 742950"/>
                <a:gd name="connsiteX11" fmla="*/ 276225 w 552450"/>
                <a:gd name="connsiteY11" fmla="*/ 19050 h 742950"/>
                <a:gd name="connsiteX12" fmla="*/ 19050 w 552450"/>
                <a:gd name="connsiteY12" fmla="*/ 118681 h 742950"/>
                <a:gd name="connsiteX13" fmla="*/ 276225 w 552450"/>
                <a:gd name="connsiteY13" fmla="*/ 171450 h 742950"/>
                <a:gd name="connsiteX14" fmla="*/ 533400 w 552450"/>
                <a:gd name="connsiteY14" fmla="*/ 118681 h 742950"/>
                <a:gd name="connsiteX15" fmla="*/ 533400 w 552450"/>
                <a:gd name="connsiteY15" fmla="*/ 276225 h 742950"/>
                <a:gd name="connsiteX16" fmla="*/ 276225 w 552450"/>
                <a:gd name="connsiteY16" fmla="*/ 342900 h 742950"/>
                <a:gd name="connsiteX17" fmla="*/ 19050 w 552450"/>
                <a:gd name="connsiteY17" fmla="*/ 276225 h 742950"/>
                <a:gd name="connsiteX18" fmla="*/ 19050 w 552450"/>
                <a:gd name="connsiteY18" fmla="*/ 309182 h 742950"/>
                <a:gd name="connsiteX19" fmla="*/ 276225 w 552450"/>
                <a:gd name="connsiteY19" fmla="*/ 361950 h 742950"/>
                <a:gd name="connsiteX20" fmla="*/ 533400 w 552450"/>
                <a:gd name="connsiteY20" fmla="*/ 309182 h 742950"/>
                <a:gd name="connsiteX21" fmla="*/ 533400 w 552450"/>
                <a:gd name="connsiteY21" fmla="*/ 466725 h 742950"/>
                <a:gd name="connsiteX22" fmla="*/ 276225 w 552450"/>
                <a:gd name="connsiteY22" fmla="*/ 533400 h 742950"/>
                <a:gd name="connsiteX23" fmla="*/ 19050 w 552450"/>
                <a:gd name="connsiteY23" fmla="*/ 466725 h 742950"/>
                <a:gd name="connsiteX24" fmla="*/ 19050 w 552450"/>
                <a:gd name="connsiteY24" fmla="*/ 657225 h 742950"/>
                <a:gd name="connsiteX25" fmla="*/ 19050 w 552450"/>
                <a:gd name="connsiteY25" fmla="*/ 499682 h 742950"/>
                <a:gd name="connsiteX26" fmla="*/ 276225 w 552450"/>
                <a:gd name="connsiteY26" fmla="*/ 552450 h 742950"/>
                <a:gd name="connsiteX27" fmla="*/ 533400 w 552450"/>
                <a:gd name="connsiteY27" fmla="*/ 499682 h 742950"/>
                <a:gd name="connsiteX28" fmla="*/ 533400 w 552450"/>
                <a:gd name="connsiteY28" fmla="*/ 657225 h 742950"/>
                <a:gd name="connsiteX29" fmla="*/ 276225 w 552450"/>
                <a:gd name="connsiteY29" fmla="*/ 723900 h 742950"/>
                <a:gd name="connsiteX30" fmla="*/ 19050 w 552450"/>
                <a:gd name="connsiteY30" fmla="*/ 657225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450" h="742950">
                  <a:moveTo>
                    <a:pt x="552450" y="657225"/>
                  </a:moveTo>
                  <a:lnTo>
                    <a:pt x="552450" y="85725"/>
                  </a:lnTo>
                  <a:cubicBezTo>
                    <a:pt x="552450" y="30042"/>
                    <a:pt x="410137" y="0"/>
                    <a:pt x="276225" y="0"/>
                  </a:cubicBezTo>
                  <a:cubicBezTo>
                    <a:pt x="142313" y="0"/>
                    <a:pt x="0" y="30042"/>
                    <a:pt x="0" y="85725"/>
                  </a:cubicBezTo>
                  <a:lnTo>
                    <a:pt x="0" y="657225"/>
                  </a:lnTo>
                  <a:cubicBezTo>
                    <a:pt x="0" y="712908"/>
                    <a:pt x="142313" y="742950"/>
                    <a:pt x="276225" y="742950"/>
                  </a:cubicBezTo>
                  <a:cubicBezTo>
                    <a:pt x="410137" y="742950"/>
                    <a:pt x="552450" y="712908"/>
                    <a:pt x="552450" y="657225"/>
                  </a:cubicBezTo>
                  <a:close/>
                  <a:moveTo>
                    <a:pt x="276225" y="19050"/>
                  </a:moveTo>
                  <a:cubicBezTo>
                    <a:pt x="423415" y="19050"/>
                    <a:pt x="533400" y="54293"/>
                    <a:pt x="533400" y="85725"/>
                  </a:cubicBezTo>
                  <a:cubicBezTo>
                    <a:pt x="533400" y="117157"/>
                    <a:pt x="423415" y="152400"/>
                    <a:pt x="276225" y="152400"/>
                  </a:cubicBezTo>
                  <a:cubicBezTo>
                    <a:pt x="129035" y="152400"/>
                    <a:pt x="19050" y="117157"/>
                    <a:pt x="19050" y="85725"/>
                  </a:cubicBezTo>
                  <a:cubicBezTo>
                    <a:pt x="19050" y="54293"/>
                    <a:pt x="129035" y="19050"/>
                    <a:pt x="276225" y="19050"/>
                  </a:cubicBezTo>
                  <a:close/>
                  <a:moveTo>
                    <a:pt x="19050" y="118681"/>
                  </a:moveTo>
                  <a:cubicBezTo>
                    <a:pt x="62189" y="153162"/>
                    <a:pt x="171764" y="171450"/>
                    <a:pt x="276225" y="171450"/>
                  </a:cubicBezTo>
                  <a:cubicBezTo>
                    <a:pt x="380686" y="171450"/>
                    <a:pt x="490261" y="153162"/>
                    <a:pt x="533400" y="118681"/>
                  </a:cubicBezTo>
                  <a:lnTo>
                    <a:pt x="533400" y="276225"/>
                  </a:lnTo>
                  <a:cubicBezTo>
                    <a:pt x="533400" y="307658"/>
                    <a:pt x="423415" y="342900"/>
                    <a:pt x="276225" y="342900"/>
                  </a:cubicBezTo>
                  <a:cubicBezTo>
                    <a:pt x="129035" y="342900"/>
                    <a:pt x="19050" y="307658"/>
                    <a:pt x="19050" y="276225"/>
                  </a:cubicBezTo>
                  <a:close/>
                  <a:moveTo>
                    <a:pt x="19050" y="309182"/>
                  </a:moveTo>
                  <a:cubicBezTo>
                    <a:pt x="62189" y="343662"/>
                    <a:pt x="171764" y="361950"/>
                    <a:pt x="276225" y="361950"/>
                  </a:cubicBezTo>
                  <a:cubicBezTo>
                    <a:pt x="380686" y="361950"/>
                    <a:pt x="490261" y="343662"/>
                    <a:pt x="533400" y="309182"/>
                  </a:cubicBezTo>
                  <a:lnTo>
                    <a:pt x="533400" y="466725"/>
                  </a:lnTo>
                  <a:cubicBezTo>
                    <a:pt x="533400" y="498158"/>
                    <a:pt x="423415" y="533400"/>
                    <a:pt x="276225" y="533400"/>
                  </a:cubicBezTo>
                  <a:cubicBezTo>
                    <a:pt x="129035" y="533400"/>
                    <a:pt x="19050" y="498158"/>
                    <a:pt x="19050" y="466725"/>
                  </a:cubicBezTo>
                  <a:close/>
                  <a:moveTo>
                    <a:pt x="19050" y="657225"/>
                  </a:moveTo>
                  <a:lnTo>
                    <a:pt x="19050" y="499682"/>
                  </a:lnTo>
                  <a:cubicBezTo>
                    <a:pt x="62189" y="534162"/>
                    <a:pt x="171764" y="552450"/>
                    <a:pt x="276225" y="552450"/>
                  </a:cubicBezTo>
                  <a:cubicBezTo>
                    <a:pt x="380686" y="552450"/>
                    <a:pt x="490261" y="534162"/>
                    <a:pt x="533400" y="499682"/>
                  </a:cubicBezTo>
                  <a:lnTo>
                    <a:pt x="533400" y="657225"/>
                  </a:lnTo>
                  <a:cubicBezTo>
                    <a:pt x="533400" y="688658"/>
                    <a:pt x="423415" y="723900"/>
                    <a:pt x="276225" y="723900"/>
                  </a:cubicBezTo>
                  <a:cubicBezTo>
                    <a:pt x="129035" y="723900"/>
                    <a:pt x="19050" y="688658"/>
                    <a:pt x="19050" y="657225"/>
                  </a:cubicBezTo>
                  <a:close/>
                </a:path>
              </a:pathLst>
            </a:custGeom>
            <a:grpFill/>
            <a:ln w="9525" cap="flat">
              <a:noFill/>
              <a:prstDash val="solid"/>
              <a:miter/>
            </a:ln>
          </p:spPr>
          <p:txBody>
            <a:bodyPr rtlCol="0" anchor="ctr">
              <a:noAutofit/>
            </a:bodyPr>
            <a:lstStyle/>
            <a:p>
              <a:endParaRPr lang="zh-CN" altLang="en-US"/>
            </a:p>
          </p:txBody>
        </p:sp>
        <p:sp>
          <p:nvSpPr>
            <p:cNvPr id="9" name="任意多边形: 形状 8">
              <a:extLst>
                <a:ext uri="{FF2B5EF4-FFF2-40B4-BE49-F238E27FC236}">
                  <a16:creationId xmlns:a16="http://schemas.microsoft.com/office/drawing/2014/main" xmlns="" id="{EE21A6DA-87CA-8722-2A0F-5AA7A7A2DF5F}"/>
                </a:ext>
              </a:extLst>
            </p:cNvPr>
            <p:cNvSpPr/>
            <p:nvPr/>
          </p:nvSpPr>
          <p:spPr>
            <a:xfrm>
              <a:off x="2707247" y="232852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noAutofit/>
            </a:bodyPr>
            <a:lstStyle/>
            <a:p>
              <a:endParaRPr lang="zh-CN" altLang="en-US"/>
            </a:p>
          </p:txBody>
        </p:sp>
        <p:sp>
          <p:nvSpPr>
            <p:cNvPr id="10" name="任意多边形: 形状 9">
              <a:extLst>
                <a:ext uri="{FF2B5EF4-FFF2-40B4-BE49-F238E27FC236}">
                  <a16:creationId xmlns:a16="http://schemas.microsoft.com/office/drawing/2014/main" xmlns="" id="{DB14736D-010A-BCC0-A5EF-58A202F8B920}"/>
                </a:ext>
              </a:extLst>
            </p:cNvPr>
            <p:cNvSpPr/>
            <p:nvPr/>
          </p:nvSpPr>
          <p:spPr>
            <a:xfrm>
              <a:off x="2707247" y="251902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noAutofit/>
            </a:bodyPr>
            <a:lstStyle/>
            <a:p>
              <a:endParaRPr lang="zh-CN" altLang="en-US"/>
            </a:p>
          </p:txBody>
        </p:sp>
        <p:sp>
          <p:nvSpPr>
            <p:cNvPr id="11" name="任意多边形: 形状 10">
              <a:extLst>
                <a:ext uri="{FF2B5EF4-FFF2-40B4-BE49-F238E27FC236}">
                  <a16:creationId xmlns:a16="http://schemas.microsoft.com/office/drawing/2014/main" xmlns="" id="{864F5EC7-A967-75B2-E421-FBDB2EAD34E5}"/>
                </a:ext>
              </a:extLst>
            </p:cNvPr>
            <p:cNvSpPr/>
            <p:nvPr/>
          </p:nvSpPr>
          <p:spPr>
            <a:xfrm>
              <a:off x="2707247" y="270952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noAutofit/>
            </a:bodyPr>
            <a:lstStyle/>
            <a:p>
              <a:endParaRPr lang="zh-CN" altLang="en-US"/>
            </a:p>
          </p:txBody>
        </p:sp>
      </p:grpSp>
      <p:sp>
        <p:nvSpPr>
          <p:cNvPr id="206" name="梯形 205">
            <a:extLst>
              <a:ext uri="{FF2B5EF4-FFF2-40B4-BE49-F238E27FC236}">
                <a16:creationId xmlns:a16="http://schemas.microsoft.com/office/drawing/2014/main" xmlns="" id="{38D1A68B-CA5C-FFFB-EE81-88BF6FC2FE90}"/>
              </a:ext>
            </a:extLst>
          </p:cNvPr>
          <p:cNvSpPr/>
          <p:nvPr/>
        </p:nvSpPr>
        <p:spPr>
          <a:xfrm>
            <a:off x="8337819" y="2814361"/>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a:effectLst>
            <a:outerShdw blurRad="584200" dist="38100" dir="5400000" sx="102000" sy="102000" algn="t" rotWithShape="0">
              <a:schemeClr val="accent3">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7" name="Rectangle 2">
            <a:extLst>
              <a:ext uri="{FF2B5EF4-FFF2-40B4-BE49-F238E27FC236}">
                <a16:creationId xmlns:a16="http://schemas.microsoft.com/office/drawing/2014/main" xmlns="" id="{707CA48A-9C5A-0545-AB1C-BFA3415CADDD}"/>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119491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descr="图片包含 桌子, 黑暗, 巧克力, 紫色&#10;&#10;描述已自动生成">
            <a:extLst>
              <a:ext uri="{FF2B5EF4-FFF2-40B4-BE49-F238E27FC236}">
                <a16:creationId xmlns:a16="http://schemas.microsoft.com/office/drawing/2014/main" xmlns="" id="{A1C95953-962A-DD1B-D9BE-9D3CCE415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06226" y="2169323"/>
            <a:ext cx="1979548" cy="1979548"/>
          </a:xfrm>
          <a:prstGeom prst="rect">
            <a:avLst/>
          </a:prstGeom>
        </p:spPr>
      </p:pic>
      <p:grpSp>
        <p:nvGrpSpPr>
          <p:cNvPr id="128" name="组合 127">
            <a:extLst>
              <a:ext uri="{FF2B5EF4-FFF2-40B4-BE49-F238E27FC236}">
                <a16:creationId xmlns:a16="http://schemas.microsoft.com/office/drawing/2014/main" xmlns="" id="{304914E7-5316-7B9C-9EB9-91C0F598C7FA}"/>
              </a:ext>
            </a:extLst>
          </p:cNvPr>
          <p:cNvGrpSpPr>
            <a:grpSpLocks noChangeAspect="1"/>
          </p:cNvGrpSpPr>
          <p:nvPr/>
        </p:nvGrpSpPr>
        <p:grpSpPr>
          <a:xfrm rot="9900000">
            <a:off x="4788592" y="1851690"/>
            <a:ext cx="2614818" cy="2614816"/>
            <a:chOff x="4929373" y="2418402"/>
            <a:chExt cx="2333255" cy="2333255"/>
          </a:xfrm>
        </p:grpSpPr>
        <p:sp>
          <p:nvSpPr>
            <p:cNvPr id="129" name="弧形 128">
              <a:extLst>
                <a:ext uri="{FF2B5EF4-FFF2-40B4-BE49-F238E27FC236}">
                  <a16:creationId xmlns:a16="http://schemas.microsoft.com/office/drawing/2014/main" xmlns="" id="{2DF5C230-321A-7DA1-56C8-CD06107B905C}"/>
                </a:ext>
              </a:extLst>
            </p:cNvPr>
            <p:cNvSpPr/>
            <p:nvPr/>
          </p:nvSpPr>
          <p:spPr>
            <a:xfrm>
              <a:off x="4929373" y="2418402"/>
              <a:ext cx="2333255" cy="2333255"/>
            </a:xfrm>
            <a:prstGeom prst="arc">
              <a:avLst>
                <a:gd name="adj1" fmla="val 8433980"/>
                <a:gd name="adj2" fmla="val 7544821"/>
              </a:avLst>
            </a:prstGeom>
            <a:noFill/>
            <a:ln w="22225" cap="rnd">
              <a:gradFill>
                <a:gsLst>
                  <a:gs pos="69000">
                    <a:schemeClr val="accent1"/>
                  </a:gs>
                  <a:gs pos="100000">
                    <a:schemeClr val="accent3"/>
                  </a:gs>
                </a:gsLst>
                <a:lin ang="10800000" scaled="0"/>
              </a:gradFill>
              <a:roun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0" name="椭圆 129">
              <a:extLst>
                <a:ext uri="{FF2B5EF4-FFF2-40B4-BE49-F238E27FC236}">
                  <a16:creationId xmlns:a16="http://schemas.microsoft.com/office/drawing/2014/main" xmlns="" id="{22FF9E19-E898-B92E-0B24-5738FAB1D503}"/>
                </a:ext>
              </a:extLst>
            </p:cNvPr>
            <p:cNvSpPr>
              <a:spLocks noChangeAspect="1"/>
            </p:cNvSpPr>
            <p:nvPr/>
          </p:nvSpPr>
          <p:spPr>
            <a:xfrm>
              <a:off x="5312979" y="4439878"/>
              <a:ext cx="106746" cy="106746"/>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31" name="Rectangle 2">
            <a:extLst>
              <a:ext uri="{FF2B5EF4-FFF2-40B4-BE49-F238E27FC236}">
                <a16:creationId xmlns:a16="http://schemas.microsoft.com/office/drawing/2014/main" xmlns="" id="{EE6A6B80-028D-93FA-05F6-C2EC39D35C4E}"/>
              </a:ext>
            </a:extLst>
          </p:cNvPr>
          <p:cNvSpPr>
            <a:spLocks noChangeArrowheads="1"/>
          </p:cNvSpPr>
          <p:nvPr/>
        </p:nvSpPr>
        <p:spPr bwMode="auto">
          <a:xfrm>
            <a:off x="5377855" y="2943654"/>
            <a:ext cx="14362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algn="ctr" eaLnBrk="0" fontAlgn="base" hangingPunct="0">
              <a:spcBef>
                <a:spcPct val="0"/>
              </a:spcBef>
              <a:spcAft>
                <a:spcPct val="0"/>
              </a:spcAft>
            </a:pPr>
            <a:r>
              <a:rPr lang="zh-CN" altLang="en-US" sz="2800" dirty="0">
                <a:gradFill>
                  <a:gsLst>
                    <a:gs pos="83000">
                      <a:schemeClr val="accent1"/>
                    </a:gs>
                    <a:gs pos="39000">
                      <a:schemeClr val="bg1"/>
                    </a:gs>
                    <a:gs pos="100000">
                      <a:schemeClr val="accent3"/>
                    </a:gs>
                  </a:gsLst>
                  <a:lin ang="0" scaled="0"/>
                </a:gradFill>
                <a:latin typeface="+mj-ea"/>
                <a:ea typeface="+mj-ea"/>
              </a:rPr>
              <a:t>核心技术</a:t>
            </a:r>
          </a:p>
        </p:txBody>
      </p:sp>
      <p:sp>
        <p:nvSpPr>
          <p:cNvPr id="133" name="椭圆 132">
            <a:extLst>
              <a:ext uri="{FF2B5EF4-FFF2-40B4-BE49-F238E27FC236}">
                <a16:creationId xmlns:a16="http://schemas.microsoft.com/office/drawing/2014/main" xmlns="" id="{EE3C4DFB-A9BE-53A4-807B-7CD1FFD9A05E}"/>
              </a:ext>
            </a:extLst>
          </p:cNvPr>
          <p:cNvSpPr>
            <a:spLocks noChangeAspect="1"/>
          </p:cNvSpPr>
          <p:nvPr/>
        </p:nvSpPr>
        <p:spPr>
          <a:xfrm>
            <a:off x="4984751" y="2057337"/>
            <a:ext cx="2222500" cy="2222498"/>
          </a:xfrm>
          <a:prstGeom prst="ellipse">
            <a:avLst/>
          </a:prstGeom>
          <a:noFill/>
          <a:ln>
            <a:gradFill>
              <a:gsLst>
                <a:gs pos="0">
                  <a:schemeClr val="accent1">
                    <a:alpha val="50000"/>
                  </a:schemeClr>
                </a:gs>
                <a:gs pos="100000">
                  <a:schemeClr val="accent3">
                    <a:alpha val="6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4" name="梯形 133">
            <a:extLst>
              <a:ext uri="{FF2B5EF4-FFF2-40B4-BE49-F238E27FC236}">
                <a16:creationId xmlns:a16="http://schemas.microsoft.com/office/drawing/2014/main" xmlns="" id="{BD6EE72F-0C16-5AB5-55FD-82D8BA4AE88F}"/>
              </a:ext>
            </a:extLst>
          </p:cNvPr>
          <p:cNvSpPr/>
          <p:nvPr/>
        </p:nvSpPr>
        <p:spPr>
          <a:xfrm>
            <a:off x="1123425" y="2164548"/>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5" name="文本框 134">
            <a:extLst>
              <a:ext uri="{FF2B5EF4-FFF2-40B4-BE49-F238E27FC236}">
                <a16:creationId xmlns:a16="http://schemas.microsoft.com/office/drawing/2014/main" xmlns="" id="{9BE3B21A-E0E1-90CE-B7DD-8C99CEC974BC}"/>
              </a:ext>
            </a:extLst>
          </p:cNvPr>
          <p:cNvSpPr txBox="1"/>
          <p:nvPr/>
        </p:nvSpPr>
        <p:spPr>
          <a:xfrm>
            <a:off x="1905063" y="2229284"/>
            <a:ext cx="10259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zh-CN" altLang="en-US" sz="2000" dirty="0">
                <a:gradFill>
                  <a:gsLst>
                    <a:gs pos="0">
                      <a:schemeClr val="bg1"/>
                    </a:gs>
                    <a:gs pos="100000">
                      <a:schemeClr val="bg1"/>
                    </a:gs>
                  </a:gsLst>
                  <a:lin ang="0" scaled="0"/>
                </a:gradFill>
              </a:rPr>
              <a:t>人工智能</a:t>
            </a:r>
          </a:p>
        </p:txBody>
      </p:sp>
      <p:sp>
        <p:nvSpPr>
          <p:cNvPr id="137" name="矩形: 剪去对角 136">
            <a:extLst>
              <a:ext uri="{FF2B5EF4-FFF2-40B4-BE49-F238E27FC236}">
                <a16:creationId xmlns:a16="http://schemas.microsoft.com/office/drawing/2014/main" xmlns="" id="{49CD0D77-D1EC-B2C6-7C33-2371CD32A928}"/>
              </a:ext>
            </a:extLst>
          </p:cNvPr>
          <p:cNvSpPr/>
          <p:nvPr/>
        </p:nvSpPr>
        <p:spPr>
          <a:xfrm>
            <a:off x="1191228" y="2912383"/>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8" name="矩形: 剪去对角 137">
            <a:extLst>
              <a:ext uri="{FF2B5EF4-FFF2-40B4-BE49-F238E27FC236}">
                <a16:creationId xmlns:a16="http://schemas.microsoft.com/office/drawing/2014/main" xmlns="" id="{37A5BF80-F090-B4E3-095F-6050A4F89A41}"/>
              </a:ext>
            </a:extLst>
          </p:cNvPr>
          <p:cNvSpPr/>
          <p:nvPr/>
        </p:nvSpPr>
        <p:spPr>
          <a:xfrm>
            <a:off x="2511687" y="2912383"/>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9" name="文本框 138">
            <a:extLst>
              <a:ext uri="{FF2B5EF4-FFF2-40B4-BE49-F238E27FC236}">
                <a16:creationId xmlns:a16="http://schemas.microsoft.com/office/drawing/2014/main" xmlns="" id="{108FD3FD-5B2E-6025-787A-9837B818D1CD}"/>
              </a:ext>
            </a:extLst>
          </p:cNvPr>
          <p:cNvSpPr txBox="1"/>
          <p:nvPr/>
        </p:nvSpPr>
        <p:spPr>
          <a:xfrm>
            <a:off x="1398723" y="2984147"/>
            <a:ext cx="718145" cy="215444"/>
          </a:xfrm>
          <a:prstGeom prst="rect">
            <a:avLst/>
          </a:prstGeom>
          <a:noFill/>
        </p:spPr>
        <p:txBody>
          <a:bodyPr wrap="none" lIns="0" tIns="0" rIns="0" bIns="0" rtlCol="0">
            <a:noAutofit/>
          </a:bodyPr>
          <a:lstStyle/>
          <a:p>
            <a:pPr algn="ctr"/>
            <a:r>
              <a:rPr lang="zh-CN" altLang="en-US" sz="1400" dirty="0">
                <a:solidFill>
                  <a:schemeClr val="bg1"/>
                </a:solidFill>
              </a:rPr>
              <a:t>机器学习</a:t>
            </a:r>
          </a:p>
        </p:txBody>
      </p:sp>
      <p:sp>
        <p:nvSpPr>
          <p:cNvPr id="140" name="文本框 139">
            <a:extLst>
              <a:ext uri="{FF2B5EF4-FFF2-40B4-BE49-F238E27FC236}">
                <a16:creationId xmlns:a16="http://schemas.microsoft.com/office/drawing/2014/main" xmlns="" id="{C6C67345-73CD-4C0D-83DB-411FBD53D7CD}"/>
              </a:ext>
            </a:extLst>
          </p:cNvPr>
          <p:cNvSpPr txBox="1"/>
          <p:nvPr/>
        </p:nvSpPr>
        <p:spPr>
          <a:xfrm>
            <a:off x="2629414" y="2990650"/>
            <a:ext cx="897682" cy="215444"/>
          </a:xfrm>
          <a:prstGeom prst="rect">
            <a:avLst/>
          </a:prstGeom>
          <a:noFill/>
        </p:spPr>
        <p:txBody>
          <a:bodyPr wrap="none" lIns="0" tIns="0" rIns="0" bIns="0" rtlCol="0">
            <a:noAutofit/>
          </a:bodyPr>
          <a:lstStyle/>
          <a:p>
            <a:pPr algn="ctr"/>
            <a:r>
              <a:rPr lang="zh-CN" altLang="en-US" sz="1400" dirty="0">
                <a:solidFill>
                  <a:schemeClr val="bg1"/>
                </a:solidFill>
              </a:rPr>
              <a:t>计算机视觉</a:t>
            </a:r>
          </a:p>
        </p:txBody>
      </p:sp>
      <p:sp>
        <p:nvSpPr>
          <p:cNvPr id="141" name="矩形: 剪去对角 140">
            <a:extLst>
              <a:ext uri="{FF2B5EF4-FFF2-40B4-BE49-F238E27FC236}">
                <a16:creationId xmlns:a16="http://schemas.microsoft.com/office/drawing/2014/main" xmlns="" id="{FC0769F1-4178-1361-7412-8AC8672E19F4}"/>
              </a:ext>
            </a:extLst>
          </p:cNvPr>
          <p:cNvSpPr/>
          <p:nvPr/>
        </p:nvSpPr>
        <p:spPr>
          <a:xfrm>
            <a:off x="1199621" y="3472165"/>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42" name="文本框 141">
            <a:extLst>
              <a:ext uri="{FF2B5EF4-FFF2-40B4-BE49-F238E27FC236}">
                <a16:creationId xmlns:a16="http://schemas.microsoft.com/office/drawing/2014/main" xmlns="" id="{C8AEDA35-B245-7574-3940-F6DC21E3533C}"/>
              </a:ext>
            </a:extLst>
          </p:cNvPr>
          <p:cNvSpPr txBox="1"/>
          <p:nvPr/>
        </p:nvSpPr>
        <p:spPr>
          <a:xfrm>
            <a:off x="1883612" y="3550432"/>
            <a:ext cx="1077218" cy="215444"/>
          </a:xfrm>
          <a:prstGeom prst="rect">
            <a:avLst/>
          </a:prstGeom>
          <a:noFill/>
        </p:spPr>
        <p:txBody>
          <a:bodyPr wrap="none" lIns="0" tIns="0" rIns="0" bIns="0" rtlCol="0">
            <a:noAutofit/>
          </a:bodyPr>
          <a:lstStyle>
            <a:defPPr>
              <a:defRPr lang="zh-CN"/>
            </a:defPPr>
            <a:lvl1pPr algn="ctr">
              <a:defRPr sz="1400">
                <a:solidFill>
                  <a:schemeClr val="bg1"/>
                </a:solidFill>
              </a:defRPr>
            </a:lvl1pPr>
          </a:lstStyle>
          <a:p>
            <a:r>
              <a:rPr lang="zh-CN" altLang="en-US" dirty="0"/>
              <a:t>自然语言处理</a:t>
            </a:r>
          </a:p>
        </p:txBody>
      </p:sp>
      <p:sp>
        <p:nvSpPr>
          <p:cNvPr id="143" name="梯形 142">
            <a:extLst>
              <a:ext uri="{FF2B5EF4-FFF2-40B4-BE49-F238E27FC236}">
                <a16:creationId xmlns:a16="http://schemas.microsoft.com/office/drawing/2014/main" xmlns="" id="{DBE1C1F5-701B-0537-C9DF-C454B5CD1A78}"/>
              </a:ext>
            </a:extLst>
          </p:cNvPr>
          <p:cNvSpPr/>
          <p:nvPr/>
        </p:nvSpPr>
        <p:spPr>
          <a:xfrm>
            <a:off x="2095440" y="4351912"/>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6" name="文本框 145">
            <a:extLst>
              <a:ext uri="{FF2B5EF4-FFF2-40B4-BE49-F238E27FC236}">
                <a16:creationId xmlns:a16="http://schemas.microsoft.com/office/drawing/2014/main" xmlns="" id="{1985F50F-FC84-B1EF-6B9B-3739A6E18155}"/>
              </a:ext>
            </a:extLst>
          </p:cNvPr>
          <p:cNvSpPr txBox="1"/>
          <p:nvPr/>
        </p:nvSpPr>
        <p:spPr>
          <a:xfrm>
            <a:off x="3005318" y="4416648"/>
            <a:ext cx="7694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zh-CN" altLang="en-US" sz="2000" dirty="0">
                <a:gradFill>
                  <a:gsLst>
                    <a:gs pos="0">
                      <a:schemeClr val="bg1"/>
                    </a:gs>
                    <a:gs pos="100000">
                      <a:schemeClr val="bg1"/>
                    </a:gs>
                  </a:gsLst>
                  <a:lin ang="0" scaled="0"/>
                </a:gradFill>
              </a:rPr>
              <a:t>区块链</a:t>
            </a:r>
          </a:p>
        </p:txBody>
      </p:sp>
      <p:sp>
        <p:nvSpPr>
          <p:cNvPr id="151" name="矩形: 剪去对角 150">
            <a:extLst>
              <a:ext uri="{FF2B5EF4-FFF2-40B4-BE49-F238E27FC236}">
                <a16:creationId xmlns:a16="http://schemas.microsoft.com/office/drawing/2014/main" xmlns="" id="{E78EC5C5-F2C0-E886-D781-B42CA2603E76}"/>
              </a:ext>
            </a:extLst>
          </p:cNvPr>
          <p:cNvSpPr/>
          <p:nvPr/>
        </p:nvSpPr>
        <p:spPr>
          <a:xfrm>
            <a:off x="2163243" y="5099747"/>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2" name="矩形: 剪去对角 151">
            <a:extLst>
              <a:ext uri="{FF2B5EF4-FFF2-40B4-BE49-F238E27FC236}">
                <a16:creationId xmlns:a16="http://schemas.microsoft.com/office/drawing/2014/main" xmlns="" id="{E5F18493-C332-EC6B-EE2B-1070271CF53B}"/>
              </a:ext>
            </a:extLst>
          </p:cNvPr>
          <p:cNvSpPr/>
          <p:nvPr/>
        </p:nvSpPr>
        <p:spPr>
          <a:xfrm>
            <a:off x="3483702" y="5099747"/>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4" name="文本框 153">
            <a:extLst>
              <a:ext uri="{FF2B5EF4-FFF2-40B4-BE49-F238E27FC236}">
                <a16:creationId xmlns:a16="http://schemas.microsoft.com/office/drawing/2014/main" xmlns="" id="{1E3CE21C-BA34-123D-4599-1764AF28DEB3}"/>
              </a:ext>
            </a:extLst>
          </p:cNvPr>
          <p:cNvSpPr txBox="1"/>
          <p:nvPr/>
        </p:nvSpPr>
        <p:spPr>
          <a:xfrm>
            <a:off x="2370738" y="5171511"/>
            <a:ext cx="718145" cy="215444"/>
          </a:xfrm>
          <a:prstGeom prst="rect">
            <a:avLst/>
          </a:prstGeom>
          <a:noFill/>
        </p:spPr>
        <p:txBody>
          <a:bodyPr wrap="none" lIns="0" tIns="0" rIns="0" bIns="0" rtlCol="0">
            <a:noAutofit/>
          </a:bodyPr>
          <a:lstStyle/>
          <a:p>
            <a:pPr algn="l"/>
            <a:r>
              <a:rPr lang="zh-CN" altLang="en-US" sz="1400" dirty="0">
                <a:solidFill>
                  <a:schemeClr val="bg1"/>
                </a:solidFill>
              </a:rPr>
              <a:t>智能合约</a:t>
            </a:r>
          </a:p>
        </p:txBody>
      </p:sp>
      <p:sp>
        <p:nvSpPr>
          <p:cNvPr id="170" name="文本框 169">
            <a:extLst>
              <a:ext uri="{FF2B5EF4-FFF2-40B4-BE49-F238E27FC236}">
                <a16:creationId xmlns:a16="http://schemas.microsoft.com/office/drawing/2014/main" xmlns="" id="{33E140DA-F04E-A835-9C27-7E4D5F7ECB16}"/>
              </a:ext>
            </a:extLst>
          </p:cNvPr>
          <p:cNvSpPr txBox="1"/>
          <p:nvPr/>
        </p:nvSpPr>
        <p:spPr>
          <a:xfrm>
            <a:off x="3601429" y="5178014"/>
            <a:ext cx="897682" cy="215444"/>
          </a:xfrm>
          <a:prstGeom prst="rect">
            <a:avLst/>
          </a:prstGeom>
          <a:noFill/>
        </p:spPr>
        <p:txBody>
          <a:bodyPr wrap="none" lIns="0" tIns="0" rIns="0" bIns="0" rtlCol="0">
            <a:noAutofit/>
          </a:bodyPr>
          <a:lstStyle/>
          <a:p>
            <a:pPr algn="ctr"/>
            <a:r>
              <a:rPr lang="zh-CN" altLang="en-US" sz="1400" dirty="0">
                <a:solidFill>
                  <a:schemeClr val="bg1"/>
                </a:solidFill>
              </a:rPr>
              <a:t>分布式账本</a:t>
            </a:r>
          </a:p>
        </p:txBody>
      </p:sp>
      <p:sp>
        <p:nvSpPr>
          <p:cNvPr id="171" name="矩形: 剪去对角 170">
            <a:extLst>
              <a:ext uri="{FF2B5EF4-FFF2-40B4-BE49-F238E27FC236}">
                <a16:creationId xmlns:a16="http://schemas.microsoft.com/office/drawing/2014/main" xmlns="" id="{1A2982B3-14DA-A8AA-02E7-D853EC42B8FA}"/>
              </a:ext>
            </a:extLst>
          </p:cNvPr>
          <p:cNvSpPr/>
          <p:nvPr/>
        </p:nvSpPr>
        <p:spPr>
          <a:xfrm>
            <a:off x="2171636" y="5659529"/>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72" name="文本框 171">
            <a:extLst>
              <a:ext uri="{FF2B5EF4-FFF2-40B4-BE49-F238E27FC236}">
                <a16:creationId xmlns:a16="http://schemas.microsoft.com/office/drawing/2014/main" xmlns="" id="{0A68F367-A1AF-AAD1-1A2B-0DBE5BB23B09}"/>
              </a:ext>
            </a:extLst>
          </p:cNvPr>
          <p:cNvSpPr txBox="1"/>
          <p:nvPr/>
        </p:nvSpPr>
        <p:spPr>
          <a:xfrm>
            <a:off x="2679296" y="5737796"/>
            <a:ext cx="1429880" cy="215444"/>
          </a:xfrm>
          <a:prstGeom prst="rect">
            <a:avLst/>
          </a:prstGeom>
          <a:noFill/>
        </p:spPr>
        <p:txBody>
          <a:bodyPr wrap="none" lIns="0" tIns="0" rIns="0" bIns="0" rtlCol="0">
            <a:noAutofit/>
          </a:bodyPr>
          <a:lstStyle>
            <a:defPPr>
              <a:defRPr lang="zh-CN"/>
            </a:defPPr>
            <a:lvl1pPr algn="ctr">
              <a:defRPr sz="1400">
                <a:solidFill>
                  <a:schemeClr val="bg1"/>
                </a:solidFill>
              </a:defRPr>
            </a:lvl1pPr>
          </a:lstStyle>
          <a:p>
            <a:r>
              <a:rPr lang="en-US" altLang="zh-CN" dirty="0"/>
              <a:t>NFT</a:t>
            </a:r>
            <a:r>
              <a:rPr lang="zh-CN" altLang="en-US" dirty="0"/>
              <a:t>非同质化代币</a:t>
            </a:r>
          </a:p>
        </p:txBody>
      </p:sp>
      <p:sp>
        <p:nvSpPr>
          <p:cNvPr id="174" name="梯形 173">
            <a:extLst>
              <a:ext uri="{FF2B5EF4-FFF2-40B4-BE49-F238E27FC236}">
                <a16:creationId xmlns:a16="http://schemas.microsoft.com/office/drawing/2014/main" xmlns="" id="{92D4CA4E-4C8C-3B5E-ACB5-D91452FFF72A}"/>
              </a:ext>
            </a:extLst>
          </p:cNvPr>
          <p:cNvSpPr/>
          <p:nvPr/>
        </p:nvSpPr>
        <p:spPr>
          <a:xfrm flipH="1">
            <a:off x="8479378" y="2124054"/>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6" name="文本框 175">
            <a:extLst>
              <a:ext uri="{FF2B5EF4-FFF2-40B4-BE49-F238E27FC236}">
                <a16:creationId xmlns:a16="http://schemas.microsoft.com/office/drawing/2014/main" xmlns="" id="{6FA68009-4B65-E7B3-40F3-73D86FECC720}"/>
              </a:ext>
            </a:extLst>
          </p:cNvPr>
          <p:cNvSpPr txBox="1"/>
          <p:nvPr/>
        </p:nvSpPr>
        <p:spPr>
          <a:xfrm flipH="1">
            <a:off x="9261016" y="2188790"/>
            <a:ext cx="10259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zh-CN" altLang="en-US" sz="2000" dirty="0">
                <a:gradFill>
                  <a:gsLst>
                    <a:gs pos="0">
                      <a:schemeClr val="bg1"/>
                    </a:gs>
                    <a:gs pos="100000">
                      <a:schemeClr val="bg1"/>
                    </a:gs>
                  </a:gsLst>
                  <a:lin ang="0" scaled="0"/>
                </a:gradFill>
              </a:rPr>
              <a:t>数字孪生</a:t>
            </a:r>
          </a:p>
        </p:txBody>
      </p:sp>
      <p:sp>
        <p:nvSpPr>
          <p:cNvPr id="182" name="矩形: 剪去对角 181">
            <a:extLst>
              <a:ext uri="{FF2B5EF4-FFF2-40B4-BE49-F238E27FC236}">
                <a16:creationId xmlns:a16="http://schemas.microsoft.com/office/drawing/2014/main" xmlns="" id="{E456A439-D27E-0375-5EF3-3738C261CEA7}"/>
              </a:ext>
            </a:extLst>
          </p:cNvPr>
          <p:cNvSpPr/>
          <p:nvPr/>
        </p:nvSpPr>
        <p:spPr>
          <a:xfrm flipH="1">
            <a:off x="9867639" y="2871889"/>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3" name="矩形: 剪去对角 182">
            <a:extLst>
              <a:ext uri="{FF2B5EF4-FFF2-40B4-BE49-F238E27FC236}">
                <a16:creationId xmlns:a16="http://schemas.microsoft.com/office/drawing/2014/main" xmlns="" id="{5429B9C0-31A5-042E-0E17-5767E767D4DD}"/>
              </a:ext>
            </a:extLst>
          </p:cNvPr>
          <p:cNvSpPr/>
          <p:nvPr/>
        </p:nvSpPr>
        <p:spPr>
          <a:xfrm flipH="1">
            <a:off x="8547180" y="2871889"/>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8" name="文本框 187">
            <a:extLst>
              <a:ext uri="{FF2B5EF4-FFF2-40B4-BE49-F238E27FC236}">
                <a16:creationId xmlns:a16="http://schemas.microsoft.com/office/drawing/2014/main" xmlns="" id="{14159917-BFA7-3ABF-7AF7-63B8E4956081}"/>
              </a:ext>
            </a:extLst>
          </p:cNvPr>
          <p:cNvSpPr txBox="1"/>
          <p:nvPr/>
        </p:nvSpPr>
        <p:spPr>
          <a:xfrm flipH="1">
            <a:off x="10075133" y="2943653"/>
            <a:ext cx="718145" cy="215444"/>
          </a:xfrm>
          <a:prstGeom prst="rect">
            <a:avLst/>
          </a:prstGeom>
          <a:noFill/>
        </p:spPr>
        <p:txBody>
          <a:bodyPr wrap="none" lIns="0" tIns="0" rIns="0" bIns="0" rtlCol="0">
            <a:noAutofit/>
          </a:bodyPr>
          <a:lstStyle/>
          <a:p>
            <a:pPr algn="ctr"/>
            <a:r>
              <a:rPr lang="zh-CN" altLang="en-US" sz="1400" dirty="0">
                <a:solidFill>
                  <a:schemeClr val="bg1"/>
                </a:solidFill>
              </a:rPr>
              <a:t>人物孪生</a:t>
            </a:r>
          </a:p>
        </p:txBody>
      </p:sp>
      <p:sp>
        <p:nvSpPr>
          <p:cNvPr id="189" name="文本框 188">
            <a:extLst>
              <a:ext uri="{FF2B5EF4-FFF2-40B4-BE49-F238E27FC236}">
                <a16:creationId xmlns:a16="http://schemas.microsoft.com/office/drawing/2014/main" xmlns="" id="{B1296BD0-9AA4-B890-A66E-BC3187AB280F}"/>
              </a:ext>
            </a:extLst>
          </p:cNvPr>
          <p:cNvSpPr txBox="1"/>
          <p:nvPr/>
        </p:nvSpPr>
        <p:spPr>
          <a:xfrm flipH="1">
            <a:off x="8754673" y="2950156"/>
            <a:ext cx="718145" cy="215444"/>
          </a:xfrm>
          <a:prstGeom prst="rect">
            <a:avLst/>
          </a:prstGeom>
          <a:noFill/>
        </p:spPr>
        <p:txBody>
          <a:bodyPr wrap="none" lIns="0" tIns="0" rIns="0" bIns="0" rtlCol="0">
            <a:noAutofit/>
          </a:bodyPr>
          <a:lstStyle/>
          <a:p>
            <a:pPr algn="ctr"/>
            <a:r>
              <a:rPr lang="zh-CN" altLang="en-US" sz="1400" dirty="0">
                <a:solidFill>
                  <a:schemeClr val="bg1"/>
                </a:solidFill>
              </a:rPr>
              <a:t>物体孪生</a:t>
            </a:r>
          </a:p>
        </p:txBody>
      </p:sp>
      <p:sp>
        <p:nvSpPr>
          <p:cNvPr id="192" name="矩形: 剪去对角 191">
            <a:extLst>
              <a:ext uri="{FF2B5EF4-FFF2-40B4-BE49-F238E27FC236}">
                <a16:creationId xmlns:a16="http://schemas.microsoft.com/office/drawing/2014/main" xmlns="" id="{3668F00F-868E-C10B-7FD0-D77F60F5A187}"/>
              </a:ext>
            </a:extLst>
          </p:cNvPr>
          <p:cNvSpPr/>
          <p:nvPr/>
        </p:nvSpPr>
        <p:spPr>
          <a:xfrm flipH="1">
            <a:off x="8547180" y="3431671"/>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93" name="文本框 192">
            <a:extLst>
              <a:ext uri="{FF2B5EF4-FFF2-40B4-BE49-F238E27FC236}">
                <a16:creationId xmlns:a16="http://schemas.microsoft.com/office/drawing/2014/main" xmlns="" id="{5D11A564-5886-3337-4623-34CE06B6765A}"/>
              </a:ext>
            </a:extLst>
          </p:cNvPr>
          <p:cNvSpPr txBox="1"/>
          <p:nvPr/>
        </p:nvSpPr>
        <p:spPr>
          <a:xfrm flipH="1">
            <a:off x="9410707" y="3509938"/>
            <a:ext cx="718145" cy="215444"/>
          </a:xfrm>
          <a:prstGeom prst="rect">
            <a:avLst/>
          </a:prstGeom>
          <a:noFill/>
        </p:spPr>
        <p:txBody>
          <a:bodyPr wrap="none" lIns="0" tIns="0" rIns="0" bIns="0" rtlCol="0">
            <a:noAutofit/>
          </a:bodyPr>
          <a:lstStyle>
            <a:defPPr>
              <a:defRPr lang="zh-CN"/>
            </a:defPPr>
            <a:lvl1pPr algn="ctr">
              <a:defRPr sz="1400">
                <a:solidFill>
                  <a:schemeClr val="bg1"/>
                </a:solidFill>
              </a:defRPr>
            </a:lvl1pPr>
          </a:lstStyle>
          <a:p>
            <a:r>
              <a:rPr lang="zh-CN" altLang="en-US" dirty="0"/>
              <a:t>系统孪生</a:t>
            </a:r>
          </a:p>
        </p:txBody>
      </p:sp>
      <p:sp>
        <p:nvSpPr>
          <p:cNvPr id="194" name="梯形 193">
            <a:extLst>
              <a:ext uri="{FF2B5EF4-FFF2-40B4-BE49-F238E27FC236}">
                <a16:creationId xmlns:a16="http://schemas.microsoft.com/office/drawing/2014/main" xmlns="" id="{18572827-C7BD-A6BB-A46B-D43596DD3EB7}"/>
              </a:ext>
            </a:extLst>
          </p:cNvPr>
          <p:cNvSpPr/>
          <p:nvPr/>
        </p:nvSpPr>
        <p:spPr>
          <a:xfrm flipH="1">
            <a:off x="7507363" y="4311418"/>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95" name="文本框 194">
            <a:extLst>
              <a:ext uri="{FF2B5EF4-FFF2-40B4-BE49-F238E27FC236}">
                <a16:creationId xmlns:a16="http://schemas.microsoft.com/office/drawing/2014/main" xmlns="" id="{980824DA-FB9F-D275-C49E-EBBAB32AA47E}"/>
              </a:ext>
            </a:extLst>
          </p:cNvPr>
          <p:cNvSpPr txBox="1"/>
          <p:nvPr/>
        </p:nvSpPr>
        <p:spPr>
          <a:xfrm flipH="1">
            <a:off x="8417241" y="4376154"/>
            <a:ext cx="7694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zh-CN" altLang="en-US" sz="2000" dirty="0">
                <a:gradFill>
                  <a:gsLst>
                    <a:gs pos="0">
                      <a:schemeClr val="bg1"/>
                    </a:gs>
                    <a:gs pos="100000">
                      <a:schemeClr val="bg1"/>
                    </a:gs>
                  </a:gsLst>
                  <a:lin ang="0" scaled="0"/>
                </a:gradFill>
              </a:rPr>
              <a:t>云服务</a:t>
            </a:r>
          </a:p>
        </p:txBody>
      </p:sp>
      <p:sp>
        <p:nvSpPr>
          <p:cNvPr id="196" name="矩形: 剪去对角 195">
            <a:extLst>
              <a:ext uri="{FF2B5EF4-FFF2-40B4-BE49-F238E27FC236}">
                <a16:creationId xmlns:a16="http://schemas.microsoft.com/office/drawing/2014/main" xmlns="" id="{F7671F27-C340-69FC-A09D-F64853624DF7}"/>
              </a:ext>
            </a:extLst>
          </p:cNvPr>
          <p:cNvSpPr/>
          <p:nvPr/>
        </p:nvSpPr>
        <p:spPr>
          <a:xfrm flipH="1">
            <a:off x="8895624" y="5059253"/>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97" name="矩形: 剪去对角 196">
            <a:extLst>
              <a:ext uri="{FF2B5EF4-FFF2-40B4-BE49-F238E27FC236}">
                <a16:creationId xmlns:a16="http://schemas.microsoft.com/office/drawing/2014/main" xmlns="" id="{E31989AD-D604-8305-9162-5DCA7C6F83C1}"/>
              </a:ext>
            </a:extLst>
          </p:cNvPr>
          <p:cNvSpPr/>
          <p:nvPr/>
        </p:nvSpPr>
        <p:spPr>
          <a:xfrm flipH="1">
            <a:off x="7575165" y="5059253"/>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98" name="文本框 197">
            <a:extLst>
              <a:ext uri="{FF2B5EF4-FFF2-40B4-BE49-F238E27FC236}">
                <a16:creationId xmlns:a16="http://schemas.microsoft.com/office/drawing/2014/main" xmlns="" id="{9794E48F-AD68-340B-524A-44925EEF0C06}"/>
              </a:ext>
            </a:extLst>
          </p:cNvPr>
          <p:cNvSpPr txBox="1"/>
          <p:nvPr/>
        </p:nvSpPr>
        <p:spPr>
          <a:xfrm flipH="1">
            <a:off x="9192886" y="5131017"/>
            <a:ext cx="538609" cy="215444"/>
          </a:xfrm>
          <a:prstGeom prst="rect">
            <a:avLst/>
          </a:prstGeom>
          <a:noFill/>
        </p:spPr>
        <p:txBody>
          <a:bodyPr wrap="none" lIns="0" tIns="0" rIns="0" bIns="0" rtlCol="0">
            <a:noAutofit/>
          </a:bodyPr>
          <a:lstStyle/>
          <a:p>
            <a:pPr algn="ctr"/>
            <a:r>
              <a:rPr lang="zh-CN" altLang="en-US" sz="1400" dirty="0">
                <a:solidFill>
                  <a:schemeClr val="bg1"/>
                </a:solidFill>
              </a:rPr>
              <a:t>云储存</a:t>
            </a:r>
          </a:p>
        </p:txBody>
      </p:sp>
      <p:sp>
        <p:nvSpPr>
          <p:cNvPr id="199" name="文本框 198">
            <a:extLst>
              <a:ext uri="{FF2B5EF4-FFF2-40B4-BE49-F238E27FC236}">
                <a16:creationId xmlns:a16="http://schemas.microsoft.com/office/drawing/2014/main" xmlns="" id="{55FF29CF-1C4A-726F-9BB1-98A72EA31342}"/>
              </a:ext>
            </a:extLst>
          </p:cNvPr>
          <p:cNvSpPr txBox="1"/>
          <p:nvPr/>
        </p:nvSpPr>
        <p:spPr>
          <a:xfrm flipH="1">
            <a:off x="7872425" y="5137520"/>
            <a:ext cx="538610" cy="215444"/>
          </a:xfrm>
          <a:prstGeom prst="rect">
            <a:avLst/>
          </a:prstGeom>
          <a:noFill/>
        </p:spPr>
        <p:txBody>
          <a:bodyPr wrap="none" lIns="0" tIns="0" rIns="0" bIns="0" rtlCol="0">
            <a:noAutofit/>
          </a:bodyPr>
          <a:lstStyle/>
          <a:p>
            <a:pPr algn="ctr"/>
            <a:r>
              <a:rPr lang="zh-CN" altLang="en-US" sz="1400" dirty="0">
                <a:solidFill>
                  <a:schemeClr val="bg1"/>
                </a:solidFill>
              </a:rPr>
              <a:t>云计算</a:t>
            </a:r>
          </a:p>
        </p:txBody>
      </p:sp>
      <p:sp>
        <p:nvSpPr>
          <p:cNvPr id="200" name="矩形: 剪去对角 199">
            <a:extLst>
              <a:ext uri="{FF2B5EF4-FFF2-40B4-BE49-F238E27FC236}">
                <a16:creationId xmlns:a16="http://schemas.microsoft.com/office/drawing/2014/main" xmlns="" id="{B40B24FF-076E-2782-137D-746BD683904F}"/>
              </a:ext>
            </a:extLst>
          </p:cNvPr>
          <p:cNvSpPr/>
          <p:nvPr/>
        </p:nvSpPr>
        <p:spPr>
          <a:xfrm flipH="1">
            <a:off x="7575165" y="5619035"/>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201" name="文本框 200">
            <a:extLst>
              <a:ext uri="{FF2B5EF4-FFF2-40B4-BE49-F238E27FC236}">
                <a16:creationId xmlns:a16="http://schemas.microsoft.com/office/drawing/2014/main" xmlns="" id="{90D5A111-1DF6-AAED-B9D4-63BA2100D774}"/>
              </a:ext>
            </a:extLst>
          </p:cNvPr>
          <p:cNvSpPr txBox="1"/>
          <p:nvPr/>
        </p:nvSpPr>
        <p:spPr>
          <a:xfrm flipH="1">
            <a:off x="8528460" y="5697302"/>
            <a:ext cx="538610" cy="215444"/>
          </a:xfrm>
          <a:prstGeom prst="rect">
            <a:avLst/>
          </a:prstGeom>
          <a:noFill/>
        </p:spPr>
        <p:txBody>
          <a:bodyPr wrap="none" lIns="0" tIns="0" rIns="0" bIns="0" rtlCol="0">
            <a:noAutofit/>
          </a:bodyPr>
          <a:lstStyle>
            <a:defPPr>
              <a:defRPr lang="zh-CN"/>
            </a:defPPr>
            <a:lvl1pPr algn="ctr">
              <a:defRPr sz="1400">
                <a:solidFill>
                  <a:schemeClr val="bg1"/>
                </a:solidFill>
              </a:defRPr>
            </a:lvl1pPr>
          </a:lstStyle>
          <a:p>
            <a:r>
              <a:rPr lang="zh-CN" altLang="en-US" dirty="0"/>
              <a:t>云渲染</a:t>
            </a:r>
          </a:p>
        </p:txBody>
      </p:sp>
      <p:sp>
        <p:nvSpPr>
          <p:cNvPr id="40" name="Rectangle 2">
            <a:extLst>
              <a:ext uri="{FF2B5EF4-FFF2-40B4-BE49-F238E27FC236}">
                <a16:creationId xmlns:a16="http://schemas.microsoft.com/office/drawing/2014/main" xmlns="" id="{D1417046-FF01-6248-8FA6-0C8B558A85CD}"/>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318526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矩形: 剪去对角 108">
            <a:extLst>
              <a:ext uri="{FF2B5EF4-FFF2-40B4-BE49-F238E27FC236}">
                <a16:creationId xmlns:a16="http://schemas.microsoft.com/office/drawing/2014/main" xmlns="" id="{30920148-45B4-8CB6-C24A-E1A07B4B5B8A}"/>
              </a:ext>
            </a:extLst>
          </p:cNvPr>
          <p:cNvSpPr/>
          <p:nvPr/>
        </p:nvSpPr>
        <p:spPr>
          <a:xfrm>
            <a:off x="945430" y="2056694"/>
            <a:ext cx="4725932" cy="1741252"/>
          </a:xfrm>
          <a:prstGeom prst="snip2DiagRect">
            <a:avLst>
              <a:gd name="adj1" fmla="val 0"/>
              <a:gd name="adj2" fmla="val 14221"/>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 name="矩形: 剪去对角 1">
            <a:extLst>
              <a:ext uri="{FF2B5EF4-FFF2-40B4-BE49-F238E27FC236}">
                <a16:creationId xmlns:a16="http://schemas.microsoft.com/office/drawing/2014/main" xmlns="" id="{8632CE88-A3D5-437C-D5B3-18ECF47830C7}"/>
              </a:ext>
            </a:extLst>
          </p:cNvPr>
          <p:cNvSpPr/>
          <p:nvPr/>
        </p:nvSpPr>
        <p:spPr>
          <a:xfrm>
            <a:off x="1081479" y="2157637"/>
            <a:ext cx="4725932" cy="1741252"/>
          </a:xfrm>
          <a:prstGeom prst="snip2DiagRect">
            <a:avLst>
              <a:gd name="adj1" fmla="val 0"/>
              <a:gd name="adj2" fmla="val 14221"/>
            </a:avLst>
          </a:prstGeom>
          <a:gradFill>
            <a:gsLst>
              <a:gs pos="0">
                <a:schemeClr val="accent1">
                  <a:alpha val="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1" name="Rectangle 2">
            <a:extLst>
              <a:ext uri="{FF2B5EF4-FFF2-40B4-BE49-F238E27FC236}">
                <a16:creationId xmlns:a16="http://schemas.microsoft.com/office/drawing/2014/main" xmlns="" id="{61D7126C-AD1C-8AFE-3F1D-DB1294BCE8BE}"/>
              </a:ext>
            </a:extLst>
          </p:cNvPr>
          <p:cNvSpPr>
            <a:spLocks noChangeArrowheads="1"/>
          </p:cNvSpPr>
          <p:nvPr/>
        </p:nvSpPr>
        <p:spPr bwMode="auto">
          <a:xfrm>
            <a:off x="1323186" y="2448288"/>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新的确权方式</a:t>
            </a:r>
          </a:p>
        </p:txBody>
      </p:sp>
      <p:sp>
        <p:nvSpPr>
          <p:cNvPr id="102" name="Rectangle 2">
            <a:extLst>
              <a:ext uri="{FF2B5EF4-FFF2-40B4-BE49-F238E27FC236}">
                <a16:creationId xmlns:a16="http://schemas.microsoft.com/office/drawing/2014/main" xmlns="" id="{073DAEED-C54D-2A4F-9C37-F97DB1CA45B9}"/>
              </a:ext>
            </a:extLst>
          </p:cNvPr>
          <p:cNvSpPr>
            <a:spLocks noChangeArrowheads="1"/>
          </p:cNvSpPr>
          <p:nvPr/>
        </p:nvSpPr>
        <p:spPr bwMode="auto">
          <a:xfrm>
            <a:off x="1343949" y="2955452"/>
            <a:ext cx="4123969"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lnSpc>
                <a:spcPct val="120000"/>
              </a:lnSpc>
              <a:spcBef>
                <a:spcPct val="0"/>
              </a:spcBef>
              <a:spcAft>
                <a:spcPct val="0"/>
              </a:spcAft>
            </a:pP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在互联网时代</a:t>
            </a:r>
            <a:r>
              <a:rPr lang="en-US"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信息复制边际成本几乎为</a:t>
            </a:r>
            <a:r>
              <a:rPr lang="en-US"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0,</a:t>
            </a: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信息传播也更为快速</a:t>
            </a:r>
            <a:r>
              <a:rPr lang="en-US"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但确权难题使得信息使用者并不一定为此付费，而信息生产者可能难以从使用者手中获得报酬</a:t>
            </a:r>
          </a:p>
        </p:txBody>
      </p:sp>
      <p:grpSp>
        <p:nvGrpSpPr>
          <p:cNvPr id="5" name="图形 3" descr="重量不均匀 轮廓">
            <a:extLst>
              <a:ext uri="{FF2B5EF4-FFF2-40B4-BE49-F238E27FC236}">
                <a16:creationId xmlns:a16="http://schemas.microsoft.com/office/drawing/2014/main" xmlns="" id="{FF4288D1-86FB-1650-1812-E0D83F0C3A4D}"/>
              </a:ext>
            </a:extLst>
          </p:cNvPr>
          <p:cNvGrpSpPr>
            <a:grpSpLocks noChangeAspect="1"/>
          </p:cNvGrpSpPr>
          <p:nvPr/>
        </p:nvGrpSpPr>
        <p:grpSpPr>
          <a:xfrm>
            <a:off x="5084796" y="2487403"/>
            <a:ext cx="280800" cy="288000"/>
            <a:chOff x="4649907" y="2148386"/>
            <a:chExt cx="742950" cy="762000"/>
          </a:xfrm>
          <a:solidFill>
            <a:schemeClr val="bg1"/>
          </a:solidFill>
        </p:grpSpPr>
        <p:sp>
          <p:nvSpPr>
            <p:cNvPr id="6" name="任意多边形: 形状 5">
              <a:extLst>
                <a:ext uri="{FF2B5EF4-FFF2-40B4-BE49-F238E27FC236}">
                  <a16:creationId xmlns:a16="http://schemas.microsoft.com/office/drawing/2014/main" xmlns="" id="{005BF6A0-8F02-515F-EA71-91717D9A52DD}"/>
                </a:ext>
              </a:extLst>
            </p:cNvPr>
            <p:cNvSpPr/>
            <p:nvPr/>
          </p:nvSpPr>
          <p:spPr>
            <a:xfrm>
              <a:off x="4649907" y="2148386"/>
              <a:ext cx="742950" cy="733425"/>
            </a:xfrm>
            <a:custGeom>
              <a:avLst/>
              <a:gdLst>
                <a:gd name="connsiteX0" fmla="*/ 119063 w 742950"/>
                <a:gd name="connsiteY0" fmla="*/ 368894 h 733425"/>
                <a:gd name="connsiteX1" fmla="*/ 238125 w 742950"/>
                <a:gd name="connsiteY1" fmla="*/ 300038 h 733425"/>
                <a:gd name="connsiteX2" fmla="*/ 238125 w 742950"/>
                <a:gd name="connsiteY2" fmla="*/ 290513 h 733425"/>
                <a:gd name="connsiteX3" fmla="*/ 199073 w 742950"/>
                <a:gd name="connsiteY3" fmla="*/ 290513 h 733425"/>
                <a:gd name="connsiteX4" fmla="*/ 137427 w 742950"/>
                <a:gd name="connsiteY4" fmla="*/ 52626 h 733425"/>
                <a:gd name="connsiteX5" fmla="*/ 333375 w 742950"/>
                <a:gd name="connsiteY5" fmla="*/ 132988 h 733425"/>
                <a:gd name="connsiteX6" fmla="*/ 357016 w 742950"/>
                <a:gd name="connsiteY6" fmla="*/ 168373 h 733425"/>
                <a:gd name="connsiteX7" fmla="*/ 361950 w 742950"/>
                <a:gd name="connsiteY7" fmla="*/ 169859 h 733425"/>
                <a:gd name="connsiteX8" fmla="*/ 361950 w 742950"/>
                <a:gd name="connsiteY8" fmla="*/ 695325 h 733425"/>
                <a:gd name="connsiteX9" fmla="*/ 295275 w 742950"/>
                <a:gd name="connsiteY9" fmla="*/ 695325 h 733425"/>
                <a:gd name="connsiteX10" fmla="*/ 257175 w 742950"/>
                <a:gd name="connsiteY10" fmla="*/ 733425 h 733425"/>
                <a:gd name="connsiteX11" fmla="*/ 276225 w 742950"/>
                <a:gd name="connsiteY11" fmla="*/ 733425 h 733425"/>
                <a:gd name="connsiteX12" fmla="*/ 295275 w 742950"/>
                <a:gd name="connsiteY12" fmla="*/ 714375 h 733425"/>
                <a:gd name="connsiteX13" fmla="*/ 447675 w 742950"/>
                <a:gd name="connsiteY13" fmla="*/ 714375 h 733425"/>
                <a:gd name="connsiteX14" fmla="*/ 466725 w 742950"/>
                <a:gd name="connsiteY14" fmla="*/ 733425 h 733425"/>
                <a:gd name="connsiteX15" fmla="*/ 485775 w 742950"/>
                <a:gd name="connsiteY15" fmla="*/ 733425 h 733425"/>
                <a:gd name="connsiteX16" fmla="*/ 447675 w 742950"/>
                <a:gd name="connsiteY16" fmla="*/ 695325 h 733425"/>
                <a:gd name="connsiteX17" fmla="*/ 381000 w 742950"/>
                <a:gd name="connsiteY17" fmla="*/ 695325 h 733425"/>
                <a:gd name="connsiteX18" fmla="*/ 381000 w 742950"/>
                <a:gd name="connsiteY18" fmla="*/ 169859 h 733425"/>
                <a:gd name="connsiteX19" fmla="*/ 386172 w 742950"/>
                <a:gd name="connsiteY19" fmla="*/ 168269 h 733425"/>
                <a:gd name="connsiteX20" fmla="*/ 398697 w 742950"/>
                <a:gd name="connsiteY20" fmla="*/ 159772 h 733425"/>
                <a:gd name="connsiteX21" fmla="*/ 609600 w 742950"/>
                <a:gd name="connsiteY21" fmla="*/ 246278 h 733425"/>
                <a:gd name="connsiteX22" fmla="*/ 543878 w 742950"/>
                <a:gd name="connsiteY22" fmla="*/ 500063 h 733425"/>
                <a:gd name="connsiteX23" fmla="*/ 504825 w 742950"/>
                <a:gd name="connsiteY23" fmla="*/ 500063 h 733425"/>
                <a:gd name="connsiteX24" fmla="*/ 504825 w 742950"/>
                <a:gd name="connsiteY24" fmla="*/ 509588 h 733425"/>
                <a:gd name="connsiteX25" fmla="*/ 623888 w 742950"/>
                <a:gd name="connsiteY25" fmla="*/ 578444 h 733425"/>
                <a:gd name="connsiteX26" fmla="*/ 742950 w 742950"/>
                <a:gd name="connsiteY26" fmla="*/ 509588 h 733425"/>
                <a:gd name="connsiteX27" fmla="*/ 742950 w 742950"/>
                <a:gd name="connsiteY27" fmla="*/ 500063 h 733425"/>
                <a:gd name="connsiteX28" fmla="*/ 703898 w 742950"/>
                <a:gd name="connsiteY28" fmla="*/ 500063 h 733425"/>
                <a:gd name="connsiteX29" fmla="*/ 641528 w 742950"/>
                <a:gd name="connsiteY29" fmla="*/ 259356 h 733425"/>
                <a:gd name="connsiteX30" fmla="*/ 658673 w 742950"/>
                <a:gd name="connsiteY30" fmla="*/ 266395 h 733425"/>
                <a:gd name="connsiteX31" fmla="*/ 671103 w 742950"/>
                <a:gd name="connsiteY31" fmla="*/ 261195 h 733425"/>
                <a:gd name="connsiteX32" fmla="*/ 665902 w 742950"/>
                <a:gd name="connsiteY32" fmla="*/ 248764 h 733425"/>
                <a:gd name="connsiteX33" fmla="*/ 408070 w 742950"/>
                <a:gd name="connsiteY33" fmla="*/ 143037 h 733425"/>
                <a:gd name="connsiteX34" fmla="*/ 383876 w 742950"/>
                <a:gd name="connsiteY34" fmla="*/ 97165 h 733425"/>
                <a:gd name="connsiteX35" fmla="*/ 381000 w 742950"/>
                <a:gd name="connsiteY35" fmla="*/ 96403 h 733425"/>
                <a:gd name="connsiteX36" fmla="*/ 381000 w 742950"/>
                <a:gd name="connsiteY36" fmla="*/ 9525 h 733425"/>
                <a:gd name="connsiteX37" fmla="*/ 371475 w 742950"/>
                <a:gd name="connsiteY37" fmla="*/ 0 h 733425"/>
                <a:gd name="connsiteX38" fmla="*/ 361950 w 742950"/>
                <a:gd name="connsiteY38" fmla="*/ 9525 h 733425"/>
                <a:gd name="connsiteX39" fmla="*/ 361950 w 742950"/>
                <a:gd name="connsiteY39" fmla="*/ 96383 h 733425"/>
                <a:gd name="connsiteX40" fmla="*/ 338452 w 742950"/>
                <a:gd name="connsiteY40" fmla="*/ 114481 h 733425"/>
                <a:gd name="connsiteX41" fmla="*/ 91935 w 742950"/>
                <a:gd name="connsiteY41" fmla="*/ 13335 h 733425"/>
                <a:gd name="connsiteX42" fmla="*/ 79374 w 742950"/>
                <a:gd name="connsiteY42" fmla="*/ 18199 h 733425"/>
                <a:gd name="connsiteX43" fmla="*/ 84238 w 742950"/>
                <a:gd name="connsiteY43" fmla="*/ 30761 h 733425"/>
                <a:gd name="connsiteX44" fmla="*/ 84715 w 742950"/>
                <a:gd name="connsiteY44" fmla="*/ 30956 h 733425"/>
                <a:gd name="connsiteX45" fmla="*/ 104223 w 742950"/>
                <a:gd name="connsiteY45" fmla="*/ 38967 h 733425"/>
                <a:gd name="connsiteX46" fmla="*/ 39053 w 742950"/>
                <a:gd name="connsiteY46" fmla="*/ 290513 h 733425"/>
                <a:gd name="connsiteX47" fmla="*/ 0 w 742950"/>
                <a:gd name="connsiteY47" fmla="*/ 290513 h 733425"/>
                <a:gd name="connsiteX48" fmla="*/ 0 w 742950"/>
                <a:gd name="connsiteY48" fmla="*/ 300038 h 733425"/>
                <a:gd name="connsiteX49" fmla="*/ 119063 w 742950"/>
                <a:gd name="connsiteY49" fmla="*/ 368894 h 733425"/>
                <a:gd name="connsiteX50" fmla="*/ 721995 w 742950"/>
                <a:gd name="connsiteY50" fmla="*/ 519113 h 733425"/>
                <a:gd name="connsiteX51" fmla="*/ 623888 w 742950"/>
                <a:gd name="connsiteY51" fmla="*/ 559394 h 733425"/>
                <a:gd name="connsiteX52" fmla="*/ 525780 w 742950"/>
                <a:gd name="connsiteY52" fmla="*/ 519113 h 733425"/>
                <a:gd name="connsiteX53" fmla="*/ 684276 w 742950"/>
                <a:gd name="connsiteY53" fmla="*/ 500063 h 733425"/>
                <a:gd name="connsiteX54" fmla="*/ 563518 w 742950"/>
                <a:gd name="connsiteY54" fmla="*/ 500063 h 733425"/>
                <a:gd name="connsiteX55" fmla="*/ 623792 w 742950"/>
                <a:gd name="connsiteY55" fmla="*/ 267586 h 733425"/>
                <a:gd name="connsiteX56" fmla="*/ 623888 w 742950"/>
                <a:gd name="connsiteY56" fmla="*/ 267491 h 733425"/>
                <a:gd name="connsiteX57" fmla="*/ 623983 w 742950"/>
                <a:gd name="connsiteY57" fmla="*/ 267586 h 733425"/>
                <a:gd name="connsiteX58" fmla="*/ 353844 w 742950"/>
                <a:gd name="connsiteY58" fmla="*/ 125892 h 733425"/>
                <a:gd name="connsiteX59" fmla="*/ 370837 w 742950"/>
                <a:gd name="connsiteY59" fmla="*/ 114167 h 733425"/>
                <a:gd name="connsiteX60" fmla="*/ 371475 w 742950"/>
                <a:gd name="connsiteY60" fmla="*/ 114300 h 733425"/>
                <a:gd name="connsiteX61" fmla="*/ 372247 w 742950"/>
                <a:gd name="connsiteY61" fmla="*/ 114148 h 733425"/>
                <a:gd name="connsiteX62" fmla="*/ 378704 w 742950"/>
                <a:gd name="connsiteY62" fmla="*/ 115491 h 733425"/>
                <a:gd name="connsiteX63" fmla="*/ 389565 w 742950"/>
                <a:gd name="connsiteY63" fmla="*/ 140145 h 733425"/>
                <a:gd name="connsiteX64" fmla="*/ 364909 w 742950"/>
                <a:gd name="connsiteY64" fmla="*/ 151006 h 733425"/>
                <a:gd name="connsiteX65" fmla="*/ 364246 w 742950"/>
                <a:gd name="connsiteY65" fmla="*/ 150733 h 733425"/>
                <a:gd name="connsiteX66" fmla="*/ 353844 w 742950"/>
                <a:gd name="connsiteY66" fmla="*/ 125882 h 733425"/>
                <a:gd name="connsiteX67" fmla="*/ 119158 w 742950"/>
                <a:gd name="connsiteY67" fmla="*/ 58036 h 733425"/>
                <a:gd name="connsiteX68" fmla="*/ 179432 w 742950"/>
                <a:gd name="connsiteY68" fmla="*/ 290513 h 733425"/>
                <a:gd name="connsiteX69" fmla="*/ 58693 w 742950"/>
                <a:gd name="connsiteY69" fmla="*/ 290513 h 733425"/>
                <a:gd name="connsiteX70" fmla="*/ 118967 w 742950"/>
                <a:gd name="connsiteY70" fmla="*/ 58036 h 733425"/>
                <a:gd name="connsiteX71" fmla="*/ 119063 w 742950"/>
                <a:gd name="connsiteY71" fmla="*/ 57941 h 733425"/>
                <a:gd name="connsiteX72" fmla="*/ 119158 w 742950"/>
                <a:gd name="connsiteY72" fmla="*/ 58036 h 733425"/>
                <a:gd name="connsiteX73" fmla="*/ 217170 w 742950"/>
                <a:gd name="connsiteY73" fmla="*/ 309563 h 733425"/>
                <a:gd name="connsiteX74" fmla="*/ 119063 w 742950"/>
                <a:gd name="connsiteY74" fmla="*/ 349844 h 733425"/>
                <a:gd name="connsiteX75" fmla="*/ 20955 w 742950"/>
                <a:gd name="connsiteY75" fmla="*/ 309563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42950" h="733425">
                  <a:moveTo>
                    <a:pt x="119063" y="368894"/>
                  </a:moveTo>
                  <a:cubicBezTo>
                    <a:pt x="185823" y="368894"/>
                    <a:pt x="238125" y="338652"/>
                    <a:pt x="238125" y="300038"/>
                  </a:cubicBezTo>
                  <a:lnTo>
                    <a:pt x="238125" y="290513"/>
                  </a:lnTo>
                  <a:lnTo>
                    <a:pt x="199073" y="290513"/>
                  </a:lnTo>
                  <a:lnTo>
                    <a:pt x="137427" y="52626"/>
                  </a:lnTo>
                  <a:lnTo>
                    <a:pt x="333375" y="132988"/>
                  </a:lnTo>
                  <a:cubicBezTo>
                    <a:pt x="333320" y="148495"/>
                    <a:pt x="342669" y="162489"/>
                    <a:pt x="357016" y="168373"/>
                  </a:cubicBezTo>
                  <a:cubicBezTo>
                    <a:pt x="358627" y="168975"/>
                    <a:pt x="360275" y="169472"/>
                    <a:pt x="361950" y="169859"/>
                  </a:cubicBezTo>
                  <a:lnTo>
                    <a:pt x="361950" y="695325"/>
                  </a:lnTo>
                  <a:lnTo>
                    <a:pt x="295275" y="695325"/>
                  </a:lnTo>
                  <a:cubicBezTo>
                    <a:pt x="274233" y="695325"/>
                    <a:pt x="257175" y="712383"/>
                    <a:pt x="257175" y="733425"/>
                  </a:cubicBezTo>
                  <a:lnTo>
                    <a:pt x="276225" y="733425"/>
                  </a:lnTo>
                  <a:cubicBezTo>
                    <a:pt x="276225" y="722904"/>
                    <a:pt x="284754" y="714375"/>
                    <a:pt x="295275" y="714375"/>
                  </a:cubicBezTo>
                  <a:lnTo>
                    <a:pt x="447675" y="714375"/>
                  </a:lnTo>
                  <a:cubicBezTo>
                    <a:pt x="458196" y="714375"/>
                    <a:pt x="466725" y="722904"/>
                    <a:pt x="466725" y="733425"/>
                  </a:cubicBezTo>
                  <a:lnTo>
                    <a:pt x="485775" y="733425"/>
                  </a:lnTo>
                  <a:cubicBezTo>
                    <a:pt x="485775" y="712383"/>
                    <a:pt x="468717" y="695325"/>
                    <a:pt x="447675" y="695325"/>
                  </a:cubicBezTo>
                  <a:lnTo>
                    <a:pt x="381000" y="695325"/>
                  </a:lnTo>
                  <a:lnTo>
                    <a:pt x="381000" y="169859"/>
                  </a:lnTo>
                  <a:cubicBezTo>
                    <a:pt x="382759" y="169451"/>
                    <a:pt x="384487" y="168919"/>
                    <a:pt x="386172" y="168269"/>
                  </a:cubicBezTo>
                  <a:cubicBezTo>
                    <a:pt x="390874" y="166303"/>
                    <a:pt x="395132" y="163414"/>
                    <a:pt x="398697" y="159772"/>
                  </a:cubicBezTo>
                  <a:lnTo>
                    <a:pt x="609600" y="246278"/>
                  </a:lnTo>
                  <a:lnTo>
                    <a:pt x="543878" y="500063"/>
                  </a:lnTo>
                  <a:lnTo>
                    <a:pt x="504825" y="500063"/>
                  </a:lnTo>
                  <a:lnTo>
                    <a:pt x="504825" y="509588"/>
                  </a:lnTo>
                  <a:cubicBezTo>
                    <a:pt x="504825" y="548202"/>
                    <a:pt x="557127" y="578444"/>
                    <a:pt x="623888" y="578444"/>
                  </a:cubicBezTo>
                  <a:cubicBezTo>
                    <a:pt x="690648" y="578444"/>
                    <a:pt x="742950" y="548202"/>
                    <a:pt x="742950" y="509588"/>
                  </a:cubicBezTo>
                  <a:lnTo>
                    <a:pt x="742950" y="500063"/>
                  </a:lnTo>
                  <a:lnTo>
                    <a:pt x="703898" y="500063"/>
                  </a:lnTo>
                  <a:lnTo>
                    <a:pt x="641528" y="259356"/>
                  </a:lnTo>
                  <a:lnTo>
                    <a:pt x="658673" y="266395"/>
                  </a:lnTo>
                  <a:cubicBezTo>
                    <a:pt x="663541" y="268392"/>
                    <a:pt x="669107" y="266063"/>
                    <a:pt x="671103" y="261195"/>
                  </a:cubicBezTo>
                  <a:cubicBezTo>
                    <a:pt x="673099" y="256326"/>
                    <a:pt x="670770" y="250761"/>
                    <a:pt x="665902" y="248764"/>
                  </a:cubicBezTo>
                  <a:lnTo>
                    <a:pt x="408070" y="143037"/>
                  </a:lnTo>
                  <a:cubicBezTo>
                    <a:pt x="414056" y="123689"/>
                    <a:pt x="403224" y="103151"/>
                    <a:pt x="383876" y="97165"/>
                  </a:cubicBezTo>
                  <a:cubicBezTo>
                    <a:pt x="382928" y="96872"/>
                    <a:pt x="381969" y="96618"/>
                    <a:pt x="381000" y="96403"/>
                  </a:cubicBezTo>
                  <a:lnTo>
                    <a:pt x="381000" y="9525"/>
                  </a:lnTo>
                  <a:cubicBezTo>
                    <a:pt x="381000" y="4264"/>
                    <a:pt x="376736" y="0"/>
                    <a:pt x="371475" y="0"/>
                  </a:cubicBezTo>
                  <a:cubicBezTo>
                    <a:pt x="366214" y="0"/>
                    <a:pt x="361950" y="4264"/>
                    <a:pt x="361950" y="9525"/>
                  </a:cubicBezTo>
                  <a:lnTo>
                    <a:pt x="361950" y="96383"/>
                  </a:lnTo>
                  <a:cubicBezTo>
                    <a:pt x="351985" y="98975"/>
                    <a:pt x="343503" y="105508"/>
                    <a:pt x="338452" y="114481"/>
                  </a:cubicBezTo>
                  <a:lnTo>
                    <a:pt x="91935" y="13335"/>
                  </a:lnTo>
                  <a:cubicBezTo>
                    <a:pt x="87123" y="11209"/>
                    <a:pt x="81500" y="13387"/>
                    <a:pt x="79374" y="18199"/>
                  </a:cubicBezTo>
                  <a:cubicBezTo>
                    <a:pt x="77248" y="23010"/>
                    <a:pt x="79426" y="28635"/>
                    <a:pt x="84238" y="30761"/>
                  </a:cubicBezTo>
                  <a:cubicBezTo>
                    <a:pt x="84395" y="30831"/>
                    <a:pt x="84554" y="30895"/>
                    <a:pt x="84715" y="30956"/>
                  </a:cubicBezTo>
                  <a:lnTo>
                    <a:pt x="104223" y="38967"/>
                  </a:lnTo>
                  <a:lnTo>
                    <a:pt x="39053" y="290513"/>
                  </a:lnTo>
                  <a:lnTo>
                    <a:pt x="0" y="290513"/>
                  </a:lnTo>
                  <a:lnTo>
                    <a:pt x="0" y="300038"/>
                  </a:lnTo>
                  <a:cubicBezTo>
                    <a:pt x="0" y="338652"/>
                    <a:pt x="52302" y="368894"/>
                    <a:pt x="119063" y="368894"/>
                  </a:cubicBezTo>
                  <a:close/>
                  <a:moveTo>
                    <a:pt x="721995" y="519113"/>
                  </a:moveTo>
                  <a:cubicBezTo>
                    <a:pt x="712784" y="541734"/>
                    <a:pt x="671598" y="559394"/>
                    <a:pt x="623888" y="559394"/>
                  </a:cubicBezTo>
                  <a:cubicBezTo>
                    <a:pt x="576177" y="559394"/>
                    <a:pt x="535010" y="541734"/>
                    <a:pt x="525780" y="519113"/>
                  </a:cubicBezTo>
                  <a:close/>
                  <a:moveTo>
                    <a:pt x="684276" y="500063"/>
                  </a:moveTo>
                  <a:lnTo>
                    <a:pt x="563518" y="500063"/>
                  </a:lnTo>
                  <a:lnTo>
                    <a:pt x="623792" y="267586"/>
                  </a:lnTo>
                  <a:cubicBezTo>
                    <a:pt x="623792" y="267533"/>
                    <a:pt x="623835" y="267491"/>
                    <a:pt x="623888" y="267491"/>
                  </a:cubicBezTo>
                  <a:cubicBezTo>
                    <a:pt x="623940" y="267491"/>
                    <a:pt x="623983" y="267533"/>
                    <a:pt x="623983" y="267586"/>
                  </a:cubicBezTo>
                  <a:close/>
                  <a:moveTo>
                    <a:pt x="353844" y="125892"/>
                  </a:moveTo>
                  <a:cubicBezTo>
                    <a:pt x="356716" y="118987"/>
                    <a:pt x="363363" y="114401"/>
                    <a:pt x="370837" y="114167"/>
                  </a:cubicBezTo>
                  <a:cubicBezTo>
                    <a:pt x="371056" y="114167"/>
                    <a:pt x="371246" y="114300"/>
                    <a:pt x="371475" y="114300"/>
                  </a:cubicBezTo>
                  <a:cubicBezTo>
                    <a:pt x="371704" y="114300"/>
                    <a:pt x="371980" y="114167"/>
                    <a:pt x="372247" y="114148"/>
                  </a:cubicBezTo>
                  <a:cubicBezTo>
                    <a:pt x="374461" y="114212"/>
                    <a:pt x="376647" y="114668"/>
                    <a:pt x="378704" y="115491"/>
                  </a:cubicBezTo>
                  <a:cubicBezTo>
                    <a:pt x="388511" y="119300"/>
                    <a:pt x="393374" y="130338"/>
                    <a:pt x="389565" y="140145"/>
                  </a:cubicBezTo>
                  <a:cubicBezTo>
                    <a:pt x="385755" y="149953"/>
                    <a:pt x="374716" y="154815"/>
                    <a:pt x="364909" y="151006"/>
                  </a:cubicBezTo>
                  <a:cubicBezTo>
                    <a:pt x="364687" y="150919"/>
                    <a:pt x="364466" y="150828"/>
                    <a:pt x="364246" y="150733"/>
                  </a:cubicBezTo>
                  <a:cubicBezTo>
                    <a:pt x="354511" y="146743"/>
                    <a:pt x="349854" y="135617"/>
                    <a:pt x="353844" y="125882"/>
                  </a:cubicBezTo>
                  <a:close/>
                  <a:moveTo>
                    <a:pt x="119158" y="58036"/>
                  </a:moveTo>
                  <a:lnTo>
                    <a:pt x="179432" y="290513"/>
                  </a:lnTo>
                  <a:lnTo>
                    <a:pt x="58693" y="290513"/>
                  </a:lnTo>
                  <a:lnTo>
                    <a:pt x="118967" y="58036"/>
                  </a:lnTo>
                  <a:cubicBezTo>
                    <a:pt x="118967" y="57983"/>
                    <a:pt x="119010" y="57941"/>
                    <a:pt x="119063" y="57941"/>
                  </a:cubicBezTo>
                  <a:cubicBezTo>
                    <a:pt x="119115" y="57941"/>
                    <a:pt x="119158" y="57983"/>
                    <a:pt x="119158" y="58036"/>
                  </a:cubicBezTo>
                  <a:close/>
                  <a:moveTo>
                    <a:pt x="217170" y="309563"/>
                  </a:moveTo>
                  <a:cubicBezTo>
                    <a:pt x="207959" y="332184"/>
                    <a:pt x="166773" y="349844"/>
                    <a:pt x="119063" y="349844"/>
                  </a:cubicBezTo>
                  <a:cubicBezTo>
                    <a:pt x="71352" y="349844"/>
                    <a:pt x="30185" y="332184"/>
                    <a:pt x="20955" y="309563"/>
                  </a:cubicBezTo>
                  <a:close/>
                </a:path>
              </a:pathLst>
            </a:custGeom>
            <a:grpFill/>
            <a:ln w="9525" cap="flat">
              <a:noFill/>
              <a:prstDash val="solid"/>
              <a:miter/>
            </a:ln>
          </p:spPr>
          <p:txBody>
            <a:bodyPr rtlCol="0" anchor="ctr">
              <a:noAutofit/>
            </a:bodyPr>
            <a:lstStyle/>
            <a:p>
              <a:endParaRPr lang="zh-CN" altLang="en-US"/>
            </a:p>
          </p:txBody>
        </p:sp>
        <p:sp>
          <p:nvSpPr>
            <p:cNvPr id="7" name="任意多边形: 形状 6">
              <a:extLst>
                <a:ext uri="{FF2B5EF4-FFF2-40B4-BE49-F238E27FC236}">
                  <a16:creationId xmlns:a16="http://schemas.microsoft.com/office/drawing/2014/main" xmlns="" id="{5DDD2F6A-957C-5B95-E30A-A7E63B2394DC}"/>
                </a:ext>
              </a:extLst>
            </p:cNvPr>
            <p:cNvSpPr/>
            <p:nvPr/>
          </p:nvSpPr>
          <p:spPr>
            <a:xfrm>
              <a:off x="4792782" y="2891336"/>
              <a:ext cx="457200" cy="19050"/>
            </a:xfrm>
            <a:custGeom>
              <a:avLst/>
              <a:gdLst>
                <a:gd name="connsiteX0" fmla="*/ 0 w 457200"/>
                <a:gd name="connsiteY0" fmla="*/ 0 h 19050"/>
                <a:gd name="connsiteX1" fmla="*/ 457200 w 457200"/>
                <a:gd name="connsiteY1" fmla="*/ 0 h 19050"/>
                <a:gd name="connsiteX2" fmla="*/ 457200 w 457200"/>
                <a:gd name="connsiteY2" fmla="*/ 19050 h 19050"/>
                <a:gd name="connsiteX3" fmla="*/ 0 w 4572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57200" h="19050">
                  <a:moveTo>
                    <a:pt x="0" y="0"/>
                  </a:moveTo>
                  <a:lnTo>
                    <a:pt x="457200" y="0"/>
                  </a:lnTo>
                  <a:lnTo>
                    <a:pt x="457200" y="19050"/>
                  </a:lnTo>
                  <a:lnTo>
                    <a:pt x="0" y="19050"/>
                  </a:lnTo>
                  <a:close/>
                </a:path>
              </a:pathLst>
            </a:custGeom>
            <a:grpFill/>
            <a:ln w="9525" cap="flat">
              <a:noFill/>
              <a:prstDash val="solid"/>
              <a:miter/>
            </a:ln>
          </p:spPr>
          <p:txBody>
            <a:bodyPr rtlCol="0" anchor="ctr">
              <a:noAutofit/>
            </a:bodyPr>
            <a:lstStyle/>
            <a:p>
              <a:endParaRPr lang="zh-CN" altLang="en-US"/>
            </a:p>
          </p:txBody>
        </p:sp>
      </p:grpSp>
      <p:sp>
        <p:nvSpPr>
          <p:cNvPr id="112" name="矩形: 剪去对角 111">
            <a:extLst>
              <a:ext uri="{FF2B5EF4-FFF2-40B4-BE49-F238E27FC236}">
                <a16:creationId xmlns:a16="http://schemas.microsoft.com/office/drawing/2014/main" xmlns="" id="{D265075F-D549-540F-36F9-50C423A0FE76}"/>
              </a:ext>
            </a:extLst>
          </p:cNvPr>
          <p:cNvSpPr/>
          <p:nvPr/>
        </p:nvSpPr>
        <p:spPr>
          <a:xfrm>
            <a:off x="6384591" y="2056694"/>
            <a:ext cx="4725932" cy="1741252"/>
          </a:xfrm>
          <a:prstGeom prst="snip2DiagRect">
            <a:avLst>
              <a:gd name="adj1" fmla="val 0"/>
              <a:gd name="adj2" fmla="val 14221"/>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3" name="矩形: 剪去对角 112">
            <a:extLst>
              <a:ext uri="{FF2B5EF4-FFF2-40B4-BE49-F238E27FC236}">
                <a16:creationId xmlns:a16="http://schemas.microsoft.com/office/drawing/2014/main" xmlns="" id="{5D913386-8062-88F2-EE16-D9486835E270}"/>
              </a:ext>
            </a:extLst>
          </p:cNvPr>
          <p:cNvSpPr/>
          <p:nvPr/>
        </p:nvSpPr>
        <p:spPr>
          <a:xfrm>
            <a:off x="6520640" y="2157637"/>
            <a:ext cx="4725932" cy="1741252"/>
          </a:xfrm>
          <a:prstGeom prst="snip2DiagRect">
            <a:avLst>
              <a:gd name="adj1" fmla="val 0"/>
              <a:gd name="adj2" fmla="val 14221"/>
            </a:avLst>
          </a:prstGeom>
          <a:gradFill>
            <a:gsLst>
              <a:gs pos="0">
                <a:schemeClr val="accent1">
                  <a:alpha val="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4" name="Rectangle 2">
            <a:extLst>
              <a:ext uri="{FF2B5EF4-FFF2-40B4-BE49-F238E27FC236}">
                <a16:creationId xmlns:a16="http://schemas.microsoft.com/office/drawing/2014/main" xmlns="" id="{C5636F30-3A1A-C552-D1A2-961860092116}"/>
              </a:ext>
            </a:extLst>
          </p:cNvPr>
          <p:cNvSpPr>
            <a:spLocks noChangeArrowheads="1"/>
          </p:cNvSpPr>
          <p:nvPr/>
        </p:nvSpPr>
        <p:spPr bwMode="auto">
          <a:xfrm>
            <a:off x="6762347" y="2448288"/>
            <a:ext cx="1538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沉浸式体验</a:t>
            </a:r>
          </a:p>
        </p:txBody>
      </p:sp>
      <p:sp>
        <p:nvSpPr>
          <p:cNvPr id="115" name="Rectangle 2">
            <a:extLst>
              <a:ext uri="{FF2B5EF4-FFF2-40B4-BE49-F238E27FC236}">
                <a16:creationId xmlns:a16="http://schemas.microsoft.com/office/drawing/2014/main" xmlns="" id="{89F95274-B658-9601-0F6B-8B2051295EA3}"/>
              </a:ext>
            </a:extLst>
          </p:cNvPr>
          <p:cNvSpPr>
            <a:spLocks noChangeArrowheads="1"/>
          </p:cNvSpPr>
          <p:nvPr/>
        </p:nvSpPr>
        <p:spPr bwMode="auto">
          <a:xfrm>
            <a:off x="6783110" y="2955452"/>
            <a:ext cx="4123969" cy="50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lnSpc>
                <a:spcPct val="120000"/>
              </a:lnSpc>
              <a:spcBef>
                <a:spcPct val="0"/>
              </a:spcBef>
              <a:spcAft>
                <a:spcPct val="0"/>
              </a:spcAft>
            </a:pP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浸感改变了传统人与科技之间的互动方式，是元宇宙最吸引人的标签</a:t>
            </a:r>
          </a:p>
        </p:txBody>
      </p:sp>
      <p:sp>
        <p:nvSpPr>
          <p:cNvPr id="120" name="矩形: 剪去对角 119">
            <a:extLst>
              <a:ext uri="{FF2B5EF4-FFF2-40B4-BE49-F238E27FC236}">
                <a16:creationId xmlns:a16="http://schemas.microsoft.com/office/drawing/2014/main" xmlns="" id="{1A38C050-B12B-1B5C-CB8F-AFA0A8D5229F}"/>
              </a:ext>
            </a:extLst>
          </p:cNvPr>
          <p:cNvSpPr/>
          <p:nvPr/>
        </p:nvSpPr>
        <p:spPr>
          <a:xfrm>
            <a:off x="945430" y="4202496"/>
            <a:ext cx="4725932" cy="1741252"/>
          </a:xfrm>
          <a:prstGeom prst="snip2DiagRect">
            <a:avLst>
              <a:gd name="adj1" fmla="val 0"/>
              <a:gd name="adj2" fmla="val 14221"/>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1" name="矩形: 剪去对角 120">
            <a:extLst>
              <a:ext uri="{FF2B5EF4-FFF2-40B4-BE49-F238E27FC236}">
                <a16:creationId xmlns:a16="http://schemas.microsoft.com/office/drawing/2014/main" xmlns="" id="{95E2C2A2-A5FB-01D2-A04F-A71A11E3A056}"/>
              </a:ext>
            </a:extLst>
          </p:cNvPr>
          <p:cNvSpPr/>
          <p:nvPr/>
        </p:nvSpPr>
        <p:spPr>
          <a:xfrm>
            <a:off x="1081479" y="4303439"/>
            <a:ext cx="4725932" cy="1741252"/>
          </a:xfrm>
          <a:prstGeom prst="snip2DiagRect">
            <a:avLst>
              <a:gd name="adj1" fmla="val 0"/>
              <a:gd name="adj2" fmla="val 14221"/>
            </a:avLst>
          </a:prstGeom>
          <a:gradFill>
            <a:gsLst>
              <a:gs pos="0">
                <a:schemeClr val="accent1">
                  <a:alpha val="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2" name="Rectangle 2">
            <a:extLst>
              <a:ext uri="{FF2B5EF4-FFF2-40B4-BE49-F238E27FC236}">
                <a16:creationId xmlns:a16="http://schemas.microsoft.com/office/drawing/2014/main" xmlns="" id="{9EE1E4DF-9C6E-5CA5-76AA-E18009AD007E}"/>
              </a:ext>
            </a:extLst>
          </p:cNvPr>
          <p:cNvSpPr>
            <a:spLocks noChangeArrowheads="1"/>
          </p:cNvSpPr>
          <p:nvPr/>
        </p:nvSpPr>
        <p:spPr bwMode="auto">
          <a:xfrm>
            <a:off x="1323186" y="4594090"/>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不断演化</a:t>
            </a:r>
          </a:p>
        </p:txBody>
      </p:sp>
      <p:sp>
        <p:nvSpPr>
          <p:cNvPr id="123" name="Rectangle 2">
            <a:extLst>
              <a:ext uri="{FF2B5EF4-FFF2-40B4-BE49-F238E27FC236}">
                <a16:creationId xmlns:a16="http://schemas.microsoft.com/office/drawing/2014/main" xmlns="" id="{16E83C21-333D-911D-CE20-5723C1200388}"/>
              </a:ext>
            </a:extLst>
          </p:cNvPr>
          <p:cNvSpPr>
            <a:spLocks noChangeArrowheads="1"/>
          </p:cNvSpPr>
          <p:nvPr/>
        </p:nvSpPr>
        <p:spPr bwMode="auto">
          <a:xfrm>
            <a:off x="1343949" y="5101254"/>
            <a:ext cx="4123969"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lnSpc>
                <a:spcPct val="120000"/>
              </a:lnSpc>
              <a:spcBef>
                <a:spcPct val="0"/>
              </a:spcBef>
              <a:spcAft>
                <a:spcPct val="0"/>
              </a:spcAft>
            </a:pP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元宇宙的存在是不间断并不断演化的。无论参与者在线还是离线，元宇宙内的事物仍在继续发生和发展并且对参与者的虚拟身份产生影响</a:t>
            </a:r>
          </a:p>
        </p:txBody>
      </p:sp>
      <p:sp>
        <p:nvSpPr>
          <p:cNvPr id="136" name="矩形: 剪去对角 135">
            <a:extLst>
              <a:ext uri="{FF2B5EF4-FFF2-40B4-BE49-F238E27FC236}">
                <a16:creationId xmlns:a16="http://schemas.microsoft.com/office/drawing/2014/main" xmlns="" id="{4D041525-37C2-5D42-9FE3-0E100D511327}"/>
              </a:ext>
            </a:extLst>
          </p:cNvPr>
          <p:cNvSpPr/>
          <p:nvPr/>
        </p:nvSpPr>
        <p:spPr>
          <a:xfrm>
            <a:off x="6384591" y="4202496"/>
            <a:ext cx="4725932" cy="1741252"/>
          </a:xfrm>
          <a:prstGeom prst="snip2DiagRect">
            <a:avLst>
              <a:gd name="adj1" fmla="val 0"/>
              <a:gd name="adj2" fmla="val 14221"/>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4" name="矩形: 剪去对角 143">
            <a:extLst>
              <a:ext uri="{FF2B5EF4-FFF2-40B4-BE49-F238E27FC236}">
                <a16:creationId xmlns:a16="http://schemas.microsoft.com/office/drawing/2014/main" xmlns="" id="{73FADBEF-C46A-5FB7-0B1E-7168029C994B}"/>
              </a:ext>
            </a:extLst>
          </p:cNvPr>
          <p:cNvSpPr/>
          <p:nvPr/>
        </p:nvSpPr>
        <p:spPr>
          <a:xfrm>
            <a:off x="6520640" y="4303439"/>
            <a:ext cx="4725932" cy="1741252"/>
          </a:xfrm>
          <a:prstGeom prst="snip2DiagRect">
            <a:avLst>
              <a:gd name="adj1" fmla="val 0"/>
              <a:gd name="adj2" fmla="val 14221"/>
            </a:avLst>
          </a:prstGeom>
          <a:gradFill>
            <a:gsLst>
              <a:gs pos="0">
                <a:schemeClr val="accent1">
                  <a:alpha val="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5" name="Rectangle 2">
            <a:extLst>
              <a:ext uri="{FF2B5EF4-FFF2-40B4-BE49-F238E27FC236}">
                <a16:creationId xmlns:a16="http://schemas.microsoft.com/office/drawing/2014/main" xmlns="" id="{9F0E1E03-24D4-BF39-96C9-98EC51218148}"/>
              </a:ext>
            </a:extLst>
          </p:cNvPr>
          <p:cNvSpPr>
            <a:spLocks noChangeArrowheads="1"/>
          </p:cNvSpPr>
          <p:nvPr/>
        </p:nvSpPr>
        <p:spPr bwMode="auto">
          <a:xfrm>
            <a:off x="6762347" y="4594090"/>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虚拟身份</a:t>
            </a:r>
          </a:p>
        </p:txBody>
      </p:sp>
      <p:sp>
        <p:nvSpPr>
          <p:cNvPr id="147" name="Rectangle 2">
            <a:extLst>
              <a:ext uri="{FF2B5EF4-FFF2-40B4-BE49-F238E27FC236}">
                <a16:creationId xmlns:a16="http://schemas.microsoft.com/office/drawing/2014/main" xmlns="" id="{DA1A69B3-00FE-22A5-B49C-D0EE4334FB9D}"/>
              </a:ext>
            </a:extLst>
          </p:cNvPr>
          <p:cNvSpPr>
            <a:spLocks noChangeArrowheads="1"/>
          </p:cNvSpPr>
          <p:nvPr/>
        </p:nvSpPr>
        <p:spPr bwMode="auto">
          <a:xfrm>
            <a:off x="6783110" y="5101254"/>
            <a:ext cx="4123969"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lnSpc>
                <a:spcPct val="120000"/>
              </a:lnSpc>
              <a:spcBef>
                <a:spcPct val="0"/>
              </a:spcBef>
              <a:spcAft>
                <a:spcPct val="0"/>
              </a:spcAft>
            </a:pP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现实世界的用户可以在元宇宙中拥有一个或多个身份现实世界中的人运用虚拟分身进行社交、消费、娱乐甚至生产</a:t>
            </a:r>
          </a:p>
        </p:txBody>
      </p:sp>
      <p:grpSp>
        <p:nvGrpSpPr>
          <p:cNvPr id="87" name="组合 86">
            <a:extLst>
              <a:ext uri="{FF2B5EF4-FFF2-40B4-BE49-F238E27FC236}">
                <a16:creationId xmlns:a16="http://schemas.microsoft.com/office/drawing/2014/main" xmlns="" id="{916A91F3-E709-98F8-589F-1B3A3956A80F}"/>
              </a:ext>
            </a:extLst>
          </p:cNvPr>
          <p:cNvGrpSpPr>
            <a:grpSpLocks noChangeAspect="1"/>
          </p:cNvGrpSpPr>
          <p:nvPr/>
        </p:nvGrpSpPr>
        <p:grpSpPr>
          <a:xfrm>
            <a:off x="5077597" y="4633206"/>
            <a:ext cx="288002" cy="287999"/>
            <a:chOff x="4159743" y="-1294836"/>
            <a:chExt cx="647704" cy="647698"/>
          </a:xfrm>
          <a:solidFill>
            <a:schemeClr val="bg1"/>
          </a:solidFill>
        </p:grpSpPr>
        <p:sp>
          <p:nvSpPr>
            <p:cNvPr id="19" name="任意多边形: 形状 18">
              <a:extLst>
                <a:ext uri="{FF2B5EF4-FFF2-40B4-BE49-F238E27FC236}">
                  <a16:creationId xmlns:a16="http://schemas.microsoft.com/office/drawing/2014/main" xmlns="" id="{0E457E49-DE4D-F73D-E77F-99F821A2630A}"/>
                </a:ext>
              </a:extLst>
            </p:cNvPr>
            <p:cNvSpPr/>
            <p:nvPr/>
          </p:nvSpPr>
          <p:spPr>
            <a:xfrm>
              <a:off x="4425486" y="-770963"/>
              <a:ext cx="116204" cy="19051"/>
            </a:xfrm>
            <a:custGeom>
              <a:avLst/>
              <a:gdLst>
                <a:gd name="connsiteX0" fmla="*/ 116205 w 116204"/>
                <a:gd name="connsiteY0" fmla="*/ 19050 h 19050"/>
                <a:gd name="connsiteX1" fmla="*/ 115252 w 116204"/>
                <a:gd name="connsiteY1" fmla="*/ 4763 h 19050"/>
                <a:gd name="connsiteX2" fmla="*/ 115252 w 116204"/>
                <a:gd name="connsiteY2" fmla="*/ 0 h 19050"/>
                <a:gd name="connsiteX3" fmla="*/ 952 w 116204"/>
                <a:gd name="connsiteY3" fmla="*/ 0 h 19050"/>
                <a:gd name="connsiteX4" fmla="*/ 952 w 116204"/>
                <a:gd name="connsiteY4" fmla="*/ 4763 h 19050"/>
                <a:gd name="connsiteX5" fmla="*/ 0 w 116204"/>
                <a:gd name="connsiteY5" fmla="*/ 19050 h 19050"/>
                <a:gd name="connsiteX6" fmla="*/ 116205 w 116204"/>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19050">
                  <a:moveTo>
                    <a:pt x="116205" y="19050"/>
                  </a:moveTo>
                  <a:cubicBezTo>
                    <a:pt x="116205" y="14288"/>
                    <a:pt x="115252" y="9525"/>
                    <a:pt x="115252" y="4763"/>
                  </a:cubicBezTo>
                  <a:cubicBezTo>
                    <a:pt x="115252" y="2858"/>
                    <a:pt x="115252" y="1905"/>
                    <a:pt x="115252" y="0"/>
                  </a:cubicBezTo>
                  <a:lnTo>
                    <a:pt x="952" y="0"/>
                  </a:lnTo>
                  <a:cubicBezTo>
                    <a:pt x="952" y="1905"/>
                    <a:pt x="952" y="2858"/>
                    <a:pt x="952" y="4763"/>
                  </a:cubicBezTo>
                  <a:cubicBezTo>
                    <a:pt x="952" y="9525"/>
                    <a:pt x="952" y="14288"/>
                    <a:pt x="0" y="19050"/>
                  </a:cubicBezTo>
                  <a:lnTo>
                    <a:pt x="116205" y="19050"/>
                  </a:lnTo>
                  <a:close/>
                </a:path>
              </a:pathLst>
            </a:custGeom>
            <a:grpFill/>
            <a:ln w="9525" cap="flat">
              <a:noFill/>
              <a:prstDash val="solid"/>
              <a:miter/>
            </a:ln>
          </p:spPr>
          <p:txBody>
            <a:bodyPr rtlCol="0" anchor="ctr">
              <a:noAutofit/>
            </a:bodyPr>
            <a:lstStyle/>
            <a:p>
              <a:endParaRPr lang="zh-CN" altLang="en-US"/>
            </a:p>
          </p:txBody>
        </p:sp>
        <p:sp>
          <p:nvSpPr>
            <p:cNvPr id="20" name="任意多边形: 形状 19">
              <a:extLst>
                <a:ext uri="{FF2B5EF4-FFF2-40B4-BE49-F238E27FC236}">
                  <a16:creationId xmlns:a16="http://schemas.microsoft.com/office/drawing/2014/main" xmlns="" id="{A6A315A7-6242-DA22-9FD4-664B1397D48D}"/>
                </a:ext>
              </a:extLst>
            </p:cNvPr>
            <p:cNvSpPr/>
            <p:nvPr/>
          </p:nvSpPr>
          <p:spPr>
            <a:xfrm>
              <a:off x="4321666" y="-1003373"/>
              <a:ext cx="71436" cy="102870"/>
            </a:xfrm>
            <a:custGeom>
              <a:avLst/>
              <a:gdLst>
                <a:gd name="connsiteX0" fmla="*/ 18098 w 71437"/>
                <a:gd name="connsiteY0" fmla="*/ 102870 h 102870"/>
                <a:gd name="connsiteX1" fmla="*/ 71438 w 71437"/>
                <a:gd name="connsiteY1" fmla="*/ 10478 h 102870"/>
                <a:gd name="connsiteX2" fmla="*/ 55245 w 71437"/>
                <a:gd name="connsiteY2" fmla="*/ 0 h 102870"/>
                <a:gd name="connsiteX3" fmla="*/ 0 w 71437"/>
                <a:gd name="connsiteY3" fmla="*/ 96203 h 102870"/>
                <a:gd name="connsiteX4" fmla="*/ 18098 w 71437"/>
                <a:gd name="connsiteY4" fmla="*/ 102870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102870">
                  <a:moveTo>
                    <a:pt x="18098" y="102870"/>
                  </a:moveTo>
                  <a:lnTo>
                    <a:pt x="71438" y="10478"/>
                  </a:lnTo>
                  <a:cubicBezTo>
                    <a:pt x="65723" y="7620"/>
                    <a:pt x="60960" y="3810"/>
                    <a:pt x="55245" y="0"/>
                  </a:cubicBezTo>
                  <a:lnTo>
                    <a:pt x="0" y="96203"/>
                  </a:lnTo>
                  <a:cubicBezTo>
                    <a:pt x="6668" y="98108"/>
                    <a:pt x="12382" y="100013"/>
                    <a:pt x="18098" y="102870"/>
                  </a:cubicBezTo>
                  <a:close/>
                </a:path>
              </a:pathLst>
            </a:custGeom>
            <a:grpFill/>
            <a:ln w="9525" cap="flat">
              <a:noFill/>
              <a:prstDash val="solid"/>
              <a:miter/>
            </a:ln>
          </p:spPr>
          <p:txBody>
            <a:bodyPr rtlCol="0" anchor="ctr">
              <a:noAutofit/>
            </a:bodyPr>
            <a:lstStyle/>
            <a:p>
              <a:endParaRPr lang="zh-CN" altLang="en-US"/>
            </a:p>
          </p:txBody>
        </p:sp>
        <p:sp>
          <p:nvSpPr>
            <p:cNvPr id="21" name="任意多边形: 形状 20">
              <a:extLst>
                <a:ext uri="{FF2B5EF4-FFF2-40B4-BE49-F238E27FC236}">
                  <a16:creationId xmlns:a16="http://schemas.microsoft.com/office/drawing/2014/main" xmlns="" id="{6A255428-4150-F188-F331-D509595E7BF9}"/>
                </a:ext>
              </a:extLst>
            </p:cNvPr>
            <p:cNvSpPr/>
            <p:nvPr/>
          </p:nvSpPr>
          <p:spPr>
            <a:xfrm>
              <a:off x="4564553" y="-1003373"/>
              <a:ext cx="73343" cy="106679"/>
            </a:xfrm>
            <a:custGeom>
              <a:avLst/>
              <a:gdLst>
                <a:gd name="connsiteX0" fmla="*/ 73342 w 73342"/>
                <a:gd name="connsiteY0" fmla="*/ 99060 h 106680"/>
                <a:gd name="connsiteX1" fmla="*/ 16193 w 73342"/>
                <a:gd name="connsiteY1" fmla="*/ 0 h 106680"/>
                <a:gd name="connsiteX2" fmla="*/ 0 w 73342"/>
                <a:gd name="connsiteY2" fmla="*/ 10478 h 106680"/>
                <a:gd name="connsiteX3" fmla="*/ 55245 w 73342"/>
                <a:gd name="connsiteY3" fmla="*/ 106680 h 106680"/>
                <a:gd name="connsiteX4" fmla="*/ 73342 w 73342"/>
                <a:gd name="connsiteY4" fmla="*/ 99060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 h="106680">
                  <a:moveTo>
                    <a:pt x="73342" y="99060"/>
                  </a:moveTo>
                  <a:lnTo>
                    <a:pt x="16193" y="0"/>
                  </a:lnTo>
                  <a:cubicBezTo>
                    <a:pt x="11430" y="3810"/>
                    <a:pt x="5715" y="6668"/>
                    <a:pt x="0" y="10478"/>
                  </a:cubicBezTo>
                  <a:lnTo>
                    <a:pt x="55245" y="106680"/>
                  </a:lnTo>
                  <a:cubicBezTo>
                    <a:pt x="60960" y="103823"/>
                    <a:pt x="67627" y="100965"/>
                    <a:pt x="73342" y="99060"/>
                  </a:cubicBezTo>
                  <a:close/>
                </a:path>
              </a:pathLst>
            </a:custGeom>
            <a:grpFill/>
            <a:ln w="9525" cap="flat">
              <a:noFill/>
              <a:prstDash val="solid"/>
              <a:miter/>
            </a:ln>
          </p:spPr>
          <p:txBody>
            <a:bodyPr rtlCol="0" anchor="ctr">
              <a:noAutofit/>
            </a:bodyPr>
            <a:lstStyle/>
            <a:p>
              <a:endParaRPr lang="zh-CN" altLang="en-US"/>
            </a:p>
          </p:txBody>
        </p:sp>
        <p:sp>
          <p:nvSpPr>
            <p:cNvPr id="22" name="任意多边形: 形状 21">
              <a:extLst>
                <a:ext uri="{FF2B5EF4-FFF2-40B4-BE49-F238E27FC236}">
                  <a16:creationId xmlns:a16="http://schemas.microsoft.com/office/drawing/2014/main" xmlns="" id="{833E5168-1808-BF0B-B7EF-5FFA668CB1F9}"/>
                </a:ext>
              </a:extLst>
            </p:cNvPr>
            <p:cNvSpPr/>
            <p:nvPr/>
          </p:nvSpPr>
          <p:spPr>
            <a:xfrm>
              <a:off x="4159743" y="-885262"/>
              <a:ext cx="238124" cy="238124"/>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61913 w 238125"/>
                <a:gd name="connsiteY5" fmla="*/ 200977 h 238125"/>
                <a:gd name="connsiteX6" fmla="*/ 124778 w 238125"/>
                <a:gd name="connsiteY6" fmla="*/ 148590 h 238125"/>
                <a:gd name="connsiteX7" fmla="*/ 177165 w 238125"/>
                <a:gd name="connsiteY7" fmla="*/ 200977 h 238125"/>
                <a:gd name="connsiteX8" fmla="*/ 61913 w 238125"/>
                <a:gd name="connsiteY8" fmla="*/ 200977 h 238125"/>
                <a:gd name="connsiteX9" fmla="*/ 92393 w 238125"/>
                <a:gd name="connsiteY9" fmla="*/ 102870 h 238125"/>
                <a:gd name="connsiteX10" fmla="*/ 119063 w 238125"/>
                <a:gd name="connsiteY10" fmla="*/ 76200 h 238125"/>
                <a:gd name="connsiteX11" fmla="*/ 145733 w 238125"/>
                <a:gd name="connsiteY11" fmla="*/ 102870 h 238125"/>
                <a:gd name="connsiteX12" fmla="*/ 119063 w 238125"/>
                <a:gd name="connsiteY12" fmla="*/ 129540 h 238125"/>
                <a:gd name="connsiteX13" fmla="*/ 92393 w 238125"/>
                <a:gd name="connsiteY13" fmla="*/ 102870 h 238125"/>
                <a:gd name="connsiteX14" fmla="*/ 193358 w 238125"/>
                <a:gd name="connsiteY14" fmla="*/ 185738 h 238125"/>
                <a:gd name="connsiteX15" fmla="*/ 150495 w 238125"/>
                <a:gd name="connsiteY15" fmla="*/ 135255 h 238125"/>
                <a:gd name="connsiteX16" fmla="*/ 152400 w 238125"/>
                <a:gd name="connsiteY16" fmla="*/ 70485 h 238125"/>
                <a:gd name="connsiteX17" fmla="*/ 87630 w 238125"/>
                <a:gd name="connsiteY17" fmla="*/ 68580 h 238125"/>
                <a:gd name="connsiteX18" fmla="*/ 85725 w 238125"/>
                <a:gd name="connsiteY18" fmla="*/ 133350 h 238125"/>
                <a:gd name="connsiteX19" fmla="*/ 87630 w 238125"/>
                <a:gd name="connsiteY19" fmla="*/ 135255 h 238125"/>
                <a:gd name="connsiteX20" fmla="*/ 44768 w 238125"/>
                <a:gd name="connsiteY20" fmla="*/ 185738 h 238125"/>
                <a:gd name="connsiteX21" fmla="*/ 51435 w 238125"/>
                <a:gd name="connsiteY21" fmla="*/ 44768 h 238125"/>
                <a:gd name="connsiteX22" fmla="*/ 192405 w 238125"/>
                <a:gd name="connsiteY22" fmla="*/ 51435 h 238125"/>
                <a:gd name="connsiteX23" fmla="*/ 193358 w 238125"/>
                <a:gd name="connsiteY23" fmla="*/ 18573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125" h="238125">
                  <a:moveTo>
                    <a:pt x="119063" y="0"/>
                  </a:moveTo>
                  <a:cubicBezTo>
                    <a:pt x="53340" y="0"/>
                    <a:pt x="0" y="53340"/>
                    <a:pt x="0" y="119063"/>
                  </a:cubicBezTo>
                  <a:cubicBezTo>
                    <a:pt x="0" y="184785"/>
                    <a:pt x="53340" y="238125"/>
                    <a:pt x="119063" y="238125"/>
                  </a:cubicBezTo>
                  <a:cubicBezTo>
                    <a:pt x="184785" y="238125"/>
                    <a:pt x="238125" y="184785"/>
                    <a:pt x="238125" y="119063"/>
                  </a:cubicBezTo>
                  <a:cubicBezTo>
                    <a:pt x="238125" y="53340"/>
                    <a:pt x="184785" y="0"/>
                    <a:pt x="119063" y="0"/>
                  </a:cubicBezTo>
                  <a:close/>
                  <a:moveTo>
                    <a:pt x="61913" y="200977"/>
                  </a:moveTo>
                  <a:cubicBezTo>
                    <a:pt x="64770" y="169545"/>
                    <a:pt x="93345" y="145733"/>
                    <a:pt x="124778" y="148590"/>
                  </a:cubicBezTo>
                  <a:cubicBezTo>
                    <a:pt x="152400" y="151448"/>
                    <a:pt x="174308" y="173355"/>
                    <a:pt x="177165" y="200977"/>
                  </a:cubicBezTo>
                  <a:cubicBezTo>
                    <a:pt x="141923" y="224790"/>
                    <a:pt x="96203" y="224790"/>
                    <a:pt x="61913" y="200977"/>
                  </a:cubicBezTo>
                  <a:close/>
                  <a:moveTo>
                    <a:pt x="92393" y="102870"/>
                  </a:moveTo>
                  <a:cubicBezTo>
                    <a:pt x="92393" y="88583"/>
                    <a:pt x="103823" y="76200"/>
                    <a:pt x="119063" y="76200"/>
                  </a:cubicBezTo>
                  <a:cubicBezTo>
                    <a:pt x="133350" y="76200"/>
                    <a:pt x="145733" y="87630"/>
                    <a:pt x="145733" y="102870"/>
                  </a:cubicBezTo>
                  <a:cubicBezTo>
                    <a:pt x="145733" y="117158"/>
                    <a:pt x="134303" y="129540"/>
                    <a:pt x="119063" y="129540"/>
                  </a:cubicBezTo>
                  <a:cubicBezTo>
                    <a:pt x="104775" y="129540"/>
                    <a:pt x="92393" y="117158"/>
                    <a:pt x="92393" y="102870"/>
                  </a:cubicBezTo>
                  <a:close/>
                  <a:moveTo>
                    <a:pt x="193358" y="185738"/>
                  </a:moveTo>
                  <a:cubicBezTo>
                    <a:pt x="187643" y="163830"/>
                    <a:pt x="171450" y="144780"/>
                    <a:pt x="150495" y="135255"/>
                  </a:cubicBezTo>
                  <a:cubicBezTo>
                    <a:pt x="168593" y="118110"/>
                    <a:pt x="169545" y="89535"/>
                    <a:pt x="152400" y="70485"/>
                  </a:cubicBezTo>
                  <a:cubicBezTo>
                    <a:pt x="135255" y="52388"/>
                    <a:pt x="106680" y="51435"/>
                    <a:pt x="87630" y="68580"/>
                  </a:cubicBezTo>
                  <a:cubicBezTo>
                    <a:pt x="69532" y="85725"/>
                    <a:pt x="68580" y="114300"/>
                    <a:pt x="85725" y="133350"/>
                  </a:cubicBezTo>
                  <a:cubicBezTo>
                    <a:pt x="86678" y="134302"/>
                    <a:pt x="87630" y="135255"/>
                    <a:pt x="87630" y="135255"/>
                  </a:cubicBezTo>
                  <a:cubicBezTo>
                    <a:pt x="66675" y="144780"/>
                    <a:pt x="50482" y="162877"/>
                    <a:pt x="44768" y="185738"/>
                  </a:cubicBezTo>
                  <a:cubicBezTo>
                    <a:pt x="7620" y="144780"/>
                    <a:pt x="10478" y="81915"/>
                    <a:pt x="51435" y="44768"/>
                  </a:cubicBezTo>
                  <a:cubicBezTo>
                    <a:pt x="92393" y="7620"/>
                    <a:pt x="155258" y="10477"/>
                    <a:pt x="192405" y="51435"/>
                  </a:cubicBezTo>
                  <a:cubicBezTo>
                    <a:pt x="227648" y="89535"/>
                    <a:pt x="227648" y="147638"/>
                    <a:pt x="193358" y="185738"/>
                  </a:cubicBezTo>
                  <a:close/>
                </a:path>
              </a:pathLst>
            </a:custGeom>
            <a:grpFill/>
            <a:ln w="9525" cap="flat">
              <a:noFill/>
              <a:prstDash val="solid"/>
              <a:miter/>
            </a:ln>
          </p:spPr>
          <p:txBody>
            <a:bodyPr rtlCol="0" anchor="ctr">
              <a:noAutofit/>
            </a:bodyPr>
            <a:lstStyle/>
            <a:p>
              <a:endParaRPr lang="zh-CN" altLang="en-US"/>
            </a:p>
          </p:txBody>
        </p:sp>
        <p:sp>
          <p:nvSpPr>
            <p:cNvPr id="23" name="任意多边形: 形状 22">
              <a:extLst>
                <a:ext uri="{FF2B5EF4-FFF2-40B4-BE49-F238E27FC236}">
                  <a16:creationId xmlns:a16="http://schemas.microsoft.com/office/drawing/2014/main" xmlns="" id="{9C7C7CDA-D99B-4B7F-5FF3-B30592DA73B9}"/>
                </a:ext>
              </a:extLst>
            </p:cNvPr>
            <p:cNvSpPr/>
            <p:nvPr/>
          </p:nvSpPr>
          <p:spPr>
            <a:xfrm>
              <a:off x="4569323" y="-885262"/>
              <a:ext cx="238124" cy="238124"/>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61913 w 238125"/>
                <a:gd name="connsiteY5" fmla="*/ 200977 h 238125"/>
                <a:gd name="connsiteX6" fmla="*/ 124777 w 238125"/>
                <a:gd name="connsiteY6" fmla="*/ 148590 h 238125"/>
                <a:gd name="connsiteX7" fmla="*/ 177165 w 238125"/>
                <a:gd name="connsiteY7" fmla="*/ 200977 h 238125"/>
                <a:gd name="connsiteX8" fmla="*/ 61913 w 238125"/>
                <a:gd name="connsiteY8" fmla="*/ 200977 h 238125"/>
                <a:gd name="connsiteX9" fmla="*/ 92392 w 238125"/>
                <a:gd name="connsiteY9" fmla="*/ 102870 h 238125"/>
                <a:gd name="connsiteX10" fmla="*/ 119063 w 238125"/>
                <a:gd name="connsiteY10" fmla="*/ 76200 h 238125"/>
                <a:gd name="connsiteX11" fmla="*/ 145733 w 238125"/>
                <a:gd name="connsiteY11" fmla="*/ 102870 h 238125"/>
                <a:gd name="connsiteX12" fmla="*/ 119063 w 238125"/>
                <a:gd name="connsiteY12" fmla="*/ 129540 h 238125"/>
                <a:gd name="connsiteX13" fmla="*/ 92392 w 238125"/>
                <a:gd name="connsiteY13" fmla="*/ 102870 h 238125"/>
                <a:gd name="connsiteX14" fmla="*/ 193358 w 238125"/>
                <a:gd name="connsiteY14" fmla="*/ 185738 h 238125"/>
                <a:gd name="connsiteX15" fmla="*/ 150495 w 238125"/>
                <a:gd name="connsiteY15" fmla="*/ 135255 h 238125"/>
                <a:gd name="connsiteX16" fmla="*/ 152400 w 238125"/>
                <a:gd name="connsiteY16" fmla="*/ 70485 h 238125"/>
                <a:gd name="connsiteX17" fmla="*/ 87630 w 238125"/>
                <a:gd name="connsiteY17" fmla="*/ 68580 h 238125"/>
                <a:gd name="connsiteX18" fmla="*/ 85725 w 238125"/>
                <a:gd name="connsiteY18" fmla="*/ 133350 h 238125"/>
                <a:gd name="connsiteX19" fmla="*/ 87630 w 238125"/>
                <a:gd name="connsiteY19" fmla="*/ 135255 h 238125"/>
                <a:gd name="connsiteX20" fmla="*/ 44768 w 238125"/>
                <a:gd name="connsiteY20" fmla="*/ 185738 h 238125"/>
                <a:gd name="connsiteX21" fmla="*/ 51435 w 238125"/>
                <a:gd name="connsiteY21" fmla="*/ 44768 h 238125"/>
                <a:gd name="connsiteX22" fmla="*/ 192405 w 238125"/>
                <a:gd name="connsiteY22" fmla="*/ 51435 h 238125"/>
                <a:gd name="connsiteX23" fmla="*/ 193358 w 238125"/>
                <a:gd name="connsiteY23" fmla="*/ 18573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125" h="238125">
                  <a:moveTo>
                    <a:pt x="119063" y="0"/>
                  </a:moveTo>
                  <a:cubicBezTo>
                    <a:pt x="53340" y="0"/>
                    <a:pt x="0" y="53340"/>
                    <a:pt x="0" y="119063"/>
                  </a:cubicBezTo>
                  <a:cubicBezTo>
                    <a:pt x="0" y="184785"/>
                    <a:pt x="53340" y="238125"/>
                    <a:pt x="119063" y="238125"/>
                  </a:cubicBezTo>
                  <a:cubicBezTo>
                    <a:pt x="184785" y="238125"/>
                    <a:pt x="238125" y="184785"/>
                    <a:pt x="238125" y="119063"/>
                  </a:cubicBezTo>
                  <a:cubicBezTo>
                    <a:pt x="238125" y="53340"/>
                    <a:pt x="184785" y="0"/>
                    <a:pt x="119063" y="0"/>
                  </a:cubicBezTo>
                  <a:close/>
                  <a:moveTo>
                    <a:pt x="61913" y="200977"/>
                  </a:moveTo>
                  <a:cubicBezTo>
                    <a:pt x="64770" y="169545"/>
                    <a:pt x="93345" y="145733"/>
                    <a:pt x="124777" y="148590"/>
                  </a:cubicBezTo>
                  <a:cubicBezTo>
                    <a:pt x="152400" y="151448"/>
                    <a:pt x="174308" y="173355"/>
                    <a:pt x="177165" y="200977"/>
                  </a:cubicBezTo>
                  <a:cubicBezTo>
                    <a:pt x="141923" y="224790"/>
                    <a:pt x="96202" y="224790"/>
                    <a:pt x="61913" y="200977"/>
                  </a:cubicBezTo>
                  <a:close/>
                  <a:moveTo>
                    <a:pt x="92392" y="102870"/>
                  </a:moveTo>
                  <a:cubicBezTo>
                    <a:pt x="92392" y="88583"/>
                    <a:pt x="103823" y="76200"/>
                    <a:pt x="119063" y="76200"/>
                  </a:cubicBezTo>
                  <a:cubicBezTo>
                    <a:pt x="133350" y="76200"/>
                    <a:pt x="145733" y="87630"/>
                    <a:pt x="145733" y="102870"/>
                  </a:cubicBezTo>
                  <a:cubicBezTo>
                    <a:pt x="145733" y="117158"/>
                    <a:pt x="134302" y="129540"/>
                    <a:pt x="119063" y="129540"/>
                  </a:cubicBezTo>
                  <a:cubicBezTo>
                    <a:pt x="104775" y="129540"/>
                    <a:pt x="92392" y="117158"/>
                    <a:pt x="92392" y="102870"/>
                  </a:cubicBezTo>
                  <a:close/>
                  <a:moveTo>
                    <a:pt x="193358" y="185738"/>
                  </a:moveTo>
                  <a:cubicBezTo>
                    <a:pt x="187642" y="163830"/>
                    <a:pt x="171450" y="144780"/>
                    <a:pt x="150495" y="135255"/>
                  </a:cubicBezTo>
                  <a:cubicBezTo>
                    <a:pt x="168592" y="118110"/>
                    <a:pt x="169545" y="89535"/>
                    <a:pt x="152400" y="70485"/>
                  </a:cubicBezTo>
                  <a:cubicBezTo>
                    <a:pt x="135255" y="52388"/>
                    <a:pt x="106680" y="51435"/>
                    <a:pt x="87630" y="68580"/>
                  </a:cubicBezTo>
                  <a:cubicBezTo>
                    <a:pt x="68580" y="85725"/>
                    <a:pt x="68580" y="114300"/>
                    <a:pt x="85725" y="133350"/>
                  </a:cubicBezTo>
                  <a:cubicBezTo>
                    <a:pt x="86677" y="134302"/>
                    <a:pt x="87630" y="135255"/>
                    <a:pt x="87630" y="135255"/>
                  </a:cubicBezTo>
                  <a:cubicBezTo>
                    <a:pt x="66675" y="144780"/>
                    <a:pt x="50482" y="162877"/>
                    <a:pt x="44768" y="185738"/>
                  </a:cubicBezTo>
                  <a:cubicBezTo>
                    <a:pt x="7620" y="144780"/>
                    <a:pt x="10477" y="81915"/>
                    <a:pt x="51435" y="44768"/>
                  </a:cubicBezTo>
                  <a:cubicBezTo>
                    <a:pt x="92392" y="7620"/>
                    <a:pt x="155258" y="10477"/>
                    <a:pt x="192405" y="51435"/>
                  </a:cubicBezTo>
                  <a:cubicBezTo>
                    <a:pt x="227648" y="89535"/>
                    <a:pt x="227648" y="147638"/>
                    <a:pt x="193358" y="185738"/>
                  </a:cubicBezTo>
                  <a:close/>
                </a:path>
              </a:pathLst>
            </a:custGeom>
            <a:grpFill/>
            <a:ln w="9525" cap="flat">
              <a:noFill/>
              <a:prstDash val="solid"/>
              <a:miter/>
            </a:ln>
          </p:spPr>
          <p:txBody>
            <a:bodyPr rtlCol="0" anchor="ctr">
              <a:noAutofit/>
            </a:bodyPr>
            <a:lstStyle/>
            <a:p>
              <a:endParaRPr lang="zh-CN" altLang="en-US"/>
            </a:p>
          </p:txBody>
        </p:sp>
        <p:sp>
          <p:nvSpPr>
            <p:cNvPr id="24" name="任意多边形: 形状 23">
              <a:extLst>
                <a:ext uri="{FF2B5EF4-FFF2-40B4-BE49-F238E27FC236}">
                  <a16:creationId xmlns:a16="http://schemas.microsoft.com/office/drawing/2014/main" xmlns="" id="{07AB45C5-560D-6DE1-CCAC-CF09726254A2}"/>
                </a:ext>
              </a:extLst>
            </p:cNvPr>
            <p:cNvSpPr/>
            <p:nvPr/>
          </p:nvSpPr>
          <p:spPr>
            <a:xfrm>
              <a:off x="4331192" y="-1294836"/>
              <a:ext cx="295275" cy="295275"/>
            </a:xfrm>
            <a:custGeom>
              <a:avLst/>
              <a:gdLst>
                <a:gd name="connsiteX0" fmla="*/ 147638 w 295275"/>
                <a:gd name="connsiteY0" fmla="*/ 0 h 295275"/>
                <a:gd name="connsiteX1" fmla="*/ 0 w 295275"/>
                <a:gd name="connsiteY1" fmla="*/ 147638 h 295275"/>
                <a:gd name="connsiteX2" fmla="*/ 147638 w 295275"/>
                <a:gd name="connsiteY2" fmla="*/ 295275 h 295275"/>
                <a:gd name="connsiteX3" fmla="*/ 295275 w 295275"/>
                <a:gd name="connsiteY3" fmla="*/ 147638 h 295275"/>
                <a:gd name="connsiteX4" fmla="*/ 147638 w 295275"/>
                <a:gd name="connsiteY4" fmla="*/ 0 h 295275"/>
                <a:gd name="connsiteX5" fmla="*/ 72390 w 295275"/>
                <a:gd name="connsiteY5" fmla="*/ 251460 h 295275"/>
                <a:gd name="connsiteX6" fmla="*/ 153352 w 295275"/>
                <a:gd name="connsiteY6" fmla="*/ 181927 h 295275"/>
                <a:gd name="connsiteX7" fmla="*/ 222885 w 295275"/>
                <a:gd name="connsiteY7" fmla="*/ 251460 h 295275"/>
                <a:gd name="connsiteX8" fmla="*/ 72390 w 295275"/>
                <a:gd name="connsiteY8" fmla="*/ 251460 h 295275"/>
                <a:gd name="connsiteX9" fmla="*/ 111443 w 295275"/>
                <a:gd name="connsiteY9" fmla="*/ 126682 h 295275"/>
                <a:gd name="connsiteX10" fmla="*/ 147638 w 295275"/>
                <a:gd name="connsiteY10" fmla="*/ 90488 h 295275"/>
                <a:gd name="connsiteX11" fmla="*/ 183833 w 295275"/>
                <a:gd name="connsiteY11" fmla="*/ 126682 h 295275"/>
                <a:gd name="connsiteX12" fmla="*/ 147638 w 295275"/>
                <a:gd name="connsiteY12" fmla="*/ 162878 h 295275"/>
                <a:gd name="connsiteX13" fmla="*/ 111443 w 295275"/>
                <a:gd name="connsiteY13" fmla="*/ 126682 h 295275"/>
                <a:gd name="connsiteX14" fmla="*/ 111443 w 295275"/>
                <a:gd name="connsiteY14" fmla="*/ 126682 h 295275"/>
                <a:gd name="connsiteX15" fmla="*/ 240030 w 295275"/>
                <a:gd name="connsiteY15" fmla="*/ 235268 h 295275"/>
                <a:gd name="connsiteX16" fmla="*/ 182880 w 295275"/>
                <a:gd name="connsiteY16" fmla="*/ 169545 h 295275"/>
                <a:gd name="connsiteX17" fmla="*/ 190500 w 295275"/>
                <a:gd name="connsiteY17" fmla="*/ 92393 h 295275"/>
                <a:gd name="connsiteX18" fmla="*/ 113348 w 295275"/>
                <a:gd name="connsiteY18" fmla="*/ 84773 h 295275"/>
                <a:gd name="connsiteX19" fmla="*/ 104775 w 295275"/>
                <a:gd name="connsiteY19" fmla="*/ 161925 h 295275"/>
                <a:gd name="connsiteX20" fmla="*/ 112395 w 295275"/>
                <a:gd name="connsiteY20" fmla="*/ 169545 h 295275"/>
                <a:gd name="connsiteX21" fmla="*/ 55245 w 295275"/>
                <a:gd name="connsiteY21" fmla="*/ 237173 h 295275"/>
                <a:gd name="connsiteX22" fmla="*/ 58102 w 295275"/>
                <a:gd name="connsiteY22" fmla="*/ 55245 h 295275"/>
                <a:gd name="connsiteX23" fmla="*/ 240030 w 295275"/>
                <a:gd name="connsiteY23" fmla="*/ 58103 h 295275"/>
                <a:gd name="connsiteX24" fmla="*/ 240030 w 295275"/>
                <a:gd name="connsiteY24" fmla="*/ 237173 h 295275"/>
                <a:gd name="connsiteX25" fmla="*/ 240030 w 295275"/>
                <a:gd name="connsiteY25" fmla="*/ 23526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5275" h="295275">
                  <a:moveTo>
                    <a:pt x="147638" y="0"/>
                  </a:moveTo>
                  <a:cubicBezTo>
                    <a:pt x="65723" y="0"/>
                    <a:pt x="0" y="65723"/>
                    <a:pt x="0" y="147638"/>
                  </a:cubicBezTo>
                  <a:cubicBezTo>
                    <a:pt x="0" y="229552"/>
                    <a:pt x="65723" y="295275"/>
                    <a:pt x="147638" y="295275"/>
                  </a:cubicBezTo>
                  <a:cubicBezTo>
                    <a:pt x="229552" y="295275"/>
                    <a:pt x="295275" y="229552"/>
                    <a:pt x="295275" y="147638"/>
                  </a:cubicBezTo>
                  <a:cubicBezTo>
                    <a:pt x="295275" y="65723"/>
                    <a:pt x="229552" y="0"/>
                    <a:pt x="147638" y="0"/>
                  </a:cubicBezTo>
                  <a:close/>
                  <a:moveTo>
                    <a:pt x="72390" y="251460"/>
                  </a:moveTo>
                  <a:cubicBezTo>
                    <a:pt x="75248" y="209550"/>
                    <a:pt x="111443" y="179070"/>
                    <a:pt x="153352" y="181927"/>
                  </a:cubicBezTo>
                  <a:cubicBezTo>
                    <a:pt x="190500" y="184785"/>
                    <a:pt x="220027" y="214313"/>
                    <a:pt x="222885" y="251460"/>
                  </a:cubicBezTo>
                  <a:cubicBezTo>
                    <a:pt x="178118" y="284798"/>
                    <a:pt x="117157" y="284798"/>
                    <a:pt x="72390" y="251460"/>
                  </a:cubicBezTo>
                  <a:close/>
                  <a:moveTo>
                    <a:pt x="111443" y="126682"/>
                  </a:moveTo>
                  <a:cubicBezTo>
                    <a:pt x="111443" y="106680"/>
                    <a:pt x="127635" y="90488"/>
                    <a:pt x="147638" y="90488"/>
                  </a:cubicBezTo>
                  <a:cubicBezTo>
                    <a:pt x="167640" y="90488"/>
                    <a:pt x="183833" y="106680"/>
                    <a:pt x="183833" y="126682"/>
                  </a:cubicBezTo>
                  <a:cubicBezTo>
                    <a:pt x="183833" y="146685"/>
                    <a:pt x="167640" y="162878"/>
                    <a:pt x="147638" y="162878"/>
                  </a:cubicBezTo>
                  <a:cubicBezTo>
                    <a:pt x="127635" y="162878"/>
                    <a:pt x="111443" y="146685"/>
                    <a:pt x="111443" y="126682"/>
                  </a:cubicBezTo>
                  <a:lnTo>
                    <a:pt x="111443" y="126682"/>
                  </a:lnTo>
                  <a:close/>
                  <a:moveTo>
                    <a:pt x="240030" y="235268"/>
                  </a:moveTo>
                  <a:cubicBezTo>
                    <a:pt x="233363" y="204788"/>
                    <a:pt x="211455" y="180023"/>
                    <a:pt x="182880" y="169545"/>
                  </a:cubicBezTo>
                  <a:cubicBezTo>
                    <a:pt x="206693" y="150495"/>
                    <a:pt x="209550" y="116205"/>
                    <a:pt x="190500" y="92393"/>
                  </a:cubicBezTo>
                  <a:cubicBezTo>
                    <a:pt x="171450" y="68580"/>
                    <a:pt x="137160" y="65723"/>
                    <a:pt x="113348" y="84773"/>
                  </a:cubicBezTo>
                  <a:cubicBezTo>
                    <a:pt x="89535" y="103823"/>
                    <a:pt x="85725" y="138113"/>
                    <a:pt x="104775" y="161925"/>
                  </a:cubicBezTo>
                  <a:cubicBezTo>
                    <a:pt x="106680" y="164783"/>
                    <a:pt x="109538" y="167640"/>
                    <a:pt x="112395" y="169545"/>
                  </a:cubicBezTo>
                  <a:cubicBezTo>
                    <a:pt x="82868" y="180975"/>
                    <a:pt x="61913" y="206693"/>
                    <a:pt x="55245" y="237173"/>
                  </a:cubicBezTo>
                  <a:cubicBezTo>
                    <a:pt x="5715" y="186690"/>
                    <a:pt x="6668" y="104775"/>
                    <a:pt x="58102" y="55245"/>
                  </a:cubicBezTo>
                  <a:cubicBezTo>
                    <a:pt x="109538" y="5715"/>
                    <a:pt x="190500" y="6667"/>
                    <a:pt x="240030" y="58103"/>
                  </a:cubicBezTo>
                  <a:cubicBezTo>
                    <a:pt x="288608" y="107632"/>
                    <a:pt x="288608" y="187643"/>
                    <a:pt x="240030" y="237173"/>
                  </a:cubicBezTo>
                  <a:cubicBezTo>
                    <a:pt x="240030" y="237173"/>
                    <a:pt x="240030" y="236220"/>
                    <a:pt x="240030" y="235268"/>
                  </a:cubicBezTo>
                  <a:close/>
                </a:path>
              </a:pathLst>
            </a:custGeom>
            <a:grpFill/>
            <a:ln w="9525" cap="flat">
              <a:noFill/>
              <a:prstDash val="solid"/>
              <a:miter/>
            </a:ln>
          </p:spPr>
          <p:txBody>
            <a:bodyPr rtlCol="0" anchor="ctr">
              <a:noAutofit/>
            </a:bodyPr>
            <a:lstStyle/>
            <a:p>
              <a:endParaRPr lang="zh-CN" altLang="en-US"/>
            </a:p>
          </p:txBody>
        </p:sp>
      </p:grpSp>
      <p:grpSp>
        <p:nvGrpSpPr>
          <p:cNvPr id="88" name="组合 87">
            <a:extLst>
              <a:ext uri="{FF2B5EF4-FFF2-40B4-BE49-F238E27FC236}">
                <a16:creationId xmlns:a16="http://schemas.microsoft.com/office/drawing/2014/main" xmlns="" id="{BC2A4F1C-7176-CFBC-00D9-B3EFFD2A7CDA}"/>
              </a:ext>
            </a:extLst>
          </p:cNvPr>
          <p:cNvGrpSpPr>
            <a:grpSpLocks noChangeAspect="1"/>
          </p:cNvGrpSpPr>
          <p:nvPr/>
        </p:nvGrpSpPr>
        <p:grpSpPr>
          <a:xfrm>
            <a:off x="10358337" y="2487403"/>
            <a:ext cx="446420" cy="288000"/>
            <a:chOff x="8022027" y="-1120787"/>
            <a:chExt cx="857261" cy="553047"/>
          </a:xfrm>
          <a:solidFill>
            <a:schemeClr val="bg1"/>
          </a:solidFill>
        </p:grpSpPr>
        <p:sp>
          <p:nvSpPr>
            <p:cNvPr id="26" name="任意多边形: 形状 25">
              <a:extLst>
                <a:ext uri="{FF2B5EF4-FFF2-40B4-BE49-F238E27FC236}">
                  <a16:creationId xmlns:a16="http://schemas.microsoft.com/office/drawing/2014/main" xmlns="" id="{84A40C8F-A3AE-339C-E254-4AE75AC1C8CE}"/>
                </a:ext>
              </a:extLst>
            </p:cNvPr>
            <p:cNvSpPr/>
            <p:nvPr/>
          </p:nvSpPr>
          <p:spPr>
            <a:xfrm>
              <a:off x="8083482" y="-906305"/>
              <a:ext cx="123051" cy="161023"/>
            </a:xfrm>
            <a:custGeom>
              <a:avLst/>
              <a:gdLst>
                <a:gd name="connsiteX0" fmla="*/ 20669 w 123051"/>
                <a:gd name="connsiteY0" fmla="*/ 125974 h 161024"/>
                <a:gd name="connsiteX1" fmla="*/ 102162 w 123051"/>
                <a:gd name="connsiteY1" fmla="*/ 159905 h 161024"/>
                <a:gd name="connsiteX2" fmla="*/ 107431 w 123051"/>
                <a:gd name="connsiteY2" fmla="*/ 161025 h 161024"/>
                <a:gd name="connsiteX3" fmla="*/ 122947 w 123051"/>
                <a:gd name="connsiteY3" fmla="*/ 135587 h 161024"/>
                <a:gd name="connsiteX4" fmla="*/ 123052 w 123051"/>
                <a:gd name="connsiteY4" fmla="*/ 76628 h 161024"/>
                <a:gd name="connsiteX5" fmla="*/ 102382 w 123051"/>
                <a:gd name="connsiteY5" fmla="*/ 35051 h 161024"/>
                <a:gd name="connsiteX6" fmla="*/ 20890 w 123051"/>
                <a:gd name="connsiteY6" fmla="*/ 1118 h 161024"/>
                <a:gd name="connsiteX7" fmla="*/ 15623 w 123051"/>
                <a:gd name="connsiteY7" fmla="*/ 0 h 161024"/>
                <a:gd name="connsiteX8" fmla="*/ 105 w 123051"/>
                <a:gd name="connsiteY8" fmla="*/ 25437 h 161024"/>
                <a:gd name="connsiteX9" fmla="*/ 0 w 123051"/>
                <a:gd name="connsiteY9" fmla="*/ 84397 h 161024"/>
                <a:gd name="connsiteX10" fmla="*/ 20669 w 123051"/>
                <a:gd name="connsiteY10" fmla="*/ 125974 h 161024"/>
                <a:gd name="connsiteX11" fmla="*/ 19050 w 123051"/>
                <a:gd name="connsiteY11" fmla="*/ 83497 h 161024"/>
                <a:gd name="connsiteX12" fmla="*/ 63184 w 123051"/>
                <a:gd name="connsiteY12" fmla="*/ 39361 h 161024"/>
                <a:gd name="connsiteX13" fmla="*/ 81147 w 123051"/>
                <a:gd name="connsiteY13" fmla="*/ 46839 h 161024"/>
                <a:gd name="connsiteX14" fmla="*/ 24205 w 123051"/>
                <a:gd name="connsiteY14" fmla="*/ 103789 h 161024"/>
                <a:gd name="connsiteX15" fmla="*/ 19048 w 123051"/>
                <a:gd name="connsiteY15" fmla="*/ 84430 h 161024"/>
                <a:gd name="connsiteX16" fmla="*/ 103998 w 123051"/>
                <a:gd name="connsiteY16" fmla="*/ 76591 h 161024"/>
                <a:gd name="connsiteX17" fmla="*/ 103998 w 123051"/>
                <a:gd name="connsiteY17" fmla="*/ 77191 h 161024"/>
                <a:gd name="connsiteX18" fmla="*/ 59627 w 123051"/>
                <a:gd name="connsiteY18" fmla="*/ 121563 h 161024"/>
                <a:gd name="connsiteX19" fmla="*/ 41089 w 123051"/>
                <a:gd name="connsiteY19" fmla="*/ 113848 h 161024"/>
                <a:gd name="connsiteX20" fmla="*/ 98391 w 123051"/>
                <a:gd name="connsiteY20" fmla="*/ 56537 h 161024"/>
                <a:gd name="connsiteX21" fmla="*/ 104002 w 123051"/>
                <a:gd name="connsiteY21" fmla="*/ 76591 h 161024"/>
                <a:gd name="connsiteX22" fmla="*/ 103582 w 123051"/>
                <a:gd name="connsiteY22" fmla="*/ 139861 h 161024"/>
                <a:gd name="connsiteX23" fmla="*/ 78645 w 123051"/>
                <a:gd name="connsiteY23" fmla="*/ 129479 h 161024"/>
                <a:gd name="connsiteX24" fmla="*/ 103948 w 123051"/>
                <a:gd name="connsiteY24" fmla="*/ 104176 h 161024"/>
                <a:gd name="connsiteX25" fmla="*/ 103900 w 123051"/>
                <a:gd name="connsiteY25" fmla="*/ 135552 h 161024"/>
                <a:gd name="connsiteX26" fmla="*/ 103585 w 123051"/>
                <a:gd name="connsiteY26" fmla="*/ 139861 h 161024"/>
                <a:gd name="connsiteX27" fmla="*/ 19468 w 123051"/>
                <a:gd name="connsiteY27" fmla="*/ 21160 h 161024"/>
                <a:gd name="connsiteX28" fmla="*/ 44169 w 123051"/>
                <a:gd name="connsiteY28" fmla="*/ 31447 h 161024"/>
                <a:gd name="connsiteX29" fmla="*/ 19102 w 123051"/>
                <a:gd name="connsiteY29" fmla="*/ 56515 h 161024"/>
                <a:gd name="connsiteX30" fmla="*/ 19157 w 123051"/>
                <a:gd name="connsiteY30" fmla="*/ 25475 h 161024"/>
                <a:gd name="connsiteX31" fmla="*/ 19468 w 123051"/>
                <a:gd name="connsiteY31" fmla="*/ 21160 h 16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3051" h="161024">
                  <a:moveTo>
                    <a:pt x="20669" y="125974"/>
                  </a:moveTo>
                  <a:lnTo>
                    <a:pt x="102162" y="159905"/>
                  </a:lnTo>
                  <a:cubicBezTo>
                    <a:pt x="103826" y="160624"/>
                    <a:pt x="105618" y="161005"/>
                    <a:pt x="107431" y="161025"/>
                  </a:cubicBezTo>
                  <a:cubicBezTo>
                    <a:pt x="116333" y="161025"/>
                    <a:pt x="122920" y="150891"/>
                    <a:pt x="122947" y="135587"/>
                  </a:cubicBezTo>
                  <a:lnTo>
                    <a:pt x="123052" y="76628"/>
                  </a:lnTo>
                  <a:cubicBezTo>
                    <a:pt x="123084" y="58435"/>
                    <a:pt x="113830" y="39816"/>
                    <a:pt x="102382" y="35051"/>
                  </a:cubicBezTo>
                  <a:lnTo>
                    <a:pt x="20890" y="1118"/>
                  </a:lnTo>
                  <a:cubicBezTo>
                    <a:pt x="19226" y="400"/>
                    <a:pt x="17436" y="20"/>
                    <a:pt x="15623" y="0"/>
                  </a:cubicBezTo>
                  <a:cubicBezTo>
                    <a:pt x="6721" y="0"/>
                    <a:pt x="132" y="10134"/>
                    <a:pt x="105" y="25437"/>
                  </a:cubicBezTo>
                  <a:lnTo>
                    <a:pt x="0" y="84397"/>
                  </a:lnTo>
                  <a:cubicBezTo>
                    <a:pt x="-30" y="102592"/>
                    <a:pt x="9221" y="121207"/>
                    <a:pt x="20669" y="125974"/>
                  </a:cubicBezTo>
                  <a:close/>
                  <a:moveTo>
                    <a:pt x="19050" y="83497"/>
                  </a:moveTo>
                  <a:lnTo>
                    <a:pt x="63184" y="39361"/>
                  </a:lnTo>
                  <a:lnTo>
                    <a:pt x="81147" y="46839"/>
                  </a:lnTo>
                  <a:lnTo>
                    <a:pt x="24205" y="103789"/>
                  </a:lnTo>
                  <a:cubicBezTo>
                    <a:pt x="20823" y="97898"/>
                    <a:pt x="19045" y="91223"/>
                    <a:pt x="19048" y="84430"/>
                  </a:cubicBezTo>
                  <a:close/>
                  <a:moveTo>
                    <a:pt x="103998" y="76591"/>
                  </a:moveTo>
                  <a:lnTo>
                    <a:pt x="103998" y="77191"/>
                  </a:lnTo>
                  <a:lnTo>
                    <a:pt x="59627" y="121563"/>
                  </a:lnTo>
                  <a:lnTo>
                    <a:pt x="41089" y="113848"/>
                  </a:lnTo>
                  <a:lnTo>
                    <a:pt x="98391" y="56537"/>
                  </a:lnTo>
                  <a:cubicBezTo>
                    <a:pt x="102073" y="62577"/>
                    <a:pt x="104014" y="69516"/>
                    <a:pt x="104002" y="76591"/>
                  </a:cubicBezTo>
                  <a:close/>
                  <a:moveTo>
                    <a:pt x="103582" y="139861"/>
                  </a:moveTo>
                  <a:lnTo>
                    <a:pt x="78645" y="129479"/>
                  </a:lnTo>
                  <a:lnTo>
                    <a:pt x="103948" y="104176"/>
                  </a:lnTo>
                  <a:lnTo>
                    <a:pt x="103900" y="135552"/>
                  </a:lnTo>
                  <a:cubicBezTo>
                    <a:pt x="103905" y="136994"/>
                    <a:pt x="103801" y="138435"/>
                    <a:pt x="103585" y="139861"/>
                  </a:cubicBezTo>
                  <a:close/>
                  <a:moveTo>
                    <a:pt x="19468" y="21160"/>
                  </a:moveTo>
                  <a:lnTo>
                    <a:pt x="44169" y="31447"/>
                  </a:lnTo>
                  <a:lnTo>
                    <a:pt x="19102" y="56515"/>
                  </a:lnTo>
                  <a:lnTo>
                    <a:pt x="19157" y="25475"/>
                  </a:lnTo>
                  <a:cubicBezTo>
                    <a:pt x="19150" y="24031"/>
                    <a:pt x="19254" y="22588"/>
                    <a:pt x="19468" y="21160"/>
                  </a:cubicBezTo>
                  <a:close/>
                </a:path>
              </a:pathLst>
            </a:custGeom>
            <a:grpFill/>
            <a:ln w="9525" cap="flat">
              <a:noFill/>
              <a:prstDash val="solid"/>
              <a:miter/>
            </a:ln>
          </p:spPr>
          <p:txBody>
            <a:bodyPr rtlCol="0" anchor="ctr">
              <a:noAutofit/>
            </a:bodyPr>
            <a:lstStyle/>
            <a:p>
              <a:endParaRPr lang="zh-CN" altLang="en-US"/>
            </a:p>
          </p:txBody>
        </p:sp>
        <p:sp>
          <p:nvSpPr>
            <p:cNvPr id="27" name="任意多边形: 形状 26">
              <a:extLst>
                <a:ext uri="{FF2B5EF4-FFF2-40B4-BE49-F238E27FC236}">
                  <a16:creationId xmlns:a16="http://schemas.microsoft.com/office/drawing/2014/main" xmlns="" id="{810B5FA1-8B34-2DC3-0B93-C8C322F33F06}"/>
                </a:ext>
              </a:extLst>
            </p:cNvPr>
            <p:cNvSpPr/>
            <p:nvPr/>
          </p:nvSpPr>
          <p:spPr>
            <a:xfrm>
              <a:off x="8323249" y="-806474"/>
              <a:ext cx="123051" cy="161021"/>
            </a:xfrm>
            <a:custGeom>
              <a:avLst/>
              <a:gdLst>
                <a:gd name="connsiteX0" fmla="*/ 20668 w 123051"/>
                <a:gd name="connsiteY0" fmla="*/ 125976 h 161022"/>
                <a:gd name="connsiteX1" fmla="*/ 102161 w 123051"/>
                <a:gd name="connsiteY1" fmla="*/ 159903 h 161022"/>
                <a:gd name="connsiteX2" fmla="*/ 107430 w 123051"/>
                <a:gd name="connsiteY2" fmla="*/ 161023 h 161022"/>
                <a:gd name="connsiteX3" fmla="*/ 122946 w 123051"/>
                <a:gd name="connsiteY3" fmla="*/ 135586 h 161022"/>
                <a:gd name="connsiteX4" fmla="*/ 123052 w 123051"/>
                <a:gd name="connsiteY4" fmla="*/ 76626 h 161022"/>
                <a:gd name="connsiteX5" fmla="*/ 102382 w 123051"/>
                <a:gd name="connsiteY5" fmla="*/ 35047 h 161022"/>
                <a:gd name="connsiteX6" fmla="*/ 20890 w 123051"/>
                <a:gd name="connsiteY6" fmla="*/ 1121 h 161022"/>
                <a:gd name="connsiteX7" fmla="*/ 15621 w 123051"/>
                <a:gd name="connsiteY7" fmla="*/ 0 h 161022"/>
                <a:gd name="connsiteX8" fmla="*/ 105 w 123051"/>
                <a:gd name="connsiteY8" fmla="*/ 25438 h 161022"/>
                <a:gd name="connsiteX9" fmla="*/ 0 w 123051"/>
                <a:gd name="connsiteY9" fmla="*/ 84398 h 161022"/>
                <a:gd name="connsiteX10" fmla="*/ 20668 w 123051"/>
                <a:gd name="connsiteY10" fmla="*/ 125976 h 161022"/>
                <a:gd name="connsiteX11" fmla="*/ 19155 w 123051"/>
                <a:gd name="connsiteY11" fmla="*/ 25471 h 161022"/>
                <a:gd name="connsiteX12" fmla="*/ 19466 w 123051"/>
                <a:gd name="connsiteY12" fmla="*/ 21162 h 161022"/>
                <a:gd name="connsiteX13" fmla="*/ 94958 w 123051"/>
                <a:gd name="connsiteY13" fmla="*/ 52594 h 161022"/>
                <a:gd name="connsiteX14" fmla="*/ 104001 w 123051"/>
                <a:gd name="connsiteY14" fmla="*/ 76597 h 161022"/>
                <a:gd name="connsiteX15" fmla="*/ 103895 w 123051"/>
                <a:gd name="connsiteY15" fmla="*/ 135557 h 161022"/>
                <a:gd name="connsiteX16" fmla="*/ 103583 w 123051"/>
                <a:gd name="connsiteY16" fmla="*/ 139866 h 161022"/>
                <a:gd name="connsiteX17" fmla="*/ 28092 w 123051"/>
                <a:gd name="connsiteY17" fmla="*/ 108434 h 161022"/>
                <a:gd name="connsiteX18" fmla="*/ 19050 w 123051"/>
                <a:gd name="connsiteY18" fmla="*/ 84431 h 1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051" h="161022">
                  <a:moveTo>
                    <a:pt x="20668" y="125976"/>
                  </a:moveTo>
                  <a:lnTo>
                    <a:pt x="102161" y="159903"/>
                  </a:lnTo>
                  <a:cubicBezTo>
                    <a:pt x="103825" y="160622"/>
                    <a:pt x="105617" y="161003"/>
                    <a:pt x="107430" y="161023"/>
                  </a:cubicBezTo>
                  <a:cubicBezTo>
                    <a:pt x="116332" y="161023"/>
                    <a:pt x="122919" y="150887"/>
                    <a:pt x="122946" y="135586"/>
                  </a:cubicBezTo>
                  <a:lnTo>
                    <a:pt x="123052" y="76626"/>
                  </a:lnTo>
                  <a:cubicBezTo>
                    <a:pt x="123083" y="58433"/>
                    <a:pt x="113830" y="39815"/>
                    <a:pt x="102382" y="35047"/>
                  </a:cubicBezTo>
                  <a:lnTo>
                    <a:pt x="20890" y="1121"/>
                  </a:lnTo>
                  <a:cubicBezTo>
                    <a:pt x="19225" y="402"/>
                    <a:pt x="17435" y="21"/>
                    <a:pt x="15621" y="0"/>
                  </a:cubicBezTo>
                  <a:cubicBezTo>
                    <a:pt x="6719" y="0"/>
                    <a:pt x="132" y="10135"/>
                    <a:pt x="105" y="25438"/>
                  </a:cubicBezTo>
                  <a:lnTo>
                    <a:pt x="0" y="84398"/>
                  </a:lnTo>
                  <a:cubicBezTo>
                    <a:pt x="-32" y="102594"/>
                    <a:pt x="9221" y="121208"/>
                    <a:pt x="20668" y="125976"/>
                  </a:cubicBezTo>
                  <a:close/>
                  <a:moveTo>
                    <a:pt x="19155" y="25471"/>
                  </a:moveTo>
                  <a:cubicBezTo>
                    <a:pt x="19148" y="24029"/>
                    <a:pt x="19253" y="22588"/>
                    <a:pt x="19466" y="21162"/>
                  </a:cubicBezTo>
                  <a:lnTo>
                    <a:pt x="94958" y="52594"/>
                  </a:lnTo>
                  <a:cubicBezTo>
                    <a:pt x="101125" y="59024"/>
                    <a:pt x="104392" y="67697"/>
                    <a:pt x="104001" y="76597"/>
                  </a:cubicBezTo>
                  <a:lnTo>
                    <a:pt x="103895" y="135557"/>
                  </a:lnTo>
                  <a:cubicBezTo>
                    <a:pt x="103902" y="136999"/>
                    <a:pt x="103798" y="138440"/>
                    <a:pt x="103583" y="139866"/>
                  </a:cubicBezTo>
                  <a:lnTo>
                    <a:pt x="28092" y="108434"/>
                  </a:lnTo>
                  <a:cubicBezTo>
                    <a:pt x="21926" y="102003"/>
                    <a:pt x="18659" y="93331"/>
                    <a:pt x="19050" y="84431"/>
                  </a:cubicBezTo>
                  <a:close/>
                </a:path>
              </a:pathLst>
            </a:custGeom>
            <a:grpFill/>
            <a:ln w="9525" cap="flat">
              <a:noFill/>
              <a:prstDash val="solid"/>
              <a:miter/>
            </a:ln>
          </p:spPr>
          <p:txBody>
            <a:bodyPr rtlCol="0" anchor="ctr">
              <a:noAutofit/>
            </a:bodyPr>
            <a:lstStyle/>
            <a:p>
              <a:endParaRPr lang="zh-CN" altLang="en-US"/>
            </a:p>
          </p:txBody>
        </p:sp>
        <p:sp>
          <p:nvSpPr>
            <p:cNvPr id="28" name="任意多边形: 形状 27">
              <a:extLst>
                <a:ext uri="{FF2B5EF4-FFF2-40B4-BE49-F238E27FC236}">
                  <a16:creationId xmlns:a16="http://schemas.microsoft.com/office/drawing/2014/main" xmlns="" id="{362A9EA5-F96F-9C82-742B-EDA9D0CB96A9}"/>
                </a:ext>
              </a:extLst>
            </p:cNvPr>
            <p:cNvSpPr/>
            <p:nvPr/>
          </p:nvSpPr>
          <p:spPr>
            <a:xfrm>
              <a:off x="8022027" y="-1120787"/>
              <a:ext cx="857261" cy="553047"/>
            </a:xfrm>
            <a:custGeom>
              <a:avLst/>
              <a:gdLst>
                <a:gd name="connsiteX0" fmla="*/ 836472 w 857261"/>
                <a:gd name="connsiteY0" fmla="*/ 223827 h 553047"/>
                <a:gd name="connsiteX1" fmla="*/ 753033 w 857261"/>
                <a:gd name="connsiteY1" fmla="*/ 205431 h 553047"/>
                <a:gd name="connsiteX2" fmla="*/ 480938 w 857261"/>
                <a:gd name="connsiteY2" fmla="*/ 313739 h 553047"/>
                <a:gd name="connsiteX3" fmla="*/ 479910 w 857261"/>
                <a:gd name="connsiteY3" fmla="*/ 313117 h 553047"/>
                <a:gd name="connsiteX4" fmla="*/ 163218 w 857261"/>
                <a:gd name="connsiteY4" fmla="*/ 181253 h 553047"/>
                <a:gd name="connsiteX5" fmla="*/ 172305 w 857261"/>
                <a:gd name="connsiteY5" fmla="*/ 146979 h 553047"/>
                <a:gd name="connsiteX6" fmla="*/ 281429 w 857261"/>
                <a:gd name="connsiteY6" fmla="*/ 101754 h 553047"/>
                <a:gd name="connsiteX7" fmla="*/ 298256 w 857261"/>
                <a:gd name="connsiteY7" fmla="*/ 108703 h 553047"/>
                <a:gd name="connsiteX8" fmla="*/ 299241 w 857261"/>
                <a:gd name="connsiteY8" fmla="*/ 113651 h 553047"/>
                <a:gd name="connsiteX9" fmla="*/ 299241 w 857261"/>
                <a:gd name="connsiteY9" fmla="*/ 120161 h 553047"/>
                <a:gd name="connsiteX10" fmla="*/ 290716 w 857261"/>
                <a:gd name="connsiteY10" fmla="*/ 132571 h 553047"/>
                <a:gd name="connsiteX11" fmla="*/ 268285 w 857261"/>
                <a:gd name="connsiteY11" fmla="*/ 163062 h 553047"/>
                <a:gd name="connsiteX12" fmla="*/ 268285 w 857261"/>
                <a:gd name="connsiteY12" fmla="*/ 172306 h 553047"/>
                <a:gd name="connsiteX13" fmla="*/ 274110 w 857261"/>
                <a:gd name="connsiteY13" fmla="*/ 191776 h 553047"/>
                <a:gd name="connsiteX14" fmla="*/ 311841 w 857261"/>
                <a:gd name="connsiteY14" fmla="*/ 203059 h 553047"/>
                <a:gd name="connsiteX15" fmla="*/ 321068 w 857261"/>
                <a:gd name="connsiteY15" fmla="*/ 199450 h 553047"/>
                <a:gd name="connsiteX16" fmla="*/ 390525 w 857261"/>
                <a:gd name="connsiteY16" fmla="*/ 97704 h 553047"/>
                <a:gd name="connsiteX17" fmla="*/ 390525 w 857261"/>
                <a:gd name="connsiteY17" fmla="*/ 78564 h 553047"/>
                <a:gd name="connsiteX18" fmla="*/ 369665 w 857261"/>
                <a:gd name="connsiteY18" fmla="*/ 23715 h 553047"/>
                <a:gd name="connsiteX19" fmla="*/ 286256 w 857261"/>
                <a:gd name="connsiteY19" fmla="*/ 5427 h 553047"/>
                <a:gd name="connsiteX20" fmla="*/ 6029 w 857261"/>
                <a:gd name="connsiteY20" fmla="*/ 119106 h 553047"/>
                <a:gd name="connsiteX21" fmla="*/ 4627 w 857261"/>
                <a:gd name="connsiteY21" fmla="*/ 119809 h 553047"/>
                <a:gd name="connsiteX22" fmla="*/ 381 w 857261"/>
                <a:gd name="connsiteY22" fmla="*/ 127714 h 553047"/>
                <a:gd name="connsiteX23" fmla="*/ 0 w 857261"/>
                <a:gd name="connsiteY23" fmla="*/ 341878 h 553047"/>
                <a:gd name="connsiteX24" fmla="*/ 5861 w 857261"/>
                <a:gd name="connsiteY24" fmla="*/ 350686 h 553047"/>
                <a:gd name="connsiteX25" fmla="*/ 28486 w 857261"/>
                <a:gd name="connsiteY25" fmla="*/ 360106 h 553047"/>
                <a:gd name="connsiteX26" fmla="*/ 42402 w 857261"/>
                <a:gd name="connsiteY26" fmla="*/ 388110 h 553047"/>
                <a:gd name="connsiteX27" fmla="*/ 47272 w 857261"/>
                <a:gd name="connsiteY27" fmla="*/ 392659 h 553047"/>
                <a:gd name="connsiteX28" fmla="*/ 169069 w 857261"/>
                <a:gd name="connsiteY28" fmla="*/ 443370 h 553047"/>
                <a:gd name="connsiteX29" fmla="*/ 217736 w 857261"/>
                <a:gd name="connsiteY29" fmla="*/ 423836 h 553047"/>
                <a:gd name="connsiteX30" fmla="*/ 234363 w 857261"/>
                <a:gd name="connsiteY30" fmla="*/ 392712 h 553047"/>
                <a:gd name="connsiteX31" fmla="*/ 237725 w 857261"/>
                <a:gd name="connsiteY31" fmla="*/ 389643 h 553047"/>
                <a:gd name="connsiteX32" fmla="*/ 250654 w 857261"/>
                <a:gd name="connsiteY32" fmla="*/ 405521 h 553047"/>
                <a:gd name="connsiteX33" fmla="*/ 267142 w 857261"/>
                <a:gd name="connsiteY33" fmla="*/ 450430 h 553047"/>
                <a:gd name="connsiteX34" fmla="*/ 308925 w 857261"/>
                <a:gd name="connsiteY34" fmla="*/ 501599 h 553047"/>
                <a:gd name="connsiteX35" fmla="*/ 430718 w 857261"/>
                <a:gd name="connsiteY35" fmla="*/ 552312 h 553047"/>
                <a:gd name="connsiteX36" fmla="*/ 441620 w 857261"/>
                <a:gd name="connsiteY36" fmla="*/ 549708 h 553047"/>
                <a:gd name="connsiteX37" fmla="*/ 453982 w 857261"/>
                <a:gd name="connsiteY37" fmla="*/ 535243 h 553047"/>
                <a:gd name="connsiteX38" fmla="*/ 474957 w 857261"/>
                <a:gd name="connsiteY38" fmla="*/ 537262 h 553047"/>
                <a:gd name="connsiteX39" fmla="*/ 475518 w 857261"/>
                <a:gd name="connsiteY39" fmla="*/ 537199 h 553047"/>
                <a:gd name="connsiteX40" fmla="*/ 476255 w 857261"/>
                <a:gd name="connsiteY40" fmla="*/ 537308 h 553047"/>
                <a:gd name="connsiteX41" fmla="*/ 478531 w 857261"/>
                <a:gd name="connsiteY41" fmla="*/ 536866 h 553047"/>
                <a:gd name="connsiteX42" fmla="*/ 478952 w 857261"/>
                <a:gd name="connsiteY42" fmla="*/ 536783 h 553047"/>
                <a:gd name="connsiteX43" fmla="*/ 479841 w 857261"/>
                <a:gd name="connsiteY43" fmla="*/ 536611 h 553047"/>
                <a:gd name="connsiteX44" fmla="*/ 603666 w 857261"/>
                <a:gd name="connsiteY44" fmla="*/ 486261 h 553047"/>
                <a:gd name="connsiteX45" fmla="*/ 609374 w 857261"/>
                <a:gd name="connsiteY45" fmla="*/ 479526 h 553047"/>
                <a:gd name="connsiteX46" fmla="*/ 639247 w 857261"/>
                <a:gd name="connsiteY46" fmla="*/ 346920 h 553047"/>
                <a:gd name="connsiteX47" fmla="*/ 748161 w 857261"/>
                <a:gd name="connsiteY47" fmla="*/ 301779 h 553047"/>
                <a:gd name="connsiteX48" fmla="*/ 764988 w 857261"/>
                <a:gd name="connsiteY48" fmla="*/ 308728 h 553047"/>
                <a:gd name="connsiteX49" fmla="*/ 765973 w 857261"/>
                <a:gd name="connsiteY49" fmla="*/ 313676 h 553047"/>
                <a:gd name="connsiteX50" fmla="*/ 765973 w 857261"/>
                <a:gd name="connsiteY50" fmla="*/ 320186 h 553047"/>
                <a:gd name="connsiteX51" fmla="*/ 757448 w 857261"/>
                <a:gd name="connsiteY51" fmla="*/ 332596 h 553047"/>
                <a:gd name="connsiteX52" fmla="*/ 735017 w 857261"/>
                <a:gd name="connsiteY52" fmla="*/ 363087 h 553047"/>
                <a:gd name="connsiteX53" fmla="*/ 735017 w 857261"/>
                <a:gd name="connsiteY53" fmla="*/ 372854 h 553047"/>
                <a:gd name="connsiteX54" fmla="*/ 766207 w 857261"/>
                <a:gd name="connsiteY54" fmla="*/ 405317 h 553047"/>
                <a:gd name="connsiteX55" fmla="*/ 778573 w 857261"/>
                <a:gd name="connsiteY55" fmla="*/ 403084 h 553047"/>
                <a:gd name="connsiteX56" fmla="*/ 787799 w 857261"/>
                <a:gd name="connsiteY56" fmla="*/ 399475 h 553047"/>
                <a:gd name="connsiteX57" fmla="*/ 857250 w 857261"/>
                <a:gd name="connsiteY57" fmla="*/ 297729 h 553047"/>
                <a:gd name="connsiteX58" fmla="*/ 857250 w 857261"/>
                <a:gd name="connsiteY58" fmla="*/ 278630 h 553047"/>
                <a:gd name="connsiteX59" fmla="*/ 836472 w 857261"/>
                <a:gd name="connsiteY59" fmla="*/ 223827 h 553047"/>
                <a:gd name="connsiteX60" fmla="*/ 293357 w 857261"/>
                <a:gd name="connsiteY60" fmla="*/ 23098 h 553047"/>
                <a:gd name="connsiteX61" fmla="*/ 348254 w 857261"/>
                <a:gd name="connsiteY61" fmla="*/ 30156 h 553047"/>
                <a:gd name="connsiteX62" fmla="*/ 371475 w 857261"/>
                <a:gd name="connsiteY62" fmla="*/ 78176 h 553047"/>
                <a:gd name="connsiteX63" fmla="*/ 371475 w 857261"/>
                <a:gd name="connsiteY63" fmla="*/ 97692 h 553047"/>
                <a:gd name="connsiteX64" fmla="*/ 314135 w 857261"/>
                <a:gd name="connsiteY64" fmla="*/ 181703 h 553047"/>
                <a:gd name="connsiteX65" fmla="*/ 304911 w 857261"/>
                <a:gd name="connsiteY65" fmla="*/ 185312 h 553047"/>
                <a:gd name="connsiteX66" fmla="*/ 288217 w 857261"/>
                <a:gd name="connsiteY66" fmla="*/ 177986 h 553047"/>
                <a:gd name="connsiteX67" fmla="*/ 287336 w 857261"/>
                <a:gd name="connsiteY67" fmla="*/ 173304 h 553047"/>
                <a:gd name="connsiteX68" fmla="*/ 287336 w 857261"/>
                <a:gd name="connsiteY68" fmla="*/ 163341 h 553047"/>
                <a:gd name="connsiteX69" fmla="*/ 295861 w 857261"/>
                <a:gd name="connsiteY69" fmla="*/ 150931 h 553047"/>
                <a:gd name="connsiteX70" fmla="*/ 318292 w 857261"/>
                <a:gd name="connsiteY70" fmla="*/ 120441 h 553047"/>
                <a:gd name="connsiteX71" fmla="*/ 318292 w 857261"/>
                <a:gd name="connsiteY71" fmla="*/ 115033 h 553047"/>
                <a:gd name="connsiteX72" fmla="*/ 310026 w 857261"/>
                <a:gd name="connsiteY72" fmla="*/ 92183 h 553047"/>
                <a:gd name="connsiteX73" fmla="*/ 274132 w 857261"/>
                <a:gd name="connsiteY73" fmla="*/ 84155 h 553047"/>
                <a:gd name="connsiteX74" fmla="*/ 160660 w 857261"/>
                <a:gd name="connsiteY74" fmla="*/ 131184 h 553047"/>
                <a:gd name="connsiteX75" fmla="*/ 155098 w 857261"/>
                <a:gd name="connsiteY75" fmla="*/ 137544 h 553047"/>
                <a:gd name="connsiteX76" fmla="*/ 145468 w 857261"/>
                <a:gd name="connsiteY76" fmla="*/ 173863 h 553047"/>
                <a:gd name="connsiteX77" fmla="*/ 35003 w 857261"/>
                <a:gd name="connsiteY77" fmla="*/ 127870 h 553047"/>
                <a:gd name="connsiteX78" fmla="*/ 35003 w 857261"/>
                <a:gd name="connsiteY78" fmla="*/ 127692 h 553047"/>
                <a:gd name="connsiteX79" fmla="*/ 466362 w 857261"/>
                <a:gd name="connsiteY79" fmla="*/ 517300 h 553047"/>
                <a:gd name="connsiteX80" fmla="*/ 450874 w 857261"/>
                <a:gd name="connsiteY80" fmla="*/ 515803 h 553047"/>
                <a:gd name="connsiteX81" fmla="*/ 442718 w 857261"/>
                <a:gd name="connsiteY81" fmla="*/ 519095 h 553047"/>
                <a:gd name="connsiteX82" fmla="*/ 431634 w 857261"/>
                <a:gd name="connsiteY82" fmla="*/ 532062 h 553047"/>
                <a:gd name="connsiteX83" fmla="*/ 316241 w 857261"/>
                <a:gd name="connsiteY83" fmla="*/ 484019 h 553047"/>
                <a:gd name="connsiteX84" fmla="*/ 285024 w 857261"/>
                <a:gd name="connsiteY84" fmla="*/ 443863 h 553047"/>
                <a:gd name="connsiteX85" fmla="*/ 268533 w 857261"/>
                <a:gd name="connsiteY85" fmla="*/ 398954 h 553047"/>
                <a:gd name="connsiteX86" fmla="*/ 239041 w 857261"/>
                <a:gd name="connsiteY86" fmla="*/ 370640 h 553047"/>
                <a:gd name="connsiteX87" fmla="*/ 237517 w 857261"/>
                <a:gd name="connsiteY87" fmla="*/ 370584 h 553047"/>
                <a:gd name="connsiteX88" fmla="*/ 217551 w 857261"/>
                <a:gd name="connsiteY88" fmla="*/ 383745 h 553047"/>
                <a:gd name="connsiteX89" fmla="*/ 200929 w 857261"/>
                <a:gd name="connsiteY89" fmla="*/ 414860 h 553047"/>
                <a:gd name="connsiteX90" fmla="*/ 177478 w 857261"/>
                <a:gd name="connsiteY90" fmla="*/ 426211 h 553047"/>
                <a:gd name="connsiteX91" fmla="*/ 176382 w 857261"/>
                <a:gd name="connsiteY91" fmla="*/ 425790 h 553047"/>
                <a:gd name="connsiteX92" fmla="*/ 57876 w 857261"/>
                <a:gd name="connsiteY92" fmla="*/ 376443 h 553047"/>
                <a:gd name="connsiteX93" fmla="*/ 43969 w 857261"/>
                <a:gd name="connsiteY93" fmla="*/ 348459 h 553047"/>
                <a:gd name="connsiteX94" fmla="*/ 39093 w 857261"/>
                <a:gd name="connsiteY94" fmla="*/ 343897 h 553047"/>
                <a:gd name="connsiteX95" fmla="*/ 19060 w 857261"/>
                <a:gd name="connsiteY95" fmla="*/ 335554 h 553047"/>
                <a:gd name="connsiteX96" fmla="*/ 19408 w 857261"/>
                <a:gd name="connsiteY96" fmla="*/ 142145 h 553047"/>
                <a:gd name="connsiteX97" fmla="*/ 19486 w 857261"/>
                <a:gd name="connsiteY97" fmla="*/ 142047 h 553047"/>
                <a:gd name="connsiteX98" fmla="*/ 19540 w 857261"/>
                <a:gd name="connsiteY98" fmla="*/ 142057 h 553047"/>
                <a:gd name="connsiteX99" fmla="*/ 466711 w 857261"/>
                <a:gd name="connsiteY99" fmla="*/ 328252 h 553047"/>
                <a:gd name="connsiteX100" fmla="*/ 838200 w 857261"/>
                <a:gd name="connsiteY100" fmla="*/ 297717 h 553047"/>
                <a:gd name="connsiteX101" fmla="*/ 780860 w 857261"/>
                <a:gd name="connsiteY101" fmla="*/ 381728 h 553047"/>
                <a:gd name="connsiteX102" fmla="*/ 771637 w 857261"/>
                <a:gd name="connsiteY102" fmla="*/ 385337 h 553047"/>
                <a:gd name="connsiteX103" fmla="*/ 754942 w 857261"/>
                <a:gd name="connsiteY103" fmla="*/ 378011 h 553047"/>
                <a:gd name="connsiteX104" fmla="*/ 754061 w 857261"/>
                <a:gd name="connsiteY104" fmla="*/ 373329 h 553047"/>
                <a:gd name="connsiteX105" fmla="*/ 754061 w 857261"/>
                <a:gd name="connsiteY105" fmla="*/ 363366 h 553047"/>
                <a:gd name="connsiteX106" fmla="*/ 762586 w 857261"/>
                <a:gd name="connsiteY106" fmla="*/ 350957 h 553047"/>
                <a:gd name="connsiteX107" fmla="*/ 785017 w 857261"/>
                <a:gd name="connsiteY107" fmla="*/ 320466 h 553047"/>
                <a:gd name="connsiteX108" fmla="*/ 785017 w 857261"/>
                <a:gd name="connsiteY108" fmla="*/ 315074 h 553047"/>
                <a:gd name="connsiteX109" fmla="*/ 776779 w 857261"/>
                <a:gd name="connsiteY109" fmla="*/ 292238 h 553047"/>
                <a:gd name="connsiteX110" fmla="*/ 740857 w 857261"/>
                <a:gd name="connsiteY110" fmla="*/ 284180 h 553047"/>
                <a:gd name="connsiteX111" fmla="*/ 627384 w 857261"/>
                <a:gd name="connsiteY111" fmla="*/ 331209 h 553047"/>
                <a:gd name="connsiteX112" fmla="*/ 621739 w 857261"/>
                <a:gd name="connsiteY112" fmla="*/ 337916 h 553047"/>
                <a:gd name="connsiteX113" fmla="*/ 591876 w 857261"/>
                <a:gd name="connsiteY113" fmla="*/ 470485 h 553047"/>
                <a:gd name="connsiteX114" fmla="*/ 485775 w 857261"/>
                <a:gd name="connsiteY114" fmla="*/ 513626 h 553047"/>
                <a:gd name="connsiteX115" fmla="*/ 485775 w 857261"/>
                <a:gd name="connsiteY115" fmla="*/ 332316 h 553047"/>
                <a:gd name="connsiteX116" fmla="*/ 760079 w 857261"/>
                <a:gd name="connsiteY116" fmla="*/ 223123 h 553047"/>
                <a:gd name="connsiteX117" fmla="*/ 814984 w 857261"/>
                <a:gd name="connsiteY117" fmla="*/ 230187 h 553047"/>
                <a:gd name="connsiteX118" fmla="*/ 838200 w 857261"/>
                <a:gd name="connsiteY118" fmla="*/ 278205 h 55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857261" h="553047">
                  <a:moveTo>
                    <a:pt x="836472" y="223827"/>
                  </a:moveTo>
                  <a:cubicBezTo>
                    <a:pt x="815058" y="201174"/>
                    <a:pt x="781988" y="193883"/>
                    <a:pt x="753033" y="205431"/>
                  </a:cubicBezTo>
                  <a:lnTo>
                    <a:pt x="480938" y="313739"/>
                  </a:lnTo>
                  <a:cubicBezTo>
                    <a:pt x="480610" y="313509"/>
                    <a:pt x="480267" y="313301"/>
                    <a:pt x="479910" y="313117"/>
                  </a:cubicBezTo>
                  <a:lnTo>
                    <a:pt x="163218" y="181253"/>
                  </a:lnTo>
                  <a:lnTo>
                    <a:pt x="172305" y="146979"/>
                  </a:lnTo>
                  <a:lnTo>
                    <a:pt x="281429" y="101754"/>
                  </a:lnTo>
                  <a:cubicBezTo>
                    <a:pt x="287995" y="99026"/>
                    <a:pt x="295528" y="102138"/>
                    <a:pt x="298256" y="108703"/>
                  </a:cubicBezTo>
                  <a:cubicBezTo>
                    <a:pt x="298908" y="110271"/>
                    <a:pt x="299242" y="111952"/>
                    <a:pt x="299241" y="113651"/>
                  </a:cubicBezTo>
                  <a:lnTo>
                    <a:pt x="299241" y="120161"/>
                  </a:lnTo>
                  <a:cubicBezTo>
                    <a:pt x="299384" y="125706"/>
                    <a:pt x="295944" y="130715"/>
                    <a:pt x="290716" y="132571"/>
                  </a:cubicBezTo>
                  <a:cubicBezTo>
                    <a:pt x="277360" y="136714"/>
                    <a:pt x="268263" y="149078"/>
                    <a:pt x="268285" y="163062"/>
                  </a:cubicBezTo>
                  <a:lnTo>
                    <a:pt x="268285" y="172306"/>
                  </a:lnTo>
                  <a:cubicBezTo>
                    <a:pt x="268135" y="179246"/>
                    <a:pt x="270174" y="186058"/>
                    <a:pt x="274110" y="191776"/>
                  </a:cubicBezTo>
                  <a:cubicBezTo>
                    <a:pt x="282615" y="203739"/>
                    <a:pt x="298165" y="208389"/>
                    <a:pt x="311841" y="203059"/>
                  </a:cubicBezTo>
                  <a:lnTo>
                    <a:pt x="321068" y="199450"/>
                  </a:lnTo>
                  <a:cubicBezTo>
                    <a:pt x="362958" y="183066"/>
                    <a:pt x="390525" y="142684"/>
                    <a:pt x="390525" y="97704"/>
                  </a:cubicBezTo>
                  <a:lnTo>
                    <a:pt x="390525" y="78564"/>
                  </a:lnTo>
                  <a:cubicBezTo>
                    <a:pt x="390871" y="58281"/>
                    <a:pt x="383402" y="38642"/>
                    <a:pt x="369665" y="23715"/>
                  </a:cubicBezTo>
                  <a:cubicBezTo>
                    <a:pt x="348224" y="1123"/>
                    <a:pt x="315181" y="-6121"/>
                    <a:pt x="286256" y="5427"/>
                  </a:cubicBezTo>
                  <a:lnTo>
                    <a:pt x="6029" y="119106"/>
                  </a:lnTo>
                  <a:cubicBezTo>
                    <a:pt x="5543" y="119301"/>
                    <a:pt x="5074" y="119535"/>
                    <a:pt x="4627" y="119809"/>
                  </a:cubicBezTo>
                  <a:cubicBezTo>
                    <a:pt x="1979" y="121568"/>
                    <a:pt x="386" y="124535"/>
                    <a:pt x="381" y="127714"/>
                  </a:cubicBezTo>
                  <a:lnTo>
                    <a:pt x="0" y="341878"/>
                  </a:lnTo>
                  <a:cubicBezTo>
                    <a:pt x="-6" y="345729"/>
                    <a:pt x="2306" y="349205"/>
                    <a:pt x="5861" y="350686"/>
                  </a:cubicBezTo>
                  <a:lnTo>
                    <a:pt x="28486" y="360106"/>
                  </a:lnTo>
                  <a:lnTo>
                    <a:pt x="42402" y="388110"/>
                  </a:lnTo>
                  <a:cubicBezTo>
                    <a:pt x="43421" y="390165"/>
                    <a:pt x="45151" y="391782"/>
                    <a:pt x="47272" y="392659"/>
                  </a:cubicBezTo>
                  <a:lnTo>
                    <a:pt x="169069" y="443370"/>
                  </a:lnTo>
                  <a:cubicBezTo>
                    <a:pt x="188356" y="451425"/>
                    <a:pt x="207006" y="443919"/>
                    <a:pt x="217736" y="423836"/>
                  </a:cubicBezTo>
                  <a:lnTo>
                    <a:pt x="234363" y="392712"/>
                  </a:lnTo>
                  <a:cubicBezTo>
                    <a:pt x="235134" y="391252"/>
                    <a:pt x="236458" y="389782"/>
                    <a:pt x="237725" y="389643"/>
                  </a:cubicBezTo>
                  <a:cubicBezTo>
                    <a:pt x="240543" y="389839"/>
                    <a:pt x="246543" y="394322"/>
                    <a:pt x="250654" y="405521"/>
                  </a:cubicBezTo>
                  <a:lnTo>
                    <a:pt x="267142" y="450430"/>
                  </a:lnTo>
                  <a:cubicBezTo>
                    <a:pt x="276444" y="475766"/>
                    <a:pt x="291676" y="494418"/>
                    <a:pt x="308925" y="501599"/>
                  </a:cubicBezTo>
                  <a:lnTo>
                    <a:pt x="430718" y="552312"/>
                  </a:lnTo>
                  <a:cubicBezTo>
                    <a:pt x="434531" y="553906"/>
                    <a:pt x="438938" y="552853"/>
                    <a:pt x="441620" y="549708"/>
                  </a:cubicBezTo>
                  <a:lnTo>
                    <a:pt x="453982" y="535243"/>
                  </a:lnTo>
                  <a:lnTo>
                    <a:pt x="474957" y="537262"/>
                  </a:lnTo>
                  <a:cubicBezTo>
                    <a:pt x="475148" y="537281"/>
                    <a:pt x="475327" y="537192"/>
                    <a:pt x="475518" y="537199"/>
                  </a:cubicBezTo>
                  <a:cubicBezTo>
                    <a:pt x="475767" y="537220"/>
                    <a:pt x="476005" y="537308"/>
                    <a:pt x="476255" y="537308"/>
                  </a:cubicBezTo>
                  <a:cubicBezTo>
                    <a:pt x="477028" y="537253"/>
                    <a:pt x="477793" y="537105"/>
                    <a:pt x="478531" y="536866"/>
                  </a:cubicBezTo>
                  <a:cubicBezTo>
                    <a:pt x="478670" y="536825"/>
                    <a:pt x="478817" y="536829"/>
                    <a:pt x="478952" y="536783"/>
                  </a:cubicBezTo>
                  <a:cubicBezTo>
                    <a:pt x="479251" y="536741"/>
                    <a:pt x="479548" y="536684"/>
                    <a:pt x="479841" y="536611"/>
                  </a:cubicBezTo>
                  <a:lnTo>
                    <a:pt x="603666" y="486261"/>
                  </a:lnTo>
                  <a:cubicBezTo>
                    <a:pt x="606556" y="485086"/>
                    <a:pt x="608688" y="482570"/>
                    <a:pt x="609374" y="479526"/>
                  </a:cubicBezTo>
                  <a:lnTo>
                    <a:pt x="639247" y="346920"/>
                  </a:lnTo>
                  <a:lnTo>
                    <a:pt x="748161" y="301779"/>
                  </a:lnTo>
                  <a:cubicBezTo>
                    <a:pt x="754727" y="299051"/>
                    <a:pt x="762260" y="302163"/>
                    <a:pt x="764988" y="308728"/>
                  </a:cubicBezTo>
                  <a:cubicBezTo>
                    <a:pt x="765640" y="310296"/>
                    <a:pt x="765974" y="311977"/>
                    <a:pt x="765973" y="313676"/>
                  </a:cubicBezTo>
                  <a:lnTo>
                    <a:pt x="765973" y="320186"/>
                  </a:lnTo>
                  <a:cubicBezTo>
                    <a:pt x="766116" y="325731"/>
                    <a:pt x="762675" y="330740"/>
                    <a:pt x="757448" y="332596"/>
                  </a:cubicBezTo>
                  <a:cubicBezTo>
                    <a:pt x="744092" y="336739"/>
                    <a:pt x="734995" y="349103"/>
                    <a:pt x="735017" y="363087"/>
                  </a:cubicBezTo>
                  <a:lnTo>
                    <a:pt x="735017" y="372854"/>
                  </a:lnTo>
                  <a:cubicBezTo>
                    <a:pt x="734665" y="390431"/>
                    <a:pt x="748630" y="404965"/>
                    <a:pt x="766207" y="405317"/>
                  </a:cubicBezTo>
                  <a:cubicBezTo>
                    <a:pt x="770436" y="405401"/>
                    <a:pt x="774640" y="404642"/>
                    <a:pt x="778573" y="403084"/>
                  </a:cubicBezTo>
                  <a:lnTo>
                    <a:pt x="787799" y="399475"/>
                  </a:lnTo>
                  <a:cubicBezTo>
                    <a:pt x="829687" y="383089"/>
                    <a:pt x="857251" y="342707"/>
                    <a:pt x="857250" y="297729"/>
                  </a:cubicBezTo>
                  <a:lnTo>
                    <a:pt x="857250" y="278630"/>
                  </a:lnTo>
                  <a:cubicBezTo>
                    <a:pt x="857599" y="258375"/>
                    <a:pt x="850162" y="238760"/>
                    <a:pt x="836472" y="223827"/>
                  </a:cubicBezTo>
                  <a:close/>
                  <a:moveTo>
                    <a:pt x="293357" y="23098"/>
                  </a:moveTo>
                  <a:cubicBezTo>
                    <a:pt x="311631" y="15691"/>
                    <a:pt x="332447" y="18366"/>
                    <a:pt x="348254" y="30156"/>
                  </a:cubicBezTo>
                  <a:cubicBezTo>
                    <a:pt x="363174" y="41573"/>
                    <a:pt x="371790" y="59391"/>
                    <a:pt x="371475" y="78176"/>
                  </a:cubicBezTo>
                  <a:lnTo>
                    <a:pt x="371475" y="97692"/>
                  </a:lnTo>
                  <a:cubicBezTo>
                    <a:pt x="371474" y="134829"/>
                    <a:pt x="348717" y="168170"/>
                    <a:pt x="314135" y="181703"/>
                  </a:cubicBezTo>
                  <a:lnTo>
                    <a:pt x="304911" y="185312"/>
                  </a:lnTo>
                  <a:cubicBezTo>
                    <a:pt x="298278" y="187899"/>
                    <a:pt x="290804" y="184620"/>
                    <a:pt x="288217" y="177986"/>
                  </a:cubicBezTo>
                  <a:cubicBezTo>
                    <a:pt x="287635" y="176494"/>
                    <a:pt x="287336" y="174906"/>
                    <a:pt x="287336" y="173304"/>
                  </a:cubicBezTo>
                  <a:lnTo>
                    <a:pt x="287336" y="163341"/>
                  </a:lnTo>
                  <a:cubicBezTo>
                    <a:pt x="287193" y="157795"/>
                    <a:pt x="290633" y="152787"/>
                    <a:pt x="295861" y="150931"/>
                  </a:cubicBezTo>
                  <a:cubicBezTo>
                    <a:pt x="309217" y="146789"/>
                    <a:pt x="318314" y="134425"/>
                    <a:pt x="318292" y="120441"/>
                  </a:cubicBezTo>
                  <a:lnTo>
                    <a:pt x="318292" y="115033"/>
                  </a:lnTo>
                  <a:cubicBezTo>
                    <a:pt x="318484" y="106652"/>
                    <a:pt x="315536" y="98502"/>
                    <a:pt x="310026" y="92183"/>
                  </a:cubicBezTo>
                  <a:cubicBezTo>
                    <a:pt x="300955" y="82200"/>
                    <a:pt x="286592" y="78988"/>
                    <a:pt x="274132" y="84155"/>
                  </a:cubicBezTo>
                  <a:lnTo>
                    <a:pt x="160660" y="131184"/>
                  </a:lnTo>
                  <a:cubicBezTo>
                    <a:pt x="157916" y="132321"/>
                    <a:pt x="155859" y="134673"/>
                    <a:pt x="155098" y="137544"/>
                  </a:cubicBezTo>
                  <a:lnTo>
                    <a:pt x="145468" y="173863"/>
                  </a:lnTo>
                  <a:lnTo>
                    <a:pt x="35003" y="127870"/>
                  </a:lnTo>
                  <a:cubicBezTo>
                    <a:pt x="34886" y="127820"/>
                    <a:pt x="34886" y="127741"/>
                    <a:pt x="35003" y="127692"/>
                  </a:cubicBezTo>
                  <a:close/>
                  <a:moveTo>
                    <a:pt x="466362" y="517300"/>
                  </a:moveTo>
                  <a:lnTo>
                    <a:pt x="450874" y="515803"/>
                  </a:lnTo>
                  <a:cubicBezTo>
                    <a:pt x="447782" y="515504"/>
                    <a:pt x="444738" y="516732"/>
                    <a:pt x="442718" y="519095"/>
                  </a:cubicBezTo>
                  <a:lnTo>
                    <a:pt x="431634" y="532062"/>
                  </a:lnTo>
                  <a:lnTo>
                    <a:pt x="316241" y="484019"/>
                  </a:lnTo>
                  <a:cubicBezTo>
                    <a:pt x="304240" y="479024"/>
                    <a:pt x="292279" y="463635"/>
                    <a:pt x="285024" y="443863"/>
                  </a:cubicBezTo>
                  <a:lnTo>
                    <a:pt x="268533" y="398954"/>
                  </a:lnTo>
                  <a:cubicBezTo>
                    <a:pt x="262431" y="382332"/>
                    <a:pt x="251129" y="371477"/>
                    <a:pt x="239041" y="370640"/>
                  </a:cubicBezTo>
                  <a:cubicBezTo>
                    <a:pt x="238530" y="370603"/>
                    <a:pt x="238022" y="370585"/>
                    <a:pt x="237517" y="370584"/>
                  </a:cubicBezTo>
                  <a:cubicBezTo>
                    <a:pt x="228896" y="370805"/>
                    <a:pt x="221152" y="375910"/>
                    <a:pt x="217551" y="383745"/>
                  </a:cubicBezTo>
                  <a:lnTo>
                    <a:pt x="200929" y="414860"/>
                  </a:lnTo>
                  <a:cubicBezTo>
                    <a:pt x="197588" y="424470"/>
                    <a:pt x="187088" y="429552"/>
                    <a:pt x="177478" y="426211"/>
                  </a:cubicBezTo>
                  <a:cubicBezTo>
                    <a:pt x="177109" y="426082"/>
                    <a:pt x="176743" y="425941"/>
                    <a:pt x="176382" y="425790"/>
                  </a:cubicBezTo>
                  <a:lnTo>
                    <a:pt x="57876" y="376443"/>
                  </a:lnTo>
                  <a:lnTo>
                    <a:pt x="43969" y="348459"/>
                  </a:lnTo>
                  <a:cubicBezTo>
                    <a:pt x="42947" y="346401"/>
                    <a:pt x="41215" y="344780"/>
                    <a:pt x="39093" y="343897"/>
                  </a:cubicBezTo>
                  <a:lnTo>
                    <a:pt x="19060" y="335554"/>
                  </a:lnTo>
                  <a:lnTo>
                    <a:pt x="19408" y="142145"/>
                  </a:lnTo>
                  <a:cubicBezTo>
                    <a:pt x="19402" y="142096"/>
                    <a:pt x="19437" y="142052"/>
                    <a:pt x="19486" y="142047"/>
                  </a:cubicBezTo>
                  <a:cubicBezTo>
                    <a:pt x="19504" y="142044"/>
                    <a:pt x="19523" y="142048"/>
                    <a:pt x="19540" y="142057"/>
                  </a:cubicBezTo>
                  <a:lnTo>
                    <a:pt x="466711" y="328252"/>
                  </a:lnTo>
                  <a:close/>
                  <a:moveTo>
                    <a:pt x="838200" y="297717"/>
                  </a:moveTo>
                  <a:cubicBezTo>
                    <a:pt x="838199" y="334854"/>
                    <a:pt x="815442" y="368195"/>
                    <a:pt x="780860" y="381728"/>
                  </a:cubicBezTo>
                  <a:lnTo>
                    <a:pt x="771637" y="385337"/>
                  </a:lnTo>
                  <a:cubicBezTo>
                    <a:pt x="765003" y="387924"/>
                    <a:pt x="757529" y="384645"/>
                    <a:pt x="754942" y="378011"/>
                  </a:cubicBezTo>
                  <a:cubicBezTo>
                    <a:pt x="754360" y="376519"/>
                    <a:pt x="754061" y="374931"/>
                    <a:pt x="754061" y="373329"/>
                  </a:cubicBezTo>
                  <a:lnTo>
                    <a:pt x="754061" y="363366"/>
                  </a:lnTo>
                  <a:cubicBezTo>
                    <a:pt x="753918" y="357820"/>
                    <a:pt x="757359" y="352812"/>
                    <a:pt x="762586" y="350957"/>
                  </a:cubicBezTo>
                  <a:cubicBezTo>
                    <a:pt x="775942" y="346814"/>
                    <a:pt x="785039" y="334450"/>
                    <a:pt x="785017" y="320466"/>
                  </a:cubicBezTo>
                  <a:lnTo>
                    <a:pt x="785017" y="315074"/>
                  </a:lnTo>
                  <a:cubicBezTo>
                    <a:pt x="785210" y="306701"/>
                    <a:pt x="782272" y="298559"/>
                    <a:pt x="776779" y="292238"/>
                  </a:cubicBezTo>
                  <a:cubicBezTo>
                    <a:pt x="767711" y="282231"/>
                    <a:pt x="753331" y="279005"/>
                    <a:pt x="740857" y="284180"/>
                  </a:cubicBezTo>
                  <a:lnTo>
                    <a:pt x="627384" y="331209"/>
                  </a:lnTo>
                  <a:cubicBezTo>
                    <a:pt x="624525" y="332394"/>
                    <a:pt x="622419" y="334895"/>
                    <a:pt x="621739" y="337916"/>
                  </a:cubicBezTo>
                  <a:lnTo>
                    <a:pt x="591876" y="470485"/>
                  </a:lnTo>
                  <a:lnTo>
                    <a:pt x="485775" y="513626"/>
                  </a:lnTo>
                  <a:lnTo>
                    <a:pt x="485775" y="332316"/>
                  </a:lnTo>
                  <a:lnTo>
                    <a:pt x="760079" y="223123"/>
                  </a:lnTo>
                  <a:cubicBezTo>
                    <a:pt x="778356" y="215714"/>
                    <a:pt x="799177" y="218392"/>
                    <a:pt x="814984" y="230187"/>
                  </a:cubicBezTo>
                  <a:cubicBezTo>
                    <a:pt x="829901" y="241605"/>
                    <a:pt x="838515" y="259422"/>
                    <a:pt x="838200" y="278205"/>
                  </a:cubicBezTo>
                  <a:close/>
                </a:path>
              </a:pathLst>
            </a:custGeom>
            <a:grpFill/>
            <a:ln w="9525" cap="flat">
              <a:noFill/>
              <a:prstDash val="solid"/>
              <a:miter/>
            </a:ln>
          </p:spPr>
          <p:txBody>
            <a:bodyPr rtlCol="0" anchor="ctr">
              <a:noAutofit/>
            </a:bodyPr>
            <a:lstStyle/>
            <a:p>
              <a:endParaRPr lang="zh-CN" altLang="en-US"/>
            </a:p>
          </p:txBody>
        </p:sp>
      </p:grpSp>
      <p:grpSp>
        <p:nvGrpSpPr>
          <p:cNvPr id="41" name="组合 40">
            <a:extLst>
              <a:ext uri="{FF2B5EF4-FFF2-40B4-BE49-F238E27FC236}">
                <a16:creationId xmlns:a16="http://schemas.microsoft.com/office/drawing/2014/main" xmlns="" id="{D54B7A2C-3AC0-6A26-98B8-7F7148F8446A}"/>
              </a:ext>
            </a:extLst>
          </p:cNvPr>
          <p:cNvGrpSpPr>
            <a:grpSpLocks noChangeAspect="1"/>
          </p:cNvGrpSpPr>
          <p:nvPr/>
        </p:nvGrpSpPr>
        <p:grpSpPr>
          <a:xfrm>
            <a:off x="10394723" y="4633205"/>
            <a:ext cx="410034" cy="288000"/>
            <a:chOff x="5440093" y="-776629"/>
            <a:chExt cx="800100" cy="561974"/>
          </a:xfrm>
          <a:solidFill>
            <a:schemeClr val="bg1"/>
          </a:solidFill>
        </p:grpSpPr>
        <p:sp>
          <p:nvSpPr>
            <p:cNvPr id="30" name="任意多边形: 形状 29">
              <a:extLst>
                <a:ext uri="{FF2B5EF4-FFF2-40B4-BE49-F238E27FC236}">
                  <a16:creationId xmlns:a16="http://schemas.microsoft.com/office/drawing/2014/main" xmlns="" id="{FF3A6D7D-4B00-CE77-455A-92FD6D7F145E}"/>
                </a:ext>
              </a:extLst>
            </p:cNvPr>
            <p:cNvSpPr/>
            <p:nvPr/>
          </p:nvSpPr>
          <p:spPr>
            <a:xfrm>
              <a:off x="5459144" y="-776629"/>
              <a:ext cx="114299" cy="114299"/>
            </a:xfrm>
            <a:custGeom>
              <a:avLst/>
              <a:gdLst>
                <a:gd name="connsiteX0" fmla="*/ 19050 w 114300"/>
                <a:gd name="connsiteY0" fmla="*/ 19050 h 114300"/>
                <a:gd name="connsiteX1" fmla="*/ 114300 w 114300"/>
                <a:gd name="connsiteY1" fmla="*/ 19050 h 114300"/>
                <a:gd name="connsiteX2" fmla="*/ 114300 w 114300"/>
                <a:gd name="connsiteY2" fmla="*/ 0 h 114300"/>
                <a:gd name="connsiteX3" fmla="*/ 0 w 114300"/>
                <a:gd name="connsiteY3" fmla="*/ 0 h 114300"/>
                <a:gd name="connsiteX4" fmla="*/ 0 w 114300"/>
                <a:gd name="connsiteY4" fmla="*/ 114300 h 114300"/>
                <a:gd name="connsiteX5" fmla="*/ 19050 w 114300"/>
                <a:gd name="connsiteY5" fmla="*/ 114300 h 114300"/>
                <a:gd name="connsiteX6" fmla="*/ 19050 w 114300"/>
                <a:gd name="connsiteY6" fmla="*/ 190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19050" y="19050"/>
                  </a:moveTo>
                  <a:lnTo>
                    <a:pt x="114300" y="19050"/>
                  </a:lnTo>
                  <a:lnTo>
                    <a:pt x="114300" y="0"/>
                  </a:lnTo>
                  <a:lnTo>
                    <a:pt x="0" y="0"/>
                  </a:lnTo>
                  <a:lnTo>
                    <a:pt x="0" y="114300"/>
                  </a:lnTo>
                  <a:lnTo>
                    <a:pt x="19050" y="114300"/>
                  </a:lnTo>
                  <a:lnTo>
                    <a:pt x="19050" y="19050"/>
                  </a:lnTo>
                  <a:close/>
                </a:path>
              </a:pathLst>
            </a:custGeom>
            <a:grpFill/>
            <a:ln w="9525" cap="flat">
              <a:noFill/>
              <a:prstDash val="solid"/>
              <a:miter/>
            </a:ln>
          </p:spPr>
          <p:txBody>
            <a:bodyPr rtlCol="0" anchor="ctr">
              <a:noAutofit/>
            </a:bodyPr>
            <a:lstStyle/>
            <a:p>
              <a:endParaRPr lang="zh-CN" altLang="en-US"/>
            </a:p>
          </p:txBody>
        </p:sp>
        <p:sp>
          <p:nvSpPr>
            <p:cNvPr id="31" name="任意多边形: 形状 30">
              <a:extLst>
                <a:ext uri="{FF2B5EF4-FFF2-40B4-BE49-F238E27FC236}">
                  <a16:creationId xmlns:a16="http://schemas.microsoft.com/office/drawing/2014/main" xmlns="" id="{2F9060FF-C50E-4227-B01B-73791C569D33}"/>
                </a:ext>
              </a:extLst>
            </p:cNvPr>
            <p:cNvSpPr/>
            <p:nvPr/>
          </p:nvSpPr>
          <p:spPr>
            <a:xfrm>
              <a:off x="6106843" y="-776629"/>
              <a:ext cx="114299" cy="114299"/>
            </a:xfrm>
            <a:custGeom>
              <a:avLst/>
              <a:gdLst>
                <a:gd name="connsiteX0" fmla="*/ 114300 w 114300"/>
                <a:gd name="connsiteY0" fmla="*/ 114300 h 114300"/>
                <a:gd name="connsiteX1" fmla="*/ 114300 w 114300"/>
                <a:gd name="connsiteY1" fmla="*/ 0 h 114300"/>
                <a:gd name="connsiteX2" fmla="*/ 0 w 114300"/>
                <a:gd name="connsiteY2" fmla="*/ 0 h 114300"/>
                <a:gd name="connsiteX3" fmla="*/ 0 w 114300"/>
                <a:gd name="connsiteY3" fmla="*/ 19050 h 114300"/>
                <a:gd name="connsiteX4" fmla="*/ 95250 w 114300"/>
                <a:gd name="connsiteY4" fmla="*/ 19050 h 114300"/>
                <a:gd name="connsiteX5" fmla="*/ 95250 w 114300"/>
                <a:gd name="connsiteY5" fmla="*/ 114300 h 114300"/>
                <a:gd name="connsiteX6" fmla="*/ 114300 w 11430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114300" y="114300"/>
                  </a:moveTo>
                  <a:lnTo>
                    <a:pt x="114300" y="0"/>
                  </a:lnTo>
                  <a:lnTo>
                    <a:pt x="0" y="0"/>
                  </a:lnTo>
                  <a:lnTo>
                    <a:pt x="0" y="19050"/>
                  </a:lnTo>
                  <a:lnTo>
                    <a:pt x="95250" y="19050"/>
                  </a:lnTo>
                  <a:lnTo>
                    <a:pt x="95250" y="114300"/>
                  </a:lnTo>
                  <a:lnTo>
                    <a:pt x="114300" y="114300"/>
                  </a:lnTo>
                  <a:close/>
                </a:path>
              </a:pathLst>
            </a:custGeom>
            <a:grpFill/>
            <a:ln w="9525" cap="flat">
              <a:noFill/>
              <a:prstDash val="solid"/>
              <a:miter/>
            </a:ln>
          </p:spPr>
          <p:txBody>
            <a:bodyPr rtlCol="0" anchor="ctr">
              <a:noAutofit/>
            </a:bodyPr>
            <a:lstStyle/>
            <a:p>
              <a:endParaRPr lang="zh-CN" altLang="en-US"/>
            </a:p>
          </p:txBody>
        </p:sp>
        <p:sp>
          <p:nvSpPr>
            <p:cNvPr id="33" name="任意多边形: 形状 32">
              <a:extLst>
                <a:ext uri="{FF2B5EF4-FFF2-40B4-BE49-F238E27FC236}">
                  <a16:creationId xmlns:a16="http://schemas.microsoft.com/office/drawing/2014/main" xmlns="" id="{437166EC-1C4E-1879-F5E4-5B934326A683}"/>
                </a:ext>
              </a:extLst>
            </p:cNvPr>
            <p:cNvSpPr/>
            <p:nvPr/>
          </p:nvSpPr>
          <p:spPr>
            <a:xfrm>
              <a:off x="6106843" y="-328954"/>
              <a:ext cx="114299" cy="114299"/>
            </a:xfrm>
            <a:custGeom>
              <a:avLst/>
              <a:gdLst>
                <a:gd name="connsiteX0" fmla="*/ 95250 w 114300"/>
                <a:gd name="connsiteY0" fmla="*/ 95250 h 114300"/>
                <a:gd name="connsiteX1" fmla="*/ 0 w 114300"/>
                <a:gd name="connsiteY1" fmla="*/ 95250 h 114300"/>
                <a:gd name="connsiteX2" fmla="*/ 0 w 114300"/>
                <a:gd name="connsiteY2" fmla="*/ 114300 h 114300"/>
                <a:gd name="connsiteX3" fmla="*/ 114300 w 114300"/>
                <a:gd name="connsiteY3" fmla="*/ 114300 h 114300"/>
                <a:gd name="connsiteX4" fmla="*/ 114300 w 114300"/>
                <a:gd name="connsiteY4" fmla="*/ 0 h 114300"/>
                <a:gd name="connsiteX5" fmla="*/ 95250 w 114300"/>
                <a:gd name="connsiteY5" fmla="*/ 0 h 114300"/>
                <a:gd name="connsiteX6" fmla="*/ 95250 w 114300"/>
                <a:gd name="connsiteY6" fmla="*/ 952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95250" y="95250"/>
                  </a:moveTo>
                  <a:lnTo>
                    <a:pt x="0" y="95250"/>
                  </a:lnTo>
                  <a:lnTo>
                    <a:pt x="0" y="114300"/>
                  </a:lnTo>
                  <a:lnTo>
                    <a:pt x="114300" y="114300"/>
                  </a:lnTo>
                  <a:lnTo>
                    <a:pt x="114300" y="0"/>
                  </a:lnTo>
                  <a:lnTo>
                    <a:pt x="95250" y="0"/>
                  </a:lnTo>
                  <a:lnTo>
                    <a:pt x="95250" y="95250"/>
                  </a:lnTo>
                  <a:close/>
                </a:path>
              </a:pathLst>
            </a:custGeom>
            <a:grpFill/>
            <a:ln w="9525" cap="flat">
              <a:noFill/>
              <a:prstDash val="solid"/>
              <a:miter/>
            </a:ln>
          </p:spPr>
          <p:txBody>
            <a:bodyPr rtlCol="0" anchor="ctr">
              <a:noAutofit/>
            </a:bodyPr>
            <a:lstStyle/>
            <a:p>
              <a:endParaRPr lang="zh-CN" altLang="en-US"/>
            </a:p>
          </p:txBody>
        </p:sp>
        <p:sp>
          <p:nvSpPr>
            <p:cNvPr id="35" name="任意多边形: 形状 34">
              <a:extLst>
                <a:ext uri="{FF2B5EF4-FFF2-40B4-BE49-F238E27FC236}">
                  <a16:creationId xmlns:a16="http://schemas.microsoft.com/office/drawing/2014/main" xmlns="" id="{1DA49D9E-7FAE-AC77-80D4-3271CB659E53}"/>
                </a:ext>
              </a:extLst>
            </p:cNvPr>
            <p:cNvSpPr/>
            <p:nvPr/>
          </p:nvSpPr>
          <p:spPr>
            <a:xfrm>
              <a:off x="5459144" y="-328954"/>
              <a:ext cx="114299" cy="114299"/>
            </a:xfrm>
            <a:custGeom>
              <a:avLst/>
              <a:gdLst>
                <a:gd name="connsiteX0" fmla="*/ 19050 w 114300"/>
                <a:gd name="connsiteY0" fmla="*/ 0 h 114300"/>
                <a:gd name="connsiteX1" fmla="*/ 0 w 114300"/>
                <a:gd name="connsiteY1" fmla="*/ 0 h 114300"/>
                <a:gd name="connsiteX2" fmla="*/ 0 w 114300"/>
                <a:gd name="connsiteY2" fmla="*/ 114300 h 114300"/>
                <a:gd name="connsiteX3" fmla="*/ 114300 w 114300"/>
                <a:gd name="connsiteY3" fmla="*/ 114300 h 114300"/>
                <a:gd name="connsiteX4" fmla="*/ 114300 w 114300"/>
                <a:gd name="connsiteY4" fmla="*/ 95250 h 114300"/>
                <a:gd name="connsiteX5" fmla="*/ 19050 w 114300"/>
                <a:gd name="connsiteY5" fmla="*/ 95250 h 114300"/>
                <a:gd name="connsiteX6" fmla="*/ 19050 w 114300"/>
                <a:gd name="connsiteY6"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19050" y="0"/>
                  </a:moveTo>
                  <a:lnTo>
                    <a:pt x="0" y="0"/>
                  </a:lnTo>
                  <a:lnTo>
                    <a:pt x="0" y="114300"/>
                  </a:lnTo>
                  <a:lnTo>
                    <a:pt x="114300" y="114300"/>
                  </a:lnTo>
                  <a:lnTo>
                    <a:pt x="114300" y="95250"/>
                  </a:lnTo>
                  <a:lnTo>
                    <a:pt x="19050" y="95250"/>
                  </a:lnTo>
                  <a:lnTo>
                    <a:pt x="19050" y="0"/>
                  </a:lnTo>
                  <a:close/>
                </a:path>
              </a:pathLst>
            </a:custGeom>
            <a:grpFill/>
            <a:ln w="9525" cap="flat">
              <a:noFill/>
              <a:prstDash val="solid"/>
              <a:miter/>
            </a:ln>
          </p:spPr>
          <p:txBody>
            <a:bodyPr rtlCol="0" anchor="ctr">
              <a:noAutofit/>
            </a:bodyPr>
            <a:lstStyle/>
            <a:p>
              <a:endParaRPr lang="zh-CN" altLang="en-US"/>
            </a:p>
          </p:txBody>
        </p:sp>
        <p:sp>
          <p:nvSpPr>
            <p:cNvPr id="36" name="任意多边形: 形状 35">
              <a:extLst>
                <a:ext uri="{FF2B5EF4-FFF2-40B4-BE49-F238E27FC236}">
                  <a16:creationId xmlns:a16="http://schemas.microsoft.com/office/drawing/2014/main" xmlns="" id="{CF01B900-9A7C-08F9-E45C-6462C4402D0F}"/>
                </a:ext>
              </a:extLst>
            </p:cNvPr>
            <p:cNvSpPr/>
            <p:nvPr/>
          </p:nvSpPr>
          <p:spPr>
            <a:xfrm>
              <a:off x="5773488" y="-510015"/>
              <a:ext cx="133368" cy="85877"/>
            </a:xfrm>
            <a:custGeom>
              <a:avLst/>
              <a:gdLst>
                <a:gd name="connsiteX0" fmla="*/ 2837 w 133367"/>
                <a:gd name="connsiteY0" fmla="*/ 0 h 85876"/>
                <a:gd name="connsiteX1" fmla="*/ 47509 w 133367"/>
                <a:gd name="connsiteY1" fmla="*/ 83039 h 85876"/>
                <a:gd name="connsiteX2" fmla="*/ 130548 w 133367"/>
                <a:gd name="connsiteY2" fmla="*/ 38368 h 85876"/>
                <a:gd name="connsiteX3" fmla="*/ 130548 w 133367"/>
                <a:gd name="connsiteY3" fmla="*/ 0 h 85876"/>
                <a:gd name="connsiteX4" fmla="*/ 110193 w 133367"/>
                <a:gd name="connsiteY4" fmla="*/ 0 h 85876"/>
                <a:gd name="connsiteX5" fmla="*/ 85955 w 133367"/>
                <a:gd name="connsiteY5" fmla="*/ 62839 h 85876"/>
                <a:gd name="connsiteX6" fmla="*/ 23116 w 133367"/>
                <a:gd name="connsiteY6" fmla="*/ 38601 h 85876"/>
                <a:gd name="connsiteX7" fmla="*/ 23116 w 133367"/>
                <a:gd name="connsiteY7" fmla="*/ 0 h 8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67" h="85876">
                  <a:moveTo>
                    <a:pt x="2837" y="0"/>
                  </a:moveTo>
                  <a:cubicBezTo>
                    <a:pt x="-7758" y="35266"/>
                    <a:pt x="12242" y="72444"/>
                    <a:pt x="47509" y="83039"/>
                  </a:cubicBezTo>
                  <a:cubicBezTo>
                    <a:pt x="82775" y="93635"/>
                    <a:pt x="119953" y="73634"/>
                    <a:pt x="130548" y="38368"/>
                  </a:cubicBezTo>
                  <a:cubicBezTo>
                    <a:pt x="134308" y="25855"/>
                    <a:pt x="134308" y="12513"/>
                    <a:pt x="130548" y="0"/>
                  </a:cubicBezTo>
                  <a:lnTo>
                    <a:pt x="110193" y="0"/>
                  </a:lnTo>
                  <a:cubicBezTo>
                    <a:pt x="120853" y="24046"/>
                    <a:pt x="110001" y="52180"/>
                    <a:pt x="85955" y="62839"/>
                  </a:cubicBezTo>
                  <a:cubicBezTo>
                    <a:pt x="61909" y="73499"/>
                    <a:pt x="33775" y="62647"/>
                    <a:pt x="23116" y="38601"/>
                  </a:cubicBezTo>
                  <a:cubicBezTo>
                    <a:pt x="17667" y="26311"/>
                    <a:pt x="17667" y="12290"/>
                    <a:pt x="23116" y="0"/>
                  </a:cubicBezTo>
                  <a:close/>
                </a:path>
              </a:pathLst>
            </a:custGeom>
            <a:grpFill/>
            <a:ln w="9525" cap="flat">
              <a:noFill/>
              <a:prstDash val="solid"/>
              <a:miter/>
            </a:ln>
          </p:spPr>
          <p:txBody>
            <a:bodyPr rtlCol="0" anchor="ctr">
              <a:noAutofit/>
            </a:bodyPr>
            <a:lstStyle/>
            <a:p>
              <a:endParaRPr lang="zh-CN" altLang="en-US"/>
            </a:p>
          </p:txBody>
        </p:sp>
        <p:sp>
          <p:nvSpPr>
            <p:cNvPr id="38" name="任意多边形: 形状 37">
              <a:extLst>
                <a:ext uri="{FF2B5EF4-FFF2-40B4-BE49-F238E27FC236}">
                  <a16:creationId xmlns:a16="http://schemas.microsoft.com/office/drawing/2014/main" xmlns="" id="{B131CDB5-5C66-E2DE-21EE-42D951A025CC}"/>
                </a:ext>
              </a:extLst>
            </p:cNvPr>
            <p:cNvSpPr/>
            <p:nvPr/>
          </p:nvSpPr>
          <p:spPr>
            <a:xfrm>
              <a:off x="5561712" y="-510015"/>
              <a:ext cx="556860" cy="171535"/>
            </a:xfrm>
            <a:custGeom>
              <a:avLst/>
              <a:gdLst>
                <a:gd name="connsiteX0" fmla="*/ 554846 w 556861"/>
                <a:gd name="connsiteY0" fmla="*/ 0 h 171535"/>
                <a:gd name="connsiteX1" fmla="*/ 531139 w 556861"/>
                <a:gd name="connsiteY1" fmla="*/ 0 h 171535"/>
                <a:gd name="connsiteX2" fmla="*/ 534815 w 556861"/>
                <a:gd name="connsiteY2" fmla="*/ 3410 h 171535"/>
                <a:gd name="connsiteX3" fmla="*/ 535273 w 556861"/>
                <a:gd name="connsiteY3" fmla="*/ 17174 h 171535"/>
                <a:gd name="connsiteX4" fmla="*/ 384387 w 556861"/>
                <a:gd name="connsiteY4" fmla="*/ 128664 h 171535"/>
                <a:gd name="connsiteX5" fmla="*/ 384274 w 556861"/>
                <a:gd name="connsiteY5" fmla="*/ 128591 h 171535"/>
                <a:gd name="connsiteX6" fmla="*/ 384292 w 556861"/>
                <a:gd name="connsiteY6" fmla="*/ 128511 h 171535"/>
                <a:gd name="connsiteX7" fmla="*/ 429526 w 556861"/>
                <a:gd name="connsiteY7" fmla="*/ 0 h 171535"/>
                <a:gd name="connsiteX8" fmla="*/ 410247 w 556861"/>
                <a:gd name="connsiteY8" fmla="*/ 0 h 171535"/>
                <a:gd name="connsiteX9" fmla="*/ 298596 w 556861"/>
                <a:gd name="connsiteY9" fmla="*/ 151982 h 171535"/>
                <a:gd name="connsiteX10" fmla="*/ 146615 w 556861"/>
                <a:gd name="connsiteY10" fmla="*/ 40331 h 171535"/>
                <a:gd name="connsiteX11" fmla="*/ 146615 w 556861"/>
                <a:gd name="connsiteY11" fmla="*/ 0 h 171535"/>
                <a:gd name="connsiteX12" fmla="*/ 127336 w 556861"/>
                <a:gd name="connsiteY12" fmla="*/ 0 h 171535"/>
                <a:gd name="connsiteX13" fmla="*/ 172570 w 556861"/>
                <a:gd name="connsiteY13" fmla="*/ 128511 h 171535"/>
                <a:gd name="connsiteX14" fmla="*/ 172555 w 556861"/>
                <a:gd name="connsiteY14" fmla="*/ 128646 h 171535"/>
                <a:gd name="connsiteX15" fmla="*/ 172475 w 556861"/>
                <a:gd name="connsiteY15" fmla="*/ 128664 h 171535"/>
                <a:gd name="connsiteX16" fmla="*/ 21589 w 556861"/>
                <a:gd name="connsiteY16" fmla="*/ 17174 h 171535"/>
                <a:gd name="connsiteX17" fmla="*/ 22047 w 556861"/>
                <a:gd name="connsiteY17" fmla="*/ 3410 h 171535"/>
                <a:gd name="connsiteX18" fmla="*/ 22047 w 556861"/>
                <a:gd name="connsiteY18" fmla="*/ 3410 h 171535"/>
                <a:gd name="connsiteX19" fmla="*/ 25733 w 556861"/>
                <a:gd name="connsiteY19" fmla="*/ 0 h 171535"/>
                <a:gd name="connsiteX20" fmla="*/ 2015 w 556861"/>
                <a:gd name="connsiteY20" fmla="*/ 0 h 171535"/>
                <a:gd name="connsiteX21" fmla="*/ 7616 w 556861"/>
                <a:gd name="connsiteY21" fmla="*/ 30118 h 171535"/>
                <a:gd name="connsiteX22" fmla="*/ 278431 w 556861"/>
                <a:gd name="connsiteY22" fmla="*/ 171536 h 171535"/>
                <a:gd name="connsiteX23" fmla="*/ 549246 w 556861"/>
                <a:gd name="connsiteY23" fmla="*/ 30118 h 171535"/>
                <a:gd name="connsiteX24" fmla="*/ 554846 w 556861"/>
                <a:gd name="connsiteY24" fmla="*/ 0 h 17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861" h="171535">
                  <a:moveTo>
                    <a:pt x="554846" y="0"/>
                  </a:moveTo>
                  <a:lnTo>
                    <a:pt x="531139" y="0"/>
                  </a:lnTo>
                  <a:cubicBezTo>
                    <a:pt x="532396" y="1162"/>
                    <a:pt x="533672" y="2334"/>
                    <a:pt x="534815" y="3410"/>
                  </a:cubicBezTo>
                  <a:cubicBezTo>
                    <a:pt x="538719" y="7095"/>
                    <a:pt x="538923" y="13237"/>
                    <a:pt x="535273" y="17174"/>
                  </a:cubicBezTo>
                  <a:cubicBezTo>
                    <a:pt x="509555" y="44958"/>
                    <a:pt x="454482" y="97879"/>
                    <a:pt x="384387" y="128664"/>
                  </a:cubicBezTo>
                  <a:cubicBezTo>
                    <a:pt x="384336" y="128675"/>
                    <a:pt x="384285" y="128643"/>
                    <a:pt x="384274" y="128591"/>
                  </a:cubicBezTo>
                  <a:cubicBezTo>
                    <a:pt x="384267" y="128564"/>
                    <a:pt x="384274" y="128534"/>
                    <a:pt x="384292" y="128511"/>
                  </a:cubicBezTo>
                  <a:cubicBezTo>
                    <a:pt x="419033" y="95360"/>
                    <a:pt x="435843" y="47603"/>
                    <a:pt x="429526" y="0"/>
                  </a:cubicBezTo>
                  <a:lnTo>
                    <a:pt x="410247" y="0"/>
                  </a:lnTo>
                  <a:cubicBezTo>
                    <a:pt x="421384" y="72801"/>
                    <a:pt x="371397" y="140845"/>
                    <a:pt x="298596" y="151982"/>
                  </a:cubicBezTo>
                  <a:cubicBezTo>
                    <a:pt x="225796" y="163118"/>
                    <a:pt x="157751" y="113131"/>
                    <a:pt x="146615" y="40331"/>
                  </a:cubicBezTo>
                  <a:cubicBezTo>
                    <a:pt x="144570" y="26965"/>
                    <a:pt x="144570" y="13365"/>
                    <a:pt x="146615" y="0"/>
                  </a:cubicBezTo>
                  <a:lnTo>
                    <a:pt x="127336" y="0"/>
                  </a:lnTo>
                  <a:cubicBezTo>
                    <a:pt x="121019" y="47603"/>
                    <a:pt x="137829" y="95360"/>
                    <a:pt x="172570" y="128511"/>
                  </a:cubicBezTo>
                  <a:cubicBezTo>
                    <a:pt x="172603" y="128552"/>
                    <a:pt x="172596" y="128612"/>
                    <a:pt x="172555" y="128646"/>
                  </a:cubicBezTo>
                  <a:cubicBezTo>
                    <a:pt x="172533" y="128663"/>
                    <a:pt x="172503" y="128670"/>
                    <a:pt x="172475" y="128664"/>
                  </a:cubicBezTo>
                  <a:cubicBezTo>
                    <a:pt x="102380" y="97879"/>
                    <a:pt x="47335" y="44958"/>
                    <a:pt x="21589" y="17174"/>
                  </a:cubicBezTo>
                  <a:cubicBezTo>
                    <a:pt x="17939" y="13237"/>
                    <a:pt x="18143" y="7095"/>
                    <a:pt x="22047" y="3410"/>
                  </a:cubicBezTo>
                  <a:lnTo>
                    <a:pt x="22047" y="3410"/>
                  </a:lnTo>
                  <a:cubicBezTo>
                    <a:pt x="23190" y="2334"/>
                    <a:pt x="24466" y="1162"/>
                    <a:pt x="25733" y="0"/>
                  </a:cubicBezTo>
                  <a:lnTo>
                    <a:pt x="2015" y="0"/>
                  </a:lnTo>
                  <a:cubicBezTo>
                    <a:pt x="-2044" y="10283"/>
                    <a:pt x="131" y="21982"/>
                    <a:pt x="7616" y="30118"/>
                  </a:cubicBezTo>
                  <a:cubicBezTo>
                    <a:pt x="47021" y="72638"/>
                    <a:pt x="152282" y="171536"/>
                    <a:pt x="278431" y="171536"/>
                  </a:cubicBezTo>
                  <a:cubicBezTo>
                    <a:pt x="404580" y="171536"/>
                    <a:pt x="509889" y="72638"/>
                    <a:pt x="549246" y="30118"/>
                  </a:cubicBezTo>
                  <a:cubicBezTo>
                    <a:pt x="556731" y="21982"/>
                    <a:pt x="558906" y="10283"/>
                    <a:pt x="554846" y="0"/>
                  </a:cubicBezTo>
                  <a:close/>
                </a:path>
              </a:pathLst>
            </a:custGeom>
            <a:grpFill/>
            <a:ln w="9525" cap="flat">
              <a:noFill/>
              <a:prstDash val="solid"/>
              <a:miter/>
            </a:ln>
          </p:spPr>
          <p:txBody>
            <a:bodyPr rtlCol="0" anchor="ctr">
              <a:noAutofit/>
            </a:bodyPr>
            <a:lstStyle/>
            <a:p>
              <a:endParaRPr lang="zh-CN" altLang="en-US"/>
            </a:p>
          </p:txBody>
        </p:sp>
        <p:sp>
          <p:nvSpPr>
            <p:cNvPr id="40" name="任意多边形: 形状 39">
              <a:extLst>
                <a:ext uri="{FF2B5EF4-FFF2-40B4-BE49-F238E27FC236}">
                  <a16:creationId xmlns:a16="http://schemas.microsoft.com/office/drawing/2014/main" xmlns="" id="{0ABA74BC-B043-56AA-70AE-D94A5FC794B5}"/>
                </a:ext>
              </a:extLst>
            </p:cNvPr>
            <p:cNvSpPr/>
            <p:nvPr/>
          </p:nvSpPr>
          <p:spPr>
            <a:xfrm>
              <a:off x="5440093" y="-643279"/>
              <a:ext cx="800100" cy="95163"/>
            </a:xfrm>
            <a:custGeom>
              <a:avLst/>
              <a:gdLst>
                <a:gd name="connsiteX0" fmla="*/ 612058 w 800100"/>
                <a:gd name="connsiteY0" fmla="*/ 76114 h 95164"/>
                <a:gd name="connsiteX1" fmla="*/ 400050 w 800100"/>
                <a:gd name="connsiteY1" fmla="*/ 0 h 95164"/>
                <a:gd name="connsiteX2" fmla="*/ 188043 w 800100"/>
                <a:gd name="connsiteY2" fmla="*/ 76114 h 95164"/>
                <a:gd name="connsiteX3" fmla="*/ 0 w 800100"/>
                <a:gd name="connsiteY3" fmla="*/ 76114 h 95164"/>
                <a:gd name="connsiteX4" fmla="*/ 0 w 800100"/>
                <a:gd name="connsiteY4" fmla="*/ 95164 h 95164"/>
                <a:gd name="connsiteX5" fmla="*/ 800100 w 800100"/>
                <a:gd name="connsiteY5" fmla="*/ 95164 h 95164"/>
                <a:gd name="connsiteX6" fmla="*/ 800100 w 800100"/>
                <a:gd name="connsiteY6" fmla="*/ 76114 h 95164"/>
                <a:gd name="connsiteX7" fmla="*/ 222733 w 800100"/>
                <a:gd name="connsiteY7" fmla="*/ 75943 h 95164"/>
                <a:gd name="connsiteX8" fmla="*/ 299504 w 800100"/>
                <a:gd name="connsiteY8" fmla="*/ 37919 h 95164"/>
                <a:gd name="connsiteX9" fmla="*/ 299627 w 800100"/>
                <a:gd name="connsiteY9" fmla="*/ 37974 h 95164"/>
                <a:gd name="connsiteX10" fmla="*/ 299599 w 800100"/>
                <a:gd name="connsiteY10" fmla="*/ 38081 h 95164"/>
                <a:gd name="connsiteX11" fmla="*/ 268605 w 800100"/>
                <a:gd name="connsiteY11" fmla="*/ 76114 h 95164"/>
                <a:gd name="connsiteX12" fmla="*/ 222790 w 800100"/>
                <a:gd name="connsiteY12" fmla="*/ 76114 h 95164"/>
                <a:gd name="connsiteX13" fmla="*/ 222694 w 800100"/>
                <a:gd name="connsiteY13" fmla="*/ 76019 h 95164"/>
                <a:gd name="connsiteX14" fmla="*/ 222733 w 800100"/>
                <a:gd name="connsiteY14" fmla="*/ 75943 h 95164"/>
                <a:gd name="connsiteX15" fmla="*/ 290998 w 800100"/>
                <a:gd name="connsiteY15" fmla="*/ 76114 h 95164"/>
                <a:gd name="connsiteX16" fmla="*/ 475711 w 800100"/>
                <a:gd name="connsiteY16" fmla="*/ 42704 h 95164"/>
                <a:gd name="connsiteX17" fmla="*/ 509121 w 800100"/>
                <a:gd name="connsiteY17" fmla="*/ 76114 h 95164"/>
                <a:gd name="connsiteX18" fmla="*/ 531466 w 800100"/>
                <a:gd name="connsiteY18" fmla="*/ 76114 h 95164"/>
                <a:gd name="connsiteX19" fmla="*/ 500501 w 800100"/>
                <a:gd name="connsiteY19" fmla="*/ 38100 h 95164"/>
                <a:gd name="connsiteX20" fmla="*/ 500489 w 800100"/>
                <a:gd name="connsiteY20" fmla="*/ 37966 h 95164"/>
                <a:gd name="connsiteX21" fmla="*/ 500596 w 800100"/>
                <a:gd name="connsiteY21" fmla="*/ 37938 h 95164"/>
                <a:gd name="connsiteX22" fmla="*/ 577377 w 800100"/>
                <a:gd name="connsiteY22" fmla="*/ 75962 h 95164"/>
                <a:gd name="connsiteX23" fmla="*/ 577396 w 800100"/>
                <a:gd name="connsiteY23" fmla="*/ 76095 h 95164"/>
                <a:gd name="connsiteX24" fmla="*/ 577320 w 800100"/>
                <a:gd name="connsiteY24" fmla="*/ 76133 h 9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0100" h="95164">
                  <a:moveTo>
                    <a:pt x="612058" y="76114"/>
                  </a:moveTo>
                  <a:cubicBezTo>
                    <a:pt x="559965" y="39272"/>
                    <a:pt x="484718" y="0"/>
                    <a:pt x="400050" y="0"/>
                  </a:cubicBezTo>
                  <a:cubicBezTo>
                    <a:pt x="315382" y="0"/>
                    <a:pt x="240135" y="39272"/>
                    <a:pt x="188043" y="76114"/>
                  </a:cubicBezTo>
                  <a:lnTo>
                    <a:pt x="0" y="76114"/>
                  </a:lnTo>
                  <a:lnTo>
                    <a:pt x="0" y="95164"/>
                  </a:lnTo>
                  <a:lnTo>
                    <a:pt x="800100" y="95164"/>
                  </a:lnTo>
                  <a:lnTo>
                    <a:pt x="800100" y="76114"/>
                  </a:lnTo>
                  <a:close/>
                  <a:moveTo>
                    <a:pt x="222733" y="75943"/>
                  </a:moveTo>
                  <a:cubicBezTo>
                    <a:pt x="246941" y="60650"/>
                    <a:pt x="272669" y="47908"/>
                    <a:pt x="299504" y="37919"/>
                  </a:cubicBezTo>
                  <a:cubicBezTo>
                    <a:pt x="299554" y="37900"/>
                    <a:pt x="299608" y="37925"/>
                    <a:pt x="299627" y="37974"/>
                  </a:cubicBezTo>
                  <a:cubicBezTo>
                    <a:pt x="299641" y="38012"/>
                    <a:pt x="299631" y="38055"/>
                    <a:pt x="299599" y="38081"/>
                  </a:cubicBezTo>
                  <a:cubicBezTo>
                    <a:pt x="287282" y="49001"/>
                    <a:pt x="276815" y="61846"/>
                    <a:pt x="268605" y="76114"/>
                  </a:cubicBezTo>
                  <a:lnTo>
                    <a:pt x="222790" y="76114"/>
                  </a:lnTo>
                  <a:cubicBezTo>
                    <a:pt x="222737" y="76114"/>
                    <a:pt x="222694" y="76071"/>
                    <a:pt x="222694" y="76019"/>
                  </a:cubicBezTo>
                  <a:cubicBezTo>
                    <a:pt x="222694" y="75990"/>
                    <a:pt x="222709" y="75961"/>
                    <a:pt x="222733" y="75943"/>
                  </a:cubicBezTo>
                  <a:close/>
                  <a:moveTo>
                    <a:pt x="290998" y="76114"/>
                  </a:moveTo>
                  <a:cubicBezTo>
                    <a:pt x="332780" y="15881"/>
                    <a:pt x="415478" y="923"/>
                    <a:pt x="475711" y="42704"/>
                  </a:cubicBezTo>
                  <a:cubicBezTo>
                    <a:pt x="488756" y="51753"/>
                    <a:pt x="500072" y="63069"/>
                    <a:pt x="509121" y="76114"/>
                  </a:cubicBezTo>
                  <a:close/>
                  <a:moveTo>
                    <a:pt x="531466" y="76114"/>
                  </a:moveTo>
                  <a:cubicBezTo>
                    <a:pt x="523263" y="61854"/>
                    <a:pt x="512807" y="49018"/>
                    <a:pt x="500501" y="38100"/>
                  </a:cubicBezTo>
                  <a:cubicBezTo>
                    <a:pt x="500461" y="38066"/>
                    <a:pt x="500455" y="38006"/>
                    <a:pt x="500489" y="37966"/>
                  </a:cubicBezTo>
                  <a:cubicBezTo>
                    <a:pt x="500515" y="37934"/>
                    <a:pt x="500558" y="37924"/>
                    <a:pt x="500596" y="37938"/>
                  </a:cubicBezTo>
                  <a:cubicBezTo>
                    <a:pt x="527435" y="47925"/>
                    <a:pt x="553166" y="60668"/>
                    <a:pt x="577377" y="75962"/>
                  </a:cubicBezTo>
                  <a:cubicBezTo>
                    <a:pt x="577419" y="75993"/>
                    <a:pt x="577427" y="76053"/>
                    <a:pt x="577396" y="76095"/>
                  </a:cubicBezTo>
                  <a:cubicBezTo>
                    <a:pt x="577378" y="76119"/>
                    <a:pt x="577350" y="76133"/>
                    <a:pt x="577320" y="76133"/>
                  </a:cubicBezTo>
                  <a:close/>
                </a:path>
              </a:pathLst>
            </a:custGeom>
            <a:grpFill/>
            <a:ln w="9525" cap="flat">
              <a:noFill/>
              <a:prstDash val="solid"/>
              <a:miter/>
            </a:ln>
          </p:spPr>
          <p:txBody>
            <a:bodyPr rtlCol="0" anchor="ctr">
              <a:noAutofit/>
            </a:bodyPr>
            <a:lstStyle/>
            <a:p>
              <a:endParaRPr lang="zh-CN" altLang="en-US"/>
            </a:p>
          </p:txBody>
        </p:sp>
      </p:grpSp>
      <p:sp>
        <p:nvSpPr>
          <p:cNvPr id="42" name="Rectangle 2">
            <a:extLst>
              <a:ext uri="{FF2B5EF4-FFF2-40B4-BE49-F238E27FC236}">
                <a16:creationId xmlns:a16="http://schemas.microsoft.com/office/drawing/2014/main" xmlns="" id="{74818A08-97C7-B343-9B6B-82136B0FD096}"/>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95520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descr="形状&#10;&#10;描述已自动生成">
            <a:extLst>
              <a:ext uri="{FF2B5EF4-FFF2-40B4-BE49-F238E27FC236}">
                <a16:creationId xmlns:a16="http://schemas.microsoft.com/office/drawing/2014/main" xmlns="" id="{D7F0334B-1BAB-3B4E-81CE-0EAF016F40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201" y="683544"/>
            <a:ext cx="872578" cy="878825"/>
          </a:xfrm>
          <a:prstGeom prst="rect">
            <a:avLst/>
          </a:prstGeom>
        </p:spPr>
      </p:pic>
      <p:cxnSp>
        <p:nvCxnSpPr>
          <p:cNvPr id="99" name="直接连接符 98">
            <a:extLst>
              <a:ext uri="{FF2B5EF4-FFF2-40B4-BE49-F238E27FC236}">
                <a16:creationId xmlns:a16="http://schemas.microsoft.com/office/drawing/2014/main" xmlns="" id="{B485B2BD-57D4-43B1-61C7-CA09CEB73116}"/>
              </a:ext>
            </a:extLst>
          </p:cNvPr>
          <p:cNvCxnSpPr>
            <a:cxnSpLocks/>
          </p:cNvCxnSpPr>
          <p:nvPr/>
        </p:nvCxnSpPr>
        <p:spPr>
          <a:xfrm>
            <a:off x="1051942" y="3941756"/>
            <a:ext cx="10088117" cy="0"/>
          </a:xfrm>
          <a:prstGeom prst="line">
            <a:avLst/>
          </a:prstGeom>
          <a:ln w="19050">
            <a:gradFill>
              <a:gsLst>
                <a:gs pos="0">
                  <a:schemeClr val="accent1"/>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8" name="矩形: 剪去对角 7">
            <a:extLst>
              <a:ext uri="{FF2B5EF4-FFF2-40B4-BE49-F238E27FC236}">
                <a16:creationId xmlns:a16="http://schemas.microsoft.com/office/drawing/2014/main" xmlns="" id="{87944859-7592-8CD8-ABB1-580E40390DBA}"/>
              </a:ext>
            </a:extLst>
          </p:cNvPr>
          <p:cNvSpPr/>
          <p:nvPr/>
        </p:nvSpPr>
        <p:spPr>
          <a:xfrm>
            <a:off x="4801402" y="1952072"/>
            <a:ext cx="2589198" cy="144310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3" name="等腰三角形 2">
            <a:extLst>
              <a:ext uri="{FF2B5EF4-FFF2-40B4-BE49-F238E27FC236}">
                <a16:creationId xmlns:a16="http://schemas.microsoft.com/office/drawing/2014/main" xmlns="" id="{2670D3AA-CB94-92C0-02F3-E212198913C0}"/>
              </a:ext>
            </a:extLst>
          </p:cNvPr>
          <p:cNvSpPr/>
          <p:nvPr/>
        </p:nvSpPr>
        <p:spPr>
          <a:xfrm>
            <a:off x="2121575" y="3692299"/>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5" name="等腰三角形 104">
            <a:extLst>
              <a:ext uri="{FF2B5EF4-FFF2-40B4-BE49-F238E27FC236}">
                <a16:creationId xmlns:a16="http://schemas.microsoft.com/office/drawing/2014/main" xmlns="" id="{54DE9A04-3B7A-E75A-57EB-F7F69B6241B2}"/>
              </a:ext>
            </a:extLst>
          </p:cNvPr>
          <p:cNvSpPr/>
          <p:nvPr/>
        </p:nvSpPr>
        <p:spPr>
          <a:xfrm>
            <a:off x="2065836" y="3621596"/>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 name="文本框 8">
            <a:extLst>
              <a:ext uri="{FF2B5EF4-FFF2-40B4-BE49-F238E27FC236}">
                <a16:creationId xmlns:a16="http://schemas.microsoft.com/office/drawing/2014/main" xmlns="" id="{CCE3DC9A-D9F7-3EE9-ACB9-C6FC8CBD384A}"/>
              </a:ext>
            </a:extLst>
          </p:cNvPr>
          <p:cNvSpPr txBox="1"/>
          <p:nvPr/>
        </p:nvSpPr>
        <p:spPr>
          <a:xfrm>
            <a:off x="2255862" y="3864950"/>
            <a:ext cx="166712" cy="184666"/>
          </a:xfrm>
          <a:prstGeom prst="rect">
            <a:avLst/>
          </a:prstGeom>
          <a:noFill/>
        </p:spPr>
        <p:txBody>
          <a:bodyPr wrap="none" lIns="0" tIns="0" rIns="0" bIns="0" rtlCol="0">
            <a:noAutofit/>
          </a:bodyPr>
          <a:lstStyle/>
          <a:p>
            <a:pPr algn="ctr"/>
            <a:r>
              <a:rPr lang="en-US" altLang="zh-CN" sz="1200" dirty="0">
                <a:solidFill>
                  <a:schemeClr val="bg1"/>
                </a:solidFill>
              </a:rPr>
              <a:t>01</a:t>
            </a:r>
            <a:endParaRPr lang="zh-CN" altLang="en-US" sz="1200" dirty="0">
              <a:solidFill>
                <a:schemeClr val="bg1"/>
              </a:solidFill>
            </a:endParaRPr>
          </a:p>
        </p:txBody>
      </p:sp>
      <p:sp>
        <p:nvSpPr>
          <p:cNvPr id="129" name="梯形 128">
            <a:extLst>
              <a:ext uri="{FF2B5EF4-FFF2-40B4-BE49-F238E27FC236}">
                <a16:creationId xmlns:a16="http://schemas.microsoft.com/office/drawing/2014/main" xmlns="" id="{8323EA5F-C834-2B99-2B3A-A897BDB6F051}"/>
              </a:ext>
            </a:extLst>
          </p:cNvPr>
          <p:cNvSpPr/>
          <p:nvPr/>
        </p:nvSpPr>
        <p:spPr>
          <a:xfrm>
            <a:off x="1051942" y="2986200"/>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 name="文本框 9">
            <a:extLst>
              <a:ext uri="{FF2B5EF4-FFF2-40B4-BE49-F238E27FC236}">
                <a16:creationId xmlns:a16="http://schemas.microsoft.com/office/drawing/2014/main" xmlns="" id="{E6722C6E-3CAA-A414-0AED-BE2486743E4C}"/>
              </a:ext>
            </a:extLst>
          </p:cNvPr>
          <p:cNvSpPr txBox="1"/>
          <p:nvPr/>
        </p:nvSpPr>
        <p:spPr>
          <a:xfrm>
            <a:off x="1625190" y="3047612"/>
            <a:ext cx="14427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en-US" altLang="zh-CN" dirty="0" err="1">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Baszucki</a:t>
            </a:r>
            <a:endPar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117" name="等腰三角形 116">
            <a:extLst>
              <a:ext uri="{FF2B5EF4-FFF2-40B4-BE49-F238E27FC236}">
                <a16:creationId xmlns:a16="http://schemas.microsoft.com/office/drawing/2014/main" xmlns="" id="{3684D56F-2CCD-61DA-E987-91FA951FF556}"/>
              </a:ext>
            </a:extLst>
          </p:cNvPr>
          <p:cNvSpPr/>
          <p:nvPr/>
        </p:nvSpPr>
        <p:spPr>
          <a:xfrm>
            <a:off x="5886540" y="3692299"/>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8" name="等腰三角形 117">
            <a:extLst>
              <a:ext uri="{FF2B5EF4-FFF2-40B4-BE49-F238E27FC236}">
                <a16:creationId xmlns:a16="http://schemas.microsoft.com/office/drawing/2014/main" xmlns="" id="{FBBD1631-185E-CDAA-D51C-E564C145E3FB}"/>
              </a:ext>
            </a:extLst>
          </p:cNvPr>
          <p:cNvSpPr/>
          <p:nvPr/>
        </p:nvSpPr>
        <p:spPr>
          <a:xfrm>
            <a:off x="5830801" y="3621596"/>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6" name="文本框 125">
            <a:extLst>
              <a:ext uri="{FF2B5EF4-FFF2-40B4-BE49-F238E27FC236}">
                <a16:creationId xmlns:a16="http://schemas.microsoft.com/office/drawing/2014/main" xmlns="" id="{A9DCABB0-D2CA-5252-7ED2-B4ACD54AD4C1}"/>
              </a:ext>
            </a:extLst>
          </p:cNvPr>
          <p:cNvSpPr txBox="1"/>
          <p:nvPr/>
        </p:nvSpPr>
        <p:spPr>
          <a:xfrm>
            <a:off x="6006400" y="3864950"/>
            <a:ext cx="195566" cy="184666"/>
          </a:xfrm>
          <a:prstGeom prst="rect">
            <a:avLst/>
          </a:prstGeom>
          <a:noFill/>
        </p:spPr>
        <p:txBody>
          <a:bodyPr wrap="none" lIns="0" tIns="0" rIns="0" bIns="0" rtlCol="0">
            <a:noAutofit/>
          </a:bodyPr>
          <a:lstStyle/>
          <a:p>
            <a:pPr algn="ctr"/>
            <a:r>
              <a:rPr lang="en-US" altLang="zh-CN" sz="1200" dirty="0">
                <a:solidFill>
                  <a:schemeClr val="bg1"/>
                </a:solidFill>
              </a:rPr>
              <a:t>02</a:t>
            </a:r>
            <a:endParaRPr lang="zh-CN" altLang="en-US" sz="1200" dirty="0">
              <a:solidFill>
                <a:schemeClr val="bg1"/>
              </a:solidFill>
            </a:endParaRPr>
          </a:p>
        </p:txBody>
      </p:sp>
      <p:sp>
        <p:nvSpPr>
          <p:cNvPr id="134" name="梯形 133">
            <a:extLst>
              <a:ext uri="{FF2B5EF4-FFF2-40B4-BE49-F238E27FC236}">
                <a16:creationId xmlns:a16="http://schemas.microsoft.com/office/drawing/2014/main" xmlns="" id="{94EA58B6-D7F5-3CD4-0685-596757A3313D}"/>
              </a:ext>
            </a:extLst>
          </p:cNvPr>
          <p:cNvSpPr/>
          <p:nvPr/>
        </p:nvSpPr>
        <p:spPr>
          <a:xfrm>
            <a:off x="4801402" y="4249365"/>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3" name="文本框 132">
            <a:extLst>
              <a:ext uri="{FF2B5EF4-FFF2-40B4-BE49-F238E27FC236}">
                <a16:creationId xmlns:a16="http://schemas.microsoft.com/office/drawing/2014/main" xmlns="" id="{CD2AB634-ADF5-237F-C974-E723CBB3E7B3}"/>
              </a:ext>
            </a:extLst>
          </p:cNvPr>
          <p:cNvSpPr txBox="1"/>
          <p:nvPr/>
        </p:nvSpPr>
        <p:spPr>
          <a:xfrm>
            <a:off x="5013974" y="4310777"/>
            <a:ext cx="2164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Matthew Ball</a:t>
            </a:r>
          </a:p>
        </p:txBody>
      </p:sp>
      <p:sp>
        <p:nvSpPr>
          <p:cNvPr id="124" name="等腰三角形 123">
            <a:extLst>
              <a:ext uri="{FF2B5EF4-FFF2-40B4-BE49-F238E27FC236}">
                <a16:creationId xmlns:a16="http://schemas.microsoft.com/office/drawing/2014/main" xmlns="" id="{F3DB286B-C8E7-A522-2A83-1A4AC4D83B65}"/>
              </a:ext>
            </a:extLst>
          </p:cNvPr>
          <p:cNvSpPr/>
          <p:nvPr/>
        </p:nvSpPr>
        <p:spPr>
          <a:xfrm>
            <a:off x="9627817" y="3692299"/>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5" name="等腰三角形 124">
            <a:extLst>
              <a:ext uri="{FF2B5EF4-FFF2-40B4-BE49-F238E27FC236}">
                <a16:creationId xmlns:a16="http://schemas.microsoft.com/office/drawing/2014/main" xmlns="" id="{CD0A4CB2-3A93-3AC8-D220-84DCCF520E00}"/>
              </a:ext>
            </a:extLst>
          </p:cNvPr>
          <p:cNvSpPr/>
          <p:nvPr/>
        </p:nvSpPr>
        <p:spPr>
          <a:xfrm>
            <a:off x="9572078" y="3621596"/>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7" name="文本框 126">
            <a:extLst>
              <a:ext uri="{FF2B5EF4-FFF2-40B4-BE49-F238E27FC236}">
                <a16:creationId xmlns:a16="http://schemas.microsoft.com/office/drawing/2014/main" xmlns="" id="{5FFA6322-7F7F-9C9F-B7C7-DB8B415A5311}"/>
              </a:ext>
            </a:extLst>
          </p:cNvPr>
          <p:cNvSpPr txBox="1"/>
          <p:nvPr/>
        </p:nvSpPr>
        <p:spPr>
          <a:xfrm>
            <a:off x="9747677" y="3864950"/>
            <a:ext cx="195566" cy="184666"/>
          </a:xfrm>
          <a:prstGeom prst="rect">
            <a:avLst/>
          </a:prstGeom>
          <a:noFill/>
        </p:spPr>
        <p:txBody>
          <a:bodyPr wrap="none" lIns="0" tIns="0" rIns="0" bIns="0" rtlCol="0">
            <a:noAutofit/>
          </a:bodyPr>
          <a:lstStyle/>
          <a:p>
            <a:pPr algn="ctr"/>
            <a:r>
              <a:rPr lang="en-US" altLang="zh-CN" sz="1200" dirty="0">
                <a:solidFill>
                  <a:schemeClr val="bg1"/>
                </a:solidFill>
              </a:rPr>
              <a:t>03</a:t>
            </a:r>
            <a:endParaRPr lang="zh-CN" altLang="en-US" sz="1200" dirty="0">
              <a:solidFill>
                <a:schemeClr val="bg1"/>
              </a:solidFill>
            </a:endParaRPr>
          </a:p>
        </p:txBody>
      </p:sp>
      <p:sp>
        <p:nvSpPr>
          <p:cNvPr id="138" name="梯形 137">
            <a:extLst>
              <a:ext uri="{FF2B5EF4-FFF2-40B4-BE49-F238E27FC236}">
                <a16:creationId xmlns:a16="http://schemas.microsoft.com/office/drawing/2014/main" xmlns="" id="{670886C7-7C4A-FE49-50BA-D160468E7DA5}"/>
              </a:ext>
            </a:extLst>
          </p:cNvPr>
          <p:cNvSpPr/>
          <p:nvPr/>
        </p:nvSpPr>
        <p:spPr>
          <a:xfrm>
            <a:off x="8550861" y="2986200"/>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9" name="文本框 138">
            <a:extLst>
              <a:ext uri="{FF2B5EF4-FFF2-40B4-BE49-F238E27FC236}">
                <a16:creationId xmlns:a16="http://schemas.microsoft.com/office/drawing/2014/main" xmlns="" id="{B44EB151-7ED3-9ACE-077E-DAB6668B052F}"/>
              </a:ext>
            </a:extLst>
          </p:cNvPr>
          <p:cNvSpPr txBox="1"/>
          <p:nvPr/>
        </p:nvSpPr>
        <p:spPr>
          <a:xfrm>
            <a:off x="8761830" y="3047612"/>
            <a:ext cx="2167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Tim Sweeney</a:t>
            </a:r>
          </a:p>
        </p:txBody>
      </p:sp>
      <p:sp>
        <p:nvSpPr>
          <p:cNvPr id="14" name="文本框 13">
            <a:extLst>
              <a:ext uri="{FF2B5EF4-FFF2-40B4-BE49-F238E27FC236}">
                <a16:creationId xmlns:a16="http://schemas.microsoft.com/office/drawing/2014/main" xmlns="" id="{0F15323F-8166-A1DA-1F65-DDAD643D2260}"/>
              </a:ext>
            </a:extLst>
          </p:cNvPr>
          <p:cNvSpPr txBox="1"/>
          <p:nvPr/>
        </p:nvSpPr>
        <p:spPr>
          <a:xfrm>
            <a:off x="5013974" y="2164125"/>
            <a:ext cx="2164054" cy="101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Metaverse </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应具有以下六个特征：永续性、实时性、无准入限制、经济可能、可连接性、可创造性。</a:t>
            </a:r>
          </a:p>
        </p:txBody>
      </p:sp>
      <p:sp>
        <p:nvSpPr>
          <p:cNvPr id="146" name="矩形: 剪去对角 145">
            <a:extLst>
              <a:ext uri="{FF2B5EF4-FFF2-40B4-BE49-F238E27FC236}">
                <a16:creationId xmlns:a16="http://schemas.microsoft.com/office/drawing/2014/main" xmlns="" id="{2A0EFFEC-4EB6-AA8A-5D61-142190A291CB}"/>
              </a:ext>
            </a:extLst>
          </p:cNvPr>
          <p:cNvSpPr/>
          <p:nvPr/>
        </p:nvSpPr>
        <p:spPr>
          <a:xfrm>
            <a:off x="1038796" y="4327693"/>
            <a:ext cx="2589198" cy="144310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8" name="文本框 147">
            <a:extLst>
              <a:ext uri="{FF2B5EF4-FFF2-40B4-BE49-F238E27FC236}">
                <a16:creationId xmlns:a16="http://schemas.microsoft.com/office/drawing/2014/main" xmlns="" id="{17ACA8BC-3A66-61AE-C6FF-36EBE4CBF512}"/>
              </a:ext>
            </a:extLst>
          </p:cNvPr>
          <p:cNvSpPr txBox="1"/>
          <p:nvPr/>
        </p:nvSpPr>
        <p:spPr>
          <a:xfrm>
            <a:off x="1251368" y="4539747"/>
            <a:ext cx="2164054" cy="101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元宇宙有八大特征，分别是：身份、朋友、沉浸感、低延迟、多元化、随时随地、经济系统和文明</a:t>
            </a:r>
          </a:p>
        </p:txBody>
      </p:sp>
      <p:sp>
        <p:nvSpPr>
          <p:cNvPr id="150" name="矩形: 剪去对角 149">
            <a:extLst>
              <a:ext uri="{FF2B5EF4-FFF2-40B4-BE49-F238E27FC236}">
                <a16:creationId xmlns:a16="http://schemas.microsoft.com/office/drawing/2014/main" xmlns="" id="{ADCA70CD-295C-F73D-7B11-4659BE79EE24}"/>
              </a:ext>
            </a:extLst>
          </p:cNvPr>
          <p:cNvSpPr/>
          <p:nvPr/>
        </p:nvSpPr>
        <p:spPr>
          <a:xfrm>
            <a:off x="8550861" y="4327693"/>
            <a:ext cx="2589198" cy="144310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1" name="文本框 150">
            <a:extLst>
              <a:ext uri="{FF2B5EF4-FFF2-40B4-BE49-F238E27FC236}">
                <a16:creationId xmlns:a16="http://schemas.microsoft.com/office/drawing/2014/main" xmlns="" id="{3F1B4152-2A4E-2032-69EF-8DBF7FCE1890}"/>
              </a:ext>
            </a:extLst>
          </p:cNvPr>
          <p:cNvSpPr txBox="1"/>
          <p:nvPr/>
        </p:nvSpPr>
        <p:spPr>
          <a:xfrm>
            <a:off x="8763433" y="4539747"/>
            <a:ext cx="2164054" cy="101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这将是一种前所未有的大规模参与式媒介，带有公平的经济系統，所有创作者都可以参与、赚钱并获得奖励。</a:t>
            </a:r>
          </a:p>
        </p:txBody>
      </p:sp>
      <p:sp>
        <p:nvSpPr>
          <p:cNvPr id="25" name="Rectangle 2">
            <a:extLst>
              <a:ext uri="{FF2B5EF4-FFF2-40B4-BE49-F238E27FC236}">
                <a16:creationId xmlns:a16="http://schemas.microsoft.com/office/drawing/2014/main" xmlns="" id="{0F971FF3-7680-5C4F-A43C-1E9F58E5AEF7}"/>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2200581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859720e5-da3e-4a01-bd43-213495097292&quot;,&quot;Name&quot;:&quot;去除参考线&quot;,&quot;Kind&quot;:&quot;Custom&quot;,&quot;OldGuidesSetting&quot;:{&quot;HeaderHeight&quot;:0.0,&quot;FooterHeight&quot;:0.0,&quot;SideMargin&quot;:0.0,&quot;TopMargin&quot;:0.0,&quot;BottomMargin&quot;:0.0,&quot;IntervalMargin&quot;:0.0}}"/>
</p:tagLst>
</file>

<file path=ppt/theme/theme1.xml><?xml version="1.0" encoding="utf-8"?>
<a:theme xmlns:a="http://schemas.openxmlformats.org/drawingml/2006/main" name="51PPT模板网  www.51pptmoban.com">
  <a:themeElements>
    <a:clrScheme name="自定义 6">
      <a:dk1>
        <a:sysClr val="windowText" lastClr="000000"/>
      </a:dk1>
      <a:lt1>
        <a:sysClr val="window" lastClr="FFFFFF"/>
      </a:lt1>
      <a:dk2>
        <a:srgbClr val="44546A"/>
      </a:dk2>
      <a:lt2>
        <a:srgbClr val="E7E6E6"/>
      </a:lt2>
      <a:accent1>
        <a:srgbClr val="E4566E"/>
      </a:accent1>
      <a:accent2>
        <a:srgbClr val="CA364B"/>
      </a:accent2>
      <a:accent3>
        <a:srgbClr val="466EE0"/>
      </a:accent3>
      <a:accent4>
        <a:srgbClr val="284BBA"/>
      </a:accent4>
      <a:accent5>
        <a:srgbClr val="DD7F8C"/>
      </a:accent5>
      <a:accent6>
        <a:srgbClr val="6784DF"/>
      </a:accent6>
      <a:hlink>
        <a:srgbClr val="0563C1"/>
      </a:hlink>
      <a:folHlink>
        <a:srgbClr val="954F72"/>
      </a:folHlink>
    </a:clrScheme>
    <a:fontScheme name="字体搭配02-旁门左道">
      <a:majorFont>
        <a:latin typeface="OPPOSans B"/>
        <a:ea typeface="OPPOSans B"/>
        <a:cs typeface=""/>
      </a:majorFont>
      <a:minorFont>
        <a:latin typeface="OPPOSans R"/>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3166</TotalTime>
  <Words>2092</Words>
  <Application>Microsoft Office PowerPoint</Application>
  <PresentationFormat>宽屏</PresentationFormat>
  <Paragraphs>335</Paragraphs>
  <Slides>31</Slides>
  <Notes>31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31</vt:i4>
      </vt:variant>
    </vt:vector>
  </HeadingPairs>
  <TitlesOfParts>
    <vt:vector size="44" baseType="lpstr">
      <vt:lpstr>Manrope3 Medium</vt:lpstr>
      <vt:lpstr>Meiryo</vt:lpstr>
      <vt:lpstr>OPPOSans B</vt:lpstr>
      <vt:lpstr>OPPOSans M</vt:lpstr>
      <vt:lpstr>OPPOSans R</vt:lpstr>
      <vt:lpstr>等线</vt:lpstr>
      <vt:lpstr>宋体</vt:lpstr>
      <vt:lpstr>微软雅黑</vt:lpstr>
      <vt:lpstr>Arial</vt:lpstr>
      <vt:lpstr>Calibri</vt:lpstr>
      <vt:lpstr>Calibri Light</vt:lpstr>
      <vt:lpstr>51PPT模板网  www.51pptmoban.com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24</cp:revision>
  <dcterms:created xsi:type="dcterms:W3CDTF">2022-05-24T11:29:34Z</dcterms:created>
  <dcterms:modified xsi:type="dcterms:W3CDTF">2023-02-22T01:37:21Z</dcterms:modified>
</cp:coreProperties>
</file>