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2"/>
  </p:sldMasterIdLst>
  <p:notesMasterIdLst>
    <p:notesMasterId r:id="rId28"/>
  </p:notesMasterIdLst>
  <p:handoutMasterIdLst>
    <p:handoutMasterId r:id="rId29"/>
  </p:handoutMasterIdLst>
  <p:sldIdLst>
    <p:sldId id="256" r:id="rId3"/>
    <p:sldId id="318" r:id="rId4"/>
    <p:sldId id="319" r:id="rId5"/>
    <p:sldId id="297" r:id="rId6"/>
    <p:sldId id="320" r:id="rId7"/>
    <p:sldId id="321" r:id="rId8"/>
    <p:sldId id="322" r:id="rId9"/>
    <p:sldId id="323" r:id="rId10"/>
    <p:sldId id="298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299" r:id="rId19"/>
    <p:sldId id="331" r:id="rId20"/>
    <p:sldId id="332" r:id="rId21"/>
    <p:sldId id="333" r:id="rId22"/>
    <p:sldId id="300" r:id="rId23"/>
    <p:sldId id="334" r:id="rId24"/>
    <p:sldId id="335" r:id="rId25"/>
    <p:sldId id="336" r:id="rId26"/>
    <p:sldId id="337" r:id="rId27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8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endParaRPr lang="zh-CN" altLang="en-US">
              <a:latin typeface="阿里巴巴普惠体"/>
              <a:ea typeface="阿里巴巴普惠体"/>
              <a:cs typeface="阿里巴巴普惠体" panose="00020600040101010101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ea typeface="阿里巴巴普惠体"/>
              </a:rPr>
              <a:pPr/>
              <a:t>2023/2/27</a:t>
            </a:fld>
            <a:endParaRPr lang="zh-CN" altLang="en-US">
              <a:ea typeface="阿里巴巴普惠体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endParaRPr lang="zh-CN" altLang="en-US">
              <a:latin typeface="阿里巴巴普惠体"/>
              <a:ea typeface="阿里巴巴普惠体"/>
              <a:cs typeface="阿里巴巴普惠体" panose="0002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ea typeface="阿里巴巴普惠体"/>
              </a:rPr>
              <a:pPr/>
              <a:t>‹#›</a:t>
            </a:fld>
            <a:endParaRPr lang="zh-CN" altLang="en-US">
              <a:ea typeface="阿里巴巴普惠体"/>
            </a:endParaRPr>
          </a:p>
        </p:txBody>
      </p:sp>
    </p:spTree>
    <p:extLst>
      <p:ext uri="{BB962C8B-B14F-4D97-AF65-F5344CB8AC3E}">
        <p14:creationId xmlns:p14="http://schemas.microsoft.com/office/powerpoint/2010/main" val="285367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>
                <a:latin typeface="阿里巴巴普惠体"/>
                <a:ea typeface="阿里巴巴普惠体"/>
                <a:cs typeface="阿里巴巴普惠体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>
                <a:latin typeface="阿里巴巴普惠体"/>
                <a:ea typeface="阿里巴巴普惠体"/>
                <a:cs typeface="阿里巴巴普惠体" panose="00020600040101010101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pPr/>
              <a:t>2023/2/27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>
                <a:latin typeface="阿里巴巴普惠体"/>
                <a:ea typeface="阿里巴巴普惠体"/>
                <a:cs typeface="阿里巴巴普惠体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>
                <a:latin typeface="阿里巴巴普惠体"/>
                <a:ea typeface="阿里巴巴普惠体"/>
                <a:cs typeface="阿里巴巴普惠体" panose="00020600040101010101" charset="-122"/>
              </a:defRPr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737076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914400" rtl="0" eaLnBrk="1" latinLnBrk="0" hangingPunct="1">
      <a:defRPr sz="1200" kern="1200">
        <a:solidFill>
          <a:schemeClr val="tx1"/>
        </a:solidFill>
        <a:latin typeface="阿里巴巴普惠体"/>
        <a:ea typeface="阿里巴巴普惠体"/>
        <a:cs typeface="阿里巴巴普惠体" panose="00020600040101010101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阿里巴巴普惠体"/>
        <a:ea typeface="阿里巴巴普惠体"/>
        <a:cs typeface="阿里巴巴普惠体" panose="00020600040101010101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阿里巴巴普惠体"/>
        <a:ea typeface="阿里巴巴普惠体"/>
        <a:cs typeface="阿里巴巴普惠体" panose="00020600040101010101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阿里巴巴普惠体"/>
        <a:ea typeface="阿里巴巴普惠体"/>
        <a:cs typeface="阿里巴巴普惠体" panose="00020600040101010101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阿里巴巴普惠体"/>
        <a:ea typeface="阿里巴巴普惠体"/>
        <a:cs typeface="阿里巴巴普惠体" panose="00020600040101010101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648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08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defPPr/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defPPr/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53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013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236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35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08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01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defPPr/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defPPr/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3235" y="692877"/>
            <a:ext cx="3897221" cy="424732"/>
          </a:xfrm>
        </p:spPr>
        <p:txBody>
          <a:bodyPr wrap="none">
            <a:spAutoFit/>
          </a:bodyPr>
          <a:lstStyle>
            <a:defPPr/>
            <a:lvl1pPr>
              <a:defRPr sz="2400" b="1">
                <a:solidFill>
                  <a:srgbClr val="C0000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4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1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89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6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06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阿里巴巴普惠体" panose="00020600040101010101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2023/2/27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阿里巴巴普惠体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阿里巴巴普惠体" panose="00020600040101010101" charset="-122"/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6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阿里巴巴普惠体" panose="00020600040101010101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阿里巴巴普惠体" panose="00020600040101010101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阿里巴巴普惠体" panose="00020600040101010101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阿里巴巴普惠体" panose="00020600040101010101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阿里巴巴普惠体" panose="00020600040101010101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阿里巴巴普惠体" panose="00020600040101010101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85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image" Target="../media/image5.png"/><Relationship Id="rId2" Type="http://schemas.openxmlformats.org/officeDocument/2006/relationships/tags" Target="../tags/tag5.xml"/><Relationship Id="rId16" Type="http://schemas.openxmlformats.org/officeDocument/2006/relationships/image" Target="../media/image1.png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1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464185"/>
            <a:ext cx="3216275" cy="59296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610090" y="489585"/>
            <a:ext cx="2581911" cy="587883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310349" y="2155825"/>
            <a:ext cx="75713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9600" b="1" dirty="0" err="1">
                <a:solidFill>
                  <a:srgbClr val="FF4B5C"/>
                </a:solidFill>
                <a:latin typeface="微软雅黑" pitchFamily="34" charset="-122"/>
                <a:ea typeface="微软雅黑" pitchFamily="34" charset="-122"/>
                <a:cs typeface="阿里巴巴普惠体" panose="00020600040101010101" charset="-122"/>
                <a:sym typeface="+mn-ea"/>
              </a:rPr>
              <a:t>宽容主题班会</a:t>
            </a:r>
            <a:endParaRPr lang="en-US" altLang="zh-CN" sz="9600" b="1" dirty="0">
              <a:solidFill>
                <a:srgbClr val="FF4B5C"/>
              </a:solidFill>
              <a:latin typeface="微软雅黑" pitchFamily="34" charset="-122"/>
              <a:ea typeface="微软雅黑" pitchFamily="34" charset="-122"/>
              <a:cs typeface="阿里巴巴普惠体" panose="00020600040101010101" charset="-122"/>
              <a:sym typeface="+mn-ea"/>
            </a:endParaRPr>
          </a:p>
        </p:txBody>
      </p:sp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3897631" y="1695450"/>
            <a:ext cx="4396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国际宽容日</a:t>
            </a:r>
          </a:p>
        </p:txBody>
      </p:sp>
      <p:sp>
        <p:nvSpPr>
          <p:cNvPr id="26" name="文本框 25"/>
          <p:cNvSpPr txBox="1"/>
          <p:nvPr>
            <p:custDataLst>
              <p:tags r:id="rId2"/>
            </p:custDataLst>
          </p:nvPr>
        </p:nvSpPr>
        <p:spPr>
          <a:xfrm>
            <a:off x="3033079" y="3609977"/>
            <a:ext cx="6125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>
                <a:solidFill>
                  <a:srgbClr val="FF8792"/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阿里巴巴普惠体"/>
              </a:rPr>
              <a:t>—— </a:t>
            </a:r>
            <a:r>
              <a:rPr lang="zh-CN" altLang="en-US" sz="2400" b="1">
                <a:solidFill>
                  <a:srgbClr val="FF8792"/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比天空更阔的是人的胸怀</a:t>
            </a:r>
            <a:r>
              <a:rPr lang="en-US" altLang="zh-CN" sz="2400" b="1">
                <a:solidFill>
                  <a:srgbClr val="FF8792"/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阿里巴巴普惠体"/>
              </a:rPr>
              <a:t> ——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宽容小故事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93497" y="2210435"/>
            <a:ext cx="5163185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 fontAlgn="auto">
              <a:lnSpc>
                <a:spcPct val="200000"/>
              </a:lnSpc>
            </a:pP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cs typeface="阿里巴巴普惠体" panose="00020600040101010101" charset="-122"/>
                <a:sym typeface="+mn-ea"/>
              </a:rPr>
              <a:t>恕</a:t>
            </a:r>
          </a:p>
          <a:p>
            <a:pPr algn="just" fontAlgn="auto">
              <a:lnSpc>
                <a:spcPct val="200000"/>
              </a:lnSpc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　  孔子的学生子贡曾问孔子：“老师，有没有一个字，可以作为终身奉行的原则呢？”孔子说：“那大概就是‘恕’吧。”“恕”，用今天的话来讲，就是宽容。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1931" y="1101725"/>
            <a:ext cx="4871720" cy="48717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宽容小故事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33010" y="1951356"/>
            <a:ext cx="6076951" cy="34624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lvl="0" algn="just">
              <a:lnSpc>
                <a:spcPct val="150000"/>
              </a:lnSpc>
              <a:buClrTx/>
              <a:buSzTx/>
              <a:buFontTx/>
            </a:pP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cs typeface="阿里巴巴普惠体" panose="00020600040101010101" charset="-122"/>
                <a:sym typeface="+mn-ea"/>
              </a:rPr>
              <a:t>宰相肚里能撑船</a:t>
            </a:r>
          </a:p>
          <a:p>
            <a:pPr lvl="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　  三国时期的蜀国，在诸葛亮去世后任用蒋琬主持朝政。他的属下有个叫杨戏的，性格孤僻，讷于言语。蒋琬与他说话，他也是只应不答。有人看不惯，在蒋琬面前嘀咕说：“杨戏这人对您如此怠慢，太不象话了！”蒋琬坦然一笑，说：“人嘛，都有各自的脾气秉性。让杨戏当面说赞扬我的话，那可不是他的本性；让他当着众人的面说我的不是，他会觉得我下不来台。所以，他只好不做声了。其实，这正是他为人的可贵之处。”后来，有人赞蒋琬“宰相肚里能撑船”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3597" y="2221865"/>
            <a:ext cx="4138295" cy="3124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宽容小故事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485766" y="2092326"/>
            <a:ext cx="5407660" cy="30931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 fontAlgn="auto">
              <a:lnSpc>
                <a:spcPct val="150000"/>
              </a:lnSpc>
            </a:pP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负荆请罪</a:t>
            </a:r>
          </a:p>
          <a:p>
            <a:pPr algn="just" fontAlgn="auto">
              <a:lnSpc>
                <a:spcPct val="150000"/>
              </a:lnSpc>
            </a:pP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  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 蔺相如因为“完璧归赵”有功而被封为上卿，位在廉颇之上。廉颇很不服气，扬言要当面羞辱蔺相如。蔺相如得知后，尽量回避、容让，不与廉颇发生冲突。蔺相如的门客以为他畏惧廉颇，然而蔺相如说：“秦国不敢侵略我们赵国，是因为有我和廉将军。我对廉将军容忍、退让，是把国家的危难放在前面，把个人的私仇放在后面啊！”这话被廉颇听到，就有了廉颇“负荆请罪”的故事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87425" y="1842135"/>
            <a:ext cx="4185920" cy="33705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宽容小故事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45895" y="2287270"/>
            <a:ext cx="4951731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lvl="0" algn="just">
              <a:lnSpc>
                <a:spcPct val="150000"/>
              </a:lnSpc>
              <a:buClrTx/>
              <a:buSzTx/>
              <a:buFontTx/>
            </a:pP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cs typeface="阿里巴巴普惠体" panose="00020600040101010101" charset="-122"/>
                <a:sym typeface="+mn-ea"/>
              </a:rPr>
              <a:t>宽心丸</a:t>
            </a:r>
          </a:p>
          <a:p>
            <a:pPr lvl="0" algn="just">
              <a:lnSpc>
                <a:spcPct val="150000"/>
              </a:lnSpc>
              <a:buClrTx/>
              <a:buSzTx/>
              <a:buFontTx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　天津作家冯骥才是个很会为自己宽心的人。有一次，家中失窃，很多贵重物品被洗劫而去。冯骥才检查过后，发现自己所藏的字画还是“漏网之鱼”。于是他坦然一笑，说：“那贼并非行家。”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4354" y="1278575"/>
            <a:ext cx="4300855" cy="43008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宽容小故事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3156" y="1896111"/>
            <a:ext cx="5893435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 fontAlgn="auto">
              <a:lnSpc>
                <a:spcPct val="150000"/>
              </a:lnSpc>
            </a:pPr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cs typeface="阿里巴巴普惠体" panose="00020600040101010101" charset="-122"/>
                <a:sym typeface="+mn-ea"/>
              </a:rPr>
              <a:t>仁义胡同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  明朝年间，山东济阳人董笃行在京城做官。一天，他接到家信，说家里盖房为地基而与邻居发生争吵，希望他能借权望来出面解决此事。董笃行看后马上修书一封，道：“千里捎书只为墙，不禁使我笑断肠；你仁我义结近邻，让出两尺又何妨。”家人读后，觉得董笃行有道理，便主动在建房时让出几尺。而邻居见董家如此，也有所感悟，同样效法。结果两家共让出八尺宽的地方，房子盖成后，两家人和睦相处，邻里行人都方便，大家给这条胡同取名“仁义胡同”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6915" y="1277620"/>
            <a:ext cx="4301491" cy="4302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1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宽容小故事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05256" y="1595120"/>
            <a:ext cx="9381491" cy="40318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 fontAlgn="auto">
              <a:lnSpc>
                <a:spcPct val="200000"/>
              </a:lnSpc>
            </a:pPr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《仇恨袋》</a:t>
            </a:r>
          </a:p>
          <a:p>
            <a:pPr algn="just" fontAlgn="auto">
              <a:lnSpc>
                <a:spcPct val="200000"/>
              </a:lnSpc>
            </a:pP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        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古希腊神话中有一位力大无穷的英雄叫海格力斯。有一天，海格力斯在山路上行走时，发现路中间有个袋子似的东西很碍脚，便踢了它一脚。谁知那东西不但没有被踢开反而膨胀起来。海格力斯有点生气，便狠狠踩了一脚想把它踩破，哪知那东西不但没踩破反而又膨胀了许多。海格力斯恼羞成怒，操起一条碗口粗的木棒狠砸起来，那东西竟然加倍地膨胀，最后大到把路堵死了。 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latin typeface="阿里巴巴普惠体"/>
              <a:ea typeface="阿里巴巴普惠体"/>
              <a:cs typeface="阿里巴巴普惠体" panose="00020600040101010101" charset="-122"/>
            </a:endParaRPr>
          </a:p>
          <a:p>
            <a:pPr algn="just" fontAlgn="auto">
              <a:lnSpc>
                <a:spcPct val="200000"/>
              </a:lnSpc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　　一位圣人路过，连忙对海格力斯说：“朋友，快别动它，忽略它，离开它远去吧！它叫仇恨袋，你不犯它，它便小如当初，你的心里老记着它，侵犯它，它就会膨胀起来，挡住你前进的路，与你敌对到底！”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宽容小故事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19141" y="2075816"/>
            <a:ext cx="514223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 fontAlgn="auto">
              <a:lnSpc>
                <a:spcPct val="150000"/>
              </a:lnSpc>
            </a:pPr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彭德怀度量宽宏</a:t>
            </a:r>
          </a:p>
          <a:p>
            <a:pPr algn="just" fontAlgn="auto"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    </a:t>
            </a:r>
            <a:r>
              <a:rPr sz="16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rPr>
              <a:t>红军三军团总指挥彭德怀等30多人前沿察看地形，传令兵手执红旗边跑边喊让路。只有一个战士坐着不动。彭德怀见人挡路便喊了几句。战士站起来朝彭总就是两拳。彭总让过他匆匆赶路。事后，传令兵捆来那个战士见彭总。彭总立即让他回去战士自知闯祸，心里害怕，见彭总毫不在意，深受感动，后来逢人就说：“总指挥真是度量宽 宏呀！”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latin typeface="阿里巴巴普惠体"/>
              <a:ea typeface="阿里巴巴普惠体"/>
              <a:cs typeface="阿里巴巴普惠体" panose="00020600040101010101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9725" y="1472565"/>
            <a:ext cx="5481955" cy="41109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464185"/>
            <a:ext cx="3216275" cy="59296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610090" y="489585"/>
            <a:ext cx="2581911" cy="587883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677965" y="2520950"/>
            <a:ext cx="88360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 algn="ctr"/>
            <a:r>
              <a:rPr lang="zh-CN" altLang="en-US" sz="9600" b="1" dirty="0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+mn-ea"/>
              </a:rPr>
              <a:t>宽容度心理测试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010095" y="1765300"/>
            <a:ext cx="4171951" cy="1004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>
              <a:lnSpc>
                <a:spcPct val="110000"/>
              </a:lnSpc>
            </a:pPr>
            <a:r>
              <a:rPr lang="en-US" altLang="zh-CN" sz="5400" b="1">
                <a:solidFill>
                  <a:srgbClr val="FF8792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阿里巴巴普惠体"/>
              </a:rPr>
              <a:t>Part.03</a:t>
            </a:r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3358515" y="4033520"/>
            <a:ext cx="5474971" cy="53340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/>
          </a:lstStyle>
          <a:p>
            <a:pPr algn="ctr" fontAlgn="auto">
              <a:lnSpc>
                <a:spcPct val="12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希望同学们今后都能做到“以律人之心律己，以恩人之心恩人”，共创和谐快乐的班集体！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阿里巴巴普惠体"/>
              <a:ea typeface="阿里巴巴普惠体"/>
              <a:cs typeface="阿里巴巴普惠体" panose="0002060004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宽容度测试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04926" y="1846581"/>
            <a:ext cx="490918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cs typeface="阿里巴巴普惠体" panose="00020600040101010101" charset="-122"/>
                <a:sym typeface="+mn-ea"/>
              </a:rPr>
              <a:t>（请对下列问题作出"是"和"否"的选择）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04926" y="2315211"/>
            <a:ext cx="5417185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有很多人总是故意跟我过不去。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碰到熟人我向他打招呼时，他视而不见最令我难堪。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我讨厌和沉默寡言的人一起工作。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和目中无人的人一起相处真是一种痛苦。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生活中充满庸俗趣味的人不少，我很厌烦。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有很多人自己不怎么样却总是嘲笑他人。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我不能理解为什么自以为是的人也能得到赏识。 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有的人笨头笨脑反应迟钝，真让人窝火。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0685" y="1793240"/>
            <a:ext cx="4191000" cy="32721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宽容度测试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858385" y="174244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cs typeface="阿里巴巴普惠体" panose="00020600040101010101" charset="-122"/>
                <a:sym typeface="+mn-ea"/>
              </a:rPr>
              <a:t>（请对下列问题作出"是"和"否"的选择）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58385" y="2181226"/>
            <a:ext cx="6756400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我不能忍受上课时老师为照顾差生而把讲课的速度放慢。</a:t>
            </a:r>
          </a:p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和事事争强好事的人呆在一起使我感到紧张。</a:t>
            </a:r>
          </a:p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我不喜欢独断专行的人。</a:t>
            </a:r>
          </a:p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有不少人明知方法不对，还非要别人按照他的意见行事。</a:t>
            </a:r>
          </a:p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有的人成天牢骚满腹，我认为这种处境全是他们自己造成的。</a:t>
            </a:r>
          </a:p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和怨天尤人的人打交道能使自己的生活变得灰暗。</a:t>
            </a:r>
          </a:p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有不少人总喜欢对别人百般挑剔，而不顾他人的情绪。</a:t>
            </a:r>
          </a:p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当我辛辛苦苦做完一件事情却得不到认可和赏识时，我就会大发雷霆。</a:t>
            </a:r>
          </a:p>
          <a:p>
            <a:pPr marL="285750" lvl="0" indent="-2857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有些蛮横无礼的人常常事事畅通无阻，这真令我看不惯。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" y="1323340"/>
            <a:ext cx="4366260" cy="43662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6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63235" y="1793876"/>
            <a:ext cx="53441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 fontAlgn="auto">
              <a:lnSpc>
                <a:spcPct val="200000"/>
              </a:lnSpc>
            </a:pPr>
            <a:r>
              <a:rPr lang="zh-CN" altLang="en-US" sz="2800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Aa小梨涡 (非商业使用)" panose="02010600010101010101" charset="-122"/>
                <a:sym typeface="+mn-ea"/>
              </a:rPr>
              <a:t>世界上最宽阔的是海洋，比海洋更宽阔的是天空，比天空更宽阔的是人的胸怀。</a:t>
            </a:r>
            <a:endParaRPr lang="zh-CN" altLang="en-US" sz="2800">
              <a:solidFill>
                <a:srgbClr val="FF4B5C"/>
              </a:solidFill>
              <a:latin typeface="Aa小梨涡 (非商业使用)" panose="02010600010101010101" charset="-122"/>
              <a:ea typeface="Aa小梨涡 (非商业使用)" panose="02010600010101010101" charset="-122"/>
              <a:cs typeface="Aa小梨涡 (非商业使用)" panose="02010600010101010101" charset="-122"/>
            </a:endParaRPr>
          </a:p>
          <a:p>
            <a:pPr algn="r" fontAlgn="auto">
              <a:lnSpc>
                <a:spcPct val="200000"/>
              </a:lnSpc>
            </a:pPr>
            <a:r>
              <a:rPr lang="zh-CN" altLang="en-US" sz="2800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Aa小梨涡 (非商业使用)" panose="02010600010101010101" charset="-122"/>
                <a:sym typeface="+mn-ea"/>
              </a:rPr>
              <a:t>--雨果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146" y="1488440"/>
            <a:ext cx="4324351" cy="43243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911876" y="1488440"/>
            <a:ext cx="16512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宽容度测试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60315" y="2252346"/>
            <a:ext cx="613664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/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cs typeface="阿里巴巴普惠体" panose="00020600040101010101" charset="-122"/>
                <a:sym typeface="+mn-ea"/>
              </a:rPr>
              <a:t>评价标准： "是"得1分，"否"得0分，最后分数相加。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60315" y="2765426"/>
            <a:ext cx="613664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13-18分，说明你需要在生活中加强灵活性，培养宽容心。                                                                </a:t>
            </a: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7-12分，表明是常人心态，尽管时时碰到难相处的人，但还尚能宽容。 </a:t>
            </a: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0-6分，说明外界事物很难左右你的心态。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" y="1323340"/>
            <a:ext cx="4366260" cy="43662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464185"/>
            <a:ext cx="3216275" cy="59296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610090" y="489585"/>
            <a:ext cx="2581911" cy="587883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185844" y="2549525"/>
            <a:ext cx="982031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 algn="ctr"/>
            <a:r>
              <a:rPr lang="zh-CN" altLang="en-US" sz="8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+mn-ea"/>
              </a:rPr>
              <a:t>学会宽容</a:t>
            </a:r>
            <a:r>
              <a:rPr lang="en-US" altLang="zh-CN" sz="8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+mn-ea"/>
              </a:rPr>
              <a:t> </a:t>
            </a:r>
            <a:r>
              <a:rPr lang="zh-CN" altLang="en-US" sz="8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+mn-ea"/>
              </a:rPr>
              <a:t>快乐生活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010095" y="1765300"/>
            <a:ext cx="4171951" cy="1004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>
              <a:lnSpc>
                <a:spcPct val="110000"/>
              </a:lnSpc>
            </a:pPr>
            <a:r>
              <a:rPr lang="en-US" altLang="zh-CN" sz="5400" b="1">
                <a:solidFill>
                  <a:srgbClr val="FF8792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阿里巴巴普惠体"/>
              </a:rPr>
              <a:t>Part.04</a:t>
            </a:r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3358515" y="4033520"/>
            <a:ext cx="5474971" cy="53340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/>
          </a:lstStyle>
          <a:p>
            <a:pPr algn="ctr" fontAlgn="auto">
              <a:lnSpc>
                <a:spcPct val="12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希望同学们今后都能做到“以律人之心律己，以恩人之心恩人”，共创和谐快乐的班集体！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阿里巴巴普惠体"/>
              <a:ea typeface="阿里巴巴普惠体"/>
              <a:cs typeface="阿里巴巴普惠体" panose="0002060004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快乐生活的作业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19861" y="2268220"/>
            <a:ext cx="4563745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每天对身边的人多微笑三次,把欢乐传递下去;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每天原谅一个伤害你的人,让痛苦的能量到你这里为止,做“痛苦的终结者”;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每天做一件帮助他人的好事;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1775" y="1323975"/>
            <a:ext cx="4366260" cy="43662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快乐生活的作业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062981" y="2399666"/>
            <a:ext cx="476758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 fontAlgn="auto">
              <a:lnSpc>
                <a:spcPct val="200000"/>
              </a:lnSpc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4.当别人让你感到不愉快时,尽量去理解他,试着去了解他的苦衷;</a:t>
            </a: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algn="just" fontAlgn="auto">
              <a:lnSpc>
                <a:spcPct val="200000"/>
              </a:lnSpc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5.为别人的成绩鼓掌,而不去嫉妒;</a:t>
            </a: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algn="just" fontAlgn="auto">
              <a:lnSpc>
                <a:spcPct val="200000"/>
              </a:lnSpc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6.每天写出一个令你反感的人的一条优点。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" y="1323340"/>
            <a:ext cx="4366260" cy="43662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快乐生活的作业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21326" y="2165987"/>
            <a:ext cx="543687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宽以待人是中国的传统美德，宽容具有强大的感化力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21326" y="3006726"/>
            <a:ext cx="543687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俗话说：“宰相肚里能撑船”就是对宽容气量的赞美，人与人之间能宽容相处，我们的生活将更加美好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21326" y="4217037"/>
            <a:ext cx="5436871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indent="0">
              <a:lnSpc>
                <a:spcPct val="150000"/>
              </a:lnSpc>
              <a:buNone/>
            </a:pPr>
            <a:r>
              <a:rPr lang="zh-CN" altLang="en-US" sz="1600" b="1">
                <a:solidFill>
                  <a:srgbClr val="C00000"/>
                </a:solidFill>
                <a:cs typeface="阿里巴巴普惠体" panose="00020600040101010101" charset="-122"/>
                <a:sym typeface="+mn-ea"/>
              </a:rPr>
              <a:t>希望同学们今后都能做到“以律人之心律己，以恩人之心恩人”，共创和谐快乐的班集体！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775" y="1323340"/>
            <a:ext cx="4366260" cy="43662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396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6" y="151767"/>
            <a:ext cx="12191365" cy="6710045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1132205" y="2734945"/>
            <a:ext cx="4658360" cy="901028"/>
            <a:chOff x="1904511" y="2714183"/>
            <a:chExt cx="3493477" cy="675516"/>
          </a:xfrm>
        </p:grpSpPr>
        <p:sp>
          <p:nvSpPr>
            <p:cNvPr id="18" name="文本框 17"/>
            <p:cNvSpPr txBox="1"/>
            <p:nvPr>
              <p:custDataLst>
                <p:tags r:id="rId12"/>
              </p:custDataLst>
            </p:nvPr>
          </p:nvSpPr>
          <p:spPr>
            <a:xfrm>
              <a:off x="1904511" y="2714183"/>
              <a:ext cx="1143488" cy="561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zh-CN" sz="4265" b="1">
                  <a:solidFill>
                    <a:srgbClr val="FF9098">
                      <a:alpha val="50000"/>
                    </a:srgbClr>
                  </a:solidFill>
                  <a:effectLst/>
                  <a:latin typeface="Aa小梨涡 (非商业使用)" panose="02010600010101010101" charset="-122"/>
                  <a:ea typeface="Aa小梨涡 (非商业使用)" panose="02010600010101010101" charset="-122"/>
                  <a:cs typeface="阿里巴巴普惠体" panose="00020600040101010101" charset="-122"/>
                  <a:sym typeface="阿里巴巴普惠体"/>
                </a:rPr>
                <a:t>01 /</a:t>
              </a:r>
            </a:p>
          </p:txBody>
        </p:sp>
        <p:sp>
          <p:nvSpPr>
            <p:cNvPr id="19" name="文本框 18"/>
            <p:cNvSpPr txBox="1"/>
            <p:nvPr>
              <p:custDataLst>
                <p:tags r:id="rId13"/>
              </p:custDataLst>
            </p:nvPr>
          </p:nvSpPr>
          <p:spPr>
            <a:xfrm>
              <a:off x="2865842" y="2778950"/>
              <a:ext cx="2532146" cy="3380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anchor="ctr" anchorCtr="0">
              <a:spAutoFit/>
            </a:bodyPr>
            <a:lstStyle>
              <a:defPPr/>
            </a:lstStyle>
            <a:p>
              <a:pPr algn="l"/>
              <a:r>
                <a:rPr sz="2135" b="1">
                  <a:solidFill>
                    <a:schemeClr val="tx1">
                      <a:lumMod val="65000"/>
                      <a:lumOff val="35000"/>
                    </a:schemeClr>
                  </a:solidFill>
                  <a:cs typeface="阿里巴巴普惠体" panose="00020600040101010101" charset="-122"/>
                  <a:sym typeface="+mn-ea"/>
                </a:rPr>
                <a:t>什么是宽容？</a:t>
              </a:r>
              <a:endParaRPr lang="zh-CN" altLang="en-US" sz="2135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endParaRPr>
            </a:p>
          </p:txBody>
        </p:sp>
        <p:sp>
          <p:nvSpPr>
            <p:cNvPr id="20" name="文本框 19"/>
            <p:cNvSpPr txBox="1"/>
            <p:nvPr>
              <p:custDataLst>
                <p:tags r:id="rId14"/>
              </p:custDataLst>
            </p:nvPr>
          </p:nvSpPr>
          <p:spPr>
            <a:xfrm>
              <a:off x="2865841" y="3132621"/>
              <a:ext cx="2532146" cy="2570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anchor="t" anchorCtr="0">
              <a:spAutoFit/>
            </a:bodyPr>
            <a:lstStyle>
              <a:defPPr/>
            </a:lstStyle>
            <a:p>
              <a:pPr marL="0" marR="0" lvl="0" indent="0" defTabSz="913765" rtl="0" eaLnBrk="1" fontAlgn="auto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chemeClr val="dk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阿里巴巴普惠体"/>
                  <a:ea typeface="阿里巴巴普惠体"/>
                  <a:cs typeface="阿里巴巴普惠体" panose="00020600040101010101" charset="-122"/>
                  <a:sym typeface="阿里巴巴普惠体"/>
                </a:rPr>
                <a:t>What is tolerance?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259831" y="2734947"/>
            <a:ext cx="4658360" cy="1124437"/>
            <a:chOff x="6781312" y="2714183"/>
            <a:chExt cx="3493477" cy="843009"/>
          </a:xfrm>
        </p:grpSpPr>
        <p:sp>
          <p:nvSpPr>
            <p:cNvPr id="15" name="文本框 14"/>
            <p:cNvSpPr txBox="1"/>
            <p:nvPr>
              <p:custDataLst>
                <p:tags r:id="rId9"/>
              </p:custDataLst>
            </p:nvPr>
          </p:nvSpPr>
          <p:spPr>
            <a:xfrm>
              <a:off x="6781312" y="2714183"/>
              <a:ext cx="1143488" cy="561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zh-CN" sz="4265" b="1">
                  <a:solidFill>
                    <a:srgbClr val="FF4B5C">
                      <a:alpha val="50000"/>
                    </a:srgbClr>
                  </a:solidFill>
                  <a:effectLst/>
                  <a:latin typeface="Aa小梨涡 (非商业使用)" panose="02010600010101010101" charset="-122"/>
                  <a:ea typeface="Aa小梨涡 (非商业使用)" panose="02010600010101010101" charset="-122"/>
                  <a:cs typeface="阿里巴巴普惠体" panose="00020600040101010101" charset="-122"/>
                  <a:sym typeface="阿里巴巴普惠体"/>
                </a:rPr>
                <a:t>02 /</a:t>
              </a:r>
            </a:p>
          </p:txBody>
        </p:sp>
        <p:sp>
          <p:nvSpPr>
            <p:cNvPr id="16" name="文本框 15"/>
            <p:cNvSpPr txBox="1"/>
            <p:nvPr>
              <p:custDataLst>
                <p:tags r:id="rId10"/>
              </p:custDataLst>
            </p:nvPr>
          </p:nvSpPr>
          <p:spPr>
            <a:xfrm>
              <a:off x="7742643" y="2778950"/>
              <a:ext cx="2532146" cy="3380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anchor="ctr" anchorCtr="0">
              <a:spAutoFit/>
            </a:bodyPr>
            <a:lstStyle>
              <a:defPPr/>
            </a:lstStyle>
            <a:p>
              <a:pPr algn="l"/>
              <a:r>
                <a:rPr sz="2135" b="1">
                  <a:solidFill>
                    <a:schemeClr val="tx1">
                      <a:lumMod val="65000"/>
                      <a:lumOff val="35000"/>
                    </a:schemeClr>
                  </a:solidFill>
                  <a:cs typeface="阿里巴巴普惠体" panose="00020600040101010101" charset="-122"/>
                  <a:sym typeface="+mn-ea"/>
                </a:rPr>
                <a:t>听故事、悟宽容</a:t>
              </a:r>
              <a:endParaRPr lang="zh-CN" altLang="en-US" sz="2135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endParaRPr>
            </a:p>
          </p:txBody>
        </p:sp>
        <p:sp>
          <p:nvSpPr>
            <p:cNvPr id="17" name="文本框 16"/>
            <p:cNvSpPr txBox="1"/>
            <p:nvPr>
              <p:custDataLst>
                <p:tags r:id="rId11"/>
              </p:custDataLst>
            </p:nvPr>
          </p:nvSpPr>
          <p:spPr>
            <a:xfrm>
              <a:off x="7742642" y="3132621"/>
              <a:ext cx="2532146" cy="4245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anchor="t" anchorCtr="0">
              <a:spAutoFit/>
            </a:bodyPr>
            <a:lstStyle>
              <a:defPPr/>
            </a:lstStyle>
            <a:p>
              <a:pPr marL="0" marR="0" lvl="0" indent="0" defTabSz="913765" rtl="0" eaLnBrk="1" fontAlgn="auto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chemeClr val="dk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阿里巴巴普惠体"/>
                  <a:ea typeface="阿里巴巴普惠体"/>
                  <a:cs typeface="阿里巴巴普惠体" panose="00020600040101010101" charset="-122"/>
                  <a:sym typeface="阿里巴巴普惠体"/>
                </a:rPr>
                <a:t>Listen to stories and understand tolerance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132205" y="4256405"/>
            <a:ext cx="4658360" cy="901028"/>
            <a:chOff x="1904511" y="4331968"/>
            <a:chExt cx="3493477" cy="675516"/>
          </a:xfrm>
        </p:grpSpPr>
        <p:sp>
          <p:nvSpPr>
            <p:cNvPr id="13" name="文本框 12"/>
            <p:cNvSpPr txBox="1"/>
            <p:nvPr>
              <p:custDataLst>
                <p:tags r:id="rId6"/>
              </p:custDataLst>
            </p:nvPr>
          </p:nvSpPr>
          <p:spPr>
            <a:xfrm>
              <a:off x="1904511" y="4331968"/>
              <a:ext cx="1143488" cy="561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zh-CN" sz="4265" b="1">
                  <a:solidFill>
                    <a:srgbClr val="FF4B5C">
                      <a:alpha val="50000"/>
                    </a:srgbClr>
                  </a:solidFill>
                  <a:effectLst/>
                  <a:latin typeface="Aa小梨涡 (非商业使用)" panose="02010600010101010101" charset="-122"/>
                  <a:ea typeface="Aa小梨涡 (非商业使用)" panose="02010600010101010101" charset="-122"/>
                  <a:cs typeface="阿里巴巴普惠体" panose="00020600040101010101" charset="-122"/>
                  <a:sym typeface="阿里巴巴普惠体"/>
                </a:rPr>
                <a:t>03 /</a:t>
              </a:r>
            </a:p>
          </p:txBody>
        </p:sp>
        <p:sp>
          <p:nvSpPr>
            <p:cNvPr id="14" name="文本框 13"/>
            <p:cNvSpPr txBox="1"/>
            <p:nvPr>
              <p:custDataLst>
                <p:tags r:id="rId7"/>
              </p:custDataLst>
            </p:nvPr>
          </p:nvSpPr>
          <p:spPr>
            <a:xfrm>
              <a:off x="2865842" y="4396735"/>
              <a:ext cx="2532146" cy="3380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anchor="ctr" anchorCtr="0">
              <a:spAutoFit/>
            </a:bodyPr>
            <a:lstStyle>
              <a:defPPr/>
            </a:lstStyle>
            <a:p>
              <a:pPr algn="l"/>
              <a:r>
                <a:rPr sz="2135" b="1">
                  <a:solidFill>
                    <a:schemeClr val="tx1">
                      <a:lumMod val="65000"/>
                      <a:lumOff val="35000"/>
                    </a:schemeClr>
                  </a:solidFill>
                  <a:cs typeface="阿里巴巴普惠体" panose="00020600040101010101" charset="-122"/>
                  <a:sym typeface="+mn-ea"/>
                </a:rPr>
                <a:t>宽容度心理测试</a:t>
              </a:r>
              <a:endParaRPr lang="zh-CN" altLang="en-US" sz="2135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endParaRPr>
            </a:p>
          </p:txBody>
        </p:sp>
        <p:sp>
          <p:nvSpPr>
            <p:cNvPr id="21" name="文本框 20"/>
            <p:cNvSpPr txBox="1"/>
            <p:nvPr>
              <p:custDataLst>
                <p:tags r:id="rId8"/>
              </p:custDataLst>
            </p:nvPr>
          </p:nvSpPr>
          <p:spPr>
            <a:xfrm>
              <a:off x="2865841" y="4750406"/>
              <a:ext cx="2532146" cy="2570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anchor="t" anchorCtr="0">
              <a:spAutoFit/>
            </a:bodyPr>
            <a:lstStyle>
              <a:defPPr/>
            </a:lstStyle>
            <a:p>
              <a:pPr marL="0" marR="0" lvl="0" indent="0" defTabSz="913765" rtl="0" eaLnBrk="1" fontAlgn="auto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chemeClr val="dk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阿里巴巴普惠体"/>
                  <a:ea typeface="阿里巴巴普惠体"/>
                  <a:cs typeface="阿里巴巴普惠体" panose="00020600040101010101" charset="-122"/>
                  <a:sym typeface="阿里巴巴普惠体"/>
                </a:rPr>
                <a:t>Tolerance psychological test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259831" y="4256405"/>
            <a:ext cx="4658360" cy="901028"/>
            <a:chOff x="6781312" y="4331968"/>
            <a:chExt cx="3493477" cy="675516"/>
          </a:xfrm>
        </p:grpSpPr>
        <p:sp>
          <p:nvSpPr>
            <p:cNvPr id="23" name="文本框 22"/>
            <p:cNvSpPr txBox="1"/>
            <p:nvPr>
              <p:custDataLst>
                <p:tags r:id="rId3"/>
              </p:custDataLst>
            </p:nvPr>
          </p:nvSpPr>
          <p:spPr>
            <a:xfrm>
              <a:off x="6781312" y="4331968"/>
              <a:ext cx="1143488" cy="561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zh-CN" sz="4265" b="1">
                  <a:solidFill>
                    <a:srgbClr val="FF9098">
                      <a:alpha val="50000"/>
                    </a:srgbClr>
                  </a:solidFill>
                  <a:effectLst/>
                  <a:latin typeface="Aa小梨涡 (非商业使用)" panose="02010600010101010101" charset="-122"/>
                  <a:ea typeface="Aa小梨涡 (非商业使用)" panose="02010600010101010101" charset="-122"/>
                  <a:cs typeface="阿里巴巴普惠体" panose="00020600040101010101" charset="-122"/>
                  <a:sym typeface="阿里巴巴普惠体"/>
                </a:rPr>
                <a:t>04 /</a:t>
              </a: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7742643" y="4396430"/>
              <a:ext cx="2532146" cy="3386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anchor="ctr" anchorCtr="0">
              <a:spAutoFit/>
            </a:bodyPr>
            <a:lstStyle>
              <a:defPPr/>
            </a:lstStyle>
            <a:p>
              <a:pPr algn="l"/>
              <a:r>
                <a:rPr sz="2135" b="1">
                  <a:solidFill>
                    <a:schemeClr val="tx1">
                      <a:lumMod val="65000"/>
                      <a:lumOff val="35000"/>
                    </a:schemeClr>
                  </a:solidFill>
                  <a:cs typeface="阿里巴巴普惠体" panose="00020600040101010101" charset="-122"/>
                  <a:sym typeface="+mn-ea"/>
                </a:rPr>
                <a:t>学会宽容 快乐生活</a:t>
              </a:r>
              <a:endParaRPr lang="zh-CN" altLang="en-US" sz="2135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阿里巴巴普惠体"/>
                <a:ea typeface="阿里巴巴普惠体"/>
                <a:cs typeface="阿里巴巴普惠体" panose="00020600040101010101" charset="-122"/>
                <a:sym typeface="+mn-ea"/>
              </a:endParaRPr>
            </a:p>
          </p:txBody>
        </p:sp>
        <p:sp>
          <p:nvSpPr>
            <p:cNvPr id="25" name="文本框 24"/>
            <p:cNvSpPr txBox="1"/>
            <p:nvPr>
              <p:custDataLst>
                <p:tags r:id="rId5"/>
              </p:custDataLst>
            </p:nvPr>
          </p:nvSpPr>
          <p:spPr>
            <a:xfrm>
              <a:off x="7742642" y="4750406"/>
              <a:ext cx="2532146" cy="2570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anchor="t" anchorCtr="0">
              <a:spAutoFit/>
            </a:bodyPr>
            <a:lstStyle>
              <a:defPPr/>
            </a:lstStyle>
            <a:p>
              <a:pPr marL="0" marR="0" lvl="0" indent="0" defTabSz="913765" rtl="0" eaLnBrk="1" fontAlgn="auto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chemeClr val="dk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阿里巴巴普惠体"/>
                  <a:ea typeface="阿里巴巴普惠体"/>
                  <a:cs typeface="阿里巴巴普惠体" panose="00020600040101010101" charset="-122"/>
                  <a:sym typeface="阿里巴巴普惠体"/>
                </a:rPr>
                <a:t>Learn to be tolerant and happy</a:t>
              </a:r>
            </a:p>
          </p:txBody>
        </p:sp>
      </p:grpSp>
      <p:sp>
        <p:nvSpPr>
          <p:cNvPr id="27" name="文本框 26"/>
          <p:cNvSpPr txBox="1"/>
          <p:nvPr>
            <p:custDataLst>
              <p:tags r:id="rId1"/>
            </p:custDataLst>
          </p:nvPr>
        </p:nvSpPr>
        <p:spPr>
          <a:xfrm>
            <a:off x="4830763" y="1963422"/>
            <a:ext cx="2531111" cy="502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dist"/>
            <a:r>
              <a:rPr lang="en-US" altLang="zh-CN" sz="2665" b="1">
                <a:solidFill>
                  <a:srgbClr val="FF9098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阿里巴巴普惠体"/>
              </a:rPr>
              <a:t>contents</a:t>
            </a:r>
          </a:p>
        </p:txBody>
      </p:sp>
      <p:sp>
        <p:nvSpPr>
          <p:cNvPr id="28" name="文本框 27"/>
          <p:cNvSpPr txBox="1"/>
          <p:nvPr>
            <p:custDataLst>
              <p:tags r:id="rId2"/>
            </p:custDataLst>
          </p:nvPr>
        </p:nvSpPr>
        <p:spPr>
          <a:xfrm>
            <a:off x="5037455" y="981711"/>
            <a:ext cx="2118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dist"/>
            <a:r>
              <a:rPr lang="zh-CN" altLang="en-US" sz="66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阿里巴巴普惠体"/>
              </a:rPr>
              <a:t>目录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464185"/>
            <a:ext cx="3216275" cy="59296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610090" y="489585"/>
            <a:ext cx="2581911" cy="587883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913880" y="2520950"/>
            <a:ext cx="63642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 algn="ctr"/>
            <a:r>
              <a:rPr lang="zh-CN" altLang="en-US" sz="9600" b="1" dirty="0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+mn-ea"/>
              </a:rPr>
              <a:t>什么是宽容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010095" y="1765300"/>
            <a:ext cx="4171951" cy="1004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>
              <a:lnSpc>
                <a:spcPct val="110000"/>
              </a:lnSpc>
            </a:pPr>
            <a:r>
              <a:rPr lang="en-US" altLang="zh-CN" sz="5400" b="1">
                <a:solidFill>
                  <a:srgbClr val="FF8792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阿里巴巴普惠体"/>
              </a:rPr>
              <a:t>Part.01</a:t>
            </a:r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3358515" y="4033520"/>
            <a:ext cx="5474971" cy="53340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/>
          </a:lstStyle>
          <a:p>
            <a:pPr algn="ctr" fontAlgn="auto">
              <a:lnSpc>
                <a:spcPct val="12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希望同学们今后都能做到“以律人之心律己，以恩人之心恩人”，共创和谐快乐的班集体！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阿里巴巴普惠体"/>
              <a:ea typeface="阿里巴巴普惠体"/>
              <a:cs typeface="阿里巴巴普惠体" panose="0002060004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什么是宽容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20215" y="2286635"/>
            <a:ext cx="469646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>
              <a:lnSpc>
                <a:spcPct val="200000"/>
              </a:lnSpc>
            </a:pPr>
            <a:r>
              <a:rPr lang="zh-CN" altLang="en-US" sz="3600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+mn-ea"/>
              </a:rPr>
              <a:t>同学们，</a:t>
            </a:r>
          </a:p>
          <a:p>
            <a:pPr>
              <a:lnSpc>
                <a:spcPct val="200000"/>
              </a:lnSpc>
            </a:pPr>
            <a:r>
              <a:rPr lang="zh-CN" altLang="en-US" sz="3600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+mn-ea"/>
              </a:rPr>
              <a:t>你知道宽容是什么吗？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4435" y="1287780"/>
            <a:ext cx="4667251" cy="46672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什么是宽容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7150" y="2211070"/>
            <a:ext cx="4989831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algn="just" fontAlgn="auto">
              <a:lnSpc>
                <a:spcPct val="200000"/>
              </a:lnSpc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宽容: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就是指人的度量大、心胸开阔、待人宽厚。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algn="just" fontAlgn="auto">
              <a:lnSpc>
                <a:spcPct val="200000"/>
              </a:lnSpc>
            </a:pP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algn="just" fontAlgn="auto">
              <a:lnSpc>
                <a:spcPct val="200000"/>
              </a:lnSpc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《大英百科全书》对宽容的解释: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容许别人有行动和判断的自由，对不同于自己观点的见解应耐心公正地容忍。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09692" y="1623697"/>
            <a:ext cx="4980305" cy="40265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什么是宽容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63235" y="1837691"/>
            <a:ext cx="5812791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宽容是一种高贵的品质、崇高的境界;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宽容是精神的成熟、心灵的丰盈;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宽容是精神的成熟、心灵的丰盈;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宽容是一种仁爱的光芒、无上的福分;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宽容是对别人的释怀，也即是对自已善待;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宽容是一种生存的智慧、生活的艺术;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285750" indent="-285750" algn="just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宽容是看透了社会人生以后所获得的那份从容、自信和超然。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057275" y="1114427"/>
            <a:ext cx="4409440" cy="43986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9" y="151767"/>
            <a:ext cx="12191365" cy="67100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4000" y="1101726"/>
            <a:ext cx="406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28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</a:rPr>
              <a:t>关于宽容的名言警句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92346" y="1756411"/>
            <a:ext cx="6734175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宽容是文明的唯一考核(海尔普斯)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智慧的艺术就是懂得该宽容什么的艺术(威廉詹姆斯)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宽宏精神是一切事物中最伟大的(欧文)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宽容要么对人有益，要么对人有害(伯克)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严是爱，松是害，不闻不问要变坏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爱之深，责之严(法国)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严以律已，宽以待人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海纳百川，有容乃大;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不会宽容别人的人，是不配受到别人宽容的。 （俄罗斯）屠格涅夫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cs typeface="阿里巴巴普惠体" panose="00020600040101010101" charset="-122"/>
            </a:endParaRPr>
          </a:p>
          <a:p>
            <a:pPr marL="342900" indent="-34290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忍耐是痛苦的，但它的结果是甜蜜的。卢梭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5666" y="1629410"/>
            <a:ext cx="3761740" cy="4038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464185"/>
            <a:ext cx="3216275" cy="59296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610090" y="489585"/>
            <a:ext cx="2581911" cy="587883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677965" y="2520950"/>
            <a:ext cx="88360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 algn="ctr"/>
            <a:r>
              <a:rPr lang="zh-CN" altLang="en-US" sz="9600" b="1">
                <a:solidFill>
                  <a:srgbClr val="FF4B5C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+mn-ea"/>
              </a:rPr>
              <a:t>听故事、悟宽容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010095" y="1765300"/>
            <a:ext cx="4171951" cy="1004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>
              <a:lnSpc>
                <a:spcPct val="110000"/>
              </a:lnSpc>
            </a:pPr>
            <a:r>
              <a:rPr lang="en-US" altLang="zh-CN" sz="5400" b="1">
                <a:solidFill>
                  <a:srgbClr val="FF8792"/>
                </a:solidFill>
                <a:latin typeface="Aa小梨涡 (非商业使用)" panose="02010600010101010101" charset="-122"/>
                <a:ea typeface="Aa小梨涡 (非商业使用)" panose="02010600010101010101" charset="-122"/>
                <a:cs typeface="阿里巴巴普惠体" panose="00020600040101010101" charset="-122"/>
                <a:sym typeface="阿里巴巴普惠体"/>
              </a:rPr>
              <a:t>Part.02</a:t>
            </a:r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3358515" y="4033520"/>
            <a:ext cx="5474971" cy="53340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/>
          </a:lstStyle>
          <a:p>
            <a:pPr algn="ctr" fontAlgn="auto">
              <a:lnSpc>
                <a:spcPct val="12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cs typeface="阿里巴巴普惠体" panose="00020600040101010101" charset="-122"/>
                <a:sym typeface="+mn-ea"/>
              </a:rPr>
              <a:t>希望同学们今后都能做到“以律人之心律己，以恩人之心恩人”，共创和谐快乐的班集体！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阿里巴巴普惠体"/>
              <a:ea typeface="阿里巴巴普惠体"/>
              <a:cs typeface="阿里巴巴普惠体" panose="0002060004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zg1YTEzMjZkNTFlYWFmNTJjOGZjM2ZjMjAzYjNmOTUifQ=="/>
  <p:tag name="KSO_WPP_MARK_KEY" val="0281f157-3edb-4b4a-b3f2-bd1e2181c36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35"/>
  <p:tag name="KSO_WM_UNIT_TEXT_FILL_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6"/>
  <p:tag name="KSO_WM_UNIT_TEXT_FILL_FORE_SCHEMECOLOR_INDEX_BRIGHTNESS" val="0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35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35"/>
  <p:tag name="KSO_WM_UNIT_TEXT_FILL_TYP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10567,&quot;width&quot;:19199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6"/>
  <p:tag name="KSO_WM_UNIT_TEXT_FILL_FORE_SCHEMECOLOR_INDEX_BRIGHTNESS" val="0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6"/>
  <p:tag name="KSO_WM_UNIT_TEXT_FILL_FORE_SCHEMECOLOR_INDEX_BRIGHTNESS" val="0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35"/>
  <p:tag name="KSO_WM_UNIT_TEXT_FILL_TYP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35"/>
  <p:tag name="KSO_WM_UNIT_TEXT_FILL_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5"/>
  <p:tag name="KSO_WM_UNIT_TEXT_FILL_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7"/>
  <p:tag name="KSO_WM_UNIT_TEXT_FILL_FORE_SCHEMECOLOR_INDEX_BRIGHTNESS" val="0"/>
  <p:tag name="KSO_WM_UNIT_TEXT_FILL_TYPE" val="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阿里巴巴普惠">
      <a:majorFont>
        <a:latin typeface="阿里巴巴普惠体"/>
        <a:ea typeface="阿里巴巴普惠体"/>
        <a:cs typeface="Arial"/>
      </a:majorFont>
      <a:minorFont>
        <a:latin typeface="阿里巴巴普惠体"/>
        <a:ea typeface="阿里巴巴普惠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阿里巴巴普惠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阿里巴巴普惠体"/>
        <a:ea typeface="Arial"/>
        <a:cs typeface="Arial"/>
        <a:font script="Jpan" typeface="ＭＳ Ｐゴシック"/>
        <a:font script="Hang" typeface="맑은 고딕"/>
        <a:font script="Hans" typeface="阿里巴巴普惠体"/>
        <a:font script="Hant" typeface="新細明體"/>
        <a:font script="Arab" typeface="阿里巴巴普惠体"/>
        <a:font script="Hebr" typeface="阿里巴巴普惠体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阿里巴巴普惠体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阿里巴巴普惠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阿里巴巴普惠体"/>
        <a:ea typeface="Arial"/>
        <a:cs typeface="Arial"/>
        <a:font script="Jpan" typeface="ＭＳ Ｐゴシック"/>
        <a:font script="Hang" typeface="맑은 고딕"/>
        <a:font script="Hans" typeface="阿里巴巴普惠体"/>
        <a:font script="Hant" typeface="新細明體"/>
        <a:font script="Arab" typeface="阿里巴巴普惠体"/>
        <a:font script="Hebr" typeface="阿里巴巴普惠体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阿里巴巴普惠体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1254</Words>
  <Application>Microsoft Office PowerPoint</Application>
  <PresentationFormat>宽屏</PresentationFormat>
  <Paragraphs>129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5" baseType="lpstr">
      <vt:lpstr>Aa小梨涡 (非商业使用)</vt:lpstr>
      <vt:lpstr>Meiryo</vt:lpstr>
      <vt:lpstr>阿里巴巴普惠体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38</cp:revision>
  <dcterms:created xsi:type="dcterms:W3CDTF">2022-08-17T14:34:00Z</dcterms:created>
  <dcterms:modified xsi:type="dcterms:W3CDTF">2023-02-27T02:33:49Z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B919962D1D294EA2A20D44C4AE0818DE</vt:lpwstr>
  </property>
  <property fmtid="{D5CDD505-2E9C-101B-9397-08002B2CF9AE}" pid="3" name="KSOProductBuildVer">
    <vt:lpwstr>2052-11.8.2.10912</vt:lpwstr>
  </property>
</Properties>
</file>