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2" r:id="rId2"/>
    <p:sldMasterId id="2147483676" r:id="rId3"/>
  </p:sldMasterIdLst>
  <p:notesMasterIdLst>
    <p:notesMasterId r:id="rId23"/>
  </p:notesMasterIdLst>
  <p:handoutMasterIdLst>
    <p:handoutMasterId r:id="rId24"/>
  </p:handoutMasterIdLst>
  <p:sldIdLst>
    <p:sldId id="351" r:id="rId4"/>
    <p:sldId id="353" r:id="rId5"/>
    <p:sldId id="352" r:id="rId6"/>
    <p:sldId id="334" r:id="rId7"/>
    <p:sldId id="335" r:id="rId8"/>
    <p:sldId id="336" r:id="rId9"/>
    <p:sldId id="337" r:id="rId10"/>
    <p:sldId id="354" r:id="rId11"/>
    <p:sldId id="338" r:id="rId12"/>
    <p:sldId id="339" r:id="rId13"/>
    <p:sldId id="355" r:id="rId14"/>
    <p:sldId id="340" r:id="rId15"/>
    <p:sldId id="341" r:id="rId16"/>
    <p:sldId id="356" r:id="rId17"/>
    <p:sldId id="344" r:id="rId18"/>
    <p:sldId id="345" r:id="rId19"/>
    <p:sldId id="346" r:id="rId20"/>
    <p:sldId id="347" r:id="rId21"/>
    <p:sldId id="357" r:id="rId22"/>
  </p:sldIdLst>
  <p:sldSz cx="12192000" cy="6858000"/>
  <p:notesSz cx="6858000" cy="9144000"/>
  <p:custDataLst>
    <p:tags r:id="rId2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7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2023/3/2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55116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0D58448-2943-4757-B58E-AE209F8B3607}" type="datetimeFigureOut">
              <a:rPr lang="zh-CN" altLang="en-US" smtClean="0"/>
              <a:t>2023/3/2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FB5EDE69-9DA1-4B69-806F-60FAF0BACD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8905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1382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8262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9063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5EDE69-9DA1-4B69-806F-60FAF0BACD2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88052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28052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635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77501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1546-3D3E-4850-A686-DA0414B5D3B1}" type="datetimeFigureOut">
              <a:rPr lang="zh-CN" altLang="en-US" smtClean="0"/>
              <a:t>2023/3/2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0FC8E-1B39-4DDD-B4E5-D60C3ED05D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1546-3D3E-4850-A686-DA0414B5D3B1}" type="datetimeFigureOut">
              <a:rPr lang="zh-CN" altLang="en-US" smtClean="0"/>
              <a:t>2023/3/2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0FC8E-1B39-4DDD-B4E5-D60C3ED05D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1546-3D3E-4850-A686-DA0414B5D3B1}" type="datetimeFigureOut">
              <a:rPr lang="zh-CN" altLang="en-US" smtClean="0"/>
              <a:t>2023/3/2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0FC8E-1B39-4DDD-B4E5-D60C3ED05D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1546-3D3E-4850-A686-DA0414B5D3B1}" type="datetimeFigureOut">
              <a:rPr lang="zh-CN" altLang="en-US" smtClean="0"/>
              <a:t>2023/3/2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0FC8E-1B39-4DDD-B4E5-D60C3ED05D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1546-3D3E-4850-A686-DA0414B5D3B1}" type="datetimeFigureOut">
              <a:rPr lang="zh-CN" altLang="en-US" smtClean="0"/>
              <a:t>2023/3/2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0FC8E-1B39-4DDD-B4E5-D60C3ED05D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1546-3D3E-4850-A686-DA0414B5D3B1}" type="datetimeFigureOut">
              <a:rPr lang="zh-CN" altLang="en-US" smtClean="0"/>
              <a:t>2023/3/2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0FC8E-1B39-4DDD-B4E5-D60C3ED05D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1546-3D3E-4850-A686-DA0414B5D3B1}" type="datetimeFigureOut">
              <a:rPr lang="zh-CN" altLang="en-US" smtClean="0"/>
              <a:t>2023/3/2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0FC8E-1B39-4DDD-B4E5-D60C3ED05D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1546-3D3E-4850-A686-DA0414B5D3B1}" type="datetimeFigureOut">
              <a:rPr lang="zh-CN" altLang="en-US" smtClean="0"/>
              <a:t>2023/3/2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0FC8E-1B39-4DDD-B4E5-D60C3ED05D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1546-3D3E-4850-A686-DA0414B5D3B1}" type="datetimeFigureOut">
              <a:rPr lang="zh-CN" altLang="en-US" smtClean="0"/>
              <a:t>2023/3/2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0FC8E-1B39-4DDD-B4E5-D60C3ED05D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1546-3D3E-4850-A686-DA0414B5D3B1}" type="datetimeFigureOut">
              <a:rPr lang="zh-CN" altLang="en-US" smtClean="0"/>
              <a:t>2023/3/2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0FC8E-1B39-4DDD-B4E5-D60C3ED05D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1546-3D3E-4850-A686-DA0414B5D3B1}" type="datetimeFigureOut">
              <a:rPr lang="zh-CN" altLang="en-US" smtClean="0"/>
              <a:t>2023/3/2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0FC8E-1B39-4DDD-B4E5-D60C3ED05D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1546-3D3E-4850-A686-DA0414B5D3B1}" type="datetimeFigureOut">
              <a:rPr lang="zh-CN" altLang="en-US" smtClean="0"/>
              <a:t>2023/3/2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0FC8E-1B39-4DDD-B4E5-D60C3ED05D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1546-3D3E-4850-A686-DA0414B5D3B1}" type="datetimeFigureOut">
              <a:rPr lang="zh-CN" altLang="en-US" smtClean="0"/>
              <a:t>2023/3/2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0FC8E-1B39-4DDD-B4E5-D60C3ED05D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1546-3D3E-4850-A686-DA0414B5D3B1}" type="datetimeFigureOut">
              <a:rPr lang="zh-CN" altLang="en-US" smtClean="0"/>
              <a:t>2023/3/2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0FC8E-1B39-4DDD-B4E5-D60C3ED05D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1546-3D3E-4850-A686-DA0414B5D3B1}" type="datetimeFigureOut">
              <a:rPr lang="zh-CN" altLang="en-US" smtClean="0"/>
              <a:t>2023/3/2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0FC8E-1B39-4DDD-B4E5-D60C3ED05D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0573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1050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22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1546-3D3E-4850-A686-DA0414B5D3B1}" type="datetimeFigureOut">
              <a:rPr lang="zh-CN" altLang="en-US" smtClean="0"/>
              <a:t>2023/3/2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0FC8E-1B39-4DDD-B4E5-D60C3ED05D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3734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7723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5604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14652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33226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14794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61438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345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1546-3D3E-4850-A686-DA0414B5D3B1}" type="datetimeFigureOut">
              <a:rPr lang="zh-CN" altLang="en-US" smtClean="0"/>
              <a:t>2023/3/2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0FC8E-1B39-4DDD-B4E5-D60C3ED05D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1546-3D3E-4850-A686-DA0414B5D3B1}" type="datetimeFigureOut">
              <a:rPr lang="zh-CN" altLang="en-US" smtClean="0"/>
              <a:t>2023/3/2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0FC8E-1B39-4DDD-B4E5-D60C3ED05D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1546-3D3E-4850-A686-DA0414B5D3B1}" type="datetimeFigureOut">
              <a:rPr lang="zh-CN" altLang="en-US" smtClean="0"/>
              <a:t>2023/3/2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0FC8E-1B39-4DDD-B4E5-D60C3ED05D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1546-3D3E-4850-A686-DA0414B5D3B1}" type="datetimeFigureOut">
              <a:rPr lang="zh-CN" altLang="en-US" smtClean="0"/>
              <a:t>2023/3/2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0FC8E-1B39-4DDD-B4E5-D60C3ED05D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1546-3D3E-4850-A686-DA0414B5D3B1}" type="datetimeFigureOut">
              <a:rPr lang="zh-CN" altLang="en-US" smtClean="0"/>
              <a:t>2023/3/2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0FC8E-1B39-4DDD-B4E5-D60C3ED05D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1546-3D3E-4850-A686-DA0414B5D3B1}" type="datetimeFigureOut">
              <a:rPr lang="zh-CN" altLang="en-US" smtClean="0"/>
              <a:t>2023/3/2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0FC8E-1B39-4DDD-B4E5-D60C3ED05D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file:///D:\qq&#25991;&#20214;\712321467\Image\C2C\Image2\%7b75232B38-A165-1FB7-499C-2E1C792CACB5%7d.png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image" Target="file:///D:\qq&#25991;&#20214;\712321467\Image\C2C\Image2\%7b75232B38-A165-1FB7-499C-2E1C792CACB5%7d.png" TargetMode="External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C41D1546-3D3E-4850-A686-DA0414B5D3B1}" type="datetimeFigureOut">
              <a:rPr lang="zh-CN" altLang="en-US" smtClean="0"/>
              <a:t>2023/3/2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CA40FC8E-1B39-4DDD-B4E5-D60C3ED05D0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: 圆角 1"/>
          <p:cNvSpPr/>
          <p:nvPr userDrawn="1"/>
        </p:nvSpPr>
        <p:spPr>
          <a:xfrm>
            <a:off x="326571" y="293914"/>
            <a:ext cx="11506200" cy="6346372"/>
          </a:xfrm>
          <a:prstGeom prst="roundRect">
            <a:avLst>
              <a:gd name="adj" fmla="val 637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图片 1073743875" descr="学科网 zxxk.com"/>
          <p:cNvPicPr>
            <a:picLocks noChangeAspect="1"/>
          </p:cNvPicPr>
          <p:nvPr/>
        </p:nvPicPr>
        <p:blipFill>
          <a:blip r:embed="rId16" r:link="rId17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C41D1546-3D3E-4850-A686-DA0414B5D3B1}" type="datetimeFigureOut">
              <a:rPr lang="zh-CN" altLang="en-US" smtClean="0"/>
              <a:t>2023/3/2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CA40FC8E-1B39-4DDD-B4E5-D60C3ED05D0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: 圆角 1"/>
          <p:cNvSpPr/>
          <p:nvPr userDrawn="1"/>
        </p:nvSpPr>
        <p:spPr>
          <a:xfrm>
            <a:off x="326571" y="293914"/>
            <a:ext cx="11506200" cy="6346372"/>
          </a:xfrm>
          <a:prstGeom prst="roundRect">
            <a:avLst>
              <a:gd name="adj" fmla="val 637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图片 1073743875" descr="学科网 zxxk.com"/>
          <p:cNvPicPr>
            <a:picLocks noChangeAspect="1"/>
          </p:cNvPicPr>
          <p:nvPr/>
        </p:nvPicPr>
        <p:blipFill>
          <a:blip r:embed="rId16" r:link="rId17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133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3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TOP-PPT -10"/>
          <p:cNvGrpSpPr/>
          <p:nvPr/>
        </p:nvGrpSpPr>
        <p:grpSpPr>
          <a:xfrm>
            <a:off x="6581756" y="1184177"/>
            <a:ext cx="5187639" cy="3534511"/>
            <a:chOff x="389570" y="1627046"/>
            <a:chExt cx="5187639" cy="3534511"/>
          </a:xfrm>
        </p:grpSpPr>
        <p:sp>
          <p:nvSpPr>
            <p:cNvPr id="20" name="TOP-PPT -10-1"/>
            <p:cNvSpPr/>
            <p:nvPr/>
          </p:nvSpPr>
          <p:spPr>
            <a:xfrm>
              <a:off x="389832" y="2607012"/>
              <a:ext cx="4486316" cy="25545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8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itchFamily="34" charset="-122"/>
                  <a:ea typeface="微软雅黑" pitchFamily="34" charset="-122"/>
                </a:rPr>
                <a:t>管理时间</a:t>
              </a:r>
              <a:endParaRPr lang="en-US" altLang="zh-CN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endParaRPr>
            </a:p>
            <a:p>
              <a:r>
                <a:rPr lang="zh-CN" altLang="en-US" sz="8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itchFamily="34" charset="-122"/>
                  <a:ea typeface="微软雅黑" pitchFamily="34" charset="-122"/>
                </a:rPr>
                <a:t>提高效率</a:t>
              </a:r>
            </a:p>
          </p:txBody>
        </p:sp>
        <p:sp>
          <p:nvSpPr>
            <p:cNvPr id="21" name="TOP-PPT -10-2"/>
            <p:cNvSpPr/>
            <p:nvPr/>
          </p:nvSpPr>
          <p:spPr>
            <a:xfrm>
              <a:off x="389570" y="1627046"/>
              <a:ext cx="517953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高中心理健康教育时间管理</a:t>
              </a:r>
            </a:p>
          </p:txBody>
        </p:sp>
        <p:sp>
          <p:nvSpPr>
            <p:cNvPr id="22" name="TOP-PPT -10-3"/>
            <p:cNvSpPr/>
            <p:nvPr/>
          </p:nvSpPr>
          <p:spPr>
            <a:xfrm>
              <a:off x="389570" y="2053846"/>
              <a:ext cx="5187639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1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TIME MANAGEMENT OF HIGH SCHOOL MENTAL HEALTH EDUCATION</a:t>
              </a:r>
              <a:endParaRPr lang="zh-CN" altLang="en-US" sz="11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23" name="TOP-PPT -10-4"/>
            <p:cNvCxnSpPr/>
            <p:nvPr/>
          </p:nvCxnSpPr>
          <p:spPr>
            <a:xfrm flipH="1">
              <a:off x="477726" y="2315456"/>
              <a:ext cx="5003218" cy="0"/>
            </a:xfrm>
            <a:prstGeom prst="line">
              <a:avLst/>
            </a:prstGeom>
            <a:ln w="28575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/>
          <p:cNvSpPr txBox="1"/>
          <p:nvPr/>
        </p:nvSpPr>
        <p:spPr>
          <a:xfrm>
            <a:off x="1001395" y="546100"/>
            <a:ext cx="6096000" cy="4000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 b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高效利用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1035942" y="1470374"/>
            <a:ext cx="6716223" cy="2781877"/>
            <a:chOff x="3949405" y="1952925"/>
            <a:chExt cx="6716223" cy="2781877"/>
          </a:xfrm>
        </p:grpSpPr>
        <p:grpSp>
          <p:nvGrpSpPr>
            <p:cNvPr id="8" name="íṧļíḋe"/>
            <p:cNvGrpSpPr/>
            <p:nvPr/>
          </p:nvGrpSpPr>
          <p:grpSpPr>
            <a:xfrm>
              <a:off x="3949405" y="1952925"/>
              <a:ext cx="6716223" cy="2781877"/>
              <a:chOff x="3781421" y="3357388"/>
              <a:chExt cx="6716223" cy="2781877"/>
            </a:xfrm>
          </p:grpSpPr>
          <p:sp>
            <p:nvSpPr>
              <p:cNvPr id="10" name="íš1îḋê"/>
              <p:cNvSpPr/>
              <p:nvPr/>
            </p:nvSpPr>
            <p:spPr>
              <a:xfrm>
                <a:off x="3781421" y="3357388"/>
                <a:ext cx="6273644" cy="2781877"/>
              </a:xfrm>
              <a:prstGeom prst="rect">
                <a:avLst/>
              </a:prstGeom>
              <a:noFill/>
              <a:ln w="38100">
                <a:solidFill>
                  <a:srgbClr val="0070C0"/>
                </a:solidFill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algn="ctr"/>
                <a:endParaRPr lang="zh-CN" alt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grpSp>
            <p:nvGrpSpPr>
              <p:cNvPr id="11" name="i$ḷiḍè"/>
              <p:cNvGrpSpPr/>
              <p:nvPr/>
            </p:nvGrpSpPr>
            <p:grpSpPr>
              <a:xfrm>
                <a:off x="4352499" y="3629458"/>
                <a:ext cx="6145145" cy="461665"/>
                <a:chOff x="1343743" y="2445547"/>
                <a:chExt cx="4377707" cy="461665"/>
              </a:xfrm>
            </p:grpSpPr>
            <p:sp>
              <p:nvSpPr>
                <p:cNvPr id="13" name="îşliḍé"/>
                <p:cNvSpPr txBox="1"/>
                <p:nvPr/>
              </p:nvSpPr>
              <p:spPr>
                <a:xfrm>
                  <a:off x="1343743" y="2445547"/>
                  <a:ext cx="2123849" cy="46166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lIns="91440" tIns="45720" rIns="91440" bIns="45720" anchor="ctr" anchorCtr="0">
                  <a:spAutoFit/>
                </a:bodyPr>
                <a:lstStyle/>
                <a:p>
                  <a:pPr lvl="0">
                    <a:defRPr/>
                  </a:pPr>
                  <a:r>
                    <a:rPr lang="zh-CN" altLang="en-US" sz="2400" b="1" dirty="0">
                      <a:solidFill>
                        <a:srgbClr val="0070C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时间管理通则</a:t>
                  </a:r>
                  <a:endParaRPr lang="en-US" altLang="zh-CN" sz="2400" b="1" dirty="0">
                    <a:solidFill>
                      <a:srgbClr val="0070C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5" name="íŝļïḑé"/>
                <p:cNvSpPr txBox="1"/>
                <p:nvPr/>
              </p:nvSpPr>
              <p:spPr>
                <a:xfrm>
                  <a:off x="3523382" y="2503323"/>
                  <a:ext cx="2198068" cy="369332"/>
                </a:xfrm>
                <a:prstGeom prst="rect">
                  <a:avLst/>
                </a:prstGeom>
                <a:noFill/>
                <a:ln w="38100">
                  <a:noFill/>
                  <a:round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spAutoFit/>
                </a:bodyPr>
                <a:lstStyle>
                  <a:defPPr>
                    <a:defRPr lang="zh-CN"/>
                  </a:defPPr>
                  <a:lvl1pPr algn="ctr"/>
                  <a:lvl2pPr>
                    <a:defRPr>
                      <a:solidFill>
                        <a:schemeClr val="lt1"/>
                      </a:solidFill>
                    </a:defRPr>
                  </a:lvl2pPr>
                  <a:lvl3pPr>
                    <a:defRPr>
                      <a:solidFill>
                        <a:schemeClr val="lt1"/>
                      </a:solidFill>
                    </a:defRPr>
                  </a:lvl3pPr>
                  <a:lvl4pPr>
                    <a:defRPr>
                      <a:solidFill>
                        <a:schemeClr val="lt1"/>
                      </a:solidFill>
                    </a:defRPr>
                  </a:lvl4pPr>
                  <a:lvl5pPr>
                    <a:defRPr>
                      <a:solidFill>
                        <a:schemeClr val="lt1"/>
                      </a:solidFill>
                    </a:defRPr>
                  </a:lvl5pPr>
                  <a:lvl6pPr>
                    <a:defRPr>
                      <a:solidFill>
                        <a:schemeClr val="lt1"/>
                      </a:solidFill>
                    </a:defRPr>
                  </a:lvl6pPr>
                  <a:lvl7pPr>
                    <a:defRPr>
                      <a:solidFill>
                        <a:schemeClr val="lt1"/>
                      </a:solidFill>
                    </a:defRPr>
                  </a:lvl7pPr>
                  <a:lvl8pPr>
                    <a:defRPr>
                      <a:solidFill>
                        <a:schemeClr val="lt1"/>
                      </a:solidFill>
                    </a:defRPr>
                  </a:lvl8pPr>
                  <a:lvl9pPr>
                    <a:defRPr>
                      <a:solidFill>
                        <a:schemeClr val="lt1"/>
                      </a:solidFill>
                    </a:defRPr>
                  </a:lvl9pPr>
                </a:lstStyle>
                <a:p>
                  <a:pPr lvl="0" algn="l">
                    <a:buClrTx/>
                    <a:buSzTx/>
                    <a:buFontTx/>
                  </a:pPr>
                  <a:endParaRPr lang="zh-CN" altLang="en-US" sz="1800" b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阿里巴巴普惠体" panose="00020600040101010101" pitchFamily="18" charset="-122"/>
                  </a:endParaRPr>
                </a:p>
              </p:txBody>
            </p:sp>
          </p:grpSp>
          <p:sp>
            <p:nvSpPr>
              <p:cNvPr id="12" name="ïṧlîḓe"/>
              <p:cNvSpPr/>
              <p:nvPr/>
            </p:nvSpPr>
            <p:spPr bwMode="auto">
              <a:xfrm>
                <a:off x="4080613" y="3694795"/>
                <a:ext cx="271887" cy="330993"/>
              </a:xfrm>
              <a:custGeom>
                <a:avLst/>
                <a:gdLst>
                  <a:gd name="connsiteX0" fmla="*/ 171450 w 438150"/>
                  <a:gd name="connsiteY0" fmla="*/ 219075 h 533400"/>
                  <a:gd name="connsiteX1" fmla="*/ 171450 w 438150"/>
                  <a:gd name="connsiteY1" fmla="*/ 295275 h 533400"/>
                  <a:gd name="connsiteX2" fmla="*/ 247650 w 438150"/>
                  <a:gd name="connsiteY2" fmla="*/ 295275 h 533400"/>
                  <a:gd name="connsiteX3" fmla="*/ 285750 w 438150"/>
                  <a:gd name="connsiteY3" fmla="*/ 257175 h 533400"/>
                  <a:gd name="connsiteX4" fmla="*/ 247650 w 438150"/>
                  <a:gd name="connsiteY4" fmla="*/ 219075 h 533400"/>
                  <a:gd name="connsiteX5" fmla="*/ 152400 w 438150"/>
                  <a:gd name="connsiteY5" fmla="*/ 200025 h 533400"/>
                  <a:gd name="connsiteX6" fmla="*/ 247650 w 438150"/>
                  <a:gd name="connsiteY6" fmla="*/ 200025 h 533400"/>
                  <a:gd name="connsiteX7" fmla="*/ 304800 w 438150"/>
                  <a:gd name="connsiteY7" fmla="*/ 257175 h 533400"/>
                  <a:gd name="connsiteX8" fmla="*/ 247650 w 438150"/>
                  <a:gd name="connsiteY8" fmla="*/ 314325 h 533400"/>
                  <a:gd name="connsiteX9" fmla="*/ 171450 w 438150"/>
                  <a:gd name="connsiteY9" fmla="*/ 314325 h 533400"/>
                  <a:gd name="connsiteX10" fmla="*/ 171450 w 438150"/>
                  <a:gd name="connsiteY10" fmla="*/ 409575 h 533400"/>
                  <a:gd name="connsiteX11" fmla="*/ 152400 w 438150"/>
                  <a:gd name="connsiteY11" fmla="*/ 409575 h 533400"/>
                  <a:gd name="connsiteX12" fmla="*/ 304800 w 438150"/>
                  <a:gd name="connsiteY12" fmla="*/ 32480 h 533400"/>
                  <a:gd name="connsiteX13" fmla="*/ 304800 w 438150"/>
                  <a:gd name="connsiteY13" fmla="*/ 133350 h 533400"/>
                  <a:gd name="connsiteX14" fmla="*/ 405574 w 438150"/>
                  <a:gd name="connsiteY14" fmla="*/ 133350 h 533400"/>
                  <a:gd name="connsiteX15" fmla="*/ 19050 w 438150"/>
                  <a:gd name="connsiteY15" fmla="*/ 19050 h 533400"/>
                  <a:gd name="connsiteX16" fmla="*/ 19050 w 438150"/>
                  <a:gd name="connsiteY16" fmla="*/ 514350 h 533400"/>
                  <a:gd name="connsiteX17" fmla="*/ 419100 w 438150"/>
                  <a:gd name="connsiteY17" fmla="*/ 514350 h 533400"/>
                  <a:gd name="connsiteX18" fmla="*/ 419100 w 438150"/>
                  <a:gd name="connsiteY18" fmla="*/ 152400 h 533400"/>
                  <a:gd name="connsiteX19" fmla="*/ 285750 w 438150"/>
                  <a:gd name="connsiteY19" fmla="*/ 152400 h 533400"/>
                  <a:gd name="connsiteX20" fmla="*/ 285750 w 438150"/>
                  <a:gd name="connsiteY20" fmla="*/ 19050 h 533400"/>
                  <a:gd name="connsiteX21" fmla="*/ 0 w 438150"/>
                  <a:gd name="connsiteY21" fmla="*/ 0 h 533400"/>
                  <a:gd name="connsiteX22" fmla="*/ 299180 w 438150"/>
                  <a:gd name="connsiteY22" fmla="*/ 0 h 533400"/>
                  <a:gd name="connsiteX23" fmla="*/ 438150 w 438150"/>
                  <a:gd name="connsiteY23" fmla="*/ 138970 h 533400"/>
                  <a:gd name="connsiteX24" fmla="*/ 438150 w 438150"/>
                  <a:gd name="connsiteY24" fmla="*/ 533400 h 533400"/>
                  <a:gd name="connsiteX25" fmla="*/ 0 w 438150"/>
                  <a:gd name="connsiteY25" fmla="*/ 533400 h 533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438150" h="533400">
                    <a:moveTo>
                      <a:pt x="171450" y="219075"/>
                    </a:moveTo>
                    <a:lnTo>
                      <a:pt x="171450" y="295275"/>
                    </a:lnTo>
                    <a:lnTo>
                      <a:pt x="247650" y="295275"/>
                    </a:lnTo>
                    <a:cubicBezTo>
                      <a:pt x="268700" y="295275"/>
                      <a:pt x="285750" y="278225"/>
                      <a:pt x="285750" y="257175"/>
                    </a:cubicBezTo>
                    <a:cubicBezTo>
                      <a:pt x="285750" y="236125"/>
                      <a:pt x="268700" y="219075"/>
                      <a:pt x="247650" y="219075"/>
                    </a:cubicBezTo>
                    <a:close/>
                    <a:moveTo>
                      <a:pt x="152400" y="200025"/>
                    </a:moveTo>
                    <a:lnTo>
                      <a:pt x="247650" y="200025"/>
                    </a:lnTo>
                    <a:cubicBezTo>
                      <a:pt x="279178" y="200025"/>
                      <a:pt x="304800" y="225647"/>
                      <a:pt x="304800" y="257175"/>
                    </a:cubicBezTo>
                    <a:cubicBezTo>
                      <a:pt x="304800" y="288703"/>
                      <a:pt x="279178" y="314325"/>
                      <a:pt x="247650" y="314325"/>
                    </a:cubicBezTo>
                    <a:lnTo>
                      <a:pt x="171450" y="314325"/>
                    </a:lnTo>
                    <a:lnTo>
                      <a:pt x="171450" y="409575"/>
                    </a:lnTo>
                    <a:lnTo>
                      <a:pt x="152400" y="409575"/>
                    </a:lnTo>
                    <a:close/>
                    <a:moveTo>
                      <a:pt x="304800" y="32480"/>
                    </a:moveTo>
                    <a:lnTo>
                      <a:pt x="304800" y="133350"/>
                    </a:lnTo>
                    <a:lnTo>
                      <a:pt x="405574" y="133350"/>
                    </a:lnTo>
                    <a:close/>
                    <a:moveTo>
                      <a:pt x="19050" y="19050"/>
                    </a:moveTo>
                    <a:lnTo>
                      <a:pt x="19050" y="514350"/>
                    </a:lnTo>
                    <a:lnTo>
                      <a:pt x="419100" y="514350"/>
                    </a:lnTo>
                    <a:lnTo>
                      <a:pt x="419100" y="152400"/>
                    </a:lnTo>
                    <a:lnTo>
                      <a:pt x="285750" y="152400"/>
                    </a:lnTo>
                    <a:lnTo>
                      <a:pt x="285750" y="19050"/>
                    </a:lnTo>
                    <a:close/>
                    <a:moveTo>
                      <a:pt x="0" y="0"/>
                    </a:moveTo>
                    <a:lnTo>
                      <a:pt x="299180" y="0"/>
                    </a:lnTo>
                    <a:lnTo>
                      <a:pt x="438150" y="138970"/>
                    </a:lnTo>
                    <a:lnTo>
                      <a:pt x="438150" y="533400"/>
                    </a:lnTo>
                    <a:lnTo>
                      <a:pt x="0" y="53340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endParaRPr/>
              </a:p>
            </p:txBody>
          </p:sp>
        </p:grpSp>
        <p:sp>
          <p:nvSpPr>
            <p:cNvPr id="9" name="文本框 8"/>
            <p:cNvSpPr txBox="1"/>
            <p:nvPr/>
          </p:nvSpPr>
          <p:spPr>
            <a:xfrm>
              <a:off x="4151488" y="2820033"/>
              <a:ext cx="5927627" cy="17054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  <a:defRPr/>
              </a:pPr>
              <a:r>
                <a:rPr lang="zh-CN" altLang="en-US" dirty="0">
                  <a:solidFill>
                    <a:prstClr val="blac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把每天要做的事列一份清单。用数字表明优先顺序，从最重要的事情做起。每天都这么做，养成习惯。</a:t>
              </a:r>
            </a:p>
            <a:p>
              <a:pPr algn="just">
                <a:lnSpc>
                  <a:spcPct val="150000"/>
                </a:lnSpc>
                <a:defRPr/>
              </a:pPr>
              <a:r>
                <a:rPr lang="en-US" altLang="zh-CN" dirty="0">
                  <a:solidFill>
                    <a:prstClr val="blac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——</a:t>
              </a:r>
              <a:r>
                <a:rPr lang="zh-CN" altLang="en-US" dirty="0">
                  <a:solidFill>
                    <a:prstClr val="blac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世界最大的钢铁制造公司伯利恒钢铁公司管理顾问李爱菲</a:t>
              </a:r>
            </a:p>
          </p:txBody>
        </p:sp>
      </p:grpSp>
      <p:sp>
        <p:nvSpPr>
          <p:cNvPr id="16" name="文本框 15"/>
          <p:cNvSpPr txBox="1"/>
          <p:nvPr/>
        </p:nvSpPr>
        <p:spPr>
          <a:xfrm>
            <a:off x="1001486" y="4420181"/>
            <a:ext cx="6308099" cy="17054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启示：</a:t>
            </a:r>
            <a:r>
              <a:rPr lang="zh-CN" altLang="en-US" sz="18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确保自己一直都在做最重要的事情，实际上也就是确保了自己的时间一直都在被高效的利用。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建议：</a:t>
            </a:r>
            <a:r>
              <a:rPr lang="zh-CN" altLang="en-US" sz="18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我们要保证自己的学习效率，就要多做和自己水平相适应的题目，既有成就感又能提高自己的解题能力。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30845" y="2594610"/>
            <a:ext cx="2772410" cy="331597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6445563" y="3289431"/>
            <a:ext cx="4719734" cy="11068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lang="zh-CN" altLang="en-US" sz="6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掌握节奏</a:t>
            </a:r>
            <a:endParaRPr lang="zh-CN" altLang="en-US" sz="66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360285" y="2193290"/>
            <a:ext cx="2889250" cy="8299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4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汉仪霸蛮体 W" panose="00020600040101010101" pitchFamily="18" charset="-122"/>
                <a:ea typeface="汉仪霸蛮体 W" panose="00020600040101010101" pitchFamily="18" charset="-122"/>
              </a:rPr>
              <a:t>第三章节</a:t>
            </a:r>
            <a:endParaRPr lang="en-US" altLang="zh-CN" sz="48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汉仪霸蛮体 W" panose="00020600040101010101" pitchFamily="18" charset="-122"/>
              <a:ea typeface="汉仪霸蛮体 W" panose="00020600040101010101" pitchFamily="18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/>
          <p:cNvSpPr txBox="1"/>
          <p:nvPr/>
        </p:nvSpPr>
        <p:spPr>
          <a:xfrm>
            <a:off x="1001395" y="555625"/>
            <a:ext cx="6096000" cy="4000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 b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掌握节奏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5098865" y="1635196"/>
            <a:ext cx="6242838" cy="4275819"/>
            <a:chOff x="5177888" y="1635196"/>
            <a:chExt cx="6242838" cy="4275819"/>
          </a:xfrm>
        </p:grpSpPr>
        <p:sp>
          <p:nvSpPr>
            <p:cNvPr id="8" name="文本框 7"/>
            <p:cNvSpPr txBox="1"/>
            <p:nvPr/>
          </p:nvSpPr>
          <p:spPr>
            <a:xfrm>
              <a:off x="5177888" y="2340286"/>
              <a:ext cx="5561292" cy="253640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 algn="just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注意研究你精力最充沛、脑子最清楚的时段，在此时段做最有价值的事。</a:t>
              </a:r>
            </a:p>
            <a:p>
              <a:pPr marL="285750" lvl="0" indent="-285750" algn="just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注意研究你注意力集中的时间有多长，在此时间内解决问题。</a:t>
              </a:r>
            </a:p>
            <a:p>
              <a:pPr marL="285750" lvl="0" indent="-285750" algn="just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该休息的时候一定要休息，在你感到疲倦之前就休息，你每天清醒的时间，就多增加了</a:t>
              </a:r>
              <a:r>
                <a:rPr lang="en-US" altLang="zh-CN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r>
                <a: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小时。</a:t>
              </a: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9368769" y="1635196"/>
              <a:ext cx="2051957" cy="4275819"/>
              <a:chOff x="9300633" y="1195731"/>
              <a:chExt cx="2051957" cy="4275819"/>
            </a:xfrm>
            <a:solidFill>
              <a:srgbClr val="F6881A"/>
            </a:solidFill>
          </p:grpSpPr>
          <p:grpSp>
            <p:nvGrpSpPr>
              <p:cNvPr id="10" name="组合 9"/>
              <p:cNvGrpSpPr/>
              <p:nvPr/>
            </p:nvGrpSpPr>
            <p:grpSpPr>
              <a:xfrm>
                <a:off x="9300633" y="1195731"/>
                <a:ext cx="2051957" cy="1410180"/>
                <a:chOff x="7326085" y="1167127"/>
                <a:chExt cx="2051957" cy="1410180"/>
              </a:xfrm>
              <a:grpFill/>
            </p:grpSpPr>
            <p:cxnSp>
              <p:nvCxnSpPr>
                <p:cNvPr id="15" name="直接连接符 14"/>
                <p:cNvCxnSpPr/>
                <p:nvPr/>
              </p:nvCxnSpPr>
              <p:spPr>
                <a:xfrm>
                  <a:off x="7326085" y="1373956"/>
                  <a:ext cx="2051957" cy="0"/>
                </a:xfrm>
                <a:prstGeom prst="line">
                  <a:avLst/>
                </a:prstGeom>
                <a:grpFill/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直接连接符 15"/>
                <p:cNvCxnSpPr/>
                <p:nvPr/>
              </p:nvCxnSpPr>
              <p:spPr>
                <a:xfrm flipH="1" flipV="1">
                  <a:off x="9142790" y="1167127"/>
                  <a:ext cx="0" cy="1410180"/>
                </a:xfrm>
                <a:prstGeom prst="line">
                  <a:avLst/>
                </a:prstGeom>
                <a:grpFill/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组合 10"/>
              <p:cNvGrpSpPr/>
              <p:nvPr/>
            </p:nvGrpSpPr>
            <p:grpSpPr>
              <a:xfrm>
                <a:off x="10106121" y="5127130"/>
                <a:ext cx="728438" cy="344420"/>
                <a:chOff x="10117006" y="5121044"/>
                <a:chExt cx="728438" cy="344420"/>
              </a:xfrm>
              <a:grpFill/>
            </p:grpSpPr>
            <p:sp>
              <p:nvSpPr>
                <p:cNvPr id="12" name="椭圆 11"/>
                <p:cNvSpPr/>
                <p:nvPr/>
              </p:nvSpPr>
              <p:spPr>
                <a:xfrm>
                  <a:off x="10507987" y="5121044"/>
                  <a:ext cx="337457" cy="344420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atin typeface="汉仪超级战甲W" panose="00020600040101010101" pitchFamily="18" charset="-122"/>
                    <a:ea typeface="汉仪超级战甲W" panose="00020600040101010101" pitchFamily="18" charset="-122"/>
                  </a:endParaRPr>
                </a:p>
              </p:txBody>
            </p:sp>
            <p:sp>
              <p:nvSpPr>
                <p:cNvPr id="13" name="椭圆 12"/>
                <p:cNvSpPr/>
                <p:nvPr/>
              </p:nvSpPr>
              <p:spPr>
                <a:xfrm>
                  <a:off x="10117006" y="5206213"/>
                  <a:ext cx="258229" cy="254552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atin typeface="汉仪超级战甲W" panose="00020600040101010101" pitchFamily="18" charset="-122"/>
                    <a:ea typeface="汉仪超级战甲W" panose="00020600040101010101" pitchFamily="18" charset="-122"/>
                  </a:endParaRPr>
                </a:p>
              </p:txBody>
            </p:sp>
          </p:grpSp>
        </p:grp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67790" y="2339975"/>
            <a:ext cx="3285490" cy="309816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/>
          <p:cNvSpPr txBox="1"/>
          <p:nvPr/>
        </p:nvSpPr>
        <p:spPr>
          <a:xfrm>
            <a:off x="1001395" y="555625"/>
            <a:ext cx="6096000" cy="4000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 b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掌握节奏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777569" y="1628566"/>
            <a:ext cx="7462918" cy="4507061"/>
            <a:chOff x="5618246" y="1775822"/>
            <a:chExt cx="7462918" cy="4507061"/>
          </a:xfrm>
        </p:grpSpPr>
        <p:grpSp>
          <p:nvGrpSpPr>
            <p:cNvPr id="8" name="组合 7"/>
            <p:cNvGrpSpPr/>
            <p:nvPr/>
          </p:nvGrpSpPr>
          <p:grpSpPr>
            <a:xfrm>
              <a:off x="5618246" y="1775822"/>
              <a:ext cx="7462918" cy="4507061"/>
              <a:chOff x="5911757" y="2080622"/>
              <a:chExt cx="7462918" cy="4507061"/>
            </a:xfrm>
          </p:grpSpPr>
          <p:grpSp>
            <p:nvGrpSpPr>
              <p:cNvPr id="10" name="组合 9"/>
              <p:cNvGrpSpPr/>
              <p:nvPr/>
            </p:nvGrpSpPr>
            <p:grpSpPr>
              <a:xfrm>
                <a:off x="5911757" y="2080622"/>
                <a:ext cx="4988759" cy="711741"/>
                <a:chOff x="5742424" y="3299822"/>
                <a:chExt cx="4988759" cy="711741"/>
              </a:xfrm>
            </p:grpSpPr>
            <p:sp>
              <p:nvSpPr>
                <p:cNvPr id="15" name="ïsḻîdè"/>
                <p:cNvSpPr/>
                <p:nvPr/>
              </p:nvSpPr>
              <p:spPr>
                <a:xfrm>
                  <a:off x="6335771" y="3299822"/>
                  <a:ext cx="4395412" cy="711741"/>
                </a:xfrm>
                <a:prstGeom prst="rect">
                  <a:avLst/>
                </a:prstGeom>
                <a:noFill/>
                <a:ln w="12700" cap="rnd">
                  <a:noFill/>
                  <a:prstDash val="solid"/>
                  <a:round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9pPr>
                </a:lstStyle>
                <a:p>
                  <a:r>
                    <a:rPr lang="zh-CN" altLang="en-US" sz="2400" b="1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sym typeface="+mn-ea"/>
                    </a:rPr>
                    <a:t>掌握节奏</a:t>
                  </a:r>
                  <a:endParaRPr lang="id-ID" altLang="zh-CN" sz="2400" b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16" name="îsļiďe"/>
                <p:cNvSpPr/>
                <p:nvPr/>
              </p:nvSpPr>
              <p:spPr>
                <a:xfrm>
                  <a:off x="5742424" y="3431281"/>
                  <a:ext cx="487329" cy="487329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noAutofit/>
                </a:bodyPr>
                <a:lstStyle/>
                <a:p>
                  <a:pPr algn="ctr" defTabSz="914400"/>
                  <a:endParaRPr lang="zh-CN" altLang="en-US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17" name="ïşlídê"/>
                <p:cNvSpPr/>
                <p:nvPr/>
              </p:nvSpPr>
              <p:spPr>
                <a:xfrm>
                  <a:off x="5848442" y="3537670"/>
                  <a:ext cx="275291" cy="274551"/>
                </a:xfrm>
                <a:custGeom>
                  <a:avLst/>
                  <a:gdLst>
                    <a:gd name="connsiteX0" fmla="*/ 221655 w 603405"/>
                    <a:gd name="connsiteY0" fmla="*/ 220235 h 601782"/>
                    <a:gd name="connsiteX1" fmla="*/ 382456 w 603405"/>
                    <a:gd name="connsiteY1" fmla="*/ 220235 h 601782"/>
                    <a:gd name="connsiteX2" fmla="*/ 411961 w 603405"/>
                    <a:gd name="connsiteY2" fmla="*/ 249698 h 601782"/>
                    <a:gd name="connsiteX3" fmla="*/ 411961 w 603405"/>
                    <a:gd name="connsiteY3" fmla="*/ 297576 h 601782"/>
                    <a:gd name="connsiteX4" fmla="*/ 411961 w 603405"/>
                    <a:gd name="connsiteY4" fmla="*/ 403275 h 601782"/>
                    <a:gd name="connsiteX5" fmla="*/ 382456 w 603405"/>
                    <a:gd name="connsiteY5" fmla="*/ 432738 h 601782"/>
                    <a:gd name="connsiteX6" fmla="*/ 371392 w 603405"/>
                    <a:gd name="connsiteY6" fmla="*/ 432738 h 601782"/>
                    <a:gd name="connsiteX7" fmla="*/ 371392 w 603405"/>
                    <a:gd name="connsiteY7" fmla="*/ 572319 h 601782"/>
                    <a:gd name="connsiteX8" fmla="*/ 341887 w 603405"/>
                    <a:gd name="connsiteY8" fmla="*/ 601782 h 601782"/>
                    <a:gd name="connsiteX9" fmla="*/ 262593 w 603405"/>
                    <a:gd name="connsiteY9" fmla="*/ 601782 h 601782"/>
                    <a:gd name="connsiteX10" fmla="*/ 233088 w 603405"/>
                    <a:gd name="connsiteY10" fmla="*/ 572319 h 601782"/>
                    <a:gd name="connsiteX11" fmla="*/ 233088 w 603405"/>
                    <a:gd name="connsiteY11" fmla="*/ 433106 h 601782"/>
                    <a:gd name="connsiteX12" fmla="*/ 221655 w 603405"/>
                    <a:gd name="connsiteY12" fmla="*/ 433106 h 601782"/>
                    <a:gd name="connsiteX13" fmla="*/ 192150 w 603405"/>
                    <a:gd name="connsiteY13" fmla="*/ 403643 h 601782"/>
                    <a:gd name="connsiteX14" fmla="*/ 192150 w 603405"/>
                    <a:gd name="connsiteY14" fmla="*/ 297576 h 601782"/>
                    <a:gd name="connsiteX15" fmla="*/ 192150 w 603405"/>
                    <a:gd name="connsiteY15" fmla="*/ 249698 h 601782"/>
                    <a:gd name="connsiteX16" fmla="*/ 221655 w 603405"/>
                    <a:gd name="connsiteY16" fmla="*/ 220235 h 601782"/>
                    <a:gd name="connsiteX17" fmla="*/ 29507 w 603405"/>
                    <a:gd name="connsiteY17" fmla="*/ 141060 h 601782"/>
                    <a:gd name="connsiteX18" fmla="*/ 162290 w 603405"/>
                    <a:gd name="connsiteY18" fmla="*/ 141060 h 601782"/>
                    <a:gd name="connsiteX19" fmla="*/ 191797 w 603405"/>
                    <a:gd name="connsiteY19" fmla="*/ 170522 h 601782"/>
                    <a:gd name="connsiteX20" fmla="*/ 191797 w 603405"/>
                    <a:gd name="connsiteY20" fmla="*/ 182306 h 601782"/>
                    <a:gd name="connsiteX21" fmla="*/ 147536 w 603405"/>
                    <a:gd name="connsiteY21" fmla="*/ 249699 h 601782"/>
                    <a:gd name="connsiteX22" fmla="*/ 147536 w 603405"/>
                    <a:gd name="connsiteY22" fmla="*/ 403634 h 601782"/>
                    <a:gd name="connsiteX23" fmla="*/ 156388 w 603405"/>
                    <a:gd name="connsiteY23" fmla="*/ 438251 h 601782"/>
                    <a:gd name="connsiteX24" fmla="*/ 156388 w 603405"/>
                    <a:gd name="connsiteY24" fmla="*/ 444880 h 601782"/>
                    <a:gd name="connsiteX25" fmla="*/ 126881 w 603405"/>
                    <a:gd name="connsiteY25" fmla="*/ 474341 h 601782"/>
                    <a:gd name="connsiteX26" fmla="*/ 64916 w 603405"/>
                    <a:gd name="connsiteY26" fmla="*/ 474341 h 601782"/>
                    <a:gd name="connsiteX27" fmla="*/ 35409 w 603405"/>
                    <a:gd name="connsiteY27" fmla="*/ 444880 h 601782"/>
                    <a:gd name="connsiteX28" fmla="*/ 35409 w 603405"/>
                    <a:gd name="connsiteY28" fmla="*/ 327035 h 601782"/>
                    <a:gd name="connsiteX29" fmla="*/ 29507 w 603405"/>
                    <a:gd name="connsiteY29" fmla="*/ 327035 h 601782"/>
                    <a:gd name="connsiteX30" fmla="*/ 0 w 603405"/>
                    <a:gd name="connsiteY30" fmla="*/ 297573 h 601782"/>
                    <a:gd name="connsiteX31" fmla="*/ 0 w 603405"/>
                    <a:gd name="connsiteY31" fmla="*/ 170522 h 601782"/>
                    <a:gd name="connsiteX32" fmla="*/ 29507 w 603405"/>
                    <a:gd name="connsiteY32" fmla="*/ 141060 h 601782"/>
                    <a:gd name="connsiteX33" fmla="*/ 441115 w 603405"/>
                    <a:gd name="connsiteY33" fmla="*/ 140707 h 601782"/>
                    <a:gd name="connsiteX34" fmla="*/ 573898 w 603405"/>
                    <a:gd name="connsiteY34" fmla="*/ 140707 h 601782"/>
                    <a:gd name="connsiteX35" fmla="*/ 603405 w 603405"/>
                    <a:gd name="connsiteY35" fmla="*/ 170170 h 601782"/>
                    <a:gd name="connsiteX36" fmla="*/ 603405 w 603405"/>
                    <a:gd name="connsiteY36" fmla="*/ 296859 h 601782"/>
                    <a:gd name="connsiteX37" fmla="*/ 573898 w 603405"/>
                    <a:gd name="connsiteY37" fmla="*/ 326322 h 601782"/>
                    <a:gd name="connsiteX38" fmla="*/ 567996 w 603405"/>
                    <a:gd name="connsiteY38" fmla="*/ 326322 h 601782"/>
                    <a:gd name="connsiteX39" fmla="*/ 567996 w 603405"/>
                    <a:gd name="connsiteY39" fmla="*/ 444173 h 601782"/>
                    <a:gd name="connsiteX40" fmla="*/ 538489 w 603405"/>
                    <a:gd name="connsiteY40" fmla="*/ 473635 h 601782"/>
                    <a:gd name="connsiteX41" fmla="*/ 476524 w 603405"/>
                    <a:gd name="connsiteY41" fmla="*/ 473635 h 601782"/>
                    <a:gd name="connsiteX42" fmla="*/ 447017 w 603405"/>
                    <a:gd name="connsiteY42" fmla="*/ 444173 h 601782"/>
                    <a:gd name="connsiteX43" fmla="*/ 447017 w 603405"/>
                    <a:gd name="connsiteY43" fmla="*/ 437175 h 601782"/>
                    <a:gd name="connsiteX44" fmla="*/ 455869 w 603405"/>
                    <a:gd name="connsiteY44" fmla="*/ 402925 h 601782"/>
                    <a:gd name="connsiteX45" fmla="*/ 455869 w 603405"/>
                    <a:gd name="connsiteY45" fmla="*/ 248983 h 601782"/>
                    <a:gd name="connsiteX46" fmla="*/ 411608 w 603405"/>
                    <a:gd name="connsiteY46" fmla="*/ 181955 h 601782"/>
                    <a:gd name="connsiteX47" fmla="*/ 411608 w 603405"/>
                    <a:gd name="connsiteY47" fmla="*/ 170170 h 601782"/>
                    <a:gd name="connsiteX48" fmla="*/ 441115 w 603405"/>
                    <a:gd name="connsiteY48" fmla="*/ 140707 h 601782"/>
                    <a:gd name="connsiteX49" fmla="*/ 301843 w 603405"/>
                    <a:gd name="connsiteY49" fmla="*/ 58922 h 601782"/>
                    <a:gd name="connsiteX50" fmla="*/ 370256 w 603405"/>
                    <a:gd name="connsiteY50" fmla="*/ 127230 h 601782"/>
                    <a:gd name="connsiteX51" fmla="*/ 301843 w 603405"/>
                    <a:gd name="connsiteY51" fmla="*/ 195538 h 601782"/>
                    <a:gd name="connsiteX52" fmla="*/ 233430 w 603405"/>
                    <a:gd name="connsiteY52" fmla="*/ 127230 h 601782"/>
                    <a:gd name="connsiteX53" fmla="*/ 301843 w 603405"/>
                    <a:gd name="connsiteY53" fmla="*/ 58922 h 601782"/>
                    <a:gd name="connsiteX54" fmla="*/ 508036 w 603405"/>
                    <a:gd name="connsiteY54" fmla="*/ 0 h 601782"/>
                    <a:gd name="connsiteX55" fmla="*/ 567629 w 603405"/>
                    <a:gd name="connsiteY55" fmla="*/ 59487 h 601782"/>
                    <a:gd name="connsiteX56" fmla="*/ 508036 w 603405"/>
                    <a:gd name="connsiteY56" fmla="*/ 118974 h 601782"/>
                    <a:gd name="connsiteX57" fmla="*/ 448443 w 603405"/>
                    <a:gd name="connsiteY57" fmla="*/ 59487 h 601782"/>
                    <a:gd name="connsiteX58" fmla="*/ 508036 w 603405"/>
                    <a:gd name="connsiteY58" fmla="*/ 0 h 601782"/>
                    <a:gd name="connsiteX59" fmla="*/ 95863 w 603405"/>
                    <a:gd name="connsiteY59" fmla="*/ 0 h 601782"/>
                    <a:gd name="connsiteX60" fmla="*/ 155244 w 603405"/>
                    <a:gd name="connsiteY60" fmla="*/ 59487 h 601782"/>
                    <a:gd name="connsiteX61" fmla="*/ 95863 w 603405"/>
                    <a:gd name="connsiteY61" fmla="*/ 118974 h 601782"/>
                    <a:gd name="connsiteX62" fmla="*/ 36482 w 603405"/>
                    <a:gd name="connsiteY62" fmla="*/ 59487 h 601782"/>
                    <a:gd name="connsiteX63" fmla="*/ 95863 w 603405"/>
                    <a:gd name="connsiteY63" fmla="*/ 0 h 6017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</a:cxnLst>
                  <a:rect l="l" t="t" r="r" b="b"/>
                  <a:pathLst>
                    <a:path w="603405" h="601782">
                      <a:moveTo>
                        <a:pt x="221655" y="220235"/>
                      </a:moveTo>
                      <a:lnTo>
                        <a:pt x="382456" y="220235"/>
                      </a:lnTo>
                      <a:cubicBezTo>
                        <a:pt x="398684" y="220235"/>
                        <a:pt x="411961" y="233494"/>
                        <a:pt x="411961" y="249698"/>
                      </a:cubicBezTo>
                      <a:lnTo>
                        <a:pt x="411961" y="297576"/>
                      </a:lnTo>
                      <a:lnTo>
                        <a:pt x="411961" y="403275"/>
                      </a:lnTo>
                      <a:cubicBezTo>
                        <a:pt x="411961" y="419479"/>
                        <a:pt x="398684" y="432738"/>
                        <a:pt x="382456" y="432738"/>
                      </a:cubicBezTo>
                      <a:lnTo>
                        <a:pt x="371392" y="432738"/>
                      </a:lnTo>
                      <a:lnTo>
                        <a:pt x="371392" y="572319"/>
                      </a:lnTo>
                      <a:cubicBezTo>
                        <a:pt x="371392" y="588524"/>
                        <a:pt x="358115" y="601782"/>
                        <a:pt x="341887" y="601782"/>
                      </a:cubicBezTo>
                      <a:lnTo>
                        <a:pt x="262593" y="601782"/>
                      </a:lnTo>
                      <a:cubicBezTo>
                        <a:pt x="246365" y="601782"/>
                        <a:pt x="233088" y="588524"/>
                        <a:pt x="233088" y="572319"/>
                      </a:cubicBezTo>
                      <a:lnTo>
                        <a:pt x="233088" y="433106"/>
                      </a:lnTo>
                      <a:lnTo>
                        <a:pt x="221655" y="433106"/>
                      </a:lnTo>
                      <a:cubicBezTo>
                        <a:pt x="205427" y="433106"/>
                        <a:pt x="192150" y="419848"/>
                        <a:pt x="192150" y="403643"/>
                      </a:cubicBezTo>
                      <a:lnTo>
                        <a:pt x="192150" y="297576"/>
                      </a:lnTo>
                      <a:lnTo>
                        <a:pt x="192150" y="249698"/>
                      </a:lnTo>
                      <a:cubicBezTo>
                        <a:pt x="192150" y="233494"/>
                        <a:pt x="205058" y="220235"/>
                        <a:pt x="221655" y="220235"/>
                      </a:cubicBezTo>
                      <a:close/>
                      <a:moveTo>
                        <a:pt x="29507" y="141060"/>
                      </a:moveTo>
                      <a:lnTo>
                        <a:pt x="162290" y="141060"/>
                      </a:lnTo>
                      <a:cubicBezTo>
                        <a:pt x="178519" y="141060"/>
                        <a:pt x="191797" y="154318"/>
                        <a:pt x="191797" y="170522"/>
                      </a:cubicBezTo>
                      <a:lnTo>
                        <a:pt x="191797" y="182306"/>
                      </a:lnTo>
                      <a:cubicBezTo>
                        <a:pt x="165609" y="193722"/>
                        <a:pt x="147536" y="219501"/>
                        <a:pt x="147536" y="249699"/>
                      </a:cubicBezTo>
                      <a:lnTo>
                        <a:pt x="147536" y="403634"/>
                      </a:lnTo>
                      <a:cubicBezTo>
                        <a:pt x="147536" y="416155"/>
                        <a:pt x="150856" y="427940"/>
                        <a:pt x="156388" y="438251"/>
                      </a:cubicBezTo>
                      <a:lnTo>
                        <a:pt x="156388" y="444880"/>
                      </a:lnTo>
                      <a:cubicBezTo>
                        <a:pt x="156388" y="461084"/>
                        <a:pt x="143110" y="474341"/>
                        <a:pt x="126881" y="474341"/>
                      </a:cubicBezTo>
                      <a:lnTo>
                        <a:pt x="64916" y="474341"/>
                      </a:lnTo>
                      <a:cubicBezTo>
                        <a:pt x="48687" y="474341"/>
                        <a:pt x="35409" y="461084"/>
                        <a:pt x="35409" y="444880"/>
                      </a:cubicBezTo>
                      <a:lnTo>
                        <a:pt x="35409" y="327035"/>
                      </a:lnTo>
                      <a:lnTo>
                        <a:pt x="29507" y="327035"/>
                      </a:lnTo>
                      <a:cubicBezTo>
                        <a:pt x="12909" y="327035"/>
                        <a:pt x="0" y="313777"/>
                        <a:pt x="0" y="297573"/>
                      </a:cubicBezTo>
                      <a:lnTo>
                        <a:pt x="0" y="170522"/>
                      </a:lnTo>
                      <a:cubicBezTo>
                        <a:pt x="0" y="154318"/>
                        <a:pt x="13278" y="141060"/>
                        <a:pt x="29507" y="141060"/>
                      </a:cubicBezTo>
                      <a:close/>
                      <a:moveTo>
                        <a:pt x="441115" y="140707"/>
                      </a:moveTo>
                      <a:lnTo>
                        <a:pt x="573898" y="140707"/>
                      </a:lnTo>
                      <a:cubicBezTo>
                        <a:pt x="590127" y="140707"/>
                        <a:pt x="603405" y="153965"/>
                        <a:pt x="603405" y="170170"/>
                      </a:cubicBezTo>
                      <a:lnTo>
                        <a:pt x="603405" y="296859"/>
                      </a:lnTo>
                      <a:cubicBezTo>
                        <a:pt x="603405" y="313064"/>
                        <a:pt x="590127" y="326322"/>
                        <a:pt x="573898" y="326322"/>
                      </a:cubicBezTo>
                      <a:lnTo>
                        <a:pt x="567996" y="326322"/>
                      </a:lnTo>
                      <a:lnTo>
                        <a:pt x="567996" y="444173"/>
                      </a:lnTo>
                      <a:cubicBezTo>
                        <a:pt x="567996" y="460377"/>
                        <a:pt x="554718" y="473635"/>
                        <a:pt x="538489" y="473635"/>
                      </a:cubicBezTo>
                      <a:lnTo>
                        <a:pt x="476524" y="473635"/>
                      </a:lnTo>
                      <a:cubicBezTo>
                        <a:pt x="460295" y="473635"/>
                        <a:pt x="447017" y="460377"/>
                        <a:pt x="447017" y="444173"/>
                      </a:cubicBezTo>
                      <a:lnTo>
                        <a:pt x="447017" y="437175"/>
                      </a:lnTo>
                      <a:cubicBezTo>
                        <a:pt x="452918" y="426863"/>
                        <a:pt x="455869" y="415078"/>
                        <a:pt x="455869" y="402925"/>
                      </a:cubicBezTo>
                      <a:lnTo>
                        <a:pt x="455869" y="248983"/>
                      </a:lnTo>
                      <a:cubicBezTo>
                        <a:pt x="455869" y="219152"/>
                        <a:pt x="437796" y="193003"/>
                        <a:pt x="411608" y="181955"/>
                      </a:cubicBezTo>
                      <a:lnTo>
                        <a:pt x="411608" y="170170"/>
                      </a:lnTo>
                      <a:cubicBezTo>
                        <a:pt x="411608" y="153965"/>
                        <a:pt x="424886" y="140707"/>
                        <a:pt x="441115" y="140707"/>
                      </a:cubicBezTo>
                      <a:close/>
                      <a:moveTo>
                        <a:pt x="301843" y="58922"/>
                      </a:moveTo>
                      <a:cubicBezTo>
                        <a:pt x="339626" y="58922"/>
                        <a:pt x="370256" y="89505"/>
                        <a:pt x="370256" y="127230"/>
                      </a:cubicBezTo>
                      <a:cubicBezTo>
                        <a:pt x="370256" y="164955"/>
                        <a:pt x="339626" y="195538"/>
                        <a:pt x="301843" y="195538"/>
                      </a:cubicBezTo>
                      <a:cubicBezTo>
                        <a:pt x="264060" y="195538"/>
                        <a:pt x="233430" y="164955"/>
                        <a:pt x="233430" y="127230"/>
                      </a:cubicBezTo>
                      <a:cubicBezTo>
                        <a:pt x="233430" y="89505"/>
                        <a:pt x="264060" y="58922"/>
                        <a:pt x="301843" y="58922"/>
                      </a:cubicBezTo>
                      <a:close/>
                      <a:moveTo>
                        <a:pt x="508036" y="0"/>
                      </a:moveTo>
                      <a:cubicBezTo>
                        <a:pt x="540948" y="0"/>
                        <a:pt x="567629" y="26633"/>
                        <a:pt x="567629" y="59487"/>
                      </a:cubicBezTo>
                      <a:cubicBezTo>
                        <a:pt x="567629" y="92341"/>
                        <a:pt x="540948" y="118974"/>
                        <a:pt x="508036" y="118974"/>
                      </a:cubicBezTo>
                      <a:cubicBezTo>
                        <a:pt x="475124" y="118974"/>
                        <a:pt x="448443" y="92341"/>
                        <a:pt x="448443" y="59487"/>
                      </a:cubicBezTo>
                      <a:cubicBezTo>
                        <a:pt x="448443" y="26633"/>
                        <a:pt x="475124" y="0"/>
                        <a:pt x="508036" y="0"/>
                      </a:cubicBezTo>
                      <a:close/>
                      <a:moveTo>
                        <a:pt x="95863" y="0"/>
                      </a:moveTo>
                      <a:cubicBezTo>
                        <a:pt x="128658" y="0"/>
                        <a:pt x="155244" y="26633"/>
                        <a:pt x="155244" y="59487"/>
                      </a:cubicBezTo>
                      <a:cubicBezTo>
                        <a:pt x="155244" y="92341"/>
                        <a:pt x="128658" y="118974"/>
                        <a:pt x="95863" y="118974"/>
                      </a:cubicBezTo>
                      <a:cubicBezTo>
                        <a:pt x="63068" y="118974"/>
                        <a:pt x="36482" y="92341"/>
                        <a:pt x="36482" y="59487"/>
                      </a:cubicBezTo>
                      <a:cubicBezTo>
                        <a:pt x="36482" y="26633"/>
                        <a:pt x="63068" y="0"/>
                        <a:pt x="95863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2700" cap="rnd">
                  <a:solidFill>
                    <a:srgbClr val="0070C0"/>
                  </a:solidFill>
                  <a:prstDash val="solid"/>
                  <a:round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normAutofit fontScale="70000" lnSpcReduction="20000"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9pPr>
                </a:lstStyle>
                <a:p>
                  <a:pPr algn="ctr" defTabSz="914400"/>
                  <a:endParaRPr lang="zh-CN" altLang="en-US" sz="2000" b="1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1" name="组合 10"/>
              <p:cNvGrpSpPr/>
              <p:nvPr/>
            </p:nvGrpSpPr>
            <p:grpSpPr>
              <a:xfrm>
                <a:off x="5911757" y="2893569"/>
                <a:ext cx="7462918" cy="3694114"/>
                <a:chOff x="1407067" y="2670344"/>
                <a:chExt cx="7462918" cy="3694114"/>
              </a:xfrm>
            </p:grpSpPr>
            <p:sp>
              <p:nvSpPr>
                <p:cNvPr id="12" name="Rectangle 3"/>
                <p:cNvSpPr txBox="1">
                  <a:spLocks noChangeArrowheads="1"/>
                </p:cNvSpPr>
                <p:nvPr/>
              </p:nvSpPr>
              <p:spPr bwMode="auto">
                <a:xfrm>
                  <a:off x="1407067" y="2670344"/>
                  <a:ext cx="7462918" cy="1178336"/>
                </a:xfrm>
                <a:prstGeom prst="rect">
                  <a:avLst/>
                </a:prstGeom>
              </p:spPr>
              <p:txBody>
                <a:bodyPr vert="horz" wrap="square" lIns="91440" tIns="45720" rIns="91440" bIns="45720" rtlCol="0">
                  <a:sp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 kern="1200">
                      <a:solidFill>
                        <a:schemeClr val="tx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lnSpc>
                      <a:spcPct val="200000"/>
                    </a:lnSpc>
                  </a:pPr>
                  <a:r>
                    <a:rPr lang="en-US" altLang="zh-CN" sz="2000" b="1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 【</a:t>
                  </a:r>
                  <a:r>
                    <a:rPr lang="zh-CN" altLang="en-US" sz="2000" b="1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案例</a:t>
                  </a:r>
                  <a:r>
                    <a:rPr lang="en-US" altLang="zh-CN" sz="2000" b="1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】</a:t>
                  </a:r>
                  <a:r>
                    <a:rPr lang="zh-CN" altLang="en-US" sz="1800"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据说马克思研究经济学时，累了就演算数学题，以缓解疲劳，马克思竟然因此而在微积分领域有所成就。</a:t>
                  </a:r>
                  <a:endParaRPr lang="zh-CN" altLang="en-US" sz="1800">
                    <a:sym typeface="+mn-ea"/>
                  </a:endParaRPr>
                </a:p>
              </p:txBody>
            </p:sp>
            <p:sp>
              <p:nvSpPr>
                <p:cNvPr id="13" name="Rectangle 8"/>
                <p:cNvSpPr txBox="1">
                  <a:spLocks noChangeArrowheads="1"/>
                </p:cNvSpPr>
                <p:nvPr/>
              </p:nvSpPr>
              <p:spPr bwMode="auto">
                <a:xfrm>
                  <a:off x="3711485" y="2876210"/>
                  <a:ext cx="3315335" cy="562783"/>
                </a:xfrm>
                <a:prstGeom prst="rect">
                  <a:avLst/>
                </a:prstGeom>
              </p:spPr>
              <p:txBody>
                <a:bodyPr vert="horz" wrap="square" lIns="91440" tIns="45720" rIns="91440" bIns="45720" rtlCol="0">
                  <a:sp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 kern="1200">
                      <a:solidFill>
                        <a:schemeClr val="tx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>
                    <a:lnSpc>
                      <a:spcPct val="200000"/>
                    </a:lnSpc>
                    <a:spcBef>
                      <a:spcPct val="0"/>
                    </a:spcBef>
                  </a:pPr>
                  <a:endParaRPr lang="zh-CN" altLang="en-US" sz="1800">
                    <a:sym typeface="+mn-ea"/>
                  </a:endParaRPr>
                </a:p>
              </p:txBody>
            </p:sp>
            <p:sp>
              <p:nvSpPr>
                <p:cNvPr id="18" name="Rectangle 3"/>
                <p:cNvSpPr txBox="1">
                  <a:spLocks noChangeArrowheads="1"/>
                </p:cNvSpPr>
                <p:nvPr/>
              </p:nvSpPr>
              <p:spPr bwMode="auto">
                <a:xfrm>
                  <a:off x="1407067" y="3949886"/>
                  <a:ext cx="7462918" cy="2414572"/>
                </a:xfrm>
                <a:prstGeom prst="rect">
                  <a:avLst/>
                </a:prstGeom>
              </p:spPr>
              <p:txBody>
                <a:bodyPr vert="horz" wrap="square" lIns="91440" tIns="45720" rIns="91440" bIns="45720" rtlCol="0">
                  <a:sp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 kern="1200">
                      <a:solidFill>
                        <a:schemeClr val="tx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lnSpc>
                      <a:spcPct val="200000"/>
                    </a:lnSpc>
                  </a:pPr>
                  <a:r>
                    <a:rPr lang="en-US" altLang="zh-CN" sz="2000" b="1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 【</a:t>
                  </a:r>
                  <a:r>
                    <a:rPr lang="zh-CN" altLang="en-US" sz="2000" b="1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启示</a:t>
                  </a:r>
                  <a:r>
                    <a:rPr lang="en-US" altLang="zh-CN" sz="2000" b="1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】</a:t>
                  </a:r>
                  <a:r>
                    <a:rPr lang="zh-CN" altLang="en-US" sz="1800"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学会间作套种，“间作套种”是农业上常用的一种科学种田的方法。改变工作内容就会产生新的兴奋灶，人的脑力和体力就可以得到有效的调剂和放松。</a:t>
                  </a:r>
                </a:p>
                <a:p>
                  <a:pPr>
                    <a:lnSpc>
                      <a:spcPct val="200000"/>
                    </a:lnSpc>
                  </a:pPr>
                  <a:endParaRPr lang="zh-CN" altLang="en-US" sz="1800">
                    <a:sym typeface="+mn-ea"/>
                  </a:endParaRPr>
                </a:p>
              </p:txBody>
            </p:sp>
          </p:grpSp>
        </p:grpSp>
        <p:cxnSp>
          <p:nvCxnSpPr>
            <p:cNvPr id="9" name="直接连接符 8"/>
            <p:cNvCxnSpPr/>
            <p:nvPr/>
          </p:nvCxnSpPr>
          <p:spPr>
            <a:xfrm>
              <a:off x="6105575" y="2394610"/>
              <a:ext cx="2142331" cy="0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52205" y="2247265"/>
            <a:ext cx="2118360" cy="34391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6445563" y="3289431"/>
            <a:ext cx="4719734" cy="11068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lang="zh-CN" altLang="en-US" sz="6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减少干扰</a:t>
            </a:r>
            <a:endParaRPr lang="zh-CN" altLang="en-US" sz="66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360285" y="2193290"/>
            <a:ext cx="2889250" cy="8299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4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汉仪霸蛮体 W" panose="00020600040101010101" pitchFamily="18" charset="-122"/>
                <a:ea typeface="汉仪霸蛮体 W" panose="00020600040101010101" pitchFamily="18" charset="-122"/>
              </a:rPr>
              <a:t>第四章节</a:t>
            </a:r>
            <a:endParaRPr lang="en-US" altLang="zh-CN" sz="48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汉仪霸蛮体 W" panose="00020600040101010101" pitchFamily="18" charset="-122"/>
              <a:ea typeface="汉仪霸蛮体 W" panose="00020600040101010101" pitchFamily="18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/>
          <p:cNvSpPr txBox="1"/>
          <p:nvPr/>
        </p:nvSpPr>
        <p:spPr>
          <a:xfrm>
            <a:off x="1001395" y="555625"/>
            <a:ext cx="6096000" cy="4000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 b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减少干扰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1099458" y="1691866"/>
            <a:ext cx="6096000" cy="4337374"/>
            <a:chOff x="1099458" y="1691866"/>
            <a:chExt cx="6096000" cy="4337374"/>
          </a:xfrm>
        </p:grpSpPr>
        <p:sp>
          <p:nvSpPr>
            <p:cNvPr id="8" name="文本框 7"/>
            <p:cNvSpPr txBox="1"/>
            <p:nvPr/>
          </p:nvSpPr>
          <p:spPr>
            <a:xfrm>
              <a:off x="1099458" y="1691866"/>
              <a:ext cx="6096000" cy="253640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342900" indent="-342900">
                <a:lnSpc>
                  <a:spcPct val="150000"/>
                </a:lnSpc>
                <a:buFont typeface="+mj-lt"/>
                <a:buAutoNum type="arabicPeriod"/>
              </a:pPr>
              <a:r>
                <a:rPr lang="zh-CN" altLang="en-US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不要盲从那些空耗生命的人</a:t>
              </a:r>
            </a:p>
            <a:p>
              <a:pPr marL="342900" indent="-342900">
                <a:lnSpc>
                  <a:spcPct val="150000"/>
                </a:lnSpc>
                <a:buFont typeface="+mj-lt"/>
                <a:buAutoNum type="arabicPeriod"/>
              </a:pPr>
              <a:r>
                <a:rPr lang="zh-CN" altLang="en-US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爱好兴趣不能没有，但不能太过宽泛</a:t>
              </a:r>
            </a:p>
            <a:p>
              <a:pPr marL="342900" indent="-342900">
                <a:lnSpc>
                  <a:spcPct val="150000"/>
                </a:lnSpc>
                <a:buFont typeface="+mj-lt"/>
                <a:buAutoNum type="arabicPeriod"/>
              </a:pPr>
              <a:r>
                <a:rPr lang="zh-CN" altLang="en-US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要勇于说“不”，学会拒绝别人不合理的请求，将外界干扰最小化</a:t>
              </a:r>
            </a:p>
            <a:p>
              <a:pPr marL="342900" indent="-342900">
                <a:lnSpc>
                  <a:spcPct val="150000"/>
                </a:lnSpc>
                <a:buFont typeface="+mj-lt"/>
                <a:buAutoNum type="arabicPeriod"/>
              </a:pPr>
              <a:r>
                <a:rPr lang="zh-CN" altLang="en-US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要有定力，学会专注做事，一次只做一件事</a:t>
              </a:r>
            </a:p>
            <a:p>
              <a:pPr marL="342900" indent="-342900">
                <a:lnSpc>
                  <a:spcPct val="150000"/>
                </a:lnSpc>
                <a:buFont typeface="+mj-lt"/>
                <a:buAutoNum type="arabicPeriod"/>
              </a:pPr>
              <a:r>
                <a:rPr lang="zh-CN" altLang="en-US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不要有过多的交际而天天忙着串班、交朋友、聊天</a:t>
              </a: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1099458" y="4693169"/>
              <a:ext cx="6096000" cy="1336071"/>
            </a:xfrm>
            <a:prstGeom prst="rect">
              <a:avLst/>
            </a:prstGeom>
            <a:noFill/>
            <a:ln>
              <a:solidFill>
                <a:srgbClr val="0070C0"/>
              </a:solidFill>
              <a:prstDash val="lgDash"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0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启示：</a:t>
              </a:r>
              <a:r>
                <a:rPr lang="zh-CN" altLang="en-US" sz="18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过多的外界干扰会造成一个人精力的分散。当我们精力有限的情况下，只有集中精力做某些事才有可能取得应有的效果。</a:t>
              </a:r>
            </a:p>
          </p:txBody>
        </p: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04505" y="2261235"/>
            <a:ext cx="2698750" cy="376809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/>
          <p:cNvSpPr txBox="1"/>
          <p:nvPr/>
        </p:nvSpPr>
        <p:spPr>
          <a:xfrm>
            <a:off x="1001395" y="555625"/>
            <a:ext cx="6096000" cy="4000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 b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减少干扰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646407" y="1876818"/>
            <a:ext cx="6806157" cy="4202421"/>
            <a:chOff x="519928" y="1690824"/>
            <a:chExt cx="6806157" cy="4202421"/>
          </a:xfrm>
        </p:grpSpPr>
        <p:grpSp>
          <p:nvGrpSpPr>
            <p:cNvPr id="4" name="组合 3"/>
            <p:cNvGrpSpPr/>
            <p:nvPr/>
          </p:nvGrpSpPr>
          <p:grpSpPr>
            <a:xfrm>
              <a:off x="519928" y="1690824"/>
              <a:ext cx="6806157" cy="856433"/>
              <a:chOff x="1379900" y="2452824"/>
              <a:chExt cx="6806157" cy="856433"/>
            </a:xfrm>
          </p:grpSpPr>
          <p:pic>
            <p:nvPicPr>
              <p:cNvPr id="7" name="图片 6"/>
              <p:cNvPicPr>
                <a:picLocks noChangeAspect="1"/>
              </p:cNvPicPr>
              <p:nvPr/>
            </p:nvPicPr>
            <p:blipFill>
              <a:blip r:embed="rId2" cstate="email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rightnessContrast bright="20000" contrast="-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1379900" y="2452824"/>
                <a:ext cx="4890272" cy="856433"/>
              </a:xfrm>
              <a:prstGeom prst="rect">
                <a:avLst/>
              </a:prstGeom>
            </p:spPr>
          </p:pic>
          <p:sp>
            <p:nvSpPr>
              <p:cNvPr id="9" name="文本框 8"/>
              <p:cNvSpPr txBox="1"/>
              <p:nvPr/>
            </p:nvSpPr>
            <p:spPr>
              <a:xfrm>
                <a:off x="2090057" y="2541350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CN" sz="24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01【</a:t>
                </a:r>
                <a:r>
                  <a:rPr lang="zh-CN" altLang="en-US" sz="24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毛毛虫效应</a:t>
                </a:r>
                <a:r>
                  <a:rPr lang="en-US" altLang="zh-CN" sz="24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】</a:t>
                </a:r>
                <a:endParaRPr lang="zh-CN" altLang="en-US" sz="2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770035" y="2555087"/>
              <a:ext cx="5074035" cy="333815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20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【</a:t>
              </a:r>
              <a:r>
                <a:rPr lang="zh-CN" altLang="en-US" sz="20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案例</a:t>
              </a:r>
              <a:r>
                <a:rPr lang="en-US" altLang="zh-CN" sz="20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】</a:t>
              </a:r>
              <a:r>
                <a:rPr lang="zh-CN" altLang="en-US" sz="20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：</a:t>
              </a:r>
              <a:r>
                <a:rPr lang="zh-CN" altLang="en-US" sz="18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法国心理学家约翰</a:t>
              </a:r>
              <a:r>
                <a:rPr lang="en-US" altLang="zh-CN" sz="18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·</a:t>
              </a:r>
              <a:r>
                <a:rPr lang="zh-CN" altLang="en-US" sz="18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法伯曾经做过一个著名的 “毛毛虫实验”：把许多毛毛虫放在一个花盆的边缘上，使其首尾相接成一圈，在花盆周围撒了一些毛毛虫喜欢吃的松叶。毛毛虫开始一个跟着一个，绕着花盆的边缘转圈，夜以继日一连走了七天七夜，最终因为饥饿和精疲力竭而相继死去。</a:t>
              </a:r>
            </a:p>
            <a:p>
              <a:pPr algn="just">
                <a:lnSpc>
                  <a:spcPct val="130000"/>
                </a:lnSpc>
              </a:pPr>
              <a:r>
                <a:rPr lang="zh-CN" altLang="en-US" sz="18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后来，科学家把这种因跟随而导致失败的现象称为“毛毛虫效应”。</a:t>
              </a: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6221453" y="1879781"/>
            <a:ext cx="6806157" cy="3122125"/>
            <a:chOff x="519928" y="1690824"/>
            <a:chExt cx="6806157" cy="3122125"/>
          </a:xfrm>
        </p:grpSpPr>
        <p:grpSp>
          <p:nvGrpSpPr>
            <p:cNvPr id="16" name="组合 15"/>
            <p:cNvGrpSpPr/>
            <p:nvPr/>
          </p:nvGrpSpPr>
          <p:grpSpPr>
            <a:xfrm>
              <a:off x="519928" y="1690824"/>
              <a:ext cx="6806157" cy="856433"/>
              <a:chOff x="1379900" y="2452824"/>
              <a:chExt cx="6806157" cy="856433"/>
            </a:xfrm>
          </p:grpSpPr>
          <p:pic>
            <p:nvPicPr>
              <p:cNvPr id="18" name="图片 17"/>
              <p:cNvPicPr>
                <a:picLocks noChangeAspect="1"/>
              </p:cNvPicPr>
              <p:nvPr/>
            </p:nvPicPr>
            <p:blipFill>
              <a:blip r:embed="rId2" cstate="email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rightnessContrast bright="20000" contrast="-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1379900" y="2452824"/>
                <a:ext cx="4890272" cy="856433"/>
              </a:xfrm>
              <a:prstGeom prst="rect">
                <a:avLst/>
              </a:prstGeom>
            </p:spPr>
          </p:pic>
          <p:sp>
            <p:nvSpPr>
              <p:cNvPr id="21" name="文本框 20"/>
              <p:cNvSpPr txBox="1"/>
              <p:nvPr/>
            </p:nvSpPr>
            <p:spPr>
              <a:xfrm>
                <a:off x="2090057" y="2541350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CN" sz="24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02【</a:t>
                </a:r>
                <a:r>
                  <a:rPr lang="zh-CN" altLang="en-US" sz="24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方法与策略</a:t>
                </a:r>
                <a:r>
                  <a:rPr lang="en-US" altLang="zh-CN" sz="24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】</a:t>
                </a:r>
                <a:endParaRPr lang="zh-CN" altLang="en-US" sz="2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7" name="文本框 16"/>
            <p:cNvSpPr txBox="1"/>
            <p:nvPr/>
          </p:nvSpPr>
          <p:spPr>
            <a:xfrm>
              <a:off x="770036" y="2555087"/>
              <a:ext cx="4719222" cy="225786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en-US" altLang="zh-CN" sz="20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【</a:t>
              </a:r>
              <a:r>
                <a:rPr lang="zh-CN" altLang="en-US" sz="20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现状</a:t>
              </a:r>
              <a:r>
                <a:rPr lang="en-US" altLang="zh-CN" sz="20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】</a:t>
              </a:r>
              <a:r>
                <a:rPr lang="zh-CN" altLang="en-US" sz="20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：</a:t>
              </a:r>
              <a:r>
                <a: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rPr>
                <a:t>有些人往往不能拒绝他人无聊的请求而牺牲自己的时间和精力，以取悦他人。这样不利于时间的合理利用，也不利于个人高效利用时间能力的形成。该拒绝的时侯就要拒绝，这样才能节省大量的时间，同时避免许多不必要的麻烦。 </a:t>
              </a:r>
              <a:endPara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/>
          <p:cNvSpPr txBox="1"/>
          <p:nvPr/>
        </p:nvSpPr>
        <p:spPr>
          <a:xfrm>
            <a:off x="1001395" y="555625"/>
            <a:ext cx="6096000" cy="4000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 b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减少干扰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770035" y="1558885"/>
            <a:ext cx="10341428" cy="4479617"/>
            <a:chOff x="770035" y="1558885"/>
            <a:chExt cx="10341428" cy="4479617"/>
          </a:xfrm>
        </p:grpSpPr>
        <p:sp>
          <p:nvSpPr>
            <p:cNvPr id="8" name="文本框 7"/>
            <p:cNvSpPr txBox="1"/>
            <p:nvPr/>
          </p:nvSpPr>
          <p:spPr>
            <a:xfrm>
              <a:off x="770035" y="1558885"/>
              <a:ext cx="10341428" cy="237174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  <a:spcAft>
                  <a:spcPts val="1200"/>
                </a:spcAft>
              </a:pPr>
              <a:r>
                <a:rPr lang="en-US" altLang="zh-CN" sz="18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【</a:t>
              </a:r>
              <a:r>
                <a:rPr lang="zh-CN" altLang="en-US" sz="18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现状</a:t>
              </a:r>
              <a:r>
                <a:rPr lang="en-US" altLang="zh-CN" sz="18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】</a:t>
              </a:r>
            </a:p>
            <a:p>
              <a:pPr marL="285750" indent="-285750" algn="just">
                <a:lnSpc>
                  <a:spcPct val="130000"/>
                </a:lnSpc>
                <a:buFont typeface="Wingdings" panose="05000000000000000000" pitchFamily="2" charset="2"/>
                <a:buChar char="Ø"/>
              </a:pPr>
              <a:r>
                <a:rPr lang="zh-CN" altLang="en-US" sz="18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作业本有充足的时间做好，可是总是先做无用的事，到了迫在眉睫了，才刚刚开始写，结果所有的作业都挤到一块儿，弄得焦头烂额；</a:t>
              </a:r>
              <a:endParaRPr lang="en-US" altLang="zh-CN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285750" indent="-285750" algn="just">
                <a:lnSpc>
                  <a:spcPct val="130000"/>
                </a:lnSpc>
                <a:buFont typeface="Wingdings" panose="05000000000000000000" pitchFamily="2" charset="2"/>
                <a:buChar char="Ø"/>
              </a:pPr>
              <a:r>
                <a:rPr lang="zh-CN" altLang="en-US" sz="18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原计划这个星期看一本书，可是过了一个月，这本书还没看完；</a:t>
              </a:r>
              <a:endParaRPr lang="en-US" altLang="zh-CN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285750" indent="-285750" algn="just">
                <a:lnSpc>
                  <a:spcPct val="130000"/>
                </a:lnSpc>
                <a:buFont typeface="Wingdings" panose="05000000000000000000" pitchFamily="2" charset="2"/>
                <a:buChar char="Ø"/>
              </a:pPr>
              <a:r>
                <a:rPr lang="zh-CN" altLang="en-US" sz="18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今天洗了澡，本来应该马上把衣服洗掉，可往往过了一星期，衣服还在盆子里动也没动；</a:t>
              </a:r>
              <a:endParaRPr lang="en-US" altLang="zh-CN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285750" indent="-285750" algn="just">
                <a:lnSpc>
                  <a:spcPct val="130000"/>
                </a:lnSpc>
                <a:buFont typeface="Wingdings" panose="05000000000000000000" pitchFamily="2" charset="2"/>
                <a:buChar char="Ø"/>
              </a:pPr>
              <a:r>
                <a:rPr lang="zh-CN" altLang="en-US" sz="18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原来三天之内要完成一项任务，可是过了两个星期还没做好</a:t>
              </a:r>
              <a:r>
                <a:rPr lang="en-US" altLang="zh-CN" sz="18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……</a:t>
              </a: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5015463" y="4456209"/>
              <a:ext cx="6096000" cy="1582293"/>
            </a:xfrm>
            <a:prstGeom prst="rect">
              <a:avLst/>
            </a:prstGeom>
            <a:noFill/>
            <a:ln w="19050">
              <a:solidFill>
                <a:srgbClr val="0070C0"/>
              </a:solidFill>
              <a:prstDash val="lgDash"/>
            </a:ln>
          </p:spPr>
          <p:txBody>
            <a:bodyPr wrap="square">
              <a:spAutoFit/>
            </a:bodyPr>
            <a:lstStyle/>
            <a:p>
              <a:pPr algn="just">
                <a:spcAft>
                  <a:spcPts val="1200"/>
                </a:spcAft>
              </a:pPr>
              <a:r>
                <a:rPr lang="en-US" altLang="zh-CN" sz="18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【</a:t>
              </a:r>
              <a:r>
                <a:rPr lang="zh-CN" altLang="en-US" sz="18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警戒</a:t>
              </a:r>
              <a:r>
                <a:rPr lang="en-US" altLang="zh-CN" sz="18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】</a:t>
              </a:r>
              <a:r>
                <a:rPr lang="zh-CN" altLang="en-US" sz="18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：</a:t>
              </a:r>
              <a:r>
                <a:rPr lang="zh-CN" altLang="en-US" sz="18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如果你要把一件容易的事变得困难只要一直拖延下去就可以了！ </a:t>
              </a:r>
              <a:endParaRPr lang="en-US" altLang="zh-CN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just">
                <a:lnSpc>
                  <a:spcPct val="150000"/>
                </a:lnSpc>
                <a:spcAft>
                  <a:spcPts val="1200"/>
                </a:spcAft>
              </a:pPr>
              <a:r>
                <a:rPr lang="en-US" altLang="zh-CN" sz="18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【</a:t>
              </a:r>
              <a:r>
                <a:rPr lang="zh-CN" altLang="en-US" sz="18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启示</a:t>
              </a:r>
              <a:r>
                <a:rPr lang="en-US" altLang="zh-CN" sz="18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】</a:t>
              </a:r>
              <a:r>
                <a:rPr lang="zh-CN" altLang="en-US" sz="18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：</a:t>
              </a:r>
              <a:r>
                <a:rPr lang="zh-CN" altLang="en-US" sz="18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拖延是阻碍我们成功的大敌，是我们生命的无形杀手！</a:t>
              </a:r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48844" y="4211424"/>
            <a:ext cx="2197936" cy="207265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/>
          <p:cNvSpPr txBox="1"/>
          <p:nvPr/>
        </p:nvSpPr>
        <p:spPr>
          <a:xfrm>
            <a:off x="1001395" y="555625"/>
            <a:ext cx="6096000" cy="4000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 b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减少干扰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858545" y="1407650"/>
            <a:ext cx="10442251" cy="50086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80000"/>
              </a:lnSpc>
            </a:pPr>
            <a:r>
              <a:rPr lang="en-US" altLang="zh-CN" sz="1800" b="1" ker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01:</a:t>
            </a:r>
            <a:r>
              <a:rPr lang="zh-CN" altLang="en-US" sz="1800" b="1" ker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作业分次完成的缺点：</a:t>
            </a:r>
            <a:r>
              <a:rPr lang="zh-CN" altLang="en-US" sz="1800" ker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拖延是一种不良的习惯、拖延是没有行动力的表现、拖延是没有自信的表现、拖延是力不从心的表现</a:t>
            </a:r>
          </a:p>
          <a:p>
            <a:pPr>
              <a:lnSpc>
                <a:spcPct val="180000"/>
              </a:lnSpc>
            </a:pPr>
            <a:r>
              <a:rPr lang="en-US" altLang="zh-CN" sz="1800" b="1" ker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02:</a:t>
            </a:r>
            <a:r>
              <a:rPr lang="zh-CN" altLang="en-US" sz="1800" b="1" ker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养成一气呵成的习惯：</a:t>
            </a:r>
            <a:r>
              <a:rPr lang="zh-CN" altLang="en-US" sz="1800" ker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我们要养成雷厉风行的做事风格，让自己成为一个有行动力和有执行力的人。</a:t>
            </a:r>
            <a:endParaRPr lang="en-US" altLang="zh-CN" sz="1800" ker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80000"/>
              </a:lnSpc>
            </a:pPr>
            <a:r>
              <a:rPr lang="en-US" altLang="zh-CN" sz="1800" b="1" ker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03:</a:t>
            </a:r>
            <a:r>
              <a:rPr lang="zh-CN" altLang="en-US" sz="1800" b="1" ker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管理好课桌 </a:t>
            </a:r>
            <a:r>
              <a:rPr lang="zh-CN" altLang="en-US" sz="1800" ker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建立有效的学习环境：</a:t>
            </a:r>
          </a:p>
          <a:p>
            <a:pPr lvl="0">
              <a:lnSpc>
                <a:spcPct val="180000"/>
              </a:lnSpc>
            </a:pPr>
            <a:r>
              <a:rPr lang="en-US" altLang="zh-CN" sz="1800" ker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1800" ker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尽量保持桌面整洁，只留正在做的事情</a:t>
            </a:r>
          </a:p>
          <a:p>
            <a:pPr lvl="0">
              <a:lnSpc>
                <a:spcPct val="180000"/>
              </a:lnSpc>
            </a:pPr>
            <a:r>
              <a:rPr lang="en-US" altLang="zh-CN" sz="1800" ker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1800" ker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学习中经常要用到的用品应容易取得</a:t>
            </a:r>
          </a:p>
          <a:p>
            <a:pPr lvl="0">
              <a:lnSpc>
                <a:spcPct val="180000"/>
              </a:lnSpc>
            </a:pPr>
            <a:r>
              <a:rPr lang="en-US" altLang="zh-CN" sz="1800" ker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1800" ker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每一件物品应摆放在固定的位置</a:t>
            </a:r>
          </a:p>
          <a:p>
            <a:pPr lvl="0">
              <a:lnSpc>
                <a:spcPct val="180000"/>
              </a:lnSpc>
            </a:pPr>
            <a:r>
              <a:rPr lang="en-US" altLang="zh-CN" sz="1800" ker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</a:t>
            </a:r>
            <a:r>
              <a:rPr lang="zh-CN" altLang="en-US" sz="1800" ker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把各科的资料分好类</a:t>
            </a:r>
          </a:p>
          <a:p>
            <a:pPr lvl="0">
              <a:lnSpc>
                <a:spcPct val="180000"/>
              </a:lnSpc>
            </a:pPr>
            <a:r>
              <a:rPr lang="en-US" altLang="zh-CN" sz="1800" ker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5.</a:t>
            </a:r>
            <a:r>
              <a:rPr lang="zh-CN" altLang="en-US" sz="1800" ker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把不再需要的东西坚决扔掉</a:t>
            </a:r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180000"/>
              </a:lnSpc>
            </a:pPr>
            <a:endParaRPr lang="zh-CN" altLang="en-US" sz="1800" ker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12940" y="3431540"/>
            <a:ext cx="2643505" cy="2578100"/>
          </a:xfrm>
          <a:prstGeom prst="rect">
            <a:avLst/>
          </a:prstGeom>
        </p:spPr>
      </p:pic>
      <p:pic>
        <p:nvPicPr>
          <p:cNvPr id="20" name="New picture"/>
          <p:cNvPicPr/>
          <p:nvPr/>
        </p:nvPicPr>
        <p:blipFill>
          <a:blip r:embed="rId3"/>
          <a:stretch>
            <a:fillRect/>
          </a:stretch>
        </p:blipFill>
        <p:spPr>
          <a:xfrm>
            <a:off x="11671300" y="10960100"/>
            <a:ext cx="330200" cy="241300"/>
          </a:xfrm>
          <a:prstGeom prst="cube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5794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77"/>
          <p:cNvGrpSpPr/>
          <p:nvPr/>
        </p:nvGrpSpPr>
        <p:grpSpPr>
          <a:xfrm>
            <a:off x="2000630" y="1961918"/>
            <a:ext cx="4789439" cy="720000"/>
            <a:chOff x="7202395" y="2398449"/>
            <a:chExt cx="4789439" cy="720000"/>
          </a:xfrm>
        </p:grpSpPr>
        <p:sp>
          <p:nvSpPr>
            <p:cNvPr id="7" name="椭圆 74"/>
            <p:cNvSpPr/>
            <p:nvPr/>
          </p:nvSpPr>
          <p:spPr>
            <a:xfrm>
              <a:off x="7202395" y="2398449"/>
              <a:ext cx="720000" cy="72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+mn-cs"/>
                </a:rPr>
                <a:t>01</a:t>
              </a: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endParaRPr>
            </a:p>
          </p:txBody>
        </p:sp>
        <p:sp>
          <p:nvSpPr>
            <p:cNvPr id="8" name="文本框 87"/>
            <p:cNvSpPr txBox="1"/>
            <p:nvPr/>
          </p:nvSpPr>
          <p:spPr>
            <a:xfrm>
              <a:off x="8031834" y="2466062"/>
              <a:ext cx="3960000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32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管理时间</a:t>
              </a:r>
              <a:endParaRPr kumimoji="0" lang="zh-CN" altLang="en-US" sz="32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endParaRPr>
            </a:p>
          </p:txBody>
        </p:sp>
      </p:grpSp>
      <p:grpSp>
        <p:nvGrpSpPr>
          <p:cNvPr id="9" name="组合 79"/>
          <p:cNvGrpSpPr/>
          <p:nvPr/>
        </p:nvGrpSpPr>
        <p:grpSpPr>
          <a:xfrm>
            <a:off x="2000630" y="2922993"/>
            <a:ext cx="4265703" cy="720000"/>
            <a:chOff x="7202395" y="3334258"/>
            <a:chExt cx="4265703" cy="720000"/>
          </a:xfrm>
        </p:grpSpPr>
        <p:sp>
          <p:nvSpPr>
            <p:cNvPr id="11" name="椭圆 71"/>
            <p:cNvSpPr/>
            <p:nvPr/>
          </p:nvSpPr>
          <p:spPr>
            <a:xfrm>
              <a:off x="7202395" y="3334258"/>
              <a:ext cx="720000" cy="720000"/>
            </a:xfrm>
            <a:prstGeom prst="ellipse">
              <a:avLst/>
            </a:prstGeom>
            <a:solidFill>
              <a:schemeClr val="accent4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+mn-cs"/>
                </a:rPr>
                <a:t>02</a:t>
              </a: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endParaRPr>
            </a:p>
          </p:txBody>
        </p:sp>
        <p:sp>
          <p:nvSpPr>
            <p:cNvPr id="12" name="文本框 82"/>
            <p:cNvSpPr txBox="1"/>
            <p:nvPr/>
          </p:nvSpPr>
          <p:spPr>
            <a:xfrm>
              <a:off x="8031834" y="3401871"/>
              <a:ext cx="3436264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32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高效利用</a:t>
              </a:r>
              <a:endParaRPr kumimoji="0" lang="zh-CN" altLang="en-US" sz="32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endParaRPr>
            </a:p>
          </p:txBody>
        </p:sp>
      </p:grpSp>
      <p:grpSp>
        <p:nvGrpSpPr>
          <p:cNvPr id="13" name="组合 79"/>
          <p:cNvGrpSpPr/>
          <p:nvPr/>
        </p:nvGrpSpPr>
        <p:grpSpPr>
          <a:xfrm>
            <a:off x="2000630" y="3884068"/>
            <a:ext cx="4265705" cy="720000"/>
            <a:chOff x="7202395" y="4270069"/>
            <a:chExt cx="4265705" cy="720000"/>
          </a:xfrm>
        </p:grpSpPr>
        <p:sp>
          <p:nvSpPr>
            <p:cNvPr id="14" name="椭圆 72"/>
            <p:cNvSpPr/>
            <p:nvPr/>
          </p:nvSpPr>
          <p:spPr>
            <a:xfrm>
              <a:off x="7202395" y="4270069"/>
              <a:ext cx="720000" cy="72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+mn-cs"/>
                </a:rPr>
                <a:t>03</a:t>
              </a: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endParaRPr>
            </a:p>
          </p:txBody>
        </p:sp>
        <p:sp>
          <p:nvSpPr>
            <p:cNvPr id="15" name="文本框 83"/>
            <p:cNvSpPr txBox="1"/>
            <p:nvPr/>
          </p:nvSpPr>
          <p:spPr>
            <a:xfrm>
              <a:off x="8031835" y="4337682"/>
              <a:ext cx="3436265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32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掌握节奏 </a:t>
              </a:r>
              <a:endParaRPr kumimoji="0" lang="zh-CN" altLang="en-US" sz="32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endParaRPr>
            </a:p>
          </p:txBody>
        </p:sp>
      </p:grpSp>
      <p:grpSp>
        <p:nvGrpSpPr>
          <p:cNvPr id="16" name="组合 80"/>
          <p:cNvGrpSpPr/>
          <p:nvPr/>
        </p:nvGrpSpPr>
        <p:grpSpPr>
          <a:xfrm>
            <a:off x="2000630" y="4845142"/>
            <a:ext cx="4265703" cy="720000"/>
            <a:chOff x="7202395" y="5205878"/>
            <a:chExt cx="4265703" cy="720000"/>
          </a:xfrm>
        </p:grpSpPr>
        <p:sp>
          <p:nvSpPr>
            <p:cNvPr id="17" name="椭圆 73"/>
            <p:cNvSpPr/>
            <p:nvPr/>
          </p:nvSpPr>
          <p:spPr>
            <a:xfrm>
              <a:off x="7202395" y="5205878"/>
              <a:ext cx="720000" cy="720000"/>
            </a:xfrm>
            <a:prstGeom prst="ellipse">
              <a:avLst/>
            </a:prstGeom>
            <a:solidFill>
              <a:schemeClr val="accent4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+mn-cs"/>
                </a:rPr>
                <a:t>04</a:t>
              </a: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endParaRPr>
            </a:p>
          </p:txBody>
        </p:sp>
        <p:sp>
          <p:nvSpPr>
            <p:cNvPr id="18" name="文本框 80"/>
            <p:cNvSpPr txBox="1"/>
            <p:nvPr/>
          </p:nvSpPr>
          <p:spPr>
            <a:xfrm>
              <a:off x="8031835" y="5273491"/>
              <a:ext cx="3436263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32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减少干扰</a:t>
              </a:r>
              <a:endParaRPr kumimoji="0" lang="zh-CN" altLang="en-US" sz="32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endParaRPr>
            </a:p>
          </p:txBody>
        </p:sp>
      </p:grpSp>
      <p:grpSp>
        <p:nvGrpSpPr>
          <p:cNvPr id="19" name="组合 81"/>
          <p:cNvGrpSpPr/>
          <p:nvPr/>
        </p:nvGrpSpPr>
        <p:grpSpPr>
          <a:xfrm>
            <a:off x="1833505" y="742248"/>
            <a:ext cx="3774014" cy="992357"/>
            <a:chOff x="7688413" y="864974"/>
            <a:chExt cx="3774014" cy="992357"/>
          </a:xfrm>
        </p:grpSpPr>
        <p:sp>
          <p:nvSpPr>
            <p:cNvPr id="20" name="文本框 80"/>
            <p:cNvSpPr txBox="1"/>
            <p:nvPr/>
          </p:nvSpPr>
          <p:spPr>
            <a:xfrm>
              <a:off x="7688413" y="864974"/>
              <a:ext cx="151351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dist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4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+mn-cs"/>
                </a:rPr>
                <a:t>目录</a:t>
              </a:r>
            </a:p>
          </p:txBody>
        </p:sp>
        <p:sp>
          <p:nvSpPr>
            <p:cNvPr id="21" name="直接连接符 18"/>
            <p:cNvSpPr txBox="1"/>
            <p:nvPr/>
          </p:nvSpPr>
          <p:spPr>
            <a:xfrm>
              <a:off x="9201930" y="1296620"/>
              <a:ext cx="15135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dist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6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+mn-cs"/>
                </a:rPr>
                <a:t>CONTENTS</a:t>
              </a:r>
              <a:endParaRPr kumimoji="0" lang="zh-CN" altLang="en-US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endParaRPr>
            </a:p>
          </p:txBody>
        </p:sp>
        <p:cxnSp>
          <p:nvCxnSpPr>
            <p:cNvPr id="22" name="文本框 12"/>
            <p:cNvCxnSpPr/>
            <p:nvPr/>
          </p:nvCxnSpPr>
          <p:spPr>
            <a:xfrm>
              <a:off x="7862427" y="1857331"/>
              <a:ext cx="3600000" cy="0"/>
            </a:xfrm>
            <a:prstGeom prst="line">
              <a:avLst/>
            </a:prstGeom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6445563" y="3289431"/>
            <a:ext cx="4719734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lang="zh-CN" alt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管理时间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360285" y="2193290"/>
            <a:ext cx="2889250" cy="8299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4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汉仪霸蛮体 W" panose="00020600040101010101" pitchFamily="18" charset="-122"/>
                <a:ea typeface="汉仪霸蛮体 W" panose="00020600040101010101" pitchFamily="18" charset="-122"/>
              </a:rPr>
              <a:t>第一章节</a:t>
            </a:r>
            <a:endParaRPr lang="en-US" altLang="zh-CN" sz="48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汉仪霸蛮体 W" panose="00020600040101010101" pitchFamily="18" charset="-122"/>
              <a:ea typeface="汉仪霸蛮体 W" panose="00020600040101010101" pitchFamily="18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/>
          <p:cNvSpPr txBox="1"/>
          <p:nvPr/>
        </p:nvSpPr>
        <p:spPr>
          <a:xfrm>
            <a:off x="1001395" y="555625"/>
            <a:ext cx="6096000" cy="4000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 b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管理时间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833120" y="2174875"/>
            <a:ext cx="6264275" cy="33324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燕子去了，有再来的时候；杨柳枯了，有再青的时候；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桃花谢了，有再开的时候。但是，聪明的，你告诉我，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我们的日子为什么一去不复返呢？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是有人偷了他们罢：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那是谁？又藏在何处呢？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是他们自己逃走了罢：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现在又到了哪里呢？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… …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51470" y="2274570"/>
            <a:ext cx="2593975" cy="370395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2627790" y="1384917"/>
            <a:ext cx="14470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>
                <a:solidFill>
                  <a:srgbClr val="FFFFFF"/>
                </a:solidFill>
              </a:rPr>
              <a:t>https://www.ypppt.com/</a:t>
            </a:r>
            <a:endParaRPr lang="zh-CN" altLang="en-US" sz="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/>
          <p:cNvSpPr txBox="1"/>
          <p:nvPr/>
        </p:nvSpPr>
        <p:spPr>
          <a:xfrm>
            <a:off x="1001395" y="555625"/>
            <a:ext cx="6096000" cy="4000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 b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管理时间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4942115" y="2106012"/>
            <a:ext cx="6318340" cy="2722176"/>
            <a:chOff x="1001486" y="1921485"/>
            <a:chExt cx="6318340" cy="2722176"/>
          </a:xfrm>
        </p:grpSpPr>
        <p:sp>
          <p:nvSpPr>
            <p:cNvPr id="7" name="文本框 6"/>
            <p:cNvSpPr txBox="1"/>
            <p:nvPr/>
          </p:nvSpPr>
          <p:spPr>
            <a:xfrm>
              <a:off x="1001486" y="1921485"/>
              <a:ext cx="17806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l"/>
              </a:pPr>
              <a:r>
                <a:rPr lang="zh-CN" altLang="en-US" sz="2400" b="1" u="sng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游戏规则</a:t>
              </a: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099458" y="2647037"/>
              <a:ext cx="6096000" cy="8744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8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游戏</a:t>
              </a:r>
              <a:r>
                <a:rPr lang="en-US" altLang="zh-CN" sz="18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r>
                <a:rPr lang="zh-CN" altLang="en-US" sz="18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：</a:t>
              </a:r>
              <a:r>
                <a:rPr lang="en-US" altLang="zh-CN" sz="18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1.</a:t>
              </a:r>
              <a:r>
                <a:rPr lang="zh-CN" altLang="en-US" sz="18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闭眼，无交流，等待口令。</a:t>
              </a:r>
            </a:p>
            <a:p>
              <a:pPr>
                <a:lnSpc>
                  <a:spcPct val="150000"/>
                </a:lnSpc>
              </a:pPr>
              <a:r>
                <a:rPr lang="en-US" altLang="zh-CN" sz="18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2.</a:t>
              </a:r>
              <a:r>
                <a:rPr lang="zh-CN" altLang="en-US" sz="18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口令“开始”，感觉到了</a:t>
              </a:r>
              <a:r>
                <a:rPr lang="en-US" altLang="zh-CN" sz="18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60</a:t>
              </a:r>
              <a:r>
                <a:rPr lang="zh-CN" altLang="en-US" sz="18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秒，起立。</a:t>
              </a: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1099458" y="3769254"/>
              <a:ext cx="6096000" cy="8744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8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游戏</a:t>
              </a:r>
              <a:r>
                <a:rPr lang="en-US" altLang="zh-CN" sz="18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r>
                <a:rPr lang="zh-CN" altLang="en-US" sz="18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：</a:t>
              </a:r>
              <a:r>
                <a:rPr lang="en-US" altLang="zh-CN" sz="18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1.</a:t>
              </a:r>
              <a:r>
                <a:rPr lang="zh-CN" altLang="en-US" sz="18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准备好纸和笔。</a:t>
              </a:r>
            </a:p>
            <a:p>
              <a:pPr>
                <a:lnSpc>
                  <a:spcPct val="150000"/>
                </a:lnSpc>
              </a:pPr>
              <a:r>
                <a:rPr lang="en-US" altLang="zh-CN" sz="18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2.</a:t>
              </a:r>
              <a:r>
                <a:rPr lang="zh-CN" altLang="en-US" sz="18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注意听口令“开始”和“停止”。</a:t>
              </a: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5619636" y="4137371"/>
              <a:ext cx="1700190" cy="400110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0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紧迫的</a:t>
              </a:r>
              <a:r>
                <a:rPr lang="en-US" altLang="zh-CN" sz="20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60</a:t>
              </a:r>
              <a:r>
                <a:rPr lang="zh-CN" altLang="en-US" sz="20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秒</a:t>
              </a: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5619636" y="3022132"/>
              <a:ext cx="1700190" cy="400110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0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无聊的</a:t>
              </a:r>
              <a:r>
                <a:rPr lang="en-US" altLang="zh-CN" sz="20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60</a:t>
              </a:r>
              <a:r>
                <a:rPr lang="zh-CN" altLang="en-US" sz="20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秒</a:t>
              </a:r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95425" y="1748155"/>
            <a:ext cx="2529840" cy="336169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/>
          <p:cNvSpPr txBox="1"/>
          <p:nvPr/>
        </p:nvSpPr>
        <p:spPr>
          <a:xfrm>
            <a:off x="1001395" y="555625"/>
            <a:ext cx="6096000" cy="4000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管理时间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70034" y="1636677"/>
            <a:ext cx="10474908" cy="874407"/>
          </a:xfrm>
          <a:prstGeom prst="rect">
            <a:avLst/>
          </a:prstGeom>
          <a:noFill/>
          <a:ln w="19050">
            <a:solidFill>
              <a:srgbClr val="0070C0"/>
            </a:solidFill>
            <a:prstDash val="lgDash"/>
          </a:ln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kern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同样是</a:t>
            </a:r>
            <a:r>
              <a:rPr lang="en-US" altLang="zh-CN" kern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60</a:t>
            </a:r>
            <a:r>
              <a:rPr lang="zh-CN" altLang="en-US" kern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秒，做不同的事情，感觉时间走得速度完全不一样。这告诉我们不仅要珍惜时间，更要合理利用时间。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770034" y="2766901"/>
            <a:ext cx="6926166" cy="30903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昨天是作废的支票</a:t>
            </a:r>
            <a:endParaRPr lang="en-US" altLang="zh-CN" b="1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过去的日子如轻烟却被微风吹散了，如薄雾，被初阳蒸融了。我掩着面叹息。但是新来的日子的影儿又开始在叹息里闪过了。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只有今天是随时可用的现金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完成学习、工作的方法就是珍惜每一天，每一个</a:t>
            </a:r>
            <a:r>
              <a:rPr lang="en-US" altLang="zh-CN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60</a:t>
            </a:r>
            <a:r>
              <a:rPr lang="zh-CN" altLang="en-US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秒。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明天是没有到期的支票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明日复明日，明日何其多。我生待明日，万事成蹉跎。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8470" y="2968625"/>
            <a:ext cx="2727960" cy="326263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/>
          <p:cNvSpPr txBox="1"/>
          <p:nvPr/>
        </p:nvSpPr>
        <p:spPr>
          <a:xfrm>
            <a:off x="1001395" y="555625"/>
            <a:ext cx="6096000" cy="4000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 b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管理时间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1108075" y="1852295"/>
            <a:ext cx="5153660" cy="4193540"/>
            <a:chOff x="737762" y="1899094"/>
            <a:chExt cx="5153586" cy="4193731"/>
          </a:xfrm>
        </p:grpSpPr>
        <p:sp>
          <p:nvSpPr>
            <p:cNvPr id="7" name="TOP-PPT -6-2"/>
            <p:cNvSpPr txBox="1"/>
            <p:nvPr/>
          </p:nvSpPr>
          <p:spPr>
            <a:xfrm>
              <a:off x="1075177" y="1899094"/>
              <a:ext cx="3601326" cy="461665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5400">
                  <a:gradFill>
                    <a:gsLst>
                      <a:gs pos="11000">
                        <a:srgbClr val="2F88E5">
                          <a:alpha val="90000"/>
                        </a:srgbClr>
                      </a:gs>
                      <a:gs pos="100000">
                        <a:srgbClr val="1BCAB5">
                          <a:alpha val="90000"/>
                        </a:srgbClr>
                      </a:gs>
                    </a:gsLst>
                    <a:lin ang="16200000" scaled="1"/>
                  </a:gradFill>
                  <a:latin typeface="Agency FB" panose="020B0503020202020204" pitchFamily="34" charset="0"/>
                </a:defRPr>
              </a:lvl1pPr>
            </a:lstStyle>
            <a:p>
              <a:pPr algn="ctr">
                <a:spcBef>
                  <a:spcPct val="0"/>
                </a:spcBef>
                <a:buClr>
                  <a:schemeClr val="tx1">
                    <a:lumMod val="85000"/>
                    <a:lumOff val="15000"/>
                  </a:schemeClr>
                </a:buClr>
                <a:buSzPct val="105000"/>
                <a:defRPr/>
              </a:pPr>
              <a:r>
                <a:rPr lang="zh-CN" altLang="en-US" sz="2400" b="1" ker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确定学习目标 </a:t>
              </a:r>
            </a:p>
          </p:txBody>
        </p:sp>
        <p:sp>
          <p:nvSpPr>
            <p:cNvPr id="8" name="TOP-PPT -6-1"/>
            <p:cNvSpPr/>
            <p:nvPr/>
          </p:nvSpPr>
          <p:spPr>
            <a:xfrm>
              <a:off x="737762" y="1933781"/>
              <a:ext cx="5153586" cy="4159044"/>
            </a:xfrm>
            <a:prstGeom prst="ellipse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lnSpc>
                  <a:spcPct val="150000"/>
                </a:lnSpc>
                <a:buClr>
                  <a:schemeClr val="tx1">
                    <a:lumMod val="85000"/>
                    <a:lumOff val="15000"/>
                  </a:schemeClr>
                </a:buClr>
                <a:buFont typeface="+mj-lt"/>
                <a:buAutoNum type="arabicPeriod"/>
                <a:defRPr/>
              </a:pPr>
              <a:r>
                <a:rPr lang="zh-CN" altLang="en-US" noProof="1">
                  <a:solidFill>
                    <a:sysClr val="windowText" lastClr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 Light" panose="020B0306030504020204" pitchFamily="34" charset="0"/>
                </a:rPr>
                <a:t>课外作业：结合目标金字塔，初步拟定自己的人生规划。</a:t>
              </a:r>
              <a:endParaRPr lang="en-US" altLang="zh-CN" noProof="1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endParaRPr>
            </a:p>
            <a:p>
              <a:pPr marL="342900" indent="-342900">
                <a:lnSpc>
                  <a:spcPct val="150000"/>
                </a:lnSpc>
                <a:buClr>
                  <a:schemeClr val="tx1">
                    <a:lumMod val="85000"/>
                    <a:lumOff val="15000"/>
                  </a:schemeClr>
                </a:buClr>
                <a:buFont typeface="+mj-lt"/>
                <a:buAutoNum type="arabicPeriod"/>
                <a:defRPr/>
              </a:pPr>
              <a:r>
                <a:rPr lang="zh-CN" altLang="en-US" noProof="1">
                  <a:solidFill>
                    <a:sysClr val="windowText" lastClr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 Light" panose="020B0306030504020204" pitchFamily="34" charset="0"/>
                </a:rPr>
                <a:t>人生目标</a:t>
              </a:r>
            </a:p>
            <a:p>
              <a:pPr marL="342900" indent="-342900">
                <a:lnSpc>
                  <a:spcPct val="150000"/>
                </a:lnSpc>
                <a:buClr>
                  <a:schemeClr val="tx1">
                    <a:lumMod val="85000"/>
                    <a:lumOff val="15000"/>
                  </a:schemeClr>
                </a:buClr>
                <a:buFont typeface="+mj-lt"/>
                <a:buAutoNum type="arabicPeriod"/>
                <a:defRPr/>
              </a:pPr>
              <a:r>
                <a:rPr lang="zh-CN" altLang="en-US" noProof="1">
                  <a:solidFill>
                    <a:sysClr val="windowText" lastClr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 Light" panose="020B0306030504020204" pitchFamily="34" charset="0"/>
                </a:rPr>
                <a:t>十年目标</a:t>
              </a:r>
            </a:p>
            <a:p>
              <a:pPr marL="342900" indent="-342900">
                <a:lnSpc>
                  <a:spcPct val="150000"/>
                </a:lnSpc>
                <a:buClr>
                  <a:schemeClr val="tx1">
                    <a:lumMod val="85000"/>
                    <a:lumOff val="15000"/>
                  </a:schemeClr>
                </a:buClr>
                <a:buFont typeface="+mj-lt"/>
                <a:buAutoNum type="arabicPeriod"/>
                <a:defRPr/>
              </a:pPr>
              <a:r>
                <a:rPr lang="zh-CN" altLang="en-US" noProof="1">
                  <a:solidFill>
                    <a:sysClr val="windowText" lastClr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 Light" panose="020B0306030504020204" pitchFamily="34" charset="0"/>
                </a:rPr>
                <a:t>三年目标</a:t>
              </a:r>
            </a:p>
            <a:p>
              <a:pPr marL="342900" indent="-342900">
                <a:lnSpc>
                  <a:spcPct val="150000"/>
                </a:lnSpc>
                <a:buClr>
                  <a:schemeClr val="tx1">
                    <a:lumMod val="85000"/>
                    <a:lumOff val="15000"/>
                  </a:schemeClr>
                </a:buClr>
                <a:buFont typeface="+mj-lt"/>
                <a:buAutoNum type="arabicPeriod"/>
                <a:defRPr/>
              </a:pPr>
              <a:r>
                <a:rPr lang="zh-CN" altLang="en-US" noProof="1">
                  <a:solidFill>
                    <a:sysClr val="windowText" lastClr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 Light" panose="020B0306030504020204" pitchFamily="34" charset="0"/>
                </a:rPr>
                <a:t>年度目标</a:t>
              </a:r>
            </a:p>
            <a:p>
              <a:pPr marL="342900" indent="-342900">
                <a:lnSpc>
                  <a:spcPct val="150000"/>
                </a:lnSpc>
                <a:buClr>
                  <a:schemeClr val="tx1">
                    <a:lumMod val="85000"/>
                    <a:lumOff val="15000"/>
                  </a:schemeClr>
                </a:buClr>
                <a:buFont typeface="+mj-lt"/>
                <a:buAutoNum type="arabicPeriod"/>
                <a:defRPr/>
              </a:pPr>
              <a:r>
                <a:rPr lang="zh-CN" altLang="en-US" noProof="1">
                  <a:solidFill>
                    <a:sysClr val="windowText" lastClr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 Light" panose="020B0306030504020204" pitchFamily="34" charset="0"/>
                </a:rPr>
                <a:t>每月、每周目标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6851650" y="1790065"/>
            <a:ext cx="4860925" cy="4735830"/>
            <a:chOff x="6851787" y="1790254"/>
            <a:chExt cx="4860789" cy="4735739"/>
          </a:xfrm>
        </p:grpSpPr>
        <p:sp>
          <p:nvSpPr>
            <p:cNvPr id="10" name="TOP-PPT -5-1"/>
            <p:cNvSpPr/>
            <p:nvPr/>
          </p:nvSpPr>
          <p:spPr>
            <a:xfrm flipH="1">
              <a:off x="6851787" y="1790254"/>
              <a:ext cx="4860789" cy="4735739"/>
            </a:xfrm>
            <a:prstGeom prst="ellipse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  <a:buClr>
                  <a:srgbClr val="E24848"/>
                </a:buClr>
                <a:defRPr/>
              </a:pPr>
              <a:r>
                <a:rPr lang="zh-CN" altLang="en-US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 Light" panose="020B0306030504020204" pitchFamily="34" charset="0"/>
                </a:rPr>
                <a:t>若无每日计划，你的一天活动将会由別人决定。</a:t>
              </a:r>
              <a:endParaRPr lang="en-US" altLang="zh-CN" noProof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endParaRPr>
            </a:p>
            <a:p>
              <a:pPr marL="342900" indent="-342900" algn="just">
                <a:lnSpc>
                  <a:spcPct val="150000"/>
                </a:lnSpc>
                <a:buClr>
                  <a:schemeClr val="tx1">
                    <a:lumMod val="85000"/>
                    <a:lumOff val="15000"/>
                  </a:schemeClr>
                </a:buClr>
                <a:buFont typeface="+mj-lt"/>
                <a:buAutoNum type="arabicPeriod"/>
                <a:defRPr/>
              </a:pPr>
              <a:r>
                <a:rPr lang="zh-CN" altLang="en-US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 Light" panose="020B0306030504020204" pitchFamily="34" charset="0"/>
                </a:rPr>
                <a:t>在记事本上写下今天要完成的事项</a:t>
              </a:r>
            </a:p>
            <a:p>
              <a:pPr marL="342900" indent="-342900" algn="just">
                <a:lnSpc>
                  <a:spcPct val="150000"/>
                </a:lnSpc>
                <a:buClr>
                  <a:schemeClr val="tx1">
                    <a:lumMod val="85000"/>
                    <a:lumOff val="15000"/>
                  </a:schemeClr>
                </a:buClr>
                <a:buFont typeface="+mj-lt"/>
                <a:buAutoNum type="arabicPeriod"/>
                <a:defRPr/>
              </a:pPr>
              <a:r>
                <a:rPr lang="zh-CN" altLang="en-US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 Light" panose="020B0306030504020204" pitchFamily="34" charset="0"/>
                </a:rPr>
                <a:t>尚未开始学习前拟定</a:t>
              </a:r>
            </a:p>
            <a:p>
              <a:pPr marL="342900" indent="-342900" algn="just">
                <a:lnSpc>
                  <a:spcPct val="150000"/>
                </a:lnSpc>
                <a:buClr>
                  <a:schemeClr val="tx1">
                    <a:lumMod val="85000"/>
                    <a:lumOff val="15000"/>
                  </a:schemeClr>
                </a:buClr>
                <a:buFont typeface="+mj-lt"/>
                <a:buAutoNum type="arabicPeriod"/>
                <a:defRPr/>
              </a:pPr>
              <a:r>
                <a:rPr lang="zh-CN" altLang="en-US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 Light" panose="020B0306030504020204" pitchFamily="34" charset="0"/>
                </a:rPr>
                <a:t>不必订下确定的时间</a:t>
              </a:r>
            </a:p>
            <a:p>
              <a:pPr marL="342900" indent="-342900" algn="just">
                <a:lnSpc>
                  <a:spcPct val="150000"/>
                </a:lnSpc>
                <a:buClr>
                  <a:schemeClr val="tx1">
                    <a:lumMod val="85000"/>
                    <a:lumOff val="15000"/>
                  </a:schemeClr>
                </a:buClr>
                <a:buFont typeface="+mj-lt"/>
                <a:buAutoNum type="arabicPeriod"/>
                <a:defRPr/>
              </a:pPr>
              <a:r>
                <a:rPr lang="zh-CN" altLang="en-US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 Light" panose="020B0306030504020204" pitchFamily="34" charset="0"/>
                </a:rPr>
                <a:t>安排学习要有自主的内容，否则只可能是被动学习</a:t>
              </a:r>
            </a:p>
          </p:txBody>
        </p:sp>
        <p:sp>
          <p:nvSpPr>
            <p:cNvPr id="11" name="TOP-PPT -5-2"/>
            <p:cNvSpPr txBox="1"/>
            <p:nvPr/>
          </p:nvSpPr>
          <p:spPr>
            <a:xfrm flipH="1">
              <a:off x="7638910" y="1852066"/>
              <a:ext cx="3286542" cy="461665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5400">
                  <a:gradFill>
                    <a:gsLst>
                      <a:gs pos="11000">
                        <a:srgbClr val="2F88E5">
                          <a:alpha val="90000"/>
                        </a:srgbClr>
                      </a:gs>
                      <a:gs pos="100000">
                        <a:srgbClr val="1BCAB5">
                          <a:alpha val="90000"/>
                        </a:srgbClr>
                      </a:gs>
                    </a:gsLst>
                    <a:lin ang="16200000" scaled="1"/>
                  </a:gradFill>
                  <a:latin typeface="Agency FB" panose="020B0503020202020204" pitchFamily="34" charset="0"/>
                </a:defRPr>
              </a:lvl1pPr>
            </a:lstStyle>
            <a:p>
              <a:pPr algn="ctr"/>
              <a:r>
                <a:rPr lang="zh-CN" altLang="en-US" sz="2400" b="1" ker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拟定每日计划</a:t>
              </a:r>
            </a:p>
          </p:txBody>
        </p:sp>
      </p:grpSp>
    </p:spTree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6445563" y="3289431"/>
            <a:ext cx="4719734" cy="11068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lang="zh-CN" alt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高效利用</a:t>
            </a:r>
            <a:endParaRPr lang="zh-CN" alt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360285" y="2193290"/>
            <a:ext cx="2889250" cy="8299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4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汉仪霸蛮体 W" panose="00020600040101010101" pitchFamily="18" charset="-122"/>
                <a:ea typeface="汉仪霸蛮体 W" panose="00020600040101010101" pitchFamily="18" charset="-122"/>
              </a:rPr>
              <a:t>第二章节</a:t>
            </a:r>
            <a:endParaRPr lang="en-US" altLang="zh-CN" sz="48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汉仪霸蛮体 W" panose="00020600040101010101" pitchFamily="18" charset="-122"/>
              <a:ea typeface="汉仪霸蛮体 W" panose="00020600040101010101" pitchFamily="18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/>
          <p:cNvSpPr txBox="1"/>
          <p:nvPr/>
        </p:nvSpPr>
        <p:spPr>
          <a:xfrm>
            <a:off x="1001395" y="545465"/>
            <a:ext cx="6096000" cy="4000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 b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高效利用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575886" y="2675624"/>
          <a:ext cx="9040134" cy="279873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55861"/>
                <a:gridCol w="3912998"/>
                <a:gridCol w="3871275"/>
              </a:tblGrid>
              <a:tr h="866618">
                <a:tc>
                  <a:txBody>
                    <a:bodyPr/>
                    <a:lstStyle/>
                    <a:p>
                      <a:pPr algn="ctr"/>
                      <a:endParaRPr lang="zh-CN" altLang="en-US" sz="160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83283" marR="83283" marT="41642" marB="416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200" b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紧急</a:t>
                      </a:r>
                    </a:p>
                  </a:txBody>
                  <a:tcPr marL="83283" marR="83283" marT="41642" marB="416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200" b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不紧急</a:t>
                      </a:r>
                    </a:p>
                  </a:txBody>
                  <a:tcPr marL="83283" marR="83283" marT="41642" marB="41642" anchor="ctr"/>
                </a:tc>
              </a:tr>
              <a:tr h="96605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200" b="1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重要</a:t>
                      </a:r>
                    </a:p>
                  </a:txBody>
                  <a:tcPr marL="83283" marR="83283" marT="41642" marB="416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立刻处理</a:t>
                      </a:r>
                    </a:p>
                    <a:p>
                      <a:pPr algn="ctr"/>
                      <a:r>
                        <a:rPr lang="zh-CN" altLang="en-US" sz="16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用心完成（如明天就讲的题和知识）</a:t>
                      </a:r>
                    </a:p>
                  </a:txBody>
                  <a:tcPr marL="83283" marR="83283" marT="41642" marB="416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做好规划</a:t>
                      </a:r>
                    </a:p>
                    <a:p>
                      <a:pPr algn="ctr"/>
                      <a:r>
                        <a:rPr lang="zh-CN" altLang="en-US" sz="16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谨慎完成（如补弱科弱项）</a:t>
                      </a:r>
                    </a:p>
                  </a:txBody>
                  <a:tcPr marL="83283" marR="83283" marT="41642" marB="41642" anchor="ctr"/>
                </a:tc>
              </a:tr>
              <a:tr h="96605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200" b="1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不重要</a:t>
                      </a:r>
                    </a:p>
                  </a:txBody>
                  <a:tcPr marL="83283" marR="83283" marT="41642" marB="416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马上处理</a:t>
                      </a:r>
                    </a:p>
                    <a:p>
                      <a:pPr algn="ctr"/>
                      <a:r>
                        <a:rPr lang="zh-CN" altLang="en-US" sz="16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尽快完成（有些同学间的琐事）</a:t>
                      </a:r>
                    </a:p>
                  </a:txBody>
                  <a:tcPr marL="83283" marR="83283" marT="41642" marB="416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仔细甄别</a:t>
                      </a:r>
                    </a:p>
                    <a:p>
                      <a:pPr algn="ctr"/>
                      <a:r>
                        <a:rPr lang="zh-CN" altLang="en-US" sz="16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有空完成（如积累）</a:t>
                      </a:r>
                    </a:p>
                  </a:txBody>
                  <a:tcPr marL="83283" marR="83283" marT="41642" marB="41642" anchor="ctr"/>
                </a:tc>
              </a:tr>
            </a:tbl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1576340" y="1628250"/>
            <a:ext cx="2394857" cy="52322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dist"/>
            <a:r>
              <a:rPr lang="zh-CN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优先计划管理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NWQ3NDg3NDY4NTliZWNlMmVmYzk2MjI4YzYyMWYyMzkifQ=="/>
  <p:tag name="KSO_WPP_MARK_KEY" val="cf45b107-17eb-492b-9ae5-89a5396ec25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4feedd83-ee4c-416f-9b70-4f6403ec915b}"/>
</p:tagLst>
</file>

<file path=ppt/theme/theme1.xml><?xml version="1.0" encoding="utf-8"?>
<a:theme xmlns:a="http://schemas.openxmlformats.org/drawingml/2006/main" name="第一PPT模板网-WWW.1PPT.COM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1346</Words>
  <Application>Microsoft Office PowerPoint</Application>
  <PresentationFormat>宽屏</PresentationFormat>
  <Paragraphs>129</Paragraphs>
  <Slides>19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19</vt:i4>
      </vt:variant>
    </vt:vector>
  </HeadingPairs>
  <TitlesOfParts>
    <vt:vector size="35" baseType="lpstr">
      <vt:lpstr>Meiryo</vt:lpstr>
      <vt:lpstr>阿里巴巴普惠体</vt:lpstr>
      <vt:lpstr>等线</vt:lpstr>
      <vt:lpstr>汉仪霸蛮体 W</vt:lpstr>
      <vt:lpstr>汉仪超级战甲W</vt:lpstr>
      <vt:lpstr>汉仪雅酷黑 85W</vt:lpstr>
      <vt:lpstr>宋体</vt:lpstr>
      <vt:lpstr>微软雅黑</vt:lpstr>
      <vt:lpstr>Arial</vt:lpstr>
      <vt:lpstr>Calibri</vt:lpstr>
      <vt:lpstr>Calibri Light</vt:lpstr>
      <vt:lpstr>Open Sans Light</vt:lpstr>
      <vt:lpstr>Wingdings</vt:lpstr>
      <vt:lpstr>第一PPT模板网-WWW.1PPT.COM​</vt:lpstr>
      <vt:lpstr>1_Office 主题​​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4</cp:revision>
  <cp:lastPrinted>2022-08-16T17:06:43Z</cp:lastPrinted>
  <dcterms:created xsi:type="dcterms:W3CDTF">2022-08-16T17:06:43Z</dcterms:created>
  <dcterms:modified xsi:type="dcterms:W3CDTF">2023-03-02T01:01:55Z</dcterms:modified>
</cp:coreProperties>
</file>