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ags/tag2.xml" ContentType="application/vnd.openxmlformats-officedocument.presentationml.tags+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notesSlides/notesSlide1.xml" ContentType="application/vnd.openxmlformats-officedocument.presentationml.notesSlide+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1" r:id="rId2"/>
    <p:sldMasterId id="2147483662" r:id="rId3"/>
  </p:sldMasterIdLst>
  <p:notesMasterIdLst>
    <p:notesMasterId r:id="rId24"/>
  </p:notesMasterIdLst>
  <p:handoutMasterIdLst>
    <p:handoutMasterId r:id="rId25"/>
  </p:handoutMasterIdLst>
  <p:sldIdLst>
    <p:sldId id="457" r:id="rId4"/>
    <p:sldId id="458" r:id="rId5"/>
    <p:sldId id="459" r:id="rId6"/>
    <p:sldId id="412" r:id="rId7"/>
    <p:sldId id="413" r:id="rId8"/>
    <p:sldId id="460" r:id="rId9"/>
    <p:sldId id="415" r:id="rId10"/>
    <p:sldId id="416" r:id="rId11"/>
    <p:sldId id="417" r:id="rId12"/>
    <p:sldId id="418" r:id="rId13"/>
    <p:sldId id="461" r:id="rId14"/>
    <p:sldId id="420" r:id="rId15"/>
    <p:sldId id="435" r:id="rId16"/>
    <p:sldId id="422" r:id="rId17"/>
    <p:sldId id="424" r:id="rId18"/>
    <p:sldId id="462" r:id="rId19"/>
    <p:sldId id="425" r:id="rId20"/>
    <p:sldId id="426" r:id="rId21"/>
    <p:sldId id="427" r:id="rId22"/>
    <p:sldId id="463" r:id="rId23"/>
  </p:sldIdLst>
  <p:sldSz cx="12192000" cy="6858000"/>
  <p:notesSz cx="6858000" cy="9144000"/>
  <p:custDataLst>
    <p:tags r:id="rId26"/>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39">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778" autoAdjust="0"/>
    <p:restoredTop sz="93526" autoAdjust="0"/>
  </p:normalViewPr>
  <p:slideViewPr>
    <p:cSldViewPr snapToGrid="0">
      <p:cViewPr varScale="1">
        <p:scale>
          <a:sx n="105" d="100"/>
          <a:sy n="105" d="100"/>
        </p:scale>
        <p:origin x="900" y="114"/>
      </p:cViewPr>
      <p:guideLst>
        <p:guide orient="horz" pos="2160"/>
        <p:guide pos="3839"/>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ags" Target="tags/tag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latin typeface="思源黑体 CN Normal"/>
              <a:ea typeface="思源黑体 CN Normal"/>
              <a:cs typeface="思源黑体 CN Normal" panose="020B0400000000000000" charset="-122"/>
            </a:endParaRPr>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latin typeface="思源黑体 CN Normal"/>
              </a:rPr>
              <a:t>2023/3/2</a:t>
            </a:fld>
            <a:endParaRPr lang="zh-CN" altLang="en-US">
              <a:latin typeface="思源黑体 CN Normal"/>
            </a:endParaRPr>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latin typeface="思源黑体 CN Normal"/>
              <a:ea typeface="思源黑体 CN Normal"/>
              <a:cs typeface="思源黑体 CN Normal" panose="020B0400000000000000" charset="-122"/>
            </a:endParaRPr>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latin typeface="思源黑体 CN Normal"/>
              </a:rPr>
              <a:t>‹#›</a:t>
            </a:fld>
            <a:endParaRPr lang="zh-CN" altLang="en-US">
              <a:latin typeface="思源黑体 CN Normal"/>
            </a:endParaRPr>
          </a:p>
        </p:txBody>
      </p:sp>
    </p:spTree>
    <p:extLst>
      <p:ext uri="{BB962C8B-B14F-4D97-AF65-F5344CB8AC3E}">
        <p14:creationId xmlns:p14="http://schemas.microsoft.com/office/powerpoint/2010/main" val="37738067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思源黑体 CN Normal"/>
                <a:ea typeface="思源黑体 CN Normal"/>
                <a:cs typeface="思源黑体 CN Normal" panose="020B0400000000000000" charset="-122"/>
              </a:defRPr>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思源黑体 CN Normal"/>
                <a:ea typeface="思源黑体 CN Normal"/>
                <a:cs typeface="思源黑体 CN Normal" panose="020B0400000000000000" charset="-122"/>
              </a:defRPr>
            </a:lvl1pPr>
          </a:lstStyle>
          <a:p>
            <a:fld id="{D2A48B96-639E-45A3-A0BA-2464DFDB1FAA}" type="datetimeFigureOut">
              <a:rPr lang="zh-CN" altLang="en-US" smtClean="0"/>
              <a:t>2023/3/2</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思源黑体 CN Normal"/>
                <a:ea typeface="思源黑体 CN Normal"/>
                <a:cs typeface="思源黑体 CN Normal" panose="020B0400000000000000" charset="-122"/>
              </a:defRPr>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思源黑体 CN Normal"/>
                <a:ea typeface="思源黑体 CN Normal"/>
                <a:cs typeface="思源黑体 CN Normal" panose="020B0400000000000000" charset="-122"/>
              </a:defRPr>
            </a:lvl1pPr>
          </a:lstStyle>
          <a:p>
            <a:fld id="{A6837353-30EB-4A48-80EB-173D804AEFBD}" type="slidenum">
              <a:rPr lang="zh-CN" altLang="en-US" smtClean="0"/>
              <a:t>‹#›</a:t>
            </a:fld>
            <a:endParaRPr lang="zh-CN" altLang="en-US"/>
          </a:p>
        </p:txBody>
      </p:sp>
    </p:spTree>
    <p:extLst>
      <p:ext uri="{BB962C8B-B14F-4D97-AF65-F5344CB8AC3E}">
        <p14:creationId xmlns:p14="http://schemas.microsoft.com/office/powerpoint/2010/main" val="19068438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思源黑体 CN Normal"/>
        <a:ea typeface="思源黑体 CN Normal"/>
        <a:cs typeface="思源黑体 CN Normal" panose="020B0400000000000000" charset="-122"/>
      </a:defRPr>
    </a:lvl1pPr>
    <a:lvl2pPr marL="457200" algn="l" defTabSz="914400" rtl="0" eaLnBrk="1" latinLnBrk="0" hangingPunct="1">
      <a:defRPr sz="1200" kern="1200">
        <a:solidFill>
          <a:schemeClr val="tx1"/>
        </a:solidFill>
        <a:latin typeface="思源黑体 CN Normal"/>
        <a:ea typeface="思源黑体 CN Normal"/>
        <a:cs typeface="思源黑体 CN Normal" panose="020B0400000000000000" charset="-122"/>
      </a:defRPr>
    </a:lvl2pPr>
    <a:lvl3pPr marL="914400" algn="l" defTabSz="914400" rtl="0" eaLnBrk="1" latinLnBrk="0" hangingPunct="1">
      <a:defRPr sz="1200" kern="1200">
        <a:solidFill>
          <a:schemeClr val="tx1"/>
        </a:solidFill>
        <a:latin typeface="思源黑体 CN Normal"/>
        <a:ea typeface="思源黑体 CN Normal"/>
        <a:cs typeface="思源黑体 CN Normal" panose="020B0400000000000000" charset="-122"/>
      </a:defRPr>
    </a:lvl3pPr>
    <a:lvl4pPr marL="1371600" algn="l" defTabSz="914400" rtl="0" eaLnBrk="1" latinLnBrk="0" hangingPunct="1">
      <a:defRPr sz="1200" kern="1200">
        <a:solidFill>
          <a:schemeClr val="tx1"/>
        </a:solidFill>
        <a:latin typeface="思源黑体 CN Normal"/>
        <a:ea typeface="思源黑体 CN Normal"/>
        <a:cs typeface="思源黑体 CN Normal" panose="020B0400000000000000" charset="-122"/>
      </a:defRPr>
    </a:lvl4pPr>
    <a:lvl5pPr marL="1828800" algn="l" defTabSz="914400" rtl="0" eaLnBrk="1" latinLnBrk="0" hangingPunct="1">
      <a:defRPr sz="1200" kern="1200">
        <a:solidFill>
          <a:schemeClr val="tx1"/>
        </a:solidFill>
        <a:latin typeface="思源黑体 CN Normal"/>
        <a:ea typeface="思源黑体 CN Normal"/>
        <a:cs typeface="思源黑体 CN Normal" panose="020B0400000000000000" charset="-122"/>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A6837353-30EB-4A48-80EB-173D804AEFBD}" type="slidenum">
              <a:rPr lang="zh-CN" altLang="en-US" smtClean="0"/>
              <a:t>10</a:t>
            </a:fld>
            <a:endParaRPr lang="zh-CN" altLang="en-US"/>
          </a:p>
        </p:txBody>
      </p:sp>
    </p:spTree>
    <p:extLst>
      <p:ext uri="{BB962C8B-B14F-4D97-AF65-F5344CB8AC3E}">
        <p14:creationId xmlns:p14="http://schemas.microsoft.com/office/powerpoint/2010/main" val="38512827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20</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7359864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2.xml"/><Relationship Id="rId1" Type="http://schemas.openxmlformats.org/officeDocument/2006/relationships/tags" Target="../tags/tag3.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2.xml"/><Relationship Id="rId1" Type="http://schemas.openxmlformats.org/officeDocument/2006/relationships/tags" Target="../tags/tag4.xml"/><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2.xml"/><Relationship Id="rId1" Type="http://schemas.openxmlformats.org/officeDocument/2006/relationships/tags" Target="../tags/tag5.xml"/><Relationship Id="rId4"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2.xml"/><Relationship Id="rId1" Type="http://schemas.openxmlformats.org/officeDocument/2006/relationships/tags" Target="../tags/tag6.xml"/><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Tree>
  </p:cSld>
  <p:clrMapOvr>
    <a:masterClrMapping/>
  </p:clrMapOvr>
  <p:transition advTm="2000">
    <p:wedg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F0756E6B-32AA-46CD-A084-40E6C56AC62C}" type="datetimeFigureOut">
              <a:rPr lang="zh-CN" altLang="en-US" smtClean="0"/>
              <a:t>2023/3/2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CB6D20E-1937-41E3-8BDA-043D8B6C92B6}" type="slidenum">
              <a:rPr lang="zh-CN" altLang="en-US" smtClean="0"/>
              <a:t>‹#›</a:t>
            </a:fld>
            <a:endParaRPr lang="zh-CN" alt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F0756E6B-32AA-46CD-A084-40E6C56AC62C}" type="datetimeFigureOut">
              <a:rPr lang="zh-CN" altLang="en-US" smtClean="0"/>
              <a:t>2023/3/2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CB6D20E-1937-41E3-8BDA-043D8B6C92B6}" type="slidenum">
              <a:rPr lang="zh-CN" altLang="en-US" smtClean="0"/>
              <a:t>‹#›</a:t>
            </a:fld>
            <a:endParaRPr lang="zh-CN" alt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F0756E6B-32AA-46CD-A084-40E6C56AC62C}" type="datetimeFigureOut">
              <a:rPr lang="zh-CN" altLang="en-US" smtClean="0"/>
              <a:t>2023/3/2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CB6D20E-1937-41E3-8BDA-043D8B6C92B6}" type="slidenum">
              <a:rPr lang="zh-CN" altLang="en-US" smtClean="0"/>
              <a:t>‹#›</a:t>
            </a:fld>
            <a:endParaRPr lang="zh-CN" alt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1364221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2366876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2565177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8803536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08997986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87308956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150732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3_自定义版式">
    <p:spTree>
      <p:nvGrpSpPr>
        <p:cNvPr id="1" name=""/>
        <p:cNvGrpSpPr/>
        <p:nvPr/>
      </p:nvGrpSpPr>
      <p:grpSpPr>
        <a:xfrm>
          <a:off x="0" y="0"/>
          <a:ext cx="0" cy="0"/>
          <a:chOff x="0" y="0"/>
          <a:chExt cx="0" cy="0"/>
        </a:xfrm>
      </p:grpSpPr>
    </p:spTree>
  </p:cSld>
  <p:clrMapOvr>
    <a:masterClrMapping/>
  </p:clrMapOvr>
  <p:transition advTm="2000">
    <p:wedg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10728346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49707718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41199231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7171541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grpSp>
        <p:nvGrpSpPr>
          <p:cNvPr id="2" name="组合 1"/>
          <p:cNvGrpSpPr/>
          <p:nvPr userDrawn="1"/>
        </p:nvGrpSpPr>
        <p:grpSpPr>
          <a:xfrm>
            <a:off x="0" y="308429"/>
            <a:ext cx="12192000" cy="6241142"/>
            <a:chOff x="0" y="130629"/>
            <a:chExt cx="12192000" cy="6241142"/>
          </a:xfrm>
        </p:grpSpPr>
        <p:sp>
          <p:nvSpPr>
            <p:cNvPr id="3" name="流程图: 过程 2"/>
            <p:cNvSpPr/>
            <p:nvPr/>
          </p:nvSpPr>
          <p:spPr>
            <a:xfrm>
              <a:off x="0" y="486229"/>
              <a:ext cx="12192000" cy="5885542"/>
            </a:xfrm>
            <a:prstGeom prst="flowChartProcess">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 name="梯形 3"/>
            <p:cNvSpPr/>
            <p:nvPr/>
          </p:nvSpPr>
          <p:spPr>
            <a:xfrm>
              <a:off x="319314" y="130629"/>
              <a:ext cx="5181600" cy="584200"/>
            </a:xfrm>
            <a:prstGeom prst="trapezoid">
              <a:avLst>
                <a:gd name="adj" fmla="val 47826"/>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pic>
        <p:nvPicPr>
          <p:cNvPr id="9" name="图片 8"/>
          <p:cNvPicPr>
            <a:picLocks noChangeAspect="1"/>
          </p:cNvPicPr>
          <p:nvPr userDrawn="1"/>
        </p:nvPicPr>
        <p:blipFill>
          <a:blip r:embed="rId3" cstate="email">
            <a:extLst>
              <a:ext uri="{28A0092B-C50C-407E-A947-70E740481C1C}">
                <a14:useLocalDpi xmlns:a14="http://schemas.microsoft.com/office/drawing/2010/main"/>
              </a:ext>
            </a:extLst>
          </a:blip>
          <a:srcRect r="-9519"/>
          <a:stretch>
            <a:fillRect/>
          </a:stretch>
        </p:blipFill>
        <p:spPr>
          <a:xfrm rot="2906783" flipH="1">
            <a:off x="-229624" y="172333"/>
            <a:ext cx="1476039" cy="604819"/>
          </a:xfrm>
          <a:prstGeom prst="rect">
            <a:avLst/>
          </a:prstGeom>
        </p:spPr>
      </p:pic>
      <p:pic>
        <p:nvPicPr>
          <p:cNvPr id="10" name="图片 9"/>
          <p:cNvPicPr>
            <a:picLocks noChangeAspect="1"/>
          </p:cNvPicPr>
          <p:nvPr userDrawn="1"/>
        </p:nvPicPr>
        <p:blipFill>
          <a:blip r:embed="rId4" cstate="email">
            <a:extLst>
              <a:ext uri="{28A0092B-C50C-407E-A947-70E740481C1C}">
                <a14:useLocalDpi xmlns:a14="http://schemas.microsoft.com/office/drawing/2010/main"/>
              </a:ext>
            </a:extLst>
          </a:blip>
          <a:srcRect/>
          <a:stretch>
            <a:fillRect/>
          </a:stretch>
        </p:blipFill>
        <p:spPr>
          <a:xfrm>
            <a:off x="10519276" y="5515896"/>
            <a:ext cx="2198162" cy="2053712"/>
          </a:xfrm>
          <a:prstGeom prst="rect">
            <a:avLst/>
          </a:prstGeom>
        </p:spPr>
      </p:pic>
      <p:sp>
        <p:nvSpPr>
          <p:cNvPr id="11" name="PA-图形"/>
          <p:cNvSpPr txBox="1"/>
          <p:nvPr userDrawn="1">
            <p:custDataLst>
              <p:tags r:id="rId1"/>
            </p:custDataLst>
          </p:nvPr>
        </p:nvSpPr>
        <p:spPr>
          <a:xfrm>
            <a:off x="797690" y="345016"/>
            <a:ext cx="2535445" cy="369332"/>
          </a:xfrm>
          <a:prstGeom prst="rect">
            <a:avLst/>
          </a:prstGeom>
          <a:noFill/>
        </p:spPr>
        <p:txBody>
          <a:bodyPr wrap="square" rtlCol="0">
            <a:spAutoFit/>
          </a:bodyPr>
          <a:lstStyle/>
          <a:p>
            <a:pPr algn="dist"/>
            <a:r>
              <a:rPr lang="zh-CN" altLang="en-US">
                <a:solidFill>
                  <a:schemeClr val="tx1">
                    <a:lumMod val="65000"/>
                    <a:lumOff val="35000"/>
                  </a:schemeClr>
                </a:solidFill>
                <a:latin typeface="阿里汉仪智能黑体" panose="00020600040101010101" pitchFamily="18" charset="-122"/>
                <a:ea typeface="阿里汉仪智能黑体" panose="00020600040101010101" pitchFamily="18" charset="-122"/>
                <a:cs typeface="思源黑体 CN Normal" panose="020B0400000000000000" charset="-122"/>
              </a:rPr>
              <a:t>校园网贷是什么</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grpSp>
        <p:nvGrpSpPr>
          <p:cNvPr id="2" name="组合 1"/>
          <p:cNvGrpSpPr/>
          <p:nvPr userDrawn="1"/>
        </p:nvGrpSpPr>
        <p:grpSpPr>
          <a:xfrm>
            <a:off x="0" y="358594"/>
            <a:ext cx="12192000" cy="6241142"/>
            <a:chOff x="0" y="130629"/>
            <a:chExt cx="12192000" cy="6241142"/>
          </a:xfrm>
        </p:grpSpPr>
        <p:sp>
          <p:nvSpPr>
            <p:cNvPr id="3" name="流程图: 过程 2"/>
            <p:cNvSpPr/>
            <p:nvPr/>
          </p:nvSpPr>
          <p:spPr>
            <a:xfrm>
              <a:off x="0" y="486229"/>
              <a:ext cx="12192000" cy="5885542"/>
            </a:xfrm>
            <a:prstGeom prst="flowChartProcess">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 name="梯形 3"/>
            <p:cNvSpPr/>
            <p:nvPr/>
          </p:nvSpPr>
          <p:spPr>
            <a:xfrm>
              <a:off x="319314" y="130629"/>
              <a:ext cx="5181600" cy="584200"/>
            </a:xfrm>
            <a:prstGeom prst="trapezoid">
              <a:avLst>
                <a:gd name="adj" fmla="val 47826"/>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pic>
        <p:nvPicPr>
          <p:cNvPr id="9" name="图片 8"/>
          <p:cNvPicPr>
            <a:picLocks noChangeAspect="1"/>
          </p:cNvPicPr>
          <p:nvPr userDrawn="1"/>
        </p:nvPicPr>
        <p:blipFill>
          <a:blip r:embed="rId3" cstate="email">
            <a:extLst>
              <a:ext uri="{28A0092B-C50C-407E-A947-70E740481C1C}">
                <a14:useLocalDpi xmlns:a14="http://schemas.microsoft.com/office/drawing/2010/main"/>
              </a:ext>
            </a:extLst>
          </a:blip>
          <a:srcRect r="-9519"/>
          <a:stretch>
            <a:fillRect/>
          </a:stretch>
        </p:blipFill>
        <p:spPr>
          <a:xfrm rot="2906783" flipH="1">
            <a:off x="-229624" y="172333"/>
            <a:ext cx="1476039" cy="604819"/>
          </a:xfrm>
          <a:prstGeom prst="rect">
            <a:avLst/>
          </a:prstGeom>
        </p:spPr>
      </p:pic>
      <p:pic>
        <p:nvPicPr>
          <p:cNvPr id="10" name="图片 9"/>
          <p:cNvPicPr>
            <a:picLocks noChangeAspect="1"/>
          </p:cNvPicPr>
          <p:nvPr userDrawn="1"/>
        </p:nvPicPr>
        <p:blipFill>
          <a:blip r:embed="rId4" cstate="email">
            <a:extLst>
              <a:ext uri="{28A0092B-C50C-407E-A947-70E740481C1C}">
                <a14:useLocalDpi xmlns:a14="http://schemas.microsoft.com/office/drawing/2010/main"/>
              </a:ext>
            </a:extLst>
          </a:blip>
          <a:srcRect/>
          <a:stretch>
            <a:fillRect/>
          </a:stretch>
        </p:blipFill>
        <p:spPr>
          <a:xfrm>
            <a:off x="10519276" y="5515896"/>
            <a:ext cx="2198162" cy="2053712"/>
          </a:xfrm>
          <a:prstGeom prst="rect">
            <a:avLst/>
          </a:prstGeom>
        </p:spPr>
      </p:pic>
      <p:sp>
        <p:nvSpPr>
          <p:cNvPr id="11" name="PA-图形"/>
          <p:cNvSpPr txBox="1"/>
          <p:nvPr userDrawn="1">
            <p:custDataLst>
              <p:tags r:id="rId1"/>
            </p:custDataLst>
          </p:nvPr>
        </p:nvSpPr>
        <p:spPr>
          <a:xfrm>
            <a:off x="709199" y="345016"/>
            <a:ext cx="2918904" cy="369332"/>
          </a:xfrm>
          <a:prstGeom prst="rect">
            <a:avLst/>
          </a:prstGeom>
          <a:noFill/>
        </p:spPr>
        <p:txBody>
          <a:bodyPr wrap="square" rtlCol="0">
            <a:spAutoFit/>
          </a:bodyPr>
          <a:lstStyle/>
          <a:p>
            <a:pPr algn="dist"/>
            <a:r>
              <a:rPr lang="zh-CN" altLang="en-US">
                <a:solidFill>
                  <a:schemeClr val="tx1">
                    <a:lumMod val="65000"/>
                    <a:lumOff val="35000"/>
                  </a:schemeClr>
                </a:solidFill>
                <a:latin typeface="阿里汉仪智能黑体" panose="00020600040101010101" pitchFamily="18" charset="-122"/>
                <a:ea typeface="阿里汉仪智能黑体" panose="00020600040101010101" pitchFamily="18" charset="-122"/>
                <a:cs typeface="思源黑体 CN Normal" panose="020B0400000000000000" charset="-122"/>
              </a:rPr>
              <a:t>为什么会选择校园网贷</a:t>
            </a: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节标题">
    <p:spTree>
      <p:nvGrpSpPr>
        <p:cNvPr id="1" name=""/>
        <p:cNvGrpSpPr/>
        <p:nvPr/>
      </p:nvGrpSpPr>
      <p:grpSpPr>
        <a:xfrm>
          <a:off x="0" y="0"/>
          <a:ext cx="0" cy="0"/>
          <a:chOff x="0" y="0"/>
          <a:chExt cx="0" cy="0"/>
        </a:xfrm>
      </p:grpSpPr>
      <p:grpSp>
        <p:nvGrpSpPr>
          <p:cNvPr id="2" name="组合 1"/>
          <p:cNvGrpSpPr/>
          <p:nvPr userDrawn="1"/>
        </p:nvGrpSpPr>
        <p:grpSpPr>
          <a:xfrm>
            <a:off x="0" y="308429"/>
            <a:ext cx="12192000" cy="6241142"/>
            <a:chOff x="0" y="130629"/>
            <a:chExt cx="12192000" cy="6241142"/>
          </a:xfrm>
        </p:grpSpPr>
        <p:sp>
          <p:nvSpPr>
            <p:cNvPr id="3" name="流程图: 过程 2"/>
            <p:cNvSpPr/>
            <p:nvPr/>
          </p:nvSpPr>
          <p:spPr>
            <a:xfrm>
              <a:off x="0" y="486229"/>
              <a:ext cx="12192000" cy="5885542"/>
            </a:xfrm>
            <a:prstGeom prst="flowChartProcess">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 name="梯形 3"/>
            <p:cNvSpPr/>
            <p:nvPr/>
          </p:nvSpPr>
          <p:spPr>
            <a:xfrm>
              <a:off x="319314" y="130629"/>
              <a:ext cx="5181600" cy="584200"/>
            </a:xfrm>
            <a:prstGeom prst="trapezoid">
              <a:avLst>
                <a:gd name="adj" fmla="val 47826"/>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pic>
        <p:nvPicPr>
          <p:cNvPr id="9" name="图片 8"/>
          <p:cNvPicPr>
            <a:picLocks noChangeAspect="1"/>
          </p:cNvPicPr>
          <p:nvPr userDrawn="1"/>
        </p:nvPicPr>
        <p:blipFill>
          <a:blip r:embed="rId3" cstate="email">
            <a:extLst>
              <a:ext uri="{28A0092B-C50C-407E-A947-70E740481C1C}">
                <a14:useLocalDpi xmlns:a14="http://schemas.microsoft.com/office/drawing/2010/main"/>
              </a:ext>
            </a:extLst>
          </a:blip>
          <a:srcRect r="-9519"/>
          <a:stretch>
            <a:fillRect/>
          </a:stretch>
        </p:blipFill>
        <p:spPr>
          <a:xfrm rot="2906783" flipH="1">
            <a:off x="-229624" y="172333"/>
            <a:ext cx="1476039" cy="604819"/>
          </a:xfrm>
          <a:prstGeom prst="rect">
            <a:avLst/>
          </a:prstGeom>
        </p:spPr>
      </p:pic>
      <p:pic>
        <p:nvPicPr>
          <p:cNvPr id="10" name="图片 9"/>
          <p:cNvPicPr>
            <a:picLocks noChangeAspect="1"/>
          </p:cNvPicPr>
          <p:nvPr userDrawn="1"/>
        </p:nvPicPr>
        <p:blipFill>
          <a:blip r:embed="rId4" cstate="email">
            <a:extLst>
              <a:ext uri="{28A0092B-C50C-407E-A947-70E740481C1C}">
                <a14:useLocalDpi xmlns:a14="http://schemas.microsoft.com/office/drawing/2010/main"/>
              </a:ext>
            </a:extLst>
          </a:blip>
          <a:srcRect/>
          <a:stretch>
            <a:fillRect/>
          </a:stretch>
        </p:blipFill>
        <p:spPr>
          <a:xfrm>
            <a:off x="10519276" y="5515896"/>
            <a:ext cx="2198162" cy="2053712"/>
          </a:xfrm>
          <a:prstGeom prst="rect">
            <a:avLst/>
          </a:prstGeom>
        </p:spPr>
      </p:pic>
      <p:sp>
        <p:nvSpPr>
          <p:cNvPr id="11" name="PA-图形"/>
          <p:cNvSpPr txBox="1"/>
          <p:nvPr userDrawn="1">
            <p:custDataLst>
              <p:tags r:id="rId1"/>
            </p:custDataLst>
          </p:nvPr>
        </p:nvSpPr>
        <p:spPr>
          <a:xfrm>
            <a:off x="797690" y="345016"/>
            <a:ext cx="2535445" cy="369332"/>
          </a:xfrm>
          <a:prstGeom prst="rect">
            <a:avLst/>
          </a:prstGeom>
          <a:noFill/>
        </p:spPr>
        <p:txBody>
          <a:bodyPr wrap="square" rtlCol="0">
            <a:spAutoFit/>
          </a:bodyPr>
          <a:lstStyle/>
          <a:p>
            <a:pPr algn="dist"/>
            <a:r>
              <a:rPr lang="zh-CN" altLang="en-US">
                <a:solidFill>
                  <a:schemeClr val="tx1">
                    <a:lumMod val="65000"/>
                    <a:lumOff val="35000"/>
                  </a:schemeClr>
                </a:solidFill>
                <a:latin typeface="阿里汉仪智能黑体" panose="00020600040101010101" pitchFamily="18" charset="-122"/>
                <a:ea typeface="阿里汉仪智能黑体" panose="00020600040101010101" pitchFamily="18" charset="-122"/>
                <a:cs typeface="思源黑体 CN Normal" panose="020B0400000000000000" charset="-122"/>
              </a:rPr>
              <a:t>校园网贷存在的风险</a:t>
            </a: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两栏内容">
    <p:spTree>
      <p:nvGrpSpPr>
        <p:cNvPr id="1" name=""/>
        <p:cNvGrpSpPr/>
        <p:nvPr/>
      </p:nvGrpSpPr>
      <p:grpSpPr>
        <a:xfrm>
          <a:off x="0" y="0"/>
          <a:ext cx="0" cy="0"/>
          <a:chOff x="0" y="0"/>
          <a:chExt cx="0" cy="0"/>
        </a:xfrm>
      </p:grpSpPr>
      <p:grpSp>
        <p:nvGrpSpPr>
          <p:cNvPr id="2" name="组合 1"/>
          <p:cNvGrpSpPr/>
          <p:nvPr userDrawn="1"/>
        </p:nvGrpSpPr>
        <p:grpSpPr>
          <a:xfrm>
            <a:off x="0" y="308429"/>
            <a:ext cx="12192000" cy="6241142"/>
            <a:chOff x="0" y="130629"/>
            <a:chExt cx="12192000" cy="6241142"/>
          </a:xfrm>
        </p:grpSpPr>
        <p:sp>
          <p:nvSpPr>
            <p:cNvPr id="3" name="流程图: 过程 2"/>
            <p:cNvSpPr/>
            <p:nvPr/>
          </p:nvSpPr>
          <p:spPr>
            <a:xfrm>
              <a:off x="0" y="486229"/>
              <a:ext cx="12192000" cy="5885542"/>
            </a:xfrm>
            <a:prstGeom prst="flowChartProcess">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 name="梯形 3"/>
            <p:cNvSpPr/>
            <p:nvPr/>
          </p:nvSpPr>
          <p:spPr>
            <a:xfrm>
              <a:off x="319314" y="130629"/>
              <a:ext cx="5181600" cy="584200"/>
            </a:xfrm>
            <a:prstGeom prst="trapezoid">
              <a:avLst>
                <a:gd name="adj" fmla="val 47826"/>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pic>
        <p:nvPicPr>
          <p:cNvPr id="10" name="图片 9"/>
          <p:cNvPicPr>
            <a:picLocks noChangeAspect="1"/>
          </p:cNvPicPr>
          <p:nvPr userDrawn="1"/>
        </p:nvPicPr>
        <p:blipFill>
          <a:blip r:embed="rId3" cstate="email">
            <a:extLst>
              <a:ext uri="{28A0092B-C50C-407E-A947-70E740481C1C}">
                <a14:useLocalDpi xmlns:a14="http://schemas.microsoft.com/office/drawing/2010/main"/>
              </a:ext>
            </a:extLst>
          </a:blip>
          <a:srcRect r="-9519"/>
          <a:stretch>
            <a:fillRect/>
          </a:stretch>
        </p:blipFill>
        <p:spPr>
          <a:xfrm rot="2906783" flipH="1">
            <a:off x="-229624" y="172333"/>
            <a:ext cx="1476039" cy="604819"/>
          </a:xfrm>
          <a:prstGeom prst="rect">
            <a:avLst/>
          </a:prstGeom>
        </p:spPr>
      </p:pic>
      <p:pic>
        <p:nvPicPr>
          <p:cNvPr id="11" name="图片 10"/>
          <p:cNvPicPr>
            <a:picLocks noChangeAspect="1"/>
          </p:cNvPicPr>
          <p:nvPr userDrawn="1"/>
        </p:nvPicPr>
        <p:blipFill>
          <a:blip r:embed="rId4" cstate="email">
            <a:extLst>
              <a:ext uri="{28A0092B-C50C-407E-A947-70E740481C1C}">
                <a14:useLocalDpi xmlns:a14="http://schemas.microsoft.com/office/drawing/2010/main"/>
              </a:ext>
            </a:extLst>
          </a:blip>
          <a:srcRect/>
          <a:stretch>
            <a:fillRect/>
          </a:stretch>
        </p:blipFill>
        <p:spPr>
          <a:xfrm>
            <a:off x="10519276" y="5515896"/>
            <a:ext cx="2198162" cy="2053712"/>
          </a:xfrm>
          <a:prstGeom prst="rect">
            <a:avLst/>
          </a:prstGeom>
        </p:spPr>
      </p:pic>
      <p:sp>
        <p:nvSpPr>
          <p:cNvPr id="12" name="PA-图形"/>
          <p:cNvSpPr txBox="1"/>
          <p:nvPr userDrawn="1">
            <p:custDataLst>
              <p:tags r:id="rId1"/>
            </p:custDataLst>
          </p:nvPr>
        </p:nvSpPr>
        <p:spPr>
          <a:xfrm>
            <a:off x="797690" y="345016"/>
            <a:ext cx="2535445" cy="369332"/>
          </a:xfrm>
          <a:prstGeom prst="rect">
            <a:avLst/>
          </a:prstGeom>
          <a:noFill/>
        </p:spPr>
        <p:txBody>
          <a:bodyPr wrap="square" rtlCol="0">
            <a:spAutoFit/>
          </a:bodyPr>
          <a:lstStyle/>
          <a:p>
            <a:pPr algn="dist"/>
            <a:r>
              <a:rPr lang="zh-CN" altLang="en-US">
                <a:solidFill>
                  <a:schemeClr val="tx1">
                    <a:lumMod val="65000"/>
                    <a:lumOff val="35000"/>
                  </a:schemeClr>
                </a:solidFill>
                <a:latin typeface="阿里汉仪智能黑体" panose="00020600040101010101" pitchFamily="18" charset="-122"/>
                <a:ea typeface="阿里汉仪智能黑体" panose="00020600040101010101" pitchFamily="18" charset="-122"/>
                <a:cs typeface="思源黑体 CN Normal" panose="020B0400000000000000" charset="-122"/>
              </a:rPr>
              <a:t>对于校园网贷的对策</a:t>
            </a: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F0756E6B-32AA-46CD-A084-40E6C56AC62C}" type="datetimeFigureOut">
              <a:rPr lang="zh-CN" altLang="en-US" smtClean="0"/>
              <a:t>2023/3/2</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CB6D20E-1937-41E3-8BDA-043D8B6C92B6}" type="slidenum">
              <a:rPr lang="zh-CN" altLang="en-US" smtClean="0"/>
              <a:t>‹#›</a:t>
            </a:fld>
            <a:endParaRPr lang="zh-CN" alt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F0756E6B-32AA-46CD-A084-40E6C56AC62C}" type="datetimeFigureOut">
              <a:rPr lang="zh-CN" altLang="en-US" smtClean="0"/>
              <a:t>2023/3/2</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7CB6D20E-1937-41E3-8BDA-043D8B6C92B6}" type="slidenum">
              <a:rPr lang="zh-CN" altLang="en-US" smtClean="0"/>
              <a:t>‹#›</a:t>
            </a:fld>
            <a:endParaRPr lang="zh-CN" alt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F0756E6B-32AA-46CD-A084-40E6C56AC62C}" type="datetimeFigureOut">
              <a:rPr lang="zh-CN" altLang="en-US" smtClean="0"/>
              <a:t>2023/3/2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CB6D20E-1937-41E3-8BDA-043D8B6C92B6}" type="slidenum">
              <a:rPr lang="zh-CN" altLang="en-US" smtClean="0"/>
              <a:t>‹#›</a:t>
            </a:fld>
            <a:endParaRPr lang="zh-CN" alt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file:///D:\qq&#25991;&#20214;\712321467\Image\C2C\Image2\%7b75232B38-A165-1FB7-499C-2E1C792CACB5%7d.png" TargetMode="External"/><Relationship Id="rId5" Type="http://schemas.openxmlformats.org/officeDocument/2006/relationships/image" Target="../media/image1.png"/><Relationship Id="rId4" Type="http://schemas.openxmlformats.org/officeDocument/2006/relationships/tags" Target="../tags/tag2.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13" Type="http://schemas.openxmlformats.org/officeDocument/2006/relationships/image" Target="../media/image1.png"/><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image" Target="../media/image2.png"/><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theme" Target="../theme/theme2.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 Id="rId14" Type="http://schemas.openxmlformats.org/officeDocument/2006/relationships/image" Target="file:///D:\qq&#25991;&#20214;\712321467\Image\C2C\Image2\%7b75232B38-A165-1FB7-499C-2E1C792CACB5%7d.png" TargetMode="Externa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3.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图片 1073743875" descr="学科网 zxxk.com"/>
          <p:cNvPicPr>
            <a:picLocks noChangeAspect="1"/>
          </p:cNvPicPr>
          <p:nvPr/>
        </p:nvPicPr>
        <p:blipFill>
          <a:blip r:embed="rId5" r:link="rId6"/>
          <a:stretch>
            <a:fillRect/>
          </a:stretch>
        </p:blipFill>
        <p:spPr>
          <a:xfrm>
            <a:off x="838200" y="365125"/>
            <a:ext cx="9525" cy="9525"/>
          </a:xfrm>
          <a:prstGeom prst="rect">
            <a:avLst/>
          </a:prstGeom>
          <a:noFill/>
          <a:ln>
            <a:noFill/>
            <a:miter lim="800000"/>
          </a:ln>
        </p:spPr>
      </p:pic>
    </p:spTree>
    <p:custDataLst>
      <p:tags r:id="rId4"/>
    </p:custDataLst>
  </p:cSld>
  <p:clrMap bg1="lt1" tx1="dk1" bg2="lt2" tx2="dk2" accent1="accent1" accent2="accent2" accent3="accent3" accent4="accent4" accent5="accent5" accent6="accent6" hlink="hlink" folHlink="folHlink"/>
  <p:sldLayoutIdLst>
    <p:sldLayoutId id="2147483649" r:id="rId1"/>
    <p:sldLayoutId id="2147483650" r:id="rId2"/>
  </p:sldLayoutIdLst>
  <p:transition advTm="2000">
    <p:wedge/>
  </p:transition>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Arial" panose="020B0604020202020204" pitchFamily="34" charset="0"/>
          <a:ea typeface="微软雅黑" panose="020B0503020204020204" pitchFamily="34" charset="-122"/>
          <a:cs typeface="+mj-cs"/>
        </a:defRPr>
      </a:lvl1pPr>
    </p:titleStyle>
    <p:bodyStyle>
      <a:lvl1pPr marL="228600" indent="-228600" algn="l" defTabSz="914400" rtl="0" eaLnBrk="1" fontAlgn="auto" latinLnBrk="0" hangingPunct="1">
        <a:lnSpc>
          <a:spcPct val="130000"/>
        </a:lnSpc>
        <a:spcBef>
          <a:spcPct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685800" indent="-228600" algn="l" defTabSz="914400" rtl="0" eaLnBrk="1" fontAlgn="auto" latinLnBrk="0" hangingPunct="1">
        <a:lnSpc>
          <a:spcPct val="120000"/>
        </a:lnSpc>
        <a:spcBef>
          <a:spcPct val="0"/>
        </a:spcBef>
        <a:spcAft>
          <a:spcPts val="600"/>
        </a:spcAft>
        <a:buFont typeface="Arial" panose="020B0604020202020204" pitchFamily="34" charset="0"/>
        <a:buChar char="●"/>
        <a:tabLst>
          <a:tab pos="1609725" algn="l"/>
        </a:tabLst>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143000" indent="-228600" algn="l" defTabSz="914400" rtl="0" eaLnBrk="1" fontAlgn="auto" latinLnBrk="0" hangingPunct="1">
        <a:lnSpc>
          <a:spcPct val="120000"/>
        </a:lnSpc>
        <a:spcBef>
          <a:spcPct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600200" indent="-228600" algn="l" defTabSz="914400" rtl="0" eaLnBrk="1" fontAlgn="auto" latinLnBrk="0" hangingPunct="1">
        <a:lnSpc>
          <a:spcPct val="120000"/>
        </a:lnSpc>
        <a:spcBef>
          <a:spcPct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057400" indent="-228600" algn="l" defTabSz="914400" rtl="0" eaLnBrk="1" fontAlgn="auto" latinLnBrk="0" hangingPunct="1">
        <a:lnSpc>
          <a:spcPct val="120000"/>
        </a:lnSpc>
        <a:spcBef>
          <a:spcPct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756E6B-32AA-46CD-A084-40E6C56AC62C}" type="datetimeFigureOut">
              <a:rPr lang="zh-CN" altLang="en-US" smtClean="0"/>
              <a:t>2023/3/2</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B6D20E-1937-41E3-8BDA-043D8B6C92B6}" type="slidenum">
              <a:rPr lang="zh-CN" altLang="en-US" smtClean="0"/>
              <a:t>‹#›</a:t>
            </a:fld>
            <a:endParaRPr lang="zh-CN" altLang="en-US"/>
          </a:p>
        </p:txBody>
      </p:sp>
      <p:pic>
        <p:nvPicPr>
          <p:cNvPr id="7" name="图片 6"/>
          <p:cNvPicPr>
            <a:picLocks noChangeAspect="1"/>
          </p:cNvPicPr>
          <p:nvPr userDrawn="1"/>
        </p:nvPicPr>
        <p:blipFill>
          <a:blip r:embed="rId1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pic>
        <p:nvPicPr>
          <p:cNvPr id="8" name="图片 1073743875" descr="学科网 zxxk.com"/>
          <p:cNvPicPr>
            <a:picLocks noChangeAspect="1"/>
          </p:cNvPicPr>
          <p:nvPr/>
        </p:nvPicPr>
        <p:blipFill>
          <a:blip r:embed="rId13" r:link="rId14"/>
          <a:stretch>
            <a:fillRect/>
          </a:stretch>
        </p:blipFill>
        <p:spPr>
          <a:xfrm>
            <a:off x="838200" y="365125"/>
            <a:ext cx="9525" cy="9525"/>
          </a:xfrm>
          <a:prstGeom prst="rect">
            <a:avLst/>
          </a:prstGeom>
          <a:noFill/>
          <a:ln>
            <a:noFill/>
            <a:miter lim="800000"/>
          </a:ln>
        </p:spPr>
      </p:pic>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Lst>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2023/3/2</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240231629"/>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ags" Target="../tags/tag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4.xml"/><Relationship Id="rId1" Type="http://schemas.openxmlformats.org/officeDocument/2006/relationships/tags" Target="../tags/tag15.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ags" Target="../tags/tag16.xml"/><Relationship Id="rId6" Type="http://schemas.openxmlformats.org/officeDocument/2006/relationships/image" Target="../media/image8.png"/><Relationship Id="rId5" Type="http://schemas.openxmlformats.org/officeDocument/2006/relationships/image" Target="../media/image6.png"/><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tags" Target="../tags/tag17.xml"/></Relationships>
</file>

<file path=ppt/slides/_rels/slide13.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slideLayout" Target="../slideLayouts/slideLayout5.xml"/><Relationship Id="rId1" Type="http://schemas.openxmlformats.org/officeDocument/2006/relationships/tags" Target="../tags/tag18.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tags" Target="../tags/tag19.xml"/></Relationships>
</file>

<file path=ppt/slides/_rels/slide1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slideLayout" Target="../slideLayouts/slideLayout5.xml"/><Relationship Id="rId1" Type="http://schemas.openxmlformats.org/officeDocument/2006/relationships/tags" Target="../tags/tag20.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ags" Target="../tags/tag21.xml"/><Relationship Id="rId6" Type="http://schemas.openxmlformats.org/officeDocument/2006/relationships/image" Target="../media/image8.png"/><Relationship Id="rId5" Type="http://schemas.openxmlformats.org/officeDocument/2006/relationships/image" Target="../media/image6.png"/><Relationship Id="rId4" Type="http://schemas.openxmlformats.org/officeDocument/2006/relationships/image" Target="../media/image5.png"/></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22.xml"/></Relationships>
</file>

<file path=ppt/slides/_rels/slide18.xml.rels><?xml version="1.0" encoding="UTF-8" standalone="yes"?>
<Relationships xmlns="http://schemas.openxmlformats.org/package/2006/relationships"><Relationship Id="rId3" Type="http://schemas.openxmlformats.org/officeDocument/2006/relationships/tags" Target="../tags/tag25.xml"/><Relationship Id="rId2" Type="http://schemas.openxmlformats.org/officeDocument/2006/relationships/tags" Target="../tags/tag24.xml"/><Relationship Id="rId1" Type="http://schemas.openxmlformats.org/officeDocument/2006/relationships/tags" Target="../tags/tag23.xml"/><Relationship Id="rId4"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26.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20.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2.xml"/><Relationship Id="rId1" Type="http://schemas.openxmlformats.org/officeDocument/2006/relationships/slideLayout" Target="../slideLayouts/slideLayout19.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ags" Target="../tags/tag8.xml"/><Relationship Id="rId6" Type="http://schemas.openxmlformats.org/officeDocument/2006/relationships/image" Target="../media/image8.png"/><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3.xml"/><Relationship Id="rId1" Type="http://schemas.openxmlformats.org/officeDocument/2006/relationships/tags" Target="../tags/tag9.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3.xml"/><Relationship Id="rId1" Type="http://schemas.openxmlformats.org/officeDocument/2006/relationships/tags" Target="../tags/tag10.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ags" Target="../tags/tag11.xml"/><Relationship Id="rId6" Type="http://schemas.openxmlformats.org/officeDocument/2006/relationships/image" Target="../media/image8.png"/><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Layout" Target="../slideLayouts/slideLayout4.xml"/><Relationship Id="rId1" Type="http://schemas.openxmlformats.org/officeDocument/2006/relationships/tags" Target="../tags/tag12.xml"/></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slideLayout" Target="../slideLayouts/slideLayout4.xml"/><Relationship Id="rId1" Type="http://schemas.openxmlformats.org/officeDocument/2006/relationships/tags" Target="../tags/tag13.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slideLayout" Target="../slideLayouts/slideLayout4.xml"/><Relationship Id="rId1" Type="http://schemas.openxmlformats.org/officeDocument/2006/relationships/tags" Target="../tags/tag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7" name="流程图: 过程 6"/>
          <p:cNvSpPr/>
          <p:nvPr/>
        </p:nvSpPr>
        <p:spPr>
          <a:xfrm>
            <a:off x="1089872" y="1330325"/>
            <a:ext cx="10012256" cy="4197350"/>
          </a:xfrm>
          <a:prstGeom prst="flowChartProcess">
            <a:avLst/>
          </a:prstGeom>
          <a:solidFill>
            <a:schemeClr val="bg1"/>
          </a:solidFill>
          <a:ln>
            <a:noFill/>
          </a:ln>
          <a:effectLst>
            <a:outerShdw blurRad="317500" sx="102000" sy="102000" algn="ctr" rotWithShape="0">
              <a:srgbClr val="0A94A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5" name="图片 4"/>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8953500" y="0"/>
            <a:ext cx="3238500" cy="1816100"/>
          </a:xfrm>
          <a:prstGeom prst="rect">
            <a:avLst/>
          </a:prstGeom>
        </p:spPr>
      </p:pic>
      <p:pic>
        <p:nvPicPr>
          <p:cNvPr id="6" name="图片 5"/>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0" y="4406900"/>
            <a:ext cx="2654300" cy="2451100"/>
          </a:xfrm>
          <a:prstGeom prst="rect">
            <a:avLst/>
          </a:prstGeom>
        </p:spPr>
      </p:pic>
      <p:sp>
        <p:nvSpPr>
          <p:cNvPr id="3" name="圆角矩形 2"/>
          <p:cNvSpPr/>
          <p:nvPr/>
        </p:nvSpPr>
        <p:spPr>
          <a:xfrm rot="18900000">
            <a:off x="9243327" y="4931412"/>
            <a:ext cx="2678378" cy="368432"/>
          </a:xfrm>
          <a:prstGeom prst="roundRect">
            <a:avLst>
              <a:gd name="adj" fmla="val 50000"/>
            </a:avLst>
          </a:prstGeom>
          <a:gradFill flip="none" rotWithShape="1">
            <a:gsLst>
              <a:gs pos="15000">
                <a:srgbClr val="0A94A0"/>
              </a:gs>
              <a:gs pos="100000">
                <a:srgbClr val="EEBC02"/>
              </a:gs>
            </a:gsLst>
            <a:lin ang="3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8" name="圆角矩形 7"/>
          <p:cNvSpPr/>
          <p:nvPr/>
        </p:nvSpPr>
        <p:spPr>
          <a:xfrm rot="18900000">
            <a:off x="237900" y="1631884"/>
            <a:ext cx="2678378" cy="368432"/>
          </a:xfrm>
          <a:prstGeom prst="roundRect">
            <a:avLst>
              <a:gd name="adj" fmla="val 50000"/>
            </a:avLst>
          </a:prstGeom>
          <a:gradFill flip="none" rotWithShape="1">
            <a:gsLst>
              <a:gs pos="15000">
                <a:srgbClr val="0A94A0"/>
              </a:gs>
              <a:gs pos="100000">
                <a:srgbClr val="EEBC02"/>
              </a:gs>
            </a:gsLst>
            <a:lin ang="3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3" name="文本框 6"/>
          <p:cNvSpPr>
            <a:spLocks noChangeArrowheads="1"/>
          </p:cNvSpPr>
          <p:nvPr/>
        </p:nvSpPr>
        <p:spPr bwMode="auto">
          <a:xfrm>
            <a:off x="2324940" y="4765379"/>
            <a:ext cx="6325791" cy="375920"/>
          </a:xfrm>
          <a:prstGeom prst="rect">
            <a:avLst/>
          </a:prstGeom>
          <a:noFill/>
          <a:ln w="9525">
            <a:noFill/>
            <a:miter lim="800000"/>
          </a:ln>
        </p:spPr>
        <p:txBody>
          <a:bodyPr lIns="68580" tIns="34290" rIns="68580" bIns="34290">
            <a:spAutoFit/>
          </a:bodyPr>
          <a:lstStyle/>
          <a:p>
            <a:pPr defTabSz="1371600">
              <a:spcBef>
                <a:spcPts val="900"/>
              </a:spcBef>
              <a:buClr>
                <a:srgbClr val="E24848"/>
              </a:buClr>
            </a:pPr>
            <a:r>
              <a:rPr lang="zh-CN" altLang="en-US" sz="2000" noProof="1" smtClean="0">
                <a:cs typeface="+mn-ea"/>
                <a:sym typeface="+mn-lt"/>
              </a:rPr>
              <a:t>学校</a:t>
            </a:r>
            <a:r>
              <a:rPr lang="en-US" altLang="zh-CN" sz="2000" noProof="1" smtClean="0">
                <a:cs typeface="+mn-ea"/>
                <a:sym typeface="+mn-lt"/>
              </a:rPr>
              <a:t>                  </a:t>
            </a:r>
            <a:r>
              <a:rPr lang="zh-CN" altLang="en-US" sz="2000" noProof="1" smtClean="0">
                <a:cs typeface="+mn-ea"/>
                <a:sym typeface="+mn-lt"/>
              </a:rPr>
              <a:t>班级</a:t>
            </a:r>
          </a:p>
        </p:txBody>
      </p:sp>
      <p:pic>
        <p:nvPicPr>
          <p:cNvPr id="14" name="图片 13"/>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7411195" y="2440552"/>
            <a:ext cx="3566571" cy="2462671"/>
          </a:xfrm>
          <a:prstGeom prst="rect">
            <a:avLst/>
          </a:prstGeom>
        </p:spPr>
      </p:pic>
      <p:sp>
        <p:nvSpPr>
          <p:cNvPr id="38" name="PA-图形"/>
          <p:cNvSpPr txBox="1"/>
          <p:nvPr>
            <p:custDataLst>
              <p:tags r:id="rId1"/>
            </p:custDataLst>
          </p:nvPr>
        </p:nvSpPr>
        <p:spPr>
          <a:xfrm>
            <a:off x="1819275" y="2540635"/>
            <a:ext cx="5591810" cy="1106805"/>
          </a:xfrm>
          <a:prstGeom prst="rect">
            <a:avLst/>
          </a:prstGeom>
          <a:noFill/>
        </p:spPr>
        <p:txBody>
          <a:bodyPr wrap="square" rtlCol="0">
            <a:spAutoFit/>
          </a:bodyPr>
          <a:lstStyle/>
          <a:p>
            <a:pPr algn="dist"/>
            <a:r>
              <a:rPr lang="zh-CN" altLang="en-US" sz="6600" dirty="0">
                <a:solidFill>
                  <a:srgbClr val="43B0F4"/>
                </a:solidFill>
                <a:latin typeface="阿里汉仪智能黑体" panose="00020600040101010101" pitchFamily="18" charset="-122"/>
                <a:ea typeface="阿里汉仪智能黑体" panose="00020600040101010101" pitchFamily="18" charset="-122"/>
                <a:cs typeface="思源黑体 CN Normal" panose="020B0400000000000000" charset="-122"/>
              </a:rPr>
              <a:t>拒绝</a:t>
            </a:r>
            <a:r>
              <a:rPr lang="zh-CN" altLang="en-US" sz="6600" dirty="0">
                <a:solidFill>
                  <a:schemeClr val="tx1">
                    <a:lumMod val="65000"/>
                    <a:lumOff val="35000"/>
                  </a:schemeClr>
                </a:solidFill>
                <a:latin typeface="阿里汉仪智能黑体" panose="00020600040101010101" pitchFamily="18" charset="-122"/>
                <a:ea typeface="阿里汉仪智能黑体" panose="00020600040101010101" pitchFamily="18" charset="-122"/>
                <a:cs typeface="思源黑体 CN Normal" panose="020B0400000000000000" charset="-122"/>
              </a:rPr>
              <a:t>校园网贷</a:t>
            </a:r>
          </a:p>
        </p:txBody>
      </p:sp>
      <p:sp>
        <p:nvSpPr>
          <p:cNvPr id="39" name="图形"/>
          <p:cNvSpPr txBox="1"/>
          <p:nvPr/>
        </p:nvSpPr>
        <p:spPr>
          <a:xfrm>
            <a:off x="1819023" y="2010422"/>
            <a:ext cx="6656659" cy="369332"/>
          </a:xfrm>
          <a:prstGeom prst="rect">
            <a:avLst/>
          </a:prstGeom>
          <a:noFill/>
        </p:spPr>
        <p:txBody>
          <a:bodyPr wrap="square" rtlCol="0">
            <a:spAutoFit/>
          </a:bodyPr>
          <a:lstStyle/>
          <a:p>
            <a:pPr algn="dist"/>
            <a:r>
              <a:rPr lang="zh-CN" altLang="en-US">
                <a:solidFill>
                  <a:schemeClr val="tx1">
                    <a:lumMod val="50000"/>
                    <a:lumOff val="50000"/>
                  </a:schemeClr>
                </a:solidFill>
                <a:latin typeface="微软雅黑" panose="020B0503020204020204" pitchFamily="34" charset="-122"/>
                <a:ea typeface="微软雅黑" panose="020B0503020204020204" pitchFamily="34" charset="-122"/>
                <a:cs typeface="思源黑体 CN Normal" panose="020B0400000000000000" charset="-122"/>
              </a:rPr>
              <a:t>树</a:t>
            </a:r>
            <a:r>
              <a:rPr lang="en-US" altLang="zh-CN">
                <a:solidFill>
                  <a:schemeClr val="tx1">
                    <a:lumMod val="50000"/>
                    <a:lumOff val="50000"/>
                  </a:schemeClr>
                </a:solidFill>
                <a:latin typeface="微软雅黑" panose="020B0503020204020204" pitchFamily="34" charset="-122"/>
                <a:ea typeface="微软雅黑" panose="020B0503020204020204" pitchFamily="34" charset="-122"/>
                <a:cs typeface="思源黑体 CN Normal" panose="020B0400000000000000" charset="-122"/>
              </a:rPr>
              <a:t>/</a:t>
            </a:r>
            <a:r>
              <a:rPr lang="zh-CN" altLang="en-US">
                <a:solidFill>
                  <a:schemeClr val="tx1">
                    <a:lumMod val="50000"/>
                    <a:lumOff val="50000"/>
                  </a:schemeClr>
                </a:solidFill>
                <a:latin typeface="微软雅黑" panose="020B0503020204020204" pitchFamily="34" charset="-122"/>
                <a:ea typeface="微软雅黑" panose="020B0503020204020204" pitchFamily="34" charset="-122"/>
                <a:cs typeface="思源黑体 CN Normal" panose="020B0400000000000000" charset="-122"/>
              </a:rPr>
              <a:t>立</a:t>
            </a:r>
            <a:r>
              <a:rPr lang="en-US" altLang="zh-CN">
                <a:solidFill>
                  <a:schemeClr val="tx1">
                    <a:lumMod val="50000"/>
                    <a:lumOff val="50000"/>
                  </a:schemeClr>
                </a:solidFill>
                <a:latin typeface="微软雅黑" panose="020B0503020204020204" pitchFamily="34" charset="-122"/>
                <a:ea typeface="微软雅黑" panose="020B0503020204020204" pitchFamily="34" charset="-122"/>
                <a:cs typeface="思源黑体 CN Normal" panose="020B0400000000000000" charset="-122"/>
              </a:rPr>
              <a:t>/</a:t>
            </a:r>
            <a:r>
              <a:rPr lang="zh-CN" altLang="en-US">
                <a:solidFill>
                  <a:schemeClr val="tx1">
                    <a:lumMod val="50000"/>
                    <a:lumOff val="50000"/>
                  </a:schemeClr>
                </a:solidFill>
                <a:latin typeface="微软雅黑" panose="020B0503020204020204" pitchFamily="34" charset="-122"/>
                <a:ea typeface="微软雅黑" panose="020B0503020204020204" pitchFamily="34" charset="-122"/>
                <a:cs typeface="思源黑体 CN Normal" panose="020B0400000000000000" charset="-122"/>
              </a:rPr>
              <a:t>理</a:t>
            </a:r>
            <a:r>
              <a:rPr lang="en-US" altLang="zh-CN">
                <a:solidFill>
                  <a:schemeClr val="tx1">
                    <a:lumMod val="50000"/>
                    <a:lumOff val="50000"/>
                  </a:schemeClr>
                </a:solidFill>
                <a:latin typeface="微软雅黑" panose="020B0503020204020204" pitchFamily="34" charset="-122"/>
                <a:ea typeface="微软雅黑" panose="020B0503020204020204" pitchFamily="34" charset="-122"/>
                <a:cs typeface="思源黑体 CN Normal" panose="020B0400000000000000" charset="-122"/>
              </a:rPr>
              <a:t>//</a:t>
            </a:r>
            <a:r>
              <a:rPr lang="zh-CN" altLang="en-US">
                <a:solidFill>
                  <a:schemeClr val="tx1">
                    <a:lumMod val="50000"/>
                    <a:lumOff val="50000"/>
                  </a:schemeClr>
                </a:solidFill>
                <a:latin typeface="微软雅黑" panose="020B0503020204020204" pitchFamily="34" charset="-122"/>
                <a:ea typeface="微软雅黑" panose="020B0503020204020204" pitchFamily="34" charset="-122"/>
                <a:cs typeface="思源黑体 CN Normal" panose="020B0400000000000000" charset="-122"/>
              </a:rPr>
              <a:t>性</a:t>
            </a:r>
            <a:r>
              <a:rPr lang="en-US" altLang="zh-CN">
                <a:solidFill>
                  <a:schemeClr val="tx1">
                    <a:lumMod val="50000"/>
                    <a:lumOff val="50000"/>
                  </a:schemeClr>
                </a:solidFill>
                <a:latin typeface="微软雅黑" panose="020B0503020204020204" pitchFamily="34" charset="-122"/>
                <a:ea typeface="微软雅黑" panose="020B0503020204020204" pitchFamily="34" charset="-122"/>
                <a:cs typeface="思源黑体 CN Normal" panose="020B0400000000000000" charset="-122"/>
              </a:rPr>
              <a:t>/</a:t>
            </a:r>
            <a:r>
              <a:rPr lang="zh-CN" altLang="en-US">
                <a:solidFill>
                  <a:schemeClr val="tx1">
                    <a:lumMod val="50000"/>
                    <a:lumOff val="50000"/>
                  </a:schemeClr>
                </a:solidFill>
                <a:latin typeface="微软雅黑" panose="020B0503020204020204" pitchFamily="34" charset="-122"/>
                <a:ea typeface="微软雅黑" panose="020B0503020204020204" pitchFamily="34" charset="-122"/>
                <a:cs typeface="思源黑体 CN Normal" panose="020B0400000000000000" charset="-122"/>
              </a:rPr>
              <a:t>消</a:t>
            </a:r>
            <a:r>
              <a:rPr lang="en-US" altLang="zh-CN">
                <a:solidFill>
                  <a:schemeClr val="tx1">
                    <a:lumMod val="50000"/>
                    <a:lumOff val="50000"/>
                  </a:schemeClr>
                </a:solidFill>
                <a:latin typeface="微软雅黑" panose="020B0503020204020204" pitchFamily="34" charset="-122"/>
                <a:ea typeface="微软雅黑" panose="020B0503020204020204" pitchFamily="34" charset="-122"/>
                <a:cs typeface="思源黑体 CN Normal" panose="020B0400000000000000" charset="-122"/>
              </a:rPr>
              <a:t>/</a:t>
            </a:r>
            <a:r>
              <a:rPr lang="zh-CN" altLang="en-US">
                <a:solidFill>
                  <a:schemeClr val="tx1">
                    <a:lumMod val="50000"/>
                    <a:lumOff val="50000"/>
                  </a:schemeClr>
                </a:solidFill>
                <a:latin typeface="微软雅黑" panose="020B0503020204020204" pitchFamily="34" charset="-122"/>
                <a:ea typeface="微软雅黑" panose="020B0503020204020204" pitchFamily="34" charset="-122"/>
                <a:cs typeface="思源黑体 CN Normal" panose="020B0400000000000000" charset="-122"/>
              </a:rPr>
              <a:t>费</a:t>
            </a:r>
            <a:r>
              <a:rPr lang="en-US" altLang="zh-CN">
                <a:solidFill>
                  <a:schemeClr val="tx1">
                    <a:lumMod val="50000"/>
                    <a:lumOff val="50000"/>
                  </a:schemeClr>
                </a:solidFill>
                <a:latin typeface="微软雅黑" panose="020B0503020204020204" pitchFamily="34" charset="-122"/>
                <a:ea typeface="微软雅黑" panose="020B0503020204020204" pitchFamily="34" charset="-122"/>
                <a:cs typeface="思源黑体 CN Normal" panose="020B0400000000000000" charset="-122"/>
              </a:rPr>
              <a:t>/</a:t>
            </a:r>
            <a:r>
              <a:rPr lang="zh-CN" altLang="en-US">
                <a:solidFill>
                  <a:schemeClr val="tx1">
                    <a:lumMod val="50000"/>
                    <a:lumOff val="50000"/>
                  </a:schemeClr>
                </a:solidFill>
                <a:latin typeface="微软雅黑" panose="020B0503020204020204" pitchFamily="34" charset="-122"/>
                <a:ea typeface="微软雅黑" panose="020B0503020204020204" pitchFamily="34" charset="-122"/>
                <a:cs typeface="思源黑体 CN Normal" panose="020B0400000000000000" charset="-122"/>
              </a:rPr>
              <a:t>观</a:t>
            </a:r>
            <a:r>
              <a:rPr lang="en-US" altLang="zh-CN">
                <a:solidFill>
                  <a:schemeClr val="tx1">
                    <a:lumMod val="50000"/>
                    <a:lumOff val="50000"/>
                  </a:schemeClr>
                </a:solidFill>
                <a:latin typeface="微软雅黑" panose="020B0503020204020204" pitchFamily="34" charset="-122"/>
                <a:ea typeface="微软雅黑" panose="020B0503020204020204" pitchFamily="34" charset="-122"/>
                <a:cs typeface="思源黑体 CN Normal" panose="020B0400000000000000" charset="-122"/>
              </a:rPr>
              <a:t>/</a:t>
            </a:r>
            <a:r>
              <a:rPr lang="zh-CN" altLang="en-US">
                <a:solidFill>
                  <a:schemeClr val="tx1">
                    <a:lumMod val="50000"/>
                    <a:lumOff val="50000"/>
                  </a:schemeClr>
                </a:solidFill>
                <a:latin typeface="微软雅黑" panose="020B0503020204020204" pitchFamily="34" charset="-122"/>
                <a:ea typeface="微软雅黑" panose="020B0503020204020204" pitchFamily="34" charset="-122"/>
                <a:cs typeface="思源黑体 CN Normal" panose="020B0400000000000000" charset="-122"/>
              </a:rPr>
              <a:t>念</a:t>
            </a:r>
          </a:p>
        </p:txBody>
      </p:sp>
      <p:sp>
        <p:nvSpPr>
          <p:cNvPr id="40" name="图形"/>
          <p:cNvSpPr txBox="1"/>
          <p:nvPr/>
        </p:nvSpPr>
        <p:spPr>
          <a:xfrm>
            <a:off x="1819275" y="3444240"/>
            <a:ext cx="5591810" cy="1076325"/>
          </a:xfrm>
          <a:prstGeom prst="rect">
            <a:avLst/>
          </a:prstGeom>
          <a:noFill/>
        </p:spPr>
        <p:txBody>
          <a:bodyPr wrap="square" rtlCol="0">
            <a:spAutoFit/>
          </a:bodyPr>
          <a:lstStyle/>
          <a:p>
            <a:pPr algn="l">
              <a:lnSpc>
                <a:spcPct val="200000"/>
              </a:lnSpc>
            </a:pPr>
            <a:r>
              <a:rPr lang="zh-CN" altLang="en-US" sz="1600">
                <a:solidFill>
                  <a:schemeClr val="tx1">
                    <a:lumMod val="65000"/>
                    <a:lumOff val="35000"/>
                  </a:schemeClr>
                </a:solidFill>
                <a:latin typeface="微软雅黑" panose="020B0503020204020204" pitchFamily="34" charset="-122"/>
                <a:ea typeface="微软雅黑" panose="020B0503020204020204" pitchFamily="34" charset="-122"/>
                <a:cs typeface="思源黑体 CN Normal" panose="020B0400000000000000" charset="-122"/>
              </a:rPr>
              <a:t>校园贷是指在校学生通过针对学生的网络贷款机构和平台在网上申请获得信用贷款的方式。</a:t>
            </a:r>
          </a:p>
        </p:txBody>
      </p:sp>
    </p:spTree>
  </p:cSld>
  <p:clrMapOvr>
    <a:masterClrMapping/>
  </p:clrMapOvr>
  <p:transition advTm="2000">
    <p:wedg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p:tgtEl>
                                          <p:spTgt spid="13"/>
                                        </p:tgtEl>
                                        <p:attrNameLst>
                                          <p:attrName>ppt_y</p:attrName>
                                        </p:attrNameLst>
                                      </p:cBhvr>
                                      <p:tavLst>
                                        <p:tav tm="0">
                                          <p:val>
                                            <p:strVal val="#ppt_y+#ppt_h*1.125000"/>
                                          </p:val>
                                        </p:tav>
                                        <p:tav tm="100000">
                                          <p:val>
                                            <p:strVal val="#ppt_y"/>
                                          </p:val>
                                        </p:tav>
                                      </p:tavLst>
                                    </p:anim>
                                    <p:animEffect transition="in" filter="wipe(up)">
                                      <p:cBhvr>
                                        <p:cTn id="8" dur="500"/>
                                        <p:tgtEl>
                                          <p:spTgt spid="13"/>
                                        </p:tgtEl>
                                      </p:cBhvr>
                                    </p:animEffect>
                                  </p:childTnLst>
                                </p:cTn>
                              </p:par>
                            </p:childTnLst>
                          </p:cTn>
                        </p:par>
                        <p:par>
                          <p:cTn id="9" fill="hold" nodeType="afterGroup">
                            <p:stCondLst>
                              <p:cond delay="500"/>
                            </p:stCondLst>
                            <p:childTnLst>
                              <p:par>
                                <p:cTn id="10" presetID="0" presetClass="entr" presetSubtype="0" decel="50000" fill="hold" grpId="0" nodeType="afterEffect">
                                  <p:stCondLst>
                                    <p:cond delay="0"/>
                                  </p:stCondLst>
                                  <p:iterate type="lt">
                                    <p:tmPct val="10000"/>
                                  </p:iterate>
                                  <p:childTnLst>
                                    <p:set>
                                      <p:cBhvr>
                                        <p:cTn id="11" dur="750" fill="hold">
                                          <p:stCondLst>
                                            <p:cond delay="0"/>
                                          </p:stCondLst>
                                        </p:cTn>
                                        <p:tgtEl>
                                          <p:spTgt spid="38"/>
                                        </p:tgtEl>
                                        <p:attrNameLst>
                                          <p:attrName>style.visibility</p:attrName>
                                        </p:attrNameLst>
                                      </p:cBhvr>
                                      <p:to>
                                        <p:strVal val="visible"/>
                                      </p:to>
                                    </p:set>
                                    <p:animScale>
                                      <p:cBhvr>
                                        <p:cTn id="12" dur="225" decel="50000" fill="hold">
                                          <p:stCondLst>
                                            <p:cond delay="0"/>
                                          </p:stCondLst>
                                        </p:cTn>
                                        <p:tgtEl>
                                          <p:spTgt spid="38"/>
                                        </p:tgtEl>
                                      </p:cBhvr>
                                      <p:from x="150000" y="150000"/>
                                      <p:to x="50000" y="50000"/>
                                    </p:animScale>
                                    <p:anim to="" calcmode="lin" valueType="num">
                                      <p:cBhvr>
                                        <p:cTn id="13" dur="225" decel="50000" fill="hold">
                                          <p:stCondLst>
                                            <p:cond delay="0"/>
                                          </p:stCondLst>
                                        </p:cTn>
                                        <p:tgtEl>
                                          <p:spTgt spid="38"/>
                                        </p:tgtEl>
                                        <p:attrNameLst>
                                          <p:attrName>ppt_x</p:attrName>
                                        </p:attrNameLst>
                                      </p:cBhvr>
                                      <p:tavLst>
                                        <p:tav tm="0">
                                          <p:val>
                                            <p:strVal val="#ppt_x-0.05"/>
                                          </p:val>
                                        </p:tav>
                                        <p:tav tm="100000">
                                          <p:val>
                                            <p:strVal val="#ppt_x+0.02"/>
                                          </p:val>
                                        </p:tav>
                                      </p:tavLst>
                                    </p:anim>
                                    <p:animScale>
                                      <p:cBhvr>
                                        <p:cTn id="14" dur="375" accel="50000" fill="hold">
                                          <p:stCondLst>
                                            <p:cond delay="225"/>
                                          </p:stCondLst>
                                        </p:cTn>
                                        <p:tgtEl>
                                          <p:spTgt spid="38"/>
                                        </p:tgtEl>
                                      </p:cBhvr>
                                      <p:from x="50000" y="50000"/>
                                      <p:to x="100000" y="100000"/>
                                    </p:animScale>
                                    <p:anim to="" calcmode="lin" valueType="num">
                                      <p:cBhvr>
                                        <p:cTn id="15" dur="375" accel="50000" fill="hold">
                                          <p:stCondLst>
                                            <p:cond delay="225"/>
                                          </p:stCondLst>
                                        </p:cTn>
                                        <p:tgtEl>
                                          <p:spTgt spid="38"/>
                                        </p:tgtEl>
                                        <p:attrNameLst>
                                          <p:attrName>ppt_x</p:attrName>
                                        </p:attrNameLst>
                                      </p:cBhvr>
                                      <p:tavLst>
                                        <p:tav tm="0">
                                          <p:val>
                                            <p:strVal val="ppt_x"/>
                                          </p:val>
                                        </p:tav>
                                        <p:tav tm="100000">
                                          <p:val>
                                            <p:strVal val="#ppt_x"/>
                                          </p:val>
                                        </p:tav>
                                      </p:tavLst>
                                    </p:anim>
                                    <p:anim to="" calcmode="lin" valueType="num">
                                      <p:cBhvr>
                                        <p:cTn id="16" dur="225" decel="50000" fill="hold">
                                          <p:stCondLst>
                                            <p:cond delay="0"/>
                                          </p:stCondLst>
                                        </p:cTn>
                                        <p:tgtEl>
                                          <p:spTgt spid="38"/>
                                        </p:tgtEl>
                                        <p:attrNameLst>
                                          <p:attrName>ppt_y</p:attrName>
                                        </p:attrNameLst>
                                      </p:cBhvr>
                                      <p:tavLst>
                                        <p:tav tm="0">
                                          <p:val>
                                            <p:strVal val="#ppt_y-0.05"/>
                                          </p:val>
                                        </p:tav>
                                        <p:tav tm="100000">
                                          <p:val>
                                            <p:strVal val="#ppt_y+0.05"/>
                                          </p:val>
                                        </p:tav>
                                      </p:tavLst>
                                    </p:anim>
                                    <p:anim to="" calcmode="lin" valueType="num">
                                      <p:cBhvr>
                                        <p:cTn id="17" dur="375" accel="50000" fill="hold">
                                          <p:stCondLst>
                                            <p:cond delay="225"/>
                                          </p:stCondLst>
                                        </p:cTn>
                                        <p:tgtEl>
                                          <p:spTgt spid="38"/>
                                        </p:tgtEl>
                                        <p:attrNameLst>
                                          <p:attrName>ppt_y</p:attrName>
                                        </p:attrNameLst>
                                      </p:cBhvr>
                                      <p:tavLst>
                                        <p:tav tm="0">
                                          <p:val>
                                            <p:strVal val="ppt_y"/>
                                          </p:val>
                                        </p:tav>
                                        <p:tav tm="100000">
                                          <p:val>
                                            <p:strVal val="#ppt_y"/>
                                          </p:val>
                                        </p:tav>
                                      </p:tavLst>
                                    </p:anim>
                                    <p:animRot by="21600000" from="-2700000" to="1200000">
                                      <p:cBhvr>
                                        <p:cTn id="18" dur="750" decel="50000" fill="hold">
                                          <p:stCondLst>
                                            <p:cond delay="0"/>
                                          </p:stCondLst>
                                        </p:cTn>
                                        <p:tgtEl>
                                          <p:spTgt spid="38"/>
                                        </p:tgtEl>
                                        <p:attrNameLst>
                                          <p:attrName>r</p:attrName>
                                        </p:attrNameLst>
                                      </p:cBhvr>
                                    </p:animRot>
                                    <p:animRot by="21600000" from="1200000" to="0">
                                      <p:cBhvr>
                                        <p:cTn id="19" dur="375" accel="50000" fill="hold">
                                          <p:stCondLst>
                                            <p:cond delay="225"/>
                                          </p:stCondLst>
                                        </p:cTn>
                                        <p:tgtEl>
                                          <p:spTgt spid="38"/>
                                        </p:tgtEl>
                                        <p:attrNameLst>
                                          <p:attrName>r</p:attrName>
                                        </p:attrNameLst>
                                      </p:cBhvr>
                                    </p:animRot>
                                    <p:animEffect filter="fade">
                                      <p:cBhvr>
                                        <p:cTn id="20" dur="225">
                                          <p:stCondLst>
                                            <p:cond delay="0"/>
                                          </p:stCondLst>
                                        </p:cTn>
                                        <p:tgtEl>
                                          <p:spTgt spid="38"/>
                                        </p:tgtEl>
                                      </p:cBhvr>
                                    </p:animEffect>
                                  </p:childTnLst>
                                </p:cTn>
                              </p:par>
                            </p:childTnLst>
                          </p:cTn>
                        </p:par>
                        <p:par>
                          <p:cTn id="21" fill="hold" nodeType="afterGroup">
                            <p:stCondLst>
                              <p:cond delay="1250"/>
                            </p:stCondLst>
                            <p:childTnLst>
                              <p:par>
                                <p:cTn id="22" presetID="16" presetClass="entr" presetSubtype="21" fill="hold" grpId="0" nodeType="afterEffect">
                                  <p:stCondLst>
                                    <p:cond delay="0"/>
                                  </p:stCondLst>
                                  <p:childTnLst>
                                    <p:set>
                                      <p:cBhvr>
                                        <p:cTn id="23" dur="1" fill="hold">
                                          <p:stCondLst>
                                            <p:cond delay="0"/>
                                          </p:stCondLst>
                                        </p:cTn>
                                        <p:tgtEl>
                                          <p:spTgt spid="39"/>
                                        </p:tgtEl>
                                        <p:attrNameLst>
                                          <p:attrName>style.visibility</p:attrName>
                                        </p:attrNameLst>
                                      </p:cBhvr>
                                      <p:to>
                                        <p:strVal val="visible"/>
                                      </p:to>
                                    </p:set>
                                    <p:animEffect transition="in" filter="barn(inVertical)">
                                      <p:cBhvr>
                                        <p:cTn id="24" dur="750"/>
                                        <p:tgtEl>
                                          <p:spTgt spid="39"/>
                                        </p:tgtEl>
                                      </p:cBhvr>
                                    </p:animEffect>
                                  </p:childTnLst>
                                </p:cTn>
                              </p:par>
                            </p:childTnLst>
                          </p:cTn>
                        </p:par>
                        <p:par>
                          <p:cTn id="25" fill="hold" nodeType="afterGroup">
                            <p:stCondLst>
                              <p:cond delay="2000"/>
                            </p:stCondLst>
                            <p:childTnLst>
                              <p:par>
                                <p:cTn id="26" presetID="42" presetClass="entr" presetSubtype="0" fill="hold" grpId="0" nodeType="afterEffect">
                                  <p:stCondLst>
                                    <p:cond delay="0"/>
                                  </p:stCondLst>
                                  <p:childTnLst>
                                    <p:set>
                                      <p:cBhvr>
                                        <p:cTn id="27" dur="1" fill="hold">
                                          <p:stCondLst>
                                            <p:cond delay="0"/>
                                          </p:stCondLst>
                                        </p:cTn>
                                        <p:tgtEl>
                                          <p:spTgt spid="40"/>
                                        </p:tgtEl>
                                        <p:attrNameLst>
                                          <p:attrName>style.visibility</p:attrName>
                                        </p:attrNameLst>
                                      </p:cBhvr>
                                      <p:to>
                                        <p:strVal val="visible"/>
                                      </p:to>
                                    </p:set>
                                    <p:animEffect transition="in" filter="fade">
                                      <p:cBhvr>
                                        <p:cTn id="28" dur="750"/>
                                        <p:tgtEl>
                                          <p:spTgt spid="40"/>
                                        </p:tgtEl>
                                      </p:cBhvr>
                                    </p:animEffect>
                                    <p:anim calcmode="lin" valueType="num">
                                      <p:cBhvr>
                                        <p:cTn id="29" dur="750" fill="hold"/>
                                        <p:tgtEl>
                                          <p:spTgt spid="40"/>
                                        </p:tgtEl>
                                        <p:attrNameLst>
                                          <p:attrName>ppt_x</p:attrName>
                                        </p:attrNameLst>
                                      </p:cBhvr>
                                      <p:tavLst>
                                        <p:tav tm="0">
                                          <p:val>
                                            <p:strVal val="#ppt_x"/>
                                          </p:val>
                                        </p:tav>
                                        <p:tav tm="100000">
                                          <p:val>
                                            <p:strVal val="#ppt_x"/>
                                          </p:val>
                                        </p:tav>
                                      </p:tavLst>
                                    </p:anim>
                                    <p:anim calcmode="lin" valueType="num">
                                      <p:cBhvr>
                                        <p:cTn id="30" dur="750" fill="hold"/>
                                        <p:tgtEl>
                                          <p:spTgt spid="4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38" grpId="0"/>
      <p:bldP spid="39" grpId="0"/>
      <p:bldP spid="4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矩形 15"/>
          <p:cNvSpPr/>
          <p:nvPr/>
        </p:nvSpPr>
        <p:spPr>
          <a:xfrm>
            <a:off x="1302091" y="1426291"/>
            <a:ext cx="9847690" cy="4020280"/>
          </a:xfrm>
          <a:prstGeom prst="rect">
            <a:avLst/>
          </a:prstGeom>
          <a:noFill/>
          <a:ln w="9525">
            <a:solidFill>
              <a:srgbClr val="0084FF"/>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rgbClr val="404040"/>
              </a:solidFill>
              <a:latin typeface="微软雅黑" panose="020B0503020204020204" pitchFamily="34" charset="-122"/>
              <a:ea typeface="微软雅黑" panose="020B0503020204020204" pitchFamily="34" charset="-122"/>
              <a:sym typeface="汉仪劲楷简" panose="00020600040101010101" pitchFamily="18" charset="-122"/>
            </a:endParaRPr>
          </a:p>
        </p:txBody>
      </p:sp>
      <p:sp>
        <p:nvSpPr>
          <p:cNvPr id="17" name="TextBox 12"/>
          <p:cNvSpPr txBox="1"/>
          <p:nvPr/>
        </p:nvSpPr>
        <p:spPr>
          <a:xfrm>
            <a:off x="749371" y="2060920"/>
            <a:ext cx="553998" cy="2157115"/>
          </a:xfrm>
          <a:prstGeom prst="rect">
            <a:avLst/>
          </a:prstGeom>
          <a:solidFill>
            <a:srgbClr val="0084FF"/>
          </a:solidFill>
        </p:spPr>
        <p:txBody>
          <a:bodyPr vert="eaVert" wrap="square" rtlCol="0">
            <a:spAutoFit/>
          </a:bodyPr>
          <a:lstStyle/>
          <a:p>
            <a:pPr algn="ctr">
              <a:spcBef>
                <a:spcPct val="50000"/>
              </a:spcBef>
            </a:pPr>
            <a:r>
              <a:rPr lang="zh-CN" altLang="en-US" sz="2400" b="1" spc="600">
                <a:solidFill>
                  <a:srgbClr val="FFFFFF"/>
                </a:solidFill>
                <a:latin typeface="微软雅黑" panose="020B0503020204020204" pitchFamily="34" charset="-122"/>
                <a:ea typeface="微软雅黑" panose="020B0503020204020204" pitchFamily="34" charset="-122"/>
                <a:sym typeface="汉仪劲楷简" panose="00020600040101010101" pitchFamily="18" charset="-122"/>
              </a:rPr>
              <a:t>案例</a:t>
            </a:r>
          </a:p>
        </p:txBody>
      </p:sp>
      <p:sp>
        <p:nvSpPr>
          <p:cNvPr id="18" name="文本框 17"/>
          <p:cNvSpPr txBox="1"/>
          <p:nvPr/>
        </p:nvSpPr>
        <p:spPr>
          <a:xfrm>
            <a:off x="1854934" y="1825362"/>
            <a:ext cx="4398382" cy="418191"/>
          </a:xfrm>
          <a:prstGeom prst="rect">
            <a:avLst/>
          </a:prstGeom>
          <a:noFill/>
        </p:spPr>
        <p:txBody>
          <a:bodyPr vert="horz" wrap="square" rtlCol="0">
            <a:spAutoFit/>
          </a:bodyPr>
          <a:lstStyle/>
          <a:p>
            <a:pPr>
              <a:lnSpc>
                <a:spcPct val="150000"/>
              </a:lnSpc>
            </a:pPr>
            <a:r>
              <a:rPr lang="zh-CN" altLang="en-US" sz="1600" b="1" spc="600">
                <a:solidFill>
                  <a:srgbClr val="404040"/>
                </a:solidFill>
                <a:latin typeface="微软雅黑" panose="020B0503020204020204" pitchFamily="34" charset="-122"/>
                <a:ea typeface="微软雅黑" panose="020B0503020204020204" pitchFamily="34" charset="-122"/>
                <a:sym typeface="方正仿宋简体" panose="03000509000000000000" pitchFamily="2" charset="-122"/>
              </a:rPr>
              <a:t>“我的同学就是我的客户。”</a:t>
            </a:r>
          </a:p>
        </p:txBody>
      </p:sp>
      <p:sp>
        <p:nvSpPr>
          <p:cNvPr id="23" name="文本框 22"/>
          <p:cNvSpPr txBox="1"/>
          <p:nvPr/>
        </p:nvSpPr>
        <p:spPr>
          <a:xfrm>
            <a:off x="1795940" y="2423602"/>
            <a:ext cx="8881892" cy="1156855"/>
          </a:xfrm>
          <a:prstGeom prst="rect">
            <a:avLst/>
          </a:prstGeom>
          <a:noFill/>
        </p:spPr>
        <p:txBody>
          <a:bodyPr vert="horz" wrap="square" rtlCol="0">
            <a:spAutoFit/>
          </a:bodyPr>
          <a:lstStyle/>
          <a:p>
            <a:pPr marL="285750" indent="-285750">
              <a:lnSpc>
                <a:spcPct val="150000"/>
              </a:lnSpc>
              <a:buFont typeface="Wingdings" panose="05000000000000000000" pitchFamily="2" charset="2"/>
              <a:buChar char="u"/>
            </a:pPr>
            <a:r>
              <a:rPr lang="zh-CN" altLang="en-US" sz="1600" spc="600">
                <a:solidFill>
                  <a:srgbClr val="404040"/>
                </a:solidFill>
                <a:latin typeface="微软雅黑" panose="020B0503020204020204" pitchFamily="34" charset="-122"/>
                <a:ea typeface="微软雅黑" panose="020B0503020204020204" pitchFamily="34" charset="-122"/>
                <a:sym typeface="方正仿宋简体" panose="03000509000000000000" pitchFamily="2" charset="-122"/>
              </a:rPr>
              <a:t>北京某大学就读的学生王安</a:t>
            </a:r>
            <a:r>
              <a:rPr lang="en-US" altLang="zh-CN" sz="1600" spc="600">
                <a:solidFill>
                  <a:srgbClr val="404040"/>
                </a:solidFill>
                <a:latin typeface="微软雅黑" panose="020B0503020204020204" pitchFamily="34" charset="-122"/>
                <a:ea typeface="微软雅黑" panose="020B0503020204020204" pitchFamily="34" charset="-122"/>
                <a:sym typeface="方正仿宋简体" panose="03000509000000000000" pitchFamily="2" charset="-122"/>
              </a:rPr>
              <a:t>(</a:t>
            </a:r>
            <a:r>
              <a:rPr lang="zh-CN" altLang="en-US" sz="1600" spc="600">
                <a:solidFill>
                  <a:srgbClr val="404040"/>
                </a:solidFill>
                <a:latin typeface="微软雅黑" panose="020B0503020204020204" pitchFamily="34" charset="-122"/>
                <a:ea typeface="微软雅黑" panose="020B0503020204020204" pitchFamily="34" charset="-122"/>
                <a:sym typeface="方正仿宋简体" panose="03000509000000000000" pitchFamily="2" charset="-122"/>
              </a:rPr>
              <a:t>化名</a:t>
            </a:r>
            <a:r>
              <a:rPr lang="en-US" altLang="zh-CN" sz="1600" spc="600">
                <a:solidFill>
                  <a:srgbClr val="404040"/>
                </a:solidFill>
                <a:latin typeface="微软雅黑" panose="020B0503020204020204" pitchFamily="34" charset="-122"/>
                <a:ea typeface="微软雅黑" panose="020B0503020204020204" pitchFamily="34" charset="-122"/>
                <a:sym typeface="方正仿宋简体" panose="03000509000000000000" pitchFamily="2" charset="-122"/>
              </a:rPr>
              <a:t>)</a:t>
            </a:r>
            <a:r>
              <a:rPr lang="zh-CN" altLang="en-US" sz="1600" spc="600">
                <a:solidFill>
                  <a:srgbClr val="404040"/>
                </a:solidFill>
                <a:latin typeface="微软雅黑" panose="020B0503020204020204" pitchFamily="34" charset="-122"/>
                <a:ea typeface="微软雅黑" panose="020B0503020204020204" pitchFamily="34" charset="-122"/>
                <a:sym typeface="方正仿宋简体" panose="03000509000000000000" pitchFamily="2" charset="-122"/>
              </a:rPr>
              <a:t>一直任学院学生会干部，现在他成了互联网金融公司借贷宝的校园代理，加入推销大军。王安说：“该公司要求用户下载</a:t>
            </a:r>
            <a:r>
              <a:rPr lang="en-US" altLang="zh-CN" sz="1600" spc="600">
                <a:solidFill>
                  <a:srgbClr val="404040"/>
                </a:solidFill>
                <a:latin typeface="微软雅黑" panose="020B0503020204020204" pitchFamily="34" charset="-122"/>
                <a:ea typeface="微软雅黑" panose="020B0503020204020204" pitchFamily="34" charset="-122"/>
                <a:sym typeface="方正仿宋简体" panose="03000509000000000000" pitchFamily="2" charset="-122"/>
              </a:rPr>
              <a:t>APP</a:t>
            </a:r>
            <a:r>
              <a:rPr lang="zh-CN" altLang="en-US" sz="1600" spc="600">
                <a:solidFill>
                  <a:srgbClr val="404040"/>
                </a:solidFill>
                <a:latin typeface="微软雅黑" panose="020B0503020204020204" pitchFamily="34" charset="-122"/>
                <a:ea typeface="微软雅黑" panose="020B0503020204020204" pitchFamily="34" charset="-122"/>
                <a:sym typeface="方正仿宋简体" panose="03000509000000000000" pitchFamily="2" charset="-122"/>
              </a:rPr>
              <a:t>后</a:t>
            </a:r>
          </a:p>
        </p:txBody>
      </p:sp>
      <p:sp>
        <p:nvSpPr>
          <p:cNvPr id="24" name="文本框 23"/>
          <p:cNvSpPr txBox="1"/>
          <p:nvPr/>
        </p:nvSpPr>
        <p:spPr>
          <a:xfrm>
            <a:off x="1795940" y="3692325"/>
            <a:ext cx="8881892" cy="1526187"/>
          </a:xfrm>
          <a:prstGeom prst="rect">
            <a:avLst/>
          </a:prstGeom>
          <a:noFill/>
        </p:spPr>
        <p:txBody>
          <a:bodyPr vert="horz" wrap="square" rtlCol="0">
            <a:spAutoFit/>
          </a:bodyPr>
          <a:lstStyle/>
          <a:p>
            <a:pPr marL="285750" indent="-285750">
              <a:lnSpc>
                <a:spcPct val="150000"/>
              </a:lnSpc>
              <a:buFont typeface="Wingdings" panose="05000000000000000000" pitchFamily="2" charset="2"/>
              <a:buChar char="u"/>
            </a:pPr>
            <a:r>
              <a:rPr lang="zh-CN" altLang="en-US" sz="1600" spc="600">
                <a:solidFill>
                  <a:srgbClr val="404040"/>
                </a:solidFill>
                <a:latin typeface="微软雅黑" panose="020B0503020204020204" pitchFamily="34" charset="-122"/>
                <a:ea typeface="微软雅黑" panose="020B0503020204020204" pitchFamily="34" charset="-122"/>
                <a:sym typeface="方正仿宋简体" panose="03000509000000000000" pitchFamily="2" charset="-122"/>
              </a:rPr>
              <a:t>还需填入姓名、手机、身份证号，如用户选择绑定银行卡的话每单可提成</a:t>
            </a:r>
            <a:r>
              <a:rPr lang="en-US" altLang="zh-CN" sz="1600" spc="600">
                <a:solidFill>
                  <a:srgbClr val="404040"/>
                </a:solidFill>
                <a:latin typeface="微软雅黑" panose="020B0503020204020204" pitchFamily="34" charset="-122"/>
                <a:ea typeface="微软雅黑" panose="020B0503020204020204" pitchFamily="34" charset="-122"/>
                <a:sym typeface="方正仿宋简体" panose="03000509000000000000" pitchFamily="2" charset="-122"/>
              </a:rPr>
              <a:t>40</a:t>
            </a:r>
            <a:r>
              <a:rPr lang="zh-CN" altLang="en-US" sz="1600" spc="600">
                <a:solidFill>
                  <a:srgbClr val="404040"/>
                </a:solidFill>
                <a:latin typeface="微软雅黑" panose="020B0503020204020204" pitchFamily="34" charset="-122"/>
                <a:ea typeface="微软雅黑" panose="020B0503020204020204" pitchFamily="34" charset="-122"/>
                <a:sym typeface="方正仿宋简体" panose="03000509000000000000" pitchFamily="2" charset="-122"/>
              </a:rPr>
              <a:t>元，如不绑卡而选择留下照片的话，每单提成</a:t>
            </a:r>
            <a:r>
              <a:rPr lang="en-US" altLang="zh-CN" sz="1600" spc="600">
                <a:solidFill>
                  <a:srgbClr val="404040"/>
                </a:solidFill>
                <a:latin typeface="微软雅黑" panose="020B0503020204020204" pitchFamily="34" charset="-122"/>
                <a:ea typeface="微软雅黑" panose="020B0503020204020204" pitchFamily="34" charset="-122"/>
                <a:sym typeface="方正仿宋简体" panose="03000509000000000000" pitchFamily="2" charset="-122"/>
              </a:rPr>
              <a:t>30</a:t>
            </a:r>
            <a:r>
              <a:rPr lang="zh-CN" altLang="en-US" sz="1600" spc="600">
                <a:solidFill>
                  <a:srgbClr val="404040"/>
                </a:solidFill>
                <a:latin typeface="微软雅黑" panose="020B0503020204020204" pitchFamily="34" charset="-122"/>
                <a:ea typeface="微软雅黑" panose="020B0503020204020204" pitchFamily="34" charset="-122"/>
                <a:sym typeface="方正仿宋简体" panose="03000509000000000000" pitchFamily="2" charset="-122"/>
              </a:rPr>
              <a:t>元。为了多挣钱，我 们还去宿舍‘扫楼’，拉同学和朋友绑定，鼓动大家贷款，做成一笔借贷单子的提成，是</a:t>
            </a:r>
            <a:r>
              <a:rPr lang="en-US" altLang="zh-CN" sz="1600" spc="600">
                <a:solidFill>
                  <a:srgbClr val="404040"/>
                </a:solidFill>
                <a:latin typeface="微软雅黑" panose="020B0503020204020204" pitchFamily="34" charset="-122"/>
                <a:ea typeface="微软雅黑" panose="020B0503020204020204" pitchFamily="34" charset="-122"/>
                <a:sym typeface="方正仿宋简体" panose="03000509000000000000" pitchFamily="2" charset="-122"/>
              </a:rPr>
              <a:t>APP</a:t>
            </a:r>
            <a:r>
              <a:rPr lang="zh-CN" altLang="en-US" sz="1600" spc="600">
                <a:solidFill>
                  <a:srgbClr val="404040"/>
                </a:solidFill>
                <a:latin typeface="微软雅黑" panose="020B0503020204020204" pitchFamily="34" charset="-122"/>
                <a:ea typeface="微软雅黑" panose="020B0503020204020204" pitchFamily="34" charset="-122"/>
                <a:sym typeface="方正仿宋简体" panose="03000509000000000000" pitchFamily="2" charset="-122"/>
              </a:rPr>
              <a:t>装机之外另算的。”</a:t>
            </a:r>
          </a:p>
        </p:txBody>
      </p:sp>
    </p:spTree>
    <p:custDataLst>
      <p:tags r:id="rId1"/>
    </p:custDataLst>
  </p:cSld>
  <p:clrMapOvr>
    <a:masterClrMapping/>
  </p:clrMapOvr>
  <p:transition spd="slow" advTm="300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6" presetClass="entr" presetSubtype="16" fill="hold"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circle(in)">
                                      <p:cBhvr>
                                        <p:cTn id="7" dur="500"/>
                                        <p:tgtEl>
                                          <p:spTgt spid="16"/>
                                        </p:tgtEl>
                                      </p:cBhvr>
                                    </p:animEffect>
                                  </p:childTnLst>
                                </p:cTn>
                              </p:par>
                            </p:childTnLst>
                          </p:cTn>
                        </p:par>
                        <p:par>
                          <p:cTn id="8" fill="hold" nodeType="afterGroup">
                            <p:stCondLst>
                              <p:cond delay="500"/>
                            </p:stCondLst>
                            <p:childTnLst>
                              <p:par>
                                <p:cTn id="9" presetID="47" presetClass="entr" presetSubtype="0"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Effect transition="in" filter="fade">
                                      <p:cBhvr>
                                        <p:cTn id="11" dur="500"/>
                                        <p:tgtEl>
                                          <p:spTgt spid="17"/>
                                        </p:tgtEl>
                                      </p:cBhvr>
                                    </p:animEffect>
                                    <p:anim calcmode="lin" valueType="num">
                                      <p:cBhvr>
                                        <p:cTn id="12" dur="500" fill="hold"/>
                                        <p:tgtEl>
                                          <p:spTgt spid="17"/>
                                        </p:tgtEl>
                                        <p:attrNameLst>
                                          <p:attrName>ppt_x</p:attrName>
                                        </p:attrNameLst>
                                      </p:cBhvr>
                                      <p:tavLst>
                                        <p:tav tm="0">
                                          <p:val>
                                            <p:strVal val="#ppt_x"/>
                                          </p:val>
                                        </p:tav>
                                        <p:tav tm="100000">
                                          <p:val>
                                            <p:strVal val="#ppt_x"/>
                                          </p:val>
                                        </p:tav>
                                      </p:tavLst>
                                    </p:anim>
                                    <p:anim calcmode="lin" valueType="num">
                                      <p:cBhvr>
                                        <p:cTn id="13" dur="500" fill="hold"/>
                                        <p:tgtEl>
                                          <p:spTgt spid="17"/>
                                        </p:tgtEl>
                                        <p:attrNameLst>
                                          <p:attrName>ppt_y</p:attrName>
                                        </p:attrNameLst>
                                      </p:cBhvr>
                                      <p:tavLst>
                                        <p:tav tm="0">
                                          <p:val>
                                            <p:strVal val="#ppt_y-.1"/>
                                          </p:val>
                                        </p:tav>
                                        <p:tav tm="100000">
                                          <p:val>
                                            <p:strVal val="#ppt_y"/>
                                          </p:val>
                                        </p:tav>
                                      </p:tavLst>
                                    </p:anim>
                                  </p:childTnLst>
                                </p:cTn>
                              </p:par>
                            </p:childTnLst>
                          </p:cTn>
                        </p:par>
                        <p:par>
                          <p:cTn id="14" fill="hold" nodeType="afterGroup">
                            <p:stCondLst>
                              <p:cond delay="1000"/>
                            </p:stCondLst>
                            <p:childTnLst>
                              <p:par>
                                <p:cTn id="15" presetID="47" presetClass="entr" presetSubtype="0" fill="hold" grpId="0" nodeType="after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fade">
                                      <p:cBhvr>
                                        <p:cTn id="17" dur="500"/>
                                        <p:tgtEl>
                                          <p:spTgt spid="18"/>
                                        </p:tgtEl>
                                      </p:cBhvr>
                                    </p:animEffect>
                                    <p:anim calcmode="lin" valueType="num">
                                      <p:cBhvr>
                                        <p:cTn id="18" dur="500" fill="hold"/>
                                        <p:tgtEl>
                                          <p:spTgt spid="18"/>
                                        </p:tgtEl>
                                        <p:attrNameLst>
                                          <p:attrName>ppt_x</p:attrName>
                                        </p:attrNameLst>
                                      </p:cBhvr>
                                      <p:tavLst>
                                        <p:tav tm="0">
                                          <p:val>
                                            <p:strVal val="#ppt_x"/>
                                          </p:val>
                                        </p:tav>
                                        <p:tav tm="100000">
                                          <p:val>
                                            <p:strVal val="#ppt_x"/>
                                          </p:val>
                                        </p:tav>
                                      </p:tavLst>
                                    </p:anim>
                                    <p:anim calcmode="lin" valueType="num">
                                      <p:cBhvr>
                                        <p:cTn id="19" dur="500" fill="hold"/>
                                        <p:tgtEl>
                                          <p:spTgt spid="18"/>
                                        </p:tgtEl>
                                        <p:attrNameLst>
                                          <p:attrName>ppt_y</p:attrName>
                                        </p:attrNameLst>
                                      </p:cBhvr>
                                      <p:tavLst>
                                        <p:tav tm="0">
                                          <p:val>
                                            <p:strVal val="#ppt_y-.1"/>
                                          </p:val>
                                        </p:tav>
                                        <p:tav tm="100000">
                                          <p:val>
                                            <p:strVal val="#ppt_y"/>
                                          </p:val>
                                        </p:tav>
                                      </p:tavLst>
                                    </p:anim>
                                  </p:childTnLst>
                                </p:cTn>
                              </p:par>
                            </p:childTnLst>
                          </p:cTn>
                        </p:par>
                        <p:par>
                          <p:cTn id="20" fill="hold" nodeType="afterGroup">
                            <p:stCondLst>
                              <p:cond delay="1500"/>
                            </p:stCondLst>
                            <p:childTnLst>
                              <p:par>
                                <p:cTn id="21" presetID="47" presetClass="entr" presetSubtype="0" fill="hold" grpId="0" nodeType="afterEffect">
                                  <p:stCondLst>
                                    <p:cond delay="0"/>
                                  </p:stCondLst>
                                  <p:childTnLst>
                                    <p:set>
                                      <p:cBhvr>
                                        <p:cTn id="22" dur="1" fill="hold">
                                          <p:stCondLst>
                                            <p:cond delay="0"/>
                                          </p:stCondLst>
                                        </p:cTn>
                                        <p:tgtEl>
                                          <p:spTgt spid="23"/>
                                        </p:tgtEl>
                                        <p:attrNameLst>
                                          <p:attrName>style.visibility</p:attrName>
                                        </p:attrNameLst>
                                      </p:cBhvr>
                                      <p:to>
                                        <p:strVal val="visible"/>
                                      </p:to>
                                    </p:set>
                                    <p:animEffect transition="in" filter="fade">
                                      <p:cBhvr>
                                        <p:cTn id="23" dur="500"/>
                                        <p:tgtEl>
                                          <p:spTgt spid="23"/>
                                        </p:tgtEl>
                                      </p:cBhvr>
                                    </p:animEffect>
                                    <p:anim calcmode="lin" valueType="num">
                                      <p:cBhvr>
                                        <p:cTn id="24" dur="500" fill="hold"/>
                                        <p:tgtEl>
                                          <p:spTgt spid="23"/>
                                        </p:tgtEl>
                                        <p:attrNameLst>
                                          <p:attrName>ppt_x</p:attrName>
                                        </p:attrNameLst>
                                      </p:cBhvr>
                                      <p:tavLst>
                                        <p:tav tm="0">
                                          <p:val>
                                            <p:strVal val="#ppt_x"/>
                                          </p:val>
                                        </p:tav>
                                        <p:tav tm="100000">
                                          <p:val>
                                            <p:strVal val="#ppt_x"/>
                                          </p:val>
                                        </p:tav>
                                      </p:tavLst>
                                    </p:anim>
                                    <p:anim calcmode="lin" valueType="num">
                                      <p:cBhvr>
                                        <p:cTn id="25" dur="500" fill="hold"/>
                                        <p:tgtEl>
                                          <p:spTgt spid="23"/>
                                        </p:tgtEl>
                                        <p:attrNameLst>
                                          <p:attrName>ppt_y</p:attrName>
                                        </p:attrNameLst>
                                      </p:cBhvr>
                                      <p:tavLst>
                                        <p:tav tm="0">
                                          <p:val>
                                            <p:strVal val="#ppt_y-.1"/>
                                          </p:val>
                                        </p:tav>
                                        <p:tav tm="100000">
                                          <p:val>
                                            <p:strVal val="#ppt_y"/>
                                          </p:val>
                                        </p:tav>
                                      </p:tavLst>
                                    </p:anim>
                                  </p:childTnLst>
                                </p:cTn>
                              </p:par>
                            </p:childTnLst>
                          </p:cTn>
                        </p:par>
                        <p:par>
                          <p:cTn id="26" fill="hold" nodeType="afterGroup">
                            <p:stCondLst>
                              <p:cond delay="2000"/>
                            </p:stCondLst>
                            <p:childTnLst>
                              <p:par>
                                <p:cTn id="27" presetID="47" presetClass="entr" presetSubtype="0" fill="hold" grpId="0" nodeType="afterEffect">
                                  <p:stCondLst>
                                    <p:cond delay="0"/>
                                  </p:stCondLst>
                                  <p:childTnLst>
                                    <p:set>
                                      <p:cBhvr>
                                        <p:cTn id="28" dur="1" fill="hold">
                                          <p:stCondLst>
                                            <p:cond delay="0"/>
                                          </p:stCondLst>
                                        </p:cTn>
                                        <p:tgtEl>
                                          <p:spTgt spid="24"/>
                                        </p:tgtEl>
                                        <p:attrNameLst>
                                          <p:attrName>style.visibility</p:attrName>
                                        </p:attrNameLst>
                                      </p:cBhvr>
                                      <p:to>
                                        <p:strVal val="visible"/>
                                      </p:to>
                                    </p:set>
                                    <p:animEffect transition="in" filter="fade">
                                      <p:cBhvr>
                                        <p:cTn id="29" dur="500"/>
                                        <p:tgtEl>
                                          <p:spTgt spid="24"/>
                                        </p:tgtEl>
                                      </p:cBhvr>
                                    </p:animEffect>
                                    <p:anim calcmode="lin" valueType="num">
                                      <p:cBhvr>
                                        <p:cTn id="30" dur="500" fill="hold"/>
                                        <p:tgtEl>
                                          <p:spTgt spid="24"/>
                                        </p:tgtEl>
                                        <p:attrNameLst>
                                          <p:attrName>ppt_x</p:attrName>
                                        </p:attrNameLst>
                                      </p:cBhvr>
                                      <p:tavLst>
                                        <p:tav tm="0">
                                          <p:val>
                                            <p:strVal val="#ppt_x"/>
                                          </p:val>
                                        </p:tav>
                                        <p:tav tm="100000">
                                          <p:val>
                                            <p:strVal val="#ppt_x"/>
                                          </p:val>
                                        </p:tav>
                                      </p:tavLst>
                                    </p:anim>
                                    <p:anim calcmode="lin" valueType="num">
                                      <p:cBhvr>
                                        <p:cTn id="31" dur="500" fill="hold"/>
                                        <p:tgtEl>
                                          <p:spTgt spid="2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p:bldP spid="23" grpId="0"/>
      <p:bldP spid="2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pic>
        <p:nvPicPr>
          <p:cNvPr id="5" name="图片 4"/>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flipH="1">
            <a:off x="0" y="0"/>
            <a:ext cx="3238500" cy="1816100"/>
          </a:xfrm>
          <a:prstGeom prst="rect">
            <a:avLst/>
          </a:prstGeom>
        </p:spPr>
      </p:pic>
      <p:pic>
        <p:nvPicPr>
          <p:cNvPr id="6" name="图片 5"/>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flipH="1">
            <a:off x="9537700" y="4406900"/>
            <a:ext cx="2654300" cy="2451100"/>
          </a:xfrm>
          <a:prstGeom prst="rect">
            <a:avLst/>
          </a:prstGeom>
        </p:spPr>
      </p:pic>
      <p:sp>
        <p:nvSpPr>
          <p:cNvPr id="13" name="流程图: 过程 12"/>
          <p:cNvSpPr/>
          <p:nvPr/>
        </p:nvSpPr>
        <p:spPr>
          <a:xfrm>
            <a:off x="1089872" y="1330325"/>
            <a:ext cx="10012256" cy="4197350"/>
          </a:xfrm>
          <a:prstGeom prst="flowChartProcess">
            <a:avLst/>
          </a:prstGeom>
          <a:solidFill>
            <a:schemeClr val="bg1"/>
          </a:solidFill>
          <a:ln>
            <a:noFill/>
          </a:ln>
          <a:effectLst>
            <a:outerShdw blurRad="317500" sx="102000" sy="102000" algn="ctr" rotWithShape="0">
              <a:srgbClr val="0A94A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9" name="椭圆 8"/>
          <p:cNvSpPr/>
          <p:nvPr/>
        </p:nvSpPr>
        <p:spPr>
          <a:xfrm>
            <a:off x="9537620" y="633722"/>
            <a:ext cx="1947553" cy="1947553"/>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7200" b="1" smtClean="0">
                <a:solidFill>
                  <a:schemeClr val="bg1"/>
                </a:solidFill>
                <a:latin typeface="Impact" panose="020B0806030902050204" pitchFamily="34" charset="0"/>
                <a:cs typeface="+mn-ea"/>
                <a:sym typeface="+mn-lt"/>
              </a:rPr>
              <a:t>03</a:t>
            </a:r>
            <a:endParaRPr lang="zh-CN" altLang="en-US" sz="7200" b="1">
              <a:solidFill>
                <a:schemeClr val="bg1"/>
              </a:solidFill>
              <a:latin typeface="Impact" panose="020B0806030902050204" pitchFamily="34" charset="0"/>
              <a:cs typeface="+mn-ea"/>
              <a:sym typeface="+mn-lt"/>
            </a:endParaRPr>
          </a:p>
        </p:txBody>
      </p:sp>
      <p:pic>
        <p:nvPicPr>
          <p:cNvPr id="2" name="图片 1"/>
          <p:cNvPicPr>
            <a:picLocks noChangeAspect="1"/>
          </p:cNvPicPr>
          <p:nvPr/>
        </p:nvPicPr>
        <p:blipFill>
          <a:blip r:embed="rId6" cstate="email">
            <a:extLst>
              <a:ext uri="{28A0092B-C50C-407E-A947-70E740481C1C}">
                <a14:useLocalDpi xmlns:a14="http://schemas.microsoft.com/office/drawing/2010/main"/>
              </a:ext>
            </a:extLst>
          </a:blip>
          <a:srcRect/>
          <a:stretch>
            <a:fillRect/>
          </a:stretch>
        </p:blipFill>
        <p:spPr>
          <a:xfrm>
            <a:off x="117987" y="712871"/>
            <a:ext cx="4100051" cy="6705568"/>
          </a:xfrm>
          <a:prstGeom prst="rect">
            <a:avLst/>
          </a:prstGeom>
        </p:spPr>
      </p:pic>
      <p:sp>
        <p:nvSpPr>
          <p:cNvPr id="3" name="PA-图形"/>
          <p:cNvSpPr txBox="1"/>
          <p:nvPr>
            <p:custDataLst>
              <p:tags r:id="rId1"/>
            </p:custDataLst>
          </p:nvPr>
        </p:nvSpPr>
        <p:spPr>
          <a:xfrm>
            <a:off x="4218354" y="2367881"/>
            <a:ext cx="6104554" cy="2122805"/>
          </a:xfrm>
          <a:prstGeom prst="rect">
            <a:avLst/>
          </a:prstGeom>
          <a:noFill/>
        </p:spPr>
        <p:txBody>
          <a:bodyPr wrap="square" rtlCol="0">
            <a:spAutoFit/>
          </a:bodyPr>
          <a:lstStyle/>
          <a:p>
            <a:pPr algn="ctr"/>
            <a:r>
              <a:rPr lang="zh-CN" altLang="en-US" sz="6600" dirty="0">
                <a:solidFill>
                  <a:schemeClr val="tx1">
                    <a:lumMod val="65000"/>
                    <a:lumOff val="35000"/>
                  </a:schemeClr>
                </a:solidFill>
                <a:latin typeface="阿里汉仪智能黑体" panose="00020600040101010101" pitchFamily="18" charset="-122"/>
                <a:ea typeface="阿里汉仪智能黑体" panose="00020600040101010101" pitchFamily="18" charset="-122"/>
                <a:cs typeface="思源黑体 CN Normal" panose="020B0400000000000000" charset="-122"/>
              </a:rPr>
              <a:t>校园网贷存在</a:t>
            </a:r>
          </a:p>
          <a:p>
            <a:pPr algn="ctr"/>
            <a:r>
              <a:rPr lang="zh-CN" altLang="en-US" sz="6600" dirty="0">
                <a:solidFill>
                  <a:schemeClr val="tx1">
                    <a:lumMod val="65000"/>
                    <a:lumOff val="35000"/>
                  </a:schemeClr>
                </a:solidFill>
                <a:latin typeface="阿里汉仪智能黑体" panose="00020600040101010101" pitchFamily="18" charset="-122"/>
                <a:ea typeface="阿里汉仪智能黑体" panose="00020600040101010101" pitchFamily="18" charset="-122"/>
                <a:cs typeface="思源黑体 CN Normal" panose="020B0400000000000000" charset="-122"/>
              </a:rPr>
              <a:t>的风险</a:t>
            </a:r>
          </a:p>
        </p:txBody>
      </p:sp>
    </p:spTree>
  </p:cSld>
  <p:clrMapOvr>
    <a:masterClrMapping/>
  </p:clrMapOvr>
  <p:transition advTm="2000">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2" presetClass="entr" presetSubtype="8"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750" fill="hold"/>
                                        <p:tgtEl>
                                          <p:spTgt spid="2"/>
                                        </p:tgtEl>
                                        <p:attrNameLst>
                                          <p:attrName>ppt_x</p:attrName>
                                        </p:attrNameLst>
                                      </p:cBhvr>
                                      <p:tavLst>
                                        <p:tav tm="0">
                                          <p:val>
                                            <p:strVal val="0-#ppt_w/2"/>
                                          </p:val>
                                        </p:tav>
                                        <p:tav tm="100000">
                                          <p:val>
                                            <p:strVal val="#ppt_x"/>
                                          </p:val>
                                        </p:tav>
                                      </p:tavLst>
                                    </p:anim>
                                    <p:anim calcmode="lin" valueType="num">
                                      <p:cBhvr additive="base">
                                        <p:cTn id="14" dur="750" fill="hold"/>
                                        <p:tgtEl>
                                          <p:spTgt spid="2"/>
                                        </p:tgtEl>
                                        <p:attrNameLst>
                                          <p:attrName>ppt_y</p:attrName>
                                        </p:attrNameLst>
                                      </p:cBhvr>
                                      <p:tavLst>
                                        <p:tav tm="0">
                                          <p:val>
                                            <p:strVal val="#ppt_y"/>
                                          </p:val>
                                        </p:tav>
                                        <p:tav tm="100000">
                                          <p:val>
                                            <p:strVal val="#ppt_y"/>
                                          </p:val>
                                        </p:tav>
                                      </p:tavLst>
                                    </p:anim>
                                  </p:childTnLst>
                                </p:cTn>
                              </p:par>
                            </p:childTnLst>
                          </p:cTn>
                        </p:par>
                        <p:par>
                          <p:cTn id="15" fill="hold" nodeType="afterGroup">
                            <p:stCondLst>
                              <p:cond delay="1750"/>
                            </p:stCondLst>
                            <p:childTnLst>
                              <p:par>
                                <p:cTn id="16" presetID="0" presetClass="entr" presetSubtype="0" fill="hold" grpId="0" nodeType="afterEffect">
                                  <p:stCondLst>
                                    <p:cond delay="0"/>
                                  </p:stCondLst>
                                  <p:iterate type="lt">
                                    <p:tmPct val="10000"/>
                                  </p:iterate>
                                  <p:childTnLst>
                                    <p:set>
                                      <p:cBhvr>
                                        <p:cTn id="17" dur="750" fill="hold">
                                          <p:stCondLst>
                                            <p:cond delay="0"/>
                                          </p:stCondLst>
                                        </p:cTn>
                                        <p:tgtEl>
                                          <p:spTgt spid="3"/>
                                        </p:tgtEl>
                                        <p:attrNameLst>
                                          <p:attrName>style.visibility</p:attrName>
                                        </p:attrNameLst>
                                      </p:cBhvr>
                                      <p:to>
                                        <p:strVal val="visible"/>
                                      </p:to>
                                    </p:set>
                                    <p:anim to="" calcmode="lin" valueType="num">
                                      <p:cBhvr>
                                        <p:cTn id="18" dur="750" fill="hold">
                                          <p:stCondLst>
                                            <p:cond delay="0"/>
                                          </p:stCondLst>
                                        </p:cTn>
                                        <p:tgtEl>
                                          <p:spTgt spid="3"/>
                                        </p:tgtEl>
                                        <p:attrNameLst>
                                          <p:attrName>ppt_x</p:attrName>
                                        </p:attrNameLst>
                                      </p:cBhvr>
                                      <p:tavLst>
                                        <p:tav tm="0" fmla="#ppt_x-#ppt_w*((1.5-1.5*$)^3-(1.5-1.5*$)^2)">
                                          <p:val>
                                            <p:fltVal val="0"/>
                                          </p:val>
                                        </p:tav>
                                        <p:tav tm="100000">
                                          <p:val>
                                            <p:fltVal val="1"/>
                                          </p:val>
                                        </p:tav>
                                      </p:tavLst>
                                    </p:anim>
                                    <p:animEffect filter="fade">
                                      <p:cBhvr>
                                        <p:cTn id="19" dur="750">
                                          <p:stCondLst>
                                            <p:cond delay="0"/>
                                          </p:stCondLst>
                                        </p:cTn>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组合 15"/>
          <p:cNvGrpSpPr/>
          <p:nvPr/>
        </p:nvGrpSpPr>
        <p:grpSpPr>
          <a:xfrm>
            <a:off x="520159" y="1324758"/>
            <a:ext cx="5238750" cy="462915"/>
            <a:chOff x="824345" y="1457493"/>
            <a:chExt cx="5238750" cy="462915"/>
          </a:xfrm>
        </p:grpSpPr>
        <p:sp>
          <p:nvSpPr>
            <p:cNvPr id="17" name="平行四边形 16"/>
            <p:cNvSpPr/>
            <p:nvPr/>
          </p:nvSpPr>
          <p:spPr>
            <a:xfrm>
              <a:off x="824345" y="1457493"/>
              <a:ext cx="5238750" cy="462915"/>
            </a:xfrm>
            <a:prstGeom prst="parallelogram">
              <a:avLst>
                <a:gd name="adj" fmla="val 99079"/>
              </a:avLst>
            </a:prstGeom>
            <a:solidFill>
              <a:srgbClr val="0084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latin typeface="微软雅黑" panose="020B0503020204020204" pitchFamily="34" charset="-122"/>
                <a:ea typeface="微软雅黑" panose="020B0503020204020204" pitchFamily="34" charset="-122"/>
              </a:endParaRPr>
            </a:p>
          </p:txBody>
        </p:sp>
        <p:sp>
          <p:nvSpPr>
            <p:cNvPr id="18" name="文本框 17"/>
            <p:cNvSpPr txBox="1"/>
            <p:nvPr/>
          </p:nvSpPr>
          <p:spPr>
            <a:xfrm>
              <a:off x="1119620" y="1457493"/>
              <a:ext cx="4648199" cy="461665"/>
            </a:xfrm>
            <a:prstGeom prst="rect">
              <a:avLst/>
            </a:prstGeom>
            <a:noFill/>
          </p:spPr>
          <p:txBody>
            <a:bodyPr wrap="square" rtlCol="0">
              <a:spAutoFit/>
            </a:bodyPr>
            <a:lstStyle/>
            <a:p>
              <a:pPr lvl="0" algn="ctr"/>
              <a:r>
                <a:rPr lang="zh-CN" altLang="en-US" sz="2400" b="1">
                  <a:solidFill>
                    <a:srgbClr val="FFFFFF"/>
                  </a:solidFill>
                  <a:latin typeface="微软雅黑" panose="020B0503020204020204" pitchFamily="34" charset="-122"/>
                  <a:ea typeface="微软雅黑" panose="020B0503020204020204" pitchFamily="34" charset="-122"/>
                </a:rPr>
                <a:t>低利息，高费用</a:t>
              </a:r>
            </a:p>
          </p:txBody>
        </p:sp>
      </p:grpSp>
      <p:sp>
        <p:nvSpPr>
          <p:cNvPr id="19" name="TextBox 13"/>
          <p:cNvSpPr txBox="1"/>
          <p:nvPr/>
        </p:nvSpPr>
        <p:spPr>
          <a:xfrm>
            <a:off x="405857" y="2058165"/>
            <a:ext cx="11481341" cy="1895519"/>
          </a:xfrm>
          <a:prstGeom prst="rect">
            <a:avLst/>
          </a:prstGeom>
          <a:noFill/>
        </p:spPr>
        <p:txBody>
          <a:bodyPr wrap="square" lIns="0" tIns="0" rIns="0" bIns="0">
            <a:spAutoFit/>
          </a:bodyPr>
          <a:lstStyle/>
          <a:p>
            <a:pPr marL="285750" lvl="0" indent="-285750">
              <a:lnSpc>
                <a:spcPct val="200000"/>
              </a:lnSpc>
              <a:buFont typeface="Wingdings" panose="05000000000000000000" pitchFamily="2" charset="2"/>
              <a:buChar char="Ø"/>
              <a:defRPr/>
            </a:pPr>
            <a:r>
              <a:rPr lang="zh-CN" altLang="en-US" sz="1600" kern="0" dirty="0">
                <a:solidFill>
                  <a:srgbClr val="595959"/>
                </a:solidFill>
                <a:latin typeface="微软雅黑" panose="020B0503020204020204" pitchFamily="34" charset="-122"/>
                <a:ea typeface="微软雅黑" panose="020B0503020204020204" pitchFamily="34" charset="-122"/>
                <a:cs typeface="+mn-ea"/>
                <a:sym typeface="思源黑体 CN Bold" panose="020B0800000000000000" pitchFamily="34" charset="-122"/>
              </a:rPr>
              <a:t>大多数网贷平台在宣传校园贷产品时，都会突出“低利息”。然而，很少有同学会关注协议中除利息之外的服务费、违约金、咨询费等。有的网贷平台会通过设置繁琐的提前还款条件、逾期时故意不提醒等方式让学生支付额外费用。相关调查显示，目前网贷平台多数产品的年化借款利率在</a:t>
            </a:r>
            <a:r>
              <a:rPr lang="en-US" altLang="zh-CN" sz="1600" kern="0" dirty="0">
                <a:solidFill>
                  <a:srgbClr val="595959"/>
                </a:solidFill>
                <a:latin typeface="微软雅黑" panose="020B0503020204020204" pitchFamily="34" charset="-122"/>
                <a:ea typeface="微软雅黑" panose="020B0503020204020204" pitchFamily="34" charset="-122"/>
                <a:cs typeface="+mn-ea"/>
                <a:sym typeface="思源黑体 CN Bold" panose="020B0800000000000000" pitchFamily="34" charset="-122"/>
              </a:rPr>
              <a:t>20%</a:t>
            </a:r>
            <a:r>
              <a:rPr lang="zh-CN" altLang="en-US" sz="1600" kern="0" dirty="0">
                <a:solidFill>
                  <a:srgbClr val="595959"/>
                </a:solidFill>
                <a:latin typeface="微软雅黑" panose="020B0503020204020204" pitchFamily="34" charset="-122"/>
                <a:ea typeface="微软雅黑" panose="020B0503020204020204" pitchFamily="34" charset="-122"/>
                <a:cs typeface="+mn-ea"/>
                <a:sym typeface="思源黑体 CN Bold" panose="020B0800000000000000" pitchFamily="34" charset="-122"/>
              </a:rPr>
              <a:t>以上，所谓的“低利息”并不可信。湖南的一名大学生于</a:t>
            </a:r>
            <a:r>
              <a:rPr lang="en-US" altLang="zh-CN" sz="1600" kern="0" dirty="0">
                <a:solidFill>
                  <a:srgbClr val="595959"/>
                </a:solidFill>
                <a:latin typeface="微软雅黑" panose="020B0503020204020204" pitchFamily="34" charset="-122"/>
                <a:ea typeface="微软雅黑" panose="020B0503020204020204" pitchFamily="34" charset="-122"/>
                <a:cs typeface="+mn-ea"/>
                <a:sym typeface="思源黑体 CN Bold" panose="020B0800000000000000" pitchFamily="34" charset="-122"/>
              </a:rPr>
              <a:t>2015</a:t>
            </a:r>
            <a:r>
              <a:rPr lang="zh-CN" altLang="en-US" sz="1600" kern="0" dirty="0">
                <a:solidFill>
                  <a:srgbClr val="595959"/>
                </a:solidFill>
                <a:latin typeface="微软雅黑" panose="020B0503020204020204" pitchFamily="34" charset="-122"/>
                <a:ea typeface="微软雅黑" panose="020B0503020204020204" pitchFamily="34" charset="-122"/>
                <a:cs typeface="+mn-ea"/>
                <a:sym typeface="思源黑体 CN Bold" panose="020B0800000000000000" pitchFamily="34" charset="-122"/>
              </a:rPr>
              <a:t>年</a:t>
            </a:r>
            <a:r>
              <a:rPr lang="en-US" altLang="zh-CN" sz="1600" kern="0" dirty="0">
                <a:solidFill>
                  <a:srgbClr val="595959"/>
                </a:solidFill>
                <a:latin typeface="微软雅黑" panose="020B0503020204020204" pitchFamily="34" charset="-122"/>
                <a:ea typeface="微软雅黑" panose="020B0503020204020204" pitchFamily="34" charset="-122"/>
                <a:cs typeface="+mn-ea"/>
                <a:sym typeface="思源黑体 CN Bold" panose="020B0800000000000000" pitchFamily="34" charset="-122"/>
              </a:rPr>
              <a:t>3</a:t>
            </a:r>
            <a:r>
              <a:rPr lang="zh-CN" altLang="en-US" sz="1600" kern="0" dirty="0">
                <a:solidFill>
                  <a:srgbClr val="595959"/>
                </a:solidFill>
                <a:latin typeface="微软雅黑" panose="020B0503020204020204" pitchFamily="34" charset="-122"/>
                <a:ea typeface="微软雅黑" panose="020B0503020204020204" pitchFamily="34" charset="-122"/>
                <a:cs typeface="+mn-ea"/>
                <a:sym typeface="思源黑体 CN Bold" panose="020B0800000000000000" pitchFamily="34" charset="-122"/>
              </a:rPr>
              <a:t>月在某网贷平台借款</a:t>
            </a:r>
            <a:r>
              <a:rPr lang="en-US" altLang="zh-CN" sz="1600" kern="0" dirty="0">
                <a:solidFill>
                  <a:srgbClr val="595959"/>
                </a:solidFill>
                <a:latin typeface="微软雅黑" panose="020B0503020204020204" pitchFamily="34" charset="-122"/>
                <a:ea typeface="微软雅黑" panose="020B0503020204020204" pitchFamily="34" charset="-122"/>
                <a:cs typeface="+mn-ea"/>
                <a:sym typeface="思源黑体 CN Bold" panose="020B0800000000000000" pitchFamily="34" charset="-122"/>
              </a:rPr>
              <a:t>5500</a:t>
            </a:r>
            <a:r>
              <a:rPr lang="zh-CN" altLang="en-US" sz="1600" kern="0" dirty="0">
                <a:solidFill>
                  <a:srgbClr val="595959"/>
                </a:solidFill>
                <a:latin typeface="微软雅黑" panose="020B0503020204020204" pitchFamily="34" charset="-122"/>
                <a:ea typeface="微软雅黑" panose="020B0503020204020204" pitchFamily="34" charset="-122"/>
                <a:cs typeface="+mn-ea"/>
                <a:sym typeface="思源黑体 CN Bold" panose="020B0800000000000000" pitchFamily="34" charset="-122"/>
              </a:rPr>
              <a:t>元，实际需还款高达</a:t>
            </a:r>
            <a:r>
              <a:rPr lang="en-US" altLang="zh-CN" sz="1600" kern="0" dirty="0">
                <a:solidFill>
                  <a:srgbClr val="595959"/>
                </a:solidFill>
                <a:latin typeface="微软雅黑" panose="020B0503020204020204" pitchFamily="34" charset="-122"/>
                <a:ea typeface="微软雅黑" panose="020B0503020204020204" pitchFamily="34" charset="-122"/>
                <a:cs typeface="+mn-ea"/>
                <a:sym typeface="思源黑体 CN Bold" panose="020B0800000000000000" pitchFamily="34" charset="-122"/>
              </a:rPr>
              <a:t>7800</a:t>
            </a:r>
            <a:r>
              <a:rPr lang="zh-CN" altLang="en-US" sz="1600" kern="0" dirty="0">
                <a:solidFill>
                  <a:srgbClr val="595959"/>
                </a:solidFill>
                <a:latin typeface="微软雅黑" panose="020B0503020204020204" pitchFamily="34" charset="-122"/>
                <a:ea typeface="微软雅黑" panose="020B0503020204020204" pitchFamily="34" charset="-122"/>
                <a:cs typeface="+mn-ea"/>
                <a:sym typeface="思源黑体 CN Bold" panose="020B0800000000000000" pitchFamily="34" charset="-122"/>
              </a:rPr>
              <a:t>元，其中包括</a:t>
            </a:r>
            <a:r>
              <a:rPr lang="en-US" altLang="zh-CN" sz="1600" kern="0" dirty="0">
                <a:solidFill>
                  <a:srgbClr val="595959"/>
                </a:solidFill>
                <a:latin typeface="微软雅黑" panose="020B0503020204020204" pitchFamily="34" charset="-122"/>
                <a:ea typeface="微软雅黑" panose="020B0503020204020204" pitchFamily="34" charset="-122"/>
                <a:cs typeface="+mn-ea"/>
                <a:sym typeface="思源黑体 CN Bold" panose="020B0800000000000000" pitchFamily="34" charset="-122"/>
              </a:rPr>
              <a:t>500</a:t>
            </a:r>
            <a:r>
              <a:rPr lang="zh-CN" altLang="en-US" sz="1600" kern="0" dirty="0">
                <a:solidFill>
                  <a:srgbClr val="595959"/>
                </a:solidFill>
                <a:latin typeface="微软雅黑" panose="020B0503020204020204" pitchFamily="34" charset="-122"/>
                <a:ea typeface="微软雅黑" panose="020B0503020204020204" pitchFamily="34" charset="-122"/>
                <a:cs typeface="+mn-ea"/>
                <a:sym typeface="思源黑体 CN Bold" panose="020B0800000000000000" pitchFamily="34" charset="-122"/>
              </a:rPr>
              <a:t>元服务费。一旦逾期还款，还将产生高额滞纳金。</a:t>
            </a:r>
          </a:p>
        </p:txBody>
      </p:sp>
      <p:sp>
        <p:nvSpPr>
          <p:cNvPr id="30" name="TextBox 13"/>
          <p:cNvSpPr txBox="1"/>
          <p:nvPr/>
        </p:nvSpPr>
        <p:spPr>
          <a:xfrm>
            <a:off x="435354" y="4599539"/>
            <a:ext cx="11481341" cy="695190"/>
          </a:xfrm>
          <a:prstGeom prst="rect">
            <a:avLst/>
          </a:prstGeom>
          <a:noFill/>
        </p:spPr>
        <p:txBody>
          <a:bodyPr wrap="square" lIns="0" tIns="0" rIns="0" bIns="0">
            <a:spAutoFit/>
          </a:bodyPr>
          <a:lstStyle/>
          <a:p>
            <a:pPr marL="285750" lvl="0" indent="-285750">
              <a:lnSpc>
                <a:spcPct val="150000"/>
              </a:lnSpc>
              <a:buFont typeface="Wingdings" panose="05000000000000000000" pitchFamily="2" charset="2"/>
              <a:buChar char="Ø"/>
              <a:defRPr/>
            </a:pPr>
            <a:r>
              <a:rPr lang="zh-CN" altLang="en-US" sz="1600" kern="0">
                <a:solidFill>
                  <a:srgbClr val="595959"/>
                </a:solidFill>
                <a:latin typeface="微软雅黑" panose="020B0503020204020204" pitchFamily="34" charset="-122"/>
                <a:ea typeface="微软雅黑" panose="020B0503020204020204" pitchFamily="34" charset="-122"/>
                <a:cs typeface="+mn-ea"/>
                <a:sym typeface="思源黑体 CN Bold" panose="020B0800000000000000" pitchFamily="34" charset="-122"/>
              </a:rPr>
              <a:t>警示：在签署贷款协议时，一定要仔细阅读协议条款，尤其要注意协议中除利息以外的手续费、违约金等费率，不要轻信商家宣传</a:t>
            </a:r>
          </a:p>
        </p:txBody>
      </p:sp>
    </p:spTree>
    <p:custDataLst>
      <p:tags r:id="rId1"/>
    </p:custDataLst>
  </p:cSld>
  <p:clrMapOvr>
    <a:masterClrMapping/>
  </p:clrMapOvr>
  <p:transition spd="slow" advTm="300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6" presetClass="entr" presetSubtype="21" fill="hold"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arn(inVertical)">
                                      <p:cBhvr>
                                        <p:cTn id="7" dur="500"/>
                                        <p:tgtEl>
                                          <p:spTgt spid="16"/>
                                        </p:tgtEl>
                                      </p:cBhvr>
                                    </p:animEffect>
                                  </p:childTnLst>
                                </p:cTn>
                              </p:par>
                            </p:childTnLst>
                          </p:cTn>
                        </p:par>
                        <p:par>
                          <p:cTn id="8" fill="hold" nodeType="afterGroup">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fade">
                                      <p:cBhvr>
                                        <p:cTn id="11" dur="500"/>
                                        <p:tgtEl>
                                          <p:spTgt spid="19"/>
                                        </p:tgtEl>
                                      </p:cBhvr>
                                    </p:animEffect>
                                    <p:anim calcmode="lin" valueType="num">
                                      <p:cBhvr>
                                        <p:cTn id="12" dur="500" fill="hold"/>
                                        <p:tgtEl>
                                          <p:spTgt spid="19"/>
                                        </p:tgtEl>
                                        <p:attrNameLst>
                                          <p:attrName>ppt_x</p:attrName>
                                        </p:attrNameLst>
                                      </p:cBhvr>
                                      <p:tavLst>
                                        <p:tav tm="0">
                                          <p:val>
                                            <p:strVal val="#ppt_x"/>
                                          </p:val>
                                        </p:tav>
                                        <p:tav tm="100000">
                                          <p:val>
                                            <p:strVal val="#ppt_x"/>
                                          </p:val>
                                        </p:tav>
                                      </p:tavLst>
                                    </p:anim>
                                    <p:anim calcmode="lin" valueType="num">
                                      <p:cBhvr>
                                        <p:cTn id="13" dur="500" fill="hold"/>
                                        <p:tgtEl>
                                          <p:spTgt spid="19"/>
                                        </p:tgtEl>
                                        <p:attrNameLst>
                                          <p:attrName>ppt_y</p:attrName>
                                        </p:attrNameLst>
                                      </p:cBhvr>
                                      <p:tavLst>
                                        <p:tav tm="0">
                                          <p:val>
                                            <p:strVal val="#ppt_y+.1"/>
                                          </p:val>
                                        </p:tav>
                                        <p:tav tm="100000">
                                          <p:val>
                                            <p:strVal val="#ppt_y"/>
                                          </p:val>
                                        </p:tav>
                                      </p:tavLst>
                                    </p:anim>
                                  </p:childTnLst>
                                </p:cTn>
                              </p:par>
                            </p:childTnLst>
                          </p:cTn>
                        </p:par>
                        <p:par>
                          <p:cTn id="14" fill="hold" nodeType="afterGroup">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30"/>
                                        </p:tgtEl>
                                        <p:attrNameLst>
                                          <p:attrName>style.visibility</p:attrName>
                                        </p:attrNameLst>
                                      </p:cBhvr>
                                      <p:to>
                                        <p:strVal val="visible"/>
                                      </p:to>
                                    </p:set>
                                    <p:animEffect transition="in" filter="fade">
                                      <p:cBhvr>
                                        <p:cTn id="17" dur="500"/>
                                        <p:tgtEl>
                                          <p:spTgt spid="30"/>
                                        </p:tgtEl>
                                      </p:cBhvr>
                                    </p:animEffect>
                                    <p:anim calcmode="lin" valueType="num">
                                      <p:cBhvr>
                                        <p:cTn id="18" dur="500" fill="hold"/>
                                        <p:tgtEl>
                                          <p:spTgt spid="30"/>
                                        </p:tgtEl>
                                        <p:attrNameLst>
                                          <p:attrName>ppt_x</p:attrName>
                                        </p:attrNameLst>
                                      </p:cBhvr>
                                      <p:tavLst>
                                        <p:tav tm="0">
                                          <p:val>
                                            <p:strVal val="#ppt_x"/>
                                          </p:val>
                                        </p:tav>
                                        <p:tav tm="100000">
                                          <p:val>
                                            <p:strVal val="#ppt_x"/>
                                          </p:val>
                                        </p:tav>
                                      </p:tavLst>
                                    </p:anim>
                                    <p:anim calcmode="lin" valueType="num">
                                      <p:cBhvr>
                                        <p:cTn id="19" dur="500" fill="hold"/>
                                        <p:tgtEl>
                                          <p:spTgt spid="3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3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Aichitds3"/>
          <p:cNvCxnSpPr/>
          <p:nvPr/>
        </p:nvCxnSpPr>
        <p:spPr>
          <a:xfrm>
            <a:off x="310075" y="2220726"/>
            <a:ext cx="10796689" cy="40078"/>
          </a:xfrm>
          <a:prstGeom prst="line">
            <a:avLst/>
          </a:prstGeom>
          <a:ln>
            <a:solidFill>
              <a:srgbClr val="595959"/>
            </a:solidFill>
            <a:tailEnd type="oval"/>
          </a:ln>
        </p:spPr>
        <p:style>
          <a:lnRef idx="1">
            <a:schemeClr val="accent1"/>
          </a:lnRef>
          <a:fillRef idx="0">
            <a:schemeClr val="accent1"/>
          </a:fillRef>
          <a:effectRef idx="0">
            <a:schemeClr val="accent1"/>
          </a:effectRef>
          <a:fontRef idx="minor">
            <a:schemeClr val="tx1"/>
          </a:fontRef>
        </p:style>
      </p:cxnSp>
      <p:sp>
        <p:nvSpPr>
          <p:cNvPr id="15" name="Aichitds4"/>
          <p:cNvSpPr txBox="1"/>
          <p:nvPr/>
        </p:nvSpPr>
        <p:spPr>
          <a:xfrm>
            <a:off x="451601" y="1623118"/>
            <a:ext cx="3471469" cy="353165"/>
          </a:xfrm>
          <a:prstGeom prst="rect">
            <a:avLst/>
          </a:prstGeom>
        </p:spPr>
        <p:txBody>
          <a:bodyPr>
            <a:noAutofit/>
          </a:bodyPr>
          <a:lstStyle>
            <a:lvl1pPr algn="l" defTabSz="1219200" rtl="0" eaLnBrk="1" latinLnBrk="0" hangingPunct="1">
              <a:spcBef>
                <a:spcPct val="0"/>
              </a:spcBef>
              <a:buNone/>
              <a:defRPr sz="2000" b="1" kern="1200">
                <a:blipFill dpi="0" rotWithShape="1">
                  <a:blip r:embed="rId3">
                    <a:extLst>
                      <a:ext uri="{28A0092B-C50C-407E-A947-70E740481C1C}">
                        <a14:useLocalDpi xmlns:a14="http://schemas.microsoft.com/office/drawing/2010/main" val="0"/>
                      </a:ext>
                    </a:extLst>
                  </a:blip>
                  <a:stretch>
                    <a:fillRect/>
                  </a:stretch>
                </a:blipFill>
                <a:effectLst>
                  <a:glow rad="101600">
                    <a:schemeClr val="bg1">
                      <a:alpha val="60000"/>
                    </a:schemeClr>
                  </a:glow>
                </a:effectLst>
                <a:latin typeface="微软雅黑" panose="020B0503020204020204" pitchFamily="34" charset="-122"/>
                <a:ea typeface="微软雅黑" panose="020B0503020204020204" pitchFamily="34" charset="-122"/>
                <a:cs typeface="+mj-cs"/>
              </a:defRPr>
            </a:lvl1pPr>
          </a:lstStyle>
          <a:p>
            <a:pPr lvl="0" algn="dist">
              <a:defRPr/>
            </a:pPr>
            <a:r>
              <a:rPr lang="zh-CN" altLang="en-US" sz="2400">
                <a:solidFill>
                  <a:srgbClr val="404040"/>
                </a:solidFill>
                <a:effectLst>
                  <a:glow rad="101600">
                    <a:srgbClr val="FFFFFF">
                      <a:alpha val="60000"/>
                    </a:srgbClr>
                  </a:glow>
                </a:effectLst>
                <a:sym typeface="思源黑体" panose="020B0500000000000000" pitchFamily="34" charset="-122"/>
              </a:rPr>
              <a:t>越便捷，越便“劫”</a:t>
            </a:r>
          </a:p>
        </p:txBody>
      </p:sp>
      <p:grpSp>
        <p:nvGrpSpPr>
          <p:cNvPr id="16" name="Aichitds5"/>
          <p:cNvGrpSpPr/>
          <p:nvPr/>
        </p:nvGrpSpPr>
        <p:grpSpPr>
          <a:xfrm>
            <a:off x="396703" y="2718415"/>
            <a:ext cx="501650" cy="330200"/>
            <a:chOff x="2762976" y="2497837"/>
            <a:chExt cx="501650" cy="330200"/>
          </a:xfrm>
          <a:solidFill>
            <a:srgbClr val="0084FF"/>
          </a:solidFill>
        </p:grpSpPr>
        <p:sp>
          <p:nvSpPr>
            <p:cNvPr id="17" name="Aichitds5-1"/>
            <p:cNvSpPr/>
            <p:nvPr/>
          </p:nvSpPr>
          <p:spPr>
            <a:xfrm>
              <a:off x="2762976" y="2497837"/>
              <a:ext cx="165100" cy="330200"/>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微软雅黑" panose="020B0503020204020204" pitchFamily="34" charset="-122"/>
                <a:ea typeface="微软雅黑" panose="020B0503020204020204" pitchFamily="34" charset="-122"/>
                <a:cs typeface="+mn-cs"/>
                <a:sym typeface="思源黑体" panose="020B0500000000000000" pitchFamily="34" charset="-122"/>
              </a:endParaRPr>
            </a:p>
          </p:txBody>
        </p:sp>
        <p:sp>
          <p:nvSpPr>
            <p:cNvPr id="18" name="Aichitds5-2"/>
            <p:cNvSpPr/>
            <p:nvPr/>
          </p:nvSpPr>
          <p:spPr>
            <a:xfrm>
              <a:off x="2928076" y="2497837"/>
              <a:ext cx="165100" cy="330200"/>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微软雅黑" panose="020B0503020204020204" pitchFamily="34" charset="-122"/>
                <a:ea typeface="微软雅黑" panose="020B0503020204020204" pitchFamily="34" charset="-122"/>
                <a:cs typeface="+mn-cs"/>
                <a:sym typeface="思源黑体" panose="020B0500000000000000" pitchFamily="34" charset="-122"/>
              </a:endParaRPr>
            </a:p>
          </p:txBody>
        </p:sp>
        <p:sp>
          <p:nvSpPr>
            <p:cNvPr id="19" name="Aichitds5-3"/>
            <p:cNvSpPr/>
            <p:nvPr/>
          </p:nvSpPr>
          <p:spPr>
            <a:xfrm>
              <a:off x="3099526" y="2497837"/>
              <a:ext cx="165100" cy="330200"/>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微软雅黑" panose="020B0503020204020204" pitchFamily="34" charset="-122"/>
                <a:ea typeface="微软雅黑" panose="020B0503020204020204" pitchFamily="34" charset="-122"/>
                <a:cs typeface="+mn-cs"/>
                <a:sym typeface="思源黑体" panose="020B0500000000000000" pitchFamily="34" charset="-122"/>
              </a:endParaRPr>
            </a:p>
          </p:txBody>
        </p:sp>
      </p:grpSp>
      <p:sp>
        <p:nvSpPr>
          <p:cNvPr id="20" name="TextBox 13"/>
          <p:cNvSpPr txBox="1"/>
          <p:nvPr/>
        </p:nvSpPr>
        <p:spPr>
          <a:xfrm>
            <a:off x="1060318" y="2480335"/>
            <a:ext cx="11062856" cy="1895519"/>
          </a:xfrm>
          <a:prstGeom prst="rect">
            <a:avLst/>
          </a:prstGeom>
          <a:noFill/>
        </p:spPr>
        <p:txBody>
          <a:bodyPr wrap="square" lIns="0" tIns="0" rIns="0" bIns="0">
            <a:spAutoFit/>
          </a:bodyPr>
          <a:lstStyle/>
          <a:p>
            <a:pPr lvl="0">
              <a:lnSpc>
                <a:spcPct val="200000"/>
              </a:lnSpc>
              <a:defRPr/>
            </a:pPr>
            <a:r>
              <a:rPr lang="zh-CN" altLang="en-US" sz="1600" kern="0" dirty="0">
                <a:solidFill>
                  <a:srgbClr val="595959"/>
                </a:solidFill>
                <a:latin typeface="微软雅黑" panose="020B0503020204020204" pitchFamily="34" charset="-122"/>
                <a:ea typeface="微软雅黑" panose="020B0503020204020204" pitchFamily="34" charset="-122"/>
                <a:cs typeface="+mn-ea"/>
                <a:sym typeface="思源黑体 CN Bold" panose="020B0800000000000000" pitchFamily="34" charset="-122"/>
              </a:rPr>
              <a:t>一些网贷平台在申请校园贷款时只要求提供个人的学籍信息、家庭和朋友联系电话、本人证件照片，“最快</a:t>
            </a:r>
            <a:r>
              <a:rPr lang="en-US" altLang="zh-CN" sz="1600" kern="0" dirty="0">
                <a:solidFill>
                  <a:srgbClr val="595959"/>
                </a:solidFill>
                <a:latin typeface="微软雅黑" panose="020B0503020204020204" pitchFamily="34" charset="-122"/>
                <a:ea typeface="微软雅黑" panose="020B0503020204020204" pitchFamily="34" charset="-122"/>
                <a:cs typeface="+mn-ea"/>
                <a:sym typeface="思源黑体 CN Bold" panose="020B0800000000000000" pitchFamily="34" charset="-122"/>
              </a:rPr>
              <a:t>3</a:t>
            </a:r>
            <a:r>
              <a:rPr lang="zh-CN" altLang="en-US" sz="1600" kern="0" dirty="0">
                <a:solidFill>
                  <a:srgbClr val="595959"/>
                </a:solidFill>
                <a:latin typeface="微软雅黑" panose="020B0503020204020204" pitchFamily="34" charset="-122"/>
                <a:ea typeface="微软雅黑" panose="020B0503020204020204" pitchFamily="34" charset="-122"/>
                <a:cs typeface="+mn-ea"/>
                <a:sym typeface="思源黑体 CN Bold" panose="020B0800000000000000" pitchFamily="34" charset="-122"/>
              </a:rPr>
              <a:t>分钟审核，隔天放款”等博人眼球的广告更是随处可见。有的同学碍于人情关系、受骗“兼职”等原因，用自己的身份证件替别人办理贷款。这种行为风险很高，因为一旦对方无力还款，剩余的债务就将由“被”办理人独自承担。现实中，甚至出现一些不法分子利用网贷平台的审核漏洞，盗用多名学生身份信息办理贷款的情形。</a:t>
            </a:r>
          </a:p>
        </p:txBody>
      </p:sp>
      <p:sp>
        <p:nvSpPr>
          <p:cNvPr id="36" name="TextBox 13"/>
          <p:cNvSpPr txBox="1"/>
          <p:nvPr/>
        </p:nvSpPr>
        <p:spPr>
          <a:xfrm>
            <a:off x="1089816" y="4795323"/>
            <a:ext cx="11062856" cy="488724"/>
          </a:xfrm>
          <a:prstGeom prst="rect">
            <a:avLst/>
          </a:prstGeom>
          <a:noFill/>
        </p:spPr>
        <p:txBody>
          <a:bodyPr wrap="square" lIns="0" tIns="0" rIns="0" bIns="0">
            <a:spAutoFit/>
          </a:bodyPr>
          <a:lstStyle/>
          <a:p>
            <a:pPr lvl="0">
              <a:lnSpc>
                <a:spcPct val="150000"/>
              </a:lnSpc>
              <a:defRPr/>
            </a:pPr>
            <a:r>
              <a:rPr lang="zh-CN" altLang="en-US" sz="2400" b="1" kern="0" dirty="0">
                <a:solidFill>
                  <a:srgbClr val="0084FF"/>
                </a:solidFill>
                <a:latin typeface="微软雅黑" panose="020B0503020204020204" pitchFamily="34" charset="-122"/>
                <a:ea typeface="微软雅黑" panose="020B0503020204020204" pitchFamily="34" charset="-122"/>
                <a:cs typeface="+mn-ea"/>
                <a:sym typeface="思源黑体 CN Bold" panose="020B0800000000000000" pitchFamily="34" charset="-122"/>
              </a:rPr>
              <a:t>警示：要保管好自己的身份证件和其他个人信息，不要将证件借给他人使用</a:t>
            </a:r>
          </a:p>
        </p:txBody>
      </p:sp>
    </p:spTree>
    <p:custDataLst>
      <p:tags r:id="rId1"/>
    </p:custDataLst>
  </p:cSld>
  <p:clrMapOvr>
    <a:masterClrMapping/>
  </p:clrMapOvr>
  <p:transition spd="slow" advTm="300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p:cTn id="7" dur="500" fill="hold"/>
                                        <p:tgtEl>
                                          <p:spTgt spid="15"/>
                                        </p:tgtEl>
                                        <p:attrNameLst>
                                          <p:attrName>ppt_w</p:attrName>
                                        </p:attrNameLst>
                                      </p:cBhvr>
                                      <p:tavLst>
                                        <p:tav tm="0">
                                          <p:val>
                                            <p:fltVal val="0"/>
                                          </p:val>
                                        </p:tav>
                                        <p:tav tm="100000">
                                          <p:val>
                                            <p:strVal val="#ppt_w"/>
                                          </p:val>
                                        </p:tav>
                                      </p:tavLst>
                                    </p:anim>
                                    <p:anim calcmode="lin" valueType="num">
                                      <p:cBhvr>
                                        <p:cTn id="8" dur="500" fill="hold"/>
                                        <p:tgtEl>
                                          <p:spTgt spid="15"/>
                                        </p:tgtEl>
                                        <p:attrNameLst>
                                          <p:attrName>ppt_h</p:attrName>
                                        </p:attrNameLst>
                                      </p:cBhvr>
                                      <p:tavLst>
                                        <p:tav tm="0">
                                          <p:val>
                                            <p:fltVal val="0"/>
                                          </p:val>
                                        </p:tav>
                                        <p:tav tm="100000">
                                          <p:val>
                                            <p:strVal val="#ppt_h"/>
                                          </p:val>
                                        </p:tav>
                                      </p:tavLst>
                                    </p:anim>
                                    <p:animEffect transition="in" filter="fade">
                                      <p:cBhvr>
                                        <p:cTn id="9" dur="500"/>
                                        <p:tgtEl>
                                          <p:spTgt spid="15"/>
                                        </p:tgtEl>
                                      </p:cBhvr>
                                    </p:animEffect>
                                  </p:childTnLst>
                                </p:cTn>
                              </p:par>
                            </p:childTnLst>
                          </p:cTn>
                        </p:par>
                        <p:par>
                          <p:cTn id="10" fill="hold" nodeType="afterGroup">
                            <p:stCondLst>
                              <p:cond delay="500"/>
                            </p:stCondLst>
                            <p:childTnLst>
                              <p:par>
                                <p:cTn id="11" presetID="22" presetClass="entr" presetSubtype="8" fill="hold" nodeType="after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wipe(left)">
                                      <p:cBhvr>
                                        <p:cTn id="13" dur="500"/>
                                        <p:tgtEl>
                                          <p:spTgt spid="14"/>
                                        </p:tgtEl>
                                      </p:cBhvr>
                                    </p:animEffect>
                                  </p:childTnLst>
                                </p:cTn>
                              </p:par>
                            </p:childTnLst>
                          </p:cTn>
                        </p:par>
                        <p:par>
                          <p:cTn id="14" fill="hold" nodeType="afterGroup">
                            <p:stCondLst>
                              <p:cond delay="1000"/>
                            </p:stCondLst>
                            <p:childTnLst>
                              <p:par>
                                <p:cTn id="15" presetID="2" presetClass="entr" presetSubtype="8" fill="hold" nodeType="afterEffect">
                                  <p:stCondLst>
                                    <p:cond delay="0"/>
                                  </p:stCondLst>
                                  <p:childTnLst>
                                    <p:set>
                                      <p:cBhvr>
                                        <p:cTn id="16" dur="1" fill="hold">
                                          <p:stCondLst>
                                            <p:cond delay="0"/>
                                          </p:stCondLst>
                                        </p:cTn>
                                        <p:tgtEl>
                                          <p:spTgt spid="16"/>
                                        </p:tgtEl>
                                        <p:attrNameLst>
                                          <p:attrName>style.visibility</p:attrName>
                                        </p:attrNameLst>
                                      </p:cBhvr>
                                      <p:to>
                                        <p:strVal val="visible"/>
                                      </p:to>
                                    </p:set>
                                    <p:anim calcmode="lin" valueType="num">
                                      <p:cBhvr additive="base">
                                        <p:cTn id="17" dur="500" fill="hold"/>
                                        <p:tgtEl>
                                          <p:spTgt spid="16"/>
                                        </p:tgtEl>
                                        <p:attrNameLst>
                                          <p:attrName>ppt_x</p:attrName>
                                        </p:attrNameLst>
                                      </p:cBhvr>
                                      <p:tavLst>
                                        <p:tav tm="0">
                                          <p:val>
                                            <p:strVal val="0-#ppt_w/2"/>
                                          </p:val>
                                        </p:tav>
                                        <p:tav tm="100000">
                                          <p:val>
                                            <p:strVal val="#ppt_x"/>
                                          </p:val>
                                        </p:tav>
                                      </p:tavLst>
                                    </p:anim>
                                    <p:anim calcmode="lin" valueType="num">
                                      <p:cBhvr additive="base">
                                        <p:cTn id="18" dur="500" fill="hold"/>
                                        <p:tgtEl>
                                          <p:spTgt spid="16"/>
                                        </p:tgtEl>
                                        <p:attrNameLst>
                                          <p:attrName>ppt_y</p:attrName>
                                        </p:attrNameLst>
                                      </p:cBhvr>
                                      <p:tavLst>
                                        <p:tav tm="0">
                                          <p:val>
                                            <p:strVal val="#ppt_y"/>
                                          </p:val>
                                        </p:tav>
                                        <p:tav tm="100000">
                                          <p:val>
                                            <p:strVal val="#ppt_y"/>
                                          </p:val>
                                        </p:tav>
                                      </p:tavLst>
                                    </p:anim>
                                  </p:childTnLst>
                                </p:cTn>
                              </p:par>
                            </p:childTnLst>
                          </p:cTn>
                        </p:par>
                        <p:par>
                          <p:cTn id="19" fill="hold" nodeType="afterGroup">
                            <p:stCondLst>
                              <p:cond delay="1500"/>
                            </p:stCondLst>
                            <p:childTnLst>
                              <p:par>
                                <p:cTn id="20" presetID="2" presetClass="entr" presetSubtype="2" fill="hold" grpId="0" nodeType="afterEffect">
                                  <p:stCondLst>
                                    <p:cond delay="0"/>
                                  </p:stCondLst>
                                  <p:childTnLst>
                                    <p:set>
                                      <p:cBhvr>
                                        <p:cTn id="21" dur="1" fill="hold">
                                          <p:stCondLst>
                                            <p:cond delay="0"/>
                                          </p:stCondLst>
                                        </p:cTn>
                                        <p:tgtEl>
                                          <p:spTgt spid="20"/>
                                        </p:tgtEl>
                                        <p:attrNameLst>
                                          <p:attrName>style.visibility</p:attrName>
                                        </p:attrNameLst>
                                      </p:cBhvr>
                                      <p:to>
                                        <p:strVal val="visible"/>
                                      </p:to>
                                    </p:set>
                                    <p:anim calcmode="lin" valueType="num">
                                      <p:cBhvr additive="base">
                                        <p:cTn id="22" dur="500" fill="hold"/>
                                        <p:tgtEl>
                                          <p:spTgt spid="20"/>
                                        </p:tgtEl>
                                        <p:attrNameLst>
                                          <p:attrName>ppt_x</p:attrName>
                                        </p:attrNameLst>
                                      </p:cBhvr>
                                      <p:tavLst>
                                        <p:tav tm="0">
                                          <p:val>
                                            <p:strVal val="1+#ppt_w/2"/>
                                          </p:val>
                                        </p:tav>
                                        <p:tav tm="100000">
                                          <p:val>
                                            <p:strVal val="#ppt_x"/>
                                          </p:val>
                                        </p:tav>
                                      </p:tavLst>
                                    </p:anim>
                                    <p:anim calcmode="lin" valueType="num">
                                      <p:cBhvr additive="base">
                                        <p:cTn id="23" dur="500" fill="hold"/>
                                        <p:tgtEl>
                                          <p:spTgt spid="20"/>
                                        </p:tgtEl>
                                        <p:attrNameLst>
                                          <p:attrName>ppt_y</p:attrName>
                                        </p:attrNameLst>
                                      </p:cBhvr>
                                      <p:tavLst>
                                        <p:tav tm="0">
                                          <p:val>
                                            <p:strVal val="#ppt_y"/>
                                          </p:val>
                                        </p:tav>
                                        <p:tav tm="100000">
                                          <p:val>
                                            <p:strVal val="#ppt_y"/>
                                          </p:val>
                                        </p:tav>
                                      </p:tavLst>
                                    </p:anim>
                                  </p:childTnLst>
                                </p:cTn>
                              </p:par>
                            </p:childTnLst>
                          </p:cTn>
                        </p:par>
                        <p:par>
                          <p:cTn id="24" fill="hold" nodeType="afterGroup">
                            <p:stCondLst>
                              <p:cond delay="2000"/>
                            </p:stCondLst>
                            <p:childTnLst>
                              <p:par>
                                <p:cTn id="25" presetID="2" presetClass="entr" presetSubtype="2" fill="hold" grpId="0" nodeType="afterEffect">
                                  <p:stCondLst>
                                    <p:cond delay="0"/>
                                  </p:stCondLst>
                                  <p:childTnLst>
                                    <p:set>
                                      <p:cBhvr>
                                        <p:cTn id="26" dur="1" fill="hold">
                                          <p:stCondLst>
                                            <p:cond delay="0"/>
                                          </p:stCondLst>
                                        </p:cTn>
                                        <p:tgtEl>
                                          <p:spTgt spid="36"/>
                                        </p:tgtEl>
                                        <p:attrNameLst>
                                          <p:attrName>style.visibility</p:attrName>
                                        </p:attrNameLst>
                                      </p:cBhvr>
                                      <p:to>
                                        <p:strVal val="visible"/>
                                      </p:to>
                                    </p:set>
                                    <p:anim calcmode="lin" valueType="num">
                                      <p:cBhvr additive="base">
                                        <p:cTn id="27" dur="500" fill="hold"/>
                                        <p:tgtEl>
                                          <p:spTgt spid="36"/>
                                        </p:tgtEl>
                                        <p:attrNameLst>
                                          <p:attrName>ppt_x</p:attrName>
                                        </p:attrNameLst>
                                      </p:cBhvr>
                                      <p:tavLst>
                                        <p:tav tm="0">
                                          <p:val>
                                            <p:strVal val="1+#ppt_w/2"/>
                                          </p:val>
                                        </p:tav>
                                        <p:tav tm="100000">
                                          <p:val>
                                            <p:strVal val="#ppt_x"/>
                                          </p:val>
                                        </p:tav>
                                      </p:tavLst>
                                    </p:anim>
                                    <p:anim calcmode="lin" valueType="num">
                                      <p:cBhvr additive="base">
                                        <p:cTn id="28" dur="500" fill="hold"/>
                                        <p:tgtEl>
                                          <p:spTgt spid="3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20" grpId="0"/>
      <p:bldP spid="3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直接连接符 11"/>
          <p:cNvCxnSpPr/>
          <p:nvPr/>
        </p:nvCxnSpPr>
        <p:spPr>
          <a:xfrm>
            <a:off x="1999397" y="1667672"/>
            <a:ext cx="8277225" cy="0"/>
          </a:xfrm>
          <a:prstGeom prst="line">
            <a:avLst/>
          </a:prstGeom>
          <a:ln>
            <a:solidFill>
              <a:srgbClr val="0084FF"/>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13" name="Inhaltsplatzhalter 4"/>
          <p:cNvSpPr txBox="1"/>
          <p:nvPr/>
        </p:nvSpPr>
        <p:spPr>
          <a:xfrm>
            <a:off x="3819986" y="1105488"/>
            <a:ext cx="5029045" cy="369332"/>
          </a:xfrm>
          <a:prstGeom prst="rect">
            <a:avLst/>
          </a:prstGeom>
        </p:spPr>
        <p:txBody>
          <a:bodyPr wrap="square" lIns="0" tIns="0" rIns="0" bIns="0" anchor="ctr">
            <a:spAutoFit/>
          </a:bodyPr>
          <a:lstStyle>
            <a:lvl1pPr marL="273050" indent="-273050" algn="l" defTabSz="914400" rtl="0" eaLnBrk="1" latinLnBrk="0" hangingPunct="1">
              <a:lnSpc>
                <a:spcPct val="90000"/>
              </a:lnSpc>
              <a:spcBef>
                <a:spcPct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20" indent="-273050" algn="l" defTabSz="914400" rtl="0" eaLnBrk="1" latinLnBrk="0" hangingPunct="1">
              <a:lnSpc>
                <a:spcPct val="90000"/>
              </a:lnSpc>
              <a:spcBef>
                <a:spcPct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70" indent="-177800" algn="l" defTabSz="914400" rtl="0" eaLnBrk="1" latinLnBrk="0" hangingPunct="1">
              <a:lnSpc>
                <a:spcPct val="90000"/>
              </a:lnSpc>
              <a:spcBef>
                <a:spcPct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370" indent="-177800" algn="l" defTabSz="914400" rtl="0" eaLnBrk="1" latinLnBrk="0" hangingPunct="1">
              <a:lnSpc>
                <a:spcPct val="90000"/>
              </a:lnSpc>
              <a:spcBef>
                <a:spcPct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240" indent="-179070" algn="l" defTabSz="914400" rtl="0" eaLnBrk="1" latinLnBrk="0" hangingPunct="1">
              <a:lnSpc>
                <a:spcPct val="90000"/>
              </a:lnSpc>
              <a:spcBef>
                <a:spcPct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965"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165"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73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493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dist">
              <a:lnSpc>
                <a:spcPct val="100000"/>
              </a:lnSpc>
              <a:spcAft>
                <a:spcPts val="1200"/>
              </a:spcAft>
              <a:buNone/>
            </a:pPr>
            <a:r>
              <a:rPr lang="zh-CN" altLang="en-US" sz="2400" b="1">
                <a:solidFill>
                  <a:schemeClr val="tx1">
                    <a:lumMod val="75000"/>
                    <a:lumOff val="25000"/>
                  </a:schemeClr>
                </a:solidFill>
                <a:latin typeface="微软雅黑" panose="020B0503020204020204" pitchFamily="34" charset="-122"/>
                <a:ea typeface="微软雅黑" panose="020B0503020204020204" pitchFamily="34" charset="-122"/>
                <a:cs typeface="+mn-ea"/>
                <a:sym typeface="+mn-lt"/>
              </a:rPr>
              <a:t>担保零要求，催款全方位</a:t>
            </a:r>
          </a:p>
        </p:txBody>
      </p:sp>
      <p:sp>
        <p:nvSpPr>
          <p:cNvPr id="15" name="TextBox 13"/>
          <p:cNvSpPr txBox="1"/>
          <p:nvPr/>
        </p:nvSpPr>
        <p:spPr>
          <a:xfrm>
            <a:off x="671331" y="2058165"/>
            <a:ext cx="5287020" cy="3865289"/>
          </a:xfrm>
          <a:prstGeom prst="rect">
            <a:avLst/>
          </a:prstGeom>
          <a:noFill/>
        </p:spPr>
        <p:txBody>
          <a:bodyPr wrap="square" lIns="0" tIns="0" rIns="0" bIns="0">
            <a:spAutoFit/>
          </a:bodyPr>
          <a:lstStyle/>
          <a:p>
            <a:pPr marL="285750" lvl="0" indent="-285750">
              <a:lnSpc>
                <a:spcPct val="200000"/>
              </a:lnSpc>
              <a:buFont typeface="Wingdings" panose="05000000000000000000" pitchFamily="2" charset="2"/>
              <a:buChar char="Ø"/>
              <a:defRPr/>
            </a:pPr>
            <a:r>
              <a:rPr lang="zh-CN" altLang="en-US" sz="1600" kern="0" dirty="0">
                <a:solidFill>
                  <a:srgbClr val="595959"/>
                </a:solidFill>
                <a:latin typeface="微软雅黑" panose="020B0503020204020204" pitchFamily="34" charset="-122"/>
                <a:ea typeface="微软雅黑" panose="020B0503020204020204" pitchFamily="34" charset="-122"/>
                <a:cs typeface="+mn-ea"/>
                <a:sym typeface="思源黑体 CN Bold" panose="020B0800000000000000" pitchFamily="34" charset="-122"/>
              </a:rPr>
              <a:t>大学生大多没有独立经济来源，稳定的还贷能力比较弱。网贷平台为什么愿意向大学生发放贷款，并且不要求提供担保或抵押呢？细心的同学应该可以发现校园贷的申请过程不论怎么简化，登记宿舍地址以及父母、朋友甚至辅导员电话等却一个都不能少。一旦学生贷款还不上，一些网贷平台并不会通过正当途径追款，而是采用给父母、亲友、老师群发短信、在校园里贴大字报，甚至安排人员上门堵截等威胁恐吓的手段向学生催款逼债。</a:t>
            </a:r>
          </a:p>
        </p:txBody>
      </p:sp>
      <p:grpSp>
        <p:nvGrpSpPr>
          <p:cNvPr id="18" name="组合 17"/>
          <p:cNvGrpSpPr/>
          <p:nvPr/>
        </p:nvGrpSpPr>
        <p:grpSpPr>
          <a:xfrm>
            <a:off x="6675980" y="2485395"/>
            <a:ext cx="3844413" cy="3156784"/>
            <a:chOff x="6096000" y="2595716"/>
            <a:chExt cx="3844413" cy="3156784"/>
          </a:xfrm>
        </p:grpSpPr>
        <p:sp>
          <p:nvSpPr>
            <p:cNvPr id="16" name="矩形: 圆角 15"/>
            <p:cNvSpPr/>
            <p:nvPr/>
          </p:nvSpPr>
          <p:spPr>
            <a:xfrm>
              <a:off x="6096000" y="2595716"/>
              <a:ext cx="3844413" cy="3156784"/>
            </a:xfrm>
            <a:prstGeom prst="roundRect">
              <a:avLst/>
            </a:prstGeom>
            <a:solidFill>
              <a:srgbClr val="0084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TextBox 13"/>
            <p:cNvSpPr txBox="1"/>
            <p:nvPr/>
          </p:nvSpPr>
          <p:spPr>
            <a:xfrm>
              <a:off x="6470154" y="3021912"/>
              <a:ext cx="3293280" cy="2215991"/>
            </a:xfrm>
            <a:prstGeom prst="rect">
              <a:avLst/>
            </a:prstGeom>
            <a:noFill/>
          </p:spPr>
          <p:txBody>
            <a:bodyPr wrap="square" lIns="0" tIns="0" rIns="0" bIns="0">
              <a:spAutoFit/>
            </a:bodyPr>
            <a:lstStyle/>
            <a:p>
              <a:pPr lvl="0">
                <a:defRPr/>
              </a:pPr>
              <a:r>
                <a:rPr lang="zh-CN" altLang="en-US" sz="2400" b="1" kern="0">
                  <a:solidFill>
                    <a:schemeClr val="bg1"/>
                  </a:solidFill>
                  <a:latin typeface="微软雅黑" panose="020B0503020204020204" pitchFamily="34" charset="-122"/>
                  <a:ea typeface="微软雅黑" panose="020B0503020204020204" pitchFamily="34" charset="-122"/>
                  <a:cs typeface="+mn-ea"/>
                  <a:sym typeface="思源黑体 CN Bold" panose="020B0800000000000000" pitchFamily="34" charset="-122"/>
                </a:rPr>
                <a:t>警示：如果已经申请贷款，一定要按时还款，如果遇到还款困难应及时向父母或老师求助，切忌同时在多家平台间互贷互还。</a:t>
              </a:r>
            </a:p>
          </p:txBody>
        </p:sp>
      </p:grpSp>
    </p:spTree>
    <p:custDataLst>
      <p:tags r:id="rId1"/>
    </p:custDataLst>
  </p:cSld>
  <p:clrMapOvr>
    <a:masterClrMapping/>
  </p:clrMapOvr>
  <p:transition spd="slow" advTm="300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anim calcmode="lin" valueType="num">
                                      <p:cBhvr>
                                        <p:cTn id="8" dur="500" fill="hold"/>
                                        <p:tgtEl>
                                          <p:spTgt spid="12"/>
                                        </p:tgtEl>
                                        <p:attrNameLst>
                                          <p:attrName>ppt_x</p:attrName>
                                        </p:attrNameLst>
                                      </p:cBhvr>
                                      <p:tavLst>
                                        <p:tav tm="0">
                                          <p:val>
                                            <p:strVal val="#ppt_x"/>
                                          </p:val>
                                        </p:tav>
                                        <p:tav tm="100000">
                                          <p:val>
                                            <p:strVal val="#ppt_x"/>
                                          </p:val>
                                        </p:tav>
                                      </p:tavLst>
                                    </p:anim>
                                    <p:anim calcmode="lin" valueType="num">
                                      <p:cBhvr>
                                        <p:cTn id="9" dur="500" fill="hold"/>
                                        <p:tgtEl>
                                          <p:spTgt spid="12"/>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500"/>
                                        <p:tgtEl>
                                          <p:spTgt spid="13"/>
                                        </p:tgtEl>
                                      </p:cBhvr>
                                    </p:animEffect>
                                    <p:anim calcmode="lin" valueType="num">
                                      <p:cBhvr>
                                        <p:cTn id="13" dur="500" fill="hold"/>
                                        <p:tgtEl>
                                          <p:spTgt spid="13"/>
                                        </p:tgtEl>
                                        <p:attrNameLst>
                                          <p:attrName>ppt_x</p:attrName>
                                        </p:attrNameLst>
                                      </p:cBhvr>
                                      <p:tavLst>
                                        <p:tav tm="0">
                                          <p:val>
                                            <p:strVal val="#ppt_x"/>
                                          </p:val>
                                        </p:tav>
                                        <p:tav tm="100000">
                                          <p:val>
                                            <p:strVal val="#ppt_x"/>
                                          </p:val>
                                        </p:tav>
                                      </p:tavLst>
                                    </p:anim>
                                    <p:anim calcmode="lin" valueType="num">
                                      <p:cBhvr>
                                        <p:cTn id="14" dur="500" fill="hold"/>
                                        <p:tgtEl>
                                          <p:spTgt spid="13"/>
                                        </p:tgtEl>
                                        <p:attrNameLst>
                                          <p:attrName>ppt_y</p:attrName>
                                        </p:attrNameLst>
                                      </p:cBhvr>
                                      <p:tavLst>
                                        <p:tav tm="0">
                                          <p:val>
                                            <p:strVal val="#ppt_y+.1"/>
                                          </p:val>
                                        </p:tav>
                                        <p:tav tm="100000">
                                          <p:val>
                                            <p:strVal val="#ppt_y"/>
                                          </p:val>
                                        </p:tav>
                                      </p:tavLst>
                                    </p:anim>
                                  </p:childTnLst>
                                </p:cTn>
                              </p:par>
                            </p:childTnLst>
                          </p:cTn>
                        </p:par>
                        <p:par>
                          <p:cTn id="15" fill="hold" nodeType="afterGroup">
                            <p:stCondLst>
                              <p:cond delay="500"/>
                            </p:stCondLst>
                            <p:childTnLst>
                              <p:par>
                                <p:cTn id="16" presetID="22" presetClass="entr" presetSubtype="8" fill="hold" grpId="0" nodeType="afterEffect">
                                  <p:stCondLst>
                                    <p:cond delay="0"/>
                                  </p:stCondLst>
                                  <p:childTnLst>
                                    <p:set>
                                      <p:cBhvr>
                                        <p:cTn id="17" dur="1" fill="hold">
                                          <p:stCondLst>
                                            <p:cond delay="0"/>
                                          </p:stCondLst>
                                        </p:cTn>
                                        <p:tgtEl>
                                          <p:spTgt spid="15"/>
                                        </p:tgtEl>
                                        <p:attrNameLst>
                                          <p:attrName>style.visibility</p:attrName>
                                        </p:attrNameLst>
                                      </p:cBhvr>
                                      <p:to>
                                        <p:strVal val="visible"/>
                                      </p:to>
                                    </p:set>
                                    <p:animEffect transition="in" filter="wipe(left)">
                                      <p:cBhvr>
                                        <p:cTn id="18" dur="500"/>
                                        <p:tgtEl>
                                          <p:spTgt spid="15"/>
                                        </p:tgtEl>
                                      </p:cBhvr>
                                    </p:animEffect>
                                  </p:childTnLst>
                                </p:cTn>
                              </p:par>
                            </p:childTnLst>
                          </p:cTn>
                        </p:par>
                        <p:par>
                          <p:cTn id="19" fill="hold" nodeType="afterGroup">
                            <p:stCondLst>
                              <p:cond delay="1000"/>
                            </p:stCondLst>
                            <p:childTnLst>
                              <p:par>
                                <p:cTn id="20" presetID="53" presetClass="entr" presetSubtype="0" fill="hold" nodeType="afterEffect">
                                  <p:stCondLst>
                                    <p:cond delay="0"/>
                                  </p:stCondLst>
                                  <p:childTnLst>
                                    <p:set>
                                      <p:cBhvr>
                                        <p:cTn id="21" dur="1" fill="hold">
                                          <p:stCondLst>
                                            <p:cond delay="0"/>
                                          </p:stCondLst>
                                        </p:cTn>
                                        <p:tgtEl>
                                          <p:spTgt spid="18"/>
                                        </p:tgtEl>
                                        <p:attrNameLst>
                                          <p:attrName>style.visibility</p:attrName>
                                        </p:attrNameLst>
                                      </p:cBhvr>
                                      <p:to>
                                        <p:strVal val="visible"/>
                                      </p:to>
                                    </p:set>
                                    <p:anim calcmode="lin" valueType="num">
                                      <p:cBhvr>
                                        <p:cTn id="22" dur="500" fill="hold"/>
                                        <p:tgtEl>
                                          <p:spTgt spid="18"/>
                                        </p:tgtEl>
                                        <p:attrNameLst>
                                          <p:attrName>ppt_w</p:attrName>
                                        </p:attrNameLst>
                                      </p:cBhvr>
                                      <p:tavLst>
                                        <p:tav tm="0">
                                          <p:val>
                                            <p:fltVal val="0"/>
                                          </p:val>
                                        </p:tav>
                                        <p:tav tm="100000">
                                          <p:val>
                                            <p:strVal val="#ppt_w"/>
                                          </p:val>
                                        </p:tav>
                                      </p:tavLst>
                                    </p:anim>
                                    <p:anim calcmode="lin" valueType="num">
                                      <p:cBhvr>
                                        <p:cTn id="23" dur="500" fill="hold"/>
                                        <p:tgtEl>
                                          <p:spTgt spid="18"/>
                                        </p:tgtEl>
                                        <p:attrNameLst>
                                          <p:attrName>ppt_h</p:attrName>
                                        </p:attrNameLst>
                                      </p:cBhvr>
                                      <p:tavLst>
                                        <p:tav tm="0">
                                          <p:val>
                                            <p:fltVal val="0"/>
                                          </p:val>
                                        </p:tav>
                                        <p:tav tm="100000">
                                          <p:val>
                                            <p:strVal val="#ppt_h"/>
                                          </p:val>
                                        </p:tav>
                                      </p:tavLst>
                                    </p:anim>
                                    <p:animEffect transition="in" filter="fade">
                                      <p:cBhvr>
                                        <p:cTn id="24"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2"/>
          <p:cNvSpPr txBox="1"/>
          <p:nvPr/>
        </p:nvSpPr>
        <p:spPr>
          <a:xfrm>
            <a:off x="5475155" y="1526477"/>
            <a:ext cx="4848715" cy="2972737"/>
          </a:xfrm>
          <a:prstGeom prst="rect">
            <a:avLst/>
          </a:prstGeom>
          <a:noFill/>
        </p:spPr>
        <p:txBody>
          <a:bodyPr wrap="square" rtlCol="0">
            <a:spAutoFit/>
          </a:bodyPr>
          <a:lstStyle/>
          <a:p>
            <a:pPr marL="285750" indent="-285750" algn="just">
              <a:lnSpc>
                <a:spcPct val="200000"/>
              </a:lnSpc>
              <a:buFont typeface="Wingdings" panose="05000000000000000000" pitchFamily="2" charset="2"/>
              <a:buChar char="u"/>
            </a:pPr>
            <a:r>
              <a:rPr lang="zh-CN" altLang="en-US" sz="1600" dirty="0">
                <a:solidFill>
                  <a:srgbClr val="404040"/>
                </a:solidFill>
                <a:latin typeface="微软雅黑" panose="020B0503020204020204" pitchFamily="34" charset="-122"/>
                <a:ea typeface="微软雅黑" panose="020B0503020204020204" pitchFamily="34" charset="-122"/>
              </a:rPr>
              <a:t>有些网贷平台针对大学生推出了分期购物功能，这和成熟的网上购物平台提供的分期付款服务是不同的。后者是为了通过多元化的支付方式吸引更多消费者，而前者本质上是以消费之名行借贷之实，借贷成本高且所经营商品的质量也难有保证。</a:t>
            </a:r>
          </a:p>
        </p:txBody>
      </p:sp>
      <p:grpSp>
        <p:nvGrpSpPr>
          <p:cNvPr id="15" name="组合 14"/>
          <p:cNvGrpSpPr/>
          <p:nvPr/>
        </p:nvGrpSpPr>
        <p:grpSpPr>
          <a:xfrm>
            <a:off x="1580630" y="4843442"/>
            <a:ext cx="8831731" cy="760945"/>
            <a:chOff x="1462642" y="4754950"/>
            <a:chExt cx="8831731" cy="760945"/>
          </a:xfrm>
        </p:grpSpPr>
        <p:sp>
          <p:nvSpPr>
            <p:cNvPr id="16" name="矩形: 圆角 15"/>
            <p:cNvSpPr/>
            <p:nvPr/>
          </p:nvSpPr>
          <p:spPr>
            <a:xfrm>
              <a:off x="1462642" y="4754950"/>
              <a:ext cx="8831731" cy="760945"/>
            </a:xfrm>
            <a:prstGeom prst="roundRect">
              <a:avLst/>
            </a:prstGeom>
            <a:solidFill>
              <a:srgbClr val="0084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endParaRPr>
            </a:p>
          </p:txBody>
        </p:sp>
        <p:sp>
          <p:nvSpPr>
            <p:cNvPr id="17" name="矩形 16"/>
            <p:cNvSpPr/>
            <p:nvPr/>
          </p:nvSpPr>
          <p:spPr>
            <a:xfrm>
              <a:off x="1712823" y="4873713"/>
              <a:ext cx="8471386" cy="584775"/>
            </a:xfrm>
            <a:prstGeom prst="rect">
              <a:avLst/>
            </a:prstGeom>
          </p:spPr>
          <p:txBody>
            <a:bodyPr wrap="square">
              <a:spAutoFit/>
            </a:bodyPr>
            <a:lstStyle/>
            <a:p>
              <a:pPr algn="ctr"/>
              <a:r>
                <a:rPr lang="zh-CN" altLang="en-US" sz="1600" b="1" dirty="0">
                  <a:solidFill>
                    <a:srgbClr val="FFFFFF"/>
                  </a:solidFill>
                  <a:latin typeface="微软雅黑" panose="020B0503020204020204" pitchFamily="34" charset="-122"/>
                  <a:ea typeface="微软雅黑" panose="020B0503020204020204" pitchFamily="34" charset="-122"/>
                </a:rPr>
                <a:t>警示：如果确有提前消费需要，可向父母说明情况预支生活费，或者向同学朋友求助。使用分期付款消费时，应选择信誉度较高的购物平台。</a:t>
              </a:r>
            </a:p>
          </p:txBody>
        </p:sp>
      </p:grpSp>
      <p:sp>
        <p:nvSpPr>
          <p:cNvPr id="28" name="Inhaltsplatzhalter 4"/>
          <p:cNvSpPr txBox="1"/>
          <p:nvPr/>
        </p:nvSpPr>
        <p:spPr>
          <a:xfrm>
            <a:off x="5737277" y="1105498"/>
            <a:ext cx="3318234" cy="369332"/>
          </a:xfrm>
          <a:prstGeom prst="rect">
            <a:avLst/>
          </a:prstGeom>
        </p:spPr>
        <p:txBody>
          <a:bodyPr wrap="square" lIns="0" tIns="0" rIns="0" bIns="0" anchor="ctr">
            <a:spAutoFit/>
          </a:bodyPr>
          <a:lstStyle>
            <a:lvl1pPr marL="273050" indent="-273050" algn="l" defTabSz="914400" rtl="0" eaLnBrk="1" latinLnBrk="0" hangingPunct="1">
              <a:lnSpc>
                <a:spcPct val="90000"/>
              </a:lnSpc>
              <a:spcBef>
                <a:spcPct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20" indent="-273050" algn="l" defTabSz="914400" rtl="0" eaLnBrk="1" latinLnBrk="0" hangingPunct="1">
              <a:lnSpc>
                <a:spcPct val="90000"/>
              </a:lnSpc>
              <a:spcBef>
                <a:spcPct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70" indent="-177800" algn="l" defTabSz="914400" rtl="0" eaLnBrk="1" latinLnBrk="0" hangingPunct="1">
              <a:lnSpc>
                <a:spcPct val="90000"/>
              </a:lnSpc>
              <a:spcBef>
                <a:spcPct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370" indent="-177800" algn="l" defTabSz="914400" rtl="0" eaLnBrk="1" latinLnBrk="0" hangingPunct="1">
              <a:lnSpc>
                <a:spcPct val="90000"/>
              </a:lnSpc>
              <a:spcBef>
                <a:spcPct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240" indent="-179070" algn="l" defTabSz="914400" rtl="0" eaLnBrk="1" latinLnBrk="0" hangingPunct="1">
              <a:lnSpc>
                <a:spcPct val="90000"/>
              </a:lnSpc>
              <a:spcBef>
                <a:spcPct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965"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165"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73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493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dist">
              <a:lnSpc>
                <a:spcPct val="100000"/>
              </a:lnSpc>
              <a:spcAft>
                <a:spcPts val="1200"/>
              </a:spcAft>
              <a:buNone/>
            </a:pPr>
            <a:r>
              <a:rPr lang="zh-CN" altLang="en-US" sz="2400" b="1">
                <a:solidFill>
                  <a:schemeClr val="tx1">
                    <a:lumMod val="75000"/>
                    <a:lumOff val="25000"/>
                  </a:schemeClr>
                </a:solidFill>
                <a:latin typeface="微软雅黑" panose="020B0503020204020204" pitchFamily="34" charset="-122"/>
                <a:ea typeface="微软雅黑" panose="020B0503020204020204" pitchFamily="34" charset="-122"/>
                <a:cs typeface="+mn-ea"/>
                <a:sym typeface="+mn-lt"/>
              </a:rPr>
              <a:t>分期购物，质量难保</a:t>
            </a:r>
          </a:p>
        </p:txBody>
      </p:sp>
      <p:pic>
        <p:nvPicPr>
          <p:cNvPr id="30" name="图片 29"/>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106561" y="1088921"/>
            <a:ext cx="3143865" cy="3143865"/>
          </a:xfrm>
          <a:prstGeom prst="rect">
            <a:avLst/>
          </a:prstGeom>
        </p:spPr>
      </p:pic>
    </p:spTree>
    <p:custDataLst>
      <p:tags r:id="rId1"/>
    </p:custDataLst>
  </p:cSld>
  <p:clrMapOvr>
    <a:masterClrMapping/>
  </p:clrMapOvr>
  <p:transition spd="slow" advTm="300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nodeType="afterEffect">
                                  <p:stCondLst>
                                    <p:cond delay="0"/>
                                  </p:stCondLst>
                                  <p:childTnLst>
                                    <p:set>
                                      <p:cBhvr>
                                        <p:cTn id="6" dur="1" fill="hold">
                                          <p:stCondLst>
                                            <p:cond delay="0"/>
                                          </p:stCondLst>
                                        </p:cTn>
                                        <p:tgtEl>
                                          <p:spTgt spid="30"/>
                                        </p:tgtEl>
                                        <p:attrNameLst>
                                          <p:attrName>style.visibility</p:attrName>
                                        </p:attrNameLst>
                                      </p:cBhvr>
                                      <p:to>
                                        <p:strVal val="visible"/>
                                      </p:to>
                                    </p:set>
                                    <p:anim calcmode="lin" valueType="num">
                                      <p:cBhvr>
                                        <p:cTn id="7" dur="500" fill="hold"/>
                                        <p:tgtEl>
                                          <p:spTgt spid="30"/>
                                        </p:tgtEl>
                                        <p:attrNameLst>
                                          <p:attrName>ppt_w</p:attrName>
                                        </p:attrNameLst>
                                      </p:cBhvr>
                                      <p:tavLst>
                                        <p:tav tm="0">
                                          <p:val>
                                            <p:fltVal val="0"/>
                                          </p:val>
                                        </p:tav>
                                        <p:tav tm="100000">
                                          <p:val>
                                            <p:strVal val="#ppt_w"/>
                                          </p:val>
                                        </p:tav>
                                      </p:tavLst>
                                    </p:anim>
                                    <p:anim calcmode="lin" valueType="num">
                                      <p:cBhvr>
                                        <p:cTn id="8" dur="500" fill="hold"/>
                                        <p:tgtEl>
                                          <p:spTgt spid="30"/>
                                        </p:tgtEl>
                                        <p:attrNameLst>
                                          <p:attrName>ppt_h</p:attrName>
                                        </p:attrNameLst>
                                      </p:cBhvr>
                                      <p:tavLst>
                                        <p:tav tm="0">
                                          <p:val>
                                            <p:fltVal val="0"/>
                                          </p:val>
                                        </p:tav>
                                        <p:tav tm="100000">
                                          <p:val>
                                            <p:strVal val="#ppt_h"/>
                                          </p:val>
                                        </p:tav>
                                      </p:tavLst>
                                    </p:anim>
                                    <p:animEffect transition="in" filter="fade">
                                      <p:cBhvr>
                                        <p:cTn id="9" dur="500"/>
                                        <p:tgtEl>
                                          <p:spTgt spid="30"/>
                                        </p:tgtEl>
                                      </p:cBhvr>
                                    </p:animEffect>
                                  </p:childTnLst>
                                </p:cTn>
                              </p:par>
                            </p:childTnLst>
                          </p:cTn>
                        </p:par>
                        <p:par>
                          <p:cTn id="10" fill="hold" nodeType="afterGroup">
                            <p:stCondLst>
                              <p:cond delay="500"/>
                            </p:stCondLst>
                            <p:childTnLst>
                              <p:par>
                                <p:cTn id="11" presetID="42" presetClass="entr" presetSubtype="0" fill="hold" grpId="0" nodeType="after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fade">
                                      <p:cBhvr>
                                        <p:cTn id="13" dur="500"/>
                                        <p:tgtEl>
                                          <p:spTgt spid="14"/>
                                        </p:tgtEl>
                                      </p:cBhvr>
                                    </p:animEffect>
                                    <p:anim calcmode="lin" valueType="num">
                                      <p:cBhvr>
                                        <p:cTn id="14" dur="500" fill="hold"/>
                                        <p:tgtEl>
                                          <p:spTgt spid="14"/>
                                        </p:tgtEl>
                                        <p:attrNameLst>
                                          <p:attrName>ppt_x</p:attrName>
                                        </p:attrNameLst>
                                      </p:cBhvr>
                                      <p:tavLst>
                                        <p:tav tm="0">
                                          <p:val>
                                            <p:strVal val="#ppt_x"/>
                                          </p:val>
                                        </p:tav>
                                        <p:tav tm="100000">
                                          <p:val>
                                            <p:strVal val="#ppt_x"/>
                                          </p:val>
                                        </p:tav>
                                      </p:tavLst>
                                    </p:anim>
                                    <p:anim calcmode="lin" valueType="num">
                                      <p:cBhvr>
                                        <p:cTn id="15" dur="500" fill="hold"/>
                                        <p:tgtEl>
                                          <p:spTgt spid="14"/>
                                        </p:tgtEl>
                                        <p:attrNameLst>
                                          <p:attrName>ppt_y</p:attrName>
                                        </p:attrNameLst>
                                      </p:cBhvr>
                                      <p:tavLst>
                                        <p:tav tm="0">
                                          <p:val>
                                            <p:strVal val="#ppt_y+.1"/>
                                          </p:val>
                                        </p:tav>
                                        <p:tav tm="100000">
                                          <p:val>
                                            <p:strVal val="#ppt_y"/>
                                          </p:val>
                                        </p:tav>
                                      </p:tavLst>
                                    </p:anim>
                                  </p:childTnLst>
                                </p:cTn>
                              </p:par>
                              <p:par>
                                <p:cTn id="16" presetID="42" presetClass="entr" presetSubtype="0" fill="hold" grpId="0" nodeType="withEffect">
                                  <p:stCondLst>
                                    <p:cond delay="0"/>
                                  </p:stCondLst>
                                  <p:childTnLst>
                                    <p:set>
                                      <p:cBhvr>
                                        <p:cTn id="17" dur="1" fill="hold">
                                          <p:stCondLst>
                                            <p:cond delay="0"/>
                                          </p:stCondLst>
                                        </p:cTn>
                                        <p:tgtEl>
                                          <p:spTgt spid="28"/>
                                        </p:tgtEl>
                                        <p:attrNameLst>
                                          <p:attrName>style.visibility</p:attrName>
                                        </p:attrNameLst>
                                      </p:cBhvr>
                                      <p:to>
                                        <p:strVal val="visible"/>
                                      </p:to>
                                    </p:set>
                                    <p:animEffect transition="in" filter="fade">
                                      <p:cBhvr>
                                        <p:cTn id="18" dur="500"/>
                                        <p:tgtEl>
                                          <p:spTgt spid="28"/>
                                        </p:tgtEl>
                                      </p:cBhvr>
                                    </p:animEffect>
                                    <p:anim calcmode="lin" valueType="num">
                                      <p:cBhvr>
                                        <p:cTn id="19" dur="500" fill="hold"/>
                                        <p:tgtEl>
                                          <p:spTgt spid="28"/>
                                        </p:tgtEl>
                                        <p:attrNameLst>
                                          <p:attrName>ppt_x</p:attrName>
                                        </p:attrNameLst>
                                      </p:cBhvr>
                                      <p:tavLst>
                                        <p:tav tm="0">
                                          <p:val>
                                            <p:strVal val="#ppt_x"/>
                                          </p:val>
                                        </p:tav>
                                        <p:tav tm="100000">
                                          <p:val>
                                            <p:strVal val="#ppt_x"/>
                                          </p:val>
                                        </p:tav>
                                      </p:tavLst>
                                    </p:anim>
                                    <p:anim calcmode="lin" valueType="num">
                                      <p:cBhvr>
                                        <p:cTn id="20" dur="500" fill="hold"/>
                                        <p:tgtEl>
                                          <p:spTgt spid="28"/>
                                        </p:tgtEl>
                                        <p:attrNameLst>
                                          <p:attrName>ppt_y</p:attrName>
                                        </p:attrNameLst>
                                      </p:cBhvr>
                                      <p:tavLst>
                                        <p:tav tm="0">
                                          <p:val>
                                            <p:strVal val="#ppt_y+.1"/>
                                          </p:val>
                                        </p:tav>
                                        <p:tav tm="100000">
                                          <p:val>
                                            <p:strVal val="#ppt_y"/>
                                          </p:val>
                                        </p:tav>
                                      </p:tavLst>
                                    </p:anim>
                                  </p:childTnLst>
                                </p:cTn>
                              </p:par>
                            </p:childTnLst>
                          </p:cTn>
                        </p:par>
                        <p:par>
                          <p:cTn id="21" fill="hold" nodeType="afterGroup">
                            <p:stCondLst>
                              <p:cond delay="1000"/>
                            </p:stCondLst>
                            <p:childTnLst>
                              <p:par>
                                <p:cTn id="22" presetID="16" presetClass="entr" presetSubtype="21" fill="hold" nodeType="afterEffect">
                                  <p:stCondLst>
                                    <p:cond delay="0"/>
                                  </p:stCondLst>
                                  <p:childTnLst>
                                    <p:set>
                                      <p:cBhvr>
                                        <p:cTn id="23" dur="1" fill="hold">
                                          <p:stCondLst>
                                            <p:cond delay="0"/>
                                          </p:stCondLst>
                                        </p:cTn>
                                        <p:tgtEl>
                                          <p:spTgt spid="15"/>
                                        </p:tgtEl>
                                        <p:attrNameLst>
                                          <p:attrName>style.visibility</p:attrName>
                                        </p:attrNameLst>
                                      </p:cBhvr>
                                      <p:to>
                                        <p:strVal val="visible"/>
                                      </p:to>
                                    </p:set>
                                    <p:animEffect transition="in" filter="barn(inVertical)">
                                      <p:cBhvr>
                                        <p:cTn id="24"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2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pic>
        <p:nvPicPr>
          <p:cNvPr id="5" name="图片 4"/>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flipH="1">
            <a:off x="0" y="0"/>
            <a:ext cx="3238500" cy="1816100"/>
          </a:xfrm>
          <a:prstGeom prst="rect">
            <a:avLst/>
          </a:prstGeom>
        </p:spPr>
      </p:pic>
      <p:pic>
        <p:nvPicPr>
          <p:cNvPr id="6" name="图片 5"/>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flipH="1">
            <a:off x="9537700" y="4406900"/>
            <a:ext cx="2654300" cy="2451100"/>
          </a:xfrm>
          <a:prstGeom prst="rect">
            <a:avLst/>
          </a:prstGeom>
        </p:spPr>
      </p:pic>
      <p:sp>
        <p:nvSpPr>
          <p:cNvPr id="13" name="流程图: 过程 12"/>
          <p:cNvSpPr/>
          <p:nvPr/>
        </p:nvSpPr>
        <p:spPr>
          <a:xfrm>
            <a:off x="1089872" y="1330325"/>
            <a:ext cx="10012256" cy="4197350"/>
          </a:xfrm>
          <a:prstGeom prst="flowChartProcess">
            <a:avLst/>
          </a:prstGeom>
          <a:solidFill>
            <a:schemeClr val="bg1"/>
          </a:solidFill>
          <a:ln>
            <a:noFill/>
          </a:ln>
          <a:effectLst>
            <a:outerShdw blurRad="317500" sx="102000" sy="102000" algn="ctr" rotWithShape="0">
              <a:srgbClr val="0A94A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9" name="椭圆 8"/>
          <p:cNvSpPr/>
          <p:nvPr/>
        </p:nvSpPr>
        <p:spPr>
          <a:xfrm>
            <a:off x="9537620" y="633722"/>
            <a:ext cx="1947553" cy="1947553"/>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7200" b="1" smtClean="0">
                <a:solidFill>
                  <a:schemeClr val="bg1"/>
                </a:solidFill>
                <a:latin typeface="Impact" panose="020B0806030902050204" pitchFamily="34" charset="0"/>
                <a:cs typeface="+mn-ea"/>
                <a:sym typeface="+mn-lt"/>
              </a:rPr>
              <a:t>04</a:t>
            </a:r>
            <a:endParaRPr lang="zh-CN" altLang="en-US" sz="7200" b="1">
              <a:solidFill>
                <a:schemeClr val="bg1"/>
              </a:solidFill>
              <a:latin typeface="Impact" panose="020B0806030902050204" pitchFamily="34" charset="0"/>
              <a:cs typeface="+mn-ea"/>
              <a:sym typeface="+mn-lt"/>
            </a:endParaRPr>
          </a:p>
        </p:txBody>
      </p:sp>
      <p:pic>
        <p:nvPicPr>
          <p:cNvPr id="2" name="图片 1"/>
          <p:cNvPicPr>
            <a:picLocks noChangeAspect="1"/>
          </p:cNvPicPr>
          <p:nvPr/>
        </p:nvPicPr>
        <p:blipFill>
          <a:blip r:embed="rId6" cstate="email">
            <a:extLst>
              <a:ext uri="{28A0092B-C50C-407E-A947-70E740481C1C}">
                <a14:useLocalDpi xmlns:a14="http://schemas.microsoft.com/office/drawing/2010/main"/>
              </a:ext>
            </a:extLst>
          </a:blip>
          <a:srcRect/>
          <a:stretch>
            <a:fillRect/>
          </a:stretch>
        </p:blipFill>
        <p:spPr>
          <a:xfrm>
            <a:off x="117987" y="712871"/>
            <a:ext cx="4100051" cy="6705568"/>
          </a:xfrm>
          <a:prstGeom prst="rect">
            <a:avLst/>
          </a:prstGeom>
        </p:spPr>
      </p:pic>
      <p:sp>
        <p:nvSpPr>
          <p:cNvPr id="3" name="PA-图形"/>
          <p:cNvSpPr txBox="1"/>
          <p:nvPr>
            <p:custDataLst>
              <p:tags r:id="rId1"/>
            </p:custDataLst>
          </p:nvPr>
        </p:nvSpPr>
        <p:spPr>
          <a:xfrm>
            <a:off x="4218354" y="2367881"/>
            <a:ext cx="6104554" cy="2122805"/>
          </a:xfrm>
          <a:prstGeom prst="rect">
            <a:avLst/>
          </a:prstGeom>
          <a:noFill/>
        </p:spPr>
        <p:txBody>
          <a:bodyPr wrap="square" rtlCol="0">
            <a:spAutoFit/>
          </a:bodyPr>
          <a:lstStyle/>
          <a:p>
            <a:pPr algn="ctr"/>
            <a:r>
              <a:rPr lang="zh-CN" altLang="en-US" sz="6600">
                <a:solidFill>
                  <a:schemeClr val="tx1">
                    <a:lumMod val="65000"/>
                    <a:lumOff val="35000"/>
                  </a:schemeClr>
                </a:solidFill>
                <a:latin typeface="阿里汉仪智能黑体" panose="00020600040101010101" pitchFamily="18" charset="-122"/>
                <a:ea typeface="阿里汉仪智能黑体" panose="00020600040101010101" pitchFamily="18" charset="-122"/>
                <a:cs typeface="思源黑体 CN Normal" panose="020B0400000000000000" charset="-122"/>
              </a:rPr>
              <a:t>对于校园网贷</a:t>
            </a:r>
          </a:p>
          <a:p>
            <a:pPr algn="ctr"/>
            <a:r>
              <a:rPr lang="zh-CN" altLang="en-US" sz="6600">
                <a:solidFill>
                  <a:schemeClr val="tx1">
                    <a:lumMod val="65000"/>
                    <a:lumOff val="35000"/>
                  </a:schemeClr>
                </a:solidFill>
                <a:latin typeface="阿里汉仪智能黑体" panose="00020600040101010101" pitchFamily="18" charset="-122"/>
                <a:ea typeface="阿里汉仪智能黑体" panose="00020600040101010101" pitchFamily="18" charset="-122"/>
                <a:cs typeface="思源黑体 CN Normal" panose="020B0400000000000000" charset="-122"/>
              </a:rPr>
              <a:t>的对策</a:t>
            </a:r>
          </a:p>
        </p:txBody>
      </p:sp>
    </p:spTree>
  </p:cSld>
  <p:clrMapOvr>
    <a:masterClrMapping/>
  </p:clrMapOvr>
  <p:transition advTm="2000">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2" presetClass="entr" presetSubtype="8"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750" fill="hold"/>
                                        <p:tgtEl>
                                          <p:spTgt spid="2"/>
                                        </p:tgtEl>
                                        <p:attrNameLst>
                                          <p:attrName>ppt_x</p:attrName>
                                        </p:attrNameLst>
                                      </p:cBhvr>
                                      <p:tavLst>
                                        <p:tav tm="0">
                                          <p:val>
                                            <p:strVal val="0-#ppt_w/2"/>
                                          </p:val>
                                        </p:tav>
                                        <p:tav tm="100000">
                                          <p:val>
                                            <p:strVal val="#ppt_x"/>
                                          </p:val>
                                        </p:tav>
                                      </p:tavLst>
                                    </p:anim>
                                    <p:anim calcmode="lin" valueType="num">
                                      <p:cBhvr additive="base">
                                        <p:cTn id="14" dur="750" fill="hold"/>
                                        <p:tgtEl>
                                          <p:spTgt spid="2"/>
                                        </p:tgtEl>
                                        <p:attrNameLst>
                                          <p:attrName>ppt_y</p:attrName>
                                        </p:attrNameLst>
                                      </p:cBhvr>
                                      <p:tavLst>
                                        <p:tav tm="0">
                                          <p:val>
                                            <p:strVal val="#ppt_y"/>
                                          </p:val>
                                        </p:tav>
                                        <p:tav tm="100000">
                                          <p:val>
                                            <p:strVal val="#ppt_y"/>
                                          </p:val>
                                        </p:tav>
                                      </p:tavLst>
                                    </p:anim>
                                  </p:childTnLst>
                                </p:cTn>
                              </p:par>
                            </p:childTnLst>
                          </p:cTn>
                        </p:par>
                        <p:par>
                          <p:cTn id="15" fill="hold" nodeType="afterGroup">
                            <p:stCondLst>
                              <p:cond delay="1750"/>
                            </p:stCondLst>
                            <p:childTnLst>
                              <p:par>
                                <p:cTn id="16" presetID="0" presetClass="entr" presetSubtype="0" fill="hold" grpId="0" nodeType="afterEffect">
                                  <p:stCondLst>
                                    <p:cond delay="0"/>
                                  </p:stCondLst>
                                  <p:iterate type="lt">
                                    <p:tmPct val="10000"/>
                                  </p:iterate>
                                  <p:childTnLst>
                                    <p:set>
                                      <p:cBhvr>
                                        <p:cTn id="17" dur="750" fill="hold">
                                          <p:stCondLst>
                                            <p:cond delay="0"/>
                                          </p:stCondLst>
                                        </p:cTn>
                                        <p:tgtEl>
                                          <p:spTgt spid="3"/>
                                        </p:tgtEl>
                                        <p:attrNameLst>
                                          <p:attrName>style.visibility</p:attrName>
                                        </p:attrNameLst>
                                      </p:cBhvr>
                                      <p:to>
                                        <p:strVal val="visible"/>
                                      </p:to>
                                    </p:set>
                                    <p:anim to="" calcmode="lin" valueType="num">
                                      <p:cBhvr>
                                        <p:cTn id="18" dur="750" fill="hold">
                                          <p:stCondLst>
                                            <p:cond delay="0"/>
                                          </p:stCondLst>
                                        </p:cTn>
                                        <p:tgtEl>
                                          <p:spTgt spid="3"/>
                                        </p:tgtEl>
                                        <p:attrNameLst>
                                          <p:attrName>ppt_x</p:attrName>
                                        </p:attrNameLst>
                                      </p:cBhvr>
                                      <p:tavLst>
                                        <p:tav tm="0" fmla="#ppt_x-#ppt_w*((1.5-1.5*$)^3-(1.5-1.5*$)^2)">
                                          <p:val>
                                            <p:fltVal val="0"/>
                                          </p:val>
                                        </p:tav>
                                        <p:tav tm="100000">
                                          <p:val>
                                            <p:fltVal val="1"/>
                                          </p:val>
                                        </p:tav>
                                      </p:tavLst>
                                    </p:anim>
                                    <p:animEffect filter="fade">
                                      <p:cBhvr>
                                        <p:cTn id="19" dur="750">
                                          <p:stCondLst>
                                            <p:cond delay="0"/>
                                          </p:stCondLst>
                                        </p:cTn>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13"/>
          <p:cNvGrpSpPr/>
          <p:nvPr/>
        </p:nvGrpSpPr>
        <p:grpSpPr>
          <a:xfrm>
            <a:off x="907914" y="2832984"/>
            <a:ext cx="10376171" cy="787523"/>
            <a:chOff x="977629" y="2589403"/>
            <a:chExt cx="10376171" cy="787523"/>
          </a:xfrm>
        </p:grpSpPr>
        <p:sp>
          <p:nvSpPr>
            <p:cNvPr id="15" name="箭头: 右 14"/>
            <p:cNvSpPr/>
            <p:nvPr/>
          </p:nvSpPr>
          <p:spPr>
            <a:xfrm>
              <a:off x="977629" y="2820587"/>
              <a:ext cx="635740" cy="493485"/>
            </a:xfrm>
            <a:prstGeom prst="rightArrow">
              <a:avLst/>
            </a:prstGeom>
            <a:solidFill>
              <a:srgbClr val="0084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rgbClr val="FFFFFF"/>
                </a:solidFill>
                <a:latin typeface="Arial" panose="020B0604020202020204" pitchFamily="34" charset="0"/>
                <a:ea typeface="思源黑体 CN Regular" panose="020B0500000000000000" pitchFamily="34" charset="-122"/>
                <a:sym typeface="Arial" panose="020B0604020202020204" pitchFamily="34" charset="0"/>
              </a:endParaRPr>
            </a:p>
          </p:txBody>
        </p:sp>
        <p:sp>
          <p:nvSpPr>
            <p:cNvPr id="16" name="矩形 15"/>
            <p:cNvSpPr/>
            <p:nvPr/>
          </p:nvSpPr>
          <p:spPr>
            <a:xfrm>
              <a:off x="1614102" y="2589403"/>
              <a:ext cx="9739698" cy="787523"/>
            </a:xfrm>
            <a:prstGeom prst="rect">
              <a:avLst/>
            </a:prstGeom>
          </p:spPr>
          <p:txBody>
            <a:bodyPr wrap="square">
              <a:spAutoFit/>
            </a:bodyPr>
            <a:lstStyle/>
            <a:p>
              <a:pPr lvl="0">
                <a:lnSpc>
                  <a:spcPct val="150000"/>
                </a:lnSpc>
                <a:buClr>
                  <a:schemeClr val="tx1">
                    <a:lumMod val="75000"/>
                    <a:lumOff val="25000"/>
                  </a:schemeClr>
                </a:buClr>
                <a:defRPr/>
              </a:pPr>
              <a:r>
                <a:rPr lang="zh-CN" altLang="en-US" sz="1600" dirty="0">
                  <a:solidFill>
                    <a:srgbClr val="404040"/>
                  </a:solidFill>
                  <a:latin typeface="微软雅黑" panose="020B0503020204020204" pitchFamily="34" charset="-122"/>
                  <a:ea typeface="微软雅黑" panose="020B0503020204020204" pitchFamily="34" charset="-122"/>
                  <a:cs typeface="+mn-ea"/>
                  <a:sym typeface="+mn-lt"/>
                </a:rPr>
                <a:t>鉴于校园网络借贷方面迄今没有一套严格的标准，因此建议政府加快立法，对借贷平台的资金监管、资质审核、信息共享、监管主体等做出详尽的规定</a:t>
              </a:r>
            </a:p>
          </p:txBody>
        </p:sp>
      </p:grpSp>
      <p:grpSp>
        <p:nvGrpSpPr>
          <p:cNvPr id="17" name="组合 16"/>
          <p:cNvGrpSpPr/>
          <p:nvPr/>
        </p:nvGrpSpPr>
        <p:grpSpPr>
          <a:xfrm>
            <a:off x="3335593" y="1308646"/>
            <a:ext cx="5660923" cy="903615"/>
            <a:chOff x="650228" y="848584"/>
            <a:chExt cx="6006495" cy="903615"/>
          </a:xfrm>
        </p:grpSpPr>
        <p:sp>
          <p:nvSpPr>
            <p:cNvPr id="18" name="对话气泡: 矩形 17"/>
            <p:cNvSpPr/>
            <p:nvPr/>
          </p:nvSpPr>
          <p:spPr>
            <a:xfrm>
              <a:off x="650228" y="848584"/>
              <a:ext cx="6006495" cy="903615"/>
            </a:xfrm>
            <a:prstGeom prst="wedgeRectCallout">
              <a:avLst>
                <a:gd name="adj1" fmla="val -45635"/>
                <a:gd name="adj2" fmla="val 88816"/>
              </a:avLst>
            </a:prstGeom>
            <a:solidFill>
              <a:srgbClr val="0084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endParaRPr>
            </a:p>
          </p:txBody>
        </p:sp>
        <p:sp>
          <p:nvSpPr>
            <p:cNvPr id="19" name="矩形 18"/>
            <p:cNvSpPr/>
            <p:nvPr/>
          </p:nvSpPr>
          <p:spPr>
            <a:xfrm>
              <a:off x="933210" y="994563"/>
              <a:ext cx="5379242" cy="461665"/>
            </a:xfrm>
            <a:prstGeom prst="rect">
              <a:avLst/>
            </a:prstGeom>
          </p:spPr>
          <p:txBody>
            <a:bodyPr wrap="square">
              <a:spAutoFit/>
            </a:bodyPr>
            <a:lstStyle/>
            <a:p>
              <a:pPr lvl="0" algn="dist"/>
              <a:r>
                <a:rPr lang="zh-CN" altLang="en-US" sz="2400" b="1" kern="0">
                  <a:solidFill>
                    <a:srgbClr val="FFFFFF"/>
                  </a:solidFill>
                  <a:latin typeface="微软雅黑" panose="020B0503020204020204" pitchFamily="34" charset="-122"/>
                  <a:ea typeface="微软雅黑" panose="020B0503020204020204" pitchFamily="34" charset="-122"/>
                  <a:cs typeface="字魂58号-创中黑" panose="00000500000000000000" charset="-122"/>
                  <a:sym typeface="字魂58号-创中黑" panose="00000500000000000000" charset="-122"/>
                </a:rPr>
                <a:t>国家加快立法 规范校园借贷</a:t>
              </a:r>
            </a:p>
          </p:txBody>
        </p:sp>
      </p:grpSp>
      <p:grpSp>
        <p:nvGrpSpPr>
          <p:cNvPr id="24" name="组合 23"/>
          <p:cNvGrpSpPr/>
          <p:nvPr/>
        </p:nvGrpSpPr>
        <p:grpSpPr>
          <a:xfrm>
            <a:off x="907914" y="4438744"/>
            <a:ext cx="10376171" cy="787523"/>
            <a:chOff x="977629" y="2589403"/>
            <a:chExt cx="10376171" cy="787523"/>
          </a:xfrm>
        </p:grpSpPr>
        <p:sp>
          <p:nvSpPr>
            <p:cNvPr id="25" name="箭头: 右 24"/>
            <p:cNvSpPr/>
            <p:nvPr/>
          </p:nvSpPr>
          <p:spPr>
            <a:xfrm>
              <a:off x="977629" y="2820587"/>
              <a:ext cx="635740" cy="493485"/>
            </a:xfrm>
            <a:prstGeom prst="rightArrow">
              <a:avLst/>
            </a:prstGeom>
            <a:solidFill>
              <a:srgbClr val="0084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rgbClr val="FFFFFF"/>
                </a:solidFill>
                <a:latin typeface="Arial" panose="020B0604020202020204" pitchFamily="34" charset="0"/>
                <a:ea typeface="思源黑体 CN Regular" panose="020B0500000000000000" pitchFamily="34" charset="-122"/>
                <a:sym typeface="Arial" panose="020B0604020202020204" pitchFamily="34" charset="0"/>
              </a:endParaRPr>
            </a:p>
          </p:txBody>
        </p:sp>
        <p:sp>
          <p:nvSpPr>
            <p:cNvPr id="26" name="矩形 25"/>
            <p:cNvSpPr/>
            <p:nvPr/>
          </p:nvSpPr>
          <p:spPr>
            <a:xfrm>
              <a:off x="1614102" y="2589403"/>
              <a:ext cx="9739698" cy="787523"/>
            </a:xfrm>
            <a:prstGeom prst="rect">
              <a:avLst/>
            </a:prstGeom>
          </p:spPr>
          <p:txBody>
            <a:bodyPr wrap="square">
              <a:spAutoFit/>
            </a:bodyPr>
            <a:lstStyle/>
            <a:p>
              <a:pPr lvl="0">
                <a:lnSpc>
                  <a:spcPct val="150000"/>
                </a:lnSpc>
                <a:buClr>
                  <a:schemeClr val="tx1">
                    <a:lumMod val="75000"/>
                    <a:lumOff val="25000"/>
                  </a:schemeClr>
                </a:buClr>
                <a:defRPr/>
              </a:pPr>
              <a:r>
                <a:rPr lang="zh-CN" altLang="en-US" sz="1600">
                  <a:solidFill>
                    <a:srgbClr val="404040"/>
                  </a:solidFill>
                  <a:latin typeface="微软雅黑" panose="020B0503020204020204" pitchFamily="34" charset="-122"/>
                  <a:ea typeface="微软雅黑" panose="020B0503020204020204" pitchFamily="34" charset="-122"/>
                  <a:cs typeface="+mn-ea"/>
                  <a:sym typeface="+mn-lt"/>
                </a:rPr>
                <a:t>完善网络贷款平台的配套法规或抓紧其他规范性文件的制定，规范校园贷市场。同时监管部门要监管到位，执法到位，坚决取缔具有欺诈性、不合规的校园贷平台。</a:t>
              </a:r>
            </a:p>
          </p:txBody>
        </p:sp>
      </p:grpSp>
    </p:spTree>
    <p:custDataLst>
      <p:tags r:id="rId1"/>
    </p:custDataLst>
  </p:cSld>
  <p:clrMapOvr>
    <a:masterClrMapping/>
  </p:clrMapOvr>
  <p:transition spd="slow" advTm="300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2" fill="hold" nodeType="after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1+#ppt_w/2"/>
                                          </p:val>
                                        </p:tav>
                                        <p:tav tm="100000">
                                          <p:val>
                                            <p:strVal val="#ppt_x"/>
                                          </p:val>
                                        </p:tav>
                                      </p:tavLst>
                                    </p:anim>
                                    <p:anim calcmode="lin" valueType="num">
                                      <p:cBhvr additive="base">
                                        <p:cTn id="8" dur="500" fill="hold"/>
                                        <p:tgtEl>
                                          <p:spTgt spid="17"/>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2" presetClass="entr" presetSubtype="8" fill="hold" nodeType="after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wipe(left)">
                                      <p:cBhvr>
                                        <p:cTn id="12" dur="500"/>
                                        <p:tgtEl>
                                          <p:spTgt spid="14"/>
                                        </p:tgtEl>
                                      </p:cBhvr>
                                    </p:animEffect>
                                  </p:childTnLst>
                                </p:cTn>
                              </p:par>
                            </p:childTnLst>
                          </p:cTn>
                        </p:par>
                        <p:par>
                          <p:cTn id="13" fill="hold" nodeType="afterGroup">
                            <p:stCondLst>
                              <p:cond delay="1000"/>
                            </p:stCondLst>
                            <p:childTnLst>
                              <p:par>
                                <p:cTn id="14" presetID="22" presetClass="entr" presetSubtype="8" fill="hold" nodeType="afterEffect">
                                  <p:stCondLst>
                                    <p:cond delay="0"/>
                                  </p:stCondLst>
                                  <p:childTnLst>
                                    <p:set>
                                      <p:cBhvr>
                                        <p:cTn id="15" dur="1" fill="hold">
                                          <p:stCondLst>
                                            <p:cond delay="0"/>
                                          </p:stCondLst>
                                        </p:cTn>
                                        <p:tgtEl>
                                          <p:spTgt spid="24"/>
                                        </p:tgtEl>
                                        <p:attrNameLst>
                                          <p:attrName>style.visibility</p:attrName>
                                        </p:attrNameLst>
                                      </p:cBhvr>
                                      <p:to>
                                        <p:strVal val="visible"/>
                                      </p:to>
                                    </p:set>
                                    <p:animEffect transition="in" filter="wipe(left)">
                                      <p:cBhvr>
                                        <p:cTn id="16"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PA-1022149"/>
          <p:cNvSpPr/>
          <p:nvPr>
            <p:custDataLst>
              <p:tags r:id="rId2"/>
            </p:custDataLst>
          </p:nvPr>
        </p:nvSpPr>
        <p:spPr>
          <a:xfrm>
            <a:off x="530942" y="1435512"/>
            <a:ext cx="5270090" cy="3924300"/>
          </a:xfrm>
          <a:prstGeom prst="roundRect">
            <a:avLst>
              <a:gd name="adj" fmla="val 5438"/>
            </a:avLst>
          </a:prstGeom>
          <a:noFill/>
          <a:ln w="19050">
            <a:solidFill>
              <a:srgbClr val="7F7F7F"/>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trike="noStrike" noProof="1">
              <a:solidFill>
                <a:srgbClr val="404040"/>
              </a:solidFill>
              <a:latin typeface="Arial" panose="020B0604020202020204" pitchFamily="34" charset="0"/>
              <a:ea typeface="微软雅黑" panose="020B0503020204020204" pitchFamily="34" charset="-122"/>
              <a:sym typeface="Arial" panose="020B0604020202020204" pitchFamily="34" charset="0"/>
            </a:endParaRPr>
          </a:p>
        </p:txBody>
      </p:sp>
      <p:grpSp>
        <p:nvGrpSpPr>
          <p:cNvPr id="18" name="组合 17"/>
          <p:cNvGrpSpPr/>
          <p:nvPr/>
        </p:nvGrpSpPr>
        <p:grpSpPr>
          <a:xfrm>
            <a:off x="549991" y="1463572"/>
            <a:ext cx="3815531" cy="925665"/>
            <a:chOff x="419099" y="942460"/>
            <a:chExt cx="4906911" cy="925665"/>
          </a:xfrm>
        </p:grpSpPr>
        <p:sp>
          <p:nvSpPr>
            <p:cNvPr id="19" name="箭头: 五边形 18"/>
            <p:cNvSpPr/>
            <p:nvPr/>
          </p:nvSpPr>
          <p:spPr>
            <a:xfrm>
              <a:off x="419099" y="1143000"/>
              <a:ext cx="4906911" cy="666134"/>
            </a:xfrm>
            <a:prstGeom prst="homePlate">
              <a:avLst/>
            </a:prstGeom>
            <a:solidFill>
              <a:srgbClr val="0084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endParaRPr>
            </a:p>
          </p:txBody>
        </p:sp>
        <p:sp>
          <p:nvSpPr>
            <p:cNvPr id="20" name="圆角矩形 42"/>
            <p:cNvSpPr/>
            <p:nvPr/>
          </p:nvSpPr>
          <p:spPr>
            <a:xfrm>
              <a:off x="477520" y="942460"/>
              <a:ext cx="4524026" cy="925665"/>
            </a:xfrm>
            <a:prstGeom prst="roundRect">
              <a:avLst>
                <a:gd name="adj" fmla="val 8130"/>
              </a:avLst>
            </a:prstGeom>
            <a:noFill/>
            <a:ln>
              <a:noFill/>
            </a:ln>
            <a:extLst>
              <a:ext uri="{909E8E84-426E-40DD-AFC4-6F175D3DCCD1}">
                <a14:hiddenFill xmlns:a14="http://schemas.microsoft.com/office/drawing/2010/main">
                  <a:solidFill>
                    <a:srgbClr val="C00000"/>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dist">
                <a:lnSpc>
                  <a:spcPct val="130000"/>
                </a:lnSpc>
              </a:pPr>
              <a:r>
                <a:rPr lang="zh-CN" altLang="en-US" sz="2400" b="1">
                  <a:solidFill>
                    <a:srgbClr val="FFFFFF"/>
                  </a:solidFill>
                  <a:latin typeface="微软雅黑" panose="020B0503020204020204" pitchFamily="34" charset="-122"/>
                  <a:ea typeface="微软雅黑" panose="020B0503020204020204" pitchFamily="34" charset="-122"/>
                  <a:cs typeface="微软雅黑" panose="020B0503020204020204" pitchFamily="34" charset="-122"/>
                  <a:sym typeface="+mn-ea"/>
                </a:rPr>
                <a:t>企业完善行业自律体系</a:t>
              </a:r>
            </a:p>
          </p:txBody>
        </p:sp>
      </p:grpSp>
      <p:sp>
        <p:nvSpPr>
          <p:cNvPr id="21" name="矩形 20"/>
          <p:cNvSpPr/>
          <p:nvPr/>
        </p:nvSpPr>
        <p:spPr>
          <a:xfrm>
            <a:off x="724135" y="2515832"/>
            <a:ext cx="4673773" cy="2480294"/>
          </a:xfrm>
          <a:prstGeom prst="rect">
            <a:avLst/>
          </a:prstGeom>
        </p:spPr>
        <p:txBody>
          <a:bodyPr wrap="square">
            <a:spAutoFit/>
          </a:bodyPr>
          <a:lstStyle/>
          <a:p>
            <a:pPr marL="285750" lvl="0" indent="-285750">
              <a:lnSpc>
                <a:spcPct val="200000"/>
              </a:lnSpc>
              <a:buClr>
                <a:schemeClr val="tx1">
                  <a:lumMod val="75000"/>
                  <a:lumOff val="25000"/>
                </a:schemeClr>
              </a:buClr>
              <a:buFont typeface="Wingdings" panose="05000000000000000000" pitchFamily="2" charset="2"/>
              <a:buChar char="Ø"/>
              <a:defRPr/>
            </a:pPr>
            <a:r>
              <a:rPr lang="zh-CN" altLang="en-US" sz="1600">
                <a:solidFill>
                  <a:srgbClr val="404040"/>
                </a:solidFill>
                <a:latin typeface="微软雅黑" panose="020B0503020204020204" pitchFamily="34" charset="-122"/>
                <a:ea typeface="微软雅黑" panose="020B0503020204020204" pitchFamily="34" charset="-122"/>
                <a:cs typeface="+mn-ea"/>
                <a:sym typeface="+mn-lt"/>
              </a:rPr>
              <a:t>网络借贷平台之间需要加强信息共享，以防多头借贷；同时，加强借贷平台的清理、整治与行业自律，让费率、逾期费用、服务费等费用都更加公开透明，约束行业规范化发展，切实发挥校园网贷的积极作用。</a:t>
            </a:r>
          </a:p>
        </p:txBody>
      </p:sp>
      <p:sp>
        <p:nvSpPr>
          <p:cNvPr id="28" name="PA-1022149"/>
          <p:cNvSpPr/>
          <p:nvPr>
            <p:custDataLst>
              <p:tags r:id="rId3"/>
            </p:custDataLst>
          </p:nvPr>
        </p:nvSpPr>
        <p:spPr>
          <a:xfrm>
            <a:off x="6390968" y="1435512"/>
            <a:ext cx="5270090" cy="3924300"/>
          </a:xfrm>
          <a:prstGeom prst="roundRect">
            <a:avLst>
              <a:gd name="adj" fmla="val 5438"/>
            </a:avLst>
          </a:prstGeom>
          <a:noFill/>
          <a:ln w="19050">
            <a:solidFill>
              <a:srgbClr val="7F7F7F"/>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trike="noStrike" noProof="1">
              <a:solidFill>
                <a:srgbClr val="404040"/>
              </a:solidFill>
              <a:latin typeface="Arial" panose="020B0604020202020204" pitchFamily="34" charset="0"/>
              <a:ea typeface="微软雅黑" panose="020B0503020204020204" pitchFamily="34" charset="-122"/>
              <a:sym typeface="Arial" panose="020B0604020202020204" pitchFamily="34" charset="0"/>
            </a:endParaRPr>
          </a:p>
        </p:txBody>
      </p:sp>
      <p:grpSp>
        <p:nvGrpSpPr>
          <p:cNvPr id="29" name="组合 28"/>
          <p:cNvGrpSpPr/>
          <p:nvPr/>
        </p:nvGrpSpPr>
        <p:grpSpPr>
          <a:xfrm>
            <a:off x="6410017" y="1552063"/>
            <a:ext cx="3815531" cy="925665"/>
            <a:chOff x="419099" y="1030951"/>
            <a:chExt cx="4906911" cy="925665"/>
          </a:xfrm>
        </p:grpSpPr>
        <p:sp>
          <p:nvSpPr>
            <p:cNvPr id="30" name="箭头: 五边形 29"/>
            <p:cNvSpPr/>
            <p:nvPr/>
          </p:nvSpPr>
          <p:spPr>
            <a:xfrm>
              <a:off x="419099" y="1143000"/>
              <a:ext cx="4906911" cy="666134"/>
            </a:xfrm>
            <a:prstGeom prst="homePlate">
              <a:avLst/>
            </a:prstGeom>
            <a:solidFill>
              <a:srgbClr val="0084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endParaRPr>
            </a:p>
          </p:txBody>
        </p:sp>
        <p:sp>
          <p:nvSpPr>
            <p:cNvPr id="31" name="圆角矩形 42"/>
            <p:cNvSpPr/>
            <p:nvPr/>
          </p:nvSpPr>
          <p:spPr>
            <a:xfrm>
              <a:off x="591322" y="1030951"/>
              <a:ext cx="4292127" cy="925665"/>
            </a:xfrm>
            <a:prstGeom prst="roundRect">
              <a:avLst>
                <a:gd name="adj" fmla="val 8130"/>
              </a:avLst>
            </a:prstGeom>
            <a:noFill/>
            <a:ln>
              <a:noFill/>
            </a:ln>
            <a:extLst>
              <a:ext uri="{909E8E84-426E-40DD-AFC4-6F175D3DCCD1}">
                <a14:hiddenFill xmlns:a14="http://schemas.microsoft.com/office/drawing/2010/main">
                  <a:solidFill>
                    <a:srgbClr val="C00000"/>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zh-CN" altLang="en-US" sz="2400" b="1">
                  <a:solidFill>
                    <a:srgbClr val="FFFFFF"/>
                  </a:solidFill>
                  <a:latin typeface="微软雅黑" panose="020B0503020204020204" pitchFamily="34" charset="-122"/>
                  <a:ea typeface="微软雅黑" panose="020B0503020204020204" pitchFamily="34" charset="-122"/>
                  <a:cs typeface="微软雅黑" panose="020B0503020204020204" pitchFamily="34" charset="-122"/>
                  <a:sym typeface="+mn-ea"/>
                </a:rPr>
                <a:t>学校教育学生培养安全防范意识</a:t>
              </a:r>
            </a:p>
          </p:txBody>
        </p:sp>
      </p:grpSp>
      <p:sp>
        <p:nvSpPr>
          <p:cNvPr id="32" name="矩形 31"/>
          <p:cNvSpPr/>
          <p:nvPr/>
        </p:nvSpPr>
        <p:spPr>
          <a:xfrm>
            <a:off x="6584161" y="2515832"/>
            <a:ext cx="4673773" cy="2480294"/>
          </a:xfrm>
          <a:prstGeom prst="rect">
            <a:avLst/>
          </a:prstGeom>
        </p:spPr>
        <p:txBody>
          <a:bodyPr wrap="square">
            <a:spAutoFit/>
          </a:bodyPr>
          <a:lstStyle/>
          <a:p>
            <a:pPr marL="285750" lvl="0" indent="-285750">
              <a:lnSpc>
                <a:spcPct val="200000"/>
              </a:lnSpc>
              <a:buClr>
                <a:schemeClr val="tx1">
                  <a:lumMod val="75000"/>
                  <a:lumOff val="25000"/>
                </a:schemeClr>
              </a:buClr>
              <a:buFont typeface="Wingdings" panose="05000000000000000000" pitchFamily="2" charset="2"/>
              <a:buChar char="Ø"/>
              <a:defRPr/>
            </a:pPr>
            <a:r>
              <a:rPr lang="zh-CN" altLang="en-US" sz="1600">
                <a:solidFill>
                  <a:srgbClr val="404040"/>
                </a:solidFill>
                <a:latin typeface="微软雅黑" panose="020B0503020204020204" pitchFamily="34" charset="-122"/>
                <a:ea typeface="微软雅黑" panose="020B0503020204020204" pitchFamily="34" charset="-122"/>
                <a:cs typeface="+mn-ea"/>
                <a:sym typeface="+mn-lt"/>
              </a:rPr>
              <a:t>学校和社会应加强对大学生基础金融知识的教育，谨慎使用个人信息，提高学生风险意识。大学生只有掌握基本的金融知识、消除懵懂的借贷心理，才能理性借贷，健康理财，不被一时的享乐冲昏头脑。</a:t>
            </a:r>
          </a:p>
        </p:txBody>
      </p:sp>
    </p:spTree>
    <p:custDataLst>
      <p:tags r:id="rId1"/>
    </p:custDataLst>
  </p:cSld>
  <p:clrMapOvr>
    <a:masterClrMapping/>
  </p:clrMapOvr>
  <p:transition spd="slow" advTm="300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childTnLst>
                          </p:cTn>
                        </p:par>
                        <p:par>
                          <p:cTn id="8" fill="hold" nodeType="afterGroup">
                            <p:stCondLst>
                              <p:cond delay="500"/>
                            </p:stCondLst>
                            <p:childTnLst>
                              <p:par>
                                <p:cTn id="9" presetID="22" presetClass="entr" presetSubtype="8" fill="hold" nodeType="afterEffect">
                                  <p:stCondLst>
                                    <p:cond delay="0"/>
                                  </p:stCondLst>
                                  <p:childTnLst>
                                    <p:set>
                                      <p:cBhvr>
                                        <p:cTn id="10" dur="1" fill="hold">
                                          <p:stCondLst>
                                            <p:cond delay="0"/>
                                          </p:stCondLst>
                                        </p:cTn>
                                        <p:tgtEl>
                                          <p:spTgt spid="18"/>
                                        </p:tgtEl>
                                        <p:attrNameLst>
                                          <p:attrName>style.visibility</p:attrName>
                                        </p:attrNameLst>
                                      </p:cBhvr>
                                      <p:to>
                                        <p:strVal val="visible"/>
                                      </p:to>
                                    </p:set>
                                    <p:animEffect transition="in" filter="wipe(left)">
                                      <p:cBhvr>
                                        <p:cTn id="11" dur="500"/>
                                        <p:tgtEl>
                                          <p:spTgt spid="18"/>
                                        </p:tgtEl>
                                      </p:cBhvr>
                                    </p:animEffect>
                                  </p:childTnLst>
                                </p:cTn>
                              </p:par>
                            </p:childTnLst>
                          </p:cTn>
                        </p:par>
                        <p:par>
                          <p:cTn id="12" fill="hold" nodeType="afterGroup">
                            <p:stCondLst>
                              <p:cond delay="1000"/>
                            </p:stCondLst>
                            <p:childTnLst>
                              <p:par>
                                <p:cTn id="13" presetID="42" presetClass="entr" presetSubtype="0" fill="hold" grpId="0" nodeType="afterEffect">
                                  <p:stCondLst>
                                    <p:cond delay="0"/>
                                  </p:stCondLst>
                                  <p:childTnLst>
                                    <p:set>
                                      <p:cBhvr>
                                        <p:cTn id="14" dur="1" fill="hold">
                                          <p:stCondLst>
                                            <p:cond delay="0"/>
                                          </p:stCondLst>
                                        </p:cTn>
                                        <p:tgtEl>
                                          <p:spTgt spid="21"/>
                                        </p:tgtEl>
                                        <p:attrNameLst>
                                          <p:attrName>style.visibility</p:attrName>
                                        </p:attrNameLst>
                                      </p:cBhvr>
                                      <p:to>
                                        <p:strVal val="visible"/>
                                      </p:to>
                                    </p:set>
                                    <p:animEffect transition="in" filter="fade">
                                      <p:cBhvr>
                                        <p:cTn id="15" dur="500"/>
                                        <p:tgtEl>
                                          <p:spTgt spid="21"/>
                                        </p:tgtEl>
                                      </p:cBhvr>
                                    </p:animEffect>
                                    <p:anim calcmode="lin" valueType="num">
                                      <p:cBhvr>
                                        <p:cTn id="16" dur="500" fill="hold"/>
                                        <p:tgtEl>
                                          <p:spTgt spid="21"/>
                                        </p:tgtEl>
                                        <p:attrNameLst>
                                          <p:attrName>ppt_x</p:attrName>
                                        </p:attrNameLst>
                                      </p:cBhvr>
                                      <p:tavLst>
                                        <p:tav tm="0">
                                          <p:val>
                                            <p:strVal val="#ppt_x"/>
                                          </p:val>
                                        </p:tav>
                                        <p:tav tm="100000">
                                          <p:val>
                                            <p:strVal val="#ppt_x"/>
                                          </p:val>
                                        </p:tav>
                                      </p:tavLst>
                                    </p:anim>
                                    <p:anim calcmode="lin" valueType="num">
                                      <p:cBhvr>
                                        <p:cTn id="17" dur="500" fill="hold"/>
                                        <p:tgtEl>
                                          <p:spTgt spid="21"/>
                                        </p:tgtEl>
                                        <p:attrNameLst>
                                          <p:attrName>ppt_y</p:attrName>
                                        </p:attrNameLst>
                                      </p:cBhvr>
                                      <p:tavLst>
                                        <p:tav tm="0">
                                          <p:val>
                                            <p:strVal val="#ppt_y+.1"/>
                                          </p:val>
                                        </p:tav>
                                        <p:tav tm="100000">
                                          <p:val>
                                            <p:strVal val="#ppt_y"/>
                                          </p:val>
                                        </p:tav>
                                      </p:tavLst>
                                    </p:anim>
                                  </p:childTnLst>
                                </p:cTn>
                              </p:par>
                            </p:childTnLst>
                          </p:cTn>
                        </p:par>
                        <p:par>
                          <p:cTn id="18" fill="hold" nodeType="afterGroup">
                            <p:stCondLst>
                              <p:cond delay="1500"/>
                            </p:stCondLst>
                            <p:childTnLst>
                              <p:par>
                                <p:cTn id="19" presetID="10" presetClass="entr" presetSubtype="0" fill="hold" grpId="0" nodeType="afterEffect">
                                  <p:stCondLst>
                                    <p:cond delay="0"/>
                                  </p:stCondLst>
                                  <p:childTnLst>
                                    <p:set>
                                      <p:cBhvr>
                                        <p:cTn id="20" dur="1" fill="hold">
                                          <p:stCondLst>
                                            <p:cond delay="0"/>
                                          </p:stCondLst>
                                        </p:cTn>
                                        <p:tgtEl>
                                          <p:spTgt spid="28"/>
                                        </p:tgtEl>
                                        <p:attrNameLst>
                                          <p:attrName>style.visibility</p:attrName>
                                        </p:attrNameLst>
                                      </p:cBhvr>
                                      <p:to>
                                        <p:strVal val="visible"/>
                                      </p:to>
                                    </p:set>
                                    <p:animEffect transition="in" filter="fade">
                                      <p:cBhvr>
                                        <p:cTn id="21" dur="500"/>
                                        <p:tgtEl>
                                          <p:spTgt spid="28"/>
                                        </p:tgtEl>
                                      </p:cBhvr>
                                    </p:animEffect>
                                  </p:childTnLst>
                                </p:cTn>
                              </p:par>
                            </p:childTnLst>
                          </p:cTn>
                        </p:par>
                        <p:par>
                          <p:cTn id="22" fill="hold" nodeType="afterGroup">
                            <p:stCondLst>
                              <p:cond delay="2000"/>
                            </p:stCondLst>
                            <p:childTnLst>
                              <p:par>
                                <p:cTn id="23" presetID="22" presetClass="entr" presetSubtype="8" fill="hold" nodeType="afterEffect">
                                  <p:stCondLst>
                                    <p:cond delay="0"/>
                                  </p:stCondLst>
                                  <p:childTnLst>
                                    <p:set>
                                      <p:cBhvr>
                                        <p:cTn id="24" dur="1" fill="hold">
                                          <p:stCondLst>
                                            <p:cond delay="0"/>
                                          </p:stCondLst>
                                        </p:cTn>
                                        <p:tgtEl>
                                          <p:spTgt spid="29"/>
                                        </p:tgtEl>
                                        <p:attrNameLst>
                                          <p:attrName>style.visibility</p:attrName>
                                        </p:attrNameLst>
                                      </p:cBhvr>
                                      <p:to>
                                        <p:strVal val="visible"/>
                                      </p:to>
                                    </p:set>
                                    <p:animEffect transition="in" filter="wipe(left)">
                                      <p:cBhvr>
                                        <p:cTn id="25" dur="500"/>
                                        <p:tgtEl>
                                          <p:spTgt spid="29"/>
                                        </p:tgtEl>
                                      </p:cBhvr>
                                    </p:animEffect>
                                  </p:childTnLst>
                                </p:cTn>
                              </p:par>
                            </p:childTnLst>
                          </p:cTn>
                        </p:par>
                        <p:par>
                          <p:cTn id="26" fill="hold" nodeType="afterGroup">
                            <p:stCondLst>
                              <p:cond delay="2500"/>
                            </p:stCondLst>
                            <p:childTnLst>
                              <p:par>
                                <p:cTn id="27" presetID="42" presetClass="entr" presetSubtype="0" fill="hold" grpId="0" nodeType="afterEffect">
                                  <p:stCondLst>
                                    <p:cond delay="0"/>
                                  </p:stCondLst>
                                  <p:childTnLst>
                                    <p:set>
                                      <p:cBhvr>
                                        <p:cTn id="28" dur="1" fill="hold">
                                          <p:stCondLst>
                                            <p:cond delay="0"/>
                                          </p:stCondLst>
                                        </p:cTn>
                                        <p:tgtEl>
                                          <p:spTgt spid="32"/>
                                        </p:tgtEl>
                                        <p:attrNameLst>
                                          <p:attrName>style.visibility</p:attrName>
                                        </p:attrNameLst>
                                      </p:cBhvr>
                                      <p:to>
                                        <p:strVal val="visible"/>
                                      </p:to>
                                    </p:set>
                                    <p:animEffect transition="in" filter="fade">
                                      <p:cBhvr>
                                        <p:cTn id="29" dur="500"/>
                                        <p:tgtEl>
                                          <p:spTgt spid="32"/>
                                        </p:tgtEl>
                                      </p:cBhvr>
                                    </p:animEffect>
                                    <p:anim calcmode="lin" valueType="num">
                                      <p:cBhvr>
                                        <p:cTn id="30" dur="500" fill="hold"/>
                                        <p:tgtEl>
                                          <p:spTgt spid="32"/>
                                        </p:tgtEl>
                                        <p:attrNameLst>
                                          <p:attrName>ppt_x</p:attrName>
                                        </p:attrNameLst>
                                      </p:cBhvr>
                                      <p:tavLst>
                                        <p:tav tm="0">
                                          <p:val>
                                            <p:strVal val="#ppt_x"/>
                                          </p:val>
                                        </p:tav>
                                        <p:tav tm="100000">
                                          <p:val>
                                            <p:strVal val="#ppt_x"/>
                                          </p:val>
                                        </p:tav>
                                      </p:tavLst>
                                    </p:anim>
                                    <p:anim calcmode="lin" valueType="num">
                                      <p:cBhvr>
                                        <p:cTn id="31" dur="500" fill="hold"/>
                                        <p:tgtEl>
                                          <p:spTgt spid="3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21" grpId="0"/>
      <p:bldP spid="28" grpId="0" animBg="1"/>
      <p:bldP spid="3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文本框 19"/>
          <p:cNvSpPr txBox="1"/>
          <p:nvPr/>
        </p:nvSpPr>
        <p:spPr>
          <a:xfrm>
            <a:off x="1294231" y="2281433"/>
            <a:ext cx="9560581" cy="787523"/>
          </a:xfrm>
          <a:prstGeom prst="rect">
            <a:avLst/>
          </a:prstGeom>
          <a:noFill/>
        </p:spPr>
        <p:txBody>
          <a:bodyPr wrap="square" rtlCol="0">
            <a:spAutoFit/>
          </a:bodyPr>
          <a:lstStyle/>
          <a:p>
            <a:pPr algn="ctr">
              <a:lnSpc>
                <a:spcPct val="150000"/>
              </a:lnSpc>
              <a:spcBef>
                <a:spcPct val="0"/>
              </a:spcBef>
            </a:pPr>
            <a:r>
              <a:rPr lang="zh-CN" altLang="en-US" sz="1600">
                <a:solidFill>
                  <a:srgbClr val="404040"/>
                </a:solidFill>
                <a:latin typeface="微软雅黑" panose="020B0503020204020204" pitchFamily="34" charset="-122"/>
                <a:ea typeface="微软雅黑" panose="020B0503020204020204" pitchFamily="34" charset="-122"/>
                <a:sym typeface="微软雅黑" panose="020B0503020204020204" pitchFamily="34" charset="-122"/>
              </a:rPr>
              <a:t>要理性消费，理性消费就是量入为出、看菜吃饭，在花钱这方面，要做到不过度、不超前、不从众， 不攀比、不炫耀、不盲目。</a:t>
            </a:r>
          </a:p>
        </p:txBody>
      </p:sp>
      <p:grpSp>
        <p:nvGrpSpPr>
          <p:cNvPr id="21" name="组合 20"/>
          <p:cNvGrpSpPr/>
          <p:nvPr/>
        </p:nvGrpSpPr>
        <p:grpSpPr>
          <a:xfrm>
            <a:off x="833036" y="1506872"/>
            <a:ext cx="9970406" cy="616898"/>
            <a:chOff x="1010104" y="1333577"/>
            <a:chExt cx="9970406" cy="616898"/>
          </a:xfrm>
          <a:solidFill>
            <a:srgbClr val="159600"/>
          </a:solidFill>
        </p:grpSpPr>
        <p:cxnSp>
          <p:nvCxnSpPr>
            <p:cNvPr id="22" name="直接连接符 21"/>
            <p:cNvCxnSpPr/>
            <p:nvPr/>
          </p:nvCxnSpPr>
          <p:spPr>
            <a:xfrm>
              <a:off x="1010104" y="1717198"/>
              <a:ext cx="9970406" cy="0"/>
            </a:xfrm>
            <a:prstGeom prst="line">
              <a:avLst/>
            </a:prstGeom>
            <a:grpFill/>
            <a:ln w="28575">
              <a:solidFill>
                <a:srgbClr val="7F7F7F"/>
              </a:solidFill>
              <a:prstDash val="dash"/>
            </a:ln>
          </p:spPr>
          <p:style>
            <a:lnRef idx="1">
              <a:schemeClr val="accent1"/>
            </a:lnRef>
            <a:fillRef idx="0">
              <a:schemeClr val="accent1"/>
            </a:fillRef>
            <a:effectRef idx="0">
              <a:schemeClr val="accent1"/>
            </a:effectRef>
            <a:fontRef idx="minor">
              <a:schemeClr val="tx1"/>
            </a:fontRef>
          </p:style>
        </p:cxnSp>
        <p:sp>
          <p:nvSpPr>
            <p:cNvPr id="23" name="任意多边形: 形状 22"/>
            <p:cNvSpPr/>
            <p:nvPr/>
          </p:nvSpPr>
          <p:spPr>
            <a:xfrm>
              <a:off x="2975269" y="1333577"/>
              <a:ext cx="6758754" cy="616898"/>
            </a:xfrm>
            <a:custGeom>
              <a:avLst/>
              <a:gdLst>
                <a:gd name="connsiteX0" fmla="*/ 241650 w 3253610"/>
                <a:gd name="connsiteY0" fmla="*/ 0 h 459845"/>
                <a:gd name="connsiteX1" fmla="*/ 3025010 w 3253610"/>
                <a:gd name="connsiteY1" fmla="*/ 0 h 459845"/>
                <a:gd name="connsiteX2" fmla="*/ 3025010 w 3253610"/>
                <a:gd name="connsiteY2" fmla="*/ 2645 h 459845"/>
                <a:gd name="connsiteX3" fmla="*/ 3253610 w 3253610"/>
                <a:gd name="connsiteY3" fmla="*/ 231245 h 459845"/>
                <a:gd name="connsiteX4" fmla="*/ 3025010 w 3253610"/>
                <a:gd name="connsiteY4" fmla="*/ 459845 h 459845"/>
                <a:gd name="connsiteX5" fmla="*/ 2998773 w 3253610"/>
                <a:gd name="connsiteY5" fmla="*/ 457200 h 459845"/>
                <a:gd name="connsiteX6" fmla="*/ 254838 w 3253610"/>
                <a:gd name="connsiteY6" fmla="*/ 457200 h 459845"/>
                <a:gd name="connsiteX7" fmla="*/ 228600 w 3253610"/>
                <a:gd name="connsiteY7" fmla="*/ 459845 h 459845"/>
                <a:gd name="connsiteX8" fmla="*/ 0 w 3253610"/>
                <a:gd name="connsiteY8" fmla="*/ 231245 h 459845"/>
                <a:gd name="connsiteX9" fmla="*/ 228600 w 3253610"/>
                <a:gd name="connsiteY9" fmla="*/ 2645 h 459845"/>
                <a:gd name="connsiteX10" fmla="*/ 241650 w 3253610"/>
                <a:gd name="connsiteY10" fmla="*/ 3961 h 4598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253609" h="459845">
                  <a:moveTo>
                    <a:pt x="241650" y="0"/>
                  </a:moveTo>
                  <a:lnTo>
                    <a:pt x="3025010" y="0"/>
                  </a:lnTo>
                  <a:lnTo>
                    <a:pt x="3025010" y="2645"/>
                  </a:lnTo>
                  <a:cubicBezTo>
                    <a:pt x="3151262" y="2645"/>
                    <a:pt x="3253610" y="104993"/>
                    <a:pt x="3253610" y="231245"/>
                  </a:cubicBezTo>
                  <a:cubicBezTo>
                    <a:pt x="3253610" y="357497"/>
                    <a:pt x="3151262" y="459845"/>
                    <a:pt x="3025010" y="459845"/>
                  </a:cubicBezTo>
                  <a:lnTo>
                    <a:pt x="2998773" y="457200"/>
                  </a:lnTo>
                  <a:lnTo>
                    <a:pt x="254838" y="457200"/>
                  </a:lnTo>
                  <a:lnTo>
                    <a:pt x="228600" y="459845"/>
                  </a:lnTo>
                  <a:cubicBezTo>
                    <a:pt x="102348" y="459845"/>
                    <a:pt x="0" y="357497"/>
                    <a:pt x="0" y="231245"/>
                  </a:cubicBezTo>
                  <a:cubicBezTo>
                    <a:pt x="0" y="104993"/>
                    <a:pt x="102348" y="2645"/>
                    <a:pt x="228600" y="2645"/>
                  </a:cubicBezTo>
                  <a:lnTo>
                    <a:pt x="241650" y="3961"/>
                  </a:lnTo>
                  <a:close/>
                </a:path>
              </a:pathLst>
            </a:custGeom>
            <a:solidFill>
              <a:srgbClr val="0084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endParaRPr>
            </a:p>
          </p:txBody>
        </p:sp>
        <p:sp>
          <p:nvSpPr>
            <p:cNvPr id="24" name="文本框 23"/>
            <p:cNvSpPr txBox="1"/>
            <p:nvPr/>
          </p:nvSpPr>
          <p:spPr>
            <a:xfrm>
              <a:off x="3169088" y="1397873"/>
              <a:ext cx="6328960" cy="461665"/>
            </a:xfrm>
            <a:prstGeom prst="rect">
              <a:avLst/>
            </a:prstGeom>
            <a:noFill/>
            <a:ln>
              <a:noFill/>
            </a:ln>
          </p:spPr>
          <p:txBody>
            <a:bodyPr wrap="square" rtlCol="0">
              <a:spAutoFit/>
            </a:bodyPr>
            <a:lstStyle/>
            <a:p>
              <a:pPr algn="dist"/>
              <a:r>
                <a:rPr lang="zh-CN" altLang="en-US" sz="2400" b="1">
                  <a:solidFill>
                    <a:srgbClr val="FFFFFF"/>
                  </a:solidFill>
                  <a:latin typeface="微软雅黑" panose="020B0503020204020204" pitchFamily="34" charset="-122"/>
                  <a:ea typeface="微软雅黑" panose="020B0503020204020204" pitchFamily="34" charset="-122"/>
                </a:rPr>
                <a:t>提高自我约束能力  树立正确的消费观</a:t>
              </a:r>
            </a:p>
          </p:txBody>
        </p:sp>
      </p:grpSp>
      <p:grpSp>
        <p:nvGrpSpPr>
          <p:cNvPr id="38" name="组合 37"/>
          <p:cNvGrpSpPr/>
          <p:nvPr/>
        </p:nvGrpSpPr>
        <p:grpSpPr>
          <a:xfrm>
            <a:off x="707924" y="3526094"/>
            <a:ext cx="10655501" cy="1871816"/>
            <a:chOff x="95558" y="2152650"/>
            <a:chExt cx="10655501" cy="1871816"/>
          </a:xfrm>
        </p:grpSpPr>
        <p:sp>
          <p:nvSpPr>
            <p:cNvPr id="39" name="标注: 右箭头 38"/>
            <p:cNvSpPr/>
            <p:nvPr/>
          </p:nvSpPr>
          <p:spPr>
            <a:xfrm>
              <a:off x="95558" y="2152650"/>
              <a:ext cx="3274141" cy="1871816"/>
            </a:xfrm>
            <a:prstGeom prst="rightArrowCallout">
              <a:avLst>
                <a:gd name="adj1" fmla="val 37607"/>
                <a:gd name="adj2" fmla="val 25000"/>
                <a:gd name="adj3" fmla="val 25000"/>
                <a:gd name="adj4" fmla="val 67921"/>
              </a:avLst>
            </a:prstGeom>
            <a:solidFill>
              <a:srgbClr val="0084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endParaRPr>
            </a:p>
          </p:txBody>
        </p:sp>
        <p:sp>
          <p:nvSpPr>
            <p:cNvPr id="40" name="文本框 39"/>
            <p:cNvSpPr txBox="1"/>
            <p:nvPr/>
          </p:nvSpPr>
          <p:spPr>
            <a:xfrm>
              <a:off x="351353" y="2544845"/>
              <a:ext cx="2074450" cy="1200329"/>
            </a:xfrm>
            <a:prstGeom prst="rect">
              <a:avLst/>
            </a:prstGeom>
            <a:noFill/>
          </p:spPr>
          <p:txBody>
            <a:bodyPr wrap="square">
              <a:spAutoFit/>
            </a:bodyPr>
            <a:lstStyle/>
            <a:p>
              <a:pPr lvl="0" algn="ctr">
                <a:defRPr/>
              </a:pPr>
              <a:r>
                <a:rPr lang="zh-CN" altLang="en-US" sz="2400" b="1" kern="0">
                  <a:solidFill>
                    <a:srgbClr val="FFFFFF"/>
                  </a:solidFill>
                  <a:latin typeface="微软雅黑" panose="020B0503020204020204" pitchFamily="34" charset="-122"/>
                  <a:ea typeface="微软雅黑" panose="020B0503020204020204" pitchFamily="34" charset="-122"/>
                  <a:cs typeface="+mn-ea"/>
                  <a:sym typeface="思源黑体 CN Bold" panose="020B0800000000000000" pitchFamily="34" charset="-122"/>
                </a:rPr>
                <a:t>重视个人信观。信用，树立牢固的诚</a:t>
              </a:r>
            </a:p>
          </p:txBody>
        </p:sp>
        <p:sp>
          <p:nvSpPr>
            <p:cNvPr id="41" name="矩形 40"/>
            <p:cNvSpPr/>
            <p:nvPr/>
          </p:nvSpPr>
          <p:spPr>
            <a:xfrm>
              <a:off x="3637936" y="2441284"/>
              <a:ext cx="7113123" cy="1002967"/>
            </a:xfrm>
            <a:prstGeom prst="rect">
              <a:avLst/>
            </a:prstGeom>
            <a:noFill/>
            <a:ln w="9525">
              <a:noFill/>
            </a:ln>
          </p:spPr>
          <p:txBody>
            <a:bodyPr wrap="square" anchor="t">
              <a:spAutoFit/>
            </a:bodyPr>
            <a:lstStyle/>
            <a:p>
              <a:pPr algn="just" fontAlgn="auto">
                <a:lnSpc>
                  <a:spcPct val="200000"/>
                </a:lnSpc>
              </a:pPr>
              <a:r>
                <a:rPr lang="zh-CN" altLang="en-US" sz="1600">
                  <a:solidFill>
                    <a:srgbClr val="404040"/>
                  </a:solidFill>
                  <a:latin typeface="微软雅黑" panose="020B0503020204020204" pitchFamily="34" charset="-122"/>
                  <a:ea typeface="微软雅黑" panose="020B0503020204020204" pitchFamily="34" charset="-122"/>
                  <a:cs typeface="字魂58号-创中黑" panose="00000500000000000000" charset="-122"/>
                </a:rPr>
                <a:t>大学生热衷于网贷消费也与对个人信用认知度较低有关，认为互联网信用对未来没有影响，这显然是不正确的。学生要重视个人信用，树立牢固的诚信观。</a:t>
              </a:r>
            </a:p>
          </p:txBody>
        </p:sp>
      </p:grpSp>
    </p:spTree>
    <p:custDataLst>
      <p:tags r:id="rId1"/>
    </p:custDataLst>
  </p:cSld>
  <p:clrMapOvr>
    <a:masterClrMapping/>
  </p:clrMapOvr>
  <p:transition spd="slow" advTm="300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6" presetClass="entr" presetSubtype="21" fill="hold" nodeType="after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barn(inVertical)">
                                      <p:cBhvr>
                                        <p:cTn id="7" dur="500"/>
                                        <p:tgtEl>
                                          <p:spTgt spid="21"/>
                                        </p:tgtEl>
                                      </p:cBhvr>
                                    </p:animEffect>
                                  </p:childTnLst>
                                </p:cTn>
                              </p:par>
                            </p:childTnLst>
                          </p:cTn>
                        </p:par>
                        <p:par>
                          <p:cTn id="8" fill="hold" nodeType="afterGroup">
                            <p:stCondLst>
                              <p:cond delay="500"/>
                            </p:stCondLst>
                            <p:childTnLst>
                              <p:par>
                                <p:cTn id="9" presetID="16" presetClass="entr" presetSubtype="21" fill="hold" grpId="1" nodeType="after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barn(inVertical)">
                                      <p:cBhvr>
                                        <p:cTn id="11" dur="500"/>
                                        <p:tgtEl>
                                          <p:spTgt spid="20"/>
                                        </p:tgtEl>
                                      </p:cBhvr>
                                    </p:animEffect>
                                  </p:childTnLst>
                                </p:cTn>
                              </p:par>
                            </p:childTnLst>
                          </p:cTn>
                        </p:par>
                        <p:par>
                          <p:cTn id="12" fill="hold" nodeType="afterGroup">
                            <p:stCondLst>
                              <p:cond delay="1000"/>
                            </p:stCondLst>
                            <p:childTnLst>
                              <p:par>
                                <p:cTn id="13" presetID="2" presetClass="entr" presetSubtype="8" fill="hold" nodeType="afterEffect">
                                  <p:stCondLst>
                                    <p:cond delay="0"/>
                                  </p:stCondLst>
                                  <p:childTnLst>
                                    <p:set>
                                      <p:cBhvr>
                                        <p:cTn id="14" dur="1" fill="hold">
                                          <p:stCondLst>
                                            <p:cond delay="0"/>
                                          </p:stCondLst>
                                        </p:cTn>
                                        <p:tgtEl>
                                          <p:spTgt spid="38"/>
                                        </p:tgtEl>
                                        <p:attrNameLst>
                                          <p:attrName>style.visibility</p:attrName>
                                        </p:attrNameLst>
                                      </p:cBhvr>
                                      <p:to>
                                        <p:strVal val="visible"/>
                                      </p:to>
                                    </p:set>
                                    <p:anim calcmode="lin" valueType="num">
                                      <p:cBhvr additive="base">
                                        <p:cTn id="15" dur="500" fill="hold"/>
                                        <p:tgtEl>
                                          <p:spTgt spid="38"/>
                                        </p:tgtEl>
                                        <p:attrNameLst>
                                          <p:attrName>ppt_x</p:attrName>
                                        </p:attrNameLst>
                                      </p:cBhvr>
                                      <p:tavLst>
                                        <p:tav tm="0">
                                          <p:val>
                                            <p:strVal val="0-#ppt_w/2"/>
                                          </p:val>
                                        </p:tav>
                                        <p:tav tm="100000">
                                          <p:val>
                                            <p:strVal val="#ppt_x"/>
                                          </p:val>
                                        </p:tav>
                                      </p:tavLst>
                                    </p:anim>
                                    <p:anim calcmode="lin" valueType="num">
                                      <p:cBhvr additive="base">
                                        <p:cTn id="16" dur="500" fill="hold"/>
                                        <p:tgtEl>
                                          <p:spTgt spid="3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4" name="流程图: 过程 23"/>
          <p:cNvSpPr/>
          <p:nvPr/>
        </p:nvSpPr>
        <p:spPr>
          <a:xfrm>
            <a:off x="1083577" y="1330325"/>
            <a:ext cx="10012256" cy="4197350"/>
          </a:xfrm>
          <a:prstGeom prst="flowChartProcess">
            <a:avLst/>
          </a:prstGeom>
          <a:solidFill>
            <a:schemeClr val="bg1"/>
          </a:solidFill>
          <a:ln>
            <a:noFill/>
          </a:ln>
          <a:effectLst>
            <a:outerShdw blurRad="317500" sx="102000" sy="102000" algn="ctr" rotWithShape="0">
              <a:srgbClr val="0A94A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5" name="图片 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953500" y="0"/>
            <a:ext cx="3238500" cy="1816100"/>
          </a:xfrm>
          <a:prstGeom prst="rect">
            <a:avLst/>
          </a:prstGeom>
        </p:spPr>
      </p:pic>
      <p:pic>
        <p:nvPicPr>
          <p:cNvPr id="6" name="图片 5"/>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0" y="4406900"/>
            <a:ext cx="2654300" cy="2451100"/>
          </a:xfrm>
          <a:prstGeom prst="rect">
            <a:avLst/>
          </a:prstGeom>
        </p:spPr>
      </p:pic>
      <p:sp>
        <p:nvSpPr>
          <p:cNvPr id="9" name="文本框 8"/>
          <p:cNvSpPr txBox="1"/>
          <p:nvPr/>
        </p:nvSpPr>
        <p:spPr>
          <a:xfrm>
            <a:off x="1989370" y="2079744"/>
            <a:ext cx="2113079" cy="1107996"/>
          </a:xfrm>
          <a:prstGeom prst="rect">
            <a:avLst/>
          </a:prstGeom>
          <a:noFill/>
        </p:spPr>
        <p:txBody>
          <a:bodyPr wrap="none" rtlCol="0">
            <a:spAutoFit/>
          </a:bodyPr>
          <a:lstStyle/>
          <a:p>
            <a:r>
              <a:rPr lang="zh-CN" altLang="en-US" sz="6600" b="1" smtClean="0">
                <a:solidFill>
                  <a:schemeClr val="tx1">
                    <a:lumMod val="85000"/>
                    <a:lumOff val="15000"/>
                  </a:schemeClr>
                </a:solidFill>
                <a:cs typeface="+mn-ea"/>
                <a:sym typeface="+mn-lt"/>
              </a:rPr>
              <a:t>目 录</a:t>
            </a:r>
            <a:endParaRPr lang="zh-CN" altLang="en-US" sz="6600" b="1">
              <a:solidFill>
                <a:schemeClr val="tx1">
                  <a:lumMod val="85000"/>
                  <a:lumOff val="15000"/>
                </a:schemeClr>
              </a:solidFill>
              <a:cs typeface="+mn-ea"/>
              <a:sym typeface="+mn-lt"/>
            </a:endParaRPr>
          </a:p>
        </p:txBody>
      </p:sp>
      <p:sp>
        <p:nvSpPr>
          <p:cNvPr id="10" name="圆角矩形 9"/>
          <p:cNvSpPr/>
          <p:nvPr/>
        </p:nvSpPr>
        <p:spPr>
          <a:xfrm>
            <a:off x="4680005" y="1911388"/>
            <a:ext cx="1409700" cy="647700"/>
          </a:xfrm>
          <a:prstGeom prst="roundRect">
            <a:avLst>
              <a:gd name="adj" fmla="val 50000"/>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smtClean="0">
                <a:solidFill>
                  <a:schemeClr val="bg1"/>
                </a:solidFill>
                <a:latin typeface="Impact" panose="020B0806030902050204" pitchFamily="34" charset="0"/>
                <a:cs typeface="+mn-ea"/>
                <a:sym typeface="+mn-lt"/>
              </a:rPr>
              <a:t>1</a:t>
            </a:r>
            <a:endParaRPr lang="zh-CN" altLang="en-US" sz="2400">
              <a:solidFill>
                <a:schemeClr val="bg1"/>
              </a:solidFill>
              <a:latin typeface="Impact" panose="020B0806030902050204" pitchFamily="34" charset="0"/>
              <a:cs typeface="+mn-ea"/>
              <a:sym typeface="+mn-lt"/>
            </a:endParaRPr>
          </a:p>
        </p:txBody>
      </p:sp>
      <p:sp>
        <p:nvSpPr>
          <p:cNvPr id="11" name="圆角矩形 10"/>
          <p:cNvSpPr/>
          <p:nvPr/>
        </p:nvSpPr>
        <p:spPr>
          <a:xfrm>
            <a:off x="4699055" y="2752525"/>
            <a:ext cx="1409700" cy="647700"/>
          </a:xfrm>
          <a:prstGeom prst="roundRect">
            <a:avLst>
              <a:gd name="adj" fmla="val 50000"/>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smtClean="0">
                <a:solidFill>
                  <a:schemeClr val="bg1"/>
                </a:solidFill>
                <a:latin typeface="Impact" panose="020B0806030902050204" pitchFamily="34" charset="0"/>
                <a:cs typeface="+mn-ea"/>
                <a:sym typeface="+mn-lt"/>
              </a:rPr>
              <a:t>2</a:t>
            </a:r>
            <a:endParaRPr lang="zh-CN" altLang="en-US" sz="2400">
              <a:solidFill>
                <a:schemeClr val="bg1"/>
              </a:solidFill>
              <a:latin typeface="Impact" panose="020B0806030902050204" pitchFamily="34" charset="0"/>
              <a:cs typeface="+mn-ea"/>
              <a:sym typeface="+mn-lt"/>
            </a:endParaRPr>
          </a:p>
        </p:txBody>
      </p:sp>
      <p:sp>
        <p:nvSpPr>
          <p:cNvPr id="12" name="圆角矩形 11"/>
          <p:cNvSpPr/>
          <p:nvPr/>
        </p:nvSpPr>
        <p:spPr>
          <a:xfrm>
            <a:off x="4680005" y="3567693"/>
            <a:ext cx="1409700" cy="647700"/>
          </a:xfrm>
          <a:prstGeom prst="roundRect">
            <a:avLst>
              <a:gd name="adj" fmla="val 50000"/>
            </a:avLst>
          </a:pr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smtClean="0">
                <a:solidFill>
                  <a:schemeClr val="bg1"/>
                </a:solidFill>
                <a:latin typeface="Impact" panose="020B0806030902050204" pitchFamily="34" charset="0"/>
                <a:cs typeface="+mn-ea"/>
                <a:sym typeface="+mn-lt"/>
              </a:rPr>
              <a:t>3</a:t>
            </a:r>
            <a:endParaRPr lang="zh-CN" altLang="en-US" sz="2400">
              <a:solidFill>
                <a:schemeClr val="bg1"/>
              </a:solidFill>
              <a:latin typeface="Impact" panose="020B0806030902050204" pitchFamily="34" charset="0"/>
              <a:cs typeface="+mn-ea"/>
              <a:sym typeface="+mn-lt"/>
            </a:endParaRPr>
          </a:p>
        </p:txBody>
      </p:sp>
      <p:sp>
        <p:nvSpPr>
          <p:cNvPr id="13" name="圆角矩形 12"/>
          <p:cNvSpPr/>
          <p:nvPr/>
        </p:nvSpPr>
        <p:spPr>
          <a:xfrm>
            <a:off x="4680005" y="4387317"/>
            <a:ext cx="1409700" cy="647700"/>
          </a:xfrm>
          <a:prstGeom prst="roundRect">
            <a:avLst>
              <a:gd name="adj" fmla="val 50000"/>
            </a:avLst>
          </a:pr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smtClean="0">
                <a:solidFill>
                  <a:schemeClr val="bg1"/>
                </a:solidFill>
                <a:latin typeface="Impact" panose="020B0806030902050204" pitchFamily="34" charset="0"/>
                <a:cs typeface="+mn-ea"/>
                <a:sym typeface="+mn-lt"/>
              </a:rPr>
              <a:t>4</a:t>
            </a:r>
            <a:endParaRPr lang="zh-CN" altLang="en-US" sz="2400">
              <a:solidFill>
                <a:schemeClr val="bg1"/>
              </a:solidFill>
              <a:latin typeface="Impact" panose="020B0806030902050204" pitchFamily="34" charset="0"/>
              <a:cs typeface="+mn-ea"/>
              <a:sym typeface="+mn-lt"/>
            </a:endParaRPr>
          </a:p>
        </p:txBody>
      </p:sp>
      <p:sp>
        <p:nvSpPr>
          <p:cNvPr id="14" name="文本框 13"/>
          <p:cNvSpPr txBox="1"/>
          <p:nvPr/>
        </p:nvSpPr>
        <p:spPr>
          <a:xfrm>
            <a:off x="6236218" y="1939554"/>
            <a:ext cx="3032125" cy="583565"/>
          </a:xfrm>
          <a:prstGeom prst="rect">
            <a:avLst/>
          </a:prstGeom>
          <a:noFill/>
        </p:spPr>
        <p:txBody>
          <a:bodyPr wrap="none" rtlCol="0">
            <a:spAutoFit/>
          </a:bodyPr>
          <a:lstStyle/>
          <a:p>
            <a:r>
              <a:rPr lang="zh-CN" altLang="en-US" sz="3200" b="1" smtClean="0">
                <a:cs typeface="+mn-ea"/>
                <a:sym typeface="+mn-lt"/>
              </a:rPr>
              <a:t>校园网贷是什么</a:t>
            </a:r>
          </a:p>
        </p:txBody>
      </p:sp>
      <p:sp>
        <p:nvSpPr>
          <p:cNvPr id="15" name="文本框 14"/>
          <p:cNvSpPr txBox="1"/>
          <p:nvPr/>
        </p:nvSpPr>
        <p:spPr>
          <a:xfrm>
            <a:off x="6236218" y="2793937"/>
            <a:ext cx="4253230" cy="583565"/>
          </a:xfrm>
          <a:prstGeom prst="rect">
            <a:avLst/>
          </a:prstGeom>
          <a:noFill/>
        </p:spPr>
        <p:txBody>
          <a:bodyPr wrap="none" rtlCol="0">
            <a:spAutoFit/>
          </a:bodyPr>
          <a:lstStyle/>
          <a:p>
            <a:r>
              <a:rPr lang="zh-CN" altLang="en-US" sz="3200" b="1" smtClean="0">
                <a:cs typeface="+mn-ea"/>
                <a:sym typeface="+mn-lt"/>
              </a:rPr>
              <a:t>为什么会选择校园网贷</a:t>
            </a:r>
          </a:p>
        </p:txBody>
      </p:sp>
      <p:sp>
        <p:nvSpPr>
          <p:cNvPr id="16" name="文本框 15"/>
          <p:cNvSpPr txBox="1"/>
          <p:nvPr/>
        </p:nvSpPr>
        <p:spPr>
          <a:xfrm>
            <a:off x="6236218" y="3609105"/>
            <a:ext cx="3846195" cy="583565"/>
          </a:xfrm>
          <a:prstGeom prst="rect">
            <a:avLst/>
          </a:prstGeom>
          <a:noFill/>
        </p:spPr>
        <p:txBody>
          <a:bodyPr wrap="none" rtlCol="0">
            <a:spAutoFit/>
          </a:bodyPr>
          <a:lstStyle/>
          <a:p>
            <a:r>
              <a:rPr lang="zh-CN" altLang="en-US" sz="3200" b="1" smtClean="0">
                <a:cs typeface="+mn-ea"/>
                <a:sym typeface="+mn-lt"/>
              </a:rPr>
              <a:t>校园网贷存在的风险</a:t>
            </a:r>
          </a:p>
        </p:txBody>
      </p:sp>
      <p:sp>
        <p:nvSpPr>
          <p:cNvPr id="17" name="文本框 16"/>
          <p:cNvSpPr txBox="1"/>
          <p:nvPr/>
        </p:nvSpPr>
        <p:spPr>
          <a:xfrm>
            <a:off x="6236218" y="4428729"/>
            <a:ext cx="3846195" cy="583565"/>
          </a:xfrm>
          <a:prstGeom prst="rect">
            <a:avLst/>
          </a:prstGeom>
          <a:noFill/>
        </p:spPr>
        <p:txBody>
          <a:bodyPr wrap="none" rtlCol="0">
            <a:spAutoFit/>
          </a:bodyPr>
          <a:lstStyle/>
          <a:p>
            <a:r>
              <a:rPr lang="zh-CN" altLang="en-US" sz="3200" b="1" smtClean="0">
                <a:cs typeface="+mn-ea"/>
                <a:sym typeface="+mn-lt"/>
              </a:rPr>
              <a:t>对于校园网贷的对策</a:t>
            </a:r>
          </a:p>
        </p:txBody>
      </p:sp>
      <p:sp>
        <p:nvSpPr>
          <p:cNvPr id="18" name="文本框 17"/>
          <p:cNvSpPr txBox="1"/>
          <p:nvPr/>
        </p:nvSpPr>
        <p:spPr>
          <a:xfrm>
            <a:off x="1709345" y="3218518"/>
            <a:ext cx="2673127" cy="523220"/>
          </a:xfrm>
          <a:prstGeom prst="rect">
            <a:avLst/>
          </a:prstGeom>
          <a:noFill/>
        </p:spPr>
        <p:txBody>
          <a:bodyPr wrap="square" rtlCol="0">
            <a:spAutoFit/>
            <a:scene3d>
              <a:camera prst="orthographicFront"/>
              <a:lightRig rig="threePt" dir="t"/>
            </a:scene3d>
            <a:sp3d contourW="12700"/>
          </a:bodyPr>
          <a:lstStyle/>
          <a:p>
            <a:pPr algn="ctr"/>
            <a:r>
              <a:rPr lang="en-US" altLang="zh-CN" sz="2800" b="1">
                <a:solidFill>
                  <a:schemeClr val="tx1">
                    <a:lumMod val="85000"/>
                    <a:lumOff val="15000"/>
                  </a:schemeClr>
                </a:solidFill>
                <a:cs typeface="+mn-ea"/>
                <a:sym typeface="+mn-lt"/>
              </a:rPr>
              <a:t>CONTENTS</a:t>
            </a:r>
            <a:endParaRPr lang="zh-CN" altLang="en-US" sz="2800" b="1">
              <a:solidFill>
                <a:schemeClr val="tx1">
                  <a:lumMod val="85000"/>
                  <a:lumOff val="15000"/>
                </a:schemeClr>
              </a:solidFill>
              <a:cs typeface="+mn-ea"/>
              <a:sym typeface="+mn-lt"/>
            </a:endParaRPr>
          </a:p>
        </p:txBody>
      </p:sp>
    </p:spTree>
  </p:cSld>
  <p:clrMapOvr>
    <a:masterClrMapping/>
  </p:clrMapOvr>
  <p:transition advTm="2000">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1+#ppt_w/2"/>
                                          </p:val>
                                        </p:tav>
                                        <p:tav tm="100000">
                                          <p:val>
                                            <p:strVal val="#ppt_x"/>
                                          </p:val>
                                        </p:tav>
                                      </p:tavLst>
                                    </p:anim>
                                    <p:anim calcmode="lin" valueType="num">
                                      <p:cBhvr additive="base">
                                        <p:cTn id="8" dur="500" fill="hold"/>
                                        <p:tgtEl>
                                          <p:spTgt spid="9"/>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18"/>
                                        </p:tgtEl>
                                        <p:attrNameLst>
                                          <p:attrName>style.visibility</p:attrName>
                                        </p:attrNameLst>
                                      </p:cBhvr>
                                      <p:to>
                                        <p:strVal val="visible"/>
                                      </p:to>
                                    </p:set>
                                    <p:anim calcmode="lin" valueType="num">
                                      <p:cBhvr additive="base">
                                        <p:cTn id="11" dur="500" fill="hold"/>
                                        <p:tgtEl>
                                          <p:spTgt spid="18"/>
                                        </p:tgtEl>
                                        <p:attrNameLst>
                                          <p:attrName>ppt_x</p:attrName>
                                        </p:attrNameLst>
                                      </p:cBhvr>
                                      <p:tavLst>
                                        <p:tav tm="0">
                                          <p:val>
                                            <p:strVal val="1+#ppt_w/2"/>
                                          </p:val>
                                        </p:tav>
                                        <p:tav tm="100000">
                                          <p:val>
                                            <p:strVal val="#ppt_x"/>
                                          </p:val>
                                        </p:tav>
                                      </p:tavLst>
                                    </p:anim>
                                    <p:anim calcmode="lin" valueType="num">
                                      <p:cBhvr additive="base">
                                        <p:cTn id="12" dur="500" fill="hold"/>
                                        <p:tgtEl>
                                          <p:spTgt spid="18"/>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nodeType="afterGroup">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additive="base">
                                        <p:cTn id="17" dur="500" fill="hold"/>
                                        <p:tgtEl>
                                          <p:spTgt spid="10"/>
                                        </p:tgtEl>
                                        <p:attrNameLst>
                                          <p:attrName>ppt_x</p:attrName>
                                        </p:attrNameLst>
                                      </p:cBhvr>
                                      <p:tavLst>
                                        <p:tav tm="0">
                                          <p:val>
                                            <p:strVal val="#ppt_x"/>
                                          </p:val>
                                        </p:tav>
                                        <p:tav tm="100000">
                                          <p:val>
                                            <p:strVal val="#ppt_x"/>
                                          </p:val>
                                        </p:tav>
                                      </p:tavLst>
                                    </p:anim>
                                    <p:anim calcmode="lin" valueType="num">
                                      <p:cBhvr additive="base">
                                        <p:cTn id="18" dur="500" fill="hold"/>
                                        <p:tgtEl>
                                          <p:spTgt spid="10"/>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anim calcmode="lin" valueType="num">
                                      <p:cBhvr additive="base">
                                        <p:cTn id="21" dur="500" fill="hold"/>
                                        <p:tgtEl>
                                          <p:spTgt spid="11"/>
                                        </p:tgtEl>
                                        <p:attrNameLst>
                                          <p:attrName>ppt_x</p:attrName>
                                        </p:attrNameLst>
                                      </p:cBhvr>
                                      <p:tavLst>
                                        <p:tav tm="0">
                                          <p:val>
                                            <p:strVal val="#ppt_x"/>
                                          </p:val>
                                        </p:tav>
                                        <p:tav tm="100000">
                                          <p:val>
                                            <p:strVal val="#ppt_x"/>
                                          </p:val>
                                        </p:tav>
                                      </p:tavLst>
                                    </p:anim>
                                    <p:anim calcmode="lin" valueType="num">
                                      <p:cBhvr additive="base">
                                        <p:cTn id="22" dur="500" fill="hold"/>
                                        <p:tgtEl>
                                          <p:spTgt spid="11"/>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ppt_x"/>
                                          </p:val>
                                        </p:tav>
                                        <p:tav tm="100000">
                                          <p:val>
                                            <p:strVal val="#ppt_x"/>
                                          </p:val>
                                        </p:tav>
                                      </p:tavLst>
                                    </p:anim>
                                    <p:anim calcmode="lin" valueType="num">
                                      <p:cBhvr additive="base">
                                        <p:cTn id="26" dur="500" fill="hold"/>
                                        <p:tgtEl>
                                          <p:spTgt spid="12"/>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13"/>
                                        </p:tgtEl>
                                        <p:attrNameLst>
                                          <p:attrName>style.visibility</p:attrName>
                                        </p:attrNameLst>
                                      </p:cBhvr>
                                      <p:to>
                                        <p:strVal val="visible"/>
                                      </p:to>
                                    </p:set>
                                    <p:anim calcmode="lin" valueType="num">
                                      <p:cBhvr additive="base">
                                        <p:cTn id="29" dur="500" fill="hold"/>
                                        <p:tgtEl>
                                          <p:spTgt spid="13"/>
                                        </p:tgtEl>
                                        <p:attrNameLst>
                                          <p:attrName>ppt_x</p:attrName>
                                        </p:attrNameLst>
                                      </p:cBhvr>
                                      <p:tavLst>
                                        <p:tav tm="0">
                                          <p:val>
                                            <p:strVal val="#ppt_x"/>
                                          </p:val>
                                        </p:tav>
                                        <p:tav tm="100000">
                                          <p:val>
                                            <p:strVal val="#ppt_x"/>
                                          </p:val>
                                        </p:tav>
                                      </p:tavLst>
                                    </p:anim>
                                    <p:anim calcmode="lin" valueType="num">
                                      <p:cBhvr additive="base">
                                        <p:cTn id="30" dur="500" fill="hold"/>
                                        <p:tgtEl>
                                          <p:spTgt spid="13"/>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14"/>
                                        </p:tgtEl>
                                        <p:attrNameLst>
                                          <p:attrName>style.visibility</p:attrName>
                                        </p:attrNameLst>
                                      </p:cBhvr>
                                      <p:to>
                                        <p:strVal val="visible"/>
                                      </p:to>
                                    </p:set>
                                    <p:anim calcmode="lin" valueType="num">
                                      <p:cBhvr additive="base">
                                        <p:cTn id="33" dur="500" fill="hold"/>
                                        <p:tgtEl>
                                          <p:spTgt spid="14"/>
                                        </p:tgtEl>
                                        <p:attrNameLst>
                                          <p:attrName>ppt_x</p:attrName>
                                        </p:attrNameLst>
                                      </p:cBhvr>
                                      <p:tavLst>
                                        <p:tav tm="0">
                                          <p:val>
                                            <p:strVal val="#ppt_x"/>
                                          </p:val>
                                        </p:tav>
                                        <p:tav tm="100000">
                                          <p:val>
                                            <p:strVal val="#ppt_x"/>
                                          </p:val>
                                        </p:tav>
                                      </p:tavLst>
                                    </p:anim>
                                    <p:anim calcmode="lin" valueType="num">
                                      <p:cBhvr additive="base">
                                        <p:cTn id="34" dur="500" fill="hold"/>
                                        <p:tgtEl>
                                          <p:spTgt spid="14"/>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15"/>
                                        </p:tgtEl>
                                        <p:attrNameLst>
                                          <p:attrName>style.visibility</p:attrName>
                                        </p:attrNameLst>
                                      </p:cBhvr>
                                      <p:to>
                                        <p:strVal val="visible"/>
                                      </p:to>
                                    </p:set>
                                    <p:anim calcmode="lin" valueType="num">
                                      <p:cBhvr additive="base">
                                        <p:cTn id="37" dur="500" fill="hold"/>
                                        <p:tgtEl>
                                          <p:spTgt spid="15"/>
                                        </p:tgtEl>
                                        <p:attrNameLst>
                                          <p:attrName>ppt_x</p:attrName>
                                        </p:attrNameLst>
                                      </p:cBhvr>
                                      <p:tavLst>
                                        <p:tav tm="0">
                                          <p:val>
                                            <p:strVal val="#ppt_x"/>
                                          </p:val>
                                        </p:tav>
                                        <p:tav tm="100000">
                                          <p:val>
                                            <p:strVal val="#ppt_x"/>
                                          </p:val>
                                        </p:tav>
                                      </p:tavLst>
                                    </p:anim>
                                    <p:anim calcmode="lin" valueType="num">
                                      <p:cBhvr additive="base">
                                        <p:cTn id="38" dur="500" fill="hold"/>
                                        <p:tgtEl>
                                          <p:spTgt spid="15"/>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16"/>
                                        </p:tgtEl>
                                        <p:attrNameLst>
                                          <p:attrName>style.visibility</p:attrName>
                                        </p:attrNameLst>
                                      </p:cBhvr>
                                      <p:to>
                                        <p:strVal val="visible"/>
                                      </p:to>
                                    </p:set>
                                    <p:anim calcmode="lin" valueType="num">
                                      <p:cBhvr additive="base">
                                        <p:cTn id="41" dur="500" fill="hold"/>
                                        <p:tgtEl>
                                          <p:spTgt spid="16"/>
                                        </p:tgtEl>
                                        <p:attrNameLst>
                                          <p:attrName>ppt_x</p:attrName>
                                        </p:attrNameLst>
                                      </p:cBhvr>
                                      <p:tavLst>
                                        <p:tav tm="0">
                                          <p:val>
                                            <p:strVal val="#ppt_x"/>
                                          </p:val>
                                        </p:tav>
                                        <p:tav tm="100000">
                                          <p:val>
                                            <p:strVal val="#ppt_x"/>
                                          </p:val>
                                        </p:tav>
                                      </p:tavLst>
                                    </p:anim>
                                    <p:anim calcmode="lin" valueType="num">
                                      <p:cBhvr additive="base">
                                        <p:cTn id="42" dur="500" fill="hold"/>
                                        <p:tgtEl>
                                          <p:spTgt spid="16"/>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17"/>
                                        </p:tgtEl>
                                        <p:attrNameLst>
                                          <p:attrName>style.visibility</p:attrName>
                                        </p:attrNameLst>
                                      </p:cBhvr>
                                      <p:to>
                                        <p:strVal val="visible"/>
                                      </p:to>
                                    </p:set>
                                    <p:anim calcmode="lin" valueType="num">
                                      <p:cBhvr additive="base">
                                        <p:cTn id="45" dur="500" fill="hold"/>
                                        <p:tgtEl>
                                          <p:spTgt spid="17"/>
                                        </p:tgtEl>
                                        <p:attrNameLst>
                                          <p:attrName>ppt_x</p:attrName>
                                        </p:attrNameLst>
                                      </p:cBhvr>
                                      <p:tavLst>
                                        <p:tav tm="0">
                                          <p:val>
                                            <p:strVal val="#ppt_x"/>
                                          </p:val>
                                        </p:tav>
                                        <p:tav tm="100000">
                                          <p:val>
                                            <p:strVal val="#ppt_x"/>
                                          </p:val>
                                        </p:tav>
                                      </p:tavLst>
                                    </p:anim>
                                    <p:anim calcmode="lin" valueType="num">
                                      <p:cBhvr additive="base">
                                        <p:cTn id="46"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animBg="1"/>
      <p:bldP spid="11" grpId="0" animBg="1"/>
      <p:bldP spid="12" grpId="0" animBg="1"/>
      <p:bldP spid="13" grpId="0" animBg="1"/>
      <p:bldP spid="14" grpId="0"/>
      <p:bldP spid="15" grpId="0"/>
      <p:bldP spid="16" grpId="0"/>
      <p:bldP spid="17" grpId="0"/>
      <p:bldP spid="1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960208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pic>
        <p:nvPicPr>
          <p:cNvPr id="5" name="图片 4"/>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flipH="1">
            <a:off x="0" y="0"/>
            <a:ext cx="3238500" cy="1816100"/>
          </a:xfrm>
          <a:prstGeom prst="rect">
            <a:avLst/>
          </a:prstGeom>
        </p:spPr>
      </p:pic>
      <p:pic>
        <p:nvPicPr>
          <p:cNvPr id="6" name="图片 5"/>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flipH="1">
            <a:off x="9537700" y="4406900"/>
            <a:ext cx="2654300" cy="2451100"/>
          </a:xfrm>
          <a:prstGeom prst="rect">
            <a:avLst/>
          </a:prstGeom>
        </p:spPr>
      </p:pic>
      <p:sp>
        <p:nvSpPr>
          <p:cNvPr id="13" name="流程图: 过程 12"/>
          <p:cNvSpPr/>
          <p:nvPr/>
        </p:nvSpPr>
        <p:spPr>
          <a:xfrm>
            <a:off x="1089872" y="1330325"/>
            <a:ext cx="10012256" cy="4197350"/>
          </a:xfrm>
          <a:prstGeom prst="flowChartProcess">
            <a:avLst/>
          </a:prstGeom>
          <a:solidFill>
            <a:schemeClr val="bg1"/>
          </a:solidFill>
          <a:ln>
            <a:noFill/>
          </a:ln>
          <a:effectLst>
            <a:outerShdw blurRad="317500" sx="102000" sy="102000" algn="ctr" rotWithShape="0">
              <a:srgbClr val="0A94A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9" name="椭圆 8"/>
          <p:cNvSpPr/>
          <p:nvPr/>
        </p:nvSpPr>
        <p:spPr>
          <a:xfrm>
            <a:off x="9537620" y="633722"/>
            <a:ext cx="1947553" cy="1947553"/>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7200" b="1" smtClean="0">
                <a:solidFill>
                  <a:schemeClr val="bg1"/>
                </a:solidFill>
                <a:latin typeface="Impact" panose="020B0806030902050204" pitchFamily="34" charset="0"/>
                <a:cs typeface="+mn-ea"/>
                <a:sym typeface="+mn-lt"/>
              </a:rPr>
              <a:t>01</a:t>
            </a:r>
            <a:endParaRPr lang="zh-CN" altLang="en-US" sz="7200" b="1">
              <a:solidFill>
                <a:schemeClr val="bg1"/>
              </a:solidFill>
              <a:latin typeface="Impact" panose="020B0806030902050204" pitchFamily="34" charset="0"/>
              <a:cs typeface="+mn-ea"/>
              <a:sym typeface="+mn-lt"/>
            </a:endParaRPr>
          </a:p>
        </p:txBody>
      </p:sp>
      <p:pic>
        <p:nvPicPr>
          <p:cNvPr id="2" name="图片 1"/>
          <p:cNvPicPr>
            <a:picLocks noChangeAspect="1"/>
          </p:cNvPicPr>
          <p:nvPr/>
        </p:nvPicPr>
        <p:blipFill>
          <a:blip r:embed="rId6" cstate="email">
            <a:extLst>
              <a:ext uri="{28A0092B-C50C-407E-A947-70E740481C1C}">
                <a14:useLocalDpi xmlns:a14="http://schemas.microsoft.com/office/drawing/2010/main"/>
              </a:ext>
            </a:extLst>
          </a:blip>
          <a:srcRect/>
          <a:stretch>
            <a:fillRect/>
          </a:stretch>
        </p:blipFill>
        <p:spPr>
          <a:xfrm>
            <a:off x="117987" y="712871"/>
            <a:ext cx="4100051" cy="6705568"/>
          </a:xfrm>
          <a:prstGeom prst="rect">
            <a:avLst/>
          </a:prstGeom>
        </p:spPr>
      </p:pic>
      <p:sp>
        <p:nvSpPr>
          <p:cNvPr id="3" name="PA-图形"/>
          <p:cNvSpPr txBox="1"/>
          <p:nvPr>
            <p:custDataLst>
              <p:tags r:id="rId1"/>
            </p:custDataLst>
          </p:nvPr>
        </p:nvSpPr>
        <p:spPr>
          <a:xfrm>
            <a:off x="4218354" y="2875881"/>
            <a:ext cx="6104554" cy="1106805"/>
          </a:xfrm>
          <a:prstGeom prst="rect">
            <a:avLst/>
          </a:prstGeom>
          <a:noFill/>
        </p:spPr>
        <p:txBody>
          <a:bodyPr wrap="square" rtlCol="0">
            <a:spAutoFit/>
          </a:bodyPr>
          <a:lstStyle/>
          <a:p>
            <a:pPr algn="ctr"/>
            <a:r>
              <a:rPr lang="zh-CN" altLang="en-US" sz="6600" dirty="0">
                <a:solidFill>
                  <a:schemeClr val="tx1">
                    <a:lumMod val="65000"/>
                    <a:lumOff val="35000"/>
                  </a:schemeClr>
                </a:solidFill>
                <a:latin typeface="阿里汉仪智能黑体" panose="00020600040101010101" pitchFamily="18" charset="-122"/>
                <a:ea typeface="阿里汉仪智能黑体" panose="00020600040101010101" pitchFamily="18" charset="-122"/>
                <a:cs typeface="思源黑体 CN Normal" panose="020B0400000000000000" charset="-122"/>
              </a:rPr>
              <a:t>校园网贷是什么</a:t>
            </a:r>
          </a:p>
        </p:txBody>
      </p:sp>
    </p:spTree>
  </p:cSld>
  <p:clrMapOvr>
    <a:masterClrMapping/>
  </p:clrMapOvr>
  <p:transition advTm="2000">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2" presetClass="entr" presetSubtype="8"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750" fill="hold"/>
                                        <p:tgtEl>
                                          <p:spTgt spid="2"/>
                                        </p:tgtEl>
                                        <p:attrNameLst>
                                          <p:attrName>ppt_x</p:attrName>
                                        </p:attrNameLst>
                                      </p:cBhvr>
                                      <p:tavLst>
                                        <p:tav tm="0">
                                          <p:val>
                                            <p:strVal val="0-#ppt_w/2"/>
                                          </p:val>
                                        </p:tav>
                                        <p:tav tm="100000">
                                          <p:val>
                                            <p:strVal val="#ppt_x"/>
                                          </p:val>
                                        </p:tav>
                                      </p:tavLst>
                                    </p:anim>
                                    <p:anim calcmode="lin" valueType="num">
                                      <p:cBhvr additive="base">
                                        <p:cTn id="14" dur="750" fill="hold"/>
                                        <p:tgtEl>
                                          <p:spTgt spid="2"/>
                                        </p:tgtEl>
                                        <p:attrNameLst>
                                          <p:attrName>ppt_y</p:attrName>
                                        </p:attrNameLst>
                                      </p:cBhvr>
                                      <p:tavLst>
                                        <p:tav tm="0">
                                          <p:val>
                                            <p:strVal val="#ppt_y"/>
                                          </p:val>
                                        </p:tav>
                                        <p:tav tm="100000">
                                          <p:val>
                                            <p:strVal val="#ppt_y"/>
                                          </p:val>
                                        </p:tav>
                                      </p:tavLst>
                                    </p:anim>
                                  </p:childTnLst>
                                </p:cTn>
                              </p:par>
                            </p:childTnLst>
                          </p:cTn>
                        </p:par>
                        <p:par>
                          <p:cTn id="15" fill="hold" nodeType="afterGroup">
                            <p:stCondLst>
                              <p:cond delay="1750"/>
                            </p:stCondLst>
                            <p:childTnLst>
                              <p:par>
                                <p:cTn id="16" presetID="0" presetClass="entr" presetSubtype="0" fill="hold" grpId="0" nodeType="afterEffect">
                                  <p:stCondLst>
                                    <p:cond delay="0"/>
                                  </p:stCondLst>
                                  <p:iterate type="lt">
                                    <p:tmPct val="10000"/>
                                  </p:iterate>
                                  <p:childTnLst>
                                    <p:set>
                                      <p:cBhvr>
                                        <p:cTn id="17" dur="750" fill="hold">
                                          <p:stCondLst>
                                            <p:cond delay="0"/>
                                          </p:stCondLst>
                                        </p:cTn>
                                        <p:tgtEl>
                                          <p:spTgt spid="3"/>
                                        </p:tgtEl>
                                        <p:attrNameLst>
                                          <p:attrName>style.visibility</p:attrName>
                                        </p:attrNameLst>
                                      </p:cBhvr>
                                      <p:to>
                                        <p:strVal val="visible"/>
                                      </p:to>
                                    </p:set>
                                    <p:anim to="" calcmode="lin" valueType="num">
                                      <p:cBhvr>
                                        <p:cTn id="18" dur="750" fill="hold">
                                          <p:stCondLst>
                                            <p:cond delay="0"/>
                                          </p:stCondLst>
                                        </p:cTn>
                                        <p:tgtEl>
                                          <p:spTgt spid="3"/>
                                        </p:tgtEl>
                                        <p:attrNameLst>
                                          <p:attrName>ppt_x</p:attrName>
                                        </p:attrNameLst>
                                      </p:cBhvr>
                                      <p:tavLst>
                                        <p:tav tm="0" fmla="#ppt_x-#ppt_w*((1.5-1.5*$)^3-(1.5-1.5*$)^2)">
                                          <p:val>
                                            <p:fltVal val="0"/>
                                          </p:val>
                                        </p:tav>
                                        <p:tav tm="100000">
                                          <p:val>
                                            <p:fltVal val="1"/>
                                          </p:val>
                                        </p:tav>
                                      </p:tavLst>
                                    </p:anim>
                                    <p:animEffect filter="fade">
                                      <p:cBhvr>
                                        <p:cTn id="19" dur="750">
                                          <p:stCondLst>
                                            <p:cond delay="0"/>
                                          </p:stCondLst>
                                        </p:cTn>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组合 14"/>
          <p:cNvGrpSpPr/>
          <p:nvPr/>
        </p:nvGrpSpPr>
        <p:grpSpPr>
          <a:xfrm>
            <a:off x="4492113" y="1286766"/>
            <a:ext cx="6485603" cy="4148942"/>
            <a:chOff x="524797" y="1517209"/>
            <a:chExt cx="6485603" cy="4148942"/>
          </a:xfrm>
        </p:grpSpPr>
        <p:grpSp>
          <p:nvGrpSpPr>
            <p:cNvPr id="16" name="组合 15"/>
            <p:cNvGrpSpPr/>
            <p:nvPr/>
          </p:nvGrpSpPr>
          <p:grpSpPr>
            <a:xfrm>
              <a:off x="524797" y="1517209"/>
              <a:ext cx="3354030" cy="660021"/>
              <a:chOff x="334297" y="2183959"/>
              <a:chExt cx="3354030" cy="660021"/>
            </a:xfrm>
          </p:grpSpPr>
          <p:sp>
            <p:nvSpPr>
              <p:cNvPr id="20" name="矩形: 圆角 19"/>
              <p:cNvSpPr/>
              <p:nvPr/>
            </p:nvSpPr>
            <p:spPr>
              <a:xfrm>
                <a:off x="334297" y="2207956"/>
                <a:ext cx="3354030" cy="636024"/>
              </a:xfrm>
              <a:prstGeom prst="roundRect">
                <a:avLst>
                  <a:gd name="adj" fmla="val 50000"/>
                </a:avLst>
              </a:prstGeom>
              <a:solidFill>
                <a:srgbClr val="0084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endParaRPr>
              </a:p>
            </p:txBody>
          </p:sp>
          <p:sp>
            <p:nvSpPr>
              <p:cNvPr id="21" name="矩形 20"/>
              <p:cNvSpPr/>
              <p:nvPr/>
            </p:nvSpPr>
            <p:spPr>
              <a:xfrm>
                <a:off x="534015" y="2183959"/>
                <a:ext cx="2859344" cy="581057"/>
              </a:xfrm>
              <a:prstGeom prst="rect">
                <a:avLst/>
              </a:prstGeom>
            </p:spPr>
            <p:txBody>
              <a:bodyPr wrap="square">
                <a:spAutoFit/>
              </a:bodyPr>
              <a:lstStyle/>
              <a:p>
                <a:pPr algn="dist">
                  <a:lnSpc>
                    <a:spcPct val="150000"/>
                  </a:lnSpc>
                </a:pPr>
                <a:r>
                  <a:rPr lang="zh-CN" altLang="en-US" sz="2400" b="1">
                    <a:solidFill>
                      <a:srgbClr val="FFFFFF"/>
                    </a:solidFill>
                    <a:latin typeface="微软雅黑" panose="020B0503020204020204" pitchFamily="34" charset="-122"/>
                    <a:ea typeface="微软雅黑" panose="020B0503020204020204" pitchFamily="34" charset="-122"/>
                  </a:rPr>
                  <a:t>校园网贷</a:t>
                </a:r>
              </a:p>
            </p:txBody>
          </p:sp>
        </p:grpSp>
        <p:cxnSp>
          <p:nvCxnSpPr>
            <p:cNvPr id="17" name="直接箭头连接符 16"/>
            <p:cNvCxnSpPr/>
            <p:nvPr/>
          </p:nvCxnSpPr>
          <p:spPr>
            <a:xfrm>
              <a:off x="1504950" y="2113250"/>
              <a:ext cx="19050" cy="572800"/>
            </a:xfrm>
            <a:prstGeom prst="straightConnector1">
              <a:avLst/>
            </a:prstGeom>
            <a:ln>
              <a:solidFill>
                <a:srgbClr val="0084FF"/>
              </a:solidFill>
              <a:tailEnd type="triangle"/>
            </a:ln>
          </p:spPr>
          <p:style>
            <a:lnRef idx="1">
              <a:schemeClr val="accent1"/>
            </a:lnRef>
            <a:fillRef idx="0">
              <a:schemeClr val="accent1"/>
            </a:fillRef>
            <a:effectRef idx="0">
              <a:schemeClr val="accent1"/>
            </a:effectRef>
            <a:fontRef idx="minor">
              <a:schemeClr val="tx1"/>
            </a:fontRef>
          </p:style>
        </p:cxnSp>
        <p:sp>
          <p:nvSpPr>
            <p:cNvPr id="18" name="矩形 17"/>
            <p:cNvSpPr/>
            <p:nvPr/>
          </p:nvSpPr>
          <p:spPr>
            <a:xfrm>
              <a:off x="1676399" y="2374459"/>
              <a:ext cx="5334001" cy="1495409"/>
            </a:xfrm>
            <a:prstGeom prst="rect">
              <a:avLst/>
            </a:prstGeom>
          </p:spPr>
          <p:txBody>
            <a:bodyPr wrap="square">
              <a:spAutoFit/>
            </a:bodyPr>
            <a:lstStyle/>
            <a:p>
              <a:pPr marL="285750" indent="-285750">
                <a:lnSpc>
                  <a:spcPct val="200000"/>
                </a:lnSpc>
                <a:buFont typeface="Wingdings" panose="05000000000000000000" pitchFamily="2" charset="2"/>
                <a:buChar char="Ø"/>
              </a:pPr>
              <a:r>
                <a:rPr lang="zh-CN" altLang="en-US" sz="1600" dirty="0">
                  <a:solidFill>
                    <a:srgbClr val="404040"/>
                  </a:solidFill>
                  <a:latin typeface="微软雅黑" panose="020B0503020204020204" pitchFamily="34" charset="-122"/>
                  <a:ea typeface="微软雅黑" panose="020B0503020204020204" pitchFamily="34" charset="-122"/>
                </a:rPr>
                <a:t>就是在校学生通过针对学生的网络贷款金融机构和平台在网上申请获得信用贷款的方式。是专门针对大学生的分期购物平台，如趣分期</a:t>
              </a:r>
            </a:p>
          </p:txBody>
        </p:sp>
        <p:sp>
          <p:nvSpPr>
            <p:cNvPr id="19" name="矩形 18"/>
            <p:cNvSpPr/>
            <p:nvPr/>
          </p:nvSpPr>
          <p:spPr>
            <a:xfrm>
              <a:off x="1626009" y="4139964"/>
              <a:ext cx="5334001" cy="1526187"/>
            </a:xfrm>
            <a:prstGeom prst="rect">
              <a:avLst/>
            </a:prstGeom>
          </p:spPr>
          <p:txBody>
            <a:bodyPr wrap="square">
              <a:spAutoFit/>
            </a:bodyPr>
            <a:lstStyle/>
            <a:p>
              <a:pPr marL="285750" indent="-285750">
                <a:lnSpc>
                  <a:spcPct val="150000"/>
                </a:lnSpc>
                <a:buFont typeface="Wingdings" panose="05000000000000000000" pitchFamily="2" charset="2"/>
                <a:buChar char="Ø"/>
              </a:pPr>
              <a:r>
                <a:rPr lang="zh-CN" altLang="en-US" sz="1600" dirty="0">
                  <a:solidFill>
                    <a:srgbClr val="404040"/>
                  </a:solidFill>
                  <a:latin typeface="微软雅黑" panose="020B0503020204020204" pitchFamily="34" charset="-122"/>
                  <a:ea typeface="微软雅黑" panose="020B0503020204020204" pitchFamily="34" charset="-122"/>
                </a:rPr>
                <a:t>任分期等，部分还提供较低额度的现金提现；是</a:t>
              </a:r>
              <a:r>
                <a:rPr lang="en-US" altLang="zh-CN" sz="1600" dirty="0">
                  <a:solidFill>
                    <a:srgbClr val="404040"/>
                  </a:solidFill>
                  <a:latin typeface="微软雅黑" panose="020B0503020204020204" pitchFamily="34" charset="-122"/>
                  <a:ea typeface="微软雅黑" panose="020B0503020204020204" pitchFamily="34" charset="-122"/>
                </a:rPr>
                <a:t>P2P</a:t>
              </a:r>
              <a:r>
                <a:rPr lang="zh-CN" altLang="en-US" sz="1600" dirty="0">
                  <a:solidFill>
                    <a:srgbClr val="404040"/>
                  </a:solidFill>
                  <a:latin typeface="微软雅黑" panose="020B0503020204020204" pitchFamily="34" charset="-122"/>
                  <a:ea typeface="微软雅黑" panose="020B0503020204020204" pitchFamily="34" charset="-122"/>
                </a:rPr>
                <a:t>贷款平台，用于大学生助学和创业，如投投贷、名校贷等；是阿里、京东、淘宝等传统电商平台提供的信贷服务</a:t>
              </a:r>
            </a:p>
          </p:txBody>
        </p:sp>
      </p:grpSp>
      <p:pic>
        <p:nvPicPr>
          <p:cNvPr id="29" name="图片 28"/>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221656" y="1826341"/>
            <a:ext cx="3910781" cy="3910781"/>
          </a:xfrm>
          <a:prstGeom prst="rect">
            <a:avLst/>
          </a:prstGeom>
        </p:spPr>
      </p:pic>
      <p:sp>
        <p:nvSpPr>
          <p:cNvPr id="2" name="文本框 1"/>
          <p:cNvSpPr txBox="1"/>
          <p:nvPr/>
        </p:nvSpPr>
        <p:spPr>
          <a:xfrm>
            <a:off x="850392" y="1124712"/>
            <a:ext cx="1545336" cy="246221"/>
          </a:xfrm>
          <a:prstGeom prst="rect">
            <a:avLst/>
          </a:prstGeom>
          <a:noFill/>
        </p:spPr>
        <p:txBody>
          <a:bodyPr wrap="square" rtlCol="0">
            <a:spAutoFit/>
          </a:bodyPr>
          <a:lstStyle/>
          <a:p>
            <a:r>
              <a:rPr lang="en-US" altLang="zh-CN" sz="1000" dirty="0">
                <a:solidFill>
                  <a:srgbClr val="FFFFFF"/>
                </a:solidFill>
              </a:rPr>
              <a:t>https://www.ypppt.com/</a:t>
            </a:r>
            <a:endParaRPr lang="zh-CN" altLang="en-US" sz="1000" dirty="0">
              <a:solidFill>
                <a:srgbClr val="FFFFFF"/>
              </a:solidFill>
            </a:endParaRPr>
          </a:p>
        </p:txBody>
      </p:sp>
    </p:spTree>
    <p:custDataLst>
      <p:tags r:id="rId1"/>
    </p:custDataLst>
  </p:cSld>
  <p:clrMapOvr>
    <a:masterClrMapping/>
  </p:clrMapOvr>
  <p:transition spd="slow" advTm="300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nodeType="afterEffect">
                                  <p:stCondLst>
                                    <p:cond delay="0"/>
                                  </p:stCondLst>
                                  <p:childTnLst>
                                    <p:set>
                                      <p:cBhvr>
                                        <p:cTn id="6" dur="1" fill="hold">
                                          <p:stCondLst>
                                            <p:cond delay="0"/>
                                          </p:stCondLst>
                                        </p:cTn>
                                        <p:tgtEl>
                                          <p:spTgt spid="29"/>
                                        </p:tgtEl>
                                        <p:attrNameLst>
                                          <p:attrName>style.visibility</p:attrName>
                                        </p:attrNameLst>
                                      </p:cBhvr>
                                      <p:to>
                                        <p:strVal val="visible"/>
                                      </p:to>
                                    </p:set>
                                    <p:anim calcmode="lin" valueType="num">
                                      <p:cBhvr>
                                        <p:cTn id="7" dur="500" fill="hold"/>
                                        <p:tgtEl>
                                          <p:spTgt spid="29"/>
                                        </p:tgtEl>
                                        <p:attrNameLst>
                                          <p:attrName>ppt_w</p:attrName>
                                        </p:attrNameLst>
                                      </p:cBhvr>
                                      <p:tavLst>
                                        <p:tav tm="0">
                                          <p:val>
                                            <p:fltVal val="0"/>
                                          </p:val>
                                        </p:tav>
                                        <p:tav tm="100000">
                                          <p:val>
                                            <p:strVal val="#ppt_w"/>
                                          </p:val>
                                        </p:tav>
                                      </p:tavLst>
                                    </p:anim>
                                    <p:anim calcmode="lin" valueType="num">
                                      <p:cBhvr>
                                        <p:cTn id="8" dur="500" fill="hold"/>
                                        <p:tgtEl>
                                          <p:spTgt spid="29"/>
                                        </p:tgtEl>
                                        <p:attrNameLst>
                                          <p:attrName>ppt_h</p:attrName>
                                        </p:attrNameLst>
                                      </p:cBhvr>
                                      <p:tavLst>
                                        <p:tav tm="0">
                                          <p:val>
                                            <p:fltVal val="0"/>
                                          </p:val>
                                        </p:tav>
                                        <p:tav tm="100000">
                                          <p:val>
                                            <p:strVal val="#ppt_h"/>
                                          </p:val>
                                        </p:tav>
                                      </p:tavLst>
                                    </p:anim>
                                    <p:animEffect transition="in" filter="fade">
                                      <p:cBhvr>
                                        <p:cTn id="9" dur="500"/>
                                        <p:tgtEl>
                                          <p:spTgt spid="29"/>
                                        </p:tgtEl>
                                      </p:cBhvr>
                                    </p:animEffect>
                                  </p:childTnLst>
                                </p:cTn>
                              </p:par>
                            </p:childTnLst>
                          </p:cTn>
                        </p:par>
                        <p:par>
                          <p:cTn id="10" fill="hold" nodeType="afterGroup">
                            <p:stCondLst>
                              <p:cond delay="500"/>
                            </p:stCondLst>
                            <p:childTnLst>
                              <p:par>
                                <p:cTn id="11" presetID="22" presetClass="entr" presetSubtype="8" fill="hold" nodeType="after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wipe(left)">
                                      <p:cBhvr>
                                        <p:cTn id="13"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 name="组合 27"/>
          <p:cNvGrpSpPr/>
          <p:nvPr/>
        </p:nvGrpSpPr>
        <p:grpSpPr>
          <a:xfrm>
            <a:off x="712842" y="1720031"/>
            <a:ext cx="6057900" cy="611305"/>
            <a:chOff x="1028700" y="1352550"/>
            <a:chExt cx="6057900" cy="611305"/>
          </a:xfrm>
        </p:grpSpPr>
        <p:grpSp>
          <p:nvGrpSpPr>
            <p:cNvPr id="29" name="组合 28"/>
            <p:cNvGrpSpPr/>
            <p:nvPr/>
          </p:nvGrpSpPr>
          <p:grpSpPr>
            <a:xfrm>
              <a:off x="1028700" y="1352550"/>
              <a:ext cx="533400" cy="611305"/>
              <a:chOff x="1028700" y="1352550"/>
              <a:chExt cx="533400" cy="611305"/>
            </a:xfrm>
          </p:grpSpPr>
          <p:sp>
            <p:nvSpPr>
              <p:cNvPr id="32" name="流程图: 磁盘 31"/>
              <p:cNvSpPr/>
              <p:nvPr/>
            </p:nvSpPr>
            <p:spPr>
              <a:xfrm>
                <a:off x="1028700" y="1352550"/>
                <a:ext cx="476250" cy="571500"/>
              </a:xfrm>
              <a:prstGeom prst="flowChartMagneticDisk">
                <a:avLst/>
              </a:prstGeom>
              <a:solidFill>
                <a:srgbClr val="0084FF"/>
              </a:solid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endParaRPr>
              </a:p>
            </p:txBody>
          </p:sp>
          <p:sp>
            <p:nvSpPr>
              <p:cNvPr id="33" name="矩形 32"/>
              <p:cNvSpPr/>
              <p:nvPr/>
            </p:nvSpPr>
            <p:spPr>
              <a:xfrm>
                <a:off x="1101894" y="1382798"/>
                <a:ext cx="460206" cy="581057"/>
              </a:xfrm>
              <a:prstGeom prst="rect">
                <a:avLst/>
              </a:prstGeom>
            </p:spPr>
            <p:txBody>
              <a:bodyPr wrap="square">
                <a:spAutoFit/>
              </a:bodyPr>
              <a:lstStyle/>
              <a:p>
                <a:pPr lvl="0" defTabSz="914400">
                  <a:lnSpc>
                    <a:spcPct val="150000"/>
                  </a:lnSpc>
                </a:pPr>
                <a:r>
                  <a:rPr lang="en-US" altLang="zh-CN" sz="2400" b="1">
                    <a:solidFill>
                      <a:srgbClr val="FFFFFF"/>
                    </a:solidFill>
                    <a:latin typeface="微软雅黑" panose="020B0503020204020204" pitchFamily="34" charset="-122"/>
                    <a:ea typeface="微软雅黑" panose="020B0503020204020204" pitchFamily="34" charset="-122"/>
                  </a:rPr>
                  <a:t>1</a:t>
                </a:r>
                <a:endParaRPr lang="zh-CN" altLang="en-US" sz="2400" b="1">
                  <a:solidFill>
                    <a:srgbClr val="FFFFFF"/>
                  </a:solidFill>
                  <a:latin typeface="微软雅黑" panose="020B0503020204020204" pitchFamily="34" charset="-122"/>
                  <a:ea typeface="微软雅黑" panose="020B0503020204020204" pitchFamily="34" charset="-122"/>
                </a:endParaRPr>
              </a:p>
            </p:txBody>
          </p:sp>
        </p:grpSp>
        <p:cxnSp>
          <p:nvCxnSpPr>
            <p:cNvPr id="30" name="直接箭头连接符 29"/>
            <p:cNvCxnSpPr>
              <a:stCxn id="32" idx="3"/>
            </p:cNvCxnSpPr>
            <p:nvPr/>
          </p:nvCxnSpPr>
          <p:spPr>
            <a:xfrm>
              <a:off x="1266825" y="1924050"/>
              <a:ext cx="4184649" cy="0"/>
            </a:xfrm>
            <a:prstGeom prst="straightConnector1">
              <a:avLst/>
            </a:prstGeom>
            <a:ln>
              <a:solidFill>
                <a:srgbClr val="0084FF"/>
              </a:solidFill>
              <a:prstDash val="dashDot"/>
              <a:tailEnd type="triangle"/>
            </a:ln>
          </p:spPr>
          <p:style>
            <a:lnRef idx="1">
              <a:schemeClr val="accent1"/>
            </a:lnRef>
            <a:fillRef idx="0">
              <a:schemeClr val="accent1"/>
            </a:fillRef>
            <a:effectRef idx="0">
              <a:schemeClr val="accent1"/>
            </a:effectRef>
            <a:fontRef idx="minor">
              <a:schemeClr val="tx1"/>
            </a:fontRef>
          </p:style>
        </p:cxnSp>
        <p:sp>
          <p:nvSpPr>
            <p:cNvPr id="31" name="矩形 30"/>
            <p:cNvSpPr/>
            <p:nvPr/>
          </p:nvSpPr>
          <p:spPr>
            <a:xfrm>
              <a:off x="1578144" y="1483580"/>
              <a:ext cx="5508456" cy="418191"/>
            </a:xfrm>
            <a:prstGeom prst="rect">
              <a:avLst/>
            </a:prstGeom>
          </p:spPr>
          <p:txBody>
            <a:bodyPr wrap="square">
              <a:spAutoFit/>
            </a:bodyPr>
            <a:lstStyle/>
            <a:p>
              <a:pPr lvl="0" defTabSz="914400">
                <a:lnSpc>
                  <a:spcPct val="150000"/>
                </a:lnSpc>
              </a:pPr>
              <a:r>
                <a:rPr lang="zh-CN" altLang="en-US" sz="1600">
                  <a:solidFill>
                    <a:srgbClr val="404040"/>
                  </a:solidFill>
                  <a:latin typeface="微软雅黑" panose="020B0503020204020204" pitchFamily="34" charset="-122"/>
                  <a:ea typeface="微软雅黑" panose="020B0503020204020204" pitchFamily="34" charset="-122"/>
                </a:rPr>
                <a:t>你是否有认真的查看你的贷款合同</a:t>
              </a:r>
            </a:p>
          </p:txBody>
        </p:sp>
      </p:grpSp>
      <p:grpSp>
        <p:nvGrpSpPr>
          <p:cNvPr id="42" name="组合 41"/>
          <p:cNvGrpSpPr/>
          <p:nvPr/>
        </p:nvGrpSpPr>
        <p:grpSpPr>
          <a:xfrm>
            <a:off x="712842" y="2955903"/>
            <a:ext cx="6057900" cy="611305"/>
            <a:chOff x="1028700" y="1352550"/>
            <a:chExt cx="6057900" cy="611305"/>
          </a:xfrm>
        </p:grpSpPr>
        <p:grpSp>
          <p:nvGrpSpPr>
            <p:cNvPr id="43" name="组合 42"/>
            <p:cNvGrpSpPr/>
            <p:nvPr/>
          </p:nvGrpSpPr>
          <p:grpSpPr>
            <a:xfrm>
              <a:off x="1028700" y="1352550"/>
              <a:ext cx="533400" cy="611305"/>
              <a:chOff x="1028700" y="1352550"/>
              <a:chExt cx="533400" cy="611305"/>
            </a:xfrm>
          </p:grpSpPr>
          <p:sp>
            <p:nvSpPr>
              <p:cNvPr id="46" name="流程图: 磁盘 45"/>
              <p:cNvSpPr/>
              <p:nvPr/>
            </p:nvSpPr>
            <p:spPr>
              <a:xfrm>
                <a:off x="1028700" y="1352550"/>
                <a:ext cx="476250" cy="571500"/>
              </a:xfrm>
              <a:prstGeom prst="flowChartMagneticDisk">
                <a:avLst/>
              </a:prstGeom>
              <a:solidFill>
                <a:srgbClr val="0084FF"/>
              </a:solid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endParaRPr>
              </a:p>
            </p:txBody>
          </p:sp>
          <p:sp>
            <p:nvSpPr>
              <p:cNvPr id="47" name="矩形 46"/>
              <p:cNvSpPr/>
              <p:nvPr/>
            </p:nvSpPr>
            <p:spPr>
              <a:xfrm>
                <a:off x="1101894" y="1382798"/>
                <a:ext cx="460206" cy="581057"/>
              </a:xfrm>
              <a:prstGeom prst="rect">
                <a:avLst/>
              </a:prstGeom>
            </p:spPr>
            <p:txBody>
              <a:bodyPr wrap="square">
                <a:spAutoFit/>
              </a:bodyPr>
              <a:lstStyle/>
              <a:p>
                <a:pPr lvl="0" defTabSz="914400">
                  <a:lnSpc>
                    <a:spcPct val="150000"/>
                  </a:lnSpc>
                </a:pPr>
                <a:r>
                  <a:rPr lang="en-US" altLang="zh-CN" sz="2400" b="1">
                    <a:solidFill>
                      <a:srgbClr val="FFFFFF"/>
                    </a:solidFill>
                    <a:latin typeface="微软雅黑" panose="020B0503020204020204" pitchFamily="34" charset="-122"/>
                    <a:ea typeface="微软雅黑" panose="020B0503020204020204" pitchFamily="34" charset="-122"/>
                  </a:rPr>
                  <a:t>2</a:t>
                </a:r>
                <a:endParaRPr lang="zh-CN" altLang="en-US" sz="2400" b="1">
                  <a:solidFill>
                    <a:srgbClr val="FFFFFF"/>
                  </a:solidFill>
                  <a:latin typeface="微软雅黑" panose="020B0503020204020204" pitchFamily="34" charset="-122"/>
                  <a:ea typeface="微软雅黑" panose="020B0503020204020204" pitchFamily="34" charset="-122"/>
                </a:endParaRPr>
              </a:p>
            </p:txBody>
          </p:sp>
        </p:grpSp>
        <p:cxnSp>
          <p:nvCxnSpPr>
            <p:cNvPr id="44" name="直接箭头连接符 43"/>
            <p:cNvCxnSpPr>
              <a:stCxn id="46" idx="3"/>
            </p:cNvCxnSpPr>
            <p:nvPr/>
          </p:nvCxnSpPr>
          <p:spPr>
            <a:xfrm>
              <a:off x="1266825" y="1924050"/>
              <a:ext cx="4184649" cy="0"/>
            </a:xfrm>
            <a:prstGeom prst="straightConnector1">
              <a:avLst/>
            </a:prstGeom>
            <a:ln>
              <a:solidFill>
                <a:srgbClr val="0084FF"/>
              </a:solidFill>
              <a:prstDash val="dashDot"/>
              <a:tailEnd type="triangle"/>
            </a:ln>
          </p:spPr>
          <p:style>
            <a:lnRef idx="1">
              <a:schemeClr val="accent1"/>
            </a:lnRef>
            <a:fillRef idx="0">
              <a:schemeClr val="accent1"/>
            </a:fillRef>
            <a:effectRef idx="0">
              <a:schemeClr val="accent1"/>
            </a:effectRef>
            <a:fontRef idx="minor">
              <a:schemeClr val="tx1"/>
            </a:fontRef>
          </p:style>
        </p:cxnSp>
        <p:sp>
          <p:nvSpPr>
            <p:cNvPr id="45" name="矩形 44"/>
            <p:cNvSpPr/>
            <p:nvPr/>
          </p:nvSpPr>
          <p:spPr>
            <a:xfrm>
              <a:off x="1578144" y="1483580"/>
              <a:ext cx="5508456" cy="418191"/>
            </a:xfrm>
            <a:prstGeom prst="rect">
              <a:avLst/>
            </a:prstGeom>
          </p:spPr>
          <p:txBody>
            <a:bodyPr wrap="square">
              <a:spAutoFit/>
            </a:bodyPr>
            <a:lstStyle/>
            <a:p>
              <a:pPr lvl="0" defTabSz="914400">
                <a:lnSpc>
                  <a:spcPct val="150000"/>
                </a:lnSpc>
              </a:pPr>
              <a:r>
                <a:rPr lang="zh-CN" altLang="en-US" sz="1600">
                  <a:solidFill>
                    <a:srgbClr val="404040"/>
                  </a:solidFill>
                  <a:latin typeface="微软雅黑" panose="020B0503020204020204" pitchFamily="34" charset="-122"/>
                  <a:ea typeface="微软雅黑" panose="020B0503020204020204" pitchFamily="34" charset="-122"/>
                </a:rPr>
                <a:t>你是否有认真的查看你的贷款合同</a:t>
              </a:r>
            </a:p>
          </p:txBody>
        </p:sp>
      </p:grpSp>
      <p:grpSp>
        <p:nvGrpSpPr>
          <p:cNvPr id="50" name="组合 49"/>
          <p:cNvGrpSpPr/>
          <p:nvPr/>
        </p:nvGrpSpPr>
        <p:grpSpPr>
          <a:xfrm>
            <a:off x="712842" y="4191774"/>
            <a:ext cx="6057900" cy="611305"/>
            <a:chOff x="1028700" y="1352550"/>
            <a:chExt cx="6057900" cy="611305"/>
          </a:xfrm>
        </p:grpSpPr>
        <p:grpSp>
          <p:nvGrpSpPr>
            <p:cNvPr id="51" name="组合 50"/>
            <p:cNvGrpSpPr/>
            <p:nvPr/>
          </p:nvGrpSpPr>
          <p:grpSpPr>
            <a:xfrm>
              <a:off x="1028700" y="1352550"/>
              <a:ext cx="533400" cy="611305"/>
              <a:chOff x="1028700" y="1352550"/>
              <a:chExt cx="533400" cy="611305"/>
            </a:xfrm>
          </p:grpSpPr>
          <p:sp>
            <p:nvSpPr>
              <p:cNvPr id="54" name="流程图: 磁盘 53"/>
              <p:cNvSpPr/>
              <p:nvPr/>
            </p:nvSpPr>
            <p:spPr>
              <a:xfrm>
                <a:off x="1028700" y="1352550"/>
                <a:ext cx="476250" cy="571500"/>
              </a:xfrm>
              <a:prstGeom prst="flowChartMagneticDisk">
                <a:avLst/>
              </a:prstGeom>
              <a:solidFill>
                <a:srgbClr val="0084FF"/>
              </a:solid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endParaRPr>
              </a:p>
            </p:txBody>
          </p:sp>
          <p:sp>
            <p:nvSpPr>
              <p:cNvPr id="55" name="矩形 54"/>
              <p:cNvSpPr/>
              <p:nvPr/>
            </p:nvSpPr>
            <p:spPr>
              <a:xfrm>
                <a:off x="1101894" y="1382798"/>
                <a:ext cx="460206" cy="581057"/>
              </a:xfrm>
              <a:prstGeom prst="rect">
                <a:avLst/>
              </a:prstGeom>
            </p:spPr>
            <p:txBody>
              <a:bodyPr wrap="square">
                <a:spAutoFit/>
              </a:bodyPr>
              <a:lstStyle/>
              <a:p>
                <a:pPr lvl="0" defTabSz="914400">
                  <a:lnSpc>
                    <a:spcPct val="150000"/>
                  </a:lnSpc>
                </a:pPr>
                <a:r>
                  <a:rPr lang="en-US" altLang="zh-CN" sz="2400" b="1">
                    <a:solidFill>
                      <a:srgbClr val="FFFFFF"/>
                    </a:solidFill>
                    <a:latin typeface="微软雅黑" panose="020B0503020204020204" pitchFamily="34" charset="-122"/>
                    <a:ea typeface="微软雅黑" panose="020B0503020204020204" pitchFamily="34" charset="-122"/>
                  </a:rPr>
                  <a:t>3</a:t>
                </a:r>
                <a:endParaRPr lang="zh-CN" altLang="en-US" sz="2400" b="1">
                  <a:solidFill>
                    <a:srgbClr val="FFFFFF"/>
                  </a:solidFill>
                  <a:latin typeface="微软雅黑" panose="020B0503020204020204" pitchFamily="34" charset="-122"/>
                  <a:ea typeface="微软雅黑" panose="020B0503020204020204" pitchFamily="34" charset="-122"/>
                </a:endParaRPr>
              </a:p>
            </p:txBody>
          </p:sp>
        </p:grpSp>
        <p:cxnSp>
          <p:nvCxnSpPr>
            <p:cNvPr id="52" name="直接箭头连接符 51"/>
            <p:cNvCxnSpPr>
              <a:stCxn id="54" idx="3"/>
            </p:cNvCxnSpPr>
            <p:nvPr/>
          </p:nvCxnSpPr>
          <p:spPr>
            <a:xfrm>
              <a:off x="1266825" y="1924050"/>
              <a:ext cx="4184649" cy="0"/>
            </a:xfrm>
            <a:prstGeom prst="straightConnector1">
              <a:avLst/>
            </a:prstGeom>
            <a:ln>
              <a:solidFill>
                <a:srgbClr val="0084FF"/>
              </a:solidFill>
              <a:prstDash val="dashDot"/>
              <a:tailEnd type="triangle"/>
            </a:ln>
          </p:spPr>
          <p:style>
            <a:lnRef idx="1">
              <a:schemeClr val="accent1"/>
            </a:lnRef>
            <a:fillRef idx="0">
              <a:schemeClr val="accent1"/>
            </a:fillRef>
            <a:effectRef idx="0">
              <a:schemeClr val="accent1"/>
            </a:effectRef>
            <a:fontRef idx="minor">
              <a:schemeClr val="tx1"/>
            </a:fontRef>
          </p:style>
        </p:cxnSp>
        <p:sp>
          <p:nvSpPr>
            <p:cNvPr id="53" name="矩形 52"/>
            <p:cNvSpPr/>
            <p:nvPr/>
          </p:nvSpPr>
          <p:spPr>
            <a:xfrm>
              <a:off x="1578144" y="1483580"/>
              <a:ext cx="5508456" cy="418191"/>
            </a:xfrm>
            <a:prstGeom prst="rect">
              <a:avLst/>
            </a:prstGeom>
          </p:spPr>
          <p:txBody>
            <a:bodyPr wrap="square">
              <a:spAutoFit/>
            </a:bodyPr>
            <a:lstStyle/>
            <a:p>
              <a:pPr lvl="0" defTabSz="914400">
                <a:lnSpc>
                  <a:spcPct val="150000"/>
                </a:lnSpc>
              </a:pPr>
              <a:r>
                <a:rPr lang="zh-CN" altLang="en-US" sz="1600">
                  <a:solidFill>
                    <a:srgbClr val="404040"/>
                  </a:solidFill>
                  <a:latin typeface="微软雅黑" panose="020B0503020204020204" pitchFamily="34" charset="-122"/>
                  <a:ea typeface="微软雅黑" panose="020B0503020204020204" pitchFamily="34" charset="-122"/>
                </a:rPr>
                <a:t>你是否想过你有能力偿还你所贷的款</a:t>
              </a:r>
            </a:p>
          </p:txBody>
        </p:sp>
      </p:grpSp>
      <p:grpSp>
        <p:nvGrpSpPr>
          <p:cNvPr id="56" name="组合 55"/>
          <p:cNvGrpSpPr/>
          <p:nvPr/>
        </p:nvGrpSpPr>
        <p:grpSpPr>
          <a:xfrm>
            <a:off x="6051758" y="1720031"/>
            <a:ext cx="6057900" cy="611305"/>
            <a:chOff x="1028700" y="1352550"/>
            <a:chExt cx="6057900" cy="611305"/>
          </a:xfrm>
        </p:grpSpPr>
        <p:grpSp>
          <p:nvGrpSpPr>
            <p:cNvPr id="57" name="组合 56"/>
            <p:cNvGrpSpPr/>
            <p:nvPr/>
          </p:nvGrpSpPr>
          <p:grpSpPr>
            <a:xfrm>
              <a:off x="1028700" y="1352550"/>
              <a:ext cx="533400" cy="611305"/>
              <a:chOff x="1028700" y="1352550"/>
              <a:chExt cx="533400" cy="611305"/>
            </a:xfrm>
          </p:grpSpPr>
          <p:sp>
            <p:nvSpPr>
              <p:cNvPr id="60" name="流程图: 磁盘 59"/>
              <p:cNvSpPr/>
              <p:nvPr/>
            </p:nvSpPr>
            <p:spPr>
              <a:xfrm>
                <a:off x="1028700" y="1352550"/>
                <a:ext cx="476250" cy="571500"/>
              </a:xfrm>
              <a:prstGeom prst="flowChartMagneticDisk">
                <a:avLst/>
              </a:prstGeom>
              <a:solidFill>
                <a:srgbClr val="0084FF"/>
              </a:solid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endParaRPr>
              </a:p>
            </p:txBody>
          </p:sp>
          <p:sp>
            <p:nvSpPr>
              <p:cNvPr id="61" name="矩形 60"/>
              <p:cNvSpPr/>
              <p:nvPr/>
            </p:nvSpPr>
            <p:spPr>
              <a:xfrm>
                <a:off x="1101894" y="1382798"/>
                <a:ext cx="460206" cy="581057"/>
              </a:xfrm>
              <a:prstGeom prst="rect">
                <a:avLst/>
              </a:prstGeom>
            </p:spPr>
            <p:txBody>
              <a:bodyPr wrap="square">
                <a:spAutoFit/>
              </a:bodyPr>
              <a:lstStyle/>
              <a:p>
                <a:pPr lvl="0" defTabSz="914400">
                  <a:lnSpc>
                    <a:spcPct val="150000"/>
                  </a:lnSpc>
                </a:pPr>
                <a:r>
                  <a:rPr lang="en-US" altLang="zh-CN" sz="2400" b="1">
                    <a:solidFill>
                      <a:srgbClr val="FFFFFF"/>
                    </a:solidFill>
                    <a:latin typeface="微软雅黑" panose="020B0503020204020204" pitchFamily="34" charset="-122"/>
                    <a:ea typeface="微软雅黑" panose="020B0503020204020204" pitchFamily="34" charset="-122"/>
                  </a:rPr>
                  <a:t>4</a:t>
                </a:r>
                <a:endParaRPr lang="zh-CN" altLang="en-US" sz="2400" b="1">
                  <a:solidFill>
                    <a:srgbClr val="FFFFFF"/>
                  </a:solidFill>
                  <a:latin typeface="微软雅黑" panose="020B0503020204020204" pitchFamily="34" charset="-122"/>
                  <a:ea typeface="微软雅黑" panose="020B0503020204020204" pitchFamily="34" charset="-122"/>
                </a:endParaRPr>
              </a:p>
            </p:txBody>
          </p:sp>
        </p:grpSp>
        <p:cxnSp>
          <p:nvCxnSpPr>
            <p:cNvPr id="58" name="直接箭头连接符 57"/>
            <p:cNvCxnSpPr>
              <a:stCxn id="60" idx="3"/>
            </p:cNvCxnSpPr>
            <p:nvPr/>
          </p:nvCxnSpPr>
          <p:spPr>
            <a:xfrm>
              <a:off x="1266825" y="1924050"/>
              <a:ext cx="4184649" cy="0"/>
            </a:xfrm>
            <a:prstGeom prst="straightConnector1">
              <a:avLst/>
            </a:prstGeom>
            <a:ln>
              <a:solidFill>
                <a:srgbClr val="0084FF"/>
              </a:solidFill>
              <a:prstDash val="dashDot"/>
              <a:tailEnd type="triangle"/>
            </a:ln>
          </p:spPr>
          <p:style>
            <a:lnRef idx="1">
              <a:schemeClr val="accent1"/>
            </a:lnRef>
            <a:fillRef idx="0">
              <a:schemeClr val="accent1"/>
            </a:fillRef>
            <a:effectRef idx="0">
              <a:schemeClr val="accent1"/>
            </a:effectRef>
            <a:fontRef idx="minor">
              <a:schemeClr val="tx1"/>
            </a:fontRef>
          </p:style>
        </p:cxnSp>
        <p:sp>
          <p:nvSpPr>
            <p:cNvPr id="59" name="矩形 58"/>
            <p:cNvSpPr/>
            <p:nvPr/>
          </p:nvSpPr>
          <p:spPr>
            <a:xfrm>
              <a:off x="1578144" y="1483580"/>
              <a:ext cx="5508456" cy="418191"/>
            </a:xfrm>
            <a:prstGeom prst="rect">
              <a:avLst/>
            </a:prstGeom>
          </p:spPr>
          <p:txBody>
            <a:bodyPr wrap="square">
              <a:spAutoFit/>
            </a:bodyPr>
            <a:lstStyle/>
            <a:p>
              <a:pPr lvl="0" defTabSz="914400">
                <a:lnSpc>
                  <a:spcPct val="150000"/>
                </a:lnSpc>
              </a:pPr>
              <a:r>
                <a:rPr lang="zh-CN" altLang="en-US" sz="1600">
                  <a:solidFill>
                    <a:srgbClr val="404040"/>
                  </a:solidFill>
                  <a:latin typeface="微软雅黑" panose="020B0503020204020204" pitchFamily="34" charset="-122"/>
                  <a:ea typeface="微软雅黑" panose="020B0503020204020204" pitchFamily="34" charset="-122"/>
                </a:rPr>
                <a:t>你所选择的校园网络贷款软件是否合法 </a:t>
              </a:r>
            </a:p>
          </p:txBody>
        </p:sp>
      </p:grpSp>
      <p:grpSp>
        <p:nvGrpSpPr>
          <p:cNvPr id="62" name="组合 61"/>
          <p:cNvGrpSpPr/>
          <p:nvPr/>
        </p:nvGrpSpPr>
        <p:grpSpPr>
          <a:xfrm>
            <a:off x="6051758" y="2955903"/>
            <a:ext cx="6057900" cy="611305"/>
            <a:chOff x="1028700" y="1352550"/>
            <a:chExt cx="6057900" cy="611305"/>
          </a:xfrm>
        </p:grpSpPr>
        <p:grpSp>
          <p:nvGrpSpPr>
            <p:cNvPr id="63" name="组合 62"/>
            <p:cNvGrpSpPr/>
            <p:nvPr/>
          </p:nvGrpSpPr>
          <p:grpSpPr>
            <a:xfrm>
              <a:off x="1028700" y="1352550"/>
              <a:ext cx="533400" cy="611305"/>
              <a:chOff x="1028700" y="1352550"/>
              <a:chExt cx="533400" cy="611305"/>
            </a:xfrm>
          </p:grpSpPr>
          <p:sp>
            <p:nvSpPr>
              <p:cNvPr id="66" name="流程图: 磁盘 65"/>
              <p:cNvSpPr/>
              <p:nvPr/>
            </p:nvSpPr>
            <p:spPr>
              <a:xfrm>
                <a:off x="1028700" y="1352550"/>
                <a:ext cx="476250" cy="571500"/>
              </a:xfrm>
              <a:prstGeom prst="flowChartMagneticDisk">
                <a:avLst/>
              </a:prstGeom>
              <a:solidFill>
                <a:srgbClr val="0084FF"/>
              </a:solid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endParaRPr>
              </a:p>
            </p:txBody>
          </p:sp>
          <p:sp>
            <p:nvSpPr>
              <p:cNvPr id="67" name="矩形 66"/>
              <p:cNvSpPr/>
              <p:nvPr/>
            </p:nvSpPr>
            <p:spPr>
              <a:xfrm>
                <a:off x="1101894" y="1382798"/>
                <a:ext cx="460206" cy="581057"/>
              </a:xfrm>
              <a:prstGeom prst="rect">
                <a:avLst/>
              </a:prstGeom>
            </p:spPr>
            <p:txBody>
              <a:bodyPr wrap="square">
                <a:spAutoFit/>
              </a:bodyPr>
              <a:lstStyle/>
              <a:p>
                <a:pPr lvl="0" defTabSz="914400">
                  <a:lnSpc>
                    <a:spcPct val="150000"/>
                  </a:lnSpc>
                </a:pPr>
                <a:r>
                  <a:rPr lang="en-US" altLang="zh-CN" sz="2400" b="1">
                    <a:solidFill>
                      <a:srgbClr val="FFFFFF"/>
                    </a:solidFill>
                    <a:latin typeface="微软雅黑" panose="020B0503020204020204" pitchFamily="34" charset="-122"/>
                    <a:ea typeface="微软雅黑" panose="020B0503020204020204" pitchFamily="34" charset="-122"/>
                  </a:rPr>
                  <a:t>5</a:t>
                </a:r>
                <a:endParaRPr lang="zh-CN" altLang="en-US" sz="2400" b="1">
                  <a:solidFill>
                    <a:srgbClr val="FFFFFF"/>
                  </a:solidFill>
                  <a:latin typeface="微软雅黑" panose="020B0503020204020204" pitchFamily="34" charset="-122"/>
                  <a:ea typeface="微软雅黑" panose="020B0503020204020204" pitchFamily="34" charset="-122"/>
                </a:endParaRPr>
              </a:p>
            </p:txBody>
          </p:sp>
        </p:grpSp>
        <p:cxnSp>
          <p:nvCxnSpPr>
            <p:cNvPr id="64" name="直接箭头连接符 63"/>
            <p:cNvCxnSpPr>
              <a:stCxn id="66" idx="3"/>
            </p:cNvCxnSpPr>
            <p:nvPr/>
          </p:nvCxnSpPr>
          <p:spPr>
            <a:xfrm>
              <a:off x="1266825" y="1924050"/>
              <a:ext cx="4184649" cy="0"/>
            </a:xfrm>
            <a:prstGeom prst="straightConnector1">
              <a:avLst/>
            </a:prstGeom>
            <a:ln>
              <a:solidFill>
                <a:srgbClr val="0084FF"/>
              </a:solidFill>
              <a:prstDash val="dashDot"/>
              <a:tailEnd type="triangle"/>
            </a:ln>
          </p:spPr>
          <p:style>
            <a:lnRef idx="1">
              <a:schemeClr val="accent1"/>
            </a:lnRef>
            <a:fillRef idx="0">
              <a:schemeClr val="accent1"/>
            </a:fillRef>
            <a:effectRef idx="0">
              <a:schemeClr val="accent1"/>
            </a:effectRef>
            <a:fontRef idx="minor">
              <a:schemeClr val="tx1"/>
            </a:fontRef>
          </p:style>
        </p:cxnSp>
        <p:sp>
          <p:nvSpPr>
            <p:cNvPr id="65" name="矩形 64"/>
            <p:cNvSpPr/>
            <p:nvPr/>
          </p:nvSpPr>
          <p:spPr>
            <a:xfrm>
              <a:off x="1578144" y="1483580"/>
              <a:ext cx="5508456" cy="418191"/>
            </a:xfrm>
            <a:prstGeom prst="rect">
              <a:avLst/>
            </a:prstGeom>
          </p:spPr>
          <p:txBody>
            <a:bodyPr wrap="square">
              <a:spAutoFit/>
            </a:bodyPr>
            <a:lstStyle/>
            <a:p>
              <a:pPr lvl="0" defTabSz="914400">
                <a:lnSpc>
                  <a:spcPct val="150000"/>
                </a:lnSpc>
              </a:pPr>
              <a:r>
                <a:rPr lang="zh-CN" altLang="en-US" sz="1600">
                  <a:solidFill>
                    <a:srgbClr val="404040"/>
                  </a:solidFill>
                  <a:latin typeface="微软雅黑" panose="020B0503020204020204" pitchFamily="34" charset="-122"/>
                  <a:ea typeface="微软雅黑" panose="020B0503020204020204" pitchFamily="34" charset="-122"/>
                </a:rPr>
                <a:t>你的贷款行为是否告知自己的父母和老师</a:t>
              </a:r>
            </a:p>
          </p:txBody>
        </p:sp>
      </p:grpSp>
      <p:pic>
        <p:nvPicPr>
          <p:cNvPr id="75" name="图片 7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150510" y="3923072"/>
            <a:ext cx="3052916" cy="3052916"/>
          </a:xfrm>
          <a:prstGeom prst="rect">
            <a:avLst/>
          </a:prstGeom>
        </p:spPr>
      </p:pic>
    </p:spTree>
    <p:custDataLst>
      <p:tags r:id="rId1"/>
    </p:custDataLst>
  </p:cSld>
  <p:clrMapOvr>
    <a:masterClrMapping/>
  </p:clrMapOvr>
  <p:transition spd="slow" advTm="300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nodeType="after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wipe(left)">
                                      <p:cBhvr>
                                        <p:cTn id="7" dur="500"/>
                                        <p:tgtEl>
                                          <p:spTgt spid="28"/>
                                        </p:tgtEl>
                                      </p:cBhvr>
                                    </p:animEffect>
                                  </p:childTnLst>
                                </p:cTn>
                              </p:par>
                            </p:childTnLst>
                          </p:cTn>
                        </p:par>
                        <p:par>
                          <p:cTn id="8" fill="hold" nodeType="afterGroup">
                            <p:stCondLst>
                              <p:cond delay="500"/>
                            </p:stCondLst>
                            <p:childTnLst>
                              <p:par>
                                <p:cTn id="9" presetID="22" presetClass="entr" presetSubtype="8" fill="hold" nodeType="afterEffect">
                                  <p:stCondLst>
                                    <p:cond delay="0"/>
                                  </p:stCondLst>
                                  <p:childTnLst>
                                    <p:set>
                                      <p:cBhvr>
                                        <p:cTn id="10" dur="1" fill="hold">
                                          <p:stCondLst>
                                            <p:cond delay="0"/>
                                          </p:stCondLst>
                                        </p:cTn>
                                        <p:tgtEl>
                                          <p:spTgt spid="42"/>
                                        </p:tgtEl>
                                        <p:attrNameLst>
                                          <p:attrName>style.visibility</p:attrName>
                                        </p:attrNameLst>
                                      </p:cBhvr>
                                      <p:to>
                                        <p:strVal val="visible"/>
                                      </p:to>
                                    </p:set>
                                    <p:animEffect transition="in" filter="wipe(left)">
                                      <p:cBhvr>
                                        <p:cTn id="11" dur="500"/>
                                        <p:tgtEl>
                                          <p:spTgt spid="42"/>
                                        </p:tgtEl>
                                      </p:cBhvr>
                                    </p:animEffect>
                                  </p:childTnLst>
                                </p:cTn>
                              </p:par>
                            </p:childTnLst>
                          </p:cTn>
                        </p:par>
                        <p:par>
                          <p:cTn id="12" fill="hold" nodeType="afterGroup">
                            <p:stCondLst>
                              <p:cond delay="1000"/>
                            </p:stCondLst>
                            <p:childTnLst>
                              <p:par>
                                <p:cTn id="13" presetID="22" presetClass="entr" presetSubtype="8" fill="hold" nodeType="afterEffect">
                                  <p:stCondLst>
                                    <p:cond delay="0"/>
                                  </p:stCondLst>
                                  <p:childTnLst>
                                    <p:set>
                                      <p:cBhvr>
                                        <p:cTn id="14" dur="1" fill="hold">
                                          <p:stCondLst>
                                            <p:cond delay="0"/>
                                          </p:stCondLst>
                                        </p:cTn>
                                        <p:tgtEl>
                                          <p:spTgt spid="50"/>
                                        </p:tgtEl>
                                        <p:attrNameLst>
                                          <p:attrName>style.visibility</p:attrName>
                                        </p:attrNameLst>
                                      </p:cBhvr>
                                      <p:to>
                                        <p:strVal val="visible"/>
                                      </p:to>
                                    </p:set>
                                    <p:animEffect transition="in" filter="wipe(left)">
                                      <p:cBhvr>
                                        <p:cTn id="15" dur="500"/>
                                        <p:tgtEl>
                                          <p:spTgt spid="50"/>
                                        </p:tgtEl>
                                      </p:cBhvr>
                                    </p:animEffect>
                                  </p:childTnLst>
                                </p:cTn>
                              </p:par>
                            </p:childTnLst>
                          </p:cTn>
                        </p:par>
                        <p:par>
                          <p:cTn id="16" fill="hold" nodeType="afterGroup">
                            <p:stCondLst>
                              <p:cond delay="1500"/>
                            </p:stCondLst>
                            <p:childTnLst>
                              <p:par>
                                <p:cTn id="17" presetID="22" presetClass="entr" presetSubtype="8" fill="hold" nodeType="afterEffect">
                                  <p:stCondLst>
                                    <p:cond delay="0"/>
                                  </p:stCondLst>
                                  <p:childTnLst>
                                    <p:set>
                                      <p:cBhvr>
                                        <p:cTn id="18" dur="1" fill="hold">
                                          <p:stCondLst>
                                            <p:cond delay="0"/>
                                          </p:stCondLst>
                                        </p:cTn>
                                        <p:tgtEl>
                                          <p:spTgt spid="56"/>
                                        </p:tgtEl>
                                        <p:attrNameLst>
                                          <p:attrName>style.visibility</p:attrName>
                                        </p:attrNameLst>
                                      </p:cBhvr>
                                      <p:to>
                                        <p:strVal val="visible"/>
                                      </p:to>
                                    </p:set>
                                    <p:animEffect transition="in" filter="wipe(left)">
                                      <p:cBhvr>
                                        <p:cTn id="19" dur="500"/>
                                        <p:tgtEl>
                                          <p:spTgt spid="56"/>
                                        </p:tgtEl>
                                      </p:cBhvr>
                                    </p:animEffect>
                                  </p:childTnLst>
                                </p:cTn>
                              </p:par>
                            </p:childTnLst>
                          </p:cTn>
                        </p:par>
                        <p:par>
                          <p:cTn id="20" fill="hold" nodeType="afterGroup">
                            <p:stCondLst>
                              <p:cond delay="2000"/>
                            </p:stCondLst>
                            <p:childTnLst>
                              <p:par>
                                <p:cTn id="21" presetID="22" presetClass="entr" presetSubtype="8" fill="hold" nodeType="afterEffect">
                                  <p:stCondLst>
                                    <p:cond delay="0"/>
                                  </p:stCondLst>
                                  <p:childTnLst>
                                    <p:set>
                                      <p:cBhvr>
                                        <p:cTn id="22" dur="1" fill="hold">
                                          <p:stCondLst>
                                            <p:cond delay="0"/>
                                          </p:stCondLst>
                                        </p:cTn>
                                        <p:tgtEl>
                                          <p:spTgt spid="62"/>
                                        </p:tgtEl>
                                        <p:attrNameLst>
                                          <p:attrName>style.visibility</p:attrName>
                                        </p:attrNameLst>
                                      </p:cBhvr>
                                      <p:to>
                                        <p:strVal val="visible"/>
                                      </p:to>
                                    </p:set>
                                    <p:animEffect transition="in" filter="wipe(left)">
                                      <p:cBhvr>
                                        <p:cTn id="23" dur="500"/>
                                        <p:tgtEl>
                                          <p:spTgt spid="62"/>
                                        </p:tgtEl>
                                      </p:cBhvr>
                                    </p:animEffect>
                                  </p:childTnLst>
                                </p:cTn>
                              </p:par>
                            </p:childTnLst>
                          </p:cTn>
                        </p:par>
                        <p:par>
                          <p:cTn id="24" fill="hold" nodeType="afterGroup">
                            <p:stCondLst>
                              <p:cond delay="2500"/>
                            </p:stCondLst>
                            <p:childTnLst>
                              <p:par>
                                <p:cTn id="25" presetID="2" presetClass="entr" presetSubtype="2" fill="hold" nodeType="afterEffect">
                                  <p:stCondLst>
                                    <p:cond delay="0"/>
                                  </p:stCondLst>
                                  <p:childTnLst>
                                    <p:set>
                                      <p:cBhvr>
                                        <p:cTn id="26" dur="1" fill="hold">
                                          <p:stCondLst>
                                            <p:cond delay="0"/>
                                          </p:stCondLst>
                                        </p:cTn>
                                        <p:tgtEl>
                                          <p:spTgt spid="75"/>
                                        </p:tgtEl>
                                        <p:attrNameLst>
                                          <p:attrName>style.visibility</p:attrName>
                                        </p:attrNameLst>
                                      </p:cBhvr>
                                      <p:to>
                                        <p:strVal val="visible"/>
                                      </p:to>
                                    </p:set>
                                    <p:anim calcmode="lin" valueType="num">
                                      <p:cBhvr additive="base">
                                        <p:cTn id="27" dur="500" fill="hold"/>
                                        <p:tgtEl>
                                          <p:spTgt spid="75"/>
                                        </p:tgtEl>
                                        <p:attrNameLst>
                                          <p:attrName>ppt_x</p:attrName>
                                        </p:attrNameLst>
                                      </p:cBhvr>
                                      <p:tavLst>
                                        <p:tav tm="0">
                                          <p:val>
                                            <p:strVal val="1+#ppt_w/2"/>
                                          </p:val>
                                        </p:tav>
                                        <p:tav tm="100000">
                                          <p:val>
                                            <p:strVal val="#ppt_x"/>
                                          </p:val>
                                        </p:tav>
                                      </p:tavLst>
                                    </p:anim>
                                    <p:anim calcmode="lin" valueType="num">
                                      <p:cBhvr additive="base">
                                        <p:cTn id="28" dur="500" fill="hold"/>
                                        <p:tgtEl>
                                          <p:spTgt spid="7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pic>
        <p:nvPicPr>
          <p:cNvPr id="5" name="图片 4"/>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flipH="1">
            <a:off x="0" y="0"/>
            <a:ext cx="3238500" cy="1816100"/>
          </a:xfrm>
          <a:prstGeom prst="rect">
            <a:avLst/>
          </a:prstGeom>
        </p:spPr>
      </p:pic>
      <p:pic>
        <p:nvPicPr>
          <p:cNvPr id="6" name="图片 5"/>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flipH="1">
            <a:off x="9537700" y="4406900"/>
            <a:ext cx="2654300" cy="2451100"/>
          </a:xfrm>
          <a:prstGeom prst="rect">
            <a:avLst/>
          </a:prstGeom>
        </p:spPr>
      </p:pic>
      <p:sp>
        <p:nvSpPr>
          <p:cNvPr id="13" name="流程图: 过程 12"/>
          <p:cNvSpPr/>
          <p:nvPr/>
        </p:nvSpPr>
        <p:spPr>
          <a:xfrm>
            <a:off x="1089872" y="1330325"/>
            <a:ext cx="10012256" cy="4197350"/>
          </a:xfrm>
          <a:prstGeom prst="flowChartProcess">
            <a:avLst/>
          </a:prstGeom>
          <a:solidFill>
            <a:schemeClr val="bg1"/>
          </a:solidFill>
          <a:ln>
            <a:noFill/>
          </a:ln>
          <a:effectLst>
            <a:outerShdw blurRad="317500" sx="102000" sy="102000" algn="ctr" rotWithShape="0">
              <a:srgbClr val="0A94A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9" name="椭圆 8"/>
          <p:cNvSpPr/>
          <p:nvPr/>
        </p:nvSpPr>
        <p:spPr>
          <a:xfrm>
            <a:off x="9537620" y="633722"/>
            <a:ext cx="1947553" cy="1947553"/>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7200" b="1" smtClean="0">
                <a:solidFill>
                  <a:schemeClr val="bg1"/>
                </a:solidFill>
                <a:latin typeface="Impact" panose="020B0806030902050204" pitchFamily="34" charset="0"/>
                <a:cs typeface="+mn-ea"/>
                <a:sym typeface="+mn-lt"/>
              </a:rPr>
              <a:t>02</a:t>
            </a:r>
            <a:endParaRPr lang="zh-CN" altLang="en-US" sz="7200" b="1">
              <a:solidFill>
                <a:schemeClr val="bg1"/>
              </a:solidFill>
              <a:latin typeface="Impact" panose="020B0806030902050204" pitchFamily="34" charset="0"/>
              <a:cs typeface="+mn-ea"/>
              <a:sym typeface="+mn-lt"/>
            </a:endParaRPr>
          </a:p>
        </p:txBody>
      </p:sp>
      <p:pic>
        <p:nvPicPr>
          <p:cNvPr id="2" name="图片 1"/>
          <p:cNvPicPr>
            <a:picLocks noChangeAspect="1"/>
          </p:cNvPicPr>
          <p:nvPr/>
        </p:nvPicPr>
        <p:blipFill>
          <a:blip r:embed="rId6" cstate="email">
            <a:extLst>
              <a:ext uri="{28A0092B-C50C-407E-A947-70E740481C1C}">
                <a14:useLocalDpi xmlns:a14="http://schemas.microsoft.com/office/drawing/2010/main"/>
              </a:ext>
            </a:extLst>
          </a:blip>
          <a:srcRect/>
          <a:stretch>
            <a:fillRect/>
          </a:stretch>
        </p:blipFill>
        <p:spPr>
          <a:xfrm>
            <a:off x="117987" y="712871"/>
            <a:ext cx="4100051" cy="6705568"/>
          </a:xfrm>
          <a:prstGeom prst="rect">
            <a:avLst/>
          </a:prstGeom>
        </p:spPr>
      </p:pic>
      <p:sp>
        <p:nvSpPr>
          <p:cNvPr id="3" name="PA-图形"/>
          <p:cNvSpPr txBox="1"/>
          <p:nvPr>
            <p:custDataLst>
              <p:tags r:id="rId1"/>
            </p:custDataLst>
          </p:nvPr>
        </p:nvSpPr>
        <p:spPr>
          <a:xfrm>
            <a:off x="4218354" y="2367881"/>
            <a:ext cx="6104554" cy="2122805"/>
          </a:xfrm>
          <a:prstGeom prst="rect">
            <a:avLst/>
          </a:prstGeom>
          <a:noFill/>
        </p:spPr>
        <p:txBody>
          <a:bodyPr wrap="square" rtlCol="0">
            <a:spAutoFit/>
          </a:bodyPr>
          <a:lstStyle/>
          <a:p>
            <a:pPr algn="ctr"/>
            <a:r>
              <a:rPr lang="zh-CN" altLang="en-US" sz="6600" dirty="0">
                <a:solidFill>
                  <a:schemeClr val="tx1">
                    <a:lumMod val="65000"/>
                    <a:lumOff val="35000"/>
                  </a:schemeClr>
                </a:solidFill>
                <a:latin typeface="阿里汉仪智能黑体" panose="00020600040101010101" pitchFamily="18" charset="-122"/>
                <a:ea typeface="阿里汉仪智能黑体" panose="00020600040101010101" pitchFamily="18" charset="-122"/>
                <a:cs typeface="思源黑体 CN Normal" panose="020B0400000000000000" charset="-122"/>
              </a:rPr>
              <a:t>为什么会选择</a:t>
            </a:r>
          </a:p>
          <a:p>
            <a:pPr algn="ctr"/>
            <a:r>
              <a:rPr lang="zh-CN" altLang="en-US" sz="6600" dirty="0">
                <a:solidFill>
                  <a:schemeClr val="tx1">
                    <a:lumMod val="65000"/>
                    <a:lumOff val="35000"/>
                  </a:schemeClr>
                </a:solidFill>
                <a:latin typeface="阿里汉仪智能黑体" panose="00020600040101010101" pitchFamily="18" charset="-122"/>
                <a:ea typeface="阿里汉仪智能黑体" panose="00020600040101010101" pitchFamily="18" charset="-122"/>
                <a:cs typeface="思源黑体 CN Normal" panose="020B0400000000000000" charset="-122"/>
              </a:rPr>
              <a:t>校园网贷</a:t>
            </a:r>
          </a:p>
        </p:txBody>
      </p:sp>
    </p:spTree>
  </p:cSld>
  <p:clrMapOvr>
    <a:masterClrMapping/>
  </p:clrMapOvr>
  <p:transition advTm="2000">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2" presetClass="entr" presetSubtype="8"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750" fill="hold"/>
                                        <p:tgtEl>
                                          <p:spTgt spid="2"/>
                                        </p:tgtEl>
                                        <p:attrNameLst>
                                          <p:attrName>ppt_x</p:attrName>
                                        </p:attrNameLst>
                                      </p:cBhvr>
                                      <p:tavLst>
                                        <p:tav tm="0">
                                          <p:val>
                                            <p:strVal val="0-#ppt_w/2"/>
                                          </p:val>
                                        </p:tav>
                                        <p:tav tm="100000">
                                          <p:val>
                                            <p:strVal val="#ppt_x"/>
                                          </p:val>
                                        </p:tav>
                                      </p:tavLst>
                                    </p:anim>
                                    <p:anim calcmode="lin" valueType="num">
                                      <p:cBhvr additive="base">
                                        <p:cTn id="14" dur="750" fill="hold"/>
                                        <p:tgtEl>
                                          <p:spTgt spid="2"/>
                                        </p:tgtEl>
                                        <p:attrNameLst>
                                          <p:attrName>ppt_y</p:attrName>
                                        </p:attrNameLst>
                                      </p:cBhvr>
                                      <p:tavLst>
                                        <p:tav tm="0">
                                          <p:val>
                                            <p:strVal val="#ppt_y"/>
                                          </p:val>
                                        </p:tav>
                                        <p:tav tm="100000">
                                          <p:val>
                                            <p:strVal val="#ppt_y"/>
                                          </p:val>
                                        </p:tav>
                                      </p:tavLst>
                                    </p:anim>
                                  </p:childTnLst>
                                </p:cTn>
                              </p:par>
                            </p:childTnLst>
                          </p:cTn>
                        </p:par>
                        <p:par>
                          <p:cTn id="15" fill="hold" nodeType="afterGroup">
                            <p:stCondLst>
                              <p:cond delay="1750"/>
                            </p:stCondLst>
                            <p:childTnLst>
                              <p:par>
                                <p:cTn id="16" presetID="0" presetClass="entr" presetSubtype="0" fill="hold" grpId="0" nodeType="afterEffect">
                                  <p:stCondLst>
                                    <p:cond delay="0"/>
                                  </p:stCondLst>
                                  <p:iterate type="lt">
                                    <p:tmPct val="10000"/>
                                  </p:iterate>
                                  <p:childTnLst>
                                    <p:set>
                                      <p:cBhvr>
                                        <p:cTn id="17" dur="750" fill="hold">
                                          <p:stCondLst>
                                            <p:cond delay="0"/>
                                          </p:stCondLst>
                                        </p:cTn>
                                        <p:tgtEl>
                                          <p:spTgt spid="3"/>
                                        </p:tgtEl>
                                        <p:attrNameLst>
                                          <p:attrName>style.visibility</p:attrName>
                                        </p:attrNameLst>
                                      </p:cBhvr>
                                      <p:to>
                                        <p:strVal val="visible"/>
                                      </p:to>
                                    </p:set>
                                    <p:anim to="" calcmode="lin" valueType="num">
                                      <p:cBhvr>
                                        <p:cTn id="18" dur="750" fill="hold">
                                          <p:stCondLst>
                                            <p:cond delay="0"/>
                                          </p:stCondLst>
                                        </p:cTn>
                                        <p:tgtEl>
                                          <p:spTgt spid="3"/>
                                        </p:tgtEl>
                                        <p:attrNameLst>
                                          <p:attrName>ppt_x</p:attrName>
                                        </p:attrNameLst>
                                      </p:cBhvr>
                                      <p:tavLst>
                                        <p:tav tm="0" fmla="#ppt_x-#ppt_w*((1.5-1.5*$)^3-(1.5-1.5*$)^2)">
                                          <p:val>
                                            <p:fltVal val="0"/>
                                          </p:val>
                                        </p:tav>
                                        <p:tav tm="100000">
                                          <p:val>
                                            <p:fltVal val="1"/>
                                          </p:val>
                                        </p:tav>
                                      </p:tavLst>
                                    </p:anim>
                                    <p:animEffect filter="fade">
                                      <p:cBhvr>
                                        <p:cTn id="19" dur="750">
                                          <p:stCondLst>
                                            <p:cond delay="0"/>
                                          </p:stCondLst>
                                        </p:cTn>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 name="矩形 16"/>
          <p:cNvSpPr/>
          <p:nvPr/>
        </p:nvSpPr>
        <p:spPr>
          <a:xfrm>
            <a:off x="1338415" y="1343131"/>
            <a:ext cx="4773869" cy="2264851"/>
          </a:xfrm>
          <a:prstGeom prst="rect">
            <a:avLst/>
          </a:prstGeom>
        </p:spPr>
        <p:txBody>
          <a:bodyPr wrap="square">
            <a:spAutoFit/>
          </a:bodyPr>
          <a:lstStyle/>
          <a:p>
            <a:pPr>
              <a:lnSpc>
                <a:spcPct val="150000"/>
              </a:lnSpc>
            </a:pPr>
            <a:r>
              <a:rPr lang="en-US" altLang="zh-CN" sz="1600" dirty="0">
                <a:solidFill>
                  <a:srgbClr val="404040"/>
                </a:solidFill>
                <a:latin typeface="微软雅黑" panose="020B0503020204020204" pitchFamily="34" charset="-122"/>
                <a:ea typeface="微软雅黑" panose="020B0503020204020204" pitchFamily="34" charset="-122"/>
              </a:rPr>
              <a:t>2004</a:t>
            </a:r>
            <a:r>
              <a:rPr lang="zh-CN" altLang="en-US" sz="1600" dirty="0">
                <a:solidFill>
                  <a:srgbClr val="404040"/>
                </a:solidFill>
                <a:latin typeface="微软雅黑" panose="020B0503020204020204" pitchFamily="34" charset="-122"/>
                <a:ea typeface="微软雅黑" panose="020B0503020204020204" pitchFamily="34" charset="-122"/>
              </a:rPr>
              <a:t>年</a:t>
            </a:r>
            <a:r>
              <a:rPr lang="en-US" altLang="zh-CN" sz="1600" dirty="0">
                <a:solidFill>
                  <a:srgbClr val="404040"/>
                </a:solidFill>
                <a:latin typeface="微软雅黑" panose="020B0503020204020204" pitchFamily="34" charset="-122"/>
                <a:ea typeface="微软雅黑" panose="020B0503020204020204" pitchFamily="34" charset="-122"/>
              </a:rPr>
              <a:t>9</a:t>
            </a:r>
            <a:r>
              <a:rPr lang="zh-CN" altLang="en-US" sz="1600" dirty="0">
                <a:solidFill>
                  <a:srgbClr val="404040"/>
                </a:solidFill>
                <a:latin typeface="微软雅黑" panose="020B0503020204020204" pitchFamily="34" charset="-122"/>
                <a:ea typeface="微软雅黑" panose="020B0503020204020204" pitchFamily="34" charset="-122"/>
              </a:rPr>
              <a:t>月，金诚信和广东发展银行联名发行了首张“大学生信用卡”。此后，工 行、建行、招行、中信实业银行陆续跟进，大学生信用卡市场一时间火爆起来。其间，不少同学刷卡“冲动”消费，一不小心就沦 为“卡奴”，有同学甚至依靠申请助学贷款来还卡。</a:t>
            </a:r>
          </a:p>
        </p:txBody>
      </p:sp>
      <p:pic>
        <p:nvPicPr>
          <p:cNvPr id="27" name="图片 26"/>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461968" y="825909"/>
            <a:ext cx="2760271" cy="2760271"/>
          </a:xfrm>
          <a:prstGeom prst="rect">
            <a:avLst/>
          </a:prstGeom>
        </p:spPr>
      </p:pic>
      <p:grpSp>
        <p:nvGrpSpPr>
          <p:cNvPr id="19" name="组合 18"/>
          <p:cNvGrpSpPr/>
          <p:nvPr/>
        </p:nvGrpSpPr>
        <p:grpSpPr>
          <a:xfrm>
            <a:off x="1338415" y="3990872"/>
            <a:ext cx="9334500" cy="1693404"/>
            <a:chOff x="1581150" y="3869196"/>
            <a:chExt cx="9334500" cy="1693404"/>
          </a:xfrm>
        </p:grpSpPr>
        <p:sp>
          <p:nvSpPr>
            <p:cNvPr id="20" name="矩形 19"/>
            <p:cNvSpPr/>
            <p:nvPr/>
          </p:nvSpPr>
          <p:spPr>
            <a:xfrm>
              <a:off x="2131845" y="4096540"/>
              <a:ext cx="8446348" cy="1156855"/>
            </a:xfrm>
            <a:prstGeom prst="rect">
              <a:avLst/>
            </a:prstGeom>
          </p:spPr>
          <p:txBody>
            <a:bodyPr wrap="square">
              <a:spAutoFit/>
            </a:bodyPr>
            <a:lstStyle/>
            <a:p>
              <a:pPr>
                <a:lnSpc>
                  <a:spcPct val="150000"/>
                </a:lnSpc>
              </a:pPr>
              <a:r>
                <a:rPr lang="en-US" altLang="zh-CN" sz="1600">
                  <a:solidFill>
                    <a:srgbClr val="404040"/>
                  </a:solidFill>
                  <a:latin typeface="微软雅黑" panose="020B0503020204020204" pitchFamily="34" charset="-122"/>
                  <a:ea typeface="微软雅黑" panose="020B0503020204020204" pitchFamily="34" charset="-122"/>
                </a:rPr>
                <a:t>2014</a:t>
              </a:r>
              <a:r>
                <a:rPr lang="zh-CN" altLang="en-US" sz="1600">
                  <a:solidFill>
                    <a:srgbClr val="404040"/>
                  </a:solidFill>
                  <a:latin typeface="微软雅黑" panose="020B0503020204020204" pitchFamily="34" charset="-122"/>
                  <a:ea typeface="微软雅黑" panose="020B0503020204020204" pitchFamily="34" charset="-122"/>
                </a:rPr>
                <a:t>年开始，趣分期、分期乐、爱学贷、名校贷等多家专门针对学生的信用贷款，雨后春笋般冒了出来。</a:t>
              </a:r>
              <a:r>
                <a:rPr lang="en-US" altLang="zh-CN" sz="1600">
                  <a:solidFill>
                    <a:srgbClr val="404040"/>
                  </a:solidFill>
                  <a:latin typeface="微软雅黑" panose="020B0503020204020204" pitchFamily="34" charset="-122"/>
                  <a:ea typeface="微软雅黑" panose="020B0503020204020204" pitchFamily="34" charset="-122"/>
                </a:rPr>
                <a:t>2009</a:t>
              </a:r>
              <a:r>
                <a:rPr lang="zh-CN" altLang="en-US" sz="1600">
                  <a:solidFill>
                    <a:srgbClr val="404040"/>
                  </a:solidFill>
                  <a:latin typeface="微软雅黑" panose="020B0503020204020204" pitchFamily="34" charset="-122"/>
                  <a:ea typeface="微软雅黑" panose="020B0503020204020204" pitchFamily="34" charset="-122"/>
                </a:rPr>
                <a:t>年银监会下发通知，明确要求不得向未满</a:t>
              </a:r>
              <a:r>
                <a:rPr lang="en-US" altLang="zh-CN" sz="1600">
                  <a:solidFill>
                    <a:srgbClr val="404040"/>
                  </a:solidFill>
                  <a:latin typeface="微软雅黑" panose="020B0503020204020204" pitchFamily="34" charset="-122"/>
                  <a:ea typeface="微软雅黑" panose="020B0503020204020204" pitchFamily="34" charset="-122"/>
                </a:rPr>
                <a:t>18</a:t>
              </a:r>
              <a:r>
                <a:rPr lang="zh-CN" altLang="en-US" sz="1600">
                  <a:solidFill>
                    <a:srgbClr val="404040"/>
                  </a:solidFill>
                  <a:latin typeface="微软雅黑" panose="020B0503020204020204" pitchFamily="34" charset="-122"/>
                  <a:ea typeface="微软雅黑" panose="020B0503020204020204" pitchFamily="34" charset="-122"/>
                </a:rPr>
                <a:t>周岁的学生发放信用卡。各大商业银行随后停止针对大学 生发放信用卡，这给予了大学生分期购物平台成长土壤。</a:t>
              </a:r>
            </a:p>
          </p:txBody>
        </p:sp>
        <p:sp>
          <p:nvSpPr>
            <p:cNvPr id="21" name="矩形: 圆角 20"/>
            <p:cNvSpPr/>
            <p:nvPr/>
          </p:nvSpPr>
          <p:spPr>
            <a:xfrm>
              <a:off x="1581150" y="3869196"/>
              <a:ext cx="9334500" cy="1693404"/>
            </a:xfrm>
            <a:prstGeom prst="roundRect">
              <a:avLst/>
            </a:prstGeom>
            <a:noFill/>
            <a:ln>
              <a:solidFill>
                <a:srgbClr val="0084FF"/>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custDataLst>
      <p:tags r:id="rId1"/>
    </p:custDataLst>
  </p:cSld>
  <p:clrMapOvr>
    <a:masterClrMapping/>
  </p:clrMapOvr>
  <p:transition spd="slow" advTm="300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anim calcmode="lin" valueType="num">
                                      <p:cBhvr>
                                        <p:cTn id="8" dur="500" fill="hold"/>
                                        <p:tgtEl>
                                          <p:spTgt spid="17"/>
                                        </p:tgtEl>
                                        <p:attrNameLst>
                                          <p:attrName>ppt_x</p:attrName>
                                        </p:attrNameLst>
                                      </p:cBhvr>
                                      <p:tavLst>
                                        <p:tav tm="0">
                                          <p:val>
                                            <p:strVal val="#ppt_x"/>
                                          </p:val>
                                        </p:tav>
                                        <p:tav tm="100000">
                                          <p:val>
                                            <p:strVal val="#ppt_x"/>
                                          </p:val>
                                        </p:tav>
                                      </p:tavLst>
                                    </p:anim>
                                    <p:anim calcmode="lin" valueType="num">
                                      <p:cBhvr>
                                        <p:cTn id="9" dur="500" fill="hold"/>
                                        <p:tgtEl>
                                          <p:spTgt spid="17"/>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500"/>
                            </p:stCondLst>
                            <p:childTnLst>
                              <p:par>
                                <p:cTn id="11" presetID="2" presetClass="entr" presetSubtype="2" fill="hold" nodeType="afterEffect">
                                  <p:stCondLst>
                                    <p:cond delay="0"/>
                                  </p:stCondLst>
                                  <p:childTnLst>
                                    <p:set>
                                      <p:cBhvr>
                                        <p:cTn id="12" dur="1" fill="hold">
                                          <p:stCondLst>
                                            <p:cond delay="0"/>
                                          </p:stCondLst>
                                        </p:cTn>
                                        <p:tgtEl>
                                          <p:spTgt spid="27"/>
                                        </p:tgtEl>
                                        <p:attrNameLst>
                                          <p:attrName>style.visibility</p:attrName>
                                        </p:attrNameLst>
                                      </p:cBhvr>
                                      <p:to>
                                        <p:strVal val="visible"/>
                                      </p:to>
                                    </p:set>
                                    <p:anim calcmode="lin" valueType="num">
                                      <p:cBhvr additive="base">
                                        <p:cTn id="13" dur="500" fill="hold"/>
                                        <p:tgtEl>
                                          <p:spTgt spid="27"/>
                                        </p:tgtEl>
                                        <p:attrNameLst>
                                          <p:attrName>ppt_x</p:attrName>
                                        </p:attrNameLst>
                                      </p:cBhvr>
                                      <p:tavLst>
                                        <p:tav tm="0">
                                          <p:val>
                                            <p:strVal val="1+#ppt_w/2"/>
                                          </p:val>
                                        </p:tav>
                                        <p:tav tm="100000">
                                          <p:val>
                                            <p:strVal val="#ppt_x"/>
                                          </p:val>
                                        </p:tav>
                                      </p:tavLst>
                                    </p:anim>
                                    <p:anim calcmode="lin" valueType="num">
                                      <p:cBhvr additive="base">
                                        <p:cTn id="14" dur="500" fill="hold"/>
                                        <p:tgtEl>
                                          <p:spTgt spid="27"/>
                                        </p:tgtEl>
                                        <p:attrNameLst>
                                          <p:attrName>ppt_y</p:attrName>
                                        </p:attrNameLst>
                                      </p:cBhvr>
                                      <p:tavLst>
                                        <p:tav tm="0">
                                          <p:val>
                                            <p:strVal val="#ppt_y"/>
                                          </p:val>
                                        </p:tav>
                                        <p:tav tm="100000">
                                          <p:val>
                                            <p:strVal val="#ppt_y"/>
                                          </p:val>
                                        </p:tav>
                                      </p:tavLst>
                                    </p:anim>
                                  </p:childTnLst>
                                </p:cTn>
                              </p:par>
                            </p:childTnLst>
                          </p:cTn>
                        </p:par>
                        <p:par>
                          <p:cTn id="15" fill="hold" nodeType="afterGroup">
                            <p:stCondLst>
                              <p:cond delay="1000"/>
                            </p:stCondLst>
                            <p:childTnLst>
                              <p:par>
                                <p:cTn id="16" presetID="16" presetClass="entr" presetSubtype="21" fill="hold" nodeType="afterEffect">
                                  <p:stCondLst>
                                    <p:cond delay="0"/>
                                  </p:stCondLst>
                                  <p:childTnLst>
                                    <p:set>
                                      <p:cBhvr>
                                        <p:cTn id="17" dur="1" fill="hold">
                                          <p:stCondLst>
                                            <p:cond delay="0"/>
                                          </p:stCondLst>
                                        </p:cTn>
                                        <p:tgtEl>
                                          <p:spTgt spid="19"/>
                                        </p:tgtEl>
                                        <p:attrNameLst>
                                          <p:attrName>style.visibility</p:attrName>
                                        </p:attrNameLst>
                                      </p:cBhvr>
                                      <p:to>
                                        <p:strVal val="visible"/>
                                      </p:to>
                                    </p:set>
                                    <p:animEffect transition="in" filter="barn(inVertical)">
                                      <p:cBhvr>
                                        <p:cTn id="18"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组合 15"/>
          <p:cNvGrpSpPr/>
          <p:nvPr/>
        </p:nvGrpSpPr>
        <p:grpSpPr>
          <a:xfrm>
            <a:off x="1108445" y="2005780"/>
            <a:ext cx="3847013" cy="796413"/>
            <a:chOff x="1226432" y="2094271"/>
            <a:chExt cx="3847013" cy="796413"/>
          </a:xfrm>
        </p:grpSpPr>
        <p:sp>
          <p:nvSpPr>
            <p:cNvPr id="7" name="矩形: 圆角 6"/>
            <p:cNvSpPr/>
            <p:nvPr/>
          </p:nvSpPr>
          <p:spPr>
            <a:xfrm>
              <a:off x="1226432" y="2094271"/>
              <a:ext cx="3817516" cy="796413"/>
            </a:xfrm>
            <a:prstGeom prst="roundRect">
              <a:avLst/>
            </a:prstGeom>
            <a:solidFill>
              <a:srgbClr val="0084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p:nvSpPr>
          <p:spPr>
            <a:xfrm>
              <a:off x="1527757" y="2293513"/>
              <a:ext cx="3545688" cy="418191"/>
            </a:xfrm>
            <a:prstGeom prst="rect">
              <a:avLst/>
            </a:prstGeom>
          </p:spPr>
          <p:txBody>
            <a:bodyPr wrap="square">
              <a:spAutoFit/>
            </a:bodyPr>
            <a:lstStyle/>
            <a:p>
              <a:pPr lvl="0" defTabSz="914400">
                <a:lnSpc>
                  <a:spcPct val="150000"/>
                </a:lnSpc>
              </a:pPr>
              <a:r>
                <a:rPr lang="zh-CN" altLang="en-US" sz="1600" b="1">
                  <a:solidFill>
                    <a:schemeClr val="bg1"/>
                  </a:solidFill>
                  <a:latin typeface="微软雅黑" panose="020B0503020204020204" pitchFamily="34" charset="-122"/>
                  <a:ea typeface="微软雅黑" panose="020B0503020204020204" pitchFamily="34" charset="-122"/>
                </a:rPr>
                <a:t>你是否有认真的查看你的贷款合同</a:t>
              </a:r>
            </a:p>
          </p:txBody>
        </p:sp>
      </p:grpSp>
      <p:grpSp>
        <p:nvGrpSpPr>
          <p:cNvPr id="17" name="组合 16"/>
          <p:cNvGrpSpPr/>
          <p:nvPr/>
        </p:nvGrpSpPr>
        <p:grpSpPr>
          <a:xfrm>
            <a:off x="1108445" y="3864077"/>
            <a:ext cx="3847013" cy="796413"/>
            <a:chOff x="1226432" y="2094271"/>
            <a:chExt cx="3847013" cy="796413"/>
          </a:xfrm>
        </p:grpSpPr>
        <p:sp>
          <p:nvSpPr>
            <p:cNvPr id="18" name="矩形: 圆角 17"/>
            <p:cNvSpPr/>
            <p:nvPr/>
          </p:nvSpPr>
          <p:spPr>
            <a:xfrm>
              <a:off x="1226432" y="2094271"/>
              <a:ext cx="3817516" cy="796413"/>
            </a:xfrm>
            <a:prstGeom prst="roundRect">
              <a:avLst/>
            </a:prstGeom>
            <a:solidFill>
              <a:srgbClr val="0084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矩形 18"/>
            <p:cNvSpPr/>
            <p:nvPr/>
          </p:nvSpPr>
          <p:spPr>
            <a:xfrm>
              <a:off x="1527757" y="2293513"/>
              <a:ext cx="3545688" cy="418191"/>
            </a:xfrm>
            <a:prstGeom prst="rect">
              <a:avLst/>
            </a:prstGeom>
          </p:spPr>
          <p:txBody>
            <a:bodyPr wrap="square">
              <a:spAutoFit/>
            </a:bodyPr>
            <a:lstStyle/>
            <a:p>
              <a:pPr lvl="0" defTabSz="914400">
                <a:lnSpc>
                  <a:spcPct val="150000"/>
                </a:lnSpc>
              </a:pPr>
              <a:r>
                <a:rPr lang="zh-CN" altLang="en-US" sz="1600" b="1">
                  <a:solidFill>
                    <a:schemeClr val="bg1"/>
                  </a:solidFill>
                  <a:latin typeface="微软雅黑" panose="020B0503020204020204" pitchFamily="34" charset="-122"/>
                  <a:ea typeface="微软雅黑" panose="020B0503020204020204" pitchFamily="34" charset="-122"/>
                </a:rPr>
                <a:t>打开了一扇“经济解困”的窗</a:t>
              </a:r>
            </a:p>
          </p:txBody>
        </p:sp>
      </p:grpSp>
      <p:sp>
        <p:nvSpPr>
          <p:cNvPr id="20" name="矩形 19"/>
          <p:cNvSpPr/>
          <p:nvPr/>
        </p:nvSpPr>
        <p:spPr>
          <a:xfrm>
            <a:off x="5910415" y="3112936"/>
            <a:ext cx="4773869" cy="2480294"/>
          </a:xfrm>
          <a:prstGeom prst="rect">
            <a:avLst/>
          </a:prstGeom>
        </p:spPr>
        <p:txBody>
          <a:bodyPr wrap="square">
            <a:spAutoFit/>
          </a:bodyPr>
          <a:lstStyle/>
          <a:p>
            <a:pPr>
              <a:lnSpc>
                <a:spcPct val="200000"/>
              </a:lnSpc>
            </a:pPr>
            <a:r>
              <a:rPr lang="zh-CN" altLang="en-US" sz="1600" dirty="0">
                <a:solidFill>
                  <a:srgbClr val="404040"/>
                </a:solidFill>
                <a:latin typeface="微软雅黑" panose="020B0503020204020204" pitchFamily="34" charset="-122"/>
                <a:ea typeface="微软雅黑" panose="020B0503020204020204" pitchFamily="34" charset="-122"/>
              </a:rPr>
              <a:t>曾有人统计，学生贷款主要用于消费、创业助学，分别占</a:t>
            </a:r>
            <a:r>
              <a:rPr lang="en-US" altLang="zh-CN" sz="1600" dirty="0">
                <a:solidFill>
                  <a:srgbClr val="404040"/>
                </a:solidFill>
                <a:latin typeface="微软雅黑" panose="020B0503020204020204" pitchFamily="34" charset="-122"/>
                <a:ea typeface="微软雅黑" panose="020B0503020204020204" pitchFamily="34" charset="-122"/>
              </a:rPr>
              <a:t>40%</a:t>
            </a:r>
            <a:r>
              <a:rPr lang="zh-CN" altLang="en-US" sz="1600" dirty="0">
                <a:solidFill>
                  <a:srgbClr val="404040"/>
                </a:solidFill>
                <a:latin typeface="微软雅黑" panose="020B0503020204020204" pitchFamily="34" charset="-122"/>
                <a:ea typeface="微软雅黑" panose="020B0503020204020204" pitchFamily="34" charset="-122"/>
              </a:rPr>
              <a:t>、</a:t>
            </a:r>
            <a:r>
              <a:rPr lang="en-US" altLang="zh-CN" sz="1600" dirty="0">
                <a:solidFill>
                  <a:srgbClr val="404040"/>
                </a:solidFill>
                <a:latin typeface="微软雅黑" panose="020B0503020204020204" pitchFamily="34" charset="-122"/>
                <a:ea typeface="微软雅黑" panose="020B0503020204020204" pitchFamily="34" charset="-122"/>
              </a:rPr>
              <a:t>40%</a:t>
            </a:r>
            <a:r>
              <a:rPr lang="zh-CN" altLang="en-US" sz="1600" dirty="0">
                <a:solidFill>
                  <a:srgbClr val="404040"/>
                </a:solidFill>
                <a:latin typeface="微软雅黑" panose="020B0503020204020204" pitchFamily="34" charset="-122"/>
                <a:ea typeface="微软雅黑" panose="020B0503020204020204" pitchFamily="34" charset="-122"/>
              </a:rPr>
              <a:t>、</a:t>
            </a:r>
            <a:r>
              <a:rPr lang="en-US" altLang="zh-CN" sz="1600" dirty="0">
                <a:solidFill>
                  <a:srgbClr val="404040"/>
                </a:solidFill>
                <a:latin typeface="微软雅黑" panose="020B0503020204020204" pitchFamily="34" charset="-122"/>
                <a:ea typeface="微软雅黑" panose="020B0503020204020204" pitchFamily="34" charset="-122"/>
              </a:rPr>
              <a:t>20%</a:t>
            </a:r>
            <a:r>
              <a:rPr lang="zh-CN" altLang="en-US" sz="1600" dirty="0">
                <a:solidFill>
                  <a:srgbClr val="404040"/>
                </a:solidFill>
                <a:latin typeface="微软雅黑" panose="020B0503020204020204" pitchFamily="34" charset="-122"/>
                <a:ea typeface="微软雅黑" panose="020B0503020204020204" pitchFamily="34" charset="-122"/>
              </a:rPr>
              <a:t>，并随时间点不同而有所波动。“校园贷”作为互联网时代的新兴产物，的确为尚未具备收入自足能力的大学生， 打开了一扇“经济解困”的窗。</a:t>
            </a:r>
          </a:p>
        </p:txBody>
      </p:sp>
      <p:pic>
        <p:nvPicPr>
          <p:cNvPr id="22" name="图片 2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325034" y="614518"/>
            <a:ext cx="2349908" cy="2349908"/>
          </a:xfrm>
          <a:prstGeom prst="rect">
            <a:avLst/>
          </a:prstGeom>
        </p:spPr>
      </p:pic>
    </p:spTree>
    <p:custDataLst>
      <p:tags r:id="rId1"/>
    </p:custDataLst>
  </p:cSld>
  <p:clrMapOvr>
    <a:masterClrMapping/>
  </p:clrMapOvr>
  <p:transition spd="slow" advTm="300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6" presetClass="entr" presetSubtype="21" fill="hold"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arn(inVertical)">
                                      <p:cBhvr>
                                        <p:cTn id="7" dur="500"/>
                                        <p:tgtEl>
                                          <p:spTgt spid="16"/>
                                        </p:tgtEl>
                                      </p:cBhvr>
                                    </p:animEffect>
                                  </p:childTnLst>
                                </p:cTn>
                              </p:par>
                            </p:childTnLst>
                          </p:cTn>
                        </p:par>
                        <p:par>
                          <p:cTn id="8" fill="hold" nodeType="afterGroup">
                            <p:stCondLst>
                              <p:cond delay="500"/>
                            </p:stCondLst>
                            <p:childTnLst>
                              <p:par>
                                <p:cTn id="9" presetID="16" presetClass="entr" presetSubtype="21" fill="hold" nodeType="afterEffect">
                                  <p:stCondLst>
                                    <p:cond delay="0"/>
                                  </p:stCondLst>
                                  <p:childTnLst>
                                    <p:set>
                                      <p:cBhvr>
                                        <p:cTn id="10" dur="1" fill="hold">
                                          <p:stCondLst>
                                            <p:cond delay="0"/>
                                          </p:stCondLst>
                                        </p:cTn>
                                        <p:tgtEl>
                                          <p:spTgt spid="17"/>
                                        </p:tgtEl>
                                        <p:attrNameLst>
                                          <p:attrName>style.visibility</p:attrName>
                                        </p:attrNameLst>
                                      </p:cBhvr>
                                      <p:to>
                                        <p:strVal val="visible"/>
                                      </p:to>
                                    </p:set>
                                    <p:animEffect transition="in" filter="barn(inVertical)">
                                      <p:cBhvr>
                                        <p:cTn id="11" dur="500"/>
                                        <p:tgtEl>
                                          <p:spTgt spid="17"/>
                                        </p:tgtEl>
                                      </p:cBhvr>
                                    </p:animEffect>
                                  </p:childTnLst>
                                </p:cTn>
                              </p:par>
                            </p:childTnLst>
                          </p:cTn>
                        </p:par>
                        <p:par>
                          <p:cTn id="12" fill="hold" nodeType="afterGroup">
                            <p:stCondLst>
                              <p:cond delay="1000"/>
                            </p:stCondLst>
                            <p:childTnLst>
                              <p:par>
                                <p:cTn id="13" presetID="53" presetClass="entr" presetSubtype="0" fill="hold" nodeType="afterEffect">
                                  <p:stCondLst>
                                    <p:cond delay="0"/>
                                  </p:stCondLst>
                                  <p:childTnLst>
                                    <p:set>
                                      <p:cBhvr>
                                        <p:cTn id="14" dur="1" fill="hold">
                                          <p:stCondLst>
                                            <p:cond delay="0"/>
                                          </p:stCondLst>
                                        </p:cTn>
                                        <p:tgtEl>
                                          <p:spTgt spid="22"/>
                                        </p:tgtEl>
                                        <p:attrNameLst>
                                          <p:attrName>style.visibility</p:attrName>
                                        </p:attrNameLst>
                                      </p:cBhvr>
                                      <p:to>
                                        <p:strVal val="visible"/>
                                      </p:to>
                                    </p:set>
                                    <p:anim calcmode="lin" valueType="num">
                                      <p:cBhvr>
                                        <p:cTn id="15" dur="500" fill="hold"/>
                                        <p:tgtEl>
                                          <p:spTgt spid="22"/>
                                        </p:tgtEl>
                                        <p:attrNameLst>
                                          <p:attrName>ppt_w</p:attrName>
                                        </p:attrNameLst>
                                      </p:cBhvr>
                                      <p:tavLst>
                                        <p:tav tm="0">
                                          <p:val>
                                            <p:fltVal val="0"/>
                                          </p:val>
                                        </p:tav>
                                        <p:tav tm="100000">
                                          <p:val>
                                            <p:strVal val="#ppt_w"/>
                                          </p:val>
                                        </p:tav>
                                      </p:tavLst>
                                    </p:anim>
                                    <p:anim calcmode="lin" valueType="num">
                                      <p:cBhvr>
                                        <p:cTn id="16" dur="500" fill="hold"/>
                                        <p:tgtEl>
                                          <p:spTgt spid="22"/>
                                        </p:tgtEl>
                                        <p:attrNameLst>
                                          <p:attrName>ppt_h</p:attrName>
                                        </p:attrNameLst>
                                      </p:cBhvr>
                                      <p:tavLst>
                                        <p:tav tm="0">
                                          <p:val>
                                            <p:fltVal val="0"/>
                                          </p:val>
                                        </p:tav>
                                        <p:tav tm="100000">
                                          <p:val>
                                            <p:strVal val="#ppt_h"/>
                                          </p:val>
                                        </p:tav>
                                      </p:tavLst>
                                    </p:anim>
                                    <p:animEffect transition="in" filter="fade">
                                      <p:cBhvr>
                                        <p:cTn id="17" dur="500"/>
                                        <p:tgtEl>
                                          <p:spTgt spid="22"/>
                                        </p:tgtEl>
                                      </p:cBhvr>
                                    </p:animEffect>
                                  </p:childTnLst>
                                </p:cTn>
                              </p:par>
                            </p:childTnLst>
                          </p:cTn>
                        </p:par>
                        <p:par>
                          <p:cTn id="18" fill="hold" nodeType="afterGroup">
                            <p:stCondLst>
                              <p:cond delay="1500"/>
                            </p:stCondLst>
                            <p:childTnLst>
                              <p:par>
                                <p:cTn id="19" presetID="22" presetClass="entr" presetSubtype="8" fill="hold" grpId="0" nodeType="afterEffect">
                                  <p:stCondLst>
                                    <p:cond delay="0"/>
                                  </p:stCondLst>
                                  <p:childTnLst>
                                    <p:set>
                                      <p:cBhvr>
                                        <p:cTn id="20" dur="1" fill="hold">
                                          <p:stCondLst>
                                            <p:cond delay="0"/>
                                          </p:stCondLst>
                                        </p:cTn>
                                        <p:tgtEl>
                                          <p:spTgt spid="20"/>
                                        </p:tgtEl>
                                        <p:attrNameLst>
                                          <p:attrName>style.visibility</p:attrName>
                                        </p:attrNameLst>
                                      </p:cBhvr>
                                      <p:to>
                                        <p:strVal val="visible"/>
                                      </p:to>
                                    </p:set>
                                    <p:animEffect transition="in" filter="wipe(left)">
                                      <p:cBhvr>
                                        <p:cTn id="21"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矩形: 圆角 15"/>
          <p:cNvSpPr/>
          <p:nvPr/>
        </p:nvSpPr>
        <p:spPr>
          <a:xfrm>
            <a:off x="4430887" y="1066247"/>
            <a:ext cx="3330227" cy="556076"/>
          </a:xfrm>
          <a:prstGeom prst="roundRect">
            <a:avLst>
              <a:gd name="adj" fmla="val 50000"/>
            </a:avLst>
          </a:prstGeom>
          <a:solidFill>
            <a:srgbClr val="0084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ct val="0"/>
              </a:spcBef>
            </a:pPr>
            <a:r>
              <a:rPr lang="zh-CN" altLang="en-US" sz="2400" b="1">
                <a:solidFill>
                  <a:srgbClr val="FFFFFF"/>
                </a:solidFill>
                <a:latin typeface="微软雅黑" panose="020B0503020204020204" pitchFamily="34" charset="-122"/>
                <a:ea typeface="微软雅黑" panose="020B0503020204020204" pitchFamily="34" charset="-122"/>
                <a:sym typeface="+mn-ea"/>
              </a:rPr>
              <a:t>校园网贷方式</a:t>
            </a:r>
          </a:p>
        </p:txBody>
      </p:sp>
      <p:grpSp>
        <p:nvGrpSpPr>
          <p:cNvPr id="17" name="组合 16"/>
          <p:cNvGrpSpPr/>
          <p:nvPr/>
        </p:nvGrpSpPr>
        <p:grpSpPr>
          <a:xfrm>
            <a:off x="1384736" y="2123769"/>
            <a:ext cx="3954179" cy="1461570"/>
            <a:chOff x="1327587" y="2027577"/>
            <a:chExt cx="9502816" cy="5039970"/>
          </a:xfrm>
        </p:grpSpPr>
        <p:sp>
          <p:nvSpPr>
            <p:cNvPr id="18" name="圆角矩形 8"/>
            <p:cNvSpPr/>
            <p:nvPr/>
          </p:nvSpPr>
          <p:spPr>
            <a:xfrm>
              <a:off x="1327587" y="2952188"/>
              <a:ext cx="9502816" cy="4115359"/>
            </a:xfrm>
            <a:prstGeom prst="roundRect">
              <a:avLst>
                <a:gd name="adj" fmla="val 8445"/>
              </a:avLst>
            </a:prstGeom>
            <a:solidFill>
              <a:srgbClr val="D9D9D9">
                <a:alpha val="7000"/>
              </a:srgbClr>
            </a:solidFill>
            <a:ln>
              <a:solidFill>
                <a:srgbClr val="7F7F7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rgbClr val="FFFFFF"/>
                </a:solidFill>
                <a:latin typeface="微软雅黑" panose="020B0503020204020204" pitchFamily="34" charset="-122"/>
                <a:ea typeface="微软雅黑" panose="020B0503020204020204" pitchFamily="34" charset="-122"/>
              </a:endParaRPr>
            </a:p>
          </p:txBody>
        </p:sp>
        <p:sp>
          <p:nvSpPr>
            <p:cNvPr id="19" name="平行四边形 18"/>
            <p:cNvSpPr/>
            <p:nvPr/>
          </p:nvSpPr>
          <p:spPr>
            <a:xfrm>
              <a:off x="2542535" y="2027577"/>
              <a:ext cx="7224550" cy="1830861"/>
            </a:xfrm>
            <a:prstGeom prst="parallelogram">
              <a:avLst>
                <a:gd name="adj" fmla="val 18558"/>
              </a:avLst>
            </a:prstGeom>
            <a:solidFill>
              <a:srgbClr val="0084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r>
                <a:rPr kumimoji="1" lang="en-US" altLang="zh-CN" sz="2400" b="1">
                  <a:solidFill>
                    <a:srgbClr val="FFFFFF"/>
                  </a:solidFill>
                  <a:latin typeface="微软雅黑" panose="020B0503020204020204" pitchFamily="34" charset="-122"/>
                  <a:ea typeface="微软雅黑" panose="020B0503020204020204" pitchFamily="34" charset="-122"/>
                </a:rPr>
                <a:t>1</a:t>
              </a:r>
              <a:endParaRPr kumimoji="1" lang="zh-CN" altLang="en-US" sz="2800" b="1">
                <a:solidFill>
                  <a:srgbClr val="FFFFFF"/>
                </a:solidFill>
                <a:latin typeface="微软雅黑" panose="020B0503020204020204" pitchFamily="34" charset="-122"/>
                <a:ea typeface="微软雅黑" panose="020B0503020204020204" pitchFamily="34" charset="-122"/>
              </a:endParaRPr>
            </a:p>
          </p:txBody>
        </p:sp>
        <p:sp>
          <p:nvSpPr>
            <p:cNvPr id="20" name="文本框 19"/>
            <p:cNvSpPr txBox="1"/>
            <p:nvPr/>
          </p:nvSpPr>
          <p:spPr>
            <a:xfrm>
              <a:off x="2381914" y="4711202"/>
              <a:ext cx="7597840" cy="1442059"/>
            </a:xfrm>
            <a:prstGeom prst="rect">
              <a:avLst/>
            </a:prstGeom>
            <a:noFill/>
          </p:spPr>
          <p:txBody>
            <a:bodyPr wrap="square" rtlCol="0">
              <a:spAutoFit/>
            </a:bodyPr>
            <a:lstStyle/>
            <a:p>
              <a:pPr algn="dist">
                <a:lnSpc>
                  <a:spcPct val="150000"/>
                </a:lnSpc>
              </a:pPr>
              <a:r>
                <a:rPr kumimoji="1" lang="zh-CN" altLang="en-US" sz="1600">
                  <a:solidFill>
                    <a:srgbClr val="262626"/>
                  </a:solidFill>
                  <a:latin typeface="微软雅黑" panose="020B0503020204020204" pitchFamily="34" charset="-122"/>
                  <a:ea typeface="微软雅黑" panose="020B0503020204020204" pitchFamily="34" charset="-122"/>
                </a:rPr>
                <a:t>招收校园代理</a:t>
              </a:r>
            </a:p>
          </p:txBody>
        </p:sp>
      </p:grpSp>
      <p:grpSp>
        <p:nvGrpSpPr>
          <p:cNvPr id="31" name="组合 30"/>
          <p:cNvGrpSpPr/>
          <p:nvPr/>
        </p:nvGrpSpPr>
        <p:grpSpPr>
          <a:xfrm>
            <a:off x="6785754" y="2123769"/>
            <a:ext cx="3954179" cy="1461570"/>
            <a:chOff x="1327587" y="2027577"/>
            <a:chExt cx="9502816" cy="5039970"/>
          </a:xfrm>
        </p:grpSpPr>
        <p:sp>
          <p:nvSpPr>
            <p:cNvPr id="32" name="圆角矩形 8"/>
            <p:cNvSpPr/>
            <p:nvPr/>
          </p:nvSpPr>
          <p:spPr>
            <a:xfrm>
              <a:off x="1327587" y="2952188"/>
              <a:ext cx="9502816" cy="4115359"/>
            </a:xfrm>
            <a:prstGeom prst="roundRect">
              <a:avLst>
                <a:gd name="adj" fmla="val 8445"/>
              </a:avLst>
            </a:prstGeom>
            <a:solidFill>
              <a:srgbClr val="D9D9D9">
                <a:alpha val="7000"/>
              </a:srgbClr>
            </a:solidFill>
            <a:ln>
              <a:solidFill>
                <a:srgbClr val="7F7F7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rgbClr val="FFFFFF"/>
                </a:solidFill>
                <a:latin typeface="微软雅黑" panose="020B0503020204020204" pitchFamily="34" charset="-122"/>
                <a:ea typeface="微软雅黑" panose="020B0503020204020204" pitchFamily="34" charset="-122"/>
              </a:endParaRPr>
            </a:p>
          </p:txBody>
        </p:sp>
        <p:sp>
          <p:nvSpPr>
            <p:cNvPr id="33" name="平行四边形 32"/>
            <p:cNvSpPr/>
            <p:nvPr/>
          </p:nvSpPr>
          <p:spPr>
            <a:xfrm>
              <a:off x="2542535" y="2027577"/>
              <a:ext cx="7224550" cy="1830861"/>
            </a:xfrm>
            <a:prstGeom prst="parallelogram">
              <a:avLst>
                <a:gd name="adj" fmla="val 18558"/>
              </a:avLst>
            </a:prstGeom>
            <a:solidFill>
              <a:srgbClr val="0084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r>
                <a:rPr kumimoji="1" lang="en-US" altLang="zh-CN" sz="2400" b="1">
                  <a:solidFill>
                    <a:srgbClr val="FFFFFF"/>
                  </a:solidFill>
                  <a:latin typeface="微软雅黑" panose="020B0503020204020204" pitchFamily="34" charset="-122"/>
                  <a:ea typeface="微软雅黑" panose="020B0503020204020204" pitchFamily="34" charset="-122"/>
                </a:rPr>
                <a:t>2</a:t>
              </a:r>
              <a:endParaRPr kumimoji="1" lang="zh-CN" altLang="en-US" sz="2800" b="1">
                <a:solidFill>
                  <a:srgbClr val="FFFFFF"/>
                </a:solidFill>
                <a:latin typeface="微软雅黑" panose="020B0503020204020204" pitchFamily="34" charset="-122"/>
                <a:ea typeface="微软雅黑" panose="020B0503020204020204" pitchFamily="34" charset="-122"/>
              </a:endParaRPr>
            </a:p>
          </p:txBody>
        </p:sp>
        <p:sp>
          <p:nvSpPr>
            <p:cNvPr id="34" name="文本框 33"/>
            <p:cNvSpPr txBox="1"/>
            <p:nvPr/>
          </p:nvSpPr>
          <p:spPr>
            <a:xfrm>
              <a:off x="2381914" y="4711202"/>
              <a:ext cx="7597840" cy="1442059"/>
            </a:xfrm>
            <a:prstGeom prst="rect">
              <a:avLst/>
            </a:prstGeom>
            <a:noFill/>
          </p:spPr>
          <p:txBody>
            <a:bodyPr wrap="square" rtlCol="0">
              <a:spAutoFit/>
            </a:bodyPr>
            <a:lstStyle/>
            <a:p>
              <a:pPr algn="dist">
                <a:lnSpc>
                  <a:spcPct val="150000"/>
                </a:lnSpc>
              </a:pPr>
              <a:r>
                <a:rPr kumimoji="1" lang="zh-CN" altLang="en-US" sz="1600">
                  <a:solidFill>
                    <a:srgbClr val="262626"/>
                  </a:solidFill>
                  <a:latin typeface="微软雅黑" panose="020B0503020204020204" pitchFamily="34" charset="-122"/>
                  <a:ea typeface="微软雅黑" panose="020B0503020204020204" pitchFamily="34" charset="-122"/>
                </a:rPr>
                <a:t>鼓励借款超前消费</a:t>
              </a:r>
            </a:p>
          </p:txBody>
        </p:sp>
      </p:grpSp>
      <p:grpSp>
        <p:nvGrpSpPr>
          <p:cNvPr id="35" name="组合 34"/>
          <p:cNvGrpSpPr/>
          <p:nvPr/>
        </p:nvGrpSpPr>
        <p:grpSpPr>
          <a:xfrm>
            <a:off x="6785754" y="4241962"/>
            <a:ext cx="3954179" cy="1461570"/>
            <a:chOff x="1327587" y="2027577"/>
            <a:chExt cx="9502816" cy="5039970"/>
          </a:xfrm>
        </p:grpSpPr>
        <p:sp>
          <p:nvSpPr>
            <p:cNvPr id="36" name="圆角矩形 8"/>
            <p:cNvSpPr/>
            <p:nvPr/>
          </p:nvSpPr>
          <p:spPr>
            <a:xfrm>
              <a:off x="1327587" y="2952188"/>
              <a:ext cx="9502816" cy="4115359"/>
            </a:xfrm>
            <a:prstGeom prst="roundRect">
              <a:avLst>
                <a:gd name="adj" fmla="val 8445"/>
              </a:avLst>
            </a:prstGeom>
            <a:solidFill>
              <a:srgbClr val="D9D9D9">
                <a:alpha val="7000"/>
              </a:srgbClr>
            </a:solidFill>
            <a:ln>
              <a:solidFill>
                <a:srgbClr val="7F7F7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rgbClr val="FFFFFF"/>
                </a:solidFill>
                <a:latin typeface="微软雅黑" panose="020B0503020204020204" pitchFamily="34" charset="-122"/>
                <a:ea typeface="微软雅黑" panose="020B0503020204020204" pitchFamily="34" charset="-122"/>
              </a:endParaRPr>
            </a:p>
          </p:txBody>
        </p:sp>
        <p:sp>
          <p:nvSpPr>
            <p:cNvPr id="37" name="平行四边形 36"/>
            <p:cNvSpPr/>
            <p:nvPr/>
          </p:nvSpPr>
          <p:spPr>
            <a:xfrm>
              <a:off x="2542535" y="2027577"/>
              <a:ext cx="7224550" cy="1830861"/>
            </a:xfrm>
            <a:prstGeom prst="parallelogram">
              <a:avLst>
                <a:gd name="adj" fmla="val 18558"/>
              </a:avLst>
            </a:prstGeom>
            <a:solidFill>
              <a:srgbClr val="0084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r>
                <a:rPr kumimoji="1" lang="en-US" altLang="zh-CN" sz="2400" b="1">
                  <a:solidFill>
                    <a:srgbClr val="FFFFFF"/>
                  </a:solidFill>
                  <a:latin typeface="微软雅黑" panose="020B0503020204020204" pitchFamily="34" charset="-122"/>
                  <a:ea typeface="微软雅黑" panose="020B0503020204020204" pitchFamily="34" charset="-122"/>
                </a:rPr>
                <a:t>3</a:t>
              </a:r>
              <a:endParaRPr kumimoji="1" lang="zh-CN" altLang="en-US" sz="2800" b="1">
                <a:solidFill>
                  <a:srgbClr val="FFFFFF"/>
                </a:solidFill>
                <a:latin typeface="微软雅黑" panose="020B0503020204020204" pitchFamily="34" charset="-122"/>
                <a:ea typeface="微软雅黑" panose="020B0503020204020204" pitchFamily="34" charset="-122"/>
              </a:endParaRPr>
            </a:p>
          </p:txBody>
        </p:sp>
        <p:sp>
          <p:nvSpPr>
            <p:cNvPr id="38" name="文本框 37"/>
            <p:cNvSpPr txBox="1"/>
            <p:nvPr/>
          </p:nvSpPr>
          <p:spPr>
            <a:xfrm>
              <a:off x="3090799" y="4711206"/>
              <a:ext cx="6243505" cy="1442059"/>
            </a:xfrm>
            <a:prstGeom prst="rect">
              <a:avLst/>
            </a:prstGeom>
            <a:noFill/>
          </p:spPr>
          <p:txBody>
            <a:bodyPr wrap="square" rtlCol="0">
              <a:spAutoFit/>
            </a:bodyPr>
            <a:lstStyle/>
            <a:p>
              <a:pPr algn="dist">
                <a:lnSpc>
                  <a:spcPct val="150000"/>
                </a:lnSpc>
              </a:pPr>
              <a:r>
                <a:rPr kumimoji="1" lang="zh-CN" altLang="en-US" sz="1600">
                  <a:solidFill>
                    <a:srgbClr val="262626"/>
                  </a:solidFill>
                  <a:latin typeface="微软雅黑" panose="020B0503020204020204" pitchFamily="34" charset="-122"/>
                  <a:ea typeface="微软雅黑" panose="020B0503020204020204" pitchFamily="34" charset="-122"/>
                </a:rPr>
                <a:t>实行低门槛</a:t>
              </a:r>
            </a:p>
          </p:txBody>
        </p:sp>
      </p:grpSp>
      <p:pic>
        <p:nvPicPr>
          <p:cNvPr id="40" name="图片 39"/>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841091" y="3215147"/>
            <a:ext cx="3613355" cy="3613355"/>
          </a:xfrm>
          <a:prstGeom prst="rect">
            <a:avLst/>
          </a:prstGeom>
        </p:spPr>
      </p:pic>
    </p:spTree>
    <p:custDataLst>
      <p:tags r:id="rId1"/>
    </p:custDataLst>
  </p:cSld>
  <p:clrMapOvr>
    <a:masterClrMapping/>
  </p:clrMapOvr>
  <p:transition spd="slow" advTm="300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grpId="0" nodeType="with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p:cTn id="7" dur="500" fill="hold"/>
                                        <p:tgtEl>
                                          <p:spTgt spid="16"/>
                                        </p:tgtEl>
                                        <p:attrNameLst>
                                          <p:attrName>ppt_w</p:attrName>
                                        </p:attrNameLst>
                                      </p:cBhvr>
                                      <p:tavLst>
                                        <p:tav tm="0">
                                          <p:val>
                                            <p:fltVal val="0"/>
                                          </p:val>
                                        </p:tav>
                                        <p:tav tm="100000">
                                          <p:val>
                                            <p:strVal val="#ppt_w"/>
                                          </p:val>
                                        </p:tav>
                                      </p:tavLst>
                                    </p:anim>
                                    <p:anim calcmode="lin" valueType="num">
                                      <p:cBhvr>
                                        <p:cTn id="8" dur="500" fill="hold"/>
                                        <p:tgtEl>
                                          <p:spTgt spid="16"/>
                                        </p:tgtEl>
                                        <p:attrNameLst>
                                          <p:attrName>ppt_h</p:attrName>
                                        </p:attrNameLst>
                                      </p:cBhvr>
                                      <p:tavLst>
                                        <p:tav tm="0">
                                          <p:val>
                                            <p:fltVal val="0"/>
                                          </p:val>
                                        </p:tav>
                                        <p:tav tm="100000">
                                          <p:val>
                                            <p:strVal val="#ppt_h"/>
                                          </p:val>
                                        </p:tav>
                                      </p:tavLst>
                                    </p:anim>
                                    <p:animEffect transition="in" filter="fade">
                                      <p:cBhvr>
                                        <p:cTn id="9" dur="500"/>
                                        <p:tgtEl>
                                          <p:spTgt spid="16"/>
                                        </p:tgtEl>
                                      </p:cBhvr>
                                    </p:animEffect>
                                  </p:childTnLst>
                                </p:cTn>
                              </p:par>
                            </p:childTnLst>
                          </p:cTn>
                        </p:par>
                        <p:par>
                          <p:cTn id="10" fill="hold" nodeType="afterGroup">
                            <p:stCondLst>
                              <p:cond delay="500"/>
                            </p:stCondLst>
                            <p:childTnLst>
                              <p:par>
                                <p:cTn id="11" presetID="2" presetClass="entr" presetSubtype="4" fill="hold" nodeType="afterEffect">
                                  <p:stCondLst>
                                    <p:cond delay="0"/>
                                  </p:stCondLst>
                                  <p:childTnLst>
                                    <p:set>
                                      <p:cBhvr>
                                        <p:cTn id="12" dur="1" fill="hold">
                                          <p:stCondLst>
                                            <p:cond delay="0"/>
                                          </p:stCondLst>
                                        </p:cTn>
                                        <p:tgtEl>
                                          <p:spTgt spid="17"/>
                                        </p:tgtEl>
                                        <p:attrNameLst>
                                          <p:attrName>style.visibility</p:attrName>
                                        </p:attrNameLst>
                                      </p:cBhvr>
                                      <p:to>
                                        <p:strVal val="visible"/>
                                      </p:to>
                                    </p:set>
                                    <p:anim calcmode="lin" valueType="num">
                                      <p:cBhvr additive="base">
                                        <p:cTn id="13" dur="500" fill="hold"/>
                                        <p:tgtEl>
                                          <p:spTgt spid="17"/>
                                        </p:tgtEl>
                                        <p:attrNameLst>
                                          <p:attrName>ppt_x</p:attrName>
                                        </p:attrNameLst>
                                      </p:cBhvr>
                                      <p:tavLst>
                                        <p:tav tm="0">
                                          <p:val>
                                            <p:strVal val="#ppt_x"/>
                                          </p:val>
                                        </p:tav>
                                        <p:tav tm="100000">
                                          <p:val>
                                            <p:strVal val="#ppt_x"/>
                                          </p:val>
                                        </p:tav>
                                      </p:tavLst>
                                    </p:anim>
                                    <p:anim calcmode="lin" valueType="num">
                                      <p:cBhvr additive="base">
                                        <p:cTn id="14" dur="500" fill="hold"/>
                                        <p:tgtEl>
                                          <p:spTgt spid="17"/>
                                        </p:tgtEl>
                                        <p:attrNameLst>
                                          <p:attrName>ppt_y</p:attrName>
                                        </p:attrNameLst>
                                      </p:cBhvr>
                                      <p:tavLst>
                                        <p:tav tm="0">
                                          <p:val>
                                            <p:strVal val="1+#ppt_h/2"/>
                                          </p:val>
                                        </p:tav>
                                        <p:tav tm="100000">
                                          <p:val>
                                            <p:strVal val="#ppt_y"/>
                                          </p:val>
                                        </p:tav>
                                      </p:tavLst>
                                    </p:anim>
                                  </p:childTnLst>
                                </p:cTn>
                              </p:par>
                            </p:childTnLst>
                          </p:cTn>
                        </p:par>
                        <p:par>
                          <p:cTn id="15" fill="hold" nodeType="afterGroup">
                            <p:stCondLst>
                              <p:cond delay="1000"/>
                            </p:stCondLst>
                            <p:childTnLst>
                              <p:par>
                                <p:cTn id="16" presetID="2" presetClass="entr" presetSubtype="4" fill="hold" nodeType="afterEffect">
                                  <p:stCondLst>
                                    <p:cond delay="0"/>
                                  </p:stCondLst>
                                  <p:childTnLst>
                                    <p:set>
                                      <p:cBhvr>
                                        <p:cTn id="17" dur="1" fill="hold">
                                          <p:stCondLst>
                                            <p:cond delay="0"/>
                                          </p:stCondLst>
                                        </p:cTn>
                                        <p:tgtEl>
                                          <p:spTgt spid="31"/>
                                        </p:tgtEl>
                                        <p:attrNameLst>
                                          <p:attrName>style.visibility</p:attrName>
                                        </p:attrNameLst>
                                      </p:cBhvr>
                                      <p:to>
                                        <p:strVal val="visible"/>
                                      </p:to>
                                    </p:set>
                                    <p:anim calcmode="lin" valueType="num">
                                      <p:cBhvr additive="base">
                                        <p:cTn id="18" dur="500" fill="hold"/>
                                        <p:tgtEl>
                                          <p:spTgt spid="31"/>
                                        </p:tgtEl>
                                        <p:attrNameLst>
                                          <p:attrName>ppt_x</p:attrName>
                                        </p:attrNameLst>
                                      </p:cBhvr>
                                      <p:tavLst>
                                        <p:tav tm="0">
                                          <p:val>
                                            <p:strVal val="#ppt_x"/>
                                          </p:val>
                                        </p:tav>
                                        <p:tav tm="100000">
                                          <p:val>
                                            <p:strVal val="#ppt_x"/>
                                          </p:val>
                                        </p:tav>
                                      </p:tavLst>
                                    </p:anim>
                                    <p:anim calcmode="lin" valueType="num">
                                      <p:cBhvr additive="base">
                                        <p:cTn id="19" dur="500" fill="hold"/>
                                        <p:tgtEl>
                                          <p:spTgt spid="31"/>
                                        </p:tgtEl>
                                        <p:attrNameLst>
                                          <p:attrName>ppt_y</p:attrName>
                                        </p:attrNameLst>
                                      </p:cBhvr>
                                      <p:tavLst>
                                        <p:tav tm="0">
                                          <p:val>
                                            <p:strVal val="1+#ppt_h/2"/>
                                          </p:val>
                                        </p:tav>
                                        <p:tav tm="100000">
                                          <p:val>
                                            <p:strVal val="#ppt_y"/>
                                          </p:val>
                                        </p:tav>
                                      </p:tavLst>
                                    </p:anim>
                                  </p:childTnLst>
                                </p:cTn>
                              </p:par>
                            </p:childTnLst>
                          </p:cTn>
                        </p:par>
                        <p:par>
                          <p:cTn id="20" fill="hold" nodeType="afterGroup">
                            <p:stCondLst>
                              <p:cond delay="1500"/>
                            </p:stCondLst>
                            <p:childTnLst>
                              <p:par>
                                <p:cTn id="21" presetID="2" presetClass="entr" presetSubtype="4" fill="hold" nodeType="afterEffect">
                                  <p:stCondLst>
                                    <p:cond delay="0"/>
                                  </p:stCondLst>
                                  <p:childTnLst>
                                    <p:set>
                                      <p:cBhvr>
                                        <p:cTn id="22" dur="1" fill="hold">
                                          <p:stCondLst>
                                            <p:cond delay="0"/>
                                          </p:stCondLst>
                                        </p:cTn>
                                        <p:tgtEl>
                                          <p:spTgt spid="35"/>
                                        </p:tgtEl>
                                        <p:attrNameLst>
                                          <p:attrName>style.visibility</p:attrName>
                                        </p:attrNameLst>
                                      </p:cBhvr>
                                      <p:to>
                                        <p:strVal val="visible"/>
                                      </p:to>
                                    </p:set>
                                    <p:anim calcmode="lin" valueType="num">
                                      <p:cBhvr additive="base">
                                        <p:cTn id="23" dur="500" fill="hold"/>
                                        <p:tgtEl>
                                          <p:spTgt spid="35"/>
                                        </p:tgtEl>
                                        <p:attrNameLst>
                                          <p:attrName>ppt_x</p:attrName>
                                        </p:attrNameLst>
                                      </p:cBhvr>
                                      <p:tavLst>
                                        <p:tav tm="0">
                                          <p:val>
                                            <p:strVal val="#ppt_x"/>
                                          </p:val>
                                        </p:tav>
                                        <p:tav tm="100000">
                                          <p:val>
                                            <p:strVal val="#ppt_x"/>
                                          </p:val>
                                        </p:tav>
                                      </p:tavLst>
                                    </p:anim>
                                    <p:anim calcmode="lin" valueType="num">
                                      <p:cBhvr additive="base">
                                        <p:cTn id="24" dur="500" fill="hold"/>
                                        <p:tgtEl>
                                          <p:spTgt spid="35"/>
                                        </p:tgtEl>
                                        <p:attrNameLst>
                                          <p:attrName>ppt_y</p:attrName>
                                        </p:attrNameLst>
                                      </p:cBhvr>
                                      <p:tavLst>
                                        <p:tav tm="0">
                                          <p:val>
                                            <p:strVal val="1+#ppt_h/2"/>
                                          </p:val>
                                        </p:tav>
                                        <p:tav tm="100000">
                                          <p:val>
                                            <p:strVal val="#ppt_y"/>
                                          </p:val>
                                        </p:tav>
                                      </p:tavLst>
                                    </p:anim>
                                  </p:childTnLst>
                                </p:cTn>
                              </p:par>
                            </p:childTnLst>
                          </p:cTn>
                        </p:par>
                        <p:par>
                          <p:cTn id="25" fill="hold" nodeType="afterGroup">
                            <p:stCondLst>
                              <p:cond delay="2000"/>
                            </p:stCondLst>
                            <p:childTnLst>
                              <p:par>
                                <p:cTn id="26" presetID="2" presetClass="entr" presetSubtype="8" fill="hold" nodeType="afterEffect">
                                  <p:stCondLst>
                                    <p:cond delay="0"/>
                                  </p:stCondLst>
                                  <p:childTnLst>
                                    <p:set>
                                      <p:cBhvr>
                                        <p:cTn id="27" dur="1" fill="hold">
                                          <p:stCondLst>
                                            <p:cond delay="0"/>
                                          </p:stCondLst>
                                        </p:cTn>
                                        <p:tgtEl>
                                          <p:spTgt spid="40"/>
                                        </p:tgtEl>
                                        <p:attrNameLst>
                                          <p:attrName>style.visibility</p:attrName>
                                        </p:attrNameLst>
                                      </p:cBhvr>
                                      <p:to>
                                        <p:strVal val="visible"/>
                                      </p:to>
                                    </p:set>
                                    <p:anim calcmode="lin" valueType="num">
                                      <p:cBhvr additive="base">
                                        <p:cTn id="28" dur="500" fill="hold"/>
                                        <p:tgtEl>
                                          <p:spTgt spid="40"/>
                                        </p:tgtEl>
                                        <p:attrNameLst>
                                          <p:attrName>ppt_x</p:attrName>
                                        </p:attrNameLst>
                                      </p:cBhvr>
                                      <p:tavLst>
                                        <p:tav tm="0">
                                          <p:val>
                                            <p:strVal val="0-#ppt_w/2"/>
                                          </p:val>
                                        </p:tav>
                                        <p:tav tm="100000">
                                          <p:val>
                                            <p:strVal val="#ppt_x"/>
                                          </p:val>
                                        </p:tav>
                                      </p:tavLst>
                                    </p:anim>
                                    <p:anim calcmode="lin" valueType="num">
                                      <p:cBhvr additive="base">
                                        <p:cTn id="29" dur="500" fill="hold"/>
                                        <p:tgtEl>
                                          <p:spTgt spid="4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 name="COMMONDATA" val="eyJoZGlkIjoiMThmZDY2NTcyNjc4NTQyMmEyMTI1MmM1NTA3Njk0YzAifQ=="/>
</p:tagLst>
</file>

<file path=ppt/tags/tag10.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11.xml><?xml version="1.0" encoding="utf-8"?>
<p:tagLst xmlns:a="http://schemas.openxmlformats.org/drawingml/2006/main" xmlns:r="http://schemas.openxmlformats.org/officeDocument/2006/relationships" xmlns:p="http://schemas.openxmlformats.org/presentationml/2006/main">
  <p:tag name="PA" val="v5.2.10"/>
  <p:tag name="RESOURCELIBID_ANIM" val="445"/>
</p:tagLst>
</file>

<file path=ppt/tags/tag12.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13.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14.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15.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16.xml><?xml version="1.0" encoding="utf-8"?>
<p:tagLst xmlns:a="http://schemas.openxmlformats.org/drawingml/2006/main" xmlns:r="http://schemas.openxmlformats.org/officeDocument/2006/relationships" xmlns:p="http://schemas.openxmlformats.org/presentationml/2006/main">
  <p:tag name="PA" val="v5.2.10"/>
  <p:tag name="RESOURCELIBID_ANIM" val="445"/>
</p:tagLst>
</file>

<file path=ppt/tags/tag17.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18.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19.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20.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21.xml><?xml version="1.0" encoding="utf-8"?>
<p:tagLst xmlns:a="http://schemas.openxmlformats.org/drawingml/2006/main" xmlns:r="http://schemas.openxmlformats.org/officeDocument/2006/relationships" xmlns:p="http://schemas.openxmlformats.org/presentationml/2006/main">
  <p:tag name="PA" val="v5.2.10"/>
  <p:tag name="RESOURCELIBID_ANIM" val="445"/>
</p:tagLst>
</file>

<file path=ppt/tags/tag22.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23.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24.xml><?xml version="1.0" encoding="utf-8"?>
<p:tagLst xmlns:a="http://schemas.openxmlformats.org/drawingml/2006/main" xmlns:r="http://schemas.openxmlformats.org/officeDocument/2006/relationships" xmlns:p="http://schemas.openxmlformats.org/presentationml/2006/main">
  <p:tag name="PA" val="v5.2.8"/>
</p:tagLst>
</file>

<file path=ppt/tags/tag25.xml><?xml version="1.0" encoding="utf-8"?>
<p:tagLst xmlns:a="http://schemas.openxmlformats.org/drawingml/2006/main" xmlns:r="http://schemas.openxmlformats.org/officeDocument/2006/relationships" xmlns:p="http://schemas.openxmlformats.org/presentationml/2006/main">
  <p:tag name="PA" val="v5.2.8"/>
</p:tagLst>
</file>

<file path=ppt/tags/tag26.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3.xml><?xml version="1.0" encoding="utf-8"?>
<p:tagLst xmlns:a="http://schemas.openxmlformats.org/drawingml/2006/main" xmlns:r="http://schemas.openxmlformats.org/officeDocument/2006/relationships" xmlns:p="http://schemas.openxmlformats.org/presentationml/2006/main">
  <p:tag name="PA" val="v5.2.10"/>
  <p:tag name="RESOURCELIBID_ANIM" val="445"/>
</p:tagLst>
</file>

<file path=ppt/tags/tag4.xml><?xml version="1.0" encoding="utf-8"?>
<p:tagLst xmlns:a="http://schemas.openxmlformats.org/drawingml/2006/main" xmlns:r="http://schemas.openxmlformats.org/officeDocument/2006/relationships" xmlns:p="http://schemas.openxmlformats.org/presentationml/2006/main">
  <p:tag name="PA" val="v5.2.10"/>
  <p:tag name="RESOURCELIBID_ANIM" val="445"/>
</p:tagLst>
</file>

<file path=ppt/tags/tag5.xml><?xml version="1.0" encoding="utf-8"?>
<p:tagLst xmlns:a="http://schemas.openxmlformats.org/drawingml/2006/main" xmlns:r="http://schemas.openxmlformats.org/officeDocument/2006/relationships" xmlns:p="http://schemas.openxmlformats.org/presentationml/2006/main">
  <p:tag name="PA" val="v5.2.10"/>
  <p:tag name="RESOURCELIBID_ANIM" val="445"/>
</p:tagLst>
</file>

<file path=ppt/tags/tag6.xml><?xml version="1.0" encoding="utf-8"?>
<p:tagLst xmlns:a="http://schemas.openxmlformats.org/drawingml/2006/main" xmlns:r="http://schemas.openxmlformats.org/officeDocument/2006/relationships" xmlns:p="http://schemas.openxmlformats.org/presentationml/2006/main">
  <p:tag name="PA" val="v5.2.10"/>
  <p:tag name="RESOURCELIBID_ANIM" val="445"/>
</p:tagLst>
</file>

<file path=ppt/tags/tag7.xml><?xml version="1.0" encoding="utf-8"?>
<p:tagLst xmlns:a="http://schemas.openxmlformats.org/drawingml/2006/main" xmlns:r="http://schemas.openxmlformats.org/officeDocument/2006/relationships" xmlns:p="http://schemas.openxmlformats.org/presentationml/2006/main">
  <p:tag name="PA" val="v5.2.10"/>
  <p:tag name="RESOURCELIBID_ANIM" val="449"/>
</p:tagLst>
</file>

<file path=ppt/tags/tag8.xml><?xml version="1.0" encoding="utf-8"?>
<p:tagLst xmlns:a="http://schemas.openxmlformats.org/drawingml/2006/main" xmlns:r="http://schemas.openxmlformats.org/officeDocument/2006/relationships" xmlns:p="http://schemas.openxmlformats.org/presentationml/2006/main">
  <p:tag name="PA" val="v5.2.10"/>
  <p:tag name="RESOURCELIBID_ANIM" val="445"/>
</p:tagLst>
</file>

<file path=ppt/tags/tag9.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heme/theme1.xml><?xml version="1.0" encoding="utf-8"?>
<a:theme xmlns:a="http://schemas.openxmlformats.org/drawingml/2006/main" name="第一PPT模板网-WWW.1PPT.COM">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思源黑体 CN Normal"/>
        <a:ea typeface="思源黑体 CN Normal"/>
        <a:cs typeface="Arial"/>
      </a:majorFont>
      <a:minorFont>
        <a:latin typeface="思源黑体 CN Normal"/>
        <a:ea typeface="思源黑体 CN Normal"/>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第一PPT模板网-WWW.1PPT.COM ">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思源黑体 CN Normal"/>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思源黑体 CN Normal"/>
        <a:ea typeface="Arial"/>
        <a:cs typeface="Arial"/>
        <a:font script="Jpan" typeface="ＭＳ Ｐゴシック"/>
        <a:font script="Hang" typeface="맑은 고딕"/>
        <a:font script="Hans" typeface="思源黑体 CN Normal"/>
        <a:font script="Hant" typeface="新細明體"/>
        <a:font script="Arab" typeface="思源黑体 CN Normal"/>
        <a:font script="Hebr" typeface="思源黑体 CN Norm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思源黑体 CN Norm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思源黑体 CN Normal"/>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思源黑体 CN Normal"/>
        <a:ea typeface="Arial"/>
        <a:cs typeface="Arial"/>
        <a:font script="Jpan" typeface="ＭＳ Ｐゴシック"/>
        <a:font script="Hang" typeface="맑은 고딕"/>
        <a:font script="Hans" typeface="思源黑体 CN Normal"/>
        <a:font script="Hant" typeface="新細明體"/>
        <a:font script="Arab" typeface="思源黑体 CN Normal"/>
        <a:font script="Hebr" typeface="思源黑体 CN Norm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思源黑体 CN Norm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1576</Words>
  <Application>Microsoft Office PowerPoint</Application>
  <PresentationFormat>宽屏</PresentationFormat>
  <Paragraphs>89</Paragraphs>
  <Slides>20</Slides>
  <Notes>2</Notes>
  <HiddenSlides>0</HiddenSlides>
  <MMClips>0</MMClips>
  <ScaleCrop>false</ScaleCrop>
  <HeadingPairs>
    <vt:vector size="6" baseType="variant">
      <vt:variant>
        <vt:lpstr>已用的字体</vt:lpstr>
      </vt:variant>
      <vt:variant>
        <vt:i4>18</vt:i4>
      </vt:variant>
      <vt:variant>
        <vt:lpstr>主题</vt:lpstr>
      </vt:variant>
      <vt:variant>
        <vt:i4>3</vt:i4>
      </vt:variant>
      <vt:variant>
        <vt:lpstr>幻灯片标题</vt:lpstr>
      </vt:variant>
      <vt:variant>
        <vt:i4>20</vt:i4>
      </vt:variant>
    </vt:vector>
  </HeadingPairs>
  <TitlesOfParts>
    <vt:vector size="41" baseType="lpstr">
      <vt:lpstr>Meiryo</vt:lpstr>
      <vt:lpstr>阿里汉仪智能黑体</vt:lpstr>
      <vt:lpstr>等线</vt:lpstr>
      <vt:lpstr>等线 Light</vt:lpstr>
      <vt:lpstr>方正仿宋简体</vt:lpstr>
      <vt:lpstr>汉仪劲楷简</vt:lpstr>
      <vt:lpstr>思源黑体</vt:lpstr>
      <vt:lpstr>思源黑体 CN Bold</vt:lpstr>
      <vt:lpstr>思源黑体 CN Normal</vt:lpstr>
      <vt:lpstr>思源黑体 CN Regular</vt:lpstr>
      <vt:lpstr>宋体</vt:lpstr>
      <vt:lpstr>微软雅黑</vt:lpstr>
      <vt:lpstr>字魂58号-创中黑</vt:lpstr>
      <vt:lpstr>Arial</vt:lpstr>
      <vt:lpstr>Calibri</vt:lpstr>
      <vt:lpstr>Calibri Light</vt:lpstr>
      <vt:lpstr>Impact</vt:lpstr>
      <vt:lpstr>Wingdings</vt:lpstr>
      <vt:lpstr>第一PPT模板网-WWW.1PPT.COM</vt:lpstr>
      <vt:lpstr>第一PPT模板网-WWW.1PPT.COM </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3</cp:revision>
  <cp:lastPrinted>2022-06-08T20:50:19Z</cp:lastPrinted>
  <dcterms:created xsi:type="dcterms:W3CDTF">2022-06-08T20:50:19Z</dcterms:created>
  <dcterms:modified xsi:type="dcterms:W3CDTF">2023-03-02T01:58:47Z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