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29" r:id="rId3"/>
    <p:sldId id="330" r:id="rId4"/>
    <p:sldId id="331" r:id="rId5"/>
    <p:sldId id="407" r:id="rId6"/>
    <p:sldId id="411" r:id="rId7"/>
    <p:sldId id="412" r:id="rId8"/>
    <p:sldId id="419" r:id="rId9"/>
    <p:sldId id="408" r:id="rId10"/>
    <p:sldId id="413" r:id="rId11"/>
    <p:sldId id="414" r:id="rId12"/>
    <p:sldId id="420" r:id="rId13"/>
    <p:sldId id="409" r:id="rId14"/>
    <p:sldId id="415" r:id="rId15"/>
    <p:sldId id="416" r:id="rId16"/>
    <p:sldId id="421" r:id="rId17"/>
    <p:sldId id="410" r:id="rId18"/>
    <p:sldId id="417" r:id="rId19"/>
    <p:sldId id="418" r:id="rId20"/>
    <p:sldId id="422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优设标题黑" panose="00000500000000000000" pitchFamily="2" charset="-122"/>
              </a:rPr>
              <a:t>2023/3/2</a:t>
            </a:fld>
            <a:endParaRPr lang="zh-CN" altLang="en-US">
              <a:cs typeface="优设标题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优设标题黑" panose="00000500000000000000" pitchFamily="2" charset="-122"/>
              </a:rPr>
              <a:t>‹#›</a:t>
            </a:fld>
            <a:endParaRPr lang="zh-CN" altLang="en-US">
              <a:cs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70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4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23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3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2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9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25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9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3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4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0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17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6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F5003C4D-35A1-42A3-88BB-49E06CA9D02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53549A1A-27D8-41F7-88D0-F8326CFA50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优设标题黑" panose="00000500000000000000" pitchFamily="2" charset="-122"/>
          <a:ea typeface="优设标题黑" panose="00000500000000000000" pitchFamily="2" charset="-122"/>
          <a:cs typeface="优设标题黑" panose="000005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172490" y="1973333"/>
            <a:ext cx="7847020" cy="1225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500"/>
              </a:lnSpc>
            </a:pPr>
            <a:r>
              <a:rPr lang="zh-CN" altLang="en-US" sz="72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预防近视 爱眼护眼</a:t>
            </a:r>
            <a:endParaRPr lang="en-US" altLang="zh-CN" sz="7200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TOP-PPT-6-2"/>
          <p:cNvSpPr/>
          <p:nvPr/>
        </p:nvSpPr>
        <p:spPr>
          <a:xfrm>
            <a:off x="5279493" y="3651131"/>
            <a:ext cx="54984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主题班会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075094"/>
            <a:ext cx="12192000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02/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26"/>
          <p:cNvSpPr/>
          <p:nvPr/>
        </p:nvSpPr>
        <p:spPr>
          <a:xfrm>
            <a:off x="1222333" y="1412480"/>
            <a:ext cx="9816909" cy="186510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3"/>
          <p:cNvSpPr/>
          <p:nvPr/>
        </p:nvSpPr>
        <p:spPr>
          <a:xfrm>
            <a:off x="1135872" y="1341676"/>
            <a:ext cx="384932" cy="3849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548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93"/>
          <p:cNvSpPr/>
          <p:nvPr/>
        </p:nvSpPr>
        <p:spPr>
          <a:xfrm rot="10800000">
            <a:off x="10671196" y="2940707"/>
            <a:ext cx="384932" cy="3849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548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@这不是阿燊"/>
          <p:cNvSpPr/>
          <p:nvPr/>
        </p:nvSpPr>
        <p:spPr bwMode="auto">
          <a:xfrm>
            <a:off x="4000466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@这不是阿燊"/>
          <p:cNvSpPr txBox="1"/>
          <p:nvPr/>
        </p:nvSpPr>
        <p:spPr>
          <a:xfrm>
            <a:off x="4360719" y="4076312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含有多种维生素和矿物质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@这不是阿燊"/>
          <p:cNvSpPr/>
          <p:nvPr/>
        </p:nvSpPr>
        <p:spPr bwMode="auto">
          <a:xfrm>
            <a:off x="1870144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@这不是阿燊"/>
          <p:cNvSpPr/>
          <p:nvPr/>
        </p:nvSpPr>
        <p:spPr bwMode="auto">
          <a:xfrm>
            <a:off x="6130788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@这不是阿燊"/>
          <p:cNvSpPr/>
          <p:nvPr/>
        </p:nvSpPr>
        <p:spPr bwMode="auto">
          <a:xfrm>
            <a:off x="8261110" y="3747498"/>
            <a:ext cx="1961848" cy="17688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0BE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@这不是阿燊"/>
          <p:cNvSpPr txBox="1"/>
          <p:nvPr/>
        </p:nvSpPr>
        <p:spPr>
          <a:xfrm>
            <a:off x="2184958" y="4139467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含有丰富的食物纤维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@这不是阿燊"/>
          <p:cNvSpPr txBox="1"/>
          <p:nvPr/>
        </p:nvSpPr>
        <p:spPr>
          <a:xfrm>
            <a:off x="6464192" y="4076312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含有大量花青素苷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@这不是阿燊"/>
          <p:cNvSpPr txBox="1"/>
          <p:nvPr/>
        </p:nvSpPr>
        <p:spPr>
          <a:xfrm>
            <a:off x="8656516" y="4077324"/>
            <a:ext cx="12950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红薯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具有补中益气的作用</a:t>
            </a:r>
            <a:endParaRPr lang="zh-CN" altLang="en-US" sz="1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64688" y="1654493"/>
            <a:ext cx="9332199" cy="63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cs typeface="+mn-ea"/>
                <a:sym typeface="+mn-lt"/>
              </a:rPr>
              <a:t>红薯具有补中益气的作用，能提高消化器管的机能，滋补肝肾，对机体衰弱也有恢复效果。红薯还可以有效地治疗养肝炎和黄胆。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464688" y="2372686"/>
            <a:ext cx="9332199" cy="63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>
                <a:cs typeface="+mn-ea"/>
                <a:sym typeface="+mn-lt"/>
              </a:rPr>
              <a:t>根椐分析，红薯含有丰富的食物纤维，多种维生素和矿物质。最研发出的一种紫红薯，含有大量以保持眼睛健康和提高视力的花青素苷。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充足的质量睡眠</a:t>
            </a:r>
            <a:endParaRPr lang="en-US" altLang="zh-CN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OP-PPT-6-3"/>
          <p:cNvSpPr/>
          <p:nvPr/>
        </p:nvSpPr>
        <p:spPr>
          <a:xfrm>
            <a:off x="2341154" y="4824500"/>
            <a:ext cx="783816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HIGH SCHOOL STUDENTS MORAL EDUCATION THEME CLASS MEETING (COMPLETE CONTENT)</a:t>
            </a:r>
            <a:endParaRPr lang="zh-CN" altLang="en-US" sz="12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03/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58677" y="2230247"/>
            <a:ext cx="2137892" cy="27939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58677" y="5024157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13364" y="1588451"/>
            <a:ext cx="2137892" cy="27939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13364" y="4382361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72632" y="5244103"/>
            <a:ext cx="19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保持充足的睡眠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62977" y="4639373"/>
            <a:ext cx="180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早睡早起好精神</a:t>
            </a:r>
          </a:p>
        </p:txBody>
      </p:sp>
      <p:sp>
        <p:nvSpPr>
          <p:cNvPr id="16" name="@这不是阿燊"/>
          <p:cNvSpPr txBox="1">
            <a:spLocks noChangeArrowheads="1"/>
          </p:cNvSpPr>
          <p:nvPr/>
        </p:nvSpPr>
        <p:spPr bwMode="auto">
          <a:xfrm>
            <a:off x="1309644" y="3836055"/>
            <a:ext cx="4262128" cy="6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充足的睡眠是消除疲劳，恢复学习能力的重要原因，也是保持身体健康的主要因素。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@这不是阿燊"/>
          <p:cNvSpPr txBox="1">
            <a:spLocks noChangeArrowheads="1"/>
          </p:cNvSpPr>
          <p:nvPr/>
        </p:nvSpPr>
        <p:spPr bwMode="auto">
          <a:xfrm>
            <a:off x="1083236" y="3257507"/>
            <a:ext cx="4593714" cy="7275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  <a:defRPr sz="1200" b="0" i="0">
                <a:solidFill>
                  <a:srgbClr val="3C3C3C"/>
                </a:solidFill>
                <a:effectLst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sym typeface="+mn-lt"/>
              </a:rPr>
              <a:t>保持早睡早起的好习惯</a:t>
            </a:r>
          </a:p>
        </p:txBody>
      </p:sp>
      <p:sp>
        <p:nvSpPr>
          <p:cNvPr id="18" name="@这不是阿燊"/>
          <p:cNvSpPr txBox="1"/>
          <p:nvPr/>
        </p:nvSpPr>
        <p:spPr>
          <a:xfrm>
            <a:off x="978057" y="1970650"/>
            <a:ext cx="4593715" cy="10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l"/>
            <a:r>
              <a:rPr lang="zh-CN" altLang="en-US" sz="16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充足的睡眠是消除疲劳，恢复学习能力的重要原因，也是保持身体健康的主要因素。生活要有规律，早睡早起，保持充足的睡眠及适当的休息。</a:t>
            </a:r>
          </a:p>
        </p:txBody>
      </p:sp>
      <p:sp>
        <p:nvSpPr>
          <p:cNvPr id="19" name="@这不是阿燊"/>
          <p:cNvSpPr txBox="1">
            <a:spLocks noChangeArrowheads="1"/>
          </p:cNvSpPr>
          <p:nvPr/>
        </p:nvSpPr>
        <p:spPr bwMode="auto">
          <a:xfrm>
            <a:off x="1309644" y="5192969"/>
            <a:ext cx="4262128" cy="69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+mn-lt"/>
                <a:ea typeface="+mn-ea"/>
                <a:cs typeface="+mn-ea"/>
                <a:sym typeface="+mn-lt"/>
              </a:rPr>
              <a:t>生活要有规律，早睡早起，保持充足的睡眠及适当的休息。</a:t>
            </a:r>
            <a:endParaRPr lang="en-US" altLang="zh-CN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@这不是阿燊"/>
          <p:cNvSpPr txBox="1">
            <a:spLocks noChangeArrowheads="1"/>
          </p:cNvSpPr>
          <p:nvPr/>
        </p:nvSpPr>
        <p:spPr bwMode="auto">
          <a:xfrm>
            <a:off x="1083236" y="4614421"/>
            <a:ext cx="4593713" cy="7275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  <a:defRPr sz="1200" b="0" i="0">
                <a:solidFill>
                  <a:srgbClr val="3C3C3C"/>
                </a:solidFill>
                <a:effectLst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sym typeface="+mn-lt"/>
              </a:rPr>
              <a:t>不熬夜不长时间盯着电脑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8057" y="1290428"/>
            <a:ext cx="33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cs typeface="+mn-ea"/>
                <a:sym typeface="+mn-lt"/>
              </a:rPr>
              <a:t>充足的质量睡眠</a:t>
            </a:r>
            <a:endParaRPr kumimoji="1" lang="zh-CN" altLang="en-US" sz="32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03/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44173" y="5110689"/>
            <a:ext cx="890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0" i="0">
                <a:solidFill>
                  <a:srgbClr val="333333"/>
                </a:solidFill>
                <a:effectLst/>
                <a:cs typeface="+mn-ea"/>
                <a:sym typeface="+mn-lt"/>
              </a:rPr>
              <a:t>充足的睡眠是消除疲劳，恢复学习能力的重要原因，也是保持身体健康的主要因素。生活要有规律，早睡早起，保持充足的睡眠及适当的休息。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19" y="1747311"/>
            <a:ext cx="4437160" cy="316378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644173" y="1946901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58128" y="2166847"/>
            <a:ext cx="19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保持充足的睡眠</a:t>
            </a:r>
          </a:p>
        </p:txBody>
      </p:sp>
      <p:sp>
        <p:nvSpPr>
          <p:cNvPr id="43" name="矩形 42"/>
          <p:cNvSpPr/>
          <p:nvPr/>
        </p:nvSpPr>
        <p:spPr>
          <a:xfrm>
            <a:off x="8409934" y="3797060"/>
            <a:ext cx="2137892" cy="809223"/>
          </a:xfrm>
          <a:prstGeom prst="rect">
            <a:avLst/>
          </a:prstGeom>
          <a:solidFill>
            <a:srgbClr val="AFD0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59547" y="4054072"/>
            <a:ext cx="180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早睡早起好精神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03/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8062" y="1720401"/>
            <a:ext cx="5027938" cy="571501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50000"/>
              </a:lnSpc>
              <a:defRPr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>
                <a:latin typeface="+mn-lt"/>
                <a:ea typeface="+mn-ea"/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9" name="矩形 8"/>
          <p:cNvSpPr/>
          <p:nvPr/>
        </p:nvSpPr>
        <p:spPr>
          <a:xfrm>
            <a:off x="1068062" y="2522595"/>
            <a:ext cx="5029200" cy="11921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保持早睡早起的好习惯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充足的睡眠是消除疲劳，恢复学习能力的重要原因，也是保持身体健康的主要因素。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8062" y="4191737"/>
            <a:ext cx="5029200" cy="11682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不熬夜不长时间盯着电脑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SzTx/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rgbClr val="333333"/>
                </a:solidFill>
                <a:cs typeface="+mn-ea"/>
                <a:sym typeface="+mn-lt"/>
              </a:rPr>
              <a:t>生活要有规律，早睡早起，保持充足的睡眠及适当的休息。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7327" y="1847922"/>
            <a:ext cx="4010610" cy="338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>
                <a:latin typeface="黑体" panose="02010609060101010101" pitchFamily="49" charset="-122"/>
                <a:ea typeface="黑体" panose="02010609060101010101" pitchFamily="49" charset="-122"/>
              </a:rPr>
              <a:t>做好近视的保健</a:t>
            </a:r>
            <a:endParaRPr lang="en-US" altLang="zh-CN" sz="6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OP-PPT-6-3"/>
          <p:cNvSpPr/>
          <p:nvPr/>
        </p:nvSpPr>
        <p:spPr>
          <a:xfrm>
            <a:off x="2341154" y="4824500"/>
            <a:ext cx="783816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HIGH SCHOOL STUDENTS MORAL EDUCATION THEME CLASS MEETING (COMPLETE CONTENT)</a:t>
            </a:r>
            <a:endParaRPr lang="zh-CN" altLang="en-US" sz="12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04/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剪去单角 444"/>
          <p:cNvSpPr/>
          <p:nvPr/>
        </p:nvSpPr>
        <p:spPr bwMode="auto">
          <a:xfrm>
            <a:off x="4608191" y="1771651"/>
            <a:ext cx="2982018" cy="3538538"/>
          </a:xfrm>
          <a:prstGeom prst="snip1Rect">
            <a:avLst>
              <a:gd name="adj" fmla="val 29383"/>
            </a:avLst>
          </a:prstGeom>
          <a:solidFill>
            <a:srgbClr val="F6F6F6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9" name="矩形 45"/>
          <p:cNvSpPr>
            <a:spLocks noChangeArrowheads="1"/>
          </p:cNvSpPr>
          <p:nvPr/>
        </p:nvSpPr>
        <p:spPr bwMode="auto">
          <a:xfrm>
            <a:off x="4607980" y="5172339"/>
            <a:ext cx="2982439" cy="13785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10" name="任意多边形: 形状 445"/>
          <p:cNvSpPr/>
          <p:nvPr/>
        </p:nvSpPr>
        <p:spPr bwMode="auto">
          <a:xfrm>
            <a:off x="6837963" y="1771651"/>
            <a:ext cx="752457" cy="805713"/>
          </a:xfrm>
          <a:custGeom>
            <a:avLst/>
            <a:gdLst>
              <a:gd name="T0" fmla="*/ 719975 w 608"/>
              <a:gd name="T1" fmla="*/ 0 h 608"/>
              <a:gd name="T2" fmla="*/ 0 w 608"/>
              <a:gd name="T3" fmla="*/ 0 h 608"/>
              <a:gd name="T4" fmla="*/ 719975 w 608"/>
              <a:gd name="T5" fmla="*/ 719975 h 608"/>
              <a:gd name="T6" fmla="*/ 719975 w 608"/>
              <a:gd name="T7" fmla="*/ 0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608"/>
              <a:gd name="T14" fmla="*/ 608 w 608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AFD0BE"/>
          </a:solidFill>
          <a:ln>
            <a:noFill/>
          </a:ln>
        </p:spPr>
        <p:txBody>
          <a:bodyPr lIns="121920" tIns="60960" rIns="121920" bIns="60960"/>
          <a:lstStyle/>
          <a:p>
            <a:pPr algn="r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" name="矩形: 剪去单角 437"/>
          <p:cNvSpPr/>
          <p:nvPr/>
        </p:nvSpPr>
        <p:spPr bwMode="auto">
          <a:xfrm>
            <a:off x="1146174" y="1771651"/>
            <a:ext cx="2982018" cy="3538538"/>
          </a:xfrm>
          <a:prstGeom prst="snip1Rect">
            <a:avLst>
              <a:gd name="adj" fmla="val 29383"/>
            </a:avLst>
          </a:prstGeom>
          <a:solidFill>
            <a:srgbClr val="F6F6F6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12" name="矩形 42"/>
          <p:cNvSpPr>
            <a:spLocks noChangeArrowheads="1"/>
          </p:cNvSpPr>
          <p:nvPr/>
        </p:nvSpPr>
        <p:spPr bwMode="auto">
          <a:xfrm>
            <a:off x="1146175" y="5172339"/>
            <a:ext cx="2982439" cy="13785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13" name="任意多边形: 形状 438"/>
          <p:cNvSpPr/>
          <p:nvPr/>
        </p:nvSpPr>
        <p:spPr bwMode="auto">
          <a:xfrm>
            <a:off x="3376158" y="1771651"/>
            <a:ext cx="752457" cy="805713"/>
          </a:xfrm>
          <a:custGeom>
            <a:avLst/>
            <a:gdLst>
              <a:gd name="T0" fmla="*/ 631242 w 608"/>
              <a:gd name="T1" fmla="*/ 0 h 608"/>
              <a:gd name="T2" fmla="*/ 0 w 608"/>
              <a:gd name="T3" fmla="*/ 0 h 608"/>
              <a:gd name="T4" fmla="*/ 631242 w 608"/>
              <a:gd name="T5" fmla="*/ 631242 h 608"/>
              <a:gd name="T6" fmla="*/ 631242 w 608"/>
              <a:gd name="T7" fmla="*/ 0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608"/>
              <a:gd name="T14" fmla="*/ 608 w 608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AFD0BE"/>
          </a:solidFill>
          <a:ln>
            <a:noFill/>
          </a:ln>
        </p:spPr>
        <p:txBody>
          <a:bodyPr lIns="121920" tIns="60960" rIns="121920" bIns="60960"/>
          <a:lstStyle/>
          <a:p>
            <a:pPr algn="r"/>
            <a:r>
              <a:rPr lang="en-US" altLang="ko-KR" sz="16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4" name="矩形: 剪去单角 455"/>
          <p:cNvSpPr/>
          <p:nvPr/>
        </p:nvSpPr>
        <p:spPr bwMode="auto">
          <a:xfrm>
            <a:off x="8070207" y="1771651"/>
            <a:ext cx="2982018" cy="3538538"/>
          </a:xfrm>
          <a:prstGeom prst="snip1Rect">
            <a:avLst>
              <a:gd name="adj" fmla="val 29383"/>
            </a:avLst>
          </a:prstGeom>
          <a:solidFill>
            <a:srgbClr val="F6F6F6"/>
          </a:solidFill>
          <a:ln w="12700"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8070207" y="5173378"/>
            <a:ext cx="2982018" cy="136811"/>
          </a:xfrm>
          <a:prstGeom prst="rect">
            <a:avLst/>
          </a:prstGeom>
          <a:solidFill>
            <a:srgbClr val="AFD0BE"/>
          </a:solidFill>
          <a:ln w="12700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/>
            </a:pPr>
            <a:endParaRPr>
              <a:cs typeface="+mn-ea"/>
              <a:sym typeface="+mn-lt"/>
            </a:endParaRPr>
          </a:p>
        </p:txBody>
      </p:sp>
      <p:sp>
        <p:nvSpPr>
          <p:cNvPr id="16" name="任意多边形: 形状 456"/>
          <p:cNvSpPr/>
          <p:nvPr/>
        </p:nvSpPr>
        <p:spPr bwMode="auto">
          <a:xfrm>
            <a:off x="10300923" y="1771651"/>
            <a:ext cx="751302" cy="804634"/>
          </a:xfrm>
          <a:custGeom>
            <a:avLst/>
            <a:gdLst>
              <a:gd name="T0" fmla="*/ 608 w 608"/>
              <a:gd name="T1" fmla="*/ 0 h 608"/>
              <a:gd name="T2" fmla="*/ 0 w 608"/>
              <a:gd name="T3" fmla="*/ 0 h 608"/>
              <a:gd name="T4" fmla="*/ 608 w 608"/>
              <a:gd name="T5" fmla="*/ 608 h 608"/>
              <a:gd name="T6" fmla="*/ 608 w 608"/>
              <a:gd name="T7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8" h="608">
                <a:moveTo>
                  <a:pt x="608" y="0"/>
                </a:moveTo>
                <a:lnTo>
                  <a:pt x="0" y="0"/>
                </a:lnTo>
                <a:lnTo>
                  <a:pt x="608" y="608"/>
                </a:lnTo>
                <a:lnTo>
                  <a:pt x="608" y="0"/>
                </a:lnTo>
                <a:close/>
              </a:path>
            </a:pathLst>
          </a:custGeom>
          <a:solidFill>
            <a:srgbClr val="AFD0BE"/>
          </a:solidFill>
          <a:ln w="12700">
            <a:noFill/>
            <a:prstDash val="solid"/>
            <a:round/>
          </a:ln>
          <a:effectLst/>
        </p:spPr>
        <p:txBody>
          <a:bodyPr lIns="121920" tIns="60960" rIns="121920" bIns="60960">
            <a:normAutofit/>
          </a:bodyPr>
          <a:lstStyle/>
          <a:p>
            <a:pPr algn="r">
              <a:defRPr/>
            </a:pPr>
            <a:r>
              <a:rPr lang="en-US" altLang="ko-KR" sz="16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1389205" y="2556351"/>
            <a:ext cx="2643099" cy="22607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培养良好的视力卫生习惯，包括三个“一”：就是握笔的手离笔尖一寸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(3.3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、胸部离桌子一拳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，书本离眼一尺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(33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，保持端正的读写坐姿，不要在行走、坐车或躺卧时阅读，以减轻视力疲劳。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1325880" y="2074545"/>
            <a:ext cx="2397125" cy="491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rgbClr val="248C94"/>
                </a:solidFill>
                <a:cs typeface="+mn-ea"/>
                <a:sym typeface="+mn-lt"/>
              </a:rPr>
              <a:t>做好近视的保健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830330" y="2569380"/>
            <a:ext cx="2643099" cy="22607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增加教室的采光，保证充足的、来自左前方的照明。读写的适宜照度为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200Lux(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勒克司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，相当于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瓦的白炽灯或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瓦荧光灯的台灯，过强或过弱的照明均可引起眼睛调节的过度增强。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4813300" y="2074545"/>
            <a:ext cx="2371725" cy="491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rgbClr val="248C94"/>
                </a:solidFill>
                <a:cs typeface="+mn-ea"/>
                <a:sym typeface="+mn-lt"/>
              </a:rPr>
              <a:t>做好近视的保健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280306" y="2534311"/>
            <a:ext cx="2643099" cy="26300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课本及读物的纸张和印刷要高质量，纸张要白，字墨要黑，增大黑白的对比度，不宜阅读纸质发黄、印刷不清的书刊。连续读写的持续时间不宜过长，每读写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小时应远眺或休息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分钟，提倡坚持做眼保健操，多参加户外的文体活动。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8275320" y="2074545"/>
            <a:ext cx="2374265" cy="491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rgbClr val="248C94"/>
                </a:solidFill>
                <a:cs typeface="+mn-ea"/>
                <a:sym typeface="+mn-lt"/>
              </a:rPr>
              <a:t>做好近视的保健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04/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06258" y="4678723"/>
            <a:ext cx="9894914" cy="1229613"/>
            <a:chOff x="6462713" y="2317219"/>
            <a:chExt cx="4876723" cy="1229613"/>
          </a:xfrm>
        </p:grpSpPr>
        <p:sp>
          <p:nvSpPr>
            <p:cNvPr id="32" name="矩形 31"/>
            <p:cNvSpPr/>
            <p:nvPr/>
          </p:nvSpPr>
          <p:spPr>
            <a:xfrm>
              <a:off x="6462713" y="2763412"/>
              <a:ext cx="4876723" cy="7834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1200">
                  <a:cs typeface="+mn-ea"/>
                  <a:sym typeface="+mn-lt"/>
                </a:rPr>
                <a:t>课本及读物的纸张和印刷要高质量，纸张要白，字墨要黑，增大黑白的对比度，不宜阅读纸质发黄、印刷不清的书刊。连续读写的持续时间不宜过长，每读写</a:t>
              </a:r>
              <a:r>
                <a:rPr lang="en-US" altLang="zh-CN" sz="1200">
                  <a:cs typeface="+mn-ea"/>
                  <a:sym typeface="+mn-lt"/>
                </a:rPr>
                <a:t>1</a:t>
              </a:r>
              <a:r>
                <a:rPr lang="zh-CN" altLang="en-US" sz="1200">
                  <a:cs typeface="+mn-ea"/>
                  <a:sym typeface="+mn-lt"/>
                </a:rPr>
                <a:t>小时应远眺或休息</a:t>
              </a:r>
              <a:r>
                <a:rPr lang="en-US" altLang="zh-CN" sz="1200">
                  <a:cs typeface="+mn-ea"/>
                  <a:sym typeface="+mn-lt"/>
                </a:rPr>
                <a:t>10</a:t>
              </a:r>
              <a:r>
                <a:rPr lang="zh-CN" altLang="en-US" sz="1200">
                  <a:cs typeface="+mn-ea"/>
                  <a:sym typeface="+mn-lt"/>
                </a:rPr>
                <a:t>分钟，提倡坚持做眼保健操，多参加户外的文体活动。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462713" y="2317219"/>
              <a:ext cx="3386354" cy="5580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800">
                  <a:cs typeface="+mn-ea"/>
                  <a:sym typeface="+mn-lt"/>
                </a:rPr>
                <a:t>做好近视的保健 </a:t>
              </a:r>
              <a:r>
                <a:rPr lang="en-US" altLang="zh-CN" sz="2800">
                  <a:cs typeface="+mn-ea"/>
                  <a:sym typeface="+mn-lt"/>
                </a:rPr>
                <a:t>03</a:t>
              </a:r>
              <a:endParaRPr lang="zh-CN" altLang="en-US" sz="2800" b="1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99342" y="1610355"/>
            <a:ext cx="3327637" cy="2326417"/>
            <a:chOff x="6462713" y="2328410"/>
            <a:chExt cx="3327637" cy="2326417"/>
          </a:xfrm>
        </p:grpSpPr>
        <p:sp>
          <p:nvSpPr>
            <p:cNvPr id="38" name="矩形 37"/>
            <p:cNvSpPr/>
            <p:nvPr/>
          </p:nvSpPr>
          <p:spPr>
            <a:xfrm>
              <a:off x="6462713" y="2763412"/>
              <a:ext cx="3327636" cy="1891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200">
                  <a:cs typeface="+mn-ea"/>
                  <a:sym typeface="+mn-lt"/>
                </a:rPr>
                <a:t>培养良好的视力卫生习惯，包括三个“一”：就是握笔的手离笔尖一寸</a:t>
              </a:r>
              <a:r>
                <a:rPr lang="en-US" altLang="zh-CN" sz="1200">
                  <a:cs typeface="+mn-ea"/>
                  <a:sym typeface="+mn-lt"/>
                </a:rPr>
                <a:t>(3.3</a:t>
              </a:r>
              <a:r>
                <a:rPr lang="zh-CN" altLang="en-US" sz="1200">
                  <a:cs typeface="+mn-ea"/>
                  <a:sym typeface="+mn-lt"/>
                </a:rPr>
                <a:t>厘米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、胸部离桌子一拳</a:t>
              </a:r>
              <a:r>
                <a:rPr lang="en-US" altLang="zh-CN" sz="1200">
                  <a:cs typeface="+mn-ea"/>
                  <a:sym typeface="+mn-lt"/>
                </a:rPr>
                <a:t>(6</a:t>
              </a:r>
              <a:r>
                <a:rPr lang="zh-CN" altLang="en-US" sz="1200">
                  <a:cs typeface="+mn-ea"/>
                  <a:sym typeface="+mn-lt"/>
                </a:rPr>
                <a:t>～</a:t>
              </a:r>
              <a:r>
                <a:rPr lang="en-US" altLang="zh-CN" sz="1200">
                  <a:cs typeface="+mn-ea"/>
                  <a:sym typeface="+mn-lt"/>
                </a:rPr>
                <a:t>7</a:t>
              </a:r>
              <a:r>
                <a:rPr lang="zh-CN" altLang="en-US" sz="1200">
                  <a:cs typeface="+mn-ea"/>
                  <a:sym typeface="+mn-lt"/>
                </a:rPr>
                <a:t>厘米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，书本离眼一尺</a:t>
              </a:r>
              <a:r>
                <a:rPr lang="en-US" altLang="zh-CN" sz="1200">
                  <a:cs typeface="+mn-ea"/>
                  <a:sym typeface="+mn-lt"/>
                </a:rPr>
                <a:t>(33</a:t>
              </a:r>
              <a:r>
                <a:rPr lang="zh-CN" altLang="en-US" sz="1200">
                  <a:cs typeface="+mn-ea"/>
                  <a:sym typeface="+mn-lt"/>
                </a:rPr>
                <a:t>厘米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，保持端正的读写坐姿，不要在行走、坐车或躺卧时阅读，以减轻视力疲劳。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462714" y="2328410"/>
              <a:ext cx="3327636" cy="5580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800">
                  <a:cs typeface="+mn-ea"/>
                  <a:sym typeface="+mn-lt"/>
                </a:rPr>
                <a:t>做好近视的保健 </a:t>
              </a:r>
              <a:r>
                <a:rPr lang="en-US" altLang="zh-CN" sz="2800">
                  <a:cs typeface="+mn-ea"/>
                  <a:sym typeface="+mn-lt"/>
                </a:rPr>
                <a:t>01</a:t>
              </a:r>
              <a:endParaRPr lang="zh-CN" altLang="en-US" sz="2800" b="1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218" y="880965"/>
            <a:ext cx="2970961" cy="444826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7714818" y="1581193"/>
            <a:ext cx="3755390" cy="1968276"/>
            <a:chOff x="6462713" y="2317219"/>
            <a:chExt cx="3755390" cy="1968276"/>
          </a:xfrm>
        </p:grpSpPr>
        <p:sp>
          <p:nvSpPr>
            <p:cNvPr id="45" name="矩形 44"/>
            <p:cNvSpPr/>
            <p:nvPr/>
          </p:nvSpPr>
          <p:spPr>
            <a:xfrm>
              <a:off x="6462713" y="2763412"/>
              <a:ext cx="3327636" cy="15220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cs typeface="+mn-ea"/>
                  <a:sym typeface="+mn-lt"/>
                </a:rPr>
                <a:t>增加教室的采光，保证充足的、来自左前方的照明。读写的适宜照度为</a:t>
              </a:r>
              <a:r>
                <a:rPr lang="en-US" altLang="zh-CN" sz="1200">
                  <a:cs typeface="+mn-ea"/>
                  <a:sym typeface="+mn-lt"/>
                </a:rPr>
                <a:t>100</a:t>
              </a:r>
              <a:r>
                <a:rPr lang="zh-CN" altLang="en-US" sz="1200">
                  <a:cs typeface="+mn-ea"/>
                  <a:sym typeface="+mn-lt"/>
                </a:rPr>
                <a:t>～</a:t>
              </a:r>
              <a:r>
                <a:rPr lang="en-US" altLang="zh-CN" sz="1200">
                  <a:cs typeface="+mn-ea"/>
                  <a:sym typeface="+mn-lt"/>
                </a:rPr>
                <a:t>200Lux(</a:t>
              </a:r>
              <a:r>
                <a:rPr lang="zh-CN" altLang="en-US" sz="1200">
                  <a:cs typeface="+mn-ea"/>
                  <a:sym typeface="+mn-lt"/>
                </a:rPr>
                <a:t>勒克司</a:t>
              </a:r>
              <a:r>
                <a:rPr lang="en-US" altLang="zh-CN" sz="1200">
                  <a:cs typeface="+mn-ea"/>
                  <a:sym typeface="+mn-lt"/>
                </a:rPr>
                <a:t>)</a:t>
              </a:r>
              <a:r>
                <a:rPr lang="zh-CN" altLang="en-US" sz="1200">
                  <a:cs typeface="+mn-ea"/>
                  <a:sym typeface="+mn-lt"/>
                </a:rPr>
                <a:t>，相当于</a:t>
              </a:r>
              <a:r>
                <a:rPr lang="en-US" altLang="zh-CN" sz="1200">
                  <a:cs typeface="+mn-ea"/>
                  <a:sym typeface="+mn-lt"/>
                </a:rPr>
                <a:t>40</a:t>
              </a:r>
              <a:r>
                <a:rPr lang="zh-CN" altLang="en-US" sz="1200">
                  <a:cs typeface="+mn-ea"/>
                  <a:sym typeface="+mn-lt"/>
                </a:rPr>
                <a:t>瓦的白炽灯或</a:t>
              </a:r>
              <a:r>
                <a:rPr lang="en-US" altLang="zh-CN" sz="1200">
                  <a:cs typeface="+mn-ea"/>
                  <a:sym typeface="+mn-lt"/>
                </a:rPr>
                <a:t>8</a:t>
              </a:r>
              <a:r>
                <a:rPr lang="zh-CN" altLang="en-US" sz="1200">
                  <a:cs typeface="+mn-ea"/>
                  <a:sym typeface="+mn-lt"/>
                </a:rPr>
                <a:t>瓦荧光灯的台灯，过强或过弱的照明均可引起眼睛调节的过度增强。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462713" y="2317219"/>
              <a:ext cx="3755390" cy="55803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800">
                  <a:cs typeface="+mn-ea"/>
                  <a:sym typeface="+mn-lt"/>
                </a:rPr>
                <a:t>做好近视的保健 </a:t>
              </a:r>
              <a:r>
                <a:rPr lang="en-US" altLang="zh-CN" sz="2800">
                  <a:cs typeface="+mn-ea"/>
                  <a:sym typeface="+mn-lt"/>
                </a:rPr>
                <a:t>02</a:t>
              </a:r>
              <a:endParaRPr lang="zh-CN" altLang="en-US" sz="28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04/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@这不是阿燊"/>
          <p:cNvSpPr txBox="1"/>
          <p:nvPr/>
        </p:nvSpPr>
        <p:spPr>
          <a:xfrm>
            <a:off x="1956541" y="2371932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按揉耳垂</a:t>
            </a:r>
          </a:p>
        </p:txBody>
      </p:sp>
      <p:sp>
        <p:nvSpPr>
          <p:cNvPr id="9" name="@这不是阿燊"/>
          <p:cNvSpPr txBox="1"/>
          <p:nvPr/>
        </p:nvSpPr>
        <p:spPr>
          <a:xfrm>
            <a:off x="4017417" y="2371932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按揉太阳穴</a:t>
            </a:r>
          </a:p>
        </p:txBody>
      </p:sp>
      <p:sp>
        <p:nvSpPr>
          <p:cNvPr id="10" name="@这不是阿燊"/>
          <p:cNvSpPr txBox="1"/>
          <p:nvPr/>
        </p:nvSpPr>
        <p:spPr>
          <a:xfrm>
            <a:off x="1956541" y="4087916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按揉四白穴</a:t>
            </a:r>
          </a:p>
        </p:txBody>
      </p:sp>
      <p:sp>
        <p:nvSpPr>
          <p:cNvPr id="11" name="@这不是阿燊"/>
          <p:cNvSpPr txBox="1"/>
          <p:nvPr/>
        </p:nvSpPr>
        <p:spPr>
          <a:xfrm>
            <a:off x="4017417" y="4087916"/>
            <a:ext cx="1856854" cy="1491674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按揉风池穴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56541" y="1235510"/>
            <a:ext cx="8278918" cy="571501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00000"/>
              </a:lnSpc>
              <a:defRPr sz="2800"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多做眼保健操有助于保养眼睛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2269" y="2316295"/>
            <a:ext cx="3853190" cy="325407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D0B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1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"/>
          <p:cNvSpPr/>
          <p:nvPr/>
        </p:nvSpPr>
        <p:spPr>
          <a:xfrm>
            <a:off x="6638290" y="1691550"/>
            <a:ext cx="2505710" cy="369332"/>
          </a:xfrm>
          <a:prstGeom prst="rect">
            <a:avLst/>
          </a:prstGeom>
          <a:solidFill>
            <a:srgbClr val="88BA9E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    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6" name="文本"/>
          <p:cNvSpPr/>
          <p:nvPr/>
        </p:nvSpPr>
        <p:spPr>
          <a:xfrm>
            <a:off x="6638289" y="2682785"/>
            <a:ext cx="2505710" cy="369332"/>
          </a:xfrm>
          <a:prstGeom prst="rect">
            <a:avLst/>
          </a:prstGeom>
          <a:solidFill>
            <a:srgbClr val="548B6D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02     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19" name="文本"/>
          <p:cNvSpPr/>
          <p:nvPr/>
        </p:nvSpPr>
        <p:spPr>
          <a:xfrm>
            <a:off x="6638289" y="3632745"/>
            <a:ext cx="2505709" cy="369332"/>
          </a:xfrm>
          <a:prstGeom prst="rect">
            <a:avLst/>
          </a:prstGeom>
          <a:solidFill>
            <a:srgbClr val="88BA9E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03     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充足的质量睡眠</a:t>
            </a:r>
          </a:p>
        </p:txBody>
      </p:sp>
      <p:sp>
        <p:nvSpPr>
          <p:cNvPr id="20" name="文本"/>
          <p:cNvSpPr/>
          <p:nvPr/>
        </p:nvSpPr>
        <p:spPr>
          <a:xfrm>
            <a:off x="6638289" y="4583975"/>
            <a:ext cx="2505708" cy="369332"/>
          </a:xfrm>
          <a:prstGeom prst="rect">
            <a:avLst/>
          </a:prstGeom>
          <a:solidFill>
            <a:srgbClr val="548B6D"/>
          </a:solidFill>
          <a:ln>
            <a:solidFill>
              <a:srgbClr val="C9E2CB"/>
            </a:solidFill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04     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做好近视的保健</a:t>
            </a:r>
          </a:p>
        </p:txBody>
      </p:sp>
      <p:sp>
        <p:nvSpPr>
          <p:cNvPr id="22" name="文本"/>
          <p:cNvSpPr txBox="1"/>
          <p:nvPr/>
        </p:nvSpPr>
        <p:spPr bwMode="auto">
          <a:xfrm>
            <a:off x="2723511" y="1982017"/>
            <a:ext cx="1750243" cy="10225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4500" b="1">
                <a:cs typeface="+mn-ea"/>
                <a:sym typeface="+mn-lt"/>
              </a:rPr>
              <a:t>目 录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806440" y="993775"/>
            <a:ext cx="0" cy="5017770"/>
          </a:xfrm>
          <a:prstGeom prst="line">
            <a:avLst/>
          </a:prstGeom>
          <a:ln w="3175" cap="rnd">
            <a:solidFill>
              <a:srgbClr val="C9E2CB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C:\Users\HUDEYU\Desktop\预览图_千图网_编号33465391.png预览图_千图网_编号334653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50" y="2959100"/>
            <a:ext cx="2869565" cy="3236595"/>
          </a:xfrm>
          <a:custGeom>
            <a:avLst/>
            <a:gdLst>
              <a:gd name="connsiteX0" fmla="*/ 0 w 2864902"/>
              <a:gd name="connsiteY0" fmla="*/ 0 h 2110963"/>
              <a:gd name="connsiteX1" fmla="*/ 2864902 w 2864902"/>
              <a:gd name="connsiteY1" fmla="*/ 0 h 2110963"/>
              <a:gd name="connsiteX2" fmla="*/ 2864902 w 2864902"/>
              <a:gd name="connsiteY2" fmla="*/ 2110963 h 2110963"/>
              <a:gd name="connsiteX3" fmla="*/ 0 w 2864902"/>
              <a:gd name="connsiteY3" fmla="*/ 2110963 h 211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02" h="2110963">
                <a:moveTo>
                  <a:pt x="0" y="0"/>
                </a:moveTo>
                <a:lnTo>
                  <a:pt x="2864902" y="0"/>
                </a:lnTo>
                <a:lnTo>
                  <a:pt x="2864902" y="2110963"/>
                </a:lnTo>
                <a:lnTo>
                  <a:pt x="0" y="2110963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良好的护眼习惯</a:t>
            </a:r>
            <a:endParaRPr lang="en-US" altLang="zh-CN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81885" y="1750422"/>
            <a:ext cx="1765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01/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9" name="@这不是阿燊"/>
          <p:cNvSpPr/>
          <p:nvPr/>
        </p:nvSpPr>
        <p:spPr>
          <a:xfrm>
            <a:off x="1482702" y="1641701"/>
            <a:ext cx="1916722" cy="2511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@这不是阿燊"/>
          <p:cNvSpPr/>
          <p:nvPr/>
        </p:nvSpPr>
        <p:spPr>
          <a:xfrm>
            <a:off x="3399424" y="1641700"/>
            <a:ext cx="7279394" cy="2511200"/>
          </a:xfrm>
          <a:prstGeom prst="rect">
            <a:avLst/>
          </a:prstGeom>
          <a:solidFill>
            <a:srgbClr val="548B6D"/>
          </a:solidFill>
          <a:ln w="12700">
            <a:miter lim="400000"/>
          </a:ln>
          <a:effectLst>
            <a:outerShdw blurRad="101600" dist="76200" algn="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8"/>
          <p:cNvCxnSpPr/>
          <p:nvPr/>
        </p:nvCxnSpPr>
        <p:spPr>
          <a:xfrm>
            <a:off x="1482702" y="4365850"/>
            <a:ext cx="9196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79526" y="1950864"/>
            <a:ext cx="44773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读写姿势要做到“三个一”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79526" y="2547302"/>
            <a:ext cx="6682074" cy="373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眼睛离书本一尺，手指距笔尖一寸，身体与桌子隔一拳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5807" y="4564286"/>
            <a:ext cx="252659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35806" y="4960670"/>
            <a:ext cx="9243012" cy="71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眼睛对于日常活动就有非常重要的作用，如果眼睛出现损伤，那么几乎所有的日常活动跟工作都会受到影响，因此保护好眼睛对于生活质量具有很大的帮助。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79526" y="2953733"/>
            <a:ext cx="6682074" cy="373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走路和乘车时不要看书，不躺着看书，不在光线过强或过暗的地方看书。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79526" y="3360164"/>
            <a:ext cx="7279394" cy="3736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走路乘车乘船时不要使用转眼法否则会头晕呕吐 既然自身裸眼视力可以有效提高。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01/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13" name="椭圆 12"/>
          <p:cNvSpPr/>
          <p:nvPr/>
        </p:nvSpPr>
        <p:spPr>
          <a:xfrm>
            <a:off x="6380817" y="1814913"/>
            <a:ext cx="839907" cy="840166"/>
          </a:xfrm>
          <a:prstGeom prst="ellipse">
            <a:avLst/>
          </a:prstGeom>
          <a:solidFill>
            <a:srgbClr val="548B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26489" y="2004164"/>
            <a:ext cx="9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92647" y="1762895"/>
            <a:ext cx="35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 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92645" y="2173279"/>
            <a:ext cx="3654008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眼睛离书本一尺，手指距笔尖一寸，身体与桌子隔一拳。</a:t>
            </a:r>
          </a:p>
        </p:txBody>
      </p:sp>
      <p:sp>
        <p:nvSpPr>
          <p:cNvPr id="20" name="椭圆 19"/>
          <p:cNvSpPr/>
          <p:nvPr/>
        </p:nvSpPr>
        <p:spPr>
          <a:xfrm>
            <a:off x="6380817" y="3215506"/>
            <a:ext cx="839907" cy="840166"/>
          </a:xfrm>
          <a:prstGeom prst="ellipse">
            <a:avLst/>
          </a:prstGeom>
          <a:solidFill>
            <a:srgbClr val="AFD0B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489" y="3404757"/>
            <a:ext cx="9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92647" y="3215506"/>
            <a:ext cx="35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 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92645" y="3625890"/>
            <a:ext cx="3654008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1400"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走路和乘车时不要看书，不躺着看书，不在光线过强或过暗的地方看书。</a:t>
            </a:r>
          </a:p>
        </p:txBody>
      </p:sp>
      <p:sp>
        <p:nvSpPr>
          <p:cNvPr id="27" name="椭圆 26"/>
          <p:cNvSpPr/>
          <p:nvPr/>
        </p:nvSpPr>
        <p:spPr>
          <a:xfrm>
            <a:off x="6380817" y="4668116"/>
            <a:ext cx="839907" cy="840166"/>
          </a:xfrm>
          <a:prstGeom prst="ellipse">
            <a:avLst/>
          </a:prstGeom>
          <a:solidFill>
            <a:srgbClr val="548B6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26489" y="4857367"/>
            <a:ext cx="94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92647" y="4683356"/>
            <a:ext cx="35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良好的护眼习惯 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92645" y="5093740"/>
            <a:ext cx="3654008" cy="63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1400"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走路乘车乘船时不要使用转眼法否则会头晕呕吐 既然自身裸眼视力可以有效提高。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0" y="1333314"/>
            <a:ext cx="7163421" cy="5066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01/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良好的护眼习惯</a:t>
            </a:r>
          </a:p>
        </p:txBody>
      </p:sp>
      <p:sp>
        <p:nvSpPr>
          <p:cNvPr id="8" name="@这不是阿燊"/>
          <p:cNvSpPr/>
          <p:nvPr/>
        </p:nvSpPr>
        <p:spPr>
          <a:xfrm>
            <a:off x="1197252" y="4003913"/>
            <a:ext cx="1224136" cy="43142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01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9" name="@这不是阿燊"/>
          <p:cNvSpPr/>
          <p:nvPr/>
        </p:nvSpPr>
        <p:spPr>
          <a:xfrm>
            <a:off x="2631343" y="3172395"/>
            <a:ext cx="1224136" cy="43142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02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10" name="@这不是阿燊"/>
          <p:cNvSpPr/>
          <p:nvPr/>
        </p:nvSpPr>
        <p:spPr>
          <a:xfrm>
            <a:off x="4065434" y="2340877"/>
            <a:ext cx="1224136" cy="431426"/>
          </a:xfrm>
          <a:prstGeom prst="rect">
            <a:avLst/>
          </a:prstGeom>
          <a:solidFill>
            <a:srgbClr val="548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03</a:t>
            </a:r>
            <a:endParaRPr lang="zh-CN" altLang="en-US" sz="2000" b="1">
              <a:cs typeface="+mn-ea"/>
              <a:sym typeface="+mn-lt"/>
            </a:endParaRPr>
          </a:p>
        </p:txBody>
      </p:sp>
      <p:cxnSp>
        <p:nvCxnSpPr>
          <p:cNvPr id="11" name="肘形连接符 9"/>
          <p:cNvCxnSpPr>
            <a:stCxn id="8" idx="3"/>
            <a:endCxn id="9" idx="2"/>
          </p:cNvCxnSpPr>
          <p:nvPr/>
        </p:nvCxnSpPr>
        <p:spPr>
          <a:xfrm flipV="1">
            <a:off x="2421388" y="3603821"/>
            <a:ext cx="822023" cy="615805"/>
          </a:xfrm>
          <a:prstGeom prst="bentConnector2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0"/>
          <p:cNvCxnSpPr>
            <a:stCxn id="9" idx="3"/>
            <a:endCxn id="10" idx="2"/>
          </p:cNvCxnSpPr>
          <p:nvPr/>
        </p:nvCxnSpPr>
        <p:spPr>
          <a:xfrm flipV="1">
            <a:off x="3855479" y="2772303"/>
            <a:ext cx="822023" cy="615805"/>
          </a:xfrm>
          <a:prstGeom prst="bentConnector2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6"/>
          <p:cNvSpPr txBox="1"/>
          <p:nvPr/>
        </p:nvSpPr>
        <p:spPr bwMode="auto">
          <a:xfrm>
            <a:off x="4013587" y="1362001"/>
            <a:ext cx="2867025" cy="9148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走路乘车乘船时不要使用转眼法否则会头晕呕吐 既然自身裸眼视力可以有效提高。</a:t>
            </a:r>
          </a:p>
        </p:txBody>
      </p:sp>
      <p:sp>
        <p:nvSpPr>
          <p:cNvPr id="32" name="文本框 6"/>
          <p:cNvSpPr txBox="1"/>
          <p:nvPr/>
        </p:nvSpPr>
        <p:spPr bwMode="auto">
          <a:xfrm>
            <a:off x="1435261" y="2144158"/>
            <a:ext cx="2436974" cy="9148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走路和乘车时不要看书，不躺着看书，不在光线过强或过暗的地方看书。</a:t>
            </a:r>
          </a:p>
        </p:txBody>
      </p:sp>
      <p:sp>
        <p:nvSpPr>
          <p:cNvPr id="33" name="文本框 6"/>
          <p:cNvSpPr txBox="1"/>
          <p:nvPr/>
        </p:nvSpPr>
        <p:spPr bwMode="auto">
          <a:xfrm>
            <a:off x="1197253" y="4578925"/>
            <a:ext cx="2298302" cy="9148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眼睛离书本一尺，手指距笔尖一寸，身体与桌子隔一拳。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605" y="860698"/>
            <a:ext cx="6300695" cy="565846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576185" y="4759960"/>
            <a:ext cx="18529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790A0"/>
                </a:solidFill>
                <a:cs typeface="+mn-ea"/>
                <a:sym typeface="+mn-lt"/>
              </a:rPr>
              <a:t>良好的护眼习惯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4235" y="1063625"/>
            <a:ext cx="10463530" cy="4745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植物-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6720" y="2568932"/>
            <a:ext cx="5535749" cy="4482108"/>
          </a:xfrm>
          <a:prstGeom prst="rect">
            <a:avLst/>
          </a:prstGeom>
        </p:spPr>
      </p:pic>
      <p:pic>
        <p:nvPicPr>
          <p:cNvPr id="20" name="图片 19" descr="植物-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195945" y="-447675"/>
            <a:ext cx="4467225" cy="3616960"/>
          </a:xfrm>
          <a:prstGeom prst="rect">
            <a:avLst/>
          </a:prstGeom>
        </p:spPr>
      </p:pic>
      <p:sp>
        <p:nvSpPr>
          <p:cNvPr id="16" name="TOP-PPT-6-1"/>
          <p:cNvSpPr/>
          <p:nvPr/>
        </p:nvSpPr>
        <p:spPr>
          <a:xfrm>
            <a:off x="2898263" y="3268745"/>
            <a:ext cx="6149999" cy="1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合理的营养膳食</a:t>
            </a:r>
            <a:endParaRPr lang="en-US" altLang="zh-CN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OP-PPT-6-3"/>
          <p:cNvSpPr/>
          <p:nvPr/>
        </p:nvSpPr>
        <p:spPr>
          <a:xfrm>
            <a:off x="2341154" y="4824500"/>
            <a:ext cx="783816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HIGH SCHOOL STUDENTS MORAL EDUCATION THEME CLASS MEETING (COMPLETE CONTENT)</a:t>
            </a:r>
            <a:endParaRPr lang="zh-CN" altLang="en-US" sz="12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85435" y="1776639"/>
            <a:ext cx="1175657" cy="1161857"/>
          </a:xfrm>
          <a:prstGeom prst="ellipse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OP-PPT-6-1"/>
          <p:cNvSpPr/>
          <p:nvPr/>
        </p:nvSpPr>
        <p:spPr>
          <a:xfrm>
            <a:off x="5440247" y="1750422"/>
            <a:ext cx="1066032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9500"/>
              </a:lnSpc>
            </a:pPr>
            <a:r>
              <a:rPr lang="en-US" altLang="zh-CN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02/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 bwMode="auto">
          <a:xfrm>
            <a:off x="4195654" y="3627765"/>
            <a:ext cx="4487949" cy="671536"/>
          </a:xfrm>
          <a:prstGeom prst="roundRect">
            <a:avLst>
              <a:gd name="adj" fmla="val 50000"/>
            </a:avLst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多吃含维生素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A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的蔬果</a:t>
            </a:r>
          </a:p>
        </p:txBody>
      </p:sp>
      <p:sp>
        <p:nvSpPr>
          <p:cNvPr id="10" name="@这不是阿燊"/>
          <p:cNvSpPr txBox="1"/>
          <p:nvPr/>
        </p:nvSpPr>
        <p:spPr>
          <a:xfrm>
            <a:off x="4239618" y="4293637"/>
            <a:ext cx="6319257" cy="15220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  <a:defRPr sz="1200" b="0" i="0">
                <a:solidFill>
                  <a:srgbClr val="3C3C3C"/>
                </a:solidFill>
                <a:effectLst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含维生素</a:t>
            </a:r>
            <a:r>
              <a:rPr lang="en-US" altLang="zh-CN" dirty="0">
                <a:latin typeface="+mn-lt"/>
                <a:ea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sym typeface="+mn-lt"/>
              </a:rPr>
              <a:t>的蔬果对眼睛也是大有好处。很多人知道胡萝卜含有维生素，多吃胡萝卜对身体好，但说不出具体原因。因为胡萝卜饱含另外一种类胡萝卜素，</a:t>
            </a:r>
            <a:r>
              <a:rPr lang="en-US" altLang="zh-CN" dirty="0">
                <a:latin typeface="+mn-lt"/>
                <a:ea typeface="+mn-ea"/>
                <a:sym typeface="+mn-lt"/>
              </a:rPr>
              <a:t>β-</a:t>
            </a:r>
            <a:r>
              <a:rPr lang="zh-CN" altLang="en-US" dirty="0">
                <a:latin typeface="+mn-lt"/>
                <a:ea typeface="+mn-ea"/>
                <a:sym typeface="+mn-lt"/>
              </a:rPr>
              <a:t>胡萝卜素，它在身体中转化成维生素</a:t>
            </a:r>
            <a:r>
              <a:rPr lang="en-US" altLang="zh-CN" dirty="0">
                <a:latin typeface="+mn-lt"/>
                <a:ea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sym typeface="+mn-lt"/>
              </a:rPr>
              <a:t>，而维生素</a:t>
            </a:r>
            <a:r>
              <a:rPr lang="en-US" altLang="zh-CN" dirty="0">
                <a:latin typeface="+mn-lt"/>
                <a:ea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sym typeface="+mn-lt"/>
              </a:rPr>
              <a:t>对眼睛正常行使功能是至关重要的。含有</a:t>
            </a:r>
            <a:r>
              <a:rPr lang="en-US" altLang="zh-CN" dirty="0">
                <a:latin typeface="+mn-lt"/>
                <a:ea typeface="+mn-ea"/>
                <a:sym typeface="+mn-lt"/>
              </a:rPr>
              <a:t>β-</a:t>
            </a:r>
            <a:r>
              <a:rPr lang="zh-CN" altLang="en-US" dirty="0">
                <a:latin typeface="+mn-lt"/>
                <a:ea typeface="+mn-ea"/>
                <a:sym typeface="+mn-lt"/>
              </a:rPr>
              <a:t>胡萝卜素的蔬大多是深橙色的，比如杏、南瓜等。</a:t>
            </a:r>
          </a:p>
        </p:txBody>
      </p:sp>
      <p:sp>
        <p:nvSpPr>
          <p:cNvPr id="11" name="矩形: 圆角 3"/>
          <p:cNvSpPr/>
          <p:nvPr/>
        </p:nvSpPr>
        <p:spPr bwMode="auto">
          <a:xfrm>
            <a:off x="1333787" y="1576393"/>
            <a:ext cx="2420112" cy="944619"/>
          </a:xfrm>
          <a:prstGeom prst="roundRect">
            <a:avLst>
              <a:gd name="adj" fmla="val 50000"/>
            </a:avLst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zh-CN" altLang="en-US" i="0">
                <a:solidFill>
                  <a:schemeClr val="bg1"/>
                </a:solidFill>
                <a:effectLst/>
                <a:cs typeface="+mn-ea"/>
                <a:sym typeface="+mn-lt"/>
              </a:rPr>
              <a:t>多吃黄绿色的蔬果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@这不是阿燊"/>
          <p:cNvSpPr txBox="1"/>
          <p:nvPr/>
        </p:nvSpPr>
        <p:spPr>
          <a:xfrm>
            <a:off x="1129752" y="2833587"/>
            <a:ext cx="2624147" cy="29994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800">
                <a:solidFill>
                  <a:srgbClr val="313530"/>
                </a:solidFill>
                <a:cs typeface="+mn-ea"/>
              </a:defRPr>
            </a:lvl1pPr>
          </a:lstStyle>
          <a:p>
            <a:pPr>
              <a:lnSpc>
                <a:spcPct val="200000"/>
              </a:lnSpc>
              <a:buClr>
                <a:srgbClr val="1790A0"/>
              </a:buClr>
            </a:pPr>
            <a:r>
              <a:rPr lang="zh-CN" altLang="en-US" sz="1200" b="0" i="0" dirty="0">
                <a:solidFill>
                  <a:srgbClr val="3C3C3C"/>
                </a:solidFill>
                <a:effectLst/>
                <a:sym typeface="+mn-lt"/>
              </a:rPr>
              <a:t>黄绿色的蔬果可以过滤蓝光。叶黄素和玉米黄素属于色素复合物大家族一类胡萝卜素的成员。这两种色素给食物添加了缤纷的黄绿色的色彩，比如绿色的菠菜、香菜、茼蒿，黄灿灿的玉米，尤其是小朋友要牢记：保护眼睛多吃黄绿色蔬果。</a:t>
            </a:r>
          </a:p>
        </p:txBody>
      </p:sp>
      <p:sp>
        <p:nvSpPr>
          <p:cNvPr id="14" name="@这不是阿燊"/>
          <p:cNvSpPr txBox="1"/>
          <p:nvPr/>
        </p:nvSpPr>
        <p:spPr>
          <a:xfrm>
            <a:off x="6155704" y="1874053"/>
            <a:ext cx="4403171" cy="14989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lvl="0" indent="-28575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800">
                <a:solidFill>
                  <a:srgbClr val="313530"/>
                </a:solidFill>
                <a:cs typeface="+mn-ea"/>
              </a:defRPr>
            </a:lvl1pPr>
          </a:lstStyle>
          <a:p>
            <a:pPr algn="r">
              <a:buClr>
                <a:srgbClr val="1790A0"/>
              </a:buClr>
            </a:pP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多吃黄绿色的蔬果</a:t>
            </a:r>
            <a:endParaRPr lang="en-US" altLang="zh-CN" sz="2400" dirty="0">
              <a:solidFill>
                <a:schemeClr val="tx1"/>
              </a:solidFill>
              <a:sym typeface="+mn-lt"/>
            </a:endParaRPr>
          </a:p>
          <a:p>
            <a:pPr algn="r">
              <a:buClr>
                <a:srgbClr val="1790A0"/>
              </a:buClr>
            </a:pP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多吃含维生素</a:t>
            </a:r>
            <a:r>
              <a:rPr lang="en-US" altLang="zh-CN" sz="2400" dirty="0">
                <a:solidFill>
                  <a:schemeClr val="tx1"/>
                </a:solidFill>
                <a:sym typeface="+mn-lt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的蔬果</a:t>
            </a:r>
          </a:p>
          <a:p>
            <a:pPr algn="r">
              <a:buClr>
                <a:srgbClr val="1790A0"/>
              </a:buClr>
            </a:pPr>
            <a:r>
              <a:rPr lang="zh-CN" altLang="en-US" sz="2400" i="0" dirty="0">
                <a:solidFill>
                  <a:schemeClr val="tx1"/>
                </a:solidFill>
                <a:effectLst/>
                <a:sym typeface="+mn-lt"/>
              </a:rPr>
              <a:t>多吃含维生素</a:t>
            </a:r>
            <a:r>
              <a:rPr lang="en-US" altLang="zh-CN" sz="2400" i="0" dirty="0">
                <a:solidFill>
                  <a:schemeClr val="tx1"/>
                </a:solidFill>
                <a:effectLst/>
                <a:sym typeface="+mn-lt"/>
              </a:rPr>
              <a:t>C</a:t>
            </a:r>
            <a:r>
              <a:rPr lang="zh-CN" altLang="en-US" sz="2400" i="0" dirty="0">
                <a:solidFill>
                  <a:schemeClr val="tx1"/>
                </a:solidFill>
                <a:effectLst/>
                <a:sym typeface="+mn-lt"/>
              </a:rPr>
              <a:t>的蔬果</a:t>
            </a:r>
            <a:endParaRPr lang="zh-CN" altLang="en-US" sz="2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4239618" y="2940445"/>
            <a:ext cx="2513482" cy="369332"/>
          </a:xfrm>
          <a:prstGeom prst="roundRect">
            <a:avLst>
              <a:gd name="adj" fmla="val 26607"/>
            </a:avLst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i="0">
                <a:solidFill>
                  <a:schemeClr val="bg1"/>
                </a:solidFill>
                <a:effectLst/>
                <a:cs typeface="+mn-ea"/>
                <a:sym typeface="+mn-lt"/>
              </a:rPr>
              <a:t>爱眼护眼从饮食做起</a:t>
            </a:r>
          </a:p>
        </p:txBody>
      </p:sp>
      <p:sp>
        <p:nvSpPr>
          <p:cNvPr id="18" name="矩形 17"/>
          <p:cNvSpPr/>
          <p:nvPr/>
        </p:nvSpPr>
        <p:spPr>
          <a:xfrm>
            <a:off x="4195654" y="3449188"/>
            <a:ext cx="6319257" cy="45719"/>
          </a:xfrm>
          <a:prstGeom prst="rect">
            <a:avLst/>
          </a:prstGeom>
          <a:solidFill>
            <a:srgbClr val="AF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13" name="图片 12" descr="图片包含 游戏机, 动物, 珊瑚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99" y="823405"/>
            <a:ext cx="2418119" cy="2418119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0"/>
          <p:cNvSpPr txBox="1"/>
          <p:nvPr/>
        </p:nvSpPr>
        <p:spPr>
          <a:xfrm>
            <a:off x="2763161" y="76200"/>
            <a:ext cx="66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02/</a:t>
            </a:r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合理的营养膳食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880" y="798730"/>
            <a:ext cx="11094720" cy="55258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5996" y="2665071"/>
            <a:ext cx="66900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rgbClr val="3C3C3C"/>
                </a:solidFill>
                <a:cs typeface="+mn-ea"/>
                <a:sym typeface="+mn-lt"/>
              </a:rPr>
              <a:t>猕猴桃的维生素</a:t>
            </a:r>
            <a:r>
              <a:rPr lang="en-US" altLang="zh-CN" sz="1200" dirty="0">
                <a:solidFill>
                  <a:srgbClr val="3C3C3C"/>
                </a:solidFill>
                <a:cs typeface="+mn-ea"/>
                <a:sym typeface="+mn-lt"/>
              </a:rPr>
              <a:t>C</a:t>
            </a:r>
            <a:r>
              <a:rPr lang="zh-CN" altLang="en-US" sz="1200" dirty="0">
                <a:solidFill>
                  <a:srgbClr val="3C3C3C"/>
                </a:solidFill>
                <a:cs typeface="+mn-ea"/>
                <a:sym typeface="+mn-lt"/>
              </a:rPr>
              <a:t>含量比柑橘、苹果等水果高几倍甚至几十倍，在水果中名列前茅。猕猴桃含有丰富的维生素</a:t>
            </a:r>
            <a:r>
              <a:rPr lang="en-US" altLang="zh-CN" sz="1200" dirty="0">
                <a:solidFill>
                  <a:srgbClr val="3C3C3C"/>
                </a:solidFill>
                <a:cs typeface="+mn-ea"/>
                <a:sym typeface="+mn-lt"/>
              </a:rPr>
              <a:t>A</a:t>
            </a:r>
            <a:r>
              <a:rPr lang="zh-CN" altLang="en-US" sz="1200" dirty="0">
                <a:solidFill>
                  <a:srgbClr val="3C3C3C"/>
                </a:solidFill>
                <a:cs typeface="+mn-ea"/>
                <a:sym typeface="+mn-lt"/>
              </a:rPr>
              <a:t>，可维护上皮组织结构及其功能，增加对感染的抵抗力，维持正常的视力。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6316" y="1984053"/>
            <a:ext cx="5462917" cy="562176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50000"/>
              </a:lnSpc>
              <a:defRPr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多吃猕猴桃可以预防近视</a:t>
            </a:r>
          </a:p>
        </p:txBody>
      </p:sp>
      <p:sp>
        <p:nvSpPr>
          <p:cNvPr id="10" name="矩形 9"/>
          <p:cNvSpPr/>
          <p:nvPr/>
        </p:nvSpPr>
        <p:spPr>
          <a:xfrm>
            <a:off x="4456466" y="4272131"/>
            <a:ext cx="6626823" cy="7834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200"/>
              </a:spcBef>
              <a:spcAft>
                <a:spcPts val="200"/>
              </a:spcAft>
              <a:buClr>
                <a:srgbClr val="1790A0"/>
              </a:buClr>
              <a:buFont typeface="Wingdings" panose="05000000000000000000" pitchFamily="2" charset="2"/>
              <a:buChar char="l"/>
            </a:pPr>
            <a:r>
              <a:rPr lang="zh-CN" altLang="en-US" sz="1200">
                <a:solidFill>
                  <a:srgbClr val="3C3C3C"/>
                </a:solidFill>
                <a:cs typeface="+mn-ea"/>
                <a:sym typeface="+mn-lt"/>
              </a:rPr>
              <a:t>另外，猕猴桃含有优良的膳食纤维和丰富的抗氧化物质，能够起到清热降火、润燥通便、增强人体免疫力的作用。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05996" y="3649419"/>
            <a:ext cx="5462917" cy="562176"/>
          </a:xfrm>
          <a:prstGeom prst="roundRect">
            <a:avLst/>
          </a:prstGeom>
          <a:solidFill>
            <a:srgbClr val="AFD0BE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ctr">
              <a:lnSpc>
                <a:spcPct val="150000"/>
              </a:lnSpc>
              <a:defRPr i="0">
                <a:solidFill>
                  <a:schemeClr val="bg1"/>
                </a:solidFill>
                <a:effectLst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多吃猕猴桃可以增加人体免疫力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098" y="1854679"/>
            <a:ext cx="2718976" cy="339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8B6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jliZjdjMmU3ZTg4MmQwMTM4YmZmMGFmYjNkYTM4MWQ4IiwidXNlckNvdW50IjoxfQ=="/>
  <p:tag name="KSO_WPP_MARK_KEY" val="33602d84-59c5-4b6c-b21e-e8da2f101ac4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ija0fqn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优设标题黑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优设标题黑"/>
        <a:font script="Hebr" typeface="优设标题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优设标题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优设标题黑"/>
        <a:ea typeface="Arial"/>
        <a:cs typeface="Arial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优设标题黑"/>
        <a:font script="Hebr" typeface="优设标题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优设标题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1549</Words>
  <Application>Microsoft Office PowerPoint</Application>
  <PresentationFormat>宽屏</PresentationFormat>
  <Paragraphs>125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Meiryo</vt:lpstr>
      <vt:lpstr>黑体</vt:lpstr>
      <vt:lpstr>思源黑体 CN Bold</vt:lpstr>
      <vt:lpstr>宋体</vt:lpstr>
      <vt:lpstr>微软雅黑</vt:lpstr>
      <vt:lpstr>优设标题黑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2022-07-06T22:30:49Z</cp:lastPrinted>
  <dcterms:created xsi:type="dcterms:W3CDTF">2022-07-06T22:30:49Z</dcterms:created>
  <dcterms:modified xsi:type="dcterms:W3CDTF">2023-03-02T02:30:38Z</dcterms:modified>
</cp:coreProperties>
</file>