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8" r:id="rId2"/>
    <p:sldMasterId id="2147483666" r:id="rId3"/>
  </p:sldMasterIdLst>
  <p:notesMasterIdLst>
    <p:notesMasterId r:id="rId27"/>
  </p:notesMasterIdLst>
  <p:handoutMasterIdLst>
    <p:handoutMasterId r:id="rId28"/>
  </p:handoutMasterIdLst>
  <p:sldIdLst>
    <p:sldId id="602" r:id="rId4"/>
    <p:sldId id="603" r:id="rId5"/>
    <p:sldId id="604" r:id="rId6"/>
    <p:sldId id="557" r:id="rId7"/>
    <p:sldId id="558" r:id="rId8"/>
    <p:sldId id="559" r:id="rId9"/>
    <p:sldId id="560" r:id="rId10"/>
    <p:sldId id="605" r:id="rId11"/>
    <p:sldId id="562" r:id="rId12"/>
    <p:sldId id="563" r:id="rId13"/>
    <p:sldId id="564" r:id="rId14"/>
    <p:sldId id="565" r:id="rId15"/>
    <p:sldId id="606" r:id="rId16"/>
    <p:sldId id="567" r:id="rId17"/>
    <p:sldId id="568" r:id="rId18"/>
    <p:sldId id="569" r:id="rId19"/>
    <p:sldId id="571" r:id="rId20"/>
    <p:sldId id="574" r:id="rId21"/>
    <p:sldId id="575" r:id="rId22"/>
    <p:sldId id="607" r:id="rId23"/>
    <p:sldId id="577" r:id="rId24"/>
    <p:sldId id="578" r:id="rId25"/>
    <p:sldId id="608" r:id="rId26"/>
  </p:sldIdLst>
  <p:sldSz cx="9144000" cy="5143500" type="screen16x9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0" autoAdjust="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77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01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7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8695B-2B5C-4B14-B60D-630EB92AB14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34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8695B-2B5C-4B14-B60D-630EB92AB14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52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8695B-2B5C-4B14-B60D-630EB92AB14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787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8695B-2B5C-4B14-B60D-630EB92AB14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361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92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8695B-2B5C-4B14-B60D-630EB92AB14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76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8695B-2B5C-4B14-B60D-630EB92AB14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113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645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 userDrawn="1"/>
        </p:nvSpPr>
        <p:spPr>
          <a:xfrm>
            <a:off x="544158" y="25931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>
                <a:solidFill>
                  <a:srgbClr val="FFFFFF"/>
                </a:solidFill>
              </a:rPr>
              <a:t>企业与品牌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193638" y="796066"/>
            <a:ext cx="8778240" cy="4173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椭圆 4"/>
          <p:cNvSpPr/>
          <p:nvPr userDrawn="1"/>
        </p:nvSpPr>
        <p:spPr>
          <a:xfrm>
            <a:off x="270890" y="307351"/>
            <a:ext cx="273268" cy="273268"/>
          </a:xfrm>
          <a:prstGeom prst="ellipse">
            <a:avLst/>
          </a:prstGeom>
          <a:solidFill>
            <a:srgbClr val="FFD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 userDrawn="1"/>
        </p:nvSpPr>
        <p:spPr>
          <a:xfrm>
            <a:off x="544158" y="25931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>
                <a:solidFill>
                  <a:srgbClr val="FFFFFF"/>
                </a:solidFill>
              </a:rPr>
              <a:t>团队与产品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193638" y="796066"/>
            <a:ext cx="8778240" cy="4173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270890" y="307351"/>
            <a:ext cx="273268" cy="273268"/>
          </a:xfrm>
          <a:prstGeom prst="ellipse">
            <a:avLst/>
          </a:prstGeom>
          <a:solidFill>
            <a:srgbClr val="FFD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 userDrawn="1"/>
        </p:nvSpPr>
        <p:spPr>
          <a:xfrm>
            <a:off x="544158" y="25931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>
                <a:solidFill>
                  <a:srgbClr val="FFFFFF"/>
                </a:solidFill>
              </a:rPr>
              <a:t>推广计划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193638" y="796066"/>
            <a:ext cx="8778240" cy="4173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270890" y="307351"/>
            <a:ext cx="273268" cy="273268"/>
          </a:xfrm>
          <a:prstGeom prst="ellipse">
            <a:avLst/>
          </a:prstGeom>
          <a:solidFill>
            <a:srgbClr val="FFD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 userDrawn="1"/>
        </p:nvSpPr>
        <p:spPr>
          <a:xfrm>
            <a:off x="544158" y="25931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>
                <a:solidFill>
                  <a:srgbClr val="FFFFFF"/>
                </a:solidFill>
              </a:rPr>
              <a:t>服务体系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193638" y="796066"/>
            <a:ext cx="8778240" cy="4173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270890" y="307351"/>
            <a:ext cx="273268" cy="273268"/>
          </a:xfrm>
          <a:prstGeom prst="ellipse">
            <a:avLst/>
          </a:prstGeom>
          <a:solidFill>
            <a:srgbClr val="FFD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93638" y="796066"/>
            <a:ext cx="8778240" cy="4173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2023/3/3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645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1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24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228875" y="285750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中国有多么缺水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408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255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980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87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46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159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6231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228875" y="285750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节约用水的方法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305075" y="285750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生活环节的节水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228875" y="285750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节约用水广告语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5DE3-3A91-49F3-83B6-C8EB99693F12}" type="datetimeFigureOut">
              <a:rPr lang="zh-CN" altLang="en-US" smtClean="0"/>
              <a:t>2023/3/3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55A2D-0743-4FD7-A220-9FA28E1591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prism isContent="1"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2023/3/3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189138" y="175532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2023/3/3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9138" y="175531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303440" y="279872"/>
            <a:ext cx="8554811" cy="4587403"/>
          </a:xfrm>
          <a:prstGeom prst="rect">
            <a:avLst/>
          </a:prstGeom>
          <a:noFill/>
          <a:ln w="19050">
            <a:gradFill>
              <a:gsLst>
                <a:gs pos="0">
                  <a:srgbClr val="12CCF2"/>
                </a:gs>
                <a:gs pos="100000">
                  <a:srgbClr val="556D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98" y="161891"/>
            <a:ext cx="1076214" cy="147501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59" y="1314766"/>
            <a:ext cx="3164500" cy="2682324"/>
          </a:xfrm>
          <a:prstGeom prst="rect">
            <a:avLst/>
          </a:prstGeom>
        </p:spPr>
      </p:pic>
      <p:sp>
        <p:nvSpPr>
          <p:cNvPr id="3" name="TextBox 4"/>
          <p:cNvSpPr txBox="1"/>
          <p:nvPr/>
        </p:nvSpPr>
        <p:spPr>
          <a:xfrm>
            <a:off x="4114800" y="1657495"/>
            <a:ext cx="4626809" cy="854027"/>
          </a:xfrm>
          <a:prstGeom prst="rect">
            <a:avLst/>
          </a:prstGeom>
          <a:noFill/>
        </p:spPr>
        <p:txBody>
          <a:bodyPr wrap="none" lIns="68531" tIns="34264" rIns="68531" bIns="34264" rtlCol="0">
            <a:spAutoFit/>
            <a:scene3d>
              <a:camera prst="orthographicFront"/>
              <a:lightRig rig="flat" dir="t"/>
            </a:scene3d>
            <a:sp3d extrusionH="38100">
              <a:extrusionClr>
                <a:srgbClr val="FBD04E"/>
              </a:extrusionClr>
            </a:sp3d>
          </a:bodyPr>
          <a:lstStyle>
            <a:defPPr>
              <a:defRPr lang="zh-CN"/>
            </a:defPPr>
            <a:lvl1pPr algn="ctr">
              <a:defRPr sz="4000" b="1">
                <a:gradFill flip="none" rotWithShape="1">
                  <a:gsLst>
                    <a:gs pos="0">
                      <a:srgbClr val="FBD04E">
                        <a:lumMod val="65000"/>
                        <a:lumOff val="35000"/>
                      </a:srgbClr>
                    </a:gs>
                    <a:gs pos="51000">
                      <a:srgbClr val="B87600">
                        <a:lumMod val="98000"/>
                        <a:lumOff val="2000"/>
                      </a:srgbClr>
                    </a:gs>
                    <a:gs pos="78000">
                      <a:srgbClr val="F4CF68">
                        <a:lumMod val="90000"/>
                        <a:lumOff val="10000"/>
                      </a:srgbClr>
                    </a:gs>
                    <a:gs pos="28000">
                      <a:srgbClr val="F4CF68">
                        <a:lumMod val="93000"/>
                        <a:lumOff val="7000"/>
                      </a:srgbClr>
                    </a:gs>
                    <a:gs pos="100000">
                      <a:srgbClr val="FBD04E">
                        <a:lumMod val="64000"/>
                        <a:lumOff val="36000"/>
                      </a:srgbClr>
                    </a:gs>
                  </a:gsLst>
                  <a:lin ang="2700000" scaled="1"/>
                </a:gradFill>
                <a:effectLst>
                  <a:outerShdw blurRad="317500" dist="38100" dir="2700000" algn="tl" rotWithShape="0">
                    <a:prstClr val="black">
                      <a:alpha val="59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 defTabSz="685165">
              <a:defRPr/>
            </a:pPr>
            <a:r>
              <a:rPr lang="zh-CN" altLang="en-US" sz="4400" b="0" kern="0" dirty="0">
                <a:solidFill>
                  <a:srgbClr val="0406A3"/>
                </a:solidFill>
                <a:effectLst/>
                <a:latin typeface="汉仪粗圆简" panose="02010600000101010101" pitchFamily="2" charset="-122"/>
                <a:ea typeface="汉仪粗圆简" panose="02010600000101010101" pitchFamily="2" charset="-122"/>
              </a:rPr>
              <a:t>珍惜</a:t>
            </a:r>
            <a:r>
              <a:rPr lang="zh-CN" altLang="en-US" sz="5100" b="0" kern="0" dirty="0">
                <a:solidFill>
                  <a:schemeClr val="accent2"/>
                </a:solidFill>
                <a:effectLst/>
                <a:latin typeface="汉仪粗圆简" panose="02010600000101010101" pitchFamily="2" charset="-122"/>
                <a:ea typeface="汉仪粗圆简" panose="02010600000101010101" pitchFamily="2" charset="-122"/>
              </a:rPr>
              <a:t>水源</a:t>
            </a:r>
            <a:r>
              <a:rPr lang="zh-CN" altLang="en-US" b="0" kern="0" dirty="0">
                <a:solidFill>
                  <a:srgbClr val="0406A3"/>
                </a:solidFill>
                <a:effectLst/>
                <a:latin typeface="汉仪粗圆简" panose="02010600000101010101" pitchFamily="2" charset="-122"/>
                <a:ea typeface="汉仪粗圆简" panose="02010600000101010101" pitchFamily="2" charset="-122"/>
              </a:rPr>
              <a:t>从我做起</a:t>
            </a:r>
          </a:p>
        </p:txBody>
      </p:sp>
      <p:sp>
        <p:nvSpPr>
          <p:cNvPr id="4" name="矩形 3"/>
          <p:cNvSpPr/>
          <p:nvPr/>
        </p:nvSpPr>
        <p:spPr>
          <a:xfrm>
            <a:off x="4267232" y="2571485"/>
            <a:ext cx="4538645" cy="495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50" smtClean="0">
                <a:solidFill>
                  <a:schemeClr val="accent1"/>
                </a:solidFill>
                <a:latin typeface="+mn-ea"/>
              </a:rPr>
              <a:t>importance and implementation of basic concepts </a:t>
            </a:r>
            <a:r>
              <a:rPr lang="en-US" altLang="zh-CN" sz="1050">
                <a:solidFill>
                  <a:schemeClr val="accent1"/>
                </a:solidFill>
                <a:latin typeface="+mn-ea"/>
              </a:rPr>
              <a:t>importance and implementation of basic </a:t>
            </a:r>
            <a:r>
              <a:rPr lang="en-US" altLang="zh-CN" sz="1050" smtClean="0">
                <a:solidFill>
                  <a:schemeClr val="accent1"/>
                </a:solidFill>
                <a:latin typeface="+mn-ea"/>
              </a:rPr>
              <a:t>concepts</a:t>
            </a:r>
            <a:endParaRPr lang="zh-CN" altLang="en-US" sz="105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08163" y="3233640"/>
            <a:ext cx="962123" cy="344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16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6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  <p:cond evt="onBegin" delay="0">
                          <p:tn val="24"/>
                        </p:cond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67400" y="1962150"/>
            <a:ext cx="2298568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其次，尽可能先从头到脚淋湿，然后就全身涂肥皂搓洗，最后一次冲洗干净。家中多人需要淋浴，可一个接一个排队洗澡，能节省热水流出前的冷水流失量。</a:t>
            </a:r>
          </a:p>
        </p:txBody>
      </p:sp>
      <p:sp>
        <p:nvSpPr>
          <p:cNvPr id="4" name="矩形 3"/>
          <p:cNvSpPr/>
          <p:nvPr/>
        </p:nvSpPr>
        <p:spPr>
          <a:xfrm>
            <a:off x="1121060" y="1809750"/>
            <a:ext cx="1935145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50">
                <a:solidFill>
                  <a:schemeClr val="accent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节水效率：★★★★</a:t>
            </a:r>
          </a:p>
        </p:txBody>
      </p:sp>
      <p:sp>
        <p:nvSpPr>
          <p:cNvPr id="13" name="矩形 12"/>
          <p:cNvSpPr/>
          <p:nvPr/>
        </p:nvSpPr>
        <p:spPr>
          <a:xfrm>
            <a:off x="1075005" y="2074713"/>
            <a:ext cx="2277795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首先，洗澡应提倡淋浴，淋浴比盆浴更为省水一些。选用淋浴时不要让水自始至终地开着，应该选择低流量莲蓬头，并要学会调节冷热水比例。</a:t>
            </a:r>
            <a:endParaRPr lang="en-US" altLang="zh-CN" sz="1350" dirty="0">
              <a:solidFill>
                <a:schemeClr val="tx1">
                  <a:lumMod val="85000"/>
                  <a:lumOff val="1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42" name="图形 4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62400" y="2332355"/>
            <a:ext cx="1312545" cy="14465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120775" y="1710055"/>
            <a:ext cx="7032625" cy="1033780"/>
            <a:chOff x="4161158" y="2280323"/>
            <a:chExt cx="6630879" cy="1378212"/>
          </a:xfrm>
        </p:grpSpPr>
        <p:sp>
          <p:nvSpPr>
            <p:cNvPr id="5" name="圆角矩形 4"/>
            <p:cNvSpPr/>
            <p:nvPr/>
          </p:nvSpPr>
          <p:spPr>
            <a:xfrm>
              <a:off x="4161158" y="2280323"/>
              <a:ext cx="6630879" cy="1378212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4388671" y="2488688"/>
              <a:ext cx="6175851" cy="9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如果觉得厕所的水箱过大，可以在水箱里竖放一块砖头或一只装满水的大可乐瓶，以减少每一次的冲水量。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092200" y="2930525"/>
            <a:ext cx="7032625" cy="1212850"/>
            <a:chOff x="4202305" y="4070054"/>
            <a:chExt cx="6630879" cy="1617353"/>
          </a:xfrm>
        </p:grpSpPr>
        <p:sp>
          <p:nvSpPr>
            <p:cNvPr id="9" name="矩形 8"/>
            <p:cNvSpPr/>
            <p:nvPr/>
          </p:nvSpPr>
          <p:spPr>
            <a:xfrm>
              <a:off x="4429818" y="4140066"/>
              <a:ext cx="6175852" cy="9831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也可将水箱内溢流管上的扇形支撑架降至离球阀</a:t>
              </a:r>
              <a:r>
                <a:rPr lang="en-US" altLang="zh-CN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20</a:t>
              </a: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毫米处，即球阀只允许上升到</a:t>
              </a:r>
              <a:r>
                <a:rPr lang="en-US" altLang="zh-CN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20</a:t>
              </a: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毫米或在橡皮球阀上开几个小洞，可控制水箱的出水。</a:t>
              </a: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4202305" y="4070054"/>
              <a:ext cx="6630879" cy="1617353"/>
            </a:xfrm>
            <a:prstGeom prst="round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95400" y="1733550"/>
            <a:ext cx="4191000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把漂洗衣物的水用于下一次洗衣或冲洗马桶等</a:t>
            </a:r>
            <a:r>
              <a:rPr lang="zh-CN" altLang="en-US" sz="13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；还</a:t>
            </a:r>
            <a:r>
              <a:rPr lang="zh-CN" alt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可以用淘米水、煮面水洗碗筷，去油又节水</a:t>
            </a:r>
            <a:r>
              <a:rPr lang="zh-CN" altLang="en-US" sz="13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；用</a:t>
            </a:r>
            <a:r>
              <a:rPr lang="zh-CN" alt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洗菜水、洗衣</a:t>
            </a:r>
            <a:r>
              <a:rPr lang="zh-CN" altLang="en-US" sz="13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水</a:t>
            </a:r>
            <a:endParaRPr lang="en-US" altLang="zh-CN" sz="1350" dirty="0" smtClean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35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3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洗碗</a:t>
            </a:r>
            <a:r>
              <a:rPr lang="zh-CN" alt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水及洗澡水等清洗用水来浇花、洗车；养鱼的水用来浇花（还能促进花木生长）</a:t>
            </a:r>
            <a:r>
              <a:rPr lang="zh-CN" altLang="en-US" sz="13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；洗脸</a:t>
            </a:r>
            <a:r>
              <a:rPr lang="zh-CN" alt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水用后可以洗脚，然后冲厕所等。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0" y="1914525"/>
            <a:ext cx="1275080" cy="1912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9138" y="175532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303440" y="279872"/>
            <a:ext cx="8554811" cy="4587403"/>
          </a:xfrm>
          <a:prstGeom prst="rect">
            <a:avLst/>
          </a:prstGeom>
          <a:noFill/>
          <a:ln w="19050">
            <a:gradFill>
              <a:gsLst>
                <a:gs pos="0">
                  <a:srgbClr val="12CCF2"/>
                </a:gs>
                <a:gs pos="100000">
                  <a:srgbClr val="556D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98" y="161891"/>
            <a:ext cx="1076214" cy="147501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59" y="1314766"/>
            <a:ext cx="3164500" cy="2682324"/>
          </a:xfrm>
          <a:prstGeom prst="rect">
            <a:avLst/>
          </a:prstGeom>
        </p:spPr>
      </p:pic>
      <p:sp>
        <p:nvSpPr>
          <p:cNvPr id="22" name="TextBox 48"/>
          <p:cNvSpPr txBox="1"/>
          <p:nvPr/>
        </p:nvSpPr>
        <p:spPr>
          <a:xfrm>
            <a:off x="4571999" y="2217195"/>
            <a:ext cx="4572000" cy="707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600" b="1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生活环节的节水</a:t>
            </a:r>
          </a:p>
        </p:txBody>
      </p:sp>
      <p:sp>
        <p:nvSpPr>
          <p:cNvPr id="23" name="TextBox 48"/>
          <p:cNvSpPr txBox="1"/>
          <p:nvPr/>
        </p:nvSpPr>
        <p:spPr>
          <a:xfrm>
            <a:off x="4572000" y="1591072"/>
            <a:ext cx="2667000" cy="6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000" spc="60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第三部分</a:t>
            </a:r>
            <a:endParaRPr lang="en-US" altLang="zh-CN" sz="4000" spc="60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95800" y="2933382"/>
            <a:ext cx="41909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 in workplace execution comes from careful execution workplace </a:t>
            </a:r>
            <a:r>
              <a:rPr lang="en-US" altLang="zh-CN" sz="1000">
                <a:solidFill>
                  <a:schemeClr val="accent1"/>
                </a:solidFill>
                <a:latin typeface="+mn-ea"/>
              </a:rPr>
              <a:t>execution comes from </a:t>
            </a: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</a:t>
            </a:r>
            <a:endParaRPr lang="zh-CN" altLang="en-US" sz="1000">
              <a:solidFill>
                <a:schemeClr val="accent1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07409" y="1892810"/>
            <a:ext cx="382219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不管是手洗还是机洗，用水量主要发生在漂洗阶段，为了在漂洗过程中达到既干净又节水的目的，有如下几个小窍门：</a:t>
            </a:r>
          </a:p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</a:t>
            </a: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 提前浸泡减水耗</a:t>
            </a:r>
          </a:p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</a:t>
            </a: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 适量配放洗衣粉</a:t>
            </a:r>
          </a:p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</a:t>
            </a: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、 衣服集中一起洗</a:t>
            </a: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800" y="1428750"/>
            <a:ext cx="2827020" cy="2591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43000" y="1733550"/>
            <a:ext cx="703516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洗菜：控制水龙头流量，改不间断冲洗为间断冲洗。洗菜时应该一盆一盆地洗，不要开着龙头冲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。蔬菜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先用淘米水洗一遍，再用清水清洗，不仅节约水，而且能有效清除蔬菜上的残存农药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；家庭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浇花，宜用淘米水、茶水、洗衣水等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；</a:t>
            </a:r>
            <a:endParaRPr lang="en-US" altLang="zh-CN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将卫生间里水箱的浮球向下调整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厘米，每次冲洗可节水近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升，按家庭每天使用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4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次算，一年可节约水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4380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升；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水龙头使用时间长有漏水现象，用装青霉素的小药瓶的橡胶盖剪一个与原来一样的垫圈放进去，可以保证滴水不漏。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46996" y="1833086"/>
            <a:ext cx="43778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洗碗：炊具、食具上的剩菜、油污、尽量刮净擦除后，再放入池水中清洗，可达到节水的目的。</a:t>
            </a:r>
          </a:p>
        </p:txBody>
      </p:sp>
      <p:sp>
        <p:nvSpPr>
          <p:cNvPr id="17" name="矩形 16"/>
          <p:cNvSpPr/>
          <p:nvPr/>
        </p:nvSpPr>
        <p:spPr>
          <a:xfrm>
            <a:off x="3505200" y="3028950"/>
            <a:ext cx="443031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淘米水：淘米水用途很大，可以用来洗碗、洗菜和浇花，且能去污、解毒。如将蔬菜、瓜果放在淘米水中浸泡几分钟，可去除大部分或全部毒性，有益健康。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1885950"/>
            <a:ext cx="2036445" cy="2940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29000" y="1813965"/>
            <a:ext cx="472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擦地：尽量放弃使用传统的：“墩布”，现在市场上出售的节水型拖把省力又方便，或用旧毛巾做成套子套在平板拖把头上，擦脏了时再取下来放在水盆里清洗，可以大量节水。</a:t>
            </a:r>
          </a:p>
        </p:txBody>
      </p:sp>
      <p:sp>
        <p:nvSpPr>
          <p:cNvPr id="17" name="矩形 16"/>
          <p:cNvSpPr/>
          <p:nvPr/>
        </p:nvSpPr>
        <p:spPr>
          <a:xfrm>
            <a:off x="990600" y="3185565"/>
            <a:ext cx="472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洗脸：如果放弃使用流水洗脸，改用脸盆洗脸、洗手，同时采用快开式陶瓷阀芯水嘴，并经常检查水管是否漏水，可达到明显的节水效果。水龙头漏水，应及时更换龙头内的橡皮垫圈。</a:t>
            </a:r>
          </a:p>
        </p:txBody>
      </p:sp>
      <p:pic>
        <p:nvPicPr>
          <p:cNvPr id="28" name="图形 2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600" y="1428750"/>
            <a:ext cx="1588135" cy="1398270"/>
          </a:xfrm>
          <a:prstGeom prst="rect">
            <a:avLst/>
          </a:prstGeom>
        </p:spPr>
      </p:pic>
      <p:pic>
        <p:nvPicPr>
          <p:cNvPr id="5" name="图形 2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4600" y="2827020"/>
            <a:ext cx="1588135" cy="13982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0" y="1849725"/>
            <a:ext cx="386803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淋浴：淋浴器可安装节水龙头或使用小流。应该提前用盆接凉水，等热了以后再调兑水温洗澡。擦肥皂时，关掉水龙头</a:t>
            </a:r>
            <a:r>
              <a:rPr lang="zh-CN" altLang="en-US" sz="150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。</a:t>
            </a:r>
            <a:endParaRPr lang="en-US" altLang="zh-CN" sz="1500" smtClean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50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50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淋浴</a:t>
            </a:r>
            <a:r>
              <a:rPr lang="zh-CN" altLang="en-US" sz="15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水还可以储存下来，可用于冲洗厕所、拖地等。</a:t>
            </a:r>
          </a:p>
        </p:txBody>
      </p:sp>
      <p:sp>
        <p:nvSpPr>
          <p:cNvPr id="11" name="Rectangle 62"/>
          <p:cNvSpPr/>
          <p:nvPr/>
        </p:nvSpPr>
        <p:spPr>
          <a:xfrm>
            <a:off x="5410503" y="1809571"/>
            <a:ext cx="2856891" cy="231685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 fontAlgn="base">
              <a:spcBef>
                <a:spcPct val="0"/>
              </a:spcBef>
              <a:spcAft>
                <a:spcPct val="0"/>
              </a:spcAft>
            </a:pPr>
            <a:endParaRPr lang="id-ID" sz="1800">
              <a:solidFill>
                <a:prstClr val="white"/>
              </a:solidFill>
              <a:latin typeface="印品丫丫体-D版" panose="02010601030101010101" pitchFamily="2" charset="-122"/>
              <a:cs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10000" y="1688701"/>
            <a:ext cx="4419600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35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马桶：应安装可随手控制出水量的马桶配件，大便、小便可用不同的水量冲洗。未采用节水配件的普通马桶，可在水箱中放入一支可乐瓶或将浮球杆向下弯</a:t>
            </a:r>
            <a:r>
              <a:rPr lang="en-US" altLang="zh-CN" sz="135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15</a:t>
            </a:r>
            <a:r>
              <a:rPr lang="zh-CN" altLang="en-US" sz="135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度</a:t>
            </a:r>
            <a:endParaRPr lang="en-US" altLang="zh-CN" sz="1350" smtClean="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350">
              <a:solidFill>
                <a:schemeClr val="tx1">
                  <a:lumMod val="65000"/>
                  <a:lumOff val="3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350" smtClean="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可</a:t>
            </a:r>
            <a:r>
              <a:rPr lang="zh-CN" altLang="en-US" sz="135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减少水箱的储水量，进而减少每次冲水量。不要把烟灰、剩饭、废纸等倒入马桶，因为用水冲掉它们可能要冲几次。</a:t>
            </a:r>
          </a:p>
        </p:txBody>
      </p:sp>
      <p:pic>
        <p:nvPicPr>
          <p:cNvPr id="4" name="图形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" y="1657350"/>
            <a:ext cx="2010410" cy="20370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9138" y="175532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303440" y="279872"/>
            <a:ext cx="8554811" cy="4587403"/>
          </a:xfrm>
          <a:prstGeom prst="rect">
            <a:avLst/>
          </a:prstGeom>
          <a:noFill/>
          <a:ln w="19050">
            <a:gradFill>
              <a:gsLst>
                <a:gs pos="0">
                  <a:srgbClr val="12CCF2"/>
                </a:gs>
                <a:gs pos="100000">
                  <a:srgbClr val="556D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993" y="175226"/>
            <a:ext cx="1076214" cy="147501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59" y="1314766"/>
            <a:ext cx="3164500" cy="2682324"/>
          </a:xfrm>
          <a:prstGeom prst="rect">
            <a:avLst/>
          </a:prstGeom>
        </p:spPr>
      </p:pic>
      <p:sp>
        <p:nvSpPr>
          <p:cNvPr id="25" name="标题 1"/>
          <p:cNvSpPr txBox="1"/>
          <p:nvPr/>
        </p:nvSpPr>
        <p:spPr>
          <a:xfrm>
            <a:off x="7449911" y="276225"/>
            <a:ext cx="1494065" cy="58543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000" b="1">
                <a:solidFill>
                  <a:srgbClr val="12CCF2"/>
                </a:solidFill>
              </a:rPr>
              <a:t>LOGO</a:t>
            </a:r>
            <a:endParaRPr lang="zh-CN" altLang="en-US" sz="3000" b="1">
              <a:solidFill>
                <a:srgbClr val="12CCF2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419600" y="1885712"/>
            <a:ext cx="815608" cy="1418828"/>
          </a:xfrm>
          <a:prstGeom prst="rect">
            <a:avLst/>
          </a:prstGeom>
        </p:spPr>
        <p:txBody>
          <a:bodyPr vert="eaVert" wrap="square" lIns="68580" tIns="34290" rIns="68580" bIns="34290">
            <a:spAutoFit/>
          </a:bodyPr>
          <a:lstStyle/>
          <a:p>
            <a:pPr defTabSz="685800">
              <a:defRPr/>
            </a:pPr>
            <a:r>
              <a:rPr lang="zh-CN" altLang="en-US" sz="4400" b="1" spc="225" smtClean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目录</a:t>
            </a:r>
            <a:endParaRPr sz="4400" b="1" spc="225">
              <a:solidFill>
                <a:schemeClr val="accent1"/>
              </a:solidFill>
              <a:latin typeface="+mj-ea"/>
              <a:ea typeface="+mj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562602" y="1475978"/>
            <a:ext cx="2789555" cy="321730"/>
            <a:chOff x="3113365" y="1214277"/>
            <a:chExt cx="2961424" cy="321730"/>
          </a:xfrm>
        </p:grpSpPr>
        <p:sp>
          <p:nvSpPr>
            <p:cNvPr id="15" name="文本框 7"/>
            <p:cNvSpPr txBox="1"/>
            <p:nvPr/>
          </p:nvSpPr>
          <p:spPr>
            <a:xfrm>
              <a:off x="3113365" y="1220536"/>
              <a:ext cx="489752" cy="3154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en-US" altLang="zh-CN" sz="1600" smtClean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01</a:t>
              </a:r>
              <a:endParaRPr lang="en-US" altLang="zh-CN" sz="16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679629" y="1214277"/>
              <a:ext cx="2395160" cy="3143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zh-CN" altLang="en-US" sz="16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中国有</a:t>
              </a:r>
              <a:r>
                <a:rPr lang="zh-CN" altLang="en-US" sz="1600" smtClean="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多么缺</a:t>
              </a:r>
              <a:r>
                <a:rPr lang="zh-CN" altLang="en-US" sz="16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水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562602" y="2070125"/>
            <a:ext cx="2810510" cy="321730"/>
            <a:chOff x="3113365" y="1214277"/>
            <a:chExt cx="2983670" cy="321730"/>
          </a:xfrm>
        </p:grpSpPr>
        <p:sp>
          <p:nvSpPr>
            <p:cNvPr id="19" name="文本框 7"/>
            <p:cNvSpPr txBox="1"/>
            <p:nvPr/>
          </p:nvSpPr>
          <p:spPr>
            <a:xfrm>
              <a:off x="3113365" y="1220536"/>
              <a:ext cx="489752" cy="3154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en-US" altLang="zh-CN" sz="1600" smtClean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02</a:t>
              </a:r>
              <a:endParaRPr lang="en-US" altLang="zh-CN" sz="16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1" name="文本框 15"/>
            <p:cNvSpPr txBox="1"/>
            <p:nvPr/>
          </p:nvSpPr>
          <p:spPr>
            <a:xfrm>
              <a:off x="3679629" y="1214277"/>
              <a:ext cx="2417406" cy="3143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zh-CN" altLang="en-US" sz="16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节约</a:t>
              </a:r>
              <a:r>
                <a:rPr lang="zh-CN" altLang="en-US" sz="1600" smtClean="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用水的方法</a:t>
              </a:r>
              <a:endParaRPr lang="zh-CN" altLang="en-US" sz="1600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562602" y="2665543"/>
            <a:ext cx="2810510" cy="321730"/>
            <a:chOff x="3113365" y="1214277"/>
            <a:chExt cx="2983670" cy="321730"/>
          </a:xfrm>
        </p:grpSpPr>
        <p:sp>
          <p:nvSpPr>
            <p:cNvPr id="27" name="文本框 7"/>
            <p:cNvSpPr txBox="1"/>
            <p:nvPr/>
          </p:nvSpPr>
          <p:spPr>
            <a:xfrm>
              <a:off x="3113365" y="1220536"/>
              <a:ext cx="489752" cy="3154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en-US" altLang="zh-CN" sz="1600" smtClean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03</a:t>
              </a:r>
              <a:endParaRPr lang="en-US" altLang="zh-CN" sz="16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8" name="文本框 15"/>
            <p:cNvSpPr txBox="1"/>
            <p:nvPr/>
          </p:nvSpPr>
          <p:spPr>
            <a:xfrm>
              <a:off x="3679629" y="1214277"/>
              <a:ext cx="2417406" cy="3143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zh-CN" altLang="en-US" sz="1600" smtClean="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生活环节的节水</a:t>
              </a:r>
              <a:endParaRPr lang="zh-CN" altLang="en-US" sz="1600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562602" y="3260326"/>
            <a:ext cx="2824480" cy="321730"/>
            <a:chOff x="3113365" y="1214277"/>
            <a:chExt cx="2998501" cy="321730"/>
          </a:xfrm>
        </p:grpSpPr>
        <p:sp>
          <p:nvSpPr>
            <p:cNvPr id="30" name="文本框 7"/>
            <p:cNvSpPr txBox="1"/>
            <p:nvPr/>
          </p:nvSpPr>
          <p:spPr>
            <a:xfrm>
              <a:off x="3113365" y="1220536"/>
              <a:ext cx="489752" cy="3154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en-US" altLang="zh-CN" sz="1600" smtClean="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04</a:t>
              </a:r>
              <a:endParaRPr lang="en-US" altLang="zh-CN" sz="16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1" name="文本框 15"/>
            <p:cNvSpPr txBox="1"/>
            <p:nvPr/>
          </p:nvSpPr>
          <p:spPr>
            <a:xfrm>
              <a:off x="3679629" y="1214277"/>
              <a:ext cx="2432237" cy="3143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 defTabSz="685800"/>
              <a:r>
                <a:rPr lang="zh-CN" altLang="en-US" sz="1600" smtClean="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节约用水广告</a:t>
              </a:r>
              <a:r>
                <a:rPr lang="zh-CN" altLang="en-US" sz="1600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语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429000" y="666750"/>
            <a:ext cx="1143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FFFFF"/>
                </a:solidFill>
              </a:rPr>
              <a:t>https://www.ypppt.com/</a:t>
            </a:r>
            <a:endParaRPr lang="zh-CN" altLang="en-US" sz="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9138" y="175532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303440" y="279872"/>
            <a:ext cx="8554811" cy="4587403"/>
          </a:xfrm>
          <a:prstGeom prst="rect">
            <a:avLst/>
          </a:prstGeom>
          <a:noFill/>
          <a:ln w="19050">
            <a:gradFill>
              <a:gsLst>
                <a:gs pos="0">
                  <a:srgbClr val="12CCF2"/>
                </a:gs>
                <a:gs pos="100000">
                  <a:srgbClr val="556D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98" y="161891"/>
            <a:ext cx="1076214" cy="147501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59" y="1314766"/>
            <a:ext cx="3164500" cy="2682324"/>
          </a:xfrm>
          <a:prstGeom prst="rect">
            <a:avLst/>
          </a:prstGeom>
        </p:spPr>
      </p:pic>
      <p:sp>
        <p:nvSpPr>
          <p:cNvPr id="22" name="TextBox 48"/>
          <p:cNvSpPr txBox="1"/>
          <p:nvPr/>
        </p:nvSpPr>
        <p:spPr>
          <a:xfrm>
            <a:off x="4571999" y="2217195"/>
            <a:ext cx="4572000" cy="707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600" b="1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节约用水广告语</a:t>
            </a:r>
          </a:p>
        </p:txBody>
      </p:sp>
      <p:sp>
        <p:nvSpPr>
          <p:cNvPr id="23" name="TextBox 48"/>
          <p:cNvSpPr txBox="1"/>
          <p:nvPr/>
        </p:nvSpPr>
        <p:spPr>
          <a:xfrm>
            <a:off x="4572000" y="1591072"/>
            <a:ext cx="2667000" cy="6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000" spc="60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第四部分</a:t>
            </a:r>
            <a:endParaRPr lang="en-US" altLang="zh-CN" sz="4000" spc="60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95800" y="2933382"/>
            <a:ext cx="41909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 in workplace execution comes from careful execution workplace </a:t>
            </a:r>
            <a:r>
              <a:rPr lang="en-US" altLang="zh-CN" sz="1000">
                <a:solidFill>
                  <a:schemeClr val="accent1"/>
                </a:solidFill>
                <a:latin typeface="+mn-ea"/>
              </a:rPr>
              <a:t>execution comes from </a:t>
            </a: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</a:t>
            </a:r>
            <a:endParaRPr lang="zh-CN" altLang="en-US" sz="1000">
              <a:solidFill>
                <a:schemeClr val="accent1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897890" y="1628140"/>
            <a:ext cx="7000875" cy="1514458"/>
            <a:chOff x="1931682" y="1213383"/>
            <a:chExt cx="5317258" cy="2019445"/>
          </a:xfrm>
        </p:grpSpPr>
        <p:sp>
          <p:nvSpPr>
            <p:cNvPr id="2" name="矩形 1"/>
            <p:cNvSpPr/>
            <p:nvPr/>
          </p:nvSpPr>
          <p:spPr>
            <a:xfrm>
              <a:off x="1931682" y="1213383"/>
              <a:ext cx="5317257" cy="451443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水是地球的母亲，地球是我们的母亲。</a:t>
              </a:r>
            </a:p>
          </p:txBody>
        </p:sp>
        <p:sp>
          <p:nvSpPr>
            <p:cNvPr id="3" name="矩形 2"/>
            <p:cNvSpPr/>
            <p:nvPr/>
          </p:nvSpPr>
          <p:spPr>
            <a:xfrm>
              <a:off x="1931685" y="2013308"/>
              <a:ext cx="5317255" cy="451443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小小水滴，用途大大；人人珍惜，回馈丰丰。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1931683" y="2781385"/>
              <a:ext cx="5317255" cy="451443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节约水， 不仅是一句口号， 更是一种行动。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897890" y="3404236"/>
            <a:ext cx="7000875" cy="905446"/>
            <a:chOff x="4944955" y="4369321"/>
            <a:chExt cx="5317256" cy="1207153"/>
          </a:xfrm>
        </p:grpSpPr>
        <p:sp>
          <p:nvSpPr>
            <p:cNvPr id="5" name="矩形 4"/>
            <p:cNvSpPr/>
            <p:nvPr/>
          </p:nvSpPr>
          <p:spPr>
            <a:xfrm>
              <a:off x="4944955" y="4369321"/>
              <a:ext cx="5317256" cy="45136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一花一草一世界，一水一河一地球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4944955" y="5125109"/>
              <a:ext cx="5317256" cy="451365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一人节水一小步，人人节水一大步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90600" y="3080146"/>
            <a:ext cx="36576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饮水思源知感恩，节水环保力躬行</a:t>
            </a:r>
          </a:p>
        </p:txBody>
      </p:sp>
      <p:sp>
        <p:nvSpPr>
          <p:cNvPr id="3" name="矩形 2"/>
          <p:cNvSpPr/>
          <p:nvPr/>
        </p:nvSpPr>
        <p:spPr>
          <a:xfrm>
            <a:off x="990600" y="3550523"/>
            <a:ext cx="36576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珍惜生命的泉源，节约用每一滴水</a:t>
            </a:r>
          </a:p>
        </p:txBody>
      </p:sp>
      <p:sp>
        <p:nvSpPr>
          <p:cNvPr id="4" name="矩形 3"/>
          <p:cNvSpPr/>
          <p:nvPr/>
        </p:nvSpPr>
        <p:spPr>
          <a:xfrm>
            <a:off x="990600" y="4107418"/>
            <a:ext cx="7315200" cy="37741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不要等翅膀断了，才盼望蓝天；不要等水源干枯了，才知道珍贵。</a:t>
            </a:r>
          </a:p>
        </p:txBody>
      </p:sp>
      <p:sp>
        <p:nvSpPr>
          <p:cNvPr id="5" name="矩形 4"/>
          <p:cNvSpPr/>
          <p:nvPr/>
        </p:nvSpPr>
        <p:spPr>
          <a:xfrm>
            <a:off x="990600" y="1669018"/>
            <a:ext cx="36576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滴水可贵，人人节约；资源有限，人人珍惜</a:t>
            </a:r>
          </a:p>
        </p:txBody>
      </p:sp>
      <p:sp>
        <p:nvSpPr>
          <p:cNvPr id="6" name="矩形 5"/>
          <p:cNvSpPr/>
          <p:nvPr/>
        </p:nvSpPr>
        <p:spPr>
          <a:xfrm>
            <a:off x="990600" y="2139394"/>
            <a:ext cx="36576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君子用水，用之有度；君子爱水，惜之每滴</a:t>
            </a:r>
          </a:p>
        </p:txBody>
      </p:sp>
      <p:sp>
        <p:nvSpPr>
          <p:cNvPr id="7" name="矩形 6"/>
          <p:cNvSpPr/>
          <p:nvPr/>
        </p:nvSpPr>
        <p:spPr>
          <a:xfrm>
            <a:off x="990600" y="2609770"/>
            <a:ext cx="36576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丰沛不知节水旱，干涸方悔惜源迟</a:t>
            </a:r>
          </a:p>
        </p:txBody>
      </p:sp>
      <p:sp>
        <p:nvSpPr>
          <p:cNvPr id="11" name="Rectangle 62"/>
          <p:cNvSpPr/>
          <p:nvPr/>
        </p:nvSpPr>
        <p:spPr>
          <a:xfrm>
            <a:off x="5334303" y="1580971"/>
            <a:ext cx="2856891" cy="231685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 fontAlgn="base">
              <a:spcBef>
                <a:spcPct val="0"/>
              </a:spcBef>
              <a:spcAft>
                <a:spcPct val="0"/>
              </a:spcAft>
            </a:pPr>
            <a:endParaRPr lang="id-ID" sz="2000">
              <a:solidFill>
                <a:prstClr val="white"/>
              </a:solidFill>
              <a:latin typeface="印品丫丫体-D版" panose="02010601030101010101" pitchFamily="2" charset="-122"/>
              <a:cs typeface="+mn-lt"/>
            </a:endParaRPr>
          </a:p>
        </p:txBody>
      </p:sp>
      <p:pic>
        <p:nvPicPr>
          <p:cNvPr id="12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369800" y="12115800"/>
            <a:ext cx="368300" cy="2667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225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9138" y="175532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303440" y="279872"/>
            <a:ext cx="8554811" cy="4587403"/>
          </a:xfrm>
          <a:prstGeom prst="rect">
            <a:avLst/>
          </a:prstGeom>
          <a:noFill/>
          <a:ln w="19050">
            <a:gradFill>
              <a:gsLst>
                <a:gs pos="0">
                  <a:srgbClr val="12CCF2"/>
                </a:gs>
                <a:gs pos="100000">
                  <a:srgbClr val="556D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98" y="161891"/>
            <a:ext cx="1076214" cy="147501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59" y="1314766"/>
            <a:ext cx="3164500" cy="2682324"/>
          </a:xfrm>
          <a:prstGeom prst="rect">
            <a:avLst/>
          </a:prstGeom>
        </p:spPr>
      </p:pic>
      <p:sp>
        <p:nvSpPr>
          <p:cNvPr id="22" name="TextBox 48"/>
          <p:cNvSpPr txBox="1"/>
          <p:nvPr/>
        </p:nvSpPr>
        <p:spPr>
          <a:xfrm>
            <a:off x="4571999" y="2217195"/>
            <a:ext cx="4572000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600" b="1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中国有多么缺水</a:t>
            </a:r>
          </a:p>
        </p:txBody>
      </p:sp>
      <p:sp>
        <p:nvSpPr>
          <p:cNvPr id="23" name="TextBox 48"/>
          <p:cNvSpPr txBox="1"/>
          <p:nvPr/>
        </p:nvSpPr>
        <p:spPr>
          <a:xfrm>
            <a:off x="4572000" y="1591072"/>
            <a:ext cx="266700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000" spc="60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第一部分</a:t>
            </a:r>
            <a:endParaRPr lang="en-US" altLang="zh-CN" sz="4000" spc="60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95800" y="2933382"/>
            <a:ext cx="41909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 in workplace execution comes from careful execution workplace </a:t>
            </a:r>
            <a:r>
              <a:rPr lang="en-US" altLang="zh-CN" sz="1000">
                <a:solidFill>
                  <a:schemeClr val="accent1"/>
                </a:solidFill>
                <a:latin typeface="+mn-ea"/>
              </a:rPr>
              <a:t>execution comes from </a:t>
            </a: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</a:t>
            </a:r>
            <a:endParaRPr lang="zh-CN" altLang="en-US" sz="1000">
              <a:solidFill>
                <a:schemeClr val="accent1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19200" y="1809750"/>
            <a:ext cx="4419600" cy="1958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125" dirty="0">
                <a:solidFill>
                  <a:schemeClr val="accent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水是生命之源。</a:t>
            </a:r>
          </a:p>
          <a:p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有了水，我们的星球才有了蔚蓝。</a:t>
            </a:r>
          </a:p>
          <a:p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有了水，我们的世界才能生机盎然。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7800" y="1400175"/>
            <a:ext cx="3155950" cy="23679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197896" y="3463320"/>
            <a:ext cx="7260304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就全世界来说，地球表面的 </a:t>
            </a: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70% 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被水覆盖</a:t>
            </a:r>
            <a:r>
              <a:rPr lang="zh-CN" altLang="en-U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。在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全球范围内，每年有</a:t>
            </a: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84.2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万人口因不安全饮用水而死亡，</a:t>
            </a: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18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亿人饮用受排泄物污染的水。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066800" y="1657350"/>
            <a:ext cx="1644809" cy="1611086"/>
            <a:chOff x="1595151" y="2017486"/>
            <a:chExt cx="2193078" cy="2148114"/>
          </a:xfrm>
        </p:grpSpPr>
        <p:sp>
          <p:nvSpPr>
            <p:cNvPr id="2" name="椭圆 1"/>
            <p:cNvSpPr/>
            <p:nvPr/>
          </p:nvSpPr>
          <p:spPr>
            <a:xfrm>
              <a:off x="1595151" y="2017486"/>
              <a:ext cx="2193078" cy="21481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958156" y="2506642"/>
              <a:ext cx="1562821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875" b="1">
                  <a:solidFill>
                    <a:schemeClr val="bg1"/>
                  </a:solidFill>
                  <a:latin typeface="+mn-ea"/>
                </a:rPr>
                <a:t>淡水资源</a:t>
              </a:r>
              <a:endParaRPr lang="zh-CN" altLang="en-US" sz="1875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045520" y="3157382"/>
              <a:ext cx="1329852" cy="661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625" b="1">
                  <a:solidFill>
                    <a:schemeClr val="bg1"/>
                  </a:solidFill>
                  <a:latin typeface="+mn-ea"/>
                </a:rPr>
                <a:t>2.5%</a:t>
              </a:r>
              <a:endParaRPr lang="zh-CN" altLang="en-US" sz="2625" b="1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949039" y="1680226"/>
            <a:ext cx="1644809" cy="1611086"/>
            <a:chOff x="1595151" y="2017486"/>
            <a:chExt cx="2193078" cy="2148114"/>
          </a:xfrm>
        </p:grpSpPr>
        <p:sp>
          <p:nvSpPr>
            <p:cNvPr id="53" name="椭圆 52"/>
            <p:cNvSpPr/>
            <p:nvPr/>
          </p:nvSpPr>
          <p:spPr>
            <a:xfrm>
              <a:off x="1595151" y="2017486"/>
              <a:ext cx="2193078" cy="214811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1910279" y="2506642"/>
              <a:ext cx="1562822" cy="8925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875" b="1">
                  <a:solidFill>
                    <a:schemeClr val="bg1"/>
                  </a:solidFill>
                  <a:latin typeface="+mn-ea"/>
                </a:rPr>
                <a:t>可以为</a:t>
              </a:r>
              <a:endParaRPr lang="en-US" altLang="zh-CN" sz="1875" b="1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zh-CN" altLang="en-US" sz="1875" b="1">
                  <a:solidFill>
                    <a:schemeClr val="bg1"/>
                  </a:solidFill>
                  <a:latin typeface="+mn-ea"/>
                </a:rPr>
                <a:t>人类所用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2118456" y="3373534"/>
              <a:ext cx="1193062" cy="661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625" b="1">
                  <a:solidFill>
                    <a:schemeClr val="bg1"/>
                  </a:solidFill>
                  <a:latin typeface="+mn-ea"/>
                </a:rPr>
                <a:t>&lt;1%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7800" y="1428750"/>
            <a:ext cx="1750695" cy="17506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19200" y="3834808"/>
            <a:ext cx="66953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在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32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个百万人口以上的特大城市中，有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30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个城市长期受缺水困扰。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143000" y="1777408"/>
            <a:ext cx="3733800" cy="844826"/>
            <a:chOff x="1605178" y="4018999"/>
            <a:chExt cx="3911392" cy="1126435"/>
          </a:xfrm>
        </p:grpSpPr>
        <p:sp>
          <p:nvSpPr>
            <p:cNvPr id="11" name="矩形 10"/>
            <p:cNvSpPr/>
            <p:nvPr/>
          </p:nvSpPr>
          <p:spPr>
            <a:xfrm>
              <a:off x="1605178" y="4018999"/>
              <a:ext cx="3882887" cy="112643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987946" y="4343688"/>
              <a:ext cx="1528624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875">
                  <a:solidFill>
                    <a:schemeClr val="bg1"/>
                  </a:solidFill>
                  <a:latin typeface="+mn-ea"/>
                </a:rPr>
                <a:t>供水不足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663271" y="4266744"/>
              <a:ext cx="2413481" cy="661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625" b="1">
                  <a:solidFill>
                    <a:schemeClr val="bg1"/>
                  </a:solidFill>
                  <a:latin typeface="+mn-ea"/>
                </a:rPr>
                <a:t>400</a:t>
              </a:r>
              <a:r>
                <a:rPr lang="zh-CN" altLang="en-US" sz="2625" b="1">
                  <a:solidFill>
                    <a:schemeClr val="bg1"/>
                  </a:solidFill>
                  <a:latin typeface="+mn-ea"/>
                </a:rPr>
                <a:t>座城市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158035" y="2802480"/>
            <a:ext cx="3733800" cy="844826"/>
            <a:chOff x="1605178" y="4018999"/>
            <a:chExt cx="3911392" cy="1126435"/>
          </a:xfrm>
        </p:grpSpPr>
        <p:sp>
          <p:nvSpPr>
            <p:cNvPr id="15" name="矩形 14"/>
            <p:cNvSpPr/>
            <p:nvPr/>
          </p:nvSpPr>
          <p:spPr>
            <a:xfrm>
              <a:off x="1605178" y="4018999"/>
              <a:ext cx="3882887" cy="112643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987946" y="4343688"/>
              <a:ext cx="1528624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875">
                  <a:solidFill>
                    <a:schemeClr val="bg1"/>
                  </a:solidFill>
                  <a:latin typeface="+mn-ea"/>
                </a:rPr>
                <a:t>严重缺水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663271" y="4266744"/>
              <a:ext cx="2413481" cy="6617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625" b="1">
                  <a:solidFill>
                    <a:schemeClr val="bg1"/>
                  </a:solidFill>
                  <a:latin typeface="+mn-ea"/>
                </a:rPr>
                <a:t>110</a:t>
              </a:r>
              <a:r>
                <a:rPr lang="zh-CN" altLang="en-US" sz="2625" b="1">
                  <a:solidFill>
                    <a:schemeClr val="bg1"/>
                  </a:solidFill>
                  <a:latin typeface="+mn-ea"/>
                </a:rPr>
                <a:t>座城市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600" y="1657350"/>
            <a:ext cx="2840355" cy="1837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066800" y="1528286"/>
            <a:ext cx="71911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北京、天津、青岛、大连等城市缺水最为严重。但人均水资源量仅为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2220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立方米，是世界平均水平的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1/4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，列全球第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88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位，属于“缺水国家”。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905000" y="2723899"/>
            <a:ext cx="2354039" cy="548944"/>
            <a:chOff x="1898025" y="4053909"/>
            <a:chExt cx="2427518" cy="731925"/>
          </a:xfrm>
        </p:grpSpPr>
        <p:sp>
          <p:nvSpPr>
            <p:cNvPr id="11" name="矩形 10"/>
            <p:cNvSpPr/>
            <p:nvPr/>
          </p:nvSpPr>
          <p:spPr>
            <a:xfrm>
              <a:off x="1898025" y="4053909"/>
              <a:ext cx="2427518" cy="73192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+mn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040016" y="4181344"/>
              <a:ext cx="2204022" cy="507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75">
                  <a:solidFill>
                    <a:schemeClr val="bg1"/>
                  </a:solidFill>
                  <a:latin typeface="+mn-ea"/>
                </a:rPr>
                <a:t>46</a:t>
              </a:r>
              <a:r>
                <a:rPr lang="zh-CN" altLang="en-US" sz="1875">
                  <a:solidFill>
                    <a:schemeClr val="bg1"/>
                  </a:solidFill>
                  <a:latin typeface="+mn-ea"/>
                </a:rPr>
                <a:t>个重点城市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495800" y="2735439"/>
            <a:ext cx="2354039" cy="548944"/>
            <a:chOff x="1898025" y="4053909"/>
            <a:chExt cx="2427518" cy="731925"/>
          </a:xfrm>
        </p:grpSpPr>
        <p:sp>
          <p:nvSpPr>
            <p:cNvPr id="23" name="矩形 22"/>
            <p:cNvSpPr/>
            <p:nvPr/>
          </p:nvSpPr>
          <p:spPr>
            <a:xfrm>
              <a:off x="1898025" y="4053909"/>
              <a:ext cx="2427518" cy="73192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+mn-ea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378250" y="4181344"/>
              <a:ext cx="1528624" cy="507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875">
                  <a:solidFill>
                    <a:schemeClr val="bg1"/>
                  </a:solidFill>
                  <a:latin typeface="+mn-ea"/>
                </a:rPr>
                <a:t>水质较差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905000" y="3598131"/>
            <a:ext cx="2354039" cy="548944"/>
            <a:chOff x="1898025" y="4053909"/>
            <a:chExt cx="2427518" cy="731925"/>
          </a:xfrm>
        </p:grpSpPr>
        <p:sp>
          <p:nvSpPr>
            <p:cNvPr id="36" name="矩形 35"/>
            <p:cNvSpPr/>
            <p:nvPr/>
          </p:nvSpPr>
          <p:spPr>
            <a:xfrm>
              <a:off x="1898025" y="4053909"/>
              <a:ext cx="2427518" cy="73192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+mn-ea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1979102" y="4219816"/>
              <a:ext cx="2327987" cy="430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500">
                  <a:solidFill>
                    <a:schemeClr val="bg1"/>
                  </a:solidFill>
                  <a:latin typeface="+mn-ea"/>
                </a:rPr>
                <a:t>14</a:t>
              </a:r>
              <a:r>
                <a:rPr lang="zh-CN" altLang="en-US" sz="1500">
                  <a:solidFill>
                    <a:schemeClr val="bg1"/>
                  </a:solidFill>
                  <a:latin typeface="+mn-ea"/>
                </a:rPr>
                <a:t>个沿海开放城市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495800" y="3609671"/>
            <a:ext cx="2354039" cy="548944"/>
            <a:chOff x="1898025" y="4053909"/>
            <a:chExt cx="2427518" cy="731925"/>
          </a:xfrm>
        </p:grpSpPr>
        <p:sp>
          <p:nvSpPr>
            <p:cNvPr id="34" name="矩形 33"/>
            <p:cNvSpPr/>
            <p:nvPr/>
          </p:nvSpPr>
          <p:spPr>
            <a:xfrm>
              <a:off x="1898025" y="4053909"/>
              <a:ext cx="2427518" cy="73192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+mn-ea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378250" y="4181344"/>
              <a:ext cx="1528624" cy="507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875">
                  <a:solidFill>
                    <a:schemeClr val="bg1"/>
                  </a:solidFill>
                  <a:latin typeface="+mn-ea"/>
                </a:rPr>
                <a:t>严重缺水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000249" y="-2000248"/>
            <a:ext cx="5143501" cy="914399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89138" y="175532"/>
            <a:ext cx="8783411" cy="479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303440" y="279872"/>
            <a:ext cx="8554811" cy="4587403"/>
          </a:xfrm>
          <a:prstGeom prst="rect">
            <a:avLst/>
          </a:prstGeom>
          <a:noFill/>
          <a:ln w="19050">
            <a:gradFill>
              <a:gsLst>
                <a:gs pos="0">
                  <a:srgbClr val="12CCF2"/>
                </a:gs>
                <a:gs pos="100000">
                  <a:srgbClr val="556D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印品丫丫体-D版" panose="02010601030101010101" pitchFamily="2" charset="-122"/>
              <a:ea typeface="印品丫丫体-D版" panose="02010601030101010101" pitchFamily="2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98" y="161891"/>
            <a:ext cx="1076214" cy="147501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59" y="1314766"/>
            <a:ext cx="3164500" cy="2682324"/>
          </a:xfrm>
          <a:prstGeom prst="rect">
            <a:avLst/>
          </a:prstGeom>
        </p:spPr>
      </p:pic>
      <p:sp>
        <p:nvSpPr>
          <p:cNvPr id="22" name="TextBox 48"/>
          <p:cNvSpPr txBox="1"/>
          <p:nvPr/>
        </p:nvSpPr>
        <p:spPr>
          <a:xfrm>
            <a:off x="4571999" y="2217195"/>
            <a:ext cx="4572000" cy="707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600" b="1" dirty="0">
                <a:solidFill>
                  <a:schemeClr val="accent1"/>
                </a:solidFill>
                <a:latin typeface="+mj-ea"/>
                <a:ea typeface="+mj-ea"/>
                <a:cs typeface="+mn-ea"/>
                <a:sym typeface="+mn-lt"/>
              </a:rPr>
              <a:t>节约用水的方法</a:t>
            </a:r>
          </a:p>
        </p:txBody>
      </p:sp>
      <p:sp>
        <p:nvSpPr>
          <p:cNvPr id="23" name="TextBox 48"/>
          <p:cNvSpPr txBox="1"/>
          <p:nvPr/>
        </p:nvSpPr>
        <p:spPr>
          <a:xfrm>
            <a:off x="4572000" y="1591072"/>
            <a:ext cx="2667000" cy="615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zh-CN" altLang="en-US" sz="4000" spc="600" smtClean="0">
                <a:solidFill>
                  <a:schemeClr val="accent1"/>
                </a:solidFill>
                <a:latin typeface="+mn-ea"/>
                <a:cs typeface="+mn-ea"/>
                <a:sym typeface="+mn-lt"/>
              </a:rPr>
              <a:t>第二部分</a:t>
            </a:r>
            <a:endParaRPr lang="en-US" altLang="zh-CN" sz="4000" spc="600">
              <a:solidFill>
                <a:schemeClr val="accent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95800" y="2933382"/>
            <a:ext cx="41909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 in workplace execution comes from careful execution workplace </a:t>
            </a:r>
            <a:r>
              <a:rPr lang="en-US" altLang="zh-CN" sz="1000">
                <a:solidFill>
                  <a:schemeClr val="accent1"/>
                </a:solidFill>
                <a:latin typeface="+mn-ea"/>
              </a:rPr>
              <a:t>execution comes from </a:t>
            </a:r>
            <a:r>
              <a:rPr lang="en-US" altLang="zh-CN" sz="1000" smtClean="0">
                <a:solidFill>
                  <a:schemeClr val="accent1"/>
                </a:solidFill>
                <a:latin typeface="+mn-ea"/>
              </a:rPr>
              <a:t>performance</a:t>
            </a:r>
            <a:endParaRPr lang="zh-CN" altLang="en-US" sz="1000">
              <a:solidFill>
                <a:schemeClr val="accent1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97711" y="1768301"/>
            <a:ext cx="4631889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洗衣是家庭用水“大户”。为了节水，衣服尽量不要一件一件地分开洗，小件、小量衣物提倡手洗，可节约大量水。若嫌一件件手洗麻烦，可以多积一点脏衣服一起扔进洗衣机。因为，洗衣机洗少量衣服时，水位定得太高，衣服在里面漂来漂去，互相之间缺少摩擦，反而洗不干净，还浪费水。另外，如果将漂洗的水留下来作为下一批衣服的洗涤用水，一次可以省下</a:t>
            </a:r>
            <a:r>
              <a:rPr lang="en-US" altLang="zh-CN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30</a:t>
            </a:r>
            <a:r>
              <a:rPr lang="zh-CN" altLang="en-U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－</a:t>
            </a:r>
            <a:r>
              <a:rPr lang="en-US" altLang="zh-CN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40</a:t>
            </a:r>
            <a:r>
              <a:rPr lang="zh-CN" altLang="en-US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升清水。</a:t>
            </a:r>
          </a:p>
        </p:txBody>
      </p:sp>
      <p:sp>
        <p:nvSpPr>
          <p:cNvPr id="4" name="矩形 3"/>
          <p:cNvSpPr/>
          <p:nvPr/>
        </p:nvSpPr>
        <p:spPr>
          <a:xfrm>
            <a:off x="1221677" y="1768301"/>
            <a:ext cx="1935145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50">
                <a:solidFill>
                  <a:schemeClr val="accent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节水效率：★★★★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2419350"/>
            <a:ext cx="2281555" cy="12230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WQ3NDg3NDY4NTliZWNlMmVmYzk2MjI4YzYyMWYyMzkifQ=="/>
  <p:tag name="ISPRING_FIRST_PUBLISH" val="1"/>
  <p:tag name="ISPRING_OUTPUT_FOLDER" val="F:\我图VIP设计PPT上传\10月份上传文件\298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第一PPT模板网-WWW.1PPT.COM">
  <a:themeElements>
    <a:clrScheme name="自定义 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406A3"/>
      </a:accent1>
      <a:accent2>
        <a:srgbClr val="00B0F0"/>
      </a:accent2>
      <a:accent3>
        <a:srgbClr val="0406A3"/>
      </a:accent3>
      <a:accent4>
        <a:srgbClr val="00B0F0"/>
      </a:accent4>
      <a:accent5>
        <a:srgbClr val="0406A3"/>
      </a:accent5>
      <a:accent6>
        <a:srgbClr val="00B0F0"/>
      </a:accent6>
      <a:hlink>
        <a:srgbClr val="0406A3"/>
      </a:hlink>
      <a:folHlink>
        <a:srgbClr val="00B0F0"/>
      </a:folHlink>
    </a:clrScheme>
    <a:fontScheme name="自定义 1">
      <a:majorFont>
        <a:latin typeface="Calibri Light"/>
        <a:ea typeface="思源黑体 CN Bold"/>
        <a:cs typeface="Arial"/>
      </a:majorFont>
      <a:minorFont>
        <a:latin typeface="Calibri"/>
        <a:ea typeface="思源黑体 CN Regular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 ">
  <a:themeElements>
    <a:clrScheme name="自定义 10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5DE6"/>
      </a:accent1>
      <a:accent2>
        <a:srgbClr val="FFC000"/>
      </a:accent2>
      <a:accent3>
        <a:srgbClr val="005DE6"/>
      </a:accent3>
      <a:accent4>
        <a:srgbClr val="FFC000"/>
      </a:accent4>
      <a:accent5>
        <a:srgbClr val="005DE6"/>
      </a:accent5>
      <a:accent6>
        <a:srgbClr val="FFC000"/>
      </a:accent6>
      <a:hlink>
        <a:srgbClr val="005DE6"/>
      </a:hlink>
      <a:folHlink>
        <a:srgbClr val="FFC000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1378</Words>
  <Application>Microsoft Office PowerPoint</Application>
  <PresentationFormat>全屏显示(16:9)</PresentationFormat>
  <Paragraphs>103</Paragraphs>
  <Slides>23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Meiryo</vt:lpstr>
      <vt:lpstr>汉仪粗圆简</vt:lpstr>
      <vt:lpstr>思源黑体</vt:lpstr>
      <vt:lpstr>思源黑体 CN Bold</vt:lpstr>
      <vt:lpstr>思源黑体 CN Regular</vt:lpstr>
      <vt:lpstr>宋体</vt:lpstr>
      <vt:lpstr>微软雅黑</vt:lpstr>
      <vt:lpstr>印品丫丫体-D版</vt:lpstr>
      <vt:lpstr>Arial</vt:lpstr>
      <vt:lpstr>Arial Black</vt:lpstr>
      <vt:lpstr>Calibri</vt:lpstr>
      <vt:lpstr>Calibri Light</vt:lpstr>
      <vt:lpstr>第一PPT模板网-WWW.1PPT.COM</vt:lpstr>
      <vt:lpstr>第一PPT模板网-WWW.1PPT.COM 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2022-07-27T21:30:23Z</cp:lastPrinted>
  <dcterms:created xsi:type="dcterms:W3CDTF">2022-07-27T21:30:23Z</dcterms:created>
  <dcterms:modified xsi:type="dcterms:W3CDTF">2023-03-03T00:58:13Z</dcterms:modified>
</cp:coreProperties>
</file>