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5" r:id="rId3"/>
  </p:sldMasterIdLst>
  <p:notesMasterIdLst>
    <p:notesMasterId r:id="rId28"/>
  </p:notesMasterIdLst>
  <p:handoutMasterIdLst>
    <p:handoutMasterId r:id="rId29"/>
  </p:handoutMasterIdLst>
  <p:sldIdLst>
    <p:sldId id="9676" r:id="rId4"/>
    <p:sldId id="8405" r:id="rId5"/>
    <p:sldId id="9678" r:id="rId6"/>
    <p:sldId id="1213" r:id="rId7"/>
    <p:sldId id="9609" r:id="rId8"/>
    <p:sldId id="9305" r:id="rId9"/>
    <p:sldId id="9764" r:id="rId10"/>
    <p:sldId id="9756" r:id="rId11"/>
    <p:sldId id="9399" r:id="rId12"/>
    <p:sldId id="9765" r:id="rId13"/>
    <p:sldId id="9766" r:id="rId14"/>
    <p:sldId id="9767" r:id="rId15"/>
    <p:sldId id="9768" r:id="rId16"/>
    <p:sldId id="9758" r:id="rId17"/>
    <p:sldId id="9749" r:id="rId18"/>
    <p:sldId id="9769" r:id="rId19"/>
    <p:sldId id="9770" r:id="rId20"/>
    <p:sldId id="9771" r:id="rId21"/>
    <p:sldId id="9772" r:id="rId22"/>
    <p:sldId id="9774" r:id="rId23"/>
    <p:sldId id="9775" r:id="rId24"/>
    <p:sldId id="9776" r:id="rId25"/>
    <p:sldId id="9777" r:id="rId26"/>
    <p:sldId id="9778" r:id="rId27"/>
  </p:sldIdLst>
  <p:sldSz cx="9144000" cy="5143500" type="screen16x9"/>
  <p:notesSz cx="6858000" cy="9144000"/>
  <p:custDataLst>
    <p:tags r:id="rId30"/>
  </p:custDataLst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3791">
          <p15:clr>
            <a:srgbClr val="A4A3A4"/>
          </p15:clr>
        </p15:guide>
        <p15:guide id="3" pos="551">
          <p15:clr>
            <a:srgbClr val="A4A3A4"/>
          </p15:clr>
        </p15:guide>
        <p15:guide id="4" pos="7174">
          <p15:clr>
            <a:srgbClr val="A4A3A4"/>
          </p15:clr>
        </p15:guide>
        <p15:guide id="5" orient="horz" pos="1836">
          <p15:clr>
            <a:srgbClr val="A4A3A4"/>
          </p15:clr>
        </p15:guide>
        <p15:guide id="6" pos="2888">
          <p15:clr>
            <a:srgbClr val="A4A3A4"/>
          </p15:clr>
        </p15:guide>
        <p15:guide id="7" pos="366">
          <p15:clr>
            <a:srgbClr val="A4A3A4"/>
          </p15:clr>
        </p15:guide>
        <p15:guide id="8" pos="5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6314" autoAdjust="0"/>
  </p:normalViewPr>
  <p:slideViewPr>
    <p:cSldViewPr snapToGrid="0">
      <p:cViewPr varScale="1">
        <p:scale>
          <a:sx n="143" d="100"/>
          <a:sy n="143" d="100"/>
        </p:scale>
        <p:origin x="630" y="120"/>
      </p:cViewPr>
      <p:guideLst>
        <p:guide orient="horz" pos="2190"/>
        <p:guide pos="3791"/>
        <p:guide pos="551"/>
        <p:guide pos="7174"/>
        <p:guide orient="horz" pos="1836"/>
        <p:guide pos="2888"/>
        <p:guide pos="366"/>
        <p:guide pos="54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2253F-1DC1-44AB-85F9-14DB9D873A39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8A4E4-7001-4196-8720-A0FCB0AEB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4D076-05C0-4F10-BAEB-F2DA581BE89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B7F8-81FA-46DC-8926-8D6B124E5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9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97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04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35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23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25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82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02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0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23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20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96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850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63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839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963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97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575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6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2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8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52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34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68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B7F8-81FA-46DC-8926-8D6B124E54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2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00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3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4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75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5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82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6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685800"/>
            <a:ext cx="7349400" cy="19278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2670300"/>
            <a:ext cx="7349400" cy="11043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788158" y="500332"/>
            <a:ext cx="7833919" cy="25844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noFill/>
                <a:latin typeface="+mn-ea"/>
              </a:rPr>
              <a:t>版权声明</a:t>
            </a:r>
          </a:p>
          <a:p>
            <a:pPr algn="just">
              <a:lnSpc>
                <a:spcPct val="150000"/>
              </a:lnSpc>
            </a:pPr>
            <a:endParaRPr lang="zh-CN" altLang="en-US" sz="1050">
              <a:noFill/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50">
                <a:noFill/>
                <a:latin typeface="+mn-ea"/>
              </a:rPr>
              <a:t>感谢您下载办图网平台上提供的</a:t>
            </a:r>
            <a:r>
              <a:rPr lang="en-US" altLang="zh-CN" sz="1050">
                <a:noFill/>
                <a:latin typeface="+mn-ea"/>
              </a:rPr>
              <a:t>PPT</a:t>
            </a:r>
            <a:r>
              <a:rPr lang="zh-CN" altLang="en-US" sz="1050">
                <a:noFill/>
                <a:latin typeface="+mn-ea"/>
              </a:rPr>
              <a:t>作品，为了您和办图网以及原创作者的利益，请勿复制、传播、销售，否则将承担法律责任！办图网将对作品进行维权，按照传播下载次数进行十倍的索取赔偿！</a:t>
            </a:r>
            <a:endParaRPr lang="en-US" altLang="zh-CN" sz="1050">
              <a:noFill/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1050">
              <a:noFill/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050">
                <a:noFill/>
                <a:latin typeface="+mn-ea"/>
              </a:rPr>
              <a:t>1.</a:t>
            </a:r>
            <a:r>
              <a:rPr lang="zh-CN" altLang="en-US" sz="1050">
                <a:noFill/>
                <a:latin typeface="+mn-ea"/>
              </a:rPr>
              <a:t>在办图网出售的</a:t>
            </a:r>
            <a:r>
              <a:rPr lang="en-US" altLang="zh-CN" sz="1050">
                <a:noFill/>
                <a:latin typeface="+mn-ea"/>
              </a:rPr>
              <a:t>PPT</a:t>
            </a:r>
            <a:r>
              <a:rPr lang="zh-CN" altLang="en-US" sz="1050">
                <a:noFill/>
                <a:latin typeface="+mn-ea"/>
              </a:rPr>
              <a:t>模板是免版税类（</a:t>
            </a:r>
            <a:r>
              <a:rPr lang="en-US" altLang="zh-CN" sz="1050">
                <a:noFill/>
                <a:latin typeface="+mn-ea"/>
              </a:rPr>
              <a:t>RF</a:t>
            </a:r>
            <a:r>
              <a:rPr lang="zh-CN" altLang="en-US" sz="1050">
                <a:noFill/>
                <a:latin typeface="+mn-ea"/>
              </a:rPr>
              <a:t>：</a:t>
            </a:r>
            <a:r>
              <a:rPr lang="en-US" altLang="zh-CN" sz="1050">
                <a:noFill/>
                <a:latin typeface="+mn-ea"/>
              </a:rPr>
              <a:t>Royalty-Free</a:t>
            </a:r>
            <a:r>
              <a:rPr lang="zh-CN" altLang="en-US" sz="1050">
                <a:noFill/>
                <a:latin typeface="+mn-ea"/>
              </a:rPr>
              <a:t>）正版受</a:t>
            </a:r>
            <a:r>
              <a:rPr lang="en-US" altLang="zh-CN" sz="1050">
                <a:noFill/>
                <a:latin typeface="+mn-ea"/>
              </a:rPr>
              <a:t>《</a:t>
            </a:r>
            <a:r>
              <a:rPr lang="zh-CN" altLang="en-US" sz="1050">
                <a:noFill/>
                <a:latin typeface="+mn-ea"/>
              </a:rPr>
              <a:t>中华人民共和国著作权法</a:t>
            </a:r>
            <a:r>
              <a:rPr lang="en-US" altLang="zh-CN" sz="1050">
                <a:noFill/>
                <a:latin typeface="+mn-ea"/>
              </a:rPr>
              <a:t>》</a:t>
            </a:r>
            <a:r>
              <a:rPr lang="zh-CN" altLang="en-US" sz="1050">
                <a:noFill/>
                <a:latin typeface="+mn-ea"/>
              </a:rPr>
              <a:t>和</a:t>
            </a:r>
            <a:r>
              <a:rPr lang="en-US" altLang="zh-CN" sz="1050">
                <a:noFill/>
                <a:latin typeface="+mn-ea"/>
              </a:rPr>
              <a:t>《</a:t>
            </a:r>
            <a:r>
              <a:rPr lang="zh-CN" altLang="en-US" sz="1050">
                <a:noFill/>
                <a:latin typeface="+mn-ea"/>
              </a:rPr>
              <a:t>世界版权公约</a:t>
            </a:r>
            <a:r>
              <a:rPr lang="en-US" altLang="zh-CN" sz="1050">
                <a:noFill/>
                <a:latin typeface="+mn-ea"/>
              </a:rPr>
              <a:t>》</a:t>
            </a:r>
            <a:r>
              <a:rPr lang="zh-CN" altLang="en-US" sz="1050">
                <a:noFill/>
                <a:latin typeface="+mn-ea"/>
              </a:rPr>
              <a:t>的保护，作品的所有权、版权和著作权归办图网所有，您下载的是</a:t>
            </a:r>
            <a:r>
              <a:rPr lang="en-US" altLang="zh-CN" sz="1050">
                <a:noFill/>
                <a:latin typeface="+mn-ea"/>
              </a:rPr>
              <a:t>PPT</a:t>
            </a:r>
            <a:r>
              <a:rPr lang="zh-CN" altLang="en-US" sz="1050">
                <a:noFill/>
                <a:latin typeface="+mn-ea"/>
              </a:rPr>
              <a:t>模板素材的使用权。</a:t>
            </a:r>
          </a:p>
          <a:p>
            <a:pPr algn="just">
              <a:lnSpc>
                <a:spcPct val="150000"/>
              </a:lnSpc>
            </a:pPr>
            <a:r>
              <a:rPr lang="en-US" altLang="zh-CN" sz="1050">
                <a:noFill/>
                <a:latin typeface="+mn-ea"/>
              </a:rPr>
              <a:t>2.</a:t>
            </a:r>
            <a:r>
              <a:rPr lang="zh-CN" altLang="en-US" sz="1050">
                <a:noFill/>
                <a:latin typeface="+mn-ea"/>
              </a:rPr>
              <a:t>不得将办图网的</a:t>
            </a:r>
            <a:r>
              <a:rPr lang="en-US" altLang="zh-CN" sz="1050">
                <a:noFill/>
                <a:latin typeface="+mn-ea"/>
              </a:rPr>
              <a:t>PPT</a:t>
            </a:r>
            <a:r>
              <a:rPr lang="zh-CN" altLang="en-US" sz="1050">
                <a:noFill/>
                <a:latin typeface="+mn-ea"/>
              </a:rPr>
              <a:t>模板、</a:t>
            </a:r>
            <a:r>
              <a:rPr lang="en-US" altLang="zh-CN" sz="1050">
                <a:noFill/>
                <a:latin typeface="+mn-ea"/>
              </a:rPr>
              <a:t>PPT</a:t>
            </a:r>
            <a:r>
              <a:rPr lang="zh-CN" altLang="en-US" sz="1050">
                <a:noFill/>
                <a:latin typeface="+mn-ea"/>
              </a:rPr>
              <a:t>素材，本身用于再出售，或者出租、出借、转让、分销、发布或者作为礼物供他人使用，不得转授权、出卖、转让本协议或者本协议中的权利。</a:t>
            </a:r>
          </a:p>
        </p:txBody>
      </p:sp>
      <p:sp>
        <p:nvSpPr>
          <p:cNvPr id="8" name="文本框 7"/>
          <p:cNvSpPr txBox="1"/>
          <p:nvPr userDrawn="1"/>
        </p:nvSpPr>
        <p:spPr>
          <a:xfrm>
            <a:off x="788158" y="4002245"/>
            <a:ext cx="5472811" cy="3219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/>
            <a:r>
              <a:rPr lang="zh-CN" altLang="en-US" sz="1500" b="1">
                <a:noFill/>
                <a:latin typeface="+mn-ea"/>
              </a:rPr>
              <a:t>更多精品</a:t>
            </a:r>
            <a:r>
              <a:rPr lang="en-US" altLang="zh-CN" sz="1500" b="1">
                <a:noFill/>
                <a:latin typeface="+mn-ea"/>
              </a:rPr>
              <a:t>PPT</a:t>
            </a:r>
            <a:r>
              <a:rPr lang="zh-CN" altLang="en-US" sz="1500" b="1">
                <a:noFill/>
                <a:latin typeface="+mn-ea"/>
              </a:rPr>
              <a:t>模板：</a:t>
            </a:r>
            <a:r>
              <a:rPr lang="en-US" altLang="zh-CN" sz="1500" b="1">
                <a:noFill/>
                <a:latin typeface="+mn-ea"/>
              </a:rPr>
              <a:t>www.888ppt.com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ldLvl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37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69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52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52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3" Type="http://schemas.openxmlformats.org/officeDocument/2006/relationships/theme" Target="../theme/theme2.xml"/><Relationship Id="rId7" Type="http://schemas.openxmlformats.org/officeDocument/2006/relationships/tags" Target="../tags/tag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tags" Target="../tags/tag2.xml"/><Relationship Id="rId9" Type="http://schemas.openxmlformats.org/officeDocument/2006/relationships/tags" Target="../tags/tag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FFFFFF">
                  <a:alpha val="50000"/>
                </a:srgbClr>
              </a:gs>
              <a:gs pos="100000">
                <a:srgbClr val="FFFFFF">
                  <a:alpha val="70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38" name="图片 1073743875" descr="学科网 zxxk.com"/>
          <p:cNvPicPr>
            <a:picLocks noChangeAspect="1"/>
          </p:cNvPicPr>
          <p:nvPr/>
        </p:nvPicPr>
        <p:blipFill>
          <a:blip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6300" y="456300"/>
            <a:ext cx="8226900" cy="5292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456300" y="1117800"/>
            <a:ext cx="8226900" cy="35694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7"/>
            </p:custDataLst>
          </p:nvPr>
        </p:nvSpPr>
        <p:spPr>
          <a:xfrm>
            <a:off x="459000" y="4735800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8"/>
            </p:custDataLst>
          </p:nvPr>
        </p:nvSpPr>
        <p:spPr>
          <a:xfrm>
            <a:off x="3087000" y="4735800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9"/>
            </p:custDataLst>
          </p:nvPr>
        </p:nvSpPr>
        <p:spPr>
          <a:xfrm>
            <a:off x="6658200" y="4735800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ransition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0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7.sv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7.sv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7.sv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7.sv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7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A-图片 2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476625"/>
            <a:ext cx="3920281" cy="1304925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724525" y="3139173"/>
            <a:ext cx="3419475" cy="183575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3443" y="4094226"/>
            <a:ext cx="4101084" cy="96012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625289"/>
            <a:ext cx="9144000" cy="518212"/>
          </a:xfrm>
          <a:prstGeom prst="rect">
            <a:avLst/>
          </a:prstGeom>
        </p:spPr>
      </p:pic>
      <p:sp>
        <p:nvSpPr>
          <p:cNvPr id="38" name="矩形 37"/>
          <p:cNvSpPr/>
          <p:nvPr/>
        </p:nvSpPr>
        <p:spPr>
          <a:xfrm>
            <a:off x="610870" y="1431290"/>
            <a:ext cx="8053705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6000" b="1" spc="-100" dirty="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历史回响未来启迪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484755" y="3370580"/>
            <a:ext cx="3927475" cy="361950"/>
            <a:chOff x="3913" y="5308"/>
            <a:chExt cx="6185" cy="570"/>
          </a:xfrm>
        </p:grpSpPr>
        <p:grpSp>
          <p:nvGrpSpPr>
            <p:cNvPr id="41" name="组合 40"/>
            <p:cNvGrpSpPr/>
            <p:nvPr/>
          </p:nvGrpSpPr>
          <p:grpSpPr>
            <a:xfrm>
              <a:off x="3913" y="5308"/>
              <a:ext cx="2603" cy="570"/>
              <a:chOff x="3060701" y="3845300"/>
              <a:chExt cx="2394739" cy="482600"/>
            </a:xfrm>
          </p:grpSpPr>
          <p:sp>
            <p:nvSpPr>
              <p:cNvPr id="42" name="矩形: 圆角 41"/>
              <p:cNvSpPr/>
              <p:nvPr/>
            </p:nvSpPr>
            <p:spPr>
              <a:xfrm>
                <a:off x="3060701" y="3878320"/>
                <a:ext cx="2394739" cy="407208"/>
              </a:xfrm>
              <a:prstGeom prst="roundRect">
                <a:avLst/>
              </a:prstGeom>
              <a:solidFill>
                <a:srgbClr val="DA251C"/>
              </a:solidFill>
              <a:ln w="1905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zh-CN" altLang="en-US" sz="12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    学校</a:t>
                </a:r>
                <a:endPara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</p:txBody>
          </p:sp>
          <p:pic>
            <p:nvPicPr>
              <p:cNvPr id="43" name="图片 42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099520" y="3845300"/>
                <a:ext cx="482600" cy="482600"/>
              </a:xfrm>
              <a:prstGeom prst="rect">
                <a:avLst/>
              </a:prstGeom>
            </p:spPr>
          </p:pic>
        </p:grpSp>
        <p:grpSp>
          <p:nvGrpSpPr>
            <p:cNvPr id="44" name="组合 43"/>
            <p:cNvGrpSpPr/>
            <p:nvPr/>
          </p:nvGrpSpPr>
          <p:grpSpPr>
            <a:xfrm>
              <a:off x="7146" y="5308"/>
              <a:ext cx="2952" cy="570"/>
              <a:chOff x="6303512" y="5200567"/>
              <a:chExt cx="2715816" cy="482600"/>
            </a:xfrm>
          </p:grpSpPr>
          <p:sp>
            <p:nvSpPr>
              <p:cNvPr id="45" name="矩形: 圆角 44"/>
              <p:cNvSpPr/>
              <p:nvPr/>
            </p:nvSpPr>
            <p:spPr>
              <a:xfrm>
                <a:off x="6303512" y="5233587"/>
                <a:ext cx="2715816" cy="407208"/>
              </a:xfrm>
              <a:prstGeom prst="roundRect">
                <a:avLst/>
              </a:prstGeom>
              <a:solidFill>
                <a:srgbClr val="DA251C"/>
              </a:solidFill>
              <a:ln w="19050"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zh-CN" altLang="en-US" sz="12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</a:t>
                </a:r>
                <a:r>
                  <a:rPr lang="en-US" altLang="zh-CN" sz="12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   </a:t>
                </a:r>
                <a:r>
                  <a:rPr lang="zh-CN" altLang="en-US" sz="12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班级</a:t>
                </a:r>
                <a:endParaRPr lang="en-US" altLang="zh-CN" sz="1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</p:txBody>
          </p:sp>
          <p:pic>
            <p:nvPicPr>
              <p:cNvPr id="46" name="图片 45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345439" y="5200567"/>
                <a:ext cx="482600" cy="482600"/>
              </a:xfrm>
              <a:prstGeom prst="rect">
                <a:avLst/>
              </a:prstGeom>
            </p:spPr>
          </p:pic>
        </p:grpSp>
      </p:grpSp>
      <p:sp>
        <p:nvSpPr>
          <p:cNvPr id="47" name="文本框 46"/>
          <p:cNvSpPr txBox="1"/>
          <p:nvPr/>
        </p:nvSpPr>
        <p:spPr>
          <a:xfrm>
            <a:off x="1282383" y="2703830"/>
            <a:ext cx="6710680" cy="3492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dist">
              <a:lnSpc>
                <a:spcPct val="120000"/>
              </a:lnSpc>
              <a:defRPr/>
            </a:pPr>
            <a:r>
              <a:rPr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——党的百年奋斗昭示过去能够成功、未来继续成功的秘诀是什么？——</a:t>
            </a:r>
          </a:p>
        </p:txBody>
      </p:sp>
      <p:pic>
        <p:nvPicPr>
          <p:cNvPr id="48" name="图片 47"/>
          <p:cNvPicPr>
            <a:picLocks noChangeAspect="1"/>
          </p:cNvPicPr>
          <p:nvPr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8118" y="445770"/>
            <a:ext cx="911860" cy="911860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25289"/>
            <a:ext cx="9144000" cy="518212"/>
          </a:xfrm>
          <a:prstGeom prst="rect">
            <a:avLst/>
          </a:prstGeom>
        </p:spPr>
      </p:pic>
      <p:cxnSp>
        <p:nvCxnSpPr>
          <p:cNvPr id="50" name="直接连接符 49"/>
          <p:cNvCxnSpPr/>
          <p:nvPr/>
        </p:nvCxnSpPr>
        <p:spPr>
          <a:xfrm>
            <a:off x="712788" y="2534285"/>
            <a:ext cx="7849870" cy="0"/>
          </a:xfrm>
          <a:prstGeom prst="line">
            <a:avLst/>
          </a:prstGeom>
          <a:ln w="38100">
            <a:solidFill>
              <a:srgbClr val="E319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270"/>
            <a:ext cx="3054350" cy="1045210"/>
          </a:xfrm>
          <a:prstGeom prst="rect">
            <a:avLst/>
          </a:prstGeom>
        </p:spPr>
      </p:pic>
    </p:spTree>
  </p:cSld>
  <p:clrMapOvr>
    <a:masterClrMapping/>
  </p:clrMapOvr>
  <p:transition spd="slow" advClick="0" advTm="10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/>
          <p:nvPr/>
        </p:nvSpPr>
        <p:spPr>
          <a:xfrm>
            <a:off x="1894827" y="2168264"/>
            <a:ext cx="1738235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理论优势</a:t>
            </a:r>
          </a:p>
        </p:txBody>
      </p:sp>
      <p:sp>
        <p:nvSpPr>
          <p:cNvPr id="22" name="Rectangle 28"/>
          <p:cNvSpPr/>
          <p:nvPr/>
        </p:nvSpPr>
        <p:spPr>
          <a:xfrm>
            <a:off x="5647122" y="2036819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道路优势</a:t>
            </a:r>
          </a:p>
        </p:txBody>
      </p:sp>
      <p:sp>
        <p:nvSpPr>
          <p:cNvPr id="28" name="Rectangle 28"/>
          <p:cNvSpPr/>
          <p:nvPr/>
        </p:nvSpPr>
        <p:spPr>
          <a:xfrm>
            <a:off x="1951975" y="3626183"/>
            <a:ext cx="1681087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制度优势</a:t>
            </a:r>
          </a:p>
        </p:txBody>
      </p:sp>
      <p:sp>
        <p:nvSpPr>
          <p:cNvPr id="33" name="Rectangle 28"/>
          <p:cNvSpPr/>
          <p:nvPr/>
        </p:nvSpPr>
        <p:spPr>
          <a:xfrm>
            <a:off x="5685857" y="3626183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文化优势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sp>
        <p:nvSpPr>
          <p:cNvPr id="2" name="Rectangle 28"/>
          <p:cNvSpPr/>
          <p:nvPr/>
        </p:nvSpPr>
        <p:spPr>
          <a:xfrm>
            <a:off x="2941320" y="1347470"/>
            <a:ext cx="5265420" cy="534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         </a:t>
            </a:r>
            <a:r>
              <a:rPr lang="zh-CN" altLang="en-US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引领事业成功的“定海神针”</a:t>
            </a:r>
            <a:r>
              <a:rPr lang="en-US" altLang="zh-CN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11" name="矩形 10"/>
          <p:cNvSpPr/>
          <p:nvPr/>
        </p:nvSpPr>
        <p:spPr>
          <a:xfrm>
            <a:off x="2331720" y="1881505"/>
            <a:ext cx="605409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近代以来，中国人民面临的两大历史任务是争取民族独立、人民解放和实现国家富强、人民幸福，简而言之就是“打江山”和“守江山”。“打江山”各种政治力量都试过但没有成功，唯有中国共产党登上历史舞台，才团结带领人民打下红色江山、建立新中国；“守江山”不比“打江山”容易，而我们党不仅守住了，还领导人民创造了举世瞩目的伟大成就，让这片江山更加壮丽锦绣。历史和现实都证明，没有中国共产党，就没有新中国，就没有中华民族伟大复兴。面向未来，只有坚持党的全面领导不动摇，坚决维护党的核心和党中央权威，才能确保全党全国人民同心同德、同向同行，团结一致向前进。</a:t>
            </a:r>
          </a:p>
        </p:txBody>
      </p:sp>
      <p:pic>
        <p:nvPicPr>
          <p:cNvPr id="3" name="图形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910" y="1102360"/>
            <a:ext cx="2309495" cy="32194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35" y="1558264"/>
            <a:ext cx="1155392" cy="11553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96271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胜利之本  成功之道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  <p:bldP spid="2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/>
          <p:nvPr/>
        </p:nvSpPr>
        <p:spPr>
          <a:xfrm>
            <a:off x="1894827" y="2168264"/>
            <a:ext cx="1738235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理论优势</a:t>
            </a:r>
          </a:p>
        </p:txBody>
      </p:sp>
      <p:sp>
        <p:nvSpPr>
          <p:cNvPr id="22" name="Rectangle 28"/>
          <p:cNvSpPr/>
          <p:nvPr/>
        </p:nvSpPr>
        <p:spPr>
          <a:xfrm>
            <a:off x="5647122" y="2036819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道路优势</a:t>
            </a:r>
          </a:p>
        </p:txBody>
      </p:sp>
      <p:sp>
        <p:nvSpPr>
          <p:cNvPr id="28" name="Rectangle 28"/>
          <p:cNvSpPr/>
          <p:nvPr/>
        </p:nvSpPr>
        <p:spPr>
          <a:xfrm>
            <a:off x="1951975" y="3626183"/>
            <a:ext cx="1681087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制度优势</a:t>
            </a:r>
          </a:p>
        </p:txBody>
      </p:sp>
      <p:sp>
        <p:nvSpPr>
          <p:cNvPr id="33" name="Rectangle 28"/>
          <p:cNvSpPr/>
          <p:nvPr/>
        </p:nvSpPr>
        <p:spPr>
          <a:xfrm>
            <a:off x="5685857" y="3626183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文化优势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sp>
        <p:nvSpPr>
          <p:cNvPr id="2" name="Rectangle 28"/>
          <p:cNvSpPr/>
          <p:nvPr/>
        </p:nvSpPr>
        <p:spPr>
          <a:xfrm>
            <a:off x="2941320" y="1347470"/>
            <a:ext cx="5265420" cy="534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         </a:t>
            </a:r>
            <a:r>
              <a:rPr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立于不败之地的“不二法门”。</a:t>
            </a:r>
          </a:p>
        </p:txBody>
      </p:sp>
      <p:sp>
        <p:nvSpPr>
          <p:cNvPr id="11" name="矩形 10"/>
          <p:cNvSpPr/>
          <p:nvPr/>
        </p:nvSpPr>
        <p:spPr>
          <a:xfrm>
            <a:off x="2331720" y="1881505"/>
            <a:ext cx="6054090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“江山就是人民、人民就是江山。”我们党来自人民、为了人民、依靠人民，视人民至上为最根本的价值基点，这是党的胜利之本。战争年代，在与国民党的长期较量中，我们党之所以能够最终完胜，最根本的就是依靠人民这个“铜墙铁壁”。有人分析国民党失败的原因时一针见血地指出，“国民党要钱有钱、要人有人，也学习了共产党的很多好做法，但军民鱼水关系这一条，他们学不会也办不到”。和平时期，人民是我们党执政兴国的最大底气，是推动事业发展最坚实的根基、最深厚的力量。面向未来，只有坚持以人民为中心，和人民有盐同咸、无盐同淡，和人民一起苦干实干，发展为了人民、发展依靠人民、发展成果由人民共享，坚定不移走全体人民共同富裕道路，才能凝聚起夺取更大胜利的磅礴伟力。</a:t>
            </a:r>
          </a:p>
        </p:txBody>
      </p:sp>
      <p:pic>
        <p:nvPicPr>
          <p:cNvPr id="3" name="图形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910" y="1102360"/>
            <a:ext cx="2309495" cy="32194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35" y="1558264"/>
            <a:ext cx="1155392" cy="11553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96271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胜利之本  成功之道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  <p:bldP spid="2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/>
          <p:nvPr/>
        </p:nvSpPr>
        <p:spPr>
          <a:xfrm>
            <a:off x="1894827" y="2168264"/>
            <a:ext cx="1738235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理论优势</a:t>
            </a:r>
          </a:p>
        </p:txBody>
      </p:sp>
      <p:sp>
        <p:nvSpPr>
          <p:cNvPr id="22" name="Rectangle 28"/>
          <p:cNvSpPr/>
          <p:nvPr/>
        </p:nvSpPr>
        <p:spPr>
          <a:xfrm>
            <a:off x="5647122" y="2036819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道路优势</a:t>
            </a:r>
          </a:p>
        </p:txBody>
      </p:sp>
      <p:sp>
        <p:nvSpPr>
          <p:cNvPr id="28" name="Rectangle 28"/>
          <p:cNvSpPr/>
          <p:nvPr/>
        </p:nvSpPr>
        <p:spPr>
          <a:xfrm>
            <a:off x="1951975" y="3626183"/>
            <a:ext cx="1681087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制度优势</a:t>
            </a:r>
          </a:p>
        </p:txBody>
      </p:sp>
      <p:sp>
        <p:nvSpPr>
          <p:cNvPr id="33" name="Rectangle 28"/>
          <p:cNvSpPr/>
          <p:nvPr/>
        </p:nvSpPr>
        <p:spPr>
          <a:xfrm>
            <a:off x="5685857" y="3626183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文化优势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sp>
        <p:nvSpPr>
          <p:cNvPr id="2" name="Rectangle 28"/>
          <p:cNvSpPr/>
          <p:nvPr/>
        </p:nvSpPr>
        <p:spPr>
          <a:xfrm>
            <a:off x="2941320" y="1347470"/>
            <a:ext cx="5265420" cy="534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         </a:t>
            </a:r>
            <a:r>
              <a:rPr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掌握历史主动的“成功密道”。</a:t>
            </a:r>
          </a:p>
        </p:txBody>
      </p:sp>
      <p:sp>
        <p:nvSpPr>
          <p:cNvPr id="11" name="矩形 10"/>
          <p:cNvSpPr/>
          <p:nvPr/>
        </p:nvSpPr>
        <p:spPr>
          <a:xfrm>
            <a:off x="2331720" y="2021205"/>
            <a:ext cx="6054090" cy="2084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历史大势不可阻挡，但人在其中不是消极被动的，可以凭借深邃的眼光、科学的判断、坚决的行动，积极发挥主动作用，顺势而为、积极作为，在时代洪流中掌握国家和民族的命运。无论是推进理论创新还是坚持独立自主、探索中国道路，无论是秉持胸怀天下还是勇于开拓创新，无论是敢于善于斗争还是建立统一战线，都体现了中国共产党伟大的历史创造精神，是党增强历史自觉、把握历史规律、赢得历史主动的重大认识成果，是指引我们不断取得事业成功的根本之道。</a:t>
            </a:r>
          </a:p>
        </p:txBody>
      </p:sp>
      <p:pic>
        <p:nvPicPr>
          <p:cNvPr id="3" name="图形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910" y="1102360"/>
            <a:ext cx="2309495" cy="32194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35" y="1558264"/>
            <a:ext cx="1155392" cy="11553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96271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胜利之本  成功之道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  <p:bldP spid="2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/>
          <p:nvPr/>
        </p:nvSpPr>
        <p:spPr>
          <a:xfrm>
            <a:off x="1894827" y="2168264"/>
            <a:ext cx="1738235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理论优势</a:t>
            </a:r>
          </a:p>
        </p:txBody>
      </p:sp>
      <p:sp>
        <p:nvSpPr>
          <p:cNvPr id="22" name="Rectangle 28"/>
          <p:cNvSpPr/>
          <p:nvPr/>
        </p:nvSpPr>
        <p:spPr>
          <a:xfrm>
            <a:off x="5647122" y="2036819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道路优势</a:t>
            </a:r>
          </a:p>
        </p:txBody>
      </p:sp>
      <p:sp>
        <p:nvSpPr>
          <p:cNvPr id="28" name="Rectangle 28"/>
          <p:cNvSpPr/>
          <p:nvPr/>
        </p:nvSpPr>
        <p:spPr>
          <a:xfrm>
            <a:off x="1951975" y="3626183"/>
            <a:ext cx="1681087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制度优势</a:t>
            </a:r>
          </a:p>
        </p:txBody>
      </p:sp>
      <p:sp>
        <p:nvSpPr>
          <p:cNvPr id="33" name="Rectangle 28"/>
          <p:cNvSpPr/>
          <p:nvPr/>
        </p:nvSpPr>
        <p:spPr>
          <a:xfrm>
            <a:off x="5685857" y="3626183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文化优势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sp>
        <p:nvSpPr>
          <p:cNvPr id="2" name="Rectangle 28"/>
          <p:cNvSpPr/>
          <p:nvPr/>
        </p:nvSpPr>
        <p:spPr>
          <a:xfrm>
            <a:off x="2941320" y="1347470"/>
            <a:ext cx="5265420" cy="534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         </a:t>
            </a:r>
            <a:r>
              <a:rPr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走在时代前列的“独门秘笈”。</a:t>
            </a:r>
          </a:p>
        </p:txBody>
      </p:sp>
      <p:sp>
        <p:nvSpPr>
          <p:cNvPr id="11" name="矩形 10"/>
          <p:cNvSpPr/>
          <p:nvPr/>
        </p:nvSpPr>
        <p:spPr>
          <a:xfrm>
            <a:off x="2331720" y="2021205"/>
            <a:ext cx="6054090" cy="2416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很多生命力顽强的自然生物，诸如雄鹰、巨蟒，到了一定的生长阶段，都要经受艰难而残酷的自我蜕变考验，完成了就能获得新生，否则就走向死亡。社会组织要保持旺盛的生命力，同样也有自我革命的问题，否则就很难实现自我突破和超越。目前世界上超过百年的大党寥寥无几，大都暮气沉沉、缺乏活力，唯有中国共产党朝气蓬勃、意气风发。我们党之所以永葆青春活力，根本就在于党勇于自我革命，敢于刮骨疗毒、蜕故孳新，保持党的肌体健康。正是靠着这一“绝世武功”，党才历经百年沧桑更加充满活力，始终勇立时代潮头。</a:t>
            </a:r>
          </a:p>
        </p:txBody>
      </p:sp>
      <p:pic>
        <p:nvPicPr>
          <p:cNvPr id="3" name="图形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910" y="1102360"/>
            <a:ext cx="2309495" cy="32194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35" y="1558264"/>
            <a:ext cx="1155392" cy="11553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96271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胜利之本  成功之道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  <p:bldP spid="2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29355" y="2317666"/>
            <a:ext cx="2720312" cy="2720312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343978" y="2476500"/>
            <a:ext cx="6457315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defRPr/>
            </a:pPr>
            <a:r>
              <a:rPr lang="zh-CN" altLang="en-US" sz="5400" b="1" spc="10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" y="4096033"/>
            <a:ext cx="9143999" cy="1047467"/>
            <a:chOff x="1" y="5461377"/>
            <a:chExt cx="12191999" cy="1396623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49258" y="5461377"/>
              <a:ext cx="6342742" cy="139662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" y="5461377"/>
              <a:ext cx="5849256" cy="139662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199286" y="535060"/>
            <a:ext cx="1686631" cy="1686631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750356" y="1281169"/>
            <a:ext cx="5644558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defRPr/>
            </a:pPr>
            <a:r>
              <a:rPr lang="zh-CN" altLang="en-US" sz="4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第三章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" y="0"/>
            <a:ext cx="5011453" cy="8160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742950" y="1325245"/>
            <a:ext cx="7799070" cy="871855"/>
            <a:chOff x="812176" y="2355273"/>
            <a:chExt cx="9888220" cy="1014730"/>
          </a:xfrm>
        </p:grpSpPr>
        <p:grpSp>
          <p:nvGrpSpPr>
            <p:cNvPr id="9" name="组合 8"/>
            <p:cNvGrpSpPr/>
            <p:nvPr/>
          </p:nvGrpSpPr>
          <p:grpSpPr>
            <a:xfrm>
              <a:off x="812176" y="2355273"/>
              <a:ext cx="9888220" cy="1014730"/>
              <a:chOff x="812176" y="2355273"/>
              <a:chExt cx="9888220" cy="1014730"/>
            </a:xfrm>
          </p:grpSpPr>
          <p:sp>
            <p:nvSpPr>
              <p:cNvPr id="7" name="圆角矩形 6"/>
              <p:cNvSpPr/>
              <p:nvPr/>
            </p:nvSpPr>
            <p:spPr>
              <a:xfrm>
                <a:off x="812176" y="2355273"/>
                <a:ext cx="9888220" cy="1014730"/>
              </a:xfrm>
              <a:prstGeom prst="roundRect">
                <a:avLst>
                  <a:gd name="adj" fmla="val 4536"/>
                </a:avLst>
              </a:prstGeom>
              <a:solidFill>
                <a:sysClr val="window" lastClr="FFFFFF">
                  <a:alpha val="50000"/>
                </a:sysClr>
              </a:solidFill>
              <a:ln>
                <a:solidFill>
                  <a:srgbClr val="C00000"/>
                </a:solidFill>
              </a:ln>
            </p:spPr>
            <p:style>
              <a:lnRef idx="2">
                <a:srgbClr val="5B9BD5">
                  <a:shade val="50000"/>
                </a:srgbClr>
              </a:lnRef>
              <a:fillRef idx="1">
                <a:srgbClr val="5B9BD5"/>
              </a:fillRef>
              <a:effectRef idx="0">
                <a:srgbClr val="5B9BD5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" name="直接连接符 5"/>
              <p:cNvCxnSpPr/>
              <p:nvPr/>
            </p:nvCxnSpPr>
            <p:spPr>
              <a:xfrm>
                <a:off x="812176" y="2855971"/>
                <a:ext cx="426664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rgbClr val="5B9BD5"/>
              </a:lnRef>
              <a:fillRef idx="0">
                <a:srgbClr val="5B9BD5"/>
              </a:fillRef>
              <a:effectRef idx="0">
                <a:srgbClr val="5B9BD5"/>
              </a:effectRef>
              <a:fontRef idx="minor">
                <a:sysClr val="windowText" lastClr="000000"/>
              </a:fontRef>
            </p:style>
          </p:cxnSp>
          <p:sp>
            <p:nvSpPr>
              <p:cNvPr id="17" name="椭圆 16"/>
              <p:cNvSpPr/>
              <p:nvPr/>
            </p:nvSpPr>
            <p:spPr>
              <a:xfrm>
                <a:off x="1206205" y="2749752"/>
                <a:ext cx="212437" cy="21243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rgbClr val="5B9BD5">
                  <a:shade val="50000"/>
                </a:srgbClr>
              </a:lnRef>
              <a:fillRef idx="1">
                <a:srgbClr val="5B9BD5"/>
              </a:fillRef>
              <a:effectRef idx="0">
                <a:srgbClr val="5B9BD5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8" name="矩形 17"/>
            <p:cNvSpPr/>
            <p:nvPr/>
          </p:nvSpPr>
          <p:spPr>
            <a:xfrm>
              <a:off x="1619931" y="2411153"/>
              <a:ext cx="8727825" cy="8787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>
                  <a:solidFill>
                    <a:sysClr val="windowText" lastClr="000000"/>
                  </a:solidFill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历史是一条绵延不断的时间长河，人类把握历史需要一个个时间节点，或以一年、五年、十年为计，或以百年、五百年、一千年甚至更长的时间为界，从而赋予了一个个时间段以特殊的意义。站在历史的节点上，人们抚今追昔、彰往察来，总结过往得失、吸取经验教训，以更好走向未来。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743585" y="3049905"/>
            <a:ext cx="7799070" cy="143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 defTabSz="914400">
              <a:lnSpc>
                <a:spcPct val="130000"/>
              </a:lnSpc>
              <a:defRPr/>
            </a:pPr>
            <a:r>
              <a:rPr lang="zh-CN" altLang="en-US" sz="120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今天，我们站在这个具有里程碑意义的历史地平线上，以庄重的仪式感回顾历史、总结经验，不是为了从以往的辉煌中寻找慰藉，更不是为了躺在功劳簿上沾沾自喜，而是为了总结历史经验、了解历史规律、把握历史方向，积蓄新的征途上乘风破浪的力量与勇气。</a:t>
            </a:r>
          </a:p>
          <a:p>
            <a:pPr algn="l" defTabSz="914400">
              <a:lnSpc>
                <a:spcPct val="130000"/>
              </a:lnSpc>
              <a:defRPr/>
            </a:pPr>
            <a:r>
              <a:rPr lang="zh-CN" altLang="en-US" sz="120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2022年全国两会上，习近平总书记把握新的时代方位，观大势、谋全局、明方向，回顾新时代党和人民奋进历程，鲜明提出“五个必由之路”的重大论断，阐明我国发展具有“五个战略性有利条件”，深刻揭示了党和国家事业之所以取得成功的重要原因，为我们在新形势下深入理解党的历史经验提供了思想指引。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743585" y="2397125"/>
            <a:ext cx="6622415" cy="527050"/>
            <a:chOff x="6982996" y="980119"/>
            <a:chExt cx="6622700" cy="784889"/>
          </a:xfrm>
        </p:grpSpPr>
        <p:sp>
          <p:nvSpPr>
            <p:cNvPr id="12" name="文本框 11"/>
            <p:cNvSpPr txBox="1"/>
            <p:nvPr/>
          </p:nvSpPr>
          <p:spPr>
            <a:xfrm>
              <a:off x="7830757" y="1099269"/>
              <a:ext cx="5709531" cy="5021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kumimoji="1" lang="zh-CN" altLang="en-US" sz="160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中国共产党经历了一百年的历史，走过了一个世纪的光辉历程。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982996" y="981065"/>
              <a:ext cx="6622700" cy="781106"/>
            </a:xfrm>
            <a:prstGeom prst="rect">
              <a:avLst/>
            </a:prstGeom>
            <a:noFill/>
            <a:ln w="28575">
              <a:solidFill>
                <a:srgbClr val="D21F1F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982996" y="980119"/>
              <a:ext cx="847761" cy="784889"/>
              <a:chOff x="6982996" y="980119"/>
              <a:chExt cx="847761" cy="784889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6982996" y="981065"/>
                <a:ext cx="847761" cy="776378"/>
              </a:xfrm>
              <a:prstGeom prst="rect">
                <a:avLst/>
              </a:prstGeom>
              <a:solidFill>
                <a:srgbClr val="D21F1F"/>
              </a:solidFill>
              <a:ln>
                <a:noFill/>
              </a:ln>
            </p:spPr>
            <p:style>
              <a:lnRef idx="2">
                <a:srgbClr val="4472C4">
                  <a:shade val="50000"/>
                </a:srgbClr>
              </a:lnRef>
              <a:fillRef idx="1">
                <a:srgbClr val="4472C4"/>
              </a:fillRef>
              <a:effectRef idx="0">
                <a:srgbClr val="4472C4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13812" y="980119"/>
                <a:ext cx="506117" cy="784889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sp>
        <p:nvSpPr>
          <p:cNvPr id="10" name="矩形 9"/>
          <p:cNvSpPr/>
          <p:nvPr/>
        </p:nvSpPr>
        <p:spPr>
          <a:xfrm>
            <a:off x="775335" y="1876425"/>
            <a:ext cx="7799070" cy="87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 defTabSz="914400">
              <a:lnSpc>
                <a:spcPct val="130000"/>
              </a:lnSpc>
              <a:defRPr/>
            </a:pPr>
            <a:r>
              <a:rPr lang="zh-CN" altLang="en-US" sz="110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当今时代正经历着大发展大变革大调整，确定性因素和不确定性因素相互交织，传统安全问题和非传统安全问题叠加出现，可以预见的风险和难以预见的风险接踵而来，使我们前所未有地置身于复杂环境之中。这就需要我们从历史中获得启迪、从经验中寻求智慧，炼就洞若观火的“火眼金睛”，从而正确判断形势、科学预见未来、把握历史主动，以更清晰的方位感和时代感推动事业发展。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775335" y="1223645"/>
            <a:ext cx="4940935" cy="527050"/>
            <a:chOff x="6982996" y="980119"/>
            <a:chExt cx="4941148" cy="784889"/>
          </a:xfrm>
        </p:grpSpPr>
        <p:sp>
          <p:nvSpPr>
            <p:cNvPr id="12" name="文本框 11"/>
            <p:cNvSpPr txBox="1"/>
            <p:nvPr/>
          </p:nvSpPr>
          <p:spPr>
            <a:xfrm>
              <a:off x="7830757" y="1099271"/>
              <a:ext cx="4000672" cy="479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kumimoji="1" lang="zh-CN" altLang="en-US" sz="150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观察时代、把握时代、引领时代的思想武器。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982996" y="981065"/>
              <a:ext cx="4941148" cy="781106"/>
            </a:xfrm>
            <a:prstGeom prst="rect">
              <a:avLst/>
            </a:prstGeom>
            <a:noFill/>
            <a:ln w="28575">
              <a:solidFill>
                <a:srgbClr val="D21F1F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982996" y="980119"/>
              <a:ext cx="847761" cy="784889"/>
              <a:chOff x="6982996" y="980119"/>
              <a:chExt cx="847761" cy="784889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6982996" y="981065"/>
                <a:ext cx="847761" cy="776378"/>
              </a:xfrm>
              <a:prstGeom prst="rect">
                <a:avLst/>
              </a:prstGeom>
              <a:solidFill>
                <a:srgbClr val="D21F1F"/>
              </a:solidFill>
              <a:ln>
                <a:noFill/>
              </a:ln>
            </p:spPr>
            <p:style>
              <a:lnRef idx="2">
                <a:srgbClr val="4472C4">
                  <a:shade val="50000"/>
                </a:srgbClr>
              </a:lnRef>
              <a:fillRef idx="1">
                <a:srgbClr val="4472C4"/>
              </a:fillRef>
              <a:effectRef idx="0">
                <a:srgbClr val="4472C4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13812" y="980119"/>
                <a:ext cx="506117" cy="784889"/>
              </a:xfrm>
              <a:prstGeom prst="rect">
                <a:avLst/>
              </a:prstGeom>
            </p:spPr>
          </p:pic>
        </p:grpSp>
      </p:grpSp>
      <p:sp>
        <p:nvSpPr>
          <p:cNvPr id="3" name="矩形 2"/>
          <p:cNvSpPr/>
          <p:nvPr/>
        </p:nvSpPr>
        <p:spPr>
          <a:xfrm>
            <a:off x="775335" y="3489325"/>
            <a:ext cx="7799070" cy="1099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 defTabSz="914400">
              <a:lnSpc>
                <a:spcPct val="130000"/>
              </a:lnSpc>
              <a:defRPr/>
            </a:pPr>
            <a:r>
              <a:rPr lang="zh-CN" altLang="en-US" sz="110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马克思曾经极而言之，只有一门科学，那就是历史学。从这个意义上说，历史学就是现实学、未来学。今天的很多事情可以在历史上找到影子，历史上发生的很多事情也可以作为今天的镜鉴。1939年，毛泽东同志总结革命斗争经验，把统一战线、武装斗争、党的建设概括为克敌制胜的“三大法宝”，对我们党取得新民主主义革命胜利发挥了重要作用，至今仍然有着重要的时代价值。党的历史经验都是经过实践检验、行之有效的法则，想问题、作决策、办事情要把它作为依据，善于从历史经验中汲取丰厚滋养，增强推动事业发展的定力、魄力、能力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75335" y="2836545"/>
            <a:ext cx="4940936" cy="527050"/>
            <a:chOff x="6982996" y="980119"/>
            <a:chExt cx="4941148" cy="784889"/>
          </a:xfrm>
        </p:grpSpPr>
        <p:sp>
          <p:nvSpPr>
            <p:cNvPr id="5" name="文本框 4"/>
            <p:cNvSpPr txBox="1"/>
            <p:nvPr/>
          </p:nvSpPr>
          <p:spPr>
            <a:xfrm>
              <a:off x="7830757" y="1099271"/>
              <a:ext cx="4001307" cy="479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kumimoji="1" lang="zh-CN" altLang="en-US" sz="150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赢得主动、赢得优势、赢得未来的根本遵循。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6982996" y="981065"/>
              <a:ext cx="4941148" cy="781106"/>
            </a:xfrm>
            <a:prstGeom prst="rect">
              <a:avLst/>
            </a:prstGeom>
            <a:noFill/>
            <a:ln w="28575">
              <a:solidFill>
                <a:srgbClr val="D21F1F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982996" y="980119"/>
              <a:ext cx="847761" cy="784889"/>
              <a:chOff x="6982996" y="980119"/>
              <a:chExt cx="847761" cy="784889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6982996" y="981065"/>
                <a:ext cx="847761" cy="776378"/>
              </a:xfrm>
              <a:prstGeom prst="rect">
                <a:avLst/>
              </a:prstGeom>
              <a:solidFill>
                <a:srgbClr val="D21F1F"/>
              </a:solidFill>
              <a:ln>
                <a:noFill/>
              </a:ln>
            </p:spPr>
            <p:style>
              <a:lnRef idx="2">
                <a:srgbClr val="4472C4">
                  <a:shade val="50000"/>
                </a:srgbClr>
              </a:lnRef>
              <a:fillRef idx="1">
                <a:srgbClr val="4472C4"/>
              </a:fillRef>
              <a:effectRef idx="0">
                <a:srgbClr val="4472C4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13812" y="980119"/>
                <a:ext cx="506117" cy="784889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sp>
        <p:nvSpPr>
          <p:cNvPr id="10" name="矩形 9"/>
          <p:cNvSpPr/>
          <p:nvPr/>
        </p:nvSpPr>
        <p:spPr>
          <a:xfrm>
            <a:off x="775335" y="1876425"/>
            <a:ext cx="7799070" cy="87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 defTabSz="914400">
              <a:lnSpc>
                <a:spcPct val="130000"/>
              </a:lnSpc>
              <a:defRPr/>
            </a:pPr>
            <a:r>
              <a:rPr lang="zh-CN" altLang="en-US" sz="110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十条历史经验，短短60个字，是党的性质宗旨、方向原则、初心使命、政治本色的集中体现，是党百年历史精华之所在、要义之所在。中国共产党之所以有自己独特气质和鲜明品格，最根本的就是有这十条经验的本质规定性，偏离了这些重大原则，就会犯方向性、原则性错误。无论什么时候，无论什么情况下，都要自觉把党的历史经验作为判断重大政治是非的标准，自觉对标对表、找齐看齐，确保立场不移、方向不偏。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775335" y="1223645"/>
            <a:ext cx="4940935" cy="527050"/>
            <a:chOff x="6982996" y="980119"/>
            <a:chExt cx="4941148" cy="784889"/>
          </a:xfrm>
        </p:grpSpPr>
        <p:sp>
          <p:nvSpPr>
            <p:cNvPr id="12" name="文本框 11"/>
            <p:cNvSpPr txBox="1"/>
            <p:nvPr/>
          </p:nvSpPr>
          <p:spPr>
            <a:xfrm>
              <a:off x="7830757" y="1099271"/>
              <a:ext cx="4000672" cy="479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kumimoji="1" lang="zh-CN" altLang="en-US" sz="150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方向问题、原则问题、是非问题的判断依据。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982996" y="981065"/>
              <a:ext cx="4941148" cy="781106"/>
            </a:xfrm>
            <a:prstGeom prst="rect">
              <a:avLst/>
            </a:prstGeom>
            <a:noFill/>
            <a:ln w="28575">
              <a:solidFill>
                <a:srgbClr val="D21F1F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982996" y="980119"/>
              <a:ext cx="847761" cy="784889"/>
              <a:chOff x="6982996" y="980119"/>
              <a:chExt cx="847761" cy="784889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6982996" y="981065"/>
                <a:ext cx="847761" cy="776378"/>
              </a:xfrm>
              <a:prstGeom prst="rect">
                <a:avLst/>
              </a:prstGeom>
              <a:solidFill>
                <a:srgbClr val="D21F1F"/>
              </a:solidFill>
              <a:ln>
                <a:noFill/>
              </a:ln>
            </p:spPr>
            <p:style>
              <a:lnRef idx="2">
                <a:srgbClr val="4472C4">
                  <a:shade val="50000"/>
                </a:srgbClr>
              </a:lnRef>
              <a:fillRef idx="1">
                <a:srgbClr val="4472C4"/>
              </a:fillRef>
              <a:effectRef idx="0">
                <a:srgbClr val="4472C4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13812" y="980119"/>
                <a:ext cx="506117" cy="784889"/>
              </a:xfrm>
              <a:prstGeom prst="rect">
                <a:avLst/>
              </a:prstGeom>
            </p:spPr>
          </p:pic>
        </p:grpSp>
      </p:grpSp>
      <p:sp>
        <p:nvSpPr>
          <p:cNvPr id="3" name="矩形 2"/>
          <p:cNvSpPr/>
          <p:nvPr/>
        </p:nvSpPr>
        <p:spPr>
          <a:xfrm>
            <a:off x="775335" y="3489325"/>
            <a:ext cx="7799070" cy="87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 defTabSz="914400">
              <a:lnSpc>
                <a:spcPct val="130000"/>
              </a:lnSpc>
              <a:defRPr/>
            </a:pPr>
            <a:r>
              <a:rPr lang="zh-CN" altLang="en-US" sz="110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党的历史是最生动、最有说服力的教科书，是最丰富、最有生命力的营养剂。十条历史经验，就是加强党性修养的指南针、坚定理想信念的磨刀石、提高思想政治觉悟的导航仪。学习党的历史，就要深刻领会历史经验的精神内涵，把学史明理、学史增信、学史崇德、学史力行结合起来，把改造主观世界和改造客观世界统一起来，传承红色基因、赓续红色血脉、弘扬红色传统，走好新时代长征路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75335" y="2836545"/>
            <a:ext cx="4940936" cy="527050"/>
            <a:chOff x="6982996" y="980119"/>
            <a:chExt cx="4941148" cy="784889"/>
          </a:xfrm>
        </p:grpSpPr>
        <p:sp>
          <p:nvSpPr>
            <p:cNvPr id="5" name="文本框 4"/>
            <p:cNvSpPr txBox="1"/>
            <p:nvPr/>
          </p:nvSpPr>
          <p:spPr>
            <a:xfrm>
              <a:off x="7830757" y="1099271"/>
              <a:ext cx="4001307" cy="479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kumimoji="1" lang="zh-CN" altLang="en-US" sz="1500">
                  <a:solidFill>
                    <a:sysClr val="windowText" lastClr="000000">
                      <a:lumMod val="85000"/>
                      <a:lumOff val="15000"/>
                    </a:sys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政治觉悟、思想境界、道德水平的重要指引。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6982996" y="981065"/>
              <a:ext cx="4941148" cy="781106"/>
            </a:xfrm>
            <a:prstGeom prst="rect">
              <a:avLst/>
            </a:prstGeom>
            <a:noFill/>
            <a:ln w="28575">
              <a:solidFill>
                <a:srgbClr val="D21F1F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982996" y="980119"/>
              <a:ext cx="847761" cy="784889"/>
              <a:chOff x="6982996" y="980119"/>
              <a:chExt cx="847761" cy="784889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6982996" y="981065"/>
                <a:ext cx="847761" cy="776378"/>
              </a:xfrm>
              <a:prstGeom prst="rect">
                <a:avLst/>
              </a:prstGeom>
              <a:solidFill>
                <a:srgbClr val="D21F1F"/>
              </a:solidFill>
              <a:ln>
                <a:noFill/>
              </a:ln>
            </p:spPr>
            <p:style>
              <a:lnRef idx="2">
                <a:srgbClr val="4472C4">
                  <a:shade val="50000"/>
                </a:srgbClr>
              </a:lnRef>
              <a:fillRef idx="1">
                <a:srgbClr val="4472C4"/>
              </a:fillRef>
              <a:effectRef idx="0">
                <a:srgbClr val="4472C4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13812" y="980119"/>
                <a:ext cx="506117" cy="784889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sp>
        <p:nvSpPr>
          <p:cNvPr id="6" name="矩形 5"/>
          <p:cNvSpPr/>
          <p:nvPr/>
        </p:nvSpPr>
        <p:spPr bwMode="auto">
          <a:xfrm>
            <a:off x="1073785" y="1664970"/>
            <a:ext cx="6809105" cy="2550160"/>
          </a:xfrm>
          <a:prstGeom prst="rect">
            <a:avLst/>
          </a:prstGeom>
          <a:noFill/>
          <a:ln w="19050">
            <a:solidFill>
              <a:srgbClr val="DB2107"/>
            </a:solidFill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字魂105号-简雅黑" panose="00000500000000000000" pitchFamily="2" charset="-122"/>
              <a:ea typeface="字魂105号-简雅黑" panose="00000500000000000000" pitchFamily="2" charset="-122"/>
              <a:cs typeface="字魂105号-简雅黑" panose="00000500000000000000" pitchFamily="2" charset="-122"/>
            </a:endParaRPr>
          </a:p>
        </p:txBody>
      </p:sp>
      <p:sp>
        <p:nvSpPr>
          <p:cNvPr id="7" name="矩形: 圆角 10"/>
          <p:cNvSpPr/>
          <p:nvPr/>
        </p:nvSpPr>
        <p:spPr bwMode="auto">
          <a:xfrm>
            <a:off x="1628140" y="1457325"/>
            <a:ext cx="5224145" cy="381000"/>
          </a:xfrm>
          <a:prstGeom prst="roundRect">
            <a:avLst>
              <a:gd name="adj" fmla="val 50000"/>
            </a:avLst>
          </a:prstGeom>
          <a:solidFill>
            <a:srgbClr val="DB210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字魂105号-简雅黑" panose="00000500000000000000" pitchFamily="2" charset="-122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99870" y="2139315"/>
            <a:ext cx="6101715" cy="1640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80000"/>
              </a:lnSpc>
              <a:buClr>
                <a:schemeClr val="accent1"/>
              </a:buClr>
              <a:defRPr/>
            </a:pPr>
            <a:r>
              <a:rPr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  <a:sym typeface="+mn-lt"/>
              </a:rPr>
              <a:t>繁华散去、斯音已远，让人余韵绕梁、回味悠长的，往往不是黄尘古道上慷慨激烈的刀光剑影、鼓角争鸣，而是历史天空中触动心灵的道理哲思、智慧真谛。当我们以崇敬的心情重温党的历史，以虔诚的态度领悟党的经验，就能强烈感受到内心的无比澎湃和脚下的无穷力量。</a:t>
            </a:r>
          </a:p>
        </p:txBody>
      </p:sp>
      <p:sp>
        <p:nvSpPr>
          <p:cNvPr id="9" name="椭圆 8"/>
          <p:cNvSpPr/>
          <p:nvPr/>
        </p:nvSpPr>
        <p:spPr bwMode="auto">
          <a:xfrm flipH="1">
            <a:off x="1914525" y="3992880"/>
            <a:ext cx="447675" cy="432435"/>
          </a:xfrm>
          <a:prstGeom prst="ellipse">
            <a:avLst/>
          </a:prstGeom>
          <a:solidFill>
            <a:srgbClr val="DB2107"/>
          </a:solidFill>
          <a:ln>
            <a:noFill/>
          </a:ln>
          <a:effectLst>
            <a:outerShdw blurRad="127000" dist="63500" dir="5400000" algn="t" rotWithShape="0">
              <a:schemeClr val="accent2">
                <a:alpha val="30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字魂105号-简雅黑" panose="00000500000000000000" pitchFamily="2" charset="-122"/>
            </a:endParaRPr>
          </a:p>
        </p:txBody>
      </p:sp>
      <p:sp>
        <p:nvSpPr>
          <p:cNvPr id="17" name="椭圆 16"/>
          <p:cNvSpPr/>
          <p:nvPr/>
        </p:nvSpPr>
        <p:spPr bwMode="auto">
          <a:xfrm flipH="1">
            <a:off x="3505835" y="3992880"/>
            <a:ext cx="447675" cy="432435"/>
          </a:xfrm>
          <a:prstGeom prst="ellipse">
            <a:avLst/>
          </a:prstGeom>
          <a:solidFill>
            <a:srgbClr val="DB2107"/>
          </a:solidFill>
          <a:ln>
            <a:noFill/>
          </a:ln>
          <a:effectLst>
            <a:outerShdw blurRad="127000" dist="63500" dir="5400000" algn="t" rotWithShape="0">
              <a:schemeClr val="accent4">
                <a:alpha val="30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字魂105号-简雅黑" panose="00000500000000000000" pitchFamily="2" charset="-122"/>
            </a:endParaRPr>
          </a:p>
        </p:txBody>
      </p:sp>
      <p:sp>
        <p:nvSpPr>
          <p:cNvPr id="18" name="椭圆 17"/>
          <p:cNvSpPr/>
          <p:nvPr/>
        </p:nvSpPr>
        <p:spPr bwMode="auto">
          <a:xfrm flipH="1">
            <a:off x="5097145" y="3992880"/>
            <a:ext cx="447675" cy="432435"/>
          </a:xfrm>
          <a:prstGeom prst="ellipse">
            <a:avLst/>
          </a:prstGeom>
          <a:solidFill>
            <a:srgbClr val="DB2107"/>
          </a:solidFill>
          <a:ln>
            <a:noFill/>
          </a:ln>
          <a:effectLst>
            <a:outerShdw blurRad="127000" dist="63500" dir="5400000" algn="t" rotWithShape="0">
              <a:schemeClr val="accent6">
                <a:alpha val="30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字魂105号-简雅黑" panose="00000500000000000000" pitchFamily="2" charset="-122"/>
            </a:endParaRPr>
          </a:p>
        </p:txBody>
      </p:sp>
      <p:sp>
        <p:nvSpPr>
          <p:cNvPr id="23" name="椭圆 22"/>
          <p:cNvSpPr/>
          <p:nvPr/>
        </p:nvSpPr>
        <p:spPr bwMode="auto">
          <a:xfrm flipH="1">
            <a:off x="6680835" y="3992880"/>
            <a:ext cx="447675" cy="432435"/>
          </a:xfrm>
          <a:prstGeom prst="ellipse">
            <a:avLst/>
          </a:prstGeom>
          <a:solidFill>
            <a:srgbClr val="DB2107"/>
          </a:solidFill>
          <a:ln>
            <a:noFill/>
          </a:ln>
          <a:effectLst>
            <a:outerShdw blurRad="127000" dist="63500" dir="5400000" algn="t" rotWithShape="0">
              <a:schemeClr val="tx2">
                <a:alpha val="30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字魂105号-简雅黑" panose="00000500000000000000" pitchFamily="2" charset="-122"/>
              <a:ea typeface="字魂105号-简雅黑" panose="00000500000000000000" pitchFamily="2" charset="-122"/>
              <a:cs typeface="字魂105号-简雅黑" panose="00000500000000000000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44980" y="1495425"/>
            <a:ext cx="4996180" cy="3124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10000"/>
              </a:lnSpc>
              <a:defRPr sz="32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>
              <a:lnSpc>
                <a:spcPct val="9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105号-简雅黑" panose="00000500000000000000" pitchFamily="2" charset="-122"/>
              </a:rPr>
              <a:t>世纪的钟声，回荡着百年的思考。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7" grpId="0" animBg="1"/>
      <p:bldP spid="18" grpId="0" animBg="1"/>
      <p:bldP spid="23" grpId="0" animBg="1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-135255" y="1256881"/>
            <a:ext cx="2972435" cy="2489988"/>
            <a:chOff x="220827" y="2077372"/>
            <a:chExt cx="3963247" cy="3319984"/>
          </a:xfrm>
        </p:grpSpPr>
        <p:grpSp>
          <p:nvGrpSpPr>
            <p:cNvPr id="13" name="组合 12"/>
            <p:cNvGrpSpPr/>
            <p:nvPr/>
          </p:nvGrpSpPr>
          <p:grpSpPr>
            <a:xfrm>
              <a:off x="220827" y="2713423"/>
              <a:ext cx="3963247" cy="2683933"/>
              <a:chOff x="2034878" y="532711"/>
              <a:chExt cx="7657686" cy="574010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399225" y="532711"/>
                <a:ext cx="4866826" cy="4459901"/>
              </a:xfrm>
              <a:prstGeom prst="rect">
                <a:avLst/>
              </a:prstGeom>
            </p:spPr>
          </p:pic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034878" y="2338038"/>
                <a:ext cx="7657686" cy="3934781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437762" y="533053"/>
                <a:ext cx="2112268" cy="1185674"/>
              </a:xfrm>
              <a:prstGeom prst="rect">
                <a:avLst/>
              </a:prstGeom>
            </p:spPr>
          </p:pic>
        </p:grpSp>
        <p:sp>
          <p:nvSpPr>
            <p:cNvPr id="14" name="文本框 13"/>
            <p:cNvSpPr txBox="1"/>
            <p:nvPr/>
          </p:nvSpPr>
          <p:spPr>
            <a:xfrm>
              <a:off x="1904846" y="2857152"/>
              <a:ext cx="735753" cy="217678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zh-CN" altLang="en-US" sz="2400" b="1">
                  <a:gradFill>
                    <a:gsLst>
                      <a:gs pos="100000">
                        <a:srgbClr val="AA2E28"/>
                      </a:gs>
                      <a:gs pos="61000">
                        <a:srgbClr val="DE270D"/>
                      </a:gs>
                    </a:gsLst>
                    <a:lin ang="5400000" scaled="1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【知识通鉴】</a:t>
              </a: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8" cstate="email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96287" y="2077372"/>
              <a:ext cx="1710665" cy="2956475"/>
            </a:xfrm>
            <a:prstGeom prst="rect">
              <a:avLst/>
            </a:prstGeom>
          </p:spPr>
        </p:pic>
      </p:grpSp>
      <p:sp>
        <p:nvSpPr>
          <p:cNvPr id="5" name="矩形 4"/>
          <p:cNvSpPr/>
          <p:nvPr/>
        </p:nvSpPr>
        <p:spPr bwMode="auto">
          <a:xfrm>
            <a:off x="4362416" y="1689548"/>
            <a:ext cx="4130717" cy="695068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右箭头 9"/>
          <p:cNvSpPr/>
          <p:nvPr/>
        </p:nvSpPr>
        <p:spPr bwMode="auto">
          <a:xfrm>
            <a:off x="4326458" y="1875561"/>
            <a:ext cx="432048" cy="346365"/>
          </a:xfrm>
          <a:prstGeom prst="rightArrow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933107" y="1652633"/>
            <a:ext cx="1464608" cy="750518"/>
          </a:xfrm>
          <a:prstGeom prst="rect">
            <a:avLst/>
          </a:prstGeom>
          <a:gradFill>
            <a:gsLst>
              <a:gs pos="0">
                <a:srgbClr val="C30F0F">
                  <a:lumMod val="90000"/>
                  <a:lumOff val="10000"/>
                </a:srgbClr>
              </a:gs>
              <a:gs pos="45000">
                <a:srgbClr val="C30F0F"/>
              </a:gs>
            </a:gsLst>
            <a:lin ang="5400000" scaled="1"/>
          </a:gradFill>
          <a:ln>
            <a:noFill/>
          </a:ln>
          <a:effectLst>
            <a:outerShdw blurRad="254000" dist="101600" dir="5400000" algn="ctr" rotWithShape="0">
              <a:srgbClr val="C30F0F">
                <a:alpha val="23000"/>
              </a:srgbClr>
            </a:outerShdw>
          </a:effectLst>
        </p:spPr>
        <p:style>
          <a:lnRef idx="2">
            <a:srgbClr val="C00000">
              <a:shade val="50000"/>
            </a:srgbClr>
          </a:lnRef>
          <a:fillRef idx="1">
            <a:srgbClr val="C00000"/>
          </a:fillRef>
          <a:effectRef idx="0">
            <a:srgbClr val="C0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n w="19050">
                <a:noFill/>
              </a:ln>
              <a:gradFill>
                <a:gsLst>
                  <a:gs pos="100000">
                    <a:srgbClr val="E9BE61"/>
                  </a:gs>
                  <a:gs pos="49000">
                    <a:srgbClr val="FEEFAC"/>
                  </a:gs>
                </a:gsLst>
                <a:lin ang="5400000" scaled="0"/>
              </a:gradFill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22"/>
          <p:cNvSpPr txBox="1"/>
          <p:nvPr/>
        </p:nvSpPr>
        <p:spPr>
          <a:xfrm>
            <a:off x="2935989" y="1838191"/>
            <a:ext cx="1390135" cy="39560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defRPr sz="32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ctr"/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十六字诀</a:t>
            </a:r>
          </a:p>
        </p:txBody>
      </p:sp>
      <p:sp>
        <p:nvSpPr>
          <p:cNvPr id="20" name="TextBox 23"/>
          <p:cNvSpPr txBox="1"/>
          <p:nvPr/>
        </p:nvSpPr>
        <p:spPr>
          <a:xfrm>
            <a:off x="4808852" y="1720225"/>
            <a:ext cx="3625585" cy="6451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lvl="0" algn="r">
              <a:lnSpc>
                <a:spcPct val="110000"/>
              </a:lnSpc>
              <a:defRPr>
                <a:solidFill>
                  <a:sysClr val="windowText" lastClr="000000">
                    <a:lumMod val="75000"/>
                    <a:lumOff val="25000"/>
                  </a:sys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是土地革命战争时期中国工农红军游击作战的指导原则，主要内容是“敌进我退、敌驻我扰、敌疲我打、敌退我追”。</a:t>
            </a:r>
          </a:p>
        </p:txBody>
      </p:sp>
      <p:sp>
        <p:nvSpPr>
          <p:cNvPr id="29" name="矩形 28"/>
          <p:cNvSpPr/>
          <p:nvPr/>
        </p:nvSpPr>
        <p:spPr bwMode="auto">
          <a:xfrm>
            <a:off x="3859530" y="2622550"/>
            <a:ext cx="4633595" cy="195072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右箭头 29"/>
          <p:cNvSpPr/>
          <p:nvPr/>
        </p:nvSpPr>
        <p:spPr bwMode="auto">
          <a:xfrm>
            <a:off x="3884295" y="3401060"/>
            <a:ext cx="315595" cy="346075"/>
          </a:xfrm>
          <a:prstGeom prst="rightArrow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2933065" y="2585720"/>
            <a:ext cx="967740" cy="2025650"/>
          </a:xfrm>
          <a:prstGeom prst="rect">
            <a:avLst/>
          </a:prstGeom>
          <a:gradFill>
            <a:gsLst>
              <a:gs pos="0">
                <a:srgbClr val="C30F0F">
                  <a:lumMod val="90000"/>
                  <a:lumOff val="10000"/>
                </a:srgbClr>
              </a:gs>
              <a:gs pos="45000">
                <a:srgbClr val="C30F0F"/>
              </a:gs>
            </a:gsLst>
            <a:lin ang="5400000" scaled="1"/>
          </a:gradFill>
          <a:ln>
            <a:noFill/>
          </a:ln>
          <a:effectLst>
            <a:outerShdw blurRad="254000" dist="101600" dir="5400000" algn="ctr" rotWithShape="0">
              <a:srgbClr val="C30F0F">
                <a:alpha val="23000"/>
              </a:srgbClr>
            </a:outerShdw>
          </a:effectLst>
        </p:spPr>
        <p:style>
          <a:lnRef idx="2">
            <a:srgbClr val="C00000">
              <a:shade val="50000"/>
            </a:srgbClr>
          </a:lnRef>
          <a:fillRef idx="1">
            <a:srgbClr val="C00000"/>
          </a:fillRef>
          <a:effectRef idx="0">
            <a:srgbClr val="C0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n w="19050">
                <a:noFill/>
              </a:ln>
              <a:gradFill>
                <a:gsLst>
                  <a:gs pos="100000">
                    <a:srgbClr val="E9BE61"/>
                  </a:gs>
                  <a:gs pos="49000">
                    <a:srgbClr val="FEEFAC"/>
                  </a:gs>
                </a:gsLst>
                <a:lin ang="5400000" scaled="0"/>
              </a:gradFill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22"/>
          <p:cNvSpPr txBox="1"/>
          <p:nvPr/>
        </p:nvSpPr>
        <p:spPr>
          <a:xfrm>
            <a:off x="3155315" y="2636520"/>
            <a:ext cx="497205" cy="191833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defRPr sz="32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ctr"/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十大军事原则</a:t>
            </a:r>
          </a:p>
        </p:txBody>
      </p:sp>
      <p:sp>
        <p:nvSpPr>
          <p:cNvPr id="33" name="TextBox 23"/>
          <p:cNvSpPr txBox="1"/>
          <p:nvPr/>
        </p:nvSpPr>
        <p:spPr>
          <a:xfrm>
            <a:off x="4199890" y="2640330"/>
            <a:ext cx="4293235" cy="19380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lvl="0" algn="r">
              <a:lnSpc>
                <a:spcPct val="110000"/>
              </a:lnSpc>
              <a:defRPr>
                <a:solidFill>
                  <a:sysClr val="windowText" lastClr="000000">
                    <a:lumMod val="75000"/>
                    <a:lumOff val="25000"/>
                  </a:sys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</a:pPr>
            <a:r>
              <a:rPr sz="1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是毛泽东同志1947年12月提出的，主要内容概括为：一、先打分散和孤立之敌，后打集中和强大之敌。二、先取小城市、中等城市和广大乡村，后取大城市。三、以歼灭敌人有生力量为主要目标，不以保守或夺取城市和地方为主要目标。四、每战集中绝对优势兵力，四面包围敌人，力求全歼，不使漏网。五、不打无准备之仗，不打无把握之仗，每战都应力求有准备，力求在敌我条件对比下有胜利的把握。六、发扬勇敢战斗、不怕牺牲、不怕疲劳和连续作战的作风。七、力求在运动中歼灭敌人，同时，注重阵地攻击战术，夺取敌人的据点和城市。八、在攻城问题上，一切敌人守备薄弱的据点和城市，坚决夺取之。一切敌人有中等程度的守备、而环境又许可加以夺取的据点和城市，相机夺取之。一切敌人守备强固的据点和城市，则等候条件成熟时然后夺取之。九、以俘获敌人的全部武器和大部人员，补充自己。十、善于利用两个战役之间的间隙，休息和整训部队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5"/>
          <p:cNvSpPr>
            <a:spLocks noEditPoints="1"/>
          </p:cNvSpPr>
          <p:nvPr/>
        </p:nvSpPr>
        <p:spPr bwMode="auto">
          <a:xfrm>
            <a:off x="1490980" y="4064000"/>
            <a:ext cx="6162040" cy="255270"/>
          </a:xfrm>
          <a:custGeom>
            <a:avLst/>
            <a:gdLst>
              <a:gd name="T0" fmla="*/ 6073 w 6082"/>
              <a:gd name="T1" fmla="*/ 242 h 273"/>
              <a:gd name="T2" fmla="*/ 5048 w 6082"/>
              <a:gd name="T3" fmla="*/ 243 h 273"/>
              <a:gd name="T4" fmla="*/ 5049 w 6082"/>
              <a:gd name="T5" fmla="*/ 150 h 273"/>
              <a:gd name="T6" fmla="*/ 5528 w 6082"/>
              <a:gd name="T7" fmla="*/ 150 h 273"/>
              <a:gd name="T8" fmla="*/ 5528 w 6082"/>
              <a:gd name="T9" fmla="*/ 0 h 273"/>
              <a:gd name="T10" fmla="*/ 5433 w 6082"/>
              <a:gd name="T11" fmla="*/ 0 h 273"/>
              <a:gd name="T12" fmla="*/ 4753 w 6082"/>
              <a:gd name="T13" fmla="*/ 0 h 273"/>
              <a:gd name="T14" fmla="*/ 0 w 6082"/>
              <a:gd name="T15" fmla="*/ 0 h 273"/>
              <a:gd name="T16" fmla="*/ 0 w 6082"/>
              <a:gd name="T17" fmla="*/ 30 h 273"/>
              <a:gd name="T18" fmla="*/ 4753 w 6082"/>
              <a:gd name="T19" fmla="*/ 30 h 273"/>
              <a:gd name="T20" fmla="*/ 4753 w 6082"/>
              <a:gd name="T21" fmla="*/ 30 h 273"/>
              <a:gd name="T22" fmla="*/ 5333 w 6082"/>
              <a:gd name="T23" fmla="*/ 30 h 273"/>
              <a:gd name="T24" fmla="*/ 5333 w 6082"/>
              <a:gd name="T25" fmla="*/ 121 h 273"/>
              <a:gd name="T26" fmla="*/ 4854 w 6082"/>
              <a:gd name="T27" fmla="*/ 122 h 273"/>
              <a:gd name="T28" fmla="*/ 4854 w 6082"/>
              <a:gd name="T29" fmla="*/ 273 h 273"/>
              <a:gd name="T30" fmla="*/ 6066 w 6082"/>
              <a:gd name="T31" fmla="*/ 272 h 273"/>
              <a:gd name="T32" fmla="*/ 6073 w 6082"/>
              <a:gd name="T33" fmla="*/ 242 h 273"/>
              <a:gd name="T34" fmla="*/ 4947 w 6082"/>
              <a:gd name="T35" fmla="*/ 242 h 273"/>
              <a:gd name="T36" fmla="*/ 4948 w 6082"/>
              <a:gd name="T37" fmla="*/ 152 h 273"/>
              <a:gd name="T38" fmla="*/ 4994 w 6082"/>
              <a:gd name="T39" fmla="*/ 152 h 273"/>
              <a:gd name="T40" fmla="*/ 4992 w 6082"/>
              <a:gd name="T41" fmla="*/ 242 h 273"/>
              <a:gd name="T42" fmla="*/ 4947 w 6082"/>
              <a:gd name="T43" fmla="*/ 242 h 273"/>
              <a:gd name="T44" fmla="*/ 5484 w 6082"/>
              <a:gd name="T45" fmla="*/ 121 h 273"/>
              <a:gd name="T46" fmla="*/ 5483 w 6082"/>
              <a:gd name="T47" fmla="*/ 31 h 273"/>
              <a:gd name="T48" fmla="*/ 5530 w 6082"/>
              <a:gd name="T49" fmla="*/ 31 h 273"/>
              <a:gd name="T50" fmla="*/ 5530 w 6082"/>
              <a:gd name="T51" fmla="*/ 121 h 273"/>
              <a:gd name="T52" fmla="*/ 5484 w 6082"/>
              <a:gd name="T53" fmla="*/ 121 h 273"/>
              <a:gd name="T54" fmla="*/ 4891 w 6082"/>
              <a:gd name="T55" fmla="*/ 152 h 273"/>
              <a:gd name="T56" fmla="*/ 4891 w 6082"/>
              <a:gd name="T57" fmla="*/ 242 h 273"/>
              <a:gd name="T58" fmla="*/ 4845 w 6082"/>
              <a:gd name="T59" fmla="*/ 242 h 273"/>
              <a:gd name="T60" fmla="*/ 4845 w 6082"/>
              <a:gd name="T61" fmla="*/ 152 h 273"/>
              <a:gd name="T62" fmla="*/ 4891 w 6082"/>
              <a:gd name="T63" fmla="*/ 152 h 273"/>
              <a:gd name="T64" fmla="*/ 5432 w 6082"/>
              <a:gd name="T65" fmla="*/ 31 h 273"/>
              <a:gd name="T66" fmla="*/ 5430 w 6082"/>
              <a:gd name="T67" fmla="*/ 121 h 273"/>
              <a:gd name="T68" fmla="*/ 5382 w 6082"/>
              <a:gd name="T69" fmla="*/ 121 h 273"/>
              <a:gd name="T70" fmla="*/ 5380 w 6082"/>
              <a:gd name="T71" fmla="*/ 31 h 273"/>
              <a:gd name="T72" fmla="*/ 5432 w 6082"/>
              <a:gd name="T73" fmla="*/ 31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082" h="273">
                <a:moveTo>
                  <a:pt x="6073" y="242"/>
                </a:moveTo>
                <a:cubicBezTo>
                  <a:pt x="5774" y="242"/>
                  <a:pt x="5250" y="243"/>
                  <a:pt x="5048" y="243"/>
                </a:cubicBezTo>
                <a:cubicBezTo>
                  <a:pt x="4999" y="237"/>
                  <a:pt x="4992" y="162"/>
                  <a:pt x="5049" y="150"/>
                </a:cubicBezTo>
                <a:cubicBezTo>
                  <a:pt x="5528" y="150"/>
                  <a:pt x="5528" y="150"/>
                  <a:pt x="5528" y="150"/>
                </a:cubicBezTo>
                <a:cubicBezTo>
                  <a:pt x="5616" y="142"/>
                  <a:pt x="5610" y="10"/>
                  <a:pt x="5528" y="0"/>
                </a:cubicBezTo>
                <a:cubicBezTo>
                  <a:pt x="5433" y="0"/>
                  <a:pt x="5433" y="0"/>
                  <a:pt x="5433" y="0"/>
                </a:cubicBezTo>
                <a:cubicBezTo>
                  <a:pt x="4753" y="0"/>
                  <a:pt x="4753" y="0"/>
                  <a:pt x="475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0"/>
                  <a:pt x="0" y="30"/>
                  <a:pt x="0" y="30"/>
                </a:cubicBezTo>
                <a:cubicBezTo>
                  <a:pt x="4753" y="30"/>
                  <a:pt x="4753" y="30"/>
                  <a:pt x="4753" y="30"/>
                </a:cubicBezTo>
                <a:cubicBezTo>
                  <a:pt x="4753" y="30"/>
                  <a:pt x="4753" y="30"/>
                  <a:pt x="4753" y="30"/>
                </a:cubicBezTo>
                <a:cubicBezTo>
                  <a:pt x="5333" y="30"/>
                  <a:pt x="5333" y="30"/>
                  <a:pt x="5333" y="30"/>
                </a:cubicBezTo>
                <a:cubicBezTo>
                  <a:pt x="5374" y="37"/>
                  <a:pt x="5383" y="109"/>
                  <a:pt x="5333" y="121"/>
                </a:cubicBezTo>
                <a:cubicBezTo>
                  <a:pt x="4854" y="122"/>
                  <a:pt x="4854" y="122"/>
                  <a:pt x="4854" y="122"/>
                </a:cubicBezTo>
                <a:cubicBezTo>
                  <a:pt x="4755" y="126"/>
                  <a:pt x="4762" y="270"/>
                  <a:pt x="4854" y="273"/>
                </a:cubicBezTo>
                <a:cubicBezTo>
                  <a:pt x="5097" y="273"/>
                  <a:pt x="5713" y="272"/>
                  <a:pt x="6066" y="272"/>
                </a:cubicBezTo>
                <a:cubicBezTo>
                  <a:pt x="6082" y="261"/>
                  <a:pt x="6056" y="251"/>
                  <a:pt x="6073" y="242"/>
                </a:cubicBezTo>
                <a:moveTo>
                  <a:pt x="4947" y="242"/>
                </a:moveTo>
                <a:cubicBezTo>
                  <a:pt x="4905" y="232"/>
                  <a:pt x="4899" y="167"/>
                  <a:pt x="4948" y="152"/>
                </a:cubicBezTo>
                <a:cubicBezTo>
                  <a:pt x="4994" y="152"/>
                  <a:pt x="4994" y="152"/>
                  <a:pt x="4994" y="152"/>
                </a:cubicBezTo>
                <a:cubicBezTo>
                  <a:pt x="4974" y="183"/>
                  <a:pt x="4973" y="213"/>
                  <a:pt x="4992" y="242"/>
                </a:cubicBezTo>
                <a:lnTo>
                  <a:pt x="4947" y="242"/>
                </a:lnTo>
                <a:close/>
                <a:moveTo>
                  <a:pt x="5484" y="121"/>
                </a:moveTo>
                <a:cubicBezTo>
                  <a:pt x="5502" y="95"/>
                  <a:pt x="5501" y="57"/>
                  <a:pt x="5483" y="31"/>
                </a:cubicBezTo>
                <a:cubicBezTo>
                  <a:pt x="5530" y="31"/>
                  <a:pt x="5530" y="31"/>
                  <a:pt x="5530" y="31"/>
                </a:cubicBezTo>
                <a:cubicBezTo>
                  <a:pt x="5569" y="37"/>
                  <a:pt x="5575" y="110"/>
                  <a:pt x="5530" y="121"/>
                </a:cubicBezTo>
                <a:lnTo>
                  <a:pt x="5484" y="121"/>
                </a:lnTo>
                <a:close/>
                <a:moveTo>
                  <a:pt x="4891" y="152"/>
                </a:moveTo>
                <a:cubicBezTo>
                  <a:pt x="4873" y="178"/>
                  <a:pt x="4873" y="216"/>
                  <a:pt x="4891" y="242"/>
                </a:cubicBezTo>
                <a:cubicBezTo>
                  <a:pt x="4845" y="242"/>
                  <a:pt x="4845" y="242"/>
                  <a:pt x="4845" y="242"/>
                </a:cubicBezTo>
                <a:cubicBezTo>
                  <a:pt x="4799" y="222"/>
                  <a:pt x="4808" y="164"/>
                  <a:pt x="4845" y="152"/>
                </a:cubicBezTo>
                <a:lnTo>
                  <a:pt x="4891" y="152"/>
                </a:lnTo>
                <a:close/>
                <a:moveTo>
                  <a:pt x="5432" y="31"/>
                </a:moveTo>
                <a:cubicBezTo>
                  <a:pt x="5469" y="41"/>
                  <a:pt x="5476" y="107"/>
                  <a:pt x="5430" y="121"/>
                </a:cubicBezTo>
                <a:cubicBezTo>
                  <a:pt x="5382" y="121"/>
                  <a:pt x="5382" y="121"/>
                  <a:pt x="5382" y="121"/>
                </a:cubicBezTo>
                <a:cubicBezTo>
                  <a:pt x="5402" y="96"/>
                  <a:pt x="5402" y="55"/>
                  <a:pt x="5380" y="31"/>
                </a:cubicBezTo>
                <a:lnTo>
                  <a:pt x="5432" y="31"/>
                </a:lnTo>
                <a:close/>
              </a:path>
            </a:pathLst>
          </a:custGeom>
          <a:solidFill>
            <a:srgbClr val="DB2107"/>
          </a:solidFill>
          <a:ln>
            <a:solidFill>
              <a:srgbClr val="C00000"/>
            </a:solidFill>
          </a:ln>
          <a:effectLst>
            <a:outerShdw blurRad="127000" dist="63500" dir="2160000" algn="t" rotWithShape="0">
              <a:schemeClr val="tx2">
                <a:alpha val="30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432560" y="1110615"/>
            <a:ext cx="6291580" cy="2933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40000"/>
              </a:lnSpc>
            </a:pPr>
            <a:r>
              <a:rPr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历史总是惊人相似，但不会简单重复。”当我们回望一段历史的时候，不能单纯纠结于历史的具体事件，而要从历史深处撷取有益于现在和未来的经验，才是读懂历史的真正意义所在。饱经世纪沧桑的中国共产党，几多风雨几多磨砺，几经坎坷几经淬炼，几回挫折几回奋起，演绎了一场场惊心动魄、扣人心弦的历史活剧。今天，回味百年奋斗的历史大剧，久久回荡在人们心中的，是那些无数先辈用鲜血和汗水浇灌出来的历史之花，是穿越时空、烛照当下、远观未来的智慧之光。</a:t>
            </a:r>
          </a:p>
          <a:p>
            <a:pPr algn="l">
              <a:lnSpc>
                <a:spcPct val="140000"/>
              </a:lnSpc>
            </a:pPr>
            <a:r>
              <a:rPr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风雨如晦风雨兼程，大道如砥大道直行。这一百年的苦难辉煌，这一百年的浴血荣光，映照着一个政党矢志不渝的追寻与奋斗，承载着一个民族刻骨铭心的磨难与觉醒，记录着一个国家日新月异的发展与变化。过去一百年，我们党、民族和国家经受的苦难、遇到的考验、创造的奇迹是人世间少有的，但所有的得失成败、兴衰荣辱都是弥足珍贵的精神财富，源源不断地增长着我们的智慧和勇气，使党领导人民信心百倍地走向未来。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3" name="直接连接符 22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A25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1022765" y="208375"/>
            <a:ext cx="1808238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sz="28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</a:t>
            </a:r>
            <a:r>
              <a:rPr lang="en-US" altLang="zh-CN" sz="28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sz="28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言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504088" y="208375"/>
            <a:ext cx="108061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FFFF"/>
                </a:solidFill>
              </a:rPr>
              <a:t>https://www.ypppt.com/</a:t>
            </a:r>
            <a:endParaRPr lang="zh-CN" alt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-149225" y="1314666"/>
            <a:ext cx="2972435" cy="2489988"/>
            <a:chOff x="220827" y="2077372"/>
            <a:chExt cx="3963247" cy="3319984"/>
          </a:xfrm>
        </p:grpSpPr>
        <p:grpSp>
          <p:nvGrpSpPr>
            <p:cNvPr id="13" name="组合 12"/>
            <p:cNvGrpSpPr/>
            <p:nvPr/>
          </p:nvGrpSpPr>
          <p:grpSpPr>
            <a:xfrm>
              <a:off x="220827" y="2713423"/>
              <a:ext cx="3963247" cy="2683933"/>
              <a:chOff x="2034878" y="532711"/>
              <a:chExt cx="7657686" cy="574010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399225" y="532711"/>
                <a:ext cx="4866826" cy="4459901"/>
              </a:xfrm>
              <a:prstGeom prst="rect">
                <a:avLst/>
              </a:prstGeom>
            </p:spPr>
          </p:pic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034878" y="2338038"/>
                <a:ext cx="7657686" cy="3934781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437762" y="533053"/>
                <a:ext cx="2112268" cy="1185674"/>
              </a:xfrm>
              <a:prstGeom prst="rect">
                <a:avLst/>
              </a:prstGeom>
            </p:spPr>
          </p:pic>
        </p:grpSp>
        <p:sp>
          <p:nvSpPr>
            <p:cNvPr id="14" name="文本框 13"/>
            <p:cNvSpPr txBox="1"/>
            <p:nvPr/>
          </p:nvSpPr>
          <p:spPr>
            <a:xfrm>
              <a:off x="1904846" y="2857152"/>
              <a:ext cx="735753" cy="217678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zh-CN" altLang="en-US" sz="2400" b="1">
                  <a:gradFill>
                    <a:gsLst>
                      <a:gs pos="100000">
                        <a:srgbClr val="AA2E28"/>
                      </a:gs>
                      <a:gs pos="61000">
                        <a:srgbClr val="DE270D"/>
                      </a:gs>
                    </a:gsLst>
                    <a:lin ang="5400000" scaled="1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【知识通鉴】</a:t>
              </a: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8" cstate="email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96287" y="2077372"/>
              <a:ext cx="1710665" cy="2956475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/>
        </p:nvSpPr>
        <p:spPr bwMode="auto">
          <a:xfrm>
            <a:off x="3891280" y="1834515"/>
            <a:ext cx="4384675" cy="218821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4546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右箭头 29"/>
          <p:cNvSpPr/>
          <p:nvPr/>
        </p:nvSpPr>
        <p:spPr bwMode="auto">
          <a:xfrm>
            <a:off x="3932555" y="2753360"/>
            <a:ext cx="431165" cy="346075"/>
          </a:xfrm>
          <a:prstGeom prst="rightArrow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2964815" y="1810385"/>
            <a:ext cx="967740" cy="2232025"/>
          </a:xfrm>
          <a:prstGeom prst="rect">
            <a:avLst/>
          </a:prstGeom>
          <a:gradFill>
            <a:gsLst>
              <a:gs pos="0">
                <a:srgbClr val="C30F0F">
                  <a:lumMod val="90000"/>
                  <a:lumOff val="10000"/>
                </a:srgbClr>
              </a:gs>
              <a:gs pos="45000">
                <a:srgbClr val="C30F0F"/>
              </a:gs>
            </a:gsLst>
            <a:lin ang="5400000" scaled="1"/>
          </a:gradFill>
          <a:ln>
            <a:noFill/>
          </a:ln>
          <a:effectLst>
            <a:outerShdw blurRad="254000" dist="101600" dir="5400000" algn="ctr" rotWithShape="0">
              <a:srgbClr val="C30F0F">
                <a:alpha val="23000"/>
              </a:srgbClr>
            </a:outerShdw>
          </a:effectLst>
        </p:spPr>
        <p:style>
          <a:lnRef idx="2">
            <a:srgbClr val="C00000">
              <a:shade val="50000"/>
            </a:srgbClr>
          </a:lnRef>
          <a:fillRef idx="1">
            <a:srgbClr val="C00000"/>
          </a:fillRef>
          <a:effectRef idx="0">
            <a:srgbClr val="C0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800">
              <a:ln w="19050">
                <a:noFill/>
              </a:ln>
              <a:gradFill>
                <a:gsLst>
                  <a:gs pos="100000">
                    <a:srgbClr val="E9BE61"/>
                  </a:gs>
                  <a:gs pos="49000">
                    <a:srgbClr val="FEEFAC"/>
                  </a:gs>
                </a:gsLst>
                <a:lin ang="5400000" scaled="0"/>
              </a:gradFill>
              <a:ea typeface="思源宋体 CN Light" panose="02020300000000000000" pitchFamily="18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22"/>
          <p:cNvSpPr txBox="1"/>
          <p:nvPr/>
        </p:nvSpPr>
        <p:spPr>
          <a:xfrm>
            <a:off x="3199765" y="2325370"/>
            <a:ext cx="497205" cy="130937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defRPr sz="3200" i="0" spc="0">
                <a:ln w="19050">
                  <a:noFill/>
                </a:ln>
                <a:gradFill>
                  <a:gsLst>
                    <a:gs pos="100000">
                      <a:srgbClr val="E9BE61"/>
                    </a:gs>
                    <a:gs pos="49000">
                      <a:srgbClr val="FEEFAC"/>
                    </a:gs>
                  </a:gsLst>
                  <a:lin ang="5400000" scaled="0"/>
                </a:gradFill>
                <a:effectLst/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</a:lstStyle>
          <a:p>
            <a:pPr algn="ctr"/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十大关系</a:t>
            </a:r>
          </a:p>
        </p:txBody>
      </p:sp>
      <p:sp>
        <p:nvSpPr>
          <p:cNvPr id="33" name="TextBox 23"/>
          <p:cNvSpPr txBox="1"/>
          <p:nvPr/>
        </p:nvSpPr>
        <p:spPr>
          <a:xfrm>
            <a:off x="4363720" y="1974215"/>
            <a:ext cx="3912235" cy="19088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lvl="0" algn="r">
              <a:lnSpc>
                <a:spcPct val="110000"/>
              </a:lnSpc>
              <a:defRPr>
                <a:solidFill>
                  <a:sysClr val="windowText" lastClr="000000">
                    <a:lumMod val="75000"/>
                    <a:lumOff val="25000"/>
                  </a:sys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微软雅黑" panose="020B0503020204020204" pitchFamily="34" charset="-122"/>
              </a:defRPr>
            </a:lvl1pPr>
          </a:lstStyle>
          <a:p>
            <a:pPr algn="l">
              <a:lnSpc>
                <a:spcPct val="130000"/>
              </a:lnSpc>
            </a:pPr>
            <a:r>
              <a:rPr sz="13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是毛泽东同志在1956 年提出的社会主义建设必须处理好的重大关系，包括重工业和轻工业、农业的关系，沿海工业和内地工业的关系，经济建设和国防建设的关系，国家、生产单位和生产者个人的关系，中央和地方的关系，汉族和少数民族的关系，党和非党的关系，革命和反革命的关系，是非关系，中国和外国的关系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-149225" y="1314666"/>
            <a:ext cx="2972435" cy="2489988"/>
            <a:chOff x="220827" y="2077372"/>
            <a:chExt cx="3963247" cy="3319984"/>
          </a:xfrm>
        </p:grpSpPr>
        <p:grpSp>
          <p:nvGrpSpPr>
            <p:cNvPr id="13" name="组合 12"/>
            <p:cNvGrpSpPr/>
            <p:nvPr/>
          </p:nvGrpSpPr>
          <p:grpSpPr>
            <a:xfrm>
              <a:off x="220827" y="2713423"/>
              <a:ext cx="3963247" cy="2683933"/>
              <a:chOff x="2034878" y="532711"/>
              <a:chExt cx="7657686" cy="574010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399225" y="532711"/>
                <a:ext cx="4866826" cy="4459901"/>
              </a:xfrm>
              <a:prstGeom prst="rect">
                <a:avLst/>
              </a:prstGeom>
            </p:spPr>
          </p:pic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034878" y="2338038"/>
                <a:ext cx="7657686" cy="3934781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437762" y="533053"/>
                <a:ext cx="2112268" cy="1185674"/>
              </a:xfrm>
              <a:prstGeom prst="rect">
                <a:avLst/>
              </a:prstGeom>
            </p:spPr>
          </p:pic>
        </p:grpSp>
        <p:sp>
          <p:nvSpPr>
            <p:cNvPr id="14" name="文本框 13"/>
            <p:cNvSpPr txBox="1"/>
            <p:nvPr/>
          </p:nvSpPr>
          <p:spPr>
            <a:xfrm>
              <a:off x="1904846" y="2857152"/>
              <a:ext cx="735753" cy="217678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zh-CN" altLang="en-US" sz="2400" b="1">
                  <a:gradFill>
                    <a:gsLst>
                      <a:gs pos="100000">
                        <a:srgbClr val="AA2E28"/>
                      </a:gs>
                      <a:gs pos="61000">
                        <a:srgbClr val="DE270D"/>
                      </a:gs>
                    </a:gsLst>
                    <a:lin ang="5400000" scaled="1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【今日史记】</a:t>
              </a: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8" cstate="email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96287" y="2077372"/>
              <a:ext cx="1710665" cy="2956475"/>
            </a:xfrm>
            <a:prstGeom prst="rect">
              <a:avLst/>
            </a:prstGeom>
          </p:spPr>
        </p:pic>
      </p:grpSp>
      <p:sp>
        <p:nvSpPr>
          <p:cNvPr id="7" name="TextBox 42"/>
          <p:cNvSpPr txBox="1">
            <a:spLocks noChangeArrowheads="1"/>
          </p:cNvSpPr>
          <p:nvPr/>
        </p:nvSpPr>
        <p:spPr bwMode="auto">
          <a:xfrm>
            <a:off x="3204845" y="2176780"/>
            <a:ext cx="5412740" cy="188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rgbClr val="4D4D4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anose="020B0604020202020204" pitchFamily="34" charset="0"/>
                <a:ea typeface="仿宋_GB2312" panose="02010609030101010101" pitchFamily="49" charset="-122"/>
                <a:cs typeface="仿宋_GB2312" panose="0201060903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panose="02010609030101010101" pitchFamily="49" charset="-122"/>
              </a:defRPr>
            </a:lvl9pPr>
          </a:lstStyle>
          <a:p>
            <a:pPr lvl="0">
              <a:lnSpc>
                <a:spcPts val="2800"/>
              </a:lnSpc>
              <a:spcBef>
                <a:spcPct val="0"/>
              </a:spcBef>
              <a:buNone/>
              <a:tabLst>
                <a:tab pos="1709420" algn="l"/>
              </a:tabLst>
              <a:defRPr/>
            </a:pPr>
            <a:r>
              <a:rPr sz="120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pitchFamily="34" charset="-122"/>
                <a:sym typeface="字魂58号-创中黑" panose="00000500000000000000" pitchFamily="2" charset="-122"/>
              </a:rPr>
              <a:t>江西省赣州市南康区把学习党史同总结经验、立德修身、推动工作结合起来，通过开展微信公众号网上留言活动、举办“学党史，话廉洁”主题活动、构筑领导干部“八小时以外”护廉网、组织观看警示教育片等，将党史学习教育和党风廉政教育有机贯通、一体推进，力促广大党员干部和公职人员筑牢思想防线、守住纪律底线、远离腐败红线。</a:t>
            </a:r>
          </a:p>
        </p:txBody>
      </p:sp>
      <p:sp>
        <p:nvSpPr>
          <p:cNvPr id="9" name="矩形: 圆角 37"/>
          <p:cNvSpPr/>
          <p:nvPr/>
        </p:nvSpPr>
        <p:spPr>
          <a:xfrm flipV="1">
            <a:off x="3275965" y="2080895"/>
            <a:ext cx="3465830" cy="762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rgbClr val="E70003">
              <a:shade val="50000"/>
            </a:srgbClr>
          </a:lnRef>
          <a:fillRef idx="1">
            <a:srgbClr val="E70003"/>
          </a:fillRef>
          <a:effectRef idx="0">
            <a:srgbClr val="E70003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1050">
                <a:solidFill>
                  <a:srgbClr val="FFFF00"/>
                </a:solidFill>
                <a:latin typeface="Calibri"/>
                <a:ea typeface="宋体" panose="02010600030101010101" pitchFamily="2" charset="-122"/>
                <a:cs typeface="等线" charset="0"/>
                <a:sym typeface="等线" charset="0"/>
              </a:rPr>
              <a:t> </a:t>
            </a:r>
            <a:endParaRPr lang="en-US" altLang="zh-CN" sz="1050">
              <a:solidFill>
                <a:srgbClr val="FFFF00"/>
              </a:solidFill>
              <a:latin typeface="Calibri"/>
              <a:ea typeface="宋体" panose="02010600030101010101" pitchFamily="2" charset="-122"/>
              <a:cs typeface="+mn-ea"/>
              <a:sym typeface="等线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 flipH="1" flipV="1">
            <a:off x="3276121" y="1849931"/>
            <a:ext cx="510455" cy="144542"/>
            <a:chOff x="9409135" y="1627289"/>
            <a:chExt cx="680607" cy="192723"/>
          </a:xfrm>
        </p:grpSpPr>
        <p:sp>
          <p:nvSpPr>
            <p:cNvPr id="11" name="Oval 25"/>
            <p:cNvSpPr/>
            <p:nvPr/>
          </p:nvSpPr>
          <p:spPr>
            <a:xfrm>
              <a:off x="9897019" y="1627289"/>
              <a:ext cx="192723" cy="192723"/>
            </a:xfrm>
            <a:prstGeom prst="ellips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en-US" sz="266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字魂59号-创粗黑" panose="00000500000000000000" pitchFamily="2" charset="-122"/>
              </a:endParaRPr>
            </a:p>
          </p:txBody>
        </p:sp>
        <p:cxnSp>
          <p:nvCxnSpPr>
            <p:cNvPr id="5" name="Straight Connector 24"/>
            <p:cNvCxnSpPr/>
            <p:nvPr/>
          </p:nvCxnSpPr>
          <p:spPr>
            <a:xfrm flipV="1">
              <a:off x="9409135" y="1724590"/>
              <a:ext cx="482310" cy="0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ysDot"/>
              <a:miter lim="800000"/>
            </a:ln>
            <a:effectLst/>
          </p:spPr>
        </p:cxnSp>
      </p:grpSp>
      <p:sp>
        <p:nvSpPr>
          <p:cNvPr id="8" name="Aitds20"/>
          <p:cNvSpPr txBox="1"/>
          <p:nvPr/>
        </p:nvSpPr>
        <p:spPr>
          <a:xfrm>
            <a:off x="3790315" y="1676400"/>
            <a:ext cx="2759075" cy="410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sz="16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字魂59号-创粗黑" panose="00000500000000000000" pitchFamily="2" charset="-122"/>
              </a:rPr>
              <a:t>江西南康学党史育清廉正气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-149225" y="1314666"/>
            <a:ext cx="2972435" cy="2489988"/>
            <a:chOff x="220827" y="2077372"/>
            <a:chExt cx="3963247" cy="3319984"/>
          </a:xfrm>
        </p:grpSpPr>
        <p:grpSp>
          <p:nvGrpSpPr>
            <p:cNvPr id="13" name="组合 12"/>
            <p:cNvGrpSpPr/>
            <p:nvPr/>
          </p:nvGrpSpPr>
          <p:grpSpPr>
            <a:xfrm>
              <a:off x="220827" y="2713423"/>
              <a:ext cx="3963247" cy="2683933"/>
              <a:chOff x="2034878" y="532711"/>
              <a:chExt cx="7657686" cy="574010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399225" y="532711"/>
                <a:ext cx="4866826" cy="4459901"/>
              </a:xfrm>
              <a:prstGeom prst="rect">
                <a:avLst/>
              </a:prstGeom>
            </p:spPr>
          </p:pic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034878" y="2338038"/>
                <a:ext cx="7657686" cy="3934781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437762" y="533053"/>
                <a:ext cx="2112268" cy="1185674"/>
              </a:xfrm>
              <a:prstGeom prst="rect">
                <a:avLst/>
              </a:prstGeom>
            </p:spPr>
          </p:pic>
        </p:grpSp>
        <p:sp>
          <p:nvSpPr>
            <p:cNvPr id="14" name="文本框 13"/>
            <p:cNvSpPr txBox="1"/>
            <p:nvPr/>
          </p:nvSpPr>
          <p:spPr>
            <a:xfrm>
              <a:off x="1904846" y="2857152"/>
              <a:ext cx="735753" cy="217678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zh-CN" altLang="en-US" sz="2400" b="1">
                  <a:gradFill>
                    <a:gsLst>
                      <a:gs pos="100000">
                        <a:srgbClr val="AA2E28"/>
                      </a:gs>
                      <a:gs pos="61000">
                        <a:srgbClr val="DE270D"/>
                      </a:gs>
                    </a:gsLst>
                    <a:lin ang="5400000" scaled="1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【问与答】</a:t>
              </a: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7" cstate="email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96287" y="2077372"/>
              <a:ext cx="1710665" cy="2956475"/>
            </a:xfrm>
            <a:prstGeom prst="rect">
              <a:avLst/>
            </a:prstGeom>
          </p:spPr>
        </p:pic>
      </p:grpSp>
      <p:sp>
        <p:nvSpPr>
          <p:cNvPr id="52" name="文本框 51"/>
          <p:cNvSpPr txBox="1"/>
          <p:nvPr/>
        </p:nvSpPr>
        <p:spPr>
          <a:xfrm>
            <a:off x="4657725" y="1422400"/>
            <a:ext cx="2863215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i="1" kern="1800">
                <a:ln w="3175">
                  <a:noFill/>
                </a:ln>
                <a:gradFill>
                  <a:gsLst>
                    <a:gs pos="1000">
                      <a:srgbClr val="FFC000"/>
                    </a:gs>
                    <a:gs pos="55000">
                      <a:srgbClr val="FFC000">
                        <a:lumMod val="5000"/>
                        <a:lumOff val="95000"/>
                      </a:srgbClr>
                    </a:gs>
                  </a:gsLst>
                  <a:lin ang="16200000" scaled="1"/>
                </a:gradFill>
                <a:effectLst>
                  <a:outerShdw dist="76200" dir="2700000" algn="tl" rotWithShape="0">
                    <a:prstClr val="black">
                      <a:alpha val="30000"/>
                    </a:prstClr>
                  </a:outerShdw>
                </a:effectLst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ea"/>
              </a:defRPr>
            </a:lvl1pPr>
          </a:lstStyle>
          <a:p>
            <a:r>
              <a:rPr lang="zh-CN" altLang="en-US" sz="1800" i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什么是“五个必由之路”？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3265170" y="2332355"/>
            <a:ext cx="5130165" cy="22625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Aft>
                <a:spcPts val="1000"/>
              </a:spcAft>
              <a:buNone/>
              <a:defRPr sz="2000" b="0" i="0" kern="2200">
                <a:ln w="12700">
                  <a:noFill/>
                </a:ln>
                <a:solidFill>
                  <a:prstClr val="black"/>
                </a:solidFill>
                <a:effectLst/>
                <a:latin typeface="字魂58号-创中黑" panose="00000500000000000000" pitchFamily="2" charset="-122"/>
                <a:ea typeface="字魂58号-创中黑" panose="00000500000000000000" pitchFamily="2" charset="-122"/>
              </a:defRPr>
            </a:lvl1pPr>
          </a:lstStyle>
          <a:p>
            <a:pPr algn="l">
              <a:lnSpc>
                <a:spcPct val="140000"/>
              </a:lnSpc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2022年3月5日，习近平总书记在参加十三届全国人大五次会议内蒙古代表团审议时，鲜明提出“五个必由之路”的重大论断。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一、坚持党的全面领导是坚持和发展中国特色社会主义的必由之路；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二、中国特色社会主义是实现中华民族伟大复兴的必由之路；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三、团结奋斗是中国人民创造历史伟业的必由之路；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四、贯彻新发展理念是新时代我国发展壮大的必由之路；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五、全面从严治党是党永葆生机活力、走好新的赶考之路的必由之路。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038607" y="1165035"/>
            <a:ext cx="1175656" cy="1067032"/>
            <a:chOff x="5945002" y="2652840"/>
            <a:chExt cx="1175656" cy="1067032"/>
          </a:xfrm>
        </p:grpSpPr>
        <p:grpSp>
          <p:nvGrpSpPr>
            <p:cNvPr id="15" name="组合 14"/>
            <p:cNvGrpSpPr/>
            <p:nvPr/>
          </p:nvGrpSpPr>
          <p:grpSpPr>
            <a:xfrm>
              <a:off x="5945002" y="2652840"/>
              <a:ext cx="1175656" cy="1067032"/>
              <a:chOff x="874594" y="2009280"/>
              <a:chExt cx="1667960" cy="1513851"/>
            </a:xfrm>
          </p:grpSpPr>
          <p:sp>
            <p:nvSpPr>
              <p:cNvPr id="66" name="椭圆 65"/>
              <p:cNvSpPr/>
              <p:nvPr/>
            </p:nvSpPr>
            <p:spPr>
              <a:xfrm rot="20700000" flipH="1">
                <a:off x="1271436" y="2009280"/>
                <a:ext cx="1271118" cy="1271119"/>
              </a:xfrm>
              <a:prstGeom prst="ellipse">
                <a:avLst/>
              </a:prstGeom>
              <a:solidFill>
                <a:sysClr val="window" lastClr="FFFFFF"/>
              </a:solidFill>
              <a:ln w="28575">
                <a:solidFill>
                  <a:sysClr val="windowText" lastClr="000000">
                    <a:lumMod val="75000"/>
                    <a:lumOff val="25000"/>
                  </a:sysClr>
                </a:solidFill>
              </a:ln>
            </p:spPr>
            <p:style>
              <a:lnRef idx="2">
                <a:srgbClr val="5B9BD5">
                  <a:shade val="50000"/>
                </a:srgbClr>
              </a:lnRef>
              <a:fillRef idx="1">
                <a:srgbClr val="5B9BD5"/>
              </a:fillRef>
              <a:effectRef idx="0">
                <a:srgbClr val="5B9BD5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  <p:sp>
            <p:nvSpPr>
              <p:cNvPr id="67" name="圆角矩形 66"/>
              <p:cNvSpPr/>
              <p:nvPr/>
            </p:nvSpPr>
            <p:spPr>
              <a:xfrm rot="2700000" flipH="1" flipV="1">
                <a:off x="1138353" y="3080836"/>
                <a:ext cx="178536" cy="706054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ysClr val="window" lastClr="FFFFFF"/>
                </a:solidFill>
              </a:ln>
              <a:effectLst/>
            </p:spPr>
            <p:style>
              <a:lnRef idx="2">
                <a:srgbClr val="5B9BD5">
                  <a:shade val="50000"/>
                </a:srgbClr>
              </a:lnRef>
              <a:fillRef idx="1">
                <a:srgbClr val="5B9BD5"/>
              </a:fillRef>
              <a:effectRef idx="0">
                <a:srgbClr val="5B9BD5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</p:grpSp>
        <p:sp>
          <p:nvSpPr>
            <p:cNvPr id="68" name="文本框 67"/>
            <p:cNvSpPr txBox="1"/>
            <p:nvPr/>
          </p:nvSpPr>
          <p:spPr>
            <a:xfrm>
              <a:off x="6315207" y="2657285"/>
              <a:ext cx="504190" cy="10045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 i="1" kern="1800">
                  <a:ln w="3175">
                    <a:noFill/>
                  </a:ln>
                  <a:gradFill>
                    <a:gsLst>
                      <a:gs pos="1000">
                        <a:srgbClr val="FFC000"/>
                      </a:gs>
                      <a:gs pos="55000">
                        <a:srgbClr val="FFC000">
                          <a:lumMod val="5000"/>
                          <a:lumOff val="95000"/>
                        </a:srgbClr>
                      </a:gs>
                    </a:gsLst>
                    <a:lin ang="16200000" scaled="1"/>
                  </a:gradFill>
                  <a:effectLst>
                    <a:outerShdw dist="76200" dir="2700000" algn="tl" rotWithShape="0">
                      <a:prstClr val="black">
                        <a:alpha val="30000"/>
                      </a:prstClr>
                    </a:outerShdw>
                  </a:effectLst>
                  <a:latin typeface="字魂35号-经典雅黑" panose="02000000000000000000" pitchFamily="2" charset="-122"/>
                  <a:ea typeface="字魂35号-经典雅黑" panose="02000000000000000000" pitchFamily="2" charset="-122"/>
                  <a:cs typeface="+mn-ea"/>
                </a:defRPr>
              </a:lvl1pPr>
            </a:lstStyle>
            <a:p>
              <a:pPr>
                <a:lnSpc>
                  <a:spcPct val="90000"/>
                </a:lnSpc>
              </a:pPr>
              <a:r>
                <a:rPr lang="zh-CN" altLang="en-US" sz="6600" i="0">
                  <a:solidFill>
                    <a:srgbClr val="C00000"/>
                  </a:solidFill>
                  <a:effectLst/>
                  <a:latin typeface="汉仪雅酷黑简" panose="00020600040101010101" charset="-122"/>
                  <a:ea typeface="汉仪雅酷黑简" panose="00020600040101010101" charset="-122"/>
                  <a:sym typeface="字魂58号-创中黑" panose="00000500000000000000" pitchFamily="2" charset="-122"/>
                </a:rPr>
                <a:t>？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4400550" y="1760855"/>
            <a:ext cx="3119755" cy="205105"/>
            <a:chOff x="3983378" y="3841571"/>
            <a:chExt cx="2804571" cy="204994"/>
          </a:xfrm>
        </p:grpSpPr>
        <p:grpSp>
          <p:nvGrpSpPr>
            <p:cNvPr id="70" name="组合 69"/>
            <p:cNvGrpSpPr/>
            <p:nvPr/>
          </p:nvGrpSpPr>
          <p:grpSpPr>
            <a:xfrm>
              <a:off x="3983378" y="3841571"/>
              <a:ext cx="1653494" cy="162851"/>
              <a:chOff x="3452086" y="2109872"/>
              <a:chExt cx="3581174" cy="352705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3452086" y="2109872"/>
                <a:ext cx="218622" cy="218613"/>
              </a:xfrm>
              <a:prstGeom prst="ellips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rgbClr val="5B9BD5"/>
              </a:lnRef>
              <a:fillRef idx="0">
                <a:srgbClr val="5B9BD5"/>
              </a:fillRef>
              <a:effectRef idx="0">
                <a:srgbClr val="5B9BD5"/>
              </a:effectRef>
              <a:fontRef idx="minor">
                <a:sysClr val="windowText" lastClr="000000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  <p:sp>
            <p:nvSpPr>
              <p:cNvPr id="73" name="任意多边形 72"/>
              <p:cNvSpPr/>
              <p:nvPr/>
            </p:nvSpPr>
            <p:spPr>
              <a:xfrm>
                <a:off x="3627120" y="2286000"/>
                <a:ext cx="3406140" cy="176577"/>
              </a:xfrm>
              <a:custGeom>
                <a:avLst/>
                <a:gdLst>
                  <a:gd name="connsiteX0" fmla="*/ 0 w 3406140"/>
                  <a:gd name="connsiteY0" fmla="*/ 0 h 259080"/>
                  <a:gd name="connsiteX1" fmla="*/ 259080 w 3406140"/>
                  <a:gd name="connsiteY1" fmla="*/ 259080 h 259080"/>
                  <a:gd name="connsiteX2" fmla="*/ 3406140 w 3406140"/>
                  <a:gd name="connsiteY2" fmla="*/ 259080 h 259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06140" h="259077">
                    <a:moveTo>
                      <a:pt x="0" y="0"/>
                    </a:moveTo>
                    <a:lnTo>
                      <a:pt x="259080" y="259080"/>
                    </a:lnTo>
                    <a:lnTo>
                      <a:pt x="3406140" y="259080"/>
                    </a:lnTo>
                  </a:path>
                </a:pathLst>
              </a:custGeom>
              <a:ln w="19050">
                <a:solidFill>
                  <a:srgbClr val="C00000"/>
                </a:solidFill>
              </a:ln>
            </p:spPr>
            <p:style>
              <a:lnRef idx="1">
                <a:srgbClr val="5B9BD5"/>
              </a:lnRef>
              <a:fillRef idx="0">
                <a:srgbClr val="5B9BD5"/>
              </a:fillRef>
              <a:effectRef idx="0">
                <a:srgbClr val="5B9BD5"/>
              </a:effectRef>
              <a:fontRef idx="minor">
                <a:sysClr val="windowText" lastClr="000000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</p:grpSp>
        <p:sp>
          <p:nvSpPr>
            <p:cNvPr id="71" name="矩形 70"/>
            <p:cNvSpPr/>
            <p:nvPr/>
          </p:nvSpPr>
          <p:spPr>
            <a:xfrm rot="5400000">
              <a:off x="6165318" y="3423935"/>
              <a:ext cx="89939" cy="1155322"/>
            </a:xfrm>
            <a:prstGeom prst="rect">
              <a:avLst/>
            </a:prstGeom>
            <a:solidFill>
              <a:srgbClr val="D02E2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rgbClr val="5B9BD5">
                <a:shade val="50000"/>
              </a:srgbClr>
            </a:lnRef>
            <a:fillRef idx="1">
              <a:srgbClr val="5B9BD5"/>
            </a:fillRef>
            <a:effectRef idx="0">
              <a:srgbClr val="5B9BD5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字魂58号-创中黑" panose="00000500000000000000" pitchFamily="2" charset="-122"/>
                <a:sym typeface="字魂58号-创中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8938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倍加珍惜  长期坚持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-149225" y="1314666"/>
            <a:ext cx="2972435" cy="2489988"/>
            <a:chOff x="220827" y="2077372"/>
            <a:chExt cx="3963247" cy="3319984"/>
          </a:xfrm>
        </p:grpSpPr>
        <p:grpSp>
          <p:nvGrpSpPr>
            <p:cNvPr id="13" name="组合 12"/>
            <p:cNvGrpSpPr/>
            <p:nvPr/>
          </p:nvGrpSpPr>
          <p:grpSpPr>
            <a:xfrm>
              <a:off x="220827" y="2713423"/>
              <a:ext cx="3963247" cy="2683933"/>
              <a:chOff x="2034878" y="532711"/>
              <a:chExt cx="7657686" cy="5740108"/>
            </a:xfrm>
          </p:grpSpPr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399225" y="532711"/>
                <a:ext cx="4866826" cy="4459901"/>
              </a:xfrm>
              <a:prstGeom prst="rect">
                <a:avLst/>
              </a:prstGeom>
            </p:spPr>
          </p:pic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034878" y="2338038"/>
                <a:ext cx="7657686" cy="3934781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437762" y="533053"/>
                <a:ext cx="2112268" cy="1185674"/>
              </a:xfrm>
              <a:prstGeom prst="rect">
                <a:avLst/>
              </a:prstGeom>
            </p:spPr>
          </p:pic>
        </p:grpSp>
        <p:sp>
          <p:nvSpPr>
            <p:cNvPr id="14" name="文本框 13"/>
            <p:cNvSpPr txBox="1"/>
            <p:nvPr/>
          </p:nvSpPr>
          <p:spPr>
            <a:xfrm>
              <a:off x="1904846" y="2857152"/>
              <a:ext cx="735753" cy="217678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zh-CN" altLang="en-US" sz="2400" b="1">
                  <a:gradFill>
                    <a:gsLst>
                      <a:gs pos="100000">
                        <a:srgbClr val="AA2E28"/>
                      </a:gs>
                      <a:gs pos="61000">
                        <a:srgbClr val="DE270D"/>
                      </a:gs>
                    </a:gsLst>
                    <a:lin ang="5400000" scaled="1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【问与答】</a:t>
              </a: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7" cstate="email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96287" y="2077372"/>
              <a:ext cx="1710665" cy="2956475"/>
            </a:xfrm>
            <a:prstGeom prst="rect">
              <a:avLst/>
            </a:prstGeom>
          </p:spPr>
        </p:pic>
      </p:grpSp>
      <p:sp>
        <p:nvSpPr>
          <p:cNvPr id="52" name="文本框 51"/>
          <p:cNvSpPr txBox="1"/>
          <p:nvPr/>
        </p:nvSpPr>
        <p:spPr>
          <a:xfrm>
            <a:off x="4657725" y="1422400"/>
            <a:ext cx="3475355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i="1" kern="1800">
                <a:ln w="3175">
                  <a:noFill/>
                </a:ln>
                <a:gradFill>
                  <a:gsLst>
                    <a:gs pos="1000">
                      <a:srgbClr val="FFC000"/>
                    </a:gs>
                    <a:gs pos="55000">
                      <a:srgbClr val="FFC000">
                        <a:lumMod val="5000"/>
                        <a:lumOff val="95000"/>
                      </a:srgbClr>
                    </a:gs>
                  </a:gsLst>
                  <a:lin ang="16200000" scaled="1"/>
                </a:gradFill>
                <a:effectLst>
                  <a:outerShdw dist="76200" dir="2700000" algn="tl" rotWithShape="0">
                    <a:prstClr val="black">
                      <a:alpha val="30000"/>
                    </a:prstClr>
                  </a:outerShdw>
                </a:effectLst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ea"/>
              </a:defRPr>
            </a:lvl1pPr>
          </a:lstStyle>
          <a:p>
            <a:r>
              <a:rPr lang="zh-CN" altLang="en-US" sz="1800" i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什么是“五个战略性有利条件”？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3265170" y="2230755"/>
            <a:ext cx="5130165" cy="24650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Aft>
                <a:spcPts val="1000"/>
              </a:spcAft>
              <a:buNone/>
              <a:defRPr sz="2000" b="0" i="0" kern="2200">
                <a:ln w="12700">
                  <a:noFill/>
                </a:ln>
                <a:solidFill>
                  <a:prstClr val="black"/>
                </a:solidFill>
                <a:effectLst/>
                <a:latin typeface="字魂58号-创中黑" panose="00000500000000000000" pitchFamily="2" charset="-122"/>
                <a:ea typeface="字魂58号-创中黑" panose="00000500000000000000" pitchFamily="2" charset="-122"/>
              </a:defRPr>
            </a:lvl1pPr>
          </a:lstStyle>
          <a:p>
            <a:pPr indent="0" algn="l">
              <a:lnSpc>
                <a:spcPct val="130000"/>
              </a:lnSpc>
              <a:buFont typeface="Wingdings" panose="05000000000000000000" charset="0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2022年3月6日，习近平总书记在参加全国政协十三届五次会议农业界、社会福利和社会保障界委员联组会时，深刻阐明我国发展具有“五个战略性有利条件”。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一、有中国共产党的坚强领导；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二、有中国特色社会主义制度的显著优势；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三、有持续快速发展积累的坚实基础；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四、有长期稳定的社会环境；</a:t>
            </a:r>
          </a:p>
          <a:p>
            <a:pPr marL="171450" indent="-171450" algn="l">
              <a:lnSpc>
                <a:spcPct val="110000"/>
              </a:lnSpc>
              <a:buFont typeface="Wingdings" panose="05000000000000000000" charset="0"/>
              <a:buChar char="Ø"/>
            </a:pPr>
            <a:r>
              <a:rPr sz="12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五、有自信自强的精神力量。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038607" y="1165035"/>
            <a:ext cx="1175656" cy="1067032"/>
            <a:chOff x="5945002" y="2652840"/>
            <a:chExt cx="1175656" cy="1067032"/>
          </a:xfrm>
        </p:grpSpPr>
        <p:grpSp>
          <p:nvGrpSpPr>
            <p:cNvPr id="15" name="组合 14"/>
            <p:cNvGrpSpPr/>
            <p:nvPr/>
          </p:nvGrpSpPr>
          <p:grpSpPr>
            <a:xfrm>
              <a:off x="5945002" y="2652840"/>
              <a:ext cx="1175656" cy="1067032"/>
              <a:chOff x="874594" y="2009280"/>
              <a:chExt cx="1667960" cy="1513851"/>
            </a:xfrm>
          </p:grpSpPr>
          <p:sp>
            <p:nvSpPr>
              <p:cNvPr id="66" name="椭圆 65"/>
              <p:cNvSpPr/>
              <p:nvPr/>
            </p:nvSpPr>
            <p:spPr>
              <a:xfrm rot="20700000" flipH="1">
                <a:off x="1271436" y="2009280"/>
                <a:ext cx="1271118" cy="1271119"/>
              </a:xfrm>
              <a:prstGeom prst="ellipse">
                <a:avLst/>
              </a:prstGeom>
              <a:solidFill>
                <a:sysClr val="window" lastClr="FFFFFF"/>
              </a:solidFill>
              <a:ln w="28575">
                <a:solidFill>
                  <a:sysClr val="windowText" lastClr="000000">
                    <a:lumMod val="75000"/>
                    <a:lumOff val="25000"/>
                  </a:sysClr>
                </a:solidFill>
              </a:ln>
            </p:spPr>
            <p:style>
              <a:lnRef idx="2">
                <a:srgbClr val="5B9BD5">
                  <a:shade val="50000"/>
                </a:srgbClr>
              </a:lnRef>
              <a:fillRef idx="1">
                <a:srgbClr val="5B9BD5"/>
              </a:fillRef>
              <a:effectRef idx="0">
                <a:srgbClr val="5B9BD5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  <p:sp>
            <p:nvSpPr>
              <p:cNvPr id="67" name="圆角矩形 66"/>
              <p:cNvSpPr/>
              <p:nvPr/>
            </p:nvSpPr>
            <p:spPr>
              <a:xfrm rot="2700000" flipH="1" flipV="1">
                <a:off x="1138353" y="3080836"/>
                <a:ext cx="178536" cy="706054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ysClr val="window" lastClr="FFFFFF"/>
                </a:solidFill>
              </a:ln>
              <a:effectLst/>
            </p:spPr>
            <p:style>
              <a:lnRef idx="2">
                <a:srgbClr val="5B9BD5">
                  <a:shade val="50000"/>
                </a:srgbClr>
              </a:lnRef>
              <a:fillRef idx="1">
                <a:srgbClr val="5B9BD5"/>
              </a:fillRef>
              <a:effectRef idx="0">
                <a:srgbClr val="5B9BD5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</p:grpSp>
        <p:sp>
          <p:nvSpPr>
            <p:cNvPr id="68" name="文本框 67"/>
            <p:cNvSpPr txBox="1"/>
            <p:nvPr/>
          </p:nvSpPr>
          <p:spPr>
            <a:xfrm>
              <a:off x="6315207" y="2657285"/>
              <a:ext cx="504190" cy="10045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 i="1" kern="1800">
                  <a:ln w="3175">
                    <a:noFill/>
                  </a:ln>
                  <a:gradFill>
                    <a:gsLst>
                      <a:gs pos="1000">
                        <a:srgbClr val="FFC000"/>
                      </a:gs>
                      <a:gs pos="55000">
                        <a:srgbClr val="FFC000">
                          <a:lumMod val="5000"/>
                          <a:lumOff val="95000"/>
                        </a:srgbClr>
                      </a:gs>
                    </a:gsLst>
                    <a:lin ang="16200000" scaled="1"/>
                  </a:gradFill>
                  <a:effectLst>
                    <a:outerShdw dist="76200" dir="2700000" algn="tl" rotWithShape="0">
                      <a:prstClr val="black">
                        <a:alpha val="30000"/>
                      </a:prstClr>
                    </a:outerShdw>
                  </a:effectLst>
                  <a:latin typeface="字魂35号-经典雅黑" panose="02000000000000000000" pitchFamily="2" charset="-122"/>
                  <a:ea typeface="字魂35号-经典雅黑" panose="02000000000000000000" pitchFamily="2" charset="-122"/>
                  <a:cs typeface="+mn-ea"/>
                </a:defRPr>
              </a:lvl1pPr>
            </a:lstStyle>
            <a:p>
              <a:pPr>
                <a:lnSpc>
                  <a:spcPct val="90000"/>
                </a:lnSpc>
              </a:pPr>
              <a:r>
                <a:rPr lang="zh-CN" altLang="en-US" sz="6600" i="0">
                  <a:solidFill>
                    <a:srgbClr val="C00000"/>
                  </a:solidFill>
                  <a:effectLst/>
                  <a:latin typeface="汉仪雅酷黑简" panose="00020600040101010101" charset="-122"/>
                  <a:ea typeface="汉仪雅酷黑简" panose="00020600040101010101" charset="-122"/>
                  <a:sym typeface="字魂58号-创中黑" panose="00000500000000000000" pitchFamily="2" charset="-122"/>
                </a:rPr>
                <a:t>？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4400550" y="1760855"/>
            <a:ext cx="3732530" cy="205105"/>
            <a:chOff x="3983378" y="3841571"/>
            <a:chExt cx="2804571" cy="204994"/>
          </a:xfrm>
        </p:grpSpPr>
        <p:grpSp>
          <p:nvGrpSpPr>
            <p:cNvPr id="70" name="组合 69"/>
            <p:cNvGrpSpPr/>
            <p:nvPr/>
          </p:nvGrpSpPr>
          <p:grpSpPr>
            <a:xfrm>
              <a:off x="3983378" y="3841571"/>
              <a:ext cx="1653494" cy="162851"/>
              <a:chOff x="3452086" y="2109872"/>
              <a:chExt cx="3581174" cy="352705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3452086" y="2109872"/>
                <a:ext cx="218622" cy="218613"/>
              </a:xfrm>
              <a:prstGeom prst="ellips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rgbClr val="5B9BD5"/>
              </a:lnRef>
              <a:fillRef idx="0">
                <a:srgbClr val="5B9BD5"/>
              </a:fillRef>
              <a:effectRef idx="0">
                <a:srgbClr val="5B9BD5"/>
              </a:effectRef>
              <a:fontRef idx="minor">
                <a:sysClr val="windowText" lastClr="000000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  <p:sp>
            <p:nvSpPr>
              <p:cNvPr id="73" name="任意多边形 72"/>
              <p:cNvSpPr/>
              <p:nvPr/>
            </p:nvSpPr>
            <p:spPr>
              <a:xfrm>
                <a:off x="3627120" y="2286000"/>
                <a:ext cx="3406140" cy="176577"/>
              </a:xfrm>
              <a:custGeom>
                <a:avLst/>
                <a:gdLst>
                  <a:gd name="connsiteX0" fmla="*/ 0 w 3406140"/>
                  <a:gd name="connsiteY0" fmla="*/ 0 h 259080"/>
                  <a:gd name="connsiteX1" fmla="*/ 259080 w 3406140"/>
                  <a:gd name="connsiteY1" fmla="*/ 259080 h 259080"/>
                  <a:gd name="connsiteX2" fmla="*/ 3406140 w 3406140"/>
                  <a:gd name="connsiteY2" fmla="*/ 259080 h 259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06140" h="259077">
                    <a:moveTo>
                      <a:pt x="0" y="0"/>
                    </a:moveTo>
                    <a:lnTo>
                      <a:pt x="259080" y="259080"/>
                    </a:lnTo>
                    <a:lnTo>
                      <a:pt x="3406140" y="259080"/>
                    </a:lnTo>
                  </a:path>
                </a:pathLst>
              </a:custGeom>
              <a:ln w="19050">
                <a:solidFill>
                  <a:srgbClr val="C00000"/>
                </a:solidFill>
              </a:ln>
            </p:spPr>
            <p:style>
              <a:lnRef idx="1">
                <a:srgbClr val="5B9BD5"/>
              </a:lnRef>
              <a:fillRef idx="0">
                <a:srgbClr val="5B9BD5"/>
              </a:fillRef>
              <a:effectRef idx="0">
                <a:srgbClr val="5B9BD5"/>
              </a:effectRef>
              <a:fontRef idx="minor">
                <a:sysClr val="windowText" lastClr="000000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  <a:cs typeface="字魂58号-创中黑" panose="00000500000000000000" pitchFamily="2" charset="-122"/>
                  <a:sym typeface="字魂58号-创中黑" panose="00000500000000000000" pitchFamily="2" charset="-122"/>
                </a:endParaRPr>
              </a:p>
            </p:txBody>
          </p:sp>
        </p:grpSp>
        <p:sp>
          <p:nvSpPr>
            <p:cNvPr id="71" name="矩形 70"/>
            <p:cNvSpPr/>
            <p:nvPr/>
          </p:nvSpPr>
          <p:spPr>
            <a:xfrm rot="5400000">
              <a:off x="6165318" y="3423935"/>
              <a:ext cx="89939" cy="1155322"/>
            </a:xfrm>
            <a:prstGeom prst="rect">
              <a:avLst/>
            </a:prstGeom>
            <a:solidFill>
              <a:srgbClr val="D02E2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rgbClr val="5B9BD5">
                <a:shade val="50000"/>
              </a:srgbClr>
            </a:lnRef>
            <a:fillRef idx="1">
              <a:srgbClr val="5B9BD5"/>
            </a:fillRef>
            <a:effectRef idx="0">
              <a:srgbClr val="5B9BD5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字魂58号-创中黑" panose="00000500000000000000" pitchFamily="2" charset="-122"/>
                <a:sym typeface="字魂58号-创中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010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3443" y="4094226"/>
            <a:ext cx="4101084" cy="96012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143826"/>
            <a:ext cx="9144000" cy="999674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2373630" y="1651635"/>
            <a:ext cx="461137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20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宝贵经验  精神财富</a:t>
            </a:r>
          </a:p>
        </p:txBody>
      </p:sp>
      <p:sp>
        <p:nvSpPr>
          <p:cNvPr id="34" name="矩形: 圆角 33"/>
          <p:cNvSpPr/>
          <p:nvPr/>
        </p:nvSpPr>
        <p:spPr>
          <a:xfrm>
            <a:off x="1884045" y="1658620"/>
            <a:ext cx="467360" cy="412750"/>
          </a:xfrm>
          <a:prstGeom prst="roundRect">
            <a:avLst/>
          </a:prstGeom>
          <a:solidFill>
            <a:srgbClr val="DA251C"/>
          </a:solidFill>
          <a:ln>
            <a:solidFill>
              <a:srgbClr val="DA2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latin typeface="思源黑体 CN Normal" panose="020B0400000000000000" charset="-122"/>
                <a:ea typeface="思源黑体 CN Normal" panose="020B0400000000000000" charset="-122"/>
                <a:cs typeface="+mn-ea"/>
                <a:sym typeface="+mn-lt"/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2373630" y="2341880"/>
            <a:ext cx="4711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胜利之本  成功之道</a:t>
            </a:r>
          </a:p>
        </p:txBody>
      </p:sp>
      <p:sp>
        <p:nvSpPr>
          <p:cNvPr id="38" name="矩形: 圆角 37"/>
          <p:cNvSpPr/>
          <p:nvPr/>
        </p:nvSpPr>
        <p:spPr>
          <a:xfrm>
            <a:off x="1883410" y="2341880"/>
            <a:ext cx="467360" cy="412750"/>
          </a:xfrm>
          <a:prstGeom prst="roundRect">
            <a:avLst/>
          </a:prstGeom>
          <a:solidFill>
            <a:srgbClr val="DA251C"/>
          </a:solidFill>
          <a:ln>
            <a:solidFill>
              <a:srgbClr val="DA2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latin typeface="思源黑体 CN Normal" panose="020B0400000000000000" charset="-122"/>
                <a:ea typeface="思源黑体 CN Normal" panose="020B0400000000000000" charset="-122"/>
                <a:cs typeface="+mn-ea"/>
                <a:sym typeface="+mn-lt"/>
              </a:rPr>
              <a:t>2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2393315" y="3030855"/>
            <a:ext cx="437451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倍加珍惜  长期坚持</a:t>
            </a:r>
          </a:p>
        </p:txBody>
      </p:sp>
      <p:sp>
        <p:nvSpPr>
          <p:cNvPr id="42" name="矩形: 圆角 41"/>
          <p:cNvSpPr/>
          <p:nvPr/>
        </p:nvSpPr>
        <p:spPr>
          <a:xfrm>
            <a:off x="1883410" y="3025140"/>
            <a:ext cx="467360" cy="412750"/>
          </a:xfrm>
          <a:prstGeom prst="roundRect">
            <a:avLst/>
          </a:prstGeom>
          <a:solidFill>
            <a:srgbClr val="DA251C"/>
          </a:solidFill>
          <a:ln>
            <a:solidFill>
              <a:srgbClr val="DA25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latin typeface="思源黑体 CN Normal" panose="020B0400000000000000" charset="-122"/>
                <a:ea typeface="思源黑体 CN Normal" panose="020B0400000000000000" charset="-122"/>
                <a:cs typeface="+mn-ea"/>
                <a:sym typeface="+mn-lt"/>
              </a:rPr>
              <a:t>3</a:t>
            </a:r>
          </a:p>
        </p:txBody>
      </p:sp>
      <p:sp>
        <p:nvSpPr>
          <p:cNvPr id="47" name="TextBox 33"/>
          <p:cNvSpPr txBox="1"/>
          <p:nvPr/>
        </p:nvSpPr>
        <p:spPr>
          <a:xfrm>
            <a:off x="2920156" y="590758"/>
            <a:ext cx="1450340" cy="760730"/>
          </a:xfrm>
          <a:prstGeom prst="rect">
            <a:avLst/>
          </a:prstGeom>
          <a:noFill/>
          <a:effectLst/>
        </p:spPr>
        <p:txBody>
          <a:bodyPr vert="horz" wrap="none" lIns="68580" tIns="34290" rIns="68580" bIns="34290" rtlCol="0">
            <a:spAutoFit/>
          </a:bodyPr>
          <a:lstStyle/>
          <a:p>
            <a:pPr defTabSz="913765">
              <a:defRPr/>
            </a:pPr>
            <a:r>
              <a:rPr lang="zh-CN" altLang="en-US" sz="4500" b="1" kern="0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目 录</a:t>
            </a:r>
          </a:p>
        </p:txBody>
      </p:sp>
      <p:sp>
        <p:nvSpPr>
          <p:cNvPr id="48" name="矩形 47"/>
          <p:cNvSpPr/>
          <p:nvPr/>
        </p:nvSpPr>
        <p:spPr>
          <a:xfrm>
            <a:off x="4370917" y="953384"/>
            <a:ext cx="1634490" cy="391160"/>
          </a:xfrm>
          <a:prstGeom prst="rect">
            <a:avLst/>
          </a:prstGeom>
          <a:effectLst/>
        </p:spPr>
        <p:txBody>
          <a:bodyPr vert="horz" wrap="none" lIns="68580" tIns="34290" rIns="68580" bIns="34290">
            <a:spAutoFit/>
          </a:bodyPr>
          <a:lstStyle/>
          <a:p>
            <a:pPr defTabSz="913765"/>
            <a:r>
              <a:rPr lang="en-US" altLang="zh-CN" sz="2100" b="1" kern="0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</a:p>
        </p:txBody>
      </p:sp>
      <p:pic>
        <p:nvPicPr>
          <p:cNvPr id="49" name="图片 4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16137" y="2746234"/>
            <a:ext cx="2397266" cy="2397266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84884" y="321946"/>
            <a:ext cx="1488251" cy="1488251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7620"/>
            <a:ext cx="2677819" cy="1084007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94244">
            <a:off x="6916873" y="4106851"/>
            <a:ext cx="2158100" cy="13303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7" grpId="0"/>
      <p:bldP spid="38" grpId="0" animBg="1"/>
      <p:bldP spid="41" grpId="0"/>
      <p:bldP spid="42" grpId="0" animBg="1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29355" y="2317666"/>
            <a:ext cx="2720312" cy="2720312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343978" y="2336800"/>
            <a:ext cx="6457315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defRPr/>
            </a:pPr>
            <a:r>
              <a:rPr lang="zh-CN" altLang="en-US" sz="5400" b="1" spc="100" dirty="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宝贵经验  精神财富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" y="4096033"/>
            <a:ext cx="9143999" cy="1047467"/>
            <a:chOff x="1" y="5461377"/>
            <a:chExt cx="12191999" cy="1396623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49258" y="5461377"/>
              <a:ext cx="6342742" cy="139662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" y="5461377"/>
              <a:ext cx="5849256" cy="139662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199286" y="535060"/>
            <a:ext cx="1686631" cy="1686631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750356" y="1281169"/>
            <a:ext cx="5644558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defRPr/>
            </a:pPr>
            <a:r>
              <a:rPr lang="zh-CN" altLang="en-US" sz="4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第一章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" y="0"/>
            <a:ext cx="5011453" cy="8160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033359" y="2995885"/>
            <a:ext cx="1075581" cy="9787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3200">
                <a:ln w="19050">
                  <a:noFill/>
                </a:ln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字魂105号-简雅黑" panose="00000500000000000000" pitchFamily="2" charset="-122"/>
                <a:sym typeface="+mn-lt"/>
              </a:rPr>
              <a:t>希望大家</a:t>
            </a:r>
          </a:p>
        </p:txBody>
      </p:sp>
      <p:sp>
        <p:nvSpPr>
          <p:cNvPr id="16" name="矩形 15"/>
          <p:cNvSpPr/>
          <p:nvPr/>
        </p:nvSpPr>
        <p:spPr>
          <a:xfrm>
            <a:off x="856615" y="2813685"/>
            <a:ext cx="7562215" cy="138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buClr>
                <a:schemeClr val="accent1"/>
              </a:buClr>
              <a:defRPr/>
            </a:pPr>
            <a:r>
              <a:rPr lang="en-US" sz="12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        </a:t>
            </a:r>
            <a:r>
              <a:rPr sz="12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回顾历史、总结经验，从中得出规律性认识，是马克思主义政党的优良传统。中国共产党历来高度重视并善于总结经验，通过对历史经验的运用，找到正确前进方向。1965年，毛泽东同志在中南海接见海外归来的李宗仁夫妇时，他问陪同前来的程思远：你知道我靠什么吃饭吗？程思远一时茫然不知所对。毛泽东同志意味深长地说：我是靠总结经验吃饭的，以前人民解放军打仗，在每个战役后，总来一次总结经验，发扬优点，克服缺点，然后轻装上阵，乘胜前进，从胜利走向胜利。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894774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宝贵经验  精神财富</a:t>
            </a:r>
          </a:p>
        </p:txBody>
      </p:sp>
      <p:grpSp>
        <p:nvGrpSpPr>
          <p:cNvPr id="13" name="Group 1"/>
          <p:cNvGrpSpPr/>
          <p:nvPr/>
        </p:nvGrpSpPr>
        <p:grpSpPr>
          <a:xfrm>
            <a:off x="767080" y="1346200"/>
            <a:ext cx="7971790" cy="1214120"/>
            <a:chOff x="623888" y="1690577"/>
            <a:chExt cx="5261535" cy="4636632"/>
          </a:xfrm>
        </p:grpSpPr>
        <p:sp>
          <p:nvSpPr>
            <p:cNvPr id="3" name="Rectangle: Rounded Corners 2"/>
            <p:cNvSpPr/>
            <p:nvPr/>
          </p:nvSpPr>
          <p:spPr>
            <a:xfrm>
              <a:off x="682670" y="1763714"/>
              <a:ext cx="5202753" cy="4108091"/>
            </a:xfrm>
            <a:prstGeom prst="roundRect">
              <a:avLst/>
            </a:prstGeom>
            <a:noFill/>
            <a:ln w="3175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sz="1015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Rectangle: Rounded Corners 3"/>
            <p:cNvSpPr/>
            <p:nvPr/>
          </p:nvSpPr>
          <p:spPr>
            <a:xfrm>
              <a:off x="623888" y="1690577"/>
              <a:ext cx="5050722" cy="4636632"/>
            </a:xfrm>
            <a:prstGeom prst="roundRect">
              <a:avLst/>
            </a:prstGeom>
            <a:noFill/>
            <a:ln w="3175" cap="flat" cmpd="sng" algn="ctr">
              <a:solidFill>
                <a:srgbClr val="DB2107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sz="1015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" name="Rectangle 43"/>
          <p:cNvSpPr/>
          <p:nvPr/>
        </p:nvSpPr>
        <p:spPr>
          <a:xfrm>
            <a:off x="1026795" y="1450975"/>
            <a:ext cx="7285990" cy="9798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defRPr/>
            </a:pPr>
            <a:r>
              <a:rPr dirty="0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历史经验，作为人类实践活动的认识成果，对于人们汲取智慧、把握规律、指导行动大有裨益。纵览古今中外，大凡雄才伟略的治国者，往往都十分注重总结历史经验，从浩瀚历史中探寻成功之道。正所谓“以铜为鉴，可以正衣冠；以人为鉴，可以明得失；以史为鉴，可以知兴替”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eform 15"/>
          <p:cNvSpPr>
            <a:spLocks noEditPoints="1"/>
          </p:cNvSpPr>
          <p:nvPr/>
        </p:nvSpPr>
        <p:spPr bwMode="auto">
          <a:xfrm>
            <a:off x="6335395" y="1359535"/>
            <a:ext cx="2336165" cy="3295015"/>
          </a:xfrm>
          <a:custGeom>
            <a:avLst/>
            <a:gdLst>
              <a:gd name="T0" fmla="*/ 830 w 2696"/>
              <a:gd name="T1" fmla="*/ 1410 h 3802"/>
              <a:gd name="T2" fmla="*/ 1016 w 2696"/>
              <a:gd name="T3" fmla="*/ 2031 h 3802"/>
              <a:gd name="T4" fmla="*/ 1117 w 2696"/>
              <a:gd name="T5" fmla="*/ 2476 h 3802"/>
              <a:gd name="T6" fmla="*/ 1078 w 2696"/>
              <a:gd name="T7" fmla="*/ 2775 h 3802"/>
              <a:gd name="T8" fmla="*/ 1090 w 2696"/>
              <a:gd name="T9" fmla="*/ 2826 h 3802"/>
              <a:gd name="T10" fmla="*/ 1057 w 2696"/>
              <a:gd name="T11" fmla="*/ 3234 h 3802"/>
              <a:gd name="T12" fmla="*/ 1056 w 2696"/>
              <a:gd name="T13" fmla="*/ 3524 h 3802"/>
              <a:gd name="T14" fmla="*/ 1061 w 2696"/>
              <a:gd name="T15" fmla="*/ 3712 h 3802"/>
              <a:gd name="T16" fmla="*/ 2257 w 2696"/>
              <a:gd name="T17" fmla="*/ 3693 h 3802"/>
              <a:gd name="T18" fmla="*/ 2439 w 2696"/>
              <a:gd name="T19" fmla="*/ 3645 h 3802"/>
              <a:gd name="T20" fmla="*/ 2508 w 2696"/>
              <a:gd name="T21" fmla="*/ 3432 h 3802"/>
              <a:gd name="T22" fmla="*/ 2594 w 2696"/>
              <a:gd name="T23" fmla="*/ 3182 h 3802"/>
              <a:gd name="T24" fmla="*/ 2606 w 2696"/>
              <a:gd name="T25" fmla="*/ 3118 h 3802"/>
              <a:gd name="T26" fmla="*/ 2682 w 2696"/>
              <a:gd name="T27" fmla="*/ 2967 h 3802"/>
              <a:gd name="T28" fmla="*/ 2663 w 2696"/>
              <a:gd name="T29" fmla="*/ 2362 h 3802"/>
              <a:gd name="T30" fmla="*/ 2642 w 2696"/>
              <a:gd name="T31" fmla="*/ 2132 h 3802"/>
              <a:gd name="T32" fmla="*/ 2623 w 2696"/>
              <a:gd name="T33" fmla="*/ 1738 h 3802"/>
              <a:gd name="T34" fmla="*/ 2519 w 2696"/>
              <a:gd name="T35" fmla="*/ 1177 h 3802"/>
              <a:gd name="T36" fmla="*/ 2268 w 2696"/>
              <a:gd name="T37" fmla="*/ 1077 h 3802"/>
              <a:gd name="T38" fmla="*/ 2056 w 2696"/>
              <a:gd name="T39" fmla="*/ 1010 h 3802"/>
              <a:gd name="T40" fmla="*/ 1930 w 2696"/>
              <a:gd name="T41" fmla="*/ 850 h 3802"/>
              <a:gd name="T42" fmla="*/ 1923 w 2696"/>
              <a:gd name="T43" fmla="*/ 730 h 3802"/>
              <a:gd name="T44" fmla="*/ 2023 w 2696"/>
              <a:gd name="T45" fmla="*/ 481 h 3802"/>
              <a:gd name="T46" fmla="*/ 2016 w 2696"/>
              <a:gd name="T47" fmla="*/ 358 h 3802"/>
              <a:gd name="T48" fmla="*/ 1847 w 2696"/>
              <a:gd name="T49" fmla="*/ 30 h 3802"/>
              <a:gd name="T50" fmla="*/ 1647 w 2696"/>
              <a:gd name="T51" fmla="*/ 21 h 3802"/>
              <a:gd name="T52" fmla="*/ 1415 w 2696"/>
              <a:gd name="T53" fmla="*/ 140 h 3802"/>
              <a:gd name="T54" fmla="*/ 1088 w 2696"/>
              <a:gd name="T55" fmla="*/ 217 h 3802"/>
              <a:gd name="T56" fmla="*/ 818 w 2696"/>
              <a:gd name="T57" fmla="*/ 289 h 3802"/>
              <a:gd name="T58" fmla="*/ 637 w 2696"/>
              <a:gd name="T59" fmla="*/ 401 h 3802"/>
              <a:gd name="T60" fmla="*/ 460 w 2696"/>
              <a:gd name="T61" fmla="*/ 476 h 3802"/>
              <a:gd name="T62" fmla="*/ 7 w 2696"/>
              <a:gd name="T63" fmla="*/ 888 h 3802"/>
              <a:gd name="T64" fmla="*/ 2281 w 2696"/>
              <a:gd name="T65" fmla="*/ 3224 h 3802"/>
              <a:gd name="T66" fmla="*/ 2483 w 2696"/>
              <a:gd name="T67" fmla="*/ 1203 h 3802"/>
              <a:gd name="T68" fmla="*/ 2413 w 2696"/>
              <a:gd name="T69" fmla="*/ 1142 h 3802"/>
              <a:gd name="T70" fmla="*/ 2291 w 2696"/>
              <a:gd name="T71" fmla="*/ 2822 h 3802"/>
              <a:gd name="T72" fmla="*/ 2285 w 2696"/>
              <a:gd name="T73" fmla="*/ 2791 h 3802"/>
              <a:gd name="T74" fmla="*/ 2301 w 2696"/>
              <a:gd name="T75" fmla="*/ 2881 h 3802"/>
              <a:gd name="T76" fmla="*/ 2327 w 2696"/>
              <a:gd name="T77" fmla="*/ 3019 h 3802"/>
              <a:gd name="T78" fmla="*/ 2284 w 2696"/>
              <a:gd name="T79" fmla="*/ 3053 h 3802"/>
              <a:gd name="T80" fmla="*/ 2261 w 2696"/>
              <a:gd name="T81" fmla="*/ 2915 h 3802"/>
              <a:gd name="T82" fmla="*/ 1218 w 2696"/>
              <a:gd name="T83" fmla="*/ 893 h 3802"/>
              <a:gd name="T84" fmla="*/ 1160 w 2696"/>
              <a:gd name="T85" fmla="*/ 860 h 3802"/>
              <a:gd name="T86" fmla="*/ 1279 w 2696"/>
              <a:gd name="T87" fmla="*/ 931 h 3802"/>
              <a:gd name="T88" fmla="*/ 602 w 2696"/>
              <a:gd name="T89" fmla="*/ 775 h 3802"/>
              <a:gd name="T90" fmla="*/ 715 w 2696"/>
              <a:gd name="T91" fmla="*/ 688 h 3802"/>
              <a:gd name="T92" fmla="*/ 887 w 2696"/>
              <a:gd name="T93" fmla="*/ 536 h 3802"/>
              <a:gd name="T94" fmla="*/ 1188 w 2696"/>
              <a:gd name="T95" fmla="*/ 475 h 3802"/>
              <a:gd name="T96" fmla="*/ 1352 w 2696"/>
              <a:gd name="T97" fmla="*/ 351 h 3802"/>
              <a:gd name="T98" fmla="*/ 1360 w 2696"/>
              <a:gd name="T99" fmla="*/ 344 h 3802"/>
              <a:gd name="T100" fmla="*/ 1387 w 2696"/>
              <a:gd name="T101" fmla="*/ 467 h 3802"/>
              <a:gd name="T102" fmla="*/ 1452 w 2696"/>
              <a:gd name="T103" fmla="*/ 685 h 3802"/>
              <a:gd name="T104" fmla="*/ 1450 w 2696"/>
              <a:gd name="T105" fmla="*/ 935 h 3802"/>
              <a:gd name="T106" fmla="*/ 1243 w 2696"/>
              <a:gd name="T107" fmla="*/ 822 h 3802"/>
              <a:gd name="T108" fmla="*/ 1130 w 2696"/>
              <a:gd name="T109" fmla="*/ 820 h 3802"/>
              <a:gd name="T110" fmla="*/ 1118 w 2696"/>
              <a:gd name="T111" fmla="*/ 935 h 3802"/>
              <a:gd name="T112" fmla="*/ 946 w 2696"/>
              <a:gd name="T113" fmla="*/ 911 h 3802"/>
              <a:gd name="T114" fmla="*/ 609 w 2696"/>
              <a:gd name="T115" fmla="*/ 849 h 3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696" h="3802">
                <a:moveTo>
                  <a:pt x="85" y="1062"/>
                </a:moveTo>
                <a:cubicBezTo>
                  <a:pt x="133" y="1104"/>
                  <a:pt x="190" y="1132"/>
                  <a:pt x="245" y="1160"/>
                </a:cubicBezTo>
                <a:cubicBezTo>
                  <a:pt x="257" y="1166"/>
                  <a:pt x="257" y="1166"/>
                  <a:pt x="257" y="1166"/>
                </a:cubicBezTo>
                <a:cubicBezTo>
                  <a:pt x="441" y="1259"/>
                  <a:pt x="634" y="1341"/>
                  <a:pt x="830" y="1410"/>
                </a:cubicBezTo>
                <a:cubicBezTo>
                  <a:pt x="850" y="1417"/>
                  <a:pt x="870" y="1426"/>
                  <a:pt x="884" y="1439"/>
                </a:cubicBezTo>
                <a:cubicBezTo>
                  <a:pt x="925" y="1482"/>
                  <a:pt x="943" y="1521"/>
                  <a:pt x="942" y="1565"/>
                </a:cubicBezTo>
                <a:cubicBezTo>
                  <a:pt x="941" y="1577"/>
                  <a:pt x="944" y="1589"/>
                  <a:pt x="946" y="1601"/>
                </a:cubicBezTo>
                <a:cubicBezTo>
                  <a:pt x="971" y="1730"/>
                  <a:pt x="998" y="1880"/>
                  <a:pt x="1016" y="2031"/>
                </a:cubicBezTo>
                <a:cubicBezTo>
                  <a:pt x="1031" y="2163"/>
                  <a:pt x="1060" y="2280"/>
                  <a:pt x="1104" y="2387"/>
                </a:cubicBezTo>
                <a:cubicBezTo>
                  <a:pt x="1112" y="2405"/>
                  <a:pt x="1116" y="2426"/>
                  <a:pt x="1120" y="2445"/>
                </a:cubicBezTo>
                <a:cubicBezTo>
                  <a:pt x="1121" y="2453"/>
                  <a:pt x="1123" y="2461"/>
                  <a:pt x="1125" y="2469"/>
                </a:cubicBezTo>
                <a:cubicBezTo>
                  <a:pt x="1122" y="2471"/>
                  <a:pt x="1119" y="2473"/>
                  <a:pt x="1117" y="2476"/>
                </a:cubicBezTo>
                <a:cubicBezTo>
                  <a:pt x="1110" y="2481"/>
                  <a:pt x="1104" y="2485"/>
                  <a:pt x="1099" y="2491"/>
                </a:cubicBezTo>
                <a:cubicBezTo>
                  <a:pt x="1045" y="2556"/>
                  <a:pt x="1023" y="2633"/>
                  <a:pt x="1031" y="2718"/>
                </a:cubicBezTo>
                <a:cubicBezTo>
                  <a:pt x="1033" y="2734"/>
                  <a:pt x="1040" y="2752"/>
                  <a:pt x="1052" y="2767"/>
                </a:cubicBezTo>
                <a:cubicBezTo>
                  <a:pt x="1057" y="2773"/>
                  <a:pt x="1067" y="2774"/>
                  <a:pt x="1078" y="2775"/>
                </a:cubicBezTo>
                <a:cubicBezTo>
                  <a:pt x="1081" y="2775"/>
                  <a:pt x="1084" y="2776"/>
                  <a:pt x="1087" y="2776"/>
                </a:cubicBezTo>
                <a:cubicBezTo>
                  <a:pt x="1093" y="2777"/>
                  <a:pt x="1097" y="2779"/>
                  <a:pt x="1098" y="2781"/>
                </a:cubicBezTo>
                <a:cubicBezTo>
                  <a:pt x="1099" y="2782"/>
                  <a:pt x="1099" y="2785"/>
                  <a:pt x="1098" y="2788"/>
                </a:cubicBezTo>
                <a:cubicBezTo>
                  <a:pt x="1094" y="2801"/>
                  <a:pt x="1092" y="2814"/>
                  <a:pt x="1090" y="2826"/>
                </a:cubicBezTo>
                <a:cubicBezTo>
                  <a:pt x="1088" y="2839"/>
                  <a:pt x="1085" y="2853"/>
                  <a:pt x="1081" y="2866"/>
                </a:cubicBezTo>
                <a:cubicBezTo>
                  <a:pt x="1049" y="2953"/>
                  <a:pt x="1037" y="3043"/>
                  <a:pt x="1045" y="3136"/>
                </a:cubicBezTo>
                <a:cubicBezTo>
                  <a:pt x="1047" y="3158"/>
                  <a:pt x="1050" y="3179"/>
                  <a:pt x="1053" y="3200"/>
                </a:cubicBezTo>
                <a:cubicBezTo>
                  <a:pt x="1054" y="3212"/>
                  <a:pt x="1056" y="3223"/>
                  <a:pt x="1057" y="3234"/>
                </a:cubicBezTo>
                <a:cubicBezTo>
                  <a:pt x="1057" y="3239"/>
                  <a:pt x="1057" y="3244"/>
                  <a:pt x="1057" y="3247"/>
                </a:cubicBezTo>
                <a:cubicBezTo>
                  <a:pt x="1057" y="3260"/>
                  <a:pt x="1056" y="3273"/>
                  <a:pt x="1055" y="3286"/>
                </a:cubicBezTo>
                <a:cubicBezTo>
                  <a:pt x="1053" y="3313"/>
                  <a:pt x="1051" y="3341"/>
                  <a:pt x="1052" y="3368"/>
                </a:cubicBezTo>
                <a:cubicBezTo>
                  <a:pt x="1052" y="3420"/>
                  <a:pt x="1054" y="3473"/>
                  <a:pt x="1056" y="3524"/>
                </a:cubicBezTo>
                <a:cubicBezTo>
                  <a:pt x="1057" y="3548"/>
                  <a:pt x="1058" y="3573"/>
                  <a:pt x="1059" y="3597"/>
                </a:cubicBezTo>
                <a:cubicBezTo>
                  <a:pt x="1059" y="3610"/>
                  <a:pt x="1059" y="3624"/>
                  <a:pt x="1059" y="3637"/>
                </a:cubicBezTo>
                <a:cubicBezTo>
                  <a:pt x="1060" y="3643"/>
                  <a:pt x="1060" y="3649"/>
                  <a:pt x="1060" y="3655"/>
                </a:cubicBezTo>
                <a:cubicBezTo>
                  <a:pt x="1060" y="3674"/>
                  <a:pt x="1060" y="3693"/>
                  <a:pt x="1061" y="3712"/>
                </a:cubicBezTo>
                <a:cubicBezTo>
                  <a:pt x="1061" y="3741"/>
                  <a:pt x="1061" y="3772"/>
                  <a:pt x="1062" y="3802"/>
                </a:cubicBezTo>
                <a:cubicBezTo>
                  <a:pt x="2210" y="3802"/>
                  <a:pt x="2210" y="3802"/>
                  <a:pt x="2210" y="3802"/>
                </a:cubicBezTo>
                <a:cubicBezTo>
                  <a:pt x="2209" y="3773"/>
                  <a:pt x="2213" y="3747"/>
                  <a:pt x="2221" y="3723"/>
                </a:cubicBezTo>
                <a:cubicBezTo>
                  <a:pt x="2227" y="3705"/>
                  <a:pt x="2238" y="3696"/>
                  <a:pt x="2257" y="3693"/>
                </a:cubicBezTo>
                <a:cubicBezTo>
                  <a:pt x="2259" y="3692"/>
                  <a:pt x="2261" y="3692"/>
                  <a:pt x="2262" y="3692"/>
                </a:cubicBezTo>
                <a:cubicBezTo>
                  <a:pt x="2268" y="3691"/>
                  <a:pt x="2274" y="3690"/>
                  <a:pt x="2279" y="3689"/>
                </a:cubicBezTo>
                <a:cubicBezTo>
                  <a:pt x="2305" y="3682"/>
                  <a:pt x="2330" y="3675"/>
                  <a:pt x="2356" y="3668"/>
                </a:cubicBezTo>
                <a:cubicBezTo>
                  <a:pt x="2383" y="3660"/>
                  <a:pt x="2411" y="3652"/>
                  <a:pt x="2439" y="3645"/>
                </a:cubicBezTo>
                <a:cubicBezTo>
                  <a:pt x="2460" y="3639"/>
                  <a:pt x="2472" y="3628"/>
                  <a:pt x="2476" y="3610"/>
                </a:cubicBezTo>
                <a:cubicBezTo>
                  <a:pt x="2482" y="3583"/>
                  <a:pt x="2486" y="3555"/>
                  <a:pt x="2491" y="3529"/>
                </a:cubicBezTo>
                <a:cubicBezTo>
                  <a:pt x="2493" y="3518"/>
                  <a:pt x="2494" y="3507"/>
                  <a:pt x="2496" y="3496"/>
                </a:cubicBezTo>
                <a:cubicBezTo>
                  <a:pt x="2499" y="3474"/>
                  <a:pt x="2501" y="3452"/>
                  <a:pt x="2508" y="3432"/>
                </a:cubicBezTo>
                <a:cubicBezTo>
                  <a:pt x="2519" y="3392"/>
                  <a:pt x="2534" y="3352"/>
                  <a:pt x="2548" y="3314"/>
                </a:cubicBezTo>
                <a:cubicBezTo>
                  <a:pt x="2553" y="3298"/>
                  <a:pt x="2559" y="3281"/>
                  <a:pt x="2565" y="3265"/>
                </a:cubicBezTo>
                <a:cubicBezTo>
                  <a:pt x="2568" y="3257"/>
                  <a:pt x="2571" y="3248"/>
                  <a:pt x="2574" y="3240"/>
                </a:cubicBezTo>
                <a:cubicBezTo>
                  <a:pt x="2580" y="3221"/>
                  <a:pt x="2587" y="3201"/>
                  <a:pt x="2594" y="3182"/>
                </a:cubicBezTo>
                <a:cubicBezTo>
                  <a:pt x="2594" y="3181"/>
                  <a:pt x="2595" y="3180"/>
                  <a:pt x="2595" y="3179"/>
                </a:cubicBezTo>
                <a:cubicBezTo>
                  <a:pt x="2598" y="3171"/>
                  <a:pt x="2600" y="3163"/>
                  <a:pt x="2597" y="3158"/>
                </a:cubicBezTo>
                <a:cubicBezTo>
                  <a:pt x="2589" y="3143"/>
                  <a:pt x="2596" y="3134"/>
                  <a:pt x="2604" y="3121"/>
                </a:cubicBezTo>
                <a:cubicBezTo>
                  <a:pt x="2605" y="3120"/>
                  <a:pt x="2606" y="3119"/>
                  <a:pt x="2606" y="3118"/>
                </a:cubicBezTo>
                <a:cubicBezTo>
                  <a:pt x="2613" y="3107"/>
                  <a:pt x="2619" y="3096"/>
                  <a:pt x="2624" y="3085"/>
                </a:cubicBezTo>
                <a:cubicBezTo>
                  <a:pt x="2625" y="3083"/>
                  <a:pt x="2626" y="3081"/>
                  <a:pt x="2627" y="3078"/>
                </a:cubicBezTo>
                <a:cubicBezTo>
                  <a:pt x="2632" y="3069"/>
                  <a:pt x="2637" y="3060"/>
                  <a:pt x="2642" y="3050"/>
                </a:cubicBezTo>
                <a:cubicBezTo>
                  <a:pt x="2655" y="3023"/>
                  <a:pt x="2669" y="2995"/>
                  <a:pt x="2682" y="2967"/>
                </a:cubicBezTo>
                <a:cubicBezTo>
                  <a:pt x="2691" y="2946"/>
                  <a:pt x="2696" y="2927"/>
                  <a:pt x="2696" y="2910"/>
                </a:cubicBezTo>
                <a:cubicBezTo>
                  <a:pt x="2695" y="2827"/>
                  <a:pt x="2693" y="2738"/>
                  <a:pt x="2688" y="2651"/>
                </a:cubicBezTo>
                <a:cubicBezTo>
                  <a:pt x="2684" y="2589"/>
                  <a:pt x="2678" y="2526"/>
                  <a:pt x="2672" y="2465"/>
                </a:cubicBezTo>
                <a:cubicBezTo>
                  <a:pt x="2669" y="2432"/>
                  <a:pt x="2666" y="2397"/>
                  <a:pt x="2663" y="2362"/>
                </a:cubicBezTo>
                <a:cubicBezTo>
                  <a:pt x="2661" y="2337"/>
                  <a:pt x="2659" y="2311"/>
                  <a:pt x="2658" y="2286"/>
                </a:cubicBezTo>
                <a:cubicBezTo>
                  <a:pt x="2656" y="2259"/>
                  <a:pt x="2654" y="2231"/>
                  <a:pt x="2651" y="2203"/>
                </a:cubicBezTo>
                <a:cubicBezTo>
                  <a:pt x="2651" y="2192"/>
                  <a:pt x="2649" y="2181"/>
                  <a:pt x="2647" y="2170"/>
                </a:cubicBezTo>
                <a:cubicBezTo>
                  <a:pt x="2645" y="2158"/>
                  <a:pt x="2642" y="2145"/>
                  <a:pt x="2642" y="2132"/>
                </a:cubicBezTo>
                <a:cubicBezTo>
                  <a:pt x="2640" y="2095"/>
                  <a:pt x="2639" y="2057"/>
                  <a:pt x="2638" y="2020"/>
                </a:cubicBezTo>
                <a:cubicBezTo>
                  <a:pt x="2637" y="1983"/>
                  <a:pt x="2636" y="1944"/>
                  <a:pt x="2635" y="1906"/>
                </a:cubicBezTo>
                <a:cubicBezTo>
                  <a:pt x="2635" y="1905"/>
                  <a:pt x="2635" y="1905"/>
                  <a:pt x="2635" y="1905"/>
                </a:cubicBezTo>
                <a:cubicBezTo>
                  <a:pt x="2632" y="1850"/>
                  <a:pt x="2630" y="1793"/>
                  <a:pt x="2623" y="1738"/>
                </a:cubicBezTo>
                <a:cubicBezTo>
                  <a:pt x="2604" y="1587"/>
                  <a:pt x="2567" y="1441"/>
                  <a:pt x="2524" y="1280"/>
                </a:cubicBezTo>
                <a:cubicBezTo>
                  <a:pt x="2521" y="1268"/>
                  <a:pt x="2521" y="1254"/>
                  <a:pt x="2524" y="1239"/>
                </a:cubicBezTo>
                <a:cubicBezTo>
                  <a:pt x="2525" y="1234"/>
                  <a:pt x="2525" y="1234"/>
                  <a:pt x="2525" y="1234"/>
                </a:cubicBezTo>
                <a:cubicBezTo>
                  <a:pt x="2528" y="1215"/>
                  <a:pt x="2531" y="1195"/>
                  <a:pt x="2519" y="1177"/>
                </a:cubicBezTo>
                <a:cubicBezTo>
                  <a:pt x="2484" y="1126"/>
                  <a:pt x="2447" y="1097"/>
                  <a:pt x="2400" y="1084"/>
                </a:cubicBezTo>
                <a:cubicBezTo>
                  <a:pt x="2363" y="1073"/>
                  <a:pt x="2326" y="1075"/>
                  <a:pt x="2289" y="1076"/>
                </a:cubicBezTo>
                <a:cubicBezTo>
                  <a:pt x="2285" y="1076"/>
                  <a:pt x="2281" y="1077"/>
                  <a:pt x="2276" y="1077"/>
                </a:cubicBezTo>
                <a:cubicBezTo>
                  <a:pt x="2268" y="1077"/>
                  <a:pt x="2268" y="1077"/>
                  <a:pt x="2268" y="1077"/>
                </a:cubicBezTo>
                <a:cubicBezTo>
                  <a:pt x="2213" y="1079"/>
                  <a:pt x="2160" y="1081"/>
                  <a:pt x="2113" y="1047"/>
                </a:cubicBezTo>
                <a:cubicBezTo>
                  <a:pt x="2108" y="1044"/>
                  <a:pt x="2102" y="1042"/>
                  <a:pt x="2096" y="1041"/>
                </a:cubicBezTo>
                <a:cubicBezTo>
                  <a:pt x="2094" y="1040"/>
                  <a:pt x="2091" y="1040"/>
                  <a:pt x="2089" y="1039"/>
                </a:cubicBezTo>
                <a:cubicBezTo>
                  <a:pt x="2071" y="1033"/>
                  <a:pt x="2061" y="1024"/>
                  <a:pt x="2056" y="1010"/>
                </a:cubicBezTo>
                <a:cubicBezTo>
                  <a:pt x="2054" y="1003"/>
                  <a:pt x="2052" y="996"/>
                  <a:pt x="2050" y="990"/>
                </a:cubicBezTo>
                <a:cubicBezTo>
                  <a:pt x="2046" y="977"/>
                  <a:pt x="2041" y="965"/>
                  <a:pt x="2039" y="952"/>
                </a:cubicBezTo>
                <a:cubicBezTo>
                  <a:pt x="2030" y="912"/>
                  <a:pt x="2011" y="885"/>
                  <a:pt x="1980" y="866"/>
                </a:cubicBezTo>
                <a:cubicBezTo>
                  <a:pt x="1963" y="855"/>
                  <a:pt x="1948" y="850"/>
                  <a:pt x="1930" y="850"/>
                </a:cubicBezTo>
                <a:cubicBezTo>
                  <a:pt x="1928" y="850"/>
                  <a:pt x="1927" y="850"/>
                  <a:pt x="1926" y="850"/>
                </a:cubicBezTo>
                <a:cubicBezTo>
                  <a:pt x="1912" y="850"/>
                  <a:pt x="1904" y="849"/>
                  <a:pt x="1903" y="838"/>
                </a:cubicBezTo>
                <a:cubicBezTo>
                  <a:pt x="1902" y="817"/>
                  <a:pt x="1904" y="795"/>
                  <a:pt x="1909" y="775"/>
                </a:cubicBezTo>
                <a:cubicBezTo>
                  <a:pt x="1912" y="760"/>
                  <a:pt x="1918" y="745"/>
                  <a:pt x="1923" y="730"/>
                </a:cubicBezTo>
                <a:cubicBezTo>
                  <a:pt x="1927" y="719"/>
                  <a:pt x="1931" y="708"/>
                  <a:pt x="1934" y="697"/>
                </a:cubicBezTo>
                <a:cubicBezTo>
                  <a:pt x="1938" y="684"/>
                  <a:pt x="1943" y="678"/>
                  <a:pt x="1953" y="672"/>
                </a:cubicBezTo>
                <a:cubicBezTo>
                  <a:pt x="1964" y="666"/>
                  <a:pt x="1978" y="656"/>
                  <a:pt x="1981" y="644"/>
                </a:cubicBezTo>
                <a:cubicBezTo>
                  <a:pt x="1997" y="590"/>
                  <a:pt x="2011" y="535"/>
                  <a:pt x="2023" y="481"/>
                </a:cubicBezTo>
                <a:cubicBezTo>
                  <a:pt x="2026" y="468"/>
                  <a:pt x="2023" y="448"/>
                  <a:pt x="2014" y="437"/>
                </a:cubicBezTo>
                <a:cubicBezTo>
                  <a:pt x="2003" y="424"/>
                  <a:pt x="2003" y="412"/>
                  <a:pt x="2007" y="398"/>
                </a:cubicBezTo>
                <a:cubicBezTo>
                  <a:pt x="2008" y="393"/>
                  <a:pt x="2009" y="388"/>
                  <a:pt x="2010" y="383"/>
                </a:cubicBezTo>
                <a:cubicBezTo>
                  <a:pt x="2012" y="374"/>
                  <a:pt x="2013" y="366"/>
                  <a:pt x="2016" y="358"/>
                </a:cubicBezTo>
                <a:cubicBezTo>
                  <a:pt x="2035" y="313"/>
                  <a:pt x="2025" y="268"/>
                  <a:pt x="2011" y="226"/>
                </a:cubicBezTo>
                <a:cubicBezTo>
                  <a:pt x="1998" y="186"/>
                  <a:pt x="1988" y="149"/>
                  <a:pt x="1982" y="112"/>
                </a:cubicBezTo>
                <a:cubicBezTo>
                  <a:pt x="1980" y="100"/>
                  <a:pt x="1973" y="86"/>
                  <a:pt x="1965" y="79"/>
                </a:cubicBezTo>
                <a:cubicBezTo>
                  <a:pt x="1926" y="46"/>
                  <a:pt x="1887" y="30"/>
                  <a:pt x="1847" y="30"/>
                </a:cubicBezTo>
                <a:cubicBezTo>
                  <a:pt x="1846" y="30"/>
                  <a:pt x="1846" y="30"/>
                  <a:pt x="1845" y="30"/>
                </a:cubicBezTo>
                <a:cubicBezTo>
                  <a:pt x="1819" y="30"/>
                  <a:pt x="1791" y="29"/>
                  <a:pt x="1766" y="17"/>
                </a:cubicBezTo>
                <a:cubicBezTo>
                  <a:pt x="1733" y="0"/>
                  <a:pt x="1700" y="5"/>
                  <a:pt x="1670" y="13"/>
                </a:cubicBezTo>
                <a:cubicBezTo>
                  <a:pt x="1662" y="16"/>
                  <a:pt x="1654" y="18"/>
                  <a:pt x="1647" y="21"/>
                </a:cubicBezTo>
                <a:cubicBezTo>
                  <a:pt x="1630" y="27"/>
                  <a:pt x="1613" y="33"/>
                  <a:pt x="1597" y="33"/>
                </a:cubicBezTo>
                <a:cubicBezTo>
                  <a:pt x="1559" y="33"/>
                  <a:pt x="1527" y="41"/>
                  <a:pt x="1497" y="59"/>
                </a:cubicBezTo>
                <a:cubicBezTo>
                  <a:pt x="1489" y="63"/>
                  <a:pt x="1489" y="63"/>
                  <a:pt x="1489" y="63"/>
                </a:cubicBezTo>
                <a:cubicBezTo>
                  <a:pt x="1458" y="81"/>
                  <a:pt x="1426" y="100"/>
                  <a:pt x="1415" y="140"/>
                </a:cubicBezTo>
                <a:cubicBezTo>
                  <a:pt x="1415" y="142"/>
                  <a:pt x="1413" y="146"/>
                  <a:pt x="1404" y="151"/>
                </a:cubicBezTo>
                <a:cubicBezTo>
                  <a:pt x="1359" y="178"/>
                  <a:pt x="1311" y="194"/>
                  <a:pt x="1260" y="201"/>
                </a:cubicBezTo>
                <a:cubicBezTo>
                  <a:pt x="1230" y="204"/>
                  <a:pt x="1199" y="207"/>
                  <a:pt x="1169" y="209"/>
                </a:cubicBezTo>
                <a:cubicBezTo>
                  <a:pt x="1142" y="212"/>
                  <a:pt x="1115" y="214"/>
                  <a:pt x="1088" y="217"/>
                </a:cubicBezTo>
                <a:cubicBezTo>
                  <a:pt x="1060" y="220"/>
                  <a:pt x="1031" y="224"/>
                  <a:pt x="1004" y="233"/>
                </a:cubicBezTo>
                <a:cubicBezTo>
                  <a:pt x="964" y="247"/>
                  <a:pt x="925" y="262"/>
                  <a:pt x="887" y="277"/>
                </a:cubicBezTo>
                <a:cubicBezTo>
                  <a:pt x="874" y="282"/>
                  <a:pt x="862" y="287"/>
                  <a:pt x="849" y="292"/>
                </a:cubicBezTo>
                <a:cubicBezTo>
                  <a:pt x="837" y="297"/>
                  <a:pt x="828" y="298"/>
                  <a:pt x="818" y="289"/>
                </a:cubicBezTo>
                <a:cubicBezTo>
                  <a:pt x="802" y="274"/>
                  <a:pt x="789" y="278"/>
                  <a:pt x="781" y="284"/>
                </a:cubicBezTo>
                <a:cubicBezTo>
                  <a:pt x="771" y="291"/>
                  <a:pt x="761" y="299"/>
                  <a:pt x="751" y="306"/>
                </a:cubicBezTo>
                <a:cubicBezTo>
                  <a:pt x="731" y="321"/>
                  <a:pt x="710" y="336"/>
                  <a:pt x="691" y="352"/>
                </a:cubicBezTo>
                <a:cubicBezTo>
                  <a:pt x="672" y="368"/>
                  <a:pt x="654" y="385"/>
                  <a:pt x="637" y="401"/>
                </a:cubicBezTo>
                <a:cubicBezTo>
                  <a:pt x="626" y="411"/>
                  <a:pt x="615" y="422"/>
                  <a:pt x="604" y="432"/>
                </a:cubicBezTo>
                <a:cubicBezTo>
                  <a:pt x="584" y="449"/>
                  <a:pt x="566" y="455"/>
                  <a:pt x="544" y="451"/>
                </a:cubicBezTo>
                <a:cubicBezTo>
                  <a:pt x="533" y="449"/>
                  <a:pt x="519" y="451"/>
                  <a:pt x="505" y="456"/>
                </a:cubicBezTo>
                <a:cubicBezTo>
                  <a:pt x="490" y="463"/>
                  <a:pt x="475" y="469"/>
                  <a:pt x="460" y="476"/>
                </a:cubicBezTo>
                <a:cubicBezTo>
                  <a:pt x="440" y="485"/>
                  <a:pt x="420" y="495"/>
                  <a:pt x="399" y="502"/>
                </a:cubicBezTo>
                <a:cubicBezTo>
                  <a:pt x="311" y="533"/>
                  <a:pt x="238" y="585"/>
                  <a:pt x="174" y="660"/>
                </a:cubicBezTo>
                <a:cubicBezTo>
                  <a:pt x="144" y="696"/>
                  <a:pt x="111" y="734"/>
                  <a:pt x="72" y="776"/>
                </a:cubicBezTo>
                <a:cubicBezTo>
                  <a:pt x="45" y="806"/>
                  <a:pt x="23" y="843"/>
                  <a:pt x="7" y="888"/>
                </a:cubicBezTo>
                <a:cubicBezTo>
                  <a:pt x="1" y="905"/>
                  <a:pt x="0" y="922"/>
                  <a:pt x="4" y="934"/>
                </a:cubicBezTo>
                <a:cubicBezTo>
                  <a:pt x="23" y="990"/>
                  <a:pt x="49" y="1031"/>
                  <a:pt x="85" y="1062"/>
                </a:cubicBezTo>
                <a:close/>
                <a:moveTo>
                  <a:pt x="2274" y="3305"/>
                </a:moveTo>
                <a:cubicBezTo>
                  <a:pt x="2281" y="3224"/>
                  <a:pt x="2281" y="3224"/>
                  <a:pt x="2281" y="3224"/>
                </a:cubicBezTo>
                <a:cubicBezTo>
                  <a:pt x="2292" y="3253"/>
                  <a:pt x="2284" y="3278"/>
                  <a:pt x="2274" y="3305"/>
                </a:cubicBezTo>
                <a:close/>
                <a:moveTo>
                  <a:pt x="2413" y="1142"/>
                </a:moveTo>
                <a:cubicBezTo>
                  <a:pt x="2418" y="1147"/>
                  <a:pt x="2424" y="1152"/>
                  <a:pt x="2430" y="1157"/>
                </a:cubicBezTo>
                <a:cubicBezTo>
                  <a:pt x="2447" y="1173"/>
                  <a:pt x="2465" y="1188"/>
                  <a:pt x="2483" y="1203"/>
                </a:cubicBezTo>
                <a:cubicBezTo>
                  <a:pt x="2488" y="1207"/>
                  <a:pt x="2491" y="1211"/>
                  <a:pt x="2491" y="1215"/>
                </a:cubicBezTo>
                <a:cubicBezTo>
                  <a:pt x="2491" y="1219"/>
                  <a:pt x="2489" y="1224"/>
                  <a:pt x="2484" y="1230"/>
                </a:cubicBezTo>
                <a:cubicBezTo>
                  <a:pt x="2443" y="1174"/>
                  <a:pt x="2387" y="1143"/>
                  <a:pt x="2316" y="1116"/>
                </a:cubicBezTo>
                <a:cubicBezTo>
                  <a:pt x="2352" y="1108"/>
                  <a:pt x="2384" y="1117"/>
                  <a:pt x="2413" y="1142"/>
                </a:cubicBezTo>
                <a:close/>
                <a:moveTo>
                  <a:pt x="2263" y="2880"/>
                </a:moveTo>
                <a:cubicBezTo>
                  <a:pt x="2265" y="2878"/>
                  <a:pt x="2265" y="2876"/>
                  <a:pt x="2265" y="2875"/>
                </a:cubicBezTo>
                <a:cubicBezTo>
                  <a:pt x="2265" y="2875"/>
                  <a:pt x="2265" y="2875"/>
                  <a:pt x="2265" y="2875"/>
                </a:cubicBezTo>
                <a:cubicBezTo>
                  <a:pt x="2269" y="2849"/>
                  <a:pt x="2274" y="2837"/>
                  <a:pt x="2291" y="2822"/>
                </a:cubicBezTo>
                <a:cubicBezTo>
                  <a:pt x="2293" y="2820"/>
                  <a:pt x="2294" y="2818"/>
                  <a:pt x="2295" y="2816"/>
                </a:cubicBezTo>
                <a:cubicBezTo>
                  <a:pt x="2296" y="2815"/>
                  <a:pt x="2296" y="2813"/>
                  <a:pt x="2297" y="2812"/>
                </a:cubicBezTo>
                <a:cubicBezTo>
                  <a:pt x="2298" y="2811"/>
                  <a:pt x="2298" y="2809"/>
                  <a:pt x="2297" y="2808"/>
                </a:cubicBezTo>
                <a:cubicBezTo>
                  <a:pt x="2285" y="2791"/>
                  <a:pt x="2285" y="2791"/>
                  <a:pt x="2285" y="2791"/>
                </a:cubicBezTo>
                <a:cubicBezTo>
                  <a:pt x="2304" y="2790"/>
                  <a:pt x="2316" y="2778"/>
                  <a:pt x="2328" y="2766"/>
                </a:cubicBezTo>
                <a:cubicBezTo>
                  <a:pt x="2332" y="2762"/>
                  <a:pt x="2335" y="2758"/>
                  <a:pt x="2339" y="2755"/>
                </a:cubicBezTo>
                <a:cubicBezTo>
                  <a:pt x="2347" y="2784"/>
                  <a:pt x="2345" y="2807"/>
                  <a:pt x="2331" y="2828"/>
                </a:cubicBezTo>
                <a:cubicBezTo>
                  <a:pt x="2322" y="2843"/>
                  <a:pt x="2312" y="2860"/>
                  <a:pt x="2301" y="2881"/>
                </a:cubicBezTo>
                <a:cubicBezTo>
                  <a:pt x="2296" y="2890"/>
                  <a:pt x="2290" y="2902"/>
                  <a:pt x="2287" y="2915"/>
                </a:cubicBezTo>
                <a:cubicBezTo>
                  <a:pt x="2278" y="2948"/>
                  <a:pt x="2285" y="2966"/>
                  <a:pt x="2314" y="2984"/>
                </a:cubicBezTo>
                <a:cubicBezTo>
                  <a:pt x="2327" y="2992"/>
                  <a:pt x="2331" y="2999"/>
                  <a:pt x="2328" y="3011"/>
                </a:cubicBezTo>
                <a:cubicBezTo>
                  <a:pt x="2328" y="3013"/>
                  <a:pt x="2327" y="3016"/>
                  <a:pt x="2327" y="3019"/>
                </a:cubicBezTo>
                <a:cubicBezTo>
                  <a:pt x="2325" y="3031"/>
                  <a:pt x="2323" y="3041"/>
                  <a:pt x="2309" y="3044"/>
                </a:cubicBezTo>
                <a:cubicBezTo>
                  <a:pt x="2302" y="3046"/>
                  <a:pt x="2296" y="3049"/>
                  <a:pt x="2289" y="3053"/>
                </a:cubicBezTo>
                <a:cubicBezTo>
                  <a:pt x="2288" y="3054"/>
                  <a:pt x="2286" y="3055"/>
                  <a:pt x="2284" y="3056"/>
                </a:cubicBezTo>
                <a:cubicBezTo>
                  <a:pt x="2284" y="3055"/>
                  <a:pt x="2284" y="3054"/>
                  <a:pt x="2284" y="3053"/>
                </a:cubicBezTo>
                <a:cubicBezTo>
                  <a:pt x="2283" y="3048"/>
                  <a:pt x="2282" y="3043"/>
                  <a:pt x="2282" y="3039"/>
                </a:cubicBezTo>
                <a:cubicBezTo>
                  <a:pt x="2285" y="3002"/>
                  <a:pt x="2275" y="2965"/>
                  <a:pt x="2266" y="2930"/>
                </a:cubicBezTo>
                <a:cubicBezTo>
                  <a:pt x="2264" y="2925"/>
                  <a:pt x="2264" y="2925"/>
                  <a:pt x="2264" y="2925"/>
                </a:cubicBezTo>
                <a:cubicBezTo>
                  <a:pt x="2263" y="2921"/>
                  <a:pt x="2262" y="2918"/>
                  <a:pt x="2261" y="2915"/>
                </a:cubicBezTo>
                <a:cubicBezTo>
                  <a:pt x="2257" y="2902"/>
                  <a:pt x="2253" y="2891"/>
                  <a:pt x="2263" y="2880"/>
                </a:cubicBezTo>
                <a:close/>
                <a:moveTo>
                  <a:pt x="1279" y="943"/>
                </a:moveTo>
                <a:cubicBezTo>
                  <a:pt x="1275" y="939"/>
                  <a:pt x="1271" y="934"/>
                  <a:pt x="1268" y="929"/>
                </a:cubicBezTo>
                <a:cubicBezTo>
                  <a:pt x="1255" y="912"/>
                  <a:pt x="1241" y="893"/>
                  <a:pt x="1218" y="893"/>
                </a:cubicBezTo>
                <a:cubicBezTo>
                  <a:pt x="1209" y="893"/>
                  <a:pt x="1200" y="896"/>
                  <a:pt x="1188" y="902"/>
                </a:cubicBezTo>
                <a:cubicBezTo>
                  <a:pt x="1187" y="902"/>
                  <a:pt x="1186" y="901"/>
                  <a:pt x="1186" y="901"/>
                </a:cubicBezTo>
                <a:cubicBezTo>
                  <a:pt x="1182" y="898"/>
                  <a:pt x="1179" y="896"/>
                  <a:pt x="1175" y="893"/>
                </a:cubicBezTo>
                <a:cubicBezTo>
                  <a:pt x="1164" y="885"/>
                  <a:pt x="1158" y="872"/>
                  <a:pt x="1160" y="860"/>
                </a:cubicBezTo>
                <a:cubicBezTo>
                  <a:pt x="1161" y="846"/>
                  <a:pt x="1170" y="834"/>
                  <a:pt x="1184" y="827"/>
                </a:cubicBezTo>
                <a:cubicBezTo>
                  <a:pt x="1195" y="821"/>
                  <a:pt x="1200" y="822"/>
                  <a:pt x="1207" y="834"/>
                </a:cubicBezTo>
                <a:cubicBezTo>
                  <a:pt x="1222" y="860"/>
                  <a:pt x="1240" y="886"/>
                  <a:pt x="1259" y="912"/>
                </a:cubicBezTo>
                <a:cubicBezTo>
                  <a:pt x="1264" y="919"/>
                  <a:pt x="1271" y="925"/>
                  <a:pt x="1279" y="931"/>
                </a:cubicBezTo>
                <a:cubicBezTo>
                  <a:pt x="1281" y="933"/>
                  <a:pt x="1284" y="935"/>
                  <a:pt x="1287" y="937"/>
                </a:cubicBezTo>
                <a:lnTo>
                  <a:pt x="1279" y="943"/>
                </a:lnTo>
                <a:close/>
                <a:moveTo>
                  <a:pt x="601" y="775"/>
                </a:moveTo>
                <a:cubicBezTo>
                  <a:pt x="601" y="775"/>
                  <a:pt x="602" y="775"/>
                  <a:pt x="602" y="775"/>
                </a:cubicBezTo>
                <a:cubicBezTo>
                  <a:pt x="602" y="774"/>
                  <a:pt x="603" y="774"/>
                  <a:pt x="603" y="774"/>
                </a:cubicBezTo>
                <a:cubicBezTo>
                  <a:pt x="626" y="782"/>
                  <a:pt x="649" y="781"/>
                  <a:pt x="667" y="769"/>
                </a:cubicBezTo>
                <a:cubicBezTo>
                  <a:pt x="687" y="758"/>
                  <a:pt x="700" y="737"/>
                  <a:pt x="704" y="710"/>
                </a:cubicBezTo>
                <a:cubicBezTo>
                  <a:pt x="705" y="704"/>
                  <a:pt x="709" y="697"/>
                  <a:pt x="715" y="688"/>
                </a:cubicBezTo>
                <a:cubicBezTo>
                  <a:pt x="717" y="686"/>
                  <a:pt x="717" y="686"/>
                  <a:pt x="717" y="686"/>
                </a:cubicBezTo>
                <a:cubicBezTo>
                  <a:pt x="726" y="674"/>
                  <a:pt x="735" y="661"/>
                  <a:pt x="747" y="651"/>
                </a:cubicBezTo>
                <a:cubicBezTo>
                  <a:pt x="760" y="640"/>
                  <a:pt x="772" y="627"/>
                  <a:pt x="784" y="615"/>
                </a:cubicBezTo>
                <a:cubicBezTo>
                  <a:pt x="814" y="584"/>
                  <a:pt x="845" y="553"/>
                  <a:pt x="887" y="536"/>
                </a:cubicBezTo>
                <a:cubicBezTo>
                  <a:pt x="906" y="528"/>
                  <a:pt x="924" y="516"/>
                  <a:pt x="941" y="504"/>
                </a:cubicBezTo>
                <a:cubicBezTo>
                  <a:pt x="946" y="500"/>
                  <a:pt x="951" y="497"/>
                  <a:pt x="955" y="494"/>
                </a:cubicBezTo>
                <a:cubicBezTo>
                  <a:pt x="972" y="483"/>
                  <a:pt x="987" y="482"/>
                  <a:pt x="1003" y="490"/>
                </a:cubicBezTo>
                <a:cubicBezTo>
                  <a:pt x="1058" y="517"/>
                  <a:pt x="1140" y="511"/>
                  <a:pt x="1188" y="475"/>
                </a:cubicBezTo>
                <a:cubicBezTo>
                  <a:pt x="1213" y="457"/>
                  <a:pt x="1236" y="447"/>
                  <a:pt x="1261" y="442"/>
                </a:cubicBezTo>
                <a:cubicBezTo>
                  <a:pt x="1282" y="438"/>
                  <a:pt x="1303" y="431"/>
                  <a:pt x="1325" y="424"/>
                </a:cubicBezTo>
                <a:cubicBezTo>
                  <a:pt x="1346" y="416"/>
                  <a:pt x="1357" y="408"/>
                  <a:pt x="1362" y="397"/>
                </a:cubicBezTo>
                <a:cubicBezTo>
                  <a:pt x="1366" y="386"/>
                  <a:pt x="1363" y="372"/>
                  <a:pt x="1352" y="351"/>
                </a:cubicBezTo>
                <a:cubicBezTo>
                  <a:pt x="1352" y="351"/>
                  <a:pt x="1352" y="350"/>
                  <a:pt x="1352" y="349"/>
                </a:cubicBezTo>
                <a:cubicBezTo>
                  <a:pt x="1352" y="349"/>
                  <a:pt x="1352" y="349"/>
                  <a:pt x="1352" y="349"/>
                </a:cubicBezTo>
                <a:cubicBezTo>
                  <a:pt x="1352" y="348"/>
                  <a:pt x="1353" y="348"/>
                  <a:pt x="1353" y="348"/>
                </a:cubicBezTo>
                <a:cubicBezTo>
                  <a:pt x="1355" y="346"/>
                  <a:pt x="1357" y="345"/>
                  <a:pt x="1360" y="344"/>
                </a:cubicBezTo>
                <a:cubicBezTo>
                  <a:pt x="1367" y="341"/>
                  <a:pt x="1374" y="338"/>
                  <a:pt x="1382" y="335"/>
                </a:cubicBezTo>
                <a:cubicBezTo>
                  <a:pt x="1384" y="334"/>
                  <a:pt x="1386" y="333"/>
                  <a:pt x="1388" y="332"/>
                </a:cubicBezTo>
                <a:cubicBezTo>
                  <a:pt x="1397" y="368"/>
                  <a:pt x="1403" y="397"/>
                  <a:pt x="1392" y="428"/>
                </a:cubicBezTo>
                <a:cubicBezTo>
                  <a:pt x="1387" y="443"/>
                  <a:pt x="1385" y="456"/>
                  <a:pt x="1387" y="467"/>
                </a:cubicBezTo>
                <a:cubicBezTo>
                  <a:pt x="1392" y="501"/>
                  <a:pt x="1398" y="535"/>
                  <a:pt x="1405" y="569"/>
                </a:cubicBezTo>
                <a:cubicBezTo>
                  <a:pt x="1408" y="590"/>
                  <a:pt x="1412" y="611"/>
                  <a:pt x="1416" y="632"/>
                </a:cubicBezTo>
                <a:cubicBezTo>
                  <a:pt x="1418" y="645"/>
                  <a:pt x="1422" y="658"/>
                  <a:pt x="1438" y="663"/>
                </a:cubicBezTo>
                <a:cubicBezTo>
                  <a:pt x="1448" y="666"/>
                  <a:pt x="1450" y="674"/>
                  <a:pt x="1452" y="685"/>
                </a:cubicBezTo>
                <a:cubicBezTo>
                  <a:pt x="1460" y="737"/>
                  <a:pt x="1475" y="775"/>
                  <a:pt x="1500" y="806"/>
                </a:cubicBezTo>
                <a:cubicBezTo>
                  <a:pt x="1506" y="814"/>
                  <a:pt x="1508" y="819"/>
                  <a:pt x="1501" y="828"/>
                </a:cubicBezTo>
                <a:cubicBezTo>
                  <a:pt x="1490" y="843"/>
                  <a:pt x="1482" y="859"/>
                  <a:pt x="1475" y="873"/>
                </a:cubicBezTo>
                <a:cubicBezTo>
                  <a:pt x="1467" y="892"/>
                  <a:pt x="1459" y="912"/>
                  <a:pt x="1450" y="935"/>
                </a:cubicBezTo>
                <a:cubicBezTo>
                  <a:pt x="1447" y="945"/>
                  <a:pt x="1441" y="947"/>
                  <a:pt x="1429" y="950"/>
                </a:cubicBezTo>
                <a:cubicBezTo>
                  <a:pt x="1384" y="962"/>
                  <a:pt x="1355" y="938"/>
                  <a:pt x="1329" y="911"/>
                </a:cubicBezTo>
                <a:cubicBezTo>
                  <a:pt x="1304" y="885"/>
                  <a:pt x="1278" y="858"/>
                  <a:pt x="1253" y="832"/>
                </a:cubicBezTo>
                <a:cubicBezTo>
                  <a:pt x="1243" y="822"/>
                  <a:pt x="1243" y="822"/>
                  <a:pt x="1243" y="822"/>
                </a:cubicBezTo>
                <a:cubicBezTo>
                  <a:pt x="1239" y="816"/>
                  <a:pt x="1233" y="811"/>
                  <a:pt x="1227" y="806"/>
                </a:cubicBezTo>
                <a:cubicBezTo>
                  <a:pt x="1213" y="796"/>
                  <a:pt x="1198" y="790"/>
                  <a:pt x="1183" y="790"/>
                </a:cubicBezTo>
                <a:cubicBezTo>
                  <a:pt x="1180" y="790"/>
                  <a:pt x="1177" y="790"/>
                  <a:pt x="1174" y="791"/>
                </a:cubicBezTo>
                <a:cubicBezTo>
                  <a:pt x="1156" y="793"/>
                  <a:pt x="1141" y="804"/>
                  <a:pt x="1130" y="820"/>
                </a:cubicBezTo>
                <a:cubicBezTo>
                  <a:pt x="1124" y="829"/>
                  <a:pt x="1125" y="842"/>
                  <a:pt x="1127" y="852"/>
                </a:cubicBezTo>
                <a:cubicBezTo>
                  <a:pt x="1132" y="872"/>
                  <a:pt x="1139" y="893"/>
                  <a:pt x="1145" y="910"/>
                </a:cubicBezTo>
                <a:cubicBezTo>
                  <a:pt x="1150" y="922"/>
                  <a:pt x="1151" y="928"/>
                  <a:pt x="1144" y="931"/>
                </a:cubicBezTo>
                <a:cubicBezTo>
                  <a:pt x="1134" y="936"/>
                  <a:pt x="1122" y="937"/>
                  <a:pt x="1118" y="935"/>
                </a:cubicBezTo>
                <a:cubicBezTo>
                  <a:pt x="1105" y="923"/>
                  <a:pt x="1091" y="923"/>
                  <a:pt x="1077" y="923"/>
                </a:cubicBezTo>
                <a:cubicBezTo>
                  <a:pt x="1074" y="923"/>
                  <a:pt x="1070" y="923"/>
                  <a:pt x="1067" y="923"/>
                </a:cubicBezTo>
                <a:cubicBezTo>
                  <a:pt x="1034" y="921"/>
                  <a:pt x="1001" y="918"/>
                  <a:pt x="969" y="914"/>
                </a:cubicBezTo>
                <a:cubicBezTo>
                  <a:pt x="961" y="913"/>
                  <a:pt x="954" y="912"/>
                  <a:pt x="946" y="911"/>
                </a:cubicBezTo>
                <a:cubicBezTo>
                  <a:pt x="943" y="911"/>
                  <a:pt x="939" y="909"/>
                  <a:pt x="933" y="905"/>
                </a:cubicBezTo>
                <a:cubicBezTo>
                  <a:pt x="914" y="891"/>
                  <a:pt x="891" y="888"/>
                  <a:pt x="864" y="896"/>
                </a:cubicBezTo>
                <a:cubicBezTo>
                  <a:pt x="837" y="904"/>
                  <a:pt x="809" y="902"/>
                  <a:pt x="773" y="888"/>
                </a:cubicBezTo>
                <a:cubicBezTo>
                  <a:pt x="725" y="869"/>
                  <a:pt x="669" y="849"/>
                  <a:pt x="609" y="849"/>
                </a:cubicBezTo>
                <a:cubicBezTo>
                  <a:pt x="599" y="849"/>
                  <a:pt x="590" y="848"/>
                  <a:pt x="580" y="847"/>
                </a:cubicBezTo>
                <a:cubicBezTo>
                  <a:pt x="577" y="846"/>
                  <a:pt x="574" y="846"/>
                  <a:pt x="571" y="845"/>
                </a:cubicBezTo>
                <a:cubicBezTo>
                  <a:pt x="563" y="813"/>
                  <a:pt x="580" y="794"/>
                  <a:pt x="601" y="775"/>
                </a:cubicBezTo>
                <a:close/>
              </a:path>
            </a:pathLst>
          </a:custGeom>
          <a:solidFill>
            <a:srgbClr val="C00000">
              <a:alpha val="9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757555" y="1870710"/>
            <a:ext cx="7628890" cy="2451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60000"/>
              </a:lnSpc>
              <a:buClr>
                <a:srgbClr val="C00000"/>
              </a:buClr>
              <a:buFont typeface="Wingdings" panose="05000000000000000000" charset="0"/>
              <a:buChar char="l"/>
            </a:pPr>
            <a:r>
              <a:rPr lang="zh-CN" altLang="en-US" sz="12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无论是红军初创时期的“十六字诀”，还是人民军队制胜战场的“十大军事原则”，无论是正确处理社会主义建设“十大关系”，还是坚持“四项基本原则”，无论是建党95周年庆祝大会“八个坚持”，还是建党百年庆祝大会“九个必须”，都是我们党对实践经验的精辟概括，是党和国家事业兴旺发达的成功密码。</a:t>
            </a:r>
          </a:p>
          <a:p>
            <a:pPr marL="171450" indent="-171450">
              <a:lnSpc>
                <a:spcPct val="160000"/>
              </a:lnSpc>
              <a:buClr>
                <a:srgbClr val="C00000"/>
              </a:buClr>
              <a:buFont typeface="Wingdings" panose="05000000000000000000" charset="0"/>
              <a:buChar char="l"/>
            </a:pPr>
            <a:r>
              <a:rPr lang="zh-CN" altLang="en-US" sz="12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党的十九届六中全会通过的百年历史决议，在继承以往经验总结成果的基础上，集百年历史经验之大成，荟世纪奋斗智慧之精华，概括提炼出十条重大历史经验：坚持党的领导、坚持人民至上、坚持理论创新、坚持独立自主、坚持中国道路、坚持胸怀天下、坚持开拓创新、坚持敢于斗争、坚持统一战线、坚持自我革命。这“十个坚持”以百年为时间尺度，贯通党领导人民奋斗的各个历史时期，集纳出最具普遍性、根本性、指导性、长远性的方针原则，堪称历史经验的世纪精华版。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452085" y="3963971"/>
            <a:ext cx="6011863" cy="1093445"/>
            <a:chOff x="-96838" y="3689350"/>
            <a:chExt cx="9147176" cy="1663700"/>
          </a:xfrm>
          <a:solidFill>
            <a:srgbClr val="DB2107"/>
          </a:solidFill>
        </p:grpSpPr>
        <p:sp>
          <p:nvSpPr>
            <p:cNvPr id="62" name="Freeform 5"/>
            <p:cNvSpPr/>
            <p:nvPr/>
          </p:nvSpPr>
          <p:spPr bwMode="auto">
            <a:xfrm>
              <a:off x="1571625" y="4467225"/>
              <a:ext cx="7478713" cy="561975"/>
            </a:xfrm>
            <a:custGeom>
              <a:avLst/>
              <a:gdLst>
                <a:gd name="T0" fmla="*/ 0 w 5636"/>
                <a:gd name="T1" fmla="*/ 309 h 423"/>
                <a:gd name="T2" fmla="*/ 3247 w 5636"/>
                <a:gd name="T3" fmla="*/ 68 h 423"/>
                <a:gd name="T4" fmla="*/ 5636 w 5636"/>
                <a:gd name="T5" fmla="*/ 380 h 423"/>
                <a:gd name="T6" fmla="*/ 3258 w 5636"/>
                <a:gd name="T7" fmla="*/ 181 h 423"/>
                <a:gd name="T8" fmla="*/ 0 w 5636"/>
                <a:gd name="T9" fmla="*/ 309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6" h="422">
                  <a:moveTo>
                    <a:pt x="0" y="309"/>
                  </a:moveTo>
                  <a:cubicBezTo>
                    <a:pt x="0" y="309"/>
                    <a:pt x="1576" y="137"/>
                    <a:pt x="3247" y="68"/>
                  </a:cubicBezTo>
                  <a:cubicBezTo>
                    <a:pt x="4919" y="0"/>
                    <a:pt x="5636" y="380"/>
                    <a:pt x="5636" y="380"/>
                  </a:cubicBezTo>
                  <a:cubicBezTo>
                    <a:pt x="5636" y="380"/>
                    <a:pt x="4767" y="79"/>
                    <a:pt x="3258" y="181"/>
                  </a:cubicBezTo>
                  <a:cubicBezTo>
                    <a:pt x="1749" y="283"/>
                    <a:pt x="940" y="423"/>
                    <a:pt x="0" y="309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27000" dist="63500" dir="5400000" algn="t" rotWithShape="0">
                <a:schemeClr val="accent4">
                  <a:alpha val="3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7"/>
            <p:cNvSpPr/>
            <p:nvPr/>
          </p:nvSpPr>
          <p:spPr bwMode="auto">
            <a:xfrm>
              <a:off x="-96838" y="3689350"/>
              <a:ext cx="9102725" cy="1663700"/>
            </a:xfrm>
            <a:custGeom>
              <a:avLst/>
              <a:gdLst>
                <a:gd name="T0" fmla="*/ 0 w 6860"/>
                <a:gd name="T1" fmla="*/ 549 h 1252"/>
                <a:gd name="T2" fmla="*/ 1828 w 6860"/>
                <a:gd name="T3" fmla="*/ 727 h 1252"/>
                <a:gd name="T4" fmla="*/ 6860 w 6860"/>
                <a:gd name="T5" fmla="*/ 894 h 1252"/>
                <a:gd name="T6" fmla="*/ 2818 w 6860"/>
                <a:gd name="T7" fmla="*/ 756 h 1252"/>
                <a:gd name="T8" fmla="*/ 0 w 6860"/>
                <a:gd name="T9" fmla="*/ 549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59" h="1252">
                  <a:moveTo>
                    <a:pt x="0" y="549"/>
                  </a:moveTo>
                  <a:cubicBezTo>
                    <a:pt x="0" y="549"/>
                    <a:pt x="722" y="853"/>
                    <a:pt x="1828" y="727"/>
                  </a:cubicBezTo>
                  <a:cubicBezTo>
                    <a:pt x="2935" y="601"/>
                    <a:pt x="5375" y="0"/>
                    <a:pt x="6860" y="894"/>
                  </a:cubicBezTo>
                  <a:cubicBezTo>
                    <a:pt x="6860" y="894"/>
                    <a:pt x="5701" y="233"/>
                    <a:pt x="2818" y="756"/>
                  </a:cubicBezTo>
                  <a:cubicBezTo>
                    <a:pt x="2818" y="756"/>
                    <a:pt x="902" y="1252"/>
                    <a:pt x="0" y="549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27000" dist="63500" dir="5400000" algn="t" rotWithShape="0">
                <a:schemeClr val="accent6">
                  <a:alpha val="3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880169" y="355652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宝贵经验  精神财富</a:t>
            </a:r>
          </a:p>
        </p:txBody>
      </p:sp>
      <p:sp>
        <p:nvSpPr>
          <p:cNvPr id="4" name="矩形 3"/>
          <p:cNvSpPr/>
          <p:nvPr/>
        </p:nvSpPr>
        <p:spPr>
          <a:xfrm>
            <a:off x="770255" y="1351280"/>
            <a:ext cx="7628890" cy="365760"/>
          </a:xfrm>
          <a:prstGeom prst="rect">
            <a:avLst/>
          </a:prstGeom>
          <a:solidFill>
            <a:srgbClr val="DB2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TextBox 37"/>
          <p:cNvSpPr txBox="1"/>
          <p:nvPr/>
        </p:nvSpPr>
        <p:spPr>
          <a:xfrm>
            <a:off x="826135" y="1408430"/>
            <a:ext cx="7572375" cy="30861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>
              <a:lnSpc>
                <a:spcPct val="90000"/>
              </a:lnSpc>
              <a:buClr>
                <a:srgbClr val="000000">
                  <a:lumMod val="85000"/>
                  <a:lumOff val="15000"/>
                </a:srgbClr>
              </a:buClr>
              <a:buSzPct val="105000"/>
            </a:pPr>
            <a:r>
              <a:rPr lang="zh-CN" altLang="en-US" sz="135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 Light" panose="020B0502040204020203" charset="-122"/>
                <a:sym typeface="+mn-ea"/>
              </a:rPr>
              <a:t>翻看百年党史，那些闪耀着智慧火花的宝贵经验，提纲挈领、思想深刻，给人以深深启迪。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58" grpId="0"/>
      <p:bldP spid="4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eform 15"/>
          <p:cNvSpPr>
            <a:spLocks noEditPoints="1"/>
          </p:cNvSpPr>
          <p:nvPr/>
        </p:nvSpPr>
        <p:spPr bwMode="auto">
          <a:xfrm>
            <a:off x="6335395" y="1359535"/>
            <a:ext cx="2336165" cy="3295015"/>
          </a:xfrm>
          <a:custGeom>
            <a:avLst/>
            <a:gdLst>
              <a:gd name="T0" fmla="*/ 830 w 2696"/>
              <a:gd name="T1" fmla="*/ 1410 h 3802"/>
              <a:gd name="T2" fmla="*/ 1016 w 2696"/>
              <a:gd name="T3" fmla="*/ 2031 h 3802"/>
              <a:gd name="T4" fmla="*/ 1117 w 2696"/>
              <a:gd name="T5" fmla="*/ 2476 h 3802"/>
              <a:gd name="T6" fmla="*/ 1078 w 2696"/>
              <a:gd name="T7" fmla="*/ 2775 h 3802"/>
              <a:gd name="T8" fmla="*/ 1090 w 2696"/>
              <a:gd name="T9" fmla="*/ 2826 h 3802"/>
              <a:gd name="T10" fmla="*/ 1057 w 2696"/>
              <a:gd name="T11" fmla="*/ 3234 h 3802"/>
              <a:gd name="T12" fmla="*/ 1056 w 2696"/>
              <a:gd name="T13" fmla="*/ 3524 h 3802"/>
              <a:gd name="T14" fmla="*/ 1061 w 2696"/>
              <a:gd name="T15" fmla="*/ 3712 h 3802"/>
              <a:gd name="T16" fmla="*/ 2257 w 2696"/>
              <a:gd name="T17" fmla="*/ 3693 h 3802"/>
              <a:gd name="T18" fmla="*/ 2439 w 2696"/>
              <a:gd name="T19" fmla="*/ 3645 h 3802"/>
              <a:gd name="T20" fmla="*/ 2508 w 2696"/>
              <a:gd name="T21" fmla="*/ 3432 h 3802"/>
              <a:gd name="T22" fmla="*/ 2594 w 2696"/>
              <a:gd name="T23" fmla="*/ 3182 h 3802"/>
              <a:gd name="T24" fmla="*/ 2606 w 2696"/>
              <a:gd name="T25" fmla="*/ 3118 h 3802"/>
              <a:gd name="T26" fmla="*/ 2682 w 2696"/>
              <a:gd name="T27" fmla="*/ 2967 h 3802"/>
              <a:gd name="T28" fmla="*/ 2663 w 2696"/>
              <a:gd name="T29" fmla="*/ 2362 h 3802"/>
              <a:gd name="T30" fmla="*/ 2642 w 2696"/>
              <a:gd name="T31" fmla="*/ 2132 h 3802"/>
              <a:gd name="T32" fmla="*/ 2623 w 2696"/>
              <a:gd name="T33" fmla="*/ 1738 h 3802"/>
              <a:gd name="T34" fmla="*/ 2519 w 2696"/>
              <a:gd name="T35" fmla="*/ 1177 h 3802"/>
              <a:gd name="T36" fmla="*/ 2268 w 2696"/>
              <a:gd name="T37" fmla="*/ 1077 h 3802"/>
              <a:gd name="T38" fmla="*/ 2056 w 2696"/>
              <a:gd name="T39" fmla="*/ 1010 h 3802"/>
              <a:gd name="T40" fmla="*/ 1930 w 2696"/>
              <a:gd name="T41" fmla="*/ 850 h 3802"/>
              <a:gd name="T42" fmla="*/ 1923 w 2696"/>
              <a:gd name="T43" fmla="*/ 730 h 3802"/>
              <a:gd name="T44" fmla="*/ 2023 w 2696"/>
              <a:gd name="T45" fmla="*/ 481 h 3802"/>
              <a:gd name="T46" fmla="*/ 2016 w 2696"/>
              <a:gd name="T47" fmla="*/ 358 h 3802"/>
              <a:gd name="T48" fmla="*/ 1847 w 2696"/>
              <a:gd name="T49" fmla="*/ 30 h 3802"/>
              <a:gd name="T50" fmla="*/ 1647 w 2696"/>
              <a:gd name="T51" fmla="*/ 21 h 3802"/>
              <a:gd name="T52" fmla="*/ 1415 w 2696"/>
              <a:gd name="T53" fmla="*/ 140 h 3802"/>
              <a:gd name="T54" fmla="*/ 1088 w 2696"/>
              <a:gd name="T55" fmla="*/ 217 h 3802"/>
              <a:gd name="T56" fmla="*/ 818 w 2696"/>
              <a:gd name="T57" fmla="*/ 289 h 3802"/>
              <a:gd name="T58" fmla="*/ 637 w 2696"/>
              <a:gd name="T59" fmla="*/ 401 h 3802"/>
              <a:gd name="T60" fmla="*/ 460 w 2696"/>
              <a:gd name="T61" fmla="*/ 476 h 3802"/>
              <a:gd name="T62" fmla="*/ 7 w 2696"/>
              <a:gd name="T63" fmla="*/ 888 h 3802"/>
              <a:gd name="T64" fmla="*/ 2281 w 2696"/>
              <a:gd name="T65" fmla="*/ 3224 h 3802"/>
              <a:gd name="T66" fmla="*/ 2483 w 2696"/>
              <a:gd name="T67" fmla="*/ 1203 h 3802"/>
              <a:gd name="T68" fmla="*/ 2413 w 2696"/>
              <a:gd name="T69" fmla="*/ 1142 h 3802"/>
              <a:gd name="T70" fmla="*/ 2291 w 2696"/>
              <a:gd name="T71" fmla="*/ 2822 h 3802"/>
              <a:gd name="T72" fmla="*/ 2285 w 2696"/>
              <a:gd name="T73" fmla="*/ 2791 h 3802"/>
              <a:gd name="T74" fmla="*/ 2301 w 2696"/>
              <a:gd name="T75" fmla="*/ 2881 h 3802"/>
              <a:gd name="T76" fmla="*/ 2327 w 2696"/>
              <a:gd name="T77" fmla="*/ 3019 h 3802"/>
              <a:gd name="T78" fmla="*/ 2284 w 2696"/>
              <a:gd name="T79" fmla="*/ 3053 h 3802"/>
              <a:gd name="T80" fmla="*/ 2261 w 2696"/>
              <a:gd name="T81" fmla="*/ 2915 h 3802"/>
              <a:gd name="T82" fmla="*/ 1218 w 2696"/>
              <a:gd name="T83" fmla="*/ 893 h 3802"/>
              <a:gd name="T84" fmla="*/ 1160 w 2696"/>
              <a:gd name="T85" fmla="*/ 860 h 3802"/>
              <a:gd name="T86" fmla="*/ 1279 w 2696"/>
              <a:gd name="T87" fmla="*/ 931 h 3802"/>
              <a:gd name="T88" fmla="*/ 602 w 2696"/>
              <a:gd name="T89" fmla="*/ 775 h 3802"/>
              <a:gd name="T90" fmla="*/ 715 w 2696"/>
              <a:gd name="T91" fmla="*/ 688 h 3802"/>
              <a:gd name="T92" fmla="*/ 887 w 2696"/>
              <a:gd name="T93" fmla="*/ 536 h 3802"/>
              <a:gd name="T94" fmla="*/ 1188 w 2696"/>
              <a:gd name="T95" fmla="*/ 475 h 3802"/>
              <a:gd name="T96" fmla="*/ 1352 w 2696"/>
              <a:gd name="T97" fmla="*/ 351 h 3802"/>
              <a:gd name="T98" fmla="*/ 1360 w 2696"/>
              <a:gd name="T99" fmla="*/ 344 h 3802"/>
              <a:gd name="T100" fmla="*/ 1387 w 2696"/>
              <a:gd name="T101" fmla="*/ 467 h 3802"/>
              <a:gd name="T102" fmla="*/ 1452 w 2696"/>
              <a:gd name="T103" fmla="*/ 685 h 3802"/>
              <a:gd name="T104" fmla="*/ 1450 w 2696"/>
              <a:gd name="T105" fmla="*/ 935 h 3802"/>
              <a:gd name="T106" fmla="*/ 1243 w 2696"/>
              <a:gd name="T107" fmla="*/ 822 h 3802"/>
              <a:gd name="T108" fmla="*/ 1130 w 2696"/>
              <a:gd name="T109" fmla="*/ 820 h 3802"/>
              <a:gd name="T110" fmla="*/ 1118 w 2696"/>
              <a:gd name="T111" fmla="*/ 935 h 3802"/>
              <a:gd name="T112" fmla="*/ 946 w 2696"/>
              <a:gd name="T113" fmla="*/ 911 h 3802"/>
              <a:gd name="T114" fmla="*/ 609 w 2696"/>
              <a:gd name="T115" fmla="*/ 849 h 3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696" h="3802">
                <a:moveTo>
                  <a:pt x="85" y="1062"/>
                </a:moveTo>
                <a:cubicBezTo>
                  <a:pt x="133" y="1104"/>
                  <a:pt x="190" y="1132"/>
                  <a:pt x="245" y="1160"/>
                </a:cubicBezTo>
                <a:cubicBezTo>
                  <a:pt x="257" y="1166"/>
                  <a:pt x="257" y="1166"/>
                  <a:pt x="257" y="1166"/>
                </a:cubicBezTo>
                <a:cubicBezTo>
                  <a:pt x="441" y="1259"/>
                  <a:pt x="634" y="1341"/>
                  <a:pt x="830" y="1410"/>
                </a:cubicBezTo>
                <a:cubicBezTo>
                  <a:pt x="850" y="1417"/>
                  <a:pt x="870" y="1426"/>
                  <a:pt x="884" y="1439"/>
                </a:cubicBezTo>
                <a:cubicBezTo>
                  <a:pt x="925" y="1482"/>
                  <a:pt x="943" y="1521"/>
                  <a:pt x="942" y="1565"/>
                </a:cubicBezTo>
                <a:cubicBezTo>
                  <a:pt x="941" y="1577"/>
                  <a:pt x="944" y="1589"/>
                  <a:pt x="946" y="1601"/>
                </a:cubicBezTo>
                <a:cubicBezTo>
                  <a:pt x="971" y="1730"/>
                  <a:pt x="998" y="1880"/>
                  <a:pt x="1016" y="2031"/>
                </a:cubicBezTo>
                <a:cubicBezTo>
                  <a:pt x="1031" y="2163"/>
                  <a:pt x="1060" y="2280"/>
                  <a:pt x="1104" y="2387"/>
                </a:cubicBezTo>
                <a:cubicBezTo>
                  <a:pt x="1112" y="2405"/>
                  <a:pt x="1116" y="2426"/>
                  <a:pt x="1120" y="2445"/>
                </a:cubicBezTo>
                <a:cubicBezTo>
                  <a:pt x="1121" y="2453"/>
                  <a:pt x="1123" y="2461"/>
                  <a:pt x="1125" y="2469"/>
                </a:cubicBezTo>
                <a:cubicBezTo>
                  <a:pt x="1122" y="2471"/>
                  <a:pt x="1119" y="2473"/>
                  <a:pt x="1117" y="2476"/>
                </a:cubicBezTo>
                <a:cubicBezTo>
                  <a:pt x="1110" y="2481"/>
                  <a:pt x="1104" y="2485"/>
                  <a:pt x="1099" y="2491"/>
                </a:cubicBezTo>
                <a:cubicBezTo>
                  <a:pt x="1045" y="2556"/>
                  <a:pt x="1023" y="2633"/>
                  <a:pt x="1031" y="2718"/>
                </a:cubicBezTo>
                <a:cubicBezTo>
                  <a:pt x="1033" y="2734"/>
                  <a:pt x="1040" y="2752"/>
                  <a:pt x="1052" y="2767"/>
                </a:cubicBezTo>
                <a:cubicBezTo>
                  <a:pt x="1057" y="2773"/>
                  <a:pt x="1067" y="2774"/>
                  <a:pt x="1078" y="2775"/>
                </a:cubicBezTo>
                <a:cubicBezTo>
                  <a:pt x="1081" y="2775"/>
                  <a:pt x="1084" y="2776"/>
                  <a:pt x="1087" y="2776"/>
                </a:cubicBezTo>
                <a:cubicBezTo>
                  <a:pt x="1093" y="2777"/>
                  <a:pt x="1097" y="2779"/>
                  <a:pt x="1098" y="2781"/>
                </a:cubicBezTo>
                <a:cubicBezTo>
                  <a:pt x="1099" y="2782"/>
                  <a:pt x="1099" y="2785"/>
                  <a:pt x="1098" y="2788"/>
                </a:cubicBezTo>
                <a:cubicBezTo>
                  <a:pt x="1094" y="2801"/>
                  <a:pt x="1092" y="2814"/>
                  <a:pt x="1090" y="2826"/>
                </a:cubicBezTo>
                <a:cubicBezTo>
                  <a:pt x="1088" y="2839"/>
                  <a:pt x="1085" y="2853"/>
                  <a:pt x="1081" y="2866"/>
                </a:cubicBezTo>
                <a:cubicBezTo>
                  <a:pt x="1049" y="2953"/>
                  <a:pt x="1037" y="3043"/>
                  <a:pt x="1045" y="3136"/>
                </a:cubicBezTo>
                <a:cubicBezTo>
                  <a:pt x="1047" y="3158"/>
                  <a:pt x="1050" y="3179"/>
                  <a:pt x="1053" y="3200"/>
                </a:cubicBezTo>
                <a:cubicBezTo>
                  <a:pt x="1054" y="3212"/>
                  <a:pt x="1056" y="3223"/>
                  <a:pt x="1057" y="3234"/>
                </a:cubicBezTo>
                <a:cubicBezTo>
                  <a:pt x="1057" y="3239"/>
                  <a:pt x="1057" y="3244"/>
                  <a:pt x="1057" y="3247"/>
                </a:cubicBezTo>
                <a:cubicBezTo>
                  <a:pt x="1057" y="3260"/>
                  <a:pt x="1056" y="3273"/>
                  <a:pt x="1055" y="3286"/>
                </a:cubicBezTo>
                <a:cubicBezTo>
                  <a:pt x="1053" y="3313"/>
                  <a:pt x="1051" y="3341"/>
                  <a:pt x="1052" y="3368"/>
                </a:cubicBezTo>
                <a:cubicBezTo>
                  <a:pt x="1052" y="3420"/>
                  <a:pt x="1054" y="3473"/>
                  <a:pt x="1056" y="3524"/>
                </a:cubicBezTo>
                <a:cubicBezTo>
                  <a:pt x="1057" y="3548"/>
                  <a:pt x="1058" y="3573"/>
                  <a:pt x="1059" y="3597"/>
                </a:cubicBezTo>
                <a:cubicBezTo>
                  <a:pt x="1059" y="3610"/>
                  <a:pt x="1059" y="3624"/>
                  <a:pt x="1059" y="3637"/>
                </a:cubicBezTo>
                <a:cubicBezTo>
                  <a:pt x="1060" y="3643"/>
                  <a:pt x="1060" y="3649"/>
                  <a:pt x="1060" y="3655"/>
                </a:cubicBezTo>
                <a:cubicBezTo>
                  <a:pt x="1060" y="3674"/>
                  <a:pt x="1060" y="3693"/>
                  <a:pt x="1061" y="3712"/>
                </a:cubicBezTo>
                <a:cubicBezTo>
                  <a:pt x="1061" y="3741"/>
                  <a:pt x="1061" y="3772"/>
                  <a:pt x="1062" y="3802"/>
                </a:cubicBezTo>
                <a:cubicBezTo>
                  <a:pt x="2210" y="3802"/>
                  <a:pt x="2210" y="3802"/>
                  <a:pt x="2210" y="3802"/>
                </a:cubicBezTo>
                <a:cubicBezTo>
                  <a:pt x="2209" y="3773"/>
                  <a:pt x="2213" y="3747"/>
                  <a:pt x="2221" y="3723"/>
                </a:cubicBezTo>
                <a:cubicBezTo>
                  <a:pt x="2227" y="3705"/>
                  <a:pt x="2238" y="3696"/>
                  <a:pt x="2257" y="3693"/>
                </a:cubicBezTo>
                <a:cubicBezTo>
                  <a:pt x="2259" y="3692"/>
                  <a:pt x="2261" y="3692"/>
                  <a:pt x="2262" y="3692"/>
                </a:cubicBezTo>
                <a:cubicBezTo>
                  <a:pt x="2268" y="3691"/>
                  <a:pt x="2274" y="3690"/>
                  <a:pt x="2279" y="3689"/>
                </a:cubicBezTo>
                <a:cubicBezTo>
                  <a:pt x="2305" y="3682"/>
                  <a:pt x="2330" y="3675"/>
                  <a:pt x="2356" y="3668"/>
                </a:cubicBezTo>
                <a:cubicBezTo>
                  <a:pt x="2383" y="3660"/>
                  <a:pt x="2411" y="3652"/>
                  <a:pt x="2439" y="3645"/>
                </a:cubicBezTo>
                <a:cubicBezTo>
                  <a:pt x="2460" y="3639"/>
                  <a:pt x="2472" y="3628"/>
                  <a:pt x="2476" y="3610"/>
                </a:cubicBezTo>
                <a:cubicBezTo>
                  <a:pt x="2482" y="3583"/>
                  <a:pt x="2486" y="3555"/>
                  <a:pt x="2491" y="3529"/>
                </a:cubicBezTo>
                <a:cubicBezTo>
                  <a:pt x="2493" y="3518"/>
                  <a:pt x="2494" y="3507"/>
                  <a:pt x="2496" y="3496"/>
                </a:cubicBezTo>
                <a:cubicBezTo>
                  <a:pt x="2499" y="3474"/>
                  <a:pt x="2501" y="3452"/>
                  <a:pt x="2508" y="3432"/>
                </a:cubicBezTo>
                <a:cubicBezTo>
                  <a:pt x="2519" y="3392"/>
                  <a:pt x="2534" y="3352"/>
                  <a:pt x="2548" y="3314"/>
                </a:cubicBezTo>
                <a:cubicBezTo>
                  <a:pt x="2553" y="3298"/>
                  <a:pt x="2559" y="3281"/>
                  <a:pt x="2565" y="3265"/>
                </a:cubicBezTo>
                <a:cubicBezTo>
                  <a:pt x="2568" y="3257"/>
                  <a:pt x="2571" y="3248"/>
                  <a:pt x="2574" y="3240"/>
                </a:cubicBezTo>
                <a:cubicBezTo>
                  <a:pt x="2580" y="3221"/>
                  <a:pt x="2587" y="3201"/>
                  <a:pt x="2594" y="3182"/>
                </a:cubicBezTo>
                <a:cubicBezTo>
                  <a:pt x="2594" y="3181"/>
                  <a:pt x="2595" y="3180"/>
                  <a:pt x="2595" y="3179"/>
                </a:cubicBezTo>
                <a:cubicBezTo>
                  <a:pt x="2598" y="3171"/>
                  <a:pt x="2600" y="3163"/>
                  <a:pt x="2597" y="3158"/>
                </a:cubicBezTo>
                <a:cubicBezTo>
                  <a:pt x="2589" y="3143"/>
                  <a:pt x="2596" y="3134"/>
                  <a:pt x="2604" y="3121"/>
                </a:cubicBezTo>
                <a:cubicBezTo>
                  <a:pt x="2605" y="3120"/>
                  <a:pt x="2606" y="3119"/>
                  <a:pt x="2606" y="3118"/>
                </a:cubicBezTo>
                <a:cubicBezTo>
                  <a:pt x="2613" y="3107"/>
                  <a:pt x="2619" y="3096"/>
                  <a:pt x="2624" y="3085"/>
                </a:cubicBezTo>
                <a:cubicBezTo>
                  <a:pt x="2625" y="3083"/>
                  <a:pt x="2626" y="3081"/>
                  <a:pt x="2627" y="3078"/>
                </a:cubicBezTo>
                <a:cubicBezTo>
                  <a:pt x="2632" y="3069"/>
                  <a:pt x="2637" y="3060"/>
                  <a:pt x="2642" y="3050"/>
                </a:cubicBezTo>
                <a:cubicBezTo>
                  <a:pt x="2655" y="3023"/>
                  <a:pt x="2669" y="2995"/>
                  <a:pt x="2682" y="2967"/>
                </a:cubicBezTo>
                <a:cubicBezTo>
                  <a:pt x="2691" y="2946"/>
                  <a:pt x="2696" y="2927"/>
                  <a:pt x="2696" y="2910"/>
                </a:cubicBezTo>
                <a:cubicBezTo>
                  <a:pt x="2695" y="2827"/>
                  <a:pt x="2693" y="2738"/>
                  <a:pt x="2688" y="2651"/>
                </a:cubicBezTo>
                <a:cubicBezTo>
                  <a:pt x="2684" y="2589"/>
                  <a:pt x="2678" y="2526"/>
                  <a:pt x="2672" y="2465"/>
                </a:cubicBezTo>
                <a:cubicBezTo>
                  <a:pt x="2669" y="2432"/>
                  <a:pt x="2666" y="2397"/>
                  <a:pt x="2663" y="2362"/>
                </a:cubicBezTo>
                <a:cubicBezTo>
                  <a:pt x="2661" y="2337"/>
                  <a:pt x="2659" y="2311"/>
                  <a:pt x="2658" y="2286"/>
                </a:cubicBezTo>
                <a:cubicBezTo>
                  <a:pt x="2656" y="2259"/>
                  <a:pt x="2654" y="2231"/>
                  <a:pt x="2651" y="2203"/>
                </a:cubicBezTo>
                <a:cubicBezTo>
                  <a:pt x="2651" y="2192"/>
                  <a:pt x="2649" y="2181"/>
                  <a:pt x="2647" y="2170"/>
                </a:cubicBezTo>
                <a:cubicBezTo>
                  <a:pt x="2645" y="2158"/>
                  <a:pt x="2642" y="2145"/>
                  <a:pt x="2642" y="2132"/>
                </a:cubicBezTo>
                <a:cubicBezTo>
                  <a:pt x="2640" y="2095"/>
                  <a:pt x="2639" y="2057"/>
                  <a:pt x="2638" y="2020"/>
                </a:cubicBezTo>
                <a:cubicBezTo>
                  <a:pt x="2637" y="1983"/>
                  <a:pt x="2636" y="1944"/>
                  <a:pt x="2635" y="1906"/>
                </a:cubicBezTo>
                <a:cubicBezTo>
                  <a:pt x="2635" y="1905"/>
                  <a:pt x="2635" y="1905"/>
                  <a:pt x="2635" y="1905"/>
                </a:cubicBezTo>
                <a:cubicBezTo>
                  <a:pt x="2632" y="1850"/>
                  <a:pt x="2630" y="1793"/>
                  <a:pt x="2623" y="1738"/>
                </a:cubicBezTo>
                <a:cubicBezTo>
                  <a:pt x="2604" y="1587"/>
                  <a:pt x="2567" y="1441"/>
                  <a:pt x="2524" y="1280"/>
                </a:cubicBezTo>
                <a:cubicBezTo>
                  <a:pt x="2521" y="1268"/>
                  <a:pt x="2521" y="1254"/>
                  <a:pt x="2524" y="1239"/>
                </a:cubicBezTo>
                <a:cubicBezTo>
                  <a:pt x="2525" y="1234"/>
                  <a:pt x="2525" y="1234"/>
                  <a:pt x="2525" y="1234"/>
                </a:cubicBezTo>
                <a:cubicBezTo>
                  <a:pt x="2528" y="1215"/>
                  <a:pt x="2531" y="1195"/>
                  <a:pt x="2519" y="1177"/>
                </a:cubicBezTo>
                <a:cubicBezTo>
                  <a:pt x="2484" y="1126"/>
                  <a:pt x="2447" y="1097"/>
                  <a:pt x="2400" y="1084"/>
                </a:cubicBezTo>
                <a:cubicBezTo>
                  <a:pt x="2363" y="1073"/>
                  <a:pt x="2326" y="1075"/>
                  <a:pt x="2289" y="1076"/>
                </a:cubicBezTo>
                <a:cubicBezTo>
                  <a:pt x="2285" y="1076"/>
                  <a:pt x="2281" y="1077"/>
                  <a:pt x="2276" y="1077"/>
                </a:cubicBezTo>
                <a:cubicBezTo>
                  <a:pt x="2268" y="1077"/>
                  <a:pt x="2268" y="1077"/>
                  <a:pt x="2268" y="1077"/>
                </a:cubicBezTo>
                <a:cubicBezTo>
                  <a:pt x="2213" y="1079"/>
                  <a:pt x="2160" y="1081"/>
                  <a:pt x="2113" y="1047"/>
                </a:cubicBezTo>
                <a:cubicBezTo>
                  <a:pt x="2108" y="1044"/>
                  <a:pt x="2102" y="1042"/>
                  <a:pt x="2096" y="1041"/>
                </a:cubicBezTo>
                <a:cubicBezTo>
                  <a:pt x="2094" y="1040"/>
                  <a:pt x="2091" y="1040"/>
                  <a:pt x="2089" y="1039"/>
                </a:cubicBezTo>
                <a:cubicBezTo>
                  <a:pt x="2071" y="1033"/>
                  <a:pt x="2061" y="1024"/>
                  <a:pt x="2056" y="1010"/>
                </a:cubicBezTo>
                <a:cubicBezTo>
                  <a:pt x="2054" y="1003"/>
                  <a:pt x="2052" y="996"/>
                  <a:pt x="2050" y="990"/>
                </a:cubicBezTo>
                <a:cubicBezTo>
                  <a:pt x="2046" y="977"/>
                  <a:pt x="2041" y="965"/>
                  <a:pt x="2039" y="952"/>
                </a:cubicBezTo>
                <a:cubicBezTo>
                  <a:pt x="2030" y="912"/>
                  <a:pt x="2011" y="885"/>
                  <a:pt x="1980" y="866"/>
                </a:cubicBezTo>
                <a:cubicBezTo>
                  <a:pt x="1963" y="855"/>
                  <a:pt x="1948" y="850"/>
                  <a:pt x="1930" y="850"/>
                </a:cubicBezTo>
                <a:cubicBezTo>
                  <a:pt x="1928" y="850"/>
                  <a:pt x="1927" y="850"/>
                  <a:pt x="1926" y="850"/>
                </a:cubicBezTo>
                <a:cubicBezTo>
                  <a:pt x="1912" y="850"/>
                  <a:pt x="1904" y="849"/>
                  <a:pt x="1903" y="838"/>
                </a:cubicBezTo>
                <a:cubicBezTo>
                  <a:pt x="1902" y="817"/>
                  <a:pt x="1904" y="795"/>
                  <a:pt x="1909" y="775"/>
                </a:cubicBezTo>
                <a:cubicBezTo>
                  <a:pt x="1912" y="760"/>
                  <a:pt x="1918" y="745"/>
                  <a:pt x="1923" y="730"/>
                </a:cubicBezTo>
                <a:cubicBezTo>
                  <a:pt x="1927" y="719"/>
                  <a:pt x="1931" y="708"/>
                  <a:pt x="1934" y="697"/>
                </a:cubicBezTo>
                <a:cubicBezTo>
                  <a:pt x="1938" y="684"/>
                  <a:pt x="1943" y="678"/>
                  <a:pt x="1953" y="672"/>
                </a:cubicBezTo>
                <a:cubicBezTo>
                  <a:pt x="1964" y="666"/>
                  <a:pt x="1978" y="656"/>
                  <a:pt x="1981" y="644"/>
                </a:cubicBezTo>
                <a:cubicBezTo>
                  <a:pt x="1997" y="590"/>
                  <a:pt x="2011" y="535"/>
                  <a:pt x="2023" y="481"/>
                </a:cubicBezTo>
                <a:cubicBezTo>
                  <a:pt x="2026" y="468"/>
                  <a:pt x="2023" y="448"/>
                  <a:pt x="2014" y="437"/>
                </a:cubicBezTo>
                <a:cubicBezTo>
                  <a:pt x="2003" y="424"/>
                  <a:pt x="2003" y="412"/>
                  <a:pt x="2007" y="398"/>
                </a:cubicBezTo>
                <a:cubicBezTo>
                  <a:pt x="2008" y="393"/>
                  <a:pt x="2009" y="388"/>
                  <a:pt x="2010" y="383"/>
                </a:cubicBezTo>
                <a:cubicBezTo>
                  <a:pt x="2012" y="374"/>
                  <a:pt x="2013" y="366"/>
                  <a:pt x="2016" y="358"/>
                </a:cubicBezTo>
                <a:cubicBezTo>
                  <a:pt x="2035" y="313"/>
                  <a:pt x="2025" y="268"/>
                  <a:pt x="2011" y="226"/>
                </a:cubicBezTo>
                <a:cubicBezTo>
                  <a:pt x="1998" y="186"/>
                  <a:pt x="1988" y="149"/>
                  <a:pt x="1982" y="112"/>
                </a:cubicBezTo>
                <a:cubicBezTo>
                  <a:pt x="1980" y="100"/>
                  <a:pt x="1973" y="86"/>
                  <a:pt x="1965" y="79"/>
                </a:cubicBezTo>
                <a:cubicBezTo>
                  <a:pt x="1926" y="46"/>
                  <a:pt x="1887" y="30"/>
                  <a:pt x="1847" y="30"/>
                </a:cubicBezTo>
                <a:cubicBezTo>
                  <a:pt x="1846" y="30"/>
                  <a:pt x="1846" y="30"/>
                  <a:pt x="1845" y="30"/>
                </a:cubicBezTo>
                <a:cubicBezTo>
                  <a:pt x="1819" y="30"/>
                  <a:pt x="1791" y="29"/>
                  <a:pt x="1766" y="17"/>
                </a:cubicBezTo>
                <a:cubicBezTo>
                  <a:pt x="1733" y="0"/>
                  <a:pt x="1700" y="5"/>
                  <a:pt x="1670" y="13"/>
                </a:cubicBezTo>
                <a:cubicBezTo>
                  <a:pt x="1662" y="16"/>
                  <a:pt x="1654" y="18"/>
                  <a:pt x="1647" y="21"/>
                </a:cubicBezTo>
                <a:cubicBezTo>
                  <a:pt x="1630" y="27"/>
                  <a:pt x="1613" y="33"/>
                  <a:pt x="1597" y="33"/>
                </a:cubicBezTo>
                <a:cubicBezTo>
                  <a:pt x="1559" y="33"/>
                  <a:pt x="1527" y="41"/>
                  <a:pt x="1497" y="59"/>
                </a:cubicBezTo>
                <a:cubicBezTo>
                  <a:pt x="1489" y="63"/>
                  <a:pt x="1489" y="63"/>
                  <a:pt x="1489" y="63"/>
                </a:cubicBezTo>
                <a:cubicBezTo>
                  <a:pt x="1458" y="81"/>
                  <a:pt x="1426" y="100"/>
                  <a:pt x="1415" y="140"/>
                </a:cubicBezTo>
                <a:cubicBezTo>
                  <a:pt x="1415" y="142"/>
                  <a:pt x="1413" y="146"/>
                  <a:pt x="1404" y="151"/>
                </a:cubicBezTo>
                <a:cubicBezTo>
                  <a:pt x="1359" y="178"/>
                  <a:pt x="1311" y="194"/>
                  <a:pt x="1260" y="201"/>
                </a:cubicBezTo>
                <a:cubicBezTo>
                  <a:pt x="1230" y="204"/>
                  <a:pt x="1199" y="207"/>
                  <a:pt x="1169" y="209"/>
                </a:cubicBezTo>
                <a:cubicBezTo>
                  <a:pt x="1142" y="212"/>
                  <a:pt x="1115" y="214"/>
                  <a:pt x="1088" y="217"/>
                </a:cubicBezTo>
                <a:cubicBezTo>
                  <a:pt x="1060" y="220"/>
                  <a:pt x="1031" y="224"/>
                  <a:pt x="1004" y="233"/>
                </a:cubicBezTo>
                <a:cubicBezTo>
                  <a:pt x="964" y="247"/>
                  <a:pt x="925" y="262"/>
                  <a:pt x="887" y="277"/>
                </a:cubicBezTo>
                <a:cubicBezTo>
                  <a:pt x="874" y="282"/>
                  <a:pt x="862" y="287"/>
                  <a:pt x="849" y="292"/>
                </a:cubicBezTo>
                <a:cubicBezTo>
                  <a:pt x="837" y="297"/>
                  <a:pt x="828" y="298"/>
                  <a:pt x="818" y="289"/>
                </a:cubicBezTo>
                <a:cubicBezTo>
                  <a:pt x="802" y="274"/>
                  <a:pt x="789" y="278"/>
                  <a:pt x="781" y="284"/>
                </a:cubicBezTo>
                <a:cubicBezTo>
                  <a:pt x="771" y="291"/>
                  <a:pt x="761" y="299"/>
                  <a:pt x="751" y="306"/>
                </a:cubicBezTo>
                <a:cubicBezTo>
                  <a:pt x="731" y="321"/>
                  <a:pt x="710" y="336"/>
                  <a:pt x="691" y="352"/>
                </a:cubicBezTo>
                <a:cubicBezTo>
                  <a:pt x="672" y="368"/>
                  <a:pt x="654" y="385"/>
                  <a:pt x="637" y="401"/>
                </a:cubicBezTo>
                <a:cubicBezTo>
                  <a:pt x="626" y="411"/>
                  <a:pt x="615" y="422"/>
                  <a:pt x="604" y="432"/>
                </a:cubicBezTo>
                <a:cubicBezTo>
                  <a:pt x="584" y="449"/>
                  <a:pt x="566" y="455"/>
                  <a:pt x="544" y="451"/>
                </a:cubicBezTo>
                <a:cubicBezTo>
                  <a:pt x="533" y="449"/>
                  <a:pt x="519" y="451"/>
                  <a:pt x="505" y="456"/>
                </a:cubicBezTo>
                <a:cubicBezTo>
                  <a:pt x="490" y="463"/>
                  <a:pt x="475" y="469"/>
                  <a:pt x="460" y="476"/>
                </a:cubicBezTo>
                <a:cubicBezTo>
                  <a:pt x="440" y="485"/>
                  <a:pt x="420" y="495"/>
                  <a:pt x="399" y="502"/>
                </a:cubicBezTo>
                <a:cubicBezTo>
                  <a:pt x="311" y="533"/>
                  <a:pt x="238" y="585"/>
                  <a:pt x="174" y="660"/>
                </a:cubicBezTo>
                <a:cubicBezTo>
                  <a:pt x="144" y="696"/>
                  <a:pt x="111" y="734"/>
                  <a:pt x="72" y="776"/>
                </a:cubicBezTo>
                <a:cubicBezTo>
                  <a:pt x="45" y="806"/>
                  <a:pt x="23" y="843"/>
                  <a:pt x="7" y="888"/>
                </a:cubicBezTo>
                <a:cubicBezTo>
                  <a:pt x="1" y="905"/>
                  <a:pt x="0" y="922"/>
                  <a:pt x="4" y="934"/>
                </a:cubicBezTo>
                <a:cubicBezTo>
                  <a:pt x="23" y="990"/>
                  <a:pt x="49" y="1031"/>
                  <a:pt x="85" y="1062"/>
                </a:cubicBezTo>
                <a:close/>
                <a:moveTo>
                  <a:pt x="2274" y="3305"/>
                </a:moveTo>
                <a:cubicBezTo>
                  <a:pt x="2281" y="3224"/>
                  <a:pt x="2281" y="3224"/>
                  <a:pt x="2281" y="3224"/>
                </a:cubicBezTo>
                <a:cubicBezTo>
                  <a:pt x="2292" y="3253"/>
                  <a:pt x="2284" y="3278"/>
                  <a:pt x="2274" y="3305"/>
                </a:cubicBezTo>
                <a:close/>
                <a:moveTo>
                  <a:pt x="2413" y="1142"/>
                </a:moveTo>
                <a:cubicBezTo>
                  <a:pt x="2418" y="1147"/>
                  <a:pt x="2424" y="1152"/>
                  <a:pt x="2430" y="1157"/>
                </a:cubicBezTo>
                <a:cubicBezTo>
                  <a:pt x="2447" y="1173"/>
                  <a:pt x="2465" y="1188"/>
                  <a:pt x="2483" y="1203"/>
                </a:cubicBezTo>
                <a:cubicBezTo>
                  <a:pt x="2488" y="1207"/>
                  <a:pt x="2491" y="1211"/>
                  <a:pt x="2491" y="1215"/>
                </a:cubicBezTo>
                <a:cubicBezTo>
                  <a:pt x="2491" y="1219"/>
                  <a:pt x="2489" y="1224"/>
                  <a:pt x="2484" y="1230"/>
                </a:cubicBezTo>
                <a:cubicBezTo>
                  <a:pt x="2443" y="1174"/>
                  <a:pt x="2387" y="1143"/>
                  <a:pt x="2316" y="1116"/>
                </a:cubicBezTo>
                <a:cubicBezTo>
                  <a:pt x="2352" y="1108"/>
                  <a:pt x="2384" y="1117"/>
                  <a:pt x="2413" y="1142"/>
                </a:cubicBezTo>
                <a:close/>
                <a:moveTo>
                  <a:pt x="2263" y="2880"/>
                </a:moveTo>
                <a:cubicBezTo>
                  <a:pt x="2265" y="2878"/>
                  <a:pt x="2265" y="2876"/>
                  <a:pt x="2265" y="2875"/>
                </a:cubicBezTo>
                <a:cubicBezTo>
                  <a:pt x="2265" y="2875"/>
                  <a:pt x="2265" y="2875"/>
                  <a:pt x="2265" y="2875"/>
                </a:cubicBezTo>
                <a:cubicBezTo>
                  <a:pt x="2269" y="2849"/>
                  <a:pt x="2274" y="2837"/>
                  <a:pt x="2291" y="2822"/>
                </a:cubicBezTo>
                <a:cubicBezTo>
                  <a:pt x="2293" y="2820"/>
                  <a:pt x="2294" y="2818"/>
                  <a:pt x="2295" y="2816"/>
                </a:cubicBezTo>
                <a:cubicBezTo>
                  <a:pt x="2296" y="2815"/>
                  <a:pt x="2296" y="2813"/>
                  <a:pt x="2297" y="2812"/>
                </a:cubicBezTo>
                <a:cubicBezTo>
                  <a:pt x="2298" y="2811"/>
                  <a:pt x="2298" y="2809"/>
                  <a:pt x="2297" y="2808"/>
                </a:cubicBezTo>
                <a:cubicBezTo>
                  <a:pt x="2285" y="2791"/>
                  <a:pt x="2285" y="2791"/>
                  <a:pt x="2285" y="2791"/>
                </a:cubicBezTo>
                <a:cubicBezTo>
                  <a:pt x="2304" y="2790"/>
                  <a:pt x="2316" y="2778"/>
                  <a:pt x="2328" y="2766"/>
                </a:cubicBezTo>
                <a:cubicBezTo>
                  <a:pt x="2332" y="2762"/>
                  <a:pt x="2335" y="2758"/>
                  <a:pt x="2339" y="2755"/>
                </a:cubicBezTo>
                <a:cubicBezTo>
                  <a:pt x="2347" y="2784"/>
                  <a:pt x="2345" y="2807"/>
                  <a:pt x="2331" y="2828"/>
                </a:cubicBezTo>
                <a:cubicBezTo>
                  <a:pt x="2322" y="2843"/>
                  <a:pt x="2312" y="2860"/>
                  <a:pt x="2301" y="2881"/>
                </a:cubicBezTo>
                <a:cubicBezTo>
                  <a:pt x="2296" y="2890"/>
                  <a:pt x="2290" y="2902"/>
                  <a:pt x="2287" y="2915"/>
                </a:cubicBezTo>
                <a:cubicBezTo>
                  <a:pt x="2278" y="2948"/>
                  <a:pt x="2285" y="2966"/>
                  <a:pt x="2314" y="2984"/>
                </a:cubicBezTo>
                <a:cubicBezTo>
                  <a:pt x="2327" y="2992"/>
                  <a:pt x="2331" y="2999"/>
                  <a:pt x="2328" y="3011"/>
                </a:cubicBezTo>
                <a:cubicBezTo>
                  <a:pt x="2328" y="3013"/>
                  <a:pt x="2327" y="3016"/>
                  <a:pt x="2327" y="3019"/>
                </a:cubicBezTo>
                <a:cubicBezTo>
                  <a:pt x="2325" y="3031"/>
                  <a:pt x="2323" y="3041"/>
                  <a:pt x="2309" y="3044"/>
                </a:cubicBezTo>
                <a:cubicBezTo>
                  <a:pt x="2302" y="3046"/>
                  <a:pt x="2296" y="3049"/>
                  <a:pt x="2289" y="3053"/>
                </a:cubicBezTo>
                <a:cubicBezTo>
                  <a:pt x="2288" y="3054"/>
                  <a:pt x="2286" y="3055"/>
                  <a:pt x="2284" y="3056"/>
                </a:cubicBezTo>
                <a:cubicBezTo>
                  <a:pt x="2284" y="3055"/>
                  <a:pt x="2284" y="3054"/>
                  <a:pt x="2284" y="3053"/>
                </a:cubicBezTo>
                <a:cubicBezTo>
                  <a:pt x="2283" y="3048"/>
                  <a:pt x="2282" y="3043"/>
                  <a:pt x="2282" y="3039"/>
                </a:cubicBezTo>
                <a:cubicBezTo>
                  <a:pt x="2285" y="3002"/>
                  <a:pt x="2275" y="2965"/>
                  <a:pt x="2266" y="2930"/>
                </a:cubicBezTo>
                <a:cubicBezTo>
                  <a:pt x="2264" y="2925"/>
                  <a:pt x="2264" y="2925"/>
                  <a:pt x="2264" y="2925"/>
                </a:cubicBezTo>
                <a:cubicBezTo>
                  <a:pt x="2263" y="2921"/>
                  <a:pt x="2262" y="2918"/>
                  <a:pt x="2261" y="2915"/>
                </a:cubicBezTo>
                <a:cubicBezTo>
                  <a:pt x="2257" y="2902"/>
                  <a:pt x="2253" y="2891"/>
                  <a:pt x="2263" y="2880"/>
                </a:cubicBezTo>
                <a:close/>
                <a:moveTo>
                  <a:pt x="1279" y="943"/>
                </a:moveTo>
                <a:cubicBezTo>
                  <a:pt x="1275" y="939"/>
                  <a:pt x="1271" y="934"/>
                  <a:pt x="1268" y="929"/>
                </a:cubicBezTo>
                <a:cubicBezTo>
                  <a:pt x="1255" y="912"/>
                  <a:pt x="1241" y="893"/>
                  <a:pt x="1218" y="893"/>
                </a:cubicBezTo>
                <a:cubicBezTo>
                  <a:pt x="1209" y="893"/>
                  <a:pt x="1200" y="896"/>
                  <a:pt x="1188" y="902"/>
                </a:cubicBezTo>
                <a:cubicBezTo>
                  <a:pt x="1187" y="902"/>
                  <a:pt x="1186" y="901"/>
                  <a:pt x="1186" y="901"/>
                </a:cubicBezTo>
                <a:cubicBezTo>
                  <a:pt x="1182" y="898"/>
                  <a:pt x="1179" y="896"/>
                  <a:pt x="1175" y="893"/>
                </a:cubicBezTo>
                <a:cubicBezTo>
                  <a:pt x="1164" y="885"/>
                  <a:pt x="1158" y="872"/>
                  <a:pt x="1160" y="860"/>
                </a:cubicBezTo>
                <a:cubicBezTo>
                  <a:pt x="1161" y="846"/>
                  <a:pt x="1170" y="834"/>
                  <a:pt x="1184" y="827"/>
                </a:cubicBezTo>
                <a:cubicBezTo>
                  <a:pt x="1195" y="821"/>
                  <a:pt x="1200" y="822"/>
                  <a:pt x="1207" y="834"/>
                </a:cubicBezTo>
                <a:cubicBezTo>
                  <a:pt x="1222" y="860"/>
                  <a:pt x="1240" y="886"/>
                  <a:pt x="1259" y="912"/>
                </a:cubicBezTo>
                <a:cubicBezTo>
                  <a:pt x="1264" y="919"/>
                  <a:pt x="1271" y="925"/>
                  <a:pt x="1279" y="931"/>
                </a:cubicBezTo>
                <a:cubicBezTo>
                  <a:pt x="1281" y="933"/>
                  <a:pt x="1284" y="935"/>
                  <a:pt x="1287" y="937"/>
                </a:cubicBezTo>
                <a:lnTo>
                  <a:pt x="1279" y="943"/>
                </a:lnTo>
                <a:close/>
                <a:moveTo>
                  <a:pt x="601" y="775"/>
                </a:moveTo>
                <a:cubicBezTo>
                  <a:pt x="601" y="775"/>
                  <a:pt x="602" y="775"/>
                  <a:pt x="602" y="775"/>
                </a:cubicBezTo>
                <a:cubicBezTo>
                  <a:pt x="602" y="774"/>
                  <a:pt x="603" y="774"/>
                  <a:pt x="603" y="774"/>
                </a:cubicBezTo>
                <a:cubicBezTo>
                  <a:pt x="626" y="782"/>
                  <a:pt x="649" y="781"/>
                  <a:pt x="667" y="769"/>
                </a:cubicBezTo>
                <a:cubicBezTo>
                  <a:pt x="687" y="758"/>
                  <a:pt x="700" y="737"/>
                  <a:pt x="704" y="710"/>
                </a:cubicBezTo>
                <a:cubicBezTo>
                  <a:pt x="705" y="704"/>
                  <a:pt x="709" y="697"/>
                  <a:pt x="715" y="688"/>
                </a:cubicBezTo>
                <a:cubicBezTo>
                  <a:pt x="717" y="686"/>
                  <a:pt x="717" y="686"/>
                  <a:pt x="717" y="686"/>
                </a:cubicBezTo>
                <a:cubicBezTo>
                  <a:pt x="726" y="674"/>
                  <a:pt x="735" y="661"/>
                  <a:pt x="747" y="651"/>
                </a:cubicBezTo>
                <a:cubicBezTo>
                  <a:pt x="760" y="640"/>
                  <a:pt x="772" y="627"/>
                  <a:pt x="784" y="615"/>
                </a:cubicBezTo>
                <a:cubicBezTo>
                  <a:pt x="814" y="584"/>
                  <a:pt x="845" y="553"/>
                  <a:pt x="887" y="536"/>
                </a:cubicBezTo>
                <a:cubicBezTo>
                  <a:pt x="906" y="528"/>
                  <a:pt x="924" y="516"/>
                  <a:pt x="941" y="504"/>
                </a:cubicBezTo>
                <a:cubicBezTo>
                  <a:pt x="946" y="500"/>
                  <a:pt x="951" y="497"/>
                  <a:pt x="955" y="494"/>
                </a:cubicBezTo>
                <a:cubicBezTo>
                  <a:pt x="972" y="483"/>
                  <a:pt x="987" y="482"/>
                  <a:pt x="1003" y="490"/>
                </a:cubicBezTo>
                <a:cubicBezTo>
                  <a:pt x="1058" y="517"/>
                  <a:pt x="1140" y="511"/>
                  <a:pt x="1188" y="475"/>
                </a:cubicBezTo>
                <a:cubicBezTo>
                  <a:pt x="1213" y="457"/>
                  <a:pt x="1236" y="447"/>
                  <a:pt x="1261" y="442"/>
                </a:cubicBezTo>
                <a:cubicBezTo>
                  <a:pt x="1282" y="438"/>
                  <a:pt x="1303" y="431"/>
                  <a:pt x="1325" y="424"/>
                </a:cubicBezTo>
                <a:cubicBezTo>
                  <a:pt x="1346" y="416"/>
                  <a:pt x="1357" y="408"/>
                  <a:pt x="1362" y="397"/>
                </a:cubicBezTo>
                <a:cubicBezTo>
                  <a:pt x="1366" y="386"/>
                  <a:pt x="1363" y="372"/>
                  <a:pt x="1352" y="351"/>
                </a:cubicBezTo>
                <a:cubicBezTo>
                  <a:pt x="1352" y="351"/>
                  <a:pt x="1352" y="350"/>
                  <a:pt x="1352" y="349"/>
                </a:cubicBezTo>
                <a:cubicBezTo>
                  <a:pt x="1352" y="349"/>
                  <a:pt x="1352" y="349"/>
                  <a:pt x="1352" y="349"/>
                </a:cubicBezTo>
                <a:cubicBezTo>
                  <a:pt x="1352" y="348"/>
                  <a:pt x="1353" y="348"/>
                  <a:pt x="1353" y="348"/>
                </a:cubicBezTo>
                <a:cubicBezTo>
                  <a:pt x="1355" y="346"/>
                  <a:pt x="1357" y="345"/>
                  <a:pt x="1360" y="344"/>
                </a:cubicBezTo>
                <a:cubicBezTo>
                  <a:pt x="1367" y="341"/>
                  <a:pt x="1374" y="338"/>
                  <a:pt x="1382" y="335"/>
                </a:cubicBezTo>
                <a:cubicBezTo>
                  <a:pt x="1384" y="334"/>
                  <a:pt x="1386" y="333"/>
                  <a:pt x="1388" y="332"/>
                </a:cubicBezTo>
                <a:cubicBezTo>
                  <a:pt x="1397" y="368"/>
                  <a:pt x="1403" y="397"/>
                  <a:pt x="1392" y="428"/>
                </a:cubicBezTo>
                <a:cubicBezTo>
                  <a:pt x="1387" y="443"/>
                  <a:pt x="1385" y="456"/>
                  <a:pt x="1387" y="467"/>
                </a:cubicBezTo>
                <a:cubicBezTo>
                  <a:pt x="1392" y="501"/>
                  <a:pt x="1398" y="535"/>
                  <a:pt x="1405" y="569"/>
                </a:cubicBezTo>
                <a:cubicBezTo>
                  <a:pt x="1408" y="590"/>
                  <a:pt x="1412" y="611"/>
                  <a:pt x="1416" y="632"/>
                </a:cubicBezTo>
                <a:cubicBezTo>
                  <a:pt x="1418" y="645"/>
                  <a:pt x="1422" y="658"/>
                  <a:pt x="1438" y="663"/>
                </a:cubicBezTo>
                <a:cubicBezTo>
                  <a:pt x="1448" y="666"/>
                  <a:pt x="1450" y="674"/>
                  <a:pt x="1452" y="685"/>
                </a:cubicBezTo>
                <a:cubicBezTo>
                  <a:pt x="1460" y="737"/>
                  <a:pt x="1475" y="775"/>
                  <a:pt x="1500" y="806"/>
                </a:cubicBezTo>
                <a:cubicBezTo>
                  <a:pt x="1506" y="814"/>
                  <a:pt x="1508" y="819"/>
                  <a:pt x="1501" y="828"/>
                </a:cubicBezTo>
                <a:cubicBezTo>
                  <a:pt x="1490" y="843"/>
                  <a:pt x="1482" y="859"/>
                  <a:pt x="1475" y="873"/>
                </a:cubicBezTo>
                <a:cubicBezTo>
                  <a:pt x="1467" y="892"/>
                  <a:pt x="1459" y="912"/>
                  <a:pt x="1450" y="935"/>
                </a:cubicBezTo>
                <a:cubicBezTo>
                  <a:pt x="1447" y="945"/>
                  <a:pt x="1441" y="947"/>
                  <a:pt x="1429" y="950"/>
                </a:cubicBezTo>
                <a:cubicBezTo>
                  <a:pt x="1384" y="962"/>
                  <a:pt x="1355" y="938"/>
                  <a:pt x="1329" y="911"/>
                </a:cubicBezTo>
                <a:cubicBezTo>
                  <a:pt x="1304" y="885"/>
                  <a:pt x="1278" y="858"/>
                  <a:pt x="1253" y="832"/>
                </a:cubicBezTo>
                <a:cubicBezTo>
                  <a:pt x="1243" y="822"/>
                  <a:pt x="1243" y="822"/>
                  <a:pt x="1243" y="822"/>
                </a:cubicBezTo>
                <a:cubicBezTo>
                  <a:pt x="1239" y="816"/>
                  <a:pt x="1233" y="811"/>
                  <a:pt x="1227" y="806"/>
                </a:cubicBezTo>
                <a:cubicBezTo>
                  <a:pt x="1213" y="796"/>
                  <a:pt x="1198" y="790"/>
                  <a:pt x="1183" y="790"/>
                </a:cubicBezTo>
                <a:cubicBezTo>
                  <a:pt x="1180" y="790"/>
                  <a:pt x="1177" y="790"/>
                  <a:pt x="1174" y="791"/>
                </a:cubicBezTo>
                <a:cubicBezTo>
                  <a:pt x="1156" y="793"/>
                  <a:pt x="1141" y="804"/>
                  <a:pt x="1130" y="820"/>
                </a:cubicBezTo>
                <a:cubicBezTo>
                  <a:pt x="1124" y="829"/>
                  <a:pt x="1125" y="842"/>
                  <a:pt x="1127" y="852"/>
                </a:cubicBezTo>
                <a:cubicBezTo>
                  <a:pt x="1132" y="872"/>
                  <a:pt x="1139" y="893"/>
                  <a:pt x="1145" y="910"/>
                </a:cubicBezTo>
                <a:cubicBezTo>
                  <a:pt x="1150" y="922"/>
                  <a:pt x="1151" y="928"/>
                  <a:pt x="1144" y="931"/>
                </a:cubicBezTo>
                <a:cubicBezTo>
                  <a:pt x="1134" y="936"/>
                  <a:pt x="1122" y="937"/>
                  <a:pt x="1118" y="935"/>
                </a:cubicBezTo>
                <a:cubicBezTo>
                  <a:pt x="1105" y="923"/>
                  <a:pt x="1091" y="923"/>
                  <a:pt x="1077" y="923"/>
                </a:cubicBezTo>
                <a:cubicBezTo>
                  <a:pt x="1074" y="923"/>
                  <a:pt x="1070" y="923"/>
                  <a:pt x="1067" y="923"/>
                </a:cubicBezTo>
                <a:cubicBezTo>
                  <a:pt x="1034" y="921"/>
                  <a:pt x="1001" y="918"/>
                  <a:pt x="969" y="914"/>
                </a:cubicBezTo>
                <a:cubicBezTo>
                  <a:pt x="961" y="913"/>
                  <a:pt x="954" y="912"/>
                  <a:pt x="946" y="911"/>
                </a:cubicBezTo>
                <a:cubicBezTo>
                  <a:pt x="943" y="911"/>
                  <a:pt x="939" y="909"/>
                  <a:pt x="933" y="905"/>
                </a:cubicBezTo>
                <a:cubicBezTo>
                  <a:pt x="914" y="891"/>
                  <a:pt x="891" y="888"/>
                  <a:pt x="864" y="896"/>
                </a:cubicBezTo>
                <a:cubicBezTo>
                  <a:pt x="837" y="904"/>
                  <a:pt x="809" y="902"/>
                  <a:pt x="773" y="888"/>
                </a:cubicBezTo>
                <a:cubicBezTo>
                  <a:pt x="725" y="869"/>
                  <a:pt x="669" y="849"/>
                  <a:pt x="609" y="849"/>
                </a:cubicBezTo>
                <a:cubicBezTo>
                  <a:pt x="599" y="849"/>
                  <a:pt x="590" y="848"/>
                  <a:pt x="580" y="847"/>
                </a:cubicBezTo>
                <a:cubicBezTo>
                  <a:pt x="577" y="846"/>
                  <a:pt x="574" y="846"/>
                  <a:pt x="571" y="845"/>
                </a:cubicBezTo>
                <a:cubicBezTo>
                  <a:pt x="563" y="813"/>
                  <a:pt x="580" y="794"/>
                  <a:pt x="601" y="775"/>
                </a:cubicBezTo>
                <a:close/>
              </a:path>
            </a:pathLst>
          </a:custGeom>
          <a:solidFill>
            <a:srgbClr val="C00000">
              <a:alpha val="9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757555" y="1870710"/>
            <a:ext cx="7628890" cy="2451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60000"/>
              </a:lnSpc>
              <a:buClr>
                <a:srgbClr val="C00000"/>
              </a:buClr>
              <a:buFont typeface="Wingdings" panose="05000000000000000000" charset="0"/>
              <a:buChar char="l"/>
            </a:pPr>
            <a:r>
              <a:rPr lang="zh-CN" altLang="en-US" sz="12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党的领导起首、管总，依次阐释党的价值立场、指导思想、重要原则、路径选择、胸襟情怀、动力源泉、精神品格、策略方针，最后以自我革命压台、收尾，环环相扣、彼此关联、相互支撑，一气呵成、浑然天成。这十个方面，贯通了我们党的基本立场、基本观点、基本方法，构成了中国共产党一整套科学系统的世界观和方法论。</a:t>
            </a:r>
          </a:p>
          <a:p>
            <a:pPr marL="171450" indent="-171450">
              <a:lnSpc>
                <a:spcPct val="160000"/>
              </a:lnSpc>
              <a:buClr>
                <a:srgbClr val="C00000"/>
              </a:buClr>
              <a:buFont typeface="Wingdings" panose="05000000000000000000" charset="0"/>
              <a:buChar char="l"/>
            </a:pPr>
            <a:r>
              <a:rPr lang="zh-CN" altLang="en-US" sz="12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岁月铭刻着奋斗的艰辛，历史映射着智慧的光芒。十条历史经验，不是从天上掉下来的，也不是从书本上抄来的，而是我们党在历经磨难、饱经风雨的长期摸索中积累下来的，蕴含着成功和失败，凝结着牺牲和奋斗，充满着真理和力量，熔铸着光荣和梦想。这是过往奋斗的宝贵结晶、实践探索的必然产物、历史留下的深刻启示，必须倍加珍惜，毫不动摇坚持，与时俱进发展。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452085" y="3963971"/>
            <a:ext cx="6011863" cy="1093445"/>
            <a:chOff x="-96838" y="3689350"/>
            <a:chExt cx="9147176" cy="1663700"/>
          </a:xfrm>
          <a:solidFill>
            <a:srgbClr val="DB2107"/>
          </a:solidFill>
        </p:grpSpPr>
        <p:sp>
          <p:nvSpPr>
            <p:cNvPr id="62" name="Freeform 5"/>
            <p:cNvSpPr/>
            <p:nvPr/>
          </p:nvSpPr>
          <p:spPr bwMode="auto">
            <a:xfrm>
              <a:off x="1571625" y="4467225"/>
              <a:ext cx="7478713" cy="561975"/>
            </a:xfrm>
            <a:custGeom>
              <a:avLst/>
              <a:gdLst>
                <a:gd name="T0" fmla="*/ 0 w 5636"/>
                <a:gd name="T1" fmla="*/ 309 h 423"/>
                <a:gd name="T2" fmla="*/ 3247 w 5636"/>
                <a:gd name="T3" fmla="*/ 68 h 423"/>
                <a:gd name="T4" fmla="*/ 5636 w 5636"/>
                <a:gd name="T5" fmla="*/ 380 h 423"/>
                <a:gd name="T6" fmla="*/ 3258 w 5636"/>
                <a:gd name="T7" fmla="*/ 181 h 423"/>
                <a:gd name="T8" fmla="*/ 0 w 5636"/>
                <a:gd name="T9" fmla="*/ 309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6" h="422">
                  <a:moveTo>
                    <a:pt x="0" y="309"/>
                  </a:moveTo>
                  <a:cubicBezTo>
                    <a:pt x="0" y="309"/>
                    <a:pt x="1576" y="137"/>
                    <a:pt x="3247" y="68"/>
                  </a:cubicBezTo>
                  <a:cubicBezTo>
                    <a:pt x="4919" y="0"/>
                    <a:pt x="5636" y="380"/>
                    <a:pt x="5636" y="380"/>
                  </a:cubicBezTo>
                  <a:cubicBezTo>
                    <a:pt x="5636" y="380"/>
                    <a:pt x="4767" y="79"/>
                    <a:pt x="3258" y="181"/>
                  </a:cubicBezTo>
                  <a:cubicBezTo>
                    <a:pt x="1749" y="283"/>
                    <a:pt x="940" y="423"/>
                    <a:pt x="0" y="309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27000" dist="63500" dir="5400000" algn="t" rotWithShape="0">
                <a:schemeClr val="accent4">
                  <a:alpha val="3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7"/>
            <p:cNvSpPr/>
            <p:nvPr/>
          </p:nvSpPr>
          <p:spPr bwMode="auto">
            <a:xfrm>
              <a:off x="-96838" y="3689350"/>
              <a:ext cx="9102725" cy="1663700"/>
            </a:xfrm>
            <a:custGeom>
              <a:avLst/>
              <a:gdLst>
                <a:gd name="T0" fmla="*/ 0 w 6860"/>
                <a:gd name="T1" fmla="*/ 549 h 1252"/>
                <a:gd name="T2" fmla="*/ 1828 w 6860"/>
                <a:gd name="T3" fmla="*/ 727 h 1252"/>
                <a:gd name="T4" fmla="*/ 6860 w 6860"/>
                <a:gd name="T5" fmla="*/ 894 h 1252"/>
                <a:gd name="T6" fmla="*/ 2818 w 6860"/>
                <a:gd name="T7" fmla="*/ 756 h 1252"/>
                <a:gd name="T8" fmla="*/ 0 w 6860"/>
                <a:gd name="T9" fmla="*/ 549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59" h="1252">
                  <a:moveTo>
                    <a:pt x="0" y="549"/>
                  </a:moveTo>
                  <a:cubicBezTo>
                    <a:pt x="0" y="549"/>
                    <a:pt x="722" y="853"/>
                    <a:pt x="1828" y="727"/>
                  </a:cubicBezTo>
                  <a:cubicBezTo>
                    <a:pt x="2935" y="601"/>
                    <a:pt x="5375" y="0"/>
                    <a:pt x="6860" y="894"/>
                  </a:cubicBezTo>
                  <a:cubicBezTo>
                    <a:pt x="6860" y="894"/>
                    <a:pt x="5701" y="233"/>
                    <a:pt x="2818" y="756"/>
                  </a:cubicBezTo>
                  <a:cubicBezTo>
                    <a:pt x="2818" y="756"/>
                    <a:pt x="902" y="1252"/>
                    <a:pt x="0" y="549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27000" dist="63500" dir="5400000" algn="t" rotWithShape="0">
                <a:schemeClr val="accent6">
                  <a:alpha val="3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880169" y="355652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宝贵经验  精神财富</a:t>
            </a:r>
          </a:p>
        </p:txBody>
      </p:sp>
      <p:sp>
        <p:nvSpPr>
          <p:cNvPr id="4" name="矩形 3"/>
          <p:cNvSpPr/>
          <p:nvPr/>
        </p:nvSpPr>
        <p:spPr>
          <a:xfrm>
            <a:off x="770255" y="1351280"/>
            <a:ext cx="7628890" cy="365760"/>
          </a:xfrm>
          <a:prstGeom prst="rect">
            <a:avLst/>
          </a:prstGeom>
          <a:solidFill>
            <a:srgbClr val="DB2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TextBox 37"/>
          <p:cNvSpPr txBox="1"/>
          <p:nvPr/>
        </p:nvSpPr>
        <p:spPr>
          <a:xfrm>
            <a:off x="826135" y="1408430"/>
            <a:ext cx="7572375" cy="30861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>
              <a:lnSpc>
                <a:spcPct val="90000"/>
              </a:lnSpc>
              <a:buClr>
                <a:srgbClr val="000000">
                  <a:lumMod val="85000"/>
                  <a:lumOff val="15000"/>
                </a:srgbClr>
              </a:buClr>
              <a:buSzPct val="105000"/>
            </a:pPr>
            <a:r>
              <a:rPr lang="zh-CN" altLang="en-US" sz="135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 Light" panose="020B0502040204020203" charset="-122"/>
                <a:sym typeface="+mn-ea"/>
              </a:rPr>
              <a:t>“十个坚持”是一个系统完整、相互贯通的有机整体。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58" grpId="0"/>
      <p:bldP spid="4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29355" y="2317666"/>
            <a:ext cx="2720312" cy="2720312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343978" y="2362200"/>
            <a:ext cx="6457315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defRPr/>
            </a:pPr>
            <a:r>
              <a:rPr lang="zh-CN" altLang="en-US" sz="5400" b="1" spc="100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胜利之本  成功之道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" y="4096033"/>
            <a:ext cx="9143999" cy="1047467"/>
            <a:chOff x="1" y="5461377"/>
            <a:chExt cx="12191999" cy="1396623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49258" y="5461377"/>
              <a:ext cx="6342742" cy="139662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" y="5461377"/>
              <a:ext cx="5849256" cy="139662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199286" y="535060"/>
            <a:ext cx="1686631" cy="1686631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750356" y="1281169"/>
            <a:ext cx="5644558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>
              <a:defRPr/>
            </a:pPr>
            <a:r>
              <a:rPr lang="zh-CN" altLang="en-US" sz="4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第二章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" y="0"/>
            <a:ext cx="5011453" cy="8160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/>
          <p:nvPr/>
        </p:nvSpPr>
        <p:spPr>
          <a:xfrm>
            <a:off x="1894827" y="2168264"/>
            <a:ext cx="1738235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理论优势</a:t>
            </a:r>
          </a:p>
        </p:txBody>
      </p:sp>
      <p:sp>
        <p:nvSpPr>
          <p:cNvPr id="22" name="Rectangle 28"/>
          <p:cNvSpPr/>
          <p:nvPr/>
        </p:nvSpPr>
        <p:spPr>
          <a:xfrm>
            <a:off x="5647122" y="2036819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道路优势</a:t>
            </a:r>
          </a:p>
        </p:txBody>
      </p:sp>
      <p:sp>
        <p:nvSpPr>
          <p:cNvPr id="28" name="Rectangle 28"/>
          <p:cNvSpPr/>
          <p:nvPr/>
        </p:nvSpPr>
        <p:spPr>
          <a:xfrm>
            <a:off x="1951975" y="3626183"/>
            <a:ext cx="1681087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制度优势</a:t>
            </a:r>
          </a:p>
        </p:txBody>
      </p:sp>
      <p:sp>
        <p:nvSpPr>
          <p:cNvPr id="33" name="Rectangle 28"/>
          <p:cNvSpPr/>
          <p:nvPr/>
        </p:nvSpPr>
        <p:spPr>
          <a:xfrm>
            <a:off x="5685857" y="3626183"/>
            <a:ext cx="1722149" cy="47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500" spc="-300">
                <a:solidFill>
                  <a:schemeClr val="bg1"/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  <a:cs typeface="Segoe UI" panose="020B0502040204020203" pitchFamily="34" charset="0"/>
                <a:sym typeface="微软雅黑" panose="020B0503020204020204" pitchFamily="34" charset="-122"/>
              </a:rPr>
              <a:t>文化优势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2564"/>
            <a:ext cx="9144000" cy="630936"/>
          </a:xfrm>
          <a:prstGeom prst="rect">
            <a:avLst/>
          </a:prstGeom>
        </p:spPr>
      </p:pic>
      <p:sp>
        <p:nvSpPr>
          <p:cNvPr id="2" name="Rectangle 28"/>
          <p:cNvSpPr/>
          <p:nvPr/>
        </p:nvSpPr>
        <p:spPr>
          <a:xfrm>
            <a:off x="2941320" y="1347470"/>
            <a:ext cx="5265420" cy="534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         </a:t>
            </a:r>
            <a:r>
              <a:rPr lang="zh-CN" altLang="en-US" sz="2400" b="1">
                <a:solidFill>
                  <a:srgbClr val="DA251C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风从东方来，潮自中国涌。</a:t>
            </a:r>
          </a:p>
        </p:txBody>
      </p:sp>
      <p:sp>
        <p:nvSpPr>
          <p:cNvPr id="11" name="矩形 10"/>
          <p:cNvSpPr/>
          <p:nvPr/>
        </p:nvSpPr>
        <p:spPr>
          <a:xfrm>
            <a:off x="2331720" y="1881505"/>
            <a:ext cx="605409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现在，人们都在谈论“中国共产党为什么能、马克思主义为什么行、中国特色社会主义为什么好”，探究中国共产党何以百年风华正茂、中华民族何以实现命运蝶变的奥秘所在，从中找到可资借鉴的做法。党百年奋斗的十条经验，闪耀着夺目的“中国智慧”，散发着迷人的“东方魔力”，是打开成功之门的“金钥匙”。</a:t>
            </a:r>
          </a:p>
          <a:p>
            <a:pPr>
              <a:lnSpc>
                <a:spcPct val="150000"/>
              </a:lnSpc>
            </a:pPr>
            <a:r>
              <a:rPr lang="en-US" altLang="zh-CN" sz="12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站在过去与未来、中国与世界的交汇点上，以百年时间进度为纵轴，以人类命运走向为横轴，更能看清楚中国经验超越时空、跨越国度的伟大意义。从这个宏阔的视角来看，中国共产党百年奋斗积累的宝贵经验，不仅揭示了过去我们为什么能够成功、未来我们怎样才能继续成功的深刻道理，也为那些尚在迷茫中徘徊和探索的国家提供了中国样本。</a:t>
            </a:r>
          </a:p>
        </p:txBody>
      </p:sp>
      <p:pic>
        <p:nvPicPr>
          <p:cNvPr id="3" name="图形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910" y="1102360"/>
            <a:ext cx="2309495" cy="32194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35" y="1558264"/>
            <a:ext cx="1155392" cy="11553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87" y="167131"/>
            <a:ext cx="587309" cy="604394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54001" y="804333"/>
            <a:ext cx="8661400" cy="0"/>
          </a:xfrm>
          <a:prstGeom prst="line">
            <a:avLst/>
          </a:prstGeom>
          <a:ln w="57150">
            <a:solidFill>
              <a:srgbClr val="DB2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962719" y="355017"/>
            <a:ext cx="762868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000" b="1">
                <a:solidFill>
                  <a:srgbClr val="DA251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胜利之本  成功之道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  <p:bldP spid="2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jBjYzhjNWFkZDg3M2M4NjY0MmVhYTY4NTlmNzAzNTEifQ=="/>
  <p:tag name="ISPRING_PRESENTATION_TITLE" val="PowerPoint Presentatio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第一PPT模板网-WWW.1PPT.COM">
  <a:themeElements>
    <a:clrScheme name="自定义 2134">
      <a:dk1>
        <a:srgbClr val="690000"/>
      </a:dk1>
      <a:lt1>
        <a:srgbClr val="FFFFFF"/>
      </a:lt1>
      <a:dk2>
        <a:srgbClr val="A60003"/>
      </a:dk2>
      <a:lt2>
        <a:srgbClr val="690000"/>
      </a:lt2>
      <a:accent1>
        <a:srgbClr val="A60003"/>
      </a:accent1>
      <a:accent2>
        <a:srgbClr val="690000"/>
      </a:accent2>
      <a:accent3>
        <a:srgbClr val="A60003"/>
      </a:accent3>
      <a:accent4>
        <a:srgbClr val="690000"/>
      </a:accent4>
      <a:accent5>
        <a:srgbClr val="A60003"/>
      </a:accent5>
      <a:accent6>
        <a:srgbClr val="690000"/>
      </a:accent6>
      <a:hlink>
        <a:srgbClr val="FFFFFF"/>
      </a:hlink>
      <a:folHlink>
        <a:srgbClr val="FFFFFF"/>
      </a:folHlink>
    </a:clrScheme>
    <a:fontScheme name="Lato">
      <a:majorFont>
        <a:latin typeface="Lato Regular"/>
        <a:ea typeface="Arial"/>
        <a:cs typeface="Arial"/>
      </a:majorFont>
      <a:minorFont>
        <a:latin typeface="Lato Light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2141</Words>
  <Application>Microsoft Office PowerPoint</Application>
  <PresentationFormat>全屏显示(16:9)</PresentationFormat>
  <Paragraphs>156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45" baseType="lpstr">
      <vt:lpstr>Meiryo</vt:lpstr>
      <vt:lpstr>等线</vt:lpstr>
      <vt:lpstr>汉仪雅酷黑简</vt:lpstr>
      <vt:lpstr>思源黑体 CN Medium</vt:lpstr>
      <vt:lpstr>思源黑体 CN Normal</vt:lpstr>
      <vt:lpstr>思源宋体 CN Light</vt:lpstr>
      <vt:lpstr>宋体</vt:lpstr>
      <vt:lpstr>微软雅黑</vt:lpstr>
      <vt:lpstr>微软雅黑 Light</vt:lpstr>
      <vt:lpstr>字魂105号-简雅黑</vt:lpstr>
      <vt:lpstr>字魂58号-创中黑</vt:lpstr>
      <vt:lpstr>字魂59号-创粗黑</vt:lpstr>
      <vt:lpstr>Arial</vt:lpstr>
      <vt:lpstr>Calibri</vt:lpstr>
      <vt:lpstr>Calibri Light</vt:lpstr>
      <vt:lpstr>Lato Light</vt:lpstr>
      <vt:lpstr>Segoe UI</vt:lpstr>
      <vt:lpstr>Wingdings</vt:lpstr>
      <vt:lpstr>第一PPT模板网-WWW.1PPT.COM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2022-06-17T22:14:13Z</cp:lastPrinted>
  <dcterms:created xsi:type="dcterms:W3CDTF">2022-06-17T22:14:13Z</dcterms:created>
  <dcterms:modified xsi:type="dcterms:W3CDTF">2023-03-08T08:02:45Z</dcterms:modified>
</cp:coreProperties>
</file>