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notesSlides/notesSlide6.xml" ContentType="application/vnd.openxmlformats-officedocument.presentationml.notesSlide+xml"/>
  <Override PartName="/ppt/tags/tag17.xml" ContentType="application/vnd.openxmlformats-officedocument.presentationml.tags+xml"/>
  <Override PartName="/ppt/notesSlides/notesSlide7.xml" ContentType="application/vnd.openxmlformats-officedocument.presentationml.notesSlide+xml"/>
  <Override PartName="/ppt/tags/tag18.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9.xml" ContentType="application/vnd.openxmlformats-officedocument.presentationml.tags+xml"/>
  <Override PartName="/ppt/notesSlides/notesSlide10.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11.xml" ContentType="application/vnd.openxmlformats-officedocument.presentationml.notesSlide+xml"/>
  <Override PartName="/ppt/tags/tag57.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58.xml" ContentType="application/vnd.openxmlformats-officedocument.presentationml.tags+xml"/>
  <Override PartName="/ppt/notesSlides/notesSlide14.xml" ContentType="application/vnd.openxmlformats-officedocument.presentationml.notesSlide+xml"/>
  <Override PartName="/ppt/tags/tag59.xml" ContentType="application/vnd.openxmlformats-officedocument.presentationml.tags+xml"/>
  <Override PartName="/ppt/notesSlides/notesSlide15.xml" ContentType="application/vnd.openxmlformats-officedocument.presentationml.notesSlide+xml"/>
  <Override PartName="/ppt/tags/tag60.xml" ContentType="application/vnd.openxmlformats-officedocument.presentationml.tags+xml"/>
  <Override PartName="/ppt/notesSlides/notesSlide16.xml" ContentType="application/vnd.openxmlformats-officedocument.presentationml.notesSlide+xml"/>
  <Override PartName="/ppt/tags/tag61.xml" ContentType="application/vnd.openxmlformats-officedocument.presentationml.tags+xml"/>
  <Override PartName="/ppt/notesSlides/notesSlide17.xml" ContentType="application/vnd.openxmlformats-officedocument.presentationml.notesSlide+xml"/>
  <Override PartName="/ppt/tags/tag62.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63.xml" ContentType="application/vnd.openxmlformats-officedocument.presentationml.tags+xml"/>
  <Override PartName="/ppt/notesSlides/notesSlide20.xml" ContentType="application/vnd.openxmlformats-officedocument.presentationml.notesSlide+xml"/>
  <Override PartName="/ppt/tags/tag64.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65.xml" ContentType="application/vnd.openxmlformats-officedocument.presentationml.tags+xml"/>
  <Override PartName="/ppt/notesSlides/notesSlide23.xml" ContentType="application/vnd.openxmlformats-officedocument.presentationml.notesSlide+xml"/>
  <Override PartName="/ppt/tags/tag66.xml" ContentType="application/vnd.openxmlformats-officedocument.presentationml.tags+xml"/>
  <Override PartName="/ppt/notesSlides/notesSlide24.xml" ContentType="application/vnd.openxmlformats-officedocument.presentationml.notesSlide+xml"/>
  <Override PartName="/ppt/tags/tag67.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2"/>
    <p:sldMasterId id="2147483654" r:id="rId3"/>
  </p:sldMasterIdLst>
  <p:notesMasterIdLst>
    <p:notesMasterId r:id="rId30"/>
  </p:notesMasterIdLst>
  <p:sldIdLst>
    <p:sldId id="343" r:id="rId4"/>
    <p:sldId id="344" r:id="rId5"/>
    <p:sldId id="345" r:id="rId6"/>
    <p:sldId id="304" r:id="rId7"/>
    <p:sldId id="303" r:id="rId8"/>
    <p:sldId id="305" r:id="rId9"/>
    <p:sldId id="384" r:id="rId10"/>
    <p:sldId id="385" r:id="rId11"/>
    <p:sldId id="386" r:id="rId12"/>
    <p:sldId id="308" r:id="rId13"/>
    <p:sldId id="312" r:id="rId14"/>
    <p:sldId id="387" r:id="rId15"/>
    <p:sldId id="388" r:id="rId16"/>
    <p:sldId id="313" r:id="rId17"/>
    <p:sldId id="419" r:id="rId18"/>
    <p:sldId id="420" r:id="rId19"/>
    <p:sldId id="421" r:id="rId20"/>
    <p:sldId id="422" r:id="rId21"/>
    <p:sldId id="423" r:id="rId22"/>
    <p:sldId id="317" r:id="rId23"/>
    <p:sldId id="424" r:id="rId24"/>
    <p:sldId id="425" r:id="rId25"/>
    <p:sldId id="426" r:id="rId26"/>
    <p:sldId id="427" r:id="rId27"/>
    <p:sldId id="428" r:id="rId28"/>
    <p:sldId id="429" r:id="rId29"/>
  </p:sldIdLst>
  <p:sldSz cx="12190413"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000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82" autoAdjust="0"/>
    <p:restoredTop sz="96314" autoAdjust="0"/>
  </p:normalViewPr>
  <p:slideViewPr>
    <p:cSldViewPr>
      <p:cViewPr varScale="1">
        <p:scale>
          <a:sx n="108" d="100"/>
          <a:sy n="108" d="100"/>
        </p:scale>
        <p:origin x="744" y="114"/>
      </p:cViewPr>
      <p:guideLst>
        <p:guide orient="horz" pos="2170"/>
        <p:guide pos="3839"/>
      </p:guideLst>
    </p:cSldViewPr>
  </p:slideViewPr>
  <p:notesTextViewPr>
    <p:cViewPr>
      <p:scale>
        <a:sx n="100" d="100"/>
        <a:sy n="100" d="100"/>
      </p:scale>
      <p:origin x="0" y="0"/>
    </p:cViewPr>
  </p:notesTextViewPr>
  <p:sorterViewPr>
    <p:cViewPr>
      <p:scale>
        <a:sx n="60" d="100"/>
        <a:sy n="6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gs" Target="tags/tag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EAE656-7D7E-4671-97CE-DD13DFC0AF6A}" type="datetimeFigureOut">
              <a:rPr lang="zh-CN" altLang="en-US" smtClean="0"/>
              <a:t>2023/3/8</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EBD9D4-91DF-4C06-A870-EE89B60D4798}" type="slidenum">
              <a:rPr lang="zh-CN" altLang="en-US" smtClean="0"/>
              <a:t>‹#›</a:t>
            </a:fld>
            <a:endParaRPr lang="zh-CN" altLang="en-US"/>
          </a:p>
        </p:txBody>
      </p:sp>
    </p:spTree>
    <p:extLst>
      <p:ext uri="{BB962C8B-B14F-4D97-AF65-F5344CB8AC3E}">
        <p14:creationId xmlns:p14="http://schemas.microsoft.com/office/powerpoint/2010/main" val="962929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Rot="1" noChangeAspect="1" noChangeArrowheads="1" noTextEdit="1"/>
          </p:cNvSpPr>
          <p:nvPr>
            <p:ph type="sldImg"/>
          </p:nvPr>
        </p:nvSpPr>
        <p:spPr>
          <a:xfrm>
            <a:off x="382588" y="685800"/>
            <a:ext cx="6092825" cy="3429000"/>
          </a:xfrm>
        </p:spPr>
      </p:sp>
      <p:sp>
        <p:nvSpPr>
          <p:cNvPr id="293891"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350010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018501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001962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r>
              <a:rPr lang="en-US" altLang="zh-CN" dirty="0" smtClean="0"/>
              <a:t>https://www.ypppt.com/</a:t>
            </a:r>
            <a:endParaRPr lang="zh-CN" altLang="en-US" dirty="0"/>
          </a:p>
        </p:txBody>
      </p:sp>
    </p:spTree>
    <p:extLst>
      <p:ext uri="{BB962C8B-B14F-4D97-AF65-F5344CB8AC3E}">
        <p14:creationId xmlns:p14="http://schemas.microsoft.com/office/powerpoint/2010/main" val="30498284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Rot="1" noChangeAspect="1" noChangeArrowheads="1" noTextEdit="1"/>
          </p:cNvSpPr>
          <p:nvPr>
            <p:ph type="sldImg"/>
          </p:nvPr>
        </p:nvSpPr>
        <p:spPr>
          <a:xfrm>
            <a:off x="382588" y="685800"/>
            <a:ext cx="6092825" cy="3429000"/>
          </a:xfrm>
        </p:spPr>
      </p:sp>
      <p:sp>
        <p:nvSpPr>
          <p:cNvPr id="293891"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895902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7323616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8156682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34347936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41552219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9575704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Rot="1" noChangeAspect="1" noChangeArrowheads="1" noTextEdit="1"/>
          </p:cNvSpPr>
          <p:nvPr>
            <p:ph type="sldImg"/>
          </p:nvPr>
        </p:nvSpPr>
        <p:spPr>
          <a:xfrm>
            <a:off x="382588" y="685800"/>
            <a:ext cx="6092825" cy="3429000"/>
          </a:xfrm>
        </p:spPr>
      </p:sp>
      <p:sp>
        <p:nvSpPr>
          <p:cNvPr id="293891"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4182380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909204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3662611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3747744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Rot="1" noChangeAspect="1" noChangeArrowheads="1" noTextEdit="1"/>
          </p:cNvSpPr>
          <p:nvPr>
            <p:ph type="sldImg"/>
          </p:nvPr>
        </p:nvSpPr>
        <p:spPr>
          <a:xfrm>
            <a:off x="382588" y="685800"/>
            <a:ext cx="6092825" cy="3429000"/>
          </a:xfrm>
        </p:spPr>
      </p:sp>
      <p:sp>
        <p:nvSpPr>
          <p:cNvPr id="293891"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7791698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091013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4462185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4107349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95276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092985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Rot="1" noChangeAspect="1" noChangeArrowheads="1" noTextEdit="1"/>
          </p:cNvSpPr>
          <p:nvPr>
            <p:ph type="sldImg"/>
          </p:nvPr>
        </p:nvSpPr>
        <p:spPr>
          <a:xfrm>
            <a:off x="382588" y="685800"/>
            <a:ext cx="6092825" cy="3429000"/>
          </a:xfrm>
        </p:spPr>
      </p:sp>
      <p:sp>
        <p:nvSpPr>
          <p:cNvPr id="293891"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55151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388540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3430552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230499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Rot="1" noChangeAspect="1" noChangeArrowheads="1" noTextEdit="1"/>
          </p:cNvSpPr>
          <p:nvPr>
            <p:ph type="sldImg"/>
          </p:nvPr>
        </p:nvSpPr>
        <p:spPr>
          <a:xfrm>
            <a:off x="382588" y="685800"/>
            <a:ext cx="6092825" cy="3429000"/>
          </a:xfrm>
        </p:spPr>
      </p:sp>
      <p:sp>
        <p:nvSpPr>
          <p:cNvPr id="294915"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3138645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Rot="1" noChangeAspect="1" noChangeArrowheads="1" noTextEdit="1"/>
          </p:cNvSpPr>
          <p:nvPr>
            <p:ph type="sldImg"/>
          </p:nvPr>
        </p:nvSpPr>
        <p:spPr>
          <a:xfrm>
            <a:off x="382588" y="685800"/>
            <a:ext cx="6092825" cy="3429000"/>
          </a:xfrm>
        </p:spPr>
      </p:sp>
      <p:sp>
        <p:nvSpPr>
          <p:cNvPr id="293891"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396702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2.xml"/><Relationship Id="rId5" Type="http://schemas.openxmlformats.org/officeDocument/2006/relationships/tags" Target="../tags/tag12.xml"/><Relationship Id="rId4" Type="http://schemas.openxmlformats.org/officeDocument/2006/relationships/tags" Target="../tags/tag1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6351"/>
            <a:ext cx="2844430" cy="365125"/>
          </a:xfrm>
          <a:prstGeom prst="rect">
            <a:avLst/>
          </a:prstGeom>
        </p:spPr>
        <p:txBody>
          <a:bodyPr/>
          <a:lstStyle/>
          <a:p>
            <a:fld id="{530820CF-B880-4189-942D-D702A7CBA730}" type="datetimeFigureOut">
              <a:rPr lang="zh-CN" altLang="en-US" smtClean="0"/>
              <a:t>2023/3/8</a:t>
            </a:fld>
            <a:endParaRPr lang="zh-CN" altLang="en-US"/>
          </a:p>
        </p:txBody>
      </p:sp>
      <p:sp>
        <p:nvSpPr>
          <p:cNvPr id="3" name="页脚占位符 2"/>
          <p:cNvSpPr>
            <a:spLocks noGrp="1"/>
          </p:cNvSpPr>
          <p:nvPr>
            <p:ph type="ftr" sz="quarter" idx="11"/>
          </p:nvPr>
        </p:nvSpPr>
        <p:spPr>
          <a:xfrm>
            <a:off x="4165058" y="6356351"/>
            <a:ext cx="3860297"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736463" y="6356351"/>
            <a:ext cx="2844430" cy="365125"/>
          </a:xfrm>
          <a:prstGeom prst="rect">
            <a:avLst/>
          </a:prstGeom>
        </p:spPr>
        <p:txBody>
          <a:bodyPr/>
          <a:lstStyle/>
          <a:p>
            <a:fld id="{0C913308-F349-4B6D-A68A-DD1791B4A57B}"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9617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35129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679" y="457200"/>
            <a:ext cx="3931725"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2513" y="987426"/>
            <a:ext cx="617139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28678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679" y="457200"/>
            <a:ext cx="3931725"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2513" y="987426"/>
            <a:ext cx="6171397" cy="4873625"/>
          </a:xfrm>
        </p:spPr>
        <p:txBody>
          <a:bodyPr anchor="t"/>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73483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0525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3764" y="365125"/>
            <a:ext cx="2628558"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091" y="365125"/>
            <a:ext cx="7733293"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08416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613" y="914400"/>
            <a:ext cx="9797669" cy="2570400"/>
          </a:xfrm>
        </p:spPr>
        <p:txBody>
          <a:bodyPr lIns="90000" tIns="46800" rIns="90000" bIns="46800" anchor="b" anchorCtr="0">
            <a:normAutofit/>
          </a:bodyPr>
          <a:lstStyle>
            <a:lvl1pPr algn="ctr">
              <a:defRPr sz="6000"/>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1198613" y="3560400"/>
            <a:ext cx="9797669"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2023/3/8</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1"/>
        </a:solidFill>
        <a:effectLst/>
      </p:bgPr>
    </p:bg>
    <p:spTree>
      <p:nvGrpSpPr>
        <p:cNvPr id="1" name=""/>
        <p:cNvGrpSpPr/>
        <p:nvPr/>
      </p:nvGrpSpPr>
      <p:grpSpPr>
        <a:xfrm>
          <a:off x="0" y="0"/>
          <a:ext cx="0" cy="0"/>
          <a:chOff x="0" y="0"/>
          <a:chExt cx="0" cy="0"/>
        </a:xfrm>
      </p:grpSpPr>
      <p:sp>
        <p:nvSpPr>
          <p:cNvPr id="6" name="文本框 5"/>
          <p:cNvSpPr txBox="1"/>
          <p:nvPr userDrawn="1"/>
        </p:nvSpPr>
        <p:spPr>
          <a:xfrm>
            <a:off x="1050714" y="667109"/>
            <a:ext cx="10443593" cy="4477385"/>
          </a:xfrm>
          <a:prstGeom prst="rect">
            <a:avLst/>
          </a:prstGeom>
          <a:noFill/>
        </p:spPr>
        <p:txBody>
          <a:bodyPr wrap="square" rtlCol="0">
            <a:spAutoFit/>
            <a:scene3d>
              <a:camera prst="orthographicFront"/>
              <a:lightRig rig="threePt" dir="t"/>
            </a:scene3d>
            <a:sp3d contourW="12700"/>
          </a:bodyPr>
          <a:lstStyle/>
          <a:p>
            <a:pPr algn="ctr">
              <a:lnSpc>
                <a:spcPct val="150000"/>
              </a:lnSpc>
            </a:pPr>
            <a:r>
              <a:rPr lang="zh-CN" altLang="en-US" sz="3200" b="1">
                <a:noFill/>
                <a:latin typeface="+mn-ea"/>
              </a:rPr>
              <a:t>版权声明</a:t>
            </a:r>
          </a:p>
          <a:p>
            <a:pPr algn="just">
              <a:lnSpc>
                <a:spcPct val="150000"/>
              </a:lnSpc>
            </a:pPr>
            <a:endParaRPr lang="zh-CN" altLang="en-US" sz="1400">
              <a:noFill/>
              <a:latin typeface="+mn-ea"/>
            </a:endParaRPr>
          </a:p>
          <a:p>
            <a:pPr algn="just">
              <a:lnSpc>
                <a:spcPct val="150000"/>
              </a:lnSpc>
            </a:pPr>
            <a:r>
              <a:rPr lang="zh-CN" altLang="en-US">
                <a:noFill/>
                <a:latin typeface="+mn-ea"/>
              </a:rPr>
              <a:t>感谢您下载办图网平台上提供的</a:t>
            </a:r>
            <a:r>
              <a:rPr lang="en-US" altLang="zh-CN">
                <a:noFill/>
                <a:latin typeface="+mn-ea"/>
              </a:rPr>
              <a:t>PPT</a:t>
            </a:r>
            <a:r>
              <a:rPr lang="zh-CN" altLang="en-US">
                <a:noFill/>
                <a:latin typeface="+mn-ea"/>
              </a:rPr>
              <a:t>作品，为了您和办图网以及原创作者的利益，请勿复制、传播、销售，否则将承担法律责任！办图网将对作品进行维权，按照传播下载次数进行十倍的索取赔偿！</a:t>
            </a:r>
            <a:endParaRPr lang="en-US" altLang="zh-CN">
              <a:noFill/>
              <a:latin typeface="+mn-ea"/>
            </a:endParaRPr>
          </a:p>
          <a:p>
            <a:pPr algn="just">
              <a:lnSpc>
                <a:spcPct val="150000"/>
              </a:lnSpc>
            </a:pPr>
            <a:endParaRPr lang="zh-CN" altLang="en-US">
              <a:noFill/>
              <a:latin typeface="+mn-ea"/>
            </a:endParaRPr>
          </a:p>
          <a:p>
            <a:pPr algn="just">
              <a:lnSpc>
                <a:spcPct val="150000"/>
              </a:lnSpc>
            </a:pPr>
            <a:r>
              <a:rPr lang="en-US" altLang="zh-CN">
                <a:noFill/>
                <a:latin typeface="+mn-ea"/>
              </a:rPr>
              <a:t>1.</a:t>
            </a:r>
            <a:r>
              <a:rPr lang="zh-CN" altLang="en-US">
                <a:noFill/>
                <a:latin typeface="+mn-ea"/>
              </a:rPr>
              <a:t>在办图网出售的</a:t>
            </a:r>
            <a:r>
              <a:rPr lang="en-US" altLang="zh-CN">
                <a:noFill/>
                <a:latin typeface="+mn-ea"/>
              </a:rPr>
              <a:t>PPT</a:t>
            </a:r>
            <a:r>
              <a:rPr lang="zh-CN" altLang="en-US">
                <a:noFill/>
                <a:latin typeface="+mn-ea"/>
              </a:rPr>
              <a:t>模板是免版税类（</a:t>
            </a:r>
            <a:r>
              <a:rPr lang="en-US" altLang="zh-CN">
                <a:noFill/>
                <a:latin typeface="+mn-ea"/>
              </a:rPr>
              <a:t>RF</a:t>
            </a:r>
            <a:r>
              <a:rPr lang="zh-CN" altLang="en-US">
                <a:noFill/>
                <a:latin typeface="+mn-ea"/>
              </a:rPr>
              <a:t>：</a:t>
            </a:r>
            <a:r>
              <a:rPr lang="en-US" altLang="zh-CN">
                <a:noFill/>
                <a:latin typeface="+mn-ea"/>
              </a:rPr>
              <a:t>Royalty-Free</a:t>
            </a:r>
            <a:r>
              <a:rPr lang="zh-CN" altLang="en-US">
                <a:noFill/>
                <a:latin typeface="+mn-ea"/>
              </a:rPr>
              <a:t>）正版受</a:t>
            </a:r>
            <a:r>
              <a:rPr lang="en-US" altLang="zh-CN">
                <a:noFill/>
                <a:latin typeface="+mn-ea"/>
              </a:rPr>
              <a:t>《</a:t>
            </a:r>
            <a:r>
              <a:rPr lang="zh-CN" altLang="en-US">
                <a:noFill/>
                <a:latin typeface="+mn-ea"/>
              </a:rPr>
              <a:t>中华人民共和国著作权法</a:t>
            </a:r>
            <a:r>
              <a:rPr lang="en-US" altLang="zh-CN">
                <a:noFill/>
                <a:latin typeface="+mn-ea"/>
              </a:rPr>
              <a:t>》</a:t>
            </a:r>
            <a:r>
              <a:rPr lang="zh-CN" altLang="en-US">
                <a:noFill/>
                <a:latin typeface="+mn-ea"/>
              </a:rPr>
              <a:t>和</a:t>
            </a:r>
            <a:r>
              <a:rPr lang="en-US" altLang="zh-CN">
                <a:noFill/>
                <a:latin typeface="+mn-ea"/>
              </a:rPr>
              <a:t>《</a:t>
            </a:r>
            <a:r>
              <a:rPr lang="zh-CN" altLang="en-US">
                <a:noFill/>
                <a:latin typeface="+mn-ea"/>
              </a:rPr>
              <a:t>世界版权公约</a:t>
            </a:r>
            <a:r>
              <a:rPr lang="en-US" altLang="zh-CN">
                <a:noFill/>
                <a:latin typeface="+mn-ea"/>
              </a:rPr>
              <a:t>》</a:t>
            </a:r>
            <a:r>
              <a:rPr lang="zh-CN" altLang="en-US">
                <a:noFill/>
                <a:latin typeface="+mn-ea"/>
              </a:rPr>
              <a:t>的保护，作品的所有权、版权和著作权归办图网所有，您下载的是</a:t>
            </a:r>
            <a:r>
              <a:rPr lang="en-US" altLang="zh-CN">
                <a:noFill/>
                <a:latin typeface="+mn-ea"/>
              </a:rPr>
              <a:t>PPT</a:t>
            </a:r>
            <a:r>
              <a:rPr lang="zh-CN" altLang="en-US">
                <a:noFill/>
                <a:latin typeface="+mn-ea"/>
              </a:rPr>
              <a:t>模板素材的使用权。</a:t>
            </a:r>
          </a:p>
          <a:p>
            <a:pPr algn="just">
              <a:lnSpc>
                <a:spcPct val="150000"/>
              </a:lnSpc>
            </a:pPr>
            <a:r>
              <a:rPr lang="en-US" altLang="zh-CN">
                <a:noFill/>
                <a:latin typeface="+mn-ea"/>
              </a:rPr>
              <a:t>2.</a:t>
            </a:r>
            <a:r>
              <a:rPr lang="zh-CN" altLang="en-US">
                <a:noFill/>
                <a:latin typeface="+mn-ea"/>
              </a:rPr>
              <a:t>不得将办图网的</a:t>
            </a:r>
            <a:r>
              <a:rPr lang="en-US" altLang="zh-CN">
                <a:noFill/>
                <a:latin typeface="+mn-ea"/>
              </a:rPr>
              <a:t>PPT</a:t>
            </a:r>
            <a:r>
              <a:rPr lang="zh-CN" altLang="en-US">
                <a:noFill/>
                <a:latin typeface="+mn-ea"/>
              </a:rPr>
              <a:t>模板、</a:t>
            </a:r>
            <a:r>
              <a:rPr lang="en-US" altLang="zh-CN">
                <a:noFill/>
                <a:latin typeface="+mn-ea"/>
              </a:rPr>
              <a:t>PPT</a:t>
            </a:r>
            <a:r>
              <a:rPr lang="zh-CN" altLang="en-US">
                <a:noFill/>
                <a:latin typeface="+mn-ea"/>
              </a:rPr>
              <a:t>素材，本身用于再出售，或者出租、出借、转让、分销、发布或者作为礼物供他人使用，不得转授权、出卖、转让本协议或者本协议中的权利。</a:t>
            </a:r>
          </a:p>
        </p:txBody>
      </p:sp>
      <p:sp>
        <p:nvSpPr>
          <p:cNvPr id="8" name="文本框 7"/>
          <p:cNvSpPr txBox="1"/>
          <p:nvPr userDrawn="1"/>
        </p:nvSpPr>
        <p:spPr>
          <a:xfrm>
            <a:off x="1050714" y="5336327"/>
            <a:ext cx="7295941" cy="398780"/>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scene3d>
              <a:camera prst="orthographicFront"/>
              <a:lightRig rig="threePt" dir="t"/>
            </a:scene3d>
            <a:sp3d contourW="12700"/>
          </a:bodyPr>
          <a:lstStyle/>
          <a:p>
            <a:pPr algn="just"/>
            <a:r>
              <a:rPr lang="zh-CN" altLang="en-US" sz="2000" b="1">
                <a:noFill/>
                <a:latin typeface="+mn-ea"/>
              </a:rPr>
              <a:t>更多精品</a:t>
            </a:r>
            <a:r>
              <a:rPr lang="en-US" altLang="zh-CN" sz="2000" b="1">
                <a:noFill/>
                <a:latin typeface="+mn-ea"/>
              </a:rPr>
              <a:t>PPT</a:t>
            </a:r>
            <a:r>
              <a:rPr lang="zh-CN" altLang="en-US" sz="2000" b="1">
                <a:noFill/>
                <a:latin typeface="+mn-ea"/>
              </a:rPr>
              <a:t>模板：</a:t>
            </a:r>
            <a:r>
              <a:rPr lang="en-US" altLang="zh-CN" sz="2000" b="1">
                <a:noFill/>
                <a:latin typeface="+mn-ea"/>
              </a:rPr>
              <a:t>www.888ppt.com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bldLvl="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3802" y="1122363"/>
            <a:ext cx="9142810" cy="2387600"/>
          </a:xfrm>
        </p:spPr>
        <p:txBody>
          <a:bodyPr anchor="b"/>
          <a:lstStyle>
            <a:lvl1pPr algn="ctr">
              <a:defRPr sz="5999"/>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3802" y="3602038"/>
            <a:ext cx="9142810" cy="1655762"/>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02016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32983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742" y="1709739"/>
            <a:ext cx="10514231" cy="2852737"/>
          </a:xfrm>
        </p:spPr>
        <p:txBody>
          <a:bodyPr anchor="b"/>
          <a:lstStyle>
            <a:lvl1pPr>
              <a:defRPr sz="5999"/>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742" y="4589464"/>
            <a:ext cx="10514231" cy="1500187"/>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33378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091" y="1825625"/>
            <a:ext cx="5180926"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1396" y="1825625"/>
            <a:ext cx="5180926"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78613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679" y="365126"/>
            <a:ext cx="10514231"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679" y="1681163"/>
            <a:ext cx="5157116"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679" y="2505075"/>
            <a:ext cx="5157116"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1397" y="1681163"/>
            <a:ext cx="5182513"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1397" y="2505075"/>
            <a:ext cx="5182513"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32092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file:///D:\qq&#25991;&#20214;\712321467\Image\C2C\Image2\%7b75232B38-A165-1FB7-499C-2E1C792CACB5%7d.png" TargetMode="Externa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6.xml"/><Relationship Id="rId3" Type="http://schemas.openxmlformats.org/officeDocument/2006/relationships/theme" Target="../theme/theme2.xml"/><Relationship Id="rId7" Type="http://schemas.openxmlformats.org/officeDocument/2006/relationships/tags" Target="../tags/tag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ags" Target="../tags/tag4.xml"/><Relationship Id="rId5" Type="http://schemas.openxmlformats.org/officeDocument/2006/relationships/tags" Target="../tags/tag3.xml"/><Relationship Id="rId10" Type="http://schemas.openxmlformats.org/officeDocument/2006/relationships/image" Target="file:///D:\qq&#25991;&#20214;\712321467\Image\C2C\Image2\%7b75232B38-A165-1FB7-499C-2E1C792CACB5%7d.png" TargetMode="External"/><Relationship Id="rId4" Type="http://schemas.openxmlformats.org/officeDocument/2006/relationships/tags" Target="../tags/tag2.xml"/><Relationship Id="rId9" Type="http://schemas.openxmlformats.org/officeDocument/2006/relationships/tags" Target="../tags/tag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0"/>
            <a:ext cx="12190413" cy="6858000"/>
          </a:xfrm>
          <a:prstGeom prst="rect">
            <a:avLst/>
          </a:prstGeom>
        </p:spPr>
      </p:pic>
      <p:pic>
        <p:nvPicPr>
          <p:cNvPr id="8" name="图片 1073743875" descr="学科网 zxxk.com"/>
          <p:cNvPicPr>
            <a:picLocks noChangeAspect="1"/>
          </p:cNvPicPr>
          <p:nvPr/>
        </p:nvPicPr>
        <p:blipFill>
          <a:blip r:link="rId5"/>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5"/>
            </p:custDataLst>
          </p:nvPr>
        </p:nvSpPr>
        <p:spPr>
          <a:xfrm>
            <a:off x="608305" y="608400"/>
            <a:ext cx="10967486" cy="705600"/>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6"/>
            </p:custDataLst>
          </p:nvPr>
        </p:nvSpPr>
        <p:spPr>
          <a:xfrm>
            <a:off x="608305" y="1490400"/>
            <a:ext cx="10967486" cy="4759200"/>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7"/>
            </p:custDataLst>
          </p:nvPr>
        </p:nvSpPr>
        <p:spPr>
          <a:xfrm>
            <a:off x="611904" y="6314400"/>
            <a:ext cx="2699578"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2023/3/8</a:t>
            </a:fld>
            <a:endParaRPr lang="zh-CN" altLang="en-US"/>
          </a:p>
        </p:txBody>
      </p:sp>
      <p:sp>
        <p:nvSpPr>
          <p:cNvPr id="5" name="页脚占位符 4"/>
          <p:cNvSpPr>
            <a:spLocks noGrp="1"/>
          </p:cNvSpPr>
          <p:nvPr>
            <p:ph type="ftr" sz="quarter" idx="3"/>
            <p:custDataLst>
              <p:tags r:id="rId8"/>
            </p:custDataLst>
          </p:nvPr>
        </p:nvSpPr>
        <p:spPr>
          <a:xfrm>
            <a:off x="4115357" y="6314400"/>
            <a:ext cx="3959381"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9"/>
            </p:custDataLst>
          </p:nvPr>
        </p:nvSpPr>
        <p:spPr>
          <a:xfrm>
            <a:off x="8876213" y="6314400"/>
            <a:ext cx="2699578"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a:p>
        </p:txBody>
      </p:sp>
      <p:pic>
        <p:nvPicPr>
          <p:cNvPr id="7" name="图片 1073743875" descr="学科网 zxxk.com"/>
          <p:cNvPicPr>
            <a:picLocks noChangeAspect="1"/>
          </p:cNvPicPr>
          <p:nvPr/>
        </p:nvPicPr>
        <p:blipFill>
          <a:blip r:link="rId10"/>
          <a:stretch>
            <a:fillRect/>
          </a:stretch>
        </p:blipFill>
        <p:spPr>
          <a:xfrm>
            <a:off x="838200" y="365125"/>
            <a:ext cx="9525" cy="9525"/>
          </a:xfrm>
          <a:prstGeom prst="rect">
            <a:avLst/>
          </a:prstGeom>
          <a:noFill/>
          <a:ln>
            <a:noFill/>
            <a:miter lim="800000"/>
          </a:ln>
        </p:spPr>
      </p:pic>
    </p:spTree>
    <p:custDataLst>
      <p:tags r:id="rId4"/>
    </p:custDataLst>
  </p:cSld>
  <p:clrMap bg1="lt1" tx1="dk1" bg2="lt2" tx2="dk2" accent1="accent1" accent2="accent2" accent3="accent3" accent4="accent4" accent5="accent5" accent6="accent6" hlink="hlink" folHlink="folHlink"/>
  <p:sldLayoutIdLst>
    <p:sldLayoutId id="2147483652" r:id="rId1"/>
    <p:sldLayoutId id="2147483653" r:id="rId2"/>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091" y="365126"/>
            <a:ext cx="10514231"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091" y="1825625"/>
            <a:ext cx="10514231"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091" y="6356351"/>
            <a:ext cx="274284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075" y="6356351"/>
            <a:ext cx="411426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09479" y="6356351"/>
            <a:ext cx="274284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2347469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9.xml"/><Relationship Id="rId5" Type="http://schemas.openxmlformats.org/officeDocument/2006/relationships/image" Target="../media/image12.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3" Type="http://schemas.openxmlformats.org/officeDocument/2006/relationships/tags" Target="../tags/tag32.xml"/><Relationship Id="rId18" Type="http://schemas.openxmlformats.org/officeDocument/2006/relationships/tags" Target="../tags/tag37.xml"/><Relationship Id="rId26" Type="http://schemas.openxmlformats.org/officeDocument/2006/relationships/tags" Target="../tags/tag45.xml"/><Relationship Id="rId39" Type="http://schemas.openxmlformats.org/officeDocument/2006/relationships/notesSlide" Target="../notesSlides/notesSlide11.xml"/><Relationship Id="rId21" Type="http://schemas.openxmlformats.org/officeDocument/2006/relationships/tags" Target="../tags/tag40.xml"/><Relationship Id="rId34" Type="http://schemas.openxmlformats.org/officeDocument/2006/relationships/tags" Target="../tags/tag53.xml"/><Relationship Id="rId7" Type="http://schemas.openxmlformats.org/officeDocument/2006/relationships/tags" Target="../tags/tag26.xml"/><Relationship Id="rId12" Type="http://schemas.openxmlformats.org/officeDocument/2006/relationships/tags" Target="../tags/tag31.xml"/><Relationship Id="rId17" Type="http://schemas.openxmlformats.org/officeDocument/2006/relationships/tags" Target="../tags/tag36.xml"/><Relationship Id="rId25" Type="http://schemas.openxmlformats.org/officeDocument/2006/relationships/tags" Target="../tags/tag44.xml"/><Relationship Id="rId33" Type="http://schemas.openxmlformats.org/officeDocument/2006/relationships/tags" Target="../tags/tag52.xml"/><Relationship Id="rId38" Type="http://schemas.openxmlformats.org/officeDocument/2006/relationships/slideLayout" Target="../slideLayouts/slideLayout2.xml"/><Relationship Id="rId2" Type="http://schemas.openxmlformats.org/officeDocument/2006/relationships/tags" Target="../tags/tag21.xml"/><Relationship Id="rId16" Type="http://schemas.openxmlformats.org/officeDocument/2006/relationships/tags" Target="../tags/tag35.xml"/><Relationship Id="rId20" Type="http://schemas.openxmlformats.org/officeDocument/2006/relationships/tags" Target="../tags/tag39.xml"/><Relationship Id="rId29" Type="http://schemas.openxmlformats.org/officeDocument/2006/relationships/tags" Target="../tags/tag48.xml"/><Relationship Id="rId1" Type="http://schemas.openxmlformats.org/officeDocument/2006/relationships/tags" Target="../tags/tag20.xml"/><Relationship Id="rId6" Type="http://schemas.openxmlformats.org/officeDocument/2006/relationships/tags" Target="../tags/tag25.xml"/><Relationship Id="rId11" Type="http://schemas.openxmlformats.org/officeDocument/2006/relationships/tags" Target="../tags/tag30.xml"/><Relationship Id="rId24" Type="http://schemas.openxmlformats.org/officeDocument/2006/relationships/tags" Target="../tags/tag43.xml"/><Relationship Id="rId32" Type="http://schemas.openxmlformats.org/officeDocument/2006/relationships/tags" Target="../tags/tag51.xml"/><Relationship Id="rId37" Type="http://schemas.openxmlformats.org/officeDocument/2006/relationships/tags" Target="../tags/tag56.xml"/><Relationship Id="rId40" Type="http://schemas.openxmlformats.org/officeDocument/2006/relationships/image" Target="../media/image9.png"/><Relationship Id="rId5" Type="http://schemas.openxmlformats.org/officeDocument/2006/relationships/tags" Target="../tags/tag24.xml"/><Relationship Id="rId15" Type="http://schemas.openxmlformats.org/officeDocument/2006/relationships/tags" Target="../tags/tag34.xml"/><Relationship Id="rId23" Type="http://schemas.openxmlformats.org/officeDocument/2006/relationships/tags" Target="../tags/tag42.xml"/><Relationship Id="rId28" Type="http://schemas.openxmlformats.org/officeDocument/2006/relationships/tags" Target="../tags/tag47.xml"/><Relationship Id="rId36" Type="http://schemas.openxmlformats.org/officeDocument/2006/relationships/tags" Target="../tags/tag55.xml"/><Relationship Id="rId10" Type="http://schemas.openxmlformats.org/officeDocument/2006/relationships/tags" Target="../tags/tag29.xml"/><Relationship Id="rId19" Type="http://schemas.openxmlformats.org/officeDocument/2006/relationships/tags" Target="../tags/tag38.xml"/><Relationship Id="rId31" Type="http://schemas.openxmlformats.org/officeDocument/2006/relationships/tags" Target="../tags/tag50.xml"/><Relationship Id="rId4" Type="http://schemas.openxmlformats.org/officeDocument/2006/relationships/tags" Target="../tags/tag23.xml"/><Relationship Id="rId9" Type="http://schemas.openxmlformats.org/officeDocument/2006/relationships/tags" Target="../tags/tag28.xml"/><Relationship Id="rId14" Type="http://schemas.openxmlformats.org/officeDocument/2006/relationships/tags" Target="../tags/tag33.xml"/><Relationship Id="rId22" Type="http://schemas.openxmlformats.org/officeDocument/2006/relationships/tags" Target="../tags/tag41.xml"/><Relationship Id="rId27" Type="http://schemas.openxmlformats.org/officeDocument/2006/relationships/tags" Target="../tags/tag46.xml"/><Relationship Id="rId30" Type="http://schemas.openxmlformats.org/officeDocument/2006/relationships/tags" Target="../tags/tag49.xml"/><Relationship Id="rId35" Type="http://schemas.openxmlformats.org/officeDocument/2006/relationships/tags" Target="../tags/tag54.xml"/><Relationship Id="rId8" Type="http://schemas.openxmlformats.org/officeDocument/2006/relationships/tags" Target="../tags/tag27.xml"/><Relationship Id="rId3" Type="http://schemas.openxmlformats.org/officeDocument/2006/relationships/tags" Target="../tags/tag2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57.xml"/><Relationship Id="rId5" Type="http://schemas.openxmlformats.org/officeDocument/2006/relationships/image" Target="../media/image12.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58.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59.xml"/><Relationship Id="rId6" Type="http://schemas.openxmlformats.org/officeDocument/2006/relationships/image" Target="../media/image16.png"/><Relationship Id="rId5" Type="http://schemas.openxmlformats.org/officeDocument/2006/relationships/image" Target="../media/image14.png"/><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60.xml"/><Relationship Id="rId6" Type="http://schemas.openxmlformats.org/officeDocument/2006/relationships/image" Target="../media/image17.png"/><Relationship Id="rId5" Type="http://schemas.openxmlformats.org/officeDocument/2006/relationships/image" Target="../media/image14.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61.xml"/><Relationship Id="rId6" Type="http://schemas.openxmlformats.org/officeDocument/2006/relationships/image" Target="../media/image17.png"/><Relationship Id="rId5" Type="http://schemas.openxmlformats.org/officeDocument/2006/relationships/image" Target="../media/image14.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6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notesSlide" Target="../notesSlides/notesSlide2.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3.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5.png"/><Relationship Id="rId4" Type="http://schemas.openxmlformats.org/officeDocument/2006/relationships/image" Target="../media/image1.png"/><Relationship Id="rId9"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63.xml"/><Relationship Id="rId5" Type="http://schemas.openxmlformats.org/officeDocument/2006/relationships/image" Target="../media/image18.png"/><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64.xml"/><Relationship Id="rId5" Type="http://schemas.openxmlformats.org/officeDocument/2006/relationships/image" Target="../media/image18.png"/><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3.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65.xml"/><Relationship Id="rId5" Type="http://schemas.openxmlformats.org/officeDocument/2006/relationships/image" Target="../media/image19.png"/><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66.xml"/><Relationship Id="rId5" Type="http://schemas.openxmlformats.org/officeDocument/2006/relationships/image" Target="../media/image19.png"/><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67.xml"/><Relationship Id="rId5" Type="http://schemas.openxmlformats.org/officeDocument/2006/relationships/image" Target="../media/image19.png"/><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6.xml"/><Relationship Id="rId1" Type="http://schemas.openxmlformats.org/officeDocument/2006/relationships/slideLayout" Target="../slideLayouts/slideLayout1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notesSlide" Target="../notesSlides/notesSlide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4.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5.png"/><Relationship Id="rId4" Type="http://schemas.openxmlformats.org/officeDocument/2006/relationships/image" Target="../media/image1.png"/><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6.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8.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6" name="图片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10185253" y="4172818"/>
            <a:ext cx="2006747" cy="2080354"/>
          </a:xfrm>
          <a:prstGeom prst="rect">
            <a:avLst/>
          </a:prstGeom>
        </p:spPr>
      </p:pic>
      <p:pic>
        <p:nvPicPr>
          <p:cNvPr id="7" name="图片 6"/>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697672" y="5120898"/>
            <a:ext cx="8397551" cy="1222677"/>
          </a:xfrm>
          <a:prstGeom prst="rect">
            <a:avLst/>
          </a:prstGeom>
        </p:spPr>
      </p:pic>
      <p:pic>
        <p:nvPicPr>
          <p:cNvPr id="8" name="图片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4895584"/>
            <a:ext cx="12192000" cy="1951132"/>
          </a:xfrm>
          <a:prstGeom prst="rect">
            <a:avLst/>
          </a:prstGeom>
        </p:spPr>
      </p:pic>
      <p:pic>
        <p:nvPicPr>
          <p:cNvPr id="9" name="图片 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71649" y="3968064"/>
            <a:ext cx="3910929" cy="2080354"/>
          </a:xfrm>
          <a:prstGeom prst="rect">
            <a:avLst/>
          </a:prstGeom>
        </p:spPr>
      </p:pic>
      <p:pic>
        <p:nvPicPr>
          <p:cNvPr id="11" name="图片 10"/>
          <p:cNvPicPr>
            <a:picLocks noChangeAspect="1"/>
          </p:cNvPicPr>
          <p:nvPr/>
        </p:nvPicPr>
        <p:blipFill>
          <a:blip r:embed="rId8" cstate="email">
            <a:lum bright="70000" contrast="-70000"/>
            <a:extLst>
              <a:ext uri="{28A0092B-C50C-407E-A947-70E740481C1C}">
                <a14:useLocalDpi xmlns:a14="http://schemas.microsoft.com/office/drawing/2010/main"/>
              </a:ext>
            </a:extLst>
          </a:blip>
          <a:stretch>
            <a:fillRect/>
          </a:stretch>
        </p:blipFill>
        <p:spPr>
          <a:xfrm>
            <a:off x="10542597" y="375511"/>
            <a:ext cx="1312340" cy="1222677"/>
          </a:xfrm>
          <a:prstGeom prst="rect">
            <a:avLst/>
          </a:prstGeom>
        </p:spPr>
      </p:pic>
      <p:pic>
        <p:nvPicPr>
          <p:cNvPr id="12" name="图片 11"/>
          <p:cNvPicPr>
            <a:picLocks noChangeAspect="1"/>
          </p:cNvPicPr>
          <p:nvPr/>
        </p:nvPicPr>
        <p:blipFill>
          <a:blip r:embed="rId9" cstate="email">
            <a:lum bright="70000" contrast="-70000"/>
            <a:extLst>
              <a:ext uri="{28A0092B-C50C-407E-A947-70E740481C1C}">
                <a14:useLocalDpi xmlns:a14="http://schemas.microsoft.com/office/drawing/2010/main"/>
              </a:ext>
            </a:extLst>
          </a:blip>
          <a:stretch>
            <a:fillRect/>
          </a:stretch>
        </p:blipFill>
        <p:spPr>
          <a:xfrm>
            <a:off x="271649" y="2565714"/>
            <a:ext cx="1072166" cy="998913"/>
          </a:xfrm>
          <a:prstGeom prst="rect">
            <a:avLst/>
          </a:prstGeom>
        </p:spPr>
      </p:pic>
      <p:sp>
        <p:nvSpPr>
          <p:cNvPr id="15" name="矩形 14"/>
          <p:cNvSpPr/>
          <p:nvPr/>
        </p:nvSpPr>
        <p:spPr>
          <a:xfrm>
            <a:off x="2345267" y="3789282"/>
            <a:ext cx="7499559" cy="398780"/>
          </a:xfrm>
          <a:prstGeom prst="rect">
            <a:avLst/>
          </a:prstGeom>
        </p:spPr>
        <p:txBody>
          <a:bodyPr wrap="square">
            <a:spAutoFit/>
          </a:bodyPr>
          <a:lstStyle/>
          <a:p>
            <a:pPr algn="dist"/>
            <a:r>
              <a:rPr lang="en-US" altLang="zh-CN" sz="2000" dirty="0">
                <a:solidFill>
                  <a:srgbClr val="FFEAA2"/>
                </a:solidFill>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2000" dirty="0">
                <a:solidFill>
                  <a:srgbClr val="FFEAA2"/>
                </a:solidFill>
                <a:latin typeface="微软雅黑" panose="020B0503020204020204" pitchFamily="34" charset="-122"/>
                <a:ea typeface="微软雅黑" panose="020B0503020204020204" pitchFamily="34" charset="-122"/>
                <a:cs typeface="微软雅黑" panose="020B0503020204020204" pitchFamily="34" charset="-122"/>
                <a:sym typeface="+mn-lt"/>
              </a:rPr>
              <a:t>党员干部学习教育</a:t>
            </a:r>
            <a:r>
              <a:rPr lang="zh-CN" altLang="en-US" sz="2000" dirty="0" smtClean="0">
                <a:solidFill>
                  <a:srgbClr val="FFEAA2"/>
                </a:solidFill>
                <a:latin typeface="微软雅黑" panose="020B0503020204020204" pitchFamily="34" charset="-122"/>
                <a:ea typeface="微软雅黑" panose="020B0503020204020204" pitchFamily="34" charset="-122"/>
                <a:cs typeface="微软雅黑" panose="020B0503020204020204" pitchFamily="34" charset="-122"/>
                <a:sym typeface="+mn-lt"/>
              </a:rPr>
              <a:t>主题</a:t>
            </a:r>
            <a:r>
              <a:rPr lang="en-US" altLang="zh-CN" sz="2000" dirty="0" smtClean="0">
                <a:solidFill>
                  <a:srgbClr val="FFEAA2"/>
                </a:solidFill>
                <a:latin typeface="微软雅黑" panose="020B0503020204020204" pitchFamily="34" charset="-122"/>
                <a:ea typeface="微软雅黑" panose="020B0503020204020204" pitchFamily="34" charset="-122"/>
                <a:cs typeface="微软雅黑" panose="020B0503020204020204" pitchFamily="34" charset="-122"/>
                <a:sym typeface="+mn-lt"/>
              </a:rPr>
              <a:t>——</a:t>
            </a:r>
            <a:endParaRPr lang="en-US" altLang="zh-CN" sz="2000" dirty="0">
              <a:solidFill>
                <a:srgbClr val="FFEAA2"/>
              </a:solidFill>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
        <p:nvSpPr>
          <p:cNvPr id="5" name="文本框 4"/>
          <p:cNvSpPr txBox="1"/>
          <p:nvPr/>
        </p:nvSpPr>
        <p:spPr>
          <a:xfrm>
            <a:off x="1762125" y="1148080"/>
            <a:ext cx="8665845" cy="2306955"/>
          </a:xfrm>
          <a:prstGeom prst="rect">
            <a:avLst/>
          </a:prstGeom>
          <a:noFill/>
        </p:spPr>
        <p:txBody>
          <a:bodyPr wrap="square" rtlCol="0">
            <a:spAutoFit/>
          </a:bodyPr>
          <a:lstStyle/>
          <a:p>
            <a:pPr algn="dist">
              <a:lnSpc>
                <a:spcPct val="90000"/>
              </a:lnSpc>
            </a:pPr>
            <a:r>
              <a:rPr lang="zh-CN" altLang="en-US" sz="8000" b="1" spc="300" dirty="0">
                <a:solidFill>
                  <a:srgbClr val="FFEAA2"/>
                </a:solidFill>
                <a:cs typeface="+mn-ea"/>
                <a:sym typeface="+mn-lt"/>
              </a:rPr>
              <a:t>中华民族共有精神家园的构成探析</a:t>
            </a:r>
          </a:p>
        </p:txBody>
      </p:sp>
      <p:pic>
        <p:nvPicPr>
          <p:cNvPr id="18" name="图片 1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1054839" y="5372574"/>
            <a:ext cx="1454425" cy="122267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par>
                          <p:cTn id="20" fill="hold" nodeType="afterGroup">
                            <p:stCondLst>
                              <p:cond delay="2000"/>
                            </p:stCondLst>
                            <p:childTnLst>
                              <p:par>
                                <p:cTn id="21" presetID="10" presetClass="entr" presetSubtype="0"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par>
                                <p:cTn id="24" presetID="10" presetClass="entr" presetSubtype="0" fill="hold"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par>
                          <p:cTn id="27" fill="hold" nodeType="afterGroup">
                            <p:stCondLst>
                              <p:cond delay="2500"/>
                            </p:stCondLst>
                            <p:childTnLst>
                              <p:par>
                                <p:cTn id="28" presetID="10" presetClass="entr" presetSubtype="0" fill="hold" nodeType="after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childTnLst>
                          </p:cTn>
                        </p:par>
                        <p:par>
                          <p:cTn id="31" fill="hold" nodeType="afterGroup">
                            <p:stCondLst>
                              <p:cond delay="3000"/>
                            </p:stCondLst>
                            <p:childTnLst>
                              <p:par>
                                <p:cTn id="32" presetID="52" presetClass="entr" presetSubtype="0" fill="hold" grpId="0" nodeType="afterEffect">
                                  <p:stCondLst>
                                    <p:cond delay="0"/>
                                  </p:stCondLst>
                                  <p:childTnLst>
                                    <p:set>
                                      <p:cBhvr>
                                        <p:cTn id="33" dur="1" fill="hold">
                                          <p:stCondLst>
                                            <p:cond delay="0"/>
                                          </p:stCondLst>
                                        </p:cTn>
                                        <p:tgtEl>
                                          <p:spTgt spid="5"/>
                                        </p:tgtEl>
                                        <p:attrNameLst>
                                          <p:attrName>style.visibility</p:attrName>
                                        </p:attrNameLst>
                                      </p:cBhvr>
                                      <p:to>
                                        <p:strVal val="visible"/>
                                      </p:to>
                                    </p:set>
                                    <p:animScale>
                                      <p:cBhvr>
                                        <p:cTn id="34"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35" dur="1000" decel="50000" fill="hold">
                                          <p:stCondLst>
                                            <p:cond delay="0"/>
                                          </p:stCondLst>
                                        </p:cTn>
                                        <p:tgtEl>
                                          <p:spTgt spid="5"/>
                                        </p:tgtEl>
                                        <p:attrNameLst>
                                          <p:attrName>ppt_x</p:attrName>
                                          <p:attrName>ppt_y</p:attrName>
                                        </p:attrNameLst>
                                      </p:cBhvr>
                                    </p:animMotion>
                                    <p:animEffect transition="in" filter="fade">
                                      <p:cBhvr>
                                        <p:cTn id="36" dur="1000"/>
                                        <p:tgtEl>
                                          <p:spTgt spid="5"/>
                                        </p:tgtEl>
                                      </p:cBhvr>
                                    </p:animEffect>
                                  </p:childTnLst>
                                </p:cTn>
                              </p:par>
                            </p:childTnLst>
                          </p:cTn>
                        </p:par>
                        <p:par>
                          <p:cTn id="37" fill="hold" nodeType="afterGroup">
                            <p:stCondLst>
                              <p:cond delay="4000"/>
                            </p:stCondLst>
                            <p:childTnLst>
                              <p:par>
                                <p:cTn id="38" presetID="16" presetClass="entr" presetSubtype="37" fill="hold" grpId="0"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arn(outVertical)">
                                      <p:cBhvr>
                                        <p:cTn id="4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17" name="矩形 16"/>
          <p:cNvSpPr/>
          <p:nvPr/>
        </p:nvSpPr>
        <p:spPr>
          <a:xfrm>
            <a:off x="345440"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标题 2"/>
          <p:cNvSpPr>
            <a:spLocks noGrp="1" noChangeArrowheads="1"/>
          </p:cNvSpPr>
          <p:nvPr>
            <p:custDataLst>
              <p:tags r:id="rId1"/>
            </p:custDataLst>
          </p:nvPr>
        </p:nvSpPr>
        <p:spPr bwMode="auto">
          <a:xfrm>
            <a:off x="1342390" y="836930"/>
            <a:ext cx="9490075"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eaLnBrk="1" hangingPunct="1">
              <a:spcBef>
                <a:spcPct val="0"/>
              </a:spcBef>
              <a:buClrTx/>
              <a:buFont typeface="Arial" panose="020B0604020202020204" pitchFamily="34" charset="0"/>
              <a:buNone/>
            </a:pPr>
            <a:r>
              <a:rPr lang="zh-CN" altLang="en-US" sz="1800" b="1">
                <a:solidFill>
                  <a:srgbClr val="D71F1B"/>
                </a:solidFill>
                <a:latin typeface="微软雅黑" panose="020B0503020204020204" pitchFamily="34" charset="-122"/>
                <a:cs typeface="+mn-ea"/>
                <a:sym typeface="+mn-lt"/>
              </a:rPr>
              <a:t>中华民族共有精神家园生长在辉煌灿烂的中华文化沃土中，是中华民族具体化形象化标识</a:t>
            </a:r>
          </a:p>
        </p:txBody>
      </p:sp>
      <p:pic>
        <p:nvPicPr>
          <p:cNvPr id="20" name="图片 1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sp>
        <p:nvSpPr>
          <p:cNvPr id="2" name="矩形 1"/>
          <p:cNvSpPr/>
          <p:nvPr/>
        </p:nvSpPr>
        <p:spPr>
          <a:xfrm>
            <a:off x="5388610" y="2418080"/>
            <a:ext cx="5217795" cy="2444115"/>
          </a:xfrm>
          <a:prstGeom prst="rect">
            <a:avLst/>
          </a:prstGeom>
        </p:spPr>
        <p:txBody>
          <a:bodyPr wrap="square">
            <a:spAutoFit/>
          </a:bodyPr>
          <a:lstStyle/>
          <a:p>
            <a:pPr>
              <a:lnSpc>
                <a:spcPct val="170000"/>
              </a:lnSpc>
            </a:pPr>
            <a:r>
              <a:rPr>
                <a:solidFill>
                  <a:schemeClr val="tx1"/>
                </a:solidFill>
                <a:latin typeface="微软雅黑" panose="020B0503020204020204" pitchFamily="34" charset="-122"/>
                <a:ea typeface="微软雅黑" panose="020B0503020204020204" pitchFamily="34" charset="-122"/>
              </a:rPr>
              <a:t>各族群众共同认可的中华文化符号和形象，是在历史演进中形成的中华儿女普遍认同的文化标识，是中国各族群众的共有记忆和共享映像，是其价值观念、文化风俗和民族情感等的凝练表达，是其凝聚心理认同、增进共识、紧密联系的重要方式和纽带。</a:t>
            </a:r>
          </a:p>
        </p:txBody>
      </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380919" y="2074105"/>
            <a:ext cx="5091898" cy="299708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10" name="矩形 9"/>
          <p:cNvSpPr/>
          <p:nvPr/>
        </p:nvSpPr>
        <p:spPr>
          <a:xfrm>
            <a:off x="334645"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图片 11"/>
          <p:cNvPicPr>
            <a:picLocks noChangeAspect="1"/>
          </p:cNvPicPr>
          <p:nvPr/>
        </p:nvPicPr>
        <p:blipFill>
          <a:blip r:embed="rId40"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grpSp>
        <p:nvGrpSpPr>
          <p:cNvPr id="8" name="组合 7"/>
          <p:cNvGrpSpPr/>
          <p:nvPr/>
        </p:nvGrpSpPr>
        <p:grpSpPr>
          <a:xfrm>
            <a:off x="838503" y="1556242"/>
            <a:ext cx="8292465" cy="663575"/>
            <a:chOff x="466856" y="1078866"/>
            <a:chExt cx="8292465" cy="663575"/>
          </a:xfrm>
        </p:grpSpPr>
        <p:sp>
          <p:nvSpPr>
            <p:cNvPr id="9" name="平行四边形 8"/>
            <p:cNvSpPr/>
            <p:nvPr/>
          </p:nvSpPr>
          <p:spPr>
            <a:xfrm>
              <a:off x="747526" y="1078866"/>
              <a:ext cx="8011795" cy="635635"/>
            </a:xfrm>
            <a:prstGeom prst="parallelogram">
              <a:avLst/>
            </a:prstGeom>
            <a:solidFill>
              <a:srgbClr val="E70003"/>
            </a:solidFill>
            <a:ln w="1270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a:ea typeface="等线" panose="02010600030101010101" charset="-122"/>
                <a:cs typeface="+mn-ea"/>
              </a:endParaRPr>
            </a:p>
          </p:txBody>
        </p:sp>
        <p:sp>
          <p:nvSpPr>
            <p:cNvPr id="13" name="文本框 12"/>
            <p:cNvSpPr txBox="1"/>
            <p:nvPr/>
          </p:nvSpPr>
          <p:spPr>
            <a:xfrm>
              <a:off x="1258701" y="1097281"/>
              <a:ext cx="7338695" cy="645160"/>
            </a:xfrm>
            <a:prstGeom prst="rect">
              <a:avLst/>
            </a:prstGeom>
            <a:noFill/>
          </p:spPr>
          <p:txBody>
            <a:bodyPr wrap="square" rtlCol="0">
              <a:spAutoFit/>
            </a:bodyPr>
            <a:lstStyle/>
            <a:p>
              <a:pPr lvl="0" defTabSz="457200">
                <a:defRPr/>
              </a:pPr>
              <a:r>
                <a:rPr lang="zh-CN" altLang="en-US">
                  <a:solidFill>
                    <a:srgbClr val="FFFFFF"/>
                  </a:solidFill>
                  <a:latin typeface="微软雅黑" panose="020B0503020204020204" pitchFamily="34" charset="-122"/>
                  <a:ea typeface="微软雅黑" panose="020B0503020204020204" pitchFamily="34" charset="-122"/>
                  <a:sym typeface="字魂59号-创粗黑" panose="00000500000000000000" pitchFamily="2" charset="-122"/>
                </a:rPr>
                <a:t>在当代社会，有一批具有普遍认知价值并能获得各族群众心理共鸣的中华文化符号和形象，可粗略分为以下几类：</a:t>
              </a:r>
            </a:p>
          </p:txBody>
        </p:sp>
        <p:sp>
          <p:nvSpPr>
            <p:cNvPr id="14" name="Freeform 9"/>
            <p:cNvSpPr/>
            <p:nvPr/>
          </p:nvSpPr>
          <p:spPr bwMode="auto">
            <a:xfrm>
              <a:off x="945775" y="1312403"/>
              <a:ext cx="158750" cy="182562"/>
            </a:xfrm>
            <a:custGeom>
              <a:avLst/>
              <a:gdLst>
                <a:gd name="T0" fmla="*/ 2147483647 w 205"/>
                <a:gd name="T1" fmla="*/ 2147483647 h 234"/>
                <a:gd name="T2" fmla="*/ 2147483647 w 205"/>
                <a:gd name="T3" fmla="*/ 2147483647 h 234"/>
                <a:gd name="T4" fmla="*/ 2147483647 w 205"/>
                <a:gd name="T5" fmla="*/ 2147483647 h 234"/>
                <a:gd name="T6" fmla="*/ 0 w 205"/>
                <a:gd name="T7" fmla="*/ 2147483647 h 234"/>
                <a:gd name="T8" fmla="*/ 0 w 205"/>
                <a:gd name="T9" fmla="*/ 2147483647 h 234"/>
                <a:gd name="T10" fmla="*/ 0 w 205"/>
                <a:gd name="T11" fmla="*/ 2147483647 h 234"/>
                <a:gd name="T12" fmla="*/ 2147483647 w 205"/>
                <a:gd name="T13" fmla="*/ 2147483647 h 234"/>
                <a:gd name="T14" fmla="*/ 2147483647 w 205"/>
                <a:gd name="T15" fmla="*/ 2147483647 h 234"/>
                <a:gd name="T16" fmla="*/ 2147483647 w 205"/>
                <a:gd name="T17" fmla="*/ 2147483647 h 234"/>
                <a:gd name="T18" fmla="*/ 2147483647 w 205"/>
                <a:gd name="T19" fmla="*/ 2147483647 h 2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5" h="234">
                  <a:moveTo>
                    <a:pt x="194" y="127"/>
                  </a:moveTo>
                  <a:lnTo>
                    <a:pt x="106" y="178"/>
                  </a:lnTo>
                  <a:cubicBezTo>
                    <a:pt x="78" y="194"/>
                    <a:pt x="50" y="210"/>
                    <a:pt x="23" y="226"/>
                  </a:cubicBezTo>
                  <a:cubicBezTo>
                    <a:pt x="9" y="234"/>
                    <a:pt x="2" y="232"/>
                    <a:pt x="0" y="219"/>
                  </a:cubicBezTo>
                  <a:lnTo>
                    <a:pt x="0" y="117"/>
                  </a:lnTo>
                  <a:cubicBezTo>
                    <a:pt x="0" y="85"/>
                    <a:pt x="0" y="53"/>
                    <a:pt x="0" y="21"/>
                  </a:cubicBezTo>
                  <a:cubicBezTo>
                    <a:pt x="0" y="5"/>
                    <a:pt x="6" y="0"/>
                    <a:pt x="18" y="5"/>
                  </a:cubicBezTo>
                  <a:lnTo>
                    <a:pt x="106" y="56"/>
                  </a:lnTo>
                  <a:cubicBezTo>
                    <a:pt x="134" y="72"/>
                    <a:pt x="161" y="88"/>
                    <a:pt x="189" y="104"/>
                  </a:cubicBezTo>
                  <a:cubicBezTo>
                    <a:pt x="203" y="111"/>
                    <a:pt x="205" y="119"/>
                    <a:pt x="194" y="127"/>
                  </a:cubicBezTo>
                  <a:close/>
                </a:path>
              </a:pathLst>
            </a:custGeom>
            <a:solidFill>
              <a:srgbClr val="FFFFFF"/>
            </a:solid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4D4D4D"/>
                </a:solidFill>
                <a:effectLst/>
                <a:uLnTx/>
                <a:uFillTx/>
                <a:latin typeface="Arial" panose="020B0604020202020204" pitchFamily="34" charset="0"/>
                <a:ea typeface="宋体" panose="02010600030101010101" pitchFamily="2" charset="-122"/>
                <a:cs typeface="+mn-ea"/>
              </a:endParaRPr>
            </a:p>
          </p:txBody>
        </p:sp>
        <p:sp>
          <p:nvSpPr>
            <p:cNvPr id="16" name="Oval 8"/>
            <p:cNvSpPr>
              <a:spLocks noChangeArrowheads="1"/>
            </p:cNvSpPr>
            <p:nvPr/>
          </p:nvSpPr>
          <p:spPr bwMode="auto">
            <a:xfrm>
              <a:off x="466856" y="1191118"/>
              <a:ext cx="404813" cy="404812"/>
            </a:xfrm>
            <a:prstGeom prst="ellipse">
              <a:avLst/>
            </a:prstGeom>
            <a:gradFill>
              <a:gsLst>
                <a:gs pos="0">
                  <a:srgbClr val="EE0000"/>
                </a:gs>
                <a:gs pos="100000">
                  <a:srgbClr val="FF6600"/>
                </a:gs>
              </a:gsLst>
              <a:lin ang="0" scaled="1"/>
            </a:gradFill>
            <a:ln w="28575">
              <a:solidFill>
                <a:srgbClr val="FFFFFF"/>
              </a:solidFill>
              <a:round/>
            </a:ln>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ea"/>
                </a:rPr>
                <a:t> </a:t>
              </a: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ea"/>
              </a:endParaRPr>
            </a:p>
          </p:txBody>
        </p:sp>
      </p:grpSp>
      <p:cxnSp>
        <p:nvCxnSpPr>
          <p:cNvPr id="18" name="Aichitds15"/>
          <p:cNvCxnSpPr/>
          <p:nvPr>
            <p:custDataLst>
              <p:tags r:id="rId1"/>
            </p:custDataLst>
          </p:nvPr>
        </p:nvCxnSpPr>
        <p:spPr>
          <a:xfrm>
            <a:off x="1087569" y="2388375"/>
            <a:ext cx="10845532" cy="0"/>
          </a:xfrm>
          <a:prstGeom prst="line">
            <a:avLst/>
          </a:prstGeom>
          <a:noFill/>
          <a:ln w="6350" cap="flat" cmpd="sng" algn="ctr">
            <a:solidFill>
              <a:srgbClr val="C00000"/>
            </a:solidFill>
            <a:prstDash val="solid"/>
            <a:miter lim="800000"/>
          </a:ln>
          <a:effectLst/>
        </p:spPr>
      </p:cxnSp>
      <p:cxnSp>
        <p:nvCxnSpPr>
          <p:cNvPr id="19" name="Aichitds16"/>
          <p:cNvCxnSpPr/>
          <p:nvPr>
            <p:custDataLst>
              <p:tags r:id="rId2"/>
            </p:custDataLst>
          </p:nvPr>
        </p:nvCxnSpPr>
        <p:spPr>
          <a:xfrm>
            <a:off x="1087570" y="3329191"/>
            <a:ext cx="10845531" cy="0"/>
          </a:xfrm>
          <a:prstGeom prst="line">
            <a:avLst/>
          </a:prstGeom>
          <a:noFill/>
          <a:ln w="6350" cap="flat" cmpd="sng" algn="ctr">
            <a:solidFill>
              <a:srgbClr val="C00000"/>
            </a:solidFill>
            <a:prstDash val="solid"/>
            <a:miter lim="800000"/>
          </a:ln>
          <a:effectLst/>
        </p:spPr>
      </p:cxnSp>
      <p:cxnSp>
        <p:nvCxnSpPr>
          <p:cNvPr id="20" name="Aichitds17"/>
          <p:cNvCxnSpPr/>
          <p:nvPr>
            <p:custDataLst>
              <p:tags r:id="rId3"/>
            </p:custDataLst>
          </p:nvPr>
        </p:nvCxnSpPr>
        <p:spPr>
          <a:xfrm flipH="1" flipV="1">
            <a:off x="1087885" y="2388375"/>
            <a:ext cx="0" cy="239782"/>
          </a:xfrm>
          <a:prstGeom prst="line">
            <a:avLst/>
          </a:prstGeom>
          <a:noFill/>
          <a:ln w="6350" cap="flat" cmpd="sng" algn="ctr">
            <a:solidFill>
              <a:srgbClr val="C00000"/>
            </a:solidFill>
            <a:prstDash val="solid"/>
            <a:miter lim="800000"/>
          </a:ln>
          <a:effectLst/>
        </p:spPr>
      </p:cxnSp>
      <p:cxnSp>
        <p:nvCxnSpPr>
          <p:cNvPr id="21" name="Aichitds18"/>
          <p:cNvCxnSpPr/>
          <p:nvPr>
            <p:custDataLst>
              <p:tags r:id="rId4"/>
            </p:custDataLst>
          </p:nvPr>
        </p:nvCxnSpPr>
        <p:spPr>
          <a:xfrm flipH="1" flipV="1">
            <a:off x="1087885" y="3091132"/>
            <a:ext cx="0" cy="237837"/>
          </a:xfrm>
          <a:prstGeom prst="line">
            <a:avLst/>
          </a:prstGeom>
          <a:noFill/>
          <a:ln w="6350" cap="flat" cmpd="sng" algn="ctr">
            <a:solidFill>
              <a:srgbClr val="C00000"/>
            </a:solidFill>
            <a:prstDash val="solid"/>
            <a:miter lim="800000"/>
          </a:ln>
          <a:effectLst/>
        </p:spPr>
      </p:cxnSp>
      <p:cxnSp>
        <p:nvCxnSpPr>
          <p:cNvPr id="22" name="Aichitds19"/>
          <p:cNvCxnSpPr/>
          <p:nvPr>
            <p:custDataLst>
              <p:tags r:id="rId5"/>
            </p:custDataLst>
          </p:nvPr>
        </p:nvCxnSpPr>
        <p:spPr>
          <a:xfrm flipH="1" flipV="1">
            <a:off x="11933101" y="2388376"/>
            <a:ext cx="0" cy="940593"/>
          </a:xfrm>
          <a:prstGeom prst="line">
            <a:avLst/>
          </a:prstGeom>
          <a:noFill/>
          <a:ln w="6350" cap="flat" cmpd="sng" algn="ctr">
            <a:solidFill>
              <a:srgbClr val="C00000"/>
            </a:solidFill>
            <a:prstDash val="solid"/>
            <a:miter lim="800000"/>
          </a:ln>
          <a:effectLst/>
        </p:spPr>
      </p:cxnSp>
      <p:sp>
        <p:nvSpPr>
          <p:cNvPr id="23" name="Aichitds20"/>
          <p:cNvSpPr/>
          <p:nvPr>
            <p:custDataLst>
              <p:tags r:id="rId6"/>
            </p:custDataLst>
          </p:nvPr>
        </p:nvSpPr>
        <p:spPr>
          <a:xfrm>
            <a:off x="1324610" y="2546985"/>
            <a:ext cx="10064115" cy="655320"/>
          </a:xfrm>
          <a:prstGeom prst="rect">
            <a:avLst/>
          </a:prstGeom>
          <a:noFill/>
        </p:spPr>
        <p:txBody>
          <a:bodyPr wrap="square">
            <a:spAutoFit/>
          </a:bodyPr>
          <a:lstStyle/>
          <a:p>
            <a:pPr marL="285750" indent="-285750" defTabSz="913130" fontAlgn="base">
              <a:lnSpc>
                <a:spcPts val="2200"/>
              </a:lnSpc>
              <a:spcBef>
                <a:spcPct val="0"/>
              </a:spcBef>
              <a:buFont typeface="Wingdings" panose="05000000000000000000" pitchFamily="2" charset="2"/>
              <a:buChar char="Ø"/>
            </a:pPr>
            <a:r>
              <a:rPr sz="1400">
                <a:latin typeface="微软雅黑" panose="020B0503020204020204" pitchFamily="34" charset="-122"/>
                <a:ea typeface="微软雅黑" panose="020B0503020204020204" pitchFamily="34" charset="-122"/>
                <a:sym typeface="字魂59号-创粗黑" panose="00000500000000000000" pitchFamily="2" charset="-122"/>
              </a:rPr>
              <a:t>一是国家地理符号。比如，长江、黄河、泰山等自然地理，天安门、故宫、长城、布达拉宫等人文工程，大熊猫、银杏等特有动植物。</a:t>
            </a:r>
          </a:p>
        </p:txBody>
      </p:sp>
      <p:grpSp>
        <p:nvGrpSpPr>
          <p:cNvPr id="24" name="Aichitds14"/>
          <p:cNvGrpSpPr/>
          <p:nvPr>
            <p:custDataLst>
              <p:tags r:id="rId7"/>
            </p:custDataLst>
          </p:nvPr>
        </p:nvGrpSpPr>
        <p:grpSpPr>
          <a:xfrm>
            <a:off x="850500" y="2590758"/>
            <a:ext cx="548867" cy="500374"/>
            <a:chOff x="2373715" y="3501092"/>
            <a:chExt cx="6787434" cy="561477"/>
          </a:xfrm>
        </p:grpSpPr>
        <p:sp>
          <p:nvSpPr>
            <p:cNvPr id="25" name="Aichitds14-2"/>
            <p:cNvSpPr txBox="1"/>
            <p:nvPr>
              <p:custDataLst>
                <p:tags r:id="rId36"/>
              </p:custDataLst>
            </p:nvPr>
          </p:nvSpPr>
          <p:spPr>
            <a:xfrm>
              <a:off x="2631119" y="3501092"/>
              <a:ext cx="6530030" cy="478180"/>
            </a:xfrm>
            <a:prstGeom prst="rect">
              <a:avLst/>
            </a:prstGeom>
            <a:noFill/>
          </p:spPr>
          <p:txBody>
            <a:bodyPr wrap="square" rtlCol="0">
              <a:spAutoFit/>
            </a:bodyPr>
            <a:lstStyle/>
            <a:p>
              <a:pPr lvl="0">
                <a:lnSpc>
                  <a:spcPct val="130000"/>
                </a:lnSpc>
                <a:defRPr/>
              </a:pPr>
              <a:r>
                <a:rPr lang="en-US" altLang="zh-CN" sz="1900">
                  <a:solidFill>
                    <a:srgbClr val="C00000"/>
                  </a:solidFill>
                  <a:latin typeface="字魂95号-手刻宋" panose="00000500000000000000" pitchFamily="2" charset="-122"/>
                  <a:ea typeface="字魂95号-手刻宋" panose="00000500000000000000" pitchFamily="2" charset="-122"/>
                  <a:sym typeface="字魂59号-创粗黑" panose="00000500000000000000" pitchFamily="2" charset="-122"/>
                </a:rPr>
                <a:t>01</a:t>
              </a:r>
              <a:endParaRPr kumimoji="0" lang="zh-CN" altLang="en-US" sz="1900" i="0" u="none" strike="noStrike" kern="1200" cap="none" spc="0" normalizeH="0" baseline="0" noProof="0">
                <a:ln>
                  <a:noFill/>
                </a:ln>
                <a:solidFill>
                  <a:srgbClr val="C00000"/>
                </a:solidFill>
                <a:effectLst/>
                <a:uLnTx/>
                <a:uFillTx/>
                <a:latin typeface="字魂95号-手刻宋" panose="00000500000000000000" pitchFamily="2" charset="-122"/>
                <a:ea typeface="字魂95号-手刻宋" panose="00000500000000000000" pitchFamily="2" charset="-122"/>
                <a:sym typeface="字魂59号-创粗黑" panose="00000500000000000000" pitchFamily="2" charset="-122"/>
              </a:endParaRPr>
            </a:p>
          </p:txBody>
        </p:sp>
        <p:sp>
          <p:nvSpPr>
            <p:cNvPr id="26" name="Aichitds14-1"/>
            <p:cNvSpPr/>
            <p:nvPr>
              <p:custDataLst>
                <p:tags r:id="rId37"/>
              </p:custDataLst>
            </p:nvPr>
          </p:nvSpPr>
          <p:spPr>
            <a:xfrm>
              <a:off x="2373715" y="3543058"/>
              <a:ext cx="5871128" cy="519511"/>
            </a:xfrm>
            <a:prstGeom prst="roundRect">
              <a:avLst>
                <a:gd name="adj" fmla="val 50000"/>
              </a:avLst>
            </a:prstGeom>
            <a:noFill/>
            <a:ln w="254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30000"/>
                </a:lnSpc>
                <a:buClrTx/>
                <a:buSzTx/>
                <a:buFontTx/>
                <a:buNone/>
                <a:defRPr/>
              </a:pPr>
              <a:endParaRPr kumimoji="0" lang="zh-CN" altLang="en-US" sz="1200" b="0" i="0" u="none" strike="noStrike" kern="0" cap="none" spc="0" normalizeH="0" baseline="0" noProof="0">
                <a:ln>
                  <a:noFill/>
                </a:ln>
                <a:solidFill>
                  <a:prstClr val="white"/>
                </a:solidFill>
                <a:effectLst/>
                <a:uLnTx/>
                <a:uFillTx/>
                <a:latin typeface="字魂58号-创中黑" panose="00000500000000000000" charset="-122"/>
                <a:ea typeface="字魂58号-创中黑" panose="00000500000000000000" charset="-122"/>
                <a:sym typeface="字魂59号-创粗黑" panose="00000500000000000000" pitchFamily="2" charset="-122"/>
              </a:endParaRPr>
            </a:p>
          </p:txBody>
        </p:sp>
      </p:grpSp>
      <p:cxnSp>
        <p:nvCxnSpPr>
          <p:cNvPr id="27" name="Aichitds15"/>
          <p:cNvCxnSpPr/>
          <p:nvPr>
            <p:custDataLst>
              <p:tags r:id="rId8"/>
            </p:custDataLst>
          </p:nvPr>
        </p:nvCxnSpPr>
        <p:spPr>
          <a:xfrm>
            <a:off x="1087569" y="3499045"/>
            <a:ext cx="10845532" cy="0"/>
          </a:xfrm>
          <a:prstGeom prst="line">
            <a:avLst/>
          </a:prstGeom>
          <a:noFill/>
          <a:ln w="6350" cap="flat" cmpd="sng" algn="ctr">
            <a:solidFill>
              <a:srgbClr val="C00000"/>
            </a:solidFill>
            <a:prstDash val="solid"/>
            <a:miter lim="800000"/>
          </a:ln>
          <a:effectLst/>
        </p:spPr>
      </p:cxnSp>
      <p:cxnSp>
        <p:nvCxnSpPr>
          <p:cNvPr id="28" name="Aichitds16"/>
          <p:cNvCxnSpPr/>
          <p:nvPr>
            <p:custDataLst>
              <p:tags r:id="rId9"/>
            </p:custDataLst>
          </p:nvPr>
        </p:nvCxnSpPr>
        <p:spPr>
          <a:xfrm>
            <a:off x="1087570" y="4439861"/>
            <a:ext cx="10845531" cy="0"/>
          </a:xfrm>
          <a:prstGeom prst="line">
            <a:avLst/>
          </a:prstGeom>
          <a:noFill/>
          <a:ln w="6350" cap="flat" cmpd="sng" algn="ctr">
            <a:solidFill>
              <a:srgbClr val="C00000"/>
            </a:solidFill>
            <a:prstDash val="solid"/>
            <a:miter lim="800000"/>
          </a:ln>
          <a:effectLst/>
        </p:spPr>
      </p:cxnSp>
      <p:cxnSp>
        <p:nvCxnSpPr>
          <p:cNvPr id="29" name="Aichitds17"/>
          <p:cNvCxnSpPr/>
          <p:nvPr>
            <p:custDataLst>
              <p:tags r:id="rId10"/>
            </p:custDataLst>
          </p:nvPr>
        </p:nvCxnSpPr>
        <p:spPr>
          <a:xfrm flipH="1" flipV="1">
            <a:off x="1087885" y="3499045"/>
            <a:ext cx="0" cy="239782"/>
          </a:xfrm>
          <a:prstGeom prst="line">
            <a:avLst/>
          </a:prstGeom>
          <a:noFill/>
          <a:ln w="6350" cap="flat" cmpd="sng" algn="ctr">
            <a:solidFill>
              <a:srgbClr val="C00000"/>
            </a:solidFill>
            <a:prstDash val="solid"/>
            <a:miter lim="800000"/>
          </a:ln>
          <a:effectLst/>
        </p:spPr>
      </p:cxnSp>
      <p:cxnSp>
        <p:nvCxnSpPr>
          <p:cNvPr id="30" name="Aichitds18"/>
          <p:cNvCxnSpPr/>
          <p:nvPr>
            <p:custDataLst>
              <p:tags r:id="rId11"/>
            </p:custDataLst>
          </p:nvPr>
        </p:nvCxnSpPr>
        <p:spPr>
          <a:xfrm flipH="1" flipV="1">
            <a:off x="1087885" y="4201802"/>
            <a:ext cx="0" cy="237837"/>
          </a:xfrm>
          <a:prstGeom prst="line">
            <a:avLst/>
          </a:prstGeom>
          <a:noFill/>
          <a:ln w="6350" cap="flat" cmpd="sng" algn="ctr">
            <a:solidFill>
              <a:srgbClr val="C00000"/>
            </a:solidFill>
            <a:prstDash val="solid"/>
            <a:miter lim="800000"/>
          </a:ln>
          <a:effectLst/>
        </p:spPr>
      </p:cxnSp>
      <p:cxnSp>
        <p:nvCxnSpPr>
          <p:cNvPr id="31" name="Aichitds19"/>
          <p:cNvCxnSpPr/>
          <p:nvPr>
            <p:custDataLst>
              <p:tags r:id="rId12"/>
            </p:custDataLst>
          </p:nvPr>
        </p:nvCxnSpPr>
        <p:spPr>
          <a:xfrm flipH="1" flipV="1">
            <a:off x="11933101" y="3499046"/>
            <a:ext cx="0" cy="940593"/>
          </a:xfrm>
          <a:prstGeom prst="line">
            <a:avLst/>
          </a:prstGeom>
          <a:noFill/>
          <a:ln w="6350" cap="flat" cmpd="sng" algn="ctr">
            <a:solidFill>
              <a:srgbClr val="C00000"/>
            </a:solidFill>
            <a:prstDash val="solid"/>
            <a:miter lim="800000"/>
          </a:ln>
          <a:effectLst/>
        </p:spPr>
      </p:cxnSp>
      <p:sp>
        <p:nvSpPr>
          <p:cNvPr id="32" name="Aichitds20"/>
          <p:cNvSpPr/>
          <p:nvPr>
            <p:custDataLst>
              <p:tags r:id="rId13"/>
            </p:custDataLst>
          </p:nvPr>
        </p:nvSpPr>
        <p:spPr>
          <a:xfrm>
            <a:off x="1324610" y="3657600"/>
            <a:ext cx="9966960" cy="655320"/>
          </a:xfrm>
          <a:prstGeom prst="rect">
            <a:avLst/>
          </a:prstGeom>
          <a:noFill/>
        </p:spPr>
        <p:txBody>
          <a:bodyPr wrap="square">
            <a:spAutoFit/>
          </a:bodyPr>
          <a:lstStyle/>
          <a:p>
            <a:pPr marL="285750" indent="-285750" defTabSz="913130" fontAlgn="base">
              <a:lnSpc>
                <a:spcPts val="2200"/>
              </a:lnSpc>
              <a:spcBef>
                <a:spcPct val="0"/>
              </a:spcBef>
              <a:buFont typeface="Wingdings" panose="05000000000000000000" pitchFamily="2" charset="2"/>
              <a:buChar char="Ø"/>
            </a:pPr>
            <a:r>
              <a:rPr sz="1400">
                <a:latin typeface="微软雅黑" panose="020B0503020204020204" pitchFamily="34" charset="-122"/>
                <a:ea typeface="微软雅黑" panose="020B0503020204020204" pitchFamily="34" charset="-122"/>
                <a:sym typeface="字魂59号-创粗黑" panose="00000500000000000000" pitchFamily="2" charset="-122"/>
              </a:rPr>
              <a:t>二是思想文化符号。比如，儒家、道家等思想学派，中文汉字及易经、诗经、唐诗宋词等文学作品，水墨画、京剧、书法、武术、民族舞蹈、民族音乐等艺术文化，老子、孔子等文化名人。</a:t>
            </a:r>
          </a:p>
        </p:txBody>
      </p:sp>
      <p:grpSp>
        <p:nvGrpSpPr>
          <p:cNvPr id="33" name="Aichitds14"/>
          <p:cNvGrpSpPr/>
          <p:nvPr>
            <p:custDataLst>
              <p:tags r:id="rId14"/>
            </p:custDataLst>
          </p:nvPr>
        </p:nvGrpSpPr>
        <p:grpSpPr>
          <a:xfrm>
            <a:off x="850500" y="3701428"/>
            <a:ext cx="548867" cy="500374"/>
            <a:chOff x="2373715" y="3501092"/>
            <a:chExt cx="6787434" cy="561477"/>
          </a:xfrm>
        </p:grpSpPr>
        <p:sp>
          <p:nvSpPr>
            <p:cNvPr id="34" name="Aichitds14-2"/>
            <p:cNvSpPr txBox="1"/>
            <p:nvPr>
              <p:custDataLst>
                <p:tags r:id="rId34"/>
              </p:custDataLst>
            </p:nvPr>
          </p:nvSpPr>
          <p:spPr>
            <a:xfrm>
              <a:off x="2631119" y="3501092"/>
              <a:ext cx="6530030" cy="478180"/>
            </a:xfrm>
            <a:prstGeom prst="rect">
              <a:avLst/>
            </a:prstGeom>
            <a:noFill/>
          </p:spPr>
          <p:txBody>
            <a:bodyPr wrap="square" rtlCol="0">
              <a:spAutoFit/>
            </a:bodyPr>
            <a:lstStyle/>
            <a:p>
              <a:pPr lvl="0">
                <a:lnSpc>
                  <a:spcPct val="130000"/>
                </a:lnSpc>
                <a:defRPr/>
              </a:pPr>
              <a:r>
                <a:rPr lang="en-US" altLang="zh-CN" sz="1900">
                  <a:solidFill>
                    <a:srgbClr val="C00000"/>
                  </a:solidFill>
                  <a:latin typeface="字魂95号-手刻宋" panose="00000500000000000000" pitchFamily="2" charset="-122"/>
                  <a:ea typeface="字魂95号-手刻宋" panose="00000500000000000000" pitchFamily="2" charset="-122"/>
                  <a:sym typeface="字魂59号-创粗黑" panose="00000500000000000000" pitchFamily="2" charset="-122"/>
                </a:rPr>
                <a:t>02</a:t>
              </a:r>
              <a:endParaRPr kumimoji="0" lang="zh-CN" altLang="en-US" sz="1900" i="0" u="none" strike="noStrike" kern="1200" cap="none" spc="0" normalizeH="0" baseline="0" noProof="0">
                <a:ln>
                  <a:noFill/>
                </a:ln>
                <a:solidFill>
                  <a:srgbClr val="C00000"/>
                </a:solidFill>
                <a:effectLst/>
                <a:uLnTx/>
                <a:uFillTx/>
                <a:latin typeface="字魂95号-手刻宋" panose="00000500000000000000" pitchFamily="2" charset="-122"/>
                <a:ea typeface="字魂95号-手刻宋" panose="00000500000000000000" pitchFamily="2" charset="-122"/>
                <a:sym typeface="字魂59号-创粗黑" panose="00000500000000000000" pitchFamily="2" charset="-122"/>
              </a:endParaRPr>
            </a:p>
          </p:txBody>
        </p:sp>
        <p:sp>
          <p:nvSpPr>
            <p:cNvPr id="35" name="Aichitds14-1"/>
            <p:cNvSpPr/>
            <p:nvPr>
              <p:custDataLst>
                <p:tags r:id="rId35"/>
              </p:custDataLst>
            </p:nvPr>
          </p:nvSpPr>
          <p:spPr>
            <a:xfrm>
              <a:off x="2373715" y="3543058"/>
              <a:ext cx="5871128" cy="519511"/>
            </a:xfrm>
            <a:prstGeom prst="roundRect">
              <a:avLst>
                <a:gd name="adj" fmla="val 50000"/>
              </a:avLst>
            </a:prstGeom>
            <a:noFill/>
            <a:ln w="254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30000"/>
                </a:lnSpc>
                <a:buClrTx/>
                <a:buSzTx/>
                <a:buFontTx/>
                <a:buNone/>
                <a:defRPr/>
              </a:pPr>
              <a:endParaRPr kumimoji="0" lang="zh-CN" altLang="en-US" sz="1200" b="0" i="0" u="none" strike="noStrike" kern="0" cap="none" spc="0" normalizeH="0" baseline="0" noProof="0">
                <a:ln>
                  <a:noFill/>
                </a:ln>
                <a:solidFill>
                  <a:prstClr val="white"/>
                </a:solidFill>
                <a:effectLst/>
                <a:uLnTx/>
                <a:uFillTx/>
                <a:latin typeface="字魂58号-创中黑" panose="00000500000000000000" charset="-122"/>
                <a:ea typeface="字魂58号-创中黑" panose="00000500000000000000" charset="-122"/>
                <a:sym typeface="字魂59号-创粗黑" panose="00000500000000000000" pitchFamily="2" charset="-122"/>
              </a:endParaRPr>
            </a:p>
          </p:txBody>
        </p:sp>
      </p:grpSp>
      <p:cxnSp>
        <p:nvCxnSpPr>
          <p:cNvPr id="36" name="Aichitds15"/>
          <p:cNvCxnSpPr/>
          <p:nvPr>
            <p:custDataLst>
              <p:tags r:id="rId15"/>
            </p:custDataLst>
          </p:nvPr>
        </p:nvCxnSpPr>
        <p:spPr>
          <a:xfrm>
            <a:off x="1087569" y="4597015"/>
            <a:ext cx="10845532" cy="0"/>
          </a:xfrm>
          <a:prstGeom prst="line">
            <a:avLst/>
          </a:prstGeom>
          <a:noFill/>
          <a:ln w="6350" cap="flat" cmpd="sng" algn="ctr">
            <a:solidFill>
              <a:srgbClr val="C00000"/>
            </a:solidFill>
            <a:prstDash val="solid"/>
            <a:miter lim="800000"/>
          </a:ln>
          <a:effectLst/>
        </p:spPr>
      </p:cxnSp>
      <p:cxnSp>
        <p:nvCxnSpPr>
          <p:cNvPr id="37" name="Aichitds16"/>
          <p:cNvCxnSpPr/>
          <p:nvPr>
            <p:custDataLst>
              <p:tags r:id="rId16"/>
            </p:custDataLst>
          </p:nvPr>
        </p:nvCxnSpPr>
        <p:spPr>
          <a:xfrm>
            <a:off x="1087570" y="5537831"/>
            <a:ext cx="10845531" cy="0"/>
          </a:xfrm>
          <a:prstGeom prst="line">
            <a:avLst/>
          </a:prstGeom>
          <a:noFill/>
          <a:ln w="6350" cap="flat" cmpd="sng" algn="ctr">
            <a:solidFill>
              <a:srgbClr val="C00000"/>
            </a:solidFill>
            <a:prstDash val="solid"/>
            <a:miter lim="800000"/>
          </a:ln>
          <a:effectLst/>
        </p:spPr>
      </p:cxnSp>
      <p:cxnSp>
        <p:nvCxnSpPr>
          <p:cNvPr id="38" name="Aichitds17"/>
          <p:cNvCxnSpPr/>
          <p:nvPr>
            <p:custDataLst>
              <p:tags r:id="rId17"/>
            </p:custDataLst>
          </p:nvPr>
        </p:nvCxnSpPr>
        <p:spPr>
          <a:xfrm flipH="1" flipV="1">
            <a:off x="1087885" y="4597015"/>
            <a:ext cx="0" cy="239782"/>
          </a:xfrm>
          <a:prstGeom prst="line">
            <a:avLst/>
          </a:prstGeom>
          <a:noFill/>
          <a:ln w="6350" cap="flat" cmpd="sng" algn="ctr">
            <a:solidFill>
              <a:srgbClr val="C00000"/>
            </a:solidFill>
            <a:prstDash val="solid"/>
            <a:miter lim="800000"/>
          </a:ln>
          <a:effectLst/>
        </p:spPr>
      </p:cxnSp>
      <p:cxnSp>
        <p:nvCxnSpPr>
          <p:cNvPr id="39" name="Aichitds18"/>
          <p:cNvCxnSpPr/>
          <p:nvPr>
            <p:custDataLst>
              <p:tags r:id="rId18"/>
            </p:custDataLst>
          </p:nvPr>
        </p:nvCxnSpPr>
        <p:spPr>
          <a:xfrm flipH="1" flipV="1">
            <a:off x="1087885" y="5299772"/>
            <a:ext cx="0" cy="237837"/>
          </a:xfrm>
          <a:prstGeom prst="line">
            <a:avLst/>
          </a:prstGeom>
          <a:noFill/>
          <a:ln w="6350" cap="flat" cmpd="sng" algn="ctr">
            <a:solidFill>
              <a:srgbClr val="C00000"/>
            </a:solidFill>
            <a:prstDash val="solid"/>
            <a:miter lim="800000"/>
          </a:ln>
          <a:effectLst/>
        </p:spPr>
      </p:cxnSp>
      <p:cxnSp>
        <p:nvCxnSpPr>
          <p:cNvPr id="40" name="Aichitds19"/>
          <p:cNvCxnSpPr/>
          <p:nvPr>
            <p:custDataLst>
              <p:tags r:id="rId19"/>
            </p:custDataLst>
          </p:nvPr>
        </p:nvCxnSpPr>
        <p:spPr>
          <a:xfrm flipH="1" flipV="1">
            <a:off x="11933101" y="4597016"/>
            <a:ext cx="0" cy="940593"/>
          </a:xfrm>
          <a:prstGeom prst="line">
            <a:avLst/>
          </a:prstGeom>
          <a:noFill/>
          <a:ln w="6350" cap="flat" cmpd="sng" algn="ctr">
            <a:solidFill>
              <a:srgbClr val="C00000"/>
            </a:solidFill>
            <a:prstDash val="solid"/>
            <a:miter lim="800000"/>
          </a:ln>
          <a:effectLst/>
        </p:spPr>
      </p:cxnSp>
      <p:sp>
        <p:nvSpPr>
          <p:cNvPr id="41" name="Aichitds20"/>
          <p:cNvSpPr/>
          <p:nvPr>
            <p:custDataLst>
              <p:tags r:id="rId20"/>
            </p:custDataLst>
          </p:nvPr>
        </p:nvSpPr>
        <p:spPr>
          <a:xfrm>
            <a:off x="1324440" y="4854775"/>
            <a:ext cx="10559616" cy="373380"/>
          </a:xfrm>
          <a:prstGeom prst="rect">
            <a:avLst/>
          </a:prstGeom>
          <a:noFill/>
        </p:spPr>
        <p:txBody>
          <a:bodyPr wrap="square">
            <a:spAutoFit/>
          </a:bodyPr>
          <a:lstStyle/>
          <a:p>
            <a:pPr marL="285750" indent="-285750" defTabSz="913130" fontAlgn="base">
              <a:lnSpc>
                <a:spcPts val="2200"/>
              </a:lnSpc>
              <a:spcBef>
                <a:spcPct val="0"/>
              </a:spcBef>
              <a:buFont typeface="Wingdings" panose="05000000000000000000" pitchFamily="2" charset="2"/>
              <a:buChar char="Ø"/>
            </a:pPr>
            <a:r>
              <a:rPr lang="zh-CN" altLang="en-US" sz="1400">
                <a:sym typeface="字魂59号-创粗黑" panose="00000500000000000000" pitchFamily="2" charset="-122"/>
              </a:rPr>
              <a:t>三是国家象征符号。比如，国旗、国歌、国徽等国家标志。</a:t>
            </a:r>
          </a:p>
        </p:txBody>
      </p:sp>
      <p:grpSp>
        <p:nvGrpSpPr>
          <p:cNvPr id="42" name="Aichitds14"/>
          <p:cNvGrpSpPr/>
          <p:nvPr>
            <p:custDataLst>
              <p:tags r:id="rId21"/>
            </p:custDataLst>
          </p:nvPr>
        </p:nvGrpSpPr>
        <p:grpSpPr>
          <a:xfrm>
            <a:off x="850500" y="4799398"/>
            <a:ext cx="548867" cy="500374"/>
            <a:chOff x="2373715" y="3501092"/>
            <a:chExt cx="6787434" cy="561477"/>
          </a:xfrm>
        </p:grpSpPr>
        <p:sp>
          <p:nvSpPr>
            <p:cNvPr id="43" name="Aichitds14-2"/>
            <p:cNvSpPr txBox="1"/>
            <p:nvPr>
              <p:custDataLst>
                <p:tags r:id="rId32"/>
              </p:custDataLst>
            </p:nvPr>
          </p:nvSpPr>
          <p:spPr>
            <a:xfrm>
              <a:off x="2631119" y="3501092"/>
              <a:ext cx="6530030" cy="478180"/>
            </a:xfrm>
            <a:prstGeom prst="rect">
              <a:avLst/>
            </a:prstGeom>
            <a:noFill/>
          </p:spPr>
          <p:txBody>
            <a:bodyPr wrap="square" rtlCol="0">
              <a:spAutoFit/>
            </a:bodyPr>
            <a:lstStyle/>
            <a:p>
              <a:pPr lvl="0">
                <a:lnSpc>
                  <a:spcPct val="130000"/>
                </a:lnSpc>
                <a:defRPr/>
              </a:pPr>
              <a:r>
                <a:rPr lang="en-US" altLang="zh-CN" sz="1900">
                  <a:solidFill>
                    <a:srgbClr val="C00000"/>
                  </a:solidFill>
                  <a:latin typeface="字魂95号-手刻宋" panose="00000500000000000000" pitchFamily="2" charset="-122"/>
                  <a:ea typeface="字魂95号-手刻宋" panose="00000500000000000000" pitchFamily="2" charset="-122"/>
                  <a:sym typeface="字魂59号-创粗黑" panose="00000500000000000000" pitchFamily="2" charset="-122"/>
                </a:rPr>
                <a:t>03</a:t>
              </a:r>
              <a:endParaRPr kumimoji="0" lang="zh-CN" altLang="en-US" sz="1900" i="0" u="none" strike="noStrike" kern="1200" cap="none" spc="0" normalizeH="0" baseline="0" noProof="0">
                <a:ln>
                  <a:noFill/>
                </a:ln>
                <a:solidFill>
                  <a:srgbClr val="C00000"/>
                </a:solidFill>
                <a:effectLst/>
                <a:uLnTx/>
                <a:uFillTx/>
                <a:latin typeface="字魂95号-手刻宋" panose="00000500000000000000" pitchFamily="2" charset="-122"/>
                <a:ea typeface="字魂95号-手刻宋" panose="00000500000000000000" pitchFamily="2" charset="-122"/>
                <a:sym typeface="字魂59号-创粗黑" panose="00000500000000000000" pitchFamily="2" charset="-122"/>
              </a:endParaRPr>
            </a:p>
          </p:txBody>
        </p:sp>
        <p:sp>
          <p:nvSpPr>
            <p:cNvPr id="44" name="Aichitds14-1"/>
            <p:cNvSpPr/>
            <p:nvPr>
              <p:custDataLst>
                <p:tags r:id="rId33"/>
              </p:custDataLst>
            </p:nvPr>
          </p:nvSpPr>
          <p:spPr>
            <a:xfrm>
              <a:off x="2373715" y="3543058"/>
              <a:ext cx="5871128" cy="519511"/>
            </a:xfrm>
            <a:prstGeom prst="roundRect">
              <a:avLst>
                <a:gd name="adj" fmla="val 50000"/>
              </a:avLst>
            </a:prstGeom>
            <a:noFill/>
            <a:ln w="254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30000"/>
                </a:lnSpc>
                <a:buClrTx/>
                <a:buSzTx/>
                <a:buFontTx/>
                <a:buNone/>
                <a:defRPr/>
              </a:pPr>
              <a:endParaRPr kumimoji="0" lang="zh-CN" altLang="en-US" sz="1200" b="0" i="0" u="none" strike="noStrike" kern="0" cap="none" spc="0" normalizeH="0" baseline="0" noProof="0">
                <a:ln>
                  <a:noFill/>
                </a:ln>
                <a:solidFill>
                  <a:prstClr val="white"/>
                </a:solidFill>
                <a:effectLst/>
                <a:uLnTx/>
                <a:uFillTx/>
                <a:latin typeface="字魂58号-创中黑" panose="00000500000000000000" charset="-122"/>
                <a:ea typeface="字魂58号-创中黑" panose="00000500000000000000" charset="-122"/>
                <a:sym typeface="字魂59号-创粗黑" panose="00000500000000000000" pitchFamily="2" charset="-122"/>
              </a:endParaRPr>
            </a:p>
          </p:txBody>
        </p:sp>
      </p:grpSp>
      <p:cxnSp>
        <p:nvCxnSpPr>
          <p:cNvPr id="45" name="Aichitds15"/>
          <p:cNvCxnSpPr/>
          <p:nvPr>
            <p:custDataLst>
              <p:tags r:id="rId22"/>
            </p:custDataLst>
          </p:nvPr>
        </p:nvCxnSpPr>
        <p:spPr>
          <a:xfrm>
            <a:off x="1087569" y="5694985"/>
            <a:ext cx="10845532" cy="0"/>
          </a:xfrm>
          <a:prstGeom prst="line">
            <a:avLst/>
          </a:prstGeom>
          <a:noFill/>
          <a:ln w="6350" cap="flat" cmpd="sng" algn="ctr">
            <a:solidFill>
              <a:srgbClr val="C00000"/>
            </a:solidFill>
            <a:prstDash val="solid"/>
            <a:miter lim="800000"/>
          </a:ln>
          <a:effectLst/>
        </p:spPr>
      </p:cxnSp>
      <p:cxnSp>
        <p:nvCxnSpPr>
          <p:cNvPr id="46" name="Aichitds16"/>
          <p:cNvCxnSpPr/>
          <p:nvPr>
            <p:custDataLst>
              <p:tags r:id="rId23"/>
            </p:custDataLst>
          </p:nvPr>
        </p:nvCxnSpPr>
        <p:spPr>
          <a:xfrm>
            <a:off x="1087570" y="6635801"/>
            <a:ext cx="10845531" cy="0"/>
          </a:xfrm>
          <a:prstGeom prst="line">
            <a:avLst/>
          </a:prstGeom>
          <a:noFill/>
          <a:ln w="6350" cap="flat" cmpd="sng" algn="ctr">
            <a:solidFill>
              <a:srgbClr val="C00000"/>
            </a:solidFill>
            <a:prstDash val="solid"/>
            <a:miter lim="800000"/>
          </a:ln>
          <a:effectLst/>
        </p:spPr>
      </p:cxnSp>
      <p:cxnSp>
        <p:nvCxnSpPr>
          <p:cNvPr id="47" name="Aichitds17"/>
          <p:cNvCxnSpPr/>
          <p:nvPr>
            <p:custDataLst>
              <p:tags r:id="rId24"/>
            </p:custDataLst>
          </p:nvPr>
        </p:nvCxnSpPr>
        <p:spPr>
          <a:xfrm flipH="1" flipV="1">
            <a:off x="1087885" y="5694985"/>
            <a:ext cx="0" cy="239782"/>
          </a:xfrm>
          <a:prstGeom prst="line">
            <a:avLst/>
          </a:prstGeom>
          <a:noFill/>
          <a:ln w="6350" cap="flat" cmpd="sng" algn="ctr">
            <a:solidFill>
              <a:srgbClr val="C00000"/>
            </a:solidFill>
            <a:prstDash val="solid"/>
            <a:miter lim="800000"/>
          </a:ln>
          <a:effectLst/>
        </p:spPr>
      </p:cxnSp>
      <p:cxnSp>
        <p:nvCxnSpPr>
          <p:cNvPr id="49" name="Aichitds18"/>
          <p:cNvCxnSpPr/>
          <p:nvPr>
            <p:custDataLst>
              <p:tags r:id="rId25"/>
            </p:custDataLst>
          </p:nvPr>
        </p:nvCxnSpPr>
        <p:spPr>
          <a:xfrm flipH="1" flipV="1">
            <a:off x="1087885" y="6397742"/>
            <a:ext cx="0" cy="237837"/>
          </a:xfrm>
          <a:prstGeom prst="line">
            <a:avLst/>
          </a:prstGeom>
          <a:noFill/>
          <a:ln w="6350" cap="flat" cmpd="sng" algn="ctr">
            <a:solidFill>
              <a:srgbClr val="C00000"/>
            </a:solidFill>
            <a:prstDash val="solid"/>
            <a:miter lim="800000"/>
          </a:ln>
          <a:effectLst/>
        </p:spPr>
      </p:cxnSp>
      <p:cxnSp>
        <p:nvCxnSpPr>
          <p:cNvPr id="50" name="Aichitds19"/>
          <p:cNvCxnSpPr/>
          <p:nvPr>
            <p:custDataLst>
              <p:tags r:id="rId26"/>
            </p:custDataLst>
          </p:nvPr>
        </p:nvCxnSpPr>
        <p:spPr>
          <a:xfrm flipH="1" flipV="1">
            <a:off x="11933101" y="5694986"/>
            <a:ext cx="0" cy="940593"/>
          </a:xfrm>
          <a:prstGeom prst="line">
            <a:avLst/>
          </a:prstGeom>
          <a:noFill/>
          <a:ln w="6350" cap="flat" cmpd="sng" algn="ctr">
            <a:solidFill>
              <a:srgbClr val="C00000"/>
            </a:solidFill>
            <a:prstDash val="solid"/>
            <a:miter lim="800000"/>
          </a:ln>
          <a:effectLst/>
        </p:spPr>
      </p:cxnSp>
      <p:sp>
        <p:nvSpPr>
          <p:cNvPr id="51" name="Aichitds20"/>
          <p:cNvSpPr/>
          <p:nvPr>
            <p:custDataLst>
              <p:tags r:id="rId27"/>
            </p:custDataLst>
          </p:nvPr>
        </p:nvSpPr>
        <p:spPr>
          <a:xfrm>
            <a:off x="1324610" y="5853430"/>
            <a:ext cx="10064115" cy="655320"/>
          </a:xfrm>
          <a:prstGeom prst="rect">
            <a:avLst/>
          </a:prstGeom>
          <a:noFill/>
        </p:spPr>
        <p:txBody>
          <a:bodyPr wrap="square">
            <a:spAutoFit/>
          </a:bodyPr>
          <a:lstStyle/>
          <a:p>
            <a:pPr marL="285750" indent="-285750" defTabSz="913130" fontAlgn="base">
              <a:lnSpc>
                <a:spcPts val="2200"/>
              </a:lnSpc>
              <a:spcBef>
                <a:spcPct val="0"/>
              </a:spcBef>
              <a:buFont typeface="Wingdings" panose="05000000000000000000" pitchFamily="2" charset="2"/>
              <a:buChar char="Ø"/>
            </a:pPr>
            <a:r>
              <a:rPr lang="zh-CN" altLang="en-US" sz="1400">
                <a:sym typeface="字魂59号-创粗黑" panose="00000500000000000000" pitchFamily="2" charset="-122"/>
              </a:rPr>
              <a:t>四是文化生活符号。比如，中国菜、筷子、茶叶、丝绸、中医、文房四宝，春节、中秋节，楹联、年画、鞭炮、舞龙舞狮，汉服、唐装、旗袍，宫殿、四合院。</a:t>
            </a:r>
          </a:p>
        </p:txBody>
      </p:sp>
      <p:grpSp>
        <p:nvGrpSpPr>
          <p:cNvPr id="52" name="Aichitds14"/>
          <p:cNvGrpSpPr/>
          <p:nvPr>
            <p:custDataLst>
              <p:tags r:id="rId28"/>
            </p:custDataLst>
          </p:nvPr>
        </p:nvGrpSpPr>
        <p:grpSpPr>
          <a:xfrm>
            <a:off x="850500" y="5897368"/>
            <a:ext cx="548867" cy="500374"/>
            <a:chOff x="2373715" y="3501092"/>
            <a:chExt cx="6787434" cy="561477"/>
          </a:xfrm>
        </p:grpSpPr>
        <p:sp>
          <p:nvSpPr>
            <p:cNvPr id="53" name="Aichitds14-2"/>
            <p:cNvSpPr txBox="1"/>
            <p:nvPr>
              <p:custDataLst>
                <p:tags r:id="rId30"/>
              </p:custDataLst>
            </p:nvPr>
          </p:nvSpPr>
          <p:spPr>
            <a:xfrm>
              <a:off x="2631119" y="3501092"/>
              <a:ext cx="6530030" cy="478180"/>
            </a:xfrm>
            <a:prstGeom prst="rect">
              <a:avLst/>
            </a:prstGeom>
            <a:noFill/>
          </p:spPr>
          <p:txBody>
            <a:bodyPr wrap="square" rtlCol="0">
              <a:spAutoFit/>
            </a:bodyPr>
            <a:lstStyle/>
            <a:p>
              <a:pPr lvl="0">
                <a:lnSpc>
                  <a:spcPct val="130000"/>
                </a:lnSpc>
                <a:defRPr/>
              </a:pPr>
              <a:r>
                <a:rPr lang="en-US" altLang="zh-CN" sz="1900">
                  <a:solidFill>
                    <a:srgbClr val="C00000"/>
                  </a:solidFill>
                  <a:latin typeface="字魂95号-手刻宋" panose="00000500000000000000" pitchFamily="2" charset="-122"/>
                  <a:ea typeface="字魂95号-手刻宋" panose="00000500000000000000" pitchFamily="2" charset="-122"/>
                  <a:sym typeface="字魂59号-创粗黑" panose="00000500000000000000" pitchFamily="2" charset="-122"/>
                </a:rPr>
                <a:t>04</a:t>
              </a:r>
              <a:endParaRPr kumimoji="0" lang="zh-CN" altLang="en-US" sz="1900" i="0" u="none" strike="noStrike" kern="1200" cap="none" spc="0" normalizeH="0" baseline="0" noProof="0">
                <a:ln>
                  <a:noFill/>
                </a:ln>
                <a:solidFill>
                  <a:srgbClr val="C00000"/>
                </a:solidFill>
                <a:effectLst/>
                <a:uLnTx/>
                <a:uFillTx/>
                <a:latin typeface="字魂95号-手刻宋" panose="00000500000000000000" pitchFamily="2" charset="-122"/>
                <a:ea typeface="字魂95号-手刻宋" panose="00000500000000000000" pitchFamily="2" charset="-122"/>
                <a:sym typeface="字魂59号-创粗黑" panose="00000500000000000000" pitchFamily="2" charset="-122"/>
              </a:endParaRPr>
            </a:p>
          </p:txBody>
        </p:sp>
        <p:sp>
          <p:nvSpPr>
            <p:cNvPr id="54" name="Aichitds14-1"/>
            <p:cNvSpPr/>
            <p:nvPr>
              <p:custDataLst>
                <p:tags r:id="rId31"/>
              </p:custDataLst>
            </p:nvPr>
          </p:nvSpPr>
          <p:spPr>
            <a:xfrm>
              <a:off x="2373715" y="3543058"/>
              <a:ext cx="5871128" cy="519511"/>
            </a:xfrm>
            <a:prstGeom prst="roundRect">
              <a:avLst>
                <a:gd name="adj" fmla="val 50000"/>
              </a:avLst>
            </a:prstGeom>
            <a:noFill/>
            <a:ln w="254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30000"/>
                </a:lnSpc>
                <a:buClrTx/>
                <a:buSzTx/>
                <a:buFontTx/>
                <a:buNone/>
                <a:defRPr/>
              </a:pPr>
              <a:endParaRPr kumimoji="0" lang="zh-CN" altLang="en-US" sz="1200" b="0" i="0" u="none" strike="noStrike" kern="0" cap="none" spc="0" normalizeH="0" baseline="0" noProof="0">
                <a:ln>
                  <a:noFill/>
                </a:ln>
                <a:solidFill>
                  <a:prstClr val="white"/>
                </a:solidFill>
                <a:effectLst/>
                <a:uLnTx/>
                <a:uFillTx/>
                <a:latin typeface="字魂58号-创中黑" panose="00000500000000000000" charset="-122"/>
                <a:ea typeface="字魂58号-创中黑" panose="00000500000000000000" charset="-122"/>
                <a:sym typeface="字魂59号-创粗黑" panose="00000500000000000000" pitchFamily="2" charset="-122"/>
              </a:endParaRPr>
            </a:p>
          </p:txBody>
        </p:sp>
      </p:grpSp>
      <p:sp>
        <p:nvSpPr>
          <p:cNvPr id="55" name="标题 2"/>
          <p:cNvSpPr>
            <a:spLocks noGrp="1" noChangeArrowheads="1"/>
          </p:cNvSpPr>
          <p:nvPr>
            <p:custDataLst>
              <p:tags r:id="rId29"/>
            </p:custDataLst>
          </p:nvPr>
        </p:nvSpPr>
        <p:spPr bwMode="auto">
          <a:xfrm>
            <a:off x="1342390" y="836930"/>
            <a:ext cx="9490075"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eaLnBrk="1" hangingPunct="1">
              <a:spcBef>
                <a:spcPct val="0"/>
              </a:spcBef>
              <a:buClrTx/>
              <a:buFont typeface="Arial" panose="020B0604020202020204" pitchFamily="34" charset="0"/>
              <a:buNone/>
            </a:pPr>
            <a:r>
              <a:rPr lang="zh-CN" altLang="en-US" sz="1800" b="1">
                <a:solidFill>
                  <a:srgbClr val="D71F1B"/>
                </a:solidFill>
                <a:latin typeface="微软雅黑" panose="020B0503020204020204" pitchFamily="34" charset="-122"/>
                <a:cs typeface="+mn-ea"/>
                <a:sym typeface="+mn-lt"/>
              </a:rPr>
              <a:t>中华民族共有精神家园生长在辉煌灿烂的中华文化沃土中，是中华民族具体化形象化标识</a:t>
            </a: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17" name="矩形 16"/>
          <p:cNvSpPr/>
          <p:nvPr/>
        </p:nvSpPr>
        <p:spPr>
          <a:xfrm>
            <a:off x="345440"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标题 2"/>
          <p:cNvSpPr>
            <a:spLocks noGrp="1" noChangeArrowheads="1"/>
          </p:cNvSpPr>
          <p:nvPr>
            <p:custDataLst>
              <p:tags r:id="rId1"/>
            </p:custDataLst>
          </p:nvPr>
        </p:nvSpPr>
        <p:spPr bwMode="auto">
          <a:xfrm>
            <a:off x="1342390" y="836930"/>
            <a:ext cx="9490075"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eaLnBrk="1" hangingPunct="1">
              <a:spcBef>
                <a:spcPct val="0"/>
              </a:spcBef>
              <a:buClrTx/>
              <a:buFont typeface="Arial" panose="020B0604020202020204" pitchFamily="34" charset="0"/>
              <a:buNone/>
            </a:pPr>
            <a:r>
              <a:rPr lang="zh-CN" altLang="en-US" sz="1800" b="1">
                <a:solidFill>
                  <a:srgbClr val="D71F1B"/>
                </a:solidFill>
                <a:latin typeface="微软雅黑" panose="020B0503020204020204" pitchFamily="34" charset="-122"/>
                <a:cs typeface="+mn-ea"/>
                <a:sym typeface="+mn-lt"/>
              </a:rPr>
              <a:t>中华民族共有精神家园生长在辉煌灿烂的中华文化沃土中，是中华民族具体化形象化标识</a:t>
            </a:r>
          </a:p>
        </p:txBody>
      </p:sp>
      <p:pic>
        <p:nvPicPr>
          <p:cNvPr id="20" name="图片 1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sp>
        <p:nvSpPr>
          <p:cNvPr id="2" name="矩形 1"/>
          <p:cNvSpPr/>
          <p:nvPr/>
        </p:nvSpPr>
        <p:spPr>
          <a:xfrm>
            <a:off x="5375275" y="2073910"/>
            <a:ext cx="5217795" cy="3856355"/>
          </a:xfrm>
          <a:prstGeom prst="rect">
            <a:avLst/>
          </a:prstGeom>
        </p:spPr>
        <p:txBody>
          <a:bodyPr wrap="square">
            <a:spAutoFit/>
          </a:bodyPr>
          <a:lstStyle/>
          <a:p>
            <a:pPr>
              <a:lnSpc>
                <a:spcPct val="170000"/>
              </a:lnSpc>
            </a:pPr>
            <a:r>
              <a:rPr>
                <a:solidFill>
                  <a:schemeClr val="tx1"/>
                </a:solidFill>
                <a:latin typeface="微软雅黑" panose="020B0503020204020204" pitchFamily="34" charset="-122"/>
                <a:ea typeface="微软雅黑" panose="020B0503020204020204" pitchFamily="34" charset="-122"/>
              </a:rPr>
              <a:t>文化符号和形象之所以能促进心灵相通、凝心聚力，主要在于它所包含的意义、内涵特别是精神价值有着共同的认知基础，而且表达直观、适用广泛。文化符号具体形象、一看就知，可辨识性强，跨越语言隔阂、地域障碍；形式灵活多样，载体丰富广泛，可以无处不在；含义清晰易懂，甚至过目不忘，容易入脑入心；能够简明表达复杂观念，效果远强于说教，体现了文化标识的独特力量。</a:t>
            </a:r>
          </a:p>
        </p:txBody>
      </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380919" y="2074105"/>
            <a:ext cx="5091898" cy="299708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534" y="0"/>
            <a:ext cx="12192000" cy="6858000"/>
          </a:xfrm>
          <a:prstGeom prst="rect">
            <a:avLst/>
          </a:prstGeom>
        </p:spPr>
      </p:pic>
      <p:pic>
        <p:nvPicPr>
          <p:cNvPr id="5" name="图片 4"/>
          <p:cNvPicPr>
            <a:picLocks noChangeAspect="1"/>
          </p:cNvPicPr>
          <p:nvPr/>
        </p:nvPicPr>
        <p:blipFill>
          <a:blip r:embed="rId4" cstate="email">
            <a:lum bright="70000" contrast="-70000"/>
            <a:extLst>
              <a:ext uri="{28A0092B-C50C-407E-A947-70E740481C1C}">
                <a14:useLocalDpi xmlns:a14="http://schemas.microsoft.com/office/drawing/2010/main"/>
              </a:ext>
            </a:extLst>
          </a:blip>
          <a:stretch>
            <a:fillRect/>
          </a:stretch>
        </p:blipFill>
        <p:spPr>
          <a:xfrm>
            <a:off x="10542597" y="375511"/>
            <a:ext cx="1312340" cy="1222677"/>
          </a:xfrm>
          <a:prstGeom prst="rect">
            <a:avLst/>
          </a:prstGeom>
        </p:spPr>
      </p:pic>
      <p:pic>
        <p:nvPicPr>
          <p:cNvPr id="9" name="图片 8"/>
          <p:cNvPicPr>
            <a:picLocks noChangeAspect="1"/>
          </p:cNvPicPr>
          <p:nvPr/>
        </p:nvPicPr>
        <p:blipFill>
          <a:blip r:embed="rId5" cstate="email">
            <a:lum bright="70000" contrast="-70000"/>
            <a:extLst>
              <a:ext uri="{28A0092B-C50C-407E-A947-70E740481C1C}">
                <a14:useLocalDpi xmlns:a14="http://schemas.microsoft.com/office/drawing/2010/main"/>
              </a:ext>
            </a:extLst>
          </a:blip>
          <a:stretch>
            <a:fillRect/>
          </a:stretch>
        </p:blipFill>
        <p:spPr>
          <a:xfrm>
            <a:off x="271649" y="2565714"/>
            <a:ext cx="1072166" cy="998913"/>
          </a:xfrm>
          <a:prstGeom prst="rect">
            <a:avLst/>
          </a:prstGeom>
        </p:spPr>
      </p:pic>
      <p:sp>
        <p:nvSpPr>
          <p:cNvPr id="10" name="矩形 9"/>
          <p:cNvSpPr/>
          <p:nvPr/>
        </p:nvSpPr>
        <p:spPr>
          <a:xfrm>
            <a:off x="1542415" y="2420620"/>
            <a:ext cx="9342120" cy="2376170"/>
          </a:xfrm>
          <a:prstGeom prst="rect">
            <a:avLst/>
          </a:prstGeom>
        </p:spPr>
        <p:txBody>
          <a:bodyPr wrap="square">
            <a:spAutoFit/>
          </a:bodyPr>
          <a:lstStyle/>
          <a:p>
            <a:pPr algn="ctr">
              <a:lnSpc>
                <a:spcPct val="110000"/>
              </a:lnSpc>
            </a:pPr>
            <a:r>
              <a:rPr lang="zh-CN" altLang="en-US" sz="4500" b="1">
                <a:solidFill>
                  <a:srgbClr val="FFEAA2"/>
                </a:solidFill>
                <a:latin typeface="+mn-ea"/>
                <a:cs typeface="+mn-ea"/>
                <a:sym typeface="+mn-lt"/>
              </a:rPr>
              <a:t>中华民族共有精神家园汲取自源远流长的各民族交往交流交融历史长河，是中华民族化育融合的内在动力</a:t>
            </a:r>
          </a:p>
        </p:txBody>
      </p:sp>
      <p:sp>
        <p:nvSpPr>
          <p:cNvPr id="11" name="矩形 10"/>
          <p:cNvSpPr/>
          <p:nvPr/>
        </p:nvSpPr>
        <p:spPr>
          <a:xfrm>
            <a:off x="4623643" y="1227944"/>
            <a:ext cx="3180080" cy="922020"/>
          </a:xfrm>
          <a:prstGeom prst="rect">
            <a:avLst/>
          </a:prstGeom>
        </p:spPr>
        <p:txBody>
          <a:bodyPr wrap="none">
            <a:spAutoFit/>
          </a:bodyPr>
          <a:lstStyle/>
          <a:p>
            <a:pPr algn="ctr">
              <a:lnSpc>
                <a:spcPct val="90000"/>
              </a:lnSpc>
            </a:pPr>
            <a:r>
              <a:rPr lang="zh-CN" altLang="en-US" sz="6000" b="1" spc="-100">
                <a:solidFill>
                  <a:srgbClr val="FFEAA2"/>
                </a:solidFill>
                <a:effectLst>
                  <a:outerShdw blurRad="38100" dist="38100" dir="2700000" algn="tl">
                    <a:srgbClr val="000000">
                      <a:alpha val="43137"/>
                    </a:srgbClr>
                  </a:outerShdw>
                </a:effectLst>
                <a:latin typeface="+mn-ea"/>
                <a:cs typeface="+mn-ea"/>
                <a:sym typeface="+mn-lt"/>
              </a:rPr>
              <a:t>第三部分</a:t>
            </a:r>
          </a:p>
        </p:txBody>
      </p:sp>
      <p:pic>
        <p:nvPicPr>
          <p:cNvPr id="12" name="图片 1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10185253" y="4172818"/>
            <a:ext cx="2006747" cy="2080354"/>
          </a:xfrm>
          <a:prstGeom prst="rect">
            <a:avLst/>
          </a:prstGeom>
        </p:spPr>
      </p:pic>
      <p:pic>
        <p:nvPicPr>
          <p:cNvPr id="13" name="图片 12"/>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1697672" y="5120898"/>
            <a:ext cx="8397551" cy="1222677"/>
          </a:xfrm>
          <a:prstGeom prst="rect">
            <a:avLst/>
          </a:prstGeom>
        </p:spPr>
      </p:pic>
      <p:pic>
        <p:nvPicPr>
          <p:cNvPr id="14" name="图片 1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0" y="4895584"/>
            <a:ext cx="12192000" cy="1951132"/>
          </a:xfrm>
          <a:prstGeom prst="rect">
            <a:avLst/>
          </a:prstGeom>
        </p:spPr>
      </p:pic>
      <p:pic>
        <p:nvPicPr>
          <p:cNvPr id="15" name="图片 14"/>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5240" y="4470400"/>
            <a:ext cx="2770505" cy="20802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childTnLst>
                          </p:cTn>
                        </p:par>
                        <p:par>
                          <p:cTn id="20" fill="hold" nodeType="afterGroup">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par>
                                <p:cTn id="24" presetID="10" presetClass="entr" presetSubtype="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par>
                          <p:cTn id="27" fill="hold" nodeType="afterGroup">
                            <p:stCondLst>
                              <p:cond delay="2500"/>
                            </p:stCondLst>
                            <p:childTnLst>
                              <p:par>
                                <p:cTn id="28" presetID="23" presetClass="entr" presetSubtype="36" fill="hold" grpId="0" nodeType="afterEffect">
                                  <p:stCondLst>
                                    <p:cond delay="0"/>
                                  </p:stCondLst>
                                  <p:iterate type="lt">
                                    <p:tmPct val="10000"/>
                                  </p:iterate>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strVal val="(6*min(max(#ppt_w*#ppt_h,.3),1)-7.4)/-.7*#ppt_w"/>
                                          </p:val>
                                        </p:tav>
                                        <p:tav tm="100000">
                                          <p:val>
                                            <p:strVal val="#ppt_w"/>
                                          </p:val>
                                        </p:tav>
                                      </p:tavLst>
                                    </p:anim>
                                    <p:anim calcmode="lin" valueType="num">
                                      <p:cBhvr>
                                        <p:cTn id="31" dur="500" fill="hold"/>
                                        <p:tgtEl>
                                          <p:spTgt spid="11"/>
                                        </p:tgtEl>
                                        <p:attrNameLst>
                                          <p:attrName>ppt_h</p:attrName>
                                        </p:attrNameLst>
                                      </p:cBhvr>
                                      <p:tavLst>
                                        <p:tav tm="0">
                                          <p:val>
                                            <p:strVal val="(6*min(max(#ppt_w*#ppt_h,.3),1)-7.4)/-.7*#ppt_h"/>
                                          </p:val>
                                        </p:tav>
                                        <p:tav tm="100000">
                                          <p:val>
                                            <p:strVal val="#ppt_h"/>
                                          </p:val>
                                        </p:tav>
                                      </p:tavLst>
                                    </p:anim>
                                    <p:anim calcmode="lin" valueType="num">
                                      <p:cBhvr>
                                        <p:cTn id="32" dur="500" fill="hold"/>
                                        <p:tgtEl>
                                          <p:spTgt spid="11"/>
                                        </p:tgtEl>
                                        <p:attrNameLst>
                                          <p:attrName>ppt_x</p:attrName>
                                        </p:attrNameLst>
                                      </p:cBhvr>
                                      <p:tavLst>
                                        <p:tav tm="0">
                                          <p:val>
                                            <p:fltVal val="0.5"/>
                                          </p:val>
                                        </p:tav>
                                        <p:tav tm="100000">
                                          <p:val>
                                            <p:strVal val="#ppt_x"/>
                                          </p:val>
                                        </p:tav>
                                      </p:tavLst>
                                    </p:anim>
                                    <p:anim calcmode="lin" valueType="num">
                                      <p:cBhvr>
                                        <p:cTn id="33" dur="500" fill="hold"/>
                                        <p:tgtEl>
                                          <p:spTgt spid="11"/>
                                        </p:tgtEl>
                                        <p:attrNameLst>
                                          <p:attrName>ppt_y</p:attrName>
                                        </p:attrNameLst>
                                      </p:cBhvr>
                                      <p:tavLst>
                                        <p:tav tm="0">
                                          <p:val>
                                            <p:strVal val="1+(6*min(max(#ppt_w*#ppt_h,.3),1)-7.4)/-.7*#ppt_h/2"/>
                                          </p:val>
                                        </p:tav>
                                        <p:tav tm="100000">
                                          <p:val>
                                            <p:strVal val="#ppt_y"/>
                                          </p:val>
                                        </p:tav>
                                      </p:tavLst>
                                    </p:anim>
                                  </p:childTnLst>
                                </p:cTn>
                              </p:par>
                            </p:childTnLst>
                          </p:cTn>
                        </p:par>
                        <p:par>
                          <p:cTn id="34" fill="hold" nodeType="afterGroup">
                            <p:stCondLst>
                              <p:cond delay="3000"/>
                            </p:stCondLst>
                            <p:childTnLst>
                              <p:par>
                                <p:cTn id="35" presetID="23" presetClass="entr" presetSubtype="36" fill="hold" grpId="0" nodeType="afterEffect">
                                  <p:stCondLst>
                                    <p:cond delay="0"/>
                                  </p:stCondLst>
                                  <p:iterate type="lt">
                                    <p:tmPct val="10000"/>
                                  </p:iterate>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strVal val="(6*min(max(#ppt_w*#ppt_h,.3),1)-7.4)/-.7*#ppt_w"/>
                                          </p:val>
                                        </p:tav>
                                        <p:tav tm="100000">
                                          <p:val>
                                            <p:strVal val="#ppt_w"/>
                                          </p:val>
                                        </p:tav>
                                      </p:tavLst>
                                    </p:anim>
                                    <p:anim calcmode="lin" valueType="num">
                                      <p:cBhvr>
                                        <p:cTn id="38" dur="500" fill="hold"/>
                                        <p:tgtEl>
                                          <p:spTgt spid="10"/>
                                        </p:tgtEl>
                                        <p:attrNameLst>
                                          <p:attrName>ppt_h</p:attrName>
                                        </p:attrNameLst>
                                      </p:cBhvr>
                                      <p:tavLst>
                                        <p:tav tm="0">
                                          <p:val>
                                            <p:strVal val="(6*min(max(#ppt_w*#ppt_h,.3),1)-7.4)/-.7*#ppt_h"/>
                                          </p:val>
                                        </p:tav>
                                        <p:tav tm="100000">
                                          <p:val>
                                            <p:strVal val="#ppt_h"/>
                                          </p:val>
                                        </p:tav>
                                      </p:tavLst>
                                    </p:anim>
                                    <p:anim calcmode="lin" valueType="num">
                                      <p:cBhvr>
                                        <p:cTn id="39" dur="500" fill="hold"/>
                                        <p:tgtEl>
                                          <p:spTgt spid="10"/>
                                        </p:tgtEl>
                                        <p:attrNameLst>
                                          <p:attrName>ppt_x</p:attrName>
                                        </p:attrNameLst>
                                      </p:cBhvr>
                                      <p:tavLst>
                                        <p:tav tm="0">
                                          <p:val>
                                            <p:fltVal val="0.5"/>
                                          </p:val>
                                        </p:tav>
                                        <p:tav tm="100000">
                                          <p:val>
                                            <p:strVal val="#ppt_x"/>
                                          </p:val>
                                        </p:tav>
                                      </p:tavLst>
                                    </p:anim>
                                    <p:anim calcmode="lin" valueType="num">
                                      <p:cBhvr>
                                        <p:cTn id="40" dur="500" fill="hold"/>
                                        <p:tgtEl>
                                          <p:spTgt spid="10"/>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30" name="矩形 29"/>
          <p:cNvSpPr/>
          <p:nvPr/>
        </p:nvSpPr>
        <p:spPr>
          <a:xfrm>
            <a:off x="345440"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标题 2"/>
          <p:cNvSpPr>
            <a:spLocks noGrp="1" noChangeArrowheads="1"/>
          </p:cNvSpPr>
          <p:nvPr>
            <p:custDataLst>
              <p:tags r:id="rId1"/>
            </p:custDataLst>
          </p:nvPr>
        </p:nvSpPr>
        <p:spPr bwMode="auto">
          <a:xfrm>
            <a:off x="1270635" y="836930"/>
            <a:ext cx="10810875"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spcBef>
                <a:spcPct val="0"/>
              </a:spcBef>
              <a:buClrTx/>
              <a:buNone/>
            </a:pPr>
            <a:r>
              <a:rPr lang="zh-CN" altLang="en-US" sz="1800" b="1">
                <a:solidFill>
                  <a:srgbClr val="D71F1B"/>
                </a:solidFill>
                <a:latin typeface="微软雅黑" panose="020B0503020204020204" pitchFamily="34" charset="-122"/>
                <a:cs typeface="+mn-ea"/>
                <a:sym typeface="+mn-lt"/>
              </a:rPr>
              <a:t>中华民族共有精神家园汲取自源远流长的各民族交往交流交融历史长河，是中华民族化育融合的内在动力</a:t>
            </a:r>
          </a:p>
        </p:txBody>
      </p:sp>
      <p:pic>
        <p:nvPicPr>
          <p:cNvPr id="43" name="图片 4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sp>
        <p:nvSpPr>
          <p:cNvPr id="4" name="圆角矩形 3"/>
          <p:cNvSpPr/>
          <p:nvPr/>
        </p:nvSpPr>
        <p:spPr>
          <a:xfrm>
            <a:off x="1702435" y="2132965"/>
            <a:ext cx="8561070" cy="3672205"/>
          </a:xfrm>
          <a:prstGeom prst="roundRect">
            <a:avLst/>
          </a:prstGeom>
          <a:noFill/>
          <a:ln w="25400" cap="flat" cmpd="sng" algn="ctr">
            <a:solidFill>
              <a:srgbClr val="90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682875" y="2780665"/>
            <a:ext cx="6869430" cy="2676525"/>
          </a:xfrm>
          <a:prstGeom prst="rect">
            <a:avLst/>
          </a:prstGeom>
        </p:spPr>
        <p:txBody>
          <a:bodyPr wrap="square">
            <a:spAutoFit/>
          </a:bodyPr>
          <a:lstStyle/>
          <a:p>
            <a:pPr>
              <a:lnSpc>
                <a:spcPct val="140000"/>
              </a:lnSpc>
            </a:pPr>
            <a:r>
              <a:rPr lang="zh-CN" altLang="en-US" sz="2000">
                <a:solidFill>
                  <a:schemeClr val="tx1"/>
                </a:solidFill>
              </a:rPr>
              <a:t>中华民族是由各民族历经几千年风雨锻造而形成的“多元一体”的共同体。各民族交往交流交融，形成了中华民族大家庭，形成了休戚与共、荣辱与共、生死与共、命运与共的共同体理念。这个过程具体体现在中华民族代表人物和丰富多彩的故事传说中，许许多多杰出人物和传世故事串起各民族交往交流交融的历史，串起中华民族形成发展的历史。</a:t>
            </a:r>
          </a:p>
        </p:txBody>
      </p:sp>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574480" y="5133799"/>
            <a:ext cx="4678654" cy="2047159"/>
          </a:xfrm>
          <a:prstGeom prst="rect">
            <a:avLst/>
          </a:prstGeom>
        </p:spPr>
      </p:pic>
      <p:pic>
        <p:nvPicPr>
          <p:cNvPr id="10" name="图片 9"/>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414780" y="1700530"/>
            <a:ext cx="2010410" cy="11836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5"/>
                                        </p:tgtEl>
                                        <p:attrNameLst>
                                          <p:attrName>style.visibility</p:attrName>
                                        </p:attrNameLst>
                                      </p:cBhvr>
                                      <p:to>
                                        <p:strVal val="visible"/>
                                      </p:to>
                                    </p:set>
                                    <p:anim calcmode="lin" valueType="num">
                                      <p:cBhvr>
                                        <p:cTn id="19" dur="25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0" dur="250" fill="hold"/>
                                        <p:tgtEl>
                                          <p:spTgt spid="5"/>
                                        </p:tgtEl>
                                        <p:attrNameLst>
                                          <p:attrName>ppt_y</p:attrName>
                                        </p:attrNameLst>
                                      </p:cBhvr>
                                      <p:tavLst>
                                        <p:tav tm="0">
                                          <p:val>
                                            <p:strVal val="#ppt_y"/>
                                          </p:val>
                                        </p:tav>
                                        <p:tav tm="100000">
                                          <p:val>
                                            <p:strVal val="#ppt_y"/>
                                          </p:val>
                                        </p:tav>
                                      </p:tavLst>
                                    </p:anim>
                                    <p:anim calcmode="lin" valueType="num">
                                      <p:cBhvr>
                                        <p:cTn id="21" dur="25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2" dur="25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3" dur="25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30" name="矩形 29"/>
          <p:cNvSpPr/>
          <p:nvPr/>
        </p:nvSpPr>
        <p:spPr>
          <a:xfrm>
            <a:off x="334645"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标题 2"/>
          <p:cNvSpPr>
            <a:spLocks noGrp="1" noChangeArrowheads="1"/>
          </p:cNvSpPr>
          <p:nvPr>
            <p:custDataLst>
              <p:tags r:id="rId1"/>
            </p:custDataLst>
          </p:nvPr>
        </p:nvSpPr>
        <p:spPr bwMode="auto">
          <a:xfrm>
            <a:off x="1270635" y="836930"/>
            <a:ext cx="10810875"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spcBef>
                <a:spcPct val="0"/>
              </a:spcBef>
              <a:buClrTx/>
              <a:buNone/>
            </a:pPr>
            <a:r>
              <a:rPr lang="zh-CN" altLang="en-US" sz="1800" b="1">
                <a:solidFill>
                  <a:srgbClr val="D71F1B"/>
                </a:solidFill>
                <a:latin typeface="微软雅黑" panose="020B0503020204020204" pitchFamily="34" charset="-122"/>
                <a:cs typeface="+mn-ea"/>
                <a:sym typeface="+mn-lt"/>
              </a:rPr>
              <a:t>中华民族共有精神家园汲取自源远流长的各民族交往交流交融历史长河，是中华民族化育融合的内在动力</a:t>
            </a:r>
          </a:p>
        </p:txBody>
      </p:sp>
      <p:pic>
        <p:nvPicPr>
          <p:cNvPr id="43" name="图片 4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574480" y="5133799"/>
            <a:ext cx="4678654" cy="2047159"/>
          </a:xfrm>
          <a:prstGeom prst="rect">
            <a:avLst/>
          </a:prstGeom>
        </p:spPr>
      </p:pic>
      <p:grpSp>
        <p:nvGrpSpPr>
          <p:cNvPr id="14" name="组合 13"/>
          <p:cNvGrpSpPr/>
          <p:nvPr/>
        </p:nvGrpSpPr>
        <p:grpSpPr>
          <a:xfrm>
            <a:off x="982948" y="2204410"/>
            <a:ext cx="3522126" cy="3381103"/>
            <a:chOff x="623888" y="1778432"/>
            <a:chExt cx="4696168" cy="4508137"/>
          </a:xfrm>
        </p:grpSpPr>
        <p:pic>
          <p:nvPicPr>
            <p:cNvPr id="3" name="图片 2" descr="卡通人物&#10;&#10;低可信度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23888" y="1778432"/>
              <a:ext cx="4696168" cy="4508137"/>
            </a:xfrm>
            <a:prstGeom prst="rect">
              <a:avLst/>
            </a:prstGeom>
          </p:spPr>
        </p:pic>
        <p:sp>
          <p:nvSpPr>
            <p:cNvPr id="7" name="矩形 6"/>
            <p:cNvSpPr/>
            <p:nvPr/>
          </p:nvSpPr>
          <p:spPr>
            <a:xfrm>
              <a:off x="2075921" y="3154265"/>
              <a:ext cx="1894840" cy="1229360"/>
            </a:xfrm>
            <a:prstGeom prst="rect">
              <a:avLst/>
            </a:prstGeom>
          </p:spPr>
          <p:txBody>
            <a:bodyPr wrap="square">
              <a:spAutoFit/>
            </a:bodyPr>
            <a:lstStyle/>
            <a:p>
              <a:pPr algn="dist"/>
              <a:r>
                <a:rPr lang="zh-CN" altLang="en-US" sz="2700" b="1">
                  <a:solidFill>
                    <a:srgbClr val="DC261B"/>
                  </a:solidFill>
                  <a:ea typeface="微软雅黑" panose="020B0503020204020204" pitchFamily="34" charset="-122"/>
                </a:rPr>
                <a:t>始祖神话故事</a:t>
              </a:r>
            </a:p>
          </p:txBody>
        </p:sp>
      </p:grpSp>
      <p:sp>
        <p:nvSpPr>
          <p:cNvPr id="2" name="矩形 1"/>
          <p:cNvSpPr/>
          <p:nvPr/>
        </p:nvSpPr>
        <p:spPr>
          <a:xfrm>
            <a:off x="4726940" y="2249805"/>
            <a:ext cx="6052185" cy="3290570"/>
          </a:xfrm>
          <a:prstGeom prst="rect">
            <a:avLst/>
          </a:prstGeom>
        </p:spPr>
        <p:txBody>
          <a:bodyPr wrap="square">
            <a:spAutoFit/>
          </a:bodyPr>
          <a:lstStyle/>
          <a:p>
            <a:pPr algn="l">
              <a:lnSpc>
                <a:spcPct val="130000"/>
              </a:lnSpc>
            </a:pPr>
            <a:r>
              <a:rPr lang="zh-CN" altLang="en-US" sz="1600">
                <a:solidFill>
                  <a:sysClr val="windowText" lastClr="000000">
                    <a:lumMod val="75000"/>
                    <a:lumOff val="25000"/>
                  </a:sysClr>
                </a:solidFill>
                <a:latin typeface="微软雅黑" panose="020B0503020204020204" pitchFamily="34" charset="-122"/>
                <a:ea typeface="微软雅黑" panose="020B0503020204020204" pitchFamily="34" charset="-122"/>
                <a:cs typeface="微软雅黑" panose="020B0503020204020204" pitchFamily="34" charset="-122"/>
              </a:rPr>
              <a:t>祖先崇拜是有中国特色的文化现象，也是中国各族人民信仰系统中最重要、最普遍的内容。在古代，国有太庙，宗有宗祠，家有祖龛，祖先崇拜作为日常生活中的基本礼仪和风俗习惯延续至今。我国各民族地域不同、风俗各异，各民族共同认可的祖先基本都是源于始祖神话传说，比如，盘古开天辟地、女娲造人等创世始祖神话，有巢氏、燧人氏、伏羲氏、神农氏、轩辕氏等人文始祖神话和“三皇五帝”故事。这些神话传说对于后世中华民族的认同具有重大的象征意义，尤其是炎帝黄帝信仰，使各族群众有了共同的心理归属，具有强大的向心力和凝聚力。至今，海内外中华儿女都自称“炎黄子孙”。</a:t>
            </a: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30" name="矩形 29"/>
          <p:cNvSpPr/>
          <p:nvPr/>
        </p:nvSpPr>
        <p:spPr>
          <a:xfrm>
            <a:off x="334645"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标题 2"/>
          <p:cNvSpPr>
            <a:spLocks noGrp="1" noChangeArrowheads="1"/>
          </p:cNvSpPr>
          <p:nvPr>
            <p:custDataLst>
              <p:tags r:id="rId1"/>
            </p:custDataLst>
          </p:nvPr>
        </p:nvSpPr>
        <p:spPr bwMode="auto">
          <a:xfrm>
            <a:off x="1270635" y="836930"/>
            <a:ext cx="10810875"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spcBef>
                <a:spcPct val="0"/>
              </a:spcBef>
              <a:buClrTx/>
              <a:buNone/>
            </a:pPr>
            <a:r>
              <a:rPr lang="zh-CN" altLang="en-US" sz="1800" b="1">
                <a:solidFill>
                  <a:srgbClr val="D71F1B"/>
                </a:solidFill>
                <a:latin typeface="微软雅黑" panose="020B0503020204020204" pitchFamily="34" charset="-122"/>
                <a:cs typeface="+mn-ea"/>
                <a:sym typeface="+mn-lt"/>
              </a:rPr>
              <a:t>中华民族共有精神家园汲取自源远流长的各民族交往交流交融历史长河，是中华民族化育融合的内在动力</a:t>
            </a:r>
          </a:p>
        </p:txBody>
      </p:sp>
      <p:pic>
        <p:nvPicPr>
          <p:cNvPr id="43" name="图片 4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574480" y="5133799"/>
            <a:ext cx="4678654" cy="2047159"/>
          </a:xfrm>
          <a:prstGeom prst="rect">
            <a:avLst/>
          </a:prstGeom>
        </p:spPr>
      </p:pic>
      <p:grpSp>
        <p:nvGrpSpPr>
          <p:cNvPr id="14" name="组合 13"/>
          <p:cNvGrpSpPr/>
          <p:nvPr/>
        </p:nvGrpSpPr>
        <p:grpSpPr>
          <a:xfrm>
            <a:off x="982980" y="1847215"/>
            <a:ext cx="3894455" cy="3738880"/>
            <a:chOff x="623888" y="1778432"/>
            <a:chExt cx="4696168" cy="4508137"/>
          </a:xfrm>
        </p:grpSpPr>
        <p:pic>
          <p:nvPicPr>
            <p:cNvPr id="3" name="图片 2" descr="卡通人物&#10;&#10;低可信度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23888" y="1778432"/>
              <a:ext cx="4696168" cy="4508137"/>
            </a:xfrm>
            <a:prstGeom prst="rect">
              <a:avLst/>
            </a:prstGeom>
          </p:spPr>
        </p:pic>
        <p:sp>
          <p:nvSpPr>
            <p:cNvPr id="7" name="矩形 6"/>
            <p:cNvSpPr/>
            <p:nvPr/>
          </p:nvSpPr>
          <p:spPr>
            <a:xfrm>
              <a:off x="2025121" y="2902432"/>
              <a:ext cx="1894840" cy="1445544"/>
            </a:xfrm>
            <a:prstGeom prst="rect">
              <a:avLst/>
            </a:prstGeom>
          </p:spPr>
          <p:txBody>
            <a:bodyPr wrap="square">
              <a:spAutoFit/>
            </a:bodyPr>
            <a:lstStyle/>
            <a:p>
              <a:pPr algn="dist"/>
              <a:r>
                <a:rPr lang="zh-CN" altLang="en-US" sz="2400" b="1">
                  <a:solidFill>
                    <a:srgbClr val="DC261B"/>
                  </a:solidFill>
                  <a:ea typeface="微软雅黑" panose="020B0503020204020204" pitchFamily="34" charset="-122"/>
                </a:rPr>
                <a:t>各民族交往交流交融的故事</a:t>
              </a:r>
            </a:p>
          </p:txBody>
        </p:sp>
      </p:grpSp>
      <p:sp>
        <p:nvSpPr>
          <p:cNvPr id="2" name="矩形 1"/>
          <p:cNvSpPr/>
          <p:nvPr/>
        </p:nvSpPr>
        <p:spPr>
          <a:xfrm>
            <a:off x="4726940" y="2249805"/>
            <a:ext cx="6052185" cy="3017520"/>
          </a:xfrm>
          <a:prstGeom prst="rect">
            <a:avLst/>
          </a:prstGeom>
        </p:spPr>
        <p:txBody>
          <a:bodyPr wrap="square">
            <a:spAutoFit/>
          </a:bodyPr>
          <a:lstStyle/>
          <a:p>
            <a:pPr algn="l">
              <a:lnSpc>
                <a:spcPct val="170000"/>
              </a:lnSpc>
            </a:pPr>
            <a:r>
              <a:rPr lang="zh-CN" altLang="en-US" sz="1600">
                <a:solidFill>
                  <a:sysClr val="windowText" lastClr="000000">
                    <a:lumMod val="75000"/>
                    <a:lumOff val="25000"/>
                  </a:sysClr>
                </a:solidFill>
                <a:latin typeface="微软雅黑" panose="020B0503020204020204" pitchFamily="34" charset="-122"/>
                <a:ea typeface="微软雅黑" panose="020B0503020204020204" pitchFamily="34" charset="-122"/>
                <a:cs typeface="微软雅黑" panose="020B0503020204020204" pitchFamily="34" charset="-122"/>
              </a:rPr>
              <a:t>共同的历史凝聚着共同的记忆，构筑共有精神家园。比如，历史上赵武灵王胡服骑射、北魏孝文帝汉化改革等民族大融合的故事，瓦氏夫人抗倭、锡伯族万里戍边等各族群众共同抵御外寇的故事，等等。同时，各民族在交往交流交融的历史过程中，形成了一些固定的交通运输线路，比如大运河、丝绸之路、茶马古道、河西走廊等。这些通道不仅是安疆固边之路、经济发展之路，也是民族团结融合之路、文明传播之路、中华民族精神孕育之路。</a:t>
            </a: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30" name="矩形 29"/>
          <p:cNvSpPr/>
          <p:nvPr/>
        </p:nvSpPr>
        <p:spPr>
          <a:xfrm>
            <a:off x="334645"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标题 2"/>
          <p:cNvSpPr>
            <a:spLocks noGrp="1" noChangeArrowheads="1"/>
          </p:cNvSpPr>
          <p:nvPr>
            <p:custDataLst>
              <p:tags r:id="rId1"/>
            </p:custDataLst>
          </p:nvPr>
        </p:nvSpPr>
        <p:spPr bwMode="auto">
          <a:xfrm>
            <a:off x="1270635" y="836930"/>
            <a:ext cx="10810875"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spcBef>
                <a:spcPct val="0"/>
              </a:spcBef>
              <a:buClrTx/>
              <a:buNone/>
            </a:pPr>
            <a:r>
              <a:rPr lang="zh-CN" altLang="en-US" sz="1800" b="1">
                <a:solidFill>
                  <a:srgbClr val="D71F1B"/>
                </a:solidFill>
                <a:latin typeface="微软雅黑" panose="020B0503020204020204" pitchFamily="34" charset="-122"/>
                <a:cs typeface="+mn-ea"/>
                <a:sym typeface="+mn-lt"/>
              </a:rPr>
              <a:t>中华民族共有精神家园汲取自源远流长的各民族交往交流交融历史长河，是中华民族化育融合的内在动力</a:t>
            </a:r>
          </a:p>
        </p:txBody>
      </p:sp>
      <p:pic>
        <p:nvPicPr>
          <p:cNvPr id="43" name="图片 4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574480" y="5133799"/>
            <a:ext cx="4678654" cy="2047159"/>
          </a:xfrm>
          <a:prstGeom prst="rect">
            <a:avLst/>
          </a:prstGeom>
        </p:spPr>
      </p:pic>
      <p:grpSp>
        <p:nvGrpSpPr>
          <p:cNvPr id="14" name="组合 13"/>
          <p:cNvGrpSpPr/>
          <p:nvPr/>
        </p:nvGrpSpPr>
        <p:grpSpPr>
          <a:xfrm>
            <a:off x="982980" y="1847215"/>
            <a:ext cx="3894455" cy="3738880"/>
            <a:chOff x="623888" y="1778432"/>
            <a:chExt cx="4696168" cy="4508137"/>
          </a:xfrm>
        </p:grpSpPr>
        <p:pic>
          <p:nvPicPr>
            <p:cNvPr id="3" name="图片 2" descr="卡通人物&#10;&#10;低可信度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23888" y="1778432"/>
              <a:ext cx="4696168" cy="4508137"/>
            </a:xfrm>
            <a:prstGeom prst="rect">
              <a:avLst/>
            </a:prstGeom>
          </p:spPr>
        </p:pic>
        <p:sp>
          <p:nvSpPr>
            <p:cNvPr id="7" name="矩形 6"/>
            <p:cNvSpPr/>
            <p:nvPr/>
          </p:nvSpPr>
          <p:spPr>
            <a:xfrm>
              <a:off x="2025121" y="2902432"/>
              <a:ext cx="1894840" cy="1445544"/>
            </a:xfrm>
            <a:prstGeom prst="rect">
              <a:avLst/>
            </a:prstGeom>
          </p:spPr>
          <p:txBody>
            <a:bodyPr wrap="square">
              <a:spAutoFit/>
            </a:bodyPr>
            <a:lstStyle/>
            <a:p>
              <a:pPr algn="ctr"/>
              <a:r>
                <a:rPr lang="zh-CN" altLang="en-US" sz="2400" b="1">
                  <a:solidFill>
                    <a:srgbClr val="DC261B"/>
                  </a:solidFill>
                  <a:ea typeface="微软雅黑" panose="020B0503020204020204" pitchFamily="34" charset="-122"/>
                </a:rPr>
                <a:t>中华民族杰出人物故事</a:t>
              </a:r>
            </a:p>
          </p:txBody>
        </p:sp>
      </p:grpSp>
      <p:sp>
        <p:nvSpPr>
          <p:cNvPr id="2" name="矩形 1"/>
          <p:cNvSpPr/>
          <p:nvPr/>
        </p:nvSpPr>
        <p:spPr>
          <a:xfrm>
            <a:off x="4726940" y="2249805"/>
            <a:ext cx="6052185" cy="3017520"/>
          </a:xfrm>
          <a:prstGeom prst="rect">
            <a:avLst/>
          </a:prstGeom>
        </p:spPr>
        <p:txBody>
          <a:bodyPr wrap="square">
            <a:spAutoFit/>
          </a:bodyPr>
          <a:lstStyle/>
          <a:p>
            <a:pPr algn="l">
              <a:lnSpc>
                <a:spcPct val="170000"/>
              </a:lnSpc>
            </a:pPr>
            <a:r>
              <a:rPr lang="zh-CN" altLang="en-US" sz="1600">
                <a:solidFill>
                  <a:sysClr val="windowText" lastClr="000000">
                    <a:lumMod val="75000"/>
                    <a:lumOff val="25000"/>
                  </a:sysClr>
                </a:solidFill>
                <a:latin typeface="微软雅黑" panose="020B0503020204020204" pitchFamily="34" charset="-122"/>
                <a:ea typeface="微软雅黑" panose="020B0503020204020204" pitchFamily="34" charset="-122"/>
                <a:cs typeface="微软雅黑" panose="020B0503020204020204" pitchFamily="34" charset="-122"/>
              </a:rPr>
              <a:t>中国历史上，涌现出许多对各民族交往交流交融作出重要贡献的杰出人物。对中华民族融合发展有重要推动作用的历史人物，有张骞、王昭君、文成公主等。对维护中华民族团结统一作出重要贡献的代表人物，有戚继光、郑成功、渥巴锡等。中共党史中具有代表意义的少数民族杰出人物，有邓恩铭、向警予、粟裕、小叶丹、乌兰夫等。这些杰出人物，在推动中华民族共有精神家园的建设中起到关键作用。</a:t>
            </a: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30" name="矩形 29"/>
          <p:cNvSpPr/>
          <p:nvPr/>
        </p:nvSpPr>
        <p:spPr>
          <a:xfrm>
            <a:off x="345440"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标题 2"/>
          <p:cNvSpPr>
            <a:spLocks noGrp="1" noChangeArrowheads="1"/>
          </p:cNvSpPr>
          <p:nvPr>
            <p:custDataLst>
              <p:tags r:id="rId1"/>
            </p:custDataLst>
          </p:nvPr>
        </p:nvSpPr>
        <p:spPr bwMode="auto">
          <a:xfrm>
            <a:off x="1270635" y="836930"/>
            <a:ext cx="10810875"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spcBef>
                <a:spcPct val="0"/>
              </a:spcBef>
              <a:buClrTx/>
              <a:buNone/>
            </a:pPr>
            <a:r>
              <a:rPr lang="zh-CN" altLang="en-US" sz="1800" b="1">
                <a:solidFill>
                  <a:srgbClr val="D71F1B"/>
                </a:solidFill>
                <a:latin typeface="微软雅黑" panose="020B0503020204020204" pitchFamily="34" charset="-122"/>
                <a:cs typeface="+mn-ea"/>
                <a:sym typeface="+mn-lt"/>
              </a:rPr>
              <a:t>中华民族共有精神家园汲取自源远流长的各民族交往交流交融历史长河，是中华民族化育融合的内在动力</a:t>
            </a:r>
          </a:p>
        </p:txBody>
      </p:sp>
      <p:pic>
        <p:nvPicPr>
          <p:cNvPr id="43" name="图片 4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sp>
        <p:nvSpPr>
          <p:cNvPr id="4" name="圆角矩形 3"/>
          <p:cNvSpPr/>
          <p:nvPr/>
        </p:nvSpPr>
        <p:spPr>
          <a:xfrm>
            <a:off x="2562860" y="2281555"/>
            <a:ext cx="7451090" cy="3108325"/>
          </a:xfrm>
          <a:prstGeom prst="roundRect">
            <a:avLst/>
          </a:prstGeom>
          <a:noFill/>
          <a:ln w="25400" cap="flat" cmpd="sng" algn="ctr">
            <a:solidFill>
              <a:srgbClr val="90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183890" y="3067685"/>
            <a:ext cx="6368415" cy="1814830"/>
          </a:xfrm>
          <a:prstGeom prst="rect">
            <a:avLst/>
          </a:prstGeom>
        </p:spPr>
        <p:txBody>
          <a:bodyPr wrap="square">
            <a:spAutoFit/>
          </a:bodyPr>
          <a:lstStyle/>
          <a:p>
            <a:pPr>
              <a:lnSpc>
                <a:spcPct val="140000"/>
              </a:lnSpc>
            </a:pPr>
            <a:r>
              <a:rPr lang="zh-CN" altLang="en-US" sz="2000">
                <a:solidFill>
                  <a:schemeClr val="tx1"/>
                </a:solidFill>
              </a:rPr>
              <a:t>一部中国史，就是一部各民族交融汇聚成中华民族共同体的历史，在历史长河中各民族交往交流交融形成了如今“大杂居、小聚居、交错居住”分布格局，奠定了中华民族牢固认同和强大向心力的基础。</a:t>
            </a:r>
          </a:p>
        </p:txBody>
      </p:sp>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574480" y="5133799"/>
            <a:ext cx="4678654" cy="2047159"/>
          </a:xfrm>
          <a:prstGeom prst="rect">
            <a:avLst/>
          </a:prstGeom>
        </p:spPr>
      </p:pic>
      <p:pic>
        <p:nvPicPr>
          <p:cNvPr id="10" name="图片 9"/>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990725" y="1772920"/>
            <a:ext cx="2010410" cy="11836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41" presetClass="entr" presetSubtype="0" fill="hold" grpId="0" nodeType="clickEffect">
                                  <p:stCondLst>
                                    <p:cond delay="0"/>
                                  </p:stCondLst>
                                  <p:iterate type="lt">
                                    <p:tmPct val="10000"/>
                                  </p:iterate>
                                  <p:childTnLst>
                                    <p:set>
                                      <p:cBhvr>
                                        <p:cTn id="18" dur="1" fill="hold">
                                          <p:stCondLst>
                                            <p:cond delay="0"/>
                                          </p:stCondLst>
                                        </p:cTn>
                                        <p:tgtEl>
                                          <p:spTgt spid="5"/>
                                        </p:tgtEl>
                                        <p:attrNameLst>
                                          <p:attrName>style.visibility</p:attrName>
                                        </p:attrNameLst>
                                      </p:cBhvr>
                                      <p:to>
                                        <p:strVal val="visible"/>
                                      </p:to>
                                    </p:set>
                                    <p:anim calcmode="lin" valueType="num">
                                      <p:cBhvr>
                                        <p:cTn id="19" dur="25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0" dur="250" fill="hold"/>
                                        <p:tgtEl>
                                          <p:spTgt spid="5"/>
                                        </p:tgtEl>
                                        <p:attrNameLst>
                                          <p:attrName>ppt_y</p:attrName>
                                        </p:attrNameLst>
                                      </p:cBhvr>
                                      <p:tavLst>
                                        <p:tav tm="0">
                                          <p:val>
                                            <p:strVal val="#ppt_y"/>
                                          </p:val>
                                        </p:tav>
                                        <p:tav tm="100000">
                                          <p:val>
                                            <p:strVal val="#ppt_y"/>
                                          </p:val>
                                        </p:tav>
                                      </p:tavLst>
                                    </p:anim>
                                    <p:anim calcmode="lin" valueType="num">
                                      <p:cBhvr>
                                        <p:cTn id="21" dur="25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2" dur="25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3" dur="25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534" y="0"/>
            <a:ext cx="12192000" cy="6858000"/>
          </a:xfrm>
          <a:prstGeom prst="rect">
            <a:avLst/>
          </a:prstGeom>
        </p:spPr>
      </p:pic>
      <p:pic>
        <p:nvPicPr>
          <p:cNvPr id="5" name="图片 4"/>
          <p:cNvPicPr>
            <a:picLocks noChangeAspect="1"/>
          </p:cNvPicPr>
          <p:nvPr/>
        </p:nvPicPr>
        <p:blipFill>
          <a:blip r:embed="rId4" cstate="email">
            <a:lum bright="70000" contrast="-70000"/>
            <a:extLst>
              <a:ext uri="{28A0092B-C50C-407E-A947-70E740481C1C}">
                <a14:useLocalDpi xmlns:a14="http://schemas.microsoft.com/office/drawing/2010/main"/>
              </a:ext>
            </a:extLst>
          </a:blip>
          <a:stretch>
            <a:fillRect/>
          </a:stretch>
        </p:blipFill>
        <p:spPr>
          <a:xfrm>
            <a:off x="10542597" y="375511"/>
            <a:ext cx="1312340" cy="1222677"/>
          </a:xfrm>
          <a:prstGeom prst="rect">
            <a:avLst/>
          </a:prstGeom>
        </p:spPr>
      </p:pic>
      <p:pic>
        <p:nvPicPr>
          <p:cNvPr id="9" name="图片 8"/>
          <p:cNvPicPr>
            <a:picLocks noChangeAspect="1"/>
          </p:cNvPicPr>
          <p:nvPr/>
        </p:nvPicPr>
        <p:blipFill>
          <a:blip r:embed="rId5" cstate="email">
            <a:lum bright="70000" contrast="-70000"/>
            <a:extLst>
              <a:ext uri="{28A0092B-C50C-407E-A947-70E740481C1C}">
                <a14:useLocalDpi xmlns:a14="http://schemas.microsoft.com/office/drawing/2010/main"/>
              </a:ext>
            </a:extLst>
          </a:blip>
          <a:stretch>
            <a:fillRect/>
          </a:stretch>
        </p:blipFill>
        <p:spPr>
          <a:xfrm>
            <a:off x="271649" y="2565714"/>
            <a:ext cx="1072166" cy="998913"/>
          </a:xfrm>
          <a:prstGeom prst="rect">
            <a:avLst/>
          </a:prstGeom>
        </p:spPr>
      </p:pic>
      <p:sp>
        <p:nvSpPr>
          <p:cNvPr id="10" name="矩形 9"/>
          <p:cNvSpPr/>
          <p:nvPr/>
        </p:nvSpPr>
        <p:spPr>
          <a:xfrm>
            <a:off x="1542415" y="2420620"/>
            <a:ext cx="9342120" cy="2861310"/>
          </a:xfrm>
          <a:prstGeom prst="rect">
            <a:avLst/>
          </a:prstGeom>
        </p:spPr>
        <p:txBody>
          <a:bodyPr wrap="square">
            <a:spAutoFit/>
          </a:bodyPr>
          <a:lstStyle/>
          <a:p>
            <a:pPr algn="ctr">
              <a:lnSpc>
                <a:spcPct val="100000"/>
              </a:lnSpc>
            </a:pPr>
            <a:r>
              <a:rPr lang="zh-CN" altLang="en-US" sz="4500" b="1">
                <a:solidFill>
                  <a:srgbClr val="FFEAA2"/>
                </a:solidFill>
                <a:latin typeface="+mn-ea"/>
                <a:cs typeface="+mn-ea"/>
                <a:sym typeface="+mn-lt"/>
              </a:rPr>
              <a:t>中华民族共有精神家园体现在中华民族从自在到自觉再到自信的标志性事件中，是铸牢中华民族共同体意识的思想基础</a:t>
            </a:r>
          </a:p>
        </p:txBody>
      </p:sp>
      <p:sp>
        <p:nvSpPr>
          <p:cNvPr id="11" name="矩形 10"/>
          <p:cNvSpPr/>
          <p:nvPr/>
        </p:nvSpPr>
        <p:spPr>
          <a:xfrm>
            <a:off x="4623643" y="1227944"/>
            <a:ext cx="3180080" cy="922020"/>
          </a:xfrm>
          <a:prstGeom prst="rect">
            <a:avLst/>
          </a:prstGeom>
        </p:spPr>
        <p:txBody>
          <a:bodyPr wrap="none">
            <a:spAutoFit/>
          </a:bodyPr>
          <a:lstStyle/>
          <a:p>
            <a:pPr algn="ctr">
              <a:lnSpc>
                <a:spcPct val="90000"/>
              </a:lnSpc>
            </a:pPr>
            <a:r>
              <a:rPr lang="zh-CN" altLang="en-US" sz="6000" b="1" spc="-100">
                <a:solidFill>
                  <a:srgbClr val="FFEAA2"/>
                </a:solidFill>
                <a:effectLst>
                  <a:outerShdw blurRad="38100" dist="38100" dir="2700000" algn="tl">
                    <a:srgbClr val="000000">
                      <a:alpha val="43137"/>
                    </a:srgbClr>
                  </a:outerShdw>
                </a:effectLst>
                <a:latin typeface="+mn-ea"/>
                <a:cs typeface="+mn-ea"/>
                <a:sym typeface="+mn-lt"/>
              </a:rPr>
              <a:t>第四部分</a:t>
            </a:r>
          </a:p>
        </p:txBody>
      </p:sp>
      <p:pic>
        <p:nvPicPr>
          <p:cNvPr id="12" name="图片 1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10185253" y="4172818"/>
            <a:ext cx="2006747" cy="2080354"/>
          </a:xfrm>
          <a:prstGeom prst="rect">
            <a:avLst/>
          </a:prstGeom>
        </p:spPr>
      </p:pic>
      <p:pic>
        <p:nvPicPr>
          <p:cNvPr id="13" name="图片 12"/>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1697672" y="5120898"/>
            <a:ext cx="8397551" cy="1222677"/>
          </a:xfrm>
          <a:prstGeom prst="rect">
            <a:avLst/>
          </a:prstGeom>
        </p:spPr>
      </p:pic>
      <p:pic>
        <p:nvPicPr>
          <p:cNvPr id="14" name="图片 1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0" y="4895584"/>
            <a:ext cx="12192000" cy="1951132"/>
          </a:xfrm>
          <a:prstGeom prst="rect">
            <a:avLst/>
          </a:prstGeom>
        </p:spPr>
      </p:pic>
      <p:pic>
        <p:nvPicPr>
          <p:cNvPr id="15" name="图片 14"/>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5240" y="4470400"/>
            <a:ext cx="2770505" cy="20802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childTnLst>
                          </p:cTn>
                        </p:par>
                        <p:par>
                          <p:cTn id="20" fill="hold" nodeType="afterGroup">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par>
                                <p:cTn id="24" presetID="10" presetClass="entr" presetSubtype="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par>
                          <p:cTn id="27" fill="hold" nodeType="afterGroup">
                            <p:stCondLst>
                              <p:cond delay="2500"/>
                            </p:stCondLst>
                            <p:childTnLst>
                              <p:par>
                                <p:cTn id="28" presetID="23" presetClass="entr" presetSubtype="36" fill="hold" grpId="0" nodeType="afterEffect">
                                  <p:stCondLst>
                                    <p:cond delay="0"/>
                                  </p:stCondLst>
                                  <p:iterate type="lt">
                                    <p:tmPct val="10000"/>
                                  </p:iterate>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strVal val="(6*min(max(#ppt_w*#ppt_h,.3),1)-7.4)/-.7*#ppt_w"/>
                                          </p:val>
                                        </p:tav>
                                        <p:tav tm="100000">
                                          <p:val>
                                            <p:strVal val="#ppt_w"/>
                                          </p:val>
                                        </p:tav>
                                      </p:tavLst>
                                    </p:anim>
                                    <p:anim calcmode="lin" valueType="num">
                                      <p:cBhvr>
                                        <p:cTn id="31" dur="500" fill="hold"/>
                                        <p:tgtEl>
                                          <p:spTgt spid="11"/>
                                        </p:tgtEl>
                                        <p:attrNameLst>
                                          <p:attrName>ppt_h</p:attrName>
                                        </p:attrNameLst>
                                      </p:cBhvr>
                                      <p:tavLst>
                                        <p:tav tm="0">
                                          <p:val>
                                            <p:strVal val="(6*min(max(#ppt_w*#ppt_h,.3),1)-7.4)/-.7*#ppt_h"/>
                                          </p:val>
                                        </p:tav>
                                        <p:tav tm="100000">
                                          <p:val>
                                            <p:strVal val="#ppt_h"/>
                                          </p:val>
                                        </p:tav>
                                      </p:tavLst>
                                    </p:anim>
                                    <p:anim calcmode="lin" valueType="num">
                                      <p:cBhvr>
                                        <p:cTn id="32" dur="500" fill="hold"/>
                                        <p:tgtEl>
                                          <p:spTgt spid="11"/>
                                        </p:tgtEl>
                                        <p:attrNameLst>
                                          <p:attrName>ppt_x</p:attrName>
                                        </p:attrNameLst>
                                      </p:cBhvr>
                                      <p:tavLst>
                                        <p:tav tm="0">
                                          <p:val>
                                            <p:fltVal val="0.5"/>
                                          </p:val>
                                        </p:tav>
                                        <p:tav tm="100000">
                                          <p:val>
                                            <p:strVal val="#ppt_x"/>
                                          </p:val>
                                        </p:tav>
                                      </p:tavLst>
                                    </p:anim>
                                    <p:anim calcmode="lin" valueType="num">
                                      <p:cBhvr>
                                        <p:cTn id="33" dur="500" fill="hold"/>
                                        <p:tgtEl>
                                          <p:spTgt spid="11"/>
                                        </p:tgtEl>
                                        <p:attrNameLst>
                                          <p:attrName>ppt_y</p:attrName>
                                        </p:attrNameLst>
                                      </p:cBhvr>
                                      <p:tavLst>
                                        <p:tav tm="0">
                                          <p:val>
                                            <p:strVal val="1+(6*min(max(#ppt_w*#ppt_h,.3),1)-7.4)/-.7*#ppt_h/2"/>
                                          </p:val>
                                        </p:tav>
                                        <p:tav tm="100000">
                                          <p:val>
                                            <p:strVal val="#ppt_y"/>
                                          </p:val>
                                        </p:tav>
                                      </p:tavLst>
                                    </p:anim>
                                  </p:childTnLst>
                                </p:cTn>
                              </p:par>
                            </p:childTnLst>
                          </p:cTn>
                        </p:par>
                        <p:par>
                          <p:cTn id="34" fill="hold" nodeType="afterGroup">
                            <p:stCondLst>
                              <p:cond delay="3000"/>
                            </p:stCondLst>
                            <p:childTnLst>
                              <p:par>
                                <p:cTn id="35" presetID="23" presetClass="entr" presetSubtype="36" fill="hold" grpId="0" nodeType="afterEffect">
                                  <p:stCondLst>
                                    <p:cond delay="0"/>
                                  </p:stCondLst>
                                  <p:iterate type="lt">
                                    <p:tmPct val="10000"/>
                                  </p:iterate>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strVal val="(6*min(max(#ppt_w*#ppt_h,.3),1)-7.4)/-.7*#ppt_w"/>
                                          </p:val>
                                        </p:tav>
                                        <p:tav tm="100000">
                                          <p:val>
                                            <p:strVal val="#ppt_w"/>
                                          </p:val>
                                        </p:tav>
                                      </p:tavLst>
                                    </p:anim>
                                    <p:anim calcmode="lin" valueType="num">
                                      <p:cBhvr>
                                        <p:cTn id="38" dur="500" fill="hold"/>
                                        <p:tgtEl>
                                          <p:spTgt spid="10"/>
                                        </p:tgtEl>
                                        <p:attrNameLst>
                                          <p:attrName>ppt_h</p:attrName>
                                        </p:attrNameLst>
                                      </p:cBhvr>
                                      <p:tavLst>
                                        <p:tav tm="0">
                                          <p:val>
                                            <p:strVal val="(6*min(max(#ppt_w*#ppt_h,.3),1)-7.4)/-.7*#ppt_h"/>
                                          </p:val>
                                        </p:tav>
                                        <p:tav tm="100000">
                                          <p:val>
                                            <p:strVal val="#ppt_h"/>
                                          </p:val>
                                        </p:tav>
                                      </p:tavLst>
                                    </p:anim>
                                    <p:anim calcmode="lin" valueType="num">
                                      <p:cBhvr>
                                        <p:cTn id="39" dur="500" fill="hold"/>
                                        <p:tgtEl>
                                          <p:spTgt spid="10"/>
                                        </p:tgtEl>
                                        <p:attrNameLst>
                                          <p:attrName>ppt_x</p:attrName>
                                        </p:attrNameLst>
                                      </p:cBhvr>
                                      <p:tavLst>
                                        <p:tav tm="0">
                                          <p:val>
                                            <p:fltVal val="0.5"/>
                                          </p:val>
                                        </p:tav>
                                        <p:tav tm="100000">
                                          <p:val>
                                            <p:strVal val="#ppt_x"/>
                                          </p:val>
                                        </p:tav>
                                      </p:tavLst>
                                    </p:anim>
                                    <p:anim calcmode="lin" valueType="num">
                                      <p:cBhvr>
                                        <p:cTn id="40" dur="500" fill="hold"/>
                                        <p:tgtEl>
                                          <p:spTgt spid="10"/>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28" name="图片 2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5" name="图片 4"/>
          <p:cNvPicPr>
            <a:picLocks noChangeAspect="1"/>
          </p:cNvPicPr>
          <p:nvPr/>
        </p:nvPicPr>
        <p:blipFill>
          <a:blip r:embed="rId5" cstate="email">
            <a:lum bright="70000" contrast="-70000"/>
            <a:extLst>
              <a:ext uri="{28A0092B-C50C-407E-A947-70E740481C1C}">
                <a14:useLocalDpi xmlns:a14="http://schemas.microsoft.com/office/drawing/2010/main"/>
              </a:ext>
            </a:extLst>
          </a:blip>
          <a:stretch>
            <a:fillRect/>
          </a:stretch>
        </p:blipFill>
        <p:spPr>
          <a:xfrm>
            <a:off x="10542597" y="375511"/>
            <a:ext cx="1312340" cy="1222677"/>
          </a:xfrm>
          <a:prstGeom prst="rect">
            <a:avLst/>
          </a:prstGeom>
        </p:spPr>
      </p:pic>
      <p:pic>
        <p:nvPicPr>
          <p:cNvPr id="6" name="图片 5"/>
          <p:cNvPicPr>
            <a:picLocks noChangeAspect="1"/>
          </p:cNvPicPr>
          <p:nvPr/>
        </p:nvPicPr>
        <p:blipFill>
          <a:blip r:embed="rId6" cstate="email">
            <a:lum bright="70000" contrast="-70000"/>
            <a:extLst>
              <a:ext uri="{28A0092B-C50C-407E-A947-70E740481C1C}">
                <a14:useLocalDpi xmlns:a14="http://schemas.microsoft.com/office/drawing/2010/main"/>
              </a:ext>
            </a:extLst>
          </a:blip>
          <a:stretch>
            <a:fillRect/>
          </a:stretch>
        </p:blipFill>
        <p:spPr>
          <a:xfrm>
            <a:off x="271649" y="2565714"/>
            <a:ext cx="1072166" cy="998913"/>
          </a:xfrm>
          <a:prstGeom prst="rect">
            <a:avLst/>
          </a:prstGeom>
        </p:spPr>
      </p:pic>
      <p:sp>
        <p:nvSpPr>
          <p:cNvPr id="22" name="PA-标题 1"/>
          <p:cNvSpPr>
            <a:spLocks noGrp="1"/>
          </p:cNvSpPr>
          <p:nvPr>
            <p:custDataLst>
              <p:tags r:id="rId1"/>
            </p:custDataLst>
          </p:nvPr>
        </p:nvSpPr>
        <p:spPr>
          <a:xfrm>
            <a:off x="1414180" y="1196066"/>
            <a:ext cx="1077738" cy="2824562"/>
          </a:xfrm>
          <a:prstGeom prst="rect">
            <a:avLst/>
          </a:prstGeom>
          <a:noFill/>
          <a:ln w="9525">
            <a:noFill/>
          </a:ln>
        </p:spPr>
        <p:txBody>
          <a:bodyPr vert="eaVert" wrap="square" lIns="91440" tIns="45720" rIns="91440" bIns="45720"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6000" b="1" spc="350">
                <a:solidFill>
                  <a:srgbClr val="FFEAA2"/>
                </a:solidFill>
                <a:latin typeface="微软雅黑" panose="020B0503020204020204" pitchFamily="34" charset="-122"/>
                <a:ea typeface="微软雅黑" panose="020B0503020204020204" pitchFamily="34" charset="-122"/>
                <a:cs typeface="微软雅黑" panose="020B0503020204020204" pitchFamily="34" charset="-122"/>
                <a:sym typeface="+mn-lt"/>
              </a:rPr>
              <a:t>前</a:t>
            </a:r>
            <a:r>
              <a:rPr lang="en-US" altLang="zh-CN" sz="6000" b="1" spc="350">
                <a:solidFill>
                  <a:srgbClr val="FFEAA2"/>
                </a:solidFill>
                <a:latin typeface="微软雅黑" panose="020B0503020204020204" pitchFamily="34" charset="-122"/>
                <a:ea typeface="微软雅黑" panose="020B0503020204020204" pitchFamily="34" charset="-122"/>
                <a:cs typeface="微软雅黑" panose="020B0503020204020204" pitchFamily="34" charset="-122"/>
                <a:sym typeface="+mn-lt"/>
              </a:rPr>
              <a:t> </a:t>
            </a:r>
            <a:r>
              <a:rPr lang="zh-CN" altLang="en-US" sz="6000" b="1" spc="350">
                <a:solidFill>
                  <a:srgbClr val="FFEAA2"/>
                </a:solidFill>
                <a:latin typeface="微软雅黑" panose="020B0503020204020204" pitchFamily="34" charset="-122"/>
                <a:ea typeface="微软雅黑" panose="020B0503020204020204" pitchFamily="34" charset="-122"/>
                <a:cs typeface="微软雅黑" panose="020B0503020204020204" pitchFamily="34" charset="-122"/>
                <a:sym typeface="+mn-lt"/>
              </a:rPr>
              <a:t>言</a:t>
            </a:r>
          </a:p>
        </p:txBody>
      </p:sp>
      <p:cxnSp>
        <p:nvCxnSpPr>
          <p:cNvPr id="23" name="直接连接符 22"/>
          <p:cNvCxnSpPr/>
          <p:nvPr/>
        </p:nvCxnSpPr>
        <p:spPr>
          <a:xfrm flipH="1">
            <a:off x="2731474" y="1271580"/>
            <a:ext cx="0" cy="3098800"/>
          </a:xfrm>
          <a:prstGeom prst="line">
            <a:avLst/>
          </a:prstGeom>
          <a:ln w="12700">
            <a:solidFill>
              <a:srgbClr val="FFEAA2"/>
            </a:solidFill>
          </a:ln>
        </p:spPr>
        <p:style>
          <a:lnRef idx="1">
            <a:schemeClr val="accent1"/>
          </a:lnRef>
          <a:fillRef idx="0">
            <a:schemeClr val="accent1"/>
          </a:fillRef>
          <a:effectRef idx="0">
            <a:schemeClr val="accent1"/>
          </a:effectRef>
          <a:fontRef idx="minor">
            <a:schemeClr val="tx1"/>
          </a:fontRef>
        </p:style>
      </p:cxnSp>
      <p:pic>
        <p:nvPicPr>
          <p:cNvPr id="24" name="图片 2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10185253" y="4172818"/>
            <a:ext cx="2006747" cy="2080354"/>
          </a:xfrm>
          <a:prstGeom prst="rect">
            <a:avLst/>
          </a:prstGeom>
        </p:spPr>
      </p:pic>
      <p:pic>
        <p:nvPicPr>
          <p:cNvPr id="25" name="图片 24"/>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1697672" y="5120898"/>
            <a:ext cx="8397551" cy="1222677"/>
          </a:xfrm>
          <a:prstGeom prst="rect">
            <a:avLst/>
          </a:prstGeom>
        </p:spPr>
      </p:pic>
      <p:pic>
        <p:nvPicPr>
          <p:cNvPr id="26" name="图片 25"/>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0" y="4895584"/>
            <a:ext cx="12192000" cy="1951132"/>
          </a:xfrm>
          <a:prstGeom prst="rect">
            <a:avLst/>
          </a:prstGeom>
        </p:spPr>
      </p:pic>
      <p:pic>
        <p:nvPicPr>
          <p:cNvPr id="27" name="图片 2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271649" y="3968064"/>
            <a:ext cx="3910929" cy="2080354"/>
          </a:xfrm>
          <a:prstGeom prst="rect">
            <a:avLst/>
          </a:prstGeom>
        </p:spPr>
      </p:pic>
      <p:sp>
        <p:nvSpPr>
          <p:cNvPr id="29" name="矩形 28"/>
          <p:cNvSpPr/>
          <p:nvPr/>
        </p:nvSpPr>
        <p:spPr>
          <a:xfrm>
            <a:off x="3197936" y="592448"/>
            <a:ext cx="7416823" cy="4239751"/>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2000">
                <a:solidFill>
                  <a:srgbClr val="FFEAA2"/>
                </a:solidFill>
                <a:latin typeface="微软雅黑" panose="020B0503020204020204" pitchFamily="34" charset="-122"/>
                <a:ea typeface="微软雅黑" panose="020B0503020204020204" pitchFamily="34" charset="-122"/>
              </a:rPr>
              <a:t>习近平总书记在总结党做好民族工作宝贵经验时深刻指出，“必须构筑中华民族共有精神家园，使各民族人心归聚、精神相依，形成人心凝聚、团结奋进的强大精神纽带”。中华民族共有精神家园是中华民族赖以生存和发展的精神世界，是整个中华民族共同依托、共同传承、共同发扬的文化精神、道德规范、价值体系和情感观念的总和，是中华民族生生不息、团结奋进的动力源泉。</a:t>
            </a:r>
          </a:p>
        </p:txBody>
      </p:sp>
      <p:sp>
        <p:nvSpPr>
          <p:cNvPr id="2" name="文本框 1"/>
          <p:cNvSpPr txBox="1"/>
          <p:nvPr/>
        </p:nvSpPr>
        <p:spPr>
          <a:xfrm>
            <a:off x="3197936" y="375511"/>
            <a:ext cx="1457110" cy="230832"/>
          </a:xfrm>
          <a:prstGeom prst="rect">
            <a:avLst/>
          </a:prstGeom>
          <a:noFill/>
        </p:spPr>
        <p:txBody>
          <a:bodyPr wrap="square" rtlCol="0">
            <a:spAutoFit/>
          </a:bodyPr>
          <a:lstStyle/>
          <a:p>
            <a:r>
              <a:rPr lang="en-US" altLang="zh-CN" sz="900" dirty="0">
                <a:solidFill>
                  <a:srgbClr val="DE0009"/>
                </a:solidFill>
              </a:rPr>
              <a:t>https://www.ypppt.com/</a:t>
            </a:r>
            <a:endParaRPr lang="zh-CN" altLang="en-US" sz="900" dirty="0">
              <a:solidFill>
                <a:srgbClr val="DE0009"/>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down)">
                                      <p:cBhvr>
                                        <p:cTn id="11" dur="500"/>
                                        <p:tgtEl>
                                          <p:spTgt spid="25"/>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wipe(down)">
                                      <p:cBhvr>
                                        <p:cTn id="15" dur="500"/>
                                        <p:tgtEl>
                                          <p:spTgt spid="27"/>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down)">
                                      <p:cBhvr>
                                        <p:cTn id="19" dur="500"/>
                                        <p:tgtEl>
                                          <p:spTgt spid="24"/>
                                        </p:tgtEl>
                                      </p:cBhvr>
                                    </p:animEffect>
                                  </p:childTnLst>
                                </p:cTn>
                              </p:par>
                            </p:childTnLst>
                          </p:cTn>
                        </p:par>
                        <p:par>
                          <p:cTn id="20" fill="hold" nodeType="afterGroup">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par>
                                <p:cTn id="24" presetID="10" presetClass="entr" presetSubtype="0"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par>
                          <p:cTn id="27" fill="hold" nodeType="afterGroup">
                            <p:stCondLst>
                              <p:cond delay="2500"/>
                            </p:stCondLst>
                            <p:childTnLst>
                              <p:par>
                                <p:cTn id="28" presetID="17" presetClass="entr" presetSubtype="10" fill="hold" grpId="0" nodeType="after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p:cTn id="30" dur="500" fill="hold"/>
                                        <p:tgtEl>
                                          <p:spTgt spid="22"/>
                                        </p:tgtEl>
                                        <p:attrNameLst>
                                          <p:attrName>ppt_w</p:attrName>
                                        </p:attrNameLst>
                                      </p:cBhvr>
                                      <p:tavLst>
                                        <p:tav tm="0">
                                          <p:val>
                                            <p:fltVal val="0"/>
                                          </p:val>
                                        </p:tav>
                                        <p:tav tm="100000">
                                          <p:val>
                                            <p:strVal val="#ppt_w"/>
                                          </p:val>
                                        </p:tav>
                                      </p:tavLst>
                                    </p:anim>
                                    <p:anim calcmode="lin" valueType="num">
                                      <p:cBhvr>
                                        <p:cTn id="31" dur="500" fill="hold"/>
                                        <p:tgtEl>
                                          <p:spTgt spid="22"/>
                                        </p:tgtEl>
                                        <p:attrNameLst>
                                          <p:attrName>ppt_h</p:attrName>
                                        </p:attrNameLst>
                                      </p:cBhvr>
                                      <p:tavLst>
                                        <p:tav tm="0">
                                          <p:val>
                                            <p:strVal val="#ppt_h"/>
                                          </p:val>
                                        </p:tav>
                                        <p:tav tm="100000">
                                          <p:val>
                                            <p:strVal val="#ppt_h"/>
                                          </p:val>
                                        </p:tav>
                                      </p:tavLst>
                                    </p:anim>
                                  </p:childTnLst>
                                </p:cTn>
                              </p:par>
                            </p:childTnLst>
                          </p:cTn>
                        </p:par>
                        <p:par>
                          <p:cTn id="32" fill="hold" nodeType="afterGroup">
                            <p:stCondLst>
                              <p:cond delay="3000"/>
                            </p:stCondLst>
                            <p:childTnLst>
                              <p:par>
                                <p:cTn id="33" presetID="16" presetClass="entr" presetSubtype="42" fill="hold"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arn(outHorizontal)">
                                      <p:cBhvr>
                                        <p:cTn id="35" dur="500"/>
                                        <p:tgtEl>
                                          <p:spTgt spid="23"/>
                                        </p:tgtEl>
                                      </p:cBhvr>
                                    </p:animEffect>
                                  </p:childTnLst>
                                </p:cTn>
                              </p:par>
                            </p:childTnLst>
                          </p:cTn>
                        </p:par>
                        <p:par>
                          <p:cTn id="36" fill="hold" nodeType="afterGroup">
                            <p:stCondLst>
                              <p:cond delay="3500"/>
                            </p:stCondLst>
                            <p:childTnLst>
                              <p:par>
                                <p:cTn id="37" presetID="22" presetClass="entr" presetSubtype="1" fill="hold" grpId="0" nodeType="after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wipe(up)">
                                      <p:cBhvr>
                                        <p:cTn id="3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9"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38" name="矩形 37"/>
          <p:cNvSpPr/>
          <p:nvPr/>
        </p:nvSpPr>
        <p:spPr>
          <a:xfrm>
            <a:off x="345440"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标题 2"/>
          <p:cNvSpPr>
            <a:spLocks noGrp="1" noChangeArrowheads="1"/>
          </p:cNvSpPr>
          <p:nvPr>
            <p:custDataLst>
              <p:tags r:id="rId1"/>
            </p:custDataLst>
          </p:nvPr>
        </p:nvSpPr>
        <p:spPr bwMode="auto">
          <a:xfrm>
            <a:off x="2058670" y="693420"/>
            <a:ext cx="9019540"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lnSpc>
                <a:spcPct val="100000"/>
              </a:lnSpc>
              <a:spcBef>
                <a:spcPct val="0"/>
              </a:spcBef>
              <a:buClrTx/>
              <a:buNone/>
            </a:pPr>
            <a:r>
              <a:rPr lang="zh-CN" altLang="en-US" sz="1800" b="1">
                <a:solidFill>
                  <a:srgbClr val="D71F1B"/>
                </a:solidFill>
                <a:latin typeface="微软雅黑" panose="020B0503020204020204" pitchFamily="34" charset="-122"/>
                <a:cs typeface="+mn-ea"/>
                <a:sym typeface="+mn-lt"/>
              </a:rPr>
              <a:t>中华民族共有精神家园体现在中华民族从自在到自觉再到自信的标志性事件中，</a:t>
            </a:r>
          </a:p>
          <a:p>
            <a:pPr>
              <a:lnSpc>
                <a:spcPct val="100000"/>
              </a:lnSpc>
              <a:spcBef>
                <a:spcPct val="0"/>
              </a:spcBef>
              <a:buClrTx/>
              <a:buNone/>
            </a:pPr>
            <a:r>
              <a:rPr lang="zh-CN" altLang="en-US" sz="1800" b="1">
                <a:solidFill>
                  <a:srgbClr val="D71F1B"/>
                </a:solidFill>
                <a:latin typeface="微软雅黑" panose="020B0503020204020204" pitchFamily="34" charset="-122"/>
                <a:cs typeface="+mn-ea"/>
                <a:sym typeface="+mn-lt"/>
              </a:rPr>
              <a:t>是铸牢中华民族共同体意识的思想基础</a:t>
            </a:r>
          </a:p>
        </p:txBody>
      </p:sp>
      <p:pic>
        <p:nvPicPr>
          <p:cNvPr id="40" name="图片 3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pic>
        <p:nvPicPr>
          <p:cNvPr id="13" name="图片 1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095256" y="3293515"/>
            <a:ext cx="2820520" cy="3371271"/>
          </a:xfrm>
          <a:prstGeom prst="rect">
            <a:avLst/>
          </a:prstGeom>
        </p:spPr>
      </p:pic>
      <p:sp>
        <p:nvSpPr>
          <p:cNvPr id="12" name="矩形 11"/>
          <p:cNvSpPr/>
          <p:nvPr/>
        </p:nvSpPr>
        <p:spPr>
          <a:xfrm>
            <a:off x="982980" y="3286125"/>
            <a:ext cx="8054340" cy="3105150"/>
          </a:xfrm>
          <a:prstGeom prst="rect">
            <a:avLst/>
          </a:prstGeom>
        </p:spPr>
        <p:txBody>
          <a:bodyPr wrap="square">
            <a:spAutoFit/>
          </a:bodyPr>
          <a:lstStyle/>
          <a:p>
            <a:pPr marL="285750" indent="-285750" algn="just">
              <a:lnSpc>
                <a:spcPct val="140000"/>
              </a:lnSpc>
              <a:buFont typeface="Arial" panose="020B0604020202020204" pitchFamily="34" charset="0"/>
              <a:buChar char="•"/>
              <a:defRPr/>
            </a:pPr>
            <a:r>
              <a:rPr lang="zh-CN" altLang="en-US" sz="140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中华民族共同体意识由被唤醒走向觉醒，中华民族由“自在”“自觉”到“自信”，许多标志性事件极大影响了中华民族共同体意识的形成和伟大复兴的进程。比如，鸦片战争、甲午战争从某种角度上催生了中华民族意识的启蒙和初步觉醒；辛亥革命极大促进了中华民族的思想解放，为民族复兴探索了道路；五四运动实现了中华民族第一次全面觉醒，为民族复兴带来强大思想武器；中国共产党成立是中华民族的命运转折点，民族复兴有了坚强领导，开辟了正确道路；抗日战争唤起了高涨的民族意识，是中华民族从近代以来陷入深重危机走向伟大复兴的历史转折点；新中国成立实现了民族独立，是中华民族由弱到强的转折点，为伟大复兴创造了根本社会条件；改革开放是中华民族伟大复兴的关键一招，为复兴提供了充满新的活力的体制保证和快速发展的物质条件；全面建成小康社会是中华民族伟大复兴的关键一步，实现民族复兴进入了不可逆转的历史进程。</a:t>
            </a:r>
          </a:p>
        </p:txBody>
      </p:sp>
      <p:grpSp>
        <p:nvGrpSpPr>
          <p:cNvPr id="9" name="组合 8"/>
          <p:cNvGrpSpPr/>
          <p:nvPr/>
        </p:nvGrpSpPr>
        <p:grpSpPr>
          <a:xfrm>
            <a:off x="982980" y="1892300"/>
            <a:ext cx="9311005" cy="1110670"/>
            <a:chOff x="1070429" y="3677893"/>
            <a:chExt cx="2386823" cy="2366352"/>
          </a:xfrm>
        </p:grpSpPr>
        <p:sp>
          <p:nvSpPr>
            <p:cNvPr id="10" name="矩形: 圆角 7"/>
            <p:cNvSpPr/>
            <p:nvPr/>
          </p:nvSpPr>
          <p:spPr>
            <a:xfrm>
              <a:off x="1070429" y="3884791"/>
              <a:ext cx="2386823" cy="1993494"/>
            </a:xfrm>
            <a:prstGeom prst="roundRect">
              <a:avLst>
                <a:gd name="adj" fmla="val 9253"/>
              </a:avLst>
            </a:prstGeom>
            <a:solidFill>
              <a:srgbClr val="C00000"/>
            </a:solidFill>
            <a:ln w="12700" cap="flat" cmpd="sng" algn="ctr">
              <a:solidFill>
                <a:srgbClr val="C00000"/>
              </a:solidFill>
              <a:prstDash val="solid"/>
              <a:miter lim="800000"/>
            </a:ln>
            <a:effectLst/>
          </p:spPr>
          <p:txBody>
            <a:bodyPr rtlCol="0" anchor="ctr"/>
            <a:lstStyle/>
            <a:p>
              <a:endParaRPr lang="zh-CN" altLang="en-US" sz="2400" b="1" kern="0">
                <a:solidFill>
                  <a:prstClr val="white"/>
                </a:solidFill>
                <a:latin typeface="阿里巴巴普惠体" panose="00020600040101010101" pitchFamily="18" charset="-122"/>
                <a:ea typeface="阿里巴巴普惠体" panose="00020600040101010101" pitchFamily="18" charset="-122"/>
                <a:cs typeface="阿里巴巴普惠体" panose="00020600040101010101" pitchFamily="18" charset="-122"/>
                <a:sym typeface="Arial" panose="020B0604020202020204" pitchFamily="34" charset="0"/>
              </a:endParaRPr>
            </a:p>
          </p:txBody>
        </p:sp>
        <p:sp>
          <p:nvSpPr>
            <p:cNvPr id="11" name="矩形: 圆角 11"/>
            <p:cNvSpPr/>
            <p:nvPr/>
          </p:nvSpPr>
          <p:spPr>
            <a:xfrm>
              <a:off x="1070429" y="3677893"/>
              <a:ext cx="2386776" cy="2366352"/>
            </a:xfrm>
            <a:prstGeom prst="roundRect">
              <a:avLst>
                <a:gd name="adj" fmla="val 29014"/>
              </a:avLst>
            </a:prstGeom>
          </p:spPr>
          <p:txBody>
            <a:bodyPr wrap="square">
              <a:spAutoFit/>
            </a:bodyPr>
            <a:lstStyle/>
            <a:p>
              <a:pPr>
                <a:lnSpc>
                  <a:spcPct val="90000"/>
                </a:lnSpc>
              </a:pPr>
              <a:r>
                <a:rPr lang="zh-CN" altLang="en-US" sz="2000" spc="30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中华民族延续了几千年，作为“自在实体”早已存在，但是“中华民族”一词的出现始于近代，中华民族意识的产生始于近代，中华民族命运的大转折也始于近代。</a:t>
              </a:r>
            </a:p>
          </p:txBody>
        </p:sp>
      </p:gr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par>
                          <p:cTn id="14" fill="hold" nodeType="afterGroup">
                            <p:stCondLst>
                              <p:cond delay="1500"/>
                            </p:stCondLst>
                            <p:childTnLst>
                              <p:par>
                                <p:cTn id="15" presetID="31" presetClass="entr" presetSubtype="0"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1000" fill="hold"/>
                                        <p:tgtEl>
                                          <p:spTgt spid="9"/>
                                        </p:tgtEl>
                                        <p:attrNameLst>
                                          <p:attrName>ppt_w</p:attrName>
                                        </p:attrNameLst>
                                      </p:cBhvr>
                                      <p:tavLst>
                                        <p:tav tm="0">
                                          <p:val>
                                            <p:fltVal val="0"/>
                                          </p:val>
                                        </p:tav>
                                        <p:tav tm="100000">
                                          <p:val>
                                            <p:strVal val="#ppt_w"/>
                                          </p:val>
                                        </p:tav>
                                      </p:tavLst>
                                    </p:anim>
                                    <p:anim calcmode="lin" valueType="num">
                                      <p:cBhvr>
                                        <p:cTn id="18" dur="1000" fill="hold"/>
                                        <p:tgtEl>
                                          <p:spTgt spid="9"/>
                                        </p:tgtEl>
                                        <p:attrNameLst>
                                          <p:attrName>ppt_h</p:attrName>
                                        </p:attrNameLst>
                                      </p:cBhvr>
                                      <p:tavLst>
                                        <p:tav tm="0">
                                          <p:val>
                                            <p:fltVal val="0"/>
                                          </p:val>
                                        </p:tav>
                                        <p:tav tm="100000">
                                          <p:val>
                                            <p:strVal val="#ppt_h"/>
                                          </p:val>
                                        </p:tav>
                                      </p:tavLst>
                                    </p:anim>
                                    <p:anim calcmode="lin" valueType="num">
                                      <p:cBhvr>
                                        <p:cTn id="19" dur="1000" fill="hold"/>
                                        <p:tgtEl>
                                          <p:spTgt spid="9"/>
                                        </p:tgtEl>
                                        <p:attrNameLst>
                                          <p:attrName>style.rotation</p:attrName>
                                        </p:attrNameLst>
                                      </p:cBhvr>
                                      <p:tavLst>
                                        <p:tav tm="0">
                                          <p:val>
                                            <p:fltVal val="90"/>
                                          </p:val>
                                        </p:tav>
                                        <p:tav tm="100000">
                                          <p:val>
                                            <p:fltVal val="0"/>
                                          </p:val>
                                        </p:tav>
                                      </p:tavLst>
                                    </p:anim>
                                    <p:animEffect transition="in" filter="fade">
                                      <p:cBhvr>
                                        <p:cTn id="2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38" name="矩形 37"/>
          <p:cNvSpPr/>
          <p:nvPr/>
        </p:nvSpPr>
        <p:spPr>
          <a:xfrm>
            <a:off x="345440"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标题 2"/>
          <p:cNvSpPr>
            <a:spLocks noGrp="1" noChangeArrowheads="1"/>
          </p:cNvSpPr>
          <p:nvPr>
            <p:custDataLst>
              <p:tags r:id="rId1"/>
            </p:custDataLst>
          </p:nvPr>
        </p:nvSpPr>
        <p:spPr bwMode="auto">
          <a:xfrm>
            <a:off x="2058670" y="693420"/>
            <a:ext cx="9019540"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lnSpc>
                <a:spcPct val="100000"/>
              </a:lnSpc>
              <a:spcBef>
                <a:spcPct val="0"/>
              </a:spcBef>
              <a:buClrTx/>
              <a:buNone/>
            </a:pPr>
            <a:r>
              <a:rPr lang="zh-CN" altLang="en-US" sz="1800" b="1">
                <a:solidFill>
                  <a:srgbClr val="D71F1B"/>
                </a:solidFill>
                <a:latin typeface="微软雅黑" panose="020B0503020204020204" pitchFamily="34" charset="-122"/>
                <a:cs typeface="+mn-ea"/>
                <a:sym typeface="+mn-lt"/>
              </a:rPr>
              <a:t>中华民族共有精神家园体现在中华民族从自在到自觉再到自信的标志性事件中，</a:t>
            </a:r>
          </a:p>
          <a:p>
            <a:pPr>
              <a:lnSpc>
                <a:spcPct val="100000"/>
              </a:lnSpc>
              <a:spcBef>
                <a:spcPct val="0"/>
              </a:spcBef>
              <a:buClrTx/>
              <a:buNone/>
            </a:pPr>
            <a:r>
              <a:rPr lang="zh-CN" altLang="en-US" sz="1800" b="1">
                <a:solidFill>
                  <a:srgbClr val="D71F1B"/>
                </a:solidFill>
                <a:latin typeface="微软雅黑" panose="020B0503020204020204" pitchFamily="34" charset="-122"/>
                <a:cs typeface="+mn-ea"/>
                <a:sym typeface="+mn-lt"/>
              </a:rPr>
              <a:t>是铸牢中华民族共同体意识的思想基础</a:t>
            </a:r>
          </a:p>
        </p:txBody>
      </p:sp>
      <p:pic>
        <p:nvPicPr>
          <p:cNvPr id="40" name="图片 3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pic>
        <p:nvPicPr>
          <p:cNvPr id="13" name="图片 1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095256" y="3293515"/>
            <a:ext cx="2820520" cy="3371271"/>
          </a:xfrm>
          <a:prstGeom prst="rect">
            <a:avLst/>
          </a:prstGeom>
        </p:spPr>
      </p:pic>
      <p:sp>
        <p:nvSpPr>
          <p:cNvPr id="12" name="矩形 11"/>
          <p:cNvSpPr/>
          <p:nvPr/>
        </p:nvSpPr>
        <p:spPr>
          <a:xfrm>
            <a:off x="1198245" y="3429635"/>
            <a:ext cx="7571740" cy="2428240"/>
          </a:xfrm>
          <a:prstGeom prst="rect">
            <a:avLst/>
          </a:prstGeom>
        </p:spPr>
        <p:txBody>
          <a:bodyPr wrap="square">
            <a:spAutoFit/>
          </a:bodyPr>
          <a:lstStyle/>
          <a:p>
            <a:pPr marL="285750" indent="-285750" algn="just">
              <a:lnSpc>
                <a:spcPct val="190000"/>
              </a:lnSpc>
              <a:buFont typeface="Arial" panose="020B0604020202020204" pitchFamily="34" charset="0"/>
              <a:buChar char="•"/>
              <a:defRPr/>
            </a:pPr>
            <a:r>
              <a:rPr lang="zh-CN" altLang="en-US" sz="160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中华民族共同体意识的形成和发展呈渐进式特点，始终处于核心位置、发挥着基础作用，是其他因素发挥作用的关键变量。中华民族所处的外部环境越艰难，中华民族共同体意识越强烈，内部凝聚力就越强。这些标志性事件生动展现了中华民族近代以来的斗争史、发展史、进步史，是中华民族共有精神家园的生长节点。</a:t>
            </a:r>
          </a:p>
        </p:txBody>
      </p:sp>
      <p:grpSp>
        <p:nvGrpSpPr>
          <p:cNvPr id="9" name="组合 8"/>
          <p:cNvGrpSpPr/>
          <p:nvPr/>
        </p:nvGrpSpPr>
        <p:grpSpPr>
          <a:xfrm>
            <a:off x="982980" y="1989410"/>
            <a:ext cx="9311005" cy="935666"/>
            <a:chOff x="1070429" y="3884791"/>
            <a:chExt cx="2386823" cy="1993494"/>
          </a:xfrm>
        </p:grpSpPr>
        <p:sp>
          <p:nvSpPr>
            <p:cNvPr id="10" name="矩形: 圆角 7"/>
            <p:cNvSpPr/>
            <p:nvPr/>
          </p:nvSpPr>
          <p:spPr>
            <a:xfrm>
              <a:off x="1070429" y="3884791"/>
              <a:ext cx="2386823" cy="1993494"/>
            </a:xfrm>
            <a:prstGeom prst="roundRect">
              <a:avLst>
                <a:gd name="adj" fmla="val 9253"/>
              </a:avLst>
            </a:prstGeom>
            <a:solidFill>
              <a:srgbClr val="C00000"/>
            </a:solidFill>
            <a:ln w="12700" cap="flat" cmpd="sng" algn="ctr">
              <a:solidFill>
                <a:srgbClr val="C00000"/>
              </a:solidFill>
              <a:prstDash val="solid"/>
              <a:miter lim="800000"/>
            </a:ln>
            <a:effectLst/>
          </p:spPr>
          <p:txBody>
            <a:bodyPr rtlCol="0" anchor="ctr"/>
            <a:lstStyle/>
            <a:p>
              <a:endParaRPr lang="zh-CN" altLang="en-US" sz="2400" b="1" kern="0">
                <a:solidFill>
                  <a:prstClr val="white"/>
                </a:solidFill>
                <a:latin typeface="阿里巴巴普惠体" panose="00020600040101010101" pitchFamily="18" charset="-122"/>
                <a:ea typeface="阿里巴巴普惠体" panose="00020600040101010101" pitchFamily="18" charset="-122"/>
                <a:cs typeface="阿里巴巴普惠体" panose="00020600040101010101" pitchFamily="18" charset="-122"/>
                <a:sym typeface="Arial" panose="020B0604020202020204" pitchFamily="34" charset="0"/>
              </a:endParaRPr>
            </a:p>
          </p:txBody>
        </p:sp>
        <p:sp>
          <p:nvSpPr>
            <p:cNvPr id="11" name="矩形: 圆角 11"/>
            <p:cNvSpPr/>
            <p:nvPr/>
          </p:nvSpPr>
          <p:spPr>
            <a:xfrm>
              <a:off x="1070429" y="3953888"/>
              <a:ext cx="2386776" cy="1807235"/>
            </a:xfrm>
            <a:prstGeom prst="roundRect">
              <a:avLst>
                <a:gd name="adj" fmla="val 29014"/>
              </a:avLst>
            </a:prstGeom>
          </p:spPr>
          <p:txBody>
            <a:bodyPr wrap="square">
              <a:spAutoFit/>
            </a:bodyPr>
            <a:lstStyle/>
            <a:p>
              <a:pPr>
                <a:lnSpc>
                  <a:spcPct val="100000"/>
                </a:lnSpc>
              </a:pPr>
              <a:r>
                <a:rPr lang="zh-CN" altLang="en-US" sz="2000" spc="30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启蒙与救亡是近代中国的两大主题，产生了中华民族共同体意识的启蒙觉醒与形成、中华民族复兴的萌发探索与实践两条交织的主线。</a:t>
              </a:r>
            </a:p>
          </p:txBody>
        </p:sp>
      </p:gr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par>
                          <p:cTn id="14" fill="hold" nodeType="afterGroup">
                            <p:stCondLst>
                              <p:cond delay="1500"/>
                            </p:stCondLst>
                            <p:childTnLst>
                              <p:par>
                                <p:cTn id="15" presetID="31" presetClass="entr" presetSubtype="0"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1000" fill="hold"/>
                                        <p:tgtEl>
                                          <p:spTgt spid="9"/>
                                        </p:tgtEl>
                                        <p:attrNameLst>
                                          <p:attrName>ppt_w</p:attrName>
                                        </p:attrNameLst>
                                      </p:cBhvr>
                                      <p:tavLst>
                                        <p:tav tm="0">
                                          <p:val>
                                            <p:fltVal val="0"/>
                                          </p:val>
                                        </p:tav>
                                        <p:tav tm="100000">
                                          <p:val>
                                            <p:strVal val="#ppt_w"/>
                                          </p:val>
                                        </p:tav>
                                      </p:tavLst>
                                    </p:anim>
                                    <p:anim calcmode="lin" valueType="num">
                                      <p:cBhvr>
                                        <p:cTn id="18" dur="1000" fill="hold"/>
                                        <p:tgtEl>
                                          <p:spTgt spid="9"/>
                                        </p:tgtEl>
                                        <p:attrNameLst>
                                          <p:attrName>ppt_h</p:attrName>
                                        </p:attrNameLst>
                                      </p:cBhvr>
                                      <p:tavLst>
                                        <p:tav tm="0">
                                          <p:val>
                                            <p:fltVal val="0"/>
                                          </p:val>
                                        </p:tav>
                                        <p:tav tm="100000">
                                          <p:val>
                                            <p:strVal val="#ppt_h"/>
                                          </p:val>
                                        </p:tav>
                                      </p:tavLst>
                                    </p:anim>
                                    <p:anim calcmode="lin" valueType="num">
                                      <p:cBhvr>
                                        <p:cTn id="19" dur="1000" fill="hold"/>
                                        <p:tgtEl>
                                          <p:spTgt spid="9"/>
                                        </p:tgtEl>
                                        <p:attrNameLst>
                                          <p:attrName>style.rotation</p:attrName>
                                        </p:attrNameLst>
                                      </p:cBhvr>
                                      <p:tavLst>
                                        <p:tav tm="0">
                                          <p:val>
                                            <p:fltVal val="90"/>
                                          </p:val>
                                        </p:tav>
                                        <p:tav tm="100000">
                                          <p:val>
                                            <p:fltVal val="0"/>
                                          </p:val>
                                        </p:tav>
                                      </p:tavLst>
                                    </p:anim>
                                    <p:animEffect transition="in" filter="fade">
                                      <p:cBhvr>
                                        <p:cTn id="2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534" y="0"/>
            <a:ext cx="12192000" cy="6858000"/>
          </a:xfrm>
          <a:prstGeom prst="rect">
            <a:avLst/>
          </a:prstGeom>
        </p:spPr>
      </p:pic>
      <p:pic>
        <p:nvPicPr>
          <p:cNvPr id="5" name="图片 4"/>
          <p:cNvPicPr>
            <a:picLocks noChangeAspect="1"/>
          </p:cNvPicPr>
          <p:nvPr/>
        </p:nvPicPr>
        <p:blipFill>
          <a:blip r:embed="rId4" cstate="email">
            <a:lum bright="70000" contrast="-70000"/>
            <a:extLst>
              <a:ext uri="{28A0092B-C50C-407E-A947-70E740481C1C}">
                <a14:useLocalDpi xmlns:a14="http://schemas.microsoft.com/office/drawing/2010/main"/>
              </a:ext>
            </a:extLst>
          </a:blip>
          <a:stretch>
            <a:fillRect/>
          </a:stretch>
        </p:blipFill>
        <p:spPr>
          <a:xfrm>
            <a:off x="10542597" y="375511"/>
            <a:ext cx="1312340" cy="1222677"/>
          </a:xfrm>
          <a:prstGeom prst="rect">
            <a:avLst/>
          </a:prstGeom>
        </p:spPr>
      </p:pic>
      <p:pic>
        <p:nvPicPr>
          <p:cNvPr id="9" name="图片 8"/>
          <p:cNvPicPr>
            <a:picLocks noChangeAspect="1"/>
          </p:cNvPicPr>
          <p:nvPr/>
        </p:nvPicPr>
        <p:blipFill>
          <a:blip r:embed="rId5" cstate="email">
            <a:lum bright="70000" contrast="-70000"/>
            <a:extLst>
              <a:ext uri="{28A0092B-C50C-407E-A947-70E740481C1C}">
                <a14:useLocalDpi xmlns:a14="http://schemas.microsoft.com/office/drawing/2010/main"/>
              </a:ext>
            </a:extLst>
          </a:blip>
          <a:stretch>
            <a:fillRect/>
          </a:stretch>
        </p:blipFill>
        <p:spPr>
          <a:xfrm>
            <a:off x="271649" y="2565714"/>
            <a:ext cx="1072166" cy="998913"/>
          </a:xfrm>
          <a:prstGeom prst="rect">
            <a:avLst/>
          </a:prstGeom>
        </p:spPr>
      </p:pic>
      <p:sp>
        <p:nvSpPr>
          <p:cNvPr id="10" name="矩形 9"/>
          <p:cNvSpPr/>
          <p:nvPr/>
        </p:nvSpPr>
        <p:spPr>
          <a:xfrm>
            <a:off x="1542415" y="2420620"/>
            <a:ext cx="9342120" cy="2168525"/>
          </a:xfrm>
          <a:prstGeom prst="rect">
            <a:avLst/>
          </a:prstGeom>
        </p:spPr>
        <p:txBody>
          <a:bodyPr wrap="square">
            <a:spAutoFit/>
          </a:bodyPr>
          <a:lstStyle/>
          <a:p>
            <a:pPr algn="ctr">
              <a:lnSpc>
                <a:spcPct val="100000"/>
              </a:lnSpc>
            </a:pPr>
            <a:r>
              <a:rPr lang="zh-CN" altLang="en-US" sz="4500" b="1">
                <a:solidFill>
                  <a:srgbClr val="FFEAA2"/>
                </a:solidFill>
                <a:latin typeface="+mn-ea"/>
                <a:cs typeface="+mn-ea"/>
                <a:sym typeface="+mn-lt"/>
              </a:rPr>
              <a:t>中华民族共有精神家园架构在伟大民族精神支柱之上，是中华民族永续发展的力量源泉</a:t>
            </a:r>
          </a:p>
        </p:txBody>
      </p:sp>
      <p:sp>
        <p:nvSpPr>
          <p:cNvPr id="11" name="矩形 10"/>
          <p:cNvSpPr/>
          <p:nvPr/>
        </p:nvSpPr>
        <p:spPr>
          <a:xfrm>
            <a:off x="4623643" y="1227944"/>
            <a:ext cx="3180080" cy="922020"/>
          </a:xfrm>
          <a:prstGeom prst="rect">
            <a:avLst/>
          </a:prstGeom>
        </p:spPr>
        <p:txBody>
          <a:bodyPr wrap="none">
            <a:spAutoFit/>
          </a:bodyPr>
          <a:lstStyle/>
          <a:p>
            <a:pPr algn="ctr">
              <a:lnSpc>
                <a:spcPct val="90000"/>
              </a:lnSpc>
            </a:pPr>
            <a:r>
              <a:rPr lang="zh-CN" altLang="en-US" sz="6000" b="1" spc="-100">
                <a:solidFill>
                  <a:srgbClr val="FFEAA2"/>
                </a:solidFill>
                <a:effectLst>
                  <a:outerShdw blurRad="38100" dist="38100" dir="2700000" algn="tl">
                    <a:srgbClr val="000000">
                      <a:alpha val="43137"/>
                    </a:srgbClr>
                  </a:outerShdw>
                </a:effectLst>
                <a:latin typeface="+mn-ea"/>
                <a:cs typeface="+mn-ea"/>
                <a:sym typeface="+mn-lt"/>
              </a:rPr>
              <a:t>第五部分</a:t>
            </a:r>
          </a:p>
        </p:txBody>
      </p:sp>
      <p:pic>
        <p:nvPicPr>
          <p:cNvPr id="12" name="图片 1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10185253" y="4172818"/>
            <a:ext cx="2006747" cy="2080354"/>
          </a:xfrm>
          <a:prstGeom prst="rect">
            <a:avLst/>
          </a:prstGeom>
        </p:spPr>
      </p:pic>
      <p:pic>
        <p:nvPicPr>
          <p:cNvPr id="13" name="图片 12"/>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1697672" y="5120898"/>
            <a:ext cx="8397551" cy="1222677"/>
          </a:xfrm>
          <a:prstGeom prst="rect">
            <a:avLst/>
          </a:prstGeom>
        </p:spPr>
      </p:pic>
      <p:pic>
        <p:nvPicPr>
          <p:cNvPr id="14" name="图片 1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0" y="4895584"/>
            <a:ext cx="12192000" cy="1951132"/>
          </a:xfrm>
          <a:prstGeom prst="rect">
            <a:avLst/>
          </a:prstGeom>
        </p:spPr>
      </p:pic>
      <p:pic>
        <p:nvPicPr>
          <p:cNvPr id="15" name="图片 14"/>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5240" y="4470400"/>
            <a:ext cx="2770505" cy="20802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childTnLst>
                          </p:cTn>
                        </p:par>
                        <p:par>
                          <p:cTn id="20" fill="hold" nodeType="afterGroup">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par>
                                <p:cTn id="24" presetID="10" presetClass="entr" presetSubtype="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par>
                          <p:cTn id="27" fill="hold" nodeType="afterGroup">
                            <p:stCondLst>
                              <p:cond delay="2500"/>
                            </p:stCondLst>
                            <p:childTnLst>
                              <p:par>
                                <p:cTn id="28" presetID="23" presetClass="entr" presetSubtype="36" fill="hold" grpId="0" nodeType="afterEffect">
                                  <p:stCondLst>
                                    <p:cond delay="0"/>
                                  </p:stCondLst>
                                  <p:iterate type="lt">
                                    <p:tmPct val="10000"/>
                                  </p:iterate>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strVal val="(6*min(max(#ppt_w*#ppt_h,.3),1)-7.4)/-.7*#ppt_w"/>
                                          </p:val>
                                        </p:tav>
                                        <p:tav tm="100000">
                                          <p:val>
                                            <p:strVal val="#ppt_w"/>
                                          </p:val>
                                        </p:tav>
                                      </p:tavLst>
                                    </p:anim>
                                    <p:anim calcmode="lin" valueType="num">
                                      <p:cBhvr>
                                        <p:cTn id="31" dur="500" fill="hold"/>
                                        <p:tgtEl>
                                          <p:spTgt spid="11"/>
                                        </p:tgtEl>
                                        <p:attrNameLst>
                                          <p:attrName>ppt_h</p:attrName>
                                        </p:attrNameLst>
                                      </p:cBhvr>
                                      <p:tavLst>
                                        <p:tav tm="0">
                                          <p:val>
                                            <p:strVal val="(6*min(max(#ppt_w*#ppt_h,.3),1)-7.4)/-.7*#ppt_h"/>
                                          </p:val>
                                        </p:tav>
                                        <p:tav tm="100000">
                                          <p:val>
                                            <p:strVal val="#ppt_h"/>
                                          </p:val>
                                        </p:tav>
                                      </p:tavLst>
                                    </p:anim>
                                    <p:anim calcmode="lin" valueType="num">
                                      <p:cBhvr>
                                        <p:cTn id="32" dur="500" fill="hold"/>
                                        <p:tgtEl>
                                          <p:spTgt spid="11"/>
                                        </p:tgtEl>
                                        <p:attrNameLst>
                                          <p:attrName>ppt_x</p:attrName>
                                        </p:attrNameLst>
                                      </p:cBhvr>
                                      <p:tavLst>
                                        <p:tav tm="0">
                                          <p:val>
                                            <p:fltVal val="0.5"/>
                                          </p:val>
                                        </p:tav>
                                        <p:tav tm="100000">
                                          <p:val>
                                            <p:strVal val="#ppt_x"/>
                                          </p:val>
                                        </p:tav>
                                      </p:tavLst>
                                    </p:anim>
                                    <p:anim calcmode="lin" valueType="num">
                                      <p:cBhvr>
                                        <p:cTn id="33" dur="500" fill="hold"/>
                                        <p:tgtEl>
                                          <p:spTgt spid="11"/>
                                        </p:tgtEl>
                                        <p:attrNameLst>
                                          <p:attrName>ppt_y</p:attrName>
                                        </p:attrNameLst>
                                      </p:cBhvr>
                                      <p:tavLst>
                                        <p:tav tm="0">
                                          <p:val>
                                            <p:strVal val="1+(6*min(max(#ppt_w*#ppt_h,.3),1)-7.4)/-.7*#ppt_h/2"/>
                                          </p:val>
                                        </p:tav>
                                        <p:tav tm="100000">
                                          <p:val>
                                            <p:strVal val="#ppt_y"/>
                                          </p:val>
                                        </p:tav>
                                      </p:tavLst>
                                    </p:anim>
                                  </p:childTnLst>
                                </p:cTn>
                              </p:par>
                            </p:childTnLst>
                          </p:cTn>
                        </p:par>
                        <p:par>
                          <p:cTn id="34" fill="hold" nodeType="afterGroup">
                            <p:stCondLst>
                              <p:cond delay="3000"/>
                            </p:stCondLst>
                            <p:childTnLst>
                              <p:par>
                                <p:cTn id="35" presetID="23" presetClass="entr" presetSubtype="36" fill="hold" grpId="0" nodeType="afterEffect">
                                  <p:stCondLst>
                                    <p:cond delay="0"/>
                                  </p:stCondLst>
                                  <p:iterate type="lt">
                                    <p:tmPct val="10000"/>
                                  </p:iterate>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strVal val="(6*min(max(#ppt_w*#ppt_h,.3),1)-7.4)/-.7*#ppt_w"/>
                                          </p:val>
                                        </p:tav>
                                        <p:tav tm="100000">
                                          <p:val>
                                            <p:strVal val="#ppt_w"/>
                                          </p:val>
                                        </p:tav>
                                      </p:tavLst>
                                    </p:anim>
                                    <p:anim calcmode="lin" valueType="num">
                                      <p:cBhvr>
                                        <p:cTn id="38" dur="500" fill="hold"/>
                                        <p:tgtEl>
                                          <p:spTgt spid="10"/>
                                        </p:tgtEl>
                                        <p:attrNameLst>
                                          <p:attrName>ppt_h</p:attrName>
                                        </p:attrNameLst>
                                      </p:cBhvr>
                                      <p:tavLst>
                                        <p:tav tm="0">
                                          <p:val>
                                            <p:strVal val="(6*min(max(#ppt_w*#ppt_h,.3),1)-7.4)/-.7*#ppt_h"/>
                                          </p:val>
                                        </p:tav>
                                        <p:tav tm="100000">
                                          <p:val>
                                            <p:strVal val="#ppt_h"/>
                                          </p:val>
                                        </p:tav>
                                      </p:tavLst>
                                    </p:anim>
                                    <p:anim calcmode="lin" valueType="num">
                                      <p:cBhvr>
                                        <p:cTn id="39" dur="500" fill="hold"/>
                                        <p:tgtEl>
                                          <p:spTgt spid="10"/>
                                        </p:tgtEl>
                                        <p:attrNameLst>
                                          <p:attrName>ppt_x</p:attrName>
                                        </p:attrNameLst>
                                      </p:cBhvr>
                                      <p:tavLst>
                                        <p:tav tm="0">
                                          <p:val>
                                            <p:fltVal val="0.5"/>
                                          </p:val>
                                        </p:tav>
                                        <p:tav tm="100000">
                                          <p:val>
                                            <p:strVal val="#ppt_x"/>
                                          </p:val>
                                        </p:tav>
                                      </p:tavLst>
                                    </p:anim>
                                    <p:anim calcmode="lin" valueType="num">
                                      <p:cBhvr>
                                        <p:cTn id="40" dur="500" fill="hold"/>
                                        <p:tgtEl>
                                          <p:spTgt spid="10"/>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38" name="矩形 37"/>
          <p:cNvSpPr/>
          <p:nvPr/>
        </p:nvSpPr>
        <p:spPr>
          <a:xfrm>
            <a:off x="345440"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标题 2"/>
          <p:cNvSpPr>
            <a:spLocks noGrp="1" noChangeArrowheads="1"/>
          </p:cNvSpPr>
          <p:nvPr>
            <p:custDataLst>
              <p:tags r:id="rId1"/>
            </p:custDataLst>
          </p:nvPr>
        </p:nvSpPr>
        <p:spPr bwMode="auto">
          <a:xfrm>
            <a:off x="2058670" y="693420"/>
            <a:ext cx="9019540"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lnSpc>
                <a:spcPct val="100000"/>
              </a:lnSpc>
              <a:spcBef>
                <a:spcPct val="0"/>
              </a:spcBef>
              <a:buClrTx/>
              <a:buNone/>
            </a:pPr>
            <a:r>
              <a:rPr lang="zh-CN" altLang="en-US" sz="1800" b="1">
                <a:solidFill>
                  <a:srgbClr val="D71F1B"/>
                </a:solidFill>
                <a:latin typeface="微软雅黑" panose="020B0503020204020204" pitchFamily="34" charset="-122"/>
                <a:cs typeface="+mn-ea"/>
                <a:sym typeface="+mn-lt"/>
              </a:rPr>
              <a:t>中华民族共有精神家园架构在伟大民族精神支柱之上，是中华民族永续发展的力量源泉</a:t>
            </a:r>
          </a:p>
        </p:txBody>
      </p:sp>
      <p:pic>
        <p:nvPicPr>
          <p:cNvPr id="40" name="图片 3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grpSp>
        <p:nvGrpSpPr>
          <p:cNvPr id="47" name="组合 46"/>
          <p:cNvGrpSpPr/>
          <p:nvPr/>
        </p:nvGrpSpPr>
        <p:grpSpPr>
          <a:xfrm>
            <a:off x="1524000" y="2996565"/>
            <a:ext cx="9204325" cy="429260"/>
            <a:chOff x="1840023" y="2228509"/>
            <a:chExt cx="8079014" cy="376854"/>
          </a:xfrm>
        </p:grpSpPr>
        <p:pic>
          <p:nvPicPr>
            <p:cNvPr id="48" name="图片 4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057450" y="2228509"/>
              <a:ext cx="1439146" cy="376854"/>
            </a:xfrm>
            <a:prstGeom prst="rect">
              <a:avLst/>
            </a:prstGeom>
          </p:spPr>
        </p:pic>
        <p:cxnSp>
          <p:nvCxnSpPr>
            <p:cNvPr id="49" name="直接连接符 48"/>
            <p:cNvCxnSpPr/>
            <p:nvPr/>
          </p:nvCxnSpPr>
          <p:spPr>
            <a:xfrm>
              <a:off x="6666357" y="2398038"/>
              <a:ext cx="3252680" cy="0"/>
            </a:xfrm>
            <a:prstGeom prst="line">
              <a:avLst/>
            </a:prstGeom>
            <a:noFill/>
            <a:ln w="25400" cap="rnd" cmpd="sng" algn="ctr">
              <a:gradFill>
                <a:gsLst>
                  <a:gs pos="100000">
                    <a:srgbClr val="FBF9F9"/>
                  </a:gs>
                  <a:gs pos="0">
                    <a:srgbClr val="CB151D"/>
                  </a:gs>
                </a:gsLst>
                <a:lin ang="0" scaled="0"/>
              </a:gradFill>
              <a:prstDash val="solid"/>
              <a:miter lim="800000"/>
            </a:ln>
            <a:effectLst/>
          </p:spPr>
        </p:cxnSp>
        <p:cxnSp>
          <p:nvCxnSpPr>
            <p:cNvPr id="50" name="直接连接符 49"/>
            <p:cNvCxnSpPr/>
            <p:nvPr/>
          </p:nvCxnSpPr>
          <p:spPr>
            <a:xfrm flipH="1">
              <a:off x="1840023" y="2428261"/>
              <a:ext cx="2994311" cy="0"/>
            </a:xfrm>
            <a:prstGeom prst="line">
              <a:avLst/>
            </a:prstGeom>
            <a:noFill/>
            <a:ln w="25400" cap="rnd" cmpd="sng" algn="ctr">
              <a:gradFill>
                <a:gsLst>
                  <a:gs pos="100000">
                    <a:srgbClr val="FDFAFB"/>
                  </a:gs>
                  <a:gs pos="0">
                    <a:srgbClr val="CB151D"/>
                  </a:gs>
                </a:gsLst>
                <a:lin ang="0" scaled="0"/>
              </a:gradFill>
              <a:prstDash val="solid"/>
              <a:miter lim="800000"/>
            </a:ln>
            <a:effectLst/>
          </p:spPr>
        </p:cxnSp>
      </p:grpSp>
      <p:sp>
        <p:nvSpPr>
          <p:cNvPr id="51" name="矩形 50"/>
          <p:cNvSpPr/>
          <p:nvPr/>
        </p:nvSpPr>
        <p:spPr>
          <a:xfrm>
            <a:off x="1468755" y="3500755"/>
            <a:ext cx="9251950" cy="2453640"/>
          </a:xfrm>
          <a:prstGeom prst="rect">
            <a:avLst/>
          </a:prstGeom>
        </p:spPr>
        <p:txBody>
          <a:bodyPr wrap="square">
            <a:spAutoFit/>
          </a:bodyPr>
          <a:lstStyle/>
          <a:p>
            <a:pPr lvl="0">
              <a:lnSpc>
                <a:spcPct val="160000"/>
              </a:lnSpc>
              <a:buClr>
                <a:srgbClr val="CB232D"/>
              </a:buClr>
              <a:defRPr/>
            </a:pPr>
            <a:r>
              <a:rPr lang="zh-CN" altLang="en-US" sz="1600">
                <a:solidFill>
                  <a:sysClr val="windowText" lastClr="000000">
                    <a:lumMod val="75000"/>
                    <a:lumOff val="25000"/>
                  </a:sysClr>
                </a:solidFill>
                <a:latin typeface="微软雅黑" panose="020B0503020204020204" pitchFamily="34" charset="-122"/>
                <a:ea typeface="微软雅黑" panose="020B0503020204020204" pitchFamily="34" charset="-122"/>
                <a:cs typeface="等线" panose="02010600030101010101" charset="-122"/>
                <a:sym typeface="等线" panose="02010600030101010101" charset="-122"/>
              </a:rPr>
              <a:t>中华民族之所以历经磨难而绵延不绝、屡遭入侵而保持一统、文明历经数千年未曾中断，一个重要原因就是拥有能维系整个民族团结奋进的民族精神。在历史长河中，中华民族形成了以爱国主义为核心的团结统一、爱好和平、勤劳勇敢、自强不息的伟大民族精神，历代传承着厚德载物、天下为公、民为邦本、仁者爱人、诚实守信、道法自然、居安思危等精神财富。习近平总书记提出伟大创造精神、伟大奋斗精神、伟大团结精神、伟大梦想精神，不仅全面阐释了伟大民族精神的深刻内涵，而且赋予其新的时代意义，描绘出全党全国各族人民构建共同精神家园的美好图景。</a:t>
            </a:r>
          </a:p>
        </p:txBody>
      </p:sp>
      <p:grpSp>
        <p:nvGrpSpPr>
          <p:cNvPr id="59" name="Aitds2"/>
          <p:cNvGrpSpPr/>
          <p:nvPr/>
        </p:nvGrpSpPr>
        <p:grpSpPr>
          <a:xfrm>
            <a:off x="2200275" y="1916430"/>
            <a:ext cx="7788910" cy="975995"/>
            <a:chOff x="816" y="2304"/>
            <a:chExt cx="1440" cy="448"/>
          </a:xfrm>
        </p:grpSpPr>
        <p:sp>
          <p:nvSpPr>
            <p:cNvPr id="60" name="Aitds2-1"/>
            <p:cNvSpPr/>
            <p:nvPr/>
          </p:nvSpPr>
          <p:spPr bwMode="gray">
            <a:xfrm>
              <a:off x="901" y="2562"/>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1">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C0C0C0"/>
            </a:solidFill>
            <a:ln>
              <a:noFill/>
            </a:ln>
            <a:extLst>
              <a:ext uri="{91240B29-F687-4F45-9708-019B960494DF}">
                <a14:hiddenLine xmlns:a14="http://schemas.microsoft.com/office/drawing/2010/main" w="0">
                  <a:solidFill>
                    <a:srgbClr val="DF5908"/>
                  </a:solidFill>
                  <a:prstDash val="solid"/>
                  <a:round/>
                </a14:hiddenLine>
              </a:ext>
            </a:ex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阿里巴巴普惠体" panose="00020600040101010101" pitchFamily="18" charset="-122"/>
                <a:ea typeface="阿里巴巴普惠体" panose="00020600040101010101" pitchFamily="18" charset="-122"/>
              </a:endParaRPr>
            </a:p>
          </p:txBody>
        </p:sp>
        <p:sp>
          <p:nvSpPr>
            <p:cNvPr id="61" name="Aitds2-2"/>
            <p:cNvSpPr/>
            <p:nvPr/>
          </p:nvSpPr>
          <p:spPr bwMode="gray">
            <a:xfrm>
              <a:off x="816" y="2304"/>
              <a:ext cx="1440" cy="393"/>
            </a:xfrm>
            <a:prstGeom prst="rect">
              <a:avLst/>
            </a:prstGeom>
            <a:solidFill>
              <a:srgbClr val="C7000B"/>
            </a:solidFill>
            <a:ln>
              <a:noFill/>
            </a:ln>
            <a:effectLst/>
            <a:extLst>
              <a:ext uri="{91240B29-F687-4F45-9708-019B960494DF}">
                <a14:hiddenLine xmlns:a14="http://schemas.microsoft.com/office/drawing/2010/main" w="9525">
                  <a:solidFill>
                    <a:sysClr val="windowText" lastClr="000000"/>
                  </a:solidFill>
                  <a:miter lim="800000"/>
                  <a:headEnd/>
                  <a:tailEnd/>
                </a14:hiddenLine>
              </a:ext>
              <a:ext uri="{AF507438-7753-43E0-B8FC-AC1667EBCBE1}">
                <a14:hiddenEffects xmlns:a14="http://schemas.microsoft.com/office/drawing/2010/main">
                  <a:effectLst>
                    <a:outerShdw dist="76200" dir="10800000" kx="-3284103" algn="br" rotWithShape="0">
                      <a:srgbClr val="E7E6E6">
                        <a:alpha val="50000"/>
                      </a:srgbClr>
                    </a:outerShdw>
                  </a:effectLst>
                </a14:hiddenEffects>
              </a:ext>
            </a:extLst>
          </p:spPr>
          <p:txBody>
            <a:bodyPr wrap="none" anchor="ctr"/>
            <a:lstStyle/>
            <a:p>
              <a:pPr lvl="0" algn="ctr">
                <a:lnSpc>
                  <a:spcPct val="140000"/>
                </a:lnSpc>
                <a:defRPr/>
              </a:pPr>
              <a:r>
                <a:rPr lang="zh-CN" altLang="en-US">
                  <a:solidFill>
                    <a:sysClr val="window" lastClr="FFFFFF"/>
                  </a:solidFill>
                  <a:latin typeface="微软雅黑" panose="020B0503020204020204" pitchFamily="34" charset="-122"/>
                  <a:ea typeface="微软雅黑" panose="020B0503020204020204" pitchFamily="34" charset="-122"/>
                </a:rPr>
                <a:t>民族精神是民族赖以生存、共同生活、共同发展的精神支柱，</a:t>
              </a:r>
            </a:p>
            <a:p>
              <a:pPr lvl="0" algn="ctr">
                <a:lnSpc>
                  <a:spcPct val="140000"/>
                </a:lnSpc>
                <a:defRPr/>
              </a:pPr>
              <a:r>
                <a:rPr lang="zh-CN" altLang="en-US">
                  <a:solidFill>
                    <a:sysClr val="window" lastClr="FFFFFF"/>
                  </a:solidFill>
                  <a:latin typeface="微软雅黑" panose="020B0503020204020204" pitchFamily="34" charset="-122"/>
                  <a:ea typeface="微软雅黑" panose="020B0503020204020204" pitchFamily="34" charset="-122"/>
                </a:rPr>
                <a:t>是民族生命力、凝聚力和创造力的重要体现。</a:t>
              </a:r>
            </a:p>
          </p:txBody>
        </p:sp>
      </p:gr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59"/>
                                        </p:tgtEl>
                                        <p:attrNameLst>
                                          <p:attrName>style.visibility</p:attrName>
                                        </p:attrNameLst>
                                      </p:cBhvr>
                                      <p:to>
                                        <p:strVal val="visible"/>
                                      </p:to>
                                    </p:set>
                                    <p:anim calcmode="lin" valueType="num">
                                      <p:cBhvr>
                                        <p:cTn id="7" dur="1000" fill="hold"/>
                                        <p:tgtEl>
                                          <p:spTgt spid="59"/>
                                        </p:tgtEl>
                                        <p:attrNameLst>
                                          <p:attrName>ppt_w</p:attrName>
                                        </p:attrNameLst>
                                      </p:cBhvr>
                                      <p:tavLst>
                                        <p:tav tm="0">
                                          <p:val>
                                            <p:strVal val="#ppt_w*0.70"/>
                                          </p:val>
                                        </p:tav>
                                        <p:tav tm="100000">
                                          <p:val>
                                            <p:strVal val="#ppt_w"/>
                                          </p:val>
                                        </p:tav>
                                      </p:tavLst>
                                    </p:anim>
                                    <p:anim calcmode="lin" valueType="num">
                                      <p:cBhvr>
                                        <p:cTn id="8" dur="1000" fill="hold"/>
                                        <p:tgtEl>
                                          <p:spTgt spid="59"/>
                                        </p:tgtEl>
                                        <p:attrNameLst>
                                          <p:attrName>ppt_h</p:attrName>
                                        </p:attrNameLst>
                                      </p:cBhvr>
                                      <p:tavLst>
                                        <p:tav tm="0">
                                          <p:val>
                                            <p:strVal val="#ppt_h"/>
                                          </p:val>
                                        </p:tav>
                                        <p:tav tm="100000">
                                          <p:val>
                                            <p:strVal val="#ppt_h"/>
                                          </p:val>
                                        </p:tav>
                                      </p:tavLst>
                                    </p:anim>
                                    <p:animEffect transition="in" filter="fade">
                                      <p:cBhvr>
                                        <p:cTn id="9" dur="1000"/>
                                        <p:tgtEl>
                                          <p:spTgt spid="59"/>
                                        </p:tgtEl>
                                      </p:cBhvr>
                                    </p:animEffect>
                                  </p:childTnLst>
                                </p:cTn>
                              </p:par>
                            </p:childTnLst>
                          </p:cTn>
                        </p:par>
                        <p:par>
                          <p:cTn id="10" fill="hold" nodeType="afterGroup">
                            <p:stCondLst>
                              <p:cond delay="1000"/>
                            </p:stCondLst>
                            <p:childTnLst>
                              <p:par>
                                <p:cTn id="11" presetID="16" presetClass="entr" presetSubtype="37" fill="hold" nodeType="after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barn(outVertical)">
                                      <p:cBhvr>
                                        <p:cTn id="13" dur="500"/>
                                        <p:tgtEl>
                                          <p:spTgt spid="47"/>
                                        </p:tgtEl>
                                      </p:cBhvr>
                                    </p:animEffect>
                                  </p:childTnLst>
                                </p:cTn>
                              </p:par>
                            </p:childTnLst>
                          </p:cTn>
                        </p:par>
                        <p:par>
                          <p:cTn id="14" fill="hold" nodeType="afterGroup">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51"/>
                                        </p:tgtEl>
                                        <p:attrNameLst>
                                          <p:attrName>style.visibility</p:attrName>
                                        </p:attrNameLst>
                                      </p:cBhvr>
                                      <p:to>
                                        <p:strVal val="visible"/>
                                      </p:to>
                                    </p:set>
                                    <p:anim calcmode="lin" valueType="num">
                                      <p:cBhvr additive="base">
                                        <p:cTn id="17" dur="500" fill="hold"/>
                                        <p:tgtEl>
                                          <p:spTgt spid="51"/>
                                        </p:tgtEl>
                                        <p:attrNameLst>
                                          <p:attrName>ppt_x</p:attrName>
                                        </p:attrNameLst>
                                      </p:cBhvr>
                                      <p:tavLst>
                                        <p:tav tm="0">
                                          <p:val>
                                            <p:strVal val="#ppt_x"/>
                                          </p:val>
                                        </p:tav>
                                        <p:tav tm="100000">
                                          <p:val>
                                            <p:strVal val="#ppt_x"/>
                                          </p:val>
                                        </p:tav>
                                      </p:tavLst>
                                    </p:anim>
                                    <p:anim calcmode="lin" valueType="num">
                                      <p:cBhvr additive="base">
                                        <p:cTn id="18"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38" name="矩形 37"/>
          <p:cNvSpPr/>
          <p:nvPr/>
        </p:nvSpPr>
        <p:spPr>
          <a:xfrm>
            <a:off x="345440"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标题 2"/>
          <p:cNvSpPr>
            <a:spLocks noGrp="1" noChangeArrowheads="1"/>
          </p:cNvSpPr>
          <p:nvPr>
            <p:custDataLst>
              <p:tags r:id="rId1"/>
            </p:custDataLst>
          </p:nvPr>
        </p:nvSpPr>
        <p:spPr bwMode="auto">
          <a:xfrm>
            <a:off x="2058670" y="693420"/>
            <a:ext cx="9019540"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lnSpc>
                <a:spcPct val="100000"/>
              </a:lnSpc>
              <a:spcBef>
                <a:spcPct val="0"/>
              </a:spcBef>
              <a:buClrTx/>
              <a:buNone/>
            </a:pPr>
            <a:r>
              <a:rPr lang="zh-CN" altLang="en-US" sz="1800" b="1">
                <a:solidFill>
                  <a:srgbClr val="D71F1B"/>
                </a:solidFill>
                <a:latin typeface="微软雅黑" panose="020B0503020204020204" pitchFamily="34" charset="-122"/>
                <a:cs typeface="+mn-ea"/>
                <a:sym typeface="+mn-lt"/>
              </a:rPr>
              <a:t>中华民族共有精神家园架构在伟大民族精神支柱之上，是中华民族永续发展的力量源泉</a:t>
            </a:r>
          </a:p>
        </p:txBody>
      </p:sp>
      <p:pic>
        <p:nvPicPr>
          <p:cNvPr id="40" name="图片 3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grpSp>
        <p:nvGrpSpPr>
          <p:cNvPr id="47" name="组合 46"/>
          <p:cNvGrpSpPr/>
          <p:nvPr/>
        </p:nvGrpSpPr>
        <p:grpSpPr>
          <a:xfrm>
            <a:off x="1524000" y="3054350"/>
            <a:ext cx="9204325" cy="429260"/>
            <a:chOff x="1840023" y="2228509"/>
            <a:chExt cx="8079014" cy="376854"/>
          </a:xfrm>
        </p:grpSpPr>
        <p:pic>
          <p:nvPicPr>
            <p:cNvPr id="48" name="图片 4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057450" y="2228509"/>
              <a:ext cx="1439146" cy="376854"/>
            </a:xfrm>
            <a:prstGeom prst="rect">
              <a:avLst/>
            </a:prstGeom>
          </p:spPr>
        </p:pic>
        <p:cxnSp>
          <p:nvCxnSpPr>
            <p:cNvPr id="49" name="直接连接符 48"/>
            <p:cNvCxnSpPr/>
            <p:nvPr/>
          </p:nvCxnSpPr>
          <p:spPr>
            <a:xfrm>
              <a:off x="6666357" y="2398038"/>
              <a:ext cx="3252680" cy="0"/>
            </a:xfrm>
            <a:prstGeom prst="line">
              <a:avLst/>
            </a:prstGeom>
            <a:noFill/>
            <a:ln w="25400" cap="rnd" cmpd="sng" algn="ctr">
              <a:gradFill>
                <a:gsLst>
                  <a:gs pos="100000">
                    <a:srgbClr val="FBF9F9"/>
                  </a:gs>
                  <a:gs pos="0">
                    <a:srgbClr val="CB151D"/>
                  </a:gs>
                </a:gsLst>
                <a:lin ang="0" scaled="0"/>
              </a:gradFill>
              <a:prstDash val="solid"/>
              <a:miter lim="800000"/>
            </a:ln>
            <a:effectLst/>
          </p:spPr>
        </p:cxnSp>
        <p:cxnSp>
          <p:nvCxnSpPr>
            <p:cNvPr id="50" name="直接连接符 49"/>
            <p:cNvCxnSpPr/>
            <p:nvPr/>
          </p:nvCxnSpPr>
          <p:spPr>
            <a:xfrm flipH="1">
              <a:off x="1840023" y="2428261"/>
              <a:ext cx="2994311" cy="0"/>
            </a:xfrm>
            <a:prstGeom prst="line">
              <a:avLst/>
            </a:prstGeom>
            <a:noFill/>
            <a:ln w="25400" cap="rnd" cmpd="sng" algn="ctr">
              <a:gradFill>
                <a:gsLst>
                  <a:gs pos="100000">
                    <a:srgbClr val="FDFAFB"/>
                  </a:gs>
                  <a:gs pos="0">
                    <a:srgbClr val="CB151D"/>
                  </a:gs>
                </a:gsLst>
                <a:lin ang="0" scaled="0"/>
              </a:gradFill>
              <a:prstDash val="solid"/>
              <a:miter lim="800000"/>
            </a:ln>
            <a:effectLst/>
          </p:spPr>
        </p:cxnSp>
      </p:grpSp>
      <p:sp>
        <p:nvSpPr>
          <p:cNvPr id="51" name="矩形 50"/>
          <p:cNvSpPr/>
          <p:nvPr/>
        </p:nvSpPr>
        <p:spPr>
          <a:xfrm>
            <a:off x="1500505" y="3788410"/>
            <a:ext cx="9251950" cy="2059940"/>
          </a:xfrm>
          <a:prstGeom prst="rect">
            <a:avLst/>
          </a:prstGeom>
        </p:spPr>
        <p:txBody>
          <a:bodyPr wrap="square">
            <a:spAutoFit/>
          </a:bodyPr>
          <a:lstStyle/>
          <a:p>
            <a:pPr lvl="0">
              <a:lnSpc>
                <a:spcPct val="160000"/>
              </a:lnSpc>
              <a:buClr>
                <a:srgbClr val="CB232D"/>
              </a:buClr>
              <a:defRPr/>
            </a:pPr>
            <a:r>
              <a:rPr lang="zh-CN" altLang="en-US" sz="1600">
                <a:solidFill>
                  <a:sysClr val="windowText" lastClr="000000">
                    <a:lumMod val="75000"/>
                    <a:lumOff val="25000"/>
                  </a:sysClr>
                </a:solidFill>
                <a:latin typeface="微软雅黑" panose="020B0503020204020204" pitchFamily="34" charset="-122"/>
                <a:ea typeface="微软雅黑" panose="020B0503020204020204" pitchFamily="34" charset="-122"/>
                <a:cs typeface="等线" panose="02010600030101010101" charset="-122"/>
                <a:sym typeface="等线" panose="02010600030101010101" charset="-122"/>
              </a:rPr>
              <a:t>中国共产党人的精神谱系具有鲜明的民族性，是中华民族精神的时代成果，升华了中华民族精神。伟大民族精神，既是中华民族在长期奋斗和融合发展中形成的，也是中国共产党领导中国人民在革命、建设、改革的伟大历程中培育、继承、发展起来的。培育和弘扬伟大民族精神，要继承和发扬伟大建党精神等精神谱系，引领民族精神不断创新、丰富和完善，展现时代特征，在党的领导下形成中华儿女的最大同心圆、炎黄子孙的最大向心力。</a:t>
            </a:r>
          </a:p>
        </p:txBody>
      </p:sp>
      <p:grpSp>
        <p:nvGrpSpPr>
          <p:cNvPr id="59" name="Aitds2"/>
          <p:cNvGrpSpPr/>
          <p:nvPr/>
        </p:nvGrpSpPr>
        <p:grpSpPr>
          <a:xfrm>
            <a:off x="2197100" y="1916430"/>
            <a:ext cx="7858125" cy="975995"/>
            <a:chOff x="816" y="2304"/>
            <a:chExt cx="1440" cy="448"/>
          </a:xfrm>
        </p:grpSpPr>
        <p:sp>
          <p:nvSpPr>
            <p:cNvPr id="60" name="Aitds2-1"/>
            <p:cNvSpPr/>
            <p:nvPr/>
          </p:nvSpPr>
          <p:spPr bwMode="gray">
            <a:xfrm>
              <a:off x="901" y="2562"/>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1">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C0C0C0"/>
            </a:solidFill>
            <a:ln>
              <a:noFill/>
            </a:ln>
            <a:extLst>
              <a:ext uri="{91240B29-F687-4F45-9708-019B960494DF}">
                <a14:hiddenLine xmlns:a14="http://schemas.microsoft.com/office/drawing/2010/main" w="0">
                  <a:solidFill>
                    <a:srgbClr val="DF5908"/>
                  </a:solidFill>
                  <a:prstDash val="solid"/>
                  <a:round/>
                </a14:hiddenLine>
              </a:ext>
            </a:ex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800" b="0" i="0" u="none" strike="noStrike" kern="1200" cap="none" spc="0" normalizeH="0" baseline="0" noProof="0">
                <a:ln>
                  <a:noFill/>
                </a:ln>
                <a:solidFill>
                  <a:prstClr val="black"/>
                </a:solidFill>
                <a:effectLst/>
                <a:uLnTx/>
                <a:uFillTx/>
                <a:latin typeface="阿里巴巴普惠体" panose="00020600040101010101" pitchFamily="18" charset="-122"/>
                <a:ea typeface="阿里巴巴普惠体" panose="00020600040101010101" pitchFamily="18" charset="-122"/>
              </a:endParaRPr>
            </a:p>
          </p:txBody>
        </p:sp>
        <p:sp>
          <p:nvSpPr>
            <p:cNvPr id="61" name="Aitds2-2"/>
            <p:cNvSpPr/>
            <p:nvPr/>
          </p:nvSpPr>
          <p:spPr bwMode="gray">
            <a:xfrm>
              <a:off x="816" y="2304"/>
              <a:ext cx="1440" cy="393"/>
            </a:xfrm>
            <a:prstGeom prst="rect">
              <a:avLst/>
            </a:prstGeom>
            <a:solidFill>
              <a:srgbClr val="C7000B"/>
            </a:solidFill>
            <a:ln>
              <a:noFill/>
            </a:ln>
            <a:effectLst/>
            <a:extLst>
              <a:ext uri="{91240B29-F687-4F45-9708-019B960494DF}">
                <a14:hiddenLine xmlns:a14="http://schemas.microsoft.com/office/drawing/2010/main" w="9525">
                  <a:solidFill>
                    <a:sysClr val="windowText" lastClr="000000"/>
                  </a:solidFill>
                  <a:miter lim="800000"/>
                  <a:headEnd/>
                  <a:tailEnd/>
                </a14:hiddenLine>
              </a:ext>
              <a:ext uri="{AF507438-7753-43E0-B8FC-AC1667EBCBE1}">
                <a14:hiddenEffects xmlns:a14="http://schemas.microsoft.com/office/drawing/2010/main">
                  <a:effectLst>
                    <a:outerShdw dist="76200" dir="10800000" kx="-3284103" algn="br" rotWithShape="0">
                      <a:srgbClr val="E7E6E6">
                        <a:alpha val="50000"/>
                      </a:srgbClr>
                    </a:outerShdw>
                  </a:effectLst>
                </a14:hiddenEffects>
              </a:ext>
            </a:extLst>
          </p:spPr>
          <p:txBody>
            <a:bodyPr wrap="none" anchor="ctr"/>
            <a:lstStyle/>
            <a:p>
              <a:pPr lvl="0" algn="ctr">
                <a:lnSpc>
                  <a:spcPct val="140000"/>
                </a:lnSpc>
                <a:defRPr/>
              </a:pPr>
              <a:r>
                <a:rPr lang="zh-CN" altLang="en-US">
                  <a:solidFill>
                    <a:sysClr val="window" lastClr="FFFFFF"/>
                  </a:solidFill>
                  <a:latin typeface="微软雅黑" panose="020B0503020204020204" pitchFamily="34" charset="-122"/>
                  <a:ea typeface="微软雅黑" panose="020B0503020204020204" pitchFamily="34" charset="-122"/>
                </a:rPr>
                <a:t>作为中华民族的先锋队，中国共产党是中华民族精神的坚定继承者和弘扬者。</a:t>
              </a:r>
            </a:p>
          </p:txBody>
        </p:sp>
      </p:gr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59"/>
                                        </p:tgtEl>
                                        <p:attrNameLst>
                                          <p:attrName>style.visibility</p:attrName>
                                        </p:attrNameLst>
                                      </p:cBhvr>
                                      <p:to>
                                        <p:strVal val="visible"/>
                                      </p:to>
                                    </p:set>
                                    <p:anim calcmode="lin" valueType="num">
                                      <p:cBhvr>
                                        <p:cTn id="7" dur="1000" fill="hold"/>
                                        <p:tgtEl>
                                          <p:spTgt spid="59"/>
                                        </p:tgtEl>
                                        <p:attrNameLst>
                                          <p:attrName>ppt_w</p:attrName>
                                        </p:attrNameLst>
                                      </p:cBhvr>
                                      <p:tavLst>
                                        <p:tav tm="0">
                                          <p:val>
                                            <p:strVal val="#ppt_w*0.70"/>
                                          </p:val>
                                        </p:tav>
                                        <p:tav tm="100000">
                                          <p:val>
                                            <p:strVal val="#ppt_w"/>
                                          </p:val>
                                        </p:tav>
                                      </p:tavLst>
                                    </p:anim>
                                    <p:anim calcmode="lin" valueType="num">
                                      <p:cBhvr>
                                        <p:cTn id="8" dur="1000" fill="hold"/>
                                        <p:tgtEl>
                                          <p:spTgt spid="59"/>
                                        </p:tgtEl>
                                        <p:attrNameLst>
                                          <p:attrName>ppt_h</p:attrName>
                                        </p:attrNameLst>
                                      </p:cBhvr>
                                      <p:tavLst>
                                        <p:tav tm="0">
                                          <p:val>
                                            <p:strVal val="#ppt_h"/>
                                          </p:val>
                                        </p:tav>
                                        <p:tav tm="100000">
                                          <p:val>
                                            <p:strVal val="#ppt_h"/>
                                          </p:val>
                                        </p:tav>
                                      </p:tavLst>
                                    </p:anim>
                                    <p:animEffect transition="in" filter="fade">
                                      <p:cBhvr>
                                        <p:cTn id="9" dur="1000"/>
                                        <p:tgtEl>
                                          <p:spTgt spid="59"/>
                                        </p:tgtEl>
                                      </p:cBhvr>
                                    </p:animEffect>
                                  </p:childTnLst>
                                </p:cTn>
                              </p:par>
                            </p:childTnLst>
                          </p:cTn>
                        </p:par>
                        <p:par>
                          <p:cTn id="10" fill="hold" nodeType="afterGroup">
                            <p:stCondLst>
                              <p:cond delay="1000"/>
                            </p:stCondLst>
                            <p:childTnLst>
                              <p:par>
                                <p:cTn id="11" presetID="16" presetClass="entr" presetSubtype="37" fill="hold" nodeType="after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barn(outVertical)">
                                      <p:cBhvr>
                                        <p:cTn id="13" dur="500"/>
                                        <p:tgtEl>
                                          <p:spTgt spid="47"/>
                                        </p:tgtEl>
                                      </p:cBhvr>
                                    </p:animEffect>
                                  </p:childTnLst>
                                </p:cTn>
                              </p:par>
                            </p:childTnLst>
                          </p:cTn>
                        </p:par>
                        <p:par>
                          <p:cTn id="14" fill="hold" nodeType="afterGroup">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51"/>
                                        </p:tgtEl>
                                        <p:attrNameLst>
                                          <p:attrName>style.visibility</p:attrName>
                                        </p:attrNameLst>
                                      </p:cBhvr>
                                      <p:to>
                                        <p:strVal val="visible"/>
                                      </p:to>
                                    </p:set>
                                    <p:anim calcmode="lin" valueType="num">
                                      <p:cBhvr additive="base">
                                        <p:cTn id="17" dur="500" fill="hold"/>
                                        <p:tgtEl>
                                          <p:spTgt spid="51"/>
                                        </p:tgtEl>
                                        <p:attrNameLst>
                                          <p:attrName>ppt_x</p:attrName>
                                        </p:attrNameLst>
                                      </p:cBhvr>
                                      <p:tavLst>
                                        <p:tav tm="0">
                                          <p:val>
                                            <p:strVal val="#ppt_x"/>
                                          </p:val>
                                        </p:tav>
                                        <p:tav tm="100000">
                                          <p:val>
                                            <p:strVal val="#ppt_x"/>
                                          </p:val>
                                        </p:tav>
                                      </p:tavLst>
                                    </p:anim>
                                    <p:anim calcmode="lin" valueType="num">
                                      <p:cBhvr additive="base">
                                        <p:cTn id="18"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38" name="矩形 37"/>
          <p:cNvSpPr/>
          <p:nvPr/>
        </p:nvSpPr>
        <p:spPr>
          <a:xfrm>
            <a:off x="345440"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标题 2"/>
          <p:cNvSpPr>
            <a:spLocks noGrp="1" noChangeArrowheads="1"/>
          </p:cNvSpPr>
          <p:nvPr>
            <p:custDataLst>
              <p:tags r:id="rId1"/>
            </p:custDataLst>
          </p:nvPr>
        </p:nvSpPr>
        <p:spPr bwMode="auto">
          <a:xfrm>
            <a:off x="2058670" y="693420"/>
            <a:ext cx="9019540"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lnSpc>
                <a:spcPct val="100000"/>
              </a:lnSpc>
              <a:spcBef>
                <a:spcPct val="0"/>
              </a:spcBef>
              <a:buClrTx/>
              <a:buNone/>
            </a:pPr>
            <a:r>
              <a:rPr lang="zh-CN" altLang="en-US" sz="1800" b="1">
                <a:solidFill>
                  <a:srgbClr val="D71F1B"/>
                </a:solidFill>
                <a:latin typeface="微软雅黑" panose="020B0503020204020204" pitchFamily="34" charset="-122"/>
                <a:cs typeface="+mn-ea"/>
                <a:sym typeface="+mn-lt"/>
              </a:rPr>
              <a:t>中华民族共有精神家园架构在伟大民族精神支柱之上，是中华民族永续发展的力量源泉</a:t>
            </a:r>
          </a:p>
        </p:txBody>
      </p:sp>
      <p:pic>
        <p:nvPicPr>
          <p:cNvPr id="40" name="图片 3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grpSp>
        <p:nvGrpSpPr>
          <p:cNvPr id="47" name="组合 46"/>
          <p:cNvGrpSpPr/>
          <p:nvPr/>
        </p:nvGrpSpPr>
        <p:grpSpPr>
          <a:xfrm>
            <a:off x="1609090" y="3065780"/>
            <a:ext cx="9204325" cy="429260"/>
            <a:chOff x="1840023" y="2228509"/>
            <a:chExt cx="8079014" cy="376854"/>
          </a:xfrm>
        </p:grpSpPr>
        <p:pic>
          <p:nvPicPr>
            <p:cNvPr id="48" name="图片 4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057450" y="2228509"/>
              <a:ext cx="1439146" cy="376854"/>
            </a:xfrm>
            <a:prstGeom prst="rect">
              <a:avLst/>
            </a:prstGeom>
          </p:spPr>
        </p:pic>
        <p:cxnSp>
          <p:nvCxnSpPr>
            <p:cNvPr id="49" name="直接连接符 48"/>
            <p:cNvCxnSpPr/>
            <p:nvPr/>
          </p:nvCxnSpPr>
          <p:spPr>
            <a:xfrm>
              <a:off x="6666357" y="2398038"/>
              <a:ext cx="3252680" cy="0"/>
            </a:xfrm>
            <a:prstGeom prst="line">
              <a:avLst/>
            </a:prstGeom>
            <a:noFill/>
            <a:ln w="25400" cap="rnd" cmpd="sng" algn="ctr">
              <a:gradFill>
                <a:gsLst>
                  <a:gs pos="100000">
                    <a:srgbClr val="FBF9F9"/>
                  </a:gs>
                  <a:gs pos="0">
                    <a:srgbClr val="CB151D"/>
                  </a:gs>
                </a:gsLst>
                <a:lin ang="0" scaled="0"/>
              </a:gradFill>
              <a:prstDash val="solid"/>
              <a:miter lim="800000"/>
            </a:ln>
            <a:effectLst/>
          </p:spPr>
        </p:cxnSp>
        <p:cxnSp>
          <p:nvCxnSpPr>
            <p:cNvPr id="50" name="直接连接符 49"/>
            <p:cNvCxnSpPr/>
            <p:nvPr/>
          </p:nvCxnSpPr>
          <p:spPr>
            <a:xfrm flipH="1">
              <a:off x="1840023" y="2428261"/>
              <a:ext cx="2994311" cy="0"/>
            </a:xfrm>
            <a:prstGeom prst="line">
              <a:avLst/>
            </a:prstGeom>
            <a:noFill/>
            <a:ln w="25400" cap="rnd" cmpd="sng" algn="ctr">
              <a:gradFill>
                <a:gsLst>
                  <a:gs pos="100000">
                    <a:srgbClr val="FDFAFB"/>
                  </a:gs>
                  <a:gs pos="0">
                    <a:srgbClr val="CB151D"/>
                  </a:gs>
                </a:gsLst>
                <a:lin ang="0" scaled="0"/>
              </a:gradFill>
              <a:prstDash val="solid"/>
              <a:miter lim="800000"/>
            </a:ln>
            <a:effectLst/>
          </p:spPr>
        </p:cxnSp>
      </p:grpSp>
      <p:sp>
        <p:nvSpPr>
          <p:cNvPr id="51" name="矩形 50"/>
          <p:cNvSpPr/>
          <p:nvPr/>
        </p:nvSpPr>
        <p:spPr>
          <a:xfrm>
            <a:off x="1500505" y="3788410"/>
            <a:ext cx="9318625" cy="2501265"/>
          </a:xfrm>
          <a:prstGeom prst="rect">
            <a:avLst/>
          </a:prstGeom>
        </p:spPr>
        <p:txBody>
          <a:bodyPr wrap="square">
            <a:spAutoFit/>
          </a:bodyPr>
          <a:lstStyle/>
          <a:p>
            <a:pPr lvl="0">
              <a:lnSpc>
                <a:spcPct val="140000"/>
              </a:lnSpc>
              <a:buClr>
                <a:srgbClr val="CB232D"/>
              </a:buClr>
              <a:defRPr/>
            </a:pPr>
            <a:r>
              <a:rPr lang="zh-CN" altLang="en-US" sz="1600">
                <a:solidFill>
                  <a:sysClr val="windowText" lastClr="000000">
                    <a:lumMod val="75000"/>
                    <a:lumOff val="25000"/>
                  </a:sysClr>
                </a:solidFill>
                <a:latin typeface="微软雅黑" panose="020B0503020204020204" pitchFamily="34" charset="-122"/>
                <a:ea typeface="微软雅黑" panose="020B0503020204020204" pitchFamily="34" charset="-122"/>
                <a:cs typeface="等线" panose="02010600030101010101" charset="-122"/>
                <a:sym typeface="等线" panose="02010600030101010101" charset="-122"/>
              </a:rPr>
              <a:t>其中，文明底色彰显中华文明的民族性，是中华民族的特质禀赋和独特印记，为世界理解和认识中华民族的文明基因提供了现实路径；文化符号是对中华民族具象化的表达，成为中华民族的显著标识和指代象征；故事人物是中华民族历史的记录叙述载体，为中华儿女增进中华民族认同作出了生动说明；标志性事件是影响中华民族命运的关键节点，一步步推动中华民族共同体意识的形成和民族伟大复兴的进程，有助于夯实中华民族共同体意识的思想基础，增强各民族的凝聚力；民族精神历久弥新，激励着一代代中华儿女，是中华民族永续发展的不竭动力，是中华民族生生不息的精神密码，是中华民族自豪感和自信心的根源。</a:t>
            </a:r>
          </a:p>
        </p:txBody>
      </p:sp>
      <p:grpSp>
        <p:nvGrpSpPr>
          <p:cNvPr id="59" name="Aitds2"/>
          <p:cNvGrpSpPr/>
          <p:nvPr/>
        </p:nvGrpSpPr>
        <p:grpSpPr>
          <a:xfrm>
            <a:off x="1703070" y="1916430"/>
            <a:ext cx="8958580" cy="975995"/>
            <a:chOff x="816" y="2304"/>
            <a:chExt cx="1440" cy="448"/>
          </a:xfrm>
        </p:grpSpPr>
        <p:sp>
          <p:nvSpPr>
            <p:cNvPr id="60" name="Aitds2-1"/>
            <p:cNvSpPr/>
            <p:nvPr/>
          </p:nvSpPr>
          <p:spPr bwMode="gray">
            <a:xfrm>
              <a:off x="901" y="2562"/>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1">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C0C0C0"/>
            </a:solidFill>
            <a:ln>
              <a:noFill/>
            </a:ln>
            <a:extLst>
              <a:ext uri="{91240B29-F687-4F45-9708-019B960494DF}">
                <a14:hiddenLine xmlns:a14="http://schemas.microsoft.com/office/drawing/2010/main" w="0">
                  <a:solidFill>
                    <a:srgbClr val="DF5908"/>
                  </a:solidFill>
                  <a:prstDash val="solid"/>
                  <a:round/>
                </a14:hiddenLine>
              </a:ext>
            </a:extLst>
          </p:spPr>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sz="16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endParaRPr>
            </a:p>
          </p:txBody>
        </p:sp>
        <p:sp>
          <p:nvSpPr>
            <p:cNvPr id="61" name="Aitds2-2"/>
            <p:cNvSpPr/>
            <p:nvPr/>
          </p:nvSpPr>
          <p:spPr bwMode="gray">
            <a:xfrm>
              <a:off x="816" y="2304"/>
              <a:ext cx="1440" cy="393"/>
            </a:xfrm>
            <a:prstGeom prst="rect">
              <a:avLst/>
            </a:prstGeom>
            <a:solidFill>
              <a:srgbClr val="C7000B"/>
            </a:solidFill>
            <a:ln>
              <a:noFill/>
            </a:ln>
            <a:effectLst/>
            <a:extLst>
              <a:ext uri="{91240B29-F687-4F45-9708-019B960494DF}">
                <a14:hiddenLine xmlns:a14="http://schemas.microsoft.com/office/drawing/2010/main" w="9525">
                  <a:solidFill>
                    <a:sysClr val="windowText" lastClr="000000"/>
                  </a:solidFill>
                  <a:miter lim="800000"/>
                  <a:headEnd/>
                  <a:tailEnd/>
                </a14:hiddenLine>
              </a:ext>
              <a:ext uri="{AF507438-7753-43E0-B8FC-AC1667EBCBE1}">
                <a14:hiddenEffects xmlns:a14="http://schemas.microsoft.com/office/drawing/2010/main">
                  <a:effectLst>
                    <a:outerShdw dist="76200" dir="10800000" kx="-3284103" algn="br" rotWithShape="0">
                      <a:srgbClr val="E7E6E6">
                        <a:alpha val="50000"/>
                      </a:srgbClr>
                    </a:outerShdw>
                  </a:effectLst>
                </a14:hiddenEffects>
              </a:ext>
            </a:extLst>
          </p:spPr>
          <p:txBody>
            <a:bodyPr wrap="none" anchor="ctr"/>
            <a:lstStyle/>
            <a:p>
              <a:pPr lvl="0" algn="ctr">
                <a:lnSpc>
                  <a:spcPct val="140000"/>
                </a:lnSpc>
                <a:defRPr/>
              </a:pPr>
              <a:r>
                <a:rPr lang="zh-CN" altLang="en-US" sz="1600">
                  <a:solidFill>
                    <a:sysClr val="window" lastClr="FFFFFF"/>
                  </a:solidFill>
                  <a:latin typeface="微软雅黑" panose="020B0503020204020204" pitchFamily="34" charset="-122"/>
                  <a:ea typeface="微软雅黑" panose="020B0503020204020204" pitchFamily="34" charset="-122"/>
                </a:rPr>
                <a:t>中华民族的文明底色、文化符号、故事人物、标志性事件、民族精神，</a:t>
              </a:r>
            </a:p>
            <a:p>
              <a:pPr lvl="0" algn="ctr">
                <a:lnSpc>
                  <a:spcPct val="140000"/>
                </a:lnSpc>
                <a:defRPr/>
              </a:pPr>
              <a:r>
                <a:rPr lang="zh-CN" altLang="en-US" sz="1600">
                  <a:solidFill>
                    <a:sysClr val="window" lastClr="FFFFFF"/>
                  </a:solidFill>
                  <a:latin typeface="微软雅黑" panose="020B0503020204020204" pitchFamily="34" charset="-122"/>
                  <a:ea typeface="微软雅黑" panose="020B0503020204020204" pitchFamily="34" charset="-122"/>
                </a:rPr>
                <a:t>各有丰富内容又相互紧密联系、相辅相成，组成一个有机整体，共同构成了中华民族共有精神家园。</a:t>
              </a:r>
            </a:p>
          </p:txBody>
        </p:sp>
      </p:gr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5" presetClass="entr" presetSubtype="0" fill="hold" nodeType="afterEffect">
                                  <p:stCondLst>
                                    <p:cond delay="0"/>
                                  </p:stCondLst>
                                  <p:childTnLst>
                                    <p:set>
                                      <p:cBhvr>
                                        <p:cTn id="6" dur="1" fill="hold">
                                          <p:stCondLst>
                                            <p:cond delay="0"/>
                                          </p:stCondLst>
                                        </p:cTn>
                                        <p:tgtEl>
                                          <p:spTgt spid="59"/>
                                        </p:tgtEl>
                                        <p:attrNameLst>
                                          <p:attrName>style.visibility</p:attrName>
                                        </p:attrNameLst>
                                      </p:cBhvr>
                                      <p:to>
                                        <p:strVal val="visible"/>
                                      </p:to>
                                    </p:set>
                                    <p:anim calcmode="lin" valueType="num">
                                      <p:cBhvr>
                                        <p:cTn id="7" dur="1000" fill="hold"/>
                                        <p:tgtEl>
                                          <p:spTgt spid="59"/>
                                        </p:tgtEl>
                                        <p:attrNameLst>
                                          <p:attrName>ppt_w</p:attrName>
                                        </p:attrNameLst>
                                      </p:cBhvr>
                                      <p:tavLst>
                                        <p:tav tm="0">
                                          <p:val>
                                            <p:strVal val="#ppt_w*0.70"/>
                                          </p:val>
                                        </p:tav>
                                        <p:tav tm="100000">
                                          <p:val>
                                            <p:strVal val="#ppt_w"/>
                                          </p:val>
                                        </p:tav>
                                      </p:tavLst>
                                    </p:anim>
                                    <p:anim calcmode="lin" valueType="num">
                                      <p:cBhvr>
                                        <p:cTn id="8" dur="1000" fill="hold"/>
                                        <p:tgtEl>
                                          <p:spTgt spid="59"/>
                                        </p:tgtEl>
                                        <p:attrNameLst>
                                          <p:attrName>ppt_h</p:attrName>
                                        </p:attrNameLst>
                                      </p:cBhvr>
                                      <p:tavLst>
                                        <p:tav tm="0">
                                          <p:val>
                                            <p:strVal val="#ppt_h"/>
                                          </p:val>
                                        </p:tav>
                                        <p:tav tm="100000">
                                          <p:val>
                                            <p:strVal val="#ppt_h"/>
                                          </p:val>
                                        </p:tav>
                                      </p:tavLst>
                                    </p:anim>
                                    <p:animEffect transition="in" filter="fade">
                                      <p:cBhvr>
                                        <p:cTn id="9" dur="1000"/>
                                        <p:tgtEl>
                                          <p:spTgt spid="59"/>
                                        </p:tgtEl>
                                      </p:cBhvr>
                                    </p:animEffect>
                                  </p:childTnLst>
                                </p:cTn>
                              </p:par>
                            </p:childTnLst>
                          </p:cTn>
                        </p:par>
                        <p:par>
                          <p:cTn id="10" fill="hold" nodeType="afterGroup">
                            <p:stCondLst>
                              <p:cond delay="1000"/>
                            </p:stCondLst>
                            <p:childTnLst>
                              <p:par>
                                <p:cTn id="11" presetID="16" presetClass="entr" presetSubtype="37" fill="hold" nodeType="after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barn(outVertical)">
                                      <p:cBhvr>
                                        <p:cTn id="13" dur="500"/>
                                        <p:tgtEl>
                                          <p:spTgt spid="47"/>
                                        </p:tgtEl>
                                      </p:cBhvr>
                                    </p:animEffect>
                                  </p:childTnLst>
                                </p:cTn>
                              </p:par>
                            </p:childTnLst>
                          </p:cTn>
                        </p:par>
                        <p:par>
                          <p:cTn id="14" fill="hold" nodeType="afterGroup">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51"/>
                                        </p:tgtEl>
                                        <p:attrNameLst>
                                          <p:attrName>style.visibility</p:attrName>
                                        </p:attrNameLst>
                                      </p:cBhvr>
                                      <p:to>
                                        <p:strVal val="visible"/>
                                      </p:to>
                                    </p:set>
                                    <p:anim calcmode="lin" valueType="num">
                                      <p:cBhvr additive="base">
                                        <p:cTn id="17" dur="500" fill="hold"/>
                                        <p:tgtEl>
                                          <p:spTgt spid="51"/>
                                        </p:tgtEl>
                                        <p:attrNameLst>
                                          <p:attrName>ppt_x</p:attrName>
                                        </p:attrNameLst>
                                      </p:cBhvr>
                                      <p:tavLst>
                                        <p:tav tm="0">
                                          <p:val>
                                            <p:strVal val="#ppt_x"/>
                                          </p:val>
                                        </p:tav>
                                        <p:tav tm="100000">
                                          <p:val>
                                            <p:strVal val="#ppt_x"/>
                                          </p:val>
                                        </p:tav>
                                      </p:tavLst>
                                    </p:anim>
                                    <p:anim calcmode="lin" valueType="num">
                                      <p:cBhvr additive="base">
                                        <p:cTn id="18"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928"/>
            <a:ext cx="12190412" cy="65713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79977" tIns="0" rIns="179977" bIns="0" anchor="ctr"/>
          <a:lstStyle/>
          <a:p>
            <a:pPr algn="ctr">
              <a:defRPr/>
            </a:pPr>
            <a:r>
              <a:rPr lang="en-US" altLang="zh-CN" sz="28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255"/>
            <a:ext cx="12190412" cy="7751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494" y="3920958"/>
            <a:ext cx="6905510" cy="169255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50929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28" name="图片 2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5" name="图片 4"/>
          <p:cNvPicPr>
            <a:picLocks noChangeAspect="1"/>
          </p:cNvPicPr>
          <p:nvPr/>
        </p:nvPicPr>
        <p:blipFill>
          <a:blip r:embed="rId5" cstate="email">
            <a:lum bright="70000" contrast="-70000"/>
            <a:extLst>
              <a:ext uri="{28A0092B-C50C-407E-A947-70E740481C1C}">
                <a14:useLocalDpi xmlns:a14="http://schemas.microsoft.com/office/drawing/2010/main"/>
              </a:ext>
            </a:extLst>
          </a:blip>
          <a:stretch>
            <a:fillRect/>
          </a:stretch>
        </p:blipFill>
        <p:spPr>
          <a:xfrm>
            <a:off x="10542597" y="375511"/>
            <a:ext cx="1312340" cy="1222677"/>
          </a:xfrm>
          <a:prstGeom prst="rect">
            <a:avLst/>
          </a:prstGeom>
        </p:spPr>
      </p:pic>
      <p:pic>
        <p:nvPicPr>
          <p:cNvPr id="6" name="图片 5"/>
          <p:cNvPicPr>
            <a:picLocks noChangeAspect="1"/>
          </p:cNvPicPr>
          <p:nvPr/>
        </p:nvPicPr>
        <p:blipFill>
          <a:blip r:embed="rId6" cstate="email">
            <a:lum bright="70000" contrast="-70000"/>
            <a:extLst>
              <a:ext uri="{28A0092B-C50C-407E-A947-70E740481C1C}">
                <a14:useLocalDpi xmlns:a14="http://schemas.microsoft.com/office/drawing/2010/main"/>
              </a:ext>
            </a:extLst>
          </a:blip>
          <a:stretch>
            <a:fillRect/>
          </a:stretch>
        </p:blipFill>
        <p:spPr>
          <a:xfrm>
            <a:off x="271649" y="2565714"/>
            <a:ext cx="1072166" cy="998913"/>
          </a:xfrm>
          <a:prstGeom prst="rect">
            <a:avLst/>
          </a:prstGeom>
        </p:spPr>
      </p:pic>
      <p:grpSp>
        <p:nvGrpSpPr>
          <p:cNvPr id="7" name="组合 6"/>
          <p:cNvGrpSpPr/>
          <p:nvPr/>
        </p:nvGrpSpPr>
        <p:grpSpPr>
          <a:xfrm>
            <a:off x="4467907" y="1000691"/>
            <a:ext cx="5977255" cy="523875"/>
            <a:chOff x="3865895" y="1694266"/>
            <a:chExt cx="5977255" cy="523875"/>
          </a:xfrm>
        </p:grpSpPr>
        <p:sp>
          <p:nvSpPr>
            <p:cNvPr id="8" name="矩形: 圆角 45"/>
            <p:cNvSpPr/>
            <p:nvPr/>
          </p:nvSpPr>
          <p:spPr>
            <a:xfrm>
              <a:off x="4204350" y="1694266"/>
              <a:ext cx="5638800" cy="523875"/>
            </a:xfrm>
            <a:prstGeom prst="roundRect">
              <a:avLst>
                <a:gd name="adj" fmla="val 6402"/>
              </a:avLst>
            </a:prstGeom>
            <a:noFill/>
            <a:ln w="22225">
              <a:solidFill>
                <a:srgbClr val="FFEA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700" dirty="0">
                  <a:solidFill>
                    <a:srgbClr val="FFEAA2"/>
                  </a:solidFill>
                  <a:latin typeface="微软雅黑" panose="020B0503020204020204" pitchFamily="34" charset="-122"/>
                  <a:ea typeface="微软雅黑" panose="020B0503020204020204" pitchFamily="34" charset="-122"/>
                  <a:cs typeface="+mn-ea"/>
                  <a:sym typeface="+mn-lt"/>
                </a:rPr>
                <a:t> </a:t>
              </a:r>
              <a:r>
                <a:rPr lang="zh-CN" altLang="en-US" sz="1700" dirty="0">
                  <a:solidFill>
                    <a:srgbClr val="FFEAA2"/>
                  </a:solidFill>
                  <a:latin typeface="微软雅黑" panose="020B0503020204020204" pitchFamily="34" charset="-122"/>
                  <a:ea typeface="微软雅黑" panose="020B0503020204020204" pitchFamily="34" charset="-122"/>
                  <a:cs typeface="+mn-ea"/>
                  <a:sym typeface="+mn-lt"/>
                </a:rPr>
                <a:t>中华民族共有精神家园根植于绵延不绝的中华文明深厚底蕴，是中华文明的民族性表达</a:t>
              </a:r>
            </a:p>
          </p:txBody>
        </p:sp>
        <p:sp>
          <p:nvSpPr>
            <p:cNvPr id="9" name="椭圆 8"/>
            <p:cNvSpPr/>
            <p:nvPr/>
          </p:nvSpPr>
          <p:spPr>
            <a:xfrm>
              <a:off x="3865895" y="1763481"/>
              <a:ext cx="447915" cy="422408"/>
            </a:xfrm>
            <a:prstGeom prst="ellipse">
              <a:avLst/>
            </a:prstGeom>
            <a:solidFill>
              <a:srgbClr val="FFEAA2"/>
            </a:solidFill>
            <a:ln w="101600">
              <a:solidFill>
                <a:schemeClr val="accent4">
                  <a:lumMod val="20000"/>
                  <a:lumOff val="80000"/>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3600" b="0" i="0" u="none" strike="noStrike" kern="1200" cap="none" spc="0" normalizeH="0" baseline="0" noProof="0">
                  <a:ln>
                    <a:noFill/>
                  </a:ln>
                  <a:solidFill>
                    <a:srgbClr val="C00000"/>
                  </a:solidFill>
                  <a:effectLst/>
                  <a:uLnTx/>
                  <a:uFillTx/>
                  <a:latin typeface="汉仪雅酷黑 75W" panose="020B0804020202020204" pitchFamily="34" charset="-122"/>
                  <a:ea typeface="汉仪雅酷黑 75W" panose="020B0804020202020204" pitchFamily="34" charset="-122"/>
                  <a:cs typeface="+mn-ea"/>
                  <a:sym typeface="+mn-lt"/>
                </a:rPr>
                <a:t>1</a:t>
              </a:r>
              <a:endParaRPr kumimoji="0" lang="zh-CN" altLang="en-US" sz="3600" b="0" i="0" u="none" strike="noStrike" kern="1200" cap="none" spc="0" normalizeH="0" baseline="0" noProof="0">
                <a:ln>
                  <a:noFill/>
                </a:ln>
                <a:solidFill>
                  <a:srgbClr val="C00000"/>
                </a:solidFill>
                <a:effectLst/>
                <a:uLnTx/>
                <a:uFillTx/>
                <a:latin typeface="汉仪雅酷黑 75W" panose="020B0804020202020204" pitchFamily="34" charset="-122"/>
                <a:ea typeface="汉仪雅酷黑 75W" panose="020B0804020202020204" pitchFamily="34" charset="-122"/>
                <a:cs typeface="+mn-ea"/>
                <a:sym typeface="+mn-lt"/>
              </a:endParaRPr>
            </a:p>
          </p:txBody>
        </p:sp>
      </p:grpSp>
      <p:grpSp>
        <p:nvGrpSpPr>
          <p:cNvPr id="10" name="组合 9"/>
          <p:cNvGrpSpPr/>
          <p:nvPr/>
        </p:nvGrpSpPr>
        <p:grpSpPr>
          <a:xfrm>
            <a:off x="4467907" y="1801900"/>
            <a:ext cx="5977360" cy="525600"/>
            <a:chOff x="3865895" y="1707092"/>
            <a:chExt cx="5977360" cy="525974"/>
          </a:xfrm>
        </p:grpSpPr>
        <p:sp>
          <p:nvSpPr>
            <p:cNvPr id="11" name="矩形: 圆角 45"/>
            <p:cNvSpPr/>
            <p:nvPr/>
          </p:nvSpPr>
          <p:spPr>
            <a:xfrm>
              <a:off x="4204534" y="1707092"/>
              <a:ext cx="5638721" cy="525974"/>
            </a:xfrm>
            <a:prstGeom prst="roundRect">
              <a:avLst>
                <a:gd name="adj" fmla="val 6402"/>
              </a:avLst>
            </a:prstGeom>
            <a:noFill/>
            <a:ln w="22225">
              <a:solidFill>
                <a:srgbClr val="FFEA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700">
                  <a:solidFill>
                    <a:srgbClr val="FFEAA2"/>
                  </a:solidFill>
                  <a:latin typeface="微软雅黑" panose="020B0503020204020204" pitchFamily="34" charset="-122"/>
                  <a:ea typeface="微软雅黑" panose="020B0503020204020204" pitchFamily="34" charset="-122"/>
                  <a:cs typeface="+mn-ea"/>
                  <a:sym typeface="+mn-lt"/>
                </a:rPr>
                <a:t> </a:t>
              </a:r>
              <a:r>
                <a:rPr lang="zh-CN" altLang="en-US" sz="1700">
                  <a:solidFill>
                    <a:srgbClr val="FFEAA2"/>
                  </a:solidFill>
                  <a:latin typeface="微软雅黑" panose="020B0503020204020204" pitchFamily="34" charset="-122"/>
                  <a:ea typeface="微软雅黑" panose="020B0503020204020204" pitchFamily="34" charset="-122"/>
                  <a:cs typeface="+mn-ea"/>
                  <a:sym typeface="+mn-lt"/>
                </a:rPr>
                <a:t>中华民族共有精神家园生长在辉煌灿烂的中华文化沃土中，是中华民族具体化形象化标识</a:t>
              </a:r>
            </a:p>
          </p:txBody>
        </p:sp>
        <p:sp>
          <p:nvSpPr>
            <p:cNvPr id="12" name="椭圆 11"/>
            <p:cNvSpPr/>
            <p:nvPr/>
          </p:nvSpPr>
          <p:spPr>
            <a:xfrm>
              <a:off x="3865895" y="1763481"/>
              <a:ext cx="447915" cy="422408"/>
            </a:xfrm>
            <a:prstGeom prst="ellipse">
              <a:avLst/>
            </a:prstGeom>
            <a:solidFill>
              <a:srgbClr val="FFEAA2"/>
            </a:solidFill>
            <a:ln w="101600">
              <a:solidFill>
                <a:schemeClr val="accent4">
                  <a:lumMod val="20000"/>
                  <a:lumOff val="80000"/>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3600" b="0" i="0" u="none" strike="noStrike" kern="1200" cap="none" spc="0" normalizeH="0" baseline="0" noProof="0">
                  <a:ln>
                    <a:noFill/>
                  </a:ln>
                  <a:solidFill>
                    <a:srgbClr val="C00000"/>
                  </a:solidFill>
                  <a:effectLst/>
                  <a:uLnTx/>
                  <a:uFillTx/>
                  <a:latin typeface="汉仪雅酷黑 75W" panose="020B0804020202020204" pitchFamily="34" charset="-122"/>
                  <a:ea typeface="汉仪雅酷黑 75W" panose="020B0804020202020204" pitchFamily="34" charset="-122"/>
                  <a:cs typeface="+mn-ea"/>
                  <a:sym typeface="+mn-lt"/>
                </a:rPr>
                <a:t>2</a:t>
              </a:r>
              <a:endParaRPr kumimoji="0" lang="zh-CN" altLang="en-US" sz="3600" b="0" i="0" u="none" strike="noStrike" kern="1200" cap="none" spc="0" normalizeH="0" baseline="0" noProof="0">
                <a:ln>
                  <a:noFill/>
                </a:ln>
                <a:solidFill>
                  <a:srgbClr val="C00000"/>
                </a:solidFill>
                <a:effectLst/>
                <a:uLnTx/>
                <a:uFillTx/>
                <a:latin typeface="汉仪雅酷黑 75W" panose="020B0804020202020204" pitchFamily="34" charset="-122"/>
                <a:ea typeface="汉仪雅酷黑 75W" panose="020B0804020202020204" pitchFamily="34" charset="-122"/>
                <a:cs typeface="+mn-ea"/>
                <a:sym typeface="+mn-lt"/>
              </a:endParaRPr>
            </a:p>
          </p:txBody>
        </p:sp>
      </p:grpSp>
      <p:grpSp>
        <p:nvGrpSpPr>
          <p:cNvPr id="13" name="组合 12"/>
          <p:cNvGrpSpPr/>
          <p:nvPr/>
        </p:nvGrpSpPr>
        <p:grpSpPr>
          <a:xfrm>
            <a:off x="4443316" y="2580410"/>
            <a:ext cx="5977360" cy="525600"/>
            <a:chOff x="3865895" y="1697560"/>
            <a:chExt cx="5977360" cy="525974"/>
          </a:xfrm>
        </p:grpSpPr>
        <p:sp>
          <p:nvSpPr>
            <p:cNvPr id="14" name="矩形: 圆角 45"/>
            <p:cNvSpPr/>
            <p:nvPr/>
          </p:nvSpPr>
          <p:spPr>
            <a:xfrm>
              <a:off x="4204534" y="1697560"/>
              <a:ext cx="5638721" cy="525974"/>
            </a:xfrm>
            <a:prstGeom prst="roundRect">
              <a:avLst>
                <a:gd name="adj" fmla="val 6402"/>
              </a:avLst>
            </a:prstGeom>
            <a:noFill/>
            <a:ln w="22225">
              <a:solidFill>
                <a:srgbClr val="FFEA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700">
                  <a:solidFill>
                    <a:srgbClr val="FFEAA2"/>
                  </a:solidFill>
                  <a:latin typeface="微软雅黑" panose="020B0503020204020204" pitchFamily="34" charset="-122"/>
                  <a:ea typeface="微软雅黑" panose="020B0503020204020204" pitchFamily="34" charset="-122"/>
                  <a:cs typeface="+mn-ea"/>
                  <a:sym typeface="+mn-lt"/>
                </a:rPr>
                <a:t> </a:t>
              </a:r>
              <a:r>
                <a:rPr lang="zh-CN" altLang="en-US" sz="1700">
                  <a:solidFill>
                    <a:srgbClr val="FFEAA2"/>
                  </a:solidFill>
                  <a:latin typeface="微软雅黑" panose="020B0503020204020204" pitchFamily="34" charset="-122"/>
                  <a:ea typeface="微软雅黑" panose="020B0503020204020204" pitchFamily="34" charset="-122"/>
                  <a:cs typeface="+mn-ea"/>
                  <a:sym typeface="+mn-lt"/>
                </a:rPr>
                <a:t>中华民族共有精神家园汲取自源远流长的各民族交往交流交融历史长河，是中华民族化育融合的内在动力</a:t>
              </a:r>
            </a:p>
          </p:txBody>
        </p:sp>
        <p:sp>
          <p:nvSpPr>
            <p:cNvPr id="15" name="椭圆 14"/>
            <p:cNvSpPr/>
            <p:nvPr/>
          </p:nvSpPr>
          <p:spPr>
            <a:xfrm>
              <a:off x="3865895" y="1763481"/>
              <a:ext cx="447915" cy="422408"/>
            </a:xfrm>
            <a:prstGeom prst="ellipse">
              <a:avLst/>
            </a:prstGeom>
            <a:solidFill>
              <a:srgbClr val="FFEAA2"/>
            </a:solidFill>
            <a:ln w="101600">
              <a:solidFill>
                <a:schemeClr val="accent4">
                  <a:lumMod val="20000"/>
                  <a:lumOff val="80000"/>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3600" b="0" i="0" u="none" strike="noStrike" kern="1200" cap="none" spc="0" normalizeH="0" baseline="0" noProof="0">
                  <a:ln>
                    <a:noFill/>
                  </a:ln>
                  <a:solidFill>
                    <a:srgbClr val="C00000"/>
                  </a:solidFill>
                  <a:effectLst/>
                  <a:uLnTx/>
                  <a:uFillTx/>
                  <a:latin typeface="汉仪雅酷黑 75W" panose="020B0804020202020204" pitchFamily="34" charset="-122"/>
                  <a:ea typeface="汉仪雅酷黑 75W" panose="020B0804020202020204" pitchFamily="34" charset="-122"/>
                  <a:cs typeface="+mn-ea"/>
                  <a:sym typeface="+mn-lt"/>
                </a:rPr>
                <a:t>3</a:t>
              </a:r>
              <a:endParaRPr kumimoji="0" lang="zh-CN" altLang="en-US" sz="3600" b="0" i="0" u="none" strike="noStrike" kern="1200" cap="none" spc="0" normalizeH="0" baseline="0" noProof="0">
                <a:ln>
                  <a:noFill/>
                </a:ln>
                <a:solidFill>
                  <a:srgbClr val="C00000"/>
                </a:solidFill>
                <a:effectLst/>
                <a:uLnTx/>
                <a:uFillTx/>
                <a:latin typeface="汉仪雅酷黑 75W" panose="020B0804020202020204" pitchFamily="34" charset="-122"/>
                <a:ea typeface="汉仪雅酷黑 75W" panose="020B0804020202020204" pitchFamily="34" charset="-122"/>
                <a:cs typeface="+mn-ea"/>
                <a:sym typeface="+mn-lt"/>
              </a:endParaRPr>
            </a:p>
          </p:txBody>
        </p:sp>
      </p:grpSp>
      <p:grpSp>
        <p:nvGrpSpPr>
          <p:cNvPr id="16" name="组合 15"/>
          <p:cNvGrpSpPr/>
          <p:nvPr/>
        </p:nvGrpSpPr>
        <p:grpSpPr>
          <a:xfrm>
            <a:off x="4467907" y="3358920"/>
            <a:ext cx="5977360" cy="525600"/>
            <a:chOff x="3865895" y="1688028"/>
            <a:chExt cx="5977360" cy="525974"/>
          </a:xfrm>
        </p:grpSpPr>
        <p:sp>
          <p:nvSpPr>
            <p:cNvPr id="17" name="矩形: 圆角 45"/>
            <p:cNvSpPr/>
            <p:nvPr/>
          </p:nvSpPr>
          <p:spPr>
            <a:xfrm>
              <a:off x="4204534" y="1688028"/>
              <a:ext cx="5638721" cy="525974"/>
            </a:xfrm>
            <a:prstGeom prst="roundRect">
              <a:avLst>
                <a:gd name="adj" fmla="val 6402"/>
              </a:avLst>
            </a:prstGeom>
            <a:noFill/>
            <a:ln w="22225">
              <a:solidFill>
                <a:srgbClr val="FFEA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Bef>
                  <a:spcPts val="600"/>
                </a:spcBef>
                <a:spcAft>
                  <a:spcPts val="600"/>
                </a:spcAft>
              </a:pPr>
              <a:r>
                <a:rPr lang="zh-CN" altLang="en-US" sz="1600">
                  <a:solidFill>
                    <a:srgbClr val="FFEAA2"/>
                  </a:solidFill>
                  <a:latin typeface="微软雅黑" panose="020B0503020204020204" pitchFamily="34" charset="-122"/>
                  <a:ea typeface="微软雅黑" panose="020B0503020204020204" pitchFamily="34" charset="-122"/>
                  <a:cs typeface="+mn-ea"/>
                  <a:sym typeface="+mn-lt"/>
                </a:rPr>
                <a:t>中华民族共有精神家园体现在中华民族从自在到自觉再到自信的标志性事件中，是铸牢中华民族共同体意识的思想基础</a:t>
              </a:r>
            </a:p>
          </p:txBody>
        </p:sp>
        <p:sp>
          <p:nvSpPr>
            <p:cNvPr id="18" name="椭圆 17"/>
            <p:cNvSpPr/>
            <p:nvPr/>
          </p:nvSpPr>
          <p:spPr>
            <a:xfrm>
              <a:off x="3865895" y="1763481"/>
              <a:ext cx="447915" cy="422408"/>
            </a:xfrm>
            <a:prstGeom prst="ellipse">
              <a:avLst/>
            </a:prstGeom>
            <a:solidFill>
              <a:srgbClr val="FFEAA2"/>
            </a:solidFill>
            <a:ln w="101600">
              <a:solidFill>
                <a:schemeClr val="accent4">
                  <a:lumMod val="20000"/>
                  <a:lumOff val="80000"/>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3600" b="0" i="0" u="none" strike="noStrike" kern="1200" cap="none" spc="0" normalizeH="0" baseline="0" noProof="0">
                  <a:ln>
                    <a:noFill/>
                  </a:ln>
                  <a:solidFill>
                    <a:srgbClr val="C00000"/>
                  </a:solidFill>
                  <a:effectLst/>
                  <a:uLnTx/>
                  <a:uFillTx/>
                  <a:latin typeface="汉仪雅酷黑 75W" panose="020B0804020202020204" pitchFamily="34" charset="-122"/>
                  <a:ea typeface="汉仪雅酷黑 75W" panose="020B0804020202020204" pitchFamily="34" charset="-122"/>
                  <a:cs typeface="+mn-ea"/>
                  <a:sym typeface="+mn-lt"/>
                </a:rPr>
                <a:t>4</a:t>
              </a:r>
              <a:endParaRPr kumimoji="0" lang="zh-CN" altLang="en-US" sz="3600" b="0" i="0" u="none" strike="noStrike" kern="1200" cap="none" spc="0" normalizeH="0" baseline="0" noProof="0">
                <a:ln>
                  <a:noFill/>
                </a:ln>
                <a:solidFill>
                  <a:srgbClr val="C00000"/>
                </a:solidFill>
                <a:effectLst/>
                <a:uLnTx/>
                <a:uFillTx/>
                <a:latin typeface="汉仪雅酷黑 75W" panose="020B0804020202020204" pitchFamily="34" charset="-122"/>
                <a:ea typeface="汉仪雅酷黑 75W" panose="020B0804020202020204" pitchFamily="34" charset="-122"/>
                <a:cs typeface="+mn-ea"/>
                <a:sym typeface="+mn-lt"/>
              </a:endParaRPr>
            </a:p>
          </p:txBody>
        </p:sp>
      </p:grpSp>
      <p:grpSp>
        <p:nvGrpSpPr>
          <p:cNvPr id="19" name="组合 18"/>
          <p:cNvGrpSpPr/>
          <p:nvPr/>
        </p:nvGrpSpPr>
        <p:grpSpPr>
          <a:xfrm>
            <a:off x="4467907" y="4156480"/>
            <a:ext cx="5977360" cy="525600"/>
            <a:chOff x="3865895" y="1697560"/>
            <a:chExt cx="5977360" cy="525974"/>
          </a:xfrm>
        </p:grpSpPr>
        <p:sp>
          <p:nvSpPr>
            <p:cNvPr id="20" name="矩形: 圆角 45"/>
            <p:cNvSpPr/>
            <p:nvPr/>
          </p:nvSpPr>
          <p:spPr>
            <a:xfrm>
              <a:off x="4204534" y="1697560"/>
              <a:ext cx="5638721" cy="525974"/>
            </a:xfrm>
            <a:prstGeom prst="roundRect">
              <a:avLst>
                <a:gd name="adj" fmla="val 6402"/>
              </a:avLst>
            </a:prstGeom>
            <a:noFill/>
            <a:ln w="22225">
              <a:solidFill>
                <a:srgbClr val="FFEA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Bef>
                  <a:spcPts val="600"/>
                </a:spcBef>
                <a:spcAft>
                  <a:spcPts val="600"/>
                </a:spcAft>
              </a:pPr>
              <a:r>
                <a:rPr lang="en-US" altLang="zh-CN" sz="1700">
                  <a:solidFill>
                    <a:srgbClr val="FFEAA2"/>
                  </a:solidFill>
                  <a:latin typeface="微软雅黑" panose="020B0503020204020204" pitchFamily="34" charset="-122"/>
                  <a:ea typeface="微软雅黑" panose="020B0503020204020204" pitchFamily="34" charset="-122"/>
                  <a:cs typeface="+mn-ea"/>
                  <a:sym typeface="+mn-lt"/>
                </a:rPr>
                <a:t>   </a:t>
              </a:r>
              <a:r>
                <a:rPr lang="zh-CN" altLang="en-US" sz="1700">
                  <a:solidFill>
                    <a:srgbClr val="FFEAA2"/>
                  </a:solidFill>
                  <a:latin typeface="微软雅黑" panose="020B0503020204020204" pitchFamily="34" charset="-122"/>
                  <a:ea typeface="微软雅黑" panose="020B0503020204020204" pitchFamily="34" charset="-122"/>
                  <a:cs typeface="+mn-ea"/>
                  <a:sym typeface="+mn-lt"/>
                </a:rPr>
                <a:t>中华民族共有精神家园架构在伟大民族精神支柱之上，是中华民族永续发展的力量源泉</a:t>
              </a:r>
            </a:p>
          </p:txBody>
        </p:sp>
        <p:sp>
          <p:nvSpPr>
            <p:cNvPr id="21" name="椭圆 20"/>
            <p:cNvSpPr/>
            <p:nvPr/>
          </p:nvSpPr>
          <p:spPr>
            <a:xfrm>
              <a:off x="3865895" y="1763481"/>
              <a:ext cx="447915" cy="422408"/>
            </a:xfrm>
            <a:prstGeom prst="ellipse">
              <a:avLst/>
            </a:prstGeom>
            <a:solidFill>
              <a:srgbClr val="FFEAA2"/>
            </a:solidFill>
            <a:ln w="101600">
              <a:solidFill>
                <a:schemeClr val="accent4">
                  <a:lumMod val="20000"/>
                  <a:lumOff val="80000"/>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3600" b="0" i="0" u="none" strike="noStrike" kern="1200" cap="none" spc="0" normalizeH="0" baseline="0" noProof="0">
                  <a:ln>
                    <a:noFill/>
                  </a:ln>
                  <a:solidFill>
                    <a:srgbClr val="C00000"/>
                  </a:solidFill>
                  <a:effectLst/>
                  <a:uLnTx/>
                  <a:uFillTx/>
                  <a:latin typeface="汉仪雅酷黑 75W" panose="020B0804020202020204" pitchFamily="34" charset="-122"/>
                  <a:ea typeface="汉仪雅酷黑 75W" panose="020B0804020202020204" pitchFamily="34" charset="-122"/>
                  <a:cs typeface="+mn-ea"/>
                  <a:sym typeface="+mn-lt"/>
                </a:rPr>
                <a:t>5</a:t>
              </a:r>
              <a:endParaRPr kumimoji="0" lang="zh-CN" altLang="en-US" sz="3600" b="0" i="0" u="none" strike="noStrike" kern="1200" cap="none" spc="0" normalizeH="0" baseline="0" noProof="0">
                <a:ln>
                  <a:noFill/>
                </a:ln>
                <a:solidFill>
                  <a:srgbClr val="C00000"/>
                </a:solidFill>
                <a:effectLst/>
                <a:uLnTx/>
                <a:uFillTx/>
                <a:latin typeface="汉仪雅酷黑 75W" panose="020B0804020202020204" pitchFamily="34" charset="-122"/>
                <a:ea typeface="汉仪雅酷黑 75W" panose="020B0804020202020204" pitchFamily="34" charset="-122"/>
                <a:cs typeface="+mn-ea"/>
                <a:sym typeface="+mn-lt"/>
              </a:endParaRPr>
            </a:p>
          </p:txBody>
        </p:sp>
      </p:grpSp>
      <p:sp>
        <p:nvSpPr>
          <p:cNvPr id="22" name="PA-标题 1"/>
          <p:cNvSpPr>
            <a:spLocks noGrp="1"/>
          </p:cNvSpPr>
          <p:nvPr>
            <p:custDataLst>
              <p:tags r:id="rId1"/>
            </p:custDataLst>
          </p:nvPr>
        </p:nvSpPr>
        <p:spPr>
          <a:xfrm>
            <a:off x="2381450" y="1051368"/>
            <a:ext cx="1077738" cy="2824562"/>
          </a:xfrm>
          <a:prstGeom prst="rect">
            <a:avLst/>
          </a:prstGeom>
          <a:noFill/>
          <a:ln w="9525">
            <a:noFill/>
          </a:ln>
        </p:spPr>
        <p:txBody>
          <a:bodyPr vert="eaVert" wrap="square" lIns="91440" tIns="45720" rIns="91440" bIns="45720"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6000" b="1" spc="350">
                <a:solidFill>
                  <a:srgbClr val="FFEAA2"/>
                </a:solidFill>
                <a:latin typeface="微软雅黑" panose="020B0503020204020204" pitchFamily="34" charset="-122"/>
                <a:ea typeface="微软雅黑" panose="020B0503020204020204" pitchFamily="34" charset="-122"/>
                <a:cs typeface="微软雅黑" panose="020B0503020204020204" pitchFamily="34" charset="-122"/>
                <a:sym typeface="+mn-lt"/>
              </a:rPr>
              <a:t>目 录</a:t>
            </a:r>
          </a:p>
        </p:txBody>
      </p:sp>
      <p:cxnSp>
        <p:nvCxnSpPr>
          <p:cNvPr id="23" name="直接连接符 22"/>
          <p:cNvCxnSpPr/>
          <p:nvPr/>
        </p:nvCxnSpPr>
        <p:spPr>
          <a:xfrm flipH="1">
            <a:off x="3842254" y="1050047"/>
            <a:ext cx="0" cy="3098800"/>
          </a:xfrm>
          <a:prstGeom prst="line">
            <a:avLst/>
          </a:prstGeom>
          <a:ln w="12700">
            <a:solidFill>
              <a:srgbClr val="FFEAA2"/>
            </a:solidFill>
          </a:ln>
        </p:spPr>
        <p:style>
          <a:lnRef idx="1">
            <a:schemeClr val="accent1"/>
          </a:lnRef>
          <a:fillRef idx="0">
            <a:schemeClr val="accent1"/>
          </a:fillRef>
          <a:effectRef idx="0">
            <a:schemeClr val="accent1"/>
          </a:effectRef>
          <a:fontRef idx="minor">
            <a:schemeClr val="tx1"/>
          </a:fontRef>
        </p:style>
      </p:cxnSp>
      <p:pic>
        <p:nvPicPr>
          <p:cNvPr id="24" name="图片 2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10185253" y="4172818"/>
            <a:ext cx="2006747" cy="2080354"/>
          </a:xfrm>
          <a:prstGeom prst="rect">
            <a:avLst/>
          </a:prstGeom>
        </p:spPr>
      </p:pic>
      <p:pic>
        <p:nvPicPr>
          <p:cNvPr id="25" name="图片 24"/>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1697672" y="5120898"/>
            <a:ext cx="8397551" cy="1222677"/>
          </a:xfrm>
          <a:prstGeom prst="rect">
            <a:avLst/>
          </a:prstGeom>
        </p:spPr>
      </p:pic>
      <p:pic>
        <p:nvPicPr>
          <p:cNvPr id="26" name="图片 25"/>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0" y="4895584"/>
            <a:ext cx="12192000" cy="1951132"/>
          </a:xfrm>
          <a:prstGeom prst="rect">
            <a:avLst/>
          </a:prstGeom>
        </p:spPr>
      </p:pic>
      <p:pic>
        <p:nvPicPr>
          <p:cNvPr id="27" name="图片 2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271649" y="3968064"/>
            <a:ext cx="3910929" cy="208035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down)">
                                      <p:cBhvr>
                                        <p:cTn id="11" dur="500"/>
                                        <p:tgtEl>
                                          <p:spTgt spid="25"/>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wipe(down)">
                                      <p:cBhvr>
                                        <p:cTn id="15" dur="500"/>
                                        <p:tgtEl>
                                          <p:spTgt spid="27"/>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down)">
                                      <p:cBhvr>
                                        <p:cTn id="19" dur="500"/>
                                        <p:tgtEl>
                                          <p:spTgt spid="24"/>
                                        </p:tgtEl>
                                      </p:cBhvr>
                                    </p:animEffect>
                                  </p:childTnLst>
                                </p:cTn>
                              </p:par>
                            </p:childTnLst>
                          </p:cTn>
                        </p:par>
                        <p:par>
                          <p:cTn id="20" fill="hold" nodeType="afterGroup">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par>
                                <p:cTn id="24" presetID="10" presetClass="entr" presetSubtype="0"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par>
                          <p:cTn id="27" fill="hold" nodeType="afterGroup">
                            <p:stCondLst>
                              <p:cond delay="2500"/>
                            </p:stCondLst>
                            <p:childTnLst>
                              <p:par>
                                <p:cTn id="28" presetID="17" presetClass="entr" presetSubtype="10" fill="hold" grpId="0" nodeType="after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p:cTn id="30" dur="500" fill="hold"/>
                                        <p:tgtEl>
                                          <p:spTgt spid="22"/>
                                        </p:tgtEl>
                                        <p:attrNameLst>
                                          <p:attrName>ppt_w</p:attrName>
                                        </p:attrNameLst>
                                      </p:cBhvr>
                                      <p:tavLst>
                                        <p:tav tm="0">
                                          <p:val>
                                            <p:fltVal val="0"/>
                                          </p:val>
                                        </p:tav>
                                        <p:tav tm="100000">
                                          <p:val>
                                            <p:strVal val="#ppt_w"/>
                                          </p:val>
                                        </p:tav>
                                      </p:tavLst>
                                    </p:anim>
                                    <p:anim calcmode="lin" valueType="num">
                                      <p:cBhvr>
                                        <p:cTn id="31" dur="500" fill="hold"/>
                                        <p:tgtEl>
                                          <p:spTgt spid="22"/>
                                        </p:tgtEl>
                                        <p:attrNameLst>
                                          <p:attrName>ppt_h</p:attrName>
                                        </p:attrNameLst>
                                      </p:cBhvr>
                                      <p:tavLst>
                                        <p:tav tm="0">
                                          <p:val>
                                            <p:strVal val="#ppt_h"/>
                                          </p:val>
                                        </p:tav>
                                        <p:tav tm="100000">
                                          <p:val>
                                            <p:strVal val="#ppt_h"/>
                                          </p:val>
                                        </p:tav>
                                      </p:tavLst>
                                    </p:anim>
                                  </p:childTnLst>
                                </p:cTn>
                              </p:par>
                            </p:childTnLst>
                          </p:cTn>
                        </p:par>
                        <p:par>
                          <p:cTn id="32" fill="hold" nodeType="afterGroup">
                            <p:stCondLst>
                              <p:cond delay="3000"/>
                            </p:stCondLst>
                            <p:childTnLst>
                              <p:par>
                                <p:cTn id="33" presetID="16" presetClass="entr" presetSubtype="42" fill="hold"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arn(outHorizontal)">
                                      <p:cBhvr>
                                        <p:cTn id="35" dur="500"/>
                                        <p:tgtEl>
                                          <p:spTgt spid="23"/>
                                        </p:tgtEl>
                                      </p:cBhvr>
                                    </p:animEffect>
                                  </p:childTnLst>
                                </p:cTn>
                              </p:par>
                            </p:childTnLst>
                          </p:cTn>
                        </p:par>
                        <p:par>
                          <p:cTn id="36" fill="hold" nodeType="afterGroup">
                            <p:stCondLst>
                              <p:cond delay="3500"/>
                            </p:stCondLst>
                            <p:childTnLst>
                              <p:par>
                                <p:cTn id="37" presetID="22" presetClass="entr" presetSubtype="8" fill="hold"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left)">
                                      <p:cBhvr>
                                        <p:cTn id="39" dur="500"/>
                                        <p:tgtEl>
                                          <p:spTgt spid="7"/>
                                        </p:tgtEl>
                                      </p:cBhvr>
                                    </p:animEffect>
                                  </p:childTnLst>
                                </p:cTn>
                              </p:par>
                            </p:childTnLst>
                          </p:cTn>
                        </p:par>
                        <p:par>
                          <p:cTn id="40" fill="hold" nodeType="afterGroup">
                            <p:stCondLst>
                              <p:cond delay="4000"/>
                            </p:stCondLst>
                            <p:childTnLst>
                              <p:par>
                                <p:cTn id="41" presetID="22" presetClass="entr" presetSubtype="8" fill="hold"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left)">
                                      <p:cBhvr>
                                        <p:cTn id="43" dur="500"/>
                                        <p:tgtEl>
                                          <p:spTgt spid="10"/>
                                        </p:tgtEl>
                                      </p:cBhvr>
                                    </p:animEffect>
                                  </p:childTnLst>
                                </p:cTn>
                              </p:par>
                            </p:childTnLst>
                          </p:cTn>
                        </p:par>
                        <p:par>
                          <p:cTn id="44" fill="hold" nodeType="afterGroup">
                            <p:stCondLst>
                              <p:cond delay="4500"/>
                            </p:stCondLst>
                            <p:childTnLst>
                              <p:par>
                                <p:cTn id="45" presetID="22" presetClass="entr" presetSubtype="8" fill="hold"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left)">
                                      <p:cBhvr>
                                        <p:cTn id="47" dur="500"/>
                                        <p:tgtEl>
                                          <p:spTgt spid="13"/>
                                        </p:tgtEl>
                                      </p:cBhvr>
                                    </p:animEffect>
                                  </p:childTnLst>
                                </p:cTn>
                              </p:par>
                            </p:childTnLst>
                          </p:cTn>
                        </p:par>
                        <p:par>
                          <p:cTn id="48" fill="hold" nodeType="afterGroup">
                            <p:stCondLst>
                              <p:cond delay="5000"/>
                            </p:stCondLst>
                            <p:childTnLst>
                              <p:par>
                                <p:cTn id="49" presetID="22" presetClass="entr" presetSubtype="8" fill="hold"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left)">
                                      <p:cBhvr>
                                        <p:cTn id="51" dur="500"/>
                                        <p:tgtEl>
                                          <p:spTgt spid="16"/>
                                        </p:tgtEl>
                                      </p:cBhvr>
                                    </p:animEffect>
                                  </p:childTnLst>
                                </p:cTn>
                              </p:par>
                            </p:childTnLst>
                          </p:cTn>
                        </p:par>
                        <p:par>
                          <p:cTn id="52" fill="hold" nodeType="afterGroup">
                            <p:stCondLst>
                              <p:cond delay="5500"/>
                            </p:stCondLst>
                            <p:childTnLst>
                              <p:par>
                                <p:cTn id="53" presetID="22" presetClass="entr" presetSubtype="8"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wipe(left)">
                                      <p:cBhvr>
                                        <p:cTn id="5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534" y="0"/>
            <a:ext cx="12192000" cy="6858000"/>
          </a:xfrm>
          <a:prstGeom prst="rect">
            <a:avLst/>
          </a:prstGeom>
        </p:spPr>
      </p:pic>
      <p:pic>
        <p:nvPicPr>
          <p:cNvPr id="5" name="图片 4"/>
          <p:cNvPicPr>
            <a:picLocks noChangeAspect="1"/>
          </p:cNvPicPr>
          <p:nvPr/>
        </p:nvPicPr>
        <p:blipFill>
          <a:blip r:embed="rId4" cstate="email">
            <a:lum bright="70000" contrast="-70000"/>
            <a:extLst>
              <a:ext uri="{28A0092B-C50C-407E-A947-70E740481C1C}">
                <a14:useLocalDpi xmlns:a14="http://schemas.microsoft.com/office/drawing/2010/main"/>
              </a:ext>
            </a:extLst>
          </a:blip>
          <a:stretch>
            <a:fillRect/>
          </a:stretch>
        </p:blipFill>
        <p:spPr>
          <a:xfrm>
            <a:off x="10542597" y="375511"/>
            <a:ext cx="1312340" cy="1222677"/>
          </a:xfrm>
          <a:prstGeom prst="rect">
            <a:avLst/>
          </a:prstGeom>
        </p:spPr>
      </p:pic>
      <p:pic>
        <p:nvPicPr>
          <p:cNvPr id="9" name="图片 8"/>
          <p:cNvPicPr>
            <a:picLocks noChangeAspect="1"/>
          </p:cNvPicPr>
          <p:nvPr/>
        </p:nvPicPr>
        <p:blipFill>
          <a:blip r:embed="rId5" cstate="email">
            <a:lum bright="70000" contrast="-70000"/>
            <a:extLst>
              <a:ext uri="{28A0092B-C50C-407E-A947-70E740481C1C}">
                <a14:useLocalDpi xmlns:a14="http://schemas.microsoft.com/office/drawing/2010/main"/>
              </a:ext>
            </a:extLst>
          </a:blip>
          <a:stretch>
            <a:fillRect/>
          </a:stretch>
        </p:blipFill>
        <p:spPr>
          <a:xfrm>
            <a:off x="271649" y="2565714"/>
            <a:ext cx="1072166" cy="998913"/>
          </a:xfrm>
          <a:prstGeom prst="rect">
            <a:avLst/>
          </a:prstGeom>
        </p:spPr>
      </p:pic>
      <p:sp>
        <p:nvSpPr>
          <p:cNvPr id="10" name="矩形 9"/>
          <p:cNvSpPr/>
          <p:nvPr/>
        </p:nvSpPr>
        <p:spPr>
          <a:xfrm>
            <a:off x="1618076" y="2415072"/>
            <a:ext cx="9048916" cy="2376170"/>
          </a:xfrm>
          <a:prstGeom prst="rect">
            <a:avLst/>
          </a:prstGeom>
        </p:spPr>
        <p:txBody>
          <a:bodyPr wrap="square">
            <a:spAutoFit/>
          </a:bodyPr>
          <a:lstStyle/>
          <a:p>
            <a:pPr algn="ctr">
              <a:lnSpc>
                <a:spcPct val="110000"/>
              </a:lnSpc>
            </a:pPr>
            <a:r>
              <a:rPr lang="zh-CN" altLang="en-US" sz="4500" b="1">
                <a:solidFill>
                  <a:srgbClr val="FFEAA2"/>
                </a:solidFill>
                <a:latin typeface="+mn-ea"/>
                <a:cs typeface="+mn-ea"/>
                <a:sym typeface="+mn-lt"/>
              </a:rPr>
              <a:t>中华民族共有精神家园根植于绵延不绝的中华文明深厚底蕴，是中华文明的民族性表达</a:t>
            </a:r>
          </a:p>
        </p:txBody>
      </p:sp>
      <p:sp>
        <p:nvSpPr>
          <p:cNvPr id="11" name="矩形 10"/>
          <p:cNvSpPr/>
          <p:nvPr/>
        </p:nvSpPr>
        <p:spPr>
          <a:xfrm>
            <a:off x="4608115" y="1227944"/>
            <a:ext cx="3211135" cy="923330"/>
          </a:xfrm>
          <a:prstGeom prst="rect">
            <a:avLst/>
          </a:prstGeom>
        </p:spPr>
        <p:txBody>
          <a:bodyPr wrap="none">
            <a:spAutoFit/>
          </a:bodyPr>
          <a:lstStyle/>
          <a:p>
            <a:pPr algn="ctr">
              <a:lnSpc>
                <a:spcPct val="90000"/>
              </a:lnSpc>
            </a:pPr>
            <a:r>
              <a:rPr lang="zh-CN" altLang="en-US" sz="6000" b="1" spc="-100">
                <a:solidFill>
                  <a:srgbClr val="FFEAA2"/>
                </a:solidFill>
                <a:effectLst>
                  <a:outerShdw blurRad="38100" dist="38100" dir="2700000" algn="tl">
                    <a:srgbClr val="000000">
                      <a:alpha val="43137"/>
                    </a:srgbClr>
                  </a:outerShdw>
                </a:effectLst>
                <a:latin typeface="+mn-ea"/>
                <a:cs typeface="+mn-ea"/>
                <a:sym typeface="+mn-lt"/>
              </a:rPr>
              <a:t>第一部分</a:t>
            </a:r>
          </a:p>
        </p:txBody>
      </p:sp>
      <p:pic>
        <p:nvPicPr>
          <p:cNvPr id="12" name="图片 1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10185253" y="4172818"/>
            <a:ext cx="2006747" cy="2080354"/>
          </a:xfrm>
          <a:prstGeom prst="rect">
            <a:avLst/>
          </a:prstGeom>
        </p:spPr>
      </p:pic>
      <p:pic>
        <p:nvPicPr>
          <p:cNvPr id="13" name="图片 12"/>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1697672" y="5120898"/>
            <a:ext cx="8397551" cy="1222677"/>
          </a:xfrm>
          <a:prstGeom prst="rect">
            <a:avLst/>
          </a:prstGeom>
        </p:spPr>
      </p:pic>
      <p:pic>
        <p:nvPicPr>
          <p:cNvPr id="14" name="图片 1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0" y="4895584"/>
            <a:ext cx="12192000" cy="1951132"/>
          </a:xfrm>
          <a:prstGeom prst="rect">
            <a:avLst/>
          </a:prstGeom>
        </p:spPr>
      </p:pic>
      <p:pic>
        <p:nvPicPr>
          <p:cNvPr id="15" name="图片 14"/>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71649" y="3968064"/>
            <a:ext cx="3910929" cy="208035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childTnLst>
                          </p:cTn>
                        </p:par>
                        <p:par>
                          <p:cTn id="20" fill="hold" nodeType="afterGroup">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par>
                                <p:cTn id="24" presetID="10" presetClass="entr" presetSubtype="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par>
                          <p:cTn id="27" fill="hold" nodeType="afterGroup">
                            <p:stCondLst>
                              <p:cond delay="2500"/>
                            </p:stCondLst>
                            <p:childTnLst>
                              <p:par>
                                <p:cTn id="28" presetID="23" presetClass="entr" presetSubtype="36" fill="hold" grpId="0" nodeType="afterEffect">
                                  <p:stCondLst>
                                    <p:cond delay="0"/>
                                  </p:stCondLst>
                                  <p:iterate type="lt">
                                    <p:tmPct val="10000"/>
                                  </p:iterate>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strVal val="(6*min(max(#ppt_w*#ppt_h,.3),1)-7.4)/-.7*#ppt_w"/>
                                          </p:val>
                                        </p:tav>
                                        <p:tav tm="100000">
                                          <p:val>
                                            <p:strVal val="#ppt_w"/>
                                          </p:val>
                                        </p:tav>
                                      </p:tavLst>
                                    </p:anim>
                                    <p:anim calcmode="lin" valueType="num">
                                      <p:cBhvr>
                                        <p:cTn id="31" dur="500" fill="hold"/>
                                        <p:tgtEl>
                                          <p:spTgt spid="11"/>
                                        </p:tgtEl>
                                        <p:attrNameLst>
                                          <p:attrName>ppt_h</p:attrName>
                                        </p:attrNameLst>
                                      </p:cBhvr>
                                      <p:tavLst>
                                        <p:tav tm="0">
                                          <p:val>
                                            <p:strVal val="(6*min(max(#ppt_w*#ppt_h,.3),1)-7.4)/-.7*#ppt_h"/>
                                          </p:val>
                                        </p:tav>
                                        <p:tav tm="100000">
                                          <p:val>
                                            <p:strVal val="#ppt_h"/>
                                          </p:val>
                                        </p:tav>
                                      </p:tavLst>
                                    </p:anim>
                                    <p:anim calcmode="lin" valueType="num">
                                      <p:cBhvr>
                                        <p:cTn id="32" dur="500" fill="hold"/>
                                        <p:tgtEl>
                                          <p:spTgt spid="11"/>
                                        </p:tgtEl>
                                        <p:attrNameLst>
                                          <p:attrName>ppt_x</p:attrName>
                                        </p:attrNameLst>
                                      </p:cBhvr>
                                      <p:tavLst>
                                        <p:tav tm="0">
                                          <p:val>
                                            <p:fltVal val="0.5"/>
                                          </p:val>
                                        </p:tav>
                                        <p:tav tm="100000">
                                          <p:val>
                                            <p:strVal val="#ppt_x"/>
                                          </p:val>
                                        </p:tav>
                                      </p:tavLst>
                                    </p:anim>
                                    <p:anim calcmode="lin" valueType="num">
                                      <p:cBhvr>
                                        <p:cTn id="33" dur="500" fill="hold"/>
                                        <p:tgtEl>
                                          <p:spTgt spid="11"/>
                                        </p:tgtEl>
                                        <p:attrNameLst>
                                          <p:attrName>ppt_y</p:attrName>
                                        </p:attrNameLst>
                                      </p:cBhvr>
                                      <p:tavLst>
                                        <p:tav tm="0">
                                          <p:val>
                                            <p:strVal val="1+(6*min(max(#ppt_w*#ppt_h,.3),1)-7.4)/-.7*#ppt_h/2"/>
                                          </p:val>
                                        </p:tav>
                                        <p:tav tm="100000">
                                          <p:val>
                                            <p:strVal val="#ppt_y"/>
                                          </p:val>
                                        </p:tav>
                                      </p:tavLst>
                                    </p:anim>
                                  </p:childTnLst>
                                </p:cTn>
                              </p:par>
                            </p:childTnLst>
                          </p:cTn>
                        </p:par>
                        <p:par>
                          <p:cTn id="34" fill="hold" nodeType="afterGroup">
                            <p:stCondLst>
                              <p:cond delay="3000"/>
                            </p:stCondLst>
                            <p:childTnLst>
                              <p:par>
                                <p:cTn id="35" presetID="23" presetClass="entr" presetSubtype="36" fill="hold" grpId="0" nodeType="afterEffect">
                                  <p:stCondLst>
                                    <p:cond delay="0"/>
                                  </p:stCondLst>
                                  <p:iterate type="lt">
                                    <p:tmPct val="10000"/>
                                  </p:iterate>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strVal val="(6*min(max(#ppt_w*#ppt_h,.3),1)-7.4)/-.7*#ppt_w"/>
                                          </p:val>
                                        </p:tav>
                                        <p:tav tm="100000">
                                          <p:val>
                                            <p:strVal val="#ppt_w"/>
                                          </p:val>
                                        </p:tav>
                                      </p:tavLst>
                                    </p:anim>
                                    <p:anim calcmode="lin" valueType="num">
                                      <p:cBhvr>
                                        <p:cTn id="38" dur="500" fill="hold"/>
                                        <p:tgtEl>
                                          <p:spTgt spid="10"/>
                                        </p:tgtEl>
                                        <p:attrNameLst>
                                          <p:attrName>ppt_h</p:attrName>
                                        </p:attrNameLst>
                                      </p:cBhvr>
                                      <p:tavLst>
                                        <p:tav tm="0">
                                          <p:val>
                                            <p:strVal val="(6*min(max(#ppt_w*#ppt_h,.3),1)-7.4)/-.7*#ppt_h"/>
                                          </p:val>
                                        </p:tav>
                                        <p:tav tm="100000">
                                          <p:val>
                                            <p:strVal val="#ppt_h"/>
                                          </p:val>
                                        </p:tav>
                                      </p:tavLst>
                                    </p:anim>
                                    <p:anim calcmode="lin" valueType="num">
                                      <p:cBhvr>
                                        <p:cTn id="39" dur="500" fill="hold"/>
                                        <p:tgtEl>
                                          <p:spTgt spid="10"/>
                                        </p:tgtEl>
                                        <p:attrNameLst>
                                          <p:attrName>ppt_x</p:attrName>
                                        </p:attrNameLst>
                                      </p:cBhvr>
                                      <p:tavLst>
                                        <p:tav tm="0">
                                          <p:val>
                                            <p:fltVal val="0.5"/>
                                          </p:val>
                                        </p:tav>
                                        <p:tav tm="100000">
                                          <p:val>
                                            <p:strVal val="#ppt_x"/>
                                          </p:val>
                                        </p:tav>
                                      </p:tavLst>
                                    </p:anim>
                                    <p:anim calcmode="lin" valueType="num">
                                      <p:cBhvr>
                                        <p:cTn id="40" dur="500" fill="hold"/>
                                        <p:tgtEl>
                                          <p:spTgt spid="10"/>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9" name="矩形 8"/>
          <p:cNvSpPr/>
          <p:nvPr/>
        </p:nvSpPr>
        <p:spPr>
          <a:xfrm>
            <a:off x="345440"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标题 2"/>
          <p:cNvSpPr>
            <a:spLocks noGrp="1" noChangeArrowheads="1"/>
          </p:cNvSpPr>
          <p:nvPr>
            <p:custDataLst>
              <p:tags r:id="rId1"/>
            </p:custDataLst>
          </p:nvPr>
        </p:nvSpPr>
        <p:spPr bwMode="auto">
          <a:xfrm>
            <a:off x="1342390" y="836930"/>
            <a:ext cx="9660255"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eaLnBrk="1" hangingPunct="1">
              <a:spcBef>
                <a:spcPct val="0"/>
              </a:spcBef>
              <a:buClrTx/>
              <a:buFont typeface="Arial" panose="020B0604020202020204" pitchFamily="34" charset="0"/>
              <a:buNone/>
            </a:pPr>
            <a:r>
              <a:rPr lang="zh-CN" altLang="en-US" sz="1800" b="1">
                <a:solidFill>
                  <a:srgbClr val="D71F1B"/>
                </a:solidFill>
                <a:latin typeface="微软雅黑" panose="020B0503020204020204" pitchFamily="34" charset="-122"/>
                <a:cs typeface="+mn-ea"/>
                <a:sym typeface="+mn-lt"/>
              </a:rPr>
              <a:t>中华民族共有精神家园根植于绵延不绝的中华文明深厚底蕴，是中华文明的民族性表达</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pic>
        <p:nvPicPr>
          <p:cNvPr id="24" name="图片 23"/>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507714" y="2126211"/>
            <a:ext cx="4660724" cy="3254461"/>
          </a:xfrm>
          <a:prstGeom prst="rect">
            <a:avLst/>
          </a:prstGeom>
        </p:spPr>
      </p:pic>
      <p:sp>
        <p:nvSpPr>
          <p:cNvPr id="25" name="矩形 24"/>
          <p:cNvSpPr/>
          <p:nvPr/>
        </p:nvSpPr>
        <p:spPr>
          <a:xfrm>
            <a:off x="6271260" y="2425065"/>
            <a:ext cx="4902835" cy="2676525"/>
          </a:xfrm>
          <a:prstGeom prst="rect">
            <a:avLst/>
          </a:prstGeom>
        </p:spPr>
        <p:txBody>
          <a:bodyPr wrap="square">
            <a:spAutoFit/>
          </a:bodyPr>
          <a:lstStyle/>
          <a:p>
            <a:pPr>
              <a:lnSpc>
                <a:spcPct val="120000"/>
              </a:lnSpc>
            </a:pPr>
            <a:r>
              <a:rPr lang="zh-CN" altLang="en-US" sz="2000" dirty="0">
                <a:solidFill>
                  <a:srgbClr val="900000"/>
                </a:solidFill>
              </a:rPr>
              <a:t>五千多年中华文明不曾间断，生生不息、不断累积，在人类文明中独树一帜。作为中华文明的创造者、传承者，中华民族体现着中华文明的特质禀赋和独特印记。中华民族共有精神家园，体现为中华文明的民族性表达，反映出中华文明的突出特点、独特魅力。</a:t>
            </a:r>
          </a:p>
        </p:txBody>
      </p:sp>
      <p:sp>
        <p:nvSpPr>
          <p:cNvPr id="26" name="L 形 25"/>
          <p:cNvSpPr/>
          <p:nvPr/>
        </p:nvSpPr>
        <p:spPr>
          <a:xfrm rot="5400000">
            <a:off x="6755025" y="1488813"/>
            <a:ext cx="645055" cy="2016224"/>
          </a:xfrm>
          <a:prstGeom prst="corner">
            <a:avLst>
              <a:gd name="adj1" fmla="val 7565"/>
              <a:gd name="adj2" fmla="val 9157"/>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L 形 26"/>
          <p:cNvSpPr/>
          <p:nvPr/>
        </p:nvSpPr>
        <p:spPr>
          <a:xfrm rot="5400000" flipH="1" flipV="1">
            <a:off x="9944937" y="3894531"/>
            <a:ext cx="645055" cy="2016224"/>
          </a:xfrm>
          <a:prstGeom prst="corner">
            <a:avLst>
              <a:gd name="adj1" fmla="val 7565"/>
              <a:gd name="adj2" fmla="val 9157"/>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1000"/>
                                        <p:tgtEl>
                                          <p:spTgt spid="26"/>
                                        </p:tgtEl>
                                      </p:cBhvr>
                                    </p:animEffect>
                                    <p:anim calcmode="lin" valueType="num">
                                      <p:cBhvr>
                                        <p:cTn id="13" dur="1000" fill="hold"/>
                                        <p:tgtEl>
                                          <p:spTgt spid="26"/>
                                        </p:tgtEl>
                                        <p:attrNameLst>
                                          <p:attrName>ppt_x</p:attrName>
                                        </p:attrNameLst>
                                      </p:cBhvr>
                                      <p:tavLst>
                                        <p:tav tm="0">
                                          <p:val>
                                            <p:strVal val="#ppt_x"/>
                                          </p:val>
                                        </p:tav>
                                        <p:tav tm="100000">
                                          <p:val>
                                            <p:strVal val="#ppt_x"/>
                                          </p:val>
                                        </p:tav>
                                      </p:tavLst>
                                    </p:anim>
                                    <p:anim calcmode="lin" valueType="num">
                                      <p:cBhvr>
                                        <p:cTn id="14"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1000"/>
                                        <p:tgtEl>
                                          <p:spTgt spid="27"/>
                                        </p:tgtEl>
                                      </p:cBhvr>
                                    </p:animEffect>
                                    <p:anim calcmode="lin" valueType="num">
                                      <p:cBhvr>
                                        <p:cTn id="20" dur="1000" fill="hold"/>
                                        <p:tgtEl>
                                          <p:spTgt spid="27"/>
                                        </p:tgtEl>
                                        <p:attrNameLst>
                                          <p:attrName>ppt_x</p:attrName>
                                        </p:attrNameLst>
                                      </p:cBhvr>
                                      <p:tavLst>
                                        <p:tav tm="0">
                                          <p:val>
                                            <p:strVal val="#ppt_x"/>
                                          </p:val>
                                        </p:tav>
                                        <p:tav tm="100000">
                                          <p:val>
                                            <p:strVal val="#ppt_x"/>
                                          </p:val>
                                        </p:tav>
                                      </p:tavLst>
                                    </p:anim>
                                    <p:anim calcmode="lin" valueType="num">
                                      <p:cBhvr>
                                        <p:cTn id="21"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afterGroup">
                            <p:stCondLst>
                              <p:cond delay="0"/>
                            </p:stCondLst>
                            <p:childTnLst>
                              <p:par>
                                <p:cTn id="24" presetID="41" presetClass="entr" presetSubtype="0" fill="hold" grpId="0" nodeType="clickEffect">
                                  <p:stCondLst>
                                    <p:cond delay="0"/>
                                  </p:stCondLst>
                                  <p:iterate type="lt">
                                    <p:tmPct val="10000"/>
                                  </p:iterate>
                                  <p:childTnLst>
                                    <p:set>
                                      <p:cBhvr>
                                        <p:cTn id="25" dur="1" fill="hold">
                                          <p:stCondLst>
                                            <p:cond delay="0"/>
                                          </p:stCondLst>
                                        </p:cTn>
                                        <p:tgtEl>
                                          <p:spTgt spid="25"/>
                                        </p:tgtEl>
                                        <p:attrNameLst>
                                          <p:attrName>style.visibility</p:attrName>
                                        </p:attrNameLst>
                                      </p:cBhvr>
                                      <p:to>
                                        <p:strVal val="visible"/>
                                      </p:to>
                                    </p:set>
                                    <p:anim calcmode="lin" valueType="num">
                                      <p:cBhvr>
                                        <p:cTn id="26" dur="250" fill="hold"/>
                                        <p:tgtEl>
                                          <p:spTgt spid="25"/>
                                        </p:tgtEl>
                                        <p:attrNameLst>
                                          <p:attrName>ppt_x</p:attrName>
                                        </p:attrNameLst>
                                      </p:cBhvr>
                                      <p:tavLst>
                                        <p:tav tm="0">
                                          <p:val>
                                            <p:strVal val="#ppt_x"/>
                                          </p:val>
                                        </p:tav>
                                        <p:tav tm="50000">
                                          <p:val>
                                            <p:strVal val="#ppt_x+.1"/>
                                          </p:val>
                                        </p:tav>
                                        <p:tav tm="100000">
                                          <p:val>
                                            <p:strVal val="#ppt_x"/>
                                          </p:val>
                                        </p:tav>
                                      </p:tavLst>
                                    </p:anim>
                                    <p:anim calcmode="lin" valueType="num">
                                      <p:cBhvr>
                                        <p:cTn id="27" dur="250" fill="hold"/>
                                        <p:tgtEl>
                                          <p:spTgt spid="25"/>
                                        </p:tgtEl>
                                        <p:attrNameLst>
                                          <p:attrName>ppt_y</p:attrName>
                                        </p:attrNameLst>
                                      </p:cBhvr>
                                      <p:tavLst>
                                        <p:tav tm="0">
                                          <p:val>
                                            <p:strVal val="#ppt_y"/>
                                          </p:val>
                                        </p:tav>
                                        <p:tav tm="100000">
                                          <p:val>
                                            <p:strVal val="#ppt_y"/>
                                          </p:val>
                                        </p:tav>
                                      </p:tavLst>
                                    </p:anim>
                                    <p:anim calcmode="lin" valueType="num">
                                      <p:cBhvr>
                                        <p:cTn id="28" dur="250" fill="hold"/>
                                        <p:tgtEl>
                                          <p:spTgt spid="25"/>
                                        </p:tgtEl>
                                        <p:attrNameLst>
                                          <p:attrName>ppt_h</p:attrName>
                                        </p:attrNameLst>
                                      </p:cBhvr>
                                      <p:tavLst>
                                        <p:tav tm="0">
                                          <p:val>
                                            <p:strVal val="#ppt_h/10"/>
                                          </p:val>
                                        </p:tav>
                                        <p:tav tm="50000">
                                          <p:val>
                                            <p:strVal val="#ppt_h+.01"/>
                                          </p:val>
                                        </p:tav>
                                        <p:tav tm="100000">
                                          <p:val>
                                            <p:strVal val="#ppt_h"/>
                                          </p:val>
                                        </p:tav>
                                      </p:tavLst>
                                    </p:anim>
                                    <p:anim calcmode="lin" valueType="num">
                                      <p:cBhvr>
                                        <p:cTn id="29" dur="250" fill="hold"/>
                                        <p:tgtEl>
                                          <p:spTgt spid="25"/>
                                        </p:tgtEl>
                                        <p:attrNameLst>
                                          <p:attrName>ppt_w</p:attrName>
                                        </p:attrNameLst>
                                      </p:cBhvr>
                                      <p:tavLst>
                                        <p:tav tm="0">
                                          <p:val>
                                            <p:strVal val="#ppt_w/10"/>
                                          </p:val>
                                        </p:tav>
                                        <p:tav tm="50000">
                                          <p:val>
                                            <p:strVal val="#ppt_w+.01"/>
                                          </p:val>
                                        </p:tav>
                                        <p:tav tm="100000">
                                          <p:val>
                                            <p:strVal val="#ppt_w"/>
                                          </p:val>
                                        </p:tav>
                                      </p:tavLst>
                                    </p:anim>
                                    <p:animEffect transition="in" filter="fade">
                                      <p:cBhvr>
                                        <p:cTn id="30" dur="250" tmFilter="0,0; .5, 1; 1, 1"/>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animBg="1"/>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9" name="矩形 8"/>
          <p:cNvSpPr/>
          <p:nvPr/>
        </p:nvSpPr>
        <p:spPr>
          <a:xfrm>
            <a:off x="345440"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4" name="图片 1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sp>
        <p:nvSpPr>
          <p:cNvPr id="11" name="矩形 10"/>
          <p:cNvSpPr/>
          <p:nvPr/>
        </p:nvSpPr>
        <p:spPr>
          <a:xfrm>
            <a:off x="6309360" y="2277110"/>
            <a:ext cx="5006340" cy="2933700"/>
          </a:xfrm>
          <a:prstGeom prst="rect">
            <a:avLst/>
          </a:prstGeom>
        </p:spPr>
        <p:txBody>
          <a:bodyPr wrap="square">
            <a:spAutoFit/>
          </a:bodyPr>
          <a:lstStyle/>
          <a:p>
            <a:pPr>
              <a:lnSpc>
                <a:spcPct val="120000"/>
              </a:lnSpc>
            </a:pPr>
            <a:r>
              <a:rPr lang="zh-CN" altLang="en-US" sz="1400" dirty="0">
                <a:solidFill>
                  <a:schemeClr val="tx1"/>
                </a:solidFill>
              </a:rPr>
              <a:t>中华民族始终具有“六合同风，九州共贯”“天下大同”的理念，把“大一统”看作是“天地之常经，古今之通义”，这种维系统一、各族一家的思想在历史长河中一脉相承、不断发展，成为各族群众的精神共识。“大一统”不同于单纯地域角度的“大统一”，还包括经济、政治、思想、文化等领域“一统”，对中国的统一发挥了极其重要的作用。自夏朝之后四千年，中国一千二百多年是分裂状态，两千七百多年是统一状态，历代各族入主中原都推行教化、争为正统。二十四史中的《魏书》《周书》《北齐书》《辽史》《金史》《元史》生动记录少数民族政权建立发展的历史，展现了各民族对中华文化的历史认同，不断形成深入中华民族血脉的共同社会理想和政治价值。</a:t>
            </a:r>
          </a:p>
        </p:txBody>
      </p:sp>
      <p:sp>
        <p:nvSpPr>
          <p:cNvPr id="12" name="L 形 11"/>
          <p:cNvSpPr/>
          <p:nvPr/>
        </p:nvSpPr>
        <p:spPr>
          <a:xfrm rot="5400000">
            <a:off x="6780790" y="1375148"/>
            <a:ext cx="645055" cy="2016224"/>
          </a:xfrm>
          <a:prstGeom prst="corner">
            <a:avLst>
              <a:gd name="adj1" fmla="val 7565"/>
              <a:gd name="adj2" fmla="val 9157"/>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L 形 12"/>
          <p:cNvSpPr/>
          <p:nvPr/>
        </p:nvSpPr>
        <p:spPr>
          <a:xfrm rot="5400000" flipH="1" flipV="1">
            <a:off x="10093160" y="4039312"/>
            <a:ext cx="645055" cy="2016224"/>
          </a:xfrm>
          <a:prstGeom prst="corner">
            <a:avLst>
              <a:gd name="adj1" fmla="val 7565"/>
              <a:gd name="adj2" fmla="val 9157"/>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4" name="图片 23"/>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838549" y="2060806"/>
            <a:ext cx="4660724" cy="3254461"/>
          </a:xfrm>
          <a:prstGeom prst="rect">
            <a:avLst/>
          </a:prstGeom>
        </p:spPr>
      </p:pic>
      <p:sp>
        <p:nvSpPr>
          <p:cNvPr id="48" name="文本框 47"/>
          <p:cNvSpPr txBox="1"/>
          <p:nvPr/>
        </p:nvSpPr>
        <p:spPr>
          <a:xfrm>
            <a:off x="2063115" y="3213100"/>
            <a:ext cx="3200400" cy="1568450"/>
          </a:xfrm>
          <a:prstGeom prst="rect">
            <a:avLst/>
          </a:prstGeom>
          <a:noFill/>
        </p:spPr>
        <p:txBody>
          <a:bodyPr wrap="square" rtlCol="0">
            <a:spAutoFit/>
          </a:bodyPr>
          <a:lstStyle/>
          <a:p>
            <a:r>
              <a:rPr lang="zh-CN" altLang="en-US" sz="3200">
                <a:solidFill>
                  <a:srgbClr val="FFF100"/>
                </a:solidFill>
                <a:latin typeface="微软雅黑" panose="020B0503020204020204" pitchFamily="34" charset="-122"/>
                <a:ea typeface="微软雅黑" panose="020B0503020204020204" pitchFamily="34" charset="-122"/>
                <a:cs typeface="微软雅黑" panose="020B0503020204020204" pitchFamily="34" charset="-122"/>
              </a:rPr>
              <a:t>“大一统”思想根深蒂固、影响深远。</a:t>
            </a:r>
          </a:p>
        </p:txBody>
      </p:sp>
      <p:sp>
        <p:nvSpPr>
          <p:cNvPr id="3" name="标题 2"/>
          <p:cNvSpPr>
            <a:spLocks noGrp="1" noChangeArrowheads="1"/>
          </p:cNvSpPr>
          <p:nvPr>
            <p:custDataLst>
              <p:tags r:id="rId1"/>
            </p:custDataLst>
          </p:nvPr>
        </p:nvSpPr>
        <p:spPr bwMode="auto">
          <a:xfrm>
            <a:off x="1342390" y="836930"/>
            <a:ext cx="9660255"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eaLnBrk="1" hangingPunct="1">
              <a:spcBef>
                <a:spcPct val="0"/>
              </a:spcBef>
              <a:buClrTx/>
              <a:buFont typeface="Arial" panose="020B0604020202020204" pitchFamily="34" charset="0"/>
              <a:buNone/>
            </a:pPr>
            <a:r>
              <a:rPr lang="zh-CN" altLang="en-US" sz="1800" b="1">
                <a:solidFill>
                  <a:srgbClr val="D71F1B"/>
                </a:solidFill>
                <a:latin typeface="微软雅黑" panose="020B0503020204020204" pitchFamily="34" charset="-122"/>
                <a:cs typeface="+mn-ea"/>
                <a:sym typeface="+mn-lt"/>
              </a:rPr>
              <a:t>中华民族共有精神家园根植于绵延不绝的中华文明深厚底蕴，是中华文明的民族性表达</a:t>
            </a: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11"/>
                                        </p:tgtEl>
                                        <p:attrNameLst>
                                          <p:attrName>style.visibility</p:attrName>
                                        </p:attrNameLst>
                                      </p:cBhvr>
                                      <p:to>
                                        <p:strVal val="visible"/>
                                      </p:to>
                                    </p:set>
                                    <p:anim calcmode="lin" valueType="num">
                                      <p:cBhvr>
                                        <p:cTn id="21" dur="25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22" dur="250" fill="hold"/>
                                        <p:tgtEl>
                                          <p:spTgt spid="11"/>
                                        </p:tgtEl>
                                        <p:attrNameLst>
                                          <p:attrName>ppt_y</p:attrName>
                                        </p:attrNameLst>
                                      </p:cBhvr>
                                      <p:tavLst>
                                        <p:tav tm="0">
                                          <p:val>
                                            <p:strVal val="#ppt_y"/>
                                          </p:val>
                                        </p:tav>
                                        <p:tav tm="100000">
                                          <p:val>
                                            <p:strVal val="#ppt_y"/>
                                          </p:val>
                                        </p:tav>
                                      </p:tavLst>
                                    </p:anim>
                                    <p:anim calcmode="lin" valueType="num">
                                      <p:cBhvr>
                                        <p:cTn id="23" dur="25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24" dur="25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25" dur="250" tmFilter="0,0; .5, 1; 1, 1"/>
                                        <p:tgtEl>
                                          <p:spTgt spid="11"/>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wipe(left)">
                                      <p:cBhvr>
                                        <p:cTn id="3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9" name="矩形 8"/>
          <p:cNvSpPr/>
          <p:nvPr/>
        </p:nvSpPr>
        <p:spPr>
          <a:xfrm>
            <a:off x="345440"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4" name="图片 1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sp>
        <p:nvSpPr>
          <p:cNvPr id="11" name="矩形 10"/>
          <p:cNvSpPr/>
          <p:nvPr/>
        </p:nvSpPr>
        <p:spPr>
          <a:xfrm>
            <a:off x="6309360" y="2194560"/>
            <a:ext cx="5006340" cy="3105150"/>
          </a:xfrm>
          <a:prstGeom prst="rect">
            <a:avLst/>
          </a:prstGeom>
        </p:spPr>
        <p:txBody>
          <a:bodyPr wrap="square">
            <a:spAutoFit/>
          </a:bodyPr>
          <a:lstStyle/>
          <a:p>
            <a:pPr>
              <a:lnSpc>
                <a:spcPct val="140000"/>
              </a:lnSpc>
            </a:pPr>
            <a:r>
              <a:rPr lang="zh-CN" altLang="en-US" sz="1400" dirty="0">
                <a:solidFill>
                  <a:schemeClr val="tx1"/>
                </a:solidFill>
              </a:rPr>
              <a:t>中华传统美德是中华民族在历史发展中形成的、至今仍具有强大生命力的优秀道德理论、道德规范和道德行为的总和，既有自强不息、敬业乐群、扶危济困、见义勇为、孝老爱亲等逐项式表达，又有“讲仁爱、重民本、守诚信、崇正义、尚和合、求大同”的集中式概括。社会主义核心价值观传承中华传统美德，从国家、社会、个人三个层面表达了新时代中国人的价值取向和准则，是当代中国精神的集中体现。这些思想理念和道德规范有着鲜明的民族特性，潜移默化地影响中国人的行为方式，体现中华民族的价值标准，成为凝聚社会共识的“最大公约数”，是中华民族有别于世界其他民族的独特标识。</a:t>
            </a:r>
          </a:p>
        </p:txBody>
      </p:sp>
      <p:sp>
        <p:nvSpPr>
          <p:cNvPr id="12" name="L 形 11"/>
          <p:cNvSpPr/>
          <p:nvPr/>
        </p:nvSpPr>
        <p:spPr>
          <a:xfrm rot="5400000">
            <a:off x="6780790" y="1375148"/>
            <a:ext cx="645055" cy="2016224"/>
          </a:xfrm>
          <a:prstGeom prst="corner">
            <a:avLst>
              <a:gd name="adj1" fmla="val 7565"/>
              <a:gd name="adj2" fmla="val 9157"/>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L 形 12"/>
          <p:cNvSpPr/>
          <p:nvPr/>
        </p:nvSpPr>
        <p:spPr>
          <a:xfrm rot="5400000" flipH="1" flipV="1">
            <a:off x="10093160" y="4039312"/>
            <a:ext cx="645055" cy="2016224"/>
          </a:xfrm>
          <a:prstGeom prst="corner">
            <a:avLst>
              <a:gd name="adj1" fmla="val 7565"/>
              <a:gd name="adj2" fmla="val 9157"/>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4" name="图片 23"/>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838549" y="2060806"/>
            <a:ext cx="4660724" cy="3254461"/>
          </a:xfrm>
          <a:prstGeom prst="rect">
            <a:avLst/>
          </a:prstGeom>
        </p:spPr>
      </p:pic>
      <p:sp>
        <p:nvSpPr>
          <p:cNvPr id="48" name="文本框 47"/>
          <p:cNvSpPr txBox="1"/>
          <p:nvPr/>
        </p:nvSpPr>
        <p:spPr>
          <a:xfrm>
            <a:off x="2148205" y="3213100"/>
            <a:ext cx="2947670" cy="1568450"/>
          </a:xfrm>
          <a:prstGeom prst="rect">
            <a:avLst/>
          </a:prstGeom>
          <a:noFill/>
        </p:spPr>
        <p:txBody>
          <a:bodyPr wrap="square" rtlCol="0">
            <a:spAutoFit/>
          </a:bodyPr>
          <a:lstStyle/>
          <a:p>
            <a:r>
              <a:rPr lang="zh-CN" altLang="en-US" sz="3200">
                <a:solidFill>
                  <a:srgbClr val="FFF100"/>
                </a:solidFill>
                <a:latin typeface="微软雅黑" panose="020B0503020204020204" pitchFamily="34" charset="-122"/>
                <a:ea typeface="微软雅黑" panose="020B0503020204020204" pitchFamily="34" charset="-122"/>
                <a:cs typeface="微软雅黑" panose="020B0503020204020204" pitchFamily="34" charset="-122"/>
              </a:rPr>
              <a:t>以道德规范为特征的独特价值体系。</a:t>
            </a:r>
          </a:p>
        </p:txBody>
      </p:sp>
      <p:sp>
        <p:nvSpPr>
          <p:cNvPr id="3" name="标题 2"/>
          <p:cNvSpPr>
            <a:spLocks noGrp="1" noChangeArrowheads="1"/>
          </p:cNvSpPr>
          <p:nvPr>
            <p:custDataLst>
              <p:tags r:id="rId1"/>
            </p:custDataLst>
          </p:nvPr>
        </p:nvSpPr>
        <p:spPr bwMode="auto">
          <a:xfrm>
            <a:off x="1342390" y="836930"/>
            <a:ext cx="9660255"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eaLnBrk="1" hangingPunct="1">
              <a:spcBef>
                <a:spcPct val="0"/>
              </a:spcBef>
              <a:buClrTx/>
              <a:buFont typeface="Arial" panose="020B0604020202020204" pitchFamily="34" charset="0"/>
              <a:buNone/>
            </a:pPr>
            <a:r>
              <a:rPr lang="zh-CN" altLang="en-US" sz="1800" b="1">
                <a:solidFill>
                  <a:srgbClr val="D71F1B"/>
                </a:solidFill>
                <a:latin typeface="微软雅黑" panose="020B0503020204020204" pitchFamily="34" charset="-122"/>
                <a:cs typeface="+mn-ea"/>
                <a:sym typeface="+mn-lt"/>
              </a:rPr>
              <a:t>中华民族共有精神家园根植于绵延不绝的中华文明深厚底蕴，是中华文明的民族性表达</a:t>
            </a: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11"/>
                                        </p:tgtEl>
                                        <p:attrNameLst>
                                          <p:attrName>style.visibility</p:attrName>
                                        </p:attrNameLst>
                                      </p:cBhvr>
                                      <p:to>
                                        <p:strVal val="visible"/>
                                      </p:to>
                                    </p:set>
                                    <p:anim calcmode="lin" valueType="num">
                                      <p:cBhvr>
                                        <p:cTn id="21" dur="25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22" dur="250" fill="hold"/>
                                        <p:tgtEl>
                                          <p:spTgt spid="11"/>
                                        </p:tgtEl>
                                        <p:attrNameLst>
                                          <p:attrName>ppt_y</p:attrName>
                                        </p:attrNameLst>
                                      </p:cBhvr>
                                      <p:tavLst>
                                        <p:tav tm="0">
                                          <p:val>
                                            <p:strVal val="#ppt_y"/>
                                          </p:val>
                                        </p:tav>
                                        <p:tav tm="100000">
                                          <p:val>
                                            <p:strVal val="#ppt_y"/>
                                          </p:val>
                                        </p:tav>
                                      </p:tavLst>
                                    </p:anim>
                                    <p:anim calcmode="lin" valueType="num">
                                      <p:cBhvr>
                                        <p:cTn id="23" dur="25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24" dur="25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25" dur="250" tmFilter="0,0; .5, 1; 1, 1"/>
                                        <p:tgtEl>
                                          <p:spTgt spid="11"/>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wipe(left)">
                                      <p:cBhvr>
                                        <p:cTn id="3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8D6CA"/>
        </a:solidFill>
        <a:effectLst/>
      </p:bgPr>
    </p:bg>
    <p:spTree>
      <p:nvGrpSpPr>
        <p:cNvPr id="1" name=""/>
        <p:cNvGrpSpPr/>
        <p:nvPr/>
      </p:nvGrpSpPr>
      <p:grpSpPr>
        <a:xfrm>
          <a:off x="0" y="0"/>
          <a:ext cx="0" cy="0"/>
          <a:chOff x="0" y="0"/>
          <a:chExt cx="0" cy="0"/>
        </a:xfrm>
      </p:grpSpPr>
      <p:sp>
        <p:nvSpPr>
          <p:cNvPr id="9" name="矩形 8"/>
          <p:cNvSpPr/>
          <p:nvPr/>
        </p:nvSpPr>
        <p:spPr>
          <a:xfrm>
            <a:off x="345440" y="223520"/>
            <a:ext cx="11562080" cy="64109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4" name="图片 1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4123" y="460392"/>
            <a:ext cx="1577111" cy="838918"/>
          </a:xfrm>
          <a:prstGeom prst="rect">
            <a:avLst/>
          </a:prstGeom>
        </p:spPr>
      </p:pic>
      <p:sp>
        <p:nvSpPr>
          <p:cNvPr id="11" name="矩形 10"/>
          <p:cNvSpPr/>
          <p:nvPr/>
        </p:nvSpPr>
        <p:spPr>
          <a:xfrm>
            <a:off x="6008370" y="2169795"/>
            <a:ext cx="5304155" cy="3166745"/>
          </a:xfrm>
          <a:prstGeom prst="rect">
            <a:avLst/>
          </a:prstGeom>
        </p:spPr>
        <p:txBody>
          <a:bodyPr wrap="square">
            <a:spAutoFit/>
          </a:bodyPr>
          <a:lstStyle/>
          <a:p>
            <a:pPr>
              <a:lnSpc>
                <a:spcPct val="130000"/>
              </a:lnSpc>
            </a:pPr>
            <a:r>
              <a:rPr lang="zh-CN" altLang="en-US" sz="1400" dirty="0">
                <a:solidFill>
                  <a:schemeClr val="tx1"/>
                </a:solidFill>
              </a:rPr>
              <a:t>自古以来，中华民族注重厚德载物、海纳百川的品德修养，遵从以和为贵、和而不同的理念精神，善于接纳吸收外来优秀成果，不同文明、文化之间相互学习和传播，总体上表现为开放性。中华民族没有一神宗教的排他性，对内部文化多样性和各种外部文明都坚持包容态度，共性与特性并存、一体与多元并存。中华文明有着包容兼蓄、融会贯通的能力和鲜明的主体意识，有所坚守而又兼顾通达，在开放中吸收异质文明、在包容中消化异质文明、在多元融会中更新自身。中华文明特有的韧性，体现在历史上每当一种外来文化进入中国，大都通过中国化成为中华文明的一部分，融入了中华民族之中。中华文明一脉相承、绵延不断、和合互鉴、融会贯通、多元统一，构成了中华民族强大的生命力之源。</a:t>
            </a:r>
          </a:p>
        </p:txBody>
      </p:sp>
      <p:sp>
        <p:nvSpPr>
          <p:cNvPr id="12" name="L 形 11"/>
          <p:cNvSpPr/>
          <p:nvPr/>
        </p:nvSpPr>
        <p:spPr>
          <a:xfrm rot="5400000">
            <a:off x="6493770" y="1375148"/>
            <a:ext cx="645055" cy="2016224"/>
          </a:xfrm>
          <a:prstGeom prst="corner">
            <a:avLst>
              <a:gd name="adj1" fmla="val 7565"/>
              <a:gd name="adj2" fmla="val 9157"/>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L 形 12"/>
          <p:cNvSpPr/>
          <p:nvPr/>
        </p:nvSpPr>
        <p:spPr>
          <a:xfrm rot="5400000" flipH="1" flipV="1">
            <a:off x="10093160" y="4039312"/>
            <a:ext cx="645055" cy="2016224"/>
          </a:xfrm>
          <a:prstGeom prst="corner">
            <a:avLst>
              <a:gd name="adj1" fmla="val 7565"/>
              <a:gd name="adj2" fmla="val 9157"/>
            </a:avLst>
          </a:pr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4" name="图片 23"/>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838549" y="2060806"/>
            <a:ext cx="4660724" cy="3254461"/>
          </a:xfrm>
          <a:prstGeom prst="rect">
            <a:avLst/>
          </a:prstGeom>
        </p:spPr>
      </p:pic>
      <p:sp>
        <p:nvSpPr>
          <p:cNvPr id="48" name="文本框 47"/>
          <p:cNvSpPr txBox="1"/>
          <p:nvPr/>
        </p:nvSpPr>
        <p:spPr>
          <a:xfrm>
            <a:off x="2265680" y="3213100"/>
            <a:ext cx="2830195" cy="1198880"/>
          </a:xfrm>
          <a:prstGeom prst="rect">
            <a:avLst/>
          </a:prstGeom>
          <a:noFill/>
        </p:spPr>
        <p:txBody>
          <a:bodyPr wrap="square" rtlCol="0">
            <a:spAutoFit/>
          </a:bodyPr>
          <a:lstStyle/>
          <a:p>
            <a:r>
              <a:rPr lang="zh-CN" altLang="en-US" sz="3600">
                <a:solidFill>
                  <a:srgbClr val="FFF100"/>
                </a:solidFill>
                <a:latin typeface="微软雅黑" panose="020B0503020204020204" pitchFamily="34" charset="-122"/>
                <a:ea typeface="微软雅黑" panose="020B0503020204020204" pitchFamily="34" charset="-122"/>
                <a:cs typeface="微软雅黑" panose="020B0503020204020204" pitchFamily="34" charset="-122"/>
              </a:rPr>
              <a:t>开放性与包容性兼具。</a:t>
            </a:r>
          </a:p>
        </p:txBody>
      </p:sp>
      <p:sp>
        <p:nvSpPr>
          <p:cNvPr id="3" name="标题 2"/>
          <p:cNvSpPr>
            <a:spLocks noGrp="1" noChangeArrowheads="1"/>
          </p:cNvSpPr>
          <p:nvPr>
            <p:custDataLst>
              <p:tags r:id="rId1"/>
            </p:custDataLst>
          </p:nvPr>
        </p:nvSpPr>
        <p:spPr bwMode="auto">
          <a:xfrm>
            <a:off x="1342390" y="836930"/>
            <a:ext cx="9660255" cy="512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Clr>
                <a:srgbClr val="D71F1B"/>
              </a:buClr>
              <a:buFont typeface="Wingdings 2" panose="05020102010507070707" pitchFamily="18" charset="2"/>
              <a:buChar char="Ì"/>
              <a:defRPr sz="24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eaLnBrk="1" hangingPunct="1">
              <a:spcBef>
                <a:spcPct val="0"/>
              </a:spcBef>
              <a:buClrTx/>
              <a:buFont typeface="Arial" panose="020B0604020202020204" pitchFamily="34" charset="0"/>
              <a:buNone/>
            </a:pPr>
            <a:r>
              <a:rPr lang="zh-CN" altLang="en-US" sz="1800" b="1">
                <a:solidFill>
                  <a:srgbClr val="D71F1B"/>
                </a:solidFill>
                <a:latin typeface="微软雅黑" panose="020B0503020204020204" pitchFamily="34" charset="-122"/>
                <a:cs typeface="+mn-ea"/>
                <a:sym typeface="+mn-lt"/>
              </a:rPr>
              <a:t>中华民族共有精神家园根植于绵延不绝的中华文明深厚底蕴，是中华文明的民族性表达</a:t>
            </a:r>
          </a:p>
        </p:txBody>
      </p:sp>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11"/>
                                        </p:tgtEl>
                                        <p:attrNameLst>
                                          <p:attrName>style.visibility</p:attrName>
                                        </p:attrNameLst>
                                      </p:cBhvr>
                                      <p:to>
                                        <p:strVal val="visible"/>
                                      </p:to>
                                    </p:set>
                                    <p:anim calcmode="lin" valueType="num">
                                      <p:cBhvr>
                                        <p:cTn id="21" dur="25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22" dur="250" fill="hold"/>
                                        <p:tgtEl>
                                          <p:spTgt spid="11"/>
                                        </p:tgtEl>
                                        <p:attrNameLst>
                                          <p:attrName>ppt_y</p:attrName>
                                        </p:attrNameLst>
                                      </p:cBhvr>
                                      <p:tavLst>
                                        <p:tav tm="0">
                                          <p:val>
                                            <p:strVal val="#ppt_y"/>
                                          </p:val>
                                        </p:tav>
                                        <p:tav tm="100000">
                                          <p:val>
                                            <p:strVal val="#ppt_y"/>
                                          </p:val>
                                        </p:tav>
                                      </p:tavLst>
                                    </p:anim>
                                    <p:anim calcmode="lin" valueType="num">
                                      <p:cBhvr>
                                        <p:cTn id="23" dur="25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24" dur="25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25" dur="250" tmFilter="0,0; .5, 1; 1, 1"/>
                                        <p:tgtEl>
                                          <p:spTgt spid="11"/>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wipe(left)">
                                      <p:cBhvr>
                                        <p:cTn id="3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534" y="0"/>
            <a:ext cx="12192000" cy="6858000"/>
          </a:xfrm>
          <a:prstGeom prst="rect">
            <a:avLst/>
          </a:prstGeom>
        </p:spPr>
      </p:pic>
      <p:pic>
        <p:nvPicPr>
          <p:cNvPr id="5" name="图片 4"/>
          <p:cNvPicPr>
            <a:picLocks noChangeAspect="1"/>
          </p:cNvPicPr>
          <p:nvPr/>
        </p:nvPicPr>
        <p:blipFill>
          <a:blip r:embed="rId4" cstate="email">
            <a:lum bright="70000" contrast="-70000"/>
            <a:extLst>
              <a:ext uri="{28A0092B-C50C-407E-A947-70E740481C1C}">
                <a14:useLocalDpi xmlns:a14="http://schemas.microsoft.com/office/drawing/2010/main"/>
              </a:ext>
            </a:extLst>
          </a:blip>
          <a:stretch>
            <a:fillRect/>
          </a:stretch>
        </p:blipFill>
        <p:spPr>
          <a:xfrm>
            <a:off x="10542597" y="375511"/>
            <a:ext cx="1312340" cy="1222677"/>
          </a:xfrm>
          <a:prstGeom prst="rect">
            <a:avLst/>
          </a:prstGeom>
        </p:spPr>
      </p:pic>
      <p:pic>
        <p:nvPicPr>
          <p:cNvPr id="9" name="图片 8"/>
          <p:cNvPicPr>
            <a:picLocks noChangeAspect="1"/>
          </p:cNvPicPr>
          <p:nvPr/>
        </p:nvPicPr>
        <p:blipFill>
          <a:blip r:embed="rId5" cstate="email">
            <a:lum bright="70000" contrast="-70000"/>
            <a:extLst>
              <a:ext uri="{28A0092B-C50C-407E-A947-70E740481C1C}">
                <a14:useLocalDpi xmlns:a14="http://schemas.microsoft.com/office/drawing/2010/main"/>
              </a:ext>
            </a:extLst>
          </a:blip>
          <a:stretch>
            <a:fillRect/>
          </a:stretch>
        </p:blipFill>
        <p:spPr>
          <a:xfrm>
            <a:off x="271649" y="2565714"/>
            <a:ext cx="1072166" cy="998913"/>
          </a:xfrm>
          <a:prstGeom prst="rect">
            <a:avLst/>
          </a:prstGeom>
        </p:spPr>
      </p:pic>
      <p:sp>
        <p:nvSpPr>
          <p:cNvPr id="10" name="矩形 9"/>
          <p:cNvSpPr/>
          <p:nvPr/>
        </p:nvSpPr>
        <p:spPr>
          <a:xfrm>
            <a:off x="1618076" y="2415072"/>
            <a:ext cx="9048916" cy="2376170"/>
          </a:xfrm>
          <a:prstGeom prst="rect">
            <a:avLst/>
          </a:prstGeom>
        </p:spPr>
        <p:txBody>
          <a:bodyPr wrap="square">
            <a:spAutoFit/>
          </a:bodyPr>
          <a:lstStyle/>
          <a:p>
            <a:pPr algn="ctr">
              <a:lnSpc>
                <a:spcPct val="110000"/>
              </a:lnSpc>
            </a:pPr>
            <a:r>
              <a:rPr lang="zh-CN" altLang="en-US" sz="4500" b="1">
                <a:solidFill>
                  <a:srgbClr val="FFEAA2"/>
                </a:solidFill>
                <a:latin typeface="+mn-ea"/>
                <a:cs typeface="+mn-ea"/>
                <a:sym typeface="+mn-lt"/>
              </a:rPr>
              <a:t>中华民族共有精神家园生长在辉煌灿烂的中华文化沃土中，是中华民族具体化形象化标识</a:t>
            </a:r>
          </a:p>
        </p:txBody>
      </p:sp>
      <p:sp>
        <p:nvSpPr>
          <p:cNvPr id="11" name="矩形 10"/>
          <p:cNvSpPr/>
          <p:nvPr/>
        </p:nvSpPr>
        <p:spPr>
          <a:xfrm>
            <a:off x="4623643" y="1227944"/>
            <a:ext cx="3180080" cy="922020"/>
          </a:xfrm>
          <a:prstGeom prst="rect">
            <a:avLst/>
          </a:prstGeom>
        </p:spPr>
        <p:txBody>
          <a:bodyPr wrap="none">
            <a:spAutoFit/>
          </a:bodyPr>
          <a:lstStyle/>
          <a:p>
            <a:pPr algn="ctr">
              <a:lnSpc>
                <a:spcPct val="90000"/>
              </a:lnSpc>
            </a:pPr>
            <a:r>
              <a:rPr lang="zh-CN" altLang="en-US" sz="6000" b="1" spc="-100">
                <a:solidFill>
                  <a:srgbClr val="FFEAA2"/>
                </a:solidFill>
                <a:effectLst>
                  <a:outerShdw blurRad="38100" dist="38100" dir="2700000" algn="tl">
                    <a:srgbClr val="000000">
                      <a:alpha val="43137"/>
                    </a:srgbClr>
                  </a:outerShdw>
                </a:effectLst>
                <a:latin typeface="+mn-ea"/>
                <a:cs typeface="+mn-ea"/>
                <a:sym typeface="+mn-lt"/>
              </a:rPr>
              <a:t>第二部分</a:t>
            </a:r>
          </a:p>
        </p:txBody>
      </p:sp>
      <p:pic>
        <p:nvPicPr>
          <p:cNvPr id="12" name="图片 1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10185253" y="4172818"/>
            <a:ext cx="2006747" cy="2080354"/>
          </a:xfrm>
          <a:prstGeom prst="rect">
            <a:avLst/>
          </a:prstGeom>
        </p:spPr>
      </p:pic>
      <p:pic>
        <p:nvPicPr>
          <p:cNvPr id="13" name="图片 12"/>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1697672" y="5120898"/>
            <a:ext cx="8397551" cy="1222677"/>
          </a:xfrm>
          <a:prstGeom prst="rect">
            <a:avLst/>
          </a:prstGeom>
        </p:spPr>
      </p:pic>
      <p:pic>
        <p:nvPicPr>
          <p:cNvPr id="14" name="图片 1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0" y="4895584"/>
            <a:ext cx="12192000" cy="1951132"/>
          </a:xfrm>
          <a:prstGeom prst="rect">
            <a:avLst/>
          </a:prstGeom>
        </p:spPr>
      </p:pic>
      <p:pic>
        <p:nvPicPr>
          <p:cNvPr id="15" name="图片 14"/>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71780" y="3968115"/>
            <a:ext cx="3631565" cy="20802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Click="0" advTm="5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5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childTnLst>
                          </p:cTn>
                        </p:par>
                        <p:par>
                          <p:cTn id="20" fill="hold" nodeType="afterGroup">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par>
                                <p:cTn id="24" presetID="10" presetClass="entr" presetSubtype="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par>
                          <p:cTn id="27" fill="hold" nodeType="afterGroup">
                            <p:stCondLst>
                              <p:cond delay="2500"/>
                            </p:stCondLst>
                            <p:childTnLst>
                              <p:par>
                                <p:cTn id="28" presetID="23" presetClass="entr" presetSubtype="36" fill="hold" grpId="0" nodeType="afterEffect">
                                  <p:stCondLst>
                                    <p:cond delay="0"/>
                                  </p:stCondLst>
                                  <p:iterate type="lt">
                                    <p:tmPct val="10000"/>
                                  </p:iterate>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strVal val="(6*min(max(#ppt_w*#ppt_h,.3),1)-7.4)/-.7*#ppt_w"/>
                                          </p:val>
                                        </p:tav>
                                        <p:tav tm="100000">
                                          <p:val>
                                            <p:strVal val="#ppt_w"/>
                                          </p:val>
                                        </p:tav>
                                      </p:tavLst>
                                    </p:anim>
                                    <p:anim calcmode="lin" valueType="num">
                                      <p:cBhvr>
                                        <p:cTn id="31" dur="500" fill="hold"/>
                                        <p:tgtEl>
                                          <p:spTgt spid="11"/>
                                        </p:tgtEl>
                                        <p:attrNameLst>
                                          <p:attrName>ppt_h</p:attrName>
                                        </p:attrNameLst>
                                      </p:cBhvr>
                                      <p:tavLst>
                                        <p:tav tm="0">
                                          <p:val>
                                            <p:strVal val="(6*min(max(#ppt_w*#ppt_h,.3),1)-7.4)/-.7*#ppt_h"/>
                                          </p:val>
                                        </p:tav>
                                        <p:tav tm="100000">
                                          <p:val>
                                            <p:strVal val="#ppt_h"/>
                                          </p:val>
                                        </p:tav>
                                      </p:tavLst>
                                    </p:anim>
                                    <p:anim calcmode="lin" valueType="num">
                                      <p:cBhvr>
                                        <p:cTn id="32" dur="500" fill="hold"/>
                                        <p:tgtEl>
                                          <p:spTgt spid="11"/>
                                        </p:tgtEl>
                                        <p:attrNameLst>
                                          <p:attrName>ppt_x</p:attrName>
                                        </p:attrNameLst>
                                      </p:cBhvr>
                                      <p:tavLst>
                                        <p:tav tm="0">
                                          <p:val>
                                            <p:fltVal val="0.5"/>
                                          </p:val>
                                        </p:tav>
                                        <p:tav tm="100000">
                                          <p:val>
                                            <p:strVal val="#ppt_x"/>
                                          </p:val>
                                        </p:tav>
                                      </p:tavLst>
                                    </p:anim>
                                    <p:anim calcmode="lin" valueType="num">
                                      <p:cBhvr>
                                        <p:cTn id="33" dur="500" fill="hold"/>
                                        <p:tgtEl>
                                          <p:spTgt spid="11"/>
                                        </p:tgtEl>
                                        <p:attrNameLst>
                                          <p:attrName>ppt_y</p:attrName>
                                        </p:attrNameLst>
                                      </p:cBhvr>
                                      <p:tavLst>
                                        <p:tav tm="0">
                                          <p:val>
                                            <p:strVal val="1+(6*min(max(#ppt_w*#ppt_h,.3),1)-7.4)/-.7*#ppt_h/2"/>
                                          </p:val>
                                        </p:tav>
                                        <p:tav tm="100000">
                                          <p:val>
                                            <p:strVal val="#ppt_y"/>
                                          </p:val>
                                        </p:tav>
                                      </p:tavLst>
                                    </p:anim>
                                  </p:childTnLst>
                                </p:cTn>
                              </p:par>
                            </p:childTnLst>
                          </p:cTn>
                        </p:par>
                        <p:par>
                          <p:cTn id="34" fill="hold" nodeType="afterGroup">
                            <p:stCondLst>
                              <p:cond delay="3000"/>
                            </p:stCondLst>
                            <p:childTnLst>
                              <p:par>
                                <p:cTn id="35" presetID="23" presetClass="entr" presetSubtype="36" fill="hold" grpId="0" nodeType="afterEffect">
                                  <p:stCondLst>
                                    <p:cond delay="0"/>
                                  </p:stCondLst>
                                  <p:iterate type="lt">
                                    <p:tmPct val="10000"/>
                                  </p:iterate>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strVal val="(6*min(max(#ppt_w*#ppt_h,.3),1)-7.4)/-.7*#ppt_w"/>
                                          </p:val>
                                        </p:tav>
                                        <p:tav tm="100000">
                                          <p:val>
                                            <p:strVal val="#ppt_w"/>
                                          </p:val>
                                        </p:tav>
                                      </p:tavLst>
                                    </p:anim>
                                    <p:anim calcmode="lin" valueType="num">
                                      <p:cBhvr>
                                        <p:cTn id="38" dur="500" fill="hold"/>
                                        <p:tgtEl>
                                          <p:spTgt spid="10"/>
                                        </p:tgtEl>
                                        <p:attrNameLst>
                                          <p:attrName>ppt_h</p:attrName>
                                        </p:attrNameLst>
                                      </p:cBhvr>
                                      <p:tavLst>
                                        <p:tav tm="0">
                                          <p:val>
                                            <p:strVal val="(6*min(max(#ppt_w*#ppt_h,.3),1)-7.4)/-.7*#ppt_h"/>
                                          </p:val>
                                        </p:tav>
                                        <p:tav tm="100000">
                                          <p:val>
                                            <p:strVal val="#ppt_h"/>
                                          </p:val>
                                        </p:tav>
                                      </p:tavLst>
                                    </p:anim>
                                    <p:anim calcmode="lin" valueType="num">
                                      <p:cBhvr>
                                        <p:cTn id="39" dur="500" fill="hold"/>
                                        <p:tgtEl>
                                          <p:spTgt spid="10"/>
                                        </p:tgtEl>
                                        <p:attrNameLst>
                                          <p:attrName>ppt_x</p:attrName>
                                        </p:attrNameLst>
                                      </p:cBhvr>
                                      <p:tavLst>
                                        <p:tav tm="0">
                                          <p:val>
                                            <p:fltVal val="0.5"/>
                                          </p:val>
                                        </p:tav>
                                        <p:tav tm="100000">
                                          <p:val>
                                            <p:strVal val="#ppt_x"/>
                                          </p:val>
                                        </p:tav>
                                      </p:tavLst>
                                    </p:anim>
                                    <p:anim calcmode="lin" valueType="num">
                                      <p:cBhvr>
                                        <p:cTn id="40" dur="500" fill="hold"/>
                                        <p:tgtEl>
                                          <p:spTgt spid="10"/>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jBjYzhjNWFkZDg3M2M4NjY0MmVhYTY4NTlmNzAzNTEifQ=="/>
  <p:tag name="ISPRING_PLAYERS_CUSTOMIZATION" val="UEsDBBQAAgAIACoPmkg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AqD5pIXF2N3SsDAACGDAAAJwAAAHVuaXZlcnNhbC9mbGFzaF9wdWJsaXNoaW5nX3NldHRpbmdzLnhtbNVX3VIaMRS+5yky6XgpqxarZXZxOgJTRwVGaKtXTtgENmM22W4SEK/6NH2wPklPNoAwWrv+MNNeMJDz853/kxAe3aYCTViuuZIR3q3uYMRkrCiX4wh/GbS3DzHShkhKhJIswlJhdNSohJkdCq6TPjMGRDUCGKnrmYlwYkxWD4LpdFrlOssdVwlrAF9XY5UGWc40k4blQSbIDL7MLGMazxFKAMAnVXKu1qhUEAo90rmiVjDEKXguuQuKiLYgOsGBFxuS+GacKyvpsRIqR/l4GOF3tcNac39vIeOhmjxl0uVEN4DoyKZOKOXOCyL6/I6hhPFxAu4e1DCacmqSCO/VHApIBw9RCmwfOnEoxwpyIM0cPmWGUGKIP3p7ht0avSB4Ep1JkvJ4ABzk4o9wc3D9+arXujg76ZxeD7rds8FJzztR6ATrOGGwbigEh5TNY7a0ExJjSJyA36AzIkKzMFglLcRGSq45585oqATkvtCCNkqHjHZIylaq0b/hsg2SuxiNIBAxi/CnnBOBETdE8HiprO1QG26KqrdXJRFgQXsydN7H9+Z9duKE5JqturXgaJfzuPFNWUHRTFkk+A1DRiGI36bwK2FotTholKu0oEL7GKQFB4sTzqaMHhU5nQP+ydAVmEgtaEKvZoIZb+G75XdoyEYqB1xGJtDZQOfa41efBZwRre9BycLHrf7ZSbN1fdJpti63XICEToiMnwkOBWdpZjaCT2ZIKrPQg3TExGpWFIVyWvDKxFZ9eRk0T63wZX7rYqxAb7Akm7HynML81YPSZhMyKQbRDVcBDSPIoSQeExgxrAsuLSsLGBOJlBQzRGJYa9qN9YQrq4HiB9hD65d76PURl8VpDKsNLOaU5aUgd3b33tf2PxwcfqxXg18/fm4/qTRf+D1BnDm/8Y+fXPnLtf9wG4aB29KPL22T239zZ/cuWl/L5LXTuhyUKmmrXwquW0aqe1pG6sJfMr2VC6aUC7CUxn7IYC0JnnLD6Fu22Ava5FV3u++xzbTJBmN+zWj8NyH70/KZuPYuDINHH66Ok3LJU0iEW4nL125jv7YDL81HWZUKoK3/d2hUfgNQSwMEFAACAAgAKg+aSBS8L2eoAgAAVQoAACEAAAB1bml2ZXJzYWwvZmxhc2hfc2tpbl9zZXR0aW5ncy54bWyVVt9v2jAQft9fgdg7kWiZ9uAitTCkSmxFa9V3JzkSC8eO7AuM/3524hAbCKRYSPV3990v3x0lesfE/NtoRBLJpXoHRCYybZEWG7H0aRxXiFJMEikQBE6EVAXl4/n3Vf0hUa15jyX3oIZytjSBzs30hz1DKM7HbUIii5KK41pmchLTZJcpWYn0bmj5sQTFmdjddcCZxleEIohptVqulg/DKKUCrcGGNFvZc5fFaQz8lP2zPQM5navb2Z/R9kwzrGm3vZU0g7DIjz8fl7Npv74w1gPC7Vo3BIR/eDeFktMjqC8Zl2VVfqVHSiUzW9CQM5vac5fDJU3N+A13YhOyjgzjYWVPH8OV5+Kp3J/+3BM7rkryja3r2UKwjx5zmKOqgETtrZHpXB7eKjTzAfMt5doo+FCntDFBb2ilWzMh1un9hQMTqW/LIZ3Kp+RVAYsmYM9ciHf6i8VLvSt8oyfMi1DB3oFeiB3Yaf4xdb3Q9MBO852zFN4EP15GcC5qSO0jv1D3nLfrb6QgqLmmTtreWqn1tLajq71QHdDqFDKFubbhfLAC7LuRqMaakKKLmIige5ZRZFL8tnrxsU5Gk+hM4HrtemcRZMjhWsPVMZo17Zervof96KRhQzY/C11yzX2EZos/jSkiTfLC/Czp8cjxzJiYwoyj6wy7J406qFexlR6n9t1HKqjagfqQkg91IySCHmpeNsPVp04irwYkul5l4oxcK7+oihjUL/NqDHRb5RBsFHOW5dx88ZPBAdIzRo+0oWJu7AnKTn3pAa4JgKokb7u2uTSSouLIOOyhHX4PqFPuy41o06V9DfeMa9ii33IOGdSTbld0vRLuEA+/ov9pwgoMn0kGtD3SWNeZBZPfruEulmAxt+vMNp+/yeq766XAsJFfVtCA9t/J/1BLAwQUAAIACAAqD5pIouYG+gADAACXCwAAJgAAAHVuaXZlcnNhbC9odG1sX3B1Ymxpc2hpbmdfc2V0dGluZ3MueG1szZbdUhoxFIDveYpMOl7KqsVqmV2cjuDISIUR2uqVEzaBzZhNtkkWxKs+TR+sT9KTDSCMlq6OdHrBLDnJ+c5fcpLw5D4VaMK04UpGeL+6hxGTsaJcjiP8ZXC2e4yRsURSIpRkEZYKo5NGJczyoeAm6TNrYalBgJGmntkIJ9Zm9SCYTqdVbjLtZpXILfBNNVZpkGlmmLRMB5kgM/jYWcYMnhNKAOCXKjlXa1QqCIWe9FnRXDDEKXguuQuKiHObChz4VUMS3421yiU9VUJppMfDCL+rHdeahweLNZ7U5CmTLiWmAUIntnVCKXdOENHnDwwljI8T8PaohtGUU5tE+KDmKLA6eEop2D5y4iinClIg7RyfMksoscQPvT3L7q1ZCLyIziRJeTyAGeTCj3BzcHt+02tdddqXF7eDbrczaPe8E4VOsM4Jg3VDITikch2zpZ2QWEviBPwGnRERhoXBqmixbKTkmnNujIZKQOoLLYxG4KmYRfiT5kRgxC0RPF7OWqLHzJ5xATE43f3qSFr8CPTxxgnRhq0aWswYl8W48U3lgqKZypHgdwxZhSCiPIV/CUOr6UYjrdJCKoixyAhOGZpwNmX0pMjSHPgnQzdgIs1BEzZfJpj1Fr7n/AEN2Uhp4DIyga0Kcm48v/oicEaMeYSShY87/U672bptXzZb1zsuQEInRMYvhEMJWZrZrfDJDEllF3qQjpjkhhVFoZwWc2Viq76+DIanufBlfutirKC3WJLtWHlJYf7qQWmzCZkUB9EdrgINR5BDSTwTJmI47lzmrCwwJhIpKWaIxNCojDvWE65yAxJ/gD3avN5Dr4+4LEZjuDnAoqZMl0Lu7R+8rx1+ODr+WK8Gv3783N2oNG/hPUGcOd/DTzc28WUjf9oNw8D1zufbsNX5v+rCvavW1zKZumxdD0oVqdUvheuWWdW9KLPqyl8bvZUro5QL0GbG/thAoxE85ZbRt9w0ryj85vvXb4s3KvwWo9i4ff/fIPxo+dxae1+FwbMPwArI1x/TjcpvUEsDBBQAAgAIACoPmkhAsgHjiwEAAB8GAAAfAAAAdW5pdmVyc2FsL2h0bWxfc2tpbl9zZXR0aW5ncy5qc42UTW+DMAyG7/0VKLtOPfRjmnabVCFN6mHSept2CNSjqEkcJYGVVf3vI/QLglmLL+TlyevYKN6PovphKYteon3z3qzfu+tGA685U8BjVxcDuvQ6syJfwyqXIHIFLEDK89aLfLgSlDFTjWlSfXhb2/Jj6L98c2HbuCYsDKFZanNJgD+EtqM2/17EUauuY02tRieFc6jGKSoHyo0VGskbhj3EzdMuMYCxBHMD/eYpdEwnTz6GyKtjn0tRaq6qJWY4Tni6zQwWaj2Uf1NpMPUv3w7Zidy6NwcyTBzHi3gxHSa1AWvhlHce+yBhwRMQ7YJeffyDdoz7BQV0mdvcnem+t+YZ9Lo0e54t5pMupmqvkOs368g52Lmh42nBKzD3WKEu9B0/UBvMfEd66Hzig0QF8nWuspuW/rDe9ghOYx9t8FroqbOdK4TBFdpQ108OzY4QtAToOmPpnNcGeZeUnaBEReRAQqOmVUnPERfOEb/+jBh3jqcbWY+HejjWbeBmC2aFKOrTf906Z5hrdPgDUEsDBBQAAgAIACoPmk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CoPmkiw7V1XbgAAAHYAAAAcAAAAdW5pdmVyc2FsL2xvY2FsX3NldHRpbmdzLnhtbA3MPQ7CMAxA4b2nsLyXn42haTc2EBLlAFZjUCTHRomF4PZ4e8OnNy3fKvDh1otpwuPugMC6WS76SvhYz+MJoTtpJjHlhGoIyzxMYhvJnd0DdngL/bitXCOcr1RD3hp3ViePM4xwieezcMb9PPwBUEsDBBQAAgAIAESUV0cjtE77+wIAALAIAAAUAAAAdW5pdmVyc2FsL3BsYXllci54bWytVd9P2zAQfi7S/ofI79gtHQOqBMSQ0B7GhNSx7a0yiZt4TeLMdgjlr9/Zzu+lbEh7aJWc7/vufPfdxb96zlLviUnFRR6gBZ4jj+WhiHgeB+jh6+3xObq6fHfkFyndM+nxKEBlzg2ApsiLmAolLzSA76lOAtQzYGBGXiG5kFzvgfsUuNtIJ0v07mgGLrkKUKJ1sSKkqirMFSDyWIm0NCQKhyIjhWSK5ZpJ4tJAXoNd6b+j4ZeJnOh9wVQPWei3B65JWo5nxQck1RILGZOT+XxBftx9XocJy+gxz5WmeciQB5Wc2VI+0nB3J6IyZcrYZr5Lcs20NklY28zXK744zz0lwwA5h03GlKIxUzjNY0QclkyA/W1KVVLzqAGt4VU7XvNav4153zRutnOkcy7Kx5SrBI76kM46CfTJMKqf2etaBT00Cro1TMiT7FfJJYvs67dWjPMFcgFbxdk8sapCOICnWxpqIfc3AAMV1R3EbdOwaxq2oJYDt9HXHQVqbrtlVJeSNaWa+U88YuILlZIaWVxqWTKfjIw1lgzBPnFXrpvUNcRPdJae/kNvjN+oNT/Va52xgP/RmE9A1NaE5xF7vuXgo1kGNdUMim1sWBcpNjG7nFT5mPV0PTC5HOumwEU8TWXMYAwjqinp7OQQlEmqwCUs5QjbOzgITnicpPDTkwzj04M0GZW7SYbewUFwKsLdBLQ1t2Uk4zqOxNQqyCcT68QPS6VFxl+sPAd7Rq+sDl8buebouuDtwdn8j1EcxGgGc4smVpd56u2r5vDezKlWnc+mcJaBWmEemC4L59XMQlmMfCK2pWWqb/o5NfuwBx3lPDUd01zfQe+iWvMX5lU8Ml+6xdLUJGFGMwH6cL7sMUA/YbsMwlvToYhbkTd1wJjYN/dvK9ps+bp1ruuHOuxDDZ84qxzGzdRHUEcsRZlHox7iovuIqBR22rVk1EvZFm60OAGRiiJA7+GhvvPF6UV35bPFRYO1ed27wC6XN6z0OuFOQaTWdXsRv94N8PgbUEsDBBQAAgAIACoPmkgXqeFBbwEAAPsCAAApAAAAdW5pdmVyc2FsL3NraW5fY3VzdG9taXphdGlvbl9zZXR0aW5ncy54bWyNUttq3DAQfc9XiPzAShrdDO6Cbi5+SUKykGd3rRbTRC6WQkvRx1dOsmy22dBqnmbOmTPM6LTp+xTtU8rz4/R7yNMc70LOU/yWthcItfv5YV5ulpBCTptj5X6K4/yzj1/ntVarKQ9xHJbRrmjaYtQ9P6SkVk7VjBlGkWSeeoWc57ZiDbgGbMUcJbbd/CXxoruEfYj5vGq7OUHfN/QxhSX3cQy/tnDKfgudbvB5Gcap8tJWsDXKYWpxbA3ECJfcF6oBQCDLHXG4SNlITZDHjGMoRlGggAjnpBGFSMqhZl0jqgrzjUBMMkZdoZ7WbqS1cdQWCQ0huk7zqrGl64zEGBFCgLnCBXQGo8qGqqFBrQcEBwZE0UYTBaiznelY8c4Ly5GiXmBcmDGA8fG4x+3enutY/e91Duf8h+DZLziLrt7anDFXu39alkrehccfD0MO6MuQQj9+ury59Xf+aqd3/fXV5as3n318YK6GrZt/6O8/UEsDBBQAAgAIACsPmkgOvSmb8QkAAPcdAAAXAAAAdW5pdmVyc2FsL3VuaXZlcnNhbC5wbmftmflXk8cax19woVoVUVtlCUGI4HVhU7Cs0RYMHClUbzcEoRoIUJCgSQgQklDQCgKmCZYdci0evdaElEViIGzHGqRs11KJIZAICUT7EgJGEkJIuG88bc89p//A/SE/vLN/vmdm3pln5sxT9Ekkautmu80AAGwNDws5AwDrwwFgHfadjVDJXu6Vl1BkgTuD+hBoHHZ4BWXWJ534+AQANNHeXT2/AcpvygiLxgHAtkemz6IP++8EAICVhIec+DQrTjkZVAxT2OadN6zrCwn/DYFAPP/Kc0/shi0nbod9v/5McZ59wf2bK+sstZbCTGzs3e23IxWRD4Ueng+lEyM/CG1Lk75IZQcTObvdh5/ycRhtLus5jzhba+9Ws7gw9aisg6iqn+DhFL8FqPjroJ5kJLJmvQxo/yeZq9vD5yc7iFloqDTv/tc5T+zu0uUgpzs41gYqefFjjftlu3DHoBz8Q0so30PwIssFtQW4o5tMKuci4LxLeo3yUbiJBi+sPClt2PQ2eRJhAcWFYSZoO309FDo5m2qOh+ww1RcioBCwMWGAM8MUhpgBM2AGzIAZMANmwAyYATNgBsyAGTADZsAMmAEzYAb+vwE5Y17SSfo9OV1lekHkkfUaWrmUh1PIjQb93fnJDm1Ddlxtt0GJRQZqmJSVVztxYkXimHj44hCubUy/8MiaWRkz4LHCr1+yy3aMl6WAZN1MhUISZXqajETwrohEtV4B9Sg1ac2golJb0ywHDjFhrxdfPm0YHTDk8Peon0c5VPWt9hZYIa8wNtmAvD3W8ODAIxlDytnL6QEgm5d9LiKrkkcgk8QuKA5dsegzHIOdB9OogkEs1goAMuoKESPJmQeSkgjuSXfVyXVsUW/w+Dd1LlZtAXda2MVptIGaPrK9w+z+65tccGT4DtfCIZyP0C2NrUgLLX8g4TuO0UOPtKHIudpJ4rVbiX6gz2tWPHr+UTtFkoNjCsFo03Q1HqHLbdmjO9ztfDBupI4G0vsoBj9QXTvH7LDF8Whf4MiwGa+96NDrRVtT65rirHc6aVBXB7tHSOkjOaWBoLASVPuTx3MOlqdVQGqxKOf+fWzYWAOPrTtl0HjoUJi+XBi7p5j4ZoId1my9EeqnneAsNVoceHYtxWaaJXyS2C0IFZLGtaYRPytCVLRmfkmbbdME3ItpQQeqLfsHCBDq1GS9EXXrPGup4sFQ8bdF7AYlbYBSWtxIbN0CAC/8bcLdU5Q/OQ4dxm1+HA1GOFVp8z/I8dgcx/JLxNjfaVOFew8I/+GD1tcjYlqM/ucSWdp3qxJTYwayVeGXJany5njZD2ARwvSirP3FuZ8Si58n4Ohh3hZyFu3zOphq6duqAYri+91oR0XRBpBXpbhw9bui7Wp+xM9n96aGlvFivc6TakTDvsERlc8lGPiBtnqNXXY5x4szwHzdyU+ny1nM+0LDGrSCXwztY8T+OpfRWDfSMhdF+HIsxZcUJXYcGQkcS2Xtb551jWB5obCsGfGx9HMWiaVKHDdfUMIL9Dg+qKa05pqm+2LjwmW6aob/idqbzSy2RamTDlsBeUkPjMudDwyfXNXJZJnpN44ypfe03UisUFQtnRL6tnWPeLSwqwKwzKnEalXivCxTtOIohF9QUAa7aYOr/mcpa1O7wHVHZ7VG5UVN3DP0XgbAKdXRMh7X2op5SyoCtOtGBqLRV/N1QUusJkPB79Fow2m8obHDIJv7krrrnMX0ZzFo+wOusWkVbGSaY2kVM+8oel7d3r0zAsPqk/G94rFj2aKQHS++98fOCcVxlkCP2hutfEgrchEnHmSkESfckgdT5o58PlHZNDks8T9LJt0UTGQKrjCU7Zxf7fSjuqQ5l/5qZHP6ES3pw/7rIfo9rY5StWNHRSjCIu6eWlCNbF8P5CkSBRQrMmzSS0hz7q/851gSK8NTxocZCPjHvoUsJxzebvh+MwwMRp5C2IKXYkEV/NFeRgLS3d8q9rCi1IeKfzvOElEVs26pabrPQeepFtcti/rhesJY5g2B7xZWQ9SYvopV+BNyg+Kzai8toYvLo+LkfdH0BKTmFvrqLVsU3MkrhDHXF6qIuyM1zBPduleecSLTJXzdlWhfHIprQan+q7czrCYJHq/8mdPjhZ7u5cP7Nb/RH+RmarhtqCLWQ+8K8NOapZRyTrGtmszRB2nVrLDmTiZ6XpgZIx5Nw1ACuIUIEa14uHPLzuOu3060E0C5QStFks9wJSRVZ1n86vTuu2Dhvgy//xmako44uP5QqhsFZtOc3xv8zmDW+A2jZuvHwnu++qi87GcYlr5Jgko0BqGDfEGpWAyr6vFGb7ij1DcdAhffC/eV/YDzGIcbF66VcaUU/dErq6+iqP6jKDgZ3z7MCuD6jb+/gFeUGnLEpwAgKw5Tyy3ooiHQda4ta/ia4rmXWFqYH7jr5hcpgna42OUEZvVmmDfqP4OVBO6l5LqvW/8YT3L36oxHFG2b32YXFGaSN/S0LY+JeU/n04YDpSBk+usrbBXKf8FDGYQfB0ve24ZxqEtvkWr88xMExuSbwt4SpZYf3E4UBDPSVDJvmwRHZvYhgf++lEnVpohU8UeIt/s7dEWJpZJy7IZOb/Eb6YNTc18rudJgY3rpsZRVBXLNT9eHNPb6GV9XdDsY+fz9arj8wLM/95pPgELx+LroFZOgYR4/EmBoyX1cxqOUK5WudqyZg078yFn9ONIRNz50KB71zeBquzWpZTjQFUem5gyND2t2NSwtd23rDUOIKo8l1GmdRKjvOF0rv8trsF1+PkKtmmoA46O6lqeL+6TsxTulDZ49ZTcocXG3/W5jjWWB1TWXWh0gO9IcF43IhhnmkpABOhl8bTkE0M21jEQSf2lDl18U6tTMtdzXHEhqkWXS2P9WAzoVG+3oCTI2V5LjTClpEVA6o4J18sWSvzX5CMGrl+3fvHC7gbnbdNydRIg+8J/ESAqgZa46NY2vOUZyCLWox79RW5qsdiHCXn26C4WdWFFR1/SL82/6Xy0ZVvmXQAWTaszaKvvYHnU6zw1m4EPysT7O/QIsRV1TFsNNN+zPDxxCrulGRqO6vCT8RWj9wk9aGFUmmamRdyGD/JkLY24V+iPIbFWndhv6CT2amI5rPWzyBg7thaqMkJkjYxlEKVnref0QnPzm6Sv/lvmJ2eQYk4Ow5iOEn+dTtISZENmtg0506q6w4OUXBaOjlzGwb0wXisaNdLlDt3GJEwVt0eyVpz0xLWmzN9JNXkl+1d+vGZdlGqX42k5TUvj4Dd2eqJIE1Zp0HrrfoU1kLS9MTSH+ckyGy6Drx7WDpsaxhNFQTO1Jhq1WJUX+4cusdmwWWNMTBAVW1pHzEzxclstbp+eFlT78d2u0srI1iyf2L3OHhqtUJoXw0MiQxg+/yv8vUEsDBBQAAgAIACsPmkgrC8BtSgAAAGsAAAAbAAAAdW5pdmVyc2FsL3VuaXZlcnNhbC5wbmcueG1ss7GvyM1RKEstKs7Mz7NVMtQzULK34+WyKShKLctMLVeoAIoZ6RlAgJJCJSq3PDOlJAMoZGBujBDMSM1MzyixVbIwMIUL6gPNBABQSwECAAAUAAIACAAqD5pIFQ6tKGQEAAAHEQAAHQAAAAAAAAABAAAAAAAAAAAAdW5pdmVyc2FsL2NvbW1vbl9tZXNzYWdlcy5sbmdQSwECAAAUAAIACAAqD5pIXF2N3SsDAACGDAAAJwAAAAAAAAABAAAAAACfBAAAdW5pdmVyc2FsL2ZsYXNoX3B1Ymxpc2hpbmdfc2V0dGluZ3MueG1sUEsBAgAAFAACAAgAKg+aSBS8L2eoAgAAVQoAACEAAAAAAAAAAQAAAAAADwgAAHVuaXZlcnNhbC9mbGFzaF9za2luX3NldHRpbmdzLnhtbFBLAQIAABQAAgAIACoPmkii5gb6AAMAAJcLAAAmAAAAAAAAAAEAAAAAAPYKAAB1bml2ZXJzYWwvaHRtbF9wdWJsaXNoaW5nX3NldHRpbmdzLnhtbFBLAQIAABQAAgAIACoPmkhAsgHjiwEAAB8GAAAfAAAAAAAAAAEAAAAAADoOAAB1bml2ZXJzYWwvaHRtbF9za2luX3NldHRpbmdzLmpzUEsBAgAAFAACAAgAKg+aSD08L9HBAAAA5QEAABoAAAAAAAAAAQAAAAAAAhAAAHVuaXZlcnNhbC9pMThuX3ByZXNldHMueG1sUEsBAgAAFAACAAgAKg+aSLDtXVduAAAAdgAAABwAAAAAAAAAAQAAAAAA+xAAAHVuaXZlcnNhbC9sb2NhbF9zZXR0aW5ncy54bWxQSwECAAAUAAIACABElFdHI7RO+/sCAACwCAAAFAAAAAAAAAABAAAAAACjEQAAdW5pdmVyc2FsL3BsYXllci54bWxQSwECAAAUAAIACAAqD5pIF6nhQW8BAAD7AgAAKQAAAAAAAAABAAAAAADQFAAAdW5pdmVyc2FsL3NraW5fY3VzdG9taXphdGlvbl9zZXR0aW5ncy54bWxQSwECAAAUAAIACAArD5pIDr0pm/EJAAD3HQAAFwAAAAAAAAAAAAAAAACGFgAAdW5pdmVyc2FsL3VuaXZlcnNhbC5wbmdQSwECAAAUAAIACAArD5pIKwvAbUoAAABrAAAAGwAAAAAAAAABAAAAAACsIAAAdW5pdmVyc2FsL3VuaXZlcnNhbC5wbmcueG1sUEsFBgAAAAALAAsASQMAAC8hAAAAAA=="/>
  <p:tag name="ISPRING_PRESENTATION_TITLE" val="1"/>
  <p:tag name="ISPRING_RESOURCE_PATHS_HASH_PRESENTER" val="62cfaa4fbae26673a438e4f44fb76375fd48b88"/>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72DB81FE-9F7E-4836-9201-22D05B57BBD2"/>
  <p:tag name="ISPRINGCLOUDFOLDERID" val="0"/>
  <p:tag name="ISPRINGCLOUDFOLDERPATH" val="Repository"/>
  <p:tag name="ISPRINGONLINEFOLDERID" val="0"/>
  <p:tag name="ISPRINGONLINEFOLDERPATH" val="Content List"/>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PA" val="v5.2.1"/>
</p:tagLst>
</file>

<file path=ppt/tags/tag14.xml><?xml version="1.0" encoding="utf-8"?>
<p:tagLst xmlns:a="http://schemas.openxmlformats.org/drawingml/2006/main" xmlns:r="http://schemas.openxmlformats.org/officeDocument/2006/relationships" xmlns:p="http://schemas.openxmlformats.org/presentationml/2006/main">
  <p:tag name="PA" val="v5.2.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PA" val="v5.2.11"/>
</p:tagLst>
</file>

<file path=ppt/tags/tag21.xml><?xml version="1.0" encoding="utf-8"?>
<p:tagLst xmlns:a="http://schemas.openxmlformats.org/drawingml/2006/main" xmlns:r="http://schemas.openxmlformats.org/officeDocument/2006/relationships" xmlns:p="http://schemas.openxmlformats.org/presentationml/2006/main">
  <p:tag name="PA" val="v5.2.11"/>
</p:tagLst>
</file>

<file path=ppt/tags/tag22.xml><?xml version="1.0" encoding="utf-8"?>
<p:tagLst xmlns:a="http://schemas.openxmlformats.org/drawingml/2006/main" xmlns:r="http://schemas.openxmlformats.org/officeDocument/2006/relationships" xmlns:p="http://schemas.openxmlformats.org/presentationml/2006/main">
  <p:tag name="PA" val="v5.2.11"/>
</p:tagLst>
</file>

<file path=ppt/tags/tag23.xml><?xml version="1.0" encoding="utf-8"?>
<p:tagLst xmlns:a="http://schemas.openxmlformats.org/drawingml/2006/main" xmlns:r="http://schemas.openxmlformats.org/officeDocument/2006/relationships" xmlns:p="http://schemas.openxmlformats.org/presentationml/2006/main">
  <p:tag name="PA" val="v5.2.11"/>
</p:tagLst>
</file>

<file path=ppt/tags/tag24.xml><?xml version="1.0" encoding="utf-8"?>
<p:tagLst xmlns:a="http://schemas.openxmlformats.org/drawingml/2006/main" xmlns:r="http://schemas.openxmlformats.org/officeDocument/2006/relationships" xmlns:p="http://schemas.openxmlformats.org/presentationml/2006/main">
  <p:tag name="PA" val="v5.2.11"/>
</p:tagLst>
</file>

<file path=ppt/tags/tag25.xml><?xml version="1.0" encoding="utf-8"?>
<p:tagLst xmlns:a="http://schemas.openxmlformats.org/drawingml/2006/main" xmlns:r="http://schemas.openxmlformats.org/officeDocument/2006/relationships" xmlns:p="http://schemas.openxmlformats.org/presentationml/2006/main">
  <p:tag name="PA" val="v5.2.11"/>
</p:tagLst>
</file>

<file path=ppt/tags/tag26.xml><?xml version="1.0" encoding="utf-8"?>
<p:tagLst xmlns:a="http://schemas.openxmlformats.org/drawingml/2006/main" xmlns:r="http://schemas.openxmlformats.org/officeDocument/2006/relationships" xmlns:p="http://schemas.openxmlformats.org/presentationml/2006/main">
  <p:tag name="PA" val="v5.2.11"/>
</p:tagLst>
</file>

<file path=ppt/tags/tag27.xml><?xml version="1.0" encoding="utf-8"?>
<p:tagLst xmlns:a="http://schemas.openxmlformats.org/drawingml/2006/main" xmlns:r="http://schemas.openxmlformats.org/officeDocument/2006/relationships" xmlns:p="http://schemas.openxmlformats.org/presentationml/2006/main">
  <p:tag name="PA" val="v5.2.11"/>
</p:tagLst>
</file>

<file path=ppt/tags/tag28.xml><?xml version="1.0" encoding="utf-8"?>
<p:tagLst xmlns:a="http://schemas.openxmlformats.org/drawingml/2006/main" xmlns:r="http://schemas.openxmlformats.org/officeDocument/2006/relationships" xmlns:p="http://schemas.openxmlformats.org/presentationml/2006/main">
  <p:tag name="PA" val="v5.2.11"/>
</p:tagLst>
</file>

<file path=ppt/tags/tag29.xml><?xml version="1.0" encoding="utf-8"?>
<p:tagLst xmlns:a="http://schemas.openxmlformats.org/drawingml/2006/main" xmlns:r="http://schemas.openxmlformats.org/officeDocument/2006/relationships" xmlns:p="http://schemas.openxmlformats.org/presentationml/2006/main">
  <p:tag name="PA" val="v5.2.1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PA" val="v5.2.11"/>
</p:tagLst>
</file>

<file path=ppt/tags/tag31.xml><?xml version="1.0" encoding="utf-8"?>
<p:tagLst xmlns:a="http://schemas.openxmlformats.org/drawingml/2006/main" xmlns:r="http://schemas.openxmlformats.org/officeDocument/2006/relationships" xmlns:p="http://schemas.openxmlformats.org/presentationml/2006/main">
  <p:tag name="PA" val="v5.2.11"/>
</p:tagLst>
</file>

<file path=ppt/tags/tag32.xml><?xml version="1.0" encoding="utf-8"?>
<p:tagLst xmlns:a="http://schemas.openxmlformats.org/drawingml/2006/main" xmlns:r="http://schemas.openxmlformats.org/officeDocument/2006/relationships" xmlns:p="http://schemas.openxmlformats.org/presentationml/2006/main">
  <p:tag name="PA" val="v5.2.11"/>
</p:tagLst>
</file>

<file path=ppt/tags/tag33.xml><?xml version="1.0" encoding="utf-8"?>
<p:tagLst xmlns:a="http://schemas.openxmlformats.org/drawingml/2006/main" xmlns:r="http://schemas.openxmlformats.org/officeDocument/2006/relationships" xmlns:p="http://schemas.openxmlformats.org/presentationml/2006/main">
  <p:tag name="PA" val="v5.2.11"/>
</p:tagLst>
</file>

<file path=ppt/tags/tag34.xml><?xml version="1.0" encoding="utf-8"?>
<p:tagLst xmlns:a="http://schemas.openxmlformats.org/drawingml/2006/main" xmlns:r="http://schemas.openxmlformats.org/officeDocument/2006/relationships" xmlns:p="http://schemas.openxmlformats.org/presentationml/2006/main">
  <p:tag name="PA" val="v5.2.11"/>
</p:tagLst>
</file>

<file path=ppt/tags/tag35.xml><?xml version="1.0" encoding="utf-8"?>
<p:tagLst xmlns:a="http://schemas.openxmlformats.org/drawingml/2006/main" xmlns:r="http://schemas.openxmlformats.org/officeDocument/2006/relationships" xmlns:p="http://schemas.openxmlformats.org/presentationml/2006/main">
  <p:tag name="PA" val="v5.2.11"/>
</p:tagLst>
</file>

<file path=ppt/tags/tag36.xml><?xml version="1.0" encoding="utf-8"?>
<p:tagLst xmlns:a="http://schemas.openxmlformats.org/drawingml/2006/main" xmlns:r="http://schemas.openxmlformats.org/officeDocument/2006/relationships" xmlns:p="http://schemas.openxmlformats.org/presentationml/2006/main">
  <p:tag name="PA" val="v5.2.11"/>
</p:tagLst>
</file>

<file path=ppt/tags/tag37.xml><?xml version="1.0" encoding="utf-8"?>
<p:tagLst xmlns:a="http://schemas.openxmlformats.org/drawingml/2006/main" xmlns:r="http://schemas.openxmlformats.org/officeDocument/2006/relationships" xmlns:p="http://schemas.openxmlformats.org/presentationml/2006/main">
  <p:tag name="PA" val="v5.2.11"/>
</p:tagLst>
</file>

<file path=ppt/tags/tag38.xml><?xml version="1.0" encoding="utf-8"?>
<p:tagLst xmlns:a="http://schemas.openxmlformats.org/drawingml/2006/main" xmlns:r="http://schemas.openxmlformats.org/officeDocument/2006/relationships" xmlns:p="http://schemas.openxmlformats.org/presentationml/2006/main">
  <p:tag name="PA" val="v5.2.11"/>
</p:tagLst>
</file>

<file path=ppt/tags/tag39.xml><?xml version="1.0" encoding="utf-8"?>
<p:tagLst xmlns:a="http://schemas.openxmlformats.org/drawingml/2006/main" xmlns:r="http://schemas.openxmlformats.org/officeDocument/2006/relationships" xmlns:p="http://schemas.openxmlformats.org/presentationml/2006/main">
  <p:tag name="PA" val="v5.2.1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PA" val="v5.2.11"/>
</p:tagLst>
</file>

<file path=ppt/tags/tag41.xml><?xml version="1.0" encoding="utf-8"?>
<p:tagLst xmlns:a="http://schemas.openxmlformats.org/drawingml/2006/main" xmlns:r="http://schemas.openxmlformats.org/officeDocument/2006/relationships" xmlns:p="http://schemas.openxmlformats.org/presentationml/2006/main">
  <p:tag name="PA" val="v5.2.11"/>
</p:tagLst>
</file>

<file path=ppt/tags/tag42.xml><?xml version="1.0" encoding="utf-8"?>
<p:tagLst xmlns:a="http://schemas.openxmlformats.org/drawingml/2006/main" xmlns:r="http://schemas.openxmlformats.org/officeDocument/2006/relationships" xmlns:p="http://schemas.openxmlformats.org/presentationml/2006/main">
  <p:tag name="PA" val="v5.2.11"/>
</p:tagLst>
</file>

<file path=ppt/tags/tag43.xml><?xml version="1.0" encoding="utf-8"?>
<p:tagLst xmlns:a="http://schemas.openxmlformats.org/drawingml/2006/main" xmlns:r="http://schemas.openxmlformats.org/officeDocument/2006/relationships" xmlns:p="http://schemas.openxmlformats.org/presentationml/2006/main">
  <p:tag name="PA" val="v5.2.11"/>
</p:tagLst>
</file>

<file path=ppt/tags/tag44.xml><?xml version="1.0" encoding="utf-8"?>
<p:tagLst xmlns:a="http://schemas.openxmlformats.org/drawingml/2006/main" xmlns:r="http://schemas.openxmlformats.org/officeDocument/2006/relationships" xmlns:p="http://schemas.openxmlformats.org/presentationml/2006/main">
  <p:tag name="PA" val="v5.2.11"/>
</p:tagLst>
</file>

<file path=ppt/tags/tag45.xml><?xml version="1.0" encoding="utf-8"?>
<p:tagLst xmlns:a="http://schemas.openxmlformats.org/drawingml/2006/main" xmlns:r="http://schemas.openxmlformats.org/officeDocument/2006/relationships" xmlns:p="http://schemas.openxmlformats.org/presentationml/2006/main">
  <p:tag name="PA" val="v5.2.11"/>
</p:tagLst>
</file>

<file path=ppt/tags/tag46.xml><?xml version="1.0" encoding="utf-8"?>
<p:tagLst xmlns:a="http://schemas.openxmlformats.org/drawingml/2006/main" xmlns:r="http://schemas.openxmlformats.org/officeDocument/2006/relationships" xmlns:p="http://schemas.openxmlformats.org/presentationml/2006/main">
  <p:tag name="PA" val="v5.2.11"/>
</p:tagLst>
</file>

<file path=ppt/tags/tag47.xml><?xml version="1.0" encoding="utf-8"?>
<p:tagLst xmlns:a="http://schemas.openxmlformats.org/drawingml/2006/main" xmlns:r="http://schemas.openxmlformats.org/officeDocument/2006/relationships" xmlns:p="http://schemas.openxmlformats.org/presentationml/2006/main">
  <p:tag name="PA" val="v5.2.1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49.xml><?xml version="1.0" encoding="utf-8"?>
<p:tagLst xmlns:a="http://schemas.openxmlformats.org/drawingml/2006/main" xmlns:r="http://schemas.openxmlformats.org/officeDocument/2006/relationships" xmlns:p="http://schemas.openxmlformats.org/presentationml/2006/main">
  <p:tag name="PA" val="v5.2.1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PA" val="v5.2.11"/>
</p:tagLst>
</file>

<file path=ppt/tags/tag51.xml><?xml version="1.0" encoding="utf-8"?>
<p:tagLst xmlns:a="http://schemas.openxmlformats.org/drawingml/2006/main" xmlns:r="http://schemas.openxmlformats.org/officeDocument/2006/relationships" xmlns:p="http://schemas.openxmlformats.org/presentationml/2006/main">
  <p:tag name="PA" val="v5.2.11"/>
</p:tagLst>
</file>

<file path=ppt/tags/tag52.xml><?xml version="1.0" encoding="utf-8"?>
<p:tagLst xmlns:a="http://schemas.openxmlformats.org/drawingml/2006/main" xmlns:r="http://schemas.openxmlformats.org/officeDocument/2006/relationships" xmlns:p="http://schemas.openxmlformats.org/presentationml/2006/main">
  <p:tag name="PA" val="v5.2.11"/>
</p:tagLst>
</file>

<file path=ppt/tags/tag53.xml><?xml version="1.0" encoding="utf-8"?>
<p:tagLst xmlns:a="http://schemas.openxmlformats.org/drawingml/2006/main" xmlns:r="http://schemas.openxmlformats.org/officeDocument/2006/relationships" xmlns:p="http://schemas.openxmlformats.org/presentationml/2006/main">
  <p:tag name="PA" val="v5.2.11"/>
</p:tagLst>
</file>

<file path=ppt/tags/tag54.xml><?xml version="1.0" encoding="utf-8"?>
<p:tagLst xmlns:a="http://schemas.openxmlformats.org/drawingml/2006/main" xmlns:r="http://schemas.openxmlformats.org/officeDocument/2006/relationships" xmlns:p="http://schemas.openxmlformats.org/presentationml/2006/main">
  <p:tag name="PA" val="v5.2.11"/>
</p:tagLst>
</file>

<file path=ppt/tags/tag55.xml><?xml version="1.0" encoding="utf-8"?>
<p:tagLst xmlns:a="http://schemas.openxmlformats.org/drawingml/2006/main" xmlns:r="http://schemas.openxmlformats.org/officeDocument/2006/relationships" xmlns:p="http://schemas.openxmlformats.org/presentationml/2006/main">
  <p:tag name="PA" val="v5.2.11"/>
</p:tagLst>
</file>

<file path=ppt/tags/tag56.xml><?xml version="1.0" encoding="utf-8"?>
<p:tagLst xmlns:a="http://schemas.openxmlformats.org/drawingml/2006/main" xmlns:r="http://schemas.openxmlformats.org/officeDocument/2006/relationships" xmlns:p="http://schemas.openxmlformats.org/presentationml/2006/main">
  <p:tag name="PA" val="v5.2.11"/>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160568"/>
  <p:tag name="KSO_WM_UNIT_CLEAR" val="1"/>
  <p:tag name="KSO_WM_UNIT_COMPATIBLE" val="0"/>
  <p:tag name="KSO_WM_UNIT_HIGHLIGHT" val="0"/>
  <p:tag name="KSO_WM_UNIT_ID" val="custom160568_19*a*1"/>
  <p:tag name="KSO_WM_UNIT_INDEX" val="1"/>
  <p:tag name="KSO_WM_UNIT_ISCONTENTSTITLE" val="0"/>
  <p:tag name="KSO_WM_UNIT_LAYERLEVEL" val="1"/>
  <p:tag name="KSO_WM_UNIT_PRESET_TEXT_INDEX" val="3"/>
  <p:tag name="KSO_WM_UNIT_PRESET_TEXT_LEN" val="17"/>
  <p:tag name="KSO_WM_UNIT_TYPE" val="a"/>
  <p:tag name="KSO_WM_UNIT_VALUE" val="25"/>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heme/theme1.xml><?xml version="1.0" encoding="utf-8"?>
<a:theme xmlns:a="http://schemas.openxmlformats.org/drawingml/2006/main" name="第一PPT模板网-WWW.1PPT.COM">
  <a:themeElements>
    <a:clrScheme name="自定义 275">
      <a:dk1>
        <a:sysClr val="windowText" lastClr="000000"/>
      </a:dk1>
      <a:lt1>
        <a:sysClr val="window" lastClr="FFFFFF"/>
      </a:lt1>
      <a:dk2>
        <a:srgbClr val="FFFFFF"/>
      </a:dk2>
      <a:lt2>
        <a:srgbClr val="EEECE1"/>
      </a:lt2>
      <a:accent1>
        <a:srgbClr val="C00000"/>
      </a:accent1>
      <a:accent2>
        <a:srgbClr val="C00000"/>
      </a:accent2>
      <a:accent3>
        <a:srgbClr val="C00000"/>
      </a:accent3>
      <a:accent4>
        <a:srgbClr val="C00000"/>
      </a:accent4>
      <a:accent5>
        <a:srgbClr val="C00000"/>
      </a:accent5>
      <a:accent6>
        <a:srgbClr val="C00000"/>
      </a:accent6>
      <a:hlink>
        <a:srgbClr val="0000FF"/>
      </a:hlink>
      <a:folHlink>
        <a:srgbClr val="800080"/>
      </a:folHlink>
    </a:clrScheme>
    <a:fontScheme name="oq43kla4">
      <a:majorFont>
        <a:latin typeface="Calibri"/>
        <a:ea typeface="Microsoft YaHei"/>
        <a:cs typeface="Arial"/>
      </a:majorFont>
      <a:minorFont>
        <a:latin typeface="Calibri"/>
        <a:ea typeface="Microsoft YaHei"/>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2971</Words>
  <Application>Microsoft Office PowerPoint</Application>
  <PresentationFormat>自定义</PresentationFormat>
  <Paragraphs>94</Paragraphs>
  <Slides>26</Slides>
  <Notes>26</Notes>
  <HiddenSlides>0</HiddenSlides>
  <MMClips>0</MMClips>
  <ScaleCrop>false</ScaleCrop>
  <HeadingPairs>
    <vt:vector size="6" baseType="variant">
      <vt:variant>
        <vt:lpstr>已用的字体</vt:lpstr>
      </vt:variant>
      <vt:variant>
        <vt:i4>15</vt:i4>
      </vt:variant>
      <vt:variant>
        <vt:lpstr>主题</vt:lpstr>
      </vt:variant>
      <vt:variant>
        <vt:i4>3</vt:i4>
      </vt:variant>
      <vt:variant>
        <vt:lpstr>幻灯片标题</vt:lpstr>
      </vt:variant>
      <vt:variant>
        <vt:i4>26</vt:i4>
      </vt:variant>
    </vt:vector>
  </HeadingPairs>
  <TitlesOfParts>
    <vt:vector size="44" baseType="lpstr">
      <vt:lpstr>Meiryo</vt:lpstr>
      <vt:lpstr>阿里巴巴普惠体</vt:lpstr>
      <vt:lpstr>等线</vt:lpstr>
      <vt:lpstr>汉仪雅酷黑 75W</vt:lpstr>
      <vt:lpstr>宋体</vt:lpstr>
      <vt:lpstr>Microsoft YaHei</vt:lpstr>
      <vt:lpstr>Microsoft YaHei</vt:lpstr>
      <vt:lpstr>字魂58号-创中黑</vt:lpstr>
      <vt:lpstr>字魂59号-创粗黑</vt:lpstr>
      <vt:lpstr>字魂95号-手刻宋</vt:lpstr>
      <vt:lpstr>Arial</vt:lpstr>
      <vt:lpstr>Calibri</vt:lpstr>
      <vt:lpstr>Calibri Light</vt:lpstr>
      <vt:lpstr>Wingdings</vt:lpstr>
      <vt:lpstr>Wingdings 2</vt:lpstr>
      <vt:lpstr>第一PPT模板网-WWW.1PPT.COM</vt:lpstr>
      <vt:lpstr>1_Office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2022-06-26T21:59:27Z</cp:lastPrinted>
  <dcterms:created xsi:type="dcterms:W3CDTF">2022-06-26T21:59:27Z</dcterms:created>
  <dcterms:modified xsi:type="dcterms:W3CDTF">2023-03-08T09:00:44Z</dcterms:modified>
</cp:coreProperties>
</file>