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2"/>
  </p:sldMasterIdLst>
  <p:notesMasterIdLst>
    <p:notesMasterId r:id="rId24"/>
  </p:notesMasterIdLst>
  <p:sldIdLst>
    <p:sldId id="256" r:id="rId3"/>
    <p:sldId id="257" r:id="rId4"/>
    <p:sldId id="258" r:id="rId5"/>
    <p:sldId id="259" r:id="rId6"/>
    <p:sldId id="266" r:id="rId7"/>
    <p:sldId id="267" r:id="rId8"/>
    <p:sldId id="264" r:id="rId9"/>
    <p:sldId id="265" r:id="rId10"/>
    <p:sldId id="263" r:id="rId11"/>
    <p:sldId id="261" r:id="rId12"/>
    <p:sldId id="307" r:id="rId13"/>
    <p:sldId id="260" r:id="rId14"/>
    <p:sldId id="274" r:id="rId15"/>
    <p:sldId id="273" r:id="rId16"/>
    <p:sldId id="275" r:id="rId17"/>
    <p:sldId id="272" r:id="rId18"/>
    <p:sldId id="308" r:id="rId19"/>
    <p:sldId id="270" r:id="rId20"/>
    <p:sldId id="279" r:id="rId21"/>
    <p:sldId id="278" r:id="rId22"/>
    <p:sldId id="309" r:id="rId23"/>
  </p:sldIdLst>
  <p:sldSz cx="12192000" cy="6858000"/>
  <p:notesSz cx="6858000" cy="9144000"/>
  <p:custDataLst>
    <p:tags r:id="rId2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88">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35" autoAdjust="0"/>
    <p:restoredTop sz="96314" autoAdjust="0"/>
  </p:normalViewPr>
  <p:slideViewPr>
    <p:cSldViewPr snapToGrid="0" showGuides="1">
      <p:cViewPr varScale="1">
        <p:scale>
          <a:sx n="108" d="100"/>
          <a:sy n="108" d="100"/>
        </p:scale>
        <p:origin x="708" y="114"/>
      </p:cViewPr>
      <p:guideLst>
        <p:guide orient="horz" pos="1888"/>
        <p:guide pos="3840"/>
      </p:guideLst>
    </p:cSldViewPr>
  </p:slideViewPr>
  <p:notesTextViewPr>
    <p:cViewPr>
      <p:scale>
        <a:sx n="1" d="1"/>
        <a:sy n="1" d="1"/>
      </p:scale>
      <p:origin x="0" y="0"/>
    </p:cViewPr>
  </p:notesTextViewPr>
  <p:sorterViewPr>
    <p:cViewPr>
      <p:scale>
        <a:sx n="200" d="100"/>
        <a:sy n="200"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69F19-FADC-F642-B4D1-477869F1A237}" type="datetimeFigureOut">
              <a:rPr lang="zh-CN" altLang="en-US"/>
              <a:t>2023/3/9</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A45C8B-F850-844F-A2B6-27A2D2DBDBCE}" type="slidenum">
              <a:rPr/>
              <a:t>‹#›</a:t>
            </a:fld>
            <a:endParaRPr kumimoji="1" lang="zh-CN" altLang="en-US"/>
          </a:p>
        </p:txBody>
      </p:sp>
    </p:spTree>
    <p:extLst>
      <p:ext uri="{BB962C8B-B14F-4D97-AF65-F5344CB8AC3E}">
        <p14:creationId xmlns:p14="http://schemas.microsoft.com/office/powerpoint/2010/main" val="564119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2EA45C8B-F850-844F-A2B6-27A2D2DBDBCE}" type="slidenum">
              <a:rPr lang="en-US" altLang="zh-CN" smtClean="0"/>
              <a:t>10</a:t>
            </a:fld>
            <a:endParaRPr kumimoji="1" lang="zh-CN" altLang="en-US"/>
          </a:p>
        </p:txBody>
      </p:sp>
    </p:spTree>
    <p:extLst>
      <p:ext uri="{BB962C8B-B14F-4D97-AF65-F5344CB8AC3E}">
        <p14:creationId xmlns:p14="http://schemas.microsoft.com/office/powerpoint/2010/main" val="93328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21</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504404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47304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79280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751758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081549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21861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bg>
      <p:bgPr>
        <a:blipFill dpi="0" rotWithShape="1">
          <a:blip r:embed="rId2">
            <a:lum/>
          </a:blip>
          <a:stretch>
            <a:fillRect/>
          </a:stretch>
        </a:blipFill>
        <a:effectLst/>
      </p:bgPr>
    </p:bg>
    <p:spTree>
      <p:nvGrpSpPr>
        <p:cNvPr id="1" name=""/>
        <p:cNvGrpSpPr/>
        <p:nvPr/>
      </p:nvGrpSpPr>
      <p:grpSpPr>
        <a:xfrm>
          <a:off x="0" y="0"/>
          <a:ext cx="0" cy="0"/>
          <a:chOff x="0" y="0"/>
          <a:chExt cx="0" cy="0"/>
        </a:xfrm>
      </p:grpSpPr>
      <p:sp>
        <p:nvSpPr>
          <p:cNvPr id="7" name="矩形 6"/>
          <p:cNvSpPr/>
          <p:nvPr userDrawn="1"/>
        </p:nvSpPr>
        <p:spPr>
          <a:xfrm>
            <a:off x="304800" y="352926"/>
            <a:ext cx="11598442" cy="62082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9" name="图片 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0210" y="184485"/>
            <a:ext cx="978568" cy="97856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11671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89510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82117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75475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5844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822112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file:///D:\qq&#25991;&#20214;\712321467\Image\C2C\Image2\%7b75232B38-A165-1FB7-499C-2E1C792CACB5%7d.png" TargetMode="Externa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link="rId5"/>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26421117"/>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chOff x="0" y="0"/>
          <a:chExt cx="0" cy="0"/>
        </a:xfrm>
      </p:grpSpPr>
      <p:sp>
        <p:nvSpPr>
          <p:cNvPr id="12" name="文本框 11"/>
          <p:cNvSpPr txBox="1"/>
          <p:nvPr/>
        </p:nvSpPr>
        <p:spPr>
          <a:xfrm>
            <a:off x="651303" y="1706499"/>
            <a:ext cx="7927855" cy="1323439"/>
          </a:xfrm>
          <a:prstGeom prst="rect">
            <a:avLst/>
          </a:prstGeom>
          <a:noFill/>
        </p:spPr>
        <p:txBody>
          <a:bodyPr wrap="square" rtlCol="0">
            <a:spAutoFit/>
          </a:bodyPr>
          <a:lstStyle/>
          <a:p>
            <a:pPr algn="dist"/>
            <a:r>
              <a:rPr lang="zh-CN" altLang="en-US" sz="8000" b="1" dirty="0">
                <a:solidFill>
                  <a:schemeClr val="accent4">
                    <a:lumMod val="40000"/>
                    <a:lumOff val="60000"/>
                  </a:schemeClr>
                </a:solidFill>
                <a:latin typeface="微软雅黑" pitchFamily="34" charset="-122"/>
                <a:ea typeface="微软雅黑" pitchFamily="34" charset="-122"/>
              </a:rPr>
              <a:t>民族团结教育</a:t>
            </a:r>
          </a:p>
        </p:txBody>
      </p:sp>
      <p:sp>
        <p:nvSpPr>
          <p:cNvPr id="2" name="文本框 1"/>
          <p:cNvSpPr txBox="1"/>
          <p:nvPr/>
        </p:nvSpPr>
        <p:spPr>
          <a:xfrm>
            <a:off x="1204447" y="1138697"/>
            <a:ext cx="2995375" cy="400110"/>
          </a:xfrm>
          <a:prstGeom prst="rect">
            <a:avLst/>
          </a:prstGeom>
          <a:noFill/>
        </p:spPr>
        <p:txBody>
          <a:bodyPr wrap="square" rtlCol="0">
            <a:spAutoFit/>
          </a:bodyPr>
          <a:lstStyle/>
          <a:p>
            <a:pPr algn="dist"/>
            <a:r>
              <a:rPr lang="zh-CN" altLang="en-US" sz="2000" b="1" dirty="0">
                <a:solidFill>
                  <a:schemeClr val="accent4">
                    <a:lumMod val="40000"/>
                    <a:lumOff val="60000"/>
                  </a:schemeClr>
                </a:solidFill>
                <a:latin typeface="微软雅黑" pitchFamily="34" charset="-122"/>
                <a:ea typeface="微软雅黑" pitchFamily="34" charset="-122"/>
              </a:rPr>
              <a:t>民</a:t>
            </a:r>
            <a:r>
              <a:rPr lang="en-US" altLang="zh-CN" sz="2000" b="1" dirty="0">
                <a:solidFill>
                  <a:schemeClr val="accent4">
                    <a:lumMod val="40000"/>
                    <a:lumOff val="60000"/>
                  </a:schemeClr>
                </a:solidFill>
                <a:latin typeface="微软雅黑" pitchFamily="34" charset="-122"/>
                <a:ea typeface="微软雅黑" pitchFamily="34" charset="-122"/>
              </a:rPr>
              <a:t>/</a:t>
            </a:r>
            <a:r>
              <a:rPr lang="zh-CN" altLang="en-US" sz="2000" b="1" dirty="0">
                <a:solidFill>
                  <a:schemeClr val="accent4">
                    <a:lumMod val="40000"/>
                    <a:lumOff val="60000"/>
                  </a:schemeClr>
                </a:solidFill>
                <a:latin typeface="微软雅黑" pitchFamily="34" charset="-122"/>
                <a:ea typeface="微软雅黑" pitchFamily="34" charset="-122"/>
              </a:rPr>
              <a:t>族</a:t>
            </a:r>
            <a:r>
              <a:rPr lang="en-US" altLang="zh-CN" sz="2000" b="1" dirty="0">
                <a:solidFill>
                  <a:schemeClr val="accent4">
                    <a:lumMod val="40000"/>
                    <a:lumOff val="60000"/>
                  </a:schemeClr>
                </a:solidFill>
                <a:latin typeface="微软雅黑" pitchFamily="34" charset="-122"/>
                <a:ea typeface="微软雅黑" pitchFamily="34" charset="-122"/>
              </a:rPr>
              <a:t>/</a:t>
            </a:r>
            <a:r>
              <a:rPr lang="zh-CN" altLang="en-US" sz="2000" b="1" dirty="0">
                <a:solidFill>
                  <a:schemeClr val="accent4">
                    <a:lumMod val="40000"/>
                    <a:lumOff val="60000"/>
                  </a:schemeClr>
                </a:solidFill>
                <a:latin typeface="微软雅黑" pitchFamily="34" charset="-122"/>
                <a:ea typeface="微软雅黑" pitchFamily="34" charset="-122"/>
              </a:rPr>
              <a:t>大</a:t>
            </a:r>
            <a:r>
              <a:rPr lang="en-US" altLang="zh-CN" sz="2000" b="1" dirty="0">
                <a:solidFill>
                  <a:schemeClr val="accent4">
                    <a:lumMod val="40000"/>
                    <a:lumOff val="60000"/>
                  </a:schemeClr>
                </a:solidFill>
                <a:latin typeface="微软雅黑" pitchFamily="34" charset="-122"/>
                <a:ea typeface="微软雅黑" pitchFamily="34" charset="-122"/>
              </a:rPr>
              <a:t>/</a:t>
            </a:r>
            <a:r>
              <a:rPr lang="zh-CN" altLang="en-US" sz="2000" b="1" dirty="0">
                <a:solidFill>
                  <a:schemeClr val="accent4">
                    <a:lumMod val="40000"/>
                    <a:lumOff val="60000"/>
                  </a:schemeClr>
                </a:solidFill>
                <a:latin typeface="微软雅黑" pitchFamily="34" charset="-122"/>
                <a:ea typeface="微软雅黑" pitchFamily="34" charset="-122"/>
              </a:rPr>
              <a:t>团</a:t>
            </a:r>
            <a:r>
              <a:rPr lang="en-US" altLang="zh-CN" sz="2000" b="1" dirty="0">
                <a:solidFill>
                  <a:schemeClr val="accent4">
                    <a:lumMod val="40000"/>
                    <a:lumOff val="60000"/>
                  </a:schemeClr>
                </a:solidFill>
                <a:latin typeface="微软雅黑" pitchFamily="34" charset="-122"/>
                <a:ea typeface="微软雅黑" pitchFamily="34" charset="-122"/>
              </a:rPr>
              <a:t>/</a:t>
            </a:r>
            <a:r>
              <a:rPr lang="zh-CN" altLang="en-US" sz="2000" b="1" dirty="0">
                <a:solidFill>
                  <a:schemeClr val="accent4">
                    <a:lumMod val="40000"/>
                    <a:lumOff val="60000"/>
                  </a:schemeClr>
                </a:solidFill>
                <a:latin typeface="微软雅黑" pitchFamily="34" charset="-122"/>
                <a:ea typeface="微软雅黑" pitchFamily="34" charset="-122"/>
              </a:rPr>
              <a:t>结</a:t>
            </a:r>
          </a:p>
        </p:txBody>
      </p:sp>
      <p:sp>
        <p:nvSpPr>
          <p:cNvPr id="3" name="文本框 2"/>
          <p:cNvSpPr txBox="1"/>
          <p:nvPr/>
        </p:nvSpPr>
        <p:spPr>
          <a:xfrm>
            <a:off x="4838955" y="1138697"/>
            <a:ext cx="2995375" cy="400110"/>
          </a:xfrm>
          <a:prstGeom prst="rect">
            <a:avLst/>
          </a:prstGeom>
          <a:noFill/>
        </p:spPr>
        <p:txBody>
          <a:bodyPr wrap="square" rtlCol="0">
            <a:spAutoFit/>
          </a:bodyPr>
          <a:lstStyle/>
          <a:p>
            <a:pPr algn="dist"/>
            <a:r>
              <a:rPr lang="zh-CN" altLang="en-US" sz="2000" b="1" dirty="0">
                <a:solidFill>
                  <a:schemeClr val="accent4">
                    <a:lumMod val="40000"/>
                    <a:lumOff val="60000"/>
                  </a:schemeClr>
                </a:solidFill>
                <a:latin typeface="微软雅黑" pitchFamily="34" charset="-122"/>
                <a:ea typeface="微软雅黑" pitchFamily="34" charset="-122"/>
              </a:rPr>
              <a:t>共</a:t>
            </a:r>
            <a:r>
              <a:rPr lang="en-US" altLang="zh-CN" sz="2000" b="1" dirty="0">
                <a:solidFill>
                  <a:schemeClr val="accent4">
                    <a:lumMod val="40000"/>
                    <a:lumOff val="60000"/>
                  </a:schemeClr>
                </a:solidFill>
                <a:latin typeface="微软雅黑" pitchFamily="34" charset="-122"/>
                <a:ea typeface="微软雅黑" pitchFamily="34" charset="-122"/>
              </a:rPr>
              <a:t>/</a:t>
            </a:r>
            <a:r>
              <a:rPr lang="zh-CN" altLang="en-US" sz="2000" b="1" dirty="0">
                <a:solidFill>
                  <a:schemeClr val="accent4">
                    <a:lumMod val="40000"/>
                    <a:lumOff val="60000"/>
                  </a:schemeClr>
                </a:solidFill>
                <a:latin typeface="微软雅黑" pitchFamily="34" charset="-122"/>
                <a:ea typeface="微软雅黑" pitchFamily="34" charset="-122"/>
              </a:rPr>
              <a:t>筑</a:t>
            </a:r>
            <a:r>
              <a:rPr lang="en-US" altLang="zh-CN" sz="2000" b="1" dirty="0">
                <a:solidFill>
                  <a:schemeClr val="accent4">
                    <a:lumMod val="40000"/>
                    <a:lumOff val="60000"/>
                  </a:schemeClr>
                </a:solidFill>
                <a:latin typeface="微软雅黑" pitchFamily="34" charset="-122"/>
                <a:ea typeface="微软雅黑" pitchFamily="34" charset="-122"/>
              </a:rPr>
              <a:t>/</a:t>
            </a:r>
            <a:r>
              <a:rPr lang="zh-CN" altLang="en-US" sz="2000" b="1" dirty="0">
                <a:solidFill>
                  <a:schemeClr val="accent4">
                    <a:lumMod val="40000"/>
                    <a:lumOff val="60000"/>
                  </a:schemeClr>
                </a:solidFill>
                <a:latin typeface="微软雅黑" pitchFamily="34" charset="-122"/>
                <a:ea typeface="微软雅黑" pitchFamily="34" charset="-122"/>
              </a:rPr>
              <a:t>中</a:t>
            </a:r>
            <a:r>
              <a:rPr lang="en-US" altLang="zh-CN" sz="2000" b="1" dirty="0">
                <a:solidFill>
                  <a:schemeClr val="accent4">
                    <a:lumMod val="40000"/>
                    <a:lumOff val="60000"/>
                  </a:schemeClr>
                </a:solidFill>
                <a:latin typeface="微软雅黑" pitchFamily="34" charset="-122"/>
                <a:ea typeface="微软雅黑" pitchFamily="34" charset="-122"/>
              </a:rPr>
              <a:t>/</a:t>
            </a:r>
            <a:r>
              <a:rPr lang="zh-CN" altLang="en-US" sz="2000" b="1" dirty="0">
                <a:solidFill>
                  <a:schemeClr val="accent4">
                    <a:lumMod val="40000"/>
                    <a:lumOff val="60000"/>
                  </a:schemeClr>
                </a:solidFill>
                <a:latin typeface="微软雅黑" pitchFamily="34" charset="-122"/>
                <a:ea typeface="微软雅黑" pitchFamily="34" charset="-122"/>
              </a:rPr>
              <a:t>国</a:t>
            </a:r>
            <a:r>
              <a:rPr lang="en-US" altLang="zh-CN" sz="2000" b="1" dirty="0">
                <a:solidFill>
                  <a:schemeClr val="accent4">
                    <a:lumMod val="40000"/>
                    <a:lumOff val="60000"/>
                  </a:schemeClr>
                </a:solidFill>
                <a:latin typeface="微软雅黑" pitchFamily="34" charset="-122"/>
                <a:ea typeface="微软雅黑" pitchFamily="34" charset="-122"/>
              </a:rPr>
              <a:t>/</a:t>
            </a:r>
            <a:r>
              <a:rPr lang="zh-CN" altLang="en-US" sz="2000" b="1" dirty="0">
                <a:solidFill>
                  <a:schemeClr val="accent4">
                    <a:lumMod val="40000"/>
                    <a:lumOff val="60000"/>
                  </a:schemeClr>
                </a:solidFill>
                <a:latin typeface="微软雅黑" pitchFamily="34" charset="-122"/>
                <a:ea typeface="微软雅黑" pitchFamily="34" charset="-122"/>
              </a:rPr>
              <a:t>梦</a:t>
            </a:r>
          </a:p>
        </p:txBody>
      </p:sp>
      <p:sp>
        <p:nvSpPr>
          <p:cNvPr id="9" name="文本框 8"/>
          <p:cNvSpPr txBox="1"/>
          <p:nvPr/>
        </p:nvSpPr>
        <p:spPr>
          <a:xfrm>
            <a:off x="692867" y="3039086"/>
            <a:ext cx="7865509" cy="502317"/>
          </a:xfrm>
          <a:prstGeom prst="rect">
            <a:avLst/>
          </a:prstGeom>
          <a:noFill/>
        </p:spPr>
        <p:txBody>
          <a:bodyPr wrap="square" rtlCol="0">
            <a:spAutoFit/>
          </a:bodyPr>
          <a:lstStyle/>
          <a:p>
            <a:pPr algn="ctr">
              <a:lnSpc>
                <a:spcPct val="120000"/>
              </a:lnSpc>
            </a:pPr>
            <a:r>
              <a:rPr lang="en-GB" altLang="zh-CN" sz="1200" dirty="0">
                <a:solidFill>
                  <a:schemeClr val="accent4">
                    <a:lumMod val="40000"/>
                    <a:lumOff val="60000"/>
                  </a:schemeClr>
                </a:solidFill>
                <a:latin typeface="Source Han Sans CN Regular" panose="020B0500000000000000" pitchFamily="34" charset="-128"/>
                <a:ea typeface="Source Han Sans CN Regular" panose="020B0500000000000000" pitchFamily="34" charset="-128"/>
              </a:rPr>
              <a:t>your content is entered here, or by copying your text, select paste in this box and choose to retain only text. your content is typed here, or by copying your text, select paste in this box.</a:t>
            </a:r>
          </a:p>
        </p:txBody>
      </p:sp>
      <p:sp>
        <p:nvSpPr>
          <p:cNvPr id="11" name="文本框 10"/>
          <p:cNvSpPr txBox="1"/>
          <p:nvPr/>
        </p:nvSpPr>
        <p:spPr>
          <a:xfrm>
            <a:off x="3709288" y="3738005"/>
            <a:ext cx="2222019" cy="400110"/>
          </a:xfrm>
          <a:prstGeom prst="rect">
            <a:avLst/>
          </a:prstGeom>
          <a:noFill/>
        </p:spPr>
        <p:txBody>
          <a:bodyPr wrap="none" rtlCol="0">
            <a:spAutoFit/>
          </a:bodyPr>
          <a:lstStyle/>
          <a:p>
            <a:r>
              <a:rPr kumimoji="1" lang="zh-CN" altLang="en-US" sz="2000" b="1" dirty="0">
                <a:solidFill>
                  <a:schemeClr val="accent4">
                    <a:lumMod val="40000"/>
                    <a:lumOff val="60000"/>
                  </a:schemeClr>
                </a:solidFill>
                <a:latin typeface="Source Han Sans CN Bold" panose="020B0500000000000000" pitchFamily="34" charset="-128"/>
                <a:ea typeface="Source Han Sans CN Bold" panose="020B0500000000000000" pitchFamily="34" charset="-128"/>
              </a:rPr>
              <a:t>汇报人</a:t>
            </a:r>
            <a:r>
              <a:rPr kumimoji="1" lang="zh-CN" altLang="en-US" sz="2000" b="1" dirty="0" smtClean="0">
                <a:solidFill>
                  <a:schemeClr val="accent4">
                    <a:lumMod val="40000"/>
                    <a:lumOff val="60000"/>
                  </a:schemeClr>
                </a:solidFill>
                <a:latin typeface="Source Han Sans CN Bold" panose="020B0500000000000000" pitchFamily="34" charset="-128"/>
                <a:ea typeface="Source Han Sans CN Bold" panose="020B0500000000000000" pitchFamily="34" charset="-128"/>
              </a:rPr>
              <a:t>：</a:t>
            </a:r>
            <a:r>
              <a:rPr kumimoji="1" lang="zh-CN" altLang="en-US" sz="2000" b="1" dirty="0">
                <a:solidFill>
                  <a:schemeClr val="accent4">
                    <a:lumMod val="40000"/>
                    <a:lumOff val="60000"/>
                  </a:schemeClr>
                </a:solidFill>
                <a:latin typeface="Source Han Sans CN Bold" panose="020B0500000000000000" pitchFamily="34" charset="-128"/>
                <a:ea typeface="Source Han Sans CN Bold" panose="020B0500000000000000" pitchFamily="34" charset="-128"/>
              </a:rPr>
              <a:t>优</a:t>
            </a:r>
            <a:r>
              <a:rPr kumimoji="1" lang="zh-CN" altLang="en-US" sz="2000" b="1" dirty="0" smtClean="0">
                <a:solidFill>
                  <a:schemeClr val="accent4">
                    <a:lumMod val="40000"/>
                    <a:lumOff val="60000"/>
                  </a:schemeClr>
                </a:solidFill>
                <a:latin typeface="Source Han Sans CN Bold" panose="020B0500000000000000" pitchFamily="34" charset="-128"/>
                <a:ea typeface="Source Han Sans CN Bold" panose="020B0500000000000000" pitchFamily="34" charset="-128"/>
              </a:rPr>
              <a:t>品</a:t>
            </a:r>
            <a:r>
              <a:rPr kumimoji="1" lang="en-US" altLang="zh-CN" sz="2000" b="1" dirty="0" smtClean="0">
                <a:solidFill>
                  <a:schemeClr val="accent4">
                    <a:lumMod val="40000"/>
                    <a:lumOff val="60000"/>
                  </a:schemeClr>
                </a:solidFill>
                <a:latin typeface="Source Han Sans CN Bold" panose="020B0500000000000000" pitchFamily="34" charset="-128"/>
                <a:ea typeface="Source Han Sans CN Bold" panose="020B0500000000000000" pitchFamily="34" charset="-128"/>
              </a:rPr>
              <a:t>PPT</a:t>
            </a:r>
            <a:endParaRPr kumimoji="1" lang="en-US" altLang="zh-CN" sz="2000" b="1" dirty="0">
              <a:solidFill>
                <a:schemeClr val="accent4">
                  <a:lumMod val="40000"/>
                  <a:lumOff val="60000"/>
                </a:schemeClr>
              </a:solidFill>
              <a:latin typeface="Source Han Sans CN Bold" panose="020B0500000000000000" pitchFamily="34" charset="-128"/>
              <a:ea typeface="Source Han Sans CN Bold" panose="020B0500000000000000" pitchFamily="34" charset="-128"/>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checkerboard(across)">
                                      <p:cBhvr>
                                        <p:cTn id="15" dur="500"/>
                                        <p:tgtEl>
                                          <p:spTgt spid="12"/>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dissolve">
                                      <p:cBhvr>
                                        <p:cTn id="20" dur="500"/>
                                        <p:tgtEl>
                                          <p:spTgt spid="9"/>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dissolve">
                                      <p:cBhvr>
                                        <p:cTn id="2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p:bldP spid="3" grpId="0"/>
      <p:bldP spid="9" grpId="0"/>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1483895" y="3422756"/>
            <a:ext cx="8839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spcBef>
                <a:spcPct val="50000"/>
              </a:spcBef>
            </a:pPr>
            <a:r>
              <a:rPr lang="zh-CN" altLang="en-US" sz="2400">
                <a:solidFill>
                  <a:schemeClr val="tx1">
                    <a:lumMod val="75000"/>
                    <a:lumOff val="25000"/>
                  </a:schemeClr>
                </a:solidFill>
                <a:latin typeface="Source Han Sans CN Regular" panose="020B0500000000000000" pitchFamily="34" charset="-128"/>
                <a:ea typeface="Source Han Sans CN Regular" panose="020B0500000000000000" pitchFamily="34" charset="-128"/>
              </a:rPr>
              <a:t>以汉族为主体各民族大杂居、小聚居的格局</a:t>
            </a:r>
          </a:p>
        </p:txBody>
      </p:sp>
      <p:grpSp>
        <p:nvGrpSpPr>
          <p:cNvPr id="4" name="PA_组合 1"/>
          <p:cNvGrpSpPr/>
          <p:nvPr>
            <p:custDataLst>
              <p:tags r:id="rId1"/>
            </p:custDataLst>
          </p:nvPr>
        </p:nvGrpSpPr>
        <p:grpSpPr>
          <a:xfrm>
            <a:off x="1464961" y="2145524"/>
            <a:ext cx="8858134" cy="1899250"/>
            <a:chOff x="1076698" y="1969478"/>
            <a:chExt cx="2225182" cy="2369339"/>
          </a:xfrm>
        </p:grpSpPr>
        <p:sp>
          <p:nvSpPr>
            <p:cNvPr id="5" name="Rectangle 2"/>
            <p:cNvSpPr/>
            <p:nvPr/>
          </p:nvSpPr>
          <p:spPr>
            <a:xfrm>
              <a:off x="1076698" y="1969478"/>
              <a:ext cx="2225182" cy="1099948"/>
            </a:xfrm>
            <a:prstGeom prst="rect">
              <a:avLst/>
            </a:prstGeom>
            <a:solidFill>
              <a:srgbClr val="D5161D"/>
            </a:solid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dist">
                <a:defRPr/>
              </a:pPr>
              <a:r>
                <a:rPr lang="zh-CN" altLang="en-US" sz="3200">
                  <a:solidFill>
                    <a:srgbClr val="FFFFFF"/>
                  </a:solidFill>
                  <a:latin typeface="Source Han Sans CN Regular" panose="020B0500000000000000" pitchFamily="34" charset="-128"/>
                  <a:ea typeface="Source Han Sans CN Regular" panose="020B0500000000000000" pitchFamily="34" charset="-128"/>
                </a:rPr>
                <a:t>说出我国民族分布的特点？</a:t>
              </a:r>
            </a:p>
          </p:txBody>
        </p:sp>
        <p:sp>
          <p:nvSpPr>
            <p:cNvPr id="6" name="Rectangle 7"/>
            <p:cNvSpPr/>
            <p:nvPr/>
          </p:nvSpPr>
          <p:spPr>
            <a:xfrm>
              <a:off x="1076698" y="1969479"/>
              <a:ext cx="2225182" cy="2369338"/>
            </a:xfrm>
            <a:prstGeom prst="rect">
              <a:avLst/>
            </a:prstGeom>
            <a:noFill/>
            <a:ln w="19050">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1800" u="none" strike="noStrike" kern="1200" cap="none" spc="0" normalizeH="0" baseline="0" noProof="0">
                <a:ln>
                  <a:noFill/>
                </a:ln>
                <a:solidFill>
                  <a:srgbClr val="FFFFFF"/>
                </a:solidFill>
                <a:effectLst/>
                <a:uLnTx/>
                <a:uFillTx/>
                <a:latin typeface="Source Han Sans CN Regular" panose="020B0500000000000000" pitchFamily="34" charset="-128"/>
                <a:ea typeface="Source Han Sans CN Regular" panose="020B0500000000000000" pitchFamily="34" charset="-128"/>
              </a:endParaRPr>
            </a:p>
          </p:txBody>
        </p:sp>
      </p:grpSp>
      <p:sp>
        <p:nvSpPr>
          <p:cNvPr id="7" name="文本框 6"/>
          <p:cNvSpPr txBox="1"/>
          <p:nvPr/>
        </p:nvSpPr>
        <p:spPr>
          <a:xfrm>
            <a:off x="1045377" y="462383"/>
            <a:ext cx="2954655" cy="461665"/>
          </a:xfrm>
          <a:prstGeom prst="rect">
            <a:avLst/>
          </a:prstGeom>
          <a:noFill/>
        </p:spPr>
        <p:txBody>
          <a:bodyPr wrap="none" rtlCol="0">
            <a:spAutoFit/>
          </a:bodyPr>
          <a:lstStyle/>
          <a:p>
            <a:r>
              <a:rPr lang="zh-CN" altLang="en-US" sz="2400" b="1">
                <a:solidFill>
                  <a:srgbClr val="D5161D"/>
                </a:solidFill>
                <a:latin typeface="Source Han Sans CN Bold" panose="020B0500000000000000" pitchFamily="34" charset="-128"/>
                <a:ea typeface="Source Han Sans CN Bold" panose="020B0500000000000000" pitchFamily="34" charset="-128"/>
              </a:rPr>
              <a:t>认识我国的民族政策</a:t>
            </a:r>
          </a:p>
        </p:txBody>
      </p:sp>
      <p:pic>
        <p:nvPicPr>
          <p:cNvPr id="8" name="图片 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416300" y="3924300"/>
            <a:ext cx="8775700" cy="29337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to="" calcmode="lin" valueType="num">
                                      <p:cBhvr>
                                        <p:cTn id="12" dur="1" fill="hold"/>
                                        <p:tgtEl>
                                          <p:spTgt spid="3"/>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2518844" y="2648452"/>
            <a:ext cx="7667659" cy="1015663"/>
          </a:xfrm>
          <a:prstGeom prst="rect">
            <a:avLst/>
          </a:prstGeom>
          <a:noFill/>
        </p:spPr>
        <p:txBody>
          <a:bodyPr wrap="square" rtlCol="0">
            <a:spAutoFit/>
          </a:bodyPr>
          <a:lstStyle/>
          <a:p>
            <a:pPr algn="dist"/>
            <a:r>
              <a:rPr lang="zh-CN" altLang="en-US" sz="6000" b="1" dirty="0">
                <a:solidFill>
                  <a:schemeClr val="accent4">
                    <a:lumMod val="40000"/>
                    <a:lumOff val="60000"/>
                  </a:schemeClr>
                </a:solidFill>
                <a:latin typeface="Source Han Sans CN Bold" panose="020B0500000000000000" pitchFamily="34" charset="-128"/>
                <a:ea typeface="Source Han Sans CN Bold" panose="020B0500000000000000" pitchFamily="34" charset="-128"/>
              </a:rPr>
              <a:t>听故事 学楷模</a:t>
            </a:r>
          </a:p>
        </p:txBody>
      </p:sp>
      <p:sp>
        <p:nvSpPr>
          <p:cNvPr id="3" name="文本框 2"/>
          <p:cNvSpPr txBox="1"/>
          <p:nvPr/>
        </p:nvSpPr>
        <p:spPr>
          <a:xfrm>
            <a:off x="5230411" y="1786678"/>
            <a:ext cx="2244525" cy="707886"/>
          </a:xfrm>
          <a:prstGeom prst="rect">
            <a:avLst/>
          </a:prstGeom>
          <a:noFill/>
        </p:spPr>
        <p:txBody>
          <a:bodyPr wrap="none" rtlCol="0">
            <a:spAutoFit/>
          </a:bodyPr>
          <a:lstStyle/>
          <a:p>
            <a:r>
              <a:rPr kumimoji="1" lang="en-US" altLang="zh-CN" sz="4000" b="1">
                <a:solidFill>
                  <a:schemeClr val="accent4">
                    <a:lumMod val="40000"/>
                    <a:lumOff val="60000"/>
                  </a:schemeClr>
                </a:solidFill>
                <a:latin typeface="Source Han Sans CN Bold" panose="020B0500000000000000" pitchFamily="34" charset="-128"/>
                <a:ea typeface="Source Han Sans CN Bold" panose="020B0500000000000000" pitchFamily="34" charset="-128"/>
              </a:rPr>
              <a:t>PART</a:t>
            </a:r>
            <a:r>
              <a:rPr kumimoji="1" lang="zh-CN" altLang="en-US" sz="4000" b="1">
                <a:solidFill>
                  <a:schemeClr val="accent4">
                    <a:lumMod val="40000"/>
                    <a:lumOff val="60000"/>
                  </a:schemeClr>
                </a:solidFill>
                <a:latin typeface="Source Han Sans CN Bold" panose="020B0500000000000000" pitchFamily="34" charset="-128"/>
                <a:ea typeface="Source Han Sans CN Bold" panose="020B0500000000000000" pitchFamily="34" charset="-128"/>
              </a:rPr>
              <a:t> </a:t>
            </a:r>
            <a:r>
              <a:rPr kumimoji="1" lang="en-US" altLang="zh-CN" sz="4000" b="1">
                <a:solidFill>
                  <a:schemeClr val="accent4">
                    <a:lumMod val="40000"/>
                    <a:lumOff val="60000"/>
                  </a:schemeClr>
                </a:solidFill>
                <a:latin typeface="Source Han Sans CN Bold" panose="020B0500000000000000" pitchFamily="34" charset="-128"/>
                <a:ea typeface="Source Han Sans CN Bold" panose="020B0500000000000000" pitchFamily="34" charset="-128"/>
              </a:rPr>
              <a:t>02</a:t>
            </a:r>
            <a:endParaRPr kumimoji="1" lang="zh-CN" altLang="en-US" sz="4000" b="1">
              <a:solidFill>
                <a:schemeClr val="accent4">
                  <a:lumMod val="40000"/>
                  <a:lumOff val="60000"/>
                </a:schemeClr>
              </a:solidFill>
              <a:latin typeface="Source Han Sans CN Bold" panose="020B0500000000000000" pitchFamily="34" charset="-128"/>
              <a:ea typeface="Source Han Sans CN Bold" panose="020B0500000000000000" pitchFamily="34" charset="-128"/>
            </a:endParaRPr>
          </a:p>
        </p:txBody>
      </p:sp>
      <p:sp>
        <p:nvSpPr>
          <p:cNvPr id="4" name="文本框 3"/>
          <p:cNvSpPr txBox="1"/>
          <p:nvPr/>
        </p:nvSpPr>
        <p:spPr>
          <a:xfrm>
            <a:off x="2518844" y="3664115"/>
            <a:ext cx="7667658" cy="514756"/>
          </a:xfrm>
          <a:prstGeom prst="rect">
            <a:avLst/>
          </a:prstGeom>
          <a:noFill/>
        </p:spPr>
        <p:txBody>
          <a:bodyPr wrap="square" rtlCol="0">
            <a:spAutoFit/>
          </a:bodyPr>
          <a:lstStyle/>
          <a:p>
            <a:pPr algn="ctr">
              <a:lnSpc>
                <a:spcPct val="150000"/>
              </a:lnSpc>
            </a:pPr>
            <a:r>
              <a:rPr lang="en-GB" altLang="zh-CN" sz="1000">
                <a:solidFill>
                  <a:schemeClr val="accent4">
                    <a:lumMod val="40000"/>
                    <a:lumOff val="60000"/>
                  </a:schemeClr>
                </a:solidFill>
                <a:latin typeface="Source Han Sans CN Regular" panose="020B0500000000000000" pitchFamily="34" charset="-128"/>
                <a:ea typeface="Source Han Sans CN Regular" panose="020B0500000000000000" pitchFamily="34" charset="-128"/>
              </a:rPr>
              <a:t>your content is entered here, or by copying your text, select paste in this box and choose to retain only text. your content is typed here, or by copying your text, select paste in this box.</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969956" y="1968199"/>
            <a:ext cx="4450061" cy="2921601"/>
            <a:chOff x="418502" y="2977521"/>
            <a:chExt cx="2433729" cy="1597817"/>
          </a:xfrm>
        </p:grpSpPr>
        <p:sp>
          <p:nvSpPr>
            <p:cNvPr id="5" name="任意多边形 4"/>
            <p:cNvSpPr/>
            <p:nvPr/>
          </p:nvSpPr>
          <p:spPr>
            <a:xfrm>
              <a:off x="418502" y="2977521"/>
              <a:ext cx="2166027" cy="1542565"/>
            </a:xfrm>
            <a:custGeom>
              <a:avLst/>
              <a:gdLst>
                <a:gd name="connsiteX0" fmla="*/ 0 w 2166027"/>
                <a:gd name="connsiteY0" fmla="*/ 178652 h 1786519"/>
                <a:gd name="connsiteX1" fmla="*/ 178652 w 2166027"/>
                <a:gd name="connsiteY1" fmla="*/ 0 h 1786519"/>
                <a:gd name="connsiteX2" fmla="*/ 1987375 w 2166027"/>
                <a:gd name="connsiteY2" fmla="*/ 0 h 1786519"/>
                <a:gd name="connsiteX3" fmla="*/ 2166027 w 2166027"/>
                <a:gd name="connsiteY3" fmla="*/ 178652 h 1786519"/>
                <a:gd name="connsiteX4" fmla="*/ 2166027 w 2166027"/>
                <a:gd name="connsiteY4" fmla="*/ 1607867 h 1786519"/>
                <a:gd name="connsiteX5" fmla="*/ 1987375 w 2166027"/>
                <a:gd name="connsiteY5" fmla="*/ 1786519 h 1786519"/>
                <a:gd name="connsiteX6" fmla="*/ 178652 w 2166027"/>
                <a:gd name="connsiteY6" fmla="*/ 1786519 h 1786519"/>
                <a:gd name="connsiteX7" fmla="*/ 0 w 2166027"/>
                <a:gd name="connsiteY7" fmla="*/ 1607867 h 1786519"/>
                <a:gd name="connsiteX8" fmla="*/ 0 w 2166027"/>
                <a:gd name="connsiteY8" fmla="*/ 178652 h 1786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6027" h="1786519">
                  <a:moveTo>
                    <a:pt x="0" y="178652"/>
                  </a:moveTo>
                  <a:cubicBezTo>
                    <a:pt x="0" y="79985"/>
                    <a:pt x="79985" y="0"/>
                    <a:pt x="178652" y="0"/>
                  </a:cubicBezTo>
                  <a:lnTo>
                    <a:pt x="1987375" y="0"/>
                  </a:lnTo>
                  <a:cubicBezTo>
                    <a:pt x="2086042" y="0"/>
                    <a:pt x="2166027" y="79985"/>
                    <a:pt x="2166027" y="178652"/>
                  </a:cubicBezTo>
                  <a:lnTo>
                    <a:pt x="2166027" y="1607867"/>
                  </a:lnTo>
                  <a:cubicBezTo>
                    <a:pt x="2166027" y="1706534"/>
                    <a:pt x="2086042" y="1786519"/>
                    <a:pt x="1987375" y="1786519"/>
                  </a:cubicBezTo>
                  <a:lnTo>
                    <a:pt x="178652" y="1786519"/>
                  </a:lnTo>
                  <a:cubicBezTo>
                    <a:pt x="79985" y="1786519"/>
                    <a:pt x="0" y="1706534"/>
                    <a:pt x="0" y="1607867"/>
                  </a:cubicBezTo>
                  <a:lnTo>
                    <a:pt x="0" y="178652"/>
                  </a:lnTo>
                  <a:close/>
                </a:path>
              </a:pathLst>
            </a:custGeom>
            <a:noFill/>
            <a:ln>
              <a:no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4938" tIns="164938" rIns="164938" bIns="547763" numCol="1" spcCol="1270" anchor="t" anchorCtr="0">
              <a:noAutofit/>
            </a:bodyPr>
            <a:lstStyle/>
            <a:p>
              <a:pPr marL="171450" lvl="1" indent="-171450" defTabSz="711200">
                <a:lnSpc>
                  <a:spcPct val="200000"/>
                </a:lnSpc>
                <a:spcBef>
                  <a:spcPct val="0"/>
                </a:spcBef>
                <a:spcAft>
                  <a:spcPct val="15000"/>
                </a:spcAft>
                <a:buChar char="•"/>
              </a:pPr>
              <a:r>
                <a:rPr lang="zh-CN" altLang="en-US" sz="2000"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民族团结进步模范</a:t>
              </a:r>
              <a:endParaRPr lang="en-US" altLang="zh-CN" sz="2000" dirty="0">
                <a:solidFill>
                  <a:schemeClr val="tx1">
                    <a:lumMod val="75000"/>
                    <a:lumOff val="25000"/>
                  </a:schemeClr>
                </a:solidFill>
                <a:latin typeface="Source Han Sans CN Regular" panose="020B0500000000000000" pitchFamily="34" charset="-128"/>
                <a:ea typeface="Source Han Sans CN Regular" panose="020B0500000000000000" pitchFamily="34" charset="-128"/>
              </a:endParaRPr>
            </a:p>
            <a:p>
              <a:pPr marL="171450" lvl="1" indent="-171450" defTabSz="711200">
                <a:lnSpc>
                  <a:spcPct val="200000"/>
                </a:lnSpc>
                <a:spcBef>
                  <a:spcPct val="0"/>
                </a:spcBef>
                <a:spcAft>
                  <a:spcPct val="15000"/>
                </a:spcAft>
                <a:buFontTx/>
                <a:buChar char="•"/>
              </a:pPr>
              <a:r>
                <a:rPr lang="zh-CN" altLang="en-US" sz="2000"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民族团结进步模范个人</a:t>
              </a:r>
              <a:endParaRPr lang="en-US" altLang="zh-CN" sz="2000" dirty="0">
                <a:solidFill>
                  <a:schemeClr val="tx1">
                    <a:lumMod val="75000"/>
                    <a:lumOff val="25000"/>
                  </a:schemeClr>
                </a:solidFill>
                <a:latin typeface="Source Han Sans CN Regular" panose="020B0500000000000000" pitchFamily="34" charset="-128"/>
                <a:ea typeface="Source Han Sans CN Regular" panose="020B0500000000000000" pitchFamily="34" charset="-128"/>
              </a:endParaRPr>
            </a:p>
            <a:p>
              <a:pPr marL="171450" lvl="1" indent="-171450" defTabSz="711200">
                <a:lnSpc>
                  <a:spcPct val="200000"/>
                </a:lnSpc>
                <a:spcBef>
                  <a:spcPct val="0"/>
                </a:spcBef>
                <a:spcAft>
                  <a:spcPct val="15000"/>
                </a:spcAft>
                <a:buFontTx/>
                <a:buChar char="•"/>
              </a:pPr>
              <a:r>
                <a:rPr lang="zh-CN" altLang="en-US" sz="2000"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感动新疆十大人物</a:t>
              </a:r>
            </a:p>
          </p:txBody>
        </p:sp>
        <p:sp>
          <p:nvSpPr>
            <p:cNvPr id="6" name="任意多边形 5"/>
            <p:cNvSpPr/>
            <p:nvPr/>
          </p:nvSpPr>
          <p:spPr>
            <a:xfrm>
              <a:off x="1102579" y="4220883"/>
              <a:ext cx="1749652" cy="354455"/>
            </a:xfrm>
            <a:custGeom>
              <a:avLst/>
              <a:gdLst>
                <a:gd name="connsiteX0" fmla="*/ 0 w 1925357"/>
                <a:gd name="connsiteY0" fmla="*/ 76565 h 765651"/>
                <a:gd name="connsiteX1" fmla="*/ 76565 w 1925357"/>
                <a:gd name="connsiteY1" fmla="*/ 0 h 765651"/>
                <a:gd name="connsiteX2" fmla="*/ 1848792 w 1925357"/>
                <a:gd name="connsiteY2" fmla="*/ 0 h 765651"/>
                <a:gd name="connsiteX3" fmla="*/ 1925357 w 1925357"/>
                <a:gd name="connsiteY3" fmla="*/ 76565 h 765651"/>
                <a:gd name="connsiteX4" fmla="*/ 1925357 w 1925357"/>
                <a:gd name="connsiteY4" fmla="*/ 689086 h 765651"/>
                <a:gd name="connsiteX5" fmla="*/ 1848792 w 1925357"/>
                <a:gd name="connsiteY5" fmla="*/ 765651 h 765651"/>
                <a:gd name="connsiteX6" fmla="*/ 76565 w 1925357"/>
                <a:gd name="connsiteY6" fmla="*/ 765651 h 765651"/>
                <a:gd name="connsiteX7" fmla="*/ 0 w 1925357"/>
                <a:gd name="connsiteY7" fmla="*/ 689086 h 765651"/>
                <a:gd name="connsiteX8" fmla="*/ 0 w 1925357"/>
                <a:gd name="connsiteY8" fmla="*/ 76565 h 765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25357" h="765651">
                  <a:moveTo>
                    <a:pt x="0" y="76565"/>
                  </a:moveTo>
                  <a:cubicBezTo>
                    <a:pt x="0" y="34279"/>
                    <a:pt x="34279" y="0"/>
                    <a:pt x="76565" y="0"/>
                  </a:cubicBezTo>
                  <a:lnTo>
                    <a:pt x="1848792" y="0"/>
                  </a:lnTo>
                  <a:cubicBezTo>
                    <a:pt x="1891078" y="0"/>
                    <a:pt x="1925357" y="34279"/>
                    <a:pt x="1925357" y="76565"/>
                  </a:cubicBezTo>
                  <a:lnTo>
                    <a:pt x="1925357" y="689086"/>
                  </a:lnTo>
                  <a:cubicBezTo>
                    <a:pt x="1925357" y="731372"/>
                    <a:pt x="1891078" y="765651"/>
                    <a:pt x="1848792" y="765651"/>
                  </a:cubicBezTo>
                  <a:lnTo>
                    <a:pt x="76565" y="765651"/>
                  </a:lnTo>
                  <a:cubicBezTo>
                    <a:pt x="34279" y="765651"/>
                    <a:pt x="0" y="731372"/>
                    <a:pt x="0" y="689086"/>
                  </a:cubicBezTo>
                  <a:lnTo>
                    <a:pt x="0" y="76565"/>
                  </a:lnTo>
                  <a:close/>
                </a:path>
              </a:pathLst>
            </a:custGeom>
            <a:solidFill>
              <a:srgbClr val="D5161D"/>
            </a:solidFill>
            <a:ln>
              <a:solidFill>
                <a:srgbClr val="D5161D"/>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0525" tIns="47825" rIns="60525" bIns="47825" numCol="1" spcCol="1270" anchor="ctr" anchorCtr="0">
              <a:noAutofit/>
            </a:bodyPr>
            <a:lstStyle/>
            <a:p>
              <a:pPr lvl="0" algn="dist" defTabSz="889000">
                <a:lnSpc>
                  <a:spcPct val="90000"/>
                </a:lnSpc>
                <a:spcBef>
                  <a:spcPct val="0"/>
                </a:spcBef>
                <a:spcAft>
                  <a:spcPct val="35000"/>
                </a:spcAft>
              </a:pPr>
              <a:r>
                <a:rPr lang="zh-CN" altLang="en-US" sz="3200">
                  <a:ln w="0"/>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王燕娜</a:t>
              </a:r>
              <a:endParaRPr lang="en-US" sz="3200" kern="1200">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endParaRPr>
            </a:p>
          </p:txBody>
        </p:sp>
      </p:grpSp>
      <p:sp>
        <p:nvSpPr>
          <p:cNvPr id="7" name="文本框 6"/>
          <p:cNvSpPr txBox="1"/>
          <p:nvPr/>
        </p:nvSpPr>
        <p:spPr>
          <a:xfrm>
            <a:off x="1022597" y="462383"/>
            <a:ext cx="2172390" cy="461665"/>
          </a:xfrm>
          <a:prstGeom prst="rect">
            <a:avLst/>
          </a:prstGeom>
          <a:noFill/>
        </p:spPr>
        <p:txBody>
          <a:bodyPr wrap="none" rtlCol="0">
            <a:spAutoFit/>
          </a:bodyPr>
          <a:lstStyle/>
          <a:p>
            <a:r>
              <a:rPr lang="zh-CN" altLang="en-US" sz="2400" b="1">
                <a:solidFill>
                  <a:srgbClr val="D5161D"/>
                </a:solidFill>
                <a:latin typeface="Source Han Sans CN Bold" panose="020B0500000000000000" pitchFamily="34" charset="-128"/>
                <a:ea typeface="Source Han Sans CN Bold" panose="020B0500000000000000" pitchFamily="34" charset="-128"/>
              </a:rPr>
              <a:t>听故事  学楷模</a:t>
            </a:r>
          </a:p>
        </p:txBody>
      </p:sp>
      <p:pic>
        <p:nvPicPr>
          <p:cNvPr id="3" name="图片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165314" y="1600199"/>
            <a:ext cx="4792579" cy="479257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6096000" y="1284428"/>
            <a:ext cx="4934465" cy="975162"/>
            <a:chOff x="1161535" y="766120"/>
            <a:chExt cx="4934465" cy="975162"/>
          </a:xfrm>
        </p:grpSpPr>
        <p:sp>
          <p:nvSpPr>
            <p:cNvPr id="4" name="矩形 3"/>
            <p:cNvSpPr/>
            <p:nvPr/>
          </p:nvSpPr>
          <p:spPr>
            <a:xfrm>
              <a:off x="1161535" y="766120"/>
              <a:ext cx="4934465" cy="975162"/>
            </a:xfrm>
            <a:prstGeom prst="rect">
              <a:avLst/>
            </a:prstGeom>
            <a:no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CN Regular" panose="020B0500000000000000" pitchFamily="34" charset="-128"/>
                <a:ea typeface="Source Han Sans CN Regular" panose="020B0500000000000000" pitchFamily="34" charset="-128"/>
              </a:endParaRPr>
            </a:p>
          </p:txBody>
        </p:sp>
        <p:sp>
          <p:nvSpPr>
            <p:cNvPr id="5" name="文本框 4"/>
            <p:cNvSpPr txBox="1"/>
            <p:nvPr/>
          </p:nvSpPr>
          <p:spPr>
            <a:xfrm>
              <a:off x="1270685" y="766120"/>
              <a:ext cx="4716163" cy="874407"/>
            </a:xfrm>
            <a:prstGeom prst="rect">
              <a:avLst/>
            </a:prstGeom>
            <a:noFill/>
          </p:spPr>
          <p:txBody>
            <a:bodyPr wrap="square" rtlCol="0">
              <a:spAutoFit/>
            </a:bodyPr>
            <a:lstStyle/>
            <a:p>
              <a:pPr>
                <a:lnSpc>
                  <a:spcPct val="150000"/>
                </a:lnSpc>
                <a:buFontTx/>
                <a:buNone/>
              </a:pPr>
              <a:r>
                <a:rPr lang="zh-CN" altLang="en-US"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王燕娜</a:t>
              </a:r>
              <a:r>
                <a:rPr lang="en-US" altLang="zh-CN"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2008</a:t>
              </a:r>
              <a:r>
                <a:rPr lang="zh-CN" altLang="en-US"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年荣获首届“新疆维吾尔自治区道德模范”称号；</a:t>
              </a:r>
              <a:endParaRPr lang="en-US" altLang="zh-CN" dirty="0">
                <a:solidFill>
                  <a:schemeClr val="tx1">
                    <a:lumMod val="75000"/>
                    <a:lumOff val="25000"/>
                  </a:schemeClr>
                </a:solidFill>
                <a:latin typeface="Source Han Sans CN Regular" panose="020B0500000000000000" pitchFamily="34" charset="-128"/>
                <a:ea typeface="Source Han Sans CN Regular" panose="020B0500000000000000" pitchFamily="34" charset="-128"/>
              </a:endParaRPr>
            </a:p>
          </p:txBody>
        </p:sp>
      </p:grpSp>
      <p:grpSp>
        <p:nvGrpSpPr>
          <p:cNvPr id="7" name="组合 6"/>
          <p:cNvGrpSpPr/>
          <p:nvPr/>
        </p:nvGrpSpPr>
        <p:grpSpPr>
          <a:xfrm>
            <a:off x="6096000" y="2453838"/>
            <a:ext cx="4934465" cy="975162"/>
            <a:chOff x="1161535" y="766120"/>
            <a:chExt cx="4934465" cy="975162"/>
          </a:xfrm>
        </p:grpSpPr>
        <p:sp>
          <p:nvSpPr>
            <p:cNvPr id="8" name="矩形 7"/>
            <p:cNvSpPr/>
            <p:nvPr/>
          </p:nvSpPr>
          <p:spPr>
            <a:xfrm>
              <a:off x="1161535" y="766120"/>
              <a:ext cx="4934465" cy="975162"/>
            </a:xfrm>
            <a:prstGeom prst="rect">
              <a:avLst/>
            </a:prstGeom>
            <a:solidFill>
              <a:srgbClr val="D5161D"/>
            </a:solid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CN Regular" panose="020B0500000000000000" pitchFamily="34" charset="-128"/>
                <a:ea typeface="Source Han Sans CN Regular" panose="020B0500000000000000" pitchFamily="34" charset="-128"/>
              </a:endParaRPr>
            </a:p>
          </p:txBody>
        </p:sp>
        <p:sp>
          <p:nvSpPr>
            <p:cNvPr id="9" name="文本框 8"/>
            <p:cNvSpPr txBox="1"/>
            <p:nvPr/>
          </p:nvSpPr>
          <p:spPr>
            <a:xfrm>
              <a:off x="1270685" y="813524"/>
              <a:ext cx="4716163" cy="874407"/>
            </a:xfrm>
            <a:prstGeom prst="rect">
              <a:avLst/>
            </a:prstGeom>
            <a:noFill/>
          </p:spPr>
          <p:txBody>
            <a:bodyPr wrap="square" rtlCol="0">
              <a:spAutoFit/>
            </a:bodyPr>
            <a:lstStyle/>
            <a:p>
              <a:pPr>
                <a:lnSpc>
                  <a:spcPct val="150000"/>
                </a:lnSpc>
                <a:buFontTx/>
                <a:buNone/>
              </a:pPr>
              <a:r>
                <a:rPr lang="en-US" altLang="zh-CN">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2008</a:t>
              </a:r>
              <a:r>
                <a:rPr lang="zh-CN" altLang="en-US">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年</a:t>
              </a:r>
              <a:r>
                <a:rPr lang="en-US" altLang="zh-CN">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9</a:t>
              </a:r>
              <a:r>
                <a:rPr lang="zh-CN" altLang="en-US">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月荣获新疆维吾尔自治区第五次“民族团结进步模范个人”称号</a:t>
              </a:r>
              <a:endParaRPr lang="en-US" altLang="zh-CN">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endParaRPr>
            </a:p>
          </p:txBody>
        </p:sp>
      </p:grpSp>
      <p:grpSp>
        <p:nvGrpSpPr>
          <p:cNvPr id="10" name="组合 9"/>
          <p:cNvGrpSpPr/>
          <p:nvPr/>
        </p:nvGrpSpPr>
        <p:grpSpPr>
          <a:xfrm>
            <a:off x="6096000" y="3623248"/>
            <a:ext cx="4934465" cy="975162"/>
            <a:chOff x="1161535" y="766120"/>
            <a:chExt cx="4934465" cy="975162"/>
          </a:xfrm>
        </p:grpSpPr>
        <p:sp>
          <p:nvSpPr>
            <p:cNvPr id="11" name="矩形 10"/>
            <p:cNvSpPr/>
            <p:nvPr/>
          </p:nvSpPr>
          <p:spPr>
            <a:xfrm>
              <a:off x="1161535" y="766120"/>
              <a:ext cx="4934465" cy="975162"/>
            </a:xfrm>
            <a:prstGeom prst="rect">
              <a:avLst/>
            </a:prstGeom>
            <a:no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CN Regular" panose="020B0500000000000000" pitchFamily="34" charset="-128"/>
                <a:ea typeface="Source Han Sans CN Regular" panose="020B0500000000000000" pitchFamily="34" charset="-128"/>
              </a:endParaRPr>
            </a:p>
          </p:txBody>
        </p:sp>
        <p:sp>
          <p:nvSpPr>
            <p:cNvPr id="12" name="文本框 11"/>
            <p:cNvSpPr txBox="1"/>
            <p:nvPr/>
          </p:nvSpPr>
          <p:spPr>
            <a:xfrm>
              <a:off x="1270685" y="766120"/>
              <a:ext cx="4716163" cy="874407"/>
            </a:xfrm>
            <a:prstGeom prst="rect">
              <a:avLst/>
            </a:prstGeom>
            <a:noFill/>
          </p:spPr>
          <p:txBody>
            <a:bodyPr wrap="square" rtlCol="0">
              <a:spAutoFit/>
            </a:bodyPr>
            <a:lstStyle/>
            <a:p>
              <a:pPr>
                <a:lnSpc>
                  <a:spcPct val="150000"/>
                </a:lnSpc>
                <a:buFontTx/>
                <a:buNone/>
              </a:pPr>
              <a: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t>“感动新疆十大人物”，入选“感动中国    候选人”；</a:t>
              </a:r>
              <a:endParaRPr lang="en-US" altLang="zh-CN">
                <a:solidFill>
                  <a:schemeClr val="tx1">
                    <a:lumMod val="75000"/>
                    <a:lumOff val="25000"/>
                  </a:schemeClr>
                </a:solidFill>
                <a:latin typeface="Source Han Sans CN Regular" panose="020B0500000000000000" pitchFamily="34" charset="-128"/>
                <a:ea typeface="Source Han Sans CN Regular" panose="020B0500000000000000" pitchFamily="34" charset="-128"/>
              </a:endParaRPr>
            </a:p>
          </p:txBody>
        </p:sp>
      </p:grpSp>
      <p:grpSp>
        <p:nvGrpSpPr>
          <p:cNvPr id="13" name="组合 12"/>
          <p:cNvGrpSpPr/>
          <p:nvPr/>
        </p:nvGrpSpPr>
        <p:grpSpPr>
          <a:xfrm>
            <a:off x="6096000" y="4792659"/>
            <a:ext cx="4934465" cy="975162"/>
            <a:chOff x="1161535" y="766120"/>
            <a:chExt cx="4934465" cy="975162"/>
          </a:xfrm>
        </p:grpSpPr>
        <p:sp>
          <p:nvSpPr>
            <p:cNvPr id="14" name="矩形 13"/>
            <p:cNvSpPr/>
            <p:nvPr/>
          </p:nvSpPr>
          <p:spPr>
            <a:xfrm>
              <a:off x="1161535" y="766120"/>
              <a:ext cx="4934465" cy="975162"/>
            </a:xfrm>
            <a:prstGeom prst="rect">
              <a:avLst/>
            </a:prstGeom>
            <a:solidFill>
              <a:srgbClr val="D5161D"/>
            </a:solid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CN Regular" panose="020B0500000000000000" pitchFamily="34" charset="-128"/>
                <a:ea typeface="Source Han Sans CN Regular" panose="020B0500000000000000" pitchFamily="34" charset="-128"/>
              </a:endParaRPr>
            </a:p>
          </p:txBody>
        </p:sp>
        <p:sp>
          <p:nvSpPr>
            <p:cNvPr id="15" name="文本框 14"/>
            <p:cNvSpPr txBox="1"/>
            <p:nvPr/>
          </p:nvSpPr>
          <p:spPr>
            <a:xfrm>
              <a:off x="1270685" y="813524"/>
              <a:ext cx="4716163" cy="874407"/>
            </a:xfrm>
            <a:prstGeom prst="rect">
              <a:avLst/>
            </a:prstGeom>
            <a:noFill/>
          </p:spPr>
          <p:txBody>
            <a:bodyPr wrap="square" rtlCol="0">
              <a:spAutoFit/>
            </a:bodyPr>
            <a:lstStyle/>
            <a:p>
              <a:pPr>
                <a:lnSpc>
                  <a:spcPct val="150000"/>
                </a:lnSpc>
                <a:buFontTx/>
                <a:buNone/>
              </a:pPr>
              <a:r>
                <a:rPr lang="en-US" altLang="zh-CN">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2009</a:t>
              </a:r>
              <a:r>
                <a:rPr lang="zh-CN" altLang="en-US">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年</a:t>
              </a:r>
              <a:r>
                <a:rPr lang="en-US" altLang="zh-CN">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9</a:t>
              </a:r>
              <a:r>
                <a:rPr lang="zh-CN" altLang="en-US">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月荣获第二届“全国道德模范提名奖”、第二届“感动新疆十大人物”。</a:t>
              </a:r>
            </a:p>
          </p:txBody>
        </p:sp>
      </p:grpSp>
      <p:sp>
        <p:nvSpPr>
          <p:cNvPr id="18" name="文本框 17"/>
          <p:cNvSpPr txBox="1"/>
          <p:nvPr/>
        </p:nvSpPr>
        <p:spPr>
          <a:xfrm>
            <a:off x="1022597" y="462383"/>
            <a:ext cx="2172390" cy="461665"/>
          </a:xfrm>
          <a:prstGeom prst="rect">
            <a:avLst/>
          </a:prstGeom>
          <a:noFill/>
        </p:spPr>
        <p:txBody>
          <a:bodyPr wrap="none" rtlCol="0">
            <a:spAutoFit/>
          </a:bodyPr>
          <a:lstStyle/>
          <a:p>
            <a:r>
              <a:rPr lang="zh-CN" altLang="en-US" sz="2400" b="1">
                <a:solidFill>
                  <a:srgbClr val="D5161D"/>
                </a:solidFill>
                <a:latin typeface="Source Han Sans CN Bold" panose="020B0500000000000000" pitchFamily="34" charset="-128"/>
                <a:ea typeface="Source Han Sans CN Bold" panose="020B0500000000000000" pitchFamily="34" charset="-128"/>
              </a:rPr>
              <a:t>听故事  学楷模</a:t>
            </a:r>
          </a:p>
        </p:txBody>
      </p:sp>
      <p:pic>
        <p:nvPicPr>
          <p:cNvPr id="19" name="图片 1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04800" y="924048"/>
            <a:ext cx="6096000" cy="6096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0-#ppt_w/2"/>
                                          </p:val>
                                        </p:tav>
                                        <p:tav tm="100000">
                                          <p:val>
                                            <p:strVal val="#ppt_x"/>
                                          </p:val>
                                        </p:tav>
                                      </p:tavLst>
                                    </p:anim>
                                    <p:anim calcmode="lin" valueType="num">
                                      <p:cBhvr additive="base">
                                        <p:cTn id="13" dur="500" fill="hold"/>
                                        <p:tgtEl>
                                          <p:spTgt spid="7"/>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0-#ppt_w/2"/>
                                          </p:val>
                                        </p:tav>
                                        <p:tav tm="100000">
                                          <p:val>
                                            <p:strVal val="#ppt_x"/>
                                          </p:val>
                                        </p:tav>
                                      </p:tavLst>
                                    </p:anim>
                                    <p:anim calcmode="lin" valueType="num">
                                      <p:cBhvr additive="base">
                                        <p:cTn id="18" dur="500" fill="hold"/>
                                        <p:tgtEl>
                                          <p:spTgt spid="10"/>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fill="hold"/>
                                        <p:tgtEl>
                                          <p:spTgt spid="13"/>
                                        </p:tgtEl>
                                        <p:attrNameLst>
                                          <p:attrName>ppt_x</p:attrName>
                                        </p:attrNameLst>
                                      </p:cBhvr>
                                      <p:tavLst>
                                        <p:tav tm="0">
                                          <p:val>
                                            <p:strVal val="0-#ppt_w/2"/>
                                          </p:val>
                                        </p:tav>
                                        <p:tav tm="100000">
                                          <p:val>
                                            <p:strVal val="#ppt_x"/>
                                          </p:val>
                                        </p:tav>
                                      </p:tavLst>
                                    </p:anim>
                                    <p:anim calcmode="lin" valueType="num">
                                      <p:cBhvr additive="base">
                                        <p:cTn id="23"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任意多边形 5"/>
          <p:cNvSpPr/>
          <p:nvPr/>
        </p:nvSpPr>
        <p:spPr>
          <a:xfrm>
            <a:off x="6441988" y="1219200"/>
            <a:ext cx="5247503" cy="4882241"/>
          </a:xfrm>
          <a:custGeom>
            <a:avLst/>
            <a:gdLst>
              <a:gd name="connsiteX0" fmla="*/ 0 w 2166027"/>
              <a:gd name="connsiteY0" fmla="*/ 178652 h 1786519"/>
              <a:gd name="connsiteX1" fmla="*/ 178652 w 2166027"/>
              <a:gd name="connsiteY1" fmla="*/ 0 h 1786519"/>
              <a:gd name="connsiteX2" fmla="*/ 1987375 w 2166027"/>
              <a:gd name="connsiteY2" fmla="*/ 0 h 1786519"/>
              <a:gd name="connsiteX3" fmla="*/ 2166027 w 2166027"/>
              <a:gd name="connsiteY3" fmla="*/ 178652 h 1786519"/>
              <a:gd name="connsiteX4" fmla="*/ 2166027 w 2166027"/>
              <a:gd name="connsiteY4" fmla="*/ 1607867 h 1786519"/>
              <a:gd name="connsiteX5" fmla="*/ 1987375 w 2166027"/>
              <a:gd name="connsiteY5" fmla="*/ 1786519 h 1786519"/>
              <a:gd name="connsiteX6" fmla="*/ 178652 w 2166027"/>
              <a:gd name="connsiteY6" fmla="*/ 1786519 h 1786519"/>
              <a:gd name="connsiteX7" fmla="*/ 0 w 2166027"/>
              <a:gd name="connsiteY7" fmla="*/ 1607867 h 1786519"/>
              <a:gd name="connsiteX8" fmla="*/ 0 w 2166027"/>
              <a:gd name="connsiteY8" fmla="*/ 178652 h 1786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6027" h="1786519">
                <a:moveTo>
                  <a:pt x="0" y="178652"/>
                </a:moveTo>
                <a:cubicBezTo>
                  <a:pt x="0" y="79985"/>
                  <a:pt x="79985" y="0"/>
                  <a:pt x="178652" y="0"/>
                </a:cubicBezTo>
                <a:lnTo>
                  <a:pt x="1987375" y="0"/>
                </a:lnTo>
                <a:cubicBezTo>
                  <a:pt x="2086042" y="0"/>
                  <a:pt x="2166027" y="79985"/>
                  <a:pt x="2166027" y="178652"/>
                </a:cubicBezTo>
                <a:lnTo>
                  <a:pt x="2166027" y="1607867"/>
                </a:lnTo>
                <a:cubicBezTo>
                  <a:pt x="2166027" y="1706534"/>
                  <a:pt x="2086042" y="1786519"/>
                  <a:pt x="1987375" y="1786519"/>
                </a:cubicBezTo>
                <a:lnTo>
                  <a:pt x="178652" y="1786519"/>
                </a:lnTo>
                <a:cubicBezTo>
                  <a:pt x="79985" y="1786519"/>
                  <a:pt x="0" y="1706534"/>
                  <a:pt x="0" y="1607867"/>
                </a:cubicBezTo>
                <a:lnTo>
                  <a:pt x="0" y="178652"/>
                </a:lnTo>
                <a:close/>
              </a:path>
            </a:pathLst>
          </a:custGeom>
          <a:noFill/>
          <a:ln>
            <a:solidFill>
              <a:srgbClr val="D5161D"/>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4938" tIns="164938" rIns="164938" bIns="547763" numCol="1" spcCol="1270" anchor="t" anchorCtr="0">
            <a:noAutofit/>
          </a:bodyPr>
          <a:lstStyle/>
          <a:p>
            <a:pPr marL="0" lvl="1" defTabSz="711200">
              <a:lnSpc>
                <a:spcPct val="150000"/>
              </a:lnSpc>
              <a:spcBef>
                <a:spcPct val="0"/>
              </a:spcBef>
              <a:spcAft>
                <a:spcPct val="15000"/>
              </a:spcAft>
            </a:pPr>
            <a: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t>    你想啥？”王丽大声喊道。  “咋了？”一男子恶狠狠地说，旁边</a:t>
            </a:r>
            <a:r>
              <a:rPr lang="en-US" altLang="zh-CN">
                <a:solidFill>
                  <a:schemeClr val="tx1">
                    <a:lumMod val="75000"/>
                    <a:lumOff val="25000"/>
                  </a:schemeClr>
                </a:solidFill>
                <a:latin typeface="Source Han Sans CN Regular" panose="020B0500000000000000" pitchFamily="34" charset="-128"/>
                <a:ea typeface="Source Han Sans CN Regular" panose="020B0500000000000000" pitchFamily="34" charset="-128"/>
              </a:rPr>
              <a:t>4</a:t>
            </a:r>
            <a: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t>个男子围了上来，开始拉扯王丽的衣服，并再次将手伸进她的口袋。  </a:t>
            </a:r>
          </a:p>
          <a:p>
            <a:pPr marL="0" lvl="1" defTabSz="711200">
              <a:lnSpc>
                <a:spcPct val="150000"/>
              </a:lnSpc>
              <a:spcBef>
                <a:spcPct val="0"/>
              </a:spcBef>
              <a:spcAft>
                <a:spcPct val="15000"/>
              </a:spcAft>
            </a:pPr>
            <a: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t>    在众目睽睽的公共场所，扒窃竟变成了公开抢劫，王丽吓哭了，她不知所措。  </a:t>
            </a:r>
          </a:p>
          <a:p>
            <a:pPr marL="0" lvl="1" defTabSz="711200">
              <a:lnSpc>
                <a:spcPct val="150000"/>
              </a:lnSpc>
              <a:spcBef>
                <a:spcPct val="0"/>
              </a:spcBef>
              <a:spcAft>
                <a:spcPct val="15000"/>
              </a:spcAft>
            </a:pPr>
            <a: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t>    正在这时，路经此地的艾尼三兄弟看到了这一幕，不约而同地冲了上去，艾尼挺身而出，将王丽拉到自己的身后。情急之下，艾尼冲歹徒吼道：“干什么，她是我妹妹！”  </a:t>
            </a:r>
          </a:p>
        </p:txBody>
      </p:sp>
      <p:sp>
        <p:nvSpPr>
          <p:cNvPr id="7" name="任意多边形 6"/>
          <p:cNvSpPr/>
          <p:nvPr/>
        </p:nvSpPr>
        <p:spPr>
          <a:xfrm>
            <a:off x="691977" y="1219200"/>
            <a:ext cx="5247503" cy="4882241"/>
          </a:xfrm>
          <a:custGeom>
            <a:avLst/>
            <a:gdLst>
              <a:gd name="connsiteX0" fmla="*/ 0 w 2166027"/>
              <a:gd name="connsiteY0" fmla="*/ 178652 h 1786519"/>
              <a:gd name="connsiteX1" fmla="*/ 178652 w 2166027"/>
              <a:gd name="connsiteY1" fmla="*/ 0 h 1786519"/>
              <a:gd name="connsiteX2" fmla="*/ 1987375 w 2166027"/>
              <a:gd name="connsiteY2" fmla="*/ 0 h 1786519"/>
              <a:gd name="connsiteX3" fmla="*/ 2166027 w 2166027"/>
              <a:gd name="connsiteY3" fmla="*/ 178652 h 1786519"/>
              <a:gd name="connsiteX4" fmla="*/ 2166027 w 2166027"/>
              <a:gd name="connsiteY4" fmla="*/ 1607867 h 1786519"/>
              <a:gd name="connsiteX5" fmla="*/ 1987375 w 2166027"/>
              <a:gd name="connsiteY5" fmla="*/ 1786519 h 1786519"/>
              <a:gd name="connsiteX6" fmla="*/ 178652 w 2166027"/>
              <a:gd name="connsiteY6" fmla="*/ 1786519 h 1786519"/>
              <a:gd name="connsiteX7" fmla="*/ 0 w 2166027"/>
              <a:gd name="connsiteY7" fmla="*/ 1607867 h 1786519"/>
              <a:gd name="connsiteX8" fmla="*/ 0 w 2166027"/>
              <a:gd name="connsiteY8" fmla="*/ 178652 h 1786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6027" h="1786519">
                <a:moveTo>
                  <a:pt x="0" y="178652"/>
                </a:moveTo>
                <a:cubicBezTo>
                  <a:pt x="0" y="79985"/>
                  <a:pt x="79985" y="0"/>
                  <a:pt x="178652" y="0"/>
                </a:cubicBezTo>
                <a:lnTo>
                  <a:pt x="1987375" y="0"/>
                </a:lnTo>
                <a:cubicBezTo>
                  <a:pt x="2086042" y="0"/>
                  <a:pt x="2166027" y="79985"/>
                  <a:pt x="2166027" y="178652"/>
                </a:cubicBezTo>
                <a:lnTo>
                  <a:pt x="2166027" y="1607867"/>
                </a:lnTo>
                <a:cubicBezTo>
                  <a:pt x="2166027" y="1706534"/>
                  <a:pt x="2086042" y="1786519"/>
                  <a:pt x="1987375" y="1786519"/>
                </a:cubicBezTo>
                <a:lnTo>
                  <a:pt x="178652" y="1786519"/>
                </a:lnTo>
                <a:cubicBezTo>
                  <a:pt x="79985" y="1786519"/>
                  <a:pt x="0" y="1706534"/>
                  <a:pt x="0" y="1607867"/>
                </a:cubicBezTo>
                <a:lnTo>
                  <a:pt x="0" y="178652"/>
                </a:lnTo>
                <a:close/>
              </a:path>
            </a:pathLst>
          </a:custGeom>
          <a:noFill/>
          <a:ln>
            <a:solidFill>
              <a:srgbClr val="D5161D"/>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4938" tIns="164938" rIns="164938" bIns="547763" numCol="1" spcCol="1270" anchor="t" anchorCtr="0">
            <a:noAutofit/>
          </a:bodyPr>
          <a:lstStyle/>
          <a:p>
            <a:pPr marL="0" lvl="1" defTabSz="711200">
              <a:lnSpc>
                <a:spcPct val="150000"/>
              </a:lnSpc>
              <a:spcBef>
                <a:spcPct val="0"/>
              </a:spcBef>
              <a:spcAft>
                <a:spcPct val="15000"/>
              </a:spcAft>
            </a:pPr>
            <a:r>
              <a:rPr lang="zh-CN" altLang="en-US"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    从新疆喀什来乌鲁木齐打工的</a:t>
            </a:r>
            <a:r>
              <a:rPr lang="en-US" altLang="zh-CN"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19</a:t>
            </a:r>
            <a:r>
              <a:rPr lang="zh-CN" altLang="en-US"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岁的维吾尔族青年艾尼</a:t>
            </a:r>
            <a:r>
              <a:rPr lang="en-US" altLang="zh-CN"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a:t>
            </a:r>
            <a:r>
              <a:rPr lang="zh-CN" altLang="en-US"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居买尔，在乌市成为人们传颂的英雄。面对歹徒，他挺身而出，让许多人动容。  </a:t>
            </a:r>
            <a:br>
              <a:rPr lang="zh-CN" altLang="en-US"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br>
            <a:r>
              <a:rPr lang="zh-CN" altLang="en-US"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　   放手！她是我妹妹  </a:t>
            </a:r>
            <a:br>
              <a:rPr lang="zh-CN" altLang="en-US"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br>
            <a:r>
              <a:rPr lang="zh-CN" altLang="en-US"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　   </a:t>
            </a:r>
            <a:r>
              <a:rPr lang="en-US" altLang="zh-CN"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2005</a:t>
            </a:r>
            <a:r>
              <a:rPr lang="zh-CN" altLang="en-US"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年</a:t>
            </a:r>
            <a:r>
              <a:rPr lang="en-US" altLang="zh-CN"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4</a:t>
            </a:r>
            <a:r>
              <a:rPr lang="zh-CN" altLang="en-US"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月</a:t>
            </a:r>
            <a:r>
              <a:rPr lang="en-US" altLang="zh-CN"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2</a:t>
            </a:r>
            <a:r>
              <a:rPr lang="zh-CN" altLang="en-US"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日</a:t>
            </a:r>
            <a:r>
              <a:rPr lang="en-US" altLang="zh-CN"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22</a:t>
            </a:r>
            <a:r>
              <a:rPr lang="zh-CN" altLang="en-US"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时</a:t>
            </a:r>
            <a:r>
              <a:rPr lang="en-US" altLang="zh-CN"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30</a:t>
            </a:r>
            <a:r>
              <a:rPr lang="zh-CN" altLang="en-US"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分许，夜幕降临下的乌市山西巷市场饮食区，依然热闹非凡。新疆大学外国语学院大一学生王丽与同学分开后，正准备乘公交车回家，突然，一只手伸进了她的口袋。 </a:t>
            </a:r>
          </a:p>
        </p:txBody>
      </p:sp>
      <p:sp>
        <p:nvSpPr>
          <p:cNvPr id="8" name="任意多边形 7"/>
          <p:cNvSpPr/>
          <p:nvPr/>
        </p:nvSpPr>
        <p:spPr>
          <a:xfrm>
            <a:off x="4591119" y="5453322"/>
            <a:ext cx="3199230" cy="648119"/>
          </a:xfrm>
          <a:custGeom>
            <a:avLst/>
            <a:gdLst>
              <a:gd name="connsiteX0" fmla="*/ 0 w 1925357"/>
              <a:gd name="connsiteY0" fmla="*/ 76565 h 765651"/>
              <a:gd name="connsiteX1" fmla="*/ 76565 w 1925357"/>
              <a:gd name="connsiteY1" fmla="*/ 0 h 765651"/>
              <a:gd name="connsiteX2" fmla="*/ 1848792 w 1925357"/>
              <a:gd name="connsiteY2" fmla="*/ 0 h 765651"/>
              <a:gd name="connsiteX3" fmla="*/ 1925357 w 1925357"/>
              <a:gd name="connsiteY3" fmla="*/ 76565 h 765651"/>
              <a:gd name="connsiteX4" fmla="*/ 1925357 w 1925357"/>
              <a:gd name="connsiteY4" fmla="*/ 689086 h 765651"/>
              <a:gd name="connsiteX5" fmla="*/ 1848792 w 1925357"/>
              <a:gd name="connsiteY5" fmla="*/ 765651 h 765651"/>
              <a:gd name="connsiteX6" fmla="*/ 76565 w 1925357"/>
              <a:gd name="connsiteY6" fmla="*/ 765651 h 765651"/>
              <a:gd name="connsiteX7" fmla="*/ 0 w 1925357"/>
              <a:gd name="connsiteY7" fmla="*/ 689086 h 765651"/>
              <a:gd name="connsiteX8" fmla="*/ 0 w 1925357"/>
              <a:gd name="connsiteY8" fmla="*/ 76565 h 765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25357" h="765651">
                <a:moveTo>
                  <a:pt x="0" y="76565"/>
                </a:moveTo>
                <a:cubicBezTo>
                  <a:pt x="0" y="34279"/>
                  <a:pt x="34279" y="0"/>
                  <a:pt x="76565" y="0"/>
                </a:cubicBezTo>
                <a:lnTo>
                  <a:pt x="1848792" y="0"/>
                </a:lnTo>
                <a:cubicBezTo>
                  <a:pt x="1891078" y="0"/>
                  <a:pt x="1925357" y="34279"/>
                  <a:pt x="1925357" y="76565"/>
                </a:cubicBezTo>
                <a:lnTo>
                  <a:pt x="1925357" y="689086"/>
                </a:lnTo>
                <a:cubicBezTo>
                  <a:pt x="1925357" y="731372"/>
                  <a:pt x="1891078" y="765651"/>
                  <a:pt x="1848792" y="765651"/>
                </a:cubicBezTo>
                <a:lnTo>
                  <a:pt x="76565" y="765651"/>
                </a:lnTo>
                <a:cubicBezTo>
                  <a:pt x="34279" y="765651"/>
                  <a:pt x="0" y="731372"/>
                  <a:pt x="0" y="689086"/>
                </a:cubicBezTo>
                <a:lnTo>
                  <a:pt x="0" y="76565"/>
                </a:lnTo>
                <a:close/>
              </a:path>
            </a:pathLst>
          </a:custGeom>
          <a:solidFill>
            <a:srgbClr val="D5161D"/>
          </a:solidFill>
          <a:ln>
            <a:solidFill>
              <a:srgbClr val="D5161D"/>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0525" tIns="47825" rIns="60525" bIns="47825" numCol="1" spcCol="1270" anchor="ctr" anchorCtr="0">
            <a:noAutofit/>
          </a:bodyPr>
          <a:lstStyle/>
          <a:p>
            <a:pPr lvl="0" algn="dist" defTabSz="889000">
              <a:lnSpc>
                <a:spcPct val="90000"/>
              </a:lnSpc>
              <a:spcBef>
                <a:spcPct val="0"/>
              </a:spcBef>
              <a:spcAft>
                <a:spcPct val="35000"/>
              </a:spcAft>
            </a:pPr>
            <a:r>
              <a:rPr lang="zh-CN" altLang="en-US" sz="3200" dirty="0">
                <a:ln w="0"/>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艾尼</a:t>
            </a:r>
            <a:r>
              <a:rPr lang="en-US" altLang="zh-CN" sz="3200" dirty="0">
                <a:ln w="0"/>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a:t>
            </a:r>
            <a:r>
              <a:rPr lang="zh-CN" altLang="en-US" sz="3200" dirty="0">
                <a:ln w="0"/>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居买尔</a:t>
            </a:r>
            <a:endParaRPr lang="en-US" sz="3200" kern="1200" dirty="0">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endParaRPr>
          </a:p>
        </p:txBody>
      </p:sp>
      <p:sp>
        <p:nvSpPr>
          <p:cNvPr id="9" name="文本框 8"/>
          <p:cNvSpPr txBox="1"/>
          <p:nvPr/>
        </p:nvSpPr>
        <p:spPr>
          <a:xfrm>
            <a:off x="1022597" y="462383"/>
            <a:ext cx="2172390" cy="461665"/>
          </a:xfrm>
          <a:prstGeom prst="rect">
            <a:avLst/>
          </a:prstGeom>
          <a:noFill/>
        </p:spPr>
        <p:txBody>
          <a:bodyPr wrap="none" rtlCol="0">
            <a:spAutoFit/>
          </a:bodyPr>
          <a:lstStyle/>
          <a:p>
            <a:r>
              <a:rPr lang="zh-CN" altLang="en-US" sz="2400" b="1">
                <a:solidFill>
                  <a:srgbClr val="D5161D"/>
                </a:solidFill>
                <a:latin typeface="Source Han Sans CN Bold" panose="020B0500000000000000" pitchFamily="34" charset="-128"/>
                <a:ea typeface="Source Han Sans CN Bold" panose="020B0500000000000000" pitchFamily="34" charset="-128"/>
              </a:rPr>
              <a:t>听故事  学楷模</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2" presetClass="entr" presetSubtype="4"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00"/>
                                        <p:tgtEl>
                                          <p:spTgt spid="6"/>
                                        </p:tgtEl>
                                      </p:cBhvr>
                                    </p:animEffect>
                                  </p:childTnLst>
                                </p:cTn>
                              </p:par>
                            </p:childTnLst>
                          </p:cTn>
                        </p:par>
                        <p:par>
                          <p:cTn id="14" fill="hold" nodeType="afterGroup">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任意多边形 5"/>
          <p:cNvSpPr/>
          <p:nvPr/>
        </p:nvSpPr>
        <p:spPr>
          <a:xfrm>
            <a:off x="6441988" y="1219200"/>
            <a:ext cx="5247503" cy="4882241"/>
          </a:xfrm>
          <a:custGeom>
            <a:avLst/>
            <a:gdLst>
              <a:gd name="connsiteX0" fmla="*/ 0 w 2166027"/>
              <a:gd name="connsiteY0" fmla="*/ 178652 h 1786519"/>
              <a:gd name="connsiteX1" fmla="*/ 178652 w 2166027"/>
              <a:gd name="connsiteY1" fmla="*/ 0 h 1786519"/>
              <a:gd name="connsiteX2" fmla="*/ 1987375 w 2166027"/>
              <a:gd name="connsiteY2" fmla="*/ 0 h 1786519"/>
              <a:gd name="connsiteX3" fmla="*/ 2166027 w 2166027"/>
              <a:gd name="connsiteY3" fmla="*/ 178652 h 1786519"/>
              <a:gd name="connsiteX4" fmla="*/ 2166027 w 2166027"/>
              <a:gd name="connsiteY4" fmla="*/ 1607867 h 1786519"/>
              <a:gd name="connsiteX5" fmla="*/ 1987375 w 2166027"/>
              <a:gd name="connsiteY5" fmla="*/ 1786519 h 1786519"/>
              <a:gd name="connsiteX6" fmla="*/ 178652 w 2166027"/>
              <a:gd name="connsiteY6" fmla="*/ 1786519 h 1786519"/>
              <a:gd name="connsiteX7" fmla="*/ 0 w 2166027"/>
              <a:gd name="connsiteY7" fmla="*/ 1607867 h 1786519"/>
              <a:gd name="connsiteX8" fmla="*/ 0 w 2166027"/>
              <a:gd name="connsiteY8" fmla="*/ 178652 h 1786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6027" h="1786519">
                <a:moveTo>
                  <a:pt x="0" y="178652"/>
                </a:moveTo>
                <a:cubicBezTo>
                  <a:pt x="0" y="79985"/>
                  <a:pt x="79985" y="0"/>
                  <a:pt x="178652" y="0"/>
                </a:cubicBezTo>
                <a:lnTo>
                  <a:pt x="1987375" y="0"/>
                </a:lnTo>
                <a:cubicBezTo>
                  <a:pt x="2086042" y="0"/>
                  <a:pt x="2166027" y="79985"/>
                  <a:pt x="2166027" y="178652"/>
                </a:cubicBezTo>
                <a:lnTo>
                  <a:pt x="2166027" y="1607867"/>
                </a:lnTo>
                <a:cubicBezTo>
                  <a:pt x="2166027" y="1706534"/>
                  <a:pt x="2086042" y="1786519"/>
                  <a:pt x="1987375" y="1786519"/>
                </a:cubicBezTo>
                <a:lnTo>
                  <a:pt x="178652" y="1786519"/>
                </a:lnTo>
                <a:cubicBezTo>
                  <a:pt x="79985" y="1786519"/>
                  <a:pt x="0" y="1706534"/>
                  <a:pt x="0" y="1607867"/>
                </a:cubicBezTo>
                <a:lnTo>
                  <a:pt x="0" y="178652"/>
                </a:lnTo>
                <a:close/>
              </a:path>
            </a:pathLst>
          </a:custGeom>
          <a:solidFill>
            <a:srgbClr val="D5161D"/>
          </a:solidFill>
          <a:ln>
            <a:solidFill>
              <a:srgbClr val="D5161D"/>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4938" tIns="164938" rIns="164938" bIns="547763" numCol="1" spcCol="1270" anchor="t" anchorCtr="0">
            <a:noAutofit/>
          </a:bodyPr>
          <a:lstStyle/>
          <a:p>
            <a:pPr marL="0" lvl="1" defTabSz="711200">
              <a:lnSpc>
                <a:spcPct val="150000"/>
              </a:lnSpc>
              <a:spcBef>
                <a:spcPct val="0"/>
              </a:spcBef>
              <a:spcAft>
                <a:spcPct val="15000"/>
              </a:spcAft>
            </a:pPr>
            <a:r>
              <a:rPr lang="zh-CN" altLang="en-US">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   在在场群众的协助下，将歹徒送到了附近的派出所。艾尼的事迹通过媒体迅速传开，一时间，引起了社会的强烈反响。  </a:t>
            </a:r>
            <a:br>
              <a:rPr lang="zh-CN" altLang="en-US">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br>
            <a:r>
              <a:rPr lang="zh-CN" altLang="en-US">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　 “我们是学校的老师，想见见英雄。”   </a:t>
            </a:r>
            <a:br>
              <a:rPr lang="zh-CN" altLang="en-US">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br>
            <a:r>
              <a:rPr lang="zh-CN" altLang="en-US">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　 “我们是学生，能见一下艾尼吗？”  </a:t>
            </a:r>
            <a:br>
              <a:rPr lang="zh-CN" altLang="en-US">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br>
            <a:r>
              <a:rPr lang="zh-CN" altLang="en-US">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　 “我们是飞行员，让我们见一下英雄吧！”  </a:t>
            </a:r>
            <a:br>
              <a:rPr lang="zh-CN" altLang="en-US">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br>
            <a:r>
              <a:rPr lang="zh-CN" altLang="en-US">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　 “我们单位的党员全部要为英雄捐款！”   </a:t>
            </a:r>
            <a:br>
              <a:rPr lang="zh-CN" altLang="en-US">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br>
            <a:r>
              <a:rPr lang="zh-CN" altLang="en-US">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　 “我们是艾尼的同乡，代表家乡来看他。”  </a:t>
            </a:r>
            <a:br>
              <a:rPr lang="zh-CN" altLang="en-US">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br>
            <a:r>
              <a:rPr lang="zh-CN" altLang="en-US">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　 来看望艾尼的人络绎不绝，病房里堆满鲜花和水果</a:t>
            </a:r>
            <a:r>
              <a:rPr lang="en-US" altLang="zh-CN">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  </a:t>
            </a:r>
          </a:p>
        </p:txBody>
      </p:sp>
      <p:sp>
        <p:nvSpPr>
          <p:cNvPr id="7" name="任意多边形 6"/>
          <p:cNvSpPr/>
          <p:nvPr/>
        </p:nvSpPr>
        <p:spPr>
          <a:xfrm>
            <a:off x="691977" y="1219200"/>
            <a:ext cx="5247503" cy="4882241"/>
          </a:xfrm>
          <a:custGeom>
            <a:avLst/>
            <a:gdLst>
              <a:gd name="connsiteX0" fmla="*/ 0 w 2166027"/>
              <a:gd name="connsiteY0" fmla="*/ 178652 h 1786519"/>
              <a:gd name="connsiteX1" fmla="*/ 178652 w 2166027"/>
              <a:gd name="connsiteY1" fmla="*/ 0 h 1786519"/>
              <a:gd name="connsiteX2" fmla="*/ 1987375 w 2166027"/>
              <a:gd name="connsiteY2" fmla="*/ 0 h 1786519"/>
              <a:gd name="connsiteX3" fmla="*/ 2166027 w 2166027"/>
              <a:gd name="connsiteY3" fmla="*/ 178652 h 1786519"/>
              <a:gd name="connsiteX4" fmla="*/ 2166027 w 2166027"/>
              <a:gd name="connsiteY4" fmla="*/ 1607867 h 1786519"/>
              <a:gd name="connsiteX5" fmla="*/ 1987375 w 2166027"/>
              <a:gd name="connsiteY5" fmla="*/ 1786519 h 1786519"/>
              <a:gd name="connsiteX6" fmla="*/ 178652 w 2166027"/>
              <a:gd name="connsiteY6" fmla="*/ 1786519 h 1786519"/>
              <a:gd name="connsiteX7" fmla="*/ 0 w 2166027"/>
              <a:gd name="connsiteY7" fmla="*/ 1607867 h 1786519"/>
              <a:gd name="connsiteX8" fmla="*/ 0 w 2166027"/>
              <a:gd name="connsiteY8" fmla="*/ 178652 h 1786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6027" h="1786519">
                <a:moveTo>
                  <a:pt x="0" y="178652"/>
                </a:moveTo>
                <a:cubicBezTo>
                  <a:pt x="0" y="79985"/>
                  <a:pt x="79985" y="0"/>
                  <a:pt x="178652" y="0"/>
                </a:cubicBezTo>
                <a:lnTo>
                  <a:pt x="1987375" y="0"/>
                </a:lnTo>
                <a:cubicBezTo>
                  <a:pt x="2086042" y="0"/>
                  <a:pt x="2166027" y="79985"/>
                  <a:pt x="2166027" y="178652"/>
                </a:cubicBezTo>
                <a:lnTo>
                  <a:pt x="2166027" y="1607867"/>
                </a:lnTo>
                <a:cubicBezTo>
                  <a:pt x="2166027" y="1706534"/>
                  <a:pt x="2086042" y="1786519"/>
                  <a:pt x="1987375" y="1786519"/>
                </a:cubicBezTo>
                <a:lnTo>
                  <a:pt x="178652" y="1786519"/>
                </a:lnTo>
                <a:cubicBezTo>
                  <a:pt x="79985" y="1786519"/>
                  <a:pt x="0" y="1706534"/>
                  <a:pt x="0" y="1607867"/>
                </a:cubicBezTo>
                <a:lnTo>
                  <a:pt x="0" y="178652"/>
                </a:lnTo>
                <a:close/>
              </a:path>
            </a:pathLst>
          </a:custGeom>
          <a:noFill/>
          <a:ln>
            <a:solidFill>
              <a:srgbClr val="D5161D"/>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4938" tIns="164938" rIns="164938" bIns="547763" numCol="1" spcCol="1270" anchor="t" anchorCtr="0">
            <a:noAutofit/>
          </a:bodyPr>
          <a:lstStyle/>
          <a:p>
            <a:pPr marL="0" lvl="1" defTabSz="711200">
              <a:lnSpc>
                <a:spcPct val="150000"/>
              </a:lnSpc>
              <a:spcBef>
                <a:spcPct val="0"/>
              </a:spcBef>
              <a:spcAft>
                <a:spcPct val="15000"/>
              </a:spcAft>
            </a:pPr>
            <a: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t>    你是维族，她是汉族，怎么是你妹妹，放开，走你的路！”歹徒用凶恶的目光瞪着艾尼兄弟。  </a:t>
            </a:r>
            <a:b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br>
            <a: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t>   “放手！她就是我妹妹。”说着，艾尼三兄弟拉着王丽就走。   就在这时，一个歹徒突然抽出一把长约</a:t>
            </a:r>
            <a:r>
              <a:rPr lang="en-US" altLang="zh-CN">
                <a:solidFill>
                  <a:schemeClr val="tx1">
                    <a:lumMod val="75000"/>
                    <a:lumOff val="25000"/>
                  </a:schemeClr>
                </a:solidFill>
                <a:latin typeface="Source Han Sans CN Regular" panose="020B0500000000000000" pitchFamily="34" charset="-128"/>
                <a:ea typeface="Source Han Sans CN Regular" panose="020B0500000000000000" pitchFamily="34" charset="-128"/>
              </a:rPr>
              <a:t>20</a:t>
            </a:r>
            <a: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t>厘米的尖刀，刺向艾尼的背部。  </a:t>
            </a:r>
            <a:b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br>
            <a: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t>　　 艾尼觉得一个凉凉的东西扎进自己的体内，眼前顿时一片漆黑，他倒在了血泊中</a:t>
            </a:r>
            <a:r>
              <a:rPr lang="en-US" altLang="zh-CN">
                <a:solidFill>
                  <a:schemeClr val="tx1">
                    <a:lumMod val="75000"/>
                    <a:lumOff val="25000"/>
                  </a:schemeClr>
                </a:solidFill>
                <a:latin typeface="Source Han Sans CN Regular" panose="020B0500000000000000" pitchFamily="34" charset="-128"/>
                <a:ea typeface="Source Han Sans CN Regular" panose="020B0500000000000000" pitchFamily="34" charset="-128"/>
              </a:rPr>
              <a:t>……</a:t>
            </a:r>
          </a:p>
          <a:p>
            <a:pPr marL="0" lvl="1" defTabSz="711200">
              <a:lnSpc>
                <a:spcPct val="150000"/>
              </a:lnSpc>
              <a:spcBef>
                <a:spcPct val="0"/>
              </a:spcBef>
              <a:spcAft>
                <a:spcPct val="15000"/>
              </a:spcAft>
            </a:pPr>
            <a: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t> 艾尼的二哥吐尔逊江见歹徒刺伤了弟弟想跑，冲上前抓住歹徒的衣领，</a:t>
            </a:r>
          </a:p>
        </p:txBody>
      </p:sp>
      <p:sp>
        <p:nvSpPr>
          <p:cNvPr id="8" name="任意多边形 7"/>
          <p:cNvSpPr/>
          <p:nvPr/>
        </p:nvSpPr>
        <p:spPr>
          <a:xfrm>
            <a:off x="1946773" y="5679202"/>
            <a:ext cx="3199230" cy="648119"/>
          </a:xfrm>
          <a:custGeom>
            <a:avLst/>
            <a:gdLst>
              <a:gd name="connsiteX0" fmla="*/ 0 w 1925357"/>
              <a:gd name="connsiteY0" fmla="*/ 76565 h 765651"/>
              <a:gd name="connsiteX1" fmla="*/ 76565 w 1925357"/>
              <a:gd name="connsiteY1" fmla="*/ 0 h 765651"/>
              <a:gd name="connsiteX2" fmla="*/ 1848792 w 1925357"/>
              <a:gd name="connsiteY2" fmla="*/ 0 h 765651"/>
              <a:gd name="connsiteX3" fmla="*/ 1925357 w 1925357"/>
              <a:gd name="connsiteY3" fmla="*/ 76565 h 765651"/>
              <a:gd name="connsiteX4" fmla="*/ 1925357 w 1925357"/>
              <a:gd name="connsiteY4" fmla="*/ 689086 h 765651"/>
              <a:gd name="connsiteX5" fmla="*/ 1848792 w 1925357"/>
              <a:gd name="connsiteY5" fmla="*/ 765651 h 765651"/>
              <a:gd name="connsiteX6" fmla="*/ 76565 w 1925357"/>
              <a:gd name="connsiteY6" fmla="*/ 765651 h 765651"/>
              <a:gd name="connsiteX7" fmla="*/ 0 w 1925357"/>
              <a:gd name="connsiteY7" fmla="*/ 689086 h 765651"/>
              <a:gd name="connsiteX8" fmla="*/ 0 w 1925357"/>
              <a:gd name="connsiteY8" fmla="*/ 76565 h 765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25357" h="765651">
                <a:moveTo>
                  <a:pt x="0" y="76565"/>
                </a:moveTo>
                <a:cubicBezTo>
                  <a:pt x="0" y="34279"/>
                  <a:pt x="34279" y="0"/>
                  <a:pt x="76565" y="0"/>
                </a:cubicBezTo>
                <a:lnTo>
                  <a:pt x="1848792" y="0"/>
                </a:lnTo>
                <a:cubicBezTo>
                  <a:pt x="1891078" y="0"/>
                  <a:pt x="1925357" y="34279"/>
                  <a:pt x="1925357" y="76565"/>
                </a:cubicBezTo>
                <a:lnTo>
                  <a:pt x="1925357" y="689086"/>
                </a:lnTo>
                <a:cubicBezTo>
                  <a:pt x="1925357" y="731372"/>
                  <a:pt x="1891078" y="765651"/>
                  <a:pt x="1848792" y="765651"/>
                </a:cubicBezTo>
                <a:lnTo>
                  <a:pt x="76565" y="765651"/>
                </a:lnTo>
                <a:cubicBezTo>
                  <a:pt x="34279" y="765651"/>
                  <a:pt x="0" y="731372"/>
                  <a:pt x="0" y="689086"/>
                </a:cubicBezTo>
                <a:lnTo>
                  <a:pt x="0" y="76565"/>
                </a:lnTo>
                <a:close/>
              </a:path>
            </a:pathLst>
          </a:custGeom>
          <a:solidFill>
            <a:srgbClr val="D5161D"/>
          </a:solidFill>
          <a:ln>
            <a:solidFill>
              <a:srgbClr val="D5161D"/>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0525" tIns="47825" rIns="60525" bIns="47825" numCol="1" spcCol="1270" anchor="ctr" anchorCtr="0">
            <a:noAutofit/>
          </a:bodyPr>
          <a:lstStyle/>
          <a:p>
            <a:pPr lvl="0" algn="dist" defTabSz="889000">
              <a:lnSpc>
                <a:spcPct val="90000"/>
              </a:lnSpc>
              <a:spcBef>
                <a:spcPct val="0"/>
              </a:spcBef>
              <a:spcAft>
                <a:spcPct val="35000"/>
              </a:spcAft>
            </a:pPr>
            <a:r>
              <a:rPr lang="zh-CN" altLang="en-US" sz="3200">
                <a:ln w="0"/>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艾尼</a:t>
            </a:r>
            <a:r>
              <a:rPr lang="en-US" altLang="zh-CN" sz="3200">
                <a:ln w="0"/>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a:t>
            </a:r>
            <a:r>
              <a:rPr lang="zh-CN" altLang="en-US" sz="3200">
                <a:ln w="0"/>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居买尔</a:t>
            </a:r>
            <a:endParaRPr lang="en-US" sz="3200" kern="1200">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endParaRPr>
          </a:p>
        </p:txBody>
      </p:sp>
      <p:sp>
        <p:nvSpPr>
          <p:cNvPr id="9" name="文本框 8"/>
          <p:cNvSpPr txBox="1"/>
          <p:nvPr/>
        </p:nvSpPr>
        <p:spPr>
          <a:xfrm>
            <a:off x="1022597" y="462383"/>
            <a:ext cx="2172390" cy="461665"/>
          </a:xfrm>
          <a:prstGeom prst="rect">
            <a:avLst/>
          </a:prstGeom>
          <a:noFill/>
        </p:spPr>
        <p:txBody>
          <a:bodyPr wrap="none" rtlCol="0">
            <a:spAutoFit/>
          </a:bodyPr>
          <a:lstStyle/>
          <a:p>
            <a:r>
              <a:rPr lang="zh-CN" altLang="en-US" sz="2400" b="1">
                <a:solidFill>
                  <a:srgbClr val="D5161D"/>
                </a:solidFill>
                <a:latin typeface="Source Han Sans CN Bold" panose="020B0500000000000000" pitchFamily="34" charset="-128"/>
                <a:ea typeface="Source Han Sans CN Bold" panose="020B0500000000000000" pitchFamily="34" charset="-128"/>
              </a:rPr>
              <a:t>听故事  学楷模</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500"/>
                                        <p:tgtEl>
                                          <p:spTgt spid="8"/>
                                        </p:tgtEl>
                                      </p:cBhvr>
                                    </p:animEffect>
                                  </p:childTnLst>
                                </p:cTn>
                              </p:par>
                            </p:childTnLst>
                          </p:cTn>
                        </p:par>
                        <p:par>
                          <p:cTn id="11" fill="hold" nodeType="afterGroup">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022597" y="1718878"/>
            <a:ext cx="8707394" cy="3798347"/>
            <a:chOff x="418502" y="3630168"/>
            <a:chExt cx="2276673" cy="993132"/>
          </a:xfrm>
        </p:grpSpPr>
        <p:sp>
          <p:nvSpPr>
            <p:cNvPr id="3" name="任意多边形 2"/>
            <p:cNvSpPr/>
            <p:nvPr/>
          </p:nvSpPr>
          <p:spPr>
            <a:xfrm>
              <a:off x="418502" y="3630168"/>
              <a:ext cx="2166027" cy="894272"/>
            </a:xfrm>
            <a:custGeom>
              <a:avLst/>
              <a:gdLst>
                <a:gd name="connsiteX0" fmla="*/ 0 w 2166027"/>
                <a:gd name="connsiteY0" fmla="*/ 178652 h 1786519"/>
                <a:gd name="connsiteX1" fmla="*/ 178652 w 2166027"/>
                <a:gd name="connsiteY1" fmla="*/ 0 h 1786519"/>
                <a:gd name="connsiteX2" fmla="*/ 1987375 w 2166027"/>
                <a:gd name="connsiteY2" fmla="*/ 0 h 1786519"/>
                <a:gd name="connsiteX3" fmla="*/ 2166027 w 2166027"/>
                <a:gd name="connsiteY3" fmla="*/ 178652 h 1786519"/>
                <a:gd name="connsiteX4" fmla="*/ 2166027 w 2166027"/>
                <a:gd name="connsiteY4" fmla="*/ 1607867 h 1786519"/>
                <a:gd name="connsiteX5" fmla="*/ 1987375 w 2166027"/>
                <a:gd name="connsiteY5" fmla="*/ 1786519 h 1786519"/>
                <a:gd name="connsiteX6" fmla="*/ 178652 w 2166027"/>
                <a:gd name="connsiteY6" fmla="*/ 1786519 h 1786519"/>
                <a:gd name="connsiteX7" fmla="*/ 0 w 2166027"/>
                <a:gd name="connsiteY7" fmla="*/ 1607867 h 1786519"/>
                <a:gd name="connsiteX8" fmla="*/ 0 w 2166027"/>
                <a:gd name="connsiteY8" fmla="*/ 178652 h 1786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6027" h="1786519">
                  <a:moveTo>
                    <a:pt x="0" y="178652"/>
                  </a:moveTo>
                  <a:cubicBezTo>
                    <a:pt x="0" y="79985"/>
                    <a:pt x="79985" y="0"/>
                    <a:pt x="178652" y="0"/>
                  </a:cubicBezTo>
                  <a:lnTo>
                    <a:pt x="1987375" y="0"/>
                  </a:lnTo>
                  <a:cubicBezTo>
                    <a:pt x="2086042" y="0"/>
                    <a:pt x="2166027" y="79985"/>
                    <a:pt x="2166027" y="178652"/>
                  </a:cubicBezTo>
                  <a:lnTo>
                    <a:pt x="2166027" y="1607867"/>
                  </a:lnTo>
                  <a:cubicBezTo>
                    <a:pt x="2166027" y="1706534"/>
                    <a:pt x="2086042" y="1786519"/>
                    <a:pt x="1987375" y="1786519"/>
                  </a:cubicBezTo>
                  <a:lnTo>
                    <a:pt x="178652" y="1786519"/>
                  </a:lnTo>
                  <a:cubicBezTo>
                    <a:pt x="79985" y="1786519"/>
                    <a:pt x="0" y="1706534"/>
                    <a:pt x="0" y="1607867"/>
                  </a:cubicBezTo>
                  <a:lnTo>
                    <a:pt x="0" y="178652"/>
                  </a:lnTo>
                  <a:close/>
                </a:path>
              </a:pathLst>
            </a:custGeom>
            <a:noFill/>
            <a:ln>
              <a:no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4938" tIns="164938" rIns="164938" bIns="547763" numCol="1" spcCol="1270" anchor="t" anchorCtr="0">
              <a:noAutofit/>
            </a:bodyPr>
            <a:lstStyle/>
            <a:p>
              <a:pPr marL="0" lvl="1" defTabSz="711200">
                <a:lnSpc>
                  <a:spcPct val="200000"/>
                </a:lnSpc>
                <a:spcBef>
                  <a:spcPct val="0"/>
                </a:spcBef>
                <a:spcAft>
                  <a:spcPct val="15000"/>
                </a:spcAft>
              </a:pPr>
              <a:r>
                <a:rPr lang="zh-CN" altLang="en-US" sz="2000">
                  <a:solidFill>
                    <a:schemeClr val="tx1">
                      <a:lumMod val="75000"/>
                      <a:lumOff val="25000"/>
                    </a:schemeClr>
                  </a:solidFill>
                  <a:latin typeface="Source Han Sans CN Regular" panose="020B0500000000000000" pitchFamily="34" charset="-128"/>
                  <a:ea typeface="Source Han Sans CN Regular" panose="020B0500000000000000" pitchFamily="34" charset="-128"/>
                </a:rPr>
                <a:t> 王丽每天放学后，也来陪护艾尼，陪他说话聊天，给他喂水喂饭。  </a:t>
              </a:r>
              <a:br>
                <a:rPr lang="zh-CN" altLang="en-US" sz="2000">
                  <a:solidFill>
                    <a:schemeClr val="tx1">
                      <a:lumMod val="75000"/>
                      <a:lumOff val="25000"/>
                    </a:schemeClr>
                  </a:solidFill>
                  <a:latin typeface="Source Han Sans CN Regular" panose="020B0500000000000000" pitchFamily="34" charset="-128"/>
                  <a:ea typeface="Source Han Sans CN Regular" panose="020B0500000000000000" pitchFamily="34" charset="-128"/>
                </a:rPr>
              </a:br>
              <a:r>
                <a:rPr lang="zh-CN" altLang="en-US" sz="2000">
                  <a:solidFill>
                    <a:schemeClr val="tx1">
                      <a:lumMod val="75000"/>
                      <a:lumOff val="25000"/>
                    </a:schemeClr>
                  </a:solidFill>
                  <a:latin typeface="Source Han Sans CN Regular" panose="020B0500000000000000" pitchFamily="34" charset="-128"/>
                  <a:ea typeface="Source Han Sans CN Regular" panose="020B0500000000000000" pitchFamily="34" charset="-128"/>
                </a:rPr>
                <a:t> “人应懂得报恩，是他救了我。他也有父母，父母把他养这么大不容易。滴水之恩当涌泉相报。”王丽说她已认艾尼三兄弟为哥哥了。  </a:t>
              </a:r>
              <a:br>
                <a:rPr lang="zh-CN" altLang="en-US" sz="2000">
                  <a:solidFill>
                    <a:schemeClr val="tx1">
                      <a:lumMod val="75000"/>
                      <a:lumOff val="25000"/>
                    </a:schemeClr>
                  </a:solidFill>
                  <a:latin typeface="Source Han Sans CN Regular" panose="020B0500000000000000" pitchFamily="34" charset="-128"/>
                  <a:ea typeface="Source Han Sans CN Regular" panose="020B0500000000000000" pitchFamily="34" charset="-128"/>
                </a:rPr>
              </a:br>
              <a:r>
                <a:rPr lang="zh-CN" altLang="en-US" sz="2000">
                  <a:solidFill>
                    <a:schemeClr val="tx1">
                      <a:lumMod val="75000"/>
                      <a:lumOff val="25000"/>
                    </a:schemeClr>
                  </a:solidFill>
                  <a:latin typeface="Source Han Sans CN Regular" panose="020B0500000000000000" pitchFamily="34" charset="-128"/>
                  <a:ea typeface="Source Han Sans CN Regular" panose="020B0500000000000000" pitchFamily="34" charset="-128"/>
                </a:rPr>
                <a:t>　　艾尼三兄弟也高兴地认下了这个汉族妹妹。王丽说，她准备在放假时去艾尼的家乡看望艾尼的家人。</a:t>
              </a:r>
            </a:p>
          </p:txBody>
        </p:sp>
        <p:sp>
          <p:nvSpPr>
            <p:cNvPr id="4" name="任意多边形 3"/>
            <p:cNvSpPr/>
            <p:nvPr/>
          </p:nvSpPr>
          <p:spPr>
            <a:xfrm>
              <a:off x="1884445" y="4416872"/>
              <a:ext cx="810730" cy="206428"/>
            </a:xfrm>
            <a:custGeom>
              <a:avLst/>
              <a:gdLst>
                <a:gd name="connsiteX0" fmla="*/ 0 w 1925357"/>
                <a:gd name="connsiteY0" fmla="*/ 76565 h 765651"/>
                <a:gd name="connsiteX1" fmla="*/ 76565 w 1925357"/>
                <a:gd name="connsiteY1" fmla="*/ 0 h 765651"/>
                <a:gd name="connsiteX2" fmla="*/ 1848792 w 1925357"/>
                <a:gd name="connsiteY2" fmla="*/ 0 h 765651"/>
                <a:gd name="connsiteX3" fmla="*/ 1925357 w 1925357"/>
                <a:gd name="connsiteY3" fmla="*/ 76565 h 765651"/>
                <a:gd name="connsiteX4" fmla="*/ 1925357 w 1925357"/>
                <a:gd name="connsiteY4" fmla="*/ 689086 h 765651"/>
                <a:gd name="connsiteX5" fmla="*/ 1848792 w 1925357"/>
                <a:gd name="connsiteY5" fmla="*/ 765651 h 765651"/>
                <a:gd name="connsiteX6" fmla="*/ 76565 w 1925357"/>
                <a:gd name="connsiteY6" fmla="*/ 765651 h 765651"/>
                <a:gd name="connsiteX7" fmla="*/ 0 w 1925357"/>
                <a:gd name="connsiteY7" fmla="*/ 689086 h 765651"/>
                <a:gd name="connsiteX8" fmla="*/ 0 w 1925357"/>
                <a:gd name="connsiteY8" fmla="*/ 76565 h 765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25357" h="765651">
                  <a:moveTo>
                    <a:pt x="0" y="76565"/>
                  </a:moveTo>
                  <a:cubicBezTo>
                    <a:pt x="0" y="34279"/>
                    <a:pt x="34279" y="0"/>
                    <a:pt x="76565" y="0"/>
                  </a:cubicBezTo>
                  <a:lnTo>
                    <a:pt x="1848792" y="0"/>
                  </a:lnTo>
                  <a:cubicBezTo>
                    <a:pt x="1891078" y="0"/>
                    <a:pt x="1925357" y="34279"/>
                    <a:pt x="1925357" y="76565"/>
                  </a:cubicBezTo>
                  <a:lnTo>
                    <a:pt x="1925357" y="689086"/>
                  </a:lnTo>
                  <a:cubicBezTo>
                    <a:pt x="1925357" y="731372"/>
                    <a:pt x="1891078" y="765651"/>
                    <a:pt x="1848792" y="765651"/>
                  </a:cubicBezTo>
                  <a:lnTo>
                    <a:pt x="76565" y="765651"/>
                  </a:lnTo>
                  <a:cubicBezTo>
                    <a:pt x="34279" y="765651"/>
                    <a:pt x="0" y="731372"/>
                    <a:pt x="0" y="689086"/>
                  </a:cubicBezTo>
                  <a:lnTo>
                    <a:pt x="0" y="76565"/>
                  </a:lnTo>
                  <a:close/>
                </a:path>
              </a:pathLst>
            </a:custGeom>
            <a:solidFill>
              <a:srgbClr val="D5161D"/>
            </a:solidFill>
            <a:ln>
              <a:solidFill>
                <a:srgbClr val="D5161D"/>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0525" tIns="47825" rIns="60525" bIns="47825" numCol="1" spcCol="1270" anchor="ctr" anchorCtr="0">
              <a:noAutofit/>
            </a:bodyPr>
            <a:lstStyle/>
            <a:p>
              <a:pPr lvl="0" algn="dist" defTabSz="889000">
                <a:lnSpc>
                  <a:spcPct val="90000"/>
                </a:lnSpc>
                <a:spcBef>
                  <a:spcPct val="0"/>
                </a:spcBef>
                <a:spcAft>
                  <a:spcPct val="35000"/>
                </a:spcAft>
              </a:pPr>
              <a:r>
                <a:rPr lang="zh-CN" altLang="en-US" sz="3200">
                  <a:ln w="0"/>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艾尼</a:t>
              </a:r>
              <a:r>
                <a:rPr lang="en-US" altLang="zh-CN" sz="3200">
                  <a:ln w="0"/>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a:t>
              </a:r>
              <a:r>
                <a:rPr lang="zh-CN" altLang="en-US" sz="3200">
                  <a:ln w="0"/>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居买尔</a:t>
              </a:r>
              <a:endParaRPr lang="en-US" sz="3200" kern="1200">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endParaRPr>
            </a:p>
          </p:txBody>
        </p:sp>
      </p:grpSp>
      <p:sp>
        <p:nvSpPr>
          <p:cNvPr id="6" name="文本框 5"/>
          <p:cNvSpPr txBox="1"/>
          <p:nvPr/>
        </p:nvSpPr>
        <p:spPr>
          <a:xfrm>
            <a:off x="1022597" y="462383"/>
            <a:ext cx="2172390" cy="461665"/>
          </a:xfrm>
          <a:prstGeom prst="rect">
            <a:avLst/>
          </a:prstGeom>
          <a:noFill/>
        </p:spPr>
        <p:txBody>
          <a:bodyPr wrap="none" rtlCol="0">
            <a:spAutoFit/>
          </a:bodyPr>
          <a:lstStyle/>
          <a:p>
            <a:r>
              <a:rPr lang="zh-CN" altLang="en-US" sz="2400" b="1">
                <a:solidFill>
                  <a:srgbClr val="D5161D"/>
                </a:solidFill>
                <a:latin typeface="Source Han Sans CN Bold" panose="020B0500000000000000" pitchFamily="34" charset="-128"/>
                <a:ea typeface="Source Han Sans CN Bold" panose="020B0500000000000000" pitchFamily="34" charset="-128"/>
              </a:rPr>
              <a:t>听故事  学楷模</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1"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2518844" y="2648452"/>
            <a:ext cx="7667659" cy="1015663"/>
          </a:xfrm>
          <a:prstGeom prst="rect">
            <a:avLst/>
          </a:prstGeom>
          <a:noFill/>
        </p:spPr>
        <p:txBody>
          <a:bodyPr wrap="square" rtlCol="0">
            <a:spAutoFit/>
          </a:bodyPr>
          <a:lstStyle/>
          <a:p>
            <a:pPr algn="dist"/>
            <a:r>
              <a:rPr lang="zh-CN" altLang="en-US" sz="6000" b="1" dirty="0">
                <a:solidFill>
                  <a:schemeClr val="accent4">
                    <a:lumMod val="40000"/>
                    <a:lumOff val="60000"/>
                  </a:schemeClr>
                </a:solidFill>
                <a:latin typeface="Source Han Sans CN Bold" panose="020B0500000000000000" pitchFamily="34" charset="-128"/>
                <a:ea typeface="Source Han Sans CN Bold" panose="020B0500000000000000" pitchFamily="34" charset="-128"/>
              </a:rPr>
              <a:t>如何维护民族团结</a:t>
            </a:r>
          </a:p>
        </p:txBody>
      </p:sp>
      <p:sp>
        <p:nvSpPr>
          <p:cNvPr id="3" name="文本框 2"/>
          <p:cNvSpPr txBox="1"/>
          <p:nvPr/>
        </p:nvSpPr>
        <p:spPr>
          <a:xfrm>
            <a:off x="5230411" y="1786678"/>
            <a:ext cx="2244525" cy="707886"/>
          </a:xfrm>
          <a:prstGeom prst="rect">
            <a:avLst/>
          </a:prstGeom>
          <a:noFill/>
        </p:spPr>
        <p:txBody>
          <a:bodyPr wrap="none" rtlCol="0">
            <a:spAutoFit/>
          </a:bodyPr>
          <a:lstStyle/>
          <a:p>
            <a:r>
              <a:rPr kumimoji="1" lang="en-US" altLang="zh-CN" sz="4000" b="1">
                <a:solidFill>
                  <a:schemeClr val="accent4">
                    <a:lumMod val="40000"/>
                    <a:lumOff val="60000"/>
                  </a:schemeClr>
                </a:solidFill>
                <a:latin typeface="Source Han Sans CN Bold" panose="020B0500000000000000" pitchFamily="34" charset="-128"/>
                <a:ea typeface="Source Han Sans CN Bold" panose="020B0500000000000000" pitchFamily="34" charset="-128"/>
              </a:rPr>
              <a:t>PART</a:t>
            </a:r>
            <a:r>
              <a:rPr kumimoji="1" lang="zh-CN" altLang="en-US" sz="4000" b="1">
                <a:solidFill>
                  <a:schemeClr val="accent4">
                    <a:lumMod val="40000"/>
                    <a:lumOff val="60000"/>
                  </a:schemeClr>
                </a:solidFill>
                <a:latin typeface="Source Han Sans CN Bold" panose="020B0500000000000000" pitchFamily="34" charset="-128"/>
                <a:ea typeface="Source Han Sans CN Bold" panose="020B0500000000000000" pitchFamily="34" charset="-128"/>
              </a:rPr>
              <a:t> </a:t>
            </a:r>
            <a:r>
              <a:rPr kumimoji="1" lang="en-US" altLang="zh-CN" sz="4000" b="1">
                <a:solidFill>
                  <a:schemeClr val="accent4">
                    <a:lumMod val="40000"/>
                    <a:lumOff val="60000"/>
                  </a:schemeClr>
                </a:solidFill>
                <a:latin typeface="Source Han Sans CN Bold" panose="020B0500000000000000" pitchFamily="34" charset="-128"/>
                <a:ea typeface="Source Han Sans CN Bold" panose="020B0500000000000000" pitchFamily="34" charset="-128"/>
              </a:rPr>
              <a:t>03</a:t>
            </a:r>
            <a:endParaRPr kumimoji="1" lang="zh-CN" altLang="en-US" sz="4000" b="1">
              <a:solidFill>
                <a:schemeClr val="accent4">
                  <a:lumMod val="40000"/>
                  <a:lumOff val="60000"/>
                </a:schemeClr>
              </a:solidFill>
              <a:latin typeface="Source Han Sans CN Bold" panose="020B0500000000000000" pitchFamily="34" charset="-128"/>
              <a:ea typeface="Source Han Sans CN Bold" panose="020B0500000000000000" pitchFamily="34" charset="-128"/>
            </a:endParaRPr>
          </a:p>
        </p:txBody>
      </p:sp>
      <p:sp>
        <p:nvSpPr>
          <p:cNvPr id="4" name="文本框 3"/>
          <p:cNvSpPr txBox="1"/>
          <p:nvPr/>
        </p:nvSpPr>
        <p:spPr>
          <a:xfrm>
            <a:off x="2518844" y="3664115"/>
            <a:ext cx="7667658" cy="514756"/>
          </a:xfrm>
          <a:prstGeom prst="rect">
            <a:avLst/>
          </a:prstGeom>
          <a:noFill/>
        </p:spPr>
        <p:txBody>
          <a:bodyPr wrap="square" rtlCol="0">
            <a:spAutoFit/>
          </a:bodyPr>
          <a:lstStyle/>
          <a:p>
            <a:pPr algn="ctr">
              <a:lnSpc>
                <a:spcPct val="150000"/>
              </a:lnSpc>
            </a:pPr>
            <a:r>
              <a:rPr lang="en-GB" altLang="zh-CN" sz="1000">
                <a:solidFill>
                  <a:schemeClr val="accent4">
                    <a:lumMod val="40000"/>
                    <a:lumOff val="60000"/>
                  </a:schemeClr>
                </a:solidFill>
                <a:latin typeface="Source Han Sans CN Regular" panose="020B0500000000000000" pitchFamily="34" charset="-128"/>
                <a:ea typeface="Source Han Sans CN Regular" panose="020B0500000000000000" pitchFamily="34" charset="-128"/>
              </a:rPr>
              <a:t>your content is entered here, or by copying your text, select paste in this box and choose to retain only text. your content is typed here, or by copying your text, select paste in this box.</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1747919" y="3625649"/>
            <a:ext cx="4169667" cy="48841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zh-CN" altLang="en-US" sz="2400">
                <a:solidFill>
                  <a:schemeClr val="tx1">
                    <a:lumMod val="75000"/>
                    <a:lumOff val="25000"/>
                  </a:schemeClr>
                </a:solidFill>
                <a:latin typeface="Source Han Sans CN Regular" panose="020B0500000000000000" pitchFamily="34" charset="-128"/>
                <a:ea typeface="Source Han Sans CN Regular" panose="020B0500000000000000" pitchFamily="34" charset="-128"/>
              </a:rPr>
              <a:t>我们能为民族团结做些什么？  </a:t>
            </a:r>
          </a:p>
        </p:txBody>
      </p:sp>
      <p:grpSp>
        <p:nvGrpSpPr>
          <p:cNvPr id="4" name="PA_组合 1"/>
          <p:cNvGrpSpPr/>
          <p:nvPr>
            <p:custDataLst>
              <p:tags r:id="rId1"/>
            </p:custDataLst>
          </p:nvPr>
        </p:nvGrpSpPr>
        <p:grpSpPr>
          <a:xfrm>
            <a:off x="1167152" y="2479375"/>
            <a:ext cx="5331202" cy="1899250"/>
            <a:chOff x="1076698" y="1969478"/>
            <a:chExt cx="2225182" cy="2369339"/>
          </a:xfrm>
        </p:grpSpPr>
        <p:sp>
          <p:nvSpPr>
            <p:cNvPr id="5" name="Rectangle 2"/>
            <p:cNvSpPr/>
            <p:nvPr/>
          </p:nvSpPr>
          <p:spPr>
            <a:xfrm>
              <a:off x="1076698" y="1969478"/>
              <a:ext cx="2225182" cy="1099948"/>
            </a:xfrm>
            <a:prstGeom prst="rect">
              <a:avLst/>
            </a:prstGeom>
            <a:solidFill>
              <a:srgbClr val="D5161D"/>
            </a:solid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sz="3200">
                  <a:solidFill>
                    <a:srgbClr val="FFFFFF"/>
                  </a:solidFill>
                  <a:latin typeface="Source Han Sans CN Regular" panose="020B0500000000000000" pitchFamily="34" charset="-128"/>
                  <a:ea typeface="Source Han Sans CN Regular" panose="020B0500000000000000" pitchFamily="34" charset="-128"/>
                </a:rPr>
                <a:t>想 一 想</a:t>
              </a:r>
            </a:p>
          </p:txBody>
        </p:sp>
        <p:sp>
          <p:nvSpPr>
            <p:cNvPr id="6" name="Rectangle 7"/>
            <p:cNvSpPr/>
            <p:nvPr/>
          </p:nvSpPr>
          <p:spPr>
            <a:xfrm>
              <a:off x="1076698" y="1969479"/>
              <a:ext cx="2225182" cy="2369338"/>
            </a:xfrm>
            <a:prstGeom prst="rect">
              <a:avLst/>
            </a:prstGeom>
            <a:noFill/>
            <a:ln w="19050">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1800" u="none" strike="noStrike" kern="1200" cap="none" spc="0" normalizeH="0" baseline="0" noProof="0">
                <a:ln>
                  <a:noFill/>
                </a:ln>
                <a:solidFill>
                  <a:srgbClr val="FFFFFF"/>
                </a:solidFill>
                <a:effectLst/>
                <a:uLnTx/>
                <a:uFillTx/>
                <a:latin typeface="Source Han Sans CN Regular" panose="020B0500000000000000" pitchFamily="34" charset="-128"/>
                <a:ea typeface="Source Han Sans CN Regular" panose="020B0500000000000000" pitchFamily="34" charset="-128"/>
              </a:endParaRPr>
            </a:p>
          </p:txBody>
        </p:sp>
      </p:grpSp>
      <p:sp>
        <p:nvSpPr>
          <p:cNvPr id="8" name="文本框 7"/>
          <p:cNvSpPr txBox="1"/>
          <p:nvPr/>
        </p:nvSpPr>
        <p:spPr>
          <a:xfrm>
            <a:off x="983225" y="462383"/>
            <a:ext cx="2646878" cy="461665"/>
          </a:xfrm>
          <a:prstGeom prst="rect">
            <a:avLst/>
          </a:prstGeom>
          <a:noFill/>
        </p:spPr>
        <p:txBody>
          <a:bodyPr wrap="none" rtlCol="0">
            <a:spAutoFit/>
          </a:bodyPr>
          <a:lstStyle/>
          <a:p>
            <a:r>
              <a:rPr lang="zh-CN" altLang="en-US" sz="2400" b="1">
                <a:solidFill>
                  <a:srgbClr val="D5161D"/>
                </a:solidFill>
                <a:latin typeface="Source Han Sans CN Bold" panose="020B0500000000000000" pitchFamily="34" charset="-128"/>
                <a:ea typeface="Source Han Sans CN Bold" panose="020B0500000000000000" pitchFamily="34" charset="-128"/>
              </a:rPr>
              <a:t>如何维护民族团结</a:t>
            </a:r>
          </a:p>
        </p:txBody>
      </p:sp>
      <p:pic>
        <p:nvPicPr>
          <p:cNvPr id="10" name="图片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24688" y="603206"/>
            <a:ext cx="4993212" cy="625479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nodeType="afterGroup">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3882233" y="1299133"/>
            <a:ext cx="7507620" cy="889225"/>
            <a:chOff x="2550780" y="1059023"/>
            <a:chExt cx="7507620" cy="818859"/>
          </a:xfrm>
        </p:grpSpPr>
        <p:grpSp>
          <p:nvGrpSpPr>
            <p:cNvPr id="11" name="组合 10"/>
            <p:cNvGrpSpPr/>
            <p:nvPr/>
          </p:nvGrpSpPr>
          <p:grpSpPr>
            <a:xfrm>
              <a:off x="3554626" y="1059023"/>
              <a:ext cx="6503774" cy="818859"/>
              <a:chOff x="1161535" y="766120"/>
              <a:chExt cx="4934465" cy="975162"/>
            </a:xfrm>
          </p:grpSpPr>
          <p:sp>
            <p:nvSpPr>
              <p:cNvPr id="15" name="矩形 14"/>
              <p:cNvSpPr/>
              <p:nvPr/>
            </p:nvSpPr>
            <p:spPr>
              <a:xfrm>
                <a:off x="1161535" y="766120"/>
                <a:ext cx="4934465" cy="975162"/>
              </a:xfrm>
              <a:prstGeom prst="rect">
                <a:avLst/>
              </a:prstGeom>
              <a:no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CN Regular" panose="020B0500000000000000" pitchFamily="34" charset="-128"/>
                  <a:ea typeface="Source Han Sans CN Regular" panose="020B0500000000000000" pitchFamily="34" charset="-128"/>
                </a:endParaRPr>
              </a:p>
            </p:txBody>
          </p:sp>
          <p:sp>
            <p:nvSpPr>
              <p:cNvPr id="16" name="文本框 15"/>
              <p:cNvSpPr txBox="1"/>
              <p:nvPr/>
            </p:nvSpPr>
            <p:spPr>
              <a:xfrm>
                <a:off x="1270685" y="972140"/>
                <a:ext cx="4716163" cy="479420"/>
              </a:xfrm>
              <a:prstGeom prst="rect">
                <a:avLst/>
              </a:prstGeom>
              <a:noFill/>
            </p:spPr>
            <p:txBody>
              <a:bodyPr wrap="square" rtlCol="0">
                <a:spAutoFit/>
              </a:bodyPr>
              <a:lstStyle/>
              <a:p>
                <a:pPr>
                  <a:lnSpc>
                    <a:spcPct val="150000"/>
                  </a:lnSpc>
                  <a:buFontTx/>
                  <a:buNone/>
                </a:pPr>
                <a:r>
                  <a:rPr lang="zh-CN" altLang="en-US"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自觉做到尊重各民族的宗教信仰，风俗习惯和语言文字。</a:t>
                </a:r>
              </a:p>
            </p:txBody>
          </p:sp>
        </p:grpSp>
        <p:grpSp>
          <p:nvGrpSpPr>
            <p:cNvPr id="12" name="组合 11"/>
            <p:cNvGrpSpPr/>
            <p:nvPr/>
          </p:nvGrpSpPr>
          <p:grpSpPr>
            <a:xfrm>
              <a:off x="2550780" y="1126077"/>
              <a:ext cx="691979" cy="670797"/>
              <a:chOff x="1052389" y="719705"/>
              <a:chExt cx="4934465" cy="975162"/>
            </a:xfrm>
          </p:grpSpPr>
          <p:sp>
            <p:nvSpPr>
              <p:cNvPr id="13" name="矩形 12"/>
              <p:cNvSpPr/>
              <p:nvPr/>
            </p:nvSpPr>
            <p:spPr>
              <a:xfrm>
                <a:off x="1052389" y="719705"/>
                <a:ext cx="4934465" cy="975162"/>
              </a:xfrm>
              <a:prstGeom prst="rect">
                <a:avLst/>
              </a:prstGeom>
              <a:solidFill>
                <a:srgbClr val="D5161D"/>
              </a:solid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CN Regular" panose="020B0500000000000000" pitchFamily="34" charset="-128"/>
                  <a:ea typeface="Source Han Sans CN Regular" panose="020B0500000000000000" pitchFamily="34" charset="-128"/>
                </a:endParaRPr>
              </a:p>
            </p:txBody>
          </p:sp>
          <p:sp>
            <p:nvSpPr>
              <p:cNvPr id="14" name="文本框 13"/>
              <p:cNvSpPr txBox="1"/>
              <p:nvPr/>
            </p:nvSpPr>
            <p:spPr>
              <a:xfrm>
                <a:off x="1270689" y="802396"/>
                <a:ext cx="4716165" cy="841723"/>
              </a:xfrm>
              <a:prstGeom prst="rect">
                <a:avLst/>
              </a:prstGeom>
              <a:noFill/>
            </p:spPr>
            <p:txBody>
              <a:bodyPr wrap="square" rtlCol="0" anchor="ctr">
                <a:spAutoFit/>
              </a:bodyPr>
              <a:lstStyle/>
              <a:p>
                <a:pPr algn="dist">
                  <a:lnSpc>
                    <a:spcPct val="150000"/>
                  </a:lnSpc>
                  <a:buFontTx/>
                  <a:buNone/>
                </a:pPr>
                <a:r>
                  <a:rPr lang="en-US" altLang="zh-CN" sz="2800">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01</a:t>
                </a:r>
              </a:p>
            </p:txBody>
          </p:sp>
        </p:grpSp>
      </p:grpSp>
      <p:grpSp>
        <p:nvGrpSpPr>
          <p:cNvPr id="38" name="组合 37"/>
          <p:cNvGrpSpPr/>
          <p:nvPr/>
        </p:nvGrpSpPr>
        <p:grpSpPr>
          <a:xfrm>
            <a:off x="3882233" y="2278073"/>
            <a:ext cx="7507620" cy="938699"/>
            <a:chOff x="2550780" y="1059023"/>
            <a:chExt cx="7507620" cy="864420"/>
          </a:xfrm>
        </p:grpSpPr>
        <p:grpSp>
          <p:nvGrpSpPr>
            <p:cNvPr id="39" name="组合 38"/>
            <p:cNvGrpSpPr/>
            <p:nvPr/>
          </p:nvGrpSpPr>
          <p:grpSpPr>
            <a:xfrm>
              <a:off x="3554626" y="1059023"/>
              <a:ext cx="6503774" cy="864420"/>
              <a:chOff x="1161535" y="766120"/>
              <a:chExt cx="4934465" cy="1029420"/>
            </a:xfrm>
          </p:grpSpPr>
          <p:sp>
            <p:nvSpPr>
              <p:cNvPr id="43" name="矩形 42"/>
              <p:cNvSpPr/>
              <p:nvPr/>
            </p:nvSpPr>
            <p:spPr>
              <a:xfrm>
                <a:off x="1161535" y="766120"/>
                <a:ext cx="4934465" cy="975162"/>
              </a:xfrm>
              <a:prstGeom prst="rect">
                <a:avLst/>
              </a:prstGeom>
              <a:no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CN Regular" panose="020B0500000000000000" pitchFamily="34" charset="-128"/>
                  <a:ea typeface="Source Han Sans CN Regular" panose="020B0500000000000000" pitchFamily="34" charset="-128"/>
                </a:endParaRPr>
              </a:p>
            </p:txBody>
          </p:sp>
          <p:sp>
            <p:nvSpPr>
              <p:cNvPr id="44" name="文本框 43"/>
              <p:cNvSpPr txBox="1"/>
              <p:nvPr/>
            </p:nvSpPr>
            <p:spPr>
              <a:xfrm>
                <a:off x="1270685" y="836628"/>
                <a:ext cx="4716163" cy="958912"/>
              </a:xfrm>
              <a:prstGeom prst="rect">
                <a:avLst/>
              </a:prstGeom>
              <a:noFill/>
            </p:spPr>
            <p:txBody>
              <a:bodyPr wrap="square" rtlCol="0">
                <a:spAutoFit/>
              </a:bodyPr>
              <a:lstStyle/>
              <a:p>
                <a:pPr>
                  <a:lnSpc>
                    <a:spcPct val="150000"/>
                  </a:lnSpc>
                  <a:buFontTx/>
                  <a:buNone/>
                </a:pPr>
                <a:r>
                  <a:rPr lang="zh-CN" altLang="en-US"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通过学习，认识到维护民族团结是我们每一个公民应尽的责任和义务。</a:t>
                </a:r>
              </a:p>
            </p:txBody>
          </p:sp>
        </p:grpSp>
        <p:grpSp>
          <p:nvGrpSpPr>
            <p:cNvPr id="40" name="组合 39"/>
            <p:cNvGrpSpPr/>
            <p:nvPr/>
          </p:nvGrpSpPr>
          <p:grpSpPr>
            <a:xfrm>
              <a:off x="2550780" y="1126077"/>
              <a:ext cx="691979" cy="670797"/>
              <a:chOff x="1052389" y="719705"/>
              <a:chExt cx="4934465" cy="975162"/>
            </a:xfrm>
          </p:grpSpPr>
          <p:sp>
            <p:nvSpPr>
              <p:cNvPr id="41" name="矩形 40"/>
              <p:cNvSpPr/>
              <p:nvPr/>
            </p:nvSpPr>
            <p:spPr>
              <a:xfrm>
                <a:off x="1052389" y="719705"/>
                <a:ext cx="4934465" cy="975162"/>
              </a:xfrm>
              <a:prstGeom prst="rect">
                <a:avLst/>
              </a:prstGeom>
              <a:solidFill>
                <a:srgbClr val="D5161D"/>
              </a:solid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CN Regular" panose="020B0500000000000000" pitchFamily="34" charset="-128"/>
                  <a:ea typeface="Source Han Sans CN Regular" panose="020B0500000000000000" pitchFamily="34" charset="-128"/>
                </a:endParaRPr>
              </a:p>
            </p:txBody>
          </p:sp>
          <p:sp>
            <p:nvSpPr>
              <p:cNvPr id="42" name="文本框 41"/>
              <p:cNvSpPr txBox="1"/>
              <p:nvPr/>
            </p:nvSpPr>
            <p:spPr>
              <a:xfrm>
                <a:off x="1270689" y="802397"/>
                <a:ext cx="4716165" cy="841725"/>
              </a:xfrm>
              <a:prstGeom prst="rect">
                <a:avLst/>
              </a:prstGeom>
              <a:noFill/>
            </p:spPr>
            <p:txBody>
              <a:bodyPr wrap="square" rtlCol="0" anchor="ctr">
                <a:spAutoFit/>
              </a:bodyPr>
              <a:lstStyle/>
              <a:p>
                <a:pPr algn="dist">
                  <a:lnSpc>
                    <a:spcPct val="150000"/>
                  </a:lnSpc>
                  <a:buFontTx/>
                  <a:buNone/>
                </a:pPr>
                <a:r>
                  <a:rPr lang="en-US" altLang="zh-CN" sz="2800">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02</a:t>
                </a:r>
              </a:p>
            </p:txBody>
          </p:sp>
        </p:grpSp>
      </p:grpSp>
      <p:grpSp>
        <p:nvGrpSpPr>
          <p:cNvPr id="45" name="组合 44"/>
          <p:cNvGrpSpPr/>
          <p:nvPr/>
        </p:nvGrpSpPr>
        <p:grpSpPr>
          <a:xfrm>
            <a:off x="3882233" y="3306487"/>
            <a:ext cx="7507620" cy="938700"/>
            <a:chOff x="2550780" y="1059023"/>
            <a:chExt cx="7507620" cy="864421"/>
          </a:xfrm>
        </p:grpSpPr>
        <p:grpSp>
          <p:nvGrpSpPr>
            <p:cNvPr id="46" name="组合 45"/>
            <p:cNvGrpSpPr/>
            <p:nvPr/>
          </p:nvGrpSpPr>
          <p:grpSpPr>
            <a:xfrm>
              <a:off x="3554626" y="1059023"/>
              <a:ext cx="6503774" cy="864421"/>
              <a:chOff x="1161535" y="766120"/>
              <a:chExt cx="4934465" cy="1029421"/>
            </a:xfrm>
          </p:grpSpPr>
          <p:sp>
            <p:nvSpPr>
              <p:cNvPr id="50" name="矩形 49"/>
              <p:cNvSpPr/>
              <p:nvPr/>
            </p:nvSpPr>
            <p:spPr>
              <a:xfrm>
                <a:off x="1161535" y="766120"/>
                <a:ext cx="4934465" cy="975162"/>
              </a:xfrm>
              <a:prstGeom prst="rect">
                <a:avLst/>
              </a:prstGeom>
              <a:no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CN Regular" panose="020B0500000000000000" pitchFamily="34" charset="-128"/>
                  <a:ea typeface="Source Han Sans CN Regular" panose="020B0500000000000000" pitchFamily="34" charset="-128"/>
                </a:endParaRPr>
              </a:p>
            </p:txBody>
          </p:sp>
          <p:sp>
            <p:nvSpPr>
              <p:cNvPr id="51" name="文本框 50"/>
              <p:cNvSpPr txBox="1"/>
              <p:nvPr/>
            </p:nvSpPr>
            <p:spPr>
              <a:xfrm>
                <a:off x="1270685" y="836628"/>
                <a:ext cx="4716163" cy="958913"/>
              </a:xfrm>
              <a:prstGeom prst="rect">
                <a:avLst/>
              </a:prstGeom>
              <a:noFill/>
            </p:spPr>
            <p:txBody>
              <a:bodyPr wrap="square" rtlCol="0">
                <a:spAutoFit/>
              </a:bodyPr>
              <a:lstStyle/>
              <a:p>
                <a:pPr>
                  <a:lnSpc>
                    <a:spcPct val="150000"/>
                  </a:lnSpc>
                  <a:buFontTx/>
                  <a:buNone/>
                </a:pPr>
                <a:r>
                  <a:rPr lang="zh-CN" altLang="en-US"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发现有人进行民族分裂、民族破坏活动，应及时向有关部报告。</a:t>
                </a:r>
              </a:p>
            </p:txBody>
          </p:sp>
        </p:grpSp>
        <p:grpSp>
          <p:nvGrpSpPr>
            <p:cNvPr id="47" name="组合 46"/>
            <p:cNvGrpSpPr/>
            <p:nvPr/>
          </p:nvGrpSpPr>
          <p:grpSpPr>
            <a:xfrm>
              <a:off x="2550780" y="1126077"/>
              <a:ext cx="691979" cy="670797"/>
              <a:chOff x="1052389" y="719705"/>
              <a:chExt cx="4934465" cy="975162"/>
            </a:xfrm>
          </p:grpSpPr>
          <p:sp>
            <p:nvSpPr>
              <p:cNvPr id="48" name="矩形 47"/>
              <p:cNvSpPr/>
              <p:nvPr/>
            </p:nvSpPr>
            <p:spPr>
              <a:xfrm>
                <a:off x="1052389" y="719705"/>
                <a:ext cx="4934465" cy="975162"/>
              </a:xfrm>
              <a:prstGeom prst="rect">
                <a:avLst/>
              </a:prstGeom>
              <a:solidFill>
                <a:srgbClr val="D5161D"/>
              </a:solid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CN Regular" panose="020B0500000000000000" pitchFamily="34" charset="-128"/>
                  <a:ea typeface="Source Han Sans CN Regular" panose="020B0500000000000000" pitchFamily="34" charset="-128"/>
                </a:endParaRPr>
              </a:p>
            </p:txBody>
          </p:sp>
          <p:sp>
            <p:nvSpPr>
              <p:cNvPr id="49" name="文本框 48"/>
              <p:cNvSpPr txBox="1"/>
              <p:nvPr/>
            </p:nvSpPr>
            <p:spPr>
              <a:xfrm>
                <a:off x="1270689" y="802397"/>
                <a:ext cx="4716165" cy="841725"/>
              </a:xfrm>
              <a:prstGeom prst="rect">
                <a:avLst/>
              </a:prstGeom>
              <a:noFill/>
            </p:spPr>
            <p:txBody>
              <a:bodyPr wrap="square" rtlCol="0" anchor="ctr">
                <a:spAutoFit/>
              </a:bodyPr>
              <a:lstStyle/>
              <a:p>
                <a:pPr algn="dist">
                  <a:lnSpc>
                    <a:spcPct val="150000"/>
                  </a:lnSpc>
                  <a:buFontTx/>
                  <a:buNone/>
                </a:pPr>
                <a:r>
                  <a:rPr lang="en-US" altLang="zh-CN" sz="2800">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03</a:t>
                </a:r>
              </a:p>
            </p:txBody>
          </p:sp>
        </p:grpSp>
      </p:grpSp>
      <p:grpSp>
        <p:nvGrpSpPr>
          <p:cNvPr id="52" name="组合 51"/>
          <p:cNvGrpSpPr/>
          <p:nvPr/>
        </p:nvGrpSpPr>
        <p:grpSpPr>
          <a:xfrm>
            <a:off x="3882233" y="5313890"/>
            <a:ext cx="7507620" cy="889222"/>
            <a:chOff x="2550780" y="1059023"/>
            <a:chExt cx="7507620" cy="818859"/>
          </a:xfrm>
        </p:grpSpPr>
        <p:grpSp>
          <p:nvGrpSpPr>
            <p:cNvPr id="53" name="组合 52"/>
            <p:cNvGrpSpPr/>
            <p:nvPr/>
          </p:nvGrpSpPr>
          <p:grpSpPr>
            <a:xfrm>
              <a:off x="3554626" y="1059023"/>
              <a:ext cx="6503774" cy="818859"/>
              <a:chOff x="1161535" y="766120"/>
              <a:chExt cx="4934465" cy="975162"/>
            </a:xfrm>
          </p:grpSpPr>
          <p:sp>
            <p:nvSpPr>
              <p:cNvPr id="57" name="矩形 56"/>
              <p:cNvSpPr/>
              <p:nvPr/>
            </p:nvSpPr>
            <p:spPr>
              <a:xfrm>
                <a:off x="1161535" y="766120"/>
                <a:ext cx="4934465" cy="975162"/>
              </a:xfrm>
              <a:prstGeom prst="rect">
                <a:avLst/>
              </a:prstGeom>
              <a:no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CN Regular" panose="020B0500000000000000" pitchFamily="34" charset="-128"/>
                  <a:ea typeface="Source Han Sans CN Regular" panose="020B0500000000000000" pitchFamily="34" charset="-128"/>
                </a:endParaRPr>
              </a:p>
            </p:txBody>
          </p:sp>
          <p:sp>
            <p:nvSpPr>
              <p:cNvPr id="58" name="文本框 57"/>
              <p:cNvSpPr txBox="1"/>
              <p:nvPr/>
            </p:nvSpPr>
            <p:spPr>
              <a:xfrm>
                <a:off x="1294341" y="1028131"/>
                <a:ext cx="4716163" cy="479422"/>
              </a:xfrm>
              <a:prstGeom prst="rect">
                <a:avLst/>
              </a:prstGeom>
              <a:noFill/>
            </p:spPr>
            <p:txBody>
              <a:bodyPr wrap="square" rtlCol="0">
                <a:spAutoFit/>
              </a:bodyPr>
              <a:lstStyle/>
              <a:p>
                <a:pPr>
                  <a:lnSpc>
                    <a:spcPct val="150000"/>
                  </a:lnSpc>
                  <a:buFontTx/>
                  <a:buNone/>
                </a:pPr>
                <a:r>
                  <a:rPr lang="zh-CN" altLang="en-US"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坚决拥护我国的民族政策，坚决反对  “疆独“藏独斗争。</a:t>
                </a:r>
              </a:p>
            </p:txBody>
          </p:sp>
        </p:grpSp>
        <p:grpSp>
          <p:nvGrpSpPr>
            <p:cNvPr id="54" name="组合 53"/>
            <p:cNvGrpSpPr/>
            <p:nvPr/>
          </p:nvGrpSpPr>
          <p:grpSpPr>
            <a:xfrm>
              <a:off x="2550780" y="1126077"/>
              <a:ext cx="691979" cy="670797"/>
              <a:chOff x="1052389" y="719705"/>
              <a:chExt cx="4934465" cy="975162"/>
            </a:xfrm>
          </p:grpSpPr>
          <p:sp>
            <p:nvSpPr>
              <p:cNvPr id="55" name="矩形 54"/>
              <p:cNvSpPr/>
              <p:nvPr/>
            </p:nvSpPr>
            <p:spPr>
              <a:xfrm>
                <a:off x="1052389" y="719705"/>
                <a:ext cx="4934465" cy="975162"/>
              </a:xfrm>
              <a:prstGeom prst="rect">
                <a:avLst/>
              </a:prstGeom>
              <a:solidFill>
                <a:srgbClr val="D5161D"/>
              </a:solid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CN Regular" panose="020B0500000000000000" pitchFamily="34" charset="-128"/>
                  <a:ea typeface="Source Han Sans CN Regular" panose="020B0500000000000000" pitchFamily="34" charset="-128"/>
                </a:endParaRPr>
              </a:p>
            </p:txBody>
          </p:sp>
          <p:sp>
            <p:nvSpPr>
              <p:cNvPr id="56" name="文本框 55"/>
              <p:cNvSpPr txBox="1"/>
              <p:nvPr/>
            </p:nvSpPr>
            <p:spPr>
              <a:xfrm>
                <a:off x="1270689" y="802394"/>
                <a:ext cx="4716165" cy="841727"/>
              </a:xfrm>
              <a:prstGeom prst="rect">
                <a:avLst/>
              </a:prstGeom>
              <a:noFill/>
            </p:spPr>
            <p:txBody>
              <a:bodyPr wrap="square" rtlCol="0" anchor="ctr">
                <a:spAutoFit/>
              </a:bodyPr>
              <a:lstStyle/>
              <a:p>
                <a:pPr algn="dist">
                  <a:lnSpc>
                    <a:spcPct val="150000"/>
                  </a:lnSpc>
                  <a:buFontTx/>
                  <a:buNone/>
                </a:pPr>
                <a:r>
                  <a:rPr lang="en-US" altLang="zh-CN" sz="2800">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05</a:t>
                </a:r>
              </a:p>
            </p:txBody>
          </p:sp>
        </p:grpSp>
      </p:grpSp>
      <p:grpSp>
        <p:nvGrpSpPr>
          <p:cNvPr id="59" name="组合 58"/>
          <p:cNvGrpSpPr/>
          <p:nvPr/>
        </p:nvGrpSpPr>
        <p:grpSpPr>
          <a:xfrm>
            <a:off x="3882233" y="4334902"/>
            <a:ext cx="7507620" cy="889271"/>
            <a:chOff x="2550780" y="1059023"/>
            <a:chExt cx="7507620" cy="818904"/>
          </a:xfrm>
        </p:grpSpPr>
        <p:grpSp>
          <p:nvGrpSpPr>
            <p:cNvPr id="60" name="组合 59"/>
            <p:cNvGrpSpPr/>
            <p:nvPr/>
          </p:nvGrpSpPr>
          <p:grpSpPr>
            <a:xfrm>
              <a:off x="3554626" y="1059023"/>
              <a:ext cx="6503774" cy="818904"/>
              <a:chOff x="1161535" y="766120"/>
              <a:chExt cx="4934465" cy="975216"/>
            </a:xfrm>
          </p:grpSpPr>
          <p:sp>
            <p:nvSpPr>
              <p:cNvPr id="64" name="矩形 63"/>
              <p:cNvSpPr/>
              <p:nvPr/>
            </p:nvSpPr>
            <p:spPr>
              <a:xfrm>
                <a:off x="1161535" y="766120"/>
                <a:ext cx="4934465" cy="975162"/>
              </a:xfrm>
              <a:prstGeom prst="rect">
                <a:avLst/>
              </a:prstGeom>
              <a:no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CN Regular" panose="020B0500000000000000" pitchFamily="34" charset="-128"/>
                  <a:ea typeface="Source Han Sans CN Regular" panose="020B0500000000000000" pitchFamily="34" charset="-128"/>
                </a:endParaRPr>
              </a:p>
            </p:txBody>
          </p:sp>
          <p:sp>
            <p:nvSpPr>
              <p:cNvPr id="65" name="文本框 64"/>
              <p:cNvSpPr txBox="1"/>
              <p:nvPr/>
            </p:nvSpPr>
            <p:spPr>
              <a:xfrm>
                <a:off x="1270685" y="782423"/>
                <a:ext cx="4716163" cy="958913"/>
              </a:xfrm>
              <a:prstGeom prst="rect">
                <a:avLst/>
              </a:prstGeom>
              <a:noFill/>
            </p:spPr>
            <p:txBody>
              <a:bodyPr wrap="square" rtlCol="0">
                <a:spAutoFit/>
              </a:bodyPr>
              <a:lstStyle/>
              <a:p>
                <a:pPr>
                  <a:lnSpc>
                    <a:spcPct val="150000"/>
                  </a:lnSpc>
                  <a:buFontTx/>
                  <a:buNone/>
                </a:pPr>
                <a:r>
                  <a:rPr lang="zh-CN" altLang="en-US"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在学校生活中，各民族同学之间要互相关心</a:t>
                </a:r>
                <a:r>
                  <a:rPr lang="en-US" altLang="zh-CN"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a:t>
                </a:r>
                <a:r>
                  <a:rPr lang="zh-CN" altLang="en-US"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互相帮助，积极宣传党和国家的民族政策等</a:t>
                </a:r>
              </a:p>
            </p:txBody>
          </p:sp>
        </p:grpSp>
        <p:grpSp>
          <p:nvGrpSpPr>
            <p:cNvPr id="61" name="组合 60"/>
            <p:cNvGrpSpPr/>
            <p:nvPr/>
          </p:nvGrpSpPr>
          <p:grpSpPr>
            <a:xfrm>
              <a:off x="2550780" y="1126077"/>
              <a:ext cx="691979" cy="670797"/>
              <a:chOff x="1052389" y="719705"/>
              <a:chExt cx="4934465" cy="975162"/>
            </a:xfrm>
          </p:grpSpPr>
          <p:sp>
            <p:nvSpPr>
              <p:cNvPr id="62" name="矩形 61"/>
              <p:cNvSpPr/>
              <p:nvPr/>
            </p:nvSpPr>
            <p:spPr>
              <a:xfrm>
                <a:off x="1052389" y="719705"/>
                <a:ext cx="4934465" cy="975162"/>
              </a:xfrm>
              <a:prstGeom prst="rect">
                <a:avLst/>
              </a:prstGeom>
              <a:solidFill>
                <a:srgbClr val="D5161D"/>
              </a:solid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CN Regular" panose="020B0500000000000000" pitchFamily="34" charset="-128"/>
                  <a:ea typeface="Source Han Sans CN Regular" panose="020B0500000000000000" pitchFamily="34" charset="-128"/>
                </a:endParaRPr>
              </a:p>
            </p:txBody>
          </p:sp>
          <p:sp>
            <p:nvSpPr>
              <p:cNvPr id="63" name="文本框 62"/>
              <p:cNvSpPr txBox="1"/>
              <p:nvPr/>
            </p:nvSpPr>
            <p:spPr>
              <a:xfrm>
                <a:off x="1270689" y="802394"/>
                <a:ext cx="4716165" cy="841727"/>
              </a:xfrm>
              <a:prstGeom prst="rect">
                <a:avLst/>
              </a:prstGeom>
              <a:noFill/>
            </p:spPr>
            <p:txBody>
              <a:bodyPr wrap="square" rtlCol="0" anchor="ctr">
                <a:spAutoFit/>
              </a:bodyPr>
              <a:lstStyle/>
              <a:p>
                <a:pPr algn="dist">
                  <a:lnSpc>
                    <a:spcPct val="150000"/>
                  </a:lnSpc>
                  <a:buFontTx/>
                  <a:buNone/>
                </a:pPr>
                <a:r>
                  <a:rPr lang="en-US" altLang="zh-CN" sz="2800">
                    <a:solidFill>
                      <a:schemeClr val="bg1"/>
                    </a:solidFill>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04</a:t>
                </a:r>
              </a:p>
            </p:txBody>
          </p:sp>
        </p:grpSp>
      </p:grpSp>
      <p:sp>
        <p:nvSpPr>
          <p:cNvPr id="67" name="文本框 66"/>
          <p:cNvSpPr txBox="1"/>
          <p:nvPr/>
        </p:nvSpPr>
        <p:spPr>
          <a:xfrm>
            <a:off x="983225" y="462383"/>
            <a:ext cx="2646878" cy="461665"/>
          </a:xfrm>
          <a:prstGeom prst="rect">
            <a:avLst/>
          </a:prstGeom>
          <a:noFill/>
        </p:spPr>
        <p:txBody>
          <a:bodyPr wrap="none" rtlCol="0">
            <a:spAutoFit/>
          </a:bodyPr>
          <a:lstStyle/>
          <a:p>
            <a:r>
              <a:rPr lang="zh-CN" altLang="en-US" sz="2400" b="1">
                <a:solidFill>
                  <a:srgbClr val="D5161D"/>
                </a:solidFill>
                <a:latin typeface="Source Han Sans CN Bold" panose="020B0500000000000000" pitchFamily="34" charset="-128"/>
                <a:ea typeface="Source Han Sans CN Bold" panose="020B0500000000000000" pitchFamily="34" charset="-128"/>
              </a:rPr>
              <a:t>如何维护民族团结</a:t>
            </a:r>
          </a:p>
        </p:txBody>
      </p:sp>
      <p:pic>
        <p:nvPicPr>
          <p:cNvPr id="3" name="图片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3584" y="1635122"/>
            <a:ext cx="4760495" cy="476049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38"/>
                                        </p:tgtEl>
                                        <p:attrNameLst>
                                          <p:attrName>style.visibility</p:attrName>
                                        </p:attrNameLst>
                                      </p:cBhvr>
                                      <p:to>
                                        <p:strVal val="visible"/>
                                      </p:to>
                                    </p:set>
                                    <p:anim calcmode="lin" valueType="num">
                                      <p:cBhvr additive="base">
                                        <p:cTn id="12" dur="500" fill="hold"/>
                                        <p:tgtEl>
                                          <p:spTgt spid="38"/>
                                        </p:tgtEl>
                                        <p:attrNameLst>
                                          <p:attrName>ppt_x</p:attrName>
                                        </p:attrNameLst>
                                      </p:cBhvr>
                                      <p:tavLst>
                                        <p:tav tm="0">
                                          <p:val>
                                            <p:strVal val="0-#ppt_w/2"/>
                                          </p:val>
                                        </p:tav>
                                        <p:tav tm="100000">
                                          <p:val>
                                            <p:strVal val="#ppt_x"/>
                                          </p:val>
                                        </p:tav>
                                      </p:tavLst>
                                    </p:anim>
                                    <p:anim calcmode="lin" valueType="num">
                                      <p:cBhvr additive="base">
                                        <p:cTn id="13" dur="500" fill="hold"/>
                                        <p:tgtEl>
                                          <p:spTgt spid="38"/>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nodeType="afterEffect">
                                  <p:stCondLst>
                                    <p:cond delay="0"/>
                                  </p:stCondLst>
                                  <p:childTnLst>
                                    <p:set>
                                      <p:cBhvr>
                                        <p:cTn id="16" dur="1" fill="hold">
                                          <p:stCondLst>
                                            <p:cond delay="0"/>
                                          </p:stCondLst>
                                        </p:cTn>
                                        <p:tgtEl>
                                          <p:spTgt spid="45"/>
                                        </p:tgtEl>
                                        <p:attrNameLst>
                                          <p:attrName>style.visibility</p:attrName>
                                        </p:attrNameLst>
                                      </p:cBhvr>
                                      <p:to>
                                        <p:strVal val="visible"/>
                                      </p:to>
                                    </p:set>
                                    <p:anim calcmode="lin" valueType="num">
                                      <p:cBhvr additive="base">
                                        <p:cTn id="17" dur="500" fill="hold"/>
                                        <p:tgtEl>
                                          <p:spTgt spid="45"/>
                                        </p:tgtEl>
                                        <p:attrNameLst>
                                          <p:attrName>ppt_x</p:attrName>
                                        </p:attrNameLst>
                                      </p:cBhvr>
                                      <p:tavLst>
                                        <p:tav tm="0">
                                          <p:val>
                                            <p:strVal val="0-#ppt_w/2"/>
                                          </p:val>
                                        </p:tav>
                                        <p:tav tm="100000">
                                          <p:val>
                                            <p:strVal val="#ppt_x"/>
                                          </p:val>
                                        </p:tav>
                                      </p:tavLst>
                                    </p:anim>
                                    <p:anim calcmode="lin" valueType="num">
                                      <p:cBhvr additive="base">
                                        <p:cTn id="18" dur="500" fill="hold"/>
                                        <p:tgtEl>
                                          <p:spTgt spid="45"/>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nodeType="afterEffect">
                                  <p:stCondLst>
                                    <p:cond delay="0"/>
                                  </p:stCondLst>
                                  <p:childTnLst>
                                    <p:set>
                                      <p:cBhvr>
                                        <p:cTn id="21" dur="1" fill="hold">
                                          <p:stCondLst>
                                            <p:cond delay="0"/>
                                          </p:stCondLst>
                                        </p:cTn>
                                        <p:tgtEl>
                                          <p:spTgt spid="52"/>
                                        </p:tgtEl>
                                        <p:attrNameLst>
                                          <p:attrName>style.visibility</p:attrName>
                                        </p:attrNameLst>
                                      </p:cBhvr>
                                      <p:to>
                                        <p:strVal val="visible"/>
                                      </p:to>
                                    </p:set>
                                    <p:anim calcmode="lin" valueType="num">
                                      <p:cBhvr additive="base">
                                        <p:cTn id="22" dur="500" fill="hold"/>
                                        <p:tgtEl>
                                          <p:spTgt spid="52"/>
                                        </p:tgtEl>
                                        <p:attrNameLst>
                                          <p:attrName>ppt_x</p:attrName>
                                        </p:attrNameLst>
                                      </p:cBhvr>
                                      <p:tavLst>
                                        <p:tav tm="0">
                                          <p:val>
                                            <p:strVal val="0-#ppt_w/2"/>
                                          </p:val>
                                        </p:tav>
                                        <p:tav tm="100000">
                                          <p:val>
                                            <p:strVal val="#ppt_x"/>
                                          </p:val>
                                        </p:tav>
                                      </p:tavLst>
                                    </p:anim>
                                    <p:anim calcmode="lin" valueType="num">
                                      <p:cBhvr additive="base">
                                        <p:cTn id="23" dur="500" fill="hold"/>
                                        <p:tgtEl>
                                          <p:spTgt spid="52"/>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2" presetClass="entr" presetSubtype="8" fill="hold" nodeType="afterEffect">
                                  <p:stCondLst>
                                    <p:cond delay="0"/>
                                  </p:stCondLst>
                                  <p:childTnLst>
                                    <p:set>
                                      <p:cBhvr>
                                        <p:cTn id="26" dur="1" fill="hold">
                                          <p:stCondLst>
                                            <p:cond delay="0"/>
                                          </p:stCondLst>
                                        </p:cTn>
                                        <p:tgtEl>
                                          <p:spTgt spid="59"/>
                                        </p:tgtEl>
                                        <p:attrNameLst>
                                          <p:attrName>style.visibility</p:attrName>
                                        </p:attrNameLst>
                                      </p:cBhvr>
                                      <p:to>
                                        <p:strVal val="visible"/>
                                      </p:to>
                                    </p:set>
                                    <p:anim calcmode="lin" valueType="num">
                                      <p:cBhvr additive="base">
                                        <p:cTn id="27" dur="500" fill="hold"/>
                                        <p:tgtEl>
                                          <p:spTgt spid="59"/>
                                        </p:tgtEl>
                                        <p:attrNameLst>
                                          <p:attrName>ppt_x</p:attrName>
                                        </p:attrNameLst>
                                      </p:cBhvr>
                                      <p:tavLst>
                                        <p:tav tm="0">
                                          <p:val>
                                            <p:strVal val="0-#ppt_w/2"/>
                                          </p:val>
                                        </p:tav>
                                        <p:tav tm="100000">
                                          <p:val>
                                            <p:strVal val="#ppt_x"/>
                                          </p:val>
                                        </p:tav>
                                      </p:tavLst>
                                    </p:anim>
                                    <p:anim calcmode="lin" valueType="num">
                                      <p:cBhvr additive="base">
                                        <p:cTn id="28" dur="500" fill="hold"/>
                                        <p:tgtEl>
                                          <p:spTgt spid="5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tretch>
            <a:fillRect/>
          </a:stretch>
        </a:blipFill>
        <a:effectLst/>
      </p:bgPr>
    </p:bg>
    <p:spTree>
      <p:nvGrpSpPr>
        <p:cNvPr id="1" name=""/>
        <p:cNvGrpSpPr/>
        <p:nvPr/>
      </p:nvGrpSpPr>
      <p:grpSpPr>
        <a:xfrm>
          <a:off x="0" y="0"/>
          <a:ext cx="0" cy="0"/>
          <a:chOff x="0" y="0"/>
          <a:chExt cx="0" cy="0"/>
        </a:xfrm>
      </p:grpSpPr>
      <p:cxnSp>
        <p:nvCxnSpPr>
          <p:cNvPr id="12" name="直接连接符 11"/>
          <p:cNvCxnSpPr/>
          <p:nvPr/>
        </p:nvCxnSpPr>
        <p:spPr>
          <a:xfrm flipH="1">
            <a:off x="4071660" y="2630905"/>
            <a:ext cx="0" cy="883446"/>
          </a:xfrm>
          <a:prstGeom prst="line">
            <a:avLst/>
          </a:prstGeom>
          <a:ln>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H="1">
            <a:off x="7774004" y="2630905"/>
            <a:ext cx="0" cy="883446"/>
          </a:xfrm>
          <a:prstGeom prst="line">
            <a:avLst/>
          </a:prstGeom>
          <a:ln>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6" name="文本框 15"/>
          <p:cNvSpPr txBox="1"/>
          <p:nvPr/>
        </p:nvSpPr>
        <p:spPr>
          <a:xfrm>
            <a:off x="1942684" y="2306777"/>
            <a:ext cx="1136822" cy="1015663"/>
          </a:xfrm>
          <a:prstGeom prst="rect">
            <a:avLst/>
          </a:prstGeom>
          <a:noFill/>
        </p:spPr>
        <p:txBody>
          <a:bodyPr wrap="square" rtlCol="0">
            <a:spAutoFit/>
          </a:bodyPr>
          <a:lstStyle/>
          <a:p>
            <a:pPr algn="dist"/>
            <a:r>
              <a:rPr lang="en-US" altLang="zh-CN" sz="6000" b="1">
                <a:solidFill>
                  <a:schemeClr val="accent4">
                    <a:lumMod val="40000"/>
                    <a:lumOff val="60000"/>
                  </a:schemeClr>
                </a:solidFill>
                <a:latin typeface="Source Han Sans CN Bold" panose="020B0500000000000000" pitchFamily="34" charset="-128"/>
                <a:ea typeface="Source Han Sans CN Bold" panose="020B0500000000000000" pitchFamily="34" charset="-128"/>
              </a:rPr>
              <a:t>01</a:t>
            </a:r>
            <a:endParaRPr lang="zh-CN" altLang="en-US" sz="6000" b="1">
              <a:solidFill>
                <a:schemeClr val="accent4">
                  <a:lumMod val="40000"/>
                  <a:lumOff val="60000"/>
                </a:schemeClr>
              </a:solidFill>
              <a:latin typeface="Source Han Sans CN Bold" panose="020B0500000000000000" pitchFamily="34" charset="-128"/>
              <a:ea typeface="Source Han Sans CN Bold" panose="020B0500000000000000" pitchFamily="34" charset="-128"/>
            </a:endParaRPr>
          </a:p>
        </p:txBody>
      </p:sp>
      <p:sp>
        <p:nvSpPr>
          <p:cNvPr id="17" name="矩形 16"/>
          <p:cNvSpPr/>
          <p:nvPr/>
        </p:nvSpPr>
        <p:spPr>
          <a:xfrm>
            <a:off x="1275870" y="3910263"/>
            <a:ext cx="2470449" cy="6049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accent4">
                    <a:lumMod val="40000"/>
                    <a:lumOff val="60000"/>
                  </a:schemeClr>
                </a:solidFill>
                <a:latin typeface="Source Han Sans CN Bold" panose="020B0500000000000000" pitchFamily="34" charset="-128"/>
                <a:ea typeface="Source Han Sans CN Bold" panose="020B0500000000000000" pitchFamily="34" charset="-128"/>
              </a:rPr>
              <a:t>认识我国的</a:t>
            </a:r>
            <a:endParaRPr lang="en-US" altLang="zh-CN" sz="2800" b="1" dirty="0">
              <a:solidFill>
                <a:schemeClr val="accent4">
                  <a:lumMod val="40000"/>
                  <a:lumOff val="60000"/>
                </a:schemeClr>
              </a:solidFill>
              <a:latin typeface="Source Han Sans CN Bold" panose="020B0500000000000000" pitchFamily="34" charset="-128"/>
              <a:ea typeface="Source Han Sans CN Bold" panose="020B0500000000000000" pitchFamily="34" charset="-128"/>
            </a:endParaRPr>
          </a:p>
          <a:p>
            <a:pPr algn="ctr"/>
            <a:r>
              <a:rPr lang="zh-CN" altLang="en-US" sz="2800" b="1" dirty="0">
                <a:solidFill>
                  <a:schemeClr val="accent4">
                    <a:lumMod val="40000"/>
                    <a:lumOff val="60000"/>
                  </a:schemeClr>
                </a:solidFill>
                <a:latin typeface="Source Han Sans CN Bold" panose="020B0500000000000000" pitchFamily="34" charset="-128"/>
                <a:ea typeface="Source Han Sans CN Bold" panose="020B0500000000000000" pitchFamily="34" charset="-128"/>
              </a:rPr>
              <a:t>民族政策</a:t>
            </a:r>
          </a:p>
        </p:txBody>
      </p:sp>
      <p:sp>
        <p:nvSpPr>
          <p:cNvPr id="18" name="文本框 17"/>
          <p:cNvSpPr txBox="1"/>
          <p:nvPr/>
        </p:nvSpPr>
        <p:spPr>
          <a:xfrm>
            <a:off x="5252926" y="2306777"/>
            <a:ext cx="1525726" cy="1015663"/>
          </a:xfrm>
          <a:prstGeom prst="rect">
            <a:avLst/>
          </a:prstGeom>
          <a:noFill/>
        </p:spPr>
        <p:txBody>
          <a:bodyPr wrap="square" rtlCol="0">
            <a:spAutoFit/>
          </a:bodyPr>
          <a:lstStyle/>
          <a:p>
            <a:pPr algn="ctr"/>
            <a:r>
              <a:rPr lang="en-US" altLang="zh-CN" sz="6000" b="1">
                <a:solidFill>
                  <a:schemeClr val="accent4">
                    <a:lumMod val="40000"/>
                    <a:lumOff val="60000"/>
                  </a:schemeClr>
                </a:solidFill>
                <a:latin typeface="Source Han Sans CN Bold" panose="020B0500000000000000" pitchFamily="34" charset="-128"/>
                <a:ea typeface="Source Han Sans CN Bold" panose="020B0500000000000000" pitchFamily="34" charset="-128"/>
              </a:rPr>
              <a:t>02</a:t>
            </a:r>
            <a:endParaRPr lang="zh-CN" altLang="en-US" sz="6000" b="1">
              <a:solidFill>
                <a:schemeClr val="accent4">
                  <a:lumMod val="40000"/>
                  <a:lumOff val="60000"/>
                </a:schemeClr>
              </a:solidFill>
              <a:latin typeface="Source Han Sans CN Bold" panose="020B0500000000000000" pitchFamily="34" charset="-128"/>
              <a:ea typeface="Source Han Sans CN Bold" panose="020B0500000000000000" pitchFamily="34" charset="-128"/>
            </a:endParaRPr>
          </a:p>
        </p:txBody>
      </p:sp>
      <p:sp>
        <p:nvSpPr>
          <p:cNvPr id="19" name="矩形 18"/>
          <p:cNvSpPr/>
          <p:nvPr/>
        </p:nvSpPr>
        <p:spPr>
          <a:xfrm>
            <a:off x="4727607" y="3669632"/>
            <a:ext cx="2470449" cy="6049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a:solidFill>
                  <a:schemeClr val="accent4">
                    <a:lumMod val="40000"/>
                    <a:lumOff val="60000"/>
                  </a:schemeClr>
                </a:solidFill>
                <a:latin typeface="Source Han Sans CN Bold" panose="020B0500000000000000" pitchFamily="34" charset="-128"/>
                <a:ea typeface="Source Han Sans CN Bold" panose="020B0500000000000000" pitchFamily="34" charset="-128"/>
              </a:rPr>
              <a:t>听故事 学楷模</a:t>
            </a:r>
          </a:p>
        </p:txBody>
      </p:sp>
      <p:sp>
        <p:nvSpPr>
          <p:cNvPr id="20" name="文本框 19"/>
          <p:cNvSpPr txBox="1"/>
          <p:nvPr/>
        </p:nvSpPr>
        <p:spPr>
          <a:xfrm>
            <a:off x="8674363" y="2306777"/>
            <a:ext cx="1608767" cy="1015663"/>
          </a:xfrm>
          <a:prstGeom prst="rect">
            <a:avLst/>
          </a:prstGeom>
          <a:noFill/>
        </p:spPr>
        <p:txBody>
          <a:bodyPr wrap="square" rtlCol="0">
            <a:spAutoFit/>
          </a:bodyPr>
          <a:lstStyle/>
          <a:p>
            <a:pPr algn="ctr"/>
            <a:r>
              <a:rPr lang="en-US" altLang="zh-CN" sz="6000" b="1">
                <a:solidFill>
                  <a:schemeClr val="accent4">
                    <a:lumMod val="40000"/>
                    <a:lumOff val="60000"/>
                  </a:schemeClr>
                </a:solidFill>
                <a:latin typeface="Source Han Sans CN Bold" panose="020B0500000000000000" pitchFamily="34" charset="-128"/>
                <a:ea typeface="Source Han Sans CN Bold" panose="020B0500000000000000" pitchFamily="34" charset="-128"/>
              </a:rPr>
              <a:t>03</a:t>
            </a:r>
            <a:endParaRPr lang="zh-CN" altLang="en-US" sz="6000" b="1">
              <a:solidFill>
                <a:schemeClr val="accent4">
                  <a:lumMod val="40000"/>
                  <a:lumOff val="60000"/>
                </a:schemeClr>
              </a:solidFill>
              <a:latin typeface="Source Han Sans CN Bold" panose="020B0500000000000000" pitchFamily="34" charset="-128"/>
              <a:ea typeface="Source Han Sans CN Bold" panose="020B0500000000000000" pitchFamily="34" charset="-128"/>
            </a:endParaRPr>
          </a:p>
        </p:txBody>
      </p:sp>
      <p:sp>
        <p:nvSpPr>
          <p:cNvPr id="21" name="矩形 20"/>
          <p:cNvSpPr/>
          <p:nvPr/>
        </p:nvSpPr>
        <p:spPr>
          <a:xfrm>
            <a:off x="8243521" y="3910263"/>
            <a:ext cx="2470449" cy="6049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a:solidFill>
                  <a:schemeClr val="accent4">
                    <a:lumMod val="40000"/>
                    <a:lumOff val="60000"/>
                  </a:schemeClr>
                </a:solidFill>
                <a:latin typeface="Source Han Sans CN Bold" panose="020B0500000000000000" pitchFamily="34" charset="-128"/>
                <a:ea typeface="Source Han Sans CN Bold" panose="020B0500000000000000" pitchFamily="34" charset="-128"/>
              </a:rPr>
              <a:t>如何维护民族团结</a:t>
            </a:r>
          </a:p>
        </p:txBody>
      </p:sp>
      <p:sp>
        <p:nvSpPr>
          <p:cNvPr id="11" name="文本框 10"/>
          <p:cNvSpPr txBox="1"/>
          <p:nvPr/>
        </p:nvSpPr>
        <p:spPr>
          <a:xfrm>
            <a:off x="3991898" y="998220"/>
            <a:ext cx="4208203" cy="769441"/>
          </a:xfrm>
          <a:prstGeom prst="rect">
            <a:avLst/>
          </a:prstGeom>
          <a:noFill/>
        </p:spPr>
        <p:txBody>
          <a:bodyPr wrap="none" rtlCol="0">
            <a:spAutoFit/>
          </a:bodyPr>
          <a:lstStyle/>
          <a:p>
            <a:r>
              <a:rPr kumimoji="1" lang="zh-CN" altLang="en-US" sz="4400" b="1">
                <a:solidFill>
                  <a:schemeClr val="accent4">
                    <a:lumMod val="40000"/>
                    <a:lumOff val="60000"/>
                  </a:schemeClr>
                </a:solidFill>
                <a:latin typeface="Source Han Sans CN Bold" panose="020B0500000000000000" pitchFamily="34" charset="-128"/>
                <a:ea typeface="Source Han Sans CN Bold" panose="020B0500000000000000" pitchFamily="34" charset="-128"/>
              </a:rPr>
              <a:t>目录</a:t>
            </a:r>
            <a:r>
              <a:rPr kumimoji="1" lang="zh-CN" altLang="en-US" sz="4000" b="1">
                <a:solidFill>
                  <a:schemeClr val="accent4">
                    <a:lumMod val="40000"/>
                    <a:lumOff val="60000"/>
                  </a:schemeClr>
                </a:solidFill>
                <a:latin typeface="Source Han Sans CN Bold" panose="020B0500000000000000" pitchFamily="34" charset="-128"/>
                <a:ea typeface="Source Han Sans CN Bold" panose="020B0500000000000000" pitchFamily="34" charset="-128"/>
              </a:rPr>
              <a:t> </a:t>
            </a:r>
            <a:r>
              <a:rPr kumimoji="1" lang="en-US" altLang="zh-CN" sz="4000" b="1">
                <a:solidFill>
                  <a:schemeClr val="accent4">
                    <a:lumMod val="40000"/>
                    <a:lumOff val="60000"/>
                  </a:schemeClr>
                </a:solidFill>
                <a:latin typeface="Source Han Sans CN Bold" panose="020B0500000000000000" pitchFamily="34" charset="-128"/>
                <a:ea typeface="Source Han Sans CN Bold" panose="020B0500000000000000" pitchFamily="34" charset="-128"/>
              </a:rPr>
              <a:t>CONTENTS</a:t>
            </a:r>
            <a:endParaRPr kumimoji="1" lang="zh-CN" altLang="en-US" sz="4000" b="1">
              <a:solidFill>
                <a:schemeClr val="accent4">
                  <a:lumMod val="40000"/>
                  <a:lumOff val="60000"/>
                </a:schemeClr>
              </a:solidFill>
              <a:latin typeface="Source Han Sans CN Bold" panose="020B0500000000000000" pitchFamily="34" charset="-128"/>
              <a:ea typeface="Source Han Sans CN Bold" panose="020B0500000000000000" pitchFamily="34" charset="-128"/>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par>
                                <p:cTn id="8" presetID="3" presetClass="entr" presetSubtype="1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linds(horizontal)">
                                      <p:cBhvr>
                                        <p:cTn id="10" dur="500"/>
                                        <p:tgtEl>
                                          <p:spTgt spid="1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linds(horizontal)">
                                      <p:cBhvr>
                                        <p:cTn id="13" dur="500"/>
                                        <p:tgtEl>
                                          <p:spTgt spid="16"/>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blinds(horizontal)">
                                      <p:cBhvr>
                                        <p:cTn id="16" dur="500"/>
                                        <p:tgtEl>
                                          <p:spTgt spid="17"/>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blinds(horizontal)">
                                      <p:cBhvr>
                                        <p:cTn id="19" dur="500"/>
                                        <p:tgtEl>
                                          <p:spTgt spid="18"/>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linds(horizontal)">
                                      <p:cBhvr>
                                        <p:cTn id="22" dur="500"/>
                                        <p:tgtEl>
                                          <p:spTgt spid="19"/>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blinds(horizontal)">
                                      <p:cBhvr>
                                        <p:cTn id="25" dur="500"/>
                                        <p:tgtEl>
                                          <p:spTgt spid="20"/>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blinds(horizontal)">
                                      <p:cBhvr>
                                        <p:cTn id="2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20" grpId="0"/>
      <p:bldP spid="2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983225" y="462383"/>
            <a:ext cx="2646878" cy="461665"/>
          </a:xfrm>
          <a:prstGeom prst="rect">
            <a:avLst/>
          </a:prstGeom>
          <a:noFill/>
        </p:spPr>
        <p:txBody>
          <a:bodyPr wrap="none" rtlCol="0">
            <a:spAutoFit/>
          </a:bodyPr>
          <a:lstStyle/>
          <a:p>
            <a:r>
              <a:rPr lang="zh-CN" altLang="en-US" sz="2400" b="1">
                <a:solidFill>
                  <a:srgbClr val="D5161D"/>
                </a:solidFill>
                <a:latin typeface="Source Han Sans CN Bold" panose="020B0500000000000000" pitchFamily="34" charset="-128"/>
                <a:ea typeface="Source Han Sans CN Bold" panose="020B0500000000000000" pitchFamily="34" charset="-128"/>
              </a:rPr>
              <a:t>如何维护民族团结</a:t>
            </a:r>
          </a:p>
        </p:txBody>
      </p:sp>
      <p:sp>
        <p:nvSpPr>
          <p:cNvPr id="2" name="文本框 1"/>
          <p:cNvSpPr txBox="1"/>
          <p:nvPr/>
        </p:nvSpPr>
        <p:spPr>
          <a:xfrm>
            <a:off x="5938655" y="1489839"/>
            <a:ext cx="5101075" cy="4613892"/>
          </a:xfrm>
          <a:prstGeom prst="rect">
            <a:avLst/>
          </a:prstGeom>
          <a:noFill/>
        </p:spPr>
        <p:txBody>
          <a:bodyPr wrap="none" rtlCol="0">
            <a:spAutoFit/>
          </a:bodyPr>
          <a:lstStyle/>
          <a:p>
            <a:pPr algn="ctr">
              <a:lnSpc>
                <a:spcPct val="150000"/>
              </a:lnSpc>
              <a:buFontTx/>
              <a:buNone/>
            </a:pPr>
            <a: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t>花红你是哪一朵？柳绿我是哪一棵？</a:t>
            </a:r>
          </a:p>
          <a:p>
            <a:pPr algn="ctr">
              <a:lnSpc>
                <a:spcPct val="150000"/>
              </a:lnSpc>
              <a:buFontTx/>
              <a:buNone/>
            </a:pPr>
            <a: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t>不用我来问，不用你来说 ，花红柳绿都是春色。</a:t>
            </a:r>
          </a:p>
          <a:p>
            <a:pPr algn="ctr">
              <a:lnSpc>
                <a:spcPct val="150000"/>
              </a:lnSpc>
              <a:buFontTx/>
              <a:buNone/>
            </a:pPr>
            <a: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t>山青你是哪一座？水秀我是哪条河？</a:t>
            </a:r>
          </a:p>
          <a:p>
            <a:pPr algn="ctr">
              <a:lnSpc>
                <a:spcPct val="150000"/>
              </a:lnSpc>
              <a:buFontTx/>
              <a:buNone/>
            </a:pPr>
            <a: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t>不用你来问 ，不用我来说，山清水秀都是欢歌。</a:t>
            </a:r>
          </a:p>
          <a:p>
            <a:pPr algn="ctr">
              <a:lnSpc>
                <a:spcPct val="150000"/>
              </a:lnSpc>
              <a:buFontTx/>
              <a:buNone/>
            </a:pPr>
            <a: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t>家是一个家 ，国是大中国。</a:t>
            </a:r>
          </a:p>
          <a:p>
            <a:pPr algn="ctr">
              <a:lnSpc>
                <a:spcPct val="150000"/>
              </a:lnSpc>
              <a:buFontTx/>
              <a:buNone/>
            </a:pPr>
            <a: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t>家和万事兴 ，有你也有我。</a:t>
            </a:r>
          </a:p>
          <a:p>
            <a:pPr algn="ctr">
              <a:lnSpc>
                <a:spcPct val="150000"/>
              </a:lnSpc>
              <a:buFontTx/>
              <a:buNone/>
            </a:pPr>
            <a: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t>家是一个家 ，国是大中国。</a:t>
            </a:r>
          </a:p>
          <a:p>
            <a:pPr algn="ctr">
              <a:lnSpc>
                <a:spcPct val="150000"/>
              </a:lnSpc>
              <a:buFontTx/>
              <a:buNone/>
            </a:pPr>
            <a: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t>都是一家人 ，不分你和我。</a:t>
            </a:r>
          </a:p>
          <a:p>
            <a:pPr algn="ctr">
              <a:lnSpc>
                <a:spcPct val="150000"/>
              </a:lnSpc>
              <a:buFontTx/>
              <a:buNone/>
            </a:pPr>
            <a: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t>相扶风雨中， 危难见真情。</a:t>
            </a:r>
          </a:p>
          <a:p>
            <a:pPr algn="ctr">
              <a:lnSpc>
                <a:spcPct val="150000"/>
              </a:lnSpc>
              <a:buFontTx/>
              <a:buNone/>
            </a:pPr>
            <a: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t>疾风知劲草 ，烈火炼真金，你我一家人 ，爱</a:t>
            </a:r>
          </a:p>
          <a:p>
            <a:pPr algn="ctr">
              <a:lnSpc>
                <a:spcPct val="150000"/>
              </a:lnSpc>
              <a:buFontTx/>
              <a:buNone/>
            </a:pPr>
            <a:r>
              <a:rPr lang="zh-CN" altLang="en-US">
                <a:solidFill>
                  <a:schemeClr val="tx1">
                    <a:lumMod val="75000"/>
                    <a:lumOff val="25000"/>
                  </a:schemeClr>
                </a:solidFill>
                <a:latin typeface="Source Han Sans CN Regular" panose="020B0500000000000000" pitchFamily="34" charset="-128"/>
                <a:ea typeface="Source Han Sans CN Regular" panose="020B0500000000000000" pitchFamily="34" charset="-128"/>
              </a:rPr>
              <a:t>才那样深。你我一家人 情才那样真。</a:t>
            </a:r>
          </a:p>
        </p:txBody>
      </p:sp>
      <p:sp>
        <p:nvSpPr>
          <p:cNvPr id="6" name="文本框 5"/>
          <p:cNvSpPr txBox="1"/>
          <p:nvPr/>
        </p:nvSpPr>
        <p:spPr>
          <a:xfrm>
            <a:off x="1152270" y="2021305"/>
            <a:ext cx="2929007" cy="707886"/>
          </a:xfrm>
          <a:prstGeom prst="rect">
            <a:avLst/>
          </a:prstGeom>
          <a:noFill/>
        </p:spPr>
        <p:txBody>
          <a:bodyPr wrap="none" rtlCol="0">
            <a:spAutoFit/>
          </a:bodyPr>
          <a:lstStyle/>
          <a:p>
            <a:r>
              <a:rPr lang="zh-CN" altLang="zh-CN" sz="4000">
                <a:solidFill>
                  <a:srgbClr val="D5161D"/>
                </a:solidFill>
                <a:effectLst>
                  <a:outerShdw blurRad="38100" dist="38100" dir="2700000" algn="tl" rotWithShape="0">
                    <a:srgbClr val="000000">
                      <a:alpha val="43000"/>
                    </a:srgbClr>
                  </a:outerShdw>
                </a:effectLst>
                <a:latin typeface="Source Han Sans CN Regular" panose="020B0500000000000000" pitchFamily="34" charset="-128"/>
                <a:ea typeface="Source Han Sans CN Regular" panose="020B0500000000000000" pitchFamily="34" charset="-128"/>
              </a:rPr>
              <a:t>民  族  歌  曲</a:t>
            </a:r>
            <a:endParaRPr lang="zh-CN" altLang="zh-CN" sz="4000">
              <a:solidFill>
                <a:srgbClr val="D5161D"/>
              </a:solidFill>
              <a:latin typeface="Source Han Sans CN Regular" panose="020B0500000000000000" pitchFamily="34" charset="-128"/>
              <a:ea typeface="Source Han Sans CN Regular" panose="020B0500000000000000" pitchFamily="34" charset="-128"/>
            </a:endParaRPr>
          </a:p>
        </p:txBody>
      </p:sp>
      <p:pic>
        <p:nvPicPr>
          <p:cNvPr id="8" name="图片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76482" y="2729191"/>
            <a:ext cx="4769286" cy="3711372"/>
          </a:xfrm>
          <a:prstGeom prst="rect">
            <a:avLst/>
          </a:prstGeom>
        </p:spPr>
      </p:pic>
    </p:spTree>
  </p:cSld>
  <p:clrMapOvr>
    <a:masterClrMapping/>
  </p:clrMapOvr>
  <p:transition spd="slow" advTm="3000">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464081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2518844" y="2648452"/>
            <a:ext cx="7667659" cy="1015663"/>
          </a:xfrm>
          <a:prstGeom prst="rect">
            <a:avLst/>
          </a:prstGeom>
          <a:noFill/>
        </p:spPr>
        <p:txBody>
          <a:bodyPr wrap="square" rtlCol="0">
            <a:spAutoFit/>
          </a:bodyPr>
          <a:lstStyle/>
          <a:p>
            <a:pPr algn="dist"/>
            <a:r>
              <a:rPr lang="zh-CN" altLang="en-US" sz="6000" b="1" dirty="0">
                <a:solidFill>
                  <a:schemeClr val="accent4">
                    <a:lumMod val="40000"/>
                    <a:lumOff val="60000"/>
                  </a:schemeClr>
                </a:solidFill>
                <a:latin typeface="Source Han Sans CN Bold" panose="020B0500000000000000" pitchFamily="34" charset="-128"/>
                <a:ea typeface="Source Han Sans CN Bold" panose="020B0500000000000000" pitchFamily="34" charset="-128"/>
              </a:rPr>
              <a:t>认识我国的民族政策</a:t>
            </a:r>
          </a:p>
        </p:txBody>
      </p:sp>
      <p:sp>
        <p:nvSpPr>
          <p:cNvPr id="3" name="文本框 2"/>
          <p:cNvSpPr txBox="1"/>
          <p:nvPr/>
        </p:nvSpPr>
        <p:spPr>
          <a:xfrm>
            <a:off x="5230411" y="1786678"/>
            <a:ext cx="2244525" cy="707886"/>
          </a:xfrm>
          <a:prstGeom prst="rect">
            <a:avLst/>
          </a:prstGeom>
          <a:noFill/>
        </p:spPr>
        <p:txBody>
          <a:bodyPr wrap="none" rtlCol="0">
            <a:spAutoFit/>
          </a:bodyPr>
          <a:lstStyle/>
          <a:p>
            <a:r>
              <a:rPr kumimoji="1" lang="en-US" altLang="zh-CN" sz="4000" b="1">
                <a:solidFill>
                  <a:schemeClr val="accent4">
                    <a:lumMod val="40000"/>
                    <a:lumOff val="60000"/>
                  </a:schemeClr>
                </a:solidFill>
                <a:latin typeface="Source Han Sans CN Bold" panose="020B0500000000000000" pitchFamily="34" charset="-128"/>
                <a:ea typeface="Source Han Sans CN Bold" panose="020B0500000000000000" pitchFamily="34" charset="-128"/>
              </a:rPr>
              <a:t>PART</a:t>
            </a:r>
            <a:r>
              <a:rPr kumimoji="1" lang="zh-CN" altLang="en-US" sz="4000" b="1">
                <a:solidFill>
                  <a:schemeClr val="accent4">
                    <a:lumMod val="40000"/>
                    <a:lumOff val="60000"/>
                  </a:schemeClr>
                </a:solidFill>
                <a:latin typeface="Source Han Sans CN Bold" panose="020B0500000000000000" pitchFamily="34" charset="-128"/>
                <a:ea typeface="Source Han Sans CN Bold" panose="020B0500000000000000" pitchFamily="34" charset="-128"/>
              </a:rPr>
              <a:t> </a:t>
            </a:r>
            <a:r>
              <a:rPr kumimoji="1" lang="en-US" altLang="zh-CN" sz="4000" b="1">
                <a:solidFill>
                  <a:schemeClr val="accent4">
                    <a:lumMod val="40000"/>
                    <a:lumOff val="60000"/>
                  </a:schemeClr>
                </a:solidFill>
                <a:latin typeface="Source Han Sans CN Bold" panose="020B0500000000000000" pitchFamily="34" charset="-128"/>
                <a:ea typeface="Source Han Sans CN Bold" panose="020B0500000000000000" pitchFamily="34" charset="-128"/>
              </a:rPr>
              <a:t>01</a:t>
            </a:r>
            <a:endParaRPr kumimoji="1" lang="zh-CN" altLang="en-US" sz="4000" b="1">
              <a:solidFill>
                <a:schemeClr val="accent4">
                  <a:lumMod val="40000"/>
                  <a:lumOff val="60000"/>
                </a:schemeClr>
              </a:solidFill>
              <a:latin typeface="Source Han Sans CN Bold" panose="020B0500000000000000" pitchFamily="34" charset="-128"/>
              <a:ea typeface="Source Han Sans CN Bold" panose="020B0500000000000000" pitchFamily="34" charset="-128"/>
            </a:endParaRPr>
          </a:p>
        </p:txBody>
      </p:sp>
      <p:sp>
        <p:nvSpPr>
          <p:cNvPr id="4" name="文本框 3"/>
          <p:cNvSpPr txBox="1"/>
          <p:nvPr/>
        </p:nvSpPr>
        <p:spPr>
          <a:xfrm>
            <a:off x="2518844" y="3664115"/>
            <a:ext cx="7667658" cy="514756"/>
          </a:xfrm>
          <a:prstGeom prst="rect">
            <a:avLst/>
          </a:prstGeom>
          <a:noFill/>
        </p:spPr>
        <p:txBody>
          <a:bodyPr wrap="square" rtlCol="0">
            <a:spAutoFit/>
          </a:bodyPr>
          <a:lstStyle/>
          <a:p>
            <a:pPr algn="ctr">
              <a:lnSpc>
                <a:spcPct val="150000"/>
              </a:lnSpc>
            </a:pPr>
            <a:r>
              <a:rPr lang="en-GB" altLang="zh-CN" sz="1000">
                <a:solidFill>
                  <a:schemeClr val="accent4">
                    <a:lumMod val="40000"/>
                    <a:lumOff val="60000"/>
                  </a:schemeClr>
                </a:solidFill>
                <a:latin typeface="Source Han Sans CN Regular" panose="020B0500000000000000" pitchFamily="34" charset="-128"/>
                <a:ea typeface="Source Han Sans CN Regular" panose="020B0500000000000000" pitchFamily="34" charset="-128"/>
              </a:rPr>
              <a:t>your content is entered here, or by copying your text, select paste in this box and choose to retain only text. your content is typed here, or by copying your text, select paste in this box.</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1147509" y="1998315"/>
            <a:ext cx="2594683" cy="3425706"/>
          </a:xfrm>
          <a:prstGeom prst="rect">
            <a:avLst/>
          </a:prstGeom>
          <a:solidFill>
            <a:srgbClr val="D5161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r>
              <a:rPr lang="zh-CN" altLang="en-US" sz="3200" dirty="0">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马克思主义“五观”</a:t>
            </a:r>
          </a:p>
        </p:txBody>
      </p:sp>
      <p:grpSp>
        <p:nvGrpSpPr>
          <p:cNvPr id="29" name="组合 28"/>
          <p:cNvGrpSpPr/>
          <p:nvPr/>
        </p:nvGrpSpPr>
        <p:grpSpPr>
          <a:xfrm>
            <a:off x="4048864" y="1998314"/>
            <a:ext cx="4094272" cy="509172"/>
            <a:chOff x="4201988" y="695416"/>
            <a:chExt cx="4094272" cy="682783"/>
          </a:xfrm>
          <a:effectLst/>
        </p:grpSpPr>
        <p:sp>
          <p:nvSpPr>
            <p:cNvPr id="26" name="矩形 25"/>
            <p:cNvSpPr/>
            <p:nvPr/>
          </p:nvSpPr>
          <p:spPr>
            <a:xfrm>
              <a:off x="4201988" y="695416"/>
              <a:ext cx="4094272" cy="658191"/>
            </a:xfrm>
            <a:prstGeom prst="rect">
              <a:avLst/>
            </a:prstGeom>
            <a:no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CN Regular" panose="020B0500000000000000" pitchFamily="34" charset="-128"/>
                <a:ea typeface="Source Han Sans CN Regular" panose="020B0500000000000000" pitchFamily="34" charset="-128"/>
              </a:endParaRPr>
            </a:p>
          </p:txBody>
        </p:sp>
        <p:sp>
          <p:nvSpPr>
            <p:cNvPr id="28" name="文本框 27"/>
            <p:cNvSpPr txBox="1"/>
            <p:nvPr/>
          </p:nvSpPr>
          <p:spPr>
            <a:xfrm>
              <a:off x="5168217" y="759121"/>
              <a:ext cx="2161813" cy="619078"/>
            </a:xfrm>
            <a:prstGeom prst="rect">
              <a:avLst/>
            </a:prstGeom>
            <a:noFill/>
          </p:spPr>
          <p:txBody>
            <a:bodyPr wrap="square" rtlCol="0">
              <a:spAutoFit/>
            </a:bodyPr>
            <a:lstStyle/>
            <a:p>
              <a:pPr algn="dist">
                <a:buFontTx/>
                <a:buNone/>
              </a:pPr>
              <a:r>
                <a:rPr lang="zh-CN" altLang="en-US" sz="2400" dirty="0">
                  <a:solidFill>
                    <a:schemeClr val="tx1">
                      <a:lumMod val="75000"/>
                      <a:lumOff val="25000"/>
                    </a:schemeClr>
                  </a:solidFill>
                  <a:latin typeface="Source Han Sans CN Regular" panose="020B0500000000000000" pitchFamily="34" charset="-128"/>
                  <a:ea typeface="Source Han Sans CN Regular" panose="020B0500000000000000" pitchFamily="34" charset="-128"/>
                </a:rPr>
                <a:t>国家观</a:t>
              </a:r>
            </a:p>
          </p:txBody>
        </p:sp>
      </p:grpSp>
      <p:grpSp>
        <p:nvGrpSpPr>
          <p:cNvPr id="30" name="组合 29"/>
          <p:cNvGrpSpPr/>
          <p:nvPr/>
        </p:nvGrpSpPr>
        <p:grpSpPr>
          <a:xfrm>
            <a:off x="4048864" y="2713693"/>
            <a:ext cx="4094272" cy="509172"/>
            <a:chOff x="4201988" y="695416"/>
            <a:chExt cx="4094272" cy="682783"/>
          </a:xfrm>
          <a:effectLst/>
        </p:grpSpPr>
        <p:sp>
          <p:nvSpPr>
            <p:cNvPr id="31" name="矩形 30"/>
            <p:cNvSpPr/>
            <p:nvPr/>
          </p:nvSpPr>
          <p:spPr>
            <a:xfrm>
              <a:off x="4201988" y="695416"/>
              <a:ext cx="4094272" cy="658191"/>
            </a:xfrm>
            <a:prstGeom prst="rect">
              <a:avLst/>
            </a:prstGeom>
            <a:no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CN Regular" panose="020B0500000000000000" pitchFamily="34" charset="-128"/>
                <a:ea typeface="Source Han Sans CN Regular" panose="020B0500000000000000" pitchFamily="34" charset="-128"/>
              </a:endParaRPr>
            </a:p>
          </p:txBody>
        </p:sp>
        <p:sp>
          <p:nvSpPr>
            <p:cNvPr id="32" name="文本框 31"/>
            <p:cNvSpPr txBox="1"/>
            <p:nvPr/>
          </p:nvSpPr>
          <p:spPr>
            <a:xfrm>
              <a:off x="5168217" y="759121"/>
              <a:ext cx="2161813" cy="619078"/>
            </a:xfrm>
            <a:prstGeom prst="rect">
              <a:avLst/>
            </a:prstGeom>
            <a:noFill/>
          </p:spPr>
          <p:txBody>
            <a:bodyPr wrap="square" rtlCol="0">
              <a:spAutoFit/>
            </a:bodyPr>
            <a:lstStyle/>
            <a:p>
              <a:pPr algn="dist">
                <a:buFontTx/>
                <a:buNone/>
              </a:pPr>
              <a:r>
                <a:rPr lang="zh-CN" altLang="en-US" sz="2400">
                  <a:solidFill>
                    <a:schemeClr val="tx1">
                      <a:lumMod val="75000"/>
                      <a:lumOff val="25000"/>
                    </a:schemeClr>
                  </a:solidFill>
                  <a:latin typeface="Source Han Sans CN Regular" panose="020B0500000000000000" pitchFamily="34" charset="-128"/>
                  <a:ea typeface="Source Han Sans CN Regular" panose="020B0500000000000000" pitchFamily="34" charset="-128"/>
                </a:rPr>
                <a:t>民族观</a:t>
              </a:r>
            </a:p>
          </p:txBody>
        </p:sp>
      </p:grpSp>
      <p:grpSp>
        <p:nvGrpSpPr>
          <p:cNvPr id="33" name="组合 32"/>
          <p:cNvGrpSpPr/>
          <p:nvPr/>
        </p:nvGrpSpPr>
        <p:grpSpPr>
          <a:xfrm>
            <a:off x="4048864" y="3447411"/>
            <a:ext cx="4094272" cy="509172"/>
            <a:chOff x="4201988" y="695416"/>
            <a:chExt cx="4094272" cy="682783"/>
          </a:xfrm>
          <a:effectLst/>
        </p:grpSpPr>
        <p:sp>
          <p:nvSpPr>
            <p:cNvPr id="34" name="矩形 33"/>
            <p:cNvSpPr/>
            <p:nvPr/>
          </p:nvSpPr>
          <p:spPr>
            <a:xfrm>
              <a:off x="4201988" y="695416"/>
              <a:ext cx="4094272" cy="658191"/>
            </a:xfrm>
            <a:prstGeom prst="rect">
              <a:avLst/>
            </a:prstGeom>
            <a:no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CN Regular" panose="020B0500000000000000" pitchFamily="34" charset="-128"/>
                <a:ea typeface="Source Han Sans CN Regular" panose="020B0500000000000000" pitchFamily="34" charset="-128"/>
              </a:endParaRPr>
            </a:p>
          </p:txBody>
        </p:sp>
        <p:sp>
          <p:nvSpPr>
            <p:cNvPr id="35" name="文本框 34"/>
            <p:cNvSpPr txBox="1"/>
            <p:nvPr/>
          </p:nvSpPr>
          <p:spPr>
            <a:xfrm>
              <a:off x="5168217" y="759121"/>
              <a:ext cx="2161813" cy="619078"/>
            </a:xfrm>
            <a:prstGeom prst="rect">
              <a:avLst/>
            </a:prstGeom>
            <a:noFill/>
          </p:spPr>
          <p:txBody>
            <a:bodyPr wrap="square" rtlCol="0">
              <a:spAutoFit/>
            </a:bodyPr>
            <a:lstStyle/>
            <a:p>
              <a:pPr algn="dist">
                <a:buFontTx/>
                <a:buNone/>
              </a:pPr>
              <a:r>
                <a:rPr lang="zh-CN" altLang="en-US" sz="2400">
                  <a:solidFill>
                    <a:schemeClr val="tx1">
                      <a:lumMod val="75000"/>
                      <a:lumOff val="25000"/>
                    </a:schemeClr>
                  </a:solidFill>
                  <a:latin typeface="Source Han Sans CN Regular" panose="020B0500000000000000" pitchFamily="34" charset="-128"/>
                  <a:ea typeface="Source Han Sans CN Regular" panose="020B0500000000000000" pitchFamily="34" charset="-128"/>
                </a:rPr>
                <a:t>历史观</a:t>
              </a:r>
            </a:p>
          </p:txBody>
        </p:sp>
      </p:grpSp>
      <p:grpSp>
        <p:nvGrpSpPr>
          <p:cNvPr id="36" name="组合 35"/>
          <p:cNvGrpSpPr/>
          <p:nvPr/>
        </p:nvGrpSpPr>
        <p:grpSpPr>
          <a:xfrm>
            <a:off x="4048864" y="4181129"/>
            <a:ext cx="4094272" cy="509172"/>
            <a:chOff x="4201988" y="695416"/>
            <a:chExt cx="4094272" cy="682783"/>
          </a:xfrm>
          <a:effectLst/>
        </p:grpSpPr>
        <p:sp>
          <p:nvSpPr>
            <p:cNvPr id="37" name="矩形 36"/>
            <p:cNvSpPr/>
            <p:nvPr/>
          </p:nvSpPr>
          <p:spPr>
            <a:xfrm>
              <a:off x="4201988" y="695416"/>
              <a:ext cx="4094272" cy="658191"/>
            </a:xfrm>
            <a:prstGeom prst="rect">
              <a:avLst/>
            </a:prstGeom>
            <a:no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CN Regular" panose="020B0500000000000000" pitchFamily="34" charset="-128"/>
                <a:ea typeface="Source Han Sans CN Regular" panose="020B0500000000000000" pitchFamily="34" charset="-128"/>
              </a:endParaRPr>
            </a:p>
          </p:txBody>
        </p:sp>
        <p:sp>
          <p:nvSpPr>
            <p:cNvPr id="38" name="文本框 37"/>
            <p:cNvSpPr txBox="1"/>
            <p:nvPr/>
          </p:nvSpPr>
          <p:spPr>
            <a:xfrm>
              <a:off x="5168217" y="759121"/>
              <a:ext cx="2161813" cy="619078"/>
            </a:xfrm>
            <a:prstGeom prst="rect">
              <a:avLst/>
            </a:prstGeom>
            <a:noFill/>
          </p:spPr>
          <p:txBody>
            <a:bodyPr wrap="square" rtlCol="0">
              <a:spAutoFit/>
            </a:bodyPr>
            <a:lstStyle/>
            <a:p>
              <a:pPr algn="dist">
                <a:buFontTx/>
                <a:buNone/>
              </a:pPr>
              <a:r>
                <a:rPr lang="zh-CN" altLang="en-US" sz="2400">
                  <a:solidFill>
                    <a:schemeClr val="tx1">
                      <a:lumMod val="75000"/>
                      <a:lumOff val="25000"/>
                    </a:schemeClr>
                  </a:solidFill>
                  <a:latin typeface="Source Han Sans CN Regular" panose="020B0500000000000000" pitchFamily="34" charset="-128"/>
                  <a:ea typeface="Source Han Sans CN Regular" panose="020B0500000000000000" pitchFamily="34" charset="-128"/>
                </a:rPr>
                <a:t>文化观</a:t>
              </a:r>
            </a:p>
          </p:txBody>
        </p:sp>
      </p:grpSp>
      <p:grpSp>
        <p:nvGrpSpPr>
          <p:cNvPr id="39" name="组合 38"/>
          <p:cNvGrpSpPr/>
          <p:nvPr/>
        </p:nvGrpSpPr>
        <p:grpSpPr>
          <a:xfrm>
            <a:off x="4048864" y="4914848"/>
            <a:ext cx="4094272" cy="509172"/>
            <a:chOff x="4201988" y="695416"/>
            <a:chExt cx="4094272" cy="682783"/>
          </a:xfrm>
          <a:effectLst/>
        </p:grpSpPr>
        <p:sp>
          <p:nvSpPr>
            <p:cNvPr id="40" name="矩形 39"/>
            <p:cNvSpPr/>
            <p:nvPr/>
          </p:nvSpPr>
          <p:spPr>
            <a:xfrm>
              <a:off x="4201988" y="695416"/>
              <a:ext cx="4094272" cy="658191"/>
            </a:xfrm>
            <a:prstGeom prst="rect">
              <a:avLst/>
            </a:prstGeom>
            <a:no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CN Regular" panose="020B0500000000000000" pitchFamily="34" charset="-128"/>
                <a:ea typeface="Source Han Sans CN Regular" panose="020B0500000000000000" pitchFamily="34" charset="-128"/>
              </a:endParaRPr>
            </a:p>
          </p:txBody>
        </p:sp>
        <p:sp>
          <p:nvSpPr>
            <p:cNvPr id="41" name="文本框 40"/>
            <p:cNvSpPr txBox="1"/>
            <p:nvPr/>
          </p:nvSpPr>
          <p:spPr>
            <a:xfrm>
              <a:off x="5168217" y="759121"/>
              <a:ext cx="2161813" cy="619078"/>
            </a:xfrm>
            <a:prstGeom prst="rect">
              <a:avLst/>
            </a:prstGeom>
            <a:noFill/>
          </p:spPr>
          <p:txBody>
            <a:bodyPr wrap="square" rtlCol="0">
              <a:spAutoFit/>
            </a:bodyPr>
            <a:lstStyle/>
            <a:p>
              <a:pPr algn="dist">
                <a:buFontTx/>
                <a:buNone/>
              </a:pPr>
              <a:r>
                <a:rPr lang="zh-CN" altLang="en-US" sz="2400">
                  <a:solidFill>
                    <a:schemeClr val="tx1">
                      <a:lumMod val="75000"/>
                      <a:lumOff val="25000"/>
                    </a:schemeClr>
                  </a:solidFill>
                  <a:latin typeface="Source Han Sans CN Regular" panose="020B0500000000000000" pitchFamily="34" charset="-128"/>
                  <a:ea typeface="Source Han Sans CN Regular" panose="020B0500000000000000" pitchFamily="34" charset="-128"/>
                </a:rPr>
                <a:t>宗教观</a:t>
              </a:r>
            </a:p>
          </p:txBody>
        </p:sp>
      </p:grpSp>
      <p:sp>
        <p:nvSpPr>
          <p:cNvPr id="2" name="文本框 1"/>
          <p:cNvSpPr txBox="1"/>
          <p:nvPr/>
        </p:nvSpPr>
        <p:spPr>
          <a:xfrm>
            <a:off x="1045377" y="462383"/>
            <a:ext cx="2954655" cy="461665"/>
          </a:xfrm>
          <a:prstGeom prst="rect">
            <a:avLst/>
          </a:prstGeom>
          <a:noFill/>
        </p:spPr>
        <p:txBody>
          <a:bodyPr wrap="none" rtlCol="0">
            <a:spAutoFit/>
          </a:bodyPr>
          <a:lstStyle/>
          <a:p>
            <a:r>
              <a:rPr lang="zh-CN" altLang="en-US" sz="2400" b="1">
                <a:solidFill>
                  <a:srgbClr val="D5161D"/>
                </a:solidFill>
                <a:latin typeface="Source Han Sans CN Bold" panose="020B0500000000000000" pitchFamily="34" charset="-128"/>
                <a:ea typeface="Source Han Sans CN Bold" panose="020B0500000000000000" pitchFamily="34" charset="-128"/>
              </a:rPr>
              <a:t>认识我国的民族政策</a:t>
            </a: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279732" y="2048442"/>
            <a:ext cx="3429000" cy="4495800"/>
          </a:xfrm>
          <a:prstGeom prst="rect">
            <a:avLst/>
          </a:prstGeom>
        </p:spPr>
      </p:pic>
      <p:sp>
        <p:nvSpPr>
          <p:cNvPr id="3" name="文本框 2"/>
          <p:cNvSpPr txBox="1"/>
          <p:nvPr/>
        </p:nvSpPr>
        <p:spPr>
          <a:xfrm>
            <a:off x="4935984" y="924048"/>
            <a:ext cx="1553593"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down)">
                                      <p:cBhvr>
                                        <p:cTn id="7" dur="500"/>
                                        <p:tgtEl>
                                          <p:spTgt spid="21"/>
                                        </p:tgtEl>
                                      </p:cBhvr>
                                    </p:animEffect>
                                  </p:childTnLst>
                                </p:cTn>
                              </p:par>
                            </p:childTnLst>
                          </p:cTn>
                        </p:par>
                        <p:par>
                          <p:cTn id="8" fill="hold" nodeType="afterGroup">
                            <p:stCondLst>
                              <p:cond delay="500"/>
                            </p:stCondLst>
                            <p:childTnLst>
                              <p:par>
                                <p:cTn id="9" presetID="2" presetClass="entr" presetSubtype="2" fill="hold"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fill="hold"/>
                                        <p:tgtEl>
                                          <p:spTgt spid="29"/>
                                        </p:tgtEl>
                                        <p:attrNameLst>
                                          <p:attrName>ppt_x</p:attrName>
                                        </p:attrNameLst>
                                      </p:cBhvr>
                                      <p:tavLst>
                                        <p:tav tm="0">
                                          <p:val>
                                            <p:strVal val="1+#ppt_w/2"/>
                                          </p:val>
                                        </p:tav>
                                        <p:tav tm="100000">
                                          <p:val>
                                            <p:strVal val="#ppt_x"/>
                                          </p:val>
                                        </p:tav>
                                      </p:tavLst>
                                    </p:anim>
                                    <p:anim calcmode="lin" valueType="num">
                                      <p:cBhvr additive="base">
                                        <p:cTn id="12" dur="500" fill="hold"/>
                                        <p:tgtEl>
                                          <p:spTgt spid="29"/>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1000"/>
                            </p:stCondLst>
                            <p:childTnLst>
                              <p:par>
                                <p:cTn id="14" presetID="2" presetClass="entr" presetSubtype="2" fill="hold" nodeType="afterEffect">
                                  <p:stCondLst>
                                    <p:cond delay="0"/>
                                  </p:stCondLst>
                                  <p:childTnLst>
                                    <p:set>
                                      <p:cBhvr>
                                        <p:cTn id="15" dur="1" fill="hold">
                                          <p:stCondLst>
                                            <p:cond delay="0"/>
                                          </p:stCondLst>
                                        </p:cTn>
                                        <p:tgtEl>
                                          <p:spTgt spid="30"/>
                                        </p:tgtEl>
                                        <p:attrNameLst>
                                          <p:attrName>style.visibility</p:attrName>
                                        </p:attrNameLst>
                                      </p:cBhvr>
                                      <p:to>
                                        <p:strVal val="visible"/>
                                      </p:to>
                                    </p:set>
                                    <p:anim calcmode="lin" valueType="num">
                                      <p:cBhvr additive="base">
                                        <p:cTn id="16" dur="500" fill="hold"/>
                                        <p:tgtEl>
                                          <p:spTgt spid="30"/>
                                        </p:tgtEl>
                                        <p:attrNameLst>
                                          <p:attrName>ppt_x</p:attrName>
                                        </p:attrNameLst>
                                      </p:cBhvr>
                                      <p:tavLst>
                                        <p:tav tm="0">
                                          <p:val>
                                            <p:strVal val="1+#ppt_w/2"/>
                                          </p:val>
                                        </p:tav>
                                        <p:tav tm="100000">
                                          <p:val>
                                            <p:strVal val="#ppt_x"/>
                                          </p:val>
                                        </p:tav>
                                      </p:tavLst>
                                    </p:anim>
                                    <p:anim calcmode="lin" valueType="num">
                                      <p:cBhvr additive="base">
                                        <p:cTn id="17" dur="500" fill="hold"/>
                                        <p:tgtEl>
                                          <p:spTgt spid="30"/>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1500"/>
                            </p:stCondLst>
                            <p:childTnLst>
                              <p:par>
                                <p:cTn id="19" presetID="2" presetClass="entr" presetSubtype="2" fill="hold" nodeType="afterEffect">
                                  <p:stCondLst>
                                    <p:cond delay="0"/>
                                  </p:stCondLst>
                                  <p:childTnLst>
                                    <p:set>
                                      <p:cBhvr>
                                        <p:cTn id="20" dur="1" fill="hold">
                                          <p:stCondLst>
                                            <p:cond delay="0"/>
                                          </p:stCondLst>
                                        </p:cTn>
                                        <p:tgtEl>
                                          <p:spTgt spid="33"/>
                                        </p:tgtEl>
                                        <p:attrNameLst>
                                          <p:attrName>style.visibility</p:attrName>
                                        </p:attrNameLst>
                                      </p:cBhvr>
                                      <p:to>
                                        <p:strVal val="visible"/>
                                      </p:to>
                                    </p:set>
                                    <p:anim calcmode="lin" valueType="num">
                                      <p:cBhvr additive="base">
                                        <p:cTn id="21" dur="500" fill="hold"/>
                                        <p:tgtEl>
                                          <p:spTgt spid="33"/>
                                        </p:tgtEl>
                                        <p:attrNameLst>
                                          <p:attrName>ppt_x</p:attrName>
                                        </p:attrNameLst>
                                      </p:cBhvr>
                                      <p:tavLst>
                                        <p:tav tm="0">
                                          <p:val>
                                            <p:strVal val="1+#ppt_w/2"/>
                                          </p:val>
                                        </p:tav>
                                        <p:tav tm="100000">
                                          <p:val>
                                            <p:strVal val="#ppt_x"/>
                                          </p:val>
                                        </p:tav>
                                      </p:tavLst>
                                    </p:anim>
                                    <p:anim calcmode="lin" valueType="num">
                                      <p:cBhvr additive="base">
                                        <p:cTn id="22" dur="500" fill="hold"/>
                                        <p:tgtEl>
                                          <p:spTgt spid="33"/>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2000"/>
                            </p:stCondLst>
                            <p:childTnLst>
                              <p:par>
                                <p:cTn id="24" presetID="2" presetClass="entr" presetSubtype="2" fill="hold" nodeType="afterEffect">
                                  <p:stCondLst>
                                    <p:cond delay="0"/>
                                  </p:stCondLst>
                                  <p:childTnLst>
                                    <p:set>
                                      <p:cBhvr>
                                        <p:cTn id="25" dur="1" fill="hold">
                                          <p:stCondLst>
                                            <p:cond delay="0"/>
                                          </p:stCondLst>
                                        </p:cTn>
                                        <p:tgtEl>
                                          <p:spTgt spid="36"/>
                                        </p:tgtEl>
                                        <p:attrNameLst>
                                          <p:attrName>style.visibility</p:attrName>
                                        </p:attrNameLst>
                                      </p:cBhvr>
                                      <p:to>
                                        <p:strVal val="visible"/>
                                      </p:to>
                                    </p:set>
                                    <p:anim calcmode="lin" valueType="num">
                                      <p:cBhvr additive="base">
                                        <p:cTn id="26" dur="500" fill="hold"/>
                                        <p:tgtEl>
                                          <p:spTgt spid="36"/>
                                        </p:tgtEl>
                                        <p:attrNameLst>
                                          <p:attrName>ppt_x</p:attrName>
                                        </p:attrNameLst>
                                      </p:cBhvr>
                                      <p:tavLst>
                                        <p:tav tm="0">
                                          <p:val>
                                            <p:strVal val="1+#ppt_w/2"/>
                                          </p:val>
                                        </p:tav>
                                        <p:tav tm="100000">
                                          <p:val>
                                            <p:strVal val="#ppt_x"/>
                                          </p:val>
                                        </p:tav>
                                      </p:tavLst>
                                    </p:anim>
                                    <p:anim calcmode="lin" valueType="num">
                                      <p:cBhvr additive="base">
                                        <p:cTn id="27" dur="500" fill="hold"/>
                                        <p:tgtEl>
                                          <p:spTgt spid="36"/>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2500"/>
                            </p:stCondLst>
                            <p:childTnLst>
                              <p:par>
                                <p:cTn id="29" presetID="2" presetClass="entr" presetSubtype="2" fill="hold" nodeType="afterEffect">
                                  <p:stCondLst>
                                    <p:cond delay="0"/>
                                  </p:stCondLst>
                                  <p:childTnLst>
                                    <p:set>
                                      <p:cBhvr>
                                        <p:cTn id="30" dur="1" fill="hold">
                                          <p:stCondLst>
                                            <p:cond delay="0"/>
                                          </p:stCondLst>
                                        </p:cTn>
                                        <p:tgtEl>
                                          <p:spTgt spid="39"/>
                                        </p:tgtEl>
                                        <p:attrNameLst>
                                          <p:attrName>style.visibility</p:attrName>
                                        </p:attrNameLst>
                                      </p:cBhvr>
                                      <p:to>
                                        <p:strVal val="visible"/>
                                      </p:to>
                                    </p:set>
                                    <p:anim calcmode="lin" valueType="num">
                                      <p:cBhvr additive="base">
                                        <p:cTn id="31" dur="500" fill="hold"/>
                                        <p:tgtEl>
                                          <p:spTgt spid="39"/>
                                        </p:tgtEl>
                                        <p:attrNameLst>
                                          <p:attrName>ppt_x</p:attrName>
                                        </p:attrNameLst>
                                      </p:cBhvr>
                                      <p:tavLst>
                                        <p:tav tm="0">
                                          <p:val>
                                            <p:strVal val="1+#ppt_w/2"/>
                                          </p:val>
                                        </p:tav>
                                        <p:tav tm="100000">
                                          <p:val>
                                            <p:strVal val="#ppt_x"/>
                                          </p:val>
                                        </p:tav>
                                      </p:tavLst>
                                    </p:anim>
                                    <p:anim calcmode="lin" valueType="num">
                                      <p:cBhvr additive="base">
                                        <p:cTn id="32" dur="500" fill="hold"/>
                                        <p:tgtEl>
                                          <p:spTgt spid="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1340600" y="1543552"/>
            <a:ext cx="9197557" cy="3770895"/>
            <a:chOff x="739061" y="989568"/>
            <a:chExt cx="3586647" cy="2992349"/>
          </a:xfrm>
          <a:solidFill>
            <a:srgbClr val="D5161D"/>
          </a:solidFill>
          <a:effectLst/>
        </p:grpSpPr>
        <p:cxnSp>
          <p:nvCxnSpPr>
            <p:cNvPr id="2" name="肘形连接符 1"/>
            <p:cNvCxnSpPr>
              <a:stCxn id="5" idx="3"/>
              <a:endCxn id="6" idx="1"/>
            </p:cNvCxnSpPr>
            <p:nvPr/>
          </p:nvCxnSpPr>
          <p:spPr>
            <a:xfrm flipV="1">
              <a:off x="1900785" y="1166940"/>
              <a:ext cx="685800" cy="1348380"/>
            </a:xfrm>
            <a:prstGeom prst="bentConnector3">
              <a:avLst/>
            </a:prstGeom>
            <a:grpFill/>
            <a:ln>
              <a:solidFill>
                <a:srgbClr val="D5161D"/>
              </a:solidFill>
            </a:ln>
          </p:spPr>
          <p:style>
            <a:lnRef idx="1">
              <a:schemeClr val="accent1"/>
            </a:lnRef>
            <a:fillRef idx="0">
              <a:schemeClr val="accent1"/>
            </a:fillRef>
            <a:effectRef idx="0">
              <a:schemeClr val="accent1"/>
            </a:effectRef>
            <a:fontRef idx="minor">
              <a:schemeClr val="tx1"/>
            </a:fontRef>
          </p:style>
        </p:cxnSp>
        <p:cxnSp>
          <p:nvCxnSpPr>
            <p:cNvPr id="3" name="肘形连接符 2"/>
            <p:cNvCxnSpPr>
              <a:stCxn id="5" idx="3"/>
              <a:endCxn id="7" idx="1"/>
            </p:cNvCxnSpPr>
            <p:nvPr/>
          </p:nvCxnSpPr>
          <p:spPr>
            <a:xfrm flipV="1">
              <a:off x="1900785" y="2131000"/>
              <a:ext cx="685800" cy="384320"/>
            </a:xfrm>
            <a:prstGeom prst="bentConnector3">
              <a:avLst/>
            </a:prstGeom>
            <a:grpFill/>
            <a:ln>
              <a:solidFill>
                <a:srgbClr val="D5161D"/>
              </a:solidFill>
            </a:ln>
          </p:spPr>
          <p:style>
            <a:lnRef idx="1">
              <a:schemeClr val="accent1"/>
            </a:lnRef>
            <a:fillRef idx="0">
              <a:schemeClr val="accent1"/>
            </a:fillRef>
            <a:effectRef idx="0">
              <a:schemeClr val="accent1"/>
            </a:effectRef>
            <a:fontRef idx="minor">
              <a:schemeClr val="tx1"/>
            </a:fontRef>
          </p:style>
        </p:cxnSp>
        <p:cxnSp>
          <p:nvCxnSpPr>
            <p:cNvPr id="4" name="肘形连接符 3"/>
            <p:cNvCxnSpPr>
              <a:stCxn id="5" idx="3"/>
              <a:endCxn id="8" idx="1"/>
            </p:cNvCxnSpPr>
            <p:nvPr/>
          </p:nvCxnSpPr>
          <p:spPr>
            <a:xfrm>
              <a:off x="1900785" y="2515320"/>
              <a:ext cx="685800" cy="1289226"/>
            </a:xfrm>
            <a:prstGeom prst="bentConnector3">
              <a:avLst/>
            </a:prstGeom>
            <a:grpFill/>
            <a:ln>
              <a:solidFill>
                <a:srgbClr val="D5161D"/>
              </a:solidFill>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739061" y="2308370"/>
              <a:ext cx="1161724" cy="413899"/>
            </a:xfrm>
            <a:prstGeom prst="rect">
              <a:avLst/>
            </a:prstGeom>
            <a:grpFill/>
            <a:ln w="28575">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b="1">
                  <a:effectLst>
                    <a:outerShdw blurRad="38100" dist="38100" dir="2700000" algn="tl">
                      <a:srgbClr val="000000">
                        <a:alpha val="43137"/>
                      </a:srgbClr>
                    </a:outerShdw>
                  </a:effectLst>
                  <a:latin typeface="Source Han Sans CN Bold" panose="020B0500000000000000" pitchFamily="34" charset="-128"/>
                  <a:ea typeface="Source Han Sans CN Bold" panose="020B0500000000000000" pitchFamily="34" charset="-128"/>
                </a:rPr>
                <a:t>四个认同</a:t>
              </a:r>
            </a:p>
          </p:txBody>
        </p:sp>
        <p:sp>
          <p:nvSpPr>
            <p:cNvPr id="6" name="矩形 5"/>
            <p:cNvSpPr/>
            <p:nvPr/>
          </p:nvSpPr>
          <p:spPr>
            <a:xfrm>
              <a:off x="2586585" y="989568"/>
              <a:ext cx="1727875" cy="354743"/>
            </a:xfrm>
            <a:prstGeom prst="rect">
              <a:avLst/>
            </a:prstGeom>
            <a:grp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None/>
              </a:pPr>
              <a:r>
                <a:rPr lang="zh-CN" altLang="en-US" sz="2000" b="1" dirty="0">
                  <a:effectLst>
                    <a:outerShdw blurRad="38100" dist="38100" dir="2700000" algn="tl">
                      <a:srgbClr val="000000">
                        <a:alpha val="43137"/>
                      </a:srgbClr>
                    </a:outerShdw>
                  </a:effectLst>
                  <a:latin typeface="Source Han Sans CN Bold" panose="020B0500000000000000" pitchFamily="34" charset="-128"/>
                  <a:ea typeface="Source Han Sans CN Bold" panose="020B0500000000000000" pitchFamily="34" charset="-128"/>
                </a:rPr>
                <a:t>对伟大祖国的认同</a:t>
              </a:r>
            </a:p>
          </p:txBody>
        </p:sp>
        <p:sp>
          <p:nvSpPr>
            <p:cNvPr id="7" name="矩形 6"/>
            <p:cNvSpPr/>
            <p:nvPr/>
          </p:nvSpPr>
          <p:spPr>
            <a:xfrm>
              <a:off x="2586585" y="1953628"/>
              <a:ext cx="1727875" cy="354743"/>
            </a:xfrm>
            <a:prstGeom prst="rect">
              <a:avLst/>
            </a:prstGeom>
            <a:grp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None/>
              </a:pPr>
              <a:r>
                <a:rPr lang="zh-CN" altLang="en-US" sz="2000" b="1">
                  <a:effectLst>
                    <a:outerShdw blurRad="38100" dist="38100" dir="2700000" algn="tl">
                      <a:srgbClr val="000000">
                        <a:alpha val="43137"/>
                      </a:srgbClr>
                    </a:outerShdw>
                  </a:effectLst>
                  <a:latin typeface="Source Han Sans CN Bold" panose="020B0500000000000000" pitchFamily="34" charset="-128"/>
                  <a:ea typeface="Source Han Sans CN Bold" panose="020B0500000000000000" pitchFamily="34" charset="-128"/>
                </a:rPr>
                <a:t>对中华民族的认同</a:t>
              </a:r>
            </a:p>
          </p:txBody>
        </p:sp>
        <p:sp>
          <p:nvSpPr>
            <p:cNvPr id="8" name="矩形 7"/>
            <p:cNvSpPr/>
            <p:nvPr/>
          </p:nvSpPr>
          <p:spPr>
            <a:xfrm>
              <a:off x="2586585" y="3627174"/>
              <a:ext cx="1727875" cy="354743"/>
            </a:xfrm>
            <a:prstGeom prst="rect">
              <a:avLst/>
            </a:prstGeom>
            <a:grp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None/>
              </a:pPr>
              <a:r>
                <a:rPr lang="zh-CN" altLang="en-US" sz="2000" b="1">
                  <a:effectLst>
                    <a:outerShdw blurRad="38100" dist="38100" dir="2700000" algn="tl">
                      <a:srgbClr val="000000">
                        <a:alpha val="43137"/>
                      </a:srgbClr>
                    </a:outerShdw>
                  </a:effectLst>
                  <a:latin typeface="Source Han Sans CN Bold" panose="020B0500000000000000" pitchFamily="34" charset="-128"/>
                  <a:ea typeface="Source Han Sans CN Bold" panose="020B0500000000000000" pitchFamily="34" charset="-128"/>
                </a:rPr>
                <a:t>对中国特色社会主义道路的认同</a:t>
              </a:r>
            </a:p>
          </p:txBody>
        </p:sp>
        <p:sp>
          <p:nvSpPr>
            <p:cNvPr id="9" name="矩形 8"/>
            <p:cNvSpPr/>
            <p:nvPr/>
          </p:nvSpPr>
          <p:spPr>
            <a:xfrm>
              <a:off x="2597833" y="2722269"/>
              <a:ext cx="1727875" cy="354743"/>
            </a:xfrm>
            <a:prstGeom prst="rect">
              <a:avLst/>
            </a:prstGeom>
            <a:grp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None/>
              </a:pPr>
              <a:r>
                <a:rPr lang="zh-CN" altLang="en-US" sz="2000" b="1">
                  <a:effectLst>
                    <a:outerShdw blurRad="38100" dist="38100" dir="2700000" algn="tl">
                      <a:srgbClr val="000000">
                        <a:alpha val="43137"/>
                      </a:srgbClr>
                    </a:outerShdw>
                  </a:effectLst>
                  <a:latin typeface="Source Han Sans CN Bold" panose="020B0500000000000000" pitchFamily="34" charset="-128"/>
                  <a:ea typeface="Source Han Sans CN Bold" panose="020B0500000000000000" pitchFamily="34" charset="-128"/>
                </a:rPr>
                <a:t>对中华民族文化的认同</a:t>
              </a:r>
            </a:p>
          </p:txBody>
        </p:sp>
        <p:cxnSp>
          <p:nvCxnSpPr>
            <p:cNvPr id="10" name="肘形连接符 9"/>
            <p:cNvCxnSpPr/>
            <p:nvPr/>
          </p:nvCxnSpPr>
          <p:spPr>
            <a:xfrm flipH="1" flipV="1">
              <a:off x="1902396" y="2511811"/>
              <a:ext cx="685800" cy="354743"/>
            </a:xfrm>
            <a:prstGeom prst="bentConnector3">
              <a:avLst/>
            </a:prstGeom>
            <a:grpFill/>
            <a:ln>
              <a:solidFill>
                <a:srgbClr val="D5161D"/>
              </a:solidFill>
            </a:ln>
          </p:spPr>
          <p:style>
            <a:lnRef idx="1">
              <a:schemeClr val="accent1"/>
            </a:lnRef>
            <a:fillRef idx="0">
              <a:schemeClr val="accent1"/>
            </a:fillRef>
            <a:effectRef idx="0">
              <a:schemeClr val="accent1"/>
            </a:effectRef>
            <a:fontRef idx="minor">
              <a:schemeClr val="tx1"/>
            </a:fontRef>
          </p:style>
        </p:cxnSp>
      </p:grpSp>
      <p:sp>
        <p:nvSpPr>
          <p:cNvPr id="13" name="文本框 12"/>
          <p:cNvSpPr txBox="1"/>
          <p:nvPr/>
        </p:nvSpPr>
        <p:spPr>
          <a:xfrm>
            <a:off x="1045377" y="462383"/>
            <a:ext cx="2954655" cy="461665"/>
          </a:xfrm>
          <a:prstGeom prst="rect">
            <a:avLst/>
          </a:prstGeom>
          <a:noFill/>
        </p:spPr>
        <p:txBody>
          <a:bodyPr wrap="none" rtlCol="0">
            <a:spAutoFit/>
          </a:bodyPr>
          <a:lstStyle/>
          <a:p>
            <a:r>
              <a:rPr lang="zh-CN" altLang="en-US" sz="2400" b="1">
                <a:solidFill>
                  <a:srgbClr val="D5161D"/>
                </a:solidFill>
                <a:latin typeface="Source Han Sans CN Bold" panose="020B0500000000000000" pitchFamily="34" charset="-128"/>
                <a:ea typeface="Source Han Sans CN Bold" panose="020B0500000000000000" pitchFamily="34" charset="-128"/>
              </a:rPr>
              <a:t>认识我国的民族政策</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2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257106" y="2115001"/>
            <a:ext cx="3870291" cy="691978"/>
          </a:xfrm>
          <a:prstGeom prst="rect">
            <a:avLst/>
          </a:prstGeom>
          <a:solidFill>
            <a:srgbClr val="D5161D"/>
          </a:solidFill>
          <a:ln w="28575">
            <a:solidFill>
              <a:srgbClr val="D5161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zh-CN" altLang="en-US" sz="4000" b="1" dirty="0">
                <a:effectLst>
                  <a:outerShdw blurRad="38100" dist="38100" dir="2700000" algn="tl">
                    <a:srgbClr val="000000">
                      <a:alpha val="43137"/>
                    </a:srgbClr>
                  </a:outerShdw>
                </a:effectLst>
                <a:latin typeface="Source Han Sans CN Bold" panose="020B0500000000000000" pitchFamily="34" charset="-128"/>
                <a:ea typeface="Source Han Sans CN Bold" panose="020B0500000000000000" pitchFamily="34" charset="-128"/>
              </a:rPr>
              <a:t>三个离不开</a:t>
            </a:r>
          </a:p>
        </p:txBody>
      </p:sp>
      <p:sp>
        <p:nvSpPr>
          <p:cNvPr id="5" name="矩形 4"/>
          <p:cNvSpPr/>
          <p:nvPr/>
        </p:nvSpPr>
        <p:spPr>
          <a:xfrm>
            <a:off x="1423100" y="3429000"/>
            <a:ext cx="2841497" cy="1695171"/>
          </a:xfrm>
          <a:prstGeom prst="rect">
            <a:avLst/>
          </a:prstGeom>
          <a:solidFill>
            <a:srgbClr val="D5161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sz="2800" b="1" dirty="0">
                <a:effectLst>
                  <a:outerShdw blurRad="38100" dist="38100" dir="2700000" algn="tl">
                    <a:srgbClr val="000000">
                      <a:alpha val="43137"/>
                    </a:srgbClr>
                  </a:outerShdw>
                </a:effectLst>
                <a:latin typeface="Source Han Sans CN Bold" panose="020B0500000000000000" pitchFamily="34" charset="-128"/>
                <a:ea typeface="Source Han Sans CN Bold" panose="020B0500000000000000" pitchFamily="34" charset="-128"/>
              </a:rPr>
              <a:t>汉族离不开少数民族</a:t>
            </a:r>
          </a:p>
        </p:txBody>
      </p:sp>
      <p:sp>
        <p:nvSpPr>
          <p:cNvPr id="6" name="矩形 5"/>
          <p:cNvSpPr/>
          <p:nvPr/>
        </p:nvSpPr>
        <p:spPr>
          <a:xfrm>
            <a:off x="4639975" y="3429000"/>
            <a:ext cx="2841497" cy="1695171"/>
          </a:xfrm>
          <a:prstGeom prst="rect">
            <a:avLst/>
          </a:prstGeom>
          <a:solidFill>
            <a:srgbClr val="D5161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sz="2800" b="1">
                <a:effectLst>
                  <a:outerShdw blurRad="38100" dist="38100" dir="2700000" algn="tl">
                    <a:srgbClr val="000000">
                      <a:alpha val="43137"/>
                    </a:srgbClr>
                  </a:outerShdw>
                </a:effectLst>
                <a:latin typeface="Source Han Sans CN Bold" panose="020B0500000000000000" pitchFamily="34" charset="-128"/>
                <a:ea typeface="Source Han Sans CN Bold" panose="020B0500000000000000" pitchFamily="34" charset="-128"/>
              </a:rPr>
              <a:t>少数民族离不开汉族</a:t>
            </a:r>
          </a:p>
        </p:txBody>
      </p:sp>
      <p:sp>
        <p:nvSpPr>
          <p:cNvPr id="7" name="矩形 6"/>
          <p:cNvSpPr/>
          <p:nvPr/>
        </p:nvSpPr>
        <p:spPr>
          <a:xfrm>
            <a:off x="7856851" y="3429000"/>
            <a:ext cx="2841497" cy="1695171"/>
          </a:xfrm>
          <a:prstGeom prst="rect">
            <a:avLst/>
          </a:prstGeom>
          <a:solidFill>
            <a:srgbClr val="D5161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sz="2800" b="1">
                <a:effectLst>
                  <a:outerShdw blurRad="38100" dist="38100" dir="2700000" algn="tl">
                    <a:srgbClr val="000000">
                      <a:alpha val="43137"/>
                    </a:srgbClr>
                  </a:outerShdw>
                </a:effectLst>
                <a:latin typeface="Source Han Sans CN Bold" panose="020B0500000000000000" pitchFamily="34" charset="-128"/>
                <a:ea typeface="Source Han Sans CN Bold" panose="020B0500000000000000" pitchFamily="34" charset="-128"/>
              </a:rPr>
              <a:t>少数民族之间也相互离不开 </a:t>
            </a:r>
          </a:p>
        </p:txBody>
      </p:sp>
      <p:sp>
        <p:nvSpPr>
          <p:cNvPr id="9" name="文本框 8"/>
          <p:cNvSpPr txBox="1"/>
          <p:nvPr/>
        </p:nvSpPr>
        <p:spPr>
          <a:xfrm>
            <a:off x="1045377" y="462383"/>
            <a:ext cx="2954655" cy="461665"/>
          </a:xfrm>
          <a:prstGeom prst="rect">
            <a:avLst/>
          </a:prstGeom>
          <a:noFill/>
        </p:spPr>
        <p:txBody>
          <a:bodyPr wrap="none" rtlCol="0">
            <a:spAutoFit/>
          </a:bodyPr>
          <a:lstStyle/>
          <a:p>
            <a:r>
              <a:rPr lang="zh-CN" altLang="en-US" sz="2400" b="1">
                <a:solidFill>
                  <a:srgbClr val="D5161D"/>
                </a:solidFill>
                <a:latin typeface="Source Han Sans CN Bold" panose="020B0500000000000000" pitchFamily="34" charset="-128"/>
                <a:ea typeface="Source Han Sans CN Bold" panose="020B0500000000000000" pitchFamily="34" charset="-128"/>
              </a:rPr>
              <a:t>认识我国的民族政策</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TextBox 3"/>
          <p:cNvSpPr txBox="1"/>
          <p:nvPr/>
        </p:nvSpPr>
        <p:spPr>
          <a:xfrm>
            <a:off x="4664097" y="1781881"/>
            <a:ext cx="2831722" cy="707886"/>
          </a:xfrm>
          <a:prstGeom prst="rect">
            <a:avLst/>
          </a:prstGeom>
          <a:noFill/>
        </p:spPr>
        <p:txBody>
          <a:bodyPr wrap="square" rtlCol="0">
            <a:spAutoFit/>
          </a:bodyPr>
          <a:lstStyle/>
          <a:p>
            <a:pPr algn="dist"/>
            <a:r>
              <a:rPr lang="zh-CN" altLang="en-US" sz="4000" b="1">
                <a:solidFill>
                  <a:srgbClr val="D5161D"/>
                </a:solidFill>
                <a:latin typeface="Source Han Sans CN Bold" panose="020B0500000000000000" pitchFamily="34" charset="-128"/>
                <a:ea typeface="Source Han Sans CN Bold" panose="020B0500000000000000" pitchFamily="34" charset="-128"/>
                <a:cs typeface="Open Sans Light" panose="020B0306030504020204" pitchFamily="34" charset="0"/>
              </a:rPr>
              <a:t>六个好</a:t>
            </a:r>
          </a:p>
        </p:txBody>
      </p:sp>
      <p:sp>
        <p:nvSpPr>
          <p:cNvPr id="108" name="矩形 107"/>
          <p:cNvSpPr/>
          <p:nvPr/>
        </p:nvSpPr>
        <p:spPr>
          <a:xfrm>
            <a:off x="1983815" y="2909818"/>
            <a:ext cx="3750154" cy="635488"/>
          </a:xfrm>
          <a:prstGeom prst="rect">
            <a:avLst/>
          </a:prstGeom>
          <a:solidFill>
            <a:srgbClr val="D5161D"/>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dist"/>
            <a:r>
              <a:rPr lang="zh-CN" altLang="en-US" sz="2400" b="1">
                <a:solidFill>
                  <a:schemeClr val="bg1"/>
                </a:solidFill>
                <a:latin typeface="Source Han Sans CN Bold" panose="020B0500000000000000" pitchFamily="34" charset="-128"/>
                <a:ea typeface="Source Han Sans CN Bold" panose="020B0500000000000000" pitchFamily="34" charset="-128"/>
              </a:rPr>
              <a:t>共产党好</a:t>
            </a:r>
            <a:endParaRPr lang="zh-CN" altLang="en-US" sz="2400" b="1">
              <a:latin typeface="Source Han Sans CN Bold" panose="020B0500000000000000" pitchFamily="34" charset="-128"/>
              <a:ea typeface="Source Han Sans CN Bold" panose="020B0500000000000000" pitchFamily="34" charset="-128"/>
            </a:endParaRPr>
          </a:p>
        </p:txBody>
      </p:sp>
      <p:sp>
        <p:nvSpPr>
          <p:cNvPr id="109" name="矩形 108"/>
          <p:cNvSpPr/>
          <p:nvPr/>
        </p:nvSpPr>
        <p:spPr>
          <a:xfrm>
            <a:off x="1983815" y="3677522"/>
            <a:ext cx="3750154" cy="635488"/>
          </a:xfrm>
          <a:prstGeom prst="rect">
            <a:avLst/>
          </a:prstGeom>
          <a:solidFill>
            <a:srgbClr val="ED555C"/>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dist"/>
            <a:r>
              <a:rPr lang="zh-CN" altLang="en-US" sz="2400" b="1">
                <a:solidFill>
                  <a:schemeClr val="bg1"/>
                </a:solidFill>
                <a:latin typeface="Source Han Sans CN Bold" panose="020B0500000000000000" pitchFamily="34" charset="-128"/>
                <a:ea typeface="Source Han Sans CN Bold" panose="020B0500000000000000" pitchFamily="34" charset="-128"/>
              </a:rPr>
              <a:t>社会主义好</a:t>
            </a:r>
            <a:endParaRPr lang="zh-CN" altLang="en-US" sz="2400" b="1">
              <a:latin typeface="Source Han Sans CN Bold" panose="020B0500000000000000" pitchFamily="34" charset="-128"/>
              <a:ea typeface="Source Han Sans CN Bold" panose="020B0500000000000000" pitchFamily="34" charset="-128"/>
            </a:endParaRPr>
          </a:p>
        </p:txBody>
      </p:sp>
      <p:sp>
        <p:nvSpPr>
          <p:cNvPr id="110" name="矩形 109"/>
          <p:cNvSpPr/>
          <p:nvPr/>
        </p:nvSpPr>
        <p:spPr>
          <a:xfrm>
            <a:off x="1983815" y="4445226"/>
            <a:ext cx="3750154" cy="635488"/>
          </a:xfrm>
          <a:prstGeom prst="rect">
            <a:avLst/>
          </a:prstGeom>
          <a:solidFill>
            <a:srgbClr val="D5161D"/>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dist"/>
            <a:r>
              <a:rPr lang="zh-CN" altLang="en-US" sz="2400" b="1">
                <a:solidFill>
                  <a:schemeClr val="bg1"/>
                </a:solidFill>
                <a:latin typeface="Source Han Sans CN Bold" panose="020B0500000000000000" pitchFamily="34" charset="-128"/>
                <a:ea typeface="Source Han Sans CN Bold" panose="020B0500000000000000" pitchFamily="34" charset="-128"/>
              </a:rPr>
              <a:t>伟大祖国好</a:t>
            </a:r>
            <a:endParaRPr lang="zh-CN" altLang="en-US" sz="2400" b="1">
              <a:latin typeface="Source Han Sans CN Bold" panose="020B0500000000000000" pitchFamily="34" charset="-128"/>
              <a:ea typeface="Source Han Sans CN Bold" panose="020B0500000000000000" pitchFamily="34" charset="-128"/>
            </a:endParaRPr>
          </a:p>
        </p:txBody>
      </p:sp>
      <p:sp>
        <p:nvSpPr>
          <p:cNvPr id="117" name="矩形 116"/>
          <p:cNvSpPr/>
          <p:nvPr/>
        </p:nvSpPr>
        <p:spPr>
          <a:xfrm>
            <a:off x="6461080" y="2909818"/>
            <a:ext cx="3750154" cy="635488"/>
          </a:xfrm>
          <a:prstGeom prst="rect">
            <a:avLst/>
          </a:prstGeom>
          <a:solidFill>
            <a:srgbClr val="ED555C"/>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dist"/>
            <a:r>
              <a:rPr lang="zh-CN" altLang="en-US" sz="2400" b="1">
                <a:solidFill>
                  <a:schemeClr val="bg1"/>
                </a:solidFill>
                <a:effectLst>
                  <a:outerShdw blurRad="38100" dist="38100" dir="2700000" algn="tl">
                    <a:srgbClr val="000000">
                      <a:alpha val="43137"/>
                    </a:srgbClr>
                  </a:outerShdw>
                </a:effectLst>
                <a:latin typeface="Source Han Sans CN Bold" panose="020B0500000000000000" pitchFamily="34" charset="-128"/>
                <a:ea typeface="Source Han Sans CN Bold" panose="020B0500000000000000" pitchFamily="34" charset="-128"/>
              </a:rPr>
              <a:t>改革开放好</a:t>
            </a:r>
            <a:endParaRPr lang="zh-CN" altLang="en-US" sz="2400" b="1">
              <a:effectLst>
                <a:outerShdw blurRad="38100" dist="38100" dir="2700000" algn="tl">
                  <a:srgbClr val="000000">
                    <a:alpha val="43137"/>
                  </a:srgbClr>
                </a:outerShdw>
              </a:effectLst>
              <a:latin typeface="Source Han Sans CN Bold" panose="020B0500000000000000" pitchFamily="34" charset="-128"/>
              <a:ea typeface="Source Han Sans CN Bold" panose="020B0500000000000000" pitchFamily="34" charset="-128"/>
            </a:endParaRPr>
          </a:p>
        </p:txBody>
      </p:sp>
      <p:sp>
        <p:nvSpPr>
          <p:cNvPr id="118" name="矩形 117"/>
          <p:cNvSpPr/>
          <p:nvPr/>
        </p:nvSpPr>
        <p:spPr>
          <a:xfrm>
            <a:off x="6461080" y="3677522"/>
            <a:ext cx="3750154" cy="635488"/>
          </a:xfrm>
          <a:prstGeom prst="rect">
            <a:avLst/>
          </a:prstGeom>
          <a:solidFill>
            <a:srgbClr val="D5161D"/>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dist"/>
            <a:r>
              <a:rPr lang="zh-CN" altLang="en-US" sz="2400" b="1">
                <a:solidFill>
                  <a:schemeClr val="bg1"/>
                </a:solidFill>
                <a:effectLst>
                  <a:outerShdw blurRad="38100" dist="38100" dir="2700000" algn="tl">
                    <a:srgbClr val="000000">
                      <a:alpha val="43137"/>
                    </a:srgbClr>
                  </a:outerShdw>
                </a:effectLst>
                <a:latin typeface="Source Han Sans CN Bold" panose="020B0500000000000000" pitchFamily="34" charset="-128"/>
                <a:ea typeface="Source Han Sans CN Bold" panose="020B0500000000000000" pitchFamily="34" charset="-128"/>
              </a:rPr>
              <a:t>民族团结好</a:t>
            </a:r>
            <a:endParaRPr lang="zh-CN" altLang="en-US" sz="2400" b="1">
              <a:effectLst>
                <a:outerShdw blurRad="38100" dist="38100" dir="2700000" algn="tl">
                  <a:srgbClr val="000000">
                    <a:alpha val="43137"/>
                  </a:srgbClr>
                </a:outerShdw>
              </a:effectLst>
              <a:latin typeface="Source Han Sans CN Bold" panose="020B0500000000000000" pitchFamily="34" charset="-128"/>
              <a:ea typeface="Source Han Sans CN Bold" panose="020B0500000000000000" pitchFamily="34" charset="-128"/>
            </a:endParaRPr>
          </a:p>
        </p:txBody>
      </p:sp>
      <p:sp>
        <p:nvSpPr>
          <p:cNvPr id="119" name="矩形 118"/>
          <p:cNvSpPr/>
          <p:nvPr/>
        </p:nvSpPr>
        <p:spPr>
          <a:xfrm>
            <a:off x="6461080" y="4445226"/>
            <a:ext cx="3750154" cy="635488"/>
          </a:xfrm>
          <a:prstGeom prst="rect">
            <a:avLst/>
          </a:prstGeom>
          <a:solidFill>
            <a:srgbClr val="ED555C"/>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dist"/>
            <a:r>
              <a:rPr lang="zh-CN" altLang="en-US" sz="2400" b="1">
                <a:solidFill>
                  <a:schemeClr val="bg1"/>
                </a:solidFill>
                <a:latin typeface="Source Han Sans CN Bold" panose="020B0500000000000000" pitchFamily="34" charset="-128"/>
                <a:ea typeface="Source Han Sans CN Bold" panose="020B0500000000000000" pitchFamily="34" charset="-128"/>
              </a:rPr>
              <a:t>人民军队好</a:t>
            </a:r>
            <a:endParaRPr lang="zh-CN" altLang="en-US" sz="2400" b="1">
              <a:effectLst>
                <a:outerShdw blurRad="38100" dist="38100" dir="2700000" algn="tl">
                  <a:srgbClr val="000000">
                    <a:alpha val="43137"/>
                  </a:srgbClr>
                </a:outerShdw>
              </a:effectLst>
              <a:latin typeface="Source Han Sans CN Bold" panose="020B0500000000000000" pitchFamily="34" charset="-128"/>
              <a:ea typeface="Source Han Sans CN Bold" panose="020B0500000000000000" pitchFamily="34" charset="-128"/>
            </a:endParaRPr>
          </a:p>
        </p:txBody>
      </p:sp>
      <p:sp>
        <p:nvSpPr>
          <p:cNvPr id="10" name="文本框 9"/>
          <p:cNvSpPr txBox="1"/>
          <p:nvPr/>
        </p:nvSpPr>
        <p:spPr>
          <a:xfrm>
            <a:off x="1045377" y="462383"/>
            <a:ext cx="2954655" cy="461665"/>
          </a:xfrm>
          <a:prstGeom prst="rect">
            <a:avLst/>
          </a:prstGeom>
          <a:noFill/>
        </p:spPr>
        <p:txBody>
          <a:bodyPr wrap="none" rtlCol="0">
            <a:spAutoFit/>
          </a:bodyPr>
          <a:lstStyle/>
          <a:p>
            <a:r>
              <a:rPr lang="zh-CN" altLang="en-US" sz="2400" b="1">
                <a:solidFill>
                  <a:srgbClr val="D5161D"/>
                </a:solidFill>
                <a:latin typeface="Source Han Sans CN Bold" panose="020B0500000000000000" pitchFamily="34" charset="-128"/>
                <a:ea typeface="Source Han Sans CN Bold" panose="020B0500000000000000" pitchFamily="34" charset="-128"/>
              </a:rPr>
              <a:t>认识我国的民族政策</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fade">
                                      <p:cBhvr>
                                        <p:cTn id="7" dur="500"/>
                                        <p:tgtEl>
                                          <p:spTgt spid="106"/>
                                        </p:tgtEl>
                                      </p:cBhvr>
                                    </p:animEffect>
                                  </p:childTnLst>
                                </p:cTn>
                              </p:par>
                            </p:childTnLst>
                          </p:cTn>
                        </p:par>
                        <p:par>
                          <p:cTn id="8" fill="hold" nodeType="afterGroup">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08"/>
                                        </p:tgtEl>
                                        <p:attrNameLst>
                                          <p:attrName>style.visibility</p:attrName>
                                        </p:attrNameLst>
                                      </p:cBhvr>
                                      <p:to>
                                        <p:strVal val="visible"/>
                                      </p:to>
                                    </p:set>
                                    <p:anim calcmode="lin" valueType="num">
                                      <p:cBhvr additive="base">
                                        <p:cTn id="11" dur="500" fill="hold"/>
                                        <p:tgtEl>
                                          <p:spTgt spid="108"/>
                                        </p:tgtEl>
                                        <p:attrNameLst>
                                          <p:attrName>ppt_x</p:attrName>
                                        </p:attrNameLst>
                                      </p:cBhvr>
                                      <p:tavLst>
                                        <p:tav tm="0">
                                          <p:val>
                                            <p:strVal val="0-#ppt_w/2"/>
                                          </p:val>
                                        </p:tav>
                                        <p:tav tm="100000">
                                          <p:val>
                                            <p:strVal val="#ppt_x"/>
                                          </p:val>
                                        </p:tav>
                                      </p:tavLst>
                                    </p:anim>
                                    <p:anim calcmode="lin" valueType="num">
                                      <p:cBhvr additive="base">
                                        <p:cTn id="12" dur="500" fill="hold"/>
                                        <p:tgtEl>
                                          <p:spTgt spid="108"/>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1000"/>
                            </p:stCondLst>
                            <p:childTnLst>
                              <p:par>
                                <p:cTn id="14" presetID="2" presetClass="entr" presetSubtype="8" fill="hold" grpId="0" nodeType="afterEffect">
                                  <p:stCondLst>
                                    <p:cond delay="0"/>
                                  </p:stCondLst>
                                  <p:childTnLst>
                                    <p:set>
                                      <p:cBhvr>
                                        <p:cTn id="15" dur="1" fill="hold">
                                          <p:stCondLst>
                                            <p:cond delay="0"/>
                                          </p:stCondLst>
                                        </p:cTn>
                                        <p:tgtEl>
                                          <p:spTgt spid="109"/>
                                        </p:tgtEl>
                                        <p:attrNameLst>
                                          <p:attrName>style.visibility</p:attrName>
                                        </p:attrNameLst>
                                      </p:cBhvr>
                                      <p:to>
                                        <p:strVal val="visible"/>
                                      </p:to>
                                    </p:set>
                                    <p:anim calcmode="lin" valueType="num">
                                      <p:cBhvr additive="base">
                                        <p:cTn id="16" dur="500" fill="hold"/>
                                        <p:tgtEl>
                                          <p:spTgt spid="109"/>
                                        </p:tgtEl>
                                        <p:attrNameLst>
                                          <p:attrName>ppt_x</p:attrName>
                                        </p:attrNameLst>
                                      </p:cBhvr>
                                      <p:tavLst>
                                        <p:tav tm="0">
                                          <p:val>
                                            <p:strVal val="0-#ppt_w/2"/>
                                          </p:val>
                                        </p:tav>
                                        <p:tav tm="100000">
                                          <p:val>
                                            <p:strVal val="#ppt_x"/>
                                          </p:val>
                                        </p:tav>
                                      </p:tavLst>
                                    </p:anim>
                                    <p:anim calcmode="lin" valueType="num">
                                      <p:cBhvr additive="base">
                                        <p:cTn id="17" dur="500" fill="hold"/>
                                        <p:tgtEl>
                                          <p:spTgt spid="109"/>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1500"/>
                            </p:stCondLst>
                            <p:childTnLst>
                              <p:par>
                                <p:cTn id="19" presetID="2" presetClass="entr" presetSubtype="8" fill="hold" grpId="0" nodeType="afterEffect">
                                  <p:stCondLst>
                                    <p:cond delay="0"/>
                                  </p:stCondLst>
                                  <p:childTnLst>
                                    <p:set>
                                      <p:cBhvr>
                                        <p:cTn id="20" dur="1" fill="hold">
                                          <p:stCondLst>
                                            <p:cond delay="0"/>
                                          </p:stCondLst>
                                        </p:cTn>
                                        <p:tgtEl>
                                          <p:spTgt spid="110"/>
                                        </p:tgtEl>
                                        <p:attrNameLst>
                                          <p:attrName>style.visibility</p:attrName>
                                        </p:attrNameLst>
                                      </p:cBhvr>
                                      <p:to>
                                        <p:strVal val="visible"/>
                                      </p:to>
                                    </p:set>
                                    <p:anim calcmode="lin" valueType="num">
                                      <p:cBhvr additive="base">
                                        <p:cTn id="21" dur="500" fill="hold"/>
                                        <p:tgtEl>
                                          <p:spTgt spid="110"/>
                                        </p:tgtEl>
                                        <p:attrNameLst>
                                          <p:attrName>ppt_x</p:attrName>
                                        </p:attrNameLst>
                                      </p:cBhvr>
                                      <p:tavLst>
                                        <p:tav tm="0">
                                          <p:val>
                                            <p:strVal val="0-#ppt_w/2"/>
                                          </p:val>
                                        </p:tav>
                                        <p:tav tm="100000">
                                          <p:val>
                                            <p:strVal val="#ppt_x"/>
                                          </p:val>
                                        </p:tav>
                                      </p:tavLst>
                                    </p:anim>
                                    <p:anim calcmode="lin" valueType="num">
                                      <p:cBhvr additive="base">
                                        <p:cTn id="22" dur="500" fill="hold"/>
                                        <p:tgtEl>
                                          <p:spTgt spid="110"/>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2000"/>
                            </p:stCondLst>
                            <p:childTnLst>
                              <p:par>
                                <p:cTn id="24" presetID="2" presetClass="entr" presetSubtype="2" fill="hold" grpId="0" nodeType="afterEffect">
                                  <p:stCondLst>
                                    <p:cond delay="0"/>
                                  </p:stCondLst>
                                  <p:childTnLst>
                                    <p:set>
                                      <p:cBhvr>
                                        <p:cTn id="25" dur="1" fill="hold">
                                          <p:stCondLst>
                                            <p:cond delay="0"/>
                                          </p:stCondLst>
                                        </p:cTn>
                                        <p:tgtEl>
                                          <p:spTgt spid="117"/>
                                        </p:tgtEl>
                                        <p:attrNameLst>
                                          <p:attrName>style.visibility</p:attrName>
                                        </p:attrNameLst>
                                      </p:cBhvr>
                                      <p:to>
                                        <p:strVal val="visible"/>
                                      </p:to>
                                    </p:set>
                                    <p:anim calcmode="lin" valueType="num">
                                      <p:cBhvr additive="base">
                                        <p:cTn id="26" dur="500" fill="hold"/>
                                        <p:tgtEl>
                                          <p:spTgt spid="117"/>
                                        </p:tgtEl>
                                        <p:attrNameLst>
                                          <p:attrName>ppt_x</p:attrName>
                                        </p:attrNameLst>
                                      </p:cBhvr>
                                      <p:tavLst>
                                        <p:tav tm="0">
                                          <p:val>
                                            <p:strVal val="1+#ppt_w/2"/>
                                          </p:val>
                                        </p:tav>
                                        <p:tav tm="100000">
                                          <p:val>
                                            <p:strVal val="#ppt_x"/>
                                          </p:val>
                                        </p:tav>
                                      </p:tavLst>
                                    </p:anim>
                                    <p:anim calcmode="lin" valueType="num">
                                      <p:cBhvr additive="base">
                                        <p:cTn id="27" dur="500" fill="hold"/>
                                        <p:tgtEl>
                                          <p:spTgt spid="117"/>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2500"/>
                            </p:stCondLst>
                            <p:childTnLst>
                              <p:par>
                                <p:cTn id="29" presetID="2" presetClass="entr" presetSubtype="2" fill="hold" grpId="0" nodeType="afterEffect">
                                  <p:stCondLst>
                                    <p:cond delay="0"/>
                                  </p:stCondLst>
                                  <p:childTnLst>
                                    <p:set>
                                      <p:cBhvr>
                                        <p:cTn id="30" dur="1" fill="hold">
                                          <p:stCondLst>
                                            <p:cond delay="0"/>
                                          </p:stCondLst>
                                        </p:cTn>
                                        <p:tgtEl>
                                          <p:spTgt spid="118"/>
                                        </p:tgtEl>
                                        <p:attrNameLst>
                                          <p:attrName>style.visibility</p:attrName>
                                        </p:attrNameLst>
                                      </p:cBhvr>
                                      <p:to>
                                        <p:strVal val="visible"/>
                                      </p:to>
                                    </p:set>
                                    <p:anim calcmode="lin" valueType="num">
                                      <p:cBhvr additive="base">
                                        <p:cTn id="31" dur="500" fill="hold"/>
                                        <p:tgtEl>
                                          <p:spTgt spid="118"/>
                                        </p:tgtEl>
                                        <p:attrNameLst>
                                          <p:attrName>ppt_x</p:attrName>
                                        </p:attrNameLst>
                                      </p:cBhvr>
                                      <p:tavLst>
                                        <p:tav tm="0">
                                          <p:val>
                                            <p:strVal val="1+#ppt_w/2"/>
                                          </p:val>
                                        </p:tav>
                                        <p:tav tm="100000">
                                          <p:val>
                                            <p:strVal val="#ppt_x"/>
                                          </p:val>
                                        </p:tav>
                                      </p:tavLst>
                                    </p:anim>
                                    <p:anim calcmode="lin" valueType="num">
                                      <p:cBhvr additive="base">
                                        <p:cTn id="32" dur="500" fill="hold"/>
                                        <p:tgtEl>
                                          <p:spTgt spid="118"/>
                                        </p:tgtEl>
                                        <p:attrNameLst>
                                          <p:attrName>ppt_y</p:attrName>
                                        </p:attrNameLst>
                                      </p:cBhvr>
                                      <p:tavLst>
                                        <p:tav tm="0">
                                          <p:val>
                                            <p:strVal val="#ppt_y"/>
                                          </p:val>
                                        </p:tav>
                                        <p:tav tm="100000">
                                          <p:val>
                                            <p:strVal val="#ppt_y"/>
                                          </p:val>
                                        </p:tav>
                                      </p:tavLst>
                                    </p:anim>
                                  </p:childTnLst>
                                </p:cTn>
                              </p:par>
                            </p:childTnLst>
                          </p:cTn>
                        </p:par>
                        <p:par>
                          <p:cTn id="33" fill="hold" nodeType="afterGroup">
                            <p:stCondLst>
                              <p:cond delay="3000"/>
                            </p:stCondLst>
                            <p:childTnLst>
                              <p:par>
                                <p:cTn id="34" presetID="2" presetClass="entr" presetSubtype="2" fill="hold" grpId="0" nodeType="afterEffect">
                                  <p:stCondLst>
                                    <p:cond delay="0"/>
                                  </p:stCondLst>
                                  <p:childTnLst>
                                    <p:set>
                                      <p:cBhvr>
                                        <p:cTn id="35" dur="1" fill="hold">
                                          <p:stCondLst>
                                            <p:cond delay="0"/>
                                          </p:stCondLst>
                                        </p:cTn>
                                        <p:tgtEl>
                                          <p:spTgt spid="119"/>
                                        </p:tgtEl>
                                        <p:attrNameLst>
                                          <p:attrName>style.visibility</p:attrName>
                                        </p:attrNameLst>
                                      </p:cBhvr>
                                      <p:to>
                                        <p:strVal val="visible"/>
                                      </p:to>
                                    </p:set>
                                    <p:anim calcmode="lin" valueType="num">
                                      <p:cBhvr additive="base">
                                        <p:cTn id="36" dur="500" fill="hold"/>
                                        <p:tgtEl>
                                          <p:spTgt spid="119"/>
                                        </p:tgtEl>
                                        <p:attrNameLst>
                                          <p:attrName>ppt_x</p:attrName>
                                        </p:attrNameLst>
                                      </p:cBhvr>
                                      <p:tavLst>
                                        <p:tav tm="0">
                                          <p:val>
                                            <p:strVal val="1+#ppt_w/2"/>
                                          </p:val>
                                        </p:tav>
                                        <p:tav tm="100000">
                                          <p:val>
                                            <p:strVal val="#ppt_x"/>
                                          </p:val>
                                        </p:tav>
                                      </p:tavLst>
                                    </p:anim>
                                    <p:anim calcmode="lin" valueType="num">
                                      <p:cBhvr additive="base">
                                        <p:cTn id="37" dur="500" fill="hold"/>
                                        <p:tgtEl>
                                          <p:spTgt spid="1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0"/>
      <p:bldP spid="108" grpId="0" animBg="1"/>
      <p:bldP spid="109" grpId="0" animBg="1"/>
      <p:bldP spid="110" grpId="0" animBg="1"/>
      <p:bldP spid="117" grpId="0" animBg="1"/>
      <p:bldP spid="118" grpId="0" animBg="1"/>
      <p:bldP spid="11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206829" y="2077830"/>
            <a:ext cx="4889171" cy="497762"/>
          </a:xfrm>
          <a:prstGeom prst="rect">
            <a:avLst/>
          </a:prstGeom>
          <a:solidFill>
            <a:srgbClr val="D5161D"/>
          </a:solid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None/>
            </a:pPr>
            <a:r>
              <a:rPr lang="zh-CN" altLang="en-US" sz="2000" dirty="0">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我国有五十六个民族，五个自治区</a:t>
            </a:r>
          </a:p>
        </p:txBody>
      </p:sp>
      <p:sp>
        <p:nvSpPr>
          <p:cNvPr id="6" name="矩形 5"/>
          <p:cNvSpPr/>
          <p:nvPr/>
        </p:nvSpPr>
        <p:spPr>
          <a:xfrm>
            <a:off x="1206829" y="2769143"/>
            <a:ext cx="4889171" cy="497762"/>
          </a:xfrm>
          <a:prstGeom prst="rect">
            <a:avLst/>
          </a:prstGeom>
          <a:solidFill>
            <a:srgbClr val="D5161D"/>
          </a:solid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None/>
            </a:pPr>
            <a:r>
              <a:rPr lang="zh-CN" altLang="en-US" sz="2000" dirty="0">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各民族不论大小，地位一律平等</a:t>
            </a:r>
          </a:p>
        </p:txBody>
      </p:sp>
      <p:sp>
        <p:nvSpPr>
          <p:cNvPr id="7" name="矩形 6"/>
          <p:cNvSpPr/>
          <p:nvPr/>
        </p:nvSpPr>
        <p:spPr>
          <a:xfrm>
            <a:off x="1206829" y="3404055"/>
            <a:ext cx="4889171" cy="497762"/>
          </a:xfrm>
          <a:prstGeom prst="rect">
            <a:avLst/>
          </a:prstGeom>
          <a:solidFill>
            <a:srgbClr val="D5161D"/>
          </a:solid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None/>
            </a:pPr>
            <a:r>
              <a:rPr lang="zh-CN" altLang="en-US" sz="2000" dirty="0">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各民族习俗不同，彼此相互理解和尊重</a:t>
            </a:r>
          </a:p>
        </p:txBody>
      </p:sp>
      <p:sp>
        <p:nvSpPr>
          <p:cNvPr id="8" name="矩形 7"/>
          <p:cNvSpPr/>
          <p:nvPr/>
        </p:nvSpPr>
        <p:spPr>
          <a:xfrm>
            <a:off x="1206829" y="4095368"/>
            <a:ext cx="4889171" cy="497762"/>
          </a:xfrm>
          <a:prstGeom prst="rect">
            <a:avLst/>
          </a:prstGeom>
          <a:solidFill>
            <a:srgbClr val="D5161D"/>
          </a:solid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None/>
            </a:pPr>
            <a:r>
              <a:rPr lang="zh-CN" altLang="en-US" sz="2000" dirty="0">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中华灿烂文化，各民族共同创造</a:t>
            </a:r>
          </a:p>
        </p:txBody>
      </p:sp>
      <p:sp>
        <p:nvSpPr>
          <p:cNvPr id="10" name="矩形 9"/>
          <p:cNvSpPr/>
          <p:nvPr/>
        </p:nvSpPr>
        <p:spPr>
          <a:xfrm>
            <a:off x="1206829" y="4767083"/>
            <a:ext cx="4889171" cy="497762"/>
          </a:xfrm>
          <a:prstGeom prst="rect">
            <a:avLst/>
          </a:prstGeom>
          <a:solidFill>
            <a:srgbClr val="D5161D"/>
          </a:solidFill>
          <a:ln>
            <a:solidFill>
              <a:srgbClr val="D516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None/>
            </a:pPr>
            <a:r>
              <a:rPr lang="zh-CN" altLang="en-US" sz="2000" dirty="0">
                <a:effectLst>
                  <a:outerShdw blurRad="38100" dist="38100" dir="2700000" algn="tl">
                    <a:srgbClr val="000000">
                      <a:alpha val="43137"/>
                    </a:srgbClr>
                  </a:outerShdw>
                </a:effectLst>
                <a:latin typeface="Source Han Sans CN Regular" panose="020B0500000000000000" pitchFamily="34" charset="-128"/>
                <a:ea typeface="Source Han Sans CN Regular" panose="020B0500000000000000" pitchFamily="34" charset="-128"/>
              </a:rPr>
              <a:t>各民族人民共同保卫祖国统一、国土完整</a:t>
            </a:r>
          </a:p>
        </p:txBody>
      </p:sp>
      <p:sp>
        <p:nvSpPr>
          <p:cNvPr id="9" name="文本框 8"/>
          <p:cNvSpPr txBox="1"/>
          <p:nvPr/>
        </p:nvSpPr>
        <p:spPr>
          <a:xfrm>
            <a:off x="1045377" y="462383"/>
            <a:ext cx="2954655" cy="461665"/>
          </a:xfrm>
          <a:prstGeom prst="rect">
            <a:avLst/>
          </a:prstGeom>
          <a:noFill/>
        </p:spPr>
        <p:txBody>
          <a:bodyPr wrap="none" rtlCol="0">
            <a:spAutoFit/>
          </a:bodyPr>
          <a:lstStyle/>
          <a:p>
            <a:r>
              <a:rPr lang="zh-CN" altLang="en-US" sz="2400" b="1">
                <a:solidFill>
                  <a:srgbClr val="D5161D"/>
                </a:solidFill>
                <a:latin typeface="Source Han Sans CN Bold" panose="020B0500000000000000" pitchFamily="34" charset="-128"/>
                <a:ea typeface="Source Han Sans CN Bold" panose="020B0500000000000000" pitchFamily="34" charset="-128"/>
              </a:rPr>
              <a:t>认识我国的民族政策</a:t>
            </a: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485021" y="1146510"/>
            <a:ext cx="4889171" cy="488917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left)">
                                      <p:cBhvr>
                                        <p:cTn id="15" dur="500"/>
                                        <p:tgtEl>
                                          <p:spTgt spid="7"/>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1122811" y="1384075"/>
          <a:ext cx="9946378" cy="4442553"/>
        </p:xfrm>
        <a:graphic>
          <a:graphicData uri="http://schemas.openxmlformats.org/drawingml/2006/table">
            <a:tbl>
              <a:tblPr firstRow="1" bandRow="1">
                <a:tableStyleId>{8A107856-5554-42FB-B03E-39F5DBC370BA}</a:tableStyleId>
              </a:tblPr>
              <a:tblGrid>
                <a:gridCol w="9946378"/>
              </a:tblGrid>
              <a:tr h="770193">
                <a:tc>
                  <a:txBody>
                    <a:bodyPr/>
                    <a:lstStyle/>
                    <a:p>
                      <a:pPr algn="ctr"/>
                      <a:r>
                        <a:rPr lang="zh-CN" altLang="en-US" sz="3200" b="0" i="0">
                          <a:solidFill>
                            <a:schemeClr val="bg1"/>
                          </a:solidFill>
                          <a:effectLst/>
                          <a:latin typeface="Source Han Sans CN Regular" panose="020B0500000000000000" pitchFamily="34" charset="-128"/>
                          <a:ea typeface="Source Han Sans CN Regular" panose="020B0500000000000000" pitchFamily="34" charset="-128"/>
                        </a:rPr>
                        <a:t>国 家 的 民 族 政 策 </a:t>
                      </a:r>
                    </a:p>
                  </a:txBody>
                  <a:tcPr marL="65082" marR="65082" marT="32541" marB="32541" anchor="ctr">
                    <a:solidFill>
                      <a:srgbClr val="D5161D"/>
                    </a:solidFill>
                  </a:tcPr>
                </a:tc>
              </a:tr>
              <a:tr h="459045">
                <a:tc>
                  <a:txBody>
                    <a:bodyPr/>
                    <a:lstStyle/>
                    <a:p>
                      <a:pPr algn="ctr"/>
                      <a:r>
                        <a:rPr lang="zh-CN" altLang="en-US" sz="1600" b="0" i="0">
                          <a:solidFill>
                            <a:srgbClr val="D5161D"/>
                          </a:solidFill>
                          <a:effectLst/>
                          <a:latin typeface="Source Han Sans CN Regular" panose="020B0500000000000000" pitchFamily="34" charset="-128"/>
                          <a:ea typeface="Source Han Sans CN Regular" panose="020B0500000000000000" pitchFamily="34" charset="-128"/>
                        </a:rPr>
                        <a:t>坚持民族平等团结 </a:t>
                      </a:r>
                    </a:p>
                  </a:txBody>
                  <a:tcPr marL="65082" marR="65082" marT="32541" marB="32541" anchor="ctr"/>
                </a:tc>
              </a:tr>
              <a:tr h="459045">
                <a:tc>
                  <a:txBody>
                    <a:bodyPr/>
                    <a:lstStyle/>
                    <a:p>
                      <a:pPr algn="ctr"/>
                      <a:r>
                        <a:rPr lang="zh-CN" altLang="en-US" sz="1600" b="0" i="0">
                          <a:solidFill>
                            <a:srgbClr val="D5161D"/>
                          </a:solidFill>
                          <a:effectLst/>
                          <a:latin typeface="Source Han Sans CN Regular" panose="020B0500000000000000" pitchFamily="34" charset="-128"/>
                          <a:ea typeface="Source Han Sans CN Regular" panose="020B0500000000000000" pitchFamily="34" charset="-128"/>
                        </a:rPr>
                        <a:t>民族区域自治 </a:t>
                      </a:r>
                    </a:p>
                  </a:txBody>
                  <a:tcPr marL="65082" marR="65082" marT="32541" marB="32541" anchor="ctr"/>
                </a:tc>
              </a:tr>
              <a:tr h="459045">
                <a:tc>
                  <a:txBody>
                    <a:bodyPr/>
                    <a:lstStyle/>
                    <a:p>
                      <a:pPr algn="ctr"/>
                      <a:r>
                        <a:rPr lang="zh-CN" altLang="en-US" sz="1600" b="0" i="0">
                          <a:solidFill>
                            <a:srgbClr val="D5161D"/>
                          </a:solidFill>
                          <a:effectLst/>
                          <a:latin typeface="Source Han Sans CN Regular" panose="020B0500000000000000" pitchFamily="34" charset="-128"/>
                          <a:ea typeface="Source Han Sans CN Regular" panose="020B0500000000000000" pitchFamily="34" charset="-128"/>
                        </a:rPr>
                        <a:t>发展少数民族地区经济文化事业</a:t>
                      </a:r>
                    </a:p>
                  </a:txBody>
                  <a:tcPr marL="65082" marR="65082" marT="32541" marB="32541" anchor="ctr"/>
                </a:tc>
              </a:tr>
              <a:tr h="459045">
                <a:tc>
                  <a:txBody>
                    <a:bodyPr/>
                    <a:lstStyle/>
                    <a:p>
                      <a:pPr algn="ctr"/>
                      <a:r>
                        <a:rPr lang="zh-CN" altLang="en-US" sz="1600" b="0" i="0">
                          <a:solidFill>
                            <a:srgbClr val="D5161D"/>
                          </a:solidFill>
                          <a:effectLst/>
                          <a:latin typeface="Source Han Sans CN Regular" panose="020B0500000000000000" pitchFamily="34" charset="-128"/>
                          <a:ea typeface="Source Han Sans CN Regular" panose="020B0500000000000000" pitchFamily="34" charset="-128"/>
                        </a:rPr>
                        <a:t>培养少数民族干部 </a:t>
                      </a:r>
                      <a:endParaRPr lang="en-US" altLang="zh-CN" sz="1600" b="0" i="0">
                        <a:solidFill>
                          <a:srgbClr val="D5161D"/>
                        </a:solidFill>
                        <a:effectLst/>
                        <a:latin typeface="Source Han Sans CN Regular" panose="020B0500000000000000" pitchFamily="34" charset="-128"/>
                        <a:ea typeface="Source Han Sans CN Regular" panose="020B0500000000000000" pitchFamily="34" charset="-128"/>
                      </a:endParaRPr>
                    </a:p>
                  </a:txBody>
                  <a:tcPr marL="65082" marR="65082" marT="32541" marB="32541" anchor="ctr"/>
                </a:tc>
              </a:tr>
              <a:tr h="459045">
                <a:tc>
                  <a:txBody>
                    <a:bodyPr/>
                    <a:lstStyle/>
                    <a:p>
                      <a:pPr algn="ctr"/>
                      <a:r>
                        <a:rPr lang="zh-CN" altLang="en-US" sz="1600" b="0" i="0">
                          <a:solidFill>
                            <a:srgbClr val="D5161D"/>
                          </a:solidFill>
                          <a:effectLst/>
                          <a:latin typeface="Source Han Sans CN Regular" panose="020B0500000000000000" pitchFamily="34" charset="-128"/>
                          <a:ea typeface="Source Han Sans CN Regular" panose="020B0500000000000000" pitchFamily="34" charset="-128"/>
                        </a:rPr>
                        <a:t>发展少数民族科教文卫等事业</a:t>
                      </a:r>
                      <a:endParaRPr lang="en-US" altLang="zh-CN" sz="1600" b="0" i="0">
                        <a:solidFill>
                          <a:srgbClr val="D5161D"/>
                        </a:solidFill>
                        <a:effectLst/>
                        <a:latin typeface="Source Han Sans CN Regular" panose="020B0500000000000000" pitchFamily="34" charset="-128"/>
                        <a:ea typeface="Source Han Sans CN Regular" panose="020B0500000000000000" pitchFamily="34" charset="-128"/>
                      </a:endParaRPr>
                    </a:p>
                  </a:txBody>
                  <a:tcPr marL="65082" marR="65082" marT="32541" marB="32541" anchor="ctr"/>
                </a:tc>
              </a:tr>
              <a:tr h="459045">
                <a:tc>
                  <a:txBody>
                    <a:bodyPr/>
                    <a:lstStyle/>
                    <a:p>
                      <a:pPr algn="ctr"/>
                      <a:r>
                        <a:rPr lang="zh-CN" altLang="en-US" sz="1600" b="0" i="0">
                          <a:solidFill>
                            <a:srgbClr val="D5161D"/>
                          </a:solidFill>
                          <a:effectLst/>
                          <a:latin typeface="Source Han Sans CN Regular" panose="020B0500000000000000" pitchFamily="34" charset="-128"/>
                          <a:ea typeface="Source Han Sans CN Regular" panose="020B0500000000000000" pitchFamily="34" charset="-128"/>
                        </a:rPr>
                        <a:t>使用和发展少数民族语言文字</a:t>
                      </a:r>
                      <a:endParaRPr lang="en-US" altLang="zh-CN" sz="1600" b="0" i="0">
                        <a:solidFill>
                          <a:srgbClr val="D5161D"/>
                        </a:solidFill>
                        <a:effectLst/>
                        <a:latin typeface="Source Han Sans CN Regular" panose="020B0500000000000000" pitchFamily="34" charset="-128"/>
                        <a:ea typeface="Source Han Sans CN Regular" panose="020B0500000000000000" pitchFamily="34" charset="-128"/>
                      </a:endParaRPr>
                    </a:p>
                  </a:txBody>
                  <a:tcPr marL="65082" marR="65082" marT="32541" marB="32541" anchor="ctr"/>
                </a:tc>
              </a:tr>
              <a:tr h="459045">
                <a:tc>
                  <a:txBody>
                    <a:bodyPr/>
                    <a:lstStyle/>
                    <a:p>
                      <a:pPr algn="ctr"/>
                      <a:r>
                        <a:rPr lang="zh-CN" altLang="en-US" sz="1600" b="0" i="0">
                          <a:solidFill>
                            <a:srgbClr val="D5161D"/>
                          </a:solidFill>
                          <a:effectLst/>
                          <a:latin typeface="Source Han Sans CN Regular" panose="020B0500000000000000" pitchFamily="34" charset="-128"/>
                          <a:ea typeface="Source Han Sans CN Regular" panose="020B0500000000000000" pitchFamily="34" charset="-128"/>
                        </a:rPr>
                        <a:t>尊重少数民族风俗习惯</a:t>
                      </a:r>
                      <a:endParaRPr lang="en-US" altLang="zh-CN" sz="1600" b="0" i="0">
                        <a:solidFill>
                          <a:srgbClr val="D5161D"/>
                        </a:solidFill>
                        <a:effectLst/>
                        <a:latin typeface="Source Han Sans CN Regular" panose="020B0500000000000000" pitchFamily="34" charset="-128"/>
                        <a:ea typeface="Source Han Sans CN Regular" panose="020B0500000000000000" pitchFamily="34" charset="-128"/>
                      </a:endParaRPr>
                    </a:p>
                  </a:txBody>
                  <a:tcPr marL="65082" marR="65082" marT="32541" marB="32541" anchor="ctr"/>
                </a:tc>
              </a:tr>
              <a:tr h="459045">
                <a:tc>
                  <a:txBody>
                    <a:bodyPr/>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600" b="0" i="0">
                          <a:solidFill>
                            <a:srgbClr val="D5161D"/>
                          </a:solidFill>
                          <a:effectLst/>
                          <a:latin typeface="Source Han Sans CN Regular" panose="020B0500000000000000" pitchFamily="34" charset="-128"/>
                          <a:ea typeface="Source Han Sans CN Regular" panose="020B0500000000000000" pitchFamily="34" charset="-128"/>
                        </a:rPr>
                        <a:t>尊重和保护少数民族宗教信仰自由</a:t>
                      </a:r>
                    </a:p>
                  </a:txBody>
                  <a:tcPr marL="65082" marR="65082" marT="32541" marB="32541" anchor="ctr"/>
                </a:tc>
              </a:tr>
            </a:tbl>
          </a:graphicData>
        </a:graphic>
      </p:graphicFrame>
      <p:sp>
        <p:nvSpPr>
          <p:cNvPr id="5" name="文本框 4"/>
          <p:cNvSpPr txBox="1"/>
          <p:nvPr/>
        </p:nvSpPr>
        <p:spPr>
          <a:xfrm>
            <a:off x="1045377" y="462383"/>
            <a:ext cx="2954655" cy="461665"/>
          </a:xfrm>
          <a:prstGeom prst="rect">
            <a:avLst/>
          </a:prstGeom>
          <a:noFill/>
        </p:spPr>
        <p:txBody>
          <a:bodyPr wrap="none" rtlCol="0">
            <a:spAutoFit/>
          </a:bodyPr>
          <a:lstStyle/>
          <a:p>
            <a:r>
              <a:rPr lang="zh-CN" altLang="en-US" sz="2400" b="1">
                <a:solidFill>
                  <a:srgbClr val="D5161D"/>
                </a:solidFill>
                <a:latin typeface="Source Han Sans CN Bold" panose="020B0500000000000000" pitchFamily="34" charset="-128"/>
                <a:ea typeface="Source Han Sans CN Bold" panose="020B0500000000000000" pitchFamily="34" charset="-128"/>
              </a:rPr>
              <a:t>认识我国的民族政策</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2.xml><?xml version="1.0" encoding="utf-8"?>
<p:tagLst xmlns:a="http://schemas.openxmlformats.org/drawingml/2006/main" xmlns:r="http://schemas.openxmlformats.org/officeDocument/2006/relationships" xmlns:p="http://schemas.openxmlformats.org/presentationml/2006/main">
  <p:tag name="PA" val="v4.0.0"/>
</p:tagLst>
</file>

<file path=ppt/tags/tag3.xml><?xml version="1.0" encoding="utf-8"?>
<p:tagLst xmlns:a="http://schemas.openxmlformats.org/drawingml/2006/main" xmlns:r="http://schemas.openxmlformats.org/officeDocument/2006/relationships" xmlns:p="http://schemas.openxmlformats.org/presentationml/2006/main">
  <p:tag name="PA" val="v4.0.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1022</Words>
  <Application>Microsoft Office PowerPoint</Application>
  <PresentationFormat>宽屏</PresentationFormat>
  <Paragraphs>130</Paragraphs>
  <Slides>21</Slides>
  <Notes>2</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21</vt:i4>
      </vt:variant>
    </vt:vector>
  </HeadingPairs>
  <TitlesOfParts>
    <vt:vector size="33" baseType="lpstr">
      <vt:lpstr>Meiryo</vt:lpstr>
      <vt:lpstr>Source Han Sans CN Bold</vt:lpstr>
      <vt:lpstr>Source Han Sans CN Regular</vt:lpstr>
      <vt:lpstr>等线</vt:lpstr>
      <vt:lpstr>宋体</vt:lpstr>
      <vt:lpstr>微软雅黑</vt:lpstr>
      <vt:lpstr>Arial</vt:lpstr>
      <vt:lpstr>Calibri</vt:lpstr>
      <vt:lpstr>Calibri Light</vt:lpstr>
      <vt:lpstr>Open Sans Light</vt:lpstr>
      <vt:lpstr>Office 主题​​</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2022-07-18T16:48:03Z</cp:lastPrinted>
  <dcterms:created xsi:type="dcterms:W3CDTF">2022-07-18T16:48:03Z</dcterms:created>
  <dcterms:modified xsi:type="dcterms:W3CDTF">2023-03-09T07:36:32Z</dcterms:modified>
</cp:coreProperties>
</file>