
<file path=[Content_Types].xml><?xml version="1.0" encoding="utf-8"?>
<Types xmlns="http://schemas.openxmlformats.org/package/2006/content-types">
  <Default Extension="png" ContentType="image/png"/>
  <Default Extension="svg" ContentType="image/sv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35"/>
  </p:notesMasterIdLst>
  <p:handoutMasterIdLst>
    <p:handoutMasterId r:id="rId36"/>
  </p:handoutMasterIdLst>
  <p:sldIdLst>
    <p:sldId id="555" r:id="rId3"/>
    <p:sldId id="601" r:id="rId4"/>
    <p:sldId id="602" r:id="rId5"/>
    <p:sldId id="627" r:id="rId6"/>
    <p:sldId id="603" r:id="rId7"/>
    <p:sldId id="610" r:id="rId8"/>
    <p:sldId id="628" r:id="rId9"/>
    <p:sldId id="629" r:id="rId10"/>
    <p:sldId id="630" r:id="rId11"/>
    <p:sldId id="604" r:id="rId12"/>
    <p:sldId id="356" r:id="rId13"/>
    <p:sldId id="631" r:id="rId14"/>
    <p:sldId id="632" r:id="rId15"/>
    <p:sldId id="605" r:id="rId16"/>
    <p:sldId id="544" r:id="rId17"/>
    <p:sldId id="633" r:id="rId18"/>
    <p:sldId id="634" r:id="rId19"/>
    <p:sldId id="350" r:id="rId20"/>
    <p:sldId id="635" r:id="rId21"/>
    <p:sldId id="636" r:id="rId22"/>
    <p:sldId id="637" r:id="rId23"/>
    <p:sldId id="614" r:id="rId24"/>
    <p:sldId id="638" r:id="rId25"/>
    <p:sldId id="639" r:id="rId26"/>
    <p:sldId id="640" r:id="rId27"/>
    <p:sldId id="641" r:id="rId28"/>
    <p:sldId id="615" r:id="rId29"/>
    <p:sldId id="642" r:id="rId30"/>
    <p:sldId id="643" r:id="rId31"/>
    <p:sldId id="644" r:id="rId32"/>
    <p:sldId id="645" r:id="rId33"/>
    <p:sldId id="646" r:id="rId34"/>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p15:clr>
            <a:srgbClr val="A4A3A4"/>
          </p15:clr>
        </p15:guide>
        <p15:guide id="2" pos="39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6314" autoAdjust="0"/>
  </p:normalViewPr>
  <p:slideViewPr>
    <p:cSldViewPr snapToGrid="0">
      <p:cViewPr varScale="1">
        <p:scale>
          <a:sx n="106" d="100"/>
          <a:sy n="106" d="100"/>
        </p:scale>
        <p:origin x="1356" y="78"/>
      </p:cViewPr>
      <p:guideLst>
        <p:guide orient="horz" pos="2170"/>
        <p:guide pos="3900"/>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2023/3/12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596722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FE81B-35CB-4151-A4B4-589966BB5ABE}" type="datetimeFigureOut">
              <a:rPr lang="zh-CN" altLang="en-US" smtClean="0"/>
              <a:t>2023/3/12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FC134-E011-44C9-BD2B-F205F170FCF6}" type="slidenum">
              <a:rPr lang="zh-CN" altLang="en-US" smtClean="0"/>
              <a:t>‹#›</a:t>
            </a:fld>
            <a:endParaRPr lang="zh-CN" altLang="en-US"/>
          </a:p>
        </p:txBody>
      </p:sp>
    </p:spTree>
    <p:extLst>
      <p:ext uri="{BB962C8B-B14F-4D97-AF65-F5344CB8AC3E}">
        <p14:creationId xmlns:p14="http://schemas.microsoft.com/office/powerpoint/2010/main" val="404557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681912-8CC0-4B9F-BE2A-5B54BD796BF3}" type="slidenum">
              <a:rPr lang="zh-CN" altLang="en-US" smtClean="0"/>
              <a:t>1</a:t>
            </a:fld>
            <a:endParaRPr lang="zh-CN" altLang="en-US"/>
          </a:p>
        </p:txBody>
      </p:sp>
    </p:spTree>
    <p:extLst>
      <p:ext uri="{BB962C8B-B14F-4D97-AF65-F5344CB8AC3E}">
        <p14:creationId xmlns:p14="http://schemas.microsoft.com/office/powerpoint/2010/main" val="120233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24</a:t>
            </a:fld>
            <a:endParaRPr lang="zh-CN" altLang="en-US"/>
          </a:p>
        </p:txBody>
      </p:sp>
    </p:spTree>
    <p:extLst>
      <p:ext uri="{BB962C8B-B14F-4D97-AF65-F5344CB8AC3E}">
        <p14:creationId xmlns:p14="http://schemas.microsoft.com/office/powerpoint/2010/main" val="1694036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25</a:t>
            </a:fld>
            <a:endParaRPr lang="zh-CN" altLang="en-US"/>
          </a:p>
        </p:txBody>
      </p:sp>
    </p:spTree>
    <p:extLst>
      <p:ext uri="{BB962C8B-B14F-4D97-AF65-F5344CB8AC3E}">
        <p14:creationId xmlns:p14="http://schemas.microsoft.com/office/powerpoint/2010/main" val="338076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26</a:t>
            </a:fld>
            <a:endParaRPr lang="zh-CN" altLang="en-US"/>
          </a:p>
        </p:txBody>
      </p:sp>
    </p:spTree>
    <p:extLst>
      <p:ext uri="{BB962C8B-B14F-4D97-AF65-F5344CB8AC3E}">
        <p14:creationId xmlns:p14="http://schemas.microsoft.com/office/powerpoint/2010/main" val="97069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8491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6</a:t>
            </a:fld>
            <a:endParaRPr lang="zh-CN" altLang="en-US"/>
          </a:p>
        </p:txBody>
      </p:sp>
    </p:spTree>
    <p:extLst>
      <p:ext uri="{BB962C8B-B14F-4D97-AF65-F5344CB8AC3E}">
        <p14:creationId xmlns:p14="http://schemas.microsoft.com/office/powerpoint/2010/main" val="70953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7</a:t>
            </a:fld>
            <a:endParaRPr lang="zh-CN" altLang="en-US"/>
          </a:p>
        </p:txBody>
      </p:sp>
    </p:spTree>
    <p:extLst>
      <p:ext uri="{BB962C8B-B14F-4D97-AF65-F5344CB8AC3E}">
        <p14:creationId xmlns:p14="http://schemas.microsoft.com/office/powerpoint/2010/main" val="408753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8</a:t>
            </a:fld>
            <a:endParaRPr lang="zh-CN" altLang="en-US"/>
          </a:p>
        </p:txBody>
      </p:sp>
    </p:spTree>
    <p:extLst>
      <p:ext uri="{BB962C8B-B14F-4D97-AF65-F5344CB8AC3E}">
        <p14:creationId xmlns:p14="http://schemas.microsoft.com/office/powerpoint/2010/main" val="370301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9</a:t>
            </a:fld>
            <a:endParaRPr lang="zh-CN" altLang="en-US"/>
          </a:p>
        </p:txBody>
      </p:sp>
    </p:spTree>
    <p:extLst>
      <p:ext uri="{BB962C8B-B14F-4D97-AF65-F5344CB8AC3E}">
        <p14:creationId xmlns:p14="http://schemas.microsoft.com/office/powerpoint/2010/main" val="48759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416B4A6-81A5-4238-8525-7C6EBCF44E78}" type="slidenum">
              <a:rPr lang="zh-CN" altLang="en-US" smtClean="0"/>
              <a:t>15</a:t>
            </a:fld>
            <a:endParaRPr lang="zh-CN" altLang="en-US"/>
          </a:p>
        </p:txBody>
      </p:sp>
    </p:spTree>
    <p:extLst>
      <p:ext uri="{BB962C8B-B14F-4D97-AF65-F5344CB8AC3E}">
        <p14:creationId xmlns:p14="http://schemas.microsoft.com/office/powerpoint/2010/main" val="38493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16</a:t>
            </a:fld>
            <a:endParaRPr lang="zh-CN" altLang="en-US"/>
          </a:p>
        </p:txBody>
      </p:sp>
    </p:spTree>
    <p:extLst>
      <p:ext uri="{BB962C8B-B14F-4D97-AF65-F5344CB8AC3E}">
        <p14:creationId xmlns:p14="http://schemas.microsoft.com/office/powerpoint/2010/main" val="224884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22</a:t>
            </a:fld>
            <a:endParaRPr lang="zh-CN" altLang="en-US"/>
          </a:p>
        </p:txBody>
      </p:sp>
    </p:spTree>
    <p:extLst>
      <p:ext uri="{BB962C8B-B14F-4D97-AF65-F5344CB8AC3E}">
        <p14:creationId xmlns:p14="http://schemas.microsoft.com/office/powerpoint/2010/main" val="350770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23</a:t>
            </a:fld>
            <a:endParaRPr lang="zh-CN" altLang="en-US"/>
          </a:p>
        </p:txBody>
      </p:sp>
    </p:spTree>
    <p:extLst>
      <p:ext uri="{BB962C8B-B14F-4D97-AF65-F5344CB8AC3E}">
        <p14:creationId xmlns:p14="http://schemas.microsoft.com/office/powerpoint/2010/main" val="3736581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6" name="图片 5" descr="C:\Users\wang\Desktop\PPT素材\党标.png党标"/>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9895" y="189230"/>
            <a:ext cx="741045" cy="541020"/>
          </a:xfrm>
          <a:prstGeom prst="rect">
            <a:avLst/>
          </a:prstGeom>
          <a:effectLst>
            <a:outerShdw blurRad="101600" dist="114300" dir="2700000" algn="tl" rotWithShape="0">
              <a:prstClr val="black">
                <a:alpha val="11000"/>
              </a:prstClr>
            </a:outerShdw>
          </a:effectLst>
        </p:spPr>
      </p:pic>
      <p:cxnSp>
        <p:nvCxnSpPr>
          <p:cNvPr id="9" name="直接连接符 8"/>
          <p:cNvCxnSpPr/>
          <p:nvPr userDrawn="1"/>
        </p:nvCxnSpPr>
        <p:spPr>
          <a:xfrm>
            <a:off x="308883" y="730344"/>
            <a:ext cx="1144496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372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5418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3768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9690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3319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3444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7331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7225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917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Tm="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205" y="1240"/>
            <a:ext cx="12187592" cy="6856760"/>
          </a:xfrm>
          <a:prstGeom prst="rect">
            <a:avLst/>
          </a:prstGeom>
        </p:spPr>
      </p:pic>
      <p:sp>
        <p:nvSpPr>
          <p:cNvPr id="6" name="矩形 5"/>
          <p:cNvSpPr/>
          <p:nvPr userDrawn="1"/>
        </p:nvSpPr>
        <p:spPr>
          <a:xfrm>
            <a:off x="0" y="0"/>
            <a:ext cx="12192000" cy="685800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Tree>
  </p:cSld>
  <p:clrMapOvr>
    <a:masterClrMapping/>
  </p:clrMapOvr>
  <p:transition advTm="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2023/3/12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首尾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正文页">
    <p:bg>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3"/>
              </a:ext>
            </a:extLst>
          </a:blip>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2841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961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file:///D:\qq&#25991;&#20214;\712321467\Image\C2C\Image2\%7b75232B38-A165-1FB7-499C-2E1C792CACB5%7d.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link="rId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4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755368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3.png"/><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5.png"/><Relationship Id="rId5" Type="http://schemas.openxmlformats.org/officeDocument/2006/relationships/slideLayout" Target="../slideLayouts/slideLayout1.xml"/><Relationship Id="rId4" Type="http://schemas.openxmlformats.org/officeDocument/2006/relationships/tags" Target="../tags/tag54.xml"/></Relationships>
</file>

<file path=ppt/slides/_rels/slide3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image" Target="../media/image11.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10.png"/><Relationship Id="rId2" Type="http://schemas.openxmlformats.org/officeDocument/2006/relationships/tags" Target="../tags/tag1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notesSlide" Target="../notesSlides/notesSlide2.xml"/><Relationship Id="rId10" Type="http://schemas.openxmlformats.org/officeDocument/2006/relationships/tags" Target="../tags/tag19.xml"/><Relationship Id="rId19" Type="http://schemas.openxmlformats.org/officeDocument/2006/relationships/image" Target="../media/image12.emf"/><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5.xml"/><Relationship Id="rId7"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14.png"/><Relationship Id="rId4" Type="http://schemas.openxmlformats.org/officeDocument/2006/relationships/tags" Target="../tags/tag26.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pn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r="-1000"/>
          </a:stretch>
        </a:blipFill>
        <a:effectLst/>
      </p:bgPr>
    </p:bg>
    <p:spTree>
      <p:nvGrpSpPr>
        <p:cNvPr id="1" name=""/>
        <p:cNvGrpSpPr/>
        <p:nvPr/>
      </p:nvGrpSpPr>
      <p:grpSpPr>
        <a:xfrm>
          <a:off x="0" y="0"/>
          <a:ext cx="0" cy="0"/>
          <a:chOff x="0" y="0"/>
          <a:chExt cx="0" cy="0"/>
        </a:xfrm>
      </p:grpSpPr>
      <p:sp>
        <p:nvSpPr>
          <p:cNvPr id="16" name="平行四边形 15"/>
          <p:cNvSpPr/>
          <p:nvPr/>
        </p:nvSpPr>
        <p:spPr>
          <a:xfrm>
            <a:off x="1905" y="984885"/>
            <a:ext cx="12192635" cy="2377440"/>
          </a:xfrm>
          <a:prstGeom prst="parallelogram">
            <a:avLst>
              <a:gd name="adj" fmla="val 0"/>
            </a:avLst>
          </a:prstGeom>
          <a:noFill/>
          <a:ln w="25400" cap="flat" cmpd="sng" algn="ctr">
            <a:noFill/>
            <a:prstDash val="solid"/>
          </a:ln>
          <a:effectLst>
            <a:glow rad="127000">
              <a:srgbClr val="FFFFFF"/>
            </a:glow>
          </a:effectLst>
        </p:spPr>
        <p:txBody>
          <a:bodyPr rtlCol="0" anchor="ctr"/>
          <a:lstStyle/>
          <a:p>
            <a:pPr lvl="0" algn="ctr">
              <a:lnSpc>
                <a:spcPct val="100000"/>
              </a:lnSpc>
              <a:buSzPct val="80000"/>
              <a:defRPr/>
            </a:pPr>
            <a:r>
              <a:rPr lang="zh-CN" altLang="en-US" sz="7200" b="1" kern="0" dirty="0">
                <a:gradFill flip="none" rotWithShape="1">
                  <a:gsLst>
                    <a:gs pos="0">
                      <a:srgbClr val="C00000"/>
                    </a:gs>
                    <a:gs pos="44544">
                      <a:srgbClr val="FF0000">
                        <a:alpha val="87000"/>
                      </a:srgbClr>
                    </a:gs>
                    <a:gs pos="87000">
                      <a:srgbClr val="FF0000">
                        <a:shade val="67500"/>
                        <a:satMod val="115000"/>
                      </a:srgbClr>
                    </a:gs>
                    <a:gs pos="100000">
                      <a:srgbClr val="FF0000">
                        <a:shade val="100000"/>
                        <a:satMod val="115000"/>
                      </a:srgbClr>
                    </a:gs>
                  </a:gsLst>
                  <a:path path="circle">
                    <a:fillToRect t="100000" r="100000"/>
                  </a:path>
                  <a:tileRect l="-100000" b="-100000"/>
                </a:gradFill>
                <a:effectLst>
                  <a:glow rad="127000">
                    <a:srgbClr val="FFFFFF"/>
                  </a:glow>
                  <a:outerShdw blurRad="50800" dist="12700" dir="4800000" algn="ctr" rotWithShape="0">
                    <a:srgbClr val="000000">
                      <a:alpha val="22000"/>
                    </a:srgbClr>
                  </a:outerShdw>
                </a:effectLst>
                <a:latin typeface="微软雅黑" panose="020B0503020204020204" charset="-122"/>
                <a:ea typeface="微软雅黑" panose="020B0503020204020204" charset="-122"/>
                <a:sym typeface="字魂35号-经典雅黑" panose="00000500000000000000" pitchFamily="2" charset="-122"/>
              </a:rPr>
              <a:t>深入把握新时代</a:t>
            </a:r>
          </a:p>
          <a:p>
            <a:pPr lvl="0" algn="ctr">
              <a:lnSpc>
                <a:spcPct val="100000"/>
              </a:lnSpc>
              <a:buSzPct val="80000"/>
              <a:defRPr/>
            </a:pPr>
            <a:r>
              <a:rPr lang="zh-CN" altLang="en-US" sz="7200" b="1" kern="0" dirty="0">
                <a:gradFill flip="none" rotWithShape="1">
                  <a:gsLst>
                    <a:gs pos="0">
                      <a:srgbClr val="C00000"/>
                    </a:gs>
                    <a:gs pos="44544">
                      <a:srgbClr val="FF0000">
                        <a:alpha val="87000"/>
                      </a:srgbClr>
                    </a:gs>
                    <a:gs pos="87000">
                      <a:srgbClr val="FF0000">
                        <a:shade val="67500"/>
                        <a:satMod val="115000"/>
                      </a:srgbClr>
                    </a:gs>
                    <a:gs pos="100000">
                      <a:srgbClr val="FF0000">
                        <a:shade val="100000"/>
                        <a:satMod val="115000"/>
                      </a:srgbClr>
                    </a:gs>
                  </a:gsLst>
                  <a:path path="circle">
                    <a:fillToRect t="100000" r="100000"/>
                  </a:path>
                  <a:tileRect l="-100000" b="-100000"/>
                </a:gradFill>
                <a:effectLst>
                  <a:glow rad="127000">
                    <a:srgbClr val="FFFFFF"/>
                  </a:glow>
                  <a:outerShdw blurRad="50800" dist="12700" dir="4800000" algn="ctr" rotWithShape="0">
                    <a:srgbClr val="000000">
                      <a:alpha val="22000"/>
                    </a:srgbClr>
                  </a:outerShdw>
                </a:effectLst>
                <a:latin typeface="微软雅黑" panose="020B0503020204020204" charset="-122"/>
                <a:ea typeface="微软雅黑" panose="020B0503020204020204" charset="-122"/>
                <a:sym typeface="字魂35号-经典雅黑" panose="00000500000000000000" pitchFamily="2" charset="-122"/>
              </a:rPr>
              <a:t>国家安全伟大成就</a:t>
            </a:r>
          </a:p>
        </p:txBody>
      </p:sp>
      <p:grpSp>
        <p:nvGrpSpPr>
          <p:cNvPr id="36" name="组合 35"/>
          <p:cNvGrpSpPr/>
          <p:nvPr/>
        </p:nvGrpSpPr>
        <p:grpSpPr>
          <a:xfrm>
            <a:off x="3714448" y="4391873"/>
            <a:ext cx="2269076" cy="354835"/>
            <a:chOff x="3253003" y="4352455"/>
            <a:chExt cx="2484826" cy="388574"/>
          </a:xfrm>
        </p:grpSpPr>
        <p:sp>
          <p:nvSpPr>
            <p:cNvPr id="37" name="矩形: 圆角 22"/>
            <p:cNvSpPr/>
            <p:nvPr>
              <p:custDataLst>
                <p:tags r:id="rId3"/>
              </p:custDataLst>
            </p:nvPr>
          </p:nvSpPr>
          <p:spPr>
            <a:xfrm>
              <a:off x="3680396" y="4352455"/>
              <a:ext cx="2057433" cy="388574"/>
            </a:xfrm>
            <a:prstGeom prst="roundRect">
              <a:avLst>
                <a:gd name="adj" fmla="val 50000"/>
              </a:avLst>
            </a:prstGeom>
            <a:solidFill>
              <a:schemeClr val="bg1">
                <a:lumMod val="95000"/>
              </a:schemeClr>
            </a:solidFill>
            <a:ln w="12700" cap="flat" cmpd="sng" algn="ctr">
              <a:noFill/>
              <a:prstDash val="solid"/>
              <a:miter lim="800000"/>
            </a:ln>
            <a:effectLst/>
          </p:spPr>
          <p:txBody>
            <a:bodyPr lIns="86868" tIns="43434" rIns="86868" bIns="43434" rtlCol="0" anchor="ctr"/>
            <a:lstStyle/>
            <a:p>
              <a:pPr lvl="0" algn="r">
                <a:defRPr/>
              </a:pPr>
              <a:endParaRPr kumimoji="0" lang="zh-CN" altLang="en-US" sz="1400" b="0" i="0" u="none" strike="noStrike" kern="0" cap="none" spc="200" normalizeH="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38" name="矩形: 圆角 23"/>
            <p:cNvSpPr/>
            <p:nvPr>
              <p:custDataLst>
                <p:tags r:id="rId4"/>
              </p:custDataLst>
            </p:nvPr>
          </p:nvSpPr>
          <p:spPr>
            <a:xfrm>
              <a:off x="3253003" y="4352455"/>
              <a:ext cx="1155342" cy="388574"/>
            </a:xfrm>
            <a:prstGeom prst="roundRect">
              <a:avLst>
                <a:gd name="adj" fmla="val 50000"/>
              </a:avLst>
            </a:prstGeom>
            <a:solidFill>
              <a:srgbClr val="C00000"/>
            </a:solidFill>
            <a:ln w="12700" cap="flat" cmpd="sng" algn="ctr">
              <a:noFill/>
              <a:prstDash val="solid"/>
              <a:miter lim="800000"/>
            </a:ln>
            <a:effectLst/>
          </p:spPr>
          <p:txBody>
            <a:bodyPr lIns="86868" tIns="43434" rIns="86868" bIns="43434"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300" normalizeH="0" baseline="0" noProof="0">
                  <a:ln>
                    <a:noFill/>
                  </a:ln>
                  <a:solidFill>
                    <a:srgbClr val="FFFFFF"/>
                  </a:solidFill>
                  <a:uLnTx/>
                  <a:uFillTx/>
                  <a:latin typeface="微软雅黑" panose="020B0503020204020204" charset="-122"/>
                  <a:ea typeface="微软雅黑" panose="020B0503020204020204" charset="-122"/>
                  <a:cs typeface="阿里巴巴普惠体 Medium" panose="00020600040101010101" pitchFamily="18" charset="-122"/>
                  <a:sym typeface="字魂59号-创粗黑" panose="00000500000000000000" pitchFamily="2" charset="-122"/>
                </a:rPr>
                <a:t>学校</a:t>
              </a:r>
            </a:p>
          </p:txBody>
        </p:sp>
      </p:grpSp>
      <p:grpSp>
        <p:nvGrpSpPr>
          <p:cNvPr id="39" name="组合 38"/>
          <p:cNvGrpSpPr/>
          <p:nvPr/>
        </p:nvGrpSpPr>
        <p:grpSpPr>
          <a:xfrm>
            <a:off x="6315821" y="4391873"/>
            <a:ext cx="2446244" cy="354835"/>
            <a:chOff x="3253003" y="4352455"/>
            <a:chExt cx="2678839" cy="388574"/>
          </a:xfrm>
        </p:grpSpPr>
        <p:sp>
          <p:nvSpPr>
            <p:cNvPr id="40" name="矩形: 圆角 25"/>
            <p:cNvSpPr/>
            <p:nvPr>
              <p:custDataLst>
                <p:tags r:id="rId1"/>
              </p:custDataLst>
            </p:nvPr>
          </p:nvSpPr>
          <p:spPr>
            <a:xfrm>
              <a:off x="3874409" y="4352455"/>
              <a:ext cx="2057433" cy="388574"/>
            </a:xfrm>
            <a:prstGeom prst="roundRect">
              <a:avLst>
                <a:gd name="adj" fmla="val 50000"/>
              </a:avLst>
            </a:prstGeom>
            <a:solidFill>
              <a:schemeClr val="bg1">
                <a:lumMod val="95000"/>
              </a:schemeClr>
            </a:solidFill>
            <a:ln w="12700" cap="flat" cmpd="sng" algn="ctr">
              <a:noFill/>
              <a:prstDash val="solid"/>
              <a:miter lim="800000"/>
            </a:ln>
            <a:effectLst/>
          </p:spPr>
          <p:txBody>
            <a:bodyPr lIns="86868" tIns="43434" rIns="86868" bIns="43434" rtlCol="0" anchor="ct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en-US" sz="1400" b="0" i="0" u="none" strike="noStrike" kern="0" cap="none" spc="20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41" name="矩形: 圆角 26"/>
            <p:cNvSpPr/>
            <p:nvPr>
              <p:custDataLst>
                <p:tags r:id="rId2"/>
              </p:custDataLst>
            </p:nvPr>
          </p:nvSpPr>
          <p:spPr>
            <a:xfrm>
              <a:off x="3253003" y="4352455"/>
              <a:ext cx="1155342" cy="388574"/>
            </a:xfrm>
            <a:prstGeom prst="roundRect">
              <a:avLst>
                <a:gd name="adj" fmla="val 50000"/>
              </a:avLst>
            </a:prstGeom>
            <a:solidFill>
              <a:srgbClr val="C00000"/>
            </a:solidFill>
            <a:ln w="12700" cap="flat" cmpd="sng" algn="ctr">
              <a:noFill/>
              <a:prstDash val="solid"/>
              <a:miter lim="800000"/>
            </a:ln>
            <a:effectLst/>
          </p:spPr>
          <p:txBody>
            <a:bodyPr lIns="86868" tIns="43434" rIns="86868" bIns="43434"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300" normalizeH="0" baseline="0" noProof="0" dirty="0">
                  <a:ln>
                    <a:noFill/>
                  </a:ln>
                  <a:solidFill>
                    <a:srgbClr val="FFFFFF"/>
                  </a:solidFill>
                  <a:uLnTx/>
                  <a:uFillTx/>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班级</a:t>
              </a:r>
            </a:p>
          </p:txBody>
        </p:sp>
      </p:grpSp>
      <p:sp>
        <p:nvSpPr>
          <p:cNvPr id="44" name="五角星 43"/>
          <p:cNvSpPr/>
          <p:nvPr/>
        </p:nvSpPr>
        <p:spPr>
          <a:xfrm rot="21146868">
            <a:off x="-952192" y="8173899"/>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5" name="五角星 44"/>
          <p:cNvSpPr/>
          <p:nvPr/>
        </p:nvSpPr>
        <p:spPr>
          <a:xfrm rot="21146868">
            <a:off x="408647" y="7378391"/>
            <a:ext cx="644992" cy="644991"/>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7" name="五角星 46"/>
          <p:cNvSpPr/>
          <p:nvPr/>
        </p:nvSpPr>
        <p:spPr>
          <a:xfrm rot="21146868">
            <a:off x="-2988995" y="7981875"/>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8" name="五角星 47"/>
          <p:cNvSpPr/>
          <p:nvPr/>
        </p:nvSpPr>
        <p:spPr>
          <a:xfrm rot="21146868">
            <a:off x="-1571956" y="7474009"/>
            <a:ext cx="637387" cy="637385"/>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7" name="文本框 6"/>
          <p:cNvSpPr txBox="1"/>
          <p:nvPr/>
        </p:nvSpPr>
        <p:spPr>
          <a:xfrm>
            <a:off x="2261870" y="3741420"/>
            <a:ext cx="7672705" cy="398780"/>
          </a:xfrm>
          <a:prstGeom prst="rect">
            <a:avLst/>
          </a:prstGeom>
          <a:noFill/>
        </p:spPr>
        <p:txBody>
          <a:bodyPr wrap="square">
            <a:spAutoFit/>
          </a:bodyPr>
          <a:lstStyle/>
          <a:p>
            <a:pPr algn="dist"/>
            <a:r>
              <a:rPr lang="en-US" altLang="zh-CN" sz="2000" kern="1800"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kern="1800"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000" kern="1800" dirty="0">
                <a:solidFill>
                  <a:srgbClr val="C00000"/>
                </a:solidFill>
                <a:latin typeface="微软雅黑" panose="020B0503020204020204" charset="-122"/>
                <a:ea typeface="微软雅黑" panose="020B0503020204020204" charset="-122"/>
                <a:cs typeface="微软雅黑" panose="020B0503020204020204" charset="-122"/>
              </a:rPr>
              <a:t>中小学生国家安全教育PPT课件</a:t>
            </a:r>
            <a:r>
              <a:rPr lang="en-US" altLang="zh-CN" sz="2000" kern="1800" dirty="0">
                <a:solidFill>
                  <a:srgbClr val="C00000"/>
                </a:solidFill>
                <a:latin typeface="微软雅黑" panose="020B0503020204020204" charset="-122"/>
                <a:ea typeface="微软雅黑" panose="020B0503020204020204" charset="-122"/>
                <a:cs typeface="微软雅黑" panose="020B050302020402020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path" presetSubtype="0" accel="50000" decel="50000" fill="hold" nodeType="withEffect">
                                  <p:stCondLst>
                                    <p:cond delay="0"/>
                                  </p:stCondLst>
                                  <p:childTnLst>
                                    <p:animMotion origin="layout" path="M 2.08333E-07 3.7037E-07 C 0.19687 -0.00486 1.09701 -0.51644 1.1332 -1.40301" pathEditMode="relative" rAng="0" ptsTypes="AA">
                                      <p:cBhvr>
                                        <p:cTn id="6" dur="2750" fill="hold"/>
                                        <p:tgtEl>
                                          <p:spTgt spid="44"/>
                                        </p:tgtEl>
                                        <p:attrNameLst>
                                          <p:attrName>ppt_x</p:attrName>
                                          <p:attrName>ppt_y</p:attrName>
                                        </p:attrNameLst>
                                      </p:cBhvr>
                                      <p:rCtr x="56654" y="-70162"/>
                                    </p:animMotion>
                                  </p:childTnLst>
                                </p:cTn>
                              </p:par>
                              <p:par>
                                <p:cTn id="7" presetID="8" presetClass="emph" presetSubtype="0" fill="hold" nodeType="withEffect">
                                  <p:stCondLst>
                                    <p:cond delay="0"/>
                                  </p:stCondLst>
                                  <p:childTnLst>
                                    <p:animRot by="21600000">
                                      <p:cBhvr>
                                        <p:cTn id="8" dur="4000" fill="hold"/>
                                        <p:tgtEl>
                                          <p:spTgt spid="44"/>
                                        </p:tgtEl>
                                        <p:attrNameLst>
                                          <p:attrName>r</p:attrName>
                                        </p:attrNameLst>
                                      </p:cBhvr>
                                    </p:animRot>
                                  </p:childTnLst>
                                </p:cTn>
                              </p:par>
                              <p:par>
                                <p:cTn id="9" presetID="0" presetClass="path" presetSubtype="0" accel="50000" decel="50000" fill="hold" nodeType="withEffect">
                                  <p:stCondLst>
                                    <p:cond delay="300"/>
                                  </p:stCondLst>
                                  <p:childTnLst>
                                    <p:animMotion origin="layout" path="M -0.00066 0.02291 C 0.20455 0.01828 1.14375 -0.45047 1.18125 -1.26389" pathEditMode="relative" rAng="0" ptsTypes="AA">
                                      <p:cBhvr>
                                        <p:cTn id="10" dur="2750" fill="hold"/>
                                        <p:tgtEl>
                                          <p:spTgt spid="45"/>
                                        </p:tgtEl>
                                        <p:attrNameLst>
                                          <p:attrName>ppt_x</p:attrName>
                                          <p:attrName>ppt_y</p:attrName>
                                        </p:attrNameLst>
                                      </p:cBhvr>
                                      <p:rCtr x="59089" y="-64352"/>
                                    </p:animMotion>
                                  </p:childTnLst>
                                </p:cTn>
                              </p:par>
                              <p:par>
                                <p:cTn id="11" presetID="8" presetClass="emph" presetSubtype="0" fill="hold" nodeType="withEffect">
                                  <p:stCondLst>
                                    <p:cond delay="300"/>
                                  </p:stCondLst>
                                  <p:childTnLst>
                                    <p:animRot by="21600000">
                                      <p:cBhvr>
                                        <p:cTn id="12" dur="5000" fill="hold"/>
                                        <p:tgtEl>
                                          <p:spTgt spid="45"/>
                                        </p:tgtEl>
                                        <p:attrNameLst>
                                          <p:attrName>r</p:attrName>
                                        </p:attrNameLst>
                                      </p:cBhvr>
                                    </p:animRot>
                                  </p:childTnLst>
                                </p:cTn>
                              </p:par>
                              <p:par>
                                <p:cTn id="13" presetID="0" presetClass="path" presetSubtype="0" accel="50000" decel="50000" fill="hold" nodeType="withEffect">
                                  <p:stCondLst>
                                    <p:cond delay="900"/>
                                  </p:stCondLst>
                                  <p:childTnLst>
                                    <p:animMotion origin="layout" path="M 0.04193 -0.03889 C 0.23985 -0.04421 1.14466 -0.57755 1.18099 -1.50255" pathEditMode="relative" rAng="0" ptsTypes="AA">
                                      <p:cBhvr>
                                        <p:cTn id="14" dur="2750" fill="hold"/>
                                        <p:tgtEl>
                                          <p:spTgt spid="47"/>
                                        </p:tgtEl>
                                        <p:attrNameLst>
                                          <p:attrName>ppt_x</p:attrName>
                                          <p:attrName>ppt_y</p:attrName>
                                        </p:attrNameLst>
                                      </p:cBhvr>
                                      <p:rCtr x="56953" y="-73194"/>
                                    </p:animMotion>
                                  </p:childTnLst>
                                </p:cTn>
                              </p:par>
                              <p:par>
                                <p:cTn id="15" presetID="8" presetClass="emph" presetSubtype="0" fill="hold" nodeType="withEffect">
                                  <p:stCondLst>
                                    <p:cond delay="900"/>
                                  </p:stCondLst>
                                  <p:childTnLst>
                                    <p:animRot by="21600000">
                                      <p:cBhvr>
                                        <p:cTn id="16" dur="5000" fill="hold"/>
                                        <p:tgtEl>
                                          <p:spTgt spid="47"/>
                                        </p:tgtEl>
                                        <p:attrNameLst>
                                          <p:attrName>r</p:attrName>
                                        </p:attrNameLst>
                                      </p:cBhvr>
                                    </p:animRot>
                                  </p:childTnLst>
                                </p:cTn>
                              </p:par>
                              <p:par>
                                <p:cTn id="17" presetID="0" presetClass="path" presetSubtype="0" accel="50000" decel="50000" fill="hold" nodeType="withEffect">
                                  <p:stCondLst>
                                    <p:cond delay="1200"/>
                                  </p:stCondLst>
                                  <p:childTnLst>
                                    <p:animMotion origin="layout" path="M 4.375E-06 -2.59259E-06 C 0.19687 -0.00486 1.097 -0.51643 1.1332 -1.40301" pathEditMode="relative" rAng="0" ptsTypes="AA">
                                      <p:cBhvr>
                                        <p:cTn id="18" dur="2750" fill="hold"/>
                                        <p:tgtEl>
                                          <p:spTgt spid="48"/>
                                        </p:tgtEl>
                                        <p:attrNameLst>
                                          <p:attrName>ppt_x</p:attrName>
                                          <p:attrName>ppt_y</p:attrName>
                                        </p:attrNameLst>
                                      </p:cBhvr>
                                      <p:rCtr x="56654" y="-70162"/>
                                    </p:animMotion>
                                  </p:childTnLst>
                                </p:cTn>
                              </p:par>
                              <p:par>
                                <p:cTn id="19" presetID="8" presetClass="emph" presetSubtype="0" fill="hold" nodeType="withEffect">
                                  <p:stCondLst>
                                    <p:cond delay="1200"/>
                                  </p:stCondLst>
                                  <p:childTnLst>
                                    <p:animRot by="21600000">
                                      <p:cBhvr>
                                        <p:cTn id="20" dur="5000" fill="hold"/>
                                        <p:tgtEl>
                                          <p:spTgt spid="48"/>
                                        </p:tgtEl>
                                        <p:attrNameLst>
                                          <p:attrName>r</p:attrName>
                                        </p:attrNameLst>
                                      </p:cBhvr>
                                    </p:animRot>
                                  </p:childTnLst>
                                </p:cTn>
                              </p:par>
                              <p:par>
                                <p:cTn id="21" presetID="41" presetClass="entr" presetSubtype="0" fill="hold" nodeType="withEffect">
                                  <p:stCondLst>
                                    <p:cond delay="1900"/>
                                  </p:stCondLst>
                                  <p:iterate type="lt">
                                    <p:tmPct val="10000"/>
                                  </p:iterate>
                                  <p:childTnLst>
                                    <p:set>
                                      <p:cBhvr>
                                        <p:cTn id="22" dur="1" fill="hold">
                                          <p:stCondLst>
                                            <p:cond delay="0"/>
                                          </p:stCondLst>
                                        </p:cTn>
                                        <p:tgtEl>
                                          <p:spTgt spid="16">
                                            <p:txEl>
                                              <p:pRg st="0" end="0"/>
                                            </p:txEl>
                                          </p:spTgt>
                                        </p:tgtEl>
                                        <p:attrNameLst>
                                          <p:attrName>style.visibility</p:attrName>
                                        </p:attrNameLst>
                                      </p:cBhvr>
                                      <p:to>
                                        <p:strVal val="visible"/>
                                      </p:to>
                                    </p:set>
                                    <p:anim calcmode="lin" valueType="num">
                                      <p:cBhvr>
                                        <p:cTn id="23" dur="65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65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5" dur="65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65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650" tmFilter="0,0; .5, 1; 1, 1"/>
                                        <p:tgtEl>
                                          <p:spTgt spid="16">
                                            <p:txEl>
                                              <p:pRg st="0" end="0"/>
                                            </p:txEl>
                                          </p:spTgt>
                                        </p:tgtEl>
                                      </p:cBhvr>
                                    </p:animEffect>
                                  </p:childTnLst>
                                </p:cTn>
                              </p:par>
                              <p:par>
                                <p:cTn id="28" presetID="41" presetClass="entr" presetSubtype="0" fill="hold" nodeType="withEffect">
                                  <p:stCondLst>
                                    <p:cond delay="1900"/>
                                  </p:stCondLst>
                                  <p:iterate type="lt">
                                    <p:tmPct val="10000"/>
                                  </p:iterate>
                                  <p:childTnLst>
                                    <p:set>
                                      <p:cBhvr>
                                        <p:cTn id="29" dur="1" fill="hold">
                                          <p:stCondLst>
                                            <p:cond delay="0"/>
                                          </p:stCondLst>
                                        </p:cTn>
                                        <p:tgtEl>
                                          <p:spTgt spid="16">
                                            <p:txEl>
                                              <p:pRg st="1" end="1"/>
                                            </p:txEl>
                                          </p:spTgt>
                                        </p:tgtEl>
                                        <p:attrNameLst>
                                          <p:attrName>style.visibility</p:attrName>
                                        </p:attrNameLst>
                                      </p:cBhvr>
                                      <p:to>
                                        <p:strVal val="visible"/>
                                      </p:to>
                                    </p:set>
                                    <p:anim calcmode="lin" valueType="num">
                                      <p:cBhvr>
                                        <p:cTn id="30" dur="65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65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32" dur="65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65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650" tmFilter="0,0; .5, 1; 1, 1"/>
                                        <p:tgtEl>
                                          <p:spTgt spid="16">
                                            <p:txEl>
                                              <p:pRg st="1" end="1"/>
                                            </p:txEl>
                                          </p:spTgt>
                                        </p:tgtEl>
                                      </p:cBhvr>
                                    </p:animEffect>
                                  </p:childTnLst>
                                </p:cTn>
                              </p:par>
                              <p:par>
                                <p:cTn id="35" presetID="12" presetClass="entr" presetSubtype="4" fill="hold" nodeType="withEffect">
                                  <p:stCondLst>
                                    <p:cond delay="50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ppt_y</p:attrName>
                                        </p:attrNameLst>
                                      </p:cBhvr>
                                      <p:tavLst>
                                        <p:tav tm="0">
                                          <p:val>
                                            <p:strVal val="#ppt_y+#ppt_h*1.125000"/>
                                          </p:val>
                                        </p:tav>
                                        <p:tav tm="100000">
                                          <p:val>
                                            <p:strVal val="#ppt_y"/>
                                          </p:val>
                                        </p:tav>
                                      </p:tavLst>
                                    </p:anim>
                                    <p:animEffect transition="in" filter="wipe(up)">
                                      <p:cBhvr>
                                        <p:cTn id="38" dur="500"/>
                                        <p:tgtEl>
                                          <p:spTgt spid="36"/>
                                        </p:tgtEl>
                                      </p:cBhvr>
                                    </p:animEffect>
                                  </p:childTnLst>
                                </p:cTn>
                              </p:par>
                              <p:par>
                                <p:cTn id="39" presetID="12" presetClass="entr" presetSubtype="4" fill="hold" nodeType="withEffect">
                                  <p:stCondLst>
                                    <p:cond delay="540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p:tgtEl>
                                          <p:spTgt spid="39"/>
                                        </p:tgtEl>
                                        <p:attrNameLst>
                                          <p:attrName>ppt_y</p:attrName>
                                        </p:attrNameLst>
                                      </p:cBhvr>
                                      <p:tavLst>
                                        <p:tav tm="0">
                                          <p:val>
                                            <p:strVal val="#ppt_y+#ppt_h*1.125000"/>
                                          </p:val>
                                        </p:tav>
                                        <p:tav tm="100000">
                                          <p:val>
                                            <p:strVal val="#ppt_y"/>
                                          </p:val>
                                        </p:tav>
                                      </p:tavLst>
                                    </p:anim>
                                    <p:animEffect transition="in" filter="wipe(up)">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391902" y="1042998"/>
            <a:ext cx="4803785" cy="1569316"/>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02</a:t>
            </a:r>
            <a:endParaRPr lang="zh-CN" altLang="en-US" sz="9600">
              <a:solidFill>
                <a:srgbClr val="C00000"/>
              </a:solidFill>
              <a:latin typeface="Impact" panose="020B0806030902050204" pitchFamily="34" charset="0"/>
            </a:endParaRPr>
          </a:p>
        </p:txBody>
      </p:sp>
      <p:sp>
        <p:nvSpPr>
          <p:cNvPr id="10" name="文本框 9"/>
          <p:cNvSpPr txBox="1"/>
          <p:nvPr/>
        </p:nvSpPr>
        <p:spPr>
          <a:xfrm>
            <a:off x="1006475" y="2744470"/>
            <a:ext cx="7839710" cy="1938020"/>
          </a:xfrm>
          <a:prstGeom prst="rect">
            <a:avLst/>
          </a:prstGeom>
          <a:noFill/>
        </p:spPr>
        <p:txBody>
          <a:bodyPr wrap="square" rtlCol="0">
            <a:spAutoFit/>
          </a:bodyPr>
          <a:lstStyle/>
          <a:p>
            <a:pPr algn="dist"/>
            <a:r>
              <a:rPr lang="zh-CN" altLang="en-US" sz="6000" b="1" dirty="0">
                <a:solidFill>
                  <a:srgbClr val="C00000"/>
                </a:solidFill>
                <a:latin typeface="微软雅黑" panose="020B0503020204020204" charset="-122"/>
                <a:ea typeface="微软雅黑" panose="020B0503020204020204" charset="-122"/>
              </a:rPr>
              <a:t>坚持总体国家安全观成为治国理政基本方略</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69198" y="1879591"/>
            <a:ext cx="9610725" cy="581263"/>
            <a:chOff x="839890" y="1634130"/>
            <a:chExt cx="9610725" cy="581263"/>
          </a:xfrm>
        </p:grpSpPr>
        <p:grpSp>
          <p:nvGrpSpPr>
            <p:cNvPr id="2" name="Aichitds8"/>
            <p:cNvGrpSpPr>
              <a:grpSpLocks noChangeAspect="1"/>
            </p:cNvGrpSpPr>
            <p:nvPr/>
          </p:nvGrpSpPr>
          <p:grpSpPr>
            <a:xfrm>
              <a:off x="839890" y="1672707"/>
              <a:ext cx="903606" cy="461665"/>
              <a:chOff x="3222" y="1845"/>
              <a:chExt cx="1237" cy="632"/>
            </a:xfrm>
            <a:solidFill>
              <a:srgbClr val="C00000"/>
            </a:solidFill>
          </p:grpSpPr>
          <p:sp>
            <p:nvSpPr>
              <p:cNvPr id="3" name="Aichitds8-1"/>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Aichitds8-2"/>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5" name="Aichitds9"/>
            <p:cNvSpPr/>
            <p:nvPr/>
          </p:nvSpPr>
          <p:spPr>
            <a:xfrm>
              <a:off x="1957490" y="1634130"/>
              <a:ext cx="8493125" cy="398780"/>
            </a:xfrm>
            <a:prstGeom prst="rect">
              <a:avLst/>
            </a:prstGeom>
          </p:spPr>
          <p:txBody>
            <a:bodyPr wrap="square">
              <a:spAutoFit/>
            </a:bodyPr>
            <a:lstStyle/>
            <a:p>
              <a:pPr lvl="0">
                <a:defRPr/>
              </a:pP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总体国家安全观是习近平总书记2014年4月15日创造性提出的。</a:t>
              </a:r>
            </a:p>
          </p:txBody>
        </p:sp>
        <p:cxnSp>
          <p:nvCxnSpPr>
            <p:cNvPr id="6" name="Aichitds10"/>
            <p:cNvCxnSpPr/>
            <p:nvPr/>
          </p:nvCxnSpPr>
          <p:spPr>
            <a:xfrm>
              <a:off x="1638527" y="2134372"/>
              <a:ext cx="79201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Aichitds11"/>
            <p:cNvCxnSpPr/>
            <p:nvPr/>
          </p:nvCxnSpPr>
          <p:spPr>
            <a:xfrm>
              <a:off x="1638527" y="2215393"/>
              <a:ext cx="792014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Aichitds6"/>
          <p:cNvSpPr>
            <a:spLocks noChangeArrowheads="1"/>
          </p:cNvSpPr>
          <p:nvPr/>
        </p:nvSpPr>
        <p:spPr bwMode="auto">
          <a:xfrm>
            <a:off x="1767840" y="2919095"/>
            <a:ext cx="7436485" cy="2571115"/>
          </a:xfrm>
          <a:prstGeom prst="rect">
            <a:avLst/>
          </a:prstGeom>
          <a:noFill/>
          <a:ln w="9525">
            <a:noFill/>
            <a:miter lim="800000"/>
          </a:ln>
        </p:spPr>
        <p:txBody>
          <a:bodyPr wrap="square" lIns="91431" tIns="45716" rIns="91431" bIns="45716">
            <a:spAutoFit/>
          </a:bodyPr>
          <a:lstStyle/>
          <a:p>
            <a:pPr marL="285750" lvl="0" indent="-285750" algn="just" defTabSz="913130" fontAlgn="base">
              <a:lnSpc>
                <a:spcPct val="168000"/>
              </a:lnSpc>
              <a:spcBef>
                <a:spcPct val="0"/>
              </a:spcBef>
              <a:spcAft>
                <a:spcPts val="500"/>
              </a:spcAft>
              <a:buClr>
                <a:srgbClr val="C00000"/>
              </a:buClr>
              <a:buFont typeface="Wingdings" panose="05000000000000000000" pitchFamily="2" charset="2"/>
              <a:buChar char="Ø"/>
              <a:defRPr/>
            </a:pPr>
            <a:r>
              <a:rPr lang="zh-CN" altLang="en-US" sz="1600" kern="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作为习近平新时代中国特色社会主义思想的“国家安全篇”，总体国家安全观是我们党历史上第一个被确立为国家安全工作指导思想的重大战略思想，体现了我们党奋力开创国家安全工作新局面的战略智慧和使命担当，具有重大意义。它科学回答了维护和塑造中国特色国家安全所面临的一系列重大问题，从国家安全的角度进一步深化了我们党对执政规律的认识，为谋划做好新时代国家安全工作提供了根本遵循。</a:t>
            </a:r>
          </a:p>
        </p:txBody>
      </p:sp>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1006" y="2748056"/>
            <a:ext cx="4095707" cy="3988093"/>
          </a:xfrm>
          <a:prstGeom prst="rect">
            <a:avLst/>
          </a:prstGeom>
        </p:spPr>
      </p:pic>
      <p:sp>
        <p:nvSpPr>
          <p:cNvPr id="10"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坚持总体国家安全观成为治国理政基本方略</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坚持总体国家安全观成为治国理政基本方略</a:t>
            </a:r>
          </a:p>
        </p:txBody>
      </p:sp>
      <p:sp>
        <p:nvSpPr>
          <p:cNvPr id="9" name="Aichitds2-1"/>
          <p:cNvSpPr>
            <a:spLocks noChangeArrowheads="1"/>
          </p:cNvSpPr>
          <p:nvPr/>
        </p:nvSpPr>
        <p:spPr bwMode="auto">
          <a:xfrm>
            <a:off x="988695" y="1468120"/>
            <a:ext cx="10506710" cy="4333240"/>
          </a:xfrm>
          <a:prstGeom prst="roundRect">
            <a:avLst>
              <a:gd name="adj" fmla="val 0"/>
            </a:avLst>
          </a:prstGeom>
          <a:solidFill>
            <a:schemeClr val="bg1">
              <a:alpha val="80000"/>
            </a:scheme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defTabSz="913765" fontAlgn="base">
              <a:spcBef>
                <a:spcPct val="0"/>
              </a:spcBef>
              <a:spcAft>
                <a:spcPct val="0"/>
              </a:spcAft>
              <a:buNone/>
              <a:defRPr/>
            </a:pPr>
            <a:endParaRPr lang="zh-CN" altLang="en-US" sz="1800" kern="0">
              <a:latin typeface="微软雅黑" panose="020B0503020204020204" charset="-122"/>
              <a:sym typeface="微软雅黑" panose="020B0503020204020204" charset="-122"/>
            </a:endParaRPr>
          </a:p>
        </p:txBody>
      </p:sp>
      <p:sp>
        <p:nvSpPr>
          <p:cNvPr id="12" name="Aitds3"/>
          <p:cNvSpPr/>
          <p:nvPr/>
        </p:nvSpPr>
        <p:spPr>
          <a:xfrm>
            <a:off x="1490031" y="1770842"/>
            <a:ext cx="7334340" cy="3752215"/>
          </a:xfrm>
          <a:prstGeom prst="rect">
            <a:avLst/>
          </a:prstGeom>
        </p:spPr>
        <p:txBody>
          <a:bodyPr wrap="square">
            <a:spAutoFit/>
          </a:bodyPr>
          <a:lstStyle/>
          <a:p>
            <a:pPr marL="342900" indent="-342900" algn="just">
              <a:lnSpc>
                <a:spcPct val="170000"/>
              </a:lnSpc>
              <a:buFont typeface="Wingdings" panose="05000000000000000000" pitchFamily="2" charset="2"/>
              <a:buChar char="l"/>
            </a:pPr>
            <a:r>
              <a:rPr sz="1400">
                <a:latin typeface="微软雅黑" panose="020B0503020204020204" charset="-122"/>
                <a:ea typeface="微软雅黑" panose="020B0503020204020204" charset="-122"/>
                <a:cs typeface="+mn-ea"/>
                <a:sym typeface="+mn-lt"/>
              </a:rPr>
              <a:t>党的十九大将坚持总体国家安全观纳入新时代坚持和发展中国特色社会主义的基本方略，并写入党章，突出强调“统筹发展和安全”，并与“增强忧患意识，做到居安思危”一起，作为我们党治国理政的一个重大原则，标志着我们党对国家安全基本规律的认识达到了新高度。习近平总书记主持十九届中央政治局第二十六次集体学习时，就贯彻总体国家安全观提出“十个坚持”系统要求；《决议》对习近平总书记提出的总体国家安全观作了阐述，强调要以系统思维做好国家安全工作“五个统筹”。2022年4月15日，在习近平总书记提出总体国家安全观8周年之际，中央宣传部和中央国安办组织编写的《总体国家安全观学习纲要》出版发行，系统阐释了总体国家安全观的基本精神、基本内容、基本方法和基本要求，全面反映了习近平新时代中国特色社会主义思想在国家安全方面的原创性贡献。</a:t>
            </a:r>
          </a:p>
        </p:txBody>
      </p:sp>
      <p:grpSp>
        <p:nvGrpSpPr>
          <p:cNvPr id="13" name="组合 12"/>
          <p:cNvGrpSpPr/>
          <p:nvPr/>
        </p:nvGrpSpPr>
        <p:grpSpPr>
          <a:xfrm>
            <a:off x="9264109" y="1468284"/>
            <a:ext cx="2231243" cy="4192447"/>
            <a:chOff x="9407547" y="2946405"/>
            <a:chExt cx="2232276" cy="4194388"/>
          </a:xfrm>
        </p:grpSpPr>
        <p:pic>
          <p:nvPicPr>
            <p:cNvPr id="14" name="图片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407547" y="2946405"/>
              <a:ext cx="2232276" cy="4194388"/>
            </a:xfrm>
            <a:prstGeom prst="rect">
              <a:avLst/>
            </a:prstGeom>
          </p:spPr>
        </p:pic>
        <p:pic>
          <p:nvPicPr>
            <p:cNvPr id="15" name="图片 14" descr="图片包含 游戏机, 飞机&#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416972">
              <a:off x="9669686" y="3417561"/>
              <a:ext cx="1886795" cy="907562"/>
            </a:xfrm>
            <a:prstGeom prst="rect">
              <a:avLst/>
            </a:prstGeom>
          </p:spPr>
        </p:pic>
      </p:gr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Effect transition="in" filter="wipe(up)">
                                      <p:cBhvr>
                                        <p:cTn id="11" dur="25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坚持总体国家安全观成为治国理政基本方略</a:t>
            </a:r>
          </a:p>
        </p:txBody>
      </p:sp>
      <p:sp>
        <p:nvSpPr>
          <p:cNvPr id="9" name="Aichitds2-1"/>
          <p:cNvSpPr>
            <a:spLocks noChangeArrowheads="1"/>
          </p:cNvSpPr>
          <p:nvPr/>
        </p:nvSpPr>
        <p:spPr bwMode="auto">
          <a:xfrm>
            <a:off x="1350010" y="1915160"/>
            <a:ext cx="10145395" cy="3456305"/>
          </a:xfrm>
          <a:prstGeom prst="roundRect">
            <a:avLst>
              <a:gd name="adj" fmla="val 0"/>
            </a:avLst>
          </a:prstGeom>
          <a:solidFill>
            <a:schemeClr val="bg1">
              <a:alpha val="80000"/>
            </a:scheme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defTabSz="913765" fontAlgn="base">
              <a:spcBef>
                <a:spcPct val="0"/>
              </a:spcBef>
              <a:spcAft>
                <a:spcPct val="0"/>
              </a:spcAft>
              <a:buNone/>
              <a:defRPr/>
            </a:pPr>
            <a:endParaRPr lang="zh-CN" altLang="en-US" sz="1800" kern="0">
              <a:latin typeface="微软雅黑" panose="020B0503020204020204" charset="-122"/>
              <a:sym typeface="微软雅黑" panose="020B0503020204020204" charset="-122"/>
            </a:endParaRPr>
          </a:p>
        </p:txBody>
      </p:sp>
      <p:sp>
        <p:nvSpPr>
          <p:cNvPr id="12" name="Aitds3"/>
          <p:cNvSpPr/>
          <p:nvPr/>
        </p:nvSpPr>
        <p:spPr>
          <a:xfrm>
            <a:off x="1979295" y="2404745"/>
            <a:ext cx="6182995" cy="2654300"/>
          </a:xfrm>
          <a:prstGeom prst="rect">
            <a:avLst/>
          </a:prstGeom>
        </p:spPr>
        <p:txBody>
          <a:bodyPr wrap="square">
            <a:spAutoFit/>
          </a:bodyPr>
          <a:lstStyle/>
          <a:p>
            <a:pPr marL="342900" indent="-342900" algn="just">
              <a:lnSpc>
                <a:spcPct val="170000"/>
              </a:lnSpc>
              <a:buFont typeface="Wingdings" panose="05000000000000000000" pitchFamily="2" charset="2"/>
              <a:buChar char="l"/>
            </a:pPr>
            <a:r>
              <a:rPr sz="1400">
                <a:latin typeface="微软雅黑" panose="020B0503020204020204" charset="-122"/>
                <a:ea typeface="微软雅黑" panose="020B0503020204020204" charset="-122"/>
                <a:cs typeface="+mn-ea"/>
                <a:sym typeface="+mn-lt"/>
              </a:rPr>
              <a:t>在总体国家安全观科学指引下，我们党准确把握国家安全形势变化新特点新趋势，坚持政治安全、人民安全、国家利益至上有机统一，立足国际秩序大变局来把握规律，立足防范风险的大前提来统筹，立足我国发展重要战略机遇期来谋划，不断开创新时代国家安全工作新局面，牢牢掌握了维护国家安全的全局性主动。这充分说明，总体国家安全观不仅是一个开放的思想体系，也具有很强的实践性，是维护和塑造中国特色国家安全的行动指南。</a:t>
            </a:r>
          </a:p>
        </p:txBody>
      </p:sp>
      <p:grpSp>
        <p:nvGrpSpPr>
          <p:cNvPr id="13" name="组合 12"/>
          <p:cNvGrpSpPr/>
          <p:nvPr/>
        </p:nvGrpSpPr>
        <p:grpSpPr>
          <a:xfrm>
            <a:off x="8817704" y="1921674"/>
            <a:ext cx="2231243" cy="4192447"/>
            <a:chOff x="9407547" y="2946405"/>
            <a:chExt cx="2232276" cy="4194388"/>
          </a:xfrm>
        </p:grpSpPr>
        <p:pic>
          <p:nvPicPr>
            <p:cNvPr id="14" name="图片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407547" y="2946405"/>
              <a:ext cx="2232276" cy="4194388"/>
            </a:xfrm>
            <a:prstGeom prst="rect">
              <a:avLst/>
            </a:prstGeom>
          </p:spPr>
        </p:pic>
        <p:pic>
          <p:nvPicPr>
            <p:cNvPr id="15" name="图片 14" descr="图片包含 游戏机, 飞机&#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416972">
              <a:off x="9669686" y="3417561"/>
              <a:ext cx="1886795" cy="907562"/>
            </a:xfrm>
            <a:prstGeom prst="rect">
              <a:avLst/>
            </a:prstGeom>
          </p:spPr>
        </p:pic>
      </p:gr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Effect transition="in" filter="wipe(up)">
                                      <p:cBhvr>
                                        <p:cTn id="11" dur="25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496722" y="1042998"/>
            <a:ext cx="4803785" cy="1569316"/>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03</a:t>
            </a:r>
            <a:endParaRPr lang="zh-CN" altLang="en-US" sz="9600">
              <a:solidFill>
                <a:srgbClr val="C00000"/>
              </a:solidFill>
              <a:latin typeface="Impact" panose="020B0806030902050204" pitchFamily="34" charset="0"/>
            </a:endParaRPr>
          </a:p>
        </p:txBody>
      </p:sp>
      <p:sp>
        <p:nvSpPr>
          <p:cNvPr id="10" name="文本框 9"/>
          <p:cNvSpPr txBox="1"/>
          <p:nvPr/>
        </p:nvSpPr>
        <p:spPr>
          <a:xfrm>
            <a:off x="1270646" y="2537832"/>
            <a:ext cx="7179662" cy="2122805"/>
          </a:xfrm>
          <a:prstGeom prst="rect">
            <a:avLst/>
          </a:prstGeom>
          <a:noFill/>
        </p:spPr>
        <p:txBody>
          <a:bodyPr wrap="square" rtlCol="0">
            <a:spAutoFit/>
          </a:bodyPr>
          <a:lstStyle/>
          <a:p>
            <a:pPr algn="dist"/>
            <a:r>
              <a:rPr lang="zh-CN" altLang="en-US" sz="6600" b="1" dirty="0">
                <a:solidFill>
                  <a:srgbClr val="C00000"/>
                </a:solidFill>
                <a:latin typeface="微软雅黑" panose="020B0503020204020204" charset="-122"/>
                <a:ea typeface="微软雅黑" panose="020B0503020204020204" charset="-122"/>
              </a:rPr>
              <a:t>党对国家安全工作的领导更加有力</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92442" y="1524012"/>
            <a:ext cx="9799802" cy="1381422"/>
            <a:chOff x="1173064" y="1387049"/>
            <a:chExt cx="9804340" cy="1382061"/>
          </a:xfrm>
        </p:grpSpPr>
        <p:grpSp>
          <p:nvGrpSpPr>
            <p:cNvPr id="16" name="Aichitds4"/>
            <p:cNvGrpSpPr/>
            <p:nvPr/>
          </p:nvGrpSpPr>
          <p:grpSpPr>
            <a:xfrm>
              <a:off x="1178842" y="2595124"/>
              <a:ext cx="9798562" cy="173986"/>
              <a:chOff x="3414033" y="4672051"/>
              <a:chExt cx="9798562" cy="173986"/>
            </a:xfrm>
          </p:grpSpPr>
          <p:cxnSp>
            <p:nvCxnSpPr>
              <p:cNvPr id="18" name="Aichitds4-1"/>
              <p:cNvCxnSpPr/>
              <p:nvPr/>
            </p:nvCxnSpPr>
            <p:spPr>
              <a:xfrm>
                <a:off x="3414033" y="4758196"/>
                <a:ext cx="9711570" cy="848"/>
              </a:xfrm>
              <a:prstGeom prst="line">
                <a:avLst/>
              </a:prstGeom>
              <a:noFill/>
              <a:ln w="6350" cap="flat" cmpd="sng" algn="ctr">
                <a:solidFill>
                  <a:srgbClr val="C00000"/>
                </a:solidFill>
                <a:prstDash val="solid"/>
                <a:miter lim="800000"/>
              </a:ln>
              <a:effectLst/>
            </p:spPr>
          </p:cxnSp>
          <p:sp>
            <p:nvSpPr>
              <p:cNvPr id="19" name="Aichitds4-2"/>
              <p:cNvSpPr/>
              <p:nvPr/>
            </p:nvSpPr>
            <p:spPr>
              <a:xfrm>
                <a:off x="13038609" y="4672051"/>
                <a:ext cx="173986" cy="173986"/>
              </a:xfrm>
              <a:prstGeom prst="donut">
                <a:avLst/>
              </a:prstGeom>
              <a:solidFill>
                <a:srgbClr val="C00000"/>
              </a:solidFill>
              <a:ln w="12700" cap="flat" cmpd="sng" algn="ctr">
                <a:solidFill>
                  <a:srgbClr val="C00000"/>
                </a:solidFill>
                <a:prstDash val="solid"/>
                <a:miter lim="800000"/>
              </a:ln>
              <a:effectLst/>
            </p:spPr>
            <p:txBody>
              <a:bodyPr rtlCol="0" anchor="ctr"/>
              <a:lstStyle/>
              <a:p>
                <a:pPr algn="ctr" defTabSz="913765">
                  <a:defRPr/>
                </a:pPr>
                <a:endParaRPr lang="zh-CN" altLang="en-US" kern="0">
                  <a:solidFill>
                    <a:srgbClr val="000000"/>
                  </a:solidFill>
                  <a:latin typeface="微软雅黑" panose="020B0503020204020204" charset="-122"/>
                  <a:ea typeface="微软雅黑" panose="020B0503020204020204" charset="-122"/>
                  <a:sym typeface="微软雅黑" panose="020B0503020204020204" charset="-122"/>
                </a:endParaRPr>
              </a:p>
            </p:txBody>
          </p:sp>
        </p:grpSp>
        <p:cxnSp>
          <p:nvCxnSpPr>
            <p:cNvPr id="17" name="Aichitds5"/>
            <p:cNvCxnSpPr/>
            <p:nvPr/>
          </p:nvCxnSpPr>
          <p:spPr>
            <a:xfrm flipH="1">
              <a:off x="1173064" y="1387049"/>
              <a:ext cx="0" cy="1294220"/>
            </a:xfrm>
            <a:prstGeom prst="line">
              <a:avLst/>
            </a:prstGeom>
            <a:noFill/>
            <a:ln w="6350" cap="flat" cmpd="sng" algn="ctr">
              <a:solidFill>
                <a:srgbClr val="C00000"/>
              </a:solidFill>
              <a:prstDash val="solid"/>
              <a:miter lim="800000"/>
            </a:ln>
            <a:effectLst/>
          </p:spPr>
        </p:cxnSp>
      </p:grpSp>
      <p:sp>
        <p:nvSpPr>
          <p:cNvPr id="20" name="Aitds3"/>
          <p:cNvSpPr/>
          <p:nvPr/>
        </p:nvSpPr>
        <p:spPr>
          <a:xfrm>
            <a:off x="1941457" y="1621023"/>
            <a:ext cx="8854934" cy="1050925"/>
          </a:xfrm>
          <a:prstGeom prst="rect">
            <a:avLst/>
          </a:prstGeom>
        </p:spPr>
        <p:txBody>
          <a:bodyPr wrap="square">
            <a:spAutoFit/>
          </a:bodyPr>
          <a:lstStyle/>
          <a:p>
            <a:pPr>
              <a:lnSpc>
                <a:spcPct val="130000"/>
              </a:lnSpc>
            </a:pPr>
            <a:r>
              <a:rPr lang="zh-CN" altLang="en-US" sz="1600">
                <a:solidFill>
                  <a:srgbClr val="111111"/>
                </a:solidFill>
                <a:latin typeface="微软雅黑" panose="020B0503020204020204" charset="-122"/>
                <a:ea typeface="微软雅黑" panose="020B0503020204020204" charset="-122"/>
                <a:cs typeface="阿里巴巴普惠体 Light" panose="00020600040101010101" pitchFamily="18" charset="-122"/>
                <a:sym typeface="+mn-lt"/>
              </a:rPr>
              <a:t>为了更好适应国家安全面临的新形势新任务，我们党第一次成立中央国家安全委员会，习近平总书记亲自担任主席，亲自谋划、亲自部署、亲自指挥，推动国家安全工作实现了从分散到集中、迟缓到高效、被动到主动的历史性变革。</a:t>
            </a:r>
          </a:p>
        </p:txBody>
      </p:sp>
      <p:grpSp>
        <p:nvGrpSpPr>
          <p:cNvPr id="32" name="组合 31"/>
          <p:cNvGrpSpPr/>
          <p:nvPr/>
        </p:nvGrpSpPr>
        <p:grpSpPr>
          <a:xfrm>
            <a:off x="1026795" y="3723640"/>
            <a:ext cx="10180320" cy="2691765"/>
            <a:chOff x="1524000" y="2374900"/>
            <a:chExt cx="9251950" cy="3168650"/>
          </a:xfrm>
        </p:grpSpPr>
        <p:sp>
          <p:nvSpPr>
            <p:cNvPr id="33" name="矩形 32"/>
            <p:cNvSpPr/>
            <p:nvPr/>
          </p:nvSpPr>
          <p:spPr>
            <a:xfrm>
              <a:off x="1524000" y="2374900"/>
              <a:ext cx="76200" cy="31686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4" name="矩形 33"/>
            <p:cNvSpPr/>
            <p:nvPr/>
          </p:nvSpPr>
          <p:spPr>
            <a:xfrm>
              <a:off x="1600200" y="2374900"/>
              <a:ext cx="9099550" cy="3168650"/>
            </a:xfrm>
            <a:prstGeom prst="rect">
              <a:avLst/>
            </a:prstGeom>
            <a:solidFill>
              <a:schemeClr val="bg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5" name="矩形 34"/>
            <p:cNvSpPr/>
            <p:nvPr/>
          </p:nvSpPr>
          <p:spPr>
            <a:xfrm>
              <a:off x="10699750" y="2374900"/>
              <a:ext cx="76200" cy="31686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36" name="Aitds3"/>
          <p:cNvSpPr/>
          <p:nvPr/>
        </p:nvSpPr>
        <p:spPr>
          <a:xfrm>
            <a:off x="1221105" y="3814445"/>
            <a:ext cx="9696450" cy="2501900"/>
          </a:xfrm>
          <a:prstGeom prst="rect">
            <a:avLst/>
          </a:prstGeom>
        </p:spPr>
        <p:txBody>
          <a:bodyPr wrap="square">
            <a:spAutoFit/>
          </a:bodyPr>
          <a:lstStyle/>
          <a:p>
            <a:pPr marL="342900" indent="-342900">
              <a:lnSpc>
                <a:spcPct val="140000"/>
              </a:lnSpc>
              <a:buFont typeface="Arial" panose="020B0604020202020204" pitchFamily="34" charset="0"/>
              <a:buChar char="•"/>
            </a:pPr>
            <a:r>
              <a:rPr lang="zh-CN" altLang="en-US" sz="1400" dirty="0">
                <a:solidFill>
                  <a:srgbClr val="111111"/>
                </a:solidFill>
                <a:latin typeface="微软雅黑" panose="020B0503020204020204" charset="-122"/>
                <a:ea typeface="微软雅黑" panose="020B0503020204020204" charset="-122"/>
                <a:cs typeface="阿里巴巴普惠体 Light" panose="00020600040101010101" pitchFamily="18" charset="-122"/>
                <a:sym typeface="+mn-lt"/>
              </a:rPr>
              <a:t>习近平总书记指出，要坚持党对国家安全工作的绝对领导，实施更为有力的统领和协调。党的十八届三中全会决定，成立中央国家安全委员会。2014年1月24日，中央政治局决定，中央国家安全委员会作为党中央关于国家安全工作的决策议事协调机构，向中央政治局、中央政治局常委会负责，统筹协调国家安全重大事项和重要工作。中央国家安全委员会成立以来，充分发挥对国家安全事务决策、协调的“神经中枢”作用，着力提升把握全局、谋划发展的战略能力，不断增强驾驭风险、迎接挑战的本领，推动国家安全领域治理体系和治理能力现代化。2016年12月，中央政治局审议通过关于加强国家安全工作的意见；2017年2月，习近平总书记主持召开国家安全工作座谈会，对国家安全作出战略擘画、全面部署。2021年党中央出台《中国共产党领导国家安全工作条例》，系统回答了国家安全工作“谁来领导”、“领导什么”、“怎么领导”等重大问题，进一步从制度上强化了党对国家安全工作的绝对领导。</a:t>
            </a:r>
          </a:p>
        </p:txBody>
      </p:sp>
      <p:grpSp>
        <p:nvGrpSpPr>
          <p:cNvPr id="21" name="Aichitds11"/>
          <p:cNvGrpSpPr/>
          <p:nvPr/>
        </p:nvGrpSpPr>
        <p:grpSpPr>
          <a:xfrm>
            <a:off x="653727" y="1259337"/>
            <a:ext cx="1265216" cy="1189016"/>
            <a:chOff x="2042160" y="1569424"/>
            <a:chExt cx="1859576" cy="1859576"/>
          </a:xfrm>
        </p:grpSpPr>
        <p:sp>
          <p:nvSpPr>
            <p:cNvPr id="23"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charset="-122"/>
                <a:cs typeface="+mn-ea"/>
                <a:sym typeface="+mn-lt"/>
              </a:endParaRPr>
            </a:p>
          </p:txBody>
        </p:sp>
        <p:pic>
          <p:nvPicPr>
            <p:cNvPr id="24" name="Aichitds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2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党对国家安全工作的领导更加有力</a:t>
            </a:r>
          </a:p>
        </p:txBody>
      </p:sp>
      <p:sp>
        <p:nvSpPr>
          <p:cNvPr id="2" name="Aitds20"/>
          <p:cNvSpPr txBox="1"/>
          <p:nvPr/>
        </p:nvSpPr>
        <p:spPr>
          <a:xfrm>
            <a:off x="1743956" y="3037588"/>
            <a:ext cx="7328497" cy="410845"/>
          </a:xfrm>
          <a:prstGeom prst="rect">
            <a:avLst/>
          </a:prstGeom>
          <a:noFill/>
        </p:spPr>
        <p:txBody>
          <a:bodyPr wrap="square">
            <a:spAutoFit/>
          </a:bodyPr>
          <a:lstStyle/>
          <a:p>
            <a:pPr>
              <a:lnSpc>
                <a:spcPct val="130000"/>
              </a:lnSpc>
            </a:pPr>
            <a:r>
              <a:rPr sz="1600">
                <a:solidFill>
                  <a:srgbClr val="C00000"/>
                </a:solidFill>
                <a:latin typeface="微软雅黑" panose="020B0503020204020204" charset="-122"/>
                <a:ea typeface="微软雅黑" panose="020B0503020204020204" charset="-122"/>
                <a:sym typeface="字魂59号-创粗黑" panose="00000500000000000000" pitchFamily="2" charset="-122"/>
              </a:rPr>
              <a:t>建立集中统一、高效权威的国家安全领导体制。</a:t>
            </a:r>
          </a:p>
        </p:txBody>
      </p:sp>
      <p:sp>
        <p:nvSpPr>
          <p:cNvPr id="3" name="矩形: 圆角 37"/>
          <p:cNvSpPr/>
          <p:nvPr/>
        </p:nvSpPr>
        <p:spPr>
          <a:xfrm flipV="1">
            <a:off x="1067435" y="3451225"/>
            <a:ext cx="5617210" cy="76200"/>
          </a:xfrm>
          <a:prstGeom prst="roundRect">
            <a:avLst>
              <a:gd name="adj" fmla="val 0"/>
            </a:avLst>
          </a:prstGeom>
          <a:solidFill>
            <a:srgbClr val="C00000"/>
          </a:solidFill>
          <a:ln>
            <a:noFill/>
          </a:ln>
        </p:spPr>
        <p:style>
          <a:lnRef idx="2">
            <a:srgbClr val="E70003">
              <a:shade val="50000"/>
            </a:srgbClr>
          </a:lnRef>
          <a:fillRef idx="1">
            <a:srgbClr val="E70003"/>
          </a:fillRef>
          <a:effectRef idx="0">
            <a:srgbClr val="E70003"/>
          </a:effectRef>
          <a:fontRef idx="minor">
            <a:srgbClr val="FFFFFF"/>
          </a:fontRef>
        </p:style>
        <p:txBody>
          <a:bodyPr rtlCol="0" anchor="ctr"/>
          <a:lstStyle/>
          <a:p>
            <a:pPr algn="ctr">
              <a:lnSpc>
                <a:spcPct val="130000"/>
              </a:lnSpc>
            </a:pPr>
            <a:r>
              <a:rPr lang="zh-CN" altLang="en-US" sz="1400">
                <a:solidFill>
                  <a:srgbClr val="FFFF00"/>
                </a:solidFill>
                <a:latin typeface="Calibri"/>
                <a:ea typeface="宋体" panose="02010600030101010101" pitchFamily="2" charset="-122"/>
                <a:cs typeface="等线" panose="02010600030101010101" charset="-122"/>
                <a:sym typeface="等线"/>
              </a:rPr>
              <a:t> </a:t>
            </a:r>
            <a:endParaRPr lang="en-US" altLang="zh-CN" sz="1400">
              <a:solidFill>
                <a:srgbClr val="FFFF00"/>
              </a:solidFill>
              <a:latin typeface="Calibri"/>
              <a:ea typeface="宋体" panose="02010600030101010101" pitchFamily="2" charset="-122"/>
              <a:cs typeface="+mn-ea"/>
              <a:sym typeface="等线"/>
            </a:endParaRPr>
          </a:p>
        </p:txBody>
      </p:sp>
      <p:grpSp>
        <p:nvGrpSpPr>
          <p:cNvPr id="4" name="组合 3"/>
          <p:cNvGrpSpPr/>
          <p:nvPr/>
        </p:nvGrpSpPr>
        <p:grpSpPr>
          <a:xfrm flipH="1" flipV="1">
            <a:off x="1067190" y="3175052"/>
            <a:ext cx="680607" cy="192723"/>
            <a:chOff x="9409135" y="1627289"/>
            <a:chExt cx="680607" cy="192723"/>
          </a:xfrm>
        </p:grpSpPr>
        <p:sp>
          <p:nvSpPr>
            <p:cNvPr id="5" name="Oval 25"/>
            <p:cNvSpPr/>
            <p:nvPr/>
          </p:nvSpPr>
          <p:spPr>
            <a:xfrm>
              <a:off x="9897019" y="1627289"/>
              <a:ext cx="192723" cy="192723"/>
            </a:xfrm>
            <a:prstGeom prst="ellipse">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30000"/>
                </a:lnSpc>
                <a:buClrTx/>
                <a:buSzTx/>
                <a:buFontTx/>
                <a:buNone/>
                <a:defRPr/>
              </a:pPr>
              <a:endParaRPr kumimoji="0" lang="en-US" sz="3555" b="0" i="0" u="none" strike="noStrike" kern="0" cap="none" spc="0" normalizeH="0" baseline="0" noProof="0">
                <a:ln>
                  <a:noFill/>
                </a:ln>
                <a:solidFill>
                  <a:srgbClr val="FFFFFF"/>
                </a:solidFill>
                <a:effectLst/>
                <a:uLnTx/>
                <a:uFillTx/>
                <a:latin typeface="Arial"/>
                <a:ea typeface="字魂59号-创粗黑" panose="00000500000000000000" pitchFamily="2" charset="-122"/>
              </a:endParaRPr>
            </a:p>
          </p:txBody>
        </p:sp>
        <p:cxnSp>
          <p:nvCxnSpPr>
            <p:cNvPr id="6" name="Straight Connector 24"/>
            <p:cNvCxnSpPr/>
            <p:nvPr/>
          </p:nvCxnSpPr>
          <p:spPr>
            <a:xfrm flipV="1">
              <a:off x="9409135" y="1724590"/>
              <a:ext cx="482310" cy="0"/>
            </a:xfrm>
            <a:prstGeom prst="line">
              <a:avLst/>
            </a:prstGeom>
            <a:noFill/>
            <a:ln w="19050" cap="flat" cmpd="sng" algn="ctr">
              <a:solidFill>
                <a:srgbClr val="C00000"/>
              </a:solidFill>
              <a:prstDash val="sysDot"/>
              <a:miter lim="800000"/>
            </a:ln>
            <a:effectLst/>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childTnLst>
                          </p:cTn>
                        </p:par>
                        <p:par>
                          <p:cTn id="8" fill="hold" nodeType="afterGroup">
                            <p:stCondLst>
                              <p:cond delay="250"/>
                            </p:stCondLst>
                            <p:childTnLst>
                              <p:par>
                                <p:cTn id="9" presetID="17"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750"/>
                            </p:stCondLst>
                            <p:childTnLst>
                              <p:par>
                                <p:cTn id="14" presetID="22" presetClass="entr" presetSubtype="1" fill="hold" grpId="0" nodeType="afterEffect">
                                  <p:stCondLst>
                                    <p:cond delay="0"/>
                                  </p:stCondLst>
                                  <p:iterate type="lt">
                                    <p:tmPct val="10000"/>
                                  </p:iterate>
                                  <p:childTnLst>
                                    <p:set>
                                      <p:cBhvr>
                                        <p:cTn id="15" dur="1" fill="hold">
                                          <p:stCondLst>
                                            <p:cond delay="0"/>
                                          </p:stCondLst>
                                        </p:cTn>
                                        <p:tgtEl>
                                          <p:spTgt spid="36"/>
                                        </p:tgtEl>
                                        <p:attrNameLst>
                                          <p:attrName>style.visibility</p:attrName>
                                        </p:attrNameLst>
                                      </p:cBhvr>
                                      <p:to>
                                        <p:strVal val="visible"/>
                                      </p:to>
                                    </p:set>
                                    <p:animEffect transition="in" filter="wipe(up)">
                                      <p:cBhvr>
                                        <p:cTn id="16" dur="250"/>
                                        <p:tgtEl>
                                          <p:spTgt spid="36"/>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6" grpId="0"/>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254760" y="2583180"/>
            <a:ext cx="9681845" cy="2691765"/>
            <a:chOff x="1524000" y="2374900"/>
            <a:chExt cx="9251950" cy="3168650"/>
          </a:xfrm>
        </p:grpSpPr>
        <p:sp>
          <p:nvSpPr>
            <p:cNvPr id="33" name="矩形 32"/>
            <p:cNvSpPr/>
            <p:nvPr/>
          </p:nvSpPr>
          <p:spPr>
            <a:xfrm>
              <a:off x="1524000" y="2374900"/>
              <a:ext cx="76200" cy="31686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4" name="矩形 33"/>
            <p:cNvSpPr/>
            <p:nvPr/>
          </p:nvSpPr>
          <p:spPr>
            <a:xfrm>
              <a:off x="1600200" y="2374900"/>
              <a:ext cx="9099550" cy="3168650"/>
            </a:xfrm>
            <a:prstGeom prst="rect">
              <a:avLst/>
            </a:prstGeom>
            <a:solidFill>
              <a:schemeClr val="bg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5" name="矩形 34"/>
            <p:cNvSpPr/>
            <p:nvPr/>
          </p:nvSpPr>
          <p:spPr>
            <a:xfrm>
              <a:off x="10699750" y="2374900"/>
              <a:ext cx="76200" cy="31686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36" name="Aitds3"/>
          <p:cNvSpPr/>
          <p:nvPr/>
        </p:nvSpPr>
        <p:spPr>
          <a:xfrm>
            <a:off x="1705610" y="2813685"/>
            <a:ext cx="8709660" cy="2287905"/>
          </a:xfrm>
          <a:prstGeom prst="rect">
            <a:avLst/>
          </a:prstGeom>
        </p:spPr>
        <p:txBody>
          <a:bodyPr wrap="square">
            <a:spAutoFit/>
          </a:bodyPr>
          <a:lstStyle/>
          <a:p>
            <a:pPr marL="342900" indent="-342900">
              <a:lnSpc>
                <a:spcPct val="170000"/>
              </a:lnSpc>
              <a:buFont typeface="Arial" panose="020B0604020202020204" pitchFamily="34" charset="0"/>
              <a:buChar char="•"/>
            </a:pPr>
            <a:r>
              <a:rPr lang="zh-CN" altLang="en-US" sz="1400">
                <a:solidFill>
                  <a:srgbClr val="111111"/>
                </a:solidFill>
                <a:latin typeface="微软雅黑" panose="020B0503020204020204" charset="-122"/>
                <a:ea typeface="微软雅黑" panose="020B0503020204020204" charset="-122"/>
                <a:cs typeface="阿里巴巴普惠体 Light" panose="00020600040101010101" pitchFamily="18" charset="-122"/>
                <a:sym typeface="+mn-lt"/>
              </a:rPr>
              <a:t>2018年4月17日，十九届中央国家安全委员会第一次会议审议通过《党委（党组）国家安全责任制规定》，明确了各级党委（党组）维护国家安全的主体责任，为加强党对国家安全工作领导，推动形成“全国一盘棋”的强大合力提供了坚实有力的制度保障。几年来，各级党委（党组）认真落实国家安全责任制，强化各级党委（党组）维护国家安全的主体责任、党委（党组）书记第一责任人的责任，切实承担起“促一方发展、保一方平安”的政治责任，将国家安全工作摆上重要议事日程，着力把防范化解重大风险工作做实做细做好，为在更高水平筑牢国家安全屏障奠定了坚实基础。</a:t>
            </a:r>
          </a:p>
        </p:txBody>
      </p:sp>
      <p:sp>
        <p:nvSpPr>
          <p:cNvPr id="2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党对国家安全工作的领导更加有力</a:t>
            </a:r>
          </a:p>
        </p:txBody>
      </p:sp>
      <p:sp>
        <p:nvSpPr>
          <p:cNvPr id="2" name="Aitds20"/>
          <p:cNvSpPr txBox="1"/>
          <p:nvPr/>
        </p:nvSpPr>
        <p:spPr>
          <a:xfrm>
            <a:off x="1931281" y="1853948"/>
            <a:ext cx="7328497" cy="410845"/>
          </a:xfrm>
          <a:prstGeom prst="rect">
            <a:avLst/>
          </a:prstGeom>
          <a:noFill/>
        </p:spPr>
        <p:txBody>
          <a:bodyPr wrap="square">
            <a:spAutoFit/>
          </a:bodyPr>
          <a:lstStyle/>
          <a:p>
            <a:pPr>
              <a:lnSpc>
                <a:spcPct val="130000"/>
              </a:lnSpc>
            </a:pPr>
            <a:r>
              <a:rPr sz="1600">
                <a:solidFill>
                  <a:srgbClr val="C00000"/>
                </a:solidFill>
                <a:latin typeface="微软雅黑" panose="020B0503020204020204" charset="-122"/>
                <a:ea typeface="微软雅黑" panose="020B0503020204020204" charset="-122"/>
                <a:sym typeface="字魂59号-创粗黑" panose="00000500000000000000" pitchFamily="2" charset="-122"/>
              </a:rPr>
              <a:t>全面落实党委（党组）国家安全责任制。</a:t>
            </a:r>
          </a:p>
        </p:txBody>
      </p:sp>
      <p:sp>
        <p:nvSpPr>
          <p:cNvPr id="3" name="矩形: 圆角 37"/>
          <p:cNvSpPr/>
          <p:nvPr/>
        </p:nvSpPr>
        <p:spPr>
          <a:xfrm flipV="1">
            <a:off x="1254760" y="2267585"/>
            <a:ext cx="5617210" cy="76200"/>
          </a:xfrm>
          <a:prstGeom prst="roundRect">
            <a:avLst>
              <a:gd name="adj" fmla="val 0"/>
            </a:avLst>
          </a:prstGeom>
          <a:solidFill>
            <a:srgbClr val="C00000"/>
          </a:solidFill>
          <a:ln>
            <a:noFill/>
          </a:ln>
        </p:spPr>
        <p:style>
          <a:lnRef idx="2">
            <a:srgbClr val="E70003">
              <a:shade val="50000"/>
            </a:srgbClr>
          </a:lnRef>
          <a:fillRef idx="1">
            <a:srgbClr val="E70003"/>
          </a:fillRef>
          <a:effectRef idx="0">
            <a:srgbClr val="E70003"/>
          </a:effectRef>
          <a:fontRef idx="minor">
            <a:srgbClr val="FFFFFF"/>
          </a:fontRef>
        </p:style>
        <p:txBody>
          <a:bodyPr rtlCol="0" anchor="ctr"/>
          <a:lstStyle/>
          <a:p>
            <a:pPr algn="ctr">
              <a:lnSpc>
                <a:spcPct val="130000"/>
              </a:lnSpc>
            </a:pPr>
            <a:r>
              <a:rPr lang="zh-CN" altLang="en-US" sz="1400">
                <a:solidFill>
                  <a:srgbClr val="FFFF00"/>
                </a:solidFill>
                <a:latin typeface="Calibri"/>
                <a:ea typeface="宋体" panose="02010600030101010101" pitchFamily="2" charset="-122"/>
                <a:cs typeface="等线" panose="02010600030101010101" charset="-122"/>
                <a:sym typeface="等线"/>
              </a:rPr>
              <a:t> </a:t>
            </a:r>
            <a:endParaRPr lang="en-US" altLang="zh-CN" sz="1400">
              <a:solidFill>
                <a:srgbClr val="FFFF00"/>
              </a:solidFill>
              <a:latin typeface="Calibri"/>
              <a:ea typeface="宋体" panose="02010600030101010101" pitchFamily="2" charset="-122"/>
              <a:cs typeface="+mn-ea"/>
              <a:sym typeface="等线"/>
            </a:endParaRPr>
          </a:p>
        </p:txBody>
      </p:sp>
      <p:grpSp>
        <p:nvGrpSpPr>
          <p:cNvPr id="4" name="组合 3"/>
          <p:cNvGrpSpPr/>
          <p:nvPr/>
        </p:nvGrpSpPr>
        <p:grpSpPr>
          <a:xfrm flipH="1" flipV="1">
            <a:off x="1254515" y="1991412"/>
            <a:ext cx="680607" cy="192723"/>
            <a:chOff x="9409135" y="1627289"/>
            <a:chExt cx="680607" cy="192723"/>
          </a:xfrm>
        </p:grpSpPr>
        <p:sp>
          <p:nvSpPr>
            <p:cNvPr id="5" name="Oval 25"/>
            <p:cNvSpPr/>
            <p:nvPr/>
          </p:nvSpPr>
          <p:spPr>
            <a:xfrm>
              <a:off x="9897019" y="1627289"/>
              <a:ext cx="192723" cy="192723"/>
            </a:xfrm>
            <a:prstGeom prst="ellipse">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30000"/>
                </a:lnSpc>
                <a:buClrTx/>
                <a:buSzTx/>
                <a:buFontTx/>
                <a:buNone/>
                <a:defRPr/>
              </a:pPr>
              <a:endParaRPr kumimoji="0" lang="en-US" sz="3555" b="0" i="0" u="none" strike="noStrike" kern="0" cap="none" spc="0" normalizeH="0" baseline="0" noProof="0">
                <a:ln>
                  <a:noFill/>
                </a:ln>
                <a:solidFill>
                  <a:srgbClr val="FFFFFF"/>
                </a:solidFill>
                <a:effectLst/>
                <a:uLnTx/>
                <a:uFillTx/>
                <a:latin typeface="Arial"/>
                <a:ea typeface="字魂59号-创粗黑" panose="00000500000000000000" pitchFamily="2" charset="-122"/>
              </a:endParaRPr>
            </a:p>
          </p:txBody>
        </p:sp>
        <p:cxnSp>
          <p:nvCxnSpPr>
            <p:cNvPr id="6" name="Straight Connector 24"/>
            <p:cNvCxnSpPr/>
            <p:nvPr/>
          </p:nvCxnSpPr>
          <p:spPr>
            <a:xfrm flipV="1">
              <a:off x="9409135" y="1724590"/>
              <a:ext cx="482310" cy="0"/>
            </a:xfrm>
            <a:prstGeom prst="line">
              <a:avLst/>
            </a:prstGeom>
            <a:noFill/>
            <a:ln w="19050" cap="flat" cmpd="sng" algn="ctr">
              <a:solidFill>
                <a:srgbClr val="C00000"/>
              </a:solidFill>
              <a:prstDash val="sysDot"/>
              <a:miter lim="800000"/>
            </a:ln>
            <a:effectLst/>
          </p:spPr>
        </p:cxnSp>
      </p:gr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iterate type="lt">
                                    <p:tmPct val="10000"/>
                                  </p:iterate>
                                  <p:childTnLst>
                                    <p:set>
                                      <p:cBhvr>
                                        <p:cTn id="11" dur="1" fill="hold">
                                          <p:stCondLst>
                                            <p:cond delay="0"/>
                                          </p:stCondLst>
                                        </p:cTn>
                                        <p:tgtEl>
                                          <p:spTgt spid="36"/>
                                        </p:tgtEl>
                                        <p:attrNameLst>
                                          <p:attrName>style.visibility</p:attrName>
                                        </p:attrNameLst>
                                      </p:cBhvr>
                                      <p:to>
                                        <p:strVal val="visible"/>
                                      </p:to>
                                    </p:set>
                                    <p:animEffect transition="in" filter="wipe(up)">
                                      <p:cBhvr>
                                        <p:cTn id="12" dur="250"/>
                                        <p:tgtEl>
                                          <p:spTgt spid="36"/>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496722" y="1042998"/>
            <a:ext cx="4803785" cy="1567180"/>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04</a:t>
            </a:r>
            <a:endParaRPr lang="zh-CN" altLang="en-US" sz="9600">
              <a:solidFill>
                <a:srgbClr val="C00000"/>
              </a:solidFill>
              <a:latin typeface="Impact" panose="020B0806030902050204" pitchFamily="34" charset="0"/>
            </a:endParaRPr>
          </a:p>
        </p:txBody>
      </p:sp>
      <p:sp>
        <p:nvSpPr>
          <p:cNvPr id="10" name="文本框 9"/>
          <p:cNvSpPr txBox="1"/>
          <p:nvPr/>
        </p:nvSpPr>
        <p:spPr>
          <a:xfrm>
            <a:off x="900430" y="2644775"/>
            <a:ext cx="7996555" cy="2122805"/>
          </a:xfrm>
          <a:prstGeom prst="rect">
            <a:avLst/>
          </a:prstGeom>
          <a:noFill/>
        </p:spPr>
        <p:txBody>
          <a:bodyPr wrap="square" rtlCol="0">
            <a:spAutoFit/>
          </a:bodyPr>
          <a:lstStyle/>
          <a:p>
            <a:pPr algn="dist"/>
            <a:r>
              <a:rPr lang="zh-CN" altLang="en-US" sz="6600" b="1" dirty="0">
                <a:solidFill>
                  <a:srgbClr val="C00000"/>
                </a:solidFill>
                <a:latin typeface="微软雅黑" panose="020B0503020204020204" charset="-122"/>
                <a:ea typeface="微软雅黑" panose="020B0503020204020204" charset="-122"/>
              </a:rPr>
              <a:t>国家安全体系和能力建设取得突破性进展</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itds4"/>
          <p:cNvSpPr txBox="1">
            <a:spLocks noChangeArrowheads="1"/>
          </p:cNvSpPr>
          <p:nvPr>
            <p:custDataLst>
              <p:tags r:id="rId1"/>
            </p:custDataLst>
          </p:nvPr>
        </p:nvSpPr>
        <p:spPr bwMode="auto">
          <a:xfrm>
            <a:off x="1147445" y="3009265"/>
            <a:ext cx="9575800" cy="272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lvl="0" indent="-285750" algn="just" eaLnBrk="1">
              <a:lnSpc>
                <a:spcPct val="150000"/>
              </a:lnSpc>
              <a:buFont typeface="Wingdings" panose="05000000000000000000" pitchFamily="2" charset="2"/>
              <a:buChar char="l"/>
            </a:pPr>
            <a:r>
              <a:rPr lang="zh-CN" altLang="en-US" sz="16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国家安全体系不断完善。</a:t>
            </a:r>
            <a:r>
              <a:rPr sz="1400">
                <a:solidFill>
                  <a:srgbClr val="111111"/>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国家安全法律制度体系加紧构建形成，以国家安全法为引领，制定出台国家情报法、反恐怖主义法、境外非政府组织境内活动管理法、国防交通法、网络安全法、核安全法、外商投资法、数据安全法等一系列国家安全法律法规。特别是，根据全国人大决定，2020年6月香港国安法制定出台，堵住了香港国安漏洞，为新时代依法捍卫国家安全提供了坚实保障。制定完善国家安全战略体系，进一步明确国家安全战略指导方针、中长期目标和重点领域国家安全政策，指导统筹用好各种战略资源和国家战略手段。2015年1月，中央政治局会议审议通过《国家安全战略纲要》，为我国在新形势下全面保障国家安全提供了强有力的战略支撑；2021年11月审议通过《国家安全战略（2021—2025年）》，对构建与新发展格局相适应的新安全格局，统筹做好重点领域、重点地区、重点方向国家安全工作作出部署。</a:t>
            </a:r>
          </a:p>
        </p:txBody>
      </p:sp>
      <p:sp>
        <p:nvSpPr>
          <p:cNvPr id="32" name="Aitds6"/>
          <p:cNvSpPr/>
          <p:nvPr>
            <p:custDataLst>
              <p:tags r:id="rId2"/>
            </p:custDataLst>
          </p:nvPr>
        </p:nvSpPr>
        <p:spPr bwMode="auto">
          <a:xfrm flipH="1" flipV="1">
            <a:off x="10273092" y="5409041"/>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chitds10"/>
          <p:cNvSpPr/>
          <p:nvPr/>
        </p:nvSpPr>
        <p:spPr>
          <a:xfrm>
            <a:off x="930910" y="1259205"/>
            <a:ext cx="9911080" cy="1520190"/>
          </a:xfrm>
          <a:prstGeom prst="parallelogram">
            <a:avLst>
              <a:gd name="adj" fmla="val 36307"/>
            </a:avLst>
          </a:prstGeom>
          <a:gradFill flip="none" rotWithShape="1">
            <a:gsLst>
              <a:gs pos="0">
                <a:srgbClr val="F6C381"/>
              </a:gs>
              <a:gs pos="100000">
                <a:srgbClr val="F6C381">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cs typeface="+mn-ea"/>
              <a:sym typeface="+mn-lt"/>
            </a:endParaRPr>
          </a:p>
        </p:txBody>
      </p:sp>
      <p:grpSp>
        <p:nvGrpSpPr>
          <p:cNvPr id="10" name="Aichitds11"/>
          <p:cNvGrpSpPr/>
          <p:nvPr/>
        </p:nvGrpSpPr>
        <p:grpSpPr>
          <a:xfrm>
            <a:off x="730885" y="1259205"/>
            <a:ext cx="1470660" cy="1381760"/>
            <a:chOff x="2042160" y="1569424"/>
            <a:chExt cx="1859576" cy="1859576"/>
          </a:xfrm>
        </p:grpSpPr>
        <p:sp>
          <p:nvSpPr>
            <p:cNvPr id="11"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charset="-122"/>
                <a:cs typeface="+mn-ea"/>
                <a:sym typeface="+mn-lt"/>
              </a:endParaRPr>
            </a:p>
          </p:txBody>
        </p:sp>
        <p:pic>
          <p:nvPicPr>
            <p:cNvPr id="12" name="Aichitds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3" name="文本框 2"/>
          <p:cNvSpPr txBox="1"/>
          <p:nvPr/>
        </p:nvSpPr>
        <p:spPr>
          <a:xfrm>
            <a:off x="2200910" y="1428750"/>
            <a:ext cx="8467725" cy="1198880"/>
          </a:xfrm>
          <a:prstGeom prst="rect">
            <a:avLst/>
          </a:prstGeom>
          <a:noFill/>
        </p:spPr>
        <p:txBody>
          <a:bodyPr wrap="square" rtlCol="0">
            <a:spAutoFit/>
          </a:bodyPr>
          <a:lstStyle/>
          <a:p>
            <a:pPr indent="-285750">
              <a:buFont typeface="Wingdings" panose="05000000000000000000" pitchFamily="2" charset="2"/>
              <a:buChar char="Ø"/>
              <a:defRPr/>
            </a:pPr>
            <a:r>
              <a:rPr>
                <a:gradFill>
                  <a:gsLst>
                    <a:gs pos="0">
                      <a:srgbClr val="FF3300"/>
                    </a:gs>
                    <a:gs pos="87000">
                      <a:srgbClr val="C00000"/>
                    </a:gs>
                    <a:gs pos="100000">
                      <a:srgbClr val="FF3300"/>
                    </a:gs>
                  </a:gsLst>
                  <a:lin ang="5400000" scaled="0"/>
                </a:gradFill>
                <a:latin typeface="微软雅黑" panose="020B0503020204020204" charset="-122"/>
                <a:ea typeface="微软雅黑" panose="020B0503020204020204" charset="-122"/>
              </a:rPr>
              <a:t>构建高效合理的国家安全体系，切实提升国家安全能力，是贯彻落实总体国家安全观的必然要求，是实现国家治理体系和治理能力现代化的重要工程。在党中央坚强领导下，国家安全体系的四梁八柱已初步搭建，国家安全能力显著增强，对国家安全的支撑作用日益显现。</a:t>
            </a:r>
          </a:p>
        </p:txBody>
      </p:sp>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国家安全体系和能力建设取得突破性进展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5E-06 -1.48148E-06 L -0.19206 -0.3206" pathEditMode="relative" rAng="0" ptsTypes="AA">
                                      <p:cBhvr>
                                        <p:cTn id="8" dur="500" spd="-99700" fill="hold"/>
                                        <p:tgtEl>
                                          <p:spTgt spid="32"/>
                                        </p:tgtEl>
                                        <p:attrNameLst>
                                          <p:attrName>ppt_x</p:attrName>
                                          <p:attrName>ppt_y</p:attrName>
                                        </p:attrNameLst>
                                      </p:cBhvr>
                                      <p:rCtr x="-9609" y="-16042"/>
                                    </p:animMotion>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itds4"/>
          <p:cNvSpPr txBox="1">
            <a:spLocks noChangeArrowheads="1"/>
          </p:cNvSpPr>
          <p:nvPr>
            <p:custDataLst>
              <p:tags r:id="rId1"/>
            </p:custDataLst>
          </p:nvPr>
        </p:nvSpPr>
        <p:spPr bwMode="auto">
          <a:xfrm>
            <a:off x="1147445" y="1960245"/>
            <a:ext cx="9575800" cy="272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lvl="0" indent="-285750" algn="just" eaLnBrk="1">
              <a:lnSpc>
                <a:spcPct val="150000"/>
              </a:lnSpc>
              <a:buFont typeface="Wingdings" panose="05000000000000000000" pitchFamily="2" charset="2"/>
              <a:buChar char="l"/>
            </a:pPr>
            <a:r>
              <a:rPr lang="zh-CN" altLang="en-US" sz="16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国家安全工作机制逐步建立健全。</a:t>
            </a:r>
            <a:r>
              <a:rPr sz="1400">
                <a:solidFill>
                  <a:srgbClr val="111111"/>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围绕总体国家安全观涉及的诸多领域，加强相关部门之间的协同配合，形成一体推进共同维护国家安全的协同联动工作格局。推进建立国家安全情报信息工作协调机制，完善国家安全风险评估机制、国家安全审查和监管制度、国家安全危机管控制度、国家安全保障体系等一系列制度机制，国家安全工作合力和整体效能进一步增强。2020年12月印发《外商投资安全审查办法》，建立外商投资安全审查工作机制。2022年2月印发《“十四五”国家应急体系规划》，提出推动形成统一指挥、专常兼备、反应灵敏、上下联动的中国特色应急管理体制，建成统一领导、权责一致、权威高效的国家应急能力体系。此外，还推动建立国家安全决策咨询机制和跨部门会商机制，提高国家安全科学决策水平；落实国家安全工作督促检查和责任追究机制，提升维护国家安全执行效能。通过一系列工作协调机制的建立健全，为全党全社会整体动员打好国家安全总体战提供了坚强制度保障。</a:t>
            </a:r>
          </a:p>
        </p:txBody>
      </p:sp>
      <p:sp>
        <p:nvSpPr>
          <p:cNvPr id="32" name="Aitds6"/>
          <p:cNvSpPr/>
          <p:nvPr>
            <p:custDataLst>
              <p:tags r:id="rId2"/>
            </p:custDataLst>
          </p:nvPr>
        </p:nvSpPr>
        <p:spPr bwMode="auto">
          <a:xfrm flipH="1" flipV="1">
            <a:off x="10290237" y="4464161"/>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国家安全体系和能力建设取得突破性进展</a:t>
            </a:r>
          </a:p>
        </p:txBody>
      </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 y="5851732"/>
            <a:ext cx="12186285" cy="885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5E-06 -1.48148E-06 L -0.19206 -0.3206" pathEditMode="relative" rAng="0" ptsTypes="AA">
                                      <p:cBhvr>
                                        <p:cTn id="8" dur="500" spd="-99700" fill="hold"/>
                                        <p:tgtEl>
                                          <p:spTgt spid="32"/>
                                        </p:tgtEl>
                                        <p:attrNameLst>
                                          <p:attrName>ppt_x</p:attrName>
                                          <p:attrName>ppt_y</p:attrName>
                                        </p:attrNameLst>
                                      </p:cBhvr>
                                      <p:rCtr x="-9609" y="-16042"/>
                                    </p:animMotion>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3"/>
          <p:cNvGrpSpPr/>
          <p:nvPr/>
        </p:nvGrpSpPr>
        <p:grpSpPr>
          <a:xfrm>
            <a:off x="612140" y="960103"/>
            <a:ext cx="4025685" cy="5887663"/>
            <a:chOff x="733489" y="1455528"/>
            <a:chExt cx="4025685" cy="5887663"/>
          </a:xfrm>
        </p:grpSpPr>
        <p:grpSp>
          <p:nvGrpSpPr>
            <p:cNvPr id="35" name="图形 1"/>
            <p:cNvGrpSpPr/>
            <p:nvPr/>
          </p:nvGrpSpPr>
          <p:grpSpPr>
            <a:xfrm>
              <a:off x="1933529" y="1455528"/>
              <a:ext cx="2233096" cy="2874161"/>
              <a:chOff x="1933529" y="1455528"/>
              <a:chExt cx="2233096" cy="2874161"/>
            </a:xfrm>
          </p:grpSpPr>
          <p:sp>
            <p:nvSpPr>
              <p:cNvPr id="48" name="3-1"/>
              <p:cNvSpPr/>
              <p:nvPr/>
            </p:nvSpPr>
            <p:spPr>
              <a:xfrm>
                <a:off x="2978052" y="2784724"/>
                <a:ext cx="1188573" cy="1544965"/>
              </a:xfrm>
              <a:custGeom>
                <a:avLst/>
                <a:gdLst>
                  <a:gd name="connsiteX0" fmla="*/ 0 w 1188573"/>
                  <a:gd name="connsiteY0" fmla="*/ 70088 h 1544965"/>
                  <a:gd name="connsiteX1" fmla="*/ 238074 w 1188573"/>
                  <a:gd name="connsiteY1" fmla="*/ 103653 h 1544965"/>
                  <a:gd name="connsiteX2" fmla="*/ 439227 w 1188573"/>
                  <a:gd name="connsiteY2" fmla="*/ 0 h 1544965"/>
                  <a:gd name="connsiteX3" fmla="*/ 977551 w 1188573"/>
                  <a:gd name="connsiteY3" fmla="*/ 136179 h 1544965"/>
                  <a:gd name="connsiteX4" fmla="*/ 1145338 w 1188573"/>
                  <a:gd name="connsiteY4" fmla="*/ 1411703 h 1544965"/>
                  <a:gd name="connsiteX5" fmla="*/ 117519 w 1188573"/>
                  <a:gd name="connsiteY5" fmla="*/ 1544966 h 1544965"/>
                  <a:gd name="connsiteX6" fmla="*/ 0 w 1188573"/>
                  <a:gd name="connsiteY6" fmla="*/ 70088 h 15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573" h="1544965">
                    <a:moveTo>
                      <a:pt x="0" y="70088"/>
                    </a:moveTo>
                    <a:lnTo>
                      <a:pt x="238074" y="103653"/>
                    </a:lnTo>
                    <a:lnTo>
                      <a:pt x="439227" y="0"/>
                    </a:lnTo>
                    <a:cubicBezTo>
                      <a:pt x="604576" y="88708"/>
                      <a:pt x="871940" y="106090"/>
                      <a:pt x="977551" y="136179"/>
                    </a:cubicBezTo>
                    <a:cubicBezTo>
                      <a:pt x="1080765" y="313916"/>
                      <a:pt x="1275244" y="1330786"/>
                      <a:pt x="1145338" y="1411703"/>
                    </a:cubicBezTo>
                    <a:cubicBezTo>
                      <a:pt x="1019308" y="1490182"/>
                      <a:pt x="466159" y="1530300"/>
                      <a:pt x="117519" y="1544966"/>
                    </a:cubicBezTo>
                    <a:lnTo>
                      <a:pt x="0" y="70088"/>
                    </a:lnTo>
                    <a:close/>
                  </a:path>
                </a:pathLst>
              </a:custGeom>
              <a:solidFill>
                <a:srgbClr val="502E14"/>
              </a:solidFill>
              <a:ln w="3992" cap="flat">
                <a:noFill/>
                <a:prstDash val="solid"/>
                <a:miter/>
              </a:ln>
            </p:spPr>
            <p:txBody>
              <a:bodyPr rtlCol="0" anchor="ctr"/>
              <a:lstStyle/>
              <a:p>
                <a:endParaRPr lang="zh-CN" altLang="en-US"/>
              </a:p>
            </p:txBody>
          </p:sp>
          <p:sp>
            <p:nvSpPr>
              <p:cNvPr id="49" name="3-2"/>
              <p:cNvSpPr/>
              <p:nvPr/>
            </p:nvSpPr>
            <p:spPr>
              <a:xfrm>
                <a:off x="1933529" y="2784684"/>
                <a:ext cx="1071055" cy="1544965"/>
              </a:xfrm>
              <a:custGeom>
                <a:avLst/>
                <a:gdLst>
                  <a:gd name="connsiteX0" fmla="*/ 1071055 w 1071055"/>
                  <a:gd name="connsiteY0" fmla="*/ 64453 h 1544965"/>
                  <a:gd name="connsiteX1" fmla="*/ 950500 w 1071055"/>
                  <a:gd name="connsiteY1" fmla="*/ 103653 h 1544965"/>
                  <a:gd name="connsiteX2" fmla="*/ 749347 w 1071055"/>
                  <a:gd name="connsiteY2" fmla="*/ 0 h 1544965"/>
                  <a:gd name="connsiteX3" fmla="*/ 211023 w 1071055"/>
                  <a:gd name="connsiteY3" fmla="*/ 136180 h 1544965"/>
                  <a:gd name="connsiteX4" fmla="*/ 43236 w 1071055"/>
                  <a:gd name="connsiteY4" fmla="*/ 1411703 h 1544965"/>
                  <a:gd name="connsiteX5" fmla="*/ 1071055 w 1071055"/>
                  <a:gd name="connsiteY5" fmla="*/ 1544966 h 1544965"/>
                  <a:gd name="connsiteX6" fmla="*/ 1071055 w 1071055"/>
                  <a:gd name="connsiteY6" fmla="*/ 64453 h 15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055" h="1544965">
                    <a:moveTo>
                      <a:pt x="1071055" y="64453"/>
                    </a:moveTo>
                    <a:lnTo>
                      <a:pt x="950500" y="103653"/>
                    </a:lnTo>
                    <a:lnTo>
                      <a:pt x="749347" y="0"/>
                    </a:lnTo>
                    <a:cubicBezTo>
                      <a:pt x="583998" y="88708"/>
                      <a:pt x="316634" y="106091"/>
                      <a:pt x="211023" y="136180"/>
                    </a:cubicBezTo>
                    <a:cubicBezTo>
                      <a:pt x="107809" y="313916"/>
                      <a:pt x="-86670" y="1330786"/>
                      <a:pt x="43236" y="1411703"/>
                    </a:cubicBezTo>
                    <a:cubicBezTo>
                      <a:pt x="169266" y="1490182"/>
                      <a:pt x="722415" y="1530301"/>
                      <a:pt x="1071055" y="1544966"/>
                    </a:cubicBezTo>
                    <a:lnTo>
                      <a:pt x="1071055" y="64453"/>
                    </a:lnTo>
                    <a:close/>
                  </a:path>
                </a:pathLst>
              </a:custGeom>
              <a:solidFill>
                <a:srgbClr val="502E14"/>
              </a:solidFill>
              <a:ln w="3992" cap="flat">
                <a:noFill/>
                <a:prstDash val="solid"/>
                <a:miter/>
              </a:ln>
            </p:spPr>
            <p:txBody>
              <a:bodyPr rtlCol="0" anchor="ctr"/>
              <a:lstStyle/>
              <a:p>
                <a:endParaRPr lang="zh-CN" altLang="en-US"/>
              </a:p>
            </p:txBody>
          </p:sp>
          <p:sp>
            <p:nvSpPr>
              <p:cNvPr id="50" name="3-3"/>
              <p:cNvSpPr/>
              <p:nvPr/>
            </p:nvSpPr>
            <p:spPr>
              <a:xfrm>
                <a:off x="2555009" y="1455528"/>
                <a:ext cx="955613" cy="2621221"/>
              </a:xfrm>
              <a:custGeom>
                <a:avLst/>
                <a:gdLst>
                  <a:gd name="connsiteX0" fmla="*/ 755500 w 955613"/>
                  <a:gd name="connsiteY0" fmla="*/ 1279167 h 2621221"/>
                  <a:gd name="connsiteX1" fmla="*/ 689848 w 955613"/>
                  <a:gd name="connsiteY1" fmla="*/ 1066626 h 2621221"/>
                  <a:gd name="connsiteX2" fmla="*/ 791463 w 955613"/>
                  <a:gd name="connsiteY2" fmla="*/ 758265 h 2621221"/>
                  <a:gd name="connsiteX3" fmla="*/ 833540 w 955613"/>
                  <a:gd name="connsiteY3" fmla="*/ 668837 h 2621221"/>
                  <a:gd name="connsiteX4" fmla="*/ 811882 w 955613"/>
                  <a:gd name="connsiteY4" fmla="*/ 551038 h 2621221"/>
                  <a:gd name="connsiteX5" fmla="*/ 814000 w 955613"/>
                  <a:gd name="connsiteY5" fmla="*/ 544845 h 2621221"/>
                  <a:gd name="connsiteX6" fmla="*/ 871980 w 955613"/>
                  <a:gd name="connsiteY6" fmla="*/ 381573 h 2621221"/>
                  <a:gd name="connsiteX7" fmla="*/ 778397 w 955613"/>
                  <a:gd name="connsiteY7" fmla="*/ 134708 h 2621221"/>
                  <a:gd name="connsiteX8" fmla="*/ 608132 w 955613"/>
                  <a:gd name="connsiteY8" fmla="*/ 69695 h 2621221"/>
                  <a:gd name="connsiteX9" fmla="*/ 424722 w 955613"/>
                  <a:gd name="connsiteY9" fmla="*/ 47 h 2621221"/>
                  <a:gd name="connsiteX10" fmla="*/ 338051 w 955613"/>
                  <a:gd name="connsiteY10" fmla="*/ 5601 h 2621221"/>
                  <a:gd name="connsiteX11" fmla="*/ 96500 w 955613"/>
                  <a:gd name="connsiteY11" fmla="*/ 160242 h 2621221"/>
                  <a:gd name="connsiteX12" fmla="*/ 60218 w 955613"/>
                  <a:gd name="connsiteY12" fmla="*/ 343533 h 2621221"/>
                  <a:gd name="connsiteX13" fmla="*/ 99977 w 955613"/>
                  <a:gd name="connsiteY13" fmla="*/ 546523 h 2621221"/>
                  <a:gd name="connsiteX14" fmla="*/ 102334 w 955613"/>
                  <a:gd name="connsiteY14" fmla="*/ 564465 h 2621221"/>
                  <a:gd name="connsiteX15" fmla="*/ 98099 w 955613"/>
                  <a:gd name="connsiteY15" fmla="*/ 564704 h 2621221"/>
                  <a:gd name="connsiteX16" fmla="*/ 78039 w 955613"/>
                  <a:gd name="connsiteY16" fmla="*/ 684181 h 2621221"/>
                  <a:gd name="connsiteX17" fmla="*/ 86671 w 955613"/>
                  <a:gd name="connsiteY17" fmla="*/ 714989 h 2621221"/>
                  <a:gd name="connsiteX18" fmla="*/ 125031 w 955613"/>
                  <a:gd name="connsiteY18" fmla="*/ 772929 h 2621221"/>
                  <a:gd name="connsiteX19" fmla="*/ 148127 w 955613"/>
                  <a:gd name="connsiteY19" fmla="*/ 908469 h 2621221"/>
                  <a:gd name="connsiteX20" fmla="*/ 238354 w 955613"/>
                  <a:gd name="connsiteY20" fmla="*/ 1086686 h 2621221"/>
                  <a:gd name="connsiteX21" fmla="*/ 218055 w 955613"/>
                  <a:gd name="connsiteY21" fmla="*/ 1260906 h 2621221"/>
                  <a:gd name="connsiteX22" fmla="*/ 0 w 955613"/>
                  <a:gd name="connsiteY22" fmla="*/ 1380303 h 2621221"/>
                  <a:gd name="connsiteX23" fmla="*/ 520103 w 955613"/>
                  <a:gd name="connsiteY23" fmla="*/ 2621222 h 2621221"/>
                  <a:gd name="connsiteX24" fmla="*/ 955614 w 955613"/>
                  <a:gd name="connsiteY24" fmla="*/ 1364639 h 2621221"/>
                  <a:gd name="connsiteX25" fmla="*/ 755500 w 955613"/>
                  <a:gd name="connsiteY25" fmla="*/ 1279167 h 262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5613" h="2621221">
                    <a:moveTo>
                      <a:pt x="755500" y="1279167"/>
                    </a:moveTo>
                    <a:cubicBezTo>
                      <a:pt x="698599" y="1235132"/>
                      <a:pt x="686771" y="1138552"/>
                      <a:pt x="689848" y="1066626"/>
                    </a:cubicBezTo>
                    <a:cubicBezTo>
                      <a:pt x="750106" y="987228"/>
                      <a:pt x="789185" y="878460"/>
                      <a:pt x="791463" y="758265"/>
                    </a:cubicBezTo>
                    <a:cubicBezTo>
                      <a:pt x="810324" y="743120"/>
                      <a:pt x="826946" y="709835"/>
                      <a:pt x="833540" y="668837"/>
                    </a:cubicBezTo>
                    <a:cubicBezTo>
                      <a:pt x="842730" y="611016"/>
                      <a:pt x="867545" y="560189"/>
                      <a:pt x="811882" y="551038"/>
                    </a:cubicBezTo>
                    <a:cubicBezTo>
                      <a:pt x="812681" y="548881"/>
                      <a:pt x="813480" y="546363"/>
                      <a:pt x="814000" y="544845"/>
                    </a:cubicBezTo>
                    <a:cubicBezTo>
                      <a:pt x="834698" y="490581"/>
                      <a:pt x="862110" y="439673"/>
                      <a:pt x="871980" y="381573"/>
                    </a:cubicBezTo>
                    <a:cubicBezTo>
                      <a:pt x="884407" y="307730"/>
                      <a:pt x="868983" y="211828"/>
                      <a:pt x="778397" y="134708"/>
                    </a:cubicBezTo>
                    <a:cubicBezTo>
                      <a:pt x="731245" y="94709"/>
                      <a:pt x="671627" y="70414"/>
                      <a:pt x="608132" y="69695"/>
                    </a:cubicBezTo>
                    <a:cubicBezTo>
                      <a:pt x="559463" y="14952"/>
                      <a:pt x="503920" y="-992"/>
                      <a:pt x="424722" y="47"/>
                    </a:cubicBezTo>
                    <a:cubicBezTo>
                      <a:pt x="398349" y="247"/>
                      <a:pt x="369778" y="2085"/>
                      <a:pt x="338051" y="5601"/>
                    </a:cubicBezTo>
                    <a:cubicBezTo>
                      <a:pt x="244588" y="14552"/>
                      <a:pt x="149645" y="97067"/>
                      <a:pt x="96500" y="160242"/>
                    </a:cubicBezTo>
                    <a:cubicBezTo>
                      <a:pt x="56582" y="207193"/>
                      <a:pt x="52026" y="272566"/>
                      <a:pt x="60218" y="343533"/>
                    </a:cubicBezTo>
                    <a:cubicBezTo>
                      <a:pt x="66292" y="409465"/>
                      <a:pt x="85512" y="480751"/>
                      <a:pt x="99977" y="546523"/>
                    </a:cubicBezTo>
                    <a:cubicBezTo>
                      <a:pt x="100856" y="550599"/>
                      <a:pt x="101615" y="556912"/>
                      <a:pt x="102334" y="564465"/>
                    </a:cubicBezTo>
                    <a:cubicBezTo>
                      <a:pt x="100976" y="564465"/>
                      <a:pt x="99497" y="564465"/>
                      <a:pt x="98099" y="564704"/>
                    </a:cubicBezTo>
                    <a:cubicBezTo>
                      <a:pt x="38520" y="575173"/>
                      <a:pt x="66292" y="625601"/>
                      <a:pt x="78039" y="684181"/>
                    </a:cubicBezTo>
                    <a:cubicBezTo>
                      <a:pt x="80317" y="695010"/>
                      <a:pt x="83354" y="705479"/>
                      <a:pt x="86671" y="714989"/>
                    </a:cubicBezTo>
                    <a:cubicBezTo>
                      <a:pt x="96301" y="741802"/>
                      <a:pt x="110206" y="762380"/>
                      <a:pt x="125031" y="772929"/>
                    </a:cubicBezTo>
                    <a:cubicBezTo>
                      <a:pt x="127788" y="820680"/>
                      <a:pt x="135620" y="866393"/>
                      <a:pt x="148127" y="908469"/>
                    </a:cubicBezTo>
                    <a:cubicBezTo>
                      <a:pt x="167747" y="977918"/>
                      <a:pt x="199394" y="1038535"/>
                      <a:pt x="238354" y="1086686"/>
                    </a:cubicBezTo>
                    <a:cubicBezTo>
                      <a:pt x="238434" y="1139231"/>
                      <a:pt x="251740" y="1222785"/>
                      <a:pt x="218055" y="1260906"/>
                    </a:cubicBezTo>
                    <a:cubicBezTo>
                      <a:pt x="169345" y="1316089"/>
                      <a:pt x="0" y="1380303"/>
                      <a:pt x="0" y="1380303"/>
                    </a:cubicBezTo>
                    <a:lnTo>
                      <a:pt x="520103" y="2621222"/>
                    </a:lnTo>
                    <a:lnTo>
                      <a:pt x="955614" y="1364639"/>
                    </a:lnTo>
                    <a:cubicBezTo>
                      <a:pt x="955614" y="1364639"/>
                      <a:pt x="807287" y="1319246"/>
                      <a:pt x="755500" y="1279167"/>
                    </a:cubicBezTo>
                    <a:close/>
                  </a:path>
                </a:pathLst>
              </a:custGeom>
              <a:solidFill>
                <a:srgbClr val="FFFFFF"/>
              </a:solidFill>
              <a:ln w="3992" cap="flat">
                <a:noFill/>
                <a:prstDash val="solid"/>
                <a:miter/>
              </a:ln>
            </p:spPr>
            <p:txBody>
              <a:bodyPr rtlCol="0" anchor="ctr"/>
              <a:lstStyle/>
              <a:p>
                <a:endParaRPr lang="zh-CN" altLang="en-US"/>
              </a:p>
            </p:txBody>
          </p:sp>
          <p:sp>
            <p:nvSpPr>
              <p:cNvPr id="51" name="3-4"/>
              <p:cNvSpPr/>
              <p:nvPr/>
            </p:nvSpPr>
            <p:spPr>
              <a:xfrm>
                <a:off x="2622383" y="2763466"/>
                <a:ext cx="833892" cy="322156"/>
              </a:xfrm>
              <a:custGeom>
                <a:avLst/>
                <a:gdLst>
                  <a:gd name="connsiteX0" fmla="*/ 749263 w 833892"/>
                  <a:gd name="connsiteY0" fmla="*/ 58140 h 322156"/>
                  <a:gd name="connsiteX1" fmla="*/ 686927 w 833892"/>
                  <a:gd name="connsiteY1" fmla="*/ 0 h 322156"/>
                  <a:gd name="connsiteX2" fmla="*/ 591786 w 833892"/>
                  <a:gd name="connsiteY2" fmla="*/ 89827 h 322156"/>
                  <a:gd name="connsiteX3" fmla="*/ 416966 w 833892"/>
                  <a:gd name="connsiteY3" fmla="*/ 145730 h 322156"/>
                  <a:gd name="connsiteX4" fmla="*/ 242146 w 833892"/>
                  <a:gd name="connsiteY4" fmla="*/ 89827 h 322156"/>
                  <a:gd name="connsiteX5" fmla="*/ 147005 w 833892"/>
                  <a:gd name="connsiteY5" fmla="*/ 0 h 322156"/>
                  <a:gd name="connsiteX6" fmla="*/ 84629 w 833892"/>
                  <a:gd name="connsiteY6" fmla="*/ 58140 h 322156"/>
                  <a:gd name="connsiteX7" fmla="*/ 76 w 833892"/>
                  <a:gd name="connsiteY7" fmla="*/ 113083 h 322156"/>
                  <a:gd name="connsiteX8" fmla="*/ 297090 w 833892"/>
                  <a:gd name="connsiteY8" fmla="*/ 321308 h 322156"/>
                  <a:gd name="connsiteX9" fmla="*/ 417685 w 833892"/>
                  <a:gd name="connsiteY9" fmla="*/ 282748 h 322156"/>
                  <a:gd name="connsiteX10" fmla="*/ 536802 w 833892"/>
                  <a:gd name="connsiteY10" fmla="*/ 321308 h 322156"/>
                  <a:gd name="connsiteX11" fmla="*/ 833816 w 833892"/>
                  <a:gd name="connsiteY11" fmla="*/ 113083 h 322156"/>
                  <a:gd name="connsiteX12" fmla="*/ 749263 w 833892"/>
                  <a:gd name="connsiteY12" fmla="*/ 58140 h 32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892" h="322156">
                    <a:moveTo>
                      <a:pt x="749263" y="58140"/>
                    </a:moveTo>
                    <a:cubicBezTo>
                      <a:pt x="712181" y="28131"/>
                      <a:pt x="686927" y="0"/>
                      <a:pt x="686927" y="0"/>
                    </a:cubicBezTo>
                    <a:cubicBezTo>
                      <a:pt x="686927" y="0"/>
                      <a:pt x="668946" y="45433"/>
                      <a:pt x="591786" y="89827"/>
                    </a:cubicBezTo>
                    <a:cubicBezTo>
                      <a:pt x="529730" y="125510"/>
                      <a:pt x="425917" y="144171"/>
                      <a:pt x="416966" y="145730"/>
                    </a:cubicBezTo>
                    <a:cubicBezTo>
                      <a:pt x="407975" y="144171"/>
                      <a:pt x="304163" y="125510"/>
                      <a:pt x="242146" y="89827"/>
                    </a:cubicBezTo>
                    <a:cubicBezTo>
                      <a:pt x="164986" y="45433"/>
                      <a:pt x="147005" y="0"/>
                      <a:pt x="147005" y="0"/>
                    </a:cubicBezTo>
                    <a:cubicBezTo>
                      <a:pt x="147005" y="0"/>
                      <a:pt x="121751" y="28091"/>
                      <a:pt x="84629" y="58140"/>
                    </a:cubicBezTo>
                    <a:cubicBezTo>
                      <a:pt x="40235" y="94103"/>
                      <a:pt x="-2041" y="104652"/>
                      <a:pt x="76" y="113083"/>
                    </a:cubicBezTo>
                    <a:cubicBezTo>
                      <a:pt x="4312" y="129986"/>
                      <a:pt x="157234" y="309920"/>
                      <a:pt x="297090" y="321308"/>
                    </a:cubicBezTo>
                    <a:cubicBezTo>
                      <a:pt x="341884" y="324945"/>
                      <a:pt x="384160" y="313916"/>
                      <a:pt x="417685" y="282748"/>
                    </a:cubicBezTo>
                    <a:cubicBezTo>
                      <a:pt x="450012" y="316354"/>
                      <a:pt x="489611" y="325184"/>
                      <a:pt x="536802" y="321308"/>
                    </a:cubicBezTo>
                    <a:cubicBezTo>
                      <a:pt x="676658" y="309920"/>
                      <a:pt x="829620" y="129986"/>
                      <a:pt x="833816" y="113083"/>
                    </a:cubicBezTo>
                    <a:cubicBezTo>
                      <a:pt x="835934" y="104652"/>
                      <a:pt x="793657" y="94103"/>
                      <a:pt x="749263" y="58140"/>
                    </a:cubicBezTo>
                    <a:close/>
                  </a:path>
                </a:pathLst>
              </a:custGeom>
              <a:solidFill>
                <a:srgbClr val="9BD4D1"/>
              </a:solidFill>
              <a:ln w="3992" cap="flat">
                <a:noFill/>
                <a:prstDash val="solid"/>
                <a:miter/>
              </a:ln>
            </p:spPr>
            <p:txBody>
              <a:bodyPr rtlCol="0" anchor="ctr"/>
              <a:lstStyle/>
              <a:p>
                <a:endParaRPr lang="zh-CN" altLang="en-US"/>
              </a:p>
            </p:txBody>
          </p:sp>
          <p:sp>
            <p:nvSpPr>
              <p:cNvPr id="52" name="3-5"/>
              <p:cNvSpPr/>
              <p:nvPr/>
            </p:nvSpPr>
            <p:spPr>
              <a:xfrm>
                <a:off x="2554969" y="1455528"/>
                <a:ext cx="955613" cy="1414627"/>
              </a:xfrm>
              <a:custGeom>
                <a:avLst/>
                <a:gdLst>
                  <a:gd name="connsiteX0" fmla="*/ 0 w 955613"/>
                  <a:gd name="connsiteY0" fmla="*/ 1380382 h 1414627"/>
                  <a:gd name="connsiteX1" fmla="*/ 14345 w 955613"/>
                  <a:gd name="connsiteY1" fmla="*/ 1414627 h 1414627"/>
                  <a:gd name="connsiteX2" fmla="*/ 938312 w 955613"/>
                  <a:gd name="connsiteY2" fmla="*/ 1414627 h 1414627"/>
                  <a:gd name="connsiteX3" fmla="*/ 955614 w 955613"/>
                  <a:gd name="connsiteY3" fmla="*/ 1364679 h 1414627"/>
                  <a:gd name="connsiteX4" fmla="*/ 755540 w 955613"/>
                  <a:gd name="connsiteY4" fmla="*/ 1279167 h 1414627"/>
                  <a:gd name="connsiteX5" fmla="*/ 689888 w 955613"/>
                  <a:gd name="connsiteY5" fmla="*/ 1066626 h 1414627"/>
                  <a:gd name="connsiteX6" fmla="*/ 791503 w 955613"/>
                  <a:gd name="connsiteY6" fmla="*/ 758265 h 1414627"/>
                  <a:gd name="connsiteX7" fmla="*/ 833580 w 955613"/>
                  <a:gd name="connsiteY7" fmla="*/ 668837 h 1414627"/>
                  <a:gd name="connsiteX8" fmla="*/ 811922 w 955613"/>
                  <a:gd name="connsiteY8" fmla="*/ 551038 h 1414627"/>
                  <a:gd name="connsiteX9" fmla="*/ 814040 w 955613"/>
                  <a:gd name="connsiteY9" fmla="*/ 544845 h 1414627"/>
                  <a:gd name="connsiteX10" fmla="*/ 872020 w 955613"/>
                  <a:gd name="connsiteY10" fmla="*/ 381573 h 1414627"/>
                  <a:gd name="connsiteX11" fmla="*/ 778437 w 955613"/>
                  <a:gd name="connsiteY11" fmla="*/ 134708 h 1414627"/>
                  <a:gd name="connsiteX12" fmla="*/ 608172 w 955613"/>
                  <a:gd name="connsiteY12" fmla="*/ 69695 h 1414627"/>
                  <a:gd name="connsiteX13" fmla="*/ 424762 w 955613"/>
                  <a:gd name="connsiteY13" fmla="*/ 47 h 1414627"/>
                  <a:gd name="connsiteX14" fmla="*/ 338091 w 955613"/>
                  <a:gd name="connsiteY14" fmla="*/ 5601 h 1414627"/>
                  <a:gd name="connsiteX15" fmla="*/ 96540 w 955613"/>
                  <a:gd name="connsiteY15" fmla="*/ 160242 h 1414627"/>
                  <a:gd name="connsiteX16" fmla="*/ 60258 w 955613"/>
                  <a:gd name="connsiteY16" fmla="*/ 343533 h 1414627"/>
                  <a:gd name="connsiteX17" fmla="*/ 100017 w 955613"/>
                  <a:gd name="connsiteY17" fmla="*/ 546523 h 1414627"/>
                  <a:gd name="connsiteX18" fmla="*/ 102374 w 955613"/>
                  <a:gd name="connsiteY18" fmla="*/ 564465 h 1414627"/>
                  <a:gd name="connsiteX19" fmla="*/ 98139 w 955613"/>
                  <a:gd name="connsiteY19" fmla="*/ 564704 h 1414627"/>
                  <a:gd name="connsiteX20" fmla="*/ 78079 w 955613"/>
                  <a:gd name="connsiteY20" fmla="*/ 684181 h 1414627"/>
                  <a:gd name="connsiteX21" fmla="*/ 86711 w 955613"/>
                  <a:gd name="connsiteY21" fmla="*/ 714989 h 1414627"/>
                  <a:gd name="connsiteX22" fmla="*/ 125071 w 955613"/>
                  <a:gd name="connsiteY22" fmla="*/ 772929 h 1414627"/>
                  <a:gd name="connsiteX23" fmla="*/ 148167 w 955613"/>
                  <a:gd name="connsiteY23" fmla="*/ 908469 h 1414627"/>
                  <a:gd name="connsiteX24" fmla="*/ 238394 w 955613"/>
                  <a:gd name="connsiteY24" fmla="*/ 1086686 h 1414627"/>
                  <a:gd name="connsiteX25" fmla="*/ 218095 w 955613"/>
                  <a:gd name="connsiteY25" fmla="*/ 1260906 h 1414627"/>
                  <a:gd name="connsiteX26" fmla="*/ 0 w 955613"/>
                  <a:gd name="connsiteY26" fmla="*/ 1380382 h 141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5613" h="1414627">
                    <a:moveTo>
                      <a:pt x="0" y="1380382"/>
                    </a:moveTo>
                    <a:lnTo>
                      <a:pt x="14345" y="1414627"/>
                    </a:lnTo>
                    <a:lnTo>
                      <a:pt x="938312" y="1414627"/>
                    </a:lnTo>
                    <a:lnTo>
                      <a:pt x="955614" y="1364679"/>
                    </a:lnTo>
                    <a:cubicBezTo>
                      <a:pt x="955614" y="1364679"/>
                      <a:pt x="807287" y="1319246"/>
                      <a:pt x="755540" y="1279167"/>
                    </a:cubicBezTo>
                    <a:cubicBezTo>
                      <a:pt x="698639" y="1235132"/>
                      <a:pt x="686811" y="1138552"/>
                      <a:pt x="689888" y="1066626"/>
                    </a:cubicBezTo>
                    <a:cubicBezTo>
                      <a:pt x="750146" y="987228"/>
                      <a:pt x="789225" y="878460"/>
                      <a:pt x="791503" y="758265"/>
                    </a:cubicBezTo>
                    <a:cubicBezTo>
                      <a:pt x="810364" y="743120"/>
                      <a:pt x="826986" y="709835"/>
                      <a:pt x="833580" y="668837"/>
                    </a:cubicBezTo>
                    <a:cubicBezTo>
                      <a:pt x="842770" y="611016"/>
                      <a:pt x="867585" y="560189"/>
                      <a:pt x="811922" y="551038"/>
                    </a:cubicBezTo>
                    <a:cubicBezTo>
                      <a:pt x="812721" y="548881"/>
                      <a:pt x="813520" y="546363"/>
                      <a:pt x="814040" y="544845"/>
                    </a:cubicBezTo>
                    <a:cubicBezTo>
                      <a:pt x="834738" y="490581"/>
                      <a:pt x="862150" y="439673"/>
                      <a:pt x="872020" y="381573"/>
                    </a:cubicBezTo>
                    <a:cubicBezTo>
                      <a:pt x="884447" y="307730"/>
                      <a:pt x="869023" y="211828"/>
                      <a:pt x="778437" y="134708"/>
                    </a:cubicBezTo>
                    <a:cubicBezTo>
                      <a:pt x="731285" y="94709"/>
                      <a:pt x="671667" y="70414"/>
                      <a:pt x="608172" y="69695"/>
                    </a:cubicBezTo>
                    <a:cubicBezTo>
                      <a:pt x="559503" y="14952"/>
                      <a:pt x="503960" y="-992"/>
                      <a:pt x="424762" y="47"/>
                    </a:cubicBezTo>
                    <a:cubicBezTo>
                      <a:pt x="398389" y="247"/>
                      <a:pt x="369818" y="2085"/>
                      <a:pt x="338091" y="5601"/>
                    </a:cubicBezTo>
                    <a:cubicBezTo>
                      <a:pt x="244628" y="14552"/>
                      <a:pt x="149685" y="97067"/>
                      <a:pt x="96540" y="160242"/>
                    </a:cubicBezTo>
                    <a:cubicBezTo>
                      <a:pt x="56622" y="207193"/>
                      <a:pt x="52066" y="272566"/>
                      <a:pt x="60258" y="343533"/>
                    </a:cubicBezTo>
                    <a:cubicBezTo>
                      <a:pt x="66332" y="409465"/>
                      <a:pt x="85552" y="480751"/>
                      <a:pt x="100017" y="546523"/>
                    </a:cubicBezTo>
                    <a:cubicBezTo>
                      <a:pt x="100896" y="550599"/>
                      <a:pt x="101655" y="556912"/>
                      <a:pt x="102374" y="564465"/>
                    </a:cubicBezTo>
                    <a:cubicBezTo>
                      <a:pt x="101016" y="564465"/>
                      <a:pt x="99537" y="564465"/>
                      <a:pt x="98139" y="564704"/>
                    </a:cubicBezTo>
                    <a:cubicBezTo>
                      <a:pt x="38560" y="575173"/>
                      <a:pt x="66332" y="625601"/>
                      <a:pt x="78079" y="684181"/>
                    </a:cubicBezTo>
                    <a:cubicBezTo>
                      <a:pt x="80357" y="695010"/>
                      <a:pt x="83394" y="705479"/>
                      <a:pt x="86711" y="714989"/>
                    </a:cubicBezTo>
                    <a:cubicBezTo>
                      <a:pt x="96341" y="741802"/>
                      <a:pt x="110246" y="762380"/>
                      <a:pt x="125071" y="772929"/>
                    </a:cubicBezTo>
                    <a:cubicBezTo>
                      <a:pt x="127828" y="820680"/>
                      <a:pt x="135660" y="866393"/>
                      <a:pt x="148167" y="908469"/>
                    </a:cubicBezTo>
                    <a:cubicBezTo>
                      <a:pt x="167787" y="977918"/>
                      <a:pt x="199434" y="1038535"/>
                      <a:pt x="238394" y="1086686"/>
                    </a:cubicBezTo>
                    <a:cubicBezTo>
                      <a:pt x="238474" y="1139231"/>
                      <a:pt x="251780" y="1222785"/>
                      <a:pt x="218095" y="1260906"/>
                    </a:cubicBezTo>
                    <a:cubicBezTo>
                      <a:pt x="169305" y="1316169"/>
                      <a:pt x="0" y="1380382"/>
                      <a:pt x="0" y="1380382"/>
                    </a:cubicBezTo>
                    <a:close/>
                  </a:path>
                </a:pathLst>
              </a:custGeom>
              <a:solidFill>
                <a:srgbClr val="9BD4D1"/>
              </a:solidFill>
              <a:ln w="3992" cap="flat">
                <a:noFill/>
                <a:prstDash val="solid"/>
                <a:miter/>
              </a:ln>
            </p:spPr>
            <p:txBody>
              <a:bodyPr rtlCol="0" anchor="ctr"/>
              <a:lstStyle/>
              <a:p>
                <a:endParaRPr lang="zh-CN" altLang="en-US"/>
              </a:p>
            </p:txBody>
          </p:sp>
          <p:sp>
            <p:nvSpPr>
              <p:cNvPr id="53" name="3-6"/>
              <p:cNvSpPr/>
              <p:nvPr/>
            </p:nvSpPr>
            <p:spPr>
              <a:xfrm>
                <a:off x="2928103" y="2990222"/>
                <a:ext cx="247504" cy="1077058"/>
              </a:xfrm>
              <a:custGeom>
                <a:avLst/>
                <a:gdLst>
                  <a:gd name="connsiteX0" fmla="*/ 119837 w 247504"/>
                  <a:gd name="connsiteY0" fmla="*/ 8481 h 1077058"/>
                  <a:gd name="connsiteX1" fmla="*/ 108928 w 247504"/>
                  <a:gd name="connsiteY1" fmla="*/ 8481 h 1077058"/>
                  <a:gd name="connsiteX2" fmla="*/ 22657 w 247504"/>
                  <a:gd name="connsiteY2" fmla="*/ 99427 h 1077058"/>
                  <a:gd name="connsiteX3" fmla="*/ 22657 w 247504"/>
                  <a:gd name="connsiteY3" fmla="*/ 140305 h 1077058"/>
                  <a:gd name="connsiteX4" fmla="*/ 0 w 247504"/>
                  <a:gd name="connsiteY4" fmla="*/ 724582 h 1077058"/>
                  <a:gd name="connsiteX5" fmla="*/ 126749 w 247504"/>
                  <a:gd name="connsiteY5" fmla="*/ 992985 h 1077058"/>
                  <a:gd name="connsiteX6" fmla="*/ 124871 w 247504"/>
                  <a:gd name="connsiteY6" fmla="*/ 1077058 h 1077058"/>
                  <a:gd name="connsiteX7" fmla="*/ 99897 w 247504"/>
                  <a:gd name="connsiteY7" fmla="*/ 1019838 h 1077058"/>
                  <a:gd name="connsiteX8" fmla="*/ 247505 w 247504"/>
                  <a:gd name="connsiteY8" fmla="*/ 698170 h 1077058"/>
                  <a:gd name="connsiteX9" fmla="*/ 206107 w 247504"/>
                  <a:gd name="connsiteY9" fmla="*/ 140305 h 1077058"/>
                  <a:gd name="connsiteX10" fmla="*/ 206107 w 247504"/>
                  <a:gd name="connsiteY10" fmla="*/ 99427 h 1077058"/>
                  <a:gd name="connsiteX11" fmla="*/ 119837 w 247504"/>
                  <a:gd name="connsiteY11" fmla="*/ 8481 h 107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04" h="1077058">
                    <a:moveTo>
                      <a:pt x="119837" y="8481"/>
                    </a:moveTo>
                    <a:cubicBezTo>
                      <a:pt x="116840" y="-2827"/>
                      <a:pt x="111925" y="-2827"/>
                      <a:pt x="108928" y="8481"/>
                    </a:cubicBezTo>
                    <a:lnTo>
                      <a:pt x="22657" y="99427"/>
                    </a:lnTo>
                    <a:cubicBezTo>
                      <a:pt x="19660" y="110696"/>
                      <a:pt x="19660" y="128997"/>
                      <a:pt x="22657" y="140305"/>
                    </a:cubicBezTo>
                    <a:lnTo>
                      <a:pt x="0" y="724582"/>
                    </a:lnTo>
                    <a:lnTo>
                      <a:pt x="126749" y="992985"/>
                    </a:lnTo>
                    <a:cubicBezTo>
                      <a:pt x="147328" y="994184"/>
                      <a:pt x="103973" y="1077058"/>
                      <a:pt x="124871" y="1077058"/>
                    </a:cubicBezTo>
                    <a:cubicBezTo>
                      <a:pt x="151923" y="1077058"/>
                      <a:pt x="73324" y="1021795"/>
                      <a:pt x="99897" y="1019838"/>
                    </a:cubicBezTo>
                    <a:lnTo>
                      <a:pt x="247505" y="698170"/>
                    </a:lnTo>
                    <a:lnTo>
                      <a:pt x="206107" y="140305"/>
                    </a:lnTo>
                    <a:cubicBezTo>
                      <a:pt x="209104" y="128997"/>
                      <a:pt x="209104" y="110696"/>
                      <a:pt x="206107" y="99427"/>
                    </a:cubicBezTo>
                    <a:lnTo>
                      <a:pt x="119837" y="8481"/>
                    </a:lnTo>
                    <a:close/>
                  </a:path>
                </a:pathLst>
              </a:custGeom>
              <a:solidFill>
                <a:srgbClr val="139797"/>
              </a:solidFill>
              <a:ln w="3992" cap="flat">
                <a:noFill/>
                <a:prstDash val="solid"/>
                <a:miter/>
              </a:ln>
            </p:spPr>
            <p:txBody>
              <a:bodyPr rtlCol="0" anchor="ctr"/>
              <a:lstStyle/>
              <a:p>
                <a:endParaRPr lang="zh-CN" altLang="en-US"/>
              </a:p>
            </p:txBody>
          </p:sp>
          <p:sp>
            <p:nvSpPr>
              <p:cNvPr id="54" name="3-7"/>
              <p:cNvSpPr/>
              <p:nvPr/>
            </p:nvSpPr>
            <p:spPr>
              <a:xfrm>
                <a:off x="2948512" y="2844422"/>
                <a:ext cx="187945" cy="185648"/>
              </a:xfrm>
              <a:custGeom>
                <a:avLst/>
                <a:gdLst>
                  <a:gd name="connsiteX0" fmla="*/ 70417 w 187945"/>
                  <a:gd name="connsiteY0" fmla="*/ 185648 h 185648"/>
                  <a:gd name="connsiteX1" fmla="*/ 117529 w 187945"/>
                  <a:gd name="connsiteY1" fmla="*/ 185648 h 185648"/>
                  <a:gd name="connsiteX2" fmla="*/ 185698 w 187945"/>
                  <a:gd name="connsiteY2" fmla="*/ 95342 h 185648"/>
                  <a:gd name="connsiteX3" fmla="*/ 185698 w 187945"/>
                  <a:gd name="connsiteY3" fmla="*/ 80876 h 185648"/>
                  <a:gd name="connsiteX4" fmla="*/ 99427 w 187945"/>
                  <a:gd name="connsiteY4" fmla="*/ 2997 h 185648"/>
                  <a:gd name="connsiteX5" fmla="*/ 88519 w 187945"/>
                  <a:gd name="connsiteY5" fmla="*/ 2997 h 185648"/>
                  <a:gd name="connsiteX6" fmla="*/ 2248 w 187945"/>
                  <a:gd name="connsiteY6" fmla="*/ 80876 h 185648"/>
                  <a:gd name="connsiteX7" fmla="*/ 2248 w 187945"/>
                  <a:gd name="connsiteY7" fmla="*/ 95342 h 185648"/>
                  <a:gd name="connsiteX8" fmla="*/ 70417 w 187945"/>
                  <a:gd name="connsiteY8" fmla="*/ 185648 h 1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45" h="185648">
                    <a:moveTo>
                      <a:pt x="70417" y="185648"/>
                    </a:moveTo>
                    <a:lnTo>
                      <a:pt x="117529" y="185648"/>
                    </a:lnTo>
                    <a:lnTo>
                      <a:pt x="185698" y="95342"/>
                    </a:lnTo>
                    <a:cubicBezTo>
                      <a:pt x="188695" y="91346"/>
                      <a:pt x="188695" y="84872"/>
                      <a:pt x="185698" y="80876"/>
                    </a:cubicBezTo>
                    <a:lnTo>
                      <a:pt x="99427" y="2997"/>
                    </a:lnTo>
                    <a:cubicBezTo>
                      <a:pt x="96431" y="-999"/>
                      <a:pt x="91515" y="-999"/>
                      <a:pt x="88519" y="2997"/>
                    </a:cubicBezTo>
                    <a:lnTo>
                      <a:pt x="2248" y="80876"/>
                    </a:lnTo>
                    <a:cubicBezTo>
                      <a:pt x="-749" y="84872"/>
                      <a:pt x="-749" y="91346"/>
                      <a:pt x="2248" y="95342"/>
                    </a:cubicBezTo>
                    <a:lnTo>
                      <a:pt x="70417" y="185648"/>
                    </a:lnTo>
                    <a:close/>
                  </a:path>
                </a:pathLst>
              </a:custGeom>
              <a:solidFill>
                <a:srgbClr val="139797"/>
              </a:solidFill>
              <a:ln w="3992" cap="flat">
                <a:noFill/>
                <a:prstDash val="solid"/>
                <a:miter/>
              </a:ln>
            </p:spPr>
            <p:txBody>
              <a:bodyPr rtlCol="0" anchor="ctr"/>
              <a:lstStyle/>
              <a:p>
                <a:endParaRPr lang="zh-CN" altLang="en-US"/>
              </a:p>
            </p:txBody>
          </p:sp>
          <p:sp>
            <p:nvSpPr>
              <p:cNvPr id="55" name="3-8"/>
              <p:cNvSpPr/>
              <p:nvPr/>
            </p:nvSpPr>
            <p:spPr>
              <a:xfrm>
                <a:off x="2622343" y="2693737"/>
                <a:ext cx="417605" cy="321898"/>
              </a:xfrm>
              <a:custGeom>
                <a:avLst/>
                <a:gdLst>
                  <a:gd name="connsiteX0" fmla="*/ 147005 w 417605"/>
                  <a:gd name="connsiteY0" fmla="*/ 0 h 321898"/>
                  <a:gd name="connsiteX1" fmla="*/ 84629 w 417605"/>
                  <a:gd name="connsiteY1" fmla="*/ 58140 h 321898"/>
                  <a:gd name="connsiteX2" fmla="*/ 76 w 417605"/>
                  <a:gd name="connsiteY2" fmla="*/ 113083 h 321898"/>
                  <a:gd name="connsiteX3" fmla="*/ 297090 w 417605"/>
                  <a:gd name="connsiteY3" fmla="*/ 321308 h 321898"/>
                  <a:gd name="connsiteX4" fmla="*/ 370015 w 417605"/>
                  <a:gd name="connsiteY4" fmla="*/ 239912 h 321898"/>
                  <a:gd name="connsiteX5" fmla="*/ 417606 w 417605"/>
                  <a:gd name="connsiteY5" fmla="*/ 145849 h 321898"/>
                  <a:gd name="connsiteX6" fmla="*/ 242146 w 417605"/>
                  <a:gd name="connsiteY6" fmla="*/ 89827 h 321898"/>
                  <a:gd name="connsiteX7" fmla="*/ 147005 w 417605"/>
                  <a:gd name="connsiteY7" fmla="*/ 0 h 32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605" h="321898">
                    <a:moveTo>
                      <a:pt x="147005" y="0"/>
                    </a:moveTo>
                    <a:cubicBezTo>
                      <a:pt x="147005" y="0"/>
                      <a:pt x="121751" y="28091"/>
                      <a:pt x="84629" y="58140"/>
                    </a:cubicBezTo>
                    <a:cubicBezTo>
                      <a:pt x="40235" y="94103"/>
                      <a:pt x="-2041" y="104652"/>
                      <a:pt x="76" y="113083"/>
                    </a:cubicBezTo>
                    <a:cubicBezTo>
                      <a:pt x="4312" y="129986"/>
                      <a:pt x="157234" y="309920"/>
                      <a:pt x="297090" y="321308"/>
                    </a:cubicBezTo>
                    <a:cubicBezTo>
                      <a:pt x="357148" y="326183"/>
                      <a:pt x="333932" y="301009"/>
                      <a:pt x="370015" y="239912"/>
                    </a:cubicBezTo>
                    <a:cubicBezTo>
                      <a:pt x="397506" y="193400"/>
                      <a:pt x="417606" y="145849"/>
                      <a:pt x="417606" y="145849"/>
                    </a:cubicBezTo>
                    <a:cubicBezTo>
                      <a:pt x="417606" y="145849"/>
                      <a:pt x="307039" y="127149"/>
                      <a:pt x="242146" y="89827"/>
                    </a:cubicBezTo>
                    <a:cubicBezTo>
                      <a:pt x="164986" y="45433"/>
                      <a:pt x="147005" y="0"/>
                      <a:pt x="147005" y="0"/>
                    </a:cubicBezTo>
                    <a:close/>
                  </a:path>
                </a:pathLst>
              </a:custGeom>
              <a:solidFill>
                <a:srgbClr val="FFFFFF"/>
              </a:solidFill>
              <a:ln w="3992" cap="flat">
                <a:noFill/>
                <a:prstDash val="solid"/>
                <a:miter/>
              </a:ln>
            </p:spPr>
            <p:txBody>
              <a:bodyPr rtlCol="0" anchor="ctr"/>
              <a:lstStyle/>
              <a:p>
                <a:endParaRPr lang="zh-CN" altLang="en-US"/>
              </a:p>
            </p:txBody>
          </p:sp>
          <p:sp>
            <p:nvSpPr>
              <p:cNvPr id="56" name="3-9"/>
              <p:cNvSpPr/>
              <p:nvPr/>
            </p:nvSpPr>
            <p:spPr>
              <a:xfrm>
                <a:off x="3038669" y="2693737"/>
                <a:ext cx="417565" cy="321898"/>
              </a:xfrm>
              <a:custGeom>
                <a:avLst/>
                <a:gdLst>
                  <a:gd name="connsiteX0" fmla="*/ 270601 w 417565"/>
                  <a:gd name="connsiteY0" fmla="*/ 0 h 321898"/>
                  <a:gd name="connsiteX1" fmla="*/ 332936 w 417565"/>
                  <a:gd name="connsiteY1" fmla="*/ 58140 h 321898"/>
                  <a:gd name="connsiteX2" fmla="*/ 417489 w 417565"/>
                  <a:gd name="connsiteY2" fmla="*/ 113083 h 321898"/>
                  <a:gd name="connsiteX3" fmla="*/ 120476 w 417565"/>
                  <a:gd name="connsiteY3" fmla="*/ 321308 h 321898"/>
                  <a:gd name="connsiteX4" fmla="*/ 47551 w 417565"/>
                  <a:gd name="connsiteY4" fmla="*/ 239912 h 321898"/>
                  <a:gd name="connsiteX5" fmla="*/ 0 w 417565"/>
                  <a:gd name="connsiteY5" fmla="*/ 145849 h 321898"/>
                  <a:gd name="connsiteX6" fmla="*/ 175459 w 417565"/>
                  <a:gd name="connsiteY6" fmla="*/ 89827 h 321898"/>
                  <a:gd name="connsiteX7" fmla="*/ 270601 w 417565"/>
                  <a:gd name="connsiteY7" fmla="*/ 0 h 32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64" h="321898">
                    <a:moveTo>
                      <a:pt x="270601" y="0"/>
                    </a:moveTo>
                    <a:cubicBezTo>
                      <a:pt x="270601" y="0"/>
                      <a:pt x="295855" y="28091"/>
                      <a:pt x="332936" y="58140"/>
                    </a:cubicBezTo>
                    <a:cubicBezTo>
                      <a:pt x="377331" y="94103"/>
                      <a:pt x="419607" y="104652"/>
                      <a:pt x="417489" y="113083"/>
                    </a:cubicBezTo>
                    <a:cubicBezTo>
                      <a:pt x="413253" y="129986"/>
                      <a:pt x="260331" y="309920"/>
                      <a:pt x="120476" y="321308"/>
                    </a:cubicBezTo>
                    <a:cubicBezTo>
                      <a:pt x="60458" y="326183"/>
                      <a:pt x="83674" y="301009"/>
                      <a:pt x="47551" y="239912"/>
                    </a:cubicBezTo>
                    <a:cubicBezTo>
                      <a:pt x="20059" y="193400"/>
                      <a:pt x="0" y="145849"/>
                      <a:pt x="0" y="145849"/>
                    </a:cubicBezTo>
                    <a:cubicBezTo>
                      <a:pt x="0" y="145849"/>
                      <a:pt x="110566" y="127149"/>
                      <a:pt x="175459" y="89827"/>
                    </a:cubicBezTo>
                    <a:cubicBezTo>
                      <a:pt x="252619" y="45433"/>
                      <a:pt x="270601" y="0"/>
                      <a:pt x="270601" y="0"/>
                    </a:cubicBezTo>
                    <a:close/>
                  </a:path>
                </a:pathLst>
              </a:custGeom>
              <a:solidFill>
                <a:srgbClr val="FFFFFF"/>
              </a:solidFill>
              <a:ln w="3992" cap="flat">
                <a:noFill/>
                <a:prstDash val="solid"/>
                <a:miter/>
              </a:ln>
            </p:spPr>
            <p:txBody>
              <a:bodyPr rtlCol="0" anchor="ctr"/>
              <a:lstStyle/>
              <a:p>
                <a:endParaRPr lang="zh-CN" altLang="en-US"/>
              </a:p>
            </p:txBody>
          </p:sp>
          <p:sp>
            <p:nvSpPr>
              <p:cNvPr id="57" name="3-10"/>
              <p:cNvSpPr/>
              <p:nvPr/>
            </p:nvSpPr>
            <p:spPr>
              <a:xfrm>
                <a:off x="2412635" y="2770378"/>
                <a:ext cx="672665" cy="1275363"/>
              </a:xfrm>
              <a:custGeom>
                <a:avLst/>
                <a:gdLst>
                  <a:gd name="connsiteX0" fmla="*/ 0 w 672665"/>
                  <a:gd name="connsiteY0" fmla="*/ 75322 h 1275363"/>
                  <a:gd name="connsiteX1" fmla="*/ 274437 w 672665"/>
                  <a:gd name="connsiteY1" fmla="*/ 0 h 1275363"/>
                  <a:gd name="connsiteX2" fmla="*/ 672666 w 672665"/>
                  <a:gd name="connsiteY2" fmla="*/ 1275364 h 1275363"/>
                  <a:gd name="connsiteX3" fmla="*/ 556785 w 672665"/>
                  <a:gd name="connsiteY3" fmla="*/ 1141382 h 1275363"/>
                  <a:gd name="connsiteX4" fmla="*/ 69928 w 672665"/>
                  <a:gd name="connsiteY4" fmla="*/ 382086 h 1275363"/>
                  <a:gd name="connsiteX5" fmla="*/ 236756 w 672665"/>
                  <a:gd name="connsiteY5" fmla="*/ 295974 h 127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65" h="1275363">
                    <a:moveTo>
                      <a:pt x="0" y="75322"/>
                    </a:moveTo>
                    <a:lnTo>
                      <a:pt x="274437" y="0"/>
                    </a:lnTo>
                    <a:lnTo>
                      <a:pt x="672666" y="1275364"/>
                    </a:lnTo>
                    <a:lnTo>
                      <a:pt x="556785" y="1141382"/>
                    </a:lnTo>
                    <a:lnTo>
                      <a:pt x="69928" y="382086"/>
                    </a:lnTo>
                    <a:lnTo>
                      <a:pt x="236756" y="295974"/>
                    </a:lnTo>
                    <a:close/>
                  </a:path>
                </a:pathLst>
              </a:custGeom>
              <a:solidFill>
                <a:srgbClr val="693F1D"/>
              </a:solidFill>
              <a:ln w="3992" cap="flat">
                <a:noFill/>
                <a:prstDash val="solid"/>
                <a:miter/>
              </a:ln>
            </p:spPr>
            <p:txBody>
              <a:bodyPr rtlCol="0" anchor="ctr"/>
              <a:lstStyle/>
              <a:p>
                <a:endParaRPr lang="zh-CN" altLang="en-US"/>
              </a:p>
            </p:txBody>
          </p:sp>
          <p:sp>
            <p:nvSpPr>
              <p:cNvPr id="58" name="3-11"/>
              <p:cNvSpPr/>
              <p:nvPr/>
            </p:nvSpPr>
            <p:spPr>
              <a:xfrm>
                <a:off x="3014854" y="2770378"/>
                <a:ext cx="672665" cy="1275363"/>
              </a:xfrm>
              <a:custGeom>
                <a:avLst/>
                <a:gdLst>
                  <a:gd name="connsiteX0" fmla="*/ 672666 w 672665"/>
                  <a:gd name="connsiteY0" fmla="*/ 75322 h 1275363"/>
                  <a:gd name="connsiteX1" fmla="*/ 398189 w 672665"/>
                  <a:gd name="connsiteY1" fmla="*/ 0 h 1275363"/>
                  <a:gd name="connsiteX2" fmla="*/ 0 w 672665"/>
                  <a:gd name="connsiteY2" fmla="*/ 1275364 h 1275363"/>
                  <a:gd name="connsiteX3" fmla="*/ 111485 w 672665"/>
                  <a:gd name="connsiteY3" fmla="*/ 1163160 h 1275363"/>
                  <a:gd name="connsiteX4" fmla="*/ 602698 w 672665"/>
                  <a:gd name="connsiteY4" fmla="*/ 382086 h 1275363"/>
                  <a:gd name="connsiteX5" fmla="*/ 435870 w 672665"/>
                  <a:gd name="connsiteY5" fmla="*/ 295974 h 127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65" h="1275363">
                    <a:moveTo>
                      <a:pt x="672666" y="75322"/>
                    </a:moveTo>
                    <a:lnTo>
                      <a:pt x="398189" y="0"/>
                    </a:lnTo>
                    <a:lnTo>
                      <a:pt x="0" y="1275364"/>
                    </a:lnTo>
                    <a:lnTo>
                      <a:pt x="111485" y="1163160"/>
                    </a:lnTo>
                    <a:lnTo>
                      <a:pt x="602698" y="382086"/>
                    </a:lnTo>
                    <a:lnTo>
                      <a:pt x="435870" y="295974"/>
                    </a:lnTo>
                    <a:close/>
                  </a:path>
                </a:pathLst>
              </a:custGeom>
              <a:solidFill>
                <a:srgbClr val="693F1D"/>
              </a:solidFill>
              <a:ln w="3992" cap="flat">
                <a:noFill/>
                <a:prstDash val="solid"/>
                <a:miter/>
              </a:ln>
            </p:spPr>
            <p:txBody>
              <a:bodyPr rtlCol="0" anchor="ctr"/>
              <a:lstStyle/>
              <a:p>
                <a:endParaRPr lang="zh-CN" altLang="en-US"/>
              </a:p>
            </p:txBody>
          </p:sp>
        </p:grpSp>
        <p:grpSp>
          <p:nvGrpSpPr>
            <p:cNvPr id="36" name="图形 1"/>
            <p:cNvGrpSpPr/>
            <p:nvPr/>
          </p:nvGrpSpPr>
          <p:grpSpPr>
            <a:xfrm>
              <a:off x="1261903" y="2355652"/>
              <a:ext cx="1126511" cy="1752465"/>
              <a:chOff x="1261903" y="2355652"/>
              <a:chExt cx="1126511" cy="1752465"/>
            </a:xfrm>
          </p:grpSpPr>
          <p:grpSp>
            <p:nvGrpSpPr>
              <p:cNvPr id="43" name="图形 1"/>
              <p:cNvGrpSpPr/>
              <p:nvPr/>
            </p:nvGrpSpPr>
            <p:grpSpPr>
              <a:xfrm>
                <a:off x="1261903" y="2355652"/>
                <a:ext cx="1126511" cy="1752465"/>
                <a:chOff x="1261903" y="2355652"/>
                <a:chExt cx="1126511" cy="1752465"/>
              </a:xfrm>
            </p:grpSpPr>
            <p:sp>
              <p:nvSpPr>
                <p:cNvPr id="45" name="3-12"/>
                <p:cNvSpPr/>
                <p:nvPr/>
              </p:nvSpPr>
              <p:spPr>
                <a:xfrm>
                  <a:off x="1337700" y="2510367"/>
                  <a:ext cx="615609" cy="1579609"/>
                </a:xfrm>
                <a:custGeom>
                  <a:avLst/>
                  <a:gdLst>
                    <a:gd name="connsiteX0" fmla="*/ 98503 w 615609"/>
                    <a:gd name="connsiteY0" fmla="*/ 1579610 h 1579609"/>
                    <a:gd name="connsiteX1" fmla="*/ 444 w 615609"/>
                    <a:gd name="connsiteY1" fmla="*/ 1579610 h 1579609"/>
                    <a:gd name="connsiteX2" fmla="*/ 444 w 615609"/>
                    <a:gd name="connsiteY2" fmla="*/ 631948 h 1579609"/>
                    <a:gd name="connsiteX3" fmla="*/ 252304 w 615609"/>
                    <a:gd name="connsiteY3" fmla="*/ 118438 h 1579609"/>
                    <a:gd name="connsiteX4" fmla="*/ 583483 w 615609"/>
                    <a:gd name="connsiteY4" fmla="*/ 0 h 1579609"/>
                    <a:gd name="connsiteX5" fmla="*/ 615609 w 615609"/>
                    <a:gd name="connsiteY5" fmla="*/ 92664 h 1579609"/>
                    <a:gd name="connsiteX6" fmla="*/ 287388 w 615609"/>
                    <a:gd name="connsiteY6" fmla="*/ 210023 h 1579609"/>
                    <a:gd name="connsiteX7" fmla="*/ 98463 w 615609"/>
                    <a:gd name="connsiteY7" fmla="*/ 628232 h 1579609"/>
                    <a:gd name="connsiteX8" fmla="*/ 98543 w 615609"/>
                    <a:gd name="connsiteY8" fmla="*/ 630789 h 1579609"/>
                    <a:gd name="connsiteX9" fmla="*/ 98543 w 615609"/>
                    <a:gd name="connsiteY9" fmla="*/ 1579610 h 15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5609" h="1579609">
                      <a:moveTo>
                        <a:pt x="98503" y="1579610"/>
                      </a:moveTo>
                      <a:lnTo>
                        <a:pt x="444" y="1579610"/>
                      </a:lnTo>
                      <a:lnTo>
                        <a:pt x="444" y="631948"/>
                      </a:lnTo>
                      <a:cubicBezTo>
                        <a:pt x="-914" y="601459"/>
                        <a:pt x="-12662" y="219773"/>
                        <a:pt x="252304" y="118438"/>
                      </a:cubicBezTo>
                      <a:cubicBezTo>
                        <a:pt x="353400" y="79758"/>
                        <a:pt x="574132" y="3237"/>
                        <a:pt x="583483" y="0"/>
                      </a:cubicBezTo>
                      <a:lnTo>
                        <a:pt x="615609" y="92664"/>
                      </a:lnTo>
                      <a:cubicBezTo>
                        <a:pt x="613332" y="93463"/>
                        <a:pt x="387005" y="171903"/>
                        <a:pt x="287388" y="210023"/>
                      </a:cubicBezTo>
                      <a:cubicBezTo>
                        <a:pt x="83079" y="288183"/>
                        <a:pt x="98303" y="624835"/>
                        <a:pt x="98463" y="628232"/>
                      </a:cubicBezTo>
                      <a:lnTo>
                        <a:pt x="98543" y="630789"/>
                      </a:lnTo>
                      <a:lnTo>
                        <a:pt x="98543" y="1579610"/>
                      </a:lnTo>
                      <a:close/>
                    </a:path>
                  </a:pathLst>
                </a:custGeom>
                <a:solidFill>
                  <a:srgbClr val="7EB6B0"/>
                </a:solidFill>
                <a:ln w="3992" cap="flat">
                  <a:noFill/>
                  <a:prstDash val="solid"/>
                  <a:miter/>
                </a:ln>
              </p:spPr>
              <p:txBody>
                <a:bodyPr rtlCol="0" anchor="ctr"/>
                <a:lstStyle/>
                <a:p>
                  <a:endParaRPr lang="zh-CN" altLang="en-US"/>
                </a:p>
              </p:txBody>
            </p:sp>
            <p:sp>
              <p:nvSpPr>
                <p:cNvPr id="46" name="3-13"/>
                <p:cNvSpPr/>
                <p:nvPr/>
              </p:nvSpPr>
              <p:spPr>
                <a:xfrm>
                  <a:off x="1740854" y="2355652"/>
                  <a:ext cx="647560" cy="324853"/>
                </a:xfrm>
                <a:custGeom>
                  <a:avLst/>
                  <a:gdLst>
                    <a:gd name="connsiteX0" fmla="*/ 644130 w 647560"/>
                    <a:gd name="connsiteY0" fmla="*/ 79153 h 324853"/>
                    <a:gd name="connsiteX1" fmla="*/ 568408 w 647560"/>
                    <a:gd name="connsiteY1" fmla="*/ 208100 h 324853"/>
                    <a:gd name="connsiteX2" fmla="*/ 132378 w 647560"/>
                    <a:gd name="connsiteY2" fmla="*/ 321423 h 324853"/>
                    <a:gd name="connsiteX3" fmla="*/ 3431 w 647560"/>
                    <a:gd name="connsiteY3" fmla="*/ 245701 h 324853"/>
                    <a:gd name="connsiteX4" fmla="*/ 3431 w 647560"/>
                    <a:gd name="connsiteY4" fmla="*/ 245701 h 324853"/>
                    <a:gd name="connsiteX5" fmla="*/ 79153 w 647560"/>
                    <a:gd name="connsiteY5" fmla="*/ 116754 h 324853"/>
                    <a:gd name="connsiteX6" fmla="*/ 515183 w 647560"/>
                    <a:gd name="connsiteY6" fmla="*/ 3431 h 324853"/>
                    <a:gd name="connsiteX7" fmla="*/ 644130 w 647560"/>
                    <a:gd name="connsiteY7" fmla="*/ 79153 h 324853"/>
                    <a:gd name="connsiteX8" fmla="*/ 644130 w 647560"/>
                    <a:gd name="connsiteY8" fmla="*/ 791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60" h="324853">
                      <a:moveTo>
                        <a:pt x="644130" y="79153"/>
                      </a:moveTo>
                      <a:cubicBezTo>
                        <a:pt x="658834" y="135654"/>
                        <a:pt x="624909" y="193395"/>
                        <a:pt x="568408" y="208100"/>
                      </a:cubicBezTo>
                      <a:lnTo>
                        <a:pt x="132378" y="321423"/>
                      </a:lnTo>
                      <a:cubicBezTo>
                        <a:pt x="75876" y="336127"/>
                        <a:pt x="18136" y="302203"/>
                        <a:pt x="3431" y="245701"/>
                      </a:cubicBezTo>
                      <a:lnTo>
                        <a:pt x="3431" y="245701"/>
                      </a:lnTo>
                      <a:cubicBezTo>
                        <a:pt x="-11274" y="189199"/>
                        <a:pt x="22651" y="131459"/>
                        <a:pt x="79153" y="116754"/>
                      </a:cubicBezTo>
                      <a:lnTo>
                        <a:pt x="515183" y="3431"/>
                      </a:lnTo>
                      <a:cubicBezTo>
                        <a:pt x="571724" y="-11274"/>
                        <a:pt x="629465" y="22651"/>
                        <a:pt x="644130" y="79153"/>
                      </a:cubicBezTo>
                      <a:lnTo>
                        <a:pt x="644130" y="79153"/>
                      </a:lnTo>
                      <a:close/>
                    </a:path>
                  </a:pathLst>
                </a:custGeom>
                <a:solidFill>
                  <a:srgbClr val="9BD4D1"/>
                </a:solidFill>
                <a:ln w="3992" cap="flat">
                  <a:noFill/>
                  <a:prstDash val="solid"/>
                  <a:miter/>
                </a:ln>
              </p:spPr>
              <p:txBody>
                <a:bodyPr rtlCol="0" anchor="ctr"/>
                <a:lstStyle/>
                <a:p>
                  <a:endParaRPr lang="zh-CN" altLang="en-US"/>
                </a:p>
              </p:txBody>
            </p:sp>
            <p:sp>
              <p:nvSpPr>
                <p:cNvPr id="47" name="3-14"/>
                <p:cNvSpPr/>
                <p:nvPr/>
              </p:nvSpPr>
              <p:spPr>
                <a:xfrm>
                  <a:off x="1261903" y="3464542"/>
                  <a:ext cx="245186" cy="643575"/>
                </a:xfrm>
                <a:custGeom>
                  <a:avLst/>
                  <a:gdLst>
                    <a:gd name="connsiteX0" fmla="*/ 245187 w 245186"/>
                    <a:gd name="connsiteY0" fmla="*/ 566495 h 643575"/>
                    <a:gd name="connsiteX1" fmla="*/ 122593 w 245186"/>
                    <a:gd name="connsiteY1" fmla="*/ 643576 h 643575"/>
                    <a:gd name="connsiteX2" fmla="*/ 122593 w 245186"/>
                    <a:gd name="connsiteY2" fmla="*/ 643576 h 643575"/>
                    <a:gd name="connsiteX3" fmla="*/ 0 w 245186"/>
                    <a:gd name="connsiteY3" fmla="*/ 566495 h 643575"/>
                    <a:gd name="connsiteX4" fmla="*/ 0 w 245186"/>
                    <a:gd name="connsiteY4" fmla="*/ 77080 h 643575"/>
                    <a:gd name="connsiteX5" fmla="*/ 122593 w 245186"/>
                    <a:gd name="connsiteY5" fmla="*/ 0 h 643575"/>
                    <a:gd name="connsiteX6" fmla="*/ 122593 w 245186"/>
                    <a:gd name="connsiteY6" fmla="*/ 0 h 643575"/>
                    <a:gd name="connsiteX7" fmla="*/ 245187 w 245186"/>
                    <a:gd name="connsiteY7" fmla="*/ 77080 h 643575"/>
                    <a:gd name="connsiteX8" fmla="*/ 245187 w 245186"/>
                    <a:gd name="connsiteY8" fmla="*/ 566495 h 64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86" h="643575">
                      <a:moveTo>
                        <a:pt x="245187" y="566495"/>
                      </a:moveTo>
                      <a:cubicBezTo>
                        <a:pt x="245187" y="609051"/>
                        <a:pt x="190324" y="643576"/>
                        <a:pt x="122593" y="643576"/>
                      </a:cubicBezTo>
                      <a:lnTo>
                        <a:pt x="122593" y="643576"/>
                      </a:lnTo>
                      <a:cubicBezTo>
                        <a:pt x="54903" y="643576"/>
                        <a:pt x="0" y="609051"/>
                        <a:pt x="0" y="566495"/>
                      </a:cubicBezTo>
                      <a:lnTo>
                        <a:pt x="0" y="77080"/>
                      </a:lnTo>
                      <a:cubicBezTo>
                        <a:pt x="0" y="34524"/>
                        <a:pt x="54863" y="0"/>
                        <a:pt x="122593" y="0"/>
                      </a:cubicBezTo>
                      <a:lnTo>
                        <a:pt x="122593" y="0"/>
                      </a:lnTo>
                      <a:cubicBezTo>
                        <a:pt x="190284" y="0"/>
                        <a:pt x="245187" y="34524"/>
                        <a:pt x="245187" y="77080"/>
                      </a:cubicBezTo>
                      <a:lnTo>
                        <a:pt x="245187" y="566495"/>
                      </a:lnTo>
                      <a:close/>
                    </a:path>
                  </a:pathLst>
                </a:custGeom>
                <a:solidFill>
                  <a:srgbClr val="9BD4D1"/>
                </a:solidFill>
                <a:ln w="3992" cap="flat">
                  <a:noFill/>
                  <a:prstDash val="solid"/>
                  <a:miter/>
                </a:ln>
              </p:spPr>
              <p:txBody>
                <a:bodyPr rtlCol="0" anchor="ctr"/>
                <a:lstStyle/>
                <a:p>
                  <a:endParaRPr lang="zh-CN" altLang="en-US"/>
                </a:p>
              </p:txBody>
            </p:sp>
          </p:grpSp>
          <p:sp>
            <p:nvSpPr>
              <p:cNvPr id="44" name="3-15"/>
              <p:cNvSpPr/>
              <p:nvPr/>
            </p:nvSpPr>
            <p:spPr>
              <a:xfrm>
                <a:off x="1261943" y="3688551"/>
                <a:ext cx="245186" cy="419566"/>
              </a:xfrm>
              <a:custGeom>
                <a:avLst/>
                <a:gdLst>
                  <a:gd name="connsiteX0" fmla="*/ 0 w 245186"/>
                  <a:gd name="connsiteY0" fmla="*/ 0 h 419566"/>
                  <a:gd name="connsiteX1" fmla="*/ 0 w 245186"/>
                  <a:gd name="connsiteY1" fmla="*/ 342487 h 419566"/>
                  <a:gd name="connsiteX2" fmla="*/ 122593 w 245186"/>
                  <a:gd name="connsiteY2" fmla="*/ 419567 h 419566"/>
                  <a:gd name="connsiteX3" fmla="*/ 245187 w 245186"/>
                  <a:gd name="connsiteY3" fmla="*/ 342487 h 419566"/>
                  <a:gd name="connsiteX4" fmla="*/ 245187 w 245186"/>
                  <a:gd name="connsiteY4" fmla="*/ 0 h 419566"/>
                  <a:gd name="connsiteX5" fmla="*/ 0 w 245186"/>
                  <a:gd name="connsiteY5" fmla="*/ 0 h 41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86" h="419566">
                    <a:moveTo>
                      <a:pt x="0" y="0"/>
                    </a:moveTo>
                    <a:lnTo>
                      <a:pt x="0" y="342487"/>
                    </a:lnTo>
                    <a:cubicBezTo>
                      <a:pt x="0" y="385043"/>
                      <a:pt x="54863" y="419567"/>
                      <a:pt x="122593" y="419567"/>
                    </a:cubicBezTo>
                    <a:cubicBezTo>
                      <a:pt x="190284" y="419567"/>
                      <a:pt x="245187" y="385043"/>
                      <a:pt x="245187" y="342487"/>
                    </a:cubicBezTo>
                    <a:lnTo>
                      <a:pt x="245187" y="0"/>
                    </a:lnTo>
                    <a:lnTo>
                      <a:pt x="0" y="0"/>
                    </a:lnTo>
                    <a:close/>
                  </a:path>
                </a:pathLst>
              </a:custGeom>
              <a:solidFill>
                <a:srgbClr val="7EB6B0"/>
              </a:solidFill>
              <a:ln w="3992" cap="flat">
                <a:noFill/>
                <a:prstDash val="solid"/>
                <a:miter/>
              </a:ln>
            </p:spPr>
            <p:txBody>
              <a:bodyPr rtlCol="0" anchor="ctr"/>
              <a:lstStyle/>
              <a:p>
                <a:endParaRPr lang="zh-CN" altLang="en-US"/>
              </a:p>
            </p:txBody>
          </p:sp>
        </p:grpSp>
        <p:grpSp>
          <p:nvGrpSpPr>
            <p:cNvPr id="37" name="图形 1"/>
            <p:cNvGrpSpPr/>
            <p:nvPr/>
          </p:nvGrpSpPr>
          <p:grpSpPr>
            <a:xfrm>
              <a:off x="733489" y="3850704"/>
              <a:ext cx="4025685" cy="3492487"/>
              <a:chOff x="733489" y="3850704"/>
              <a:chExt cx="4025685" cy="3492487"/>
            </a:xfrm>
          </p:grpSpPr>
          <p:sp>
            <p:nvSpPr>
              <p:cNvPr id="38" name="3-16"/>
              <p:cNvSpPr/>
              <p:nvPr/>
            </p:nvSpPr>
            <p:spPr>
              <a:xfrm>
                <a:off x="1280364" y="4113232"/>
                <a:ext cx="2931894" cy="3229959"/>
              </a:xfrm>
              <a:custGeom>
                <a:avLst/>
                <a:gdLst>
                  <a:gd name="connsiteX0" fmla="*/ 0 w 2931894"/>
                  <a:gd name="connsiteY0" fmla="*/ 0 h 2742729"/>
                  <a:gd name="connsiteX1" fmla="*/ 2931894 w 2931894"/>
                  <a:gd name="connsiteY1" fmla="*/ 0 h 2742729"/>
                  <a:gd name="connsiteX2" fmla="*/ 2931894 w 2931894"/>
                  <a:gd name="connsiteY2" fmla="*/ 2742729 h 2742729"/>
                  <a:gd name="connsiteX3" fmla="*/ 0 w 2931894"/>
                  <a:gd name="connsiteY3" fmla="*/ 2742729 h 2742729"/>
                </a:gdLst>
                <a:ahLst/>
                <a:cxnLst>
                  <a:cxn ang="0">
                    <a:pos x="connsiteX0" y="connsiteY0"/>
                  </a:cxn>
                  <a:cxn ang="0">
                    <a:pos x="connsiteX1" y="connsiteY1"/>
                  </a:cxn>
                  <a:cxn ang="0">
                    <a:pos x="connsiteX2" y="connsiteY2"/>
                  </a:cxn>
                  <a:cxn ang="0">
                    <a:pos x="connsiteX3" y="connsiteY3"/>
                  </a:cxn>
                </a:cxnLst>
                <a:rect l="l" t="t" r="r" b="b"/>
                <a:pathLst>
                  <a:path w="2931894" h="2742729">
                    <a:moveTo>
                      <a:pt x="0" y="0"/>
                    </a:moveTo>
                    <a:lnTo>
                      <a:pt x="2931894" y="0"/>
                    </a:lnTo>
                    <a:lnTo>
                      <a:pt x="2931894" y="2742729"/>
                    </a:lnTo>
                    <a:lnTo>
                      <a:pt x="0" y="2742729"/>
                    </a:lnTo>
                    <a:close/>
                  </a:path>
                </a:pathLst>
              </a:custGeom>
              <a:solidFill>
                <a:srgbClr val="E94C24"/>
              </a:solidFill>
              <a:ln w="3992" cap="flat">
                <a:solidFill>
                  <a:srgbClr val="FF0000"/>
                </a:solidFill>
                <a:prstDash val="solid"/>
                <a:miter/>
              </a:ln>
            </p:spPr>
            <p:txBody>
              <a:bodyPr rtlCol="0" anchor="ctr"/>
              <a:lstStyle/>
              <a:p>
                <a:endParaRPr lang="zh-CN" altLang="en-US"/>
              </a:p>
            </p:txBody>
          </p:sp>
          <p:sp>
            <p:nvSpPr>
              <p:cNvPr id="39" name="3-17"/>
              <p:cNvSpPr/>
              <p:nvPr/>
            </p:nvSpPr>
            <p:spPr>
              <a:xfrm>
                <a:off x="1280364" y="4113232"/>
                <a:ext cx="2931894" cy="1203398"/>
              </a:xfrm>
              <a:custGeom>
                <a:avLst/>
                <a:gdLst>
                  <a:gd name="connsiteX0" fmla="*/ 2931894 w 2931894"/>
                  <a:gd name="connsiteY0" fmla="*/ 1203398 h 1203398"/>
                  <a:gd name="connsiteX1" fmla="*/ 0 w 2931894"/>
                  <a:gd name="connsiteY1" fmla="*/ 818955 h 1203398"/>
                  <a:gd name="connsiteX2" fmla="*/ 0 w 2931894"/>
                  <a:gd name="connsiteY2" fmla="*/ 0 h 1203398"/>
                  <a:gd name="connsiteX3" fmla="*/ 2931894 w 2931894"/>
                  <a:gd name="connsiteY3" fmla="*/ 0 h 1203398"/>
                </a:gdLst>
                <a:ahLst/>
                <a:cxnLst>
                  <a:cxn ang="0">
                    <a:pos x="connsiteX0" y="connsiteY0"/>
                  </a:cxn>
                  <a:cxn ang="0">
                    <a:pos x="connsiteX1" y="connsiteY1"/>
                  </a:cxn>
                  <a:cxn ang="0">
                    <a:pos x="connsiteX2" y="connsiteY2"/>
                  </a:cxn>
                  <a:cxn ang="0">
                    <a:pos x="connsiteX3" y="connsiteY3"/>
                  </a:cxn>
                </a:cxnLst>
                <a:rect l="l" t="t" r="r" b="b"/>
                <a:pathLst>
                  <a:path w="2931894" h="1203398">
                    <a:moveTo>
                      <a:pt x="2931894" y="1203398"/>
                    </a:moveTo>
                    <a:lnTo>
                      <a:pt x="0" y="818955"/>
                    </a:lnTo>
                    <a:lnTo>
                      <a:pt x="0" y="0"/>
                    </a:lnTo>
                    <a:lnTo>
                      <a:pt x="2931894" y="0"/>
                    </a:lnTo>
                    <a:close/>
                  </a:path>
                </a:pathLst>
              </a:custGeom>
              <a:solidFill>
                <a:srgbClr val="D13819"/>
              </a:solidFill>
              <a:ln w="3992" cap="flat">
                <a:noFill/>
                <a:prstDash val="solid"/>
                <a:miter/>
              </a:ln>
            </p:spPr>
            <p:txBody>
              <a:bodyPr rtlCol="0" anchor="ctr"/>
              <a:lstStyle/>
              <a:p>
                <a:endParaRPr lang="zh-CN" altLang="en-US"/>
              </a:p>
            </p:txBody>
          </p:sp>
          <p:grpSp>
            <p:nvGrpSpPr>
              <p:cNvPr id="40" name="图形 1"/>
              <p:cNvGrpSpPr/>
              <p:nvPr/>
            </p:nvGrpSpPr>
            <p:grpSpPr>
              <a:xfrm>
                <a:off x="733489" y="3850704"/>
                <a:ext cx="4025685" cy="629270"/>
                <a:chOff x="733489" y="3850704"/>
                <a:chExt cx="4025685" cy="629270"/>
              </a:xfrm>
            </p:grpSpPr>
            <p:sp>
              <p:nvSpPr>
                <p:cNvPr id="41" name="3-18"/>
                <p:cNvSpPr/>
                <p:nvPr/>
              </p:nvSpPr>
              <p:spPr>
                <a:xfrm>
                  <a:off x="733489" y="3850704"/>
                  <a:ext cx="4025685" cy="629270"/>
                </a:xfrm>
                <a:custGeom>
                  <a:avLst/>
                  <a:gdLst>
                    <a:gd name="connsiteX0" fmla="*/ 4025685 w 4025685"/>
                    <a:gd name="connsiteY0" fmla="*/ 0 h 629270"/>
                    <a:gd name="connsiteX1" fmla="*/ 1809093 w 4025685"/>
                    <a:gd name="connsiteY1" fmla="*/ 0 h 629270"/>
                    <a:gd name="connsiteX2" fmla="*/ 1809093 w 4025685"/>
                    <a:gd name="connsiteY2" fmla="*/ 0 h 629270"/>
                    <a:gd name="connsiteX3" fmla="*/ 0 w 4025685"/>
                    <a:gd name="connsiteY3" fmla="*/ 0 h 629270"/>
                    <a:gd name="connsiteX4" fmla="*/ 188645 w 4025685"/>
                    <a:gd name="connsiteY4" fmla="*/ 629270 h 629270"/>
                    <a:gd name="connsiteX5" fmla="*/ 2216592 w 4025685"/>
                    <a:gd name="connsiteY5" fmla="*/ 629270 h 629270"/>
                    <a:gd name="connsiteX6" fmla="*/ 2216592 w 4025685"/>
                    <a:gd name="connsiteY6" fmla="*/ 629270 h 629270"/>
                    <a:gd name="connsiteX7" fmla="*/ 3837000 w 4025685"/>
                    <a:gd name="connsiteY7" fmla="*/ 629270 h 62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685" h="629270">
                      <a:moveTo>
                        <a:pt x="4025685" y="0"/>
                      </a:moveTo>
                      <a:lnTo>
                        <a:pt x="1809093" y="0"/>
                      </a:lnTo>
                      <a:lnTo>
                        <a:pt x="1809093" y="0"/>
                      </a:lnTo>
                      <a:lnTo>
                        <a:pt x="0" y="0"/>
                      </a:lnTo>
                      <a:lnTo>
                        <a:pt x="188645" y="629270"/>
                      </a:lnTo>
                      <a:lnTo>
                        <a:pt x="2216592" y="629270"/>
                      </a:lnTo>
                      <a:lnTo>
                        <a:pt x="2216592" y="629270"/>
                      </a:lnTo>
                      <a:lnTo>
                        <a:pt x="3837000" y="629270"/>
                      </a:lnTo>
                      <a:close/>
                    </a:path>
                  </a:pathLst>
                </a:custGeom>
                <a:solidFill>
                  <a:schemeClr val="accent2"/>
                </a:solidFill>
                <a:ln w="3992" cap="flat">
                  <a:solidFill>
                    <a:schemeClr val="accent1"/>
                  </a:solidFill>
                  <a:prstDash val="solid"/>
                  <a:miter/>
                </a:ln>
              </p:spPr>
              <p:txBody>
                <a:bodyPr rtlCol="0" anchor="ctr"/>
                <a:lstStyle/>
                <a:p>
                  <a:endParaRPr lang="zh-CN" altLang="en-US"/>
                </a:p>
              </p:txBody>
            </p:sp>
            <p:sp>
              <p:nvSpPr>
                <p:cNvPr id="42" name="3-19"/>
                <p:cNvSpPr/>
                <p:nvPr/>
              </p:nvSpPr>
              <p:spPr>
                <a:xfrm>
                  <a:off x="797183" y="4063204"/>
                  <a:ext cx="3898256" cy="204269"/>
                </a:xfrm>
                <a:custGeom>
                  <a:avLst/>
                  <a:gdLst>
                    <a:gd name="connsiteX0" fmla="*/ 61257 w 3898256"/>
                    <a:gd name="connsiteY0" fmla="*/ 204269 h 204269"/>
                    <a:gd name="connsiteX1" fmla="*/ 3837000 w 3898256"/>
                    <a:gd name="connsiteY1" fmla="*/ 204269 h 204269"/>
                    <a:gd name="connsiteX2" fmla="*/ 3898257 w 3898256"/>
                    <a:gd name="connsiteY2" fmla="*/ 0 h 204269"/>
                    <a:gd name="connsiteX3" fmla="*/ 0 w 3898256"/>
                    <a:gd name="connsiteY3" fmla="*/ 0 h 204269"/>
                  </a:gdLst>
                  <a:ahLst/>
                  <a:cxnLst>
                    <a:cxn ang="0">
                      <a:pos x="connsiteX0" y="connsiteY0"/>
                    </a:cxn>
                    <a:cxn ang="0">
                      <a:pos x="connsiteX1" y="connsiteY1"/>
                    </a:cxn>
                    <a:cxn ang="0">
                      <a:pos x="connsiteX2" y="connsiteY2"/>
                    </a:cxn>
                    <a:cxn ang="0">
                      <a:pos x="connsiteX3" y="connsiteY3"/>
                    </a:cxn>
                  </a:cxnLst>
                  <a:rect l="l" t="t" r="r" b="b"/>
                  <a:pathLst>
                    <a:path w="3898256" h="204269">
                      <a:moveTo>
                        <a:pt x="61257" y="204269"/>
                      </a:moveTo>
                      <a:lnTo>
                        <a:pt x="3837000" y="204269"/>
                      </a:lnTo>
                      <a:lnTo>
                        <a:pt x="3898257" y="0"/>
                      </a:lnTo>
                      <a:lnTo>
                        <a:pt x="0" y="0"/>
                      </a:lnTo>
                      <a:close/>
                    </a:path>
                  </a:pathLst>
                </a:custGeom>
                <a:solidFill>
                  <a:srgbClr val="D13819"/>
                </a:solidFill>
                <a:ln w="3992" cap="flat">
                  <a:noFill/>
                  <a:prstDash val="solid"/>
                  <a:miter/>
                </a:ln>
              </p:spPr>
              <p:txBody>
                <a:bodyPr rtlCol="0" anchor="ctr"/>
                <a:lstStyle/>
                <a:p>
                  <a:endParaRPr lang="zh-CN" altLang="en-US"/>
                </a:p>
              </p:txBody>
            </p:sp>
          </p:grpSp>
        </p:grpSp>
      </p:grpSp>
      <p:sp>
        <p:nvSpPr>
          <p:cNvPr id="13" name="Text Placeholder 3"/>
          <p:cNvSpPr txBox="1"/>
          <p:nvPr/>
        </p:nvSpPr>
        <p:spPr>
          <a:xfrm>
            <a:off x="4784725" y="1541780"/>
            <a:ext cx="6287770" cy="3855085"/>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a:lnSpc>
                <a:spcPct val="170000"/>
              </a:lnSpc>
              <a:spcBef>
                <a:spcPct val="0"/>
              </a:spcBef>
              <a:buFont typeface="Wingdings" panose="05000000000000000000" pitchFamily="2" charset="2"/>
              <a:buChar char="l"/>
              <a:defRPr/>
            </a:pPr>
            <a:r>
              <a:rPr dirty="0">
                <a:solidFill>
                  <a:schemeClr val="tx1"/>
                </a:solidFill>
                <a:latin typeface="微软雅黑" panose="020B0503020204020204" charset="-122"/>
                <a:ea typeface="微软雅黑" panose="020B0503020204020204" charset="-122"/>
                <a:sym typeface="微软雅黑" panose="020B0503020204020204" charset="-122"/>
              </a:rPr>
              <a:t>党的十八大以来，在以习近平同志为核心的党中央坚强领导下，国家安全得到全面加强，为党和国家兴旺发达、长治久安提供了有力保证。党的十九届六中全会通过的《中共中央关于党的百年奋斗重大成就和历史经验的决议》（</a:t>
            </a:r>
            <a:r>
              <a:rPr dirty="0" err="1">
                <a:solidFill>
                  <a:schemeClr val="tx1"/>
                </a:solidFill>
                <a:latin typeface="微软雅黑" panose="020B0503020204020204" charset="-122"/>
                <a:ea typeface="微软雅黑" panose="020B0503020204020204" charset="-122"/>
                <a:sym typeface="微软雅黑" panose="020B0503020204020204" charset="-122"/>
              </a:rPr>
              <a:t>以下简称《决议</a:t>
            </a:r>
            <a:r>
              <a:rPr dirty="0">
                <a:solidFill>
                  <a:schemeClr val="tx1"/>
                </a:solidFill>
                <a:latin typeface="微软雅黑" panose="020B0503020204020204" charset="-122"/>
                <a:ea typeface="微软雅黑" panose="020B0503020204020204" charset="-122"/>
                <a:sym typeface="微软雅黑" panose="020B0503020204020204" charset="-122"/>
              </a:rPr>
              <a:t>》），对党领导国家安全取得的显著成效予以专门阐述，并作为新时代中国特色社会主义伟大成就之一进行系统总结。国家安全工作首次以专章形式写进党的全会决议，对增强国家安全事业的神圣感使命感荣誉感，推动汇聚起维护国家安全的强大力量，具有重大而深远的意义。</a:t>
            </a:r>
          </a:p>
        </p:txBody>
      </p:sp>
      <p:pic>
        <p:nvPicPr>
          <p:cNvPr id="30" name="图片 29"/>
          <p:cNvPicPr>
            <a:picLocks noChangeAspect="1"/>
          </p:cNvPicPr>
          <p:nvPr/>
        </p:nvPicPr>
        <p:blipFill>
          <a:blip r:embed="rId2"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3340" y="3680147"/>
            <a:ext cx="12185388" cy="316761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itds4"/>
          <p:cNvSpPr txBox="1">
            <a:spLocks noChangeArrowheads="1"/>
          </p:cNvSpPr>
          <p:nvPr>
            <p:custDataLst>
              <p:tags r:id="rId1"/>
            </p:custDataLst>
          </p:nvPr>
        </p:nvSpPr>
        <p:spPr bwMode="auto">
          <a:xfrm>
            <a:off x="1147445" y="1960245"/>
            <a:ext cx="9575800" cy="27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lvl="0" indent="-285750" algn="just" eaLnBrk="1">
              <a:lnSpc>
                <a:spcPct val="200000"/>
              </a:lnSpc>
              <a:buFont typeface="Wingdings" panose="05000000000000000000" pitchFamily="2" charset="2"/>
              <a:buChar char="l"/>
            </a:pPr>
            <a:r>
              <a:rPr lang="zh-CN" altLang="en-US" sz="16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国家安全能力不断提升。</a:t>
            </a:r>
            <a:r>
              <a:rPr sz="1400">
                <a:solidFill>
                  <a:srgbClr val="111111"/>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进入新时代，与人民日益增长的美好生活需要相比，国家安全能力建设还存在诸多短板。在党中央统一领导下，各地区各部门坚持底线思维，增强忧患意识，提高斗争本领，严格落实防范化解各种风险的领导责任和工作责任，着力提高风险预判和处置能力，牢牢守住了不发生系统性风险的底线。实施创新驱动发展战略，不断增强科技支撑国家安全的体系化能力。保持战略定力，既敢于斗争，也善于斗争，全面做强自己。把国家安全保障能力建设纳入“十三五”、“十四五”发展规划纲要，持续加大对维护国家安全所需的物质、技术、装备、人才、法律、机制等方面保障能力建设，不断增强国家安全保障能力，更好适应了国家安全工作需要。</a:t>
            </a:r>
          </a:p>
        </p:txBody>
      </p:sp>
      <p:sp>
        <p:nvSpPr>
          <p:cNvPr id="32" name="Aitds6"/>
          <p:cNvSpPr/>
          <p:nvPr>
            <p:custDataLst>
              <p:tags r:id="rId2"/>
            </p:custDataLst>
          </p:nvPr>
        </p:nvSpPr>
        <p:spPr bwMode="auto">
          <a:xfrm flipH="1" flipV="1">
            <a:off x="10290237" y="4464161"/>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国家安全体系和能力建设取得突破性进展</a:t>
            </a:r>
          </a:p>
        </p:txBody>
      </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 y="5851732"/>
            <a:ext cx="12186285" cy="885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5E-06 -1.48148E-06 L -0.19206 -0.3206" pathEditMode="relative" rAng="0" ptsTypes="AA">
                                      <p:cBhvr>
                                        <p:cTn id="8" dur="500" spd="-99700" fill="hold"/>
                                        <p:tgtEl>
                                          <p:spTgt spid="32"/>
                                        </p:tgtEl>
                                        <p:attrNameLst>
                                          <p:attrName>ppt_x</p:attrName>
                                          <p:attrName>ppt_y</p:attrName>
                                        </p:attrNameLst>
                                      </p:cBhvr>
                                      <p:rCtr x="-9609" y="-16042"/>
                                    </p:animMotion>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496722" y="1042998"/>
            <a:ext cx="4803785" cy="1567180"/>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05</a:t>
            </a:r>
            <a:endParaRPr lang="zh-CN" altLang="en-US" sz="9600">
              <a:solidFill>
                <a:srgbClr val="C00000"/>
              </a:solidFill>
              <a:latin typeface="Impact" panose="020B0806030902050204" pitchFamily="34" charset="0"/>
            </a:endParaRPr>
          </a:p>
        </p:txBody>
      </p:sp>
      <p:sp>
        <p:nvSpPr>
          <p:cNvPr id="10" name="文本框 9"/>
          <p:cNvSpPr txBox="1"/>
          <p:nvPr/>
        </p:nvSpPr>
        <p:spPr>
          <a:xfrm>
            <a:off x="1037590" y="2689225"/>
            <a:ext cx="7318375" cy="2306955"/>
          </a:xfrm>
          <a:prstGeom prst="rect">
            <a:avLst/>
          </a:prstGeom>
          <a:noFill/>
        </p:spPr>
        <p:txBody>
          <a:bodyPr wrap="square" rtlCol="0">
            <a:spAutoFit/>
          </a:bodyPr>
          <a:lstStyle/>
          <a:p>
            <a:pPr algn="ctr"/>
            <a:r>
              <a:rPr lang="zh-CN" altLang="en-US" sz="7200" b="1" dirty="0">
                <a:solidFill>
                  <a:srgbClr val="C00000"/>
                </a:solidFill>
                <a:latin typeface="微软雅黑" panose="020B0503020204020204" charset="-122"/>
                <a:ea typeface="微软雅黑" panose="020B0503020204020204" charset="-122"/>
              </a:rPr>
              <a:t>经受住各方面国家安全风险挑战</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3"/>
          <p:cNvSpPr/>
          <p:nvPr/>
        </p:nvSpPr>
        <p:spPr>
          <a:xfrm>
            <a:off x="4422775" y="2180590"/>
            <a:ext cx="6367780" cy="3044825"/>
          </a:xfrm>
          <a:prstGeom prst="rect">
            <a:avLst/>
          </a:prstGeom>
        </p:spPr>
        <p:txBody>
          <a:bodyPr wrap="square">
            <a:spAutoFit/>
          </a:bodyPr>
          <a:lstStyle/>
          <a:p>
            <a:pPr marL="342900" indent="-342900" algn="just">
              <a:lnSpc>
                <a:spcPct val="160000"/>
              </a:lnSpc>
              <a:buFont typeface="Arial" panose="020B0604020202020204" pitchFamily="34" charset="0"/>
              <a:buChar char="•"/>
            </a:pPr>
            <a:r>
              <a:rPr lang="zh-CN" altLang="en-US" sz="20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mn-lt"/>
              </a:rPr>
              <a:t>增强忧患意识，始终居安思危，是我们党治国理政的一个重大原则。</a:t>
            </a:r>
            <a:r>
              <a:rPr lang="zh-CN" altLang="en-US" sz="1600">
                <a:solidFill>
                  <a:schemeClr val="tx1"/>
                </a:solidFill>
                <a:latin typeface="微软雅黑" panose="020B0503020204020204" charset="-122"/>
                <a:ea typeface="微软雅黑" panose="020B0503020204020204" charset="-122"/>
                <a:cs typeface="阿里巴巴普惠体 Light" panose="00020600040101010101" pitchFamily="18" charset="-122"/>
                <a:sym typeface="+mn-lt"/>
              </a:rPr>
              <a:t>习近平总书记反复强调，“各种风险我们都要防控，但重点要防控那些可能迟滞或中断中华民族伟大复兴进程的全局性风险，这是我一直强调底线思维的根本含义”。党中央统筹两个大局，办好两件大事，下好先手棋、打好主动仗，经受住来自政治、经济、意识形态等各方面的风险挑战，社会大局保持长期稳定，我国成为世界上最有安全感的国家之一。</a:t>
            </a:r>
          </a:p>
        </p:txBody>
      </p:sp>
      <p:grpSp>
        <p:nvGrpSpPr>
          <p:cNvPr id="4" name="组合 3"/>
          <p:cNvGrpSpPr/>
          <p:nvPr/>
        </p:nvGrpSpPr>
        <p:grpSpPr>
          <a:xfrm>
            <a:off x="-44349" y="737227"/>
            <a:ext cx="4025973" cy="5993540"/>
            <a:chOff x="9905133" y="2459018"/>
            <a:chExt cx="3054642" cy="4547501"/>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905133" y="2459018"/>
              <a:ext cx="2931872" cy="4547501"/>
            </a:xfrm>
            <a:prstGeom prst="rect">
              <a:avLst/>
            </a:prstGeom>
            <a:effectLst>
              <a:outerShdw blurRad="114300" dist="101600" dir="13500000" algn="br" rotWithShape="0">
                <a:prstClr val="black">
                  <a:alpha val="10000"/>
                </a:prstClr>
              </a:outerShdw>
            </a:effectLst>
          </p:spPr>
        </p:pic>
        <p:pic>
          <p:nvPicPr>
            <p:cNvPr id="6" name="图片 5" descr="图片包含 游戏机, 飞机&#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25994" y="4890165"/>
              <a:ext cx="2933781" cy="1411169"/>
            </a:xfrm>
            <a:prstGeom prst="rect">
              <a:avLst/>
            </a:prstGeom>
          </p:spPr>
        </p:pic>
      </p:gr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9" y="5969048"/>
            <a:ext cx="12237414" cy="889124"/>
          </a:xfrm>
          <a:prstGeom prst="rect">
            <a:avLst/>
          </a:prstGeom>
        </p:spPr>
      </p:pic>
      <p:sp>
        <p:nvSpPr>
          <p:cNvPr id="8"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经受住各方面国家安全风险挑战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3"/>
          <p:cNvSpPr/>
          <p:nvPr/>
        </p:nvSpPr>
        <p:spPr>
          <a:xfrm>
            <a:off x="4422775" y="1908175"/>
            <a:ext cx="6367780" cy="3837305"/>
          </a:xfrm>
          <a:prstGeom prst="rect">
            <a:avLst/>
          </a:prstGeom>
        </p:spPr>
        <p:txBody>
          <a:bodyPr wrap="square">
            <a:spAutoFit/>
          </a:bodyPr>
          <a:lstStyle/>
          <a:p>
            <a:pPr marL="342900" indent="-342900" algn="just">
              <a:lnSpc>
                <a:spcPct val="140000"/>
              </a:lnSpc>
              <a:buFont typeface="Arial" panose="020B0604020202020204" pitchFamily="34" charset="0"/>
              <a:buChar char="•"/>
            </a:pPr>
            <a:r>
              <a:rPr lang="zh-CN" altLang="en-US" sz="20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mn-lt"/>
              </a:rPr>
              <a:t>切实打好捍卫政治安全主动仗。</a:t>
            </a:r>
            <a:r>
              <a:rPr lang="zh-CN" altLang="en-US" sz="1400">
                <a:solidFill>
                  <a:schemeClr val="tx1"/>
                </a:solidFill>
                <a:latin typeface="微软雅黑" panose="020B0503020204020204" charset="-122"/>
                <a:ea typeface="微软雅黑" panose="020B0503020204020204" charset="-122"/>
                <a:cs typeface="阿里巴巴普惠体 Light" panose="00020600040101010101" pitchFamily="18" charset="-122"/>
                <a:sym typeface="+mn-lt"/>
              </a:rPr>
              <a:t>政治安全是国家安全的根本，其核心是政权安全和制度安全。各种敌对势力从来没有停止对我国实施西化、分化图谋，从来没有停止对中国共产党领导和我国社会主义制度进行颠覆破坏活动，妄图挑起“颜色革命”破坏我国政治安全稳定。特别是近年来，香港面临“修例风波”的冲击，“黑暴”、“揽炒”的肆虐，“港独”、“本土恐怖主义”的抬头等前所未有的风险挑战，严重危害我国政治安全。在党中央坚强领导下，通过制定香港国安法、设立驻港国安公署、完善香港选举制度等一系列立法行政“组合拳”维护宪制秩序、法治秩序，防范了向内地倒灌风险，扭转了香港在国家安全领域长期“不设防”的被动局面，历史性地在香港问题上实现了由被动到主动、由大乱到大治的重大转变。此外，在台湾、涉疆、涉藏、涉海、人权等一系列重大问题上，敢斗善斗，打赢多场硬仗，有力地回击外部势力对我国内政的干涉。</a:t>
            </a:r>
          </a:p>
        </p:txBody>
      </p:sp>
      <p:grpSp>
        <p:nvGrpSpPr>
          <p:cNvPr id="4" name="组合 3"/>
          <p:cNvGrpSpPr/>
          <p:nvPr/>
        </p:nvGrpSpPr>
        <p:grpSpPr>
          <a:xfrm>
            <a:off x="-44349" y="737227"/>
            <a:ext cx="4025973" cy="5993540"/>
            <a:chOff x="9905133" y="2459018"/>
            <a:chExt cx="3054642" cy="4547501"/>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905133" y="2459018"/>
              <a:ext cx="2931872" cy="4547501"/>
            </a:xfrm>
            <a:prstGeom prst="rect">
              <a:avLst/>
            </a:prstGeom>
            <a:effectLst>
              <a:outerShdw blurRad="114300" dist="101600" dir="13500000" algn="br" rotWithShape="0">
                <a:prstClr val="black">
                  <a:alpha val="10000"/>
                </a:prstClr>
              </a:outerShdw>
            </a:effectLst>
          </p:spPr>
        </p:pic>
        <p:pic>
          <p:nvPicPr>
            <p:cNvPr id="6" name="图片 5" descr="图片包含 游戏机, 飞机&#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25994" y="4890165"/>
              <a:ext cx="2933781" cy="1411169"/>
            </a:xfrm>
            <a:prstGeom prst="rect">
              <a:avLst/>
            </a:prstGeom>
          </p:spPr>
        </p:pic>
      </p:grpSp>
      <p:sp>
        <p:nvSpPr>
          <p:cNvPr id="8"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经受住各方面国家安全风险挑战</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9" y="5969048"/>
            <a:ext cx="12237414" cy="88912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3"/>
          <p:cNvSpPr/>
          <p:nvPr/>
        </p:nvSpPr>
        <p:spPr>
          <a:xfrm>
            <a:off x="4109085" y="1726565"/>
            <a:ext cx="7372350" cy="4215765"/>
          </a:xfrm>
          <a:prstGeom prst="rect">
            <a:avLst/>
          </a:prstGeom>
        </p:spPr>
        <p:txBody>
          <a:bodyPr wrap="square">
            <a:spAutoFit/>
          </a:bodyPr>
          <a:lstStyle/>
          <a:p>
            <a:pPr marL="342900" indent="-342900" algn="just">
              <a:lnSpc>
                <a:spcPct val="110000"/>
              </a:lnSpc>
              <a:buFont typeface="Arial" panose="020B0604020202020204" pitchFamily="34" charset="0"/>
              <a:buChar char="•"/>
            </a:pPr>
            <a:r>
              <a:rPr lang="zh-CN" altLang="en-US" sz="20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mn-lt"/>
              </a:rPr>
              <a:t>稳妥防范化解经济安全风险。</a:t>
            </a:r>
            <a:r>
              <a:rPr lang="zh-CN" altLang="en-US" sz="1400">
                <a:solidFill>
                  <a:schemeClr val="tx1"/>
                </a:solidFill>
                <a:latin typeface="微软雅黑" panose="020B0503020204020204" charset="-122"/>
                <a:ea typeface="微软雅黑" panose="020B0503020204020204" charset="-122"/>
                <a:cs typeface="阿里巴巴普惠体 Light" panose="00020600040101010101" pitchFamily="18" charset="-122"/>
                <a:sym typeface="+mn-lt"/>
              </a:rPr>
              <a:t>经济安全是国家安全的基础。随着我国社会结构发生深刻变化、利益格局深度调整，国内改革发展稳定任务更加艰巨繁重。同时，百年变局叠加世纪疫情，经济全球化遭遇逆流，大国博弈日趋激烈，使我国发展面对更多逆风逆水的外部环境。党中央坚持全面深化改革，坚持稳字当头，稳中求进，一以贯之在发展中更多考虑安全因素，在确保安全的同时努力推动高质量发展。一方面，牢牢守住安全发展底线。扎实做好“六稳”工作，全面落实“六保”任务，加快转变经济发展方式、调整经济发展结构、提高发展质量和效益；健全金融宏观审慎管理和金融风险防范、处置机制，坚决守住不发生系统性金融风险底线；确保国家粮食安全，把中国人的饭碗牢牢端在自己手中；推动能源消费和供给革命，保障经济社会发展所需的资源能源持续、可靠和有效供给；实施创新驱动发展战略，推进关键核心技术攻关和自主创新。另一方面，统筹开放和安全，不断织密织牢开放安全网。全面提高对外开放水平，优化区域开放布局；以共建“一带一路”为重点，构建陆海内外联动、东西双向互济的开放格局；依托外商投资安全审查工作机制，统筹积极促进外商投资和有效维护国家安全。为更好在维护国家安全基础上扩大对外技术交流，2020年8月调整发布《中国禁止出口限制出口技术目录》。通过一系列举措，一体推进提升高质量发展和高水平安全的动态平衡水平，有力推动我国经济走上更高质量、更有效率、更加公平、更可持续、更为安全的发展之路。</a:t>
            </a:r>
          </a:p>
        </p:txBody>
      </p:sp>
      <p:grpSp>
        <p:nvGrpSpPr>
          <p:cNvPr id="4" name="组合 3"/>
          <p:cNvGrpSpPr/>
          <p:nvPr/>
        </p:nvGrpSpPr>
        <p:grpSpPr>
          <a:xfrm>
            <a:off x="-44349" y="737227"/>
            <a:ext cx="4025973" cy="5993540"/>
            <a:chOff x="9905133" y="2459018"/>
            <a:chExt cx="3054642" cy="4547501"/>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905133" y="2459018"/>
              <a:ext cx="2931872" cy="4547501"/>
            </a:xfrm>
            <a:prstGeom prst="rect">
              <a:avLst/>
            </a:prstGeom>
            <a:effectLst>
              <a:outerShdw blurRad="114300" dist="101600" dir="13500000" algn="br" rotWithShape="0">
                <a:prstClr val="black">
                  <a:alpha val="10000"/>
                </a:prstClr>
              </a:outerShdw>
            </a:effectLst>
          </p:spPr>
        </p:pic>
        <p:pic>
          <p:nvPicPr>
            <p:cNvPr id="6" name="图片 5" descr="图片包含 游戏机, 飞机&#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25994" y="4890165"/>
              <a:ext cx="2933781" cy="1411169"/>
            </a:xfrm>
            <a:prstGeom prst="rect">
              <a:avLst/>
            </a:prstGeom>
          </p:spPr>
        </p:pic>
      </p:grpSp>
      <p:sp>
        <p:nvSpPr>
          <p:cNvPr id="8"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经受住各方面国家安全风险挑战</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9" y="5969048"/>
            <a:ext cx="12237414" cy="88912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3"/>
          <p:cNvSpPr/>
          <p:nvPr/>
        </p:nvSpPr>
        <p:spPr>
          <a:xfrm>
            <a:off x="4109085" y="1726565"/>
            <a:ext cx="7372350" cy="3837305"/>
          </a:xfrm>
          <a:prstGeom prst="rect">
            <a:avLst/>
          </a:prstGeom>
        </p:spPr>
        <p:txBody>
          <a:bodyPr wrap="square">
            <a:spAutoFit/>
          </a:bodyPr>
          <a:lstStyle/>
          <a:p>
            <a:pPr marL="342900" indent="-342900" algn="just">
              <a:lnSpc>
                <a:spcPct val="140000"/>
              </a:lnSpc>
              <a:buFont typeface="Arial" panose="020B0604020202020204" pitchFamily="34" charset="0"/>
              <a:buChar char="•"/>
            </a:pPr>
            <a:r>
              <a:rPr lang="zh-CN" altLang="en-US" sz="20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mn-lt"/>
              </a:rPr>
              <a:t>牢牢掌握意识形态领域斗争主动权。</a:t>
            </a:r>
            <a:r>
              <a:rPr lang="zh-CN" altLang="en-US" sz="1400">
                <a:solidFill>
                  <a:schemeClr val="tx1"/>
                </a:solidFill>
                <a:latin typeface="微软雅黑" panose="020B0503020204020204" charset="-122"/>
                <a:ea typeface="微软雅黑" panose="020B0503020204020204" charset="-122"/>
                <a:cs typeface="阿里巴巴普惠体 Light" panose="00020600040101010101" pitchFamily="18" charset="-122"/>
                <a:sym typeface="+mn-lt"/>
              </a:rPr>
              <a:t>意识形态工作是党的一项极端重要的工作，关乎旗帜、关乎道路、关乎国家政治安全。随着世界百年未有之大变局加速演进，国际战略格局深刻调整，历史虚无主义等错误思潮随时可能改头换面、卷土重来。同时，随着互联网新技术新应用快速发展，网络意识形态安全的不可控因素、不可知变量显著增多。党中央牢牢掌握意识形态工作领导权，有理有利有节开展舆论斗争，旗帜鲜明反对和抵制各种错误观点；建立健全意识形态工作责任制，强化各级党委（党组）主体责任，加强阵地建设和管理；推进建设具有强大凝聚力和引领力的社会主义意识形态，推动习近平新时代中国特色社会主义思想深入人心；重视传播手段建设和创新，提高新闻舆论传播力、引导力、影响力、公信力；高度重视对青年一代的思想政治工作，教育引导广大青年自觉坚持党的领导。通过一系列举措，意识形态领域形势发生全局性、根本性转变，扭转了一度出现的被动局面，意识形态的凝聚力和引领力不断增强，全党全社会思想上的团结统一更加巩固。</a:t>
            </a:r>
          </a:p>
        </p:txBody>
      </p:sp>
      <p:grpSp>
        <p:nvGrpSpPr>
          <p:cNvPr id="4" name="组合 3"/>
          <p:cNvGrpSpPr/>
          <p:nvPr/>
        </p:nvGrpSpPr>
        <p:grpSpPr>
          <a:xfrm>
            <a:off x="-44349" y="737227"/>
            <a:ext cx="4025973" cy="5993540"/>
            <a:chOff x="9905133" y="2459018"/>
            <a:chExt cx="3054642" cy="4547501"/>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905133" y="2459018"/>
              <a:ext cx="2931872" cy="4547501"/>
            </a:xfrm>
            <a:prstGeom prst="rect">
              <a:avLst/>
            </a:prstGeom>
            <a:effectLst>
              <a:outerShdw blurRad="114300" dist="101600" dir="13500000" algn="br" rotWithShape="0">
                <a:prstClr val="black">
                  <a:alpha val="10000"/>
                </a:prstClr>
              </a:outerShdw>
            </a:effectLst>
          </p:spPr>
        </p:pic>
        <p:pic>
          <p:nvPicPr>
            <p:cNvPr id="6" name="图片 5" descr="图片包含 游戏机, 飞机&#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25994" y="4890165"/>
              <a:ext cx="2933781" cy="1411169"/>
            </a:xfrm>
            <a:prstGeom prst="rect">
              <a:avLst/>
            </a:prstGeom>
          </p:spPr>
        </p:pic>
      </p:grpSp>
      <p:sp>
        <p:nvSpPr>
          <p:cNvPr id="8"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经受住各方面国家安全风险挑战</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9" y="5969048"/>
            <a:ext cx="12237414" cy="88912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3"/>
          <p:cNvSpPr/>
          <p:nvPr/>
        </p:nvSpPr>
        <p:spPr>
          <a:xfrm>
            <a:off x="4546600" y="1831975"/>
            <a:ext cx="6305550" cy="3543300"/>
          </a:xfrm>
          <a:prstGeom prst="rect">
            <a:avLst/>
          </a:prstGeom>
        </p:spPr>
        <p:txBody>
          <a:bodyPr wrap="square">
            <a:spAutoFit/>
          </a:bodyPr>
          <a:lstStyle/>
          <a:p>
            <a:pPr marL="342900" indent="-342900" algn="just">
              <a:lnSpc>
                <a:spcPct val="170000"/>
              </a:lnSpc>
              <a:buFont typeface="Arial" panose="020B0604020202020204" pitchFamily="34" charset="0"/>
              <a:buChar char="•"/>
            </a:pPr>
            <a:r>
              <a:rPr lang="zh-CN" altLang="en-US" sz="20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mn-lt"/>
              </a:rPr>
              <a:t>新冠肺炎疫情防控取得重大战略成果。</a:t>
            </a:r>
            <a:r>
              <a:rPr lang="zh-CN" altLang="en-US" sz="1400">
                <a:solidFill>
                  <a:schemeClr val="tx1"/>
                </a:solidFill>
                <a:latin typeface="微软雅黑" panose="020B0503020204020204" charset="-122"/>
                <a:ea typeface="微软雅黑" panose="020B0503020204020204" charset="-122"/>
                <a:cs typeface="阿里巴巴普惠体 Light" panose="00020600040101010101" pitchFamily="18" charset="-122"/>
                <a:sym typeface="+mn-lt"/>
              </a:rPr>
              <a:t>面对突如其来的新冠肺炎疫情，党中央高瞻远瞩、运筹帷幄，坚持人民至上、生命至上，坚持统筹疫情防控和经济社会发展，打响抗击疫情的人民战争、总体战、阻击战，快速有效处置局部地区聚集性疫情，率先控制住疫情、率先复工复产、率先实现经济正增长，2020年国内生产总值增速达到2.2%，是当年全球唯一实现正增长的主要经济体。2021年国内生产总值增速达到8.1%，在全球主要经济体中名列前茅。疫情就像一场大考，“中国之治”和“西方之乱”形成鲜明对比，人民爱国热情高涨，为筑牢国家安全屏障奠定了更加坚实牢固的社会基础。</a:t>
            </a:r>
          </a:p>
        </p:txBody>
      </p:sp>
      <p:grpSp>
        <p:nvGrpSpPr>
          <p:cNvPr id="4" name="组合 3"/>
          <p:cNvGrpSpPr/>
          <p:nvPr/>
        </p:nvGrpSpPr>
        <p:grpSpPr>
          <a:xfrm>
            <a:off x="-44349" y="737227"/>
            <a:ext cx="4025973" cy="5993540"/>
            <a:chOff x="9905133" y="2459018"/>
            <a:chExt cx="3054642" cy="4547501"/>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905133" y="2459018"/>
              <a:ext cx="2931872" cy="4547501"/>
            </a:xfrm>
            <a:prstGeom prst="rect">
              <a:avLst/>
            </a:prstGeom>
            <a:effectLst>
              <a:outerShdw blurRad="114300" dist="101600" dir="13500000" algn="br" rotWithShape="0">
                <a:prstClr val="black">
                  <a:alpha val="10000"/>
                </a:prstClr>
              </a:outerShdw>
            </a:effectLst>
          </p:spPr>
        </p:pic>
        <p:pic>
          <p:nvPicPr>
            <p:cNvPr id="6" name="图片 5" descr="图片包含 游戏机, 飞机&#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25994" y="4890165"/>
              <a:ext cx="2933781" cy="1411169"/>
            </a:xfrm>
            <a:prstGeom prst="rect">
              <a:avLst/>
            </a:prstGeom>
          </p:spPr>
        </p:pic>
      </p:grpSp>
      <p:sp>
        <p:nvSpPr>
          <p:cNvPr id="8"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经受住各方面国家安全风险挑战</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9" y="5969048"/>
            <a:ext cx="12237414" cy="88912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itds4"/>
          <p:cNvSpPr txBox="1">
            <a:spLocks noChangeArrowheads="1"/>
          </p:cNvSpPr>
          <p:nvPr>
            <p:custDataLst>
              <p:tags r:id="rId1"/>
            </p:custDataLst>
          </p:nvPr>
        </p:nvSpPr>
        <p:spPr bwMode="auto">
          <a:xfrm>
            <a:off x="1750423" y="2208684"/>
            <a:ext cx="9160289"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lvl="0" indent="-285750" algn="just" eaLnBrk="1">
              <a:lnSpc>
                <a:spcPct val="180000"/>
              </a:lnSpc>
              <a:buFont typeface="Wingdings" panose="05000000000000000000" pitchFamily="2" charset="2"/>
              <a:buChar char="l"/>
            </a:pPr>
            <a:r>
              <a:rPr sz="1500">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　此外，针对国土安全、社会安全、网络安全、生物安全等《决议》提及的其他国家安全重点领域，党中央也作出一系列重大决策和部署，取得许多突破性进展。比如，有力应对海上侵权挑衅，维护南海大局稳定；建立健全公共安全体系，坚持和发展新时代“枫桥经验”，促进社会和谐，维护公共安全和社会稳定；加强网络管控治理，提升信息技术能力水平，积极发展网络安全产业，筑牢网络安全防护网；制定实施生物安全法，全链条构建生物安全风险防控和治理体系；发扬斗争精神，妥善运筹中美关系，等等。在以习近平同志为核心的党中央坚强领导下，我们牢牢掌握维护国家安全的全局性主动，有效应对了一系列重大风险挑战，保持了我国国家安全大局稳定。</a:t>
            </a:r>
          </a:p>
        </p:txBody>
      </p:sp>
      <p:sp>
        <p:nvSpPr>
          <p:cNvPr id="32" name="Aitds6"/>
          <p:cNvSpPr/>
          <p:nvPr>
            <p:custDataLst>
              <p:tags r:id="rId2"/>
            </p:custDataLst>
          </p:nvPr>
        </p:nvSpPr>
        <p:spPr bwMode="auto">
          <a:xfrm flipH="1" flipV="1">
            <a:off x="10519151" y="4854341"/>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sym typeface="+mn-ea"/>
              </a:rPr>
              <a:t>经受住各方面国家安全风险挑战</a:t>
            </a:r>
            <a:endParaRPr lang="zh-CN" altLang="en-US">
              <a:solidFill>
                <a:srgbClr val="C00000"/>
              </a:solidFill>
              <a:latin typeface="微软雅黑" panose="020B0503020204020204" charset="-122"/>
              <a:ea typeface="微软雅黑" panose="020B0503020204020204" charset="-122"/>
              <a:cs typeface="+mn-ea"/>
            </a:endParaRPr>
          </a:p>
        </p:txBody>
      </p:sp>
      <p:sp>
        <p:nvSpPr>
          <p:cNvPr id="5" name="Aitds6"/>
          <p:cNvSpPr/>
          <p:nvPr>
            <p:custDataLst>
              <p:tags r:id="rId3"/>
            </p:custDataLst>
          </p:nvPr>
        </p:nvSpPr>
        <p:spPr bwMode="auto">
          <a:xfrm>
            <a:off x="1284591" y="1913326"/>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flipV="1">
            <a:off x="44504" y="5124142"/>
            <a:ext cx="12184771" cy="3467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3.33333E-06 4.07407E-06 L -0.19206 -0.32061" pathEditMode="relative" rAng="0" ptsTypes="AA">
                                      <p:cBhvr>
                                        <p:cTn id="8" dur="500" spd="-99700" fill="hold"/>
                                        <p:tgtEl>
                                          <p:spTgt spid="32"/>
                                        </p:tgtEl>
                                        <p:attrNameLst>
                                          <p:attrName>ppt_x</p:attrName>
                                          <p:attrName>ppt_y</p:attrName>
                                        </p:attrNameLst>
                                      </p:cBhvr>
                                      <p:rCtr x="-9609" y="-16042"/>
                                    </p:animMotion>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500"/>
                                        <p:tgtEl>
                                          <p:spTgt spid="30">
                                            <p:txEl>
                                              <p:pRg st="0" end="0"/>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4.375E-06 -4.07407E-06 L -0.19206 -0.3206" pathEditMode="relative" rAng="0" ptsTypes="AA">
                                      <p:cBhvr>
                                        <p:cTn id="16" dur="500" spd="-99700" fill="hold"/>
                                        <p:tgtEl>
                                          <p:spTgt spid="5"/>
                                        </p:tgtEl>
                                        <p:attrNameLst>
                                          <p:attrName>ppt_x</p:attrName>
                                          <p:attrName>ppt_y</p:attrName>
                                        </p:attrNameLst>
                                      </p:cBhvr>
                                      <p:rCtr x="-9609" y="-1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5" grpId="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496722" y="1042998"/>
            <a:ext cx="4803785" cy="1567180"/>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06</a:t>
            </a:r>
            <a:endParaRPr lang="zh-CN" altLang="en-US" sz="9600">
              <a:solidFill>
                <a:srgbClr val="C00000"/>
              </a:solidFill>
              <a:latin typeface="Impact" panose="020B0806030902050204" pitchFamily="34" charset="0"/>
            </a:endParaRPr>
          </a:p>
        </p:txBody>
      </p:sp>
      <p:sp>
        <p:nvSpPr>
          <p:cNvPr id="10" name="文本框 9"/>
          <p:cNvSpPr txBox="1"/>
          <p:nvPr/>
        </p:nvSpPr>
        <p:spPr>
          <a:xfrm>
            <a:off x="1037590" y="2656205"/>
            <a:ext cx="7516495" cy="2306955"/>
          </a:xfrm>
          <a:prstGeom prst="rect">
            <a:avLst/>
          </a:prstGeom>
          <a:noFill/>
        </p:spPr>
        <p:txBody>
          <a:bodyPr wrap="square" rtlCol="0">
            <a:spAutoFit/>
          </a:bodyPr>
          <a:lstStyle/>
          <a:p>
            <a:pPr algn="dist"/>
            <a:r>
              <a:rPr lang="zh-CN" altLang="en-US" sz="7200" b="1" dirty="0">
                <a:solidFill>
                  <a:srgbClr val="C00000"/>
                </a:solidFill>
                <a:latin typeface="微软雅黑" panose="020B0503020204020204" charset="-122"/>
                <a:ea typeface="微软雅黑" panose="020B0503020204020204" charset="-122"/>
              </a:rPr>
              <a:t>维护国家安全的民心基础更加巩固</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维护国家安全的民心基础更加巩固</a:t>
            </a:r>
          </a:p>
        </p:txBody>
      </p:sp>
      <p:grpSp>
        <p:nvGrpSpPr>
          <p:cNvPr id="8" name="组合 7"/>
          <p:cNvGrpSpPr/>
          <p:nvPr/>
        </p:nvGrpSpPr>
        <p:grpSpPr>
          <a:xfrm>
            <a:off x="839890" y="2417091"/>
            <a:ext cx="8718780" cy="565421"/>
            <a:chOff x="839890" y="1398184"/>
            <a:chExt cx="8718780" cy="565421"/>
          </a:xfrm>
        </p:grpSpPr>
        <p:grpSp>
          <p:nvGrpSpPr>
            <p:cNvPr id="3" name="Aichitds8"/>
            <p:cNvGrpSpPr>
              <a:grpSpLocks noChangeAspect="1"/>
            </p:cNvGrpSpPr>
            <p:nvPr/>
          </p:nvGrpSpPr>
          <p:grpSpPr>
            <a:xfrm>
              <a:off x="839890" y="1420919"/>
              <a:ext cx="903606" cy="461665"/>
              <a:chOff x="3222" y="1845"/>
              <a:chExt cx="1237" cy="632"/>
            </a:xfrm>
            <a:solidFill>
              <a:srgbClr val="C00000"/>
            </a:solidFill>
          </p:grpSpPr>
          <p:sp>
            <p:nvSpPr>
              <p:cNvPr id="4" name="Aichitds8-1"/>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Aichitds8-2"/>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7" name="Aichitds9"/>
            <p:cNvSpPr/>
            <p:nvPr/>
          </p:nvSpPr>
          <p:spPr>
            <a:xfrm>
              <a:off x="1680687" y="1398184"/>
              <a:ext cx="6655593" cy="460375"/>
            </a:xfrm>
            <a:prstGeom prst="rect">
              <a:avLst/>
            </a:prstGeom>
          </p:spPr>
          <p:txBody>
            <a:bodyPr wrap="square">
              <a:spAutoFit/>
            </a:bodyPr>
            <a:lstStyle/>
            <a:p>
              <a:pPr lvl="0">
                <a:defRPr/>
              </a:pPr>
              <a:r>
                <a:rPr lang="zh-CN" altLang="en-US" sz="2400" b="1">
                  <a:solidFill>
                    <a:srgbClr val="C00000"/>
                  </a:solidFill>
                  <a:latin typeface="微软雅黑" panose="020B0503020204020204" charset="-122"/>
                  <a:ea typeface="微软雅黑" panose="020B0503020204020204" charset="-122"/>
                  <a:cs typeface="+mn-ea"/>
                </a:rPr>
                <a:t>　国家安全一切为了人民，一切依靠人民。</a:t>
              </a:r>
            </a:p>
          </p:txBody>
        </p:sp>
        <p:cxnSp>
          <p:nvCxnSpPr>
            <p:cNvPr id="9" name="Aichitds10"/>
            <p:cNvCxnSpPr/>
            <p:nvPr/>
          </p:nvCxnSpPr>
          <p:spPr>
            <a:xfrm>
              <a:off x="1638527" y="1882584"/>
              <a:ext cx="79201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Aichitds11"/>
            <p:cNvCxnSpPr/>
            <p:nvPr/>
          </p:nvCxnSpPr>
          <p:spPr>
            <a:xfrm>
              <a:off x="1638527" y="1963605"/>
              <a:ext cx="792014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Aichitds6"/>
          <p:cNvSpPr>
            <a:spLocks noChangeArrowheads="1"/>
          </p:cNvSpPr>
          <p:nvPr/>
        </p:nvSpPr>
        <p:spPr bwMode="auto">
          <a:xfrm>
            <a:off x="1638300" y="3181350"/>
            <a:ext cx="6585585" cy="3003550"/>
          </a:xfrm>
          <a:prstGeom prst="rect">
            <a:avLst/>
          </a:prstGeom>
          <a:noFill/>
          <a:ln w="9525">
            <a:noFill/>
            <a:miter lim="800000"/>
          </a:ln>
        </p:spPr>
        <p:txBody>
          <a:bodyPr wrap="square" lIns="91431" tIns="45716" rIns="91431" bIns="45716">
            <a:spAutoFit/>
          </a:bodyPr>
          <a:lstStyle/>
          <a:p>
            <a:pPr marL="285750" lvl="0" indent="-285750" algn="just" defTabSz="913130" fontAlgn="base">
              <a:lnSpc>
                <a:spcPct val="148000"/>
              </a:lnSpc>
              <a:spcBef>
                <a:spcPct val="0"/>
              </a:spcBef>
              <a:spcAft>
                <a:spcPts val="500"/>
              </a:spcAft>
              <a:buClr>
                <a:srgbClr val="C00000"/>
              </a:buClr>
              <a:buFont typeface="Wingdings" panose="05000000000000000000" pitchFamily="2" charset="2"/>
              <a:buChar char="ü"/>
              <a:defRPr/>
            </a:pPr>
            <a:r>
              <a:rPr sz="1600" kern="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强化人民群众的国家安全意识，是国家安全的固本之策和长久之计。习近平总书记和党中央高度重视国家安全宣传教育，多次强调要深入开展国家安全宣传教育，切实增强全民国家安全意识，推动全社会形成维护国家安全的强大合力。国家安全法第十四条规定，每年4月15日为全民国家安全教育日。2016年4月，习近平总书记在第一个全民国家安全教育日到来之际专门作出重要指示，强调深入开展国家安全宣传教育；2018年6月，在视察山东刘公岛时强调指出，“要警钟长鸣，铭记历史教训”。</a:t>
            </a:r>
          </a:p>
        </p:txBody>
      </p:sp>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2477" y="1108745"/>
            <a:ext cx="3715385" cy="3715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4" name="4" descr="C:\Users\wang\Desktop\PPT素材\发光党徽.png发光党徽"/>
          <p:cNvPicPr/>
          <p:nvPr>
            <p:custDataLst>
              <p:tags r:id="rId1"/>
            </p:custDataLst>
          </p:nvPr>
        </p:nvPicPr>
        <p:blipFill>
          <a:blip r:embed="rId4"/>
          <a:stretch>
            <a:fillRect/>
          </a:stretch>
        </p:blipFill>
        <p:spPr>
          <a:xfrm>
            <a:off x="8553551" y="3588615"/>
            <a:ext cx="2781300" cy="2573655"/>
          </a:xfrm>
          <a:prstGeom prst="rect">
            <a:avLst/>
          </a:prstGeom>
          <a:ln>
            <a:noFill/>
          </a:ln>
        </p:spPr>
      </p:pic>
      <p:grpSp>
        <p:nvGrpSpPr>
          <p:cNvPr id="2" name="组合 1"/>
          <p:cNvGrpSpPr/>
          <p:nvPr/>
        </p:nvGrpSpPr>
        <p:grpSpPr>
          <a:xfrm>
            <a:off x="1207392" y="2188574"/>
            <a:ext cx="6812627" cy="769417"/>
            <a:chOff x="1206823" y="1460684"/>
            <a:chExt cx="6812627" cy="769417"/>
          </a:xfrm>
        </p:grpSpPr>
        <p:sp>
          <p:nvSpPr>
            <p:cNvPr id="52" name="文本框 21"/>
            <p:cNvSpPr txBox="1"/>
            <p:nvPr/>
          </p:nvSpPr>
          <p:spPr>
            <a:xfrm>
              <a:off x="1924484" y="1661818"/>
              <a:ext cx="6094966"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国家安全的重要地位更加凸显</a:t>
              </a:r>
            </a:p>
          </p:txBody>
        </p:sp>
        <p:sp>
          <p:nvSpPr>
            <p:cNvPr id="53" name="圆角矩形 13"/>
            <p:cNvSpPr/>
            <p:nvPr/>
          </p:nvSpPr>
          <p:spPr>
            <a:xfrm>
              <a:off x="1924484" y="2120389"/>
              <a:ext cx="6094966"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51" name="文本框 17"/>
            <p:cNvSpPr txBox="1"/>
            <p:nvPr/>
          </p:nvSpPr>
          <p:spPr>
            <a:xfrm>
              <a:off x="1206823" y="1460684"/>
              <a:ext cx="717661" cy="769417"/>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01</a:t>
              </a:r>
              <a:endParaRPr lang="zh-CN" altLang="en-US" sz="4400">
                <a:solidFill>
                  <a:srgbClr val="C00000"/>
                </a:solidFill>
              </a:endParaRPr>
            </a:p>
          </p:txBody>
        </p:sp>
      </p:grpSp>
      <p:sp>
        <p:nvSpPr>
          <p:cNvPr id="47" name="TextBox 59"/>
          <p:cNvSpPr txBox="1">
            <a:spLocks noChangeArrowheads="1"/>
          </p:cNvSpPr>
          <p:nvPr/>
        </p:nvSpPr>
        <p:spPr bwMode="auto">
          <a:xfrm flipH="1">
            <a:off x="1207925" y="819877"/>
            <a:ext cx="6812094"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0" fontAlgn="auto" latinLnBrk="0" hangingPunct="0">
              <a:lnSpc>
                <a:spcPct val="100000"/>
              </a:lnSpc>
              <a:spcBef>
                <a:spcPct val="0"/>
              </a:spcBef>
              <a:spcAft>
                <a:spcPct val="0"/>
              </a:spcAft>
              <a:buClrTx/>
              <a:buSzTx/>
              <a:buFontTx/>
              <a:buNone/>
              <a:defRPr/>
            </a:pPr>
            <a:r>
              <a:rPr kumimoji="0" lang="zh-CN" altLang="en-US" sz="5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方正大黑简体" panose="02010601030101010101" pitchFamily="2" charset="-122"/>
              </a:rPr>
              <a:t>目录</a:t>
            </a:r>
            <a:r>
              <a:rPr kumimoji="0" lang="zh-CN" altLang="en-US"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方正大黑简体" panose="02010601030101010101" pitchFamily="2" charset="-122"/>
              </a:rPr>
              <a:t> </a:t>
            </a:r>
            <a:r>
              <a:rPr kumimoji="0" lang="en-US" altLang="zh-CN"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1800" b="0" i="0" u="none" strike="noStrike" kern="120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Impact" panose="020B0806030902050204" pitchFamily="34" charset="0"/>
              </a:rPr>
              <a:t>CONTENTS</a:t>
            </a:r>
          </a:p>
          <a:p>
            <a:pPr marL="0" marR="0" lvl="0" indent="0" algn="l" defTabSz="685800" rtl="0" eaLnBrk="0" fontAlgn="auto" latinLnBrk="0" hangingPunct="0">
              <a:lnSpc>
                <a:spcPct val="100000"/>
              </a:lnSpc>
              <a:spcBef>
                <a:spcPct val="0"/>
              </a:spcBef>
              <a:spcAft>
                <a:spcPct val="0"/>
              </a:spcAft>
              <a:buClrTx/>
              <a:buSzTx/>
              <a:buFontTx/>
              <a:buNone/>
              <a:defRPr/>
            </a:pPr>
            <a:endParaRPr kumimoji="0" lang="en-US" altLang="zh-CN" sz="1800" b="0" i="0" u="none" strike="noStrike" kern="120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Impact" panose="020B0806030902050204" pitchFamily="34" charset="0"/>
            </a:endParaRPr>
          </a:p>
        </p:txBody>
      </p:sp>
      <p:cxnSp>
        <p:nvCxnSpPr>
          <p:cNvPr id="48" name="直接连接符 47"/>
          <p:cNvCxnSpPr/>
          <p:nvPr/>
        </p:nvCxnSpPr>
        <p:spPr>
          <a:xfrm>
            <a:off x="679201" y="1707967"/>
            <a:ext cx="8021256"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192696" y="3134089"/>
            <a:ext cx="6827323" cy="769417"/>
            <a:chOff x="1192127" y="1460684"/>
            <a:chExt cx="6827323" cy="769417"/>
          </a:xfrm>
        </p:grpSpPr>
        <p:sp>
          <p:nvSpPr>
            <p:cNvPr id="27" name="文本框 21"/>
            <p:cNvSpPr txBox="1"/>
            <p:nvPr/>
          </p:nvSpPr>
          <p:spPr>
            <a:xfrm>
              <a:off x="1924483" y="1694838"/>
              <a:ext cx="6094967"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坚持总体国家安全观成为治国理政基本方略</a:t>
              </a:r>
            </a:p>
          </p:txBody>
        </p:sp>
        <p:sp>
          <p:nvSpPr>
            <p:cNvPr id="29" name="圆角矩形 13"/>
            <p:cNvSpPr/>
            <p:nvPr/>
          </p:nvSpPr>
          <p:spPr>
            <a:xfrm>
              <a:off x="1924483" y="2120389"/>
              <a:ext cx="6094967"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30" name="文本框 17"/>
            <p:cNvSpPr txBox="1"/>
            <p:nvPr/>
          </p:nvSpPr>
          <p:spPr>
            <a:xfrm>
              <a:off x="1192127" y="1460684"/>
              <a:ext cx="811869" cy="769417"/>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02</a:t>
              </a:r>
              <a:endParaRPr lang="zh-CN" altLang="en-US" sz="4400">
                <a:solidFill>
                  <a:srgbClr val="C00000"/>
                </a:solidFill>
              </a:endParaRPr>
            </a:p>
          </p:txBody>
        </p:sp>
      </p:grpSp>
      <p:grpSp>
        <p:nvGrpSpPr>
          <p:cNvPr id="35" name="组合 34"/>
          <p:cNvGrpSpPr/>
          <p:nvPr/>
        </p:nvGrpSpPr>
        <p:grpSpPr>
          <a:xfrm>
            <a:off x="1192696" y="4079604"/>
            <a:ext cx="6827323" cy="769417"/>
            <a:chOff x="1192127" y="1460684"/>
            <a:chExt cx="6827323" cy="769417"/>
          </a:xfrm>
        </p:grpSpPr>
        <p:sp>
          <p:nvSpPr>
            <p:cNvPr id="36" name="文本框 21"/>
            <p:cNvSpPr txBox="1"/>
            <p:nvPr/>
          </p:nvSpPr>
          <p:spPr>
            <a:xfrm>
              <a:off x="1924483" y="1678328"/>
              <a:ext cx="6094967"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党对国家安全工作的领导更加有力</a:t>
              </a:r>
            </a:p>
          </p:txBody>
        </p:sp>
        <p:sp>
          <p:nvSpPr>
            <p:cNvPr id="37" name="圆角矩形 13"/>
            <p:cNvSpPr/>
            <p:nvPr/>
          </p:nvSpPr>
          <p:spPr>
            <a:xfrm>
              <a:off x="1924483" y="2120389"/>
              <a:ext cx="6094967"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38" name="文本框 17"/>
            <p:cNvSpPr txBox="1"/>
            <p:nvPr/>
          </p:nvSpPr>
          <p:spPr>
            <a:xfrm>
              <a:off x="1192127" y="1460684"/>
              <a:ext cx="811869" cy="769417"/>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03</a:t>
              </a:r>
              <a:endParaRPr lang="zh-CN" altLang="en-US" sz="4400">
                <a:solidFill>
                  <a:srgbClr val="C00000"/>
                </a:solidFill>
              </a:endParaRPr>
            </a:p>
          </p:txBody>
        </p:sp>
      </p:grpSp>
      <p:sp>
        <p:nvSpPr>
          <p:cNvPr id="3" name="文本框 2"/>
          <p:cNvSpPr txBox="1"/>
          <p:nvPr/>
        </p:nvSpPr>
        <p:spPr>
          <a:xfrm>
            <a:off x="5592932" y="284085"/>
            <a:ext cx="1713390" cy="261610"/>
          </a:xfrm>
          <a:prstGeom prst="rect">
            <a:avLst/>
          </a:prstGeom>
          <a:noFill/>
        </p:spPr>
        <p:txBody>
          <a:bodyPr wrap="square" rtlCol="0">
            <a:spAutoFit/>
          </a:bodyPr>
          <a:lstStyle/>
          <a:p>
            <a:r>
              <a:rPr lang="en-US" altLang="zh-CN" sz="1050" dirty="0">
                <a:solidFill>
                  <a:srgbClr val="FCFCFC"/>
                </a:solidFill>
              </a:rPr>
              <a:t>https://www.ypppt.com/</a:t>
            </a:r>
            <a:endParaRPr lang="zh-CN" altLang="en-US" sz="1050" dirty="0">
              <a:solidFill>
                <a:srgbClr val="FCFCFC"/>
              </a:solidFill>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维护国家安全的民心基础更加巩固</a:t>
            </a:r>
          </a:p>
        </p:txBody>
      </p:sp>
      <p:grpSp>
        <p:nvGrpSpPr>
          <p:cNvPr id="8" name="组合 7"/>
          <p:cNvGrpSpPr/>
          <p:nvPr/>
        </p:nvGrpSpPr>
        <p:grpSpPr>
          <a:xfrm>
            <a:off x="839890" y="2276756"/>
            <a:ext cx="8718780" cy="705756"/>
            <a:chOff x="839890" y="1257849"/>
            <a:chExt cx="8718780" cy="705756"/>
          </a:xfrm>
        </p:grpSpPr>
        <p:grpSp>
          <p:nvGrpSpPr>
            <p:cNvPr id="3" name="Aichitds8"/>
            <p:cNvGrpSpPr>
              <a:grpSpLocks noChangeAspect="1"/>
            </p:cNvGrpSpPr>
            <p:nvPr/>
          </p:nvGrpSpPr>
          <p:grpSpPr>
            <a:xfrm>
              <a:off x="839890" y="1420919"/>
              <a:ext cx="903606" cy="461665"/>
              <a:chOff x="3222" y="1845"/>
              <a:chExt cx="1237" cy="632"/>
            </a:xfrm>
            <a:solidFill>
              <a:srgbClr val="C00000"/>
            </a:solidFill>
          </p:grpSpPr>
          <p:sp>
            <p:nvSpPr>
              <p:cNvPr id="4" name="Aichitds8-1"/>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Aichitds8-2"/>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7" name="Aichitds9"/>
            <p:cNvSpPr/>
            <p:nvPr/>
          </p:nvSpPr>
          <p:spPr>
            <a:xfrm>
              <a:off x="1804512" y="1257849"/>
              <a:ext cx="6655593" cy="645160"/>
            </a:xfrm>
            <a:prstGeom prst="rect">
              <a:avLst/>
            </a:prstGeom>
          </p:spPr>
          <p:txBody>
            <a:bodyPr wrap="square">
              <a:spAutoFit/>
            </a:bodyPr>
            <a:lstStyle/>
            <a:p>
              <a:pPr lvl="0">
                <a:defRPr/>
              </a:pPr>
              <a:r>
                <a:rPr lang="zh-CN" altLang="en-US" b="1">
                  <a:solidFill>
                    <a:srgbClr val="C00000"/>
                  </a:solidFill>
                  <a:latin typeface="微软雅黑" panose="020B0503020204020204" charset="-122"/>
                  <a:ea typeface="微软雅黑" panose="020B0503020204020204" charset="-122"/>
                  <a:cs typeface="+mn-ea"/>
                </a:rPr>
                <a:t>以组织开展教育日活动为契机，国家安全教育进机关、进学校、进企业、进乡村、进社区、进军营、进网络活动持续深入。</a:t>
              </a:r>
            </a:p>
          </p:txBody>
        </p:sp>
        <p:cxnSp>
          <p:nvCxnSpPr>
            <p:cNvPr id="9" name="Aichitds10"/>
            <p:cNvCxnSpPr/>
            <p:nvPr/>
          </p:nvCxnSpPr>
          <p:spPr>
            <a:xfrm>
              <a:off x="1638527" y="1882584"/>
              <a:ext cx="79201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Aichitds11"/>
            <p:cNvCxnSpPr/>
            <p:nvPr/>
          </p:nvCxnSpPr>
          <p:spPr>
            <a:xfrm>
              <a:off x="1638527" y="1963605"/>
              <a:ext cx="792014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Aichitds6"/>
          <p:cNvSpPr>
            <a:spLocks noChangeArrowheads="1"/>
          </p:cNvSpPr>
          <p:nvPr/>
        </p:nvSpPr>
        <p:spPr bwMode="auto">
          <a:xfrm>
            <a:off x="1638300" y="3181350"/>
            <a:ext cx="6585585" cy="3003550"/>
          </a:xfrm>
          <a:prstGeom prst="rect">
            <a:avLst/>
          </a:prstGeom>
          <a:noFill/>
          <a:ln w="9525">
            <a:noFill/>
            <a:miter lim="800000"/>
          </a:ln>
        </p:spPr>
        <p:txBody>
          <a:bodyPr wrap="square" lIns="91431" tIns="45716" rIns="91431" bIns="45716">
            <a:spAutoFit/>
          </a:bodyPr>
          <a:lstStyle/>
          <a:p>
            <a:pPr marL="285750" lvl="0" indent="-285750" algn="just" defTabSz="913130" fontAlgn="base">
              <a:lnSpc>
                <a:spcPct val="148000"/>
              </a:lnSpc>
              <a:spcBef>
                <a:spcPct val="0"/>
              </a:spcBef>
              <a:spcAft>
                <a:spcPts val="500"/>
              </a:spcAft>
              <a:buClr>
                <a:srgbClr val="C00000"/>
              </a:buClr>
              <a:buFont typeface="Wingdings" panose="05000000000000000000" pitchFamily="2" charset="2"/>
              <a:buChar char="ü"/>
              <a:defRPr/>
            </a:pPr>
            <a:r>
              <a:rPr sz="1600" kern="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2018年4月，教育部印发关于加强大中小学国家安全教育的实施意见。2020年9月，教育部印发大中小学国家安全教育指导纲要；同年12月，国务院学位委员会、教育部印发通知，决定设置国家安全学一级学科。近年来，通过组织出版《全面践行总体国家安全观》、《习近平关于总体国家安全观论述摘编》等权威图书，拍摄《护航之道——总体国家安全观纵横》专题片，举办“千万师生同上一堂国家安全教育课”，召开总体国家安全观与国家安全学学科建设研讨会等多种活动，使人民群众愈发深切地感受到国家安全就在身边。</a:t>
            </a:r>
          </a:p>
        </p:txBody>
      </p:sp>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2477" y="1108745"/>
            <a:ext cx="3715385" cy="3715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维护国家安全的民心基础更加巩固</a:t>
            </a:r>
          </a:p>
        </p:txBody>
      </p:sp>
      <p:sp>
        <p:nvSpPr>
          <p:cNvPr id="2" name="PA-102211"/>
          <p:cNvSpPr/>
          <p:nvPr>
            <p:custDataLst>
              <p:tags r:id="rId1"/>
            </p:custDataLst>
          </p:nvPr>
        </p:nvSpPr>
        <p:spPr>
          <a:xfrm>
            <a:off x="1450953" y="3457477"/>
            <a:ext cx="1046440" cy="1830140"/>
          </a:xfrm>
          <a:prstGeom prst="rect">
            <a:avLst/>
          </a:prstGeom>
          <a:noFill/>
        </p:spPr>
        <p:txBody>
          <a:bodyPr vert="eaVert" wrap="square" rtlCol="0">
            <a:spAutoFit/>
          </a:bodyPr>
          <a:lstStyle/>
          <a:p>
            <a:pPr algn="dist"/>
            <a:r>
              <a:rPr lang="zh-CN" altLang="en-US" sz="5600" b="1">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charset="-122"/>
                <a:ea typeface="微软雅黑" panose="020B0503020204020204" charset="-122"/>
                <a:sym typeface="微软雅黑" panose="020B0503020204020204" charset="-122"/>
              </a:rPr>
              <a:t>结语</a:t>
            </a:r>
            <a:endParaRPr lang="zh-CN" altLang="zh-CN" sz="5600" b="1">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charset="-122"/>
              <a:ea typeface="微软雅黑" panose="020B0503020204020204" charset="-122"/>
              <a:sym typeface="微软雅黑" panose="020B0503020204020204" charset="-122"/>
            </a:endParaRPr>
          </a:p>
        </p:txBody>
      </p:sp>
      <p:pic>
        <p:nvPicPr>
          <p:cNvPr id="5" name="PA-102215" descr="图片包含 物体&#10;&#10;描述已自动生成"/>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946236" y="1569549"/>
            <a:ext cx="1966233" cy="1874564"/>
          </a:xfrm>
          <a:prstGeom prst="rect">
            <a:avLst/>
          </a:prstGeom>
        </p:spPr>
      </p:pic>
      <p:sp>
        <p:nvSpPr>
          <p:cNvPr id="14" name="PA-102214"/>
          <p:cNvSpPr txBox="1"/>
          <p:nvPr>
            <p:custDataLst>
              <p:tags r:id="rId3"/>
            </p:custDataLst>
          </p:nvPr>
        </p:nvSpPr>
        <p:spPr>
          <a:xfrm>
            <a:off x="3248660" y="1998980"/>
            <a:ext cx="7935595" cy="3415030"/>
          </a:xfrm>
          <a:prstGeom prst="rect">
            <a:avLst/>
          </a:prstGeom>
          <a:noFill/>
        </p:spPr>
        <p:txBody>
          <a:bodyPr wrap="square" rtlCol="0">
            <a:spAutoFit/>
          </a:bodyPr>
          <a:lstStyle/>
          <a:p>
            <a:pPr marL="285750" indent="-285750" algn="l" eaLnBrk="0" hangingPunct="0">
              <a:lnSpc>
                <a:spcPct val="150000"/>
              </a:lnSpc>
              <a:buFont typeface="Wingdings" panose="05000000000000000000" charset="0"/>
              <a:buChar char="Ø"/>
              <a:defRPr/>
            </a:pPr>
            <a:r>
              <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sym typeface="微软雅黑" panose="020B0503020204020204" charset="-122"/>
              </a:rPr>
              <a:t>正如《决议》强调指出的“国泰民安是人民群众最基本、最普遍的愿望”，在维护国家安全上人人都不是局外人而是责任人，大安全理念开始“飞入寻常百姓家”。人民群众国家安全意识显著增强，汇聚起维护国家安全的强大力量，有力夯实了国家安全的社会基础。</a:t>
            </a:r>
          </a:p>
          <a:p>
            <a:pPr marL="285750" indent="-285750" algn="l" eaLnBrk="0" hangingPunct="0">
              <a:lnSpc>
                <a:spcPct val="150000"/>
              </a:lnSpc>
              <a:buFont typeface="Wingdings" panose="05000000000000000000" charset="0"/>
              <a:buChar char="Ø"/>
              <a:defRPr/>
            </a:pPr>
            <a:r>
              <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sym typeface="微软雅黑" panose="020B0503020204020204" charset="-122"/>
              </a:rPr>
              <a:t>回望过去，我们深刻认识到，“两个确立”对新时代党和国家事业发展、对推进中华民族伟大复兴历史进程具有决定性意义，对开创新时代国家安全工作新局面具有决定性意义。展望未来，我们坚信在以习近平同志为核心的党中央坚强领导下，在习近平新时代中国特色社会主义思想科学指引下，全面贯彻落实总体国家安全观，必将为护航中华民族伟大复兴的中国梦作出更大贡献！</a:t>
            </a:r>
          </a:p>
        </p:txBody>
      </p:sp>
      <p:sp>
        <p:nvSpPr>
          <p:cNvPr id="11" name="PA-102217"/>
          <p:cNvSpPr/>
          <p:nvPr>
            <p:custDataLst>
              <p:tags r:id="rId4"/>
            </p:custDataLst>
          </p:nvPr>
        </p:nvSpPr>
        <p:spPr>
          <a:xfrm>
            <a:off x="0" y="6117996"/>
            <a:ext cx="12192000" cy="740004"/>
          </a:xfrm>
          <a:prstGeom prst="rect">
            <a:avLst/>
          </a:prstGeom>
          <a:solidFill>
            <a:srgbClr val="C00000"/>
          </a:solidFill>
          <a:ln>
            <a:solidFill>
              <a:srgbClr val="C00000"/>
            </a:solidFill>
          </a:ln>
        </p:spPr>
        <p:style>
          <a:lnRef idx="2">
            <a:srgbClr val="C00000">
              <a:shade val="50000"/>
            </a:srgbClr>
          </a:lnRef>
          <a:fillRef idx="1">
            <a:srgbClr val="C00000"/>
          </a:fillRef>
          <a:effectRef idx="0">
            <a:srgbClr val="C00000"/>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53"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nodeType="afterGroup">
                            <p:stCondLst>
                              <p:cond delay="1000"/>
                            </p:stCondLst>
                            <p:childTnLst>
                              <p:par>
                                <p:cTn id="18" presetID="50" presetClass="entr" presetSubtype="0" decel="10000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3"/>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5725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4" name="4" descr="C:\Users\wang\Desktop\PPT素材\发光党徽.png发光党徽"/>
          <p:cNvPicPr/>
          <p:nvPr>
            <p:custDataLst>
              <p:tags r:id="rId1"/>
            </p:custDataLst>
          </p:nvPr>
        </p:nvPicPr>
        <p:blipFill>
          <a:blip r:embed="rId4"/>
          <a:stretch>
            <a:fillRect/>
          </a:stretch>
        </p:blipFill>
        <p:spPr>
          <a:xfrm>
            <a:off x="8553551" y="3588615"/>
            <a:ext cx="2781300" cy="2573655"/>
          </a:xfrm>
          <a:prstGeom prst="rect">
            <a:avLst/>
          </a:prstGeom>
          <a:ln>
            <a:noFill/>
          </a:ln>
        </p:spPr>
      </p:pic>
      <p:grpSp>
        <p:nvGrpSpPr>
          <p:cNvPr id="2" name="组合 1"/>
          <p:cNvGrpSpPr/>
          <p:nvPr/>
        </p:nvGrpSpPr>
        <p:grpSpPr>
          <a:xfrm>
            <a:off x="1139447" y="2188574"/>
            <a:ext cx="6880572" cy="767080"/>
            <a:chOff x="1138878" y="1460684"/>
            <a:chExt cx="6880572" cy="767080"/>
          </a:xfrm>
        </p:grpSpPr>
        <p:sp>
          <p:nvSpPr>
            <p:cNvPr id="52" name="文本框 21"/>
            <p:cNvSpPr txBox="1"/>
            <p:nvPr/>
          </p:nvSpPr>
          <p:spPr>
            <a:xfrm>
              <a:off x="1924484" y="1661818"/>
              <a:ext cx="6094966"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国家安全体系和能力建设取得突破性进展</a:t>
              </a:r>
            </a:p>
          </p:txBody>
        </p:sp>
        <p:sp>
          <p:nvSpPr>
            <p:cNvPr id="53" name="圆角矩形 13"/>
            <p:cNvSpPr/>
            <p:nvPr/>
          </p:nvSpPr>
          <p:spPr>
            <a:xfrm>
              <a:off x="1924484" y="2120389"/>
              <a:ext cx="6094966"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51" name="文本框 17"/>
            <p:cNvSpPr txBox="1"/>
            <p:nvPr/>
          </p:nvSpPr>
          <p:spPr>
            <a:xfrm>
              <a:off x="1138878" y="1460684"/>
              <a:ext cx="785495" cy="767080"/>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04</a:t>
              </a:r>
              <a:endParaRPr lang="zh-CN" altLang="en-US" sz="4400">
                <a:solidFill>
                  <a:srgbClr val="C00000"/>
                </a:solidFill>
              </a:endParaRPr>
            </a:p>
          </p:txBody>
        </p:sp>
      </p:grpSp>
      <p:sp>
        <p:nvSpPr>
          <p:cNvPr id="47" name="TextBox 59"/>
          <p:cNvSpPr txBox="1">
            <a:spLocks noChangeArrowheads="1"/>
          </p:cNvSpPr>
          <p:nvPr/>
        </p:nvSpPr>
        <p:spPr bwMode="auto">
          <a:xfrm flipH="1">
            <a:off x="1207925" y="819877"/>
            <a:ext cx="6812094"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0" fontAlgn="auto" latinLnBrk="0" hangingPunct="0">
              <a:lnSpc>
                <a:spcPct val="100000"/>
              </a:lnSpc>
              <a:spcBef>
                <a:spcPct val="0"/>
              </a:spcBef>
              <a:spcAft>
                <a:spcPct val="0"/>
              </a:spcAft>
              <a:buClrTx/>
              <a:buSzTx/>
              <a:buFontTx/>
              <a:buNone/>
              <a:defRPr/>
            </a:pPr>
            <a:r>
              <a:rPr kumimoji="0" lang="zh-CN" altLang="en-US" sz="5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方正大黑简体" panose="02010601030101010101" pitchFamily="2" charset="-122"/>
              </a:rPr>
              <a:t>目录</a:t>
            </a:r>
            <a:r>
              <a:rPr kumimoji="0" lang="zh-CN" altLang="en-US"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方正大黑简体" panose="02010601030101010101" pitchFamily="2" charset="-122"/>
              </a:rPr>
              <a:t> </a:t>
            </a:r>
            <a:r>
              <a:rPr kumimoji="0" lang="en-US" altLang="zh-CN"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1800" b="0" i="0" u="none" strike="noStrike" kern="120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Impact" panose="020B0806030902050204" pitchFamily="34" charset="0"/>
              </a:rPr>
              <a:t>CONTENTS</a:t>
            </a:r>
          </a:p>
          <a:p>
            <a:pPr marL="0" marR="0" lvl="0" indent="0" algn="l" defTabSz="685800" rtl="0" eaLnBrk="0" fontAlgn="auto" latinLnBrk="0" hangingPunct="0">
              <a:lnSpc>
                <a:spcPct val="100000"/>
              </a:lnSpc>
              <a:spcBef>
                <a:spcPct val="0"/>
              </a:spcBef>
              <a:spcAft>
                <a:spcPct val="0"/>
              </a:spcAft>
              <a:buClrTx/>
              <a:buSzTx/>
              <a:buFontTx/>
              <a:buNone/>
              <a:defRPr/>
            </a:pPr>
            <a:endParaRPr kumimoji="0" lang="en-US" altLang="zh-CN" sz="1800" b="0" i="0" u="none" strike="noStrike" kern="120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Impact" panose="020B0806030902050204" pitchFamily="34" charset="0"/>
            </a:endParaRPr>
          </a:p>
        </p:txBody>
      </p:sp>
      <p:cxnSp>
        <p:nvCxnSpPr>
          <p:cNvPr id="48" name="直接连接符 47"/>
          <p:cNvCxnSpPr/>
          <p:nvPr/>
        </p:nvCxnSpPr>
        <p:spPr>
          <a:xfrm>
            <a:off x="679201" y="1707967"/>
            <a:ext cx="8021256"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192696" y="3134089"/>
            <a:ext cx="6827323" cy="767080"/>
            <a:chOff x="1192127" y="1460684"/>
            <a:chExt cx="6827323" cy="767080"/>
          </a:xfrm>
        </p:grpSpPr>
        <p:sp>
          <p:nvSpPr>
            <p:cNvPr id="27" name="文本框 21"/>
            <p:cNvSpPr txBox="1"/>
            <p:nvPr/>
          </p:nvSpPr>
          <p:spPr>
            <a:xfrm>
              <a:off x="1924483" y="1694838"/>
              <a:ext cx="6094967"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经受住各方面国家安全风险挑战</a:t>
              </a:r>
            </a:p>
          </p:txBody>
        </p:sp>
        <p:sp>
          <p:nvSpPr>
            <p:cNvPr id="29" name="圆角矩形 13"/>
            <p:cNvSpPr/>
            <p:nvPr/>
          </p:nvSpPr>
          <p:spPr>
            <a:xfrm>
              <a:off x="1924483" y="2120389"/>
              <a:ext cx="6094967"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30" name="文本框 17"/>
            <p:cNvSpPr txBox="1"/>
            <p:nvPr/>
          </p:nvSpPr>
          <p:spPr>
            <a:xfrm>
              <a:off x="1192127" y="1460684"/>
              <a:ext cx="811869" cy="767080"/>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05</a:t>
              </a:r>
              <a:endParaRPr lang="zh-CN" altLang="en-US" sz="4400">
                <a:solidFill>
                  <a:srgbClr val="C00000"/>
                </a:solidFill>
              </a:endParaRPr>
            </a:p>
          </p:txBody>
        </p:sp>
      </p:grpSp>
      <p:grpSp>
        <p:nvGrpSpPr>
          <p:cNvPr id="35" name="组合 34"/>
          <p:cNvGrpSpPr/>
          <p:nvPr/>
        </p:nvGrpSpPr>
        <p:grpSpPr>
          <a:xfrm>
            <a:off x="1192696" y="4079604"/>
            <a:ext cx="6827323" cy="767080"/>
            <a:chOff x="1192127" y="1460684"/>
            <a:chExt cx="6827323" cy="767080"/>
          </a:xfrm>
        </p:grpSpPr>
        <p:sp>
          <p:nvSpPr>
            <p:cNvPr id="36" name="文本框 21"/>
            <p:cNvSpPr txBox="1"/>
            <p:nvPr/>
          </p:nvSpPr>
          <p:spPr>
            <a:xfrm>
              <a:off x="1924483" y="1678328"/>
              <a:ext cx="6094967"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维护国家安全的民心基础更加巩固</a:t>
              </a:r>
            </a:p>
          </p:txBody>
        </p:sp>
        <p:sp>
          <p:nvSpPr>
            <p:cNvPr id="37" name="圆角矩形 13"/>
            <p:cNvSpPr/>
            <p:nvPr/>
          </p:nvSpPr>
          <p:spPr>
            <a:xfrm>
              <a:off x="1924483" y="2120389"/>
              <a:ext cx="6094967"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38" name="文本框 17"/>
            <p:cNvSpPr txBox="1"/>
            <p:nvPr/>
          </p:nvSpPr>
          <p:spPr>
            <a:xfrm>
              <a:off x="1192127" y="1460684"/>
              <a:ext cx="811869" cy="767080"/>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06</a:t>
              </a:r>
              <a:endParaRPr lang="zh-CN" altLang="en-US" sz="4400">
                <a:solidFill>
                  <a:srgbClr val="C00000"/>
                </a:solidFill>
              </a:endParaRPr>
            </a:p>
          </p:txBody>
        </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391902" y="1042998"/>
            <a:ext cx="4803785" cy="1569316"/>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01</a:t>
            </a:r>
            <a:endParaRPr lang="zh-CN" altLang="en-US" sz="9600">
              <a:solidFill>
                <a:srgbClr val="C00000"/>
              </a:solidFill>
              <a:latin typeface="Impact" panose="020B0806030902050204" pitchFamily="34" charset="0"/>
            </a:endParaRPr>
          </a:p>
        </p:txBody>
      </p:sp>
      <p:sp>
        <p:nvSpPr>
          <p:cNvPr id="10" name="文本框 9"/>
          <p:cNvSpPr txBox="1"/>
          <p:nvPr/>
        </p:nvSpPr>
        <p:spPr>
          <a:xfrm>
            <a:off x="1245881" y="2627556"/>
            <a:ext cx="7095827" cy="2306955"/>
          </a:xfrm>
          <a:prstGeom prst="rect">
            <a:avLst/>
          </a:prstGeom>
          <a:noFill/>
        </p:spPr>
        <p:txBody>
          <a:bodyPr wrap="square" rtlCol="0">
            <a:spAutoFit/>
          </a:bodyPr>
          <a:lstStyle/>
          <a:p>
            <a:pPr algn="dist"/>
            <a:r>
              <a:rPr lang="zh-CN" altLang="en-US" sz="7200" b="1" dirty="0">
                <a:solidFill>
                  <a:srgbClr val="C00000"/>
                </a:solidFill>
                <a:latin typeface="微软雅黑" panose="020B0503020204020204" charset="-122"/>
                <a:ea typeface="微软雅黑" panose="020B0503020204020204" charset="-122"/>
              </a:rPr>
              <a:t>国家安全的重要地位更加凸显</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flipH="1">
            <a:off x="421132" y="3428999"/>
            <a:ext cx="2903650" cy="3297291"/>
          </a:xfrm>
          <a:prstGeom prst="rect">
            <a:avLst/>
          </a:prstGeom>
        </p:spPr>
      </p:pic>
      <p:sp>
        <p:nvSpPr>
          <p:cNvPr id="35" name="Aitds3"/>
          <p:cNvSpPr/>
          <p:nvPr/>
        </p:nvSpPr>
        <p:spPr>
          <a:xfrm>
            <a:off x="3418052" y="2834919"/>
            <a:ext cx="7334340" cy="3290570"/>
          </a:xfrm>
          <a:prstGeom prst="rect">
            <a:avLst/>
          </a:prstGeom>
        </p:spPr>
        <p:txBody>
          <a:bodyPr wrap="square">
            <a:spAutoFit/>
          </a:bodyPr>
          <a:lstStyle/>
          <a:p>
            <a:pPr marL="342900" indent="-342900" algn="just">
              <a:lnSpc>
                <a:spcPct val="130000"/>
              </a:lnSpc>
              <a:buFont typeface="Wingdings" panose="05000000000000000000" pitchFamily="2" charset="2"/>
              <a:buChar char="l"/>
            </a:pPr>
            <a:r>
              <a:rPr sz="1600" dirty="0">
                <a:latin typeface="微软雅黑" panose="020B0503020204020204" charset="-122"/>
                <a:ea typeface="微软雅黑" panose="020B0503020204020204" charset="-122"/>
                <a:cs typeface="+mn-ea"/>
                <a:sym typeface="+mn-lt"/>
              </a:rPr>
              <a:t>习近平总书记高度重视国家安全，围绕国家安全理论创新和实践创新发表一系列重要论述，把我们党对国家安全的认识提升到了新的高度和境界。习近平总书记在中央国家安全委员会第一次会议上指出：“我们党要巩固执政地位，要团结带领人民坚持和发展中国特色社会主义，保证国家安全是头等大事”；在党的十九大报告中指出：“国家安全是安邦定国的重要基石，维护国家安全是全国各族人民根本利益所在”；在主持十九届中央政治局第二十六次集体学习时指出：“国家安全工作是党治国理政一项十分重要的工作，也是保障国泰民安一项十分重要的工作。”《决议》使用“习近平同志强调保证国家安全是头等大事”这一重要判断，对深刻理解国家安全在党和国家工作大局中的极端重要性具有很强指导性。</a:t>
            </a:r>
          </a:p>
        </p:txBody>
      </p:sp>
      <p:pic>
        <p:nvPicPr>
          <p:cNvPr id="37" name="图片 3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409" y="5997534"/>
            <a:ext cx="12186357" cy="885457"/>
          </a:xfrm>
          <a:prstGeom prst="rect">
            <a:avLst/>
          </a:prstGeom>
        </p:spPr>
      </p:pic>
      <p:sp>
        <p:nvSpPr>
          <p:cNvPr id="13" name="文本占位符 4"/>
          <p:cNvSpPr txBox="1"/>
          <p:nvPr/>
        </p:nvSpPr>
        <p:spPr>
          <a:xfrm>
            <a:off x="1147445" y="343535"/>
            <a:ext cx="3990340" cy="575945"/>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lgn="dist">
              <a:buNone/>
              <a:defRPr/>
            </a:pPr>
            <a:r>
              <a:rPr lang="zh-CN" altLang="en-US">
                <a:solidFill>
                  <a:srgbClr val="C00000"/>
                </a:solidFill>
                <a:latin typeface="微软雅黑" panose="020B0503020204020204" charset="-122"/>
                <a:ea typeface="微软雅黑" panose="020B0503020204020204" charset="-122"/>
                <a:cs typeface="+mn-ea"/>
              </a:rPr>
              <a:t>国家安全的重要地位更加凸显</a:t>
            </a:r>
          </a:p>
        </p:txBody>
      </p:sp>
      <p:grpSp>
        <p:nvGrpSpPr>
          <p:cNvPr id="2" name="组合 1"/>
          <p:cNvGrpSpPr/>
          <p:nvPr/>
        </p:nvGrpSpPr>
        <p:grpSpPr>
          <a:xfrm>
            <a:off x="1949450" y="1586865"/>
            <a:ext cx="3870325" cy="842645"/>
            <a:chOff x="3070" y="2499"/>
            <a:chExt cx="6095" cy="1327"/>
          </a:xfrm>
        </p:grpSpPr>
        <p:grpSp>
          <p:nvGrpSpPr>
            <p:cNvPr id="40" name="组合 39"/>
            <p:cNvGrpSpPr/>
            <p:nvPr/>
          </p:nvGrpSpPr>
          <p:grpSpPr>
            <a:xfrm>
              <a:off x="3070" y="2499"/>
              <a:ext cx="1330" cy="1305"/>
              <a:chOff x="-718574" y="2396363"/>
              <a:chExt cx="327978" cy="1580282"/>
            </a:xfrm>
          </p:grpSpPr>
          <p:sp>
            <p:nvSpPr>
              <p:cNvPr id="41"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42" name="矩形 38"/>
              <p:cNvSpPr>
                <a:spLocks noChangeArrowheads="1"/>
              </p:cNvSpPr>
              <p:nvPr/>
            </p:nvSpPr>
            <p:spPr bwMode="auto">
              <a:xfrm>
                <a:off x="-688510" y="2396363"/>
                <a:ext cx="267851"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备</a:t>
                </a:r>
              </a:p>
            </p:txBody>
          </p:sp>
        </p:grpSp>
        <p:grpSp>
          <p:nvGrpSpPr>
            <p:cNvPr id="43" name="组合 42"/>
            <p:cNvGrpSpPr/>
            <p:nvPr/>
          </p:nvGrpSpPr>
          <p:grpSpPr>
            <a:xfrm>
              <a:off x="4638" y="2522"/>
              <a:ext cx="1330" cy="1305"/>
              <a:chOff x="-718574" y="2424795"/>
              <a:chExt cx="327978" cy="1580281"/>
            </a:xfrm>
          </p:grpSpPr>
          <p:sp>
            <p:nvSpPr>
              <p:cNvPr id="44"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45" name="矩形 38"/>
              <p:cNvSpPr>
                <a:spLocks noChangeArrowheads="1"/>
              </p:cNvSpPr>
              <p:nvPr/>
            </p:nvSpPr>
            <p:spPr bwMode="auto">
              <a:xfrm>
                <a:off x="-688511" y="2424795"/>
                <a:ext cx="267851" cy="15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豫</a:t>
                </a:r>
              </a:p>
            </p:txBody>
          </p:sp>
        </p:grpSp>
        <p:grpSp>
          <p:nvGrpSpPr>
            <p:cNvPr id="46" name="组合 45"/>
            <p:cNvGrpSpPr/>
            <p:nvPr/>
          </p:nvGrpSpPr>
          <p:grpSpPr>
            <a:xfrm>
              <a:off x="6222" y="2522"/>
              <a:ext cx="1330" cy="1305"/>
              <a:chOff x="-718574" y="2411482"/>
              <a:chExt cx="327978" cy="1580282"/>
            </a:xfrm>
          </p:grpSpPr>
          <p:sp>
            <p:nvSpPr>
              <p:cNvPr id="47"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48" name="矩形 38"/>
              <p:cNvSpPr>
                <a:spLocks noChangeArrowheads="1"/>
              </p:cNvSpPr>
              <p:nvPr/>
            </p:nvSpPr>
            <p:spPr bwMode="auto">
              <a:xfrm>
                <a:off x="-688512" y="2411482"/>
                <a:ext cx="267851"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不</a:t>
                </a:r>
              </a:p>
            </p:txBody>
          </p:sp>
        </p:grpSp>
        <p:grpSp>
          <p:nvGrpSpPr>
            <p:cNvPr id="49" name="组合 48"/>
            <p:cNvGrpSpPr/>
            <p:nvPr/>
          </p:nvGrpSpPr>
          <p:grpSpPr>
            <a:xfrm>
              <a:off x="7835" y="2522"/>
              <a:ext cx="1330" cy="1305"/>
              <a:chOff x="-718574" y="2411482"/>
              <a:chExt cx="327978" cy="1580282"/>
            </a:xfrm>
          </p:grpSpPr>
          <p:sp>
            <p:nvSpPr>
              <p:cNvPr id="50"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51" name="矩形 38"/>
              <p:cNvSpPr>
                <a:spLocks noChangeArrowheads="1"/>
              </p:cNvSpPr>
              <p:nvPr/>
            </p:nvSpPr>
            <p:spPr bwMode="auto">
              <a:xfrm>
                <a:off x="-688512" y="2411482"/>
                <a:ext cx="267851"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虞</a:t>
                </a:r>
              </a:p>
            </p:txBody>
          </p:sp>
        </p:grpSp>
      </p:grpSp>
      <p:grpSp>
        <p:nvGrpSpPr>
          <p:cNvPr id="52" name="组合 51"/>
          <p:cNvGrpSpPr/>
          <p:nvPr/>
        </p:nvGrpSpPr>
        <p:grpSpPr>
          <a:xfrm>
            <a:off x="686139" y="1396564"/>
            <a:ext cx="1183701" cy="1183701"/>
            <a:chOff x="5650048" y="701485"/>
            <a:chExt cx="1427532" cy="1427532"/>
          </a:xfrm>
        </p:grpSpPr>
        <p:grpSp>
          <p:nvGrpSpPr>
            <p:cNvPr id="53" name="PA-102294"/>
            <p:cNvGrpSpPr/>
            <p:nvPr>
              <p:custDataLst>
                <p:tags r:id="rId1"/>
              </p:custDataLst>
            </p:nvPr>
          </p:nvGrpSpPr>
          <p:grpSpPr>
            <a:xfrm>
              <a:off x="6003872" y="846654"/>
              <a:ext cx="884238" cy="889000"/>
              <a:chOff x="-1843032" y="1634255"/>
              <a:chExt cx="786401" cy="792408"/>
            </a:xfrm>
          </p:grpSpPr>
          <p:grpSp>
            <p:nvGrpSpPr>
              <p:cNvPr id="55" name="组合 72"/>
              <p:cNvGrpSpPr/>
              <p:nvPr/>
            </p:nvGrpSpPr>
            <p:grpSpPr>
              <a:xfrm>
                <a:off x="-1843032" y="1634255"/>
                <a:ext cx="786401" cy="792408"/>
                <a:chOff x="1414834" y="1711414"/>
                <a:chExt cx="786401" cy="792408"/>
              </a:xfrm>
            </p:grpSpPr>
            <p:grpSp>
              <p:nvGrpSpPr>
                <p:cNvPr id="88" name="组合 84"/>
                <p:cNvGrpSpPr/>
                <p:nvPr/>
              </p:nvGrpSpPr>
              <p:grpSpPr>
                <a:xfrm>
                  <a:off x="1414834" y="1711414"/>
                  <a:ext cx="786401" cy="792408"/>
                  <a:chOff x="1836688" y="2579062"/>
                  <a:chExt cx="1727202" cy="1701801"/>
                </a:xfrm>
              </p:grpSpPr>
              <p:pic>
                <p:nvPicPr>
                  <p:cNvPr id="101" name="PA-图片 17" descr="circuler_1"/>
                  <p:cNvPicPr>
                    <a:picLocks noChangeAspect="1"/>
                  </p:cNvPicPr>
                  <p:nvPr>
                    <p:custDataLst>
                      <p:tags r:id="rId12"/>
                    </p:custDataLst>
                  </p:nvPr>
                </p:nvPicPr>
                <p:blipFill>
                  <a:blip r:embed="rId18"/>
                  <a:stretch>
                    <a:fillRect/>
                  </a:stretch>
                </p:blipFill>
                <p:spPr>
                  <a:xfrm>
                    <a:off x="1836688" y="2579062"/>
                    <a:ext cx="1727200" cy="1696791"/>
                  </a:xfrm>
                  <a:prstGeom prst="rect">
                    <a:avLst/>
                  </a:prstGeom>
                  <a:noFill/>
                  <a:ln w="9525">
                    <a:noFill/>
                  </a:ln>
                </p:spPr>
              </p:pic>
              <p:sp>
                <p:nvSpPr>
                  <p:cNvPr id="102" name="PA-椭圆 18"/>
                  <p:cNvSpPr>
                    <a:spLocks noChangeArrowheads="1"/>
                  </p:cNvSpPr>
                  <p:nvPr>
                    <p:custDataLst>
                      <p:tags r:id="rId13"/>
                    </p:custDataLst>
                  </p:nvPr>
                </p:nvSpPr>
                <p:spPr bwMode="gray">
                  <a:xfrm>
                    <a:off x="1836688" y="2579062"/>
                    <a:ext cx="1727202" cy="1701801"/>
                  </a:xfrm>
                  <a:prstGeom prst="ellipse">
                    <a:avLst/>
                  </a:prstGeom>
                  <a:gradFill rotWithShape="0">
                    <a:gsLst>
                      <a:gs pos="0">
                        <a:srgbClr val="C00000"/>
                      </a:gs>
                      <a:gs pos="50000">
                        <a:srgbClr val="FF3300"/>
                      </a:gs>
                      <a:gs pos="100000">
                        <a:srgbClr val="FF8A00"/>
                      </a:gs>
                    </a:gsLst>
                    <a:lin ang="13500000" scaled="1"/>
                  </a:gradFill>
                  <a:ln>
                    <a:noFill/>
                  </a:ln>
                </p:spPr>
                <p:txBody>
                  <a:bodyPr wrap="none" anchor="ctr"/>
                  <a:lstStyle/>
                  <a:p>
                    <a:pPr algn="ctr">
                      <a:lnSpc>
                        <a:spcPct val="120000"/>
                      </a:lnSpc>
                      <a:defRPr/>
                    </a:pPr>
                    <a:endParaRPr lang="zh-CN" altLang="en-US" sz="2800" kern="0">
                      <a:solidFill>
                        <a:srgbClr val="FFFF7A"/>
                      </a:solidFill>
                      <a:latin typeface="字魂58号-创中黑" panose="00000500000000000000" pitchFamily="2" charset="-122"/>
                      <a:ea typeface="字魂58号-创中黑" panose="00000500000000000000" pitchFamily="2" charset="-122"/>
                      <a:cs typeface="Arial" panose="020B0604020202020204" pitchFamily="34" charset="0"/>
                      <a:sym typeface="字魂58号-创中黑" panose="00000500000000000000" pitchFamily="2" charset="-122"/>
                    </a:endParaRPr>
                  </a:p>
                </p:txBody>
              </p:sp>
            </p:grpSp>
            <p:pic>
              <p:nvPicPr>
                <p:cNvPr id="100" name="PA-图片 19" descr="Picture2"/>
                <p:cNvPicPr>
                  <a:picLocks noChangeAspect="1"/>
                </p:cNvPicPr>
                <p:nvPr>
                  <p:custDataLst>
                    <p:tags r:id="rId11"/>
                  </p:custDataLst>
                </p:nvPr>
              </p:nvPicPr>
              <p:blipFill>
                <a:blip r:embed="rId19" cstate="email">
                  <a:extLst>
                    <a:ext uri="{28A0092B-C50C-407E-A947-70E740481C1C}">
                      <a14:useLocalDpi xmlns:a14="http://schemas.microsoft.com/office/drawing/2010/main"/>
                    </a:ext>
                  </a:extLst>
                </a:blip>
                <a:stretch>
                  <a:fillRect/>
                </a:stretch>
              </p:blipFill>
              <p:spPr>
                <a:xfrm>
                  <a:off x="1497475" y="1725334"/>
                  <a:ext cx="621120" cy="279948"/>
                </a:xfrm>
                <a:prstGeom prst="rect">
                  <a:avLst/>
                </a:prstGeom>
                <a:noFill/>
                <a:ln w="9525">
                  <a:noFill/>
                </a:ln>
              </p:spPr>
            </p:pic>
          </p:grpSp>
          <p:grpSp>
            <p:nvGrpSpPr>
              <p:cNvPr id="56" name="Group 20"/>
              <p:cNvGrpSpPr/>
              <p:nvPr/>
            </p:nvGrpSpPr>
            <p:grpSpPr>
              <a:xfrm rot="-1297425" flipH="1" flipV="1">
                <a:off x="-1787326" y="2244534"/>
                <a:ext cx="673472" cy="164841"/>
                <a:chOff x="2532" y="1051"/>
                <a:chExt cx="893" cy="246"/>
              </a:xfrm>
            </p:grpSpPr>
            <p:grpSp>
              <p:nvGrpSpPr>
                <p:cNvPr id="57" name="Group 21"/>
                <p:cNvGrpSpPr/>
                <p:nvPr/>
              </p:nvGrpSpPr>
              <p:grpSpPr>
                <a:xfrm>
                  <a:off x="2532" y="1051"/>
                  <a:ext cx="743" cy="185"/>
                  <a:chOff x="1565" y="2568"/>
                  <a:chExt cx="1118" cy="279"/>
                </a:xfrm>
              </p:grpSpPr>
              <p:sp>
                <p:nvSpPr>
                  <p:cNvPr id="83" name="PA-AutoShape 22"/>
                  <p:cNvSpPr/>
                  <p:nvPr>
                    <p:custDataLst>
                      <p:tags r:id="rId7"/>
                    </p:custDataLst>
                  </p:nvPr>
                </p:nvSpPr>
                <p:spPr>
                  <a:xfrm rot="5263130">
                    <a:off x="1859" y="2273"/>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85" name="PA-AutoShape 23"/>
                  <p:cNvSpPr/>
                  <p:nvPr>
                    <p:custDataLst>
                      <p:tags r:id="rId8"/>
                    </p:custDataLst>
                  </p:nvPr>
                </p:nvSpPr>
                <p:spPr>
                  <a:xfrm rot="6078281">
                    <a:off x="1995" y="2273"/>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86" name="PA-AutoShape 24"/>
                  <p:cNvSpPr/>
                  <p:nvPr>
                    <p:custDataLst>
                      <p:tags r:id="rId9"/>
                    </p:custDataLst>
                  </p:nvPr>
                </p:nvSpPr>
                <p:spPr>
                  <a:xfrm rot="6373927">
                    <a:off x="2071" y="2295"/>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87" name="PA-AutoShape 25"/>
                  <p:cNvSpPr/>
                  <p:nvPr>
                    <p:custDataLst>
                      <p:tags r:id="rId10"/>
                    </p:custDataLst>
                  </p:nvPr>
                </p:nvSpPr>
                <p:spPr>
                  <a:xfrm rot="6906312">
                    <a:off x="2161" y="2325"/>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grpSp>
              <p:nvGrpSpPr>
                <p:cNvPr id="58" name="Group 26"/>
                <p:cNvGrpSpPr/>
                <p:nvPr/>
              </p:nvGrpSpPr>
              <p:grpSpPr>
                <a:xfrm rot="1353540">
                  <a:off x="2682" y="1111"/>
                  <a:ext cx="743" cy="186"/>
                  <a:chOff x="1565" y="2568"/>
                  <a:chExt cx="1118" cy="279"/>
                </a:xfrm>
              </p:grpSpPr>
              <p:sp>
                <p:nvSpPr>
                  <p:cNvPr id="59" name="PA-AutoShape 27"/>
                  <p:cNvSpPr/>
                  <p:nvPr>
                    <p:custDataLst>
                      <p:tags r:id="rId3"/>
                    </p:custDataLst>
                  </p:nvPr>
                </p:nvSpPr>
                <p:spPr>
                  <a:xfrm rot="5263130">
                    <a:off x="1859" y="2273"/>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60" name="PA-AutoShape 28"/>
                  <p:cNvSpPr/>
                  <p:nvPr>
                    <p:custDataLst>
                      <p:tags r:id="rId4"/>
                    </p:custDataLst>
                  </p:nvPr>
                </p:nvSpPr>
                <p:spPr>
                  <a:xfrm rot="6078281">
                    <a:off x="1995" y="2273"/>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61" name="PA-AutoShape 29"/>
                  <p:cNvSpPr/>
                  <p:nvPr>
                    <p:custDataLst>
                      <p:tags r:id="rId5"/>
                    </p:custDataLst>
                  </p:nvPr>
                </p:nvSpPr>
                <p:spPr>
                  <a:xfrm rot="6373927">
                    <a:off x="2071" y="2295"/>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82" name="PA-AutoShape 30"/>
                  <p:cNvSpPr/>
                  <p:nvPr>
                    <p:custDataLst>
                      <p:tags r:id="rId6"/>
                    </p:custDataLst>
                  </p:nvPr>
                </p:nvSpPr>
                <p:spPr>
                  <a:xfrm rot="6906312">
                    <a:off x="2161" y="2325"/>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grpSp>
        </p:grpSp>
        <p:pic>
          <p:nvPicPr>
            <p:cNvPr id="54" name="PA-102298" descr="图片包含 游戏机, 刷子&#10;&#10;描述已自动生成"/>
            <p:cNvPicPr>
              <a:picLocks noChangeAspect="1"/>
            </p:cNvPicPr>
            <p:nvPr>
              <p:custDataLst>
                <p:tags r:id="rId2"/>
              </p:custDataLst>
            </p:nvPr>
          </p:nvPicPr>
          <p:blipFill>
            <a:blip r:embed="rId20" cstate="email">
              <a:extLst>
                <a:ext uri="{28A0092B-C50C-407E-A947-70E740481C1C}">
                  <a14:useLocalDpi xmlns:a14="http://schemas.microsoft.com/office/drawing/2010/main"/>
                </a:ext>
              </a:extLst>
            </a:blip>
            <a:stretch>
              <a:fillRect/>
            </a:stretch>
          </p:blipFill>
          <p:spPr>
            <a:xfrm>
              <a:off x="5650048" y="701485"/>
              <a:ext cx="1427532" cy="1427532"/>
            </a:xfrm>
            <a:prstGeom prst="rect">
              <a:avLst/>
            </a:prstGeom>
          </p:spPr>
        </p:pic>
      </p:grpSp>
      <p:grpSp>
        <p:nvGrpSpPr>
          <p:cNvPr id="3" name="组合 2"/>
          <p:cNvGrpSpPr/>
          <p:nvPr/>
        </p:nvGrpSpPr>
        <p:grpSpPr>
          <a:xfrm>
            <a:off x="5952490" y="1601470"/>
            <a:ext cx="3870325" cy="842645"/>
            <a:chOff x="3070" y="2499"/>
            <a:chExt cx="6095" cy="1327"/>
          </a:xfrm>
        </p:grpSpPr>
        <p:grpSp>
          <p:nvGrpSpPr>
            <p:cNvPr id="4" name="组合 3"/>
            <p:cNvGrpSpPr/>
            <p:nvPr/>
          </p:nvGrpSpPr>
          <p:grpSpPr>
            <a:xfrm>
              <a:off x="3070" y="2499"/>
              <a:ext cx="1330" cy="1305"/>
              <a:chOff x="-718574" y="2396363"/>
              <a:chExt cx="327978" cy="1580282"/>
            </a:xfrm>
          </p:grpSpPr>
          <p:sp>
            <p:nvSpPr>
              <p:cNvPr id="5"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6" name="矩形 38"/>
              <p:cNvSpPr>
                <a:spLocks noChangeArrowheads="1"/>
              </p:cNvSpPr>
              <p:nvPr/>
            </p:nvSpPr>
            <p:spPr bwMode="auto">
              <a:xfrm>
                <a:off x="-688488" y="2396363"/>
                <a:ext cx="267808"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为</a:t>
                </a:r>
              </a:p>
            </p:txBody>
          </p:sp>
        </p:grpSp>
        <p:grpSp>
          <p:nvGrpSpPr>
            <p:cNvPr id="7" name="组合 6"/>
            <p:cNvGrpSpPr/>
            <p:nvPr/>
          </p:nvGrpSpPr>
          <p:grpSpPr>
            <a:xfrm>
              <a:off x="4638" y="2522"/>
              <a:ext cx="1330" cy="1305"/>
              <a:chOff x="-718574" y="2424795"/>
              <a:chExt cx="327978" cy="1580281"/>
            </a:xfrm>
          </p:grpSpPr>
          <p:sp>
            <p:nvSpPr>
              <p:cNvPr id="8"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9" name="矩形 38"/>
              <p:cNvSpPr>
                <a:spLocks noChangeArrowheads="1"/>
              </p:cNvSpPr>
              <p:nvPr/>
            </p:nvSpPr>
            <p:spPr bwMode="auto">
              <a:xfrm>
                <a:off x="-688489" y="2424795"/>
                <a:ext cx="267808" cy="15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国</a:t>
                </a:r>
              </a:p>
            </p:txBody>
          </p:sp>
        </p:grpSp>
        <p:grpSp>
          <p:nvGrpSpPr>
            <p:cNvPr id="10" name="组合 9"/>
            <p:cNvGrpSpPr/>
            <p:nvPr/>
          </p:nvGrpSpPr>
          <p:grpSpPr>
            <a:xfrm>
              <a:off x="6222" y="2522"/>
              <a:ext cx="1330" cy="1305"/>
              <a:chOff x="-718574" y="2411482"/>
              <a:chExt cx="327978" cy="1580282"/>
            </a:xfrm>
          </p:grpSpPr>
          <p:sp>
            <p:nvSpPr>
              <p:cNvPr id="11"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12" name="矩形 38"/>
              <p:cNvSpPr>
                <a:spLocks noChangeArrowheads="1"/>
              </p:cNvSpPr>
              <p:nvPr/>
            </p:nvSpPr>
            <p:spPr bwMode="auto">
              <a:xfrm>
                <a:off x="-688490" y="2411482"/>
                <a:ext cx="267808"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常</a:t>
                </a:r>
              </a:p>
            </p:txBody>
          </p:sp>
        </p:grpSp>
        <p:grpSp>
          <p:nvGrpSpPr>
            <p:cNvPr id="14" name="组合 13"/>
            <p:cNvGrpSpPr/>
            <p:nvPr/>
          </p:nvGrpSpPr>
          <p:grpSpPr>
            <a:xfrm>
              <a:off x="7835" y="2522"/>
              <a:ext cx="1330" cy="1305"/>
              <a:chOff x="-718574" y="2411482"/>
              <a:chExt cx="327978" cy="1580282"/>
            </a:xfrm>
          </p:grpSpPr>
          <p:sp>
            <p:nvSpPr>
              <p:cNvPr id="15"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16" name="矩形 38"/>
              <p:cNvSpPr>
                <a:spLocks noChangeArrowheads="1"/>
              </p:cNvSpPr>
              <p:nvPr/>
            </p:nvSpPr>
            <p:spPr bwMode="auto">
              <a:xfrm>
                <a:off x="-688490" y="2411482"/>
                <a:ext cx="267808"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道</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Effect transition="in" filter="wipe(up)">
                                      <p:cBhvr>
                                        <p:cTn id="7" dur="250"/>
                                        <p:tgtEl>
                                          <p:spTgt spid="35"/>
                                        </p:tgtEl>
                                      </p:cBhvr>
                                    </p:animEffect>
                                  </p:childTnLst>
                                </p:cTn>
                              </p:par>
                              <p:par>
                                <p:cTn id="8" presetID="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500" fill="hold"/>
                                        <p:tgtEl>
                                          <p:spTgt spid="38"/>
                                        </p:tgtEl>
                                        <p:attrNameLst>
                                          <p:attrName>ppt_x</p:attrName>
                                        </p:attrNameLst>
                                      </p:cBhvr>
                                      <p:tavLst>
                                        <p:tav tm="0">
                                          <p:val>
                                            <p:strVal val="#ppt_x"/>
                                          </p:val>
                                        </p:tav>
                                        <p:tav tm="100000">
                                          <p:val>
                                            <p:strVal val="#ppt_x"/>
                                          </p:val>
                                        </p:tav>
                                      </p:tavLst>
                                    </p:anim>
                                    <p:anim calcmode="lin" valueType="num">
                                      <p:cBhvr additive="base">
                                        <p:cTn id="11" dur="500" fill="hold"/>
                                        <p:tgtEl>
                                          <p:spTgt spid="38"/>
                                        </p:tgtEl>
                                        <p:attrNameLst>
                                          <p:attrName>ppt_y</p:attrName>
                                        </p:attrNameLst>
                                      </p:cBhvr>
                                      <p:tavLst>
                                        <p:tav tm="0">
                                          <p:val>
                                            <p:strVal val="1+#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650"/>
                                        <p:tgtEl>
                                          <p:spTgt spid="52"/>
                                        </p:tgtEl>
                                      </p:cBhvr>
                                    </p:animEffect>
                                    <p:anim calcmode="lin" valueType="num">
                                      <p:cBhvr>
                                        <p:cTn id="15" dur="650" fill="hold"/>
                                        <p:tgtEl>
                                          <p:spTgt spid="52"/>
                                        </p:tgtEl>
                                        <p:attrNameLst>
                                          <p:attrName>ppt_x</p:attrName>
                                        </p:attrNameLst>
                                      </p:cBhvr>
                                      <p:tavLst>
                                        <p:tav tm="0">
                                          <p:val>
                                            <p:strVal val="#ppt_x"/>
                                          </p:val>
                                        </p:tav>
                                        <p:tav tm="100000">
                                          <p:val>
                                            <p:strVal val="#ppt_x"/>
                                          </p:val>
                                        </p:tav>
                                      </p:tavLst>
                                    </p:anim>
                                    <p:anim calcmode="lin" valueType="num">
                                      <p:cBhvr>
                                        <p:cTn id="16" dur="65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
        <p:nvSpPr>
          <p:cNvPr id="13" name="文本占位符 4"/>
          <p:cNvSpPr txBox="1"/>
          <p:nvPr/>
        </p:nvSpPr>
        <p:spPr>
          <a:xfrm>
            <a:off x="1147445" y="343535"/>
            <a:ext cx="3990340" cy="575945"/>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lgn="dist">
              <a:buNone/>
              <a:defRPr/>
            </a:pPr>
            <a:r>
              <a:rPr lang="zh-CN" altLang="en-US">
                <a:solidFill>
                  <a:srgbClr val="C00000"/>
                </a:solidFill>
                <a:latin typeface="微软雅黑" panose="020B0503020204020204" charset="-122"/>
                <a:ea typeface="微软雅黑" panose="020B0503020204020204" charset="-122"/>
                <a:cs typeface="+mn-ea"/>
              </a:rPr>
              <a:t>国家安全的重要地位更加凸显</a:t>
            </a:r>
          </a:p>
        </p:txBody>
      </p:sp>
      <p:grpSp>
        <p:nvGrpSpPr>
          <p:cNvPr id="5" name="组合 4"/>
          <p:cNvGrpSpPr/>
          <p:nvPr/>
        </p:nvGrpSpPr>
        <p:grpSpPr>
          <a:xfrm>
            <a:off x="541512" y="1368705"/>
            <a:ext cx="6391910" cy="645160"/>
            <a:chOff x="6242022" y="2042725"/>
            <a:chExt cx="6391910" cy="645160"/>
          </a:xfrm>
        </p:grpSpPr>
        <p:sp>
          <p:nvSpPr>
            <p:cNvPr id="6" name="矩形: 圆角 5"/>
            <p:cNvSpPr/>
            <p:nvPr>
              <p:custDataLst>
                <p:tags r:id="rId4"/>
              </p:custDataLst>
            </p:nvPr>
          </p:nvSpPr>
          <p:spPr>
            <a:xfrm>
              <a:off x="6931632" y="2042725"/>
              <a:ext cx="5702300" cy="539115"/>
            </a:xfrm>
            <a:prstGeom prst="roundRect">
              <a:avLst>
                <a:gd name="adj" fmla="val 50000"/>
              </a:avLst>
            </a:prstGeom>
            <a:gradFill flip="none" rotWithShape="1">
              <a:gsLst>
                <a:gs pos="61000">
                  <a:srgbClr val="FF0000"/>
                </a:gs>
                <a:gs pos="100000">
                  <a:srgbClr val="FE862C">
                    <a:alpha val="0"/>
                  </a:srgbClr>
                </a:gs>
                <a:gs pos="0">
                  <a:srgbClr val="C00000"/>
                </a:gs>
              </a:gsLst>
              <a:lin ang="0" scaled="1"/>
            </a:gradFill>
            <a:ln w="12700" cap="flat" cmpd="sng" algn="ctr">
              <a:noFill/>
              <a:prstDash val="solid"/>
              <a:miter lim="800000"/>
            </a:ln>
            <a:effectLst/>
          </p:spPr>
          <p:txBody>
            <a:bodyPr lIns="96076" tIns="48039" rIns="96076" bIns="48039"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90" b="0" i="0" u="none" strike="noStrike" kern="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ea"/>
              </a:endParaRPr>
            </a:p>
          </p:txBody>
        </p:sp>
        <p:pic>
          <p:nvPicPr>
            <p:cNvPr id="7" name="图片 6" descr="D:\素材\党\51miz-E828723-352A0F3C (1).png51miz-E828723-352A0F3C (1)"/>
            <p:cNvPicPr>
              <a:picLocks noChangeAspect="1"/>
            </p:cNvPicPr>
            <p:nvPr>
              <p:custDataLst>
                <p:tags r:id="rId5"/>
              </p:custDataLst>
            </p:nvPr>
          </p:nvPicPr>
          <p:blipFill>
            <a:blip r:embed="rId10" cstate="email">
              <a:extLst>
                <a:ext uri="{28A0092B-C50C-407E-A947-70E740481C1C}">
                  <a14:useLocalDpi xmlns:a14="http://schemas.microsoft.com/office/drawing/2010/main"/>
                </a:ext>
              </a:extLst>
            </a:blip>
            <a:stretch>
              <a:fillRect/>
            </a:stretch>
          </p:blipFill>
          <p:spPr>
            <a:xfrm>
              <a:off x="6242022" y="2062410"/>
              <a:ext cx="958215" cy="625475"/>
            </a:xfrm>
            <a:prstGeom prst="rect">
              <a:avLst/>
            </a:prstGeom>
          </p:spPr>
        </p:pic>
        <p:sp>
          <p:nvSpPr>
            <p:cNvPr id="8" name="文本框 7"/>
            <p:cNvSpPr txBox="1"/>
            <p:nvPr>
              <p:custDataLst>
                <p:tags r:id="rId6"/>
              </p:custDataLst>
            </p:nvPr>
          </p:nvSpPr>
          <p:spPr>
            <a:xfrm>
              <a:off x="7200302" y="2094588"/>
              <a:ext cx="5220970" cy="433705"/>
            </a:xfrm>
            <a:prstGeom prst="rect">
              <a:avLst/>
            </a:prstGeom>
            <a:noFill/>
          </p:spPr>
          <p:txBody>
            <a:bodyPr wrap="none" lIns="96076" tIns="48039" rIns="96076" bIns="48039">
              <a:spAutoFit/>
            </a:bodyPr>
            <a:lstStyle/>
            <a:p>
              <a:pPr marL="0" marR="0" lvl="0" indent="0" algn="l" defTabSz="1216660" rtl="0" eaLnBrk="1" fontAlgn="auto" latinLnBrk="0" hangingPunct="1">
                <a:lnSpc>
                  <a:spcPct val="100000"/>
                </a:lnSpc>
                <a:spcBef>
                  <a:spcPct val="20000"/>
                </a:spcBef>
                <a:spcAft>
                  <a:spcPct val="0"/>
                </a:spcAft>
                <a:buClrTx/>
                <a:buSzTx/>
                <a:buFontTx/>
                <a:buNone/>
                <a:defRPr/>
              </a:pPr>
              <a:r>
                <a:rPr kumimoji="0" sz="2200" b="0" i="0" u="none" strike="noStrike" kern="1200" cap="none" spc="0" normalizeH="0" baseline="0" noProof="0" dirty="0" err="1">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护航实现中国梦需要全面保障国家安全</a:t>
              </a:r>
              <a:r>
                <a:rPr kumimoji="0" sz="2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a:t>
              </a:r>
            </a:p>
          </p:txBody>
        </p:sp>
      </p:grpSp>
      <p:sp>
        <p:nvSpPr>
          <p:cNvPr id="9" name="圆角矩形 36"/>
          <p:cNvSpPr/>
          <p:nvPr/>
        </p:nvSpPr>
        <p:spPr>
          <a:xfrm>
            <a:off x="1163320" y="1959610"/>
            <a:ext cx="10346690" cy="1438275"/>
          </a:xfrm>
          <a:prstGeom prst="roundRect">
            <a:avLst>
              <a:gd name="adj" fmla="val 3955"/>
            </a:avLst>
          </a:prstGeom>
          <a:no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285" b="0" i="0" u="none" strike="noStrike" kern="0" cap="none" spc="0" normalizeH="0" baseline="0" noProof="0">
              <a:ln>
                <a:noFill/>
              </a:ln>
              <a:solidFill>
                <a:srgbClr val="E7E6E6">
                  <a:lumMod val="25000"/>
                </a:srgbClr>
              </a:solidFill>
              <a:effectLst/>
              <a:uLnTx/>
              <a:uFillTx/>
              <a:latin typeface="Calibri"/>
              <a:ea typeface="宋体" panose="02010600030101010101" pitchFamily="2" charset="-122"/>
              <a:cs typeface="+mn-ea"/>
            </a:endParaRPr>
          </a:p>
        </p:txBody>
      </p:sp>
      <p:sp>
        <p:nvSpPr>
          <p:cNvPr id="10" name="矩形 9"/>
          <p:cNvSpPr/>
          <p:nvPr/>
        </p:nvSpPr>
        <p:spPr>
          <a:xfrm>
            <a:off x="1499791" y="2023079"/>
            <a:ext cx="9734265" cy="1310640"/>
          </a:xfrm>
          <a:prstGeom prst="rect">
            <a:avLst/>
          </a:prstGeom>
        </p:spPr>
        <p:txBody>
          <a:bodyPr wrap="square" lIns="105571" tIns="52784" rIns="105571" bIns="52784">
            <a:spAutoFit/>
          </a:bodyPr>
          <a:lstStyle/>
          <a:p>
            <a:pPr marL="0" marR="0" lvl="0" indent="0" algn="l" defTabSz="914400" rtl="0" fontAlgn="auto">
              <a:lnSpc>
                <a:spcPct val="140000"/>
              </a:lnSpc>
              <a:spcBef>
                <a:spcPct val="0"/>
              </a:spcBef>
              <a:spcAft>
                <a:spcPct val="0"/>
              </a:spcAft>
              <a:buClrTx/>
              <a:buSzTx/>
              <a:buFontTx/>
              <a:buNone/>
              <a:defRPr/>
            </a:pPr>
            <a:r>
              <a:rPr kumimoji="0" sz="1400" b="0" i="0" u="none" strike="noStrike" kern="120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cs typeface="微软雅黑" panose="020B0503020204020204" charset="-122"/>
                <a:sym typeface="字魂58号-创中黑-Regular" panose="02010600030101010101" pitchFamily="2" charset="-122"/>
              </a:rPr>
              <a:t>近代史上的惨痛教训证明，失去国家安全保障，中华民族就无法掌握自己的命运。实现中华民族伟大复兴是近代以来中华民族最伟大的梦想。党的十九大报告指出：“中华民族伟大复兴，绝不是轻轻松松、敲锣打鼓就能实现的。”实现伟大梦想，就必须进行具有许多新的历史特点的伟大斗争，其中就包括为实现中国梦筑牢安全保障的伟大斗争。如果国家安全保障跟不上，中华民族伟大复兴的道路就会加倍曲折和坎坷，甚至可能半途夭折。</a:t>
            </a:r>
          </a:p>
        </p:txBody>
      </p:sp>
      <p:grpSp>
        <p:nvGrpSpPr>
          <p:cNvPr id="2" name="组合 1"/>
          <p:cNvGrpSpPr/>
          <p:nvPr/>
        </p:nvGrpSpPr>
        <p:grpSpPr>
          <a:xfrm>
            <a:off x="630412" y="3782975"/>
            <a:ext cx="7017450" cy="645160"/>
            <a:chOff x="6242022" y="2042725"/>
            <a:chExt cx="7017450" cy="645160"/>
          </a:xfrm>
        </p:grpSpPr>
        <p:sp>
          <p:nvSpPr>
            <p:cNvPr id="3" name="矩形: 圆角 5"/>
            <p:cNvSpPr/>
            <p:nvPr>
              <p:custDataLst>
                <p:tags r:id="rId1"/>
              </p:custDataLst>
            </p:nvPr>
          </p:nvSpPr>
          <p:spPr>
            <a:xfrm>
              <a:off x="6931632" y="2042725"/>
              <a:ext cx="5702300" cy="539115"/>
            </a:xfrm>
            <a:prstGeom prst="roundRect">
              <a:avLst>
                <a:gd name="adj" fmla="val 50000"/>
              </a:avLst>
            </a:prstGeom>
            <a:gradFill flip="none" rotWithShape="1">
              <a:gsLst>
                <a:gs pos="61000">
                  <a:srgbClr val="FF0000"/>
                </a:gs>
                <a:gs pos="100000">
                  <a:srgbClr val="FE862C">
                    <a:alpha val="0"/>
                  </a:srgbClr>
                </a:gs>
                <a:gs pos="0">
                  <a:srgbClr val="C00000"/>
                </a:gs>
              </a:gsLst>
              <a:lin ang="0" scaled="1"/>
            </a:gradFill>
            <a:ln w="12700" cap="flat" cmpd="sng" algn="ctr">
              <a:noFill/>
              <a:prstDash val="solid"/>
              <a:miter lim="800000"/>
            </a:ln>
            <a:effectLst/>
          </p:spPr>
          <p:txBody>
            <a:bodyPr lIns="96076" tIns="48039" rIns="96076" bIns="48039"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90" b="0" i="0" u="none" strike="noStrike" kern="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ea"/>
              </a:endParaRPr>
            </a:p>
          </p:txBody>
        </p:sp>
        <p:pic>
          <p:nvPicPr>
            <p:cNvPr id="4" name="图片 3" descr="D:\素材\党\51miz-E828723-352A0F3C (1).png51miz-E828723-352A0F3C (1)"/>
            <p:cNvPicPr>
              <a:picLocks noChangeAspect="1"/>
            </p:cNvPicPr>
            <p:nvPr>
              <p:custDataLst>
                <p:tags r:id="rId2"/>
              </p:custDataLst>
            </p:nvPr>
          </p:nvPicPr>
          <p:blipFill>
            <a:blip r:embed="rId10" cstate="email">
              <a:extLst>
                <a:ext uri="{28A0092B-C50C-407E-A947-70E740481C1C}">
                  <a14:useLocalDpi xmlns:a14="http://schemas.microsoft.com/office/drawing/2010/main"/>
                </a:ext>
              </a:extLst>
            </a:blip>
            <a:stretch>
              <a:fillRect/>
            </a:stretch>
          </p:blipFill>
          <p:spPr>
            <a:xfrm>
              <a:off x="6242022" y="2062410"/>
              <a:ext cx="958215" cy="625475"/>
            </a:xfrm>
            <a:prstGeom prst="rect">
              <a:avLst/>
            </a:prstGeom>
          </p:spPr>
        </p:pic>
        <p:sp>
          <p:nvSpPr>
            <p:cNvPr id="11" name="文本框 10"/>
            <p:cNvSpPr txBox="1"/>
            <p:nvPr>
              <p:custDataLst>
                <p:tags r:id="rId3"/>
              </p:custDataLst>
            </p:nvPr>
          </p:nvSpPr>
          <p:spPr>
            <a:xfrm>
              <a:off x="7200302" y="2094588"/>
              <a:ext cx="6059170" cy="433705"/>
            </a:xfrm>
            <a:prstGeom prst="rect">
              <a:avLst/>
            </a:prstGeom>
            <a:noFill/>
          </p:spPr>
          <p:txBody>
            <a:bodyPr wrap="none" lIns="96076" tIns="48039" rIns="96076" bIns="48039">
              <a:spAutoFit/>
            </a:bodyPr>
            <a:lstStyle/>
            <a:p>
              <a:pPr marL="0" marR="0" lvl="0" indent="0" algn="l" defTabSz="1216660" rtl="0" eaLnBrk="1" fontAlgn="auto" latinLnBrk="0" hangingPunct="1">
                <a:lnSpc>
                  <a:spcPct val="100000"/>
                </a:lnSpc>
                <a:spcBef>
                  <a:spcPct val="20000"/>
                </a:spcBef>
                <a:spcAft>
                  <a:spcPct val="0"/>
                </a:spcAft>
                <a:buClrTx/>
                <a:buSzTx/>
                <a:buFontTx/>
                <a:buNone/>
                <a:defRPr/>
              </a:pPr>
              <a:r>
                <a:rPr kumimoji="0" sz="2200" b="0" i="0" u="none" strike="noStrike" kern="1200" cap="none" spc="0" normalizeH="0" baseline="0" noProof="0" dirty="0" err="1">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应对风险挑战凸显维护国家安全的现实紧迫性</a:t>
              </a:r>
              <a:r>
                <a:rPr kumimoji="0" sz="2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a:t>
              </a:r>
            </a:p>
          </p:txBody>
        </p:sp>
      </p:grpSp>
      <p:sp>
        <p:nvSpPr>
          <p:cNvPr id="12" name="圆角矩形 36"/>
          <p:cNvSpPr/>
          <p:nvPr/>
        </p:nvSpPr>
        <p:spPr>
          <a:xfrm>
            <a:off x="1252220" y="4373880"/>
            <a:ext cx="10346690" cy="1438275"/>
          </a:xfrm>
          <a:prstGeom prst="roundRect">
            <a:avLst>
              <a:gd name="adj" fmla="val 3955"/>
            </a:avLst>
          </a:prstGeom>
          <a:no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285" b="0" i="0" u="none" strike="noStrike" kern="0" cap="none" spc="0" normalizeH="0" baseline="0" noProof="0">
              <a:ln>
                <a:noFill/>
              </a:ln>
              <a:solidFill>
                <a:srgbClr val="E7E6E6">
                  <a:lumMod val="25000"/>
                </a:srgbClr>
              </a:solidFill>
              <a:effectLst/>
              <a:uLnTx/>
              <a:uFillTx/>
              <a:latin typeface="Calibri"/>
              <a:ea typeface="宋体" panose="02010600030101010101" pitchFamily="2" charset="-122"/>
              <a:cs typeface="+mn-ea"/>
            </a:endParaRPr>
          </a:p>
        </p:txBody>
      </p:sp>
      <p:sp>
        <p:nvSpPr>
          <p:cNvPr id="14" name="矩形 13"/>
          <p:cNvSpPr/>
          <p:nvPr/>
        </p:nvSpPr>
        <p:spPr>
          <a:xfrm>
            <a:off x="1588691" y="4437349"/>
            <a:ext cx="9734265" cy="1310640"/>
          </a:xfrm>
          <a:prstGeom prst="rect">
            <a:avLst/>
          </a:prstGeom>
        </p:spPr>
        <p:txBody>
          <a:bodyPr wrap="square" lIns="105571" tIns="52784" rIns="105571" bIns="52784">
            <a:spAutoFit/>
          </a:bodyPr>
          <a:lstStyle/>
          <a:p>
            <a:pPr marL="0" marR="0" lvl="0" indent="0" algn="l" defTabSz="914400" rtl="0" fontAlgn="auto">
              <a:lnSpc>
                <a:spcPct val="140000"/>
              </a:lnSpc>
              <a:spcBef>
                <a:spcPct val="0"/>
              </a:spcBef>
              <a:spcAft>
                <a:spcPct val="0"/>
              </a:spcAft>
              <a:buClrTx/>
              <a:buSzTx/>
              <a:buFontTx/>
              <a:buNone/>
              <a:defRPr/>
            </a:pPr>
            <a:r>
              <a:rPr kumimoji="0" sz="1400" b="0" i="0" u="none" strike="noStrike" kern="120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cs typeface="微软雅黑" panose="020B0503020204020204" charset="-122"/>
                <a:sym typeface="字魂58号-创中黑-Regular" panose="02010600030101010101" pitchFamily="2" charset="-122"/>
              </a:rPr>
              <a:t>《决议》强调：“前进道路上仍然存在可以预料和难以预料的各种风险挑战。”进入新时代，我国面临更为严峻的国家安全形势，外部压力前所未有，传统安全威胁和非传统安全威胁相互交织，“黑天鹅”、“灰犀牛”事件时有发生。同形势任务要求相比，我国维护国家安全能力不足，应对各种重大风险能力不强，维护国家安全的统筹协调机制不健全。时代发展和形势变化都对做好国家安全工作提出更高要求，使得全面加强国家安全更具有现实紧迫性。</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nodeType="afterGroup">
                            <p:stCondLst>
                              <p:cond delay="20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
        <p:nvSpPr>
          <p:cNvPr id="13" name="文本占位符 4"/>
          <p:cNvSpPr txBox="1"/>
          <p:nvPr/>
        </p:nvSpPr>
        <p:spPr>
          <a:xfrm>
            <a:off x="1147445" y="343535"/>
            <a:ext cx="3990340" cy="575945"/>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lgn="dist">
              <a:buNone/>
              <a:defRPr/>
            </a:pPr>
            <a:r>
              <a:rPr lang="zh-CN" altLang="en-US">
                <a:solidFill>
                  <a:srgbClr val="C00000"/>
                </a:solidFill>
                <a:latin typeface="微软雅黑" panose="020B0503020204020204" charset="-122"/>
                <a:ea typeface="微软雅黑" panose="020B0503020204020204" charset="-122"/>
                <a:cs typeface="+mn-ea"/>
              </a:rPr>
              <a:t>国家安全的重要地位更加凸显</a:t>
            </a:r>
          </a:p>
        </p:txBody>
      </p:sp>
      <p:grpSp>
        <p:nvGrpSpPr>
          <p:cNvPr id="5" name="组合 4"/>
          <p:cNvGrpSpPr/>
          <p:nvPr/>
        </p:nvGrpSpPr>
        <p:grpSpPr>
          <a:xfrm>
            <a:off x="541512" y="1665885"/>
            <a:ext cx="7106285" cy="645160"/>
            <a:chOff x="6242022" y="2042725"/>
            <a:chExt cx="7106285" cy="645160"/>
          </a:xfrm>
        </p:grpSpPr>
        <p:sp>
          <p:nvSpPr>
            <p:cNvPr id="6" name="矩形: 圆角 5"/>
            <p:cNvSpPr/>
            <p:nvPr>
              <p:custDataLst>
                <p:tags r:id="rId1"/>
              </p:custDataLst>
            </p:nvPr>
          </p:nvSpPr>
          <p:spPr>
            <a:xfrm>
              <a:off x="6931632" y="2042725"/>
              <a:ext cx="6416675" cy="539115"/>
            </a:xfrm>
            <a:prstGeom prst="roundRect">
              <a:avLst>
                <a:gd name="adj" fmla="val 50000"/>
              </a:avLst>
            </a:prstGeom>
            <a:gradFill flip="none" rotWithShape="1">
              <a:gsLst>
                <a:gs pos="61000">
                  <a:srgbClr val="FF0000"/>
                </a:gs>
                <a:gs pos="100000">
                  <a:srgbClr val="FE862C">
                    <a:alpha val="0"/>
                  </a:srgbClr>
                </a:gs>
                <a:gs pos="0">
                  <a:srgbClr val="C00000"/>
                </a:gs>
              </a:gsLst>
              <a:lin ang="0" scaled="1"/>
            </a:gradFill>
            <a:ln w="12700" cap="flat" cmpd="sng" algn="ctr">
              <a:noFill/>
              <a:prstDash val="solid"/>
              <a:miter lim="800000"/>
            </a:ln>
            <a:effectLst/>
          </p:spPr>
          <p:txBody>
            <a:bodyPr lIns="96076" tIns="48039" rIns="96076" bIns="48039"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90" b="0" i="0" u="none" strike="noStrike" kern="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ea"/>
              </a:endParaRPr>
            </a:p>
          </p:txBody>
        </p:sp>
        <p:pic>
          <p:nvPicPr>
            <p:cNvPr id="7" name="图片 6" descr="D:\素材\党\51miz-E828723-352A0F3C (1).png51miz-E828723-352A0F3C (1)"/>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6242022" y="2062410"/>
              <a:ext cx="958215" cy="625475"/>
            </a:xfrm>
            <a:prstGeom prst="rect">
              <a:avLst/>
            </a:prstGeom>
          </p:spPr>
        </p:pic>
        <p:sp>
          <p:nvSpPr>
            <p:cNvPr id="8" name="文本框 7"/>
            <p:cNvSpPr txBox="1"/>
            <p:nvPr>
              <p:custDataLst>
                <p:tags r:id="rId3"/>
              </p:custDataLst>
            </p:nvPr>
          </p:nvSpPr>
          <p:spPr>
            <a:xfrm>
              <a:off x="7200302" y="2094588"/>
              <a:ext cx="6059170" cy="433705"/>
            </a:xfrm>
            <a:prstGeom prst="rect">
              <a:avLst/>
            </a:prstGeom>
            <a:noFill/>
          </p:spPr>
          <p:txBody>
            <a:bodyPr wrap="none" lIns="96076" tIns="48039" rIns="96076" bIns="48039">
              <a:spAutoFit/>
            </a:bodyPr>
            <a:lstStyle/>
            <a:p>
              <a:pPr marL="0" marR="0" lvl="0" indent="0" algn="l" defTabSz="1216660" rtl="0" eaLnBrk="1" fontAlgn="auto" latinLnBrk="0" hangingPunct="1">
                <a:lnSpc>
                  <a:spcPct val="100000"/>
                </a:lnSpc>
                <a:spcBef>
                  <a:spcPct val="20000"/>
                </a:spcBef>
                <a:spcAft>
                  <a:spcPct val="0"/>
                </a:spcAft>
                <a:buClrTx/>
                <a:buSzTx/>
                <a:buFontTx/>
                <a:buNone/>
                <a:defRPr/>
              </a:pPr>
              <a:r>
                <a:rPr kumimoji="0" sz="2200" b="0" i="0" u="none" strike="noStrike" kern="1200" cap="none" spc="0" normalizeH="0" baseline="0" noProof="0" dirty="0" err="1">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统筹发展和安全成为名副其实的“国之大者</a:t>
              </a:r>
              <a:r>
                <a:rPr kumimoji="0" sz="2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a:t>
              </a:r>
            </a:p>
          </p:txBody>
        </p:sp>
      </p:grpSp>
      <p:sp>
        <p:nvSpPr>
          <p:cNvPr id="9" name="圆角矩形 36"/>
          <p:cNvSpPr/>
          <p:nvPr/>
        </p:nvSpPr>
        <p:spPr>
          <a:xfrm>
            <a:off x="1163320" y="2496185"/>
            <a:ext cx="10346690" cy="3147060"/>
          </a:xfrm>
          <a:prstGeom prst="roundRect">
            <a:avLst>
              <a:gd name="adj" fmla="val 3955"/>
            </a:avLst>
          </a:prstGeom>
          <a:no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285" b="0" i="0" u="none" strike="noStrike" kern="0" cap="none" spc="0" normalizeH="0" baseline="0" noProof="0">
              <a:ln>
                <a:noFill/>
              </a:ln>
              <a:solidFill>
                <a:srgbClr val="E7E6E6">
                  <a:lumMod val="25000"/>
                </a:srgbClr>
              </a:solidFill>
              <a:effectLst/>
              <a:uLnTx/>
              <a:uFillTx/>
              <a:latin typeface="Calibri"/>
              <a:ea typeface="宋体" panose="02010600030101010101" pitchFamily="2" charset="-122"/>
              <a:cs typeface="+mn-ea"/>
            </a:endParaRPr>
          </a:p>
        </p:txBody>
      </p:sp>
      <p:sp>
        <p:nvSpPr>
          <p:cNvPr id="10" name="矩形 9"/>
          <p:cNvSpPr/>
          <p:nvPr/>
        </p:nvSpPr>
        <p:spPr>
          <a:xfrm>
            <a:off x="1499791" y="2642204"/>
            <a:ext cx="9734265" cy="2860040"/>
          </a:xfrm>
          <a:prstGeom prst="rect">
            <a:avLst/>
          </a:prstGeom>
        </p:spPr>
        <p:txBody>
          <a:bodyPr wrap="square" lIns="105571" tIns="52784" rIns="105571" bIns="52784">
            <a:spAutoFit/>
          </a:bodyPr>
          <a:lstStyle/>
          <a:p>
            <a:pPr marL="0" marR="0" lvl="0" indent="0" algn="l" defTabSz="914400" rtl="0" fontAlgn="auto">
              <a:lnSpc>
                <a:spcPct val="160000"/>
              </a:lnSpc>
              <a:spcBef>
                <a:spcPct val="0"/>
              </a:spcBef>
              <a:spcAft>
                <a:spcPct val="0"/>
              </a:spcAft>
              <a:buClrTx/>
              <a:buSzTx/>
              <a:buFontTx/>
              <a:buNone/>
              <a:defRPr/>
            </a:pPr>
            <a:r>
              <a:rPr kumimoji="0" sz="1400" b="0" i="0" u="none" strike="noStrike" kern="120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cs typeface="微软雅黑" panose="020B0503020204020204" charset="-122"/>
                <a:sym typeface="字魂58号-创中黑-Regular" panose="02010600030101010101" pitchFamily="2" charset="-122"/>
              </a:rPr>
              <a:t>我们党一直高度重视发展和安全问题，但真正将二者并重、系统性提出统筹发展和安全、将其作为党治国理政的重大原则，是党的十八大后习近平总书记的创造之举。面对复杂多变的安全和发展环境，习近平总书记反复强调，要把国家安全贯穿到党和国家工作各方面全过程，同经济社会发展一起谋划、一起部署，做到协调一致、齐头并进。在中央国家安全委员会第一次会议上，习近平总书记明确把经济安全纳入国家安全体系、列为基础部分，并对“既重视发展问题，又重视安全问题”作出阐述。党的十九届五中全会首次把统筹发展和安全纳入“十四五”时期我国经济社会发展的指导思想，并列专章作出战略部署，突出了国家安全在党和国家工作大局中的重要地位。系统阐述发展和安全的关系，统筹发展和安全两件大事，推动实现高质量发展和高水平安全的良性互动，是习近平总书记领导新时代国家安全事业所作出的时代特点鲜明、原创特色突出的重大贡献。</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
        <p:nvSpPr>
          <p:cNvPr id="13" name="文本占位符 4"/>
          <p:cNvSpPr txBox="1"/>
          <p:nvPr/>
        </p:nvSpPr>
        <p:spPr>
          <a:xfrm>
            <a:off x="1147445" y="343535"/>
            <a:ext cx="3990340" cy="575945"/>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lgn="dist">
              <a:buNone/>
              <a:defRPr/>
            </a:pPr>
            <a:r>
              <a:rPr lang="zh-CN" altLang="en-US">
                <a:solidFill>
                  <a:srgbClr val="C00000"/>
                </a:solidFill>
                <a:latin typeface="微软雅黑" panose="020B0503020204020204" charset="-122"/>
                <a:ea typeface="微软雅黑" panose="020B0503020204020204" charset="-122"/>
                <a:cs typeface="+mn-ea"/>
              </a:rPr>
              <a:t>国家安全的重要地位更加凸显</a:t>
            </a:r>
          </a:p>
        </p:txBody>
      </p:sp>
      <p:sp>
        <p:nvSpPr>
          <p:cNvPr id="2" name="Aichitds2-1"/>
          <p:cNvSpPr>
            <a:spLocks noChangeArrowheads="1"/>
          </p:cNvSpPr>
          <p:nvPr/>
        </p:nvSpPr>
        <p:spPr bwMode="auto">
          <a:xfrm>
            <a:off x="1144270" y="1871345"/>
            <a:ext cx="9913620" cy="3500120"/>
          </a:xfrm>
          <a:prstGeom prst="roundRect">
            <a:avLst>
              <a:gd name="adj" fmla="val 0"/>
            </a:avLst>
          </a:prstGeom>
          <a:solidFill>
            <a:schemeClr val="bg1">
              <a:alpha val="80000"/>
            </a:scheme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defTabSz="913765" fontAlgn="base">
              <a:spcBef>
                <a:spcPct val="0"/>
              </a:spcBef>
              <a:spcAft>
                <a:spcPct val="0"/>
              </a:spcAft>
              <a:buNone/>
              <a:defRPr/>
            </a:pPr>
            <a:endParaRPr lang="zh-CN" altLang="en-US" sz="1800" kern="0">
              <a:latin typeface="微软雅黑" panose="020B0503020204020204" charset="-122"/>
              <a:sym typeface="微软雅黑" panose="020B0503020204020204" charset="-122"/>
            </a:endParaRPr>
          </a:p>
        </p:txBody>
      </p:sp>
      <p:sp>
        <p:nvSpPr>
          <p:cNvPr id="3" name="Aitds3"/>
          <p:cNvSpPr/>
          <p:nvPr/>
        </p:nvSpPr>
        <p:spPr>
          <a:xfrm>
            <a:off x="1422400" y="2640965"/>
            <a:ext cx="6702425" cy="1960880"/>
          </a:xfrm>
          <a:prstGeom prst="rect">
            <a:avLst/>
          </a:prstGeom>
        </p:spPr>
        <p:txBody>
          <a:bodyPr wrap="square">
            <a:spAutoFit/>
          </a:bodyPr>
          <a:lstStyle/>
          <a:p>
            <a:pPr marL="342900" indent="-342900" algn="just">
              <a:lnSpc>
                <a:spcPct val="190000"/>
              </a:lnSpc>
              <a:buFont typeface="Wingdings" panose="05000000000000000000" pitchFamily="2" charset="2"/>
              <a:buChar char="l"/>
            </a:pPr>
            <a:r>
              <a:rPr sz="1600" dirty="0">
                <a:latin typeface="微软雅黑" panose="020B0503020204020204" charset="-122"/>
                <a:ea typeface="微软雅黑" panose="020B0503020204020204" charset="-122"/>
                <a:cs typeface="+mn-ea"/>
                <a:sym typeface="+mn-lt"/>
              </a:rPr>
              <a:t>当前，国家安全在中华民族伟大复兴战略全局中的重要性愈发凸显。广大党员干部、人民群众一致认为，维护国家安全是全国各族人民根本利益所在，要深刻领悟保证国家安全是头等大事的重要意义，为实现中华民族伟大复兴提供坚强安全保障。</a:t>
            </a:r>
          </a:p>
        </p:txBody>
      </p:sp>
      <p:pic>
        <p:nvPicPr>
          <p:cNvPr id="15" name="Aitds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7658840" y="663656"/>
            <a:ext cx="4130200" cy="5596681"/>
          </a:xfrm>
          <a:custGeom>
            <a:avLst/>
            <a:gdLst>
              <a:gd name="connsiteX0" fmla="*/ 4568574 w 4568574"/>
              <a:gd name="connsiteY0" fmla="*/ 0 h 6190704"/>
              <a:gd name="connsiteX1" fmla="*/ 0 w 4568574"/>
              <a:gd name="connsiteY1" fmla="*/ 0 h 6190704"/>
              <a:gd name="connsiteX2" fmla="*/ 0 w 4568574"/>
              <a:gd name="connsiteY2" fmla="*/ 6190704 h 6190704"/>
              <a:gd name="connsiteX3" fmla="*/ 4568574 w 4568574"/>
              <a:gd name="connsiteY3" fmla="*/ 6190704 h 6190704"/>
            </a:gdLst>
            <a:ahLst/>
            <a:cxnLst>
              <a:cxn ang="0">
                <a:pos x="connsiteX0" y="connsiteY0"/>
              </a:cxn>
              <a:cxn ang="0">
                <a:pos x="connsiteX1" y="connsiteY1"/>
              </a:cxn>
              <a:cxn ang="0">
                <a:pos x="connsiteX2" y="connsiteY2"/>
              </a:cxn>
              <a:cxn ang="0">
                <a:pos x="connsiteX3" y="connsiteY3"/>
              </a:cxn>
            </a:cxnLst>
            <a:rect l="l" t="t" r="r" b="b"/>
            <a:pathLst>
              <a:path w="4568574" h="6190704">
                <a:moveTo>
                  <a:pt x="4568574" y="0"/>
                </a:moveTo>
                <a:lnTo>
                  <a:pt x="0" y="0"/>
                </a:lnTo>
                <a:lnTo>
                  <a:pt x="0" y="6190704"/>
                </a:lnTo>
                <a:lnTo>
                  <a:pt x="4568574" y="6190704"/>
                </a:lnTo>
                <a:close/>
              </a:path>
            </a:pathLst>
          </a:cu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up)">
                                      <p:cBhvr>
                                        <p:cTn id="11" dur="250"/>
                                        <p:tgtEl>
                                          <p:spTgt spid="3"/>
                                        </p:tgtEl>
                                      </p:cBhvr>
                                    </p:animEffect>
                                  </p:childTnLst>
                                </p:cTn>
                              </p:par>
                              <p:par>
                                <p:cTn id="12" presetID="42"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750"/>
                                        <p:tgtEl>
                                          <p:spTgt spid="15"/>
                                        </p:tgtEl>
                                      </p:cBhvr>
                                    </p:animEffect>
                                    <p:anim calcmode="lin" valueType="num">
                                      <p:cBhvr>
                                        <p:cTn id="15" dur="750" fill="hold"/>
                                        <p:tgtEl>
                                          <p:spTgt spid="15"/>
                                        </p:tgtEl>
                                        <p:attrNameLst>
                                          <p:attrName>ppt_x</p:attrName>
                                        </p:attrNameLst>
                                      </p:cBhvr>
                                      <p:tavLst>
                                        <p:tav tm="0">
                                          <p:val>
                                            <p:strVal val="#ppt_x"/>
                                          </p:val>
                                        </p:tav>
                                        <p:tav tm="100000">
                                          <p:val>
                                            <p:strVal val="#ppt_x"/>
                                          </p:val>
                                        </p:tav>
                                      </p:tavLst>
                                    </p:anim>
                                    <p:anim calcmode="lin" valueType="num">
                                      <p:cBhvr>
                                        <p:cTn id="16"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ThmZDY2NTcyNjc4NTQyMmEyMTI1MmM1NTA3Njk0YzAifQ=="/>
  <p:tag name="ISPRING_PLAYERS_CUSTOMIZATION" val="UEsDBBQAAgAIADO4K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zuCpJ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M7gqSYi17Qi8AgAAWgoAACEAAAB1bml2ZXJzYWwvZmxhc2hfc2tpbl9zZXR0aW5ncy54bWyVVttu2zAMfd9XBNl73F3TAWqANM2AAt1arEXfZZuxhciSIcnp8vfTtZYSO8lMFKjIc8SLSLZIbglbfJhMUMEpF8+gFGGVNJqgm5DyZpp3SnE2KzhTwNSMcdFgOl18/Gk/lFnkORbfgbiUs8EF9G7m9ruE4n18mxsZIxS8aTHbP/CKz3JcbCvBO1aeDa3etyAoYVuNvPoxX61HHVAi1b2CJolpfW3kMkorQEowIX1fGznLojgHGjxd2e9CTu/qdPYHtB2RRFna8pORMVqLK0iLfL00Mo5n+vb0VeZGThMU/FUa+uWzkVEoxXsQ6eV3X42MMnjbtf/TI63glSloyjn9iO8cynGpx89EdWXkLMEkZBydfQVfHpvrXQTyv8Zzj8y4Ck6fTF0PFoJ59JzCQokOUBZOziZr/vbYKT0fsNhgKjUgVvWgJx30E+5kuCbV9bg/8EZYGd/lNT3kldOugZULOLou1ff41erW7ooI+q6KAhSwO8JFyh75W5f1CBkpe+QzJSU8Mro/gh9aHCc88S32j3m6+toKDOtj6a3hFKzG04MZXBm59oqAaXgJC7MO9LLGinD2Qhowj4cya3KRZUehIYZ3pLKMXwaX721OEmUHBt9ww+2FFFEUhrrOhqp3dRy5OaY96fskbUr3p6FP0Z0nSm/ymylWChd1o7OV04nn6VHRTqbZMMMXB8Q92/CIY32PkRostiBeOKfyUgrjCi4GczdhY3CURUVA2XCVkb9kqPysa3IQa/1qBEL3pDqHq0lVU/2jXgm8QRmM/l1GrI6qan0fw+S9OyOF7wHAoqhDB7iDszQdVYTCDsICiBQ247HUkNRNOtZvS/UAGxUvH685aMkIEPWkXxh9r8S41DBAeNVxDTOc5fwuVjiXNrNk/sMq7scoWc5hp5nei707he+l5GZtPy6hVpr/Kf8BUEsDBBQAAgAIADO4KkmYwI4lxwMAAD0QAAAmAAAAdW5pdmVyc2FsL2h0bWxfcHVibGlzaGluZ19zZXR0aW5ncy54bWzVV21vGjkQ/s6vsPbUj2WTvlxStBBFyUZBpcDBpi86nSKzHlhfvPZ27YXST/dr7ofdL7kxBhJKkpo2ae+EIrLjmWdmnpnxsNHRp1yQKZSaK9kM9ut7AQGZKsblpBlcJGdPDwOiDZWMCiWhGUgVkKNWLSqqkeA6G4IxqKoJwkjdKEwzyIwpGmE4m83qXBelPVWiMoiv66nKw6IEDdJAGRaCzvHLzAvQwRLBAwD/ciWXZq1ajZDIIb1RrBJAOMPIJbdJUXFuchGETmtE06tJqSrJTpRQJSkno2bwy+Gx/ax0HNIpz0FaSnQLhVZsGpQxboOgYsg/A8mATzKM9uBFQGacmawZPN97ZmFQPdyGWYC71KmFOVHIgTRL/BwMZdRQ9+gcGvhk9ErgRGwuac7TBE+Izb8ZnCaXw077NL7s9pJ4eHmevOm4GHYwSuL3yQ5GSTvpxLvo+8Kff+jHg067+/oy6fU6Sbt/bYWMbhAShZuMRcisqsoU1oRFJqvykaRcYI9+QaMGg10uaDmBRJ1xrOKYCg0B+bOAyW8VFdzMcRj2cBiuAIpjXUBqBrZszcCUFQTXcA4QA8Narnvi5at1TxwcbqQeOu/Xad0aZUSNoWmGzYOyRWhReFO0UhsruZGafSYjJdg6oTGyLDCX45JTERBuMLd0fWosA+aMC+Tf2u7Xx9JsJZdmtNQbHK55tK2ctn7vKgP6D5ecE92l+k5VgpG5qojgV0CMIli4Ksf/MiA3x4OMS5UvpIJqQ7TgDMiUwwzYkY+jD+gir9ASb4tCgHEePlb8MxnBWJWIC3SKdwvKuXb49Z2AC6r1NShdxfjENX27exq/f2ITpGxKZbojOFYb8sI8Cj6dE6nMyg7pSGmlYVEUxtnizCe3+reXQfO8Eq7MD12MG9CPWJLH8bJLYb4agbfbjE4Xg2iHawGNI8ixJA4TD1K8GbiswBcwpZIoKeaEpngfazvWU64qjRI3wA5af3uEzp5wuXia4KpHjyWD0gtyb//Z8xcvfz04fNWoh//89ffTe42Wm6ovqHXnVtXJnavQz+qLhfgVo3vW4pbtmSpz26hsy+ntq365krav+Ci0C+H23bJYgT9mtQzj48HJORnEw4tOMmz4lLercJJMmmGDjO1vPR+b3kWCBMde8JZHH8X+IH7rBYgl8ZoEP7fdnlfCr320Bm4392/sZa8Q8C6fuLsJb3PBc44N+b+YzLuG5PuH+ocM5v0/+tzYPtRgAi3TDGv0aHX9+VfZgxL2X+LAPa1fpTbenaLw1rfUGso3X/lbtX8BUEsDBBQAAgAIADO4KklnqF77lgEAABQGAAAfAAAAdW5pdmVyc2FsL2h0bWxfc2tpbl9zZXR0aW5ncy5qc42Uy27CMBBF93xF5G4rRJ+h3aFCpUosKrW7qgsnmGDh2JbtpKSIf2/G4RE7DtSziS+HO55JPNtBVC+Uoug52tpnu39391YjoBlVkGtXZz16DjqSimjCDTZU8E+aE0Y5QR5ZHhyO8u5EhPwRt95J9cHoguiWHxLwyxIz3cZlwEIFNB36cxkAfwLaJqD9OpXtq2oqanU7KYwRfJgKbupWDblQObYMunq1q12gB4uSqAvoEqfEMY3t6iNPjg8xRJtLRS4xr+YiE8MEp+tMiYIv+vKvKklU/cLXDTB6il9mjh2j2rwZkvuJZ2OIfhI+Kk32eR9nEEGY4YSwlu/IrjOoY9wtyKNLqqk50JMbiDYtcUY6XRpPIFyM116dbsYQXc6QjWmIu1sIh2C4IqpjNb2HcEAhC/mPFyiVyKAjHbTb8yPKBF5Qnu1TjyCCHBwWbPu6dyrUHn+KnCskvCu0Ct3cvG9yhK69p5ngzdVe2nkoLQuJPCSKQGJ5dgY5pzH+HIH9V4SwMThd5fV4qM/7fWGUlsd8jfdg9wdQSwMEFAACAAgAM7gq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7gqSaTf3ZpwAAAAeAAAABwAAAB1bml2ZXJzYWwvbG9jYWxfc2V0dGluZ3MueG1sDYy7DsIwDAD3foXlvTw2hqaVQGKjC+UDrMagSI6NkoDK3+Pthrsbpi0LfLnUZBrwuDsgsK4Wk74CPpZrf0KojTSSmHJANYRp7AaxleTOrblY4S3047Jwdmg8U3bzXLziCBf7lMrQw82vz8QR92P3B1BLAwQUAAIACAD3klN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zuCpJB+itksQIAADRIAAAKQAAAHVuaXZlcnNhbC9za2luX2N1c3RvbWl6YXRpb25fc2V0dGluZ3MueG1stVrrb+NYFf/OX3EVtBJIqHk4T5QJ8uOmtSZ1MrHbzoBQ5Ma3iVU/svZNZ7rKB3YXCSGE+Ig0u0iAENov8AkJzS5i/xekduAT/wLnXtuJnaap3Q7xtBqfe37nnHte95F2w0vbk5ch9V37E5PavqcTSm1vFva+g1B36jt+MApISGhY3lDObM/yX6vehc9oQA2p6VlmYMlsNOxVUJ9/ULsltpU2vNWleg216riG20jBDRnGOoLSEWQYU2pVuVveEhHJDciUeHS31G45M3oXoHohCajqWeRNT8hyp4eyMzgMTMsGvrDXrLNnlWhdKXX2oHq10WrgVU0UBKGJ5IZSVSqrVqvTEqsIV+qNirCS2jWhJqBqo1HtNFfVVq0hwFu/0wQpddxponqrXq8pqxquARqJoqTU5FVL6FSrImjD7Y686velVqWCqtWqUFdWjabQlyoIuAWQIQpt5kBBESShuRIlsdoWUF/uS/36Ciu4KTdQu4ablcqqLklCpbJx7mZ2aXdtqLmnk7jzAYE7Q7BzlOVWeUdydafLIABmg7gLx6QEnZshUa1nJWksagpWJvLwZKzjUpydPJMT3sSoLDUiAtkzXdK7/eoPt7/7tlvmL8kItyNdCGk6skH7+ZJS3zuY+h4F4w48P3BNp9T7bpQr8UzyIP0rEhTBXZhTslHX4p+8sFgX5C88+0BT312Y3vXAn/kH5+b0chb4S8/KZeb8ekECx/YugbvSacl4ryLHDqlKiZuxD7fZkx+2gP4UEmZeE7MnF9Ixz4mTaKzwTwHcRuXDHtmCXtmhTTlUrLJnH3Rhzkg2AG2RPfsxHmjJRq3FnodBlLyhwC6wcq/tZXfMaxJklUTtcS/KXywXRfNpEfgz5uws7uFAr3GOD93GmzELK+zJBWITZApzRSl2G5+/ssUYv273kq4LWiC46eYSk7jIkQR97Xgkaq8mg+HhcCKph6WeHFUlYmX5vVqz/abaaH6/W45xOSXpx+JgkJWFuLBGJZ8szRgPBxMQiAcTDb80Sj32uzB0eGIMVA2XevF/CgsYjfFpqcd+54GejMdYMyb6QFXwRNUn2tDgfhlgAyul3it/iebmFUHUR1c2eY3onCBoz3ZAUOjYFh9gLdv2liSHPmV4LKraZIx1Y6zKhjrUSj3dD4LrH3DJ5pLOIXnmZogsOzTPHWJxtZAifJy1F9DO92MI/tG5DZy+a9reQR7tY/FM1Q4nxnA40CdYUxJKqYc9CymByTQVFzQWdTwGGQEswcHj4BOefVwCEh2nsJAj9fBoAD8GM+TIns0d+KGPsGaEISQj4uUAQuLgMWSdrp8NxwrzIShEJlqYYfjaD6xM0qRDl0O2qslDSE3ZSMk3mJhENgTe9qaQOmRKc8g7xrouHuKJNHwJOQ61OSwIGj6HknxeEPQK61BDWM8B08RT9VBkFcHKMCmQpAanJst35xqZ0yngmDevbH8ZAoV5GMqEV2N4UFiTjl+cQCBVcXBPtUeCwdn8bWZfETAlsGCZy6EL2pCMFZZdL07UH0/6ojqArSmkmzI8mxi8SzKlrnmNPJ8i07oyvSnsZcnUXEIlXMOYZVt8jEWem/Dx0v4EmTTuPx/FrQv2vC8/eoRJmYa3wzLYIoMy2KYs6EPamdviGTzSEJbr91qRxwGPNkGXsSaO1eGHCVFou0sn6tIfIlBr44oG60E7nu6v/GH7PxijRy1YUqGjSbZfCIRhJWZLDiyeTiGgqvVB3Sjq59Dw2Ym0kABtGMvQfPQEMafguYwhp+DRYiLOsKSrBmy2zsg5O33kAPNajaK2O97sjOgQOJCvS/WcXPiwX3KIeRVtZGDt4uHPE+XUVimztBiqMQDDNZA5i5IKpDq2y85Q+cSeHOPEFdFqkJnPmb90LF7djn3JVwTw89Ild/dhF4HvcqpjhkleR4vSj55oSDTFcaR3VGwDsS7Q3LFK1eeTIqZjcSwfTWRRkzE7UbB6dvLjoDqYTwaGPhmIEpMAZeKadDqHVfiCnfPyy4pOBAruiyAvnvxoZNy8++Y/X3z1r5/9Ob+kLZMiKoqpPywqB+qfNU68lvcTzack/GkOOYYoZaH8JScwPlMl0Nsv/nbzp7fRTdf7z97d/OKb299++u9/vnv/9udrL+WRrEICf5AjjRktW67vsiuwXKqhROIwi4YhykfHUEWw6bz56x9vv/z1+8//8v7rb1+8+O8/3jY7zarQagiJJHT7y1/dfvn1zW/+/v73n8J4tSE0W5VOrVptFdR7LI6fQy/lx4dS79gMLqEXG77vhAUF8UiydIdUKAjdnJqX1LE9UhD+5MWNTd5QRxNRUfh1ApS9Y08voxXdgjNRfHOIHH9WRJ58JGrQ8LdEEsumxWXy9TJphNBlovdNj7nauXyuCZs7GseEZYFmrnw8GvjOiF2W3b0dBgZ2tweZ36MBuyVI3tIc4dx/Hccu5kpTtjlHYMKIbT9TvBvaNveYVZvVuzCdMOaNKduMp74DK40czSYlOkvfRsmyxO+SU4A16Y7hcG67w50ibvNr5A29w58ibvPrbJEawkHxDmh7JI1MrvckM0jT8wQOeIjHu1rMk7xleZgFA3bNG6ZMiglZTte3SI+vtYbtkriWGS1tcPkei7veejt0zDDn13zaIfsaIzOwyd3y/uTtUps65P7M5vOA+ktPi70Wy/7oy4htV0RURK8X5FkJjjXmdM7WhbCEYhnPSkxk9BXPfbhF0spYJ0sheTXsh7q8lfNOXgzosQ5eDOJHlb4f1C3fcVS3vC9A3Vjs/fHzlu45CTCkgE2S3MzS0tzz5GLtlO9vE5a4s9wzmhZA5yDbgxPXGpSiZPKKmMF0nmRV9JIeh60qtR1yRZI+lSKknLN//t0QimN/bot0QC5ounfGlJ1FkGK7UwVxp9skY5o7O3AvjJ/wduKikV1VF3PvKjtqnod8+ju6VbL0pJTtWI2SNs0SPs0aETKpu0MZ8N4XgG45vcpCl7rzVe02DaAg796/WvgfUEsDBBQAAgAIADS4Kkn67f/W5x4AALNKAAAXAAAAdW5pdmVyc2FsL3VuaXZlcnNhbC5wbmftfAtUU9e6Lm5b2d1uxXO7d1sRid3YWuuDWoyAQFLbXVFbpa0iAiZLD2qqAaJAeOVVS1v6EFBQI6BEq6ISk6UiRAJJtLSEd+oDlhiS2IYkkhBiElZCspKsm4RWre0Zd9x7z7n37DFgDEaSlTXn9/3//81//nMmM199sCF+xl+C/xIQEDBj7Zp/fhQQ8CwQEDCV8udp3iudX9UVex+mZH8U/3YAvzdk2PviGdKq9asCAi6XTXdtf9b7+rm9a5KzAwJmtvr+p0gp53cEBKxbs/afqzblE40KoIyXl4zuC60Ium8PeD/q5j+/Mn8/1n2s8MyMj13Tp/yP9Z8fm8V95v01y15f9cahWVysOWFZ+ckZh07+bWbAqsWv/GXT18ccBOiSBB5VkPnkXUb+FbuIaBo6EkdzV2IjFNYM7e2GJNXehuEfXgRanLfY4hzYIWN57p3Du3cH+P4yLzXeGUzMBhQ2y7iTgtoomhNTfNevnRhMToLUhunhLR8oZ/mufNLcIYIL6Yzhs+zOOf62e6sGCaqD4LsfEJ7zvby+OyuP0UrCIwOWdf73N1Q0G+bULfI/v4ZvS/L3EvGG+E++J8f3m//ue7z/1wOg/w7SNrrPWwFRU9W+JtfjOMigjk/M/+lzLoVhSE0qP0xaVfNcwYpNpLbvx33RmOVxcFCH/iybKIxsWnMLPUJ6p+bf+gZuLvMDfIa6ZGhLZP2aW9yuiG9Xxqz0438yb+3GR7c8s7aqrre01M9j3ppbm6i5ORNcVpXX1tWfTvPz+XP58sQTc+f6Ob118MwF/ciDlwCfi75z2/pAJqwfIHFERykURBspKWA4smVxeaZyk0ASyyKYTpcLgLJ61oEMg43rNiVFKvi34mpyFiaS4qUTFmwwhmEc7X3VyrFabqTYXAI+/P75hMHmH+zxPS0jPRSmVfSeWOWxuKgIzmaxJeAcQ7DcYVjPk4P9Jk6h/gKNTZdUZyYNhyYIDz9mfO5wK3lmRbRYG9V0cVluyQnBXMBqMzBiLe1hEBTnGVeHA0dluB7AanHBtRbn1RSJrGwRJ65ZOJxrMDda0o4sFT22ktD1ck7JRVmstVv0ngTw4MJlU7DNxnFhRtz0XHyhdlYVWwdGHoHO9TkZ93Bh9lr52jruI6cONsAXIeyl0VTZVgKorqKgJ6UQvIwHUUTDuY5jtPIJdy9oIpOf4X1xOz2mplbfGEmoOZFGJ8jaCWV5t42vP74nSD1eJYJ5FBGTNuNyn7Ff2vJKh9+Ne8ubG9u63Oj3r3epQKioR5Dd0i3AfGamijYbC5/7tDpzwXDfEz7fPeNYGd4z7nWtzxxVaR35bjf0CYEnT3xH39QGpYvKhnPLicmP1PDT4aw1BNlextjNeDDwtgvL4rApxf3Y2lo6DUH0IJygJr9iquCpQJtE1i9NVvCvKAU5HU8ALgE2b4s5wz+VhX70zAAzqmfK1WBi/YKa/J+d7vTAwZEL52qE4pZye0e/KQlRkRzXIn/Xxfzddf8FCv50/vr/fhA5DHuzSuRsixTvg7+bHr7VjUjQmL1vOEQnVGqHSPkY5oGzDB0v41JYiDwpXDR2S/Te/LkXXMpek9lFND3RnyZCPX+uZJgmeoT94076kaVhE1lmds5s4GxX+4SOphHakobffNNP6vgqtjlReGDCVtLvmgRKTHRdTJIMh4z0cTzDHPGIGoOO9/myH01wLOKXLiAyVsx0dAHMgaArdFdI3ZnTYwAKA0kmFoqAXgF8dQuDmjGq5p0cP9n7fxWOkug9h6wmz6iJH3gypDjrmU7AOrsQ/2XWmc6yV1hHSj9glmnsiZ4mz9ACvONr9NJBVq91ACxQ3E7AM0y3qh8Buw+A0Ve04/VLAr8NKWLOkn3i/u5F8d44z7r43Qy8Yjk/UzowTOv91Wx7hFhr2KCNAOwajRz6tvvD1+LPXGWVdNJtSuHSjMAzLUspklEJv+vGwmKVG+lS6dLwqMuqQSpCG2volg4DevISo80gdkUwq0mSYH/ke08amBxH1ekET+HtqMPq9JlryH/tkeuihJ0k49mWTEXuEVNk4NkQTtamnmUrimtdDKJYCeDU2C75EJJSxpYk3GpN8TjEPZyf5INP8twlh+iKskvRX2upcmhbjxxkv95O4o0CjfOKb8PpfSFbrHaDt511X//dKg2yRSbuMfTLBwpXnxy7tMuv1fzrVIVpvIrHntJ+ajmnQFgzIGS8oC+fejN3fuf+HBqjdA2Z3oNQgM3zVL1ddVkne5BMTmK1yVQrfy/oHYcuEt2aFx5zyRMmteFjN83+1dY7ZmxxjzEiJcnwypQrIZ/1d01Nz+AMVKk/Ih6deqtwdtFiaa37wWGBZPe2TkT3Y/OSeOXug+WhQxZaGgOTqLFLgz8WoD+d6vzV0HOlYLRtaIswvPgk9m9G4B/zir8Nqci6ymu71ZIZt2hF4L0WtNEblPpOewWbZ2/GnLekDeLEY280tvXBJMaRNDIzSENdSBGImI+UtWEukP2ge99y4C/zim9drWnyGl4F6oTTTl2du8vaWIDC6SIX1tTc1mec1dxJusy/kTsDNLiNxQOwpzFtE/NiHzKoDKdwBJU1774mImo4HS5iShj53JxtJb8MEap+vGqqLHiboFXmqeTLb34ck7WrAKUSSk9Gt/NJt7UZAtBexdueo1igsgdXWYxY5y7HvovbvULIZiWLJUbpcVMa/sd1QW87dMvR9KUOUrQkvlFVNFw7pf8Jt5SHHrAk35NPyUUOWDImxnPEgzfF64JY5E9Eu/N7/qMB+38wxh83CW95+F2fQOI20iQVOd9baLESqPlx8iOo3KN5oNjWABLwi2ZG1bpCZSaY/987zT4JsV3vrw6/kYx/w1UhIlWzs0Q1XsIFXD8Az4RmOUTHVbf96fdxV5/xdRyWR39ZGtpc6J0W9xd1Pp11GfenYl6TBt/fYqGJuI8zryYZ3Dv7t5cSS5ZfX0Z9TF9Yt39aVO1j972dhP3xDMZxCPPT/TrWaEhq0iPep7jBH39Umg2gTij6fBlz7LQGn1fKe7LrGcs7xgvT26CuO0/MG3XTqnbQ41aoDTv1TxBOnLr+TXFotRl+87dcXp0NlPWMF1YKn4h331sVB0DpLrrofcITLtlzcm0blBYhJj5Ffr7acHk2EL7xt8TLzfDdAyD7wiTdSbr/inS9hYr7eiBuL0+YaQI8GoCoGT7HYTqEbuMCE9Pe3NVFKS+De/PEVqexOtS0lCOz3E0rE7mYAjt6BHAcISNdmL/9nkEMle7+sRiX49ZpZZ4RWafBfiXkfUH/xwXQy9idfZrIjhvUuN71ZWxOVwaes5PGMd4XMlo2Kk1NvzfceNgM+yozvnj8h3AiWij/8DIS0Tg33Dr7WwnSLKHFbeWTjvDNb7I4gi75jr40XYbF2bJUJRPS8V/wu6zLrBaj+qLBcqUlk7HYYHnFVG3KE5l4/rz3PGf8ezjDZsqjNRsRWtwfYlPj0qj413OvGB8c6z9ZqQELkkuPLgzsCVnqnUUoAH61OP0t8Qm2Rk0qQIxpZ0JiodeOTzXbzs7oN9a7sBhWyZmFqZwEXH0kJtwkUULOFnYLKjTl7ugRWG0OnGWFwdKSwEx3HDNcoTcH58r+IOvZrVWg/MN95TzSV0vJ3d0WKCS+Hrtam1+ZpinE9G1rZhcNF0rI53sEXDMWbzOSL2u/FOI4Ie/aobMwshPB3hWLGC3UAmZsskc4KmEdh977vQiIMnODMJZnyLrYfTOLIK5JriraQxTPXQgxbJaz0yzJ5wyzeeQHF9sg487diGNTBr5Rj5MLBCYaoUYCptgL/sh1q0IBgUUYkggFNI9mV4QQrJX10d9pTV6W0gGj4btMPIda3WHzdkMJBihOF5HyexXRlkihkFiBRKX3HOAZbOodpaejr/FVuvdmDZ2sopDIg1v7AQNQtEc89BaOvELFb4PgK9MMA5ej7/DLWKLMkcLKIldUv0Gaqcnoj0i3GqkovUWPBazqZAxAZGcE3v8jX/gqd9KpTG95Je2trhkYiFNnE9h21czj0Ru0D5o65bxly6U3jSa2K39zdA6/LFxlssEAZLRaqPKQD72Pbm3axbqfsJq9Vabw4n4jFCbtb4kFVcQaTKvzeCNGZfijGEeILQ8nE9ck3Um6/z/odpqPqJ1m7xLewomR9j/RonDksrTz0LSoo39QFBf/riiGXVYZzbYoZCuzTGcvTHqiLv8GcP3c1+xdXmRdnRKa+VQR/p+4ZNgwDHr0YFTU7tQnd72OI05I0ruKMXYaI7InpDiZj1290R+pROSJTUe/i7i2Jzr1uzLJ+Hg78PiEy+8lPWIU9Yo/NA3gI2/sXecP4R7gCSb+UPeJH29KLvRLoo4xSehfipCvJOMCbn3fxoQ4KjxUkUCkjTbpRgnZ2b795b5UlbOfGylx9EC+rTEa5LrfWYYsxUhtNodhPSePyQzK/q058oVqQ1hZbFacGIeM1ENqQ0ZbWzyGMVZ4qRs5Q4+R3sXscOwb3PmaQokrhihMazVEMdHUc1T5Jl5x/VPU+GryzIP+fWEVQ7I7vZvUqc2wQBnynyKKu7Hdo5wPq+zNw0Kqw8bQzWsZrVcSMzALFMvFWvVFko1/iEpDQjgCb4UoaTHaDJfddwUC1sGnvDhqxwLZn7X01MdbK8GCZrpjPyN6i7Z+t9UZEiOQfU2ANPerIdHwekphwVs9AkhTUF1GHwqD7B3mCEx4uMxeAfEsyyw4x0sFqD5Ndmg5mIp5TyxafYeK+PakNcZ+tSaNZ8YGDtJpjAMFHHgZrv2pyPq2+a4dS1N7Bs4nRh/jH3ozsKNFFRyefV0x80x0js/elgSipNO8AhMe2GPUkA/0WMSOfC72C+9bTG71F+qQNYLwrw7aU4soWPFmDO1oWQOrxZiBufNbTTVulELY+cpd+bxO0mHtmsqpu2ZedNiUwTFQexNPGGuqd1MbmJyyis0Gt6nrFDb+Ntx9F2vJpEhCJYUYg9liodNMq56SV8xOes+yLHeiS35YAHp0KQZQb4q/mUEe2qqROzwWi/G9l4a2CRlaQyOM0FeTS8XcPVEKtqCjLAKTTUPgfRpoHqhqDKWgl/GLn/JK3lwAAriylyOKf9hJSCo5T36JIJvXkxVFmDrq0UxvhHjsgHZBfchy6zIbWxeRCF0qvD0uDCUpFpiAEtAhbizao8xkiBEztquMOuOGIzpTqjRKj2FUzPOMWU9LYKVYe/JYq5p4VK0tpAEzD0bHat+ozDo8KN5xI3irVejumj30knBUwNDqbRY6y0Al2jGtNnt0qRYBTGTEs9nBbMSQlfjwrrLdChyLgEnzCJU65o89p/JRZujYU2FAHJjM4WP/KaO7WWWmujGoXZHTFOp6Otre8h7tQWsFVnQU/N248g752u1UWpMZ/on3VJ+Gcef3zydsDeIakvnkHaJhy4jv0zBYM8yjMLjs+fnXfzeAKsHbclmcfRCWk/f2qCTesSJkpgbteiorNEmhBRy6RX8oPrTJQx0ovVz4sO63PRHLzFggc1uMuBZkwlwIMtzgPiU3+7jzzsYEgu/TMohCUrm0kSVgUP5TQBfUZBjfX7dUdhm+GY8ReTAZmgdVEEW6JS7/Ka+fOwA68D2dUHrPdipyjxdJqGEMhWGaQgFr5aXCS0/ZuWE2QB2ZnDcmCf0/JvRRKRgC4V2t+EFkwRKG5F9nA3sSYhJiEmISYhJiEmISYhJiEmISYhJiEmISYhJiEmISYhJiEmISYhJiEmISYhJiEuK/4DCgQAzzaNav54uEsWGPb/cfYRTbRSZFdfL8YbSz/mXZl4/ajDpGSHga/PM34crq1PnDeuf77fWnVka8+r95UDLg+uyJ/gJ6r/tNDNg77X/ZxcMvUI8JnXj3fsPO//sOf+VUVNEGUejqOUkY5K6Ur7TW2LeK3EaKxPeNqNAoxz6NlI0hMVv6dH6AvAZFWx1Bv/0QhuV8WIynn3MvplTbk+2g0t76D7wne7Q4LxSQWI6AW92WcDTLcQN33qLuKWt20v3ojeKHn4fHXkpY3YJp4mh0mxm9qQXVxRlzWkpcpMJqGcofjRUzHxZhFuOvBxKYg326bAlu7FQQgcuXI58D459zZSyPFRS6fOdeQSYiYCH3EBXqSSLIHLHISH04y4j3mMskPwuNeHaLwibkuUiNmfYGkGH8O8TroiAyuBYfBv6QNpjTbITmZYC0JRko9z7ZHH5hI0cxqvZR3OQYEkM/k64F9iFKu9hiVXbKN9njPnWRkBT8fmuv2tAqTNdJCQycPSz+IsZ5CiOEt8HtYWUt+ishmVZLiPNWEPowCECFkrm6QwASQrCSPfV4pD486FL0Xj7rhWEpc0SaGdJrZTrIykiKgN+Ff9GUL43hg6kUiin1gudAywtl+24bLdmdsgg0hC/tMNjtEkDHbKOLTfKQUtxM30HdIwk5BS6ztIvTWnrGOSioQ0LWeiKYSzh3cnTmBufJ0Be8rqsLuZD1TLNxy5GwJOwBTcTc7LEUicxOLTV/k9QFIrnt3aRPtLMqKZTAzsPv0Dz1nQLog0oKaM5VLEVjL5Le1r0hYRzVowgLBUP2sqs9B447X3JEXxRQhAQmUU76TqtLnHHdboDz21wZNY+cFzmDy5GU1k5wWu+p5+PsG18CEq56gp0Z0lsh1xqn3lsfa4XhCvR9GzqSdaYbsJ8ezz3cvT+nhBP973z5GVj3cnGP+8tKickzoBwjDd2RtgussmEC7qirRZA2QtYcl1m2WpbVSZWWfT6lf01f8qOeBIbV4VCeHhdfgd8o2Qyie+iiBPKfvbLpJC0aBbjZ4cUgPLKuF3SSBG2QO6ppLiDoN7JhHFeuWp6/NNI9u0klvWY0Zn2gxD0/3rCJga95B76b2sfoPVU44u1W90HcCp/6K1jPuttBqzCJMaPRa9+HYtdbsEN1xAzjeC9fFGaS8cwMzf2j0BwiAPThmzFD4ykidKzwAOhIV9L74THMnzckPt11JFzMGi/WGCmnC9N9OUbbjhZdWAdj79aNZm/CeB4Wd4E3CC8BptvB39UZjrq4Q5GKV6V8euN2OIVzPAl3OzsmnwJYseFA+JKDFvDnJHW+kini70kBpVVsnr0hB3Tc81t3LJPNSSq9rAsmboTd+TP70iiJ9uhi/WVvnDYpZA+r6qTTvAG01RRoKy06XhhXPNPLsXRkI8e5yUG9xsPcHReaGiFFmd7aBAhmA9lbCOC/NbNbk0pBx+Lvd+Jr9oU6qL3/luWu72C9QN5GYD2LD+zAHgSXrWARZMEK5QKVLPdO941sGscdIMS6Z0drlllkmpxmeowKKJUYZKr1GKn7vBizgOXRsYhE5YnnnmQ40jxslXyjvzzFd84dpGsWgV1ovXrVRsYSXxiSPbPb8dP7oJ9XHADtC6Vc7B7FDjRJzA6BLULRsNt8rwOkeho8V9v6qYSZNQYhvXFYSEfwgymtI0KFjaMIXme1uKgzGo+4dERCzQbGATqHvMZ34Dk6Ex05mx07vdnJbFkbusf3RZYSFRJJqPGqr2603gUDKAyrl3JcQwtApi6PqdMYrIZydgalwt7RJTAtSCwTNUgY9+zeGYPo7qe4NxfI5XWhc7x5Wd4BuS4y+4Ul9Ld7lCZvapfQGZ7FTaLR0xj3A1h2EuFMFQgGOiULm5TxsOBVK0NDlXPIFK4zJT3RXjkkLeeobVfgZXwO12ptVyVZnC6nRi4H0zrt1WxdzSWRTLkQ+EbDJKJ94385ToDdWzqK3oiX9tmEMAKTz/qFt7D4TnVna0wGnp/hOy3HVQJeWSLyc4kzW7j0bvqI3ib40K/6ejpPptddlAsvYN/SyiSR8HACq5COd2SnEyXMzQp0ZFwTznI4Lfrn3qnQGy4nKkhX7s08Gf1lZriBuUJmyD7W24hfpJtVzQPjk3BEpXbTObGHa/57VLMe2Td8T5WJ/ELIAfRvjj6j3S+a6XKxE5W7Yr7U7ixwO19MxiFUFMeVKu+pcDsNks2Z+Fr68Y2Bd/1yeMDQRnAWstqE36TP+HRhPGTcSaYrZn4afVgrOzsQvL7eiAyk4sFMTmKVvadfdjUvkbHeK5n3N8sXvKFYLuYbFhlwjgIK57UGTCUECZB7J/6Bpm8CKkp/5ZcCJUk2T4R79Z10BIqxSGo0208UO14Pgo2M7Pm8L256FWoTJJDzCZa0Dul753w54a7XbWPe6cN+BJ+meLcR4+mXcRy5WHEt/dOExmkdF+fMgupXCd4xBBfa8STlZhg7UDcaMdCI021sg66KSw02BNy+EhqvYq2oA9dKJ0J4LYdn4AKL/MMi2Vjct3Pu3WTqySQ/t40drK9qVrbUTrgkEQ8oEo+Gbfe8X9l/Xsi0DZYWOep33VPtEnHqjLJzhoErBp0Uu6HGQPlws71yh6NJKz3KAXAbsfjixZIXCqqxtaPyoPPkvb117D+9LwcpVLd3ZL46V01W+85C+49BG/CzUguSiUmKwPyGp9wkHH6LGJjb6Pn8jQuhNK5QlqGZvYlAvOCXPRG29hEUd5ycd3kcLLS3SvNaJWgXupsohBp8fWYGp0+4Wu7Cmqo1QBcAqRIn/NJhURM5ecyayBJQLovQ6BoYgJw9p90ggJYY9mUKPUx/vBoOtu7xbPef+Vc6evOIIgPBVPi5QGTMSMK7b+MZjDlhi7vrTNKzZALgTpmgZgNy5Ojrx1QqBwKH89ORb3WGFXJVuN/FTSUuNskzfReafre6Zm6qfySIfCdKNbIteYcyOA7htLadJUWG2RfJXw4GlQwsn8cnfaqVfWN4JbC/nfa1nnzFOxDKebI00YYMDy4VqIYRo/t1R31BI7NGJVYar4jFIPwowkIrDLLceh1zVMcP7HcVFVZ4xSOCBB1yLaPO/iwd8MXfSBG4Gz6Ks22mcuDwa4vRH45JEgq+BNGPrnmePchDVwo8Xf8OB6/00jdSWHMMQMhA7ic9gNXuHdQTwohzj93206e2qpj09QbNnxoTXB2ZEfMyOVsOU5IETbzHtJHuvpGlarLnrzWaDMFpq2ftWl0wYJWthrHDLwF5lkoepaArtfNGQ7mgB9lkmj4u1iOXr8x9u95INdgN0Dr/FGf5EUA/lbMD84mSab11+nlgKI3MQuQpaLk3ph0qsIwrZPjHSrev7jyMJyk2989g9Y0L3dVs8sFui05MB2gG5u44NVaOp9n4daDUa/vaRvex7I2pRilk1F0bkmkccAf4bgrreSpD6ch2F6qGQ7y0K8+LQ59XG9rqZTiaO+tPyH6qpQLvqEhiWRawsmDfDxHE7vA8KPM8cGpeuZYcurfP3kXYpCqL7Jh6Zc7fKMJYb+r2OiJZtoOgmSJizP6UHhMuz70t+dGv8exU+ZTcVKrc79VjDN8XlH+QfZZ3BI/PDfvYc/GEYADN6Ax53mrBdmrlkQPKcGk71bE+/FBeah+U5tXdfDzfDYWhjbuJ4pqGKgiUbQ+nVAAVdBr65lSDe2i1YGkqoBrl3CAMcT53RXzIiHu1DSpxYXZryC2j0j5XMRLJskZCFqMblngMEibMlTi5mmvSIjA4pOCsHtEs9eq8N3gl1yCMeFS/+FTT3J79MUBt/mUeldG1ERpZSnzSxCyqOIeDL1jI++bgL5nhwFNOeiNTS2Jqncl58u1YaMy9he2b2BJiPF9xxr9KUpQWv4NdYVn3i99+Acg+/8uQZ4lSZX9VblY0+ouaTFMaBtnisPYfSgSKfVWa7UYQ85Jr5eBRM1V9KD604IfzVXWXlxop9tN452mNMf9hYloYuIkhGXz36VplsG19K3mzQvxLsWSWYsJZ2pV1evKlRIXuvNJjE3BcWVO/MVNbxwsr6y4fSqoTA6PfOpmxE82PP6q9JtovAhydDJHH0FrrDPbOrNF14fSfpmug+0sPgHP6umYOkReNSoVug7hwYH9x6q/2toSi5Z1Sr6ldUq8jry+0YPFcjqj0vNPlK3pvRshiNzI9eTvpinyoWZnoCRJ4vGshi+bUUpUS4KCtPEGLZgn40lh+/qZfrRTj1sFxjhRhD/nSeJRvVdZnMNcPFp2cKKN7yI4I+IQUgtSzU3V7q0n7GT8/z7kWWmVT64fOMfXn+J77QZ6TIbb8S263CnVzv1hNHNZ566guE7s5yg7cbLefKPswzna0bKo3BSOHWEiTM3rkNQt2A1dGW0TZqLC/ZuHsgws4ev/qxqLKvew5CzjPcn3JU9Oe8ksOcnHoJw5nu957XaUjEIt+8Jt+ode9owpzVT5CimdOexhd0+1dfsDbXe/kssMH2eKxswaI6W4AkIasdILSu5wiql71rhYvKF/0LQal5Qn50T8H0OTukfNTc5gbdPlv3vYamcMnpZ9oXSj7U9cyLIBiUSHVI8QQvXpnWZ1gmo76hX8joMvyRkaaYB/kHrmFR5ujdtNFf0vAu8f6YpTmUq5XUEN/t1xp4QuDfEBvvfkfL6p9vwmi8V8NOP5qHhRJtzerloDP+G9b3tQs/omF2lldi/xr36j1o3zKta9jkYleGg7RyLlx4l2oFY9u/OUXl+QdJ6iwZbyKYaKpmgt9P7wU42/6QRcBa+9DDXo9OnXbi+osjS0J9V1f++6Gf/Lf3vbp/wRQSwMEFAACAAgANLgqSSsLwG1KAAAAawAAABsAAAB1bml2ZXJzYWwvdW5pdmVyc2FsLnBuZy54bWyzsa/IzVEoSy0qzszPs1Uy1DNQsrfj5bIpKEoty0wtV6gAihnpGUCAkkIlKrc8M6UkAyhkYG6MEMxIzUzPKLFVsjAwhQvqA80EAFBLAQIAABQAAgAIADO4KkkVDq0oZAQAAAcRAAAdAAAAAAAAAAEAAAAAAAAAAAB1bml2ZXJzYWwvY29tbW9uX21lc3NhZ2VzLmxuZ1BLAQIAABQAAgAIADO4KkmqiTkF8QMAACwRAAAnAAAAAAAAAAEAAAAAAJ8EAAB1bml2ZXJzYWwvZmxhc2hfcHVibGlzaGluZ19zZXR0aW5ncy54bWxQSwECAAAUAAIACAAzuCpJiLXtCLwCAABaCgAAIQAAAAAAAAABAAAAAADVCAAAdW5pdmVyc2FsL2ZsYXNoX3NraW5fc2V0dGluZ3MueG1sUEsBAgAAFAACAAgAM7gqSZjAjiXHAwAAPRAAACYAAAAAAAAAAQAAAAAA0AsAAHVuaXZlcnNhbC9odG1sX3B1Ymxpc2hpbmdfc2V0dGluZ3MueG1sUEsBAgAAFAACAAgAM7gqSWeoXvuWAQAAFAYAAB8AAAAAAAAAAQAAAAAA2w8AAHVuaXZlcnNhbC9odG1sX3NraW5fc2V0dGluZ3MuanNQSwECAAAUAAIACAAzuCpJPTwv0cEAAADlAQAAGgAAAAAAAAABAAAAAACuEQAAdW5pdmVyc2FsL2kxOG5fcHJlc2V0cy54bWxQSwECAAAUAAIACAAzuCpJpN/dmnAAAAB4AAAAHAAAAAAAAAABAAAAAACnEgAAdW5pdmVyc2FsL2xvY2FsX3NldHRpbmdzLnhtbFBLAQIAABQAAgAIAPeSU0cjtE77+wIAALAIAAAUAAAAAAAAAAEAAAAAAFETAAB1bml2ZXJzYWwvcGxheWVyLnhtbFBLAQIAABQAAgAIADO4KkkH6K2SxAgAANEgAAApAAAAAAAAAAEAAAAAAH4WAAB1bml2ZXJzYWwvc2tpbl9jdXN0b21pemF0aW9uX3NldHRpbmdzLnhtbFBLAQIAABQAAgAIADS4Kkn67f/W5x4AALNKAAAXAAAAAAAAAAAAAAAAAIkfAAB1bml2ZXJzYWwvdW5pdmVyc2FsLnBuZ1BLAQIAABQAAgAIADS4KkkrC8BtSgAAAGsAAAAbAAAAAAAAAAEAAAAAAKU+AAB1bml2ZXJzYWwvdW5pdmVyc2FsLnBuZy54bWxQSwUGAAAAAAsACwBJAwAAKD8AAAAA"/>
  <p:tag name="ISPRING_PRESENTATION_TITLE" val="h5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D74A0054-82BE-4979-9243-44EFA446E20C"/>
  <p:tag name="ISPRING_ULTRA_SCORM_SLIDE_COUNT" val="1"/>
  <p:tag name="ISPRINGCLOUDFOLDERID" val="0"/>
  <p:tag name="ISPRINGCLOUDFOLDERPATH" val="Repository"/>
  <p:tag name="ISPRINGONLINEFOLDERID" val="0"/>
  <p:tag name="ISPRINGONLINEFOLDERPATH" val="Content List"/>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14.xml><?xml version="1.0" encoding="utf-8"?>
<p:tagLst xmlns:a="http://schemas.openxmlformats.org/drawingml/2006/main" xmlns:r="http://schemas.openxmlformats.org/officeDocument/2006/relationships" xmlns:p="http://schemas.openxmlformats.org/presentationml/2006/main">
  <p:tag name="PA" val="v5.2.8"/>
</p:tagLst>
</file>

<file path=ppt/tags/tag15.xml><?xml version="1.0" encoding="utf-8"?>
<p:tagLst xmlns:a="http://schemas.openxmlformats.org/drawingml/2006/main" xmlns:r="http://schemas.openxmlformats.org/officeDocument/2006/relationships" xmlns:p="http://schemas.openxmlformats.org/presentationml/2006/main">
  <p:tag name="PA" val="v5.2.8"/>
</p:tagLst>
</file>

<file path=ppt/tags/tag16.xml><?xml version="1.0" encoding="utf-8"?>
<p:tagLst xmlns:a="http://schemas.openxmlformats.org/drawingml/2006/main" xmlns:r="http://schemas.openxmlformats.org/officeDocument/2006/relationships" xmlns:p="http://schemas.openxmlformats.org/presentationml/2006/main">
  <p:tag name="PA" val="v5.2.8"/>
</p:tagLst>
</file>

<file path=ppt/tags/tag17.xml><?xml version="1.0" encoding="utf-8"?>
<p:tagLst xmlns:a="http://schemas.openxmlformats.org/drawingml/2006/main" xmlns:r="http://schemas.openxmlformats.org/officeDocument/2006/relationships" xmlns:p="http://schemas.openxmlformats.org/presentationml/2006/main">
  <p:tag name="PA" val="v5.2.8"/>
</p:tagLst>
</file>

<file path=ppt/tags/tag18.xml><?xml version="1.0" encoding="utf-8"?>
<p:tagLst xmlns:a="http://schemas.openxmlformats.org/drawingml/2006/main" xmlns:r="http://schemas.openxmlformats.org/officeDocument/2006/relationships" xmlns:p="http://schemas.openxmlformats.org/presentationml/2006/main">
  <p:tag name="PA" val="v5.2.8"/>
</p:tagLst>
</file>

<file path=ppt/tags/tag19.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20.xml><?xml version="1.0" encoding="utf-8"?>
<p:tagLst xmlns:a="http://schemas.openxmlformats.org/drawingml/2006/main" xmlns:r="http://schemas.openxmlformats.org/officeDocument/2006/relationships" xmlns:p="http://schemas.openxmlformats.org/presentationml/2006/main">
  <p:tag name="PA" val="v5.2.8"/>
</p:tagLst>
</file>

<file path=ppt/tags/tag21.xml><?xml version="1.0" encoding="utf-8"?>
<p:tagLst xmlns:a="http://schemas.openxmlformats.org/drawingml/2006/main" xmlns:r="http://schemas.openxmlformats.org/officeDocument/2006/relationships" xmlns:p="http://schemas.openxmlformats.org/presentationml/2006/main">
  <p:tag name="PA" val="v5.2.8"/>
</p:tagLst>
</file>

<file path=ppt/tags/tag22.xml><?xml version="1.0" encoding="utf-8"?>
<p:tagLst xmlns:a="http://schemas.openxmlformats.org/drawingml/2006/main" xmlns:r="http://schemas.openxmlformats.org/officeDocument/2006/relationships" xmlns:p="http://schemas.openxmlformats.org/presentationml/2006/main">
  <p:tag name="PA" val="v5.2.8"/>
</p:tagLst>
</file>

<file path=ppt/tags/tag23.xml><?xml version="1.0" encoding="utf-8"?>
<p:tagLst xmlns:a="http://schemas.openxmlformats.org/drawingml/2006/main" xmlns:r="http://schemas.openxmlformats.org/officeDocument/2006/relationships" xmlns:p="http://schemas.openxmlformats.org/presentationml/2006/main">
  <p:tag name="FONTSIZE" val="18.73"/>
  <p:tag name="HEIGHT" val="42.04386"/>
  <p:tag name="LEFT" val="386.0005"/>
  <p:tag name="LINERULEAFTER" val="0"/>
  <p:tag name="MARGINBOTTOM" val="3.745118"/>
  <p:tag name="MARGINLEFT" val="7.490158"/>
  <p:tag name="MARGINRIGHT" val="7.490158"/>
  <p:tag name="MARGINTOP" val="3.745118"/>
  <p:tag name="TOP" val="167.6374"/>
  <p:tag name="WIDTH" val="226.214"/>
</p:tagLst>
</file>

<file path=ppt/tags/tag24.xml><?xml version="1.0" encoding="utf-8"?>
<p:tagLst xmlns:a="http://schemas.openxmlformats.org/drawingml/2006/main" xmlns:r="http://schemas.openxmlformats.org/officeDocument/2006/relationships" xmlns:p="http://schemas.openxmlformats.org/presentationml/2006/main">
  <p:tag name="HEIGHT" val="39.5596"/>
  <p:tag name="LEFT" val="366.2207"/>
  <p:tag name="TOP" val="168.8796"/>
  <p:tag name="WIDTH" val="39.55953"/>
</p:tagLst>
</file>

<file path=ppt/tags/tag25.xml><?xml version="1.0" encoding="utf-8"?>
<p:tagLst xmlns:a="http://schemas.openxmlformats.org/drawingml/2006/main" xmlns:r="http://schemas.openxmlformats.org/officeDocument/2006/relationships" xmlns:p="http://schemas.openxmlformats.org/presentationml/2006/main">
  <p:tag name="FONTSIZE" val="20.81"/>
  <p:tag name="HEIGHT" val="32.77433"/>
  <p:tag name="LEFT" val="407.5298"/>
  <p:tag name="LINERULEAFTER" val="0"/>
  <p:tag name="MARGINBOTTOM" val="3.745118"/>
  <p:tag name="MARGINLEFT" val="7.490158"/>
  <p:tag name="MARGINRIGHT" val="7.490158"/>
  <p:tag name="MARGINTOP" val="3.745118"/>
  <p:tag name="TOP" val="172.2722"/>
  <p:tag name="WIDTH" val="141.1817"/>
</p:tagLst>
</file>

<file path=ppt/tags/tag26.xml><?xml version="1.0" encoding="utf-8"?>
<p:tagLst xmlns:a="http://schemas.openxmlformats.org/drawingml/2006/main" xmlns:r="http://schemas.openxmlformats.org/officeDocument/2006/relationships" xmlns:p="http://schemas.openxmlformats.org/presentationml/2006/main">
  <p:tag name="FONTSIZE" val="18.73"/>
  <p:tag name="HEIGHT" val="42.04386"/>
  <p:tag name="LEFT" val="386.0005"/>
  <p:tag name="LINERULEAFTER" val="0"/>
  <p:tag name="MARGINBOTTOM" val="3.745118"/>
  <p:tag name="MARGINLEFT" val="7.490158"/>
  <p:tag name="MARGINRIGHT" val="7.490158"/>
  <p:tag name="MARGINTOP" val="3.745118"/>
  <p:tag name="TOP" val="167.6374"/>
  <p:tag name="WIDTH" val="226.214"/>
</p:tagLst>
</file>

<file path=ppt/tags/tag27.xml><?xml version="1.0" encoding="utf-8"?>
<p:tagLst xmlns:a="http://schemas.openxmlformats.org/drawingml/2006/main" xmlns:r="http://schemas.openxmlformats.org/officeDocument/2006/relationships" xmlns:p="http://schemas.openxmlformats.org/presentationml/2006/main">
  <p:tag name="HEIGHT" val="39.5596"/>
  <p:tag name="LEFT" val="366.2207"/>
  <p:tag name="TOP" val="168.8796"/>
  <p:tag name="WIDTH" val="39.55953"/>
</p:tagLst>
</file>

<file path=ppt/tags/tag28.xml><?xml version="1.0" encoding="utf-8"?>
<p:tagLst xmlns:a="http://schemas.openxmlformats.org/drawingml/2006/main" xmlns:r="http://schemas.openxmlformats.org/officeDocument/2006/relationships" xmlns:p="http://schemas.openxmlformats.org/presentationml/2006/main">
  <p:tag name="FONTSIZE" val="20.81"/>
  <p:tag name="HEIGHT" val="32.77433"/>
  <p:tag name="LEFT" val="407.5298"/>
  <p:tag name="LINERULEAFTER" val="0"/>
  <p:tag name="MARGINBOTTOM" val="3.745118"/>
  <p:tag name="MARGINLEFT" val="7.490158"/>
  <p:tag name="MARGINRIGHT" val="7.490158"/>
  <p:tag name="MARGINTOP" val="3.745118"/>
  <p:tag name="TOP" val="172.2722"/>
  <p:tag name="WIDTH" val="141.1817"/>
</p:tagLst>
</file>

<file path=ppt/tags/tag29.xml><?xml version="1.0" encoding="utf-8"?>
<p:tagLst xmlns:a="http://schemas.openxmlformats.org/drawingml/2006/main" xmlns:r="http://schemas.openxmlformats.org/officeDocument/2006/relationships" xmlns:p="http://schemas.openxmlformats.org/presentationml/2006/main">
  <p:tag name="FONTSIZE" val="18.73"/>
  <p:tag name="HEIGHT" val="42.04386"/>
  <p:tag name="LEFT" val="386.0005"/>
  <p:tag name="LINERULEAFTER" val="0"/>
  <p:tag name="MARGINBOTTOM" val="3.745118"/>
  <p:tag name="MARGINLEFT" val="7.490158"/>
  <p:tag name="MARGINRIGHT" val="7.490158"/>
  <p:tag name="MARGINTOP" val="3.745118"/>
  <p:tag name="TOP" val="167.6374"/>
  <p:tag name="WIDTH" val="226.214"/>
</p:tagLst>
</file>

<file path=ppt/tags/tag3.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30.xml><?xml version="1.0" encoding="utf-8"?>
<p:tagLst xmlns:a="http://schemas.openxmlformats.org/drawingml/2006/main" xmlns:r="http://schemas.openxmlformats.org/officeDocument/2006/relationships" xmlns:p="http://schemas.openxmlformats.org/presentationml/2006/main">
  <p:tag name="HEIGHT" val="39.5596"/>
  <p:tag name="LEFT" val="366.2207"/>
  <p:tag name="TOP" val="168.8796"/>
  <p:tag name="WIDTH" val="39.55953"/>
</p:tagLst>
</file>

<file path=ppt/tags/tag31.xml><?xml version="1.0" encoding="utf-8"?>
<p:tagLst xmlns:a="http://schemas.openxmlformats.org/drawingml/2006/main" xmlns:r="http://schemas.openxmlformats.org/officeDocument/2006/relationships" xmlns:p="http://schemas.openxmlformats.org/presentationml/2006/main">
  <p:tag name="FONTSIZE" val="20.81"/>
  <p:tag name="HEIGHT" val="32.77433"/>
  <p:tag name="LEFT" val="407.5298"/>
  <p:tag name="LINERULEAFTER" val="0"/>
  <p:tag name="MARGINBOTTOM" val="3.745118"/>
  <p:tag name="MARGINLEFT" val="7.490158"/>
  <p:tag name="MARGINRIGHT" val="7.490158"/>
  <p:tag name="MARGINTOP" val="3.745118"/>
  <p:tag name="TOP" val="172.2722"/>
  <p:tag name="WIDTH" val="141.1817"/>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50.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7.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heme/theme1.xml><?xml version="1.0" encoding="utf-8"?>
<a:theme xmlns:a="http://schemas.openxmlformats.org/drawingml/2006/main" name="第一PPT模板网-WWW.1PPT.COM">
  <a:themeElements>
    <a:clrScheme name="自定义 23">
      <a:dk1>
        <a:sysClr val="windowText" lastClr="000000"/>
      </a:dk1>
      <a:lt1>
        <a:sysClr val="window" lastClr="FFFFFF"/>
      </a:lt1>
      <a:dk2>
        <a:srgbClr val="D00F00"/>
      </a:dk2>
      <a:lt2>
        <a:srgbClr val="DEDEE0"/>
      </a:lt2>
      <a:accent1>
        <a:srgbClr val="B00000"/>
      </a:accent1>
      <a:accent2>
        <a:srgbClr val="B00000"/>
      </a:accent2>
      <a:accent3>
        <a:srgbClr val="B00000"/>
      </a:accent3>
      <a:accent4>
        <a:srgbClr val="B00000"/>
      </a:accent4>
      <a:accent5>
        <a:srgbClr val="C00000"/>
      </a:accent5>
      <a:accent6>
        <a:srgbClr val="B00000"/>
      </a:accent6>
      <a:hlink>
        <a:srgbClr val="D26900"/>
      </a:hlink>
      <a:folHlink>
        <a:srgbClr val="D89243"/>
      </a:folHlink>
    </a:clrScheme>
    <a:fontScheme name="自定义 21">
      <a:majorFont>
        <a:latin typeface="Candara"/>
        <a:ea typeface="思源宋体 CN Heavy"/>
        <a:cs typeface="Arial"/>
      </a:majorFont>
      <a:minorFont>
        <a:latin typeface="Candara"/>
        <a:ea typeface="思源宋体 CN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75">
          <a:fgClr>
            <a:srgbClr val="4F434A"/>
          </a:fgClr>
          <a:bgClr>
            <a:srgbClr val="918D9C"/>
          </a:bgClr>
        </a:pattFill>
        <a:ln>
          <a:noFill/>
        </a:ln>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2791</Words>
  <Application>Microsoft Office PowerPoint</Application>
  <PresentationFormat>宽屏</PresentationFormat>
  <Paragraphs>120</Paragraphs>
  <Slides>32</Slides>
  <Notes>13</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32</vt:i4>
      </vt:variant>
    </vt:vector>
  </HeadingPairs>
  <TitlesOfParts>
    <vt:vector size="57" baseType="lpstr">
      <vt:lpstr>Meiryo</vt:lpstr>
      <vt:lpstr>阿里巴巴普惠体 Light</vt:lpstr>
      <vt:lpstr>阿里巴巴普惠体 Medium</vt:lpstr>
      <vt:lpstr>等线</vt:lpstr>
      <vt:lpstr>方正大黑简体</vt:lpstr>
      <vt:lpstr>思源黑体 CN Normal</vt:lpstr>
      <vt:lpstr>思源黑体 CN Regular</vt:lpstr>
      <vt:lpstr>思源黑体 Heavy</vt:lpstr>
      <vt:lpstr>思源宋体 CN Heavy</vt:lpstr>
      <vt:lpstr>思源宋体 CN Light</vt:lpstr>
      <vt:lpstr>宋体</vt:lpstr>
      <vt:lpstr>微软雅黑</vt:lpstr>
      <vt:lpstr>微软雅黑 Light</vt:lpstr>
      <vt:lpstr>字魂35号-经典雅黑</vt:lpstr>
      <vt:lpstr>字魂58号-创中黑</vt:lpstr>
      <vt:lpstr>字魂58号-创中黑-Regular</vt:lpstr>
      <vt:lpstr>字魂59号-创粗黑</vt:lpstr>
      <vt:lpstr>Arial</vt:lpstr>
      <vt:lpstr>Calibri</vt:lpstr>
      <vt:lpstr>Calibri Light</vt:lpstr>
      <vt:lpstr>Candara</vt:lpstr>
      <vt:lpstr>Impact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6</cp:revision>
  <cp:lastPrinted>2022-05-21T17:45:57Z</cp:lastPrinted>
  <dcterms:created xsi:type="dcterms:W3CDTF">2022-05-21T17:45:57Z</dcterms:created>
  <dcterms:modified xsi:type="dcterms:W3CDTF">2023-03-12T02:52:56Z</dcterms:modified>
</cp:coreProperties>
</file>