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32"/>
  </p:notesMasterIdLst>
  <p:sldIdLst>
    <p:sldId id="256" r:id="rId3"/>
    <p:sldId id="262" r:id="rId4"/>
    <p:sldId id="257" r:id="rId5"/>
    <p:sldId id="258" r:id="rId6"/>
    <p:sldId id="264" r:id="rId7"/>
    <p:sldId id="265" r:id="rId8"/>
    <p:sldId id="266" r:id="rId9"/>
    <p:sldId id="267" r:id="rId10"/>
    <p:sldId id="259" r:id="rId11"/>
    <p:sldId id="268" r:id="rId12"/>
    <p:sldId id="269" r:id="rId13"/>
    <p:sldId id="270" r:id="rId14"/>
    <p:sldId id="271" r:id="rId15"/>
    <p:sldId id="272" r:id="rId16"/>
    <p:sldId id="273" r:id="rId17"/>
    <p:sldId id="274" r:id="rId18"/>
    <p:sldId id="260" r:id="rId19"/>
    <p:sldId id="275" r:id="rId20"/>
    <p:sldId id="276" r:id="rId21"/>
    <p:sldId id="277" r:id="rId22"/>
    <p:sldId id="278" r:id="rId23"/>
    <p:sldId id="279" r:id="rId24"/>
    <p:sldId id="261" r:id="rId25"/>
    <p:sldId id="280" r:id="rId26"/>
    <p:sldId id="281" r:id="rId27"/>
    <p:sldId id="282" r:id="rId28"/>
    <p:sldId id="283" r:id="rId29"/>
    <p:sldId id="284" r:id="rId30"/>
    <p:sldId id="285" r:id="rId31"/>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48">
          <p15:clr>
            <a:srgbClr val="A4A3A4"/>
          </p15:clr>
        </p15:guide>
        <p15:guide id="2" orient="horz" pos="731">
          <p15:clr>
            <a:srgbClr val="A4A3A4"/>
          </p15:clr>
        </p15:guide>
        <p15:guide id="3" orient="horz" pos="3928">
          <p15:clr>
            <a:srgbClr val="A4A3A4"/>
          </p15:clr>
        </p15:guide>
        <p15:guide id="4" orient="horz" pos="3864">
          <p15:clr>
            <a:srgbClr val="A4A3A4"/>
          </p15:clr>
        </p15:guide>
        <p15:guide id="5" pos="416">
          <p15:clr>
            <a:srgbClr val="A4A3A4"/>
          </p15:clr>
        </p15:guide>
        <p15:guide id="6" pos="725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F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6314" autoAdjust="0"/>
  </p:normalViewPr>
  <p:slideViewPr>
    <p:cSldViewPr snapToGrid="0" showGuides="1">
      <p:cViewPr varScale="1">
        <p:scale>
          <a:sx n="106" d="100"/>
          <a:sy n="106" d="100"/>
        </p:scale>
        <p:origin x="1008" y="114"/>
      </p:cViewPr>
      <p:guideLst>
        <p:guide orient="horz" pos="648"/>
        <p:guide orient="horz" pos="731"/>
        <p:guide orient="horz" pos="3928"/>
        <p:guide orient="horz" pos="3864"/>
        <p:guide pos="416"/>
        <p:guide pos="7256"/>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BF209B-F2E6-49F8-BA67-54CDC44DA658}" type="datetimeFigureOut">
              <a:rPr lang="zh-CN" altLang="en-US" smtClean="0"/>
              <a:t>2023/3/13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7DC647-78E6-40AA-802A-40EB02972370}" type="slidenum">
              <a:rPr lang="zh-CN" altLang="en-US" smtClean="0"/>
              <a:t>‹#›</a:t>
            </a:fld>
            <a:endParaRPr lang="zh-CN" altLang="en-US"/>
          </a:p>
        </p:txBody>
      </p:sp>
    </p:spTree>
    <p:extLst>
      <p:ext uri="{BB962C8B-B14F-4D97-AF65-F5344CB8AC3E}">
        <p14:creationId xmlns:p14="http://schemas.microsoft.com/office/powerpoint/2010/main" val="4033144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B07DC647-78E6-40AA-802A-40EB02972370}" type="slidenum">
              <a:rPr lang="zh-CN" altLang="en-US" smtClean="0"/>
              <a:t>14</a:t>
            </a:fld>
            <a:endParaRPr lang="zh-CN" altLang="en-US"/>
          </a:p>
        </p:txBody>
      </p:sp>
    </p:spTree>
    <p:extLst>
      <p:ext uri="{BB962C8B-B14F-4D97-AF65-F5344CB8AC3E}">
        <p14:creationId xmlns:p14="http://schemas.microsoft.com/office/powerpoint/2010/main" val="1458784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901435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3_空白">
    <p:bg>
      <p:bgPr>
        <a:solidFill>
          <a:srgbClr val="F1F8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8FF5B73-386F-4357-B870-8F842E175693}" type="slidenum">
              <a:rPr lang="zh-CN" altLang="en-US" smtClean="0"/>
              <a:t>‹#›</a:t>
            </a:fld>
            <a:endParaRPr lang="zh-CN" altLang="en-US"/>
          </a:p>
        </p:txBody>
      </p:sp>
      <p:sp>
        <p:nvSpPr>
          <p:cNvPr id="5" name="椭圆 4"/>
          <p:cNvSpPr/>
          <p:nvPr userDrawn="1"/>
        </p:nvSpPr>
        <p:spPr>
          <a:xfrm>
            <a:off x="357188" y="234673"/>
            <a:ext cx="303212" cy="303212"/>
          </a:xfrm>
          <a:prstGeom prst="ellipse">
            <a:avLst/>
          </a:prstGeom>
          <a:gradFill>
            <a:gsLst>
              <a:gs pos="7000">
                <a:srgbClr val="9B81FC"/>
              </a:gs>
              <a:gs pos="36000">
                <a:srgbClr val="7E72F3"/>
              </a:gs>
              <a:gs pos="62000">
                <a:srgbClr val="5142CF"/>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userDrawn="1"/>
        </p:nvSpPr>
        <p:spPr>
          <a:xfrm>
            <a:off x="698500" y="201613"/>
            <a:ext cx="1587500" cy="369332"/>
          </a:xfrm>
          <a:prstGeom prst="rect">
            <a:avLst/>
          </a:prstGeom>
          <a:noFill/>
        </p:spPr>
        <p:txBody>
          <a:bodyPr wrap="square" rtlCol="0">
            <a:spAutoFit/>
          </a:bodyPr>
          <a:lstStyle/>
          <a:p>
            <a:r>
              <a:rPr lang="zh-CN" altLang="en-US"/>
              <a:t>网络电信诈骗</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4_空白">
    <p:bg>
      <p:bgPr>
        <a:solidFill>
          <a:srgbClr val="F1F8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8FF5B73-386F-4357-B870-8F842E175693}" type="slidenum">
              <a:rPr lang="zh-CN" altLang="en-US" smtClean="0"/>
              <a:t>‹#›</a:t>
            </a:fld>
            <a:endParaRPr lang="zh-CN" altLang="en-US"/>
          </a:p>
        </p:txBody>
      </p:sp>
      <p:sp>
        <p:nvSpPr>
          <p:cNvPr id="5" name="椭圆 4"/>
          <p:cNvSpPr/>
          <p:nvPr userDrawn="1"/>
        </p:nvSpPr>
        <p:spPr>
          <a:xfrm>
            <a:off x="357188" y="234673"/>
            <a:ext cx="303212" cy="303212"/>
          </a:xfrm>
          <a:prstGeom prst="ellipse">
            <a:avLst/>
          </a:prstGeom>
          <a:gradFill>
            <a:gsLst>
              <a:gs pos="7000">
                <a:srgbClr val="9B81FC"/>
              </a:gs>
              <a:gs pos="36000">
                <a:srgbClr val="7E72F3"/>
              </a:gs>
              <a:gs pos="62000">
                <a:srgbClr val="5142CF"/>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userDrawn="1"/>
        </p:nvSpPr>
        <p:spPr>
          <a:xfrm>
            <a:off x="698500" y="201613"/>
            <a:ext cx="1587500" cy="369332"/>
          </a:xfrm>
          <a:prstGeom prst="rect">
            <a:avLst/>
          </a:prstGeom>
          <a:noFill/>
        </p:spPr>
        <p:txBody>
          <a:bodyPr wrap="square" rtlCol="0">
            <a:spAutoFit/>
          </a:bodyPr>
          <a:lstStyle/>
          <a:p>
            <a:r>
              <a:rPr lang="zh-CN" altLang="en-US"/>
              <a:t>网聊交友</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0684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194574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882226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88999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331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242987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2266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904562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48248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16500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59672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1F8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8FF5B73-386F-4357-B870-8F842E17569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bg>
      <p:bgPr>
        <a:solidFill>
          <a:srgbClr val="F1F8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8FF5B73-386F-4357-B870-8F842E175693}" type="slidenum">
              <a:rPr lang="zh-CN" altLang="en-US" smtClean="0"/>
              <a:t>‹#›</a:t>
            </a:fld>
            <a:endParaRPr lang="zh-CN" altLang="en-US"/>
          </a:p>
        </p:txBody>
      </p:sp>
      <p:sp>
        <p:nvSpPr>
          <p:cNvPr id="5" name="椭圆 4"/>
          <p:cNvSpPr/>
          <p:nvPr userDrawn="1"/>
        </p:nvSpPr>
        <p:spPr>
          <a:xfrm>
            <a:off x="357188" y="234673"/>
            <a:ext cx="303212" cy="303212"/>
          </a:xfrm>
          <a:prstGeom prst="ellipse">
            <a:avLst/>
          </a:prstGeom>
          <a:gradFill>
            <a:gsLst>
              <a:gs pos="7000">
                <a:srgbClr val="9B81FC"/>
              </a:gs>
              <a:gs pos="36000">
                <a:srgbClr val="7E72F3"/>
              </a:gs>
              <a:gs pos="62000">
                <a:srgbClr val="5142CF"/>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userDrawn="1"/>
        </p:nvSpPr>
        <p:spPr>
          <a:xfrm>
            <a:off x="698500" y="201613"/>
            <a:ext cx="1143000" cy="369332"/>
          </a:xfrm>
          <a:prstGeom prst="rect">
            <a:avLst/>
          </a:prstGeom>
          <a:noFill/>
        </p:spPr>
        <p:txBody>
          <a:bodyPr wrap="square" rtlCol="0">
            <a:spAutoFit/>
          </a:bodyPr>
          <a:lstStyle/>
          <a:p>
            <a:r>
              <a:rPr lang="zh-CN" altLang="en-US"/>
              <a:t>校园贷款</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空白">
    <p:bg>
      <p:bgPr>
        <a:solidFill>
          <a:srgbClr val="F1F8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BEF54F-75CD-4421-90FC-EE3A14A6E56B}" type="datetimeFigureOut">
              <a:rPr lang="zh-CN" altLang="en-US" smtClean="0"/>
              <a:t>2023/3/12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8FF5B73-386F-4357-B870-8F842E175693}" type="slidenum">
              <a:rPr lang="zh-CN" altLang="en-US" smtClean="0"/>
              <a:t>‹#›</a:t>
            </a:fld>
            <a:endParaRPr lang="zh-CN" altLang="en-US"/>
          </a:p>
        </p:txBody>
      </p:sp>
      <p:sp>
        <p:nvSpPr>
          <p:cNvPr id="5" name="椭圆 4"/>
          <p:cNvSpPr/>
          <p:nvPr userDrawn="1"/>
        </p:nvSpPr>
        <p:spPr>
          <a:xfrm>
            <a:off x="357188" y="234673"/>
            <a:ext cx="303212" cy="303212"/>
          </a:xfrm>
          <a:prstGeom prst="ellipse">
            <a:avLst/>
          </a:prstGeom>
          <a:gradFill>
            <a:gsLst>
              <a:gs pos="7000">
                <a:srgbClr val="9B81FC"/>
              </a:gs>
              <a:gs pos="36000">
                <a:srgbClr val="7E72F3"/>
              </a:gs>
              <a:gs pos="62000">
                <a:srgbClr val="5142CF"/>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userDrawn="1"/>
        </p:nvSpPr>
        <p:spPr>
          <a:xfrm>
            <a:off x="698500" y="201613"/>
            <a:ext cx="1143000" cy="369332"/>
          </a:xfrm>
          <a:prstGeom prst="rect">
            <a:avLst/>
          </a:prstGeom>
          <a:noFill/>
        </p:spPr>
        <p:txBody>
          <a:bodyPr wrap="square" rtlCol="0">
            <a:spAutoFit/>
          </a:bodyPr>
          <a:lstStyle/>
          <a:p>
            <a:r>
              <a:rPr lang="zh-CN" altLang="en-US"/>
              <a:t>网络购物</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EF54F-75CD-4421-90FC-EE3A14A6E56B}" type="datetimeFigureOut">
              <a:rPr lang="zh-CN" altLang="en-US" smtClean="0"/>
              <a:t>2023/3/12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FF5B73-386F-4357-B870-8F842E175693}" type="slidenum">
              <a:rPr lang="zh-CN" altLang="en-US" smtClean="0"/>
              <a:t>‹#›</a:t>
            </a:fld>
            <a:endParaRPr lang="zh-CN" altLang="en-US"/>
          </a:p>
        </p:txBody>
      </p:sp>
      <p:pic>
        <p:nvPicPr>
          <p:cNvPr id="7" name="图片 1073743875" descr="学科网 zxxk.com"/>
          <p:cNvPicPr>
            <a:picLocks noChangeAspect="1"/>
          </p:cNvPicPr>
          <p:nvPr/>
        </p:nvPicPr>
        <p:blipFill>
          <a:blip r:link="rId1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1074278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1F8FF"/>
        </a:solidFill>
        <a:effectLst/>
      </p:bgPr>
    </p:bg>
    <p:spTree>
      <p:nvGrpSpPr>
        <p:cNvPr id="1" name=""/>
        <p:cNvGrpSpPr/>
        <p:nvPr/>
      </p:nvGrpSpPr>
      <p:grpSpPr>
        <a:xfrm>
          <a:off x="0" y="0"/>
          <a:ext cx="0" cy="0"/>
          <a:chOff x="0" y="0"/>
          <a:chExt cx="0" cy="0"/>
        </a:xfrm>
      </p:grpSpPr>
      <p:sp>
        <p:nvSpPr>
          <p:cNvPr id="5" name="任意多边形: 形状 4"/>
          <p:cNvSpPr/>
          <p:nvPr/>
        </p:nvSpPr>
        <p:spPr>
          <a:xfrm>
            <a:off x="5372100" y="-257176"/>
            <a:ext cx="7015163" cy="7286625"/>
          </a:xfrm>
          <a:custGeom>
            <a:avLst/>
            <a:gdLst>
              <a:gd name="connsiteX0" fmla="*/ 3314700 w 6215063"/>
              <a:gd name="connsiteY0" fmla="*/ 114300 h 7258050"/>
              <a:gd name="connsiteX1" fmla="*/ 3414713 w 6215063"/>
              <a:gd name="connsiteY1" fmla="*/ 0 h 7258050"/>
              <a:gd name="connsiteX2" fmla="*/ 2171700 w 6215063"/>
              <a:gd name="connsiteY2" fmla="*/ 2928938 h 7258050"/>
              <a:gd name="connsiteX3" fmla="*/ 0 w 6215063"/>
              <a:gd name="connsiteY3" fmla="*/ 7258050 h 7258050"/>
              <a:gd name="connsiteX4" fmla="*/ 6215063 w 6215063"/>
              <a:gd name="connsiteY4" fmla="*/ 7200900 h 7258050"/>
              <a:gd name="connsiteX5" fmla="*/ 6200775 w 6215063"/>
              <a:gd name="connsiteY5" fmla="*/ 28575 h 7258050"/>
              <a:gd name="connsiteX6" fmla="*/ 3314700 w 6215063"/>
              <a:gd name="connsiteY6" fmla="*/ 114300 h 7258050"/>
              <a:gd name="connsiteX0-1" fmla="*/ 3314700 w 6215063"/>
              <a:gd name="connsiteY0-2" fmla="*/ 114300 h 7258050"/>
              <a:gd name="connsiteX1-3" fmla="*/ 3414713 w 6215063"/>
              <a:gd name="connsiteY1-4" fmla="*/ 0 h 7258050"/>
              <a:gd name="connsiteX2-5" fmla="*/ 2400300 w 6215063"/>
              <a:gd name="connsiteY2-6" fmla="*/ 3086100 h 7258050"/>
              <a:gd name="connsiteX3-7" fmla="*/ 0 w 6215063"/>
              <a:gd name="connsiteY3-8" fmla="*/ 7258050 h 7258050"/>
              <a:gd name="connsiteX4-9" fmla="*/ 6215063 w 6215063"/>
              <a:gd name="connsiteY4-10" fmla="*/ 7200900 h 7258050"/>
              <a:gd name="connsiteX5-11" fmla="*/ 6200775 w 6215063"/>
              <a:gd name="connsiteY5-12" fmla="*/ 28575 h 7258050"/>
              <a:gd name="connsiteX6-13" fmla="*/ 3314700 w 6215063"/>
              <a:gd name="connsiteY6-14" fmla="*/ 114300 h 7258050"/>
              <a:gd name="connsiteX0-15" fmla="*/ 3314700 w 6215063"/>
              <a:gd name="connsiteY0-16" fmla="*/ 114300 h 7258050"/>
              <a:gd name="connsiteX1-17" fmla="*/ 3414713 w 6215063"/>
              <a:gd name="connsiteY1-18" fmla="*/ 0 h 7258050"/>
              <a:gd name="connsiteX2-19" fmla="*/ 2400300 w 6215063"/>
              <a:gd name="connsiteY2-20" fmla="*/ 3086100 h 7258050"/>
              <a:gd name="connsiteX3-21" fmla="*/ 0 w 6215063"/>
              <a:gd name="connsiteY3-22" fmla="*/ 7258050 h 7258050"/>
              <a:gd name="connsiteX4-23" fmla="*/ 6215063 w 6215063"/>
              <a:gd name="connsiteY4-24" fmla="*/ 7200900 h 7258050"/>
              <a:gd name="connsiteX5-25" fmla="*/ 6200775 w 6215063"/>
              <a:gd name="connsiteY5-26" fmla="*/ 28575 h 7258050"/>
              <a:gd name="connsiteX6-27" fmla="*/ 3314700 w 6215063"/>
              <a:gd name="connsiteY6-28" fmla="*/ 114300 h 7258050"/>
              <a:gd name="connsiteX0-29" fmla="*/ 3786188 w 6215063"/>
              <a:gd name="connsiteY0-30" fmla="*/ 0 h 7286625"/>
              <a:gd name="connsiteX1-31" fmla="*/ 3414713 w 6215063"/>
              <a:gd name="connsiteY1-32" fmla="*/ 28575 h 7286625"/>
              <a:gd name="connsiteX2-33" fmla="*/ 2400300 w 6215063"/>
              <a:gd name="connsiteY2-34" fmla="*/ 3114675 h 7286625"/>
              <a:gd name="connsiteX3-35" fmla="*/ 0 w 6215063"/>
              <a:gd name="connsiteY3-36" fmla="*/ 7286625 h 7286625"/>
              <a:gd name="connsiteX4-37" fmla="*/ 6215063 w 6215063"/>
              <a:gd name="connsiteY4-38" fmla="*/ 7229475 h 7286625"/>
              <a:gd name="connsiteX5-39" fmla="*/ 6200775 w 6215063"/>
              <a:gd name="connsiteY5-40" fmla="*/ 57150 h 7286625"/>
              <a:gd name="connsiteX6-41" fmla="*/ 3786188 w 6215063"/>
              <a:gd name="connsiteY6-42" fmla="*/ 0 h 7286625"/>
              <a:gd name="connsiteX0-43" fmla="*/ 3786188 w 6215063"/>
              <a:gd name="connsiteY0-44" fmla="*/ 0 h 7286625"/>
              <a:gd name="connsiteX1-45" fmla="*/ 3414713 w 6215063"/>
              <a:gd name="connsiteY1-46" fmla="*/ 28575 h 7286625"/>
              <a:gd name="connsiteX2-47" fmla="*/ 2400300 w 6215063"/>
              <a:gd name="connsiteY2-48" fmla="*/ 3114675 h 7286625"/>
              <a:gd name="connsiteX3-49" fmla="*/ 0 w 6215063"/>
              <a:gd name="connsiteY3-50" fmla="*/ 7286625 h 7286625"/>
              <a:gd name="connsiteX4-51" fmla="*/ 6215063 w 6215063"/>
              <a:gd name="connsiteY4-52" fmla="*/ 7229475 h 7286625"/>
              <a:gd name="connsiteX5-53" fmla="*/ 6200775 w 6215063"/>
              <a:gd name="connsiteY5-54" fmla="*/ 57150 h 7286625"/>
              <a:gd name="connsiteX6-55" fmla="*/ 3786188 w 6215063"/>
              <a:gd name="connsiteY6-56" fmla="*/ 0 h 7286625"/>
              <a:gd name="connsiteX0-57" fmla="*/ 3786188 w 6215063"/>
              <a:gd name="connsiteY0-58" fmla="*/ 0 h 7286625"/>
              <a:gd name="connsiteX1-59" fmla="*/ 3414713 w 6215063"/>
              <a:gd name="connsiteY1-60" fmla="*/ 28575 h 7286625"/>
              <a:gd name="connsiteX2-61" fmla="*/ 2400300 w 6215063"/>
              <a:gd name="connsiteY2-62" fmla="*/ 3114675 h 7286625"/>
              <a:gd name="connsiteX3-63" fmla="*/ 0 w 6215063"/>
              <a:gd name="connsiteY3-64" fmla="*/ 7286625 h 7286625"/>
              <a:gd name="connsiteX4-65" fmla="*/ 6215063 w 6215063"/>
              <a:gd name="connsiteY4-66" fmla="*/ 7229475 h 7286625"/>
              <a:gd name="connsiteX5-67" fmla="*/ 6200775 w 6215063"/>
              <a:gd name="connsiteY5-68" fmla="*/ 57150 h 7286625"/>
              <a:gd name="connsiteX6-69" fmla="*/ 3786188 w 6215063"/>
              <a:gd name="connsiteY6-70" fmla="*/ 0 h 7286625"/>
              <a:gd name="connsiteX0-71" fmla="*/ 3786188 w 6215063"/>
              <a:gd name="connsiteY0-72" fmla="*/ 0 h 7286625"/>
              <a:gd name="connsiteX1-73" fmla="*/ 3414713 w 6215063"/>
              <a:gd name="connsiteY1-74" fmla="*/ 28575 h 7286625"/>
              <a:gd name="connsiteX2-75" fmla="*/ 2400300 w 6215063"/>
              <a:gd name="connsiteY2-76" fmla="*/ 3114675 h 7286625"/>
              <a:gd name="connsiteX3-77" fmla="*/ 0 w 6215063"/>
              <a:gd name="connsiteY3-78" fmla="*/ 7286625 h 7286625"/>
              <a:gd name="connsiteX4-79" fmla="*/ 6215063 w 6215063"/>
              <a:gd name="connsiteY4-80" fmla="*/ 7229475 h 7286625"/>
              <a:gd name="connsiteX5-81" fmla="*/ 6200775 w 6215063"/>
              <a:gd name="connsiteY5-82" fmla="*/ 57150 h 7286625"/>
              <a:gd name="connsiteX6-83" fmla="*/ 3786188 w 6215063"/>
              <a:gd name="connsiteY6-84" fmla="*/ 0 h 7286625"/>
              <a:gd name="connsiteX0-85" fmla="*/ 3786188 w 6215063"/>
              <a:gd name="connsiteY0-86" fmla="*/ 0 h 7286625"/>
              <a:gd name="connsiteX1-87" fmla="*/ 3414713 w 6215063"/>
              <a:gd name="connsiteY1-88" fmla="*/ 28575 h 7286625"/>
              <a:gd name="connsiteX2-89" fmla="*/ 2400300 w 6215063"/>
              <a:gd name="connsiteY2-90" fmla="*/ 3114675 h 7286625"/>
              <a:gd name="connsiteX3-91" fmla="*/ 0 w 6215063"/>
              <a:gd name="connsiteY3-92" fmla="*/ 7286625 h 7286625"/>
              <a:gd name="connsiteX4-93" fmla="*/ 6215063 w 6215063"/>
              <a:gd name="connsiteY4-94" fmla="*/ 7229475 h 7286625"/>
              <a:gd name="connsiteX5-95" fmla="*/ 6200775 w 6215063"/>
              <a:gd name="connsiteY5-96" fmla="*/ 57150 h 7286625"/>
              <a:gd name="connsiteX6-97" fmla="*/ 3786188 w 6215063"/>
              <a:gd name="connsiteY6-98" fmla="*/ 0 h 728662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6215063" h="7286625">
                <a:moveTo>
                  <a:pt x="3786188" y="0"/>
                </a:moveTo>
                <a:lnTo>
                  <a:pt x="3414713" y="28575"/>
                </a:lnTo>
                <a:cubicBezTo>
                  <a:pt x="2647950" y="642938"/>
                  <a:pt x="1964060" y="1347334"/>
                  <a:pt x="2400300" y="3114675"/>
                </a:cubicBezTo>
                <a:cubicBezTo>
                  <a:pt x="3443288" y="5976937"/>
                  <a:pt x="871537" y="6624637"/>
                  <a:pt x="0" y="7286625"/>
                </a:cubicBezTo>
                <a:lnTo>
                  <a:pt x="6215063" y="7229475"/>
                </a:lnTo>
                <a:cubicBezTo>
                  <a:pt x="6210300" y="4838700"/>
                  <a:pt x="6205538" y="2447925"/>
                  <a:pt x="6200775" y="57150"/>
                </a:cubicBezTo>
                <a:lnTo>
                  <a:pt x="3786188" y="0"/>
                </a:lnTo>
                <a:close/>
              </a:path>
            </a:pathLst>
          </a:custGeom>
          <a:solidFill>
            <a:srgbClr val="D4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形状 6"/>
          <p:cNvSpPr/>
          <p:nvPr/>
        </p:nvSpPr>
        <p:spPr>
          <a:xfrm>
            <a:off x="9985829" y="4862286"/>
            <a:ext cx="2510971" cy="2235200"/>
          </a:xfrm>
          <a:custGeom>
            <a:avLst/>
            <a:gdLst>
              <a:gd name="connsiteX0" fmla="*/ 2452914 w 2510971"/>
              <a:gd name="connsiteY0" fmla="*/ 0 h 2235200"/>
              <a:gd name="connsiteX1" fmla="*/ 0 w 2510971"/>
              <a:gd name="connsiteY1" fmla="*/ 2235200 h 2235200"/>
              <a:gd name="connsiteX2" fmla="*/ 2510971 w 2510971"/>
              <a:gd name="connsiteY2" fmla="*/ 2206171 h 2235200"/>
              <a:gd name="connsiteX3" fmla="*/ 2452914 w 2510971"/>
              <a:gd name="connsiteY3" fmla="*/ 0 h 2235200"/>
              <a:gd name="connsiteX0-1" fmla="*/ 2452914 w 2510971"/>
              <a:gd name="connsiteY0-2" fmla="*/ 0 h 2235200"/>
              <a:gd name="connsiteX1-3" fmla="*/ 0 w 2510971"/>
              <a:gd name="connsiteY1-4" fmla="*/ 2235200 h 2235200"/>
              <a:gd name="connsiteX2-5" fmla="*/ 2510971 w 2510971"/>
              <a:gd name="connsiteY2-6" fmla="*/ 2206171 h 2235200"/>
              <a:gd name="connsiteX3-7" fmla="*/ 2452914 w 2510971"/>
              <a:gd name="connsiteY3-8" fmla="*/ 0 h 2235200"/>
              <a:gd name="connsiteX0-9" fmla="*/ 2452914 w 2510971"/>
              <a:gd name="connsiteY0-10" fmla="*/ 0 h 2235200"/>
              <a:gd name="connsiteX1-11" fmla="*/ 0 w 2510971"/>
              <a:gd name="connsiteY1-12" fmla="*/ 2235200 h 2235200"/>
              <a:gd name="connsiteX2-13" fmla="*/ 2510971 w 2510971"/>
              <a:gd name="connsiteY2-14" fmla="*/ 2206171 h 2235200"/>
              <a:gd name="connsiteX3-15" fmla="*/ 2452914 w 2510971"/>
              <a:gd name="connsiteY3-16" fmla="*/ 0 h 2235200"/>
            </a:gdLst>
            <a:ahLst/>
            <a:cxnLst>
              <a:cxn ang="0">
                <a:pos x="connsiteX0-1" y="connsiteY0-2"/>
              </a:cxn>
              <a:cxn ang="0">
                <a:pos x="connsiteX1-3" y="connsiteY1-4"/>
              </a:cxn>
              <a:cxn ang="0">
                <a:pos x="connsiteX2-5" y="connsiteY2-6"/>
              </a:cxn>
              <a:cxn ang="0">
                <a:pos x="connsiteX3-7" y="connsiteY3-8"/>
              </a:cxn>
            </a:cxnLst>
            <a:rect l="l" t="t" r="r" b="b"/>
            <a:pathLst>
              <a:path w="2510971" h="2235200">
                <a:moveTo>
                  <a:pt x="2452914" y="0"/>
                </a:moveTo>
                <a:cubicBezTo>
                  <a:pt x="1548190" y="1557867"/>
                  <a:pt x="1136952" y="1635276"/>
                  <a:pt x="0" y="2235200"/>
                </a:cubicBezTo>
                <a:lnTo>
                  <a:pt x="2510971" y="2206171"/>
                </a:lnTo>
                <a:lnTo>
                  <a:pt x="2452914" y="0"/>
                </a:lnTo>
                <a:close/>
              </a:path>
            </a:pathLst>
          </a:custGeom>
          <a:solidFill>
            <a:srgbClr val="C3E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nvSpPr>
        <p:spPr>
          <a:xfrm>
            <a:off x="11029950" y="3714750"/>
            <a:ext cx="1828800" cy="3486150"/>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形状 10"/>
          <p:cNvSpPr/>
          <p:nvPr/>
        </p:nvSpPr>
        <p:spPr>
          <a:xfrm rot="12062380">
            <a:off x="-1166164" y="-756329"/>
            <a:ext cx="1828800" cy="3486150"/>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6304983" y="5791819"/>
            <a:ext cx="915988" cy="915988"/>
          </a:xfrm>
          <a:prstGeom prst="ellipse">
            <a:avLst/>
          </a:prstGeom>
          <a:gradFill>
            <a:gsLst>
              <a:gs pos="0">
                <a:srgbClr val="C8E2FD"/>
              </a:gs>
              <a:gs pos="30000">
                <a:srgbClr val="CCE4FC"/>
              </a:gs>
              <a:gs pos="54000">
                <a:srgbClr val="DAEBFC"/>
              </a:gs>
              <a:gs pos="71000">
                <a:srgbClr val="E9F3FC"/>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7348929" y="1669711"/>
            <a:ext cx="726393" cy="726393"/>
          </a:xfrm>
          <a:prstGeom prst="ellipse">
            <a:avLst/>
          </a:prstGeom>
          <a:gradFill>
            <a:gsLst>
              <a:gs pos="0">
                <a:srgbClr val="C8E2FD"/>
              </a:gs>
              <a:gs pos="30000">
                <a:srgbClr val="CCE4FC"/>
              </a:gs>
              <a:gs pos="54000">
                <a:srgbClr val="DAEBFC"/>
              </a:gs>
              <a:gs pos="71000">
                <a:srgbClr val="E9F3FC"/>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rot="351562">
            <a:off x="9259436" y="185399"/>
            <a:ext cx="334507" cy="334507"/>
          </a:xfrm>
          <a:prstGeom prst="ellipse">
            <a:avLst/>
          </a:prstGeom>
          <a:gradFill>
            <a:gsLst>
              <a:gs pos="46000">
                <a:srgbClr val="A8CBFD"/>
              </a:gs>
              <a:gs pos="13000">
                <a:srgbClr val="DAEBFC"/>
              </a:gs>
              <a:gs pos="62000">
                <a:srgbClr val="89BFFE"/>
              </a:gs>
              <a:gs pos="78000">
                <a:srgbClr val="76AAFE"/>
              </a:gs>
              <a:gs pos="100000">
                <a:srgbClr val="6A9EFE"/>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rot="1544642">
            <a:off x="445305" y="5925648"/>
            <a:ext cx="669916" cy="669916"/>
          </a:xfrm>
          <a:prstGeom prst="ellipse">
            <a:avLst/>
          </a:prstGeom>
          <a:gradFill>
            <a:gsLst>
              <a:gs pos="46000">
                <a:srgbClr val="A8CBFD"/>
              </a:gs>
              <a:gs pos="13000">
                <a:srgbClr val="DAEBFC"/>
              </a:gs>
              <a:gs pos="62000">
                <a:srgbClr val="89BFFE"/>
              </a:gs>
              <a:gs pos="78000">
                <a:srgbClr val="76AAFE"/>
              </a:gs>
              <a:gs pos="100000">
                <a:srgbClr val="6A9EFE"/>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6006499" y="1706962"/>
            <a:ext cx="5746363" cy="3679484"/>
          </a:xfrm>
          <a:prstGeom prst="rect">
            <a:avLst/>
          </a:prstGeom>
        </p:spPr>
      </p:pic>
      <p:grpSp>
        <p:nvGrpSpPr>
          <p:cNvPr id="22" name="组合 21"/>
          <p:cNvGrpSpPr/>
          <p:nvPr/>
        </p:nvGrpSpPr>
        <p:grpSpPr>
          <a:xfrm>
            <a:off x="1028913" y="1440285"/>
            <a:ext cx="6847357" cy="1973011"/>
            <a:chOff x="1273387" y="1867268"/>
            <a:chExt cx="6847357" cy="1973011"/>
          </a:xfrm>
        </p:grpSpPr>
        <p:sp>
          <p:nvSpPr>
            <p:cNvPr id="20" name="文本框 19"/>
            <p:cNvSpPr txBox="1"/>
            <p:nvPr/>
          </p:nvSpPr>
          <p:spPr>
            <a:xfrm>
              <a:off x="1300451" y="1901287"/>
              <a:ext cx="6820293" cy="1938992"/>
            </a:xfrm>
            <a:prstGeom prst="rect">
              <a:avLst/>
            </a:prstGeom>
            <a:noFill/>
          </p:spPr>
          <p:txBody>
            <a:bodyPr wrap="square" rtlCol="0">
              <a:spAutoFit/>
            </a:bodyPr>
            <a:lstStyle/>
            <a:p>
              <a:r>
                <a:rPr lang="zh-CN" altLang="en-US" sz="6000">
                  <a:solidFill>
                    <a:srgbClr val="031B61"/>
                  </a:solidFill>
                  <a:latin typeface="思源黑体 Heavy" panose="020B0A00000000000000" pitchFamily="34" charset="-122"/>
                  <a:ea typeface="思源黑体 Heavy" panose="020B0A00000000000000" pitchFamily="34" charset="-122"/>
                </a:rPr>
                <a:t>校园网络安全 </a:t>
              </a:r>
              <a:endParaRPr lang="en-US" altLang="zh-CN" sz="6000">
                <a:solidFill>
                  <a:srgbClr val="031B61"/>
                </a:solidFill>
                <a:latin typeface="思源黑体 Heavy" panose="020B0A00000000000000" pitchFamily="34" charset="-122"/>
                <a:ea typeface="思源黑体 Heavy" panose="020B0A00000000000000" pitchFamily="34" charset="-122"/>
              </a:endParaRPr>
            </a:p>
            <a:p>
              <a:r>
                <a:rPr lang="zh-CN" altLang="en-US" sz="6000">
                  <a:solidFill>
                    <a:srgbClr val="031B61"/>
                  </a:solidFill>
                  <a:latin typeface="思源黑体 Heavy" panose="020B0A00000000000000" pitchFamily="34" charset="-122"/>
                  <a:ea typeface="思源黑体 Heavy" panose="020B0A00000000000000" pitchFamily="34" charset="-122"/>
                </a:rPr>
                <a:t>主题班会</a:t>
              </a:r>
            </a:p>
          </p:txBody>
        </p:sp>
        <p:sp>
          <p:nvSpPr>
            <p:cNvPr id="21" name="文本框 20"/>
            <p:cNvSpPr txBox="1"/>
            <p:nvPr/>
          </p:nvSpPr>
          <p:spPr>
            <a:xfrm>
              <a:off x="1295159" y="1889042"/>
              <a:ext cx="5923142" cy="1938992"/>
            </a:xfrm>
            <a:prstGeom prst="rect">
              <a:avLst/>
            </a:prstGeom>
            <a:noFill/>
          </p:spPr>
          <p:txBody>
            <a:bodyPr wrap="square" rtlCol="0">
              <a:spAutoFit/>
            </a:bodyPr>
            <a:lstStyle/>
            <a:p>
              <a:r>
                <a:rPr lang="zh-CN" altLang="en-US" sz="6000">
                  <a:solidFill>
                    <a:schemeClr val="bg1"/>
                  </a:solidFill>
                  <a:latin typeface="思源黑体 Heavy" panose="020B0A00000000000000" pitchFamily="34" charset="-122"/>
                  <a:ea typeface="思源黑体 Heavy" panose="020B0A00000000000000" pitchFamily="34" charset="-122"/>
                </a:rPr>
                <a:t>校园网络安全</a:t>
              </a:r>
              <a:endParaRPr lang="en-US" altLang="zh-CN" sz="6000">
                <a:solidFill>
                  <a:schemeClr val="bg1"/>
                </a:solidFill>
                <a:latin typeface="思源黑体 Heavy" panose="020B0A00000000000000" pitchFamily="34" charset="-122"/>
                <a:ea typeface="思源黑体 Heavy" panose="020B0A00000000000000" pitchFamily="34" charset="-122"/>
              </a:endParaRPr>
            </a:p>
            <a:p>
              <a:r>
                <a:rPr lang="zh-CN" altLang="en-US" sz="6000">
                  <a:solidFill>
                    <a:schemeClr val="bg1"/>
                  </a:solidFill>
                  <a:latin typeface="思源黑体 Heavy" panose="020B0A00000000000000" pitchFamily="34" charset="-122"/>
                  <a:ea typeface="思源黑体 Heavy" panose="020B0A00000000000000" pitchFamily="34" charset="-122"/>
                </a:rPr>
                <a:t>主题班会</a:t>
              </a:r>
            </a:p>
          </p:txBody>
        </p:sp>
        <p:sp>
          <p:nvSpPr>
            <p:cNvPr id="18" name="文本框 17"/>
            <p:cNvSpPr txBox="1"/>
            <p:nvPr/>
          </p:nvSpPr>
          <p:spPr>
            <a:xfrm>
              <a:off x="1273387" y="1867268"/>
              <a:ext cx="4833257" cy="1938992"/>
            </a:xfrm>
            <a:prstGeom prst="rect">
              <a:avLst/>
            </a:prstGeom>
            <a:noFill/>
          </p:spPr>
          <p:txBody>
            <a:bodyPr wrap="square" rtlCol="0">
              <a:spAutoFit/>
            </a:bodyPr>
            <a:lstStyle/>
            <a:p>
              <a:r>
                <a:rPr lang="zh-CN" altLang="en-US" sz="6000" dirty="0">
                  <a:solidFill>
                    <a:srgbClr val="0152BB"/>
                  </a:solidFill>
                  <a:latin typeface="思源黑体 Heavy" panose="020B0A00000000000000" pitchFamily="34" charset="-122"/>
                  <a:ea typeface="思源黑体 Heavy" panose="020B0A00000000000000" pitchFamily="34" charset="-122"/>
                </a:rPr>
                <a:t>校园网络安全主题班会</a:t>
              </a:r>
            </a:p>
          </p:txBody>
        </p:sp>
      </p:grpSp>
      <p:cxnSp>
        <p:nvCxnSpPr>
          <p:cNvPr id="26" name="直接连接符 25"/>
          <p:cNvCxnSpPr/>
          <p:nvPr/>
        </p:nvCxnSpPr>
        <p:spPr>
          <a:xfrm>
            <a:off x="1166800" y="3927613"/>
            <a:ext cx="4278326" cy="0"/>
          </a:xfrm>
          <a:prstGeom prst="line">
            <a:avLst/>
          </a:prstGeom>
          <a:ln w="127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3" presetClass="entr" presetSubtype="16"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plus(in)">
                                      <p:cBhvr>
                                        <p:cTn id="7" dur="2000"/>
                                        <p:tgtEl>
                                          <p:spTgt spid="22"/>
                                        </p:tgtEl>
                                      </p:cBhvr>
                                    </p:animEffect>
                                  </p:childTnLst>
                                </p:cTn>
                              </p:par>
                            </p:childTnLst>
                          </p:cTn>
                        </p:par>
                        <p:par>
                          <p:cTn id="8" fill="hold" nodeType="afterGroup">
                            <p:stCondLst>
                              <p:cond delay="2000"/>
                            </p:stCondLst>
                            <p:childTnLst>
                              <p:par>
                                <p:cTn id="9" presetID="22" presetClass="entr" presetSubtype="4"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down)">
                                      <p:cBhvr>
                                        <p:cTn id="1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67594" y="2531417"/>
            <a:ext cx="5500688" cy="2536528"/>
          </a:xfrm>
          <a:prstGeom prst="rect">
            <a:avLst/>
          </a:prstGeom>
          <a:noFill/>
        </p:spPr>
        <p:txBody>
          <a:bodyPr wrap="square" rtlCol="0">
            <a:spAutoFit/>
          </a:bodyPr>
          <a:lstStyle/>
          <a:p>
            <a:pPr>
              <a:lnSpc>
                <a:spcPct val="150000"/>
              </a:lnSpc>
            </a:pPr>
            <a:r>
              <a:rPr lang="zh-CN" altLang="en-US" dirty="0">
                <a:solidFill>
                  <a:schemeClr val="bg2">
                    <a:lumMod val="10000"/>
                  </a:schemeClr>
                </a:solidFill>
                <a:latin typeface="+mn-ea"/>
              </a:rPr>
              <a:t>犯罪分子往往通过低价销售作为诱饵，在网络论坛、虚假网站、知名购物网站上吸引被害人点击事先制作的虚假链接或QQ信息窗口。</a:t>
            </a:r>
            <a:endParaRPr lang="en-US" altLang="zh-CN" dirty="0">
              <a:solidFill>
                <a:schemeClr val="bg2">
                  <a:lumMod val="10000"/>
                </a:schemeClr>
              </a:solidFill>
              <a:latin typeface="+mn-ea"/>
            </a:endParaRPr>
          </a:p>
          <a:p>
            <a:pPr>
              <a:lnSpc>
                <a:spcPct val="150000"/>
              </a:lnSpc>
            </a:pPr>
            <a:r>
              <a:rPr lang="zh-CN" altLang="en-US" dirty="0">
                <a:solidFill>
                  <a:schemeClr val="bg2">
                    <a:lumMod val="10000"/>
                  </a:schemeClr>
                </a:solidFill>
                <a:latin typeface="+mn-ea"/>
              </a:rPr>
              <a:t>此类诈骗涉及网购服饰、机票、电话卡、网上手机充值、充值虚拟游戏卡等形式，涵盖了校园生活中的方方面面。</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6711155" y="1939131"/>
            <a:ext cx="4400551" cy="338613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560513" y="2029058"/>
            <a:ext cx="3586163" cy="400110"/>
          </a:xfrm>
          <a:prstGeom prst="rect">
            <a:avLst/>
          </a:prstGeom>
          <a:noFill/>
        </p:spPr>
        <p:txBody>
          <a:bodyPr wrap="square" rtlCol="0">
            <a:spAutoFit/>
          </a:bodyPr>
          <a:lstStyle/>
          <a:p>
            <a:pPr marL="342900" indent="-342900">
              <a:buFont typeface="Wingdings" panose="05000000000000000000" pitchFamily="2" charset="2"/>
              <a:buChar char="Ø"/>
            </a:pPr>
            <a:r>
              <a:rPr lang="zh-CN" altLang="en-US" sz="2000">
                <a:latin typeface="+mj-ea"/>
                <a:ea typeface="+mj-ea"/>
              </a:rPr>
              <a:t>一分钱订单设下的陷阱</a:t>
            </a:r>
          </a:p>
        </p:txBody>
      </p:sp>
      <p:sp>
        <p:nvSpPr>
          <p:cNvPr id="3" name="文本框 2"/>
          <p:cNvSpPr txBox="1"/>
          <p:nvPr/>
        </p:nvSpPr>
        <p:spPr>
          <a:xfrm>
            <a:off x="1560513" y="2689605"/>
            <a:ext cx="9058275" cy="1290033"/>
          </a:xfrm>
          <a:prstGeom prst="rect">
            <a:avLst/>
          </a:prstGeom>
          <a:noFill/>
        </p:spPr>
        <p:txBody>
          <a:bodyPr wrap="square" rtlCol="0">
            <a:spAutoFit/>
          </a:bodyPr>
          <a:lstStyle/>
          <a:p>
            <a:pPr>
              <a:lnSpc>
                <a:spcPct val="150000"/>
              </a:lnSpc>
            </a:pPr>
            <a:r>
              <a:rPr lang="zh-CN" altLang="en-US" dirty="0">
                <a:solidFill>
                  <a:schemeClr val="bg2">
                    <a:lumMod val="10000"/>
                  </a:schemeClr>
                </a:solidFill>
              </a:rPr>
              <a:t>张先生在网上买书时，卖家要求他进入一个“新世纪购物网站”，下载一个</a:t>
            </a:r>
            <a:r>
              <a:rPr lang="en-US" altLang="zh-CN" dirty="0">
                <a:solidFill>
                  <a:schemeClr val="bg2">
                    <a:lumMod val="10000"/>
                  </a:schemeClr>
                </a:solidFill>
              </a:rPr>
              <a:t>1</a:t>
            </a:r>
            <a:r>
              <a:rPr lang="zh-CN" altLang="en-US" dirty="0">
                <a:solidFill>
                  <a:schemeClr val="bg2">
                    <a:lumMod val="10000"/>
                  </a:schemeClr>
                </a:solidFill>
              </a:rPr>
              <a:t>分钱的订单。 网民张先生我按照订单的要求就把银行卡号和密码都输进去，但过了很长一段时间还是没看到书，然后到银行查账，发现卡上的一万多块钱都没了。 </a:t>
            </a:r>
          </a:p>
        </p:txBody>
      </p:sp>
      <p:cxnSp>
        <p:nvCxnSpPr>
          <p:cNvPr id="5" name="直接连接符 4"/>
          <p:cNvCxnSpPr/>
          <p:nvPr/>
        </p:nvCxnSpPr>
        <p:spPr>
          <a:xfrm>
            <a:off x="1684335" y="4175070"/>
            <a:ext cx="8705853"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560513" y="4360807"/>
            <a:ext cx="9058275" cy="874535"/>
          </a:xfrm>
          <a:prstGeom prst="rect">
            <a:avLst/>
          </a:prstGeom>
          <a:noFill/>
        </p:spPr>
        <p:txBody>
          <a:bodyPr wrap="square" rtlCol="0">
            <a:spAutoFit/>
          </a:bodyPr>
          <a:lstStyle/>
          <a:p>
            <a:pPr>
              <a:lnSpc>
                <a:spcPct val="150000"/>
              </a:lnSpc>
            </a:pPr>
            <a:r>
              <a:rPr lang="zh-CN" altLang="en-US">
                <a:solidFill>
                  <a:schemeClr val="bg2">
                    <a:lumMod val="10000"/>
                  </a:schemeClr>
                </a:solidFill>
              </a:rPr>
              <a:t>与张先生的经历相似，上海警方陆续接到许多网民的举报。国内一些银行也向上海警方报案，同时告知网民“新世纪购物网”和它们没有任何网上合作关系，提醒网民警惕。</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161088" y="1806936"/>
            <a:ext cx="4486275" cy="461665"/>
          </a:xfrm>
          <a:prstGeom prst="rect">
            <a:avLst/>
          </a:prstGeom>
          <a:noFill/>
        </p:spPr>
        <p:txBody>
          <a:bodyPr wrap="square" rtlCol="0">
            <a:spAutoFit/>
          </a:bodyPr>
          <a:lstStyle/>
          <a:p>
            <a:r>
              <a:rPr lang="zh-CN" altLang="en-US" sz="2400" dirty="0">
                <a:solidFill>
                  <a:schemeClr val="bg2">
                    <a:lumMod val="10000"/>
                  </a:schemeClr>
                </a:solidFill>
                <a:latin typeface="+mj-ea"/>
                <a:ea typeface="+mj-ea"/>
              </a:rPr>
              <a:t>警惕“网络钓鱼”诈骗七种手法</a:t>
            </a:r>
          </a:p>
        </p:txBody>
      </p:sp>
      <p:sp>
        <p:nvSpPr>
          <p:cNvPr id="4" name="文本框 3"/>
          <p:cNvSpPr txBox="1"/>
          <p:nvPr/>
        </p:nvSpPr>
        <p:spPr>
          <a:xfrm>
            <a:off x="6161089" y="2505436"/>
            <a:ext cx="5124450" cy="2952027"/>
          </a:xfrm>
          <a:prstGeom prst="rect">
            <a:avLst/>
          </a:prstGeom>
          <a:noFill/>
        </p:spPr>
        <p:txBody>
          <a:bodyPr wrap="square" rtlCol="0">
            <a:spAutoFit/>
          </a:bodyPr>
          <a:lstStyle/>
          <a:p>
            <a:pPr marL="342900" indent="-342900">
              <a:lnSpc>
                <a:spcPct val="150000"/>
              </a:lnSpc>
              <a:buFont typeface="+mj-ea"/>
              <a:buAutoNum type="circleNumDbPlain"/>
            </a:pPr>
            <a:r>
              <a:rPr lang="zh-CN" altLang="en-US" dirty="0">
                <a:solidFill>
                  <a:schemeClr val="bg2">
                    <a:lumMod val="10000"/>
                  </a:schemeClr>
                </a:solidFill>
              </a:rPr>
              <a:t>发送电子邮件，以虚假信息引诱用户中圈套。</a:t>
            </a:r>
          </a:p>
          <a:p>
            <a:pPr marL="342900" indent="-342900">
              <a:lnSpc>
                <a:spcPct val="150000"/>
              </a:lnSpc>
              <a:buFont typeface="+mj-ea"/>
              <a:buAutoNum type="circleNumDbPlain"/>
            </a:pPr>
            <a:r>
              <a:rPr lang="zh-CN" altLang="en-US" dirty="0">
                <a:solidFill>
                  <a:schemeClr val="bg2">
                    <a:lumMod val="10000"/>
                  </a:schemeClr>
                </a:solidFill>
              </a:rPr>
              <a:t>建立假冒网站骗取用户账号密码实施盗窃。</a:t>
            </a:r>
          </a:p>
          <a:p>
            <a:pPr marL="342900" indent="-342900">
              <a:lnSpc>
                <a:spcPct val="150000"/>
              </a:lnSpc>
              <a:buFont typeface="+mj-ea"/>
              <a:buAutoNum type="circleNumDbPlain"/>
            </a:pPr>
            <a:r>
              <a:rPr lang="zh-CN" altLang="en-US" dirty="0">
                <a:solidFill>
                  <a:schemeClr val="bg2">
                    <a:lumMod val="10000"/>
                  </a:schemeClr>
                </a:solidFill>
              </a:rPr>
              <a:t>利用虚假的电子商务进行诈骗。</a:t>
            </a:r>
          </a:p>
          <a:p>
            <a:pPr marL="342900" indent="-342900">
              <a:lnSpc>
                <a:spcPct val="150000"/>
              </a:lnSpc>
              <a:buFont typeface="+mj-ea"/>
              <a:buAutoNum type="circleNumDbPlain"/>
            </a:pPr>
            <a:r>
              <a:rPr lang="zh-CN" altLang="en-US" dirty="0">
                <a:solidFill>
                  <a:schemeClr val="bg2">
                    <a:lumMod val="10000"/>
                  </a:schemeClr>
                </a:solidFill>
              </a:rPr>
              <a:t>利用“木马”和“黑客”技术窃取用户信息。</a:t>
            </a:r>
            <a:endParaRPr lang="en-US" altLang="zh-CN" dirty="0">
              <a:solidFill>
                <a:schemeClr val="bg2">
                  <a:lumMod val="10000"/>
                </a:schemeClr>
              </a:solidFill>
            </a:endParaRPr>
          </a:p>
          <a:p>
            <a:pPr marL="342900" indent="-342900">
              <a:lnSpc>
                <a:spcPct val="150000"/>
              </a:lnSpc>
              <a:buFont typeface="+mj-ea"/>
              <a:buAutoNum type="circleNumDbPlain"/>
            </a:pPr>
            <a:r>
              <a:rPr lang="zh-CN" altLang="en-US" dirty="0">
                <a:solidFill>
                  <a:schemeClr val="bg2">
                    <a:lumMod val="10000"/>
                  </a:schemeClr>
                </a:solidFill>
              </a:rPr>
              <a:t>网址诈骗。</a:t>
            </a:r>
            <a:endParaRPr lang="en-US" altLang="zh-CN" dirty="0">
              <a:solidFill>
                <a:schemeClr val="bg2">
                  <a:lumMod val="10000"/>
                </a:schemeClr>
              </a:solidFill>
            </a:endParaRPr>
          </a:p>
          <a:p>
            <a:pPr marL="342900" indent="-342900">
              <a:lnSpc>
                <a:spcPct val="150000"/>
              </a:lnSpc>
              <a:buFont typeface="+mj-ea"/>
              <a:buAutoNum type="circleNumDbPlain"/>
            </a:pPr>
            <a:r>
              <a:rPr lang="zh-CN" altLang="en-US" dirty="0">
                <a:solidFill>
                  <a:schemeClr val="bg2">
                    <a:lumMod val="10000"/>
                  </a:schemeClr>
                </a:solidFill>
              </a:rPr>
              <a:t>破解用户“弱口令”窃取资金。</a:t>
            </a:r>
            <a:endParaRPr lang="en-US" altLang="zh-CN" dirty="0">
              <a:solidFill>
                <a:schemeClr val="bg2">
                  <a:lumMod val="10000"/>
                </a:schemeClr>
              </a:solidFill>
            </a:endParaRPr>
          </a:p>
          <a:p>
            <a:pPr marL="342900" indent="-342900">
              <a:lnSpc>
                <a:spcPct val="150000"/>
              </a:lnSpc>
              <a:buFont typeface="+mj-ea"/>
              <a:buAutoNum type="circleNumDbPlain"/>
            </a:pPr>
            <a:r>
              <a:rPr lang="zh-CN" altLang="en-US" dirty="0">
                <a:solidFill>
                  <a:schemeClr val="bg2">
                    <a:lumMod val="10000"/>
                  </a:schemeClr>
                </a:solidFill>
              </a:rPr>
              <a:t>手机短信诈骗。</a:t>
            </a:r>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893760" y="1806936"/>
            <a:ext cx="4926011" cy="365052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45369" y="1847207"/>
            <a:ext cx="3271838" cy="461665"/>
          </a:xfrm>
          <a:prstGeom prst="rect">
            <a:avLst/>
          </a:prstGeom>
          <a:noFill/>
        </p:spPr>
        <p:txBody>
          <a:bodyPr wrap="square" rtlCol="0">
            <a:spAutoFit/>
          </a:bodyPr>
          <a:lstStyle/>
          <a:p>
            <a:r>
              <a:rPr lang="zh-CN" altLang="en-US" sz="2400">
                <a:solidFill>
                  <a:schemeClr val="bg2">
                    <a:lumMod val="10000"/>
                  </a:schemeClr>
                </a:solidFill>
                <a:latin typeface="+mj-ea"/>
                <a:ea typeface="+mj-ea"/>
              </a:rPr>
              <a:t>刑法修正案（九）执行</a:t>
            </a:r>
          </a:p>
        </p:txBody>
      </p:sp>
      <p:sp>
        <p:nvSpPr>
          <p:cNvPr id="3" name="文本框 2"/>
          <p:cNvSpPr txBox="1"/>
          <p:nvPr/>
        </p:nvSpPr>
        <p:spPr>
          <a:xfrm>
            <a:off x="1059655" y="2602857"/>
            <a:ext cx="5457825" cy="2536528"/>
          </a:xfrm>
          <a:prstGeom prst="rect">
            <a:avLst/>
          </a:prstGeom>
          <a:noFill/>
        </p:spPr>
        <p:txBody>
          <a:bodyPr wrap="square" rtlCol="0">
            <a:spAutoFit/>
          </a:bodyPr>
          <a:lstStyle/>
          <a:p>
            <a:pPr marL="285750" indent="-285750" eaLnBrk="0" hangingPunct="0">
              <a:lnSpc>
                <a:spcPct val="150000"/>
              </a:lnSpc>
              <a:buFont typeface="Wingdings" panose="05000000000000000000" pitchFamily="2" charset="2"/>
              <a:buChar char="l"/>
            </a:pPr>
            <a:r>
              <a:rPr lang="zh-CN" altLang="en-US" dirty="0">
                <a:solidFill>
                  <a:schemeClr val="bg2">
                    <a:lumMod val="10000"/>
                  </a:schemeClr>
                </a:solidFill>
                <a:latin typeface="+mn-ea"/>
              </a:rPr>
              <a:t>第291条增加一款规定</a:t>
            </a:r>
          </a:p>
          <a:p>
            <a:pPr eaLnBrk="0" hangingPunct="0">
              <a:lnSpc>
                <a:spcPct val="150000"/>
              </a:lnSpc>
            </a:pPr>
            <a:r>
              <a:rPr lang="zh-CN" altLang="en-US" dirty="0">
                <a:solidFill>
                  <a:schemeClr val="bg2">
                    <a:lumMod val="10000"/>
                  </a:schemeClr>
                </a:solidFill>
                <a:latin typeface="+mn-ea"/>
              </a:rPr>
              <a:t>编造虚假的险情、疫情、灾情、警情，在信息网络或者其他媒体上传播，或者明知是上述虚假信息，故意在信息网络或者其他媒体上传播，严重扰乱社会秩序的，处3年以下有期徒刑、拘役或者管制；造成严重后果处3年以上7年以下有期徒刑。</a:t>
            </a:r>
          </a:p>
        </p:txBody>
      </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01656" y="1516063"/>
            <a:ext cx="4232275" cy="42322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39019" y="1219989"/>
            <a:ext cx="4800600" cy="941348"/>
          </a:xfrm>
          <a:prstGeom prst="rect">
            <a:avLst/>
          </a:prstGeom>
          <a:noFill/>
        </p:spPr>
        <p:txBody>
          <a:bodyPr wrap="square" rtlCol="0">
            <a:spAutoFit/>
          </a:bodyPr>
          <a:lstStyle/>
          <a:p>
            <a:pPr eaLnBrk="0" hangingPunct="0">
              <a:lnSpc>
                <a:spcPct val="120000"/>
              </a:lnSpc>
            </a:pPr>
            <a:r>
              <a:rPr lang="zh-CN" altLang="en-US" sz="2400">
                <a:solidFill>
                  <a:schemeClr val="bg2">
                    <a:lumMod val="10000"/>
                  </a:schemeClr>
                </a:solidFill>
                <a:latin typeface="+mj-ea"/>
                <a:ea typeface="+mj-ea"/>
              </a:rPr>
              <a:t>青岛理工大学学生手册</a:t>
            </a:r>
            <a:endParaRPr lang="en-US" altLang="zh-CN" sz="2400">
              <a:solidFill>
                <a:schemeClr val="bg2">
                  <a:lumMod val="10000"/>
                </a:schemeClr>
              </a:solidFill>
              <a:latin typeface="+mj-ea"/>
              <a:ea typeface="+mj-ea"/>
            </a:endParaRPr>
          </a:p>
          <a:p>
            <a:pPr eaLnBrk="0" hangingPunct="0">
              <a:lnSpc>
                <a:spcPct val="120000"/>
              </a:lnSpc>
            </a:pPr>
            <a:r>
              <a:rPr lang="zh-CN" altLang="en-US" sz="2400">
                <a:solidFill>
                  <a:schemeClr val="bg2">
                    <a:lumMod val="10000"/>
                  </a:schemeClr>
                </a:solidFill>
                <a:latin typeface="+mj-ea"/>
                <a:ea typeface="+mj-ea"/>
              </a:rPr>
              <a:t>学生违纪处分条例第二十三条规定</a:t>
            </a:r>
          </a:p>
        </p:txBody>
      </p:sp>
      <p:sp>
        <p:nvSpPr>
          <p:cNvPr id="3" name="文本框 2"/>
          <p:cNvSpPr txBox="1"/>
          <p:nvPr/>
        </p:nvSpPr>
        <p:spPr>
          <a:xfrm>
            <a:off x="1053306" y="2261389"/>
            <a:ext cx="10086975" cy="3783023"/>
          </a:xfrm>
          <a:prstGeom prst="rect">
            <a:avLst/>
          </a:prstGeom>
          <a:noFill/>
        </p:spPr>
        <p:txBody>
          <a:bodyPr wrap="square" rtlCol="0">
            <a:spAutoFit/>
          </a:bodyPr>
          <a:lstStyle/>
          <a:p>
            <a:pPr marL="285750" indent="-285750" eaLnBrk="0" hangingPunct="0">
              <a:lnSpc>
                <a:spcPct val="150000"/>
              </a:lnSpc>
              <a:buFont typeface="Wingdings" panose="05000000000000000000" pitchFamily="2" charset="2"/>
              <a:buChar char="l"/>
            </a:pPr>
            <a:r>
              <a:rPr lang="zh-CN" altLang="en-US" dirty="0">
                <a:solidFill>
                  <a:schemeClr val="bg2">
                    <a:lumMod val="10000"/>
                  </a:schemeClr>
                </a:solidFill>
              </a:rPr>
              <a:t>在网络发生违纪行为者，视其情节，给予下列处分</a:t>
            </a:r>
          </a:p>
          <a:p>
            <a:pPr eaLnBrk="0" hangingPunct="0">
              <a:lnSpc>
                <a:spcPct val="150000"/>
              </a:lnSpc>
            </a:pPr>
            <a:r>
              <a:rPr lang="zh-CN" altLang="en-US" dirty="0">
                <a:solidFill>
                  <a:schemeClr val="bg2">
                    <a:lumMod val="10000"/>
                  </a:schemeClr>
                </a:solidFill>
              </a:rPr>
              <a:t>（一）在网络散布、传播不负责任的虚假信息，给他人的学习、生活和工作造成严重影响者，视情节给予警告或严重警告处分；</a:t>
            </a:r>
          </a:p>
          <a:p>
            <a:pPr eaLnBrk="0" hangingPunct="0">
              <a:lnSpc>
                <a:spcPct val="150000"/>
              </a:lnSpc>
            </a:pPr>
            <a:r>
              <a:rPr lang="zh-CN" altLang="en-US" dirty="0">
                <a:solidFill>
                  <a:schemeClr val="bg2">
                    <a:lumMod val="10000"/>
                  </a:schemeClr>
                </a:solidFill>
              </a:rPr>
              <a:t>（二）利用网络恶意传播信息垃圾，严重影响他人正常学习、生活和工作者，视情节给予警告或严重警告处分；</a:t>
            </a:r>
          </a:p>
          <a:p>
            <a:pPr eaLnBrk="0" hangingPunct="0">
              <a:lnSpc>
                <a:spcPct val="150000"/>
              </a:lnSpc>
            </a:pPr>
            <a:r>
              <a:rPr lang="zh-CN" altLang="en-US" dirty="0">
                <a:solidFill>
                  <a:schemeClr val="bg2">
                    <a:lumMod val="10000"/>
                  </a:schemeClr>
                </a:solidFill>
              </a:rPr>
              <a:t>（三）不服从网络管理，对网络管理人员进行侮辱谩骂者，视情节给予警告或严重警告处分；</a:t>
            </a:r>
          </a:p>
          <a:p>
            <a:pPr eaLnBrk="0" hangingPunct="0">
              <a:lnSpc>
                <a:spcPct val="150000"/>
              </a:lnSpc>
            </a:pPr>
            <a:r>
              <a:rPr lang="zh-CN" altLang="en-US" dirty="0">
                <a:solidFill>
                  <a:schemeClr val="bg2">
                    <a:lumMod val="10000"/>
                  </a:schemeClr>
                </a:solidFill>
              </a:rPr>
              <a:t>（四）通过网络泄露他人隐私，造成恶劣影响者，视情节给予警告或严重警告处分；</a:t>
            </a:r>
          </a:p>
          <a:p>
            <a:pPr eaLnBrk="0" hangingPunct="0">
              <a:lnSpc>
                <a:spcPct val="150000"/>
              </a:lnSpc>
            </a:pPr>
            <a:r>
              <a:rPr lang="zh-CN" altLang="en-US" dirty="0">
                <a:solidFill>
                  <a:schemeClr val="bg2">
                    <a:lumMod val="10000"/>
                  </a:schemeClr>
                </a:solidFill>
              </a:rPr>
              <a:t>（五）明着他人从事网络违法违规活动，为其提供便利者，视情节给予警告或严重警告处分；</a:t>
            </a:r>
          </a:p>
          <a:p>
            <a:pPr eaLnBrk="0" hangingPunct="0">
              <a:lnSpc>
                <a:spcPct val="150000"/>
              </a:lnSpc>
            </a:pPr>
            <a:r>
              <a:rPr lang="zh-CN" altLang="en-US" dirty="0">
                <a:solidFill>
                  <a:schemeClr val="bg2">
                    <a:lumMod val="10000"/>
                  </a:schemeClr>
                </a:solidFill>
              </a:rPr>
              <a:t>（六）有其他网络违规行为，情节较轻，未造成恶劣后果者，视情节给予警告或严重警告处分；</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58875" y="1325190"/>
            <a:ext cx="9861551" cy="4614020"/>
          </a:xfrm>
          <a:prstGeom prst="rect">
            <a:avLst/>
          </a:prstGeom>
          <a:noFill/>
        </p:spPr>
        <p:txBody>
          <a:bodyPr wrap="square" rtlCol="0">
            <a:spAutoFit/>
          </a:bodyPr>
          <a:lstStyle/>
          <a:p>
            <a:pPr eaLnBrk="0" hangingPunct="0">
              <a:lnSpc>
                <a:spcPct val="150000"/>
              </a:lnSpc>
            </a:pPr>
            <a:r>
              <a:rPr lang="zh-CN" altLang="en-US">
                <a:solidFill>
                  <a:schemeClr val="bg2">
                    <a:lumMod val="10000"/>
                  </a:schemeClr>
                </a:solidFill>
              </a:rPr>
              <a:t>（七）在网络制造、传播谣言，破坏社会和学校的安定，经教育仍不悔改者，视情节给予记过以上处分；</a:t>
            </a:r>
          </a:p>
          <a:p>
            <a:pPr eaLnBrk="0" hangingPunct="0">
              <a:lnSpc>
                <a:spcPct val="150000"/>
              </a:lnSpc>
            </a:pPr>
            <a:r>
              <a:rPr lang="zh-CN" altLang="en-US">
                <a:solidFill>
                  <a:schemeClr val="bg2">
                    <a:lumMod val="10000"/>
                  </a:schemeClr>
                </a:solidFill>
              </a:rPr>
              <a:t>（八）擅自利用网络进行罢课、罢餐、集会和游行示威等串联活动，视情节给予记过以上处分；</a:t>
            </a:r>
          </a:p>
          <a:p>
            <a:pPr eaLnBrk="0" hangingPunct="0">
              <a:lnSpc>
                <a:spcPct val="150000"/>
              </a:lnSpc>
            </a:pPr>
            <a:r>
              <a:rPr lang="zh-CN" altLang="en-US">
                <a:solidFill>
                  <a:schemeClr val="bg2">
                    <a:lumMod val="10000"/>
                  </a:schemeClr>
                </a:solidFill>
              </a:rPr>
              <a:t>（九）在网络发布、观看、传播淫秽图片、文字信息者，视情节给予记过以上处分；</a:t>
            </a:r>
          </a:p>
          <a:p>
            <a:pPr eaLnBrk="0" hangingPunct="0">
              <a:lnSpc>
                <a:spcPct val="150000"/>
              </a:lnSpc>
            </a:pPr>
            <a:r>
              <a:rPr lang="zh-CN" altLang="en-US">
                <a:solidFill>
                  <a:schemeClr val="bg2">
                    <a:lumMod val="10000"/>
                  </a:schemeClr>
                </a:solidFill>
              </a:rPr>
              <a:t>（十）在网络公开地肆意辱骂他人，情节恶劣，经教育仍不改正者，视情节给予记过以上处分；</a:t>
            </a:r>
          </a:p>
          <a:p>
            <a:pPr eaLnBrk="0" hangingPunct="0">
              <a:lnSpc>
                <a:spcPct val="150000"/>
              </a:lnSpc>
            </a:pPr>
            <a:r>
              <a:rPr lang="zh-CN" altLang="en-US">
                <a:solidFill>
                  <a:schemeClr val="bg2">
                    <a:lumMod val="10000"/>
                  </a:schemeClr>
                </a:solidFill>
              </a:rPr>
              <a:t>（十一）利用网络非法侵入学校或他人计算机，未造成严重后果者，视情节给予警告或严重警告处分；恶意修改、破坏数据信息，造成严重后果者，视情节给予记过以上处分；</a:t>
            </a:r>
          </a:p>
          <a:p>
            <a:pPr eaLnBrk="0" hangingPunct="0">
              <a:lnSpc>
                <a:spcPct val="150000"/>
              </a:lnSpc>
            </a:pPr>
            <a:r>
              <a:rPr lang="zh-CN" altLang="en-US">
                <a:solidFill>
                  <a:schemeClr val="bg2">
                    <a:lumMod val="10000"/>
                  </a:schemeClr>
                </a:solidFill>
              </a:rPr>
              <a:t>（十二）利用网络，窃取、泄露学校的保密资料，造成严重后果者，视情节给予留校察看或开除学籍处分；</a:t>
            </a:r>
          </a:p>
          <a:p>
            <a:pPr eaLnBrk="0" hangingPunct="0">
              <a:lnSpc>
                <a:spcPct val="150000"/>
              </a:lnSpc>
            </a:pPr>
            <a:r>
              <a:rPr lang="zh-CN" altLang="en-US">
                <a:solidFill>
                  <a:schemeClr val="bg2">
                    <a:lumMod val="10000"/>
                  </a:schemeClr>
                </a:solidFill>
              </a:rPr>
              <a:t>（十三）利用网络机进行其他违法违规行为，情节恶劣，造成严重后果者，视情节给予记过以上处分。</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889000" y="1130300"/>
            <a:ext cx="10401300" cy="5003800"/>
          </a:xfrm>
          <a:prstGeom prst="roundRect">
            <a:avLst>
              <a:gd name="adj" fmla="val 2961"/>
            </a:avLst>
          </a:prstGeom>
          <a:solidFill>
            <a:schemeClr val="bg1"/>
          </a:solidFill>
          <a:ln w="28575">
            <a:solidFill>
              <a:srgbClr val="0152BB"/>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1431925" y="1456525"/>
            <a:ext cx="5372101" cy="400110"/>
          </a:xfrm>
          <a:prstGeom prst="rect">
            <a:avLst/>
          </a:prstGeom>
          <a:noFill/>
        </p:spPr>
        <p:txBody>
          <a:bodyPr wrap="square" rtlCol="0">
            <a:spAutoFit/>
          </a:bodyPr>
          <a:lstStyle/>
          <a:p>
            <a:pPr marL="342900" indent="-342900">
              <a:buFont typeface="Wingdings" panose="05000000000000000000" pitchFamily="2" charset="2"/>
              <a:buChar char="Ø"/>
            </a:pPr>
            <a:r>
              <a:rPr lang="zh-CN" altLang="en-US" sz="2000">
                <a:solidFill>
                  <a:schemeClr val="bg2">
                    <a:lumMod val="10000"/>
                  </a:schemeClr>
                </a:solidFill>
                <a:latin typeface="+mj-ea"/>
                <a:ea typeface="+mj-ea"/>
              </a:rPr>
              <a:t>青岛韩某某非法获取计算机信息系统数据案</a:t>
            </a:r>
          </a:p>
        </p:txBody>
      </p:sp>
      <p:sp>
        <p:nvSpPr>
          <p:cNvPr id="3" name="文本框 2"/>
          <p:cNvSpPr txBox="1"/>
          <p:nvPr/>
        </p:nvSpPr>
        <p:spPr>
          <a:xfrm>
            <a:off x="1431925" y="2024852"/>
            <a:ext cx="9315450" cy="3783023"/>
          </a:xfrm>
          <a:prstGeom prst="rect">
            <a:avLst/>
          </a:prstGeom>
          <a:noFill/>
        </p:spPr>
        <p:txBody>
          <a:bodyPr wrap="square" rtlCol="0">
            <a:spAutoFit/>
          </a:bodyPr>
          <a:lstStyle/>
          <a:p>
            <a:pPr>
              <a:lnSpc>
                <a:spcPct val="150000"/>
              </a:lnSpc>
            </a:pPr>
            <a:r>
              <a:rPr lang="zh-CN" altLang="en-US" dirty="0">
                <a:solidFill>
                  <a:schemeClr val="bg2">
                    <a:lumMod val="10000"/>
                  </a:schemeClr>
                </a:solidFill>
              </a:rPr>
              <a:t>2016年6月，山东省青岛市公安局网警支队工作发现，一网民利用黑客技术非法控制计算机信息系统窃取信息，并将非法获取的各类信息在网络上出售。</a:t>
            </a:r>
            <a:endParaRPr lang="en-US" altLang="zh-CN" dirty="0">
              <a:solidFill>
                <a:schemeClr val="bg2">
                  <a:lumMod val="10000"/>
                </a:schemeClr>
              </a:solidFill>
            </a:endParaRPr>
          </a:p>
          <a:p>
            <a:pPr>
              <a:lnSpc>
                <a:spcPct val="150000"/>
              </a:lnSpc>
            </a:pPr>
            <a:r>
              <a:rPr lang="zh-CN" altLang="en-US" dirty="0">
                <a:solidFill>
                  <a:schemeClr val="bg2">
                    <a:lumMod val="10000"/>
                  </a:schemeClr>
                </a:solidFill>
              </a:rPr>
              <a:t>青岛公安机关立即组织精干警力成立专案组开展侦查。经查，最终确定并一举抓获犯罪嫌疑人韩某某(男，18岁，山东即墨人)。现查明，韩某某初中期间自学黑客技术，2014年开始入侵网站，利用“黑客”工具非法获取网站后台登陆密码后上传木马程序，对入侵网站文件进行操作，并下载网站数据库数据。</a:t>
            </a:r>
            <a:endParaRPr lang="en-US" altLang="zh-CN" dirty="0">
              <a:solidFill>
                <a:schemeClr val="bg2">
                  <a:lumMod val="10000"/>
                </a:schemeClr>
              </a:solidFill>
            </a:endParaRPr>
          </a:p>
          <a:p>
            <a:pPr>
              <a:lnSpc>
                <a:spcPct val="150000"/>
              </a:lnSpc>
            </a:pPr>
            <a:r>
              <a:rPr lang="zh-CN" altLang="en-US" dirty="0">
                <a:solidFill>
                  <a:schemeClr val="bg2">
                    <a:lumMod val="10000"/>
                  </a:schemeClr>
                </a:solidFill>
              </a:rPr>
              <a:t>截至案发，韩某某利用“黑客”技术非法入侵了航空公司订票服务系统、贵金属交易平台、医疗中心、职教中心等数百家网站，窃取各类公民个人信息数据10亿余条，贩卖公民个人信息数据获利20余万元。目前韩某某已被依法逮捕，案件还在进一步办理之中。</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rot="5400000">
            <a:off x="147185" y="-155805"/>
            <a:ext cx="7015163" cy="7606397"/>
          </a:xfrm>
          <a:custGeom>
            <a:avLst/>
            <a:gdLst>
              <a:gd name="connsiteX0" fmla="*/ 3314700 w 6215063"/>
              <a:gd name="connsiteY0" fmla="*/ 114300 h 7258050"/>
              <a:gd name="connsiteX1" fmla="*/ 3414713 w 6215063"/>
              <a:gd name="connsiteY1" fmla="*/ 0 h 7258050"/>
              <a:gd name="connsiteX2" fmla="*/ 2171700 w 6215063"/>
              <a:gd name="connsiteY2" fmla="*/ 2928938 h 7258050"/>
              <a:gd name="connsiteX3" fmla="*/ 0 w 6215063"/>
              <a:gd name="connsiteY3" fmla="*/ 7258050 h 7258050"/>
              <a:gd name="connsiteX4" fmla="*/ 6215063 w 6215063"/>
              <a:gd name="connsiteY4" fmla="*/ 7200900 h 7258050"/>
              <a:gd name="connsiteX5" fmla="*/ 6200775 w 6215063"/>
              <a:gd name="connsiteY5" fmla="*/ 28575 h 7258050"/>
              <a:gd name="connsiteX6" fmla="*/ 3314700 w 6215063"/>
              <a:gd name="connsiteY6" fmla="*/ 114300 h 7258050"/>
              <a:gd name="connsiteX0-1" fmla="*/ 3314700 w 6215063"/>
              <a:gd name="connsiteY0-2" fmla="*/ 114300 h 7258050"/>
              <a:gd name="connsiteX1-3" fmla="*/ 3414713 w 6215063"/>
              <a:gd name="connsiteY1-4" fmla="*/ 0 h 7258050"/>
              <a:gd name="connsiteX2-5" fmla="*/ 2400300 w 6215063"/>
              <a:gd name="connsiteY2-6" fmla="*/ 3086100 h 7258050"/>
              <a:gd name="connsiteX3-7" fmla="*/ 0 w 6215063"/>
              <a:gd name="connsiteY3-8" fmla="*/ 7258050 h 7258050"/>
              <a:gd name="connsiteX4-9" fmla="*/ 6215063 w 6215063"/>
              <a:gd name="connsiteY4-10" fmla="*/ 7200900 h 7258050"/>
              <a:gd name="connsiteX5-11" fmla="*/ 6200775 w 6215063"/>
              <a:gd name="connsiteY5-12" fmla="*/ 28575 h 7258050"/>
              <a:gd name="connsiteX6-13" fmla="*/ 3314700 w 6215063"/>
              <a:gd name="connsiteY6-14" fmla="*/ 114300 h 7258050"/>
              <a:gd name="connsiteX0-15" fmla="*/ 3314700 w 6215063"/>
              <a:gd name="connsiteY0-16" fmla="*/ 114300 h 7258050"/>
              <a:gd name="connsiteX1-17" fmla="*/ 3414713 w 6215063"/>
              <a:gd name="connsiteY1-18" fmla="*/ 0 h 7258050"/>
              <a:gd name="connsiteX2-19" fmla="*/ 2400300 w 6215063"/>
              <a:gd name="connsiteY2-20" fmla="*/ 3086100 h 7258050"/>
              <a:gd name="connsiteX3-21" fmla="*/ 0 w 6215063"/>
              <a:gd name="connsiteY3-22" fmla="*/ 7258050 h 7258050"/>
              <a:gd name="connsiteX4-23" fmla="*/ 6215063 w 6215063"/>
              <a:gd name="connsiteY4-24" fmla="*/ 7200900 h 7258050"/>
              <a:gd name="connsiteX5-25" fmla="*/ 6200775 w 6215063"/>
              <a:gd name="connsiteY5-26" fmla="*/ 28575 h 7258050"/>
              <a:gd name="connsiteX6-27" fmla="*/ 3314700 w 6215063"/>
              <a:gd name="connsiteY6-28" fmla="*/ 114300 h 7258050"/>
              <a:gd name="connsiteX0-29" fmla="*/ 3786188 w 6215063"/>
              <a:gd name="connsiteY0-30" fmla="*/ 0 h 7286625"/>
              <a:gd name="connsiteX1-31" fmla="*/ 3414713 w 6215063"/>
              <a:gd name="connsiteY1-32" fmla="*/ 28575 h 7286625"/>
              <a:gd name="connsiteX2-33" fmla="*/ 2400300 w 6215063"/>
              <a:gd name="connsiteY2-34" fmla="*/ 3114675 h 7286625"/>
              <a:gd name="connsiteX3-35" fmla="*/ 0 w 6215063"/>
              <a:gd name="connsiteY3-36" fmla="*/ 7286625 h 7286625"/>
              <a:gd name="connsiteX4-37" fmla="*/ 6215063 w 6215063"/>
              <a:gd name="connsiteY4-38" fmla="*/ 7229475 h 7286625"/>
              <a:gd name="connsiteX5-39" fmla="*/ 6200775 w 6215063"/>
              <a:gd name="connsiteY5-40" fmla="*/ 57150 h 7286625"/>
              <a:gd name="connsiteX6-41" fmla="*/ 3786188 w 6215063"/>
              <a:gd name="connsiteY6-42" fmla="*/ 0 h 7286625"/>
              <a:gd name="connsiteX0-43" fmla="*/ 3786188 w 6215063"/>
              <a:gd name="connsiteY0-44" fmla="*/ 0 h 7286625"/>
              <a:gd name="connsiteX1-45" fmla="*/ 3414713 w 6215063"/>
              <a:gd name="connsiteY1-46" fmla="*/ 28575 h 7286625"/>
              <a:gd name="connsiteX2-47" fmla="*/ 2400300 w 6215063"/>
              <a:gd name="connsiteY2-48" fmla="*/ 3114675 h 7286625"/>
              <a:gd name="connsiteX3-49" fmla="*/ 0 w 6215063"/>
              <a:gd name="connsiteY3-50" fmla="*/ 7286625 h 7286625"/>
              <a:gd name="connsiteX4-51" fmla="*/ 6215063 w 6215063"/>
              <a:gd name="connsiteY4-52" fmla="*/ 7229475 h 7286625"/>
              <a:gd name="connsiteX5-53" fmla="*/ 6200775 w 6215063"/>
              <a:gd name="connsiteY5-54" fmla="*/ 57150 h 7286625"/>
              <a:gd name="connsiteX6-55" fmla="*/ 3786188 w 6215063"/>
              <a:gd name="connsiteY6-56" fmla="*/ 0 h 7286625"/>
              <a:gd name="connsiteX0-57" fmla="*/ 3786188 w 6215063"/>
              <a:gd name="connsiteY0-58" fmla="*/ 0 h 7286625"/>
              <a:gd name="connsiteX1-59" fmla="*/ 3414713 w 6215063"/>
              <a:gd name="connsiteY1-60" fmla="*/ 28575 h 7286625"/>
              <a:gd name="connsiteX2-61" fmla="*/ 2400300 w 6215063"/>
              <a:gd name="connsiteY2-62" fmla="*/ 3114675 h 7286625"/>
              <a:gd name="connsiteX3-63" fmla="*/ 0 w 6215063"/>
              <a:gd name="connsiteY3-64" fmla="*/ 7286625 h 7286625"/>
              <a:gd name="connsiteX4-65" fmla="*/ 6215063 w 6215063"/>
              <a:gd name="connsiteY4-66" fmla="*/ 7229475 h 7286625"/>
              <a:gd name="connsiteX5-67" fmla="*/ 6200775 w 6215063"/>
              <a:gd name="connsiteY5-68" fmla="*/ 57150 h 7286625"/>
              <a:gd name="connsiteX6-69" fmla="*/ 3786188 w 6215063"/>
              <a:gd name="connsiteY6-70" fmla="*/ 0 h 7286625"/>
              <a:gd name="connsiteX0-71" fmla="*/ 3786188 w 6215063"/>
              <a:gd name="connsiteY0-72" fmla="*/ 0 h 7286625"/>
              <a:gd name="connsiteX1-73" fmla="*/ 3414713 w 6215063"/>
              <a:gd name="connsiteY1-74" fmla="*/ 28575 h 7286625"/>
              <a:gd name="connsiteX2-75" fmla="*/ 2400300 w 6215063"/>
              <a:gd name="connsiteY2-76" fmla="*/ 3114675 h 7286625"/>
              <a:gd name="connsiteX3-77" fmla="*/ 0 w 6215063"/>
              <a:gd name="connsiteY3-78" fmla="*/ 7286625 h 7286625"/>
              <a:gd name="connsiteX4-79" fmla="*/ 6215063 w 6215063"/>
              <a:gd name="connsiteY4-80" fmla="*/ 7229475 h 7286625"/>
              <a:gd name="connsiteX5-81" fmla="*/ 6200775 w 6215063"/>
              <a:gd name="connsiteY5-82" fmla="*/ 57150 h 7286625"/>
              <a:gd name="connsiteX6-83" fmla="*/ 3786188 w 6215063"/>
              <a:gd name="connsiteY6-84" fmla="*/ 0 h 7286625"/>
              <a:gd name="connsiteX0-85" fmla="*/ 3786188 w 6215063"/>
              <a:gd name="connsiteY0-86" fmla="*/ 0 h 7286625"/>
              <a:gd name="connsiteX1-87" fmla="*/ 3414713 w 6215063"/>
              <a:gd name="connsiteY1-88" fmla="*/ 28575 h 7286625"/>
              <a:gd name="connsiteX2-89" fmla="*/ 2400300 w 6215063"/>
              <a:gd name="connsiteY2-90" fmla="*/ 3114675 h 7286625"/>
              <a:gd name="connsiteX3-91" fmla="*/ 0 w 6215063"/>
              <a:gd name="connsiteY3-92" fmla="*/ 7286625 h 7286625"/>
              <a:gd name="connsiteX4-93" fmla="*/ 6215063 w 6215063"/>
              <a:gd name="connsiteY4-94" fmla="*/ 7229475 h 7286625"/>
              <a:gd name="connsiteX5-95" fmla="*/ 6200775 w 6215063"/>
              <a:gd name="connsiteY5-96" fmla="*/ 57150 h 7286625"/>
              <a:gd name="connsiteX6-97" fmla="*/ 3786188 w 6215063"/>
              <a:gd name="connsiteY6-98" fmla="*/ 0 h 7286625"/>
              <a:gd name="connsiteX0-99" fmla="*/ 5997917 w 6215063"/>
              <a:gd name="connsiteY0-100" fmla="*/ 14968 h 7258050"/>
              <a:gd name="connsiteX1-101" fmla="*/ 3414713 w 6215063"/>
              <a:gd name="connsiteY1-102" fmla="*/ 0 h 7258050"/>
              <a:gd name="connsiteX2-103" fmla="*/ 2400300 w 6215063"/>
              <a:gd name="connsiteY2-104" fmla="*/ 3086100 h 7258050"/>
              <a:gd name="connsiteX3-105" fmla="*/ 0 w 6215063"/>
              <a:gd name="connsiteY3-106" fmla="*/ 7258050 h 7258050"/>
              <a:gd name="connsiteX4-107" fmla="*/ 6215063 w 6215063"/>
              <a:gd name="connsiteY4-108" fmla="*/ 7200900 h 7258050"/>
              <a:gd name="connsiteX5-109" fmla="*/ 6200775 w 6215063"/>
              <a:gd name="connsiteY5-110" fmla="*/ 28575 h 7258050"/>
              <a:gd name="connsiteX6-111" fmla="*/ 5997917 w 6215063"/>
              <a:gd name="connsiteY6-112" fmla="*/ 14968 h 7258050"/>
              <a:gd name="connsiteX0-113" fmla="*/ 5997917 w 6215063"/>
              <a:gd name="connsiteY0-114" fmla="*/ 44001 h 7287083"/>
              <a:gd name="connsiteX1-115" fmla="*/ 5575008 w 6215063"/>
              <a:gd name="connsiteY1-116" fmla="*/ 0 h 7287083"/>
              <a:gd name="connsiteX2-117" fmla="*/ 2400300 w 6215063"/>
              <a:gd name="connsiteY2-118" fmla="*/ 3115133 h 7287083"/>
              <a:gd name="connsiteX3-119" fmla="*/ 0 w 6215063"/>
              <a:gd name="connsiteY3-120" fmla="*/ 7287083 h 7287083"/>
              <a:gd name="connsiteX4-121" fmla="*/ 6215063 w 6215063"/>
              <a:gd name="connsiteY4-122" fmla="*/ 7229933 h 7287083"/>
              <a:gd name="connsiteX5-123" fmla="*/ 6200775 w 6215063"/>
              <a:gd name="connsiteY5-124" fmla="*/ 57608 h 7287083"/>
              <a:gd name="connsiteX6-125" fmla="*/ 5997917 w 6215063"/>
              <a:gd name="connsiteY6-126" fmla="*/ 44001 h 7287083"/>
              <a:gd name="connsiteX0-127" fmla="*/ 6200775 w 6215063"/>
              <a:gd name="connsiteY0-128" fmla="*/ 57608 h 7287083"/>
              <a:gd name="connsiteX1-129" fmla="*/ 5575008 w 6215063"/>
              <a:gd name="connsiteY1-130" fmla="*/ 0 h 7287083"/>
              <a:gd name="connsiteX2-131" fmla="*/ 2400300 w 6215063"/>
              <a:gd name="connsiteY2-132" fmla="*/ 3115133 h 7287083"/>
              <a:gd name="connsiteX3-133" fmla="*/ 0 w 6215063"/>
              <a:gd name="connsiteY3-134" fmla="*/ 7287083 h 7287083"/>
              <a:gd name="connsiteX4-135" fmla="*/ 6215063 w 6215063"/>
              <a:gd name="connsiteY4-136" fmla="*/ 7229933 h 7287083"/>
              <a:gd name="connsiteX5-137" fmla="*/ 6200775 w 6215063"/>
              <a:gd name="connsiteY5-138" fmla="*/ 57608 h 7287083"/>
              <a:gd name="connsiteX0-139" fmla="*/ 6200775 w 6215063"/>
              <a:gd name="connsiteY0-140" fmla="*/ 289836 h 7519311"/>
              <a:gd name="connsiteX1-141" fmla="*/ 6050786 w 6215063"/>
              <a:gd name="connsiteY1-142" fmla="*/ 0 h 7519311"/>
              <a:gd name="connsiteX2-143" fmla="*/ 2400300 w 6215063"/>
              <a:gd name="connsiteY2-144" fmla="*/ 3347361 h 7519311"/>
              <a:gd name="connsiteX3-145" fmla="*/ 0 w 6215063"/>
              <a:gd name="connsiteY3-146" fmla="*/ 7519311 h 7519311"/>
              <a:gd name="connsiteX4-147" fmla="*/ 6215063 w 6215063"/>
              <a:gd name="connsiteY4-148" fmla="*/ 7462161 h 7519311"/>
              <a:gd name="connsiteX5-149" fmla="*/ 6200775 w 6215063"/>
              <a:gd name="connsiteY5-150" fmla="*/ 289836 h 7519311"/>
              <a:gd name="connsiteX0-151" fmla="*/ 6200775 w 6215063"/>
              <a:gd name="connsiteY0-152" fmla="*/ 289836 h 7519311"/>
              <a:gd name="connsiteX1-153" fmla="*/ 6050786 w 6215063"/>
              <a:gd name="connsiteY1-154" fmla="*/ 0 h 7519311"/>
              <a:gd name="connsiteX2-155" fmla="*/ 2400300 w 6215063"/>
              <a:gd name="connsiteY2-156" fmla="*/ 3347361 h 7519311"/>
              <a:gd name="connsiteX3-157" fmla="*/ 0 w 6215063"/>
              <a:gd name="connsiteY3-158" fmla="*/ 7519311 h 7519311"/>
              <a:gd name="connsiteX4-159" fmla="*/ 6215063 w 6215063"/>
              <a:gd name="connsiteY4-160" fmla="*/ 7462161 h 7519311"/>
              <a:gd name="connsiteX5-161" fmla="*/ 6200775 w 6215063"/>
              <a:gd name="connsiteY5-162" fmla="*/ 289836 h 7519311"/>
              <a:gd name="connsiteX0-163" fmla="*/ 6200775 w 6215063"/>
              <a:gd name="connsiteY0-164" fmla="*/ 376922 h 7606397"/>
              <a:gd name="connsiteX1-165" fmla="*/ 6102222 w 6215063"/>
              <a:gd name="connsiteY1-166" fmla="*/ 0 h 7606397"/>
              <a:gd name="connsiteX2-167" fmla="*/ 2400300 w 6215063"/>
              <a:gd name="connsiteY2-168" fmla="*/ 3434447 h 7606397"/>
              <a:gd name="connsiteX3-169" fmla="*/ 0 w 6215063"/>
              <a:gd name="connsiteY3-170" fmla="*/ 7606397 h 7606397"/>
              <a:gd name="connsiteX4-171" fmla="*/ 6215063 w 6215063"/>
              <a:gd name="connsiteY4-172" fmla="*/ 7549247 h 7606397"/>
              <a:gd name="connsiteX5-173" fmla="*/ 6200775 w 6215063"/>
              <a:gd name="connsiteY5-174" fmla="*/ 376922 h 7606397"/>
              <a:gd name="connsiteX0-175" fmla="*/ 6200775 w 6215063"/>
              <a:gd name="connsiteY0-176" fmla="*/ 376922 h 7606397"/>
              <a:gd name="connsiteX1-177" fmla="*/ 6102222 w 6215063"/>
              <a:gd name="connsiteY1-178" fmla="*/ 0 h 7606397"/>
              <a:gd name="connsiteX2-179" fmla="*/ 3789060 w 6215063"/>
              <a:gd name="connsiteY2-180" fmla="*/ 4073075 h 7606397"/>
              <a:gd name="connsiteX3-181" fmla="*/ 0 w 6215063"/>
              <a:gd name="connsiteY3-182" fmla="*/ 7606397 h 7606397"/>
              <a:gd name="connsiteX4-183" fmla="*/ 6215063 w 6215063"/>
              <a:gd name="connsiteY4-184" fmla="*/ 7549247 h 7606397"/>
              <a:gd name="connsiteX5-185" fmla="*/ 6200775 w 6215063"/>
              <a:gd name="connsiteY5-186" fmla="*/ 376922 h 7606397"/>
              <a:gd name="connsiteX0-187" fmla="*/ 6200775 w 6215063"/>
              <a:gd name="connsiteY0-188" fmla="*/ 376922 h 7606397"/>
              <a:gd name="connsiteX1-189" fmla="*/ 6102222 w 6215063"/>
              <a:gd name="connsiteY1-190" fmla="*/ 0 h 7606397"/>
              <a:gd name="connsiteX2-191" fmla="*/ 3789060 w 6215063"/>
              <a:gd name="connsiteY2-192" fmla="*/ 4073075 h 7606397"/>
              <a:gd name="connsiteX3-193" fmla="*/ 0 w 6215063"/>
              <a:gd name="connsiteY3-194" fmla="*/ 7606397 h 7606397"/>
              <a:gd name="connsiteX4-195" fmla="*/ 6215063 w 6215063"/>
              <a:gd name="connsiteY4-196" fmla="*/ 7549247 h 7606397"/>
              <a:gd name="connsiteX5-197" fmla="*/ 6200775 w 6215063"/>
              <a:gd name="connsiteY5-198" fmla="*/ 376922 h 7606397"/>
              <a:gd name="connsiteX0-199" fmla="*/ 6200775 w 6215063"/>
              <a:gd name="connsiteY0-200" fmla="*/ 376922 h 7606397"/>
              <a:gd name="connsiteX1-201" fmla="*/ 6102222 w 6215063"/>
              <a:gd name="connsiteY1-202" fmla="*/ 0 h 7606397"/>
              <a:gd name="connsiteX2-203" fmla="*/ 3789060 w 6215063"/>
              <a:gd name="connsiteY2-204" fmla="*/ 4073075 h 7606397"/>
              <a:gd name="connsiteX3-205" fmla="*/ 0 w 6215063"/>
              <a:gd name="connsiteY3-206" fmla="*/ 7606397 h 7606397"/>
              <a:gd name="connsiteX4-207" fmla="*/ 6215063 w 6215063"/>
              <a:gd name="connsiteY4-208" fmla="*/ 7549247 h 7606397"/>
              <a:gd name="connsiteX5-209" fmla="*/ 6200775 w 6215063"/>
              <a:gd name="connsiteY5-210" fmla="*/ 376922 h 7606397"/>
              <a:gd name="connsiteX0-211" fmla="*/ 6200775 w 6215063"/>
              <a:gd name="connsiteY0-212" fmla="*/ 376922 h 7606397"/>
              <a:gd name="connsiteX1-213" fmla="*/ 6102222 w 6215063"/>
              <a:gd name="connsiteY1-214" fmla="*/ 0 h 7606397"/>
              <a:gd name="connsiteX2-215" fmla="*/ 3789060 w 6215063"/>
              <a:gd name="connsiteY2-216" fmla="*/ 4073075 h 7606397"/>
              <a:gd name="connsiteX3-217" fmla="*/ 0 w 6215063"/>
              <a:gd name="connsiteY3-218" fmla="*/ 7606397 h 7606397"/>
              <a:gd name="connsiteX4-219" fmla="*/ 6215063 w 6215063"/>
              <a:gd name="connsiteY4-220" fmla="*/ 7549247 h 7606397"/>
              <a:gd name="connsiteX5-221" fmla="*/ 6200775 w 6215063"/>
              <a:gd name="connsiteY5-222" fmla="*/ 376922 h 7606397"/>
              <a:gd name="connsiteX0-223" fmla="*/ 6200775 w 6215063"/>
              <a:gd name="connsiteY0-224" fmla="*/ 376922 h 7606397"/>
              <a:gd name="connsiteX1-225" fmla="*/ 6102222 w 6215063"/>
              <a:gd name="connsiteY1-226" fmla="*/ 0 h 7606397"/>
              <a:gd name="connsiteX2-227" fmla="*/ 3789060 w 6215063"/>
              <a:gd name="connsiteY2-228" fmla="*/ 4073075 h 7606397"/>
              <a:gd name="connsiteX3-229" fmla="*/ 0 w 6215063"/>
              <a:gd name="connsiteY3-230" fmla="*/ 7606397 h 7606397"/>
              <a:gd name="connsiteX4-231" fmla="*/ 6215063 w 6215063"/>
              <a:gd name="connsiteY4-232" fmla="*/ 7549247 h 7606397"/>
              <a:gd name="connsiteX5-233" fmla="*/ 6200775 w 6215063"/>
              <a:gd name="connsiteY5-234" fmla="*/ 376922 h 76063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6215063" h="7606397">
                <a:moveTo>
                  <a:pt x="6200775" y="376922"/>
                </a:moveTo>
                <a:lnTo>
                  <a:pt x="6102222" y="0"/>
                </a:lnTo>
                <a:cubicBezTo>
                  <a:pt x="5335459" y="614363"/>
                  <a:pt x="3648776" y="2061032"/>
                  <a:pt x="3789060" y="4073075"/>
                </a:cubicBezTo>
                <a:cubicBezTo>
                  <a:pt x="3667515" y="6978199"/>
                  <a:pt x="871537" y="6944409"/>
                  <a:pt x="0" y="7606397"/>
                </a:cubicBezTo>
                <a:lnTo>
                  <a:pt x="6215063" y="7549247"/>
                </a:lnTo>
                <a:cubicBezTo>
                  <a:pt x="6210300" y="5158472"/>
                  <a:pt x="6205538" y="2767697"/>
                  <a:pt x="6200775" y="376922"/>
                </a:cubicBezTo>
                <a:close/>
              </a:path>
            </a:pathLst>
          </a:custGeom>
          <a:solidFill>
            <a:srgbClr val="D4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任意多边形: 形状 2"/>
          <p:cNvSpPr/>
          <p:nvPr/>
        </p:nvSpPr>
        <p:spPr>
          <a:xfrm rot="5793262">
            <a:off x="676767" y="4252529"/>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任意多边形: 形状 3"/>
          <p:cNvSpPr/>
          <p:nvPr/>
        </p:nvSpPr>
        <p:spPr>
          <a:xfrm rot="5793262" flipH="1" flipV="1">
            <a:off x="9763617" y="-1832302"/>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591167" y="1273343"/>
            <a:ext cx="5072062" cy="5444845"/>
          </a:xfrm>
          <a:prstGeom prst="rect">
            <a:avLst/>
          </a:prstGeom>
        </p:spPr>
      </p:pic>
      <p:sp>
        <p:nvSpPr>
          <p:cNvPr id="7" name="椭圆 6"/>
          <p:cNvSpPr/>
          <p:nvPr/>
        </p:nvSpPr>
        <p:spPr>
          <a:xfrm>
            <a:off x="8109704" y="2136067"/>
            <a:ext cx="1469765" cy="1469765"/>
          </a:xfrm>
          <a:prstGeom prst="ellipse">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mj-ea"/>
                <a:ea typeface="+mj-ea"/>
              </a:rPr>
              <a:t>Part 03</a:t>
            </a:r>
            <a:endParaRPr lang="zh-CN" altLang="en-US" sz="2400">
              <a:latin typeface="+mj-ea"/>
              <a:ea typeface="+mj-ea"/>
            </a:endParaRPr>
          </a:p>
        </p:txBody>
      </p:sp>
      <p:grpSp>
        <p:nvGrpSpPr>
          <p:cNvPr id="8" name="组合 7"/>
          <p:cNvGrpSpPr/>
          <p:nvPr/>
        </p:nvGrpSpPr>
        <p:grpSpPr>
          <a:xfrm>
            <a:off x="6780987" y="3839246"/>
            <a:ext cx="4127198" cy="1227532"/>
            <a:chOff x="6344580" y="1010620"/>
            <a:chExt cx="4127198" cy="1227532"/>
          </a:xfrm>
        </p:grpSpPr>
        <p:sp>
          <p:nvSpPr>
            <p:cNvPr id="9" name="文本框 8"/>
            <p:cNvSpPr txBox="1"/>
            <p:nvPr/>
          </p:nvSpPr>
          <p:spPr>
            <a:xfrm>
              <a:off x="6487720" y="1010620"/>
              <a:ext cx="3840918" cy="830997"/>
            </a:xfrm>
            <a:prstGeom prst="rect">
              <a:avLst/>
            </a:prstGeom>
            <a:noFill/>
          </p:spPr>
          <p:txBody>
            <a:bodyPr wrap="square" rtlCol="0">
              <a:spAutoFit/>
            </a:bodyPr>
            <a:lstStyle/>
            <a:p>
              <a:r>
                <a:rPr lang="zh-CN" altLang="en-US" sz="4800">
                  <a:solidFill>
                    <a:schemeClr val="bg2">
                      <a:lumMod val="10000"/>
                    </a:schemeClr>
                  </a:solidFill>
                  <a:latin typeface="+mj-ea"/>
                  <a:ea typeface="+mj-ea"/>
                </a:rPr>
                <a:t>网络电信诈骗</a:t>
              </a:r>
            </a:p>
          </p:txBody>
        </p:sp>
        <p:sp>
          <p:nvSpPr>
            <p:cNvPr id="10" name="文本框 9"/>
            <p:cNvSpPr txBox="1"/>
            <p:nvPr/>
          </p:nvSpPr>
          <p:spPr>
            <a:xfrm>
              <a:off x="6344580" y="1838042"/>
              <a:ext cx="4127198" cy="400110"/>
            </a:xfrm>
            <a:prstGeom prst="rect">
              <a:avLst/>
            </a:prstGeom>
            <a:noFill/>
          </p:spPr>
          <p:txBody>
            <a:bodyPr wrap="square" rtlCol="0">
              <a:spAutoFit/>
            </a:bodyPr>
            <a:lstStyle/>
            <a:p>
              <a:r>
                <a:rPr lang="en-US" altLang="zh-CN" sz="2000">
                  <a:solidFill>
                    <a:schemeClr val="bg2">
                      <a:lumMod val="10000"/>
                    </a:schemeClr>
                  </a:solidFill>
                </a:rPr>
                <a:t>Network telecommunication fraud</a:t>
              </a:r>
              <a:endParaRPr lang="zh-CN" altLang="en-US" sz="2000">
                <a:solidFill>
                  <a:schemeClr val="bg2">
                    <a:lumMod val="10000"/>
                  </a:schemeClr>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H="1">
            <a:off x="1260475" y="1652837"/>
            <a:ext cx="0" cy="814455"/>
          </a:xfrm>
          <a:prstGeom prst="line">
            <a:avLst/>
          </a:prstGeom>
          <a:ln w="57150">
            <a:solidFill>
              <a:srgbClr val="0152BB"/>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1603375" y="1672779"/>
            <a:ext cx="9105900" cy="774571"/>
          </a:xfrm>
          <a:prstGeom prst="rect">
            <a:avLst/>
          </a:prstGeom>
          <a:noFill/>
        </p:spPr>
        <p:txBody>
          <a:bodyPr wrap="square" rtlCol="0">
            <a:spAutoFit/>
          </a:bodyPr>
          <a:lstStyle/>
          <a:p>
            <a:pPr>
              <a:lnSpc>
                <a:spcPct val="130000"/>
              </a:lnSpc>
            </a:pPr>
            <a:r>
              <a:rPr lang="zh-CN" altLang="en-US">
                <a:solidFill>
                  <a:srgbClr val="0152BB"/>
                </a:solidFill>
                <a:latin typeface="宋体" panose="02010600030101010101" pitchFamily="2" charset="-122"/>
              </a:rPr>
              <a:t>电信诈骗</a:t>
            </a:r>
            <a:r>
              <a:rPr lang="zh-CN" altLang="en-US">
                <a:solidFill>
                  <a:schemeClr val="bg2">
                    <a:lumMod val="10000"/>
                  </a:schemeClr>
                </a:solidFill>
                <a:latin typeface="宋体" panose="02010600030101010101" pitchFamily="2" charset="-122"/>
              </a:rPr>
              <a:t>是指犯罪分子通过电话、网络和短信方式，编造虚假信息，设置骗局，对受害人实施远程、非接触式诈骗，诱使受害人给犯罪分子打款或转账的犯罪行为。</a:t>
            </a:r>
          </a:p>
        </p:txBody>
      </p:sp>
      <p:sp>
        <p:nvSpPr>
          <p:cNvPr id="6" name="文本框 5"/>
          <p:cNvSpPr txBox="1"/>
          <p:nvPr/>
        </p:nvSpPr>
        <p:spPr>
          <a:xfrm>
            <a:off x="1117599" y="3142109"/>
            <a:ext cx="5791203" cy="2214965"/>
          </a:xfrm>
          <a:prstGeom prst="rect">
            <a:avLst/>
          </a:prstGeom>
          <a:noFill/>
        </p:spPr>
        <p:txBody>
          <a:bodyPr wrap="square" rtlCol="0">
            <a:spAutoFit/>
          </a:bodyPr>
          <a:lstStyle/>
          <a:p>
            <a:pPr>
              <a:lnSpc>
                <a:spcPct val="130000"/>
              </a:lnSpc>
            </a:pPr>
            <a:r>
              <a:rPr lang="zh-CN" altLang="en-US">
                <a:solidFill>
                  <a:schemeClr val="bg2">
                    <a:lumMod val="10000"/>
                  </a:schemeClr>
                </a:solidFill>
                <a:latin typeface="+mn-ea"/>
              </a:rPr>
              <a:t>中国一些地区电信诈骗案件持续高发。此类犯罪在原有作案手法的基础上手段翻新，作案者冒充电信局、公安局等单位工作人员，使用任意显号软件、</a:t>
            </a:r>
            <a:r>
              <a:rPr lang="en-US" altLang="zh-CN">
                <a:solidFill>
                  <a:schemeClr val="bg2">
                    <a:lumMod val="10000"/>
                  </a:schemeClr>
                </a:solidFill>
                <a:latin typeface="+mn-ea"/>
              </a:rPr>
              <a:t>VOIP</a:t>
            </a:r>
            <a:r>
              <a:rPr lang="zh-CN" altLang="en-US">
                <a:solidFill>
                  <a:schemeClr val="bg2">
                    <a:lumMod val="10000"/>
                  </a:schemeClr>
                </a:solidFill>
                <a:latin typeface="+mn-ea"/>
              </a:rPr>
              <a:t>电话等技术，以受害人电话欠费、被他人盗用身份涉嫌经济犯罪，以没收受害人所有银行存款进行恫吓威胁，骗取受害人汇转资金。诈骗人员主要来自我国台湾地区。</a:t>
            </a:r>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7446963" y="2870646"/>
            <a:ext cx="3614737" cy="274091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66751" y="1249363"/>
            <a:ext cx="4171950" cy="461665"/>
          </a:xfrm>
          <a:prstGeom prst="rect">
            <a:avLst/>
          </a:prstGeom>
          <a:noFill/>
        </p:spPr>
        <p:txBody>
          <a:bodyPr wrap="square" rtlCol="0">
            <a:spAutoFit/>
          </a:bodyPr>
          <a:lstStyle/>
          <a:p>
            <a:r>
              <a:rPr lang="zh-CN" altLang="zh-CN" sz="2400">
                <a:latin typeface="+mj-ea"/>
                <a:ea typeface="+mj-ea"/>
              </a:rPr>
              <a:t>见招拆招</a:t>
            </a:r>
            <a:r>
              <a:rPr lang="en-US" altLang="zh-CN" sz="2400">
                <a:latin typeface="+mj-ea"/>
                <a:ea typeface="+mj-ea"/>
              </a:rPr>
              <a:t>·</a:t>
            </a:r>
            <a:r>
              <a:rPr lang="zh-CN" altLang="en-US" sz="2400">
                <a:latin typeface="+mj-ea"/>
                <a:ea typeface="+mj-ea"/>
              </a:rPr>
              <a:t>剖析电信诈骗案件</a:t>
            </a:r>
          </a:p>
        </p:txBody>
      </p:sp>
      <p:sp>
        <p:nvSpPr>
          <p:cNvPr id="4" name="矩形: 圆角 3"/>
          <p:cNvSpPr/>
          <p:nvPr/>
        </p:nvSpPr>
        <p:spPr>
          <a:xfrm>
            <a:off x="666751" y="2062163"/>
            <a:ext cx="3914775" cy="471488"/>
          </a:xfrm>
          <a:prstGeom prst="roundRect">
            <a:avLst>
              <a:gd name="adj" fmla="val 50000"/>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SzPct val="70000"/>
            </a:pPr>
            <a:r>
              <a:rPr lang="zh-CN" altLang="zh-CN">
                <a:solidFill>
                  <a:schemeClr val="bg1"/>
                </a:solidFill>
              </a:rPr>
              <a:t>套路1：“公检法”等机关要求协助</a:t>
            </a:r>
          </a:p>
        </p:txBody>
      </p:sp>
      <p:sp>
        <p:nvSpPr>
          <p:cNvPr id="5" name="文本框 4"/>
          <p:cNvSpPr txBox="1"/>
          <p:nvPr/>
        </p:nvSpPr>
        <p:spPr>
          <a:xfrm>
            <a:off x="666751" y="2672912"/>
            <a:ext cx="4443413" cy="3367525"/>
          </a:xfrm>
          <a:prstGeom prst="rect">
            <a:avLst/>
          </a:prstGeom>
          <a:noFill/>
        </p:spPr>
        <p:txBody>
          <a:bodyPr wrap="square" rtlCol="0">
            <a:spAutoFit/>
          </a:bodyPr>
          <a:lstStyle/>
          <a:p>
            <a:pPr marL="285750" indent="-285750">
              <a:lnSpc>
                <a:spcPct val="150000"/>
              </a:lnSpc>
              <a:buSzTx/>
              <a:buFont typeface="Wingdings" panose="05000000000000000000" pitchFamily="2" charset="2"/>
              <a:buChar char="l"/>
            </a:pPr>
            <a:r>
              <a:rPr lang="zh-CN" altLang="zh-CN"/>
              <a:t>电话号码通常以+87、+897、+58为开头，冒充公检法机关“怀疑你涉嫌洗黑钱”、“法院传票未领取”、“刑事案件需要协助”，先将人震慑住，骗取身份证号、银行卡等信息后，要求事主将资金转移到“安全账户”。</a:t>
            </a:r>
          </a:p>
          <a:p>
            <a:pPr marL="285750" indent="-285750">
              <a:lnSpc>
                <a:spcPct val="150000"/>
              </a:lnSpc>
              <a:buSzTx/>
              <a:buFont typeface="Wingdings" panose="05000000000000000000" pitchFamily="2" charset="2"/>
              <a:buChar char="l"/>
            </a:pPr>
            <a:r>
              <a:rPr lang="zh-CN" altLang="zh-CN"/>
              <a:t>接听人应保持警惕，及时报案，并向相关单位咨询，不要轻易汇款。</a:t>
            </a:r>
            <a:endParaRPr lang="zh-CN" altLang="zh-CN" b="1">
              <a:solidFill>
                <a:srgbClr val="00B0F0"/>
              </a:solidFill>
            </a:endParaRPr>
          </a:p>
        </p:txBody>
      </p:sp>
      <p:sp>
        <p:nvSpPr>
          <p:cNvPr id="6" name="矩形: 圆角 5"/>
          <p:cNvSpPr/>
          <p:nvPr/>
        </p:nvSpPr>
        <p:spPr>
          <a:xfrm>
            <a:off x="7069137" y="2062163"/>
            <a:ext cx="3914775" cy="471488"/>
          </a:xfrm>
          <a:prstGeom prst="roundRect">
            <a:avLst>
              <a:gd name="adj" fmla="val 50000"/>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r>
              <a:rPr lang="zh-CN" altLang="zh-CN">
                <a:solidFill>
                  <a:schemeClr val="bg1"/>
                </a:solidFill>
                <a:latin typeface="思源黑体 Normal" panose="020B0400000000000000" pitchFamily="34" charset="-122"/>
                <a:ea typeface="思源黑体 Normal" panose="020B0400000000000000" pitchFamily="34" charset="-122"/>
              </a:rPr>
              <a:t>套路2：号称机关单位发放补贴</a:t>
            </a:r>
            <a:endParaRPr lang="zh-CN" altLang="zh-CN" sz="1600">
              <a:solidFill>
                <a:schemeClr val="bg1"/>
              </a:solidFill>
              <a:latin typeface="思源黑体 Normal" panose="020B0400000000000000" pitchFamily="34" charset="-122"/>
              <a:ea typeface="思源黑体 Normal" panose="020B0400000000000000" pitchFamily="34" charset="-122"/>
            </a:endParaRPr>
          </a:p>
        </p:txBody>
      </p:sp>
      <p:sp>
        <p:nvSpPr>
          <p:cNvPr id="7" name="文本框 6"/>
          <p:cNvSpPr txBox="1"/>
          <p:nvPr/>
        </p:nvSpPr>
        <p:spPr>
          <a:xfrm>
            <a:off x="7069137" y="2672912"/>
            <a:ext cx="4443413" cy="3364511"/>
          </a:xfrm>
          <a:prstGeom prst="rect">
            <a:avLst/>
          </a:prstGeom>
          <a:noFill/>
        </p:spPr>
        <p:txBody>
          <a:bodyPr wrap="square" rtlCol="0">
            <a:spAutoFit/>
          </a:bodyPr>
          <a:lstStyle/>
          <a:p>
            <a:pPr marL="285750" indent="-285750" eaLnBrk="0" hangingPunct="0">
              <a:lnSpc>
                <a:spcPct val="150000"/>
              </a:lnSpc>
              <a:buFont typeface="Wingdings" panose="05000000000000000000" pitchFamily="2" charset="2"/>
              <a:buChar char="l"/>
            </a:pPr>
            <a:r>
              <a:rPr lang="zh-CN" altLang="zh-CN">
                <a:latin typeface="思源黑体 Normal" panose="020B0400000000000000" pitchFamily="34" charset="-122"/>
                <a:ea typeface="思源黑体 Normal" panose="020B0400000000000000" pitchFamily="34" charset="-122"/>
              </a:rPr>
              <a:t>冒充教育部发放“助学金”，冒充医保局发放“新生儿补贴”，冒充税务局办理“汽车或房屋退税”等。通常要求接听者把“手续费”等打到指定账号，并承诺之后返还。</a:t>
            </a:r>
          </a:p>
          <a:p>
            <a:pPr marL="285750" indent="-285750" eaLnBrk="0" hangingPunct="0">
              <a:lnSpc>
                <a:spcPct val="150000"/>
              </a:lnSpc>
              <a:buFont typeface="Wingdings" panose="05000000000000000000" pitchFamily="2" charset="2"/>
              <a:buChar char="l"/>
            </a:pPr>
            <a:r>
              <a:rPr lang="zh-CN" altLang="zh-CN">
                <a:latin typeface="思源黑体 Normal" panose="020B0400000000000000" pitchFamily="34" charset="-122"/>
                <a:ea typeface="思源黑体 Normal" panose="020B0400000000000000" pitchFamily="34" charset="-122"/>
              </a:rPr>
              <a:t>这类政策通常会按照重大事项公示制度进行公告。如若不确定，可上网或拨打相关单位的电话进行咨询。</a:t>
            </a:r>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56188" y="2533651"/>
            <a:ext cx="2128839" cy="340614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20006" y="1589041"/>
            <a:ext cx="3171825" cy="461665"/>
          </a:xfrm>
          <a:prstGeom prst="rect">
            <a:avLst/>
          </a:prstGeom>
          <a:noFill/>
        </p:spPr>
        <p:txBody>
          <a:bodyPr wrap="square" rtlCol="0">
            <a:spAutoFit/>
          </a:bodyPr>
          <a:lstStyle/>
          <a:p>
            <a:r>
              <a:rPr lang="zh-CN" altLang="en-US" sz="2400" dirty="0">
                <a:latin typeface="+mj-ea"/>
                <a:ea typeface="+mj-ea"/>
              </a:rPr>
              <a:t>什么是校园网络安全？</a:t>
            </a:r>
          </a:p>
        </p:txBody>
      </p:sp>
      <p:sp>
        <p:nvSpPr>
          <p:cNvPr id="3" name="文本框 2"/>
          <p:cNvSpPr txBox="1"/>
          <p:nvPr/>
        </p:nvSpPr>
        <p:spPr>
          <a:xfrm>
            <a:off x="1320006" y="2307834"/>
            <a:ext cx="5872162" cy="3367525"/>
          </a:xfrm>
          <a:prstGeom prst="rect">
            <a:avLst/>
          </a:prstGeom>
          <a:noFill/>
        </p:spPr>
        <p:txBody>
          <a:bodyPr wrap="square" rtlCol="0">
            <a:spAutoFit/>
          </a:bodyPr>
          <a:lstStyle/>
          <a:p>
            <a:pPr>
              <a:lnSpc>
                <a:spcPct val="150000"/>
              </a:lnSpc>
            </a:pPr>
            <a:r>
              <a:rPr lang="zh-CN" altLang="en-US" dirty="0">
                <a:solidFill>
                  <a:schemeClr val="bg2">
                    <a:lumMod val="10000"/>
                  </a:schemeClr>
                </a:solidFill>
                <a:latin typeface="宋体" panose="02010600030101010101" pitchFamily="2" charset="-122"/>
              </a:rPr>
              <a:t>网络为学生们的网上课程学习、课外娱乐活动、网上交流、网上购物、网络资源使用等提供了极大的便利。</a:t>
            </a:r>
            <a:endParaRPr lang="en-US" altLang="zh-CN" dirty="0">
              <a:solidFill>
                <a:schemeClr val="bg2">
                  <a:lumMod val="10000"/>
                </a:schemeClr>
              </a:solidFill>
              <a:latin typeface="宋体" panose="02010600030101010101" pitchFamily="2" charset="-122"/>
            </a:endParaRPr>
          </a:p>
          <a:p>
            <a:pPr>
              <a:lnSpc>
                <a:spcPct val="150000"/>
              </a:lnSpc>
            </a:pPr>
            <a:r>
              <a:rPr lang="zh-CN" altLang="en-US" dirty="0">
                <a:solidFill>
                  <a:schemeClr val="bg2">
                    <a:lumMod val="10000"/>
                  </a:schemeClr>
                </a:solidFill>
                <a:latin typeface="宋体" panose="02010600030101010101" pitchFamily="2" charset="-122"/>
              </a:rPr>
              <a:t>但我们也同时看到，网络使用是一把双刃剑，很多同学在网络交友、网络购物、网络游戏等中误入歧途，有的网上交友不慎感情受伤甚至人身受到伤害、有的沉迷游戏荒废学业不得不退学、有的网络购物被骗遭受经济损失的等等，可以说，网络在给学生们呈现一幅美好画面的同时，背后也波涛汹涌遍布暗礁。</a:t>
            </a:r>
            <a:endParaRPr lang="zh-CN" altLang="en-US" dirty="0">
              <a:solidFill>
                <a:schemeClr val="bg2">
                  <a:lumMod val="10000"/>
                </a:schemeClr>
              </a:solidFill>
            </a:endParaRP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968457" y="1819873"/>
            <a:ext cx="2890837" cy="3553472"/>
          </a:xfrm>
          <a:prstGeom prst="rect">
            <a:avLst/>
          </a:prstGeom>
          <a:effectLst>
            <a:reflection blurRad="6350" stA="52000" endA="300" endPos="35000" dir="5400000" sy="-100000" algn="bl" rotWithShape="0"/>
          </a:effectLst>
        </p:spPr>
      </p:pic>
      <p:sp>
        <p:nvSpPr>
          <p:cNvPr id="5" name="文本框 4"/>
          <p:cNvSpPr txBox="1"/>
          <p:nvPr/>
        </p:nvSpPr>
        <p:spPr>
          <a:xfrm>
            <a:off x="2627790" y="488272"/>
            <a:ext cx="1553593" cy="215444"/>
          </a:xfrm>
          <a:prstGeom prst="rect">
            <a:avLst/>
          </a:prstGeom>
          <a:noFill/>
        </p:spPr>
        <p:txBody>
          <a:bodyPr wrap="square" rtlCol="0">
            <a:spAutoFit/>
          </a:bodyPr>
          <a:lstStyle/>
          <a:p>
            <a:r>
              <a:rPr lang="en-US" altLang="zh-CN" sz="800" dirty="0">
                <a:solidFill>
                  <a:srgbClr val="F1F8FF"/>
                </a:solidFill>
              </a:rPr>
              <a:t>https://www.ypppt.com/</a:t>
            </a:r>
            <a:endParaRPr lang="zh-CN" altLang="en-US" sz="800" dirty="0">
              <a:solidFill>
                <a:srgbClr val="F1F8FF"/>
              </a:solidFill>
            </a:endParaRP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67618" y="1863906"/>
            <a:ext cx="5200650" cy="400110"/>
          </a:xfrm>
          <a:prstGeom prst="rect">
            <a:avLst/>
          </a:prstGeom>
          <a:noFill/>
        </p:spPr>
        <p:txBody>
          <a:bodyPr wrap="square" rtlCol="0">
            <a:spAutoFit/>
          </a:bodyPr>
          <a:lstStyle/>
          <a:p>
            <a:pPr marL="342900" indent="-342900">
              <a:buFont typeface="Wingdings" panose="05000000000000000000" pitchFamily="2" charset="2"/>
              <a:buChar char="Ø"/>
            </a:pPr>
            <a:r>
              <a:rPr lang="zh-CN" altLang="en-US" sz="2000">
                <a:solidFill>
                  <a:schemeClr val="bg2">
                    <a:lumMod val="10000"/>
                  </a:schemeClr>
                </a:solidFill>
                <a:latin typeface="+mj-ea"/>
                <a:ea typeface="+mj-ea"/>
              </a:rPr>
              <a:t>学生玩网游遭遇中奖陷阱</a:t>
            </a:r>
            <a:r>
              <a:rPr lang="en-US" altLang="zh-CN" sz="2000">
                <a:solidFill>
                  <a:schemeClr val="bg2">
                    <a:lumMod val="10000"/>
                  </a:schemeClr>
                </a:solidFill>
                <a:latin typeface="+mj-ea"/>
                <a:ea typeface="+mj-ea"/>
              </a:rPr>
              <a:t>,</a:t>
            </a:r>
            <a:r>
              <a:rPr lang="zh-CN" altLang="en-US" sz="2000">
                <a:solidFill>
                  <a:schemeClr val="bg2">
                    <a:lumMod val="10000"/>
                  </a:schemeClr>
                </a:solidFill>
                <a:latin typeface="+mj-ea"/>
                <a:ea typeface="+mj-ea"/>
              </a:rPr>
              <a:t>白白被骗</a:t>
            </a:r>
            <a:r>
              <a:rPr lang="en-US" altLang="zh-CN" sz="2000">
                <a:solidFill>
                  <a:schemeClr val="bg2">
                    <a:lumMod val="10000"/>
                  </a:schemeClr>
                </a:solidFill>
                <a:latin typeface="+mj-ea"/>
                <a:ea typeface="+mj-ea"/>
              </a:rPr>
              <a:t>600</a:t>
            </a:r>
            <a:r>
              <a:rPr lang="zh-CN" altLang="en-US" sz="2000">
                <a:solidFill>
                  <a:schemeClr val="bg2">
                    <a:lumMod val="10000"/>
                  </a:schemeClr>
                </a:solidFill>
                <a:latin typeface="+mj-ea"/>
                <a:ea typeface="+mj-ea"/>
              </a:rPr>
              <a:t>元</a:t>
            </a:r>
          </a:p>
        </p:txBody>
      </p:sp>
      <p:sp>
        <p:nvSpPr>
          <p:cNvPr id="3" name="文本框 2"/>
          <p:cNvSpPr txBox="1"/>
          <p:nvPr/>
        </p:nvSpPr>
        <p:spPr>
          <a:xfrm>
            <a:off x="1267618" y="2473867"/>
            <a:ext cx="9644063" cy="2952027"/>
          </a:xfrm>
          <a:prstGeom prst="rect">
            <a:avLst/>
          </a:prstGeom>
          <a:noFill/>
        </p:spPr>
        <p:txBody>
          <a:bodyPr wrap="square" rtlCol="0">
            <a:spAutoFit/>
          </a:bodyPr>
          <a:lstStyle/>
          <a:p>
            <a:pPr>
              <a:lnSpc>
                <a:spcPct val="150000"/>
              </a:lnSpc>
            </a:pPr>
            <a:r>
              <a:rPr lang="en-US" altLang="zh-CN">
                <a:solidFill>
                  <a:schemeClr val="bg2">
                    <a:lumMod val="10000"/>
                  </a:schemeClr>
                </a:solidFill>
                <a:latin typeface="+mn-ea"/>
              </a:rPr>
              <a:t>3</a:t>
            </a:r>
            <a:r>
              <a:rPr lang="zh-CN" altLang="en-US">
                <a:solidFill>
                  <a:schemeClr val="bg2">
                    <a:lumMod val="10000"/>
                  </a:schemeClr>
                </a:solidFill>
                <a:latin typeface="+mn-ea"/>
              </a:rPr>
              <a:t>月</a:t>
            </a:r>
            <a:r>
              <a:rPr lang="en-US" altLang="zh-CN">
                <a:solidFill>
                  <a:schemeClr val="bg2">
                    <a:lumMod val="10000"/>
                  </a:schemeClr>
                </a:solidFill>
                <a:latin typeface="+mn-ea"/>
              </a:rPr>
              <a:t>5</a:t>
            </a:r>
            <a:r>
              <a:rPr lang="zh-CN" altLang="en-US">
                <a:solidFill>
                  <a:schemeClr val="bg2">
                    <a:lumMod val="10000"/>
                  </a:schemeClr>
                </a:solidFill>
                <a:latin typeface="+mn-ea"/>
              </a:rPr>
              <a:t>日下午，小朱来到烟台市区文化宫附近的一家网吧，玩起网络游戏没多久，屏幕右下角就不断弹出一个加好友的对话框，小朱点击“确定”后出现一条“幸运”提示：“恭喜您被系统抽中为跑跑无限惊喜活动幸运玩家，您将获得惊喜奖金</a:t>
            </a:r>
            <a:r>
              <a:rPr lang="en-US" altLang="zh-CN">
                <a:solidFill>
                  <a:schemeClr val="bg2">
                    <a:lumMod val="10000"/>
                  </a:schemeClr>
                </a:solidFill>
                <a:latin typeface="+mn-ea"/>
              </a:rPr>
              <a:t>32000</a:t>
            </a:r>
            <a:r>
              <a:rPr lang="zh-CN" altLang="en-US">
                <a:solidFill>
                  <a:schemeClr val="bg2">
                    <a:lumMod val="10000"/>
                  </a:schemeClr>
                </a:solidFill>
                <a:latin typeface="+mn-ea"/>
              </a:rPr>
              <a:t>元以及三星公司赞助的笔记本电脑一台。”小朱非常兴奋，为了能尽快得到奖金和奖品，小朱匆匆到网吧附近的银行，给对方提供的银行账号汇去了</a:t>
            </a:r>
            <a:r>
              <a:rPr lang="en-US" altLang="zh-CN">
                <a:solidFill>
                  <a:schemeClr val="bg2">
                    <a:lumMod val="10000"/>
                  </a:schemeClr>
                </a:solidFill>
                <a:latin typeface="+mn-ea"/>
              </a:rPr>
              <a:t>600</a:t>
            </a:r>
            <a:r>
              <a:rPr lang="zh-CN" altLang="en-US">
                <a:solidFill>
                  <a:schemeClr val="bg2">
                    <a:lumMod val="10000"/>
                  </a:schemeClr>
                </a:solidFill>
                <a:latin typeface="+mn-ea"/>
              </a:rPr>
              <a:t>元手续费。</a:t>
            </a:r>
            <a:endParaRPr lang="en-US" altLang="zh-CN">
              <a:solidFill>
                <a:schemeClr val="bg2">
                  <a:lumMod val="10000"/>
                </a:schemeClr>
              </a:solidFill>
              <a:latin typeface="+mn-ea"/>
            </a:endParaRPr>
          </a:p>
          <a:p>
            <a:pPr>
              <a:lnSpc>
                <a:spcPct val="150000"/>
              </a:lnSpc>
            </a:pPr>
            <a:r>
              <a:rPr lang="zh-CN" altLang="en-US">
                <a:solidFill>
                  <a:schemeClr val="bg2">
                    <a:lumMod val="10000"/>
                  </a:schemeClr>
                </a:solidFill>
                <a:latin typeface="+mn-ea"/>
              </a:rPr>
              <a:t>按照网页上的要求，小朱拨打区号为</a:t>
            </a:r>
            <a:r>
              <a:rPr lang="en-US" altLang="zh-CN">
                <a:solidFill>
                  <a:schemeClr val="bg2">
                    <a:lumMod val="10000"/>
                  </a:schemeClr>
                </a:solidFill>
                <a:latin typeface="+mn-ea"/>
              </a:rPr>
              <a:t>0898</a:t>
            </a:r>
            <a:r>
              <a:rPr lang="zh-CN" altLang="en-US">
                <a:solidFill>
                  <a:schemeClr val="bg2">
                    <a:lumMod val="10000"/>
                  </a:schemeClr>
                </a:solidFill>
                <a:latin typeface="+mn-ea"/>
              </a:rPr>
              <a:t>的客服电话确认时，一操南方口音的男子接电话称需再汇</a:t>
            </a:r>
            <a:r>
              <a:rPr lang="en-US" altLang="zh-CN">
                <a:solidFill>
                  <a:schemeClr val="bg2">
                    <a:lumMod val="10000"/>
                  </a:schemeClr>
                </a:solidFill>
                <a:latin typeface="+mn-ea"/>
              </a:rPr>
              <a:t>6400</a:t>
            </a:r>
            <a:r>
              <a:rPr lang="zh-CN" altLang="en-US">
                <a:solidFill>
                  <a:schemeClr val="bg2">
                    <a:lumMod val="10000"/>
                  </a:schemeClr>
                </a:solidFill>
                <a:latin typeface="+mn-ea"/>
              </a:rPr>
              <a:t>元的个人所得税，此时小朱才觉得不对劲儿。</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99716" y="1424777"/>
            <a:ext cx="3286125" cy="461665"/>
          </a:xfrm>
          <a:prstGeom prst="rect">
            <a:avLst/>
          </a:prstGeom>
          <a:noFill/>
        </p:spPr>
        <p:txBody>
          <a:bodyPr wrap="square" rtlCol="0">
            <a:spAutoFit/>
          </a:bodyPr>
          <a:lstStyle/>
          <a:p>
            <a:pPr marL="342900" indent="-342900">
              <a:buFont typeface="Wingdings" panose="05000000000000000000" pitchFamily="2" charset="2"/>
              <a:buChar char="Ø"/>
            </a:pPr>
            <a:r>
              <a:rPr lang="zh-CN" altLang="en-US" sz="2400">
                <a:solidFill>
                  <a:schemeClr val="bg2">
                    <a:lumMod val="10000"/>
                  </a:schemeClr>
                </a:solidFill>
                <a:latin typeface="+mj-ea"/>
                <a:ea typeface="+mj-ea"/>
              </a:rPr>
              <a:t>临沂王某某被诈骗案</a:t>
            </a:r>
          </a:p>
        </p:txBody>
      </p:sp>
      <p:sp>
        <p:nvSpPr>
          <p:cNvPr id="3" name="文本框 2"/>
          <p:cNvSpPr txBox="1"/>
          <p:nvPr/>
        </p:nvSpPr>
        <p:spPr>
          <a:xfrm>
            <a:off x="906860" y="2082000"/>
            <a:ext cx="6557962" cy="3783023"/>
          </a:xfrm>
          <a:prstGeom prst="rect">
            <a:avLst/>
          </a:prstGeom>
          <a:noFill/>
        </p:spPr>
        <p:txBody>
          <a:bodyPr wrap="square" rtlCol="0">
            <a:spAutoFit/>
          </a:bodyPr>
          <a:lstStyle/>
          <a:p>
            <a:pPr>
              <a:lnSpc>
                <a:spcPct val="150000"/>
              </a:lnSpc>
            </a:pPr>
            <a:r>
              <a:rPr lang="zh-CN" altLang="en-US">
                <a:solidFill>
                  <a:schemeClr val="bg2">
                    <a:lumMod val="10000"/>
                  </a:schemeClr>
                </a:solidFill>
                <a:latin typeface="+mn-ea"/>
              </a:rPr>
              <a:t>2016年4月，临沂某食品有限公司财务人员王某某报案称遭遇电话诈骗，公司账户被骗刷现金920余万元。</a:t>
            </a:r>
            <a:endParaRPr lang="en-US" altLang="zh-CN">
              <a:solidFill>
                <a:schemeClr val="bg2">
                  <a:lumMod val="10000"/>
                </a:schemeClr>
              </a:solidFill>
              <a:latin typeface="+mn-ea"/>
            </a:endParaRPr>
          </a:p>
          <a:p>
            <a:pPr>
              <a:lnSpc>
                <a:spcPct val="150000"/>
              </a:lnSpc>
            </a:pPr>
            <a:r>
              <a:rPr lang="zh-CN" altLang="en-US">
                <a:solidFill>
                  <a:schemeClr val="bg2">
                    <a:lumMod val="10000"/>
                  </a:schemeClr>
                </a:solidFill>
                <a:latin typeface="+mn-ea"/>
              </a:rPr>
              <a:t>临沂市公安局兰山分局立案侦查，发现犯罪嫌疑人冒充公检法人员以涉嫌洗钱犯罪对被害人进行诈骗。目前，该案已抓获大陆、台湾等地犯罪嫌疑人7人(逮捕4人)，网上追逃2人，为受害人追回资金200余万元。经查，犯罪嫌疑人冒充公检法人员致电被害人，并向其发送内容为某某市检察院《刑事拘捕令即冻结管收执行命令》的虚假网页，骗取其在虚假网页上输入银行户名、账号、登陆密码、卡号密码等盗取其账户内资金。</a:t>
            </a: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7464821" y="2451893"/>
            <a:ext cx="3814763" cy="304323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01712" y="1162720"/>
            <a:ext cx="5357813" cy="461665"/>
          </a:xfrm>
          <a:prstGeom prst="rect">
            <a:avLst/>
          </a:prstGeom>
          <a:noFill/>
        </p:spPr>
        <p:txBody>
          <a:bodyPr wrap="square" rtlCol="0">
            <a:spAutoFit/>
          </a:bodyPr>
          <a:lstStyle/>
          <a:p>
            <a:r>
              <a:rPr lang="zh-CN" altLang="en-US" sz="2400">
                <a:solidFill>
                  <a:schemeClr val="bg2">
                    <a:lumMod val="10000"/>
                  </a:schemeClr>
                </a:solidFill>
                <a:latin typeface="+mj-ea"/>
                <a:ea typeface="+mj-ea"/>
              </a:rPr>
              <a:t>[徐某案] 嫌犯在高考网站植入木马病毒</a:t>
            </a:r>
          </a:p>
        </p:txBody>
      </p:sp>
      <p:sp>
        <p:nvSpPr>
          <p:cNvPr id="3" name="文本框 2"/>
          <p:cNvSpPr txBox="1"/>
          <p:nvPr/>
        </p:nvSpPr>
        <p:spPr>
          <a:xfrm>
            <a:off x="1004888" y="1748508"/>
            <a:ext cx="10172700" cy="4378571"/>
          </a:xfrm>
          <a:prstGeom prst="rect">
            <a:avLst/>
          </a:prstGeom>
          <a:noFill/>
        </p:spPr>
        <p:txBody>
          <a:bodyPr wrap="square" rtlCol="0">
            <a:spAutoFit/>
          </a:bodyPr>
          <a:lstStyle/>
          <a:p>
            <a:pPr eaLnBrk="0" hangingPunct="0">
              <a:lnSpc>
                <a:spcPct val="130000"/>
              </a:lnSpc>
            </a:pPr>
            <a:r>
              <a:rPr lang="zh-CN" altLang="en-US">
                <a:solidFill>
                  <a:schemeClr val="bg2">
                    <a:lumMod val="10000"/>
                  </a:schemeClr>
                </a:solidFill>
                <a:latin typeface="+mn-ea"/>
              </a:rPr>
              <a:t>据介绍，8月19日，山东省临沂市高考录取新生徐某被不法分子冒充教育、财政部门工作人员诈骗9900元。案发后，公安机关全力工作，查明电信网络诈骗团伙情况和信息泄露源头。</a:t>
            </a:r>
          </a:p>
          <a:p>
            <a:pPr eaLnBrk="0" hangingPunct="0">
              <a:lnSpc>
                <a:spcPct val="130000"/>
              </a:lnSpc>
            </a:pPr>
            <a:r>
              <a:rPr lang="zh-CN" altLang="en-US">
                <a:solidFill>
                  <a:schemeClr val="bg2">
                    <a:lumMod val="10000"/>
                  </a:schemeClr>
                </a:solidFill>
                <a:latin typeface="+mn-ea"/>
              </a:rPr>
              <a:t>犯罪嫌疑人杜某利用技术手段攻击“山东省2016高考网上报名信息系统”并在网站植入木马病毒，获取网站后台登录权限，盗取包括徐某在内的大量考生报名信息。</a:t>
            </a:r>
            <a:endParaRPr lang="en-US" altLang="zh-CN">
              <a:solidFill>
                <a:schemeClr val="bg2">
                  <a:lumMod val="10000"/>
                </a:schemeClr>
              </a:solidFill>
              <a:latin typeface="+mn-ea"/>
            </a:endParaRPr>
          </a:p>
          <a:p>
            <a:pPr eaLnBrk="0" hangingPunct="0">
              <a:lnSpc>
                <a:spcPct val="130000"/>
              </a:lnSpc>
            </a:pPr>
            <a:r>
              <a:rPr lang="zh-CN" altLang="en-US">
                <a:solidFill>
                  <a:schemeClr val="bg2">
                    <a:lumMod val="10000"/>
                  </a:schemeClr>
                </a:solidFill>
                <a:latin typeface="+mn-ea"/>
              </a:rPr>
              <a:t> 7月初，犯罪嫌疑人陈某在江西省九江市租住房屋设立诈骗窝点，通过QQ搜索“高考数据群”、“学生资料数据”等聊天群，在群内发布个人信息购买需求后，从杜某手中以每条0.5元的价格购买1800条今年高中毕业学生资料。同时，陈某雇佣郑某、黄某等人冒充教育局、财政局工作人员拨打电话，以发放助学金名义对高考录取学生实施诈骗。</a:t>
            </a:r>
            <a:endParaRPr lang="en-US" altLang="zh-CN">
              <a:solidFill>
                <a:schemeClr val="bg2">
                  <a:lumMod val="10000"/>
                </a:schemeClr>
              </a:solidFill>
              <a:latin typeface="+mn-ea"/>
            </a:endParaRPr>
          </a:p>
          <a:p>
            <a:pPr eaLnBrk="0" hangingPunct="0">
              <a:lnSpc>
                <a:spcPct val="130000"/>
              </a:lnSpc>
            </a:pPr>
            <a:r>
              <a:rPr lang="zh-CN" altLang="en-US">
                <a:solidFill>
                  <a:schemeClr val="bg2">
                    <a:lumMod val="10000"/>
                  </a:schemeClr>
                </a:solidFill>
                <a:latin typeface="+mn-ea"/>
              </a:rPr>
              <a:t> 8月19日16时许，该团伙诈骗徐某9900元，在徐某向犯罪嫌疑人冒用他人身份证开设的银行卡账户汇款6分钟后，陈某即操控在福建泉州的犯罪嫌疑人郑某某组织熊某、陈某某等人在泉州市一银行ATM机上取走赃款。公安机关进一步查明，犯罪嫌疑人彭某通过网络多次向陈某犯罪团伙售卖非实名手机卡，供犯罪团伙作案使用。目前，以上8名犯罪嫌疑人均已被抓获。</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rot="5400000">
            <a:off x="147185" y="-155805"/>
            <a:ext cx="7015163" cy="7606397"/>
          </a:xfrm>
          <a:custGeom>
            <a:avLst/>
            <a:gdLst>
              <a:gd name="connsiteX0" fmla="*/ 3314700 w 6215063"/>
              <a:gd name="connsiteY0" fmla="*/ 114300 h 7258050"/>
              <a:gd name="connsiteX1" fmla="*/ 3414713 w 6215063"/>
              <a:gd name="connsiteY1" fmla="*/ 0 h 7258050"/>
              <a:gd name="connsiteX2" fmla="*/ 2171700 w 6215063"/>
              <a:gd name="connsiteY2" fmla="*/ 2928938 h 7258050"/>
              <a:gd name="connsiteX3" fmla="*/ 0 w 6215063"/>
              <a:gd name="connsiteY3" fmla="*/ 7258050 h 7258050"/>
              <a:gd name="connsiteX4" fmla="*/ 6215063 w 6215063"/>
              <a:gd name="connsiteY4" fmla="*/ 7200900 h 7258050"/>
              <a:gd name="connsiteX5" fmla="*/ 6200775 w 6215063"/>
              <a:gd name="connsiteY5" fmla="*/ 28575 h 7258050"/>
              <a:gd name="connsiteX6" fmla="*/ 3314700 w 6215063"/>
              <a:gd name="connsiteY6" fmla="*/ 114300 h 7258050"/>
              <a:gd name="connsiteX0-1" fmla="*/ 3314700 w 6215063"/>
              <a:gd name="connsiteY0-2" fmla="*/ 114300 h 7258050"/>
              <a:gd name="connsiteX1-3" fmla="*/ 3414713 w 6215063"/>
              <a:gd name="connsiteY1-4" fmla="*/ 0 h 7258050"/>
              <a:gd name="connsiteX2-5" fmla="*/ 2400300 w 6215063"/>
              <a:gd name="connsiteY2-6" fmla="*/ 3086100 h 7258050"/>
              <a:gd name="connsiteX3-7" fmla="*/ 0 w 6215063"/>
              <a:gd name="connsiteY3-8" fmla="*/ 7258050 h 7258050"/>
              <a:gd name="connsiteX4-9" fmla="*/ 6215063 w 6215063"/>
              <a:gd name="connsiteY4-10" fmla="*/ 7200900 h 7258050"/>
              <a:gd name="connsiteX5-11" fmla="*/ 6200775 w 6215063"/>
              <a:gd name="connsiteY5-12" fmla="*/ 28575 h 7258050"/>
              <a:gd name="connsiteX6-13" fmla="*/ 3314700 w 6215063"/>
              <a:gd name="connsiteY6-14" fmla="*/ 114300 h 7258050"/>
              <a:gd name="connsiteX0-15" fmla="*/ 3314700 w 6215063"/>
              <a:gd name="connsiteY0-16" fmla="*/ 114300 h 7258050"/>
              <a:gd name="connsiteX1-17" fmla="*/ 3414713 w 6215063"/>
              <a:gd name="connsiteY1-18" fmla="*/ 0 h 7258050"/>
              <a:gd name="connsiteX2-19" fmla="*/ 2400300 w 6215063"/>
              <a:gd name="connsiteY2-20" fmla="*/ 3086100 h 7258050"/>
              <a:gd name="connsiteX3-21" fmla="*/ 0 w 6215063"/>
              <a:gd name="connsiteY3-22" fmla="*/ 7258050 h 7258050"/>
              <a:gd name="connsiteX4-23" fmla="*/ 6215063 w 6215063"/>
              <a:gd name="connsiteY4-24" fmla="*/ 7200900 h 7258050"/>
              <a:gd name="connsiteX5-25" fmla="*/ 6200775 w 6215063"/>
              <a:gd name="connsiteY5-26" fmla="*/ 28575 h 7258050"/>
              <a:gd name="connsiteX6-27" fmla="*/ 3314700 w 6215063"/>
              <a:gd name="connsiteY6-28" fmla="*/ 114300 h 7258050"/>
              <a:gd name="connsiteX0-29" fmla="*/ 3786188 w 6215063"/>
              <a:gd name="connsiteY0-30" fmla="*/ 0 h 7286625"/>
              <a:gd name="connsiteX1-31" fmla="*/ 3414713 w 6215063"/>
              <a:gd name="connsiteY1-32" fmla="*/ 28575 h 7286625"/>
              <a:gd name="connsiteX2-33" fmla="*/ 2400300 w 6215063"/>
              <a:gd name="connsiteY2-34" fmla="*/ 3114675 h 7286625"/>
              <a:gd name="connsiteX3-35" fmla="*/ 0 w 6215063"/>
              <a:gd name="connsiteY3-36" fmla="*/ 7286625 h 7286625"/>
              <a:gd name="connsiteX4-37" fmla="*/ 6215063 w 6215063"/>
              <a:gd name="connsiteY4-38" fmla="*/ 7229475 h 7286625"/>
              <a:gd name="connsiteX5-39" fmla="*/ 6200775 w 6215063"/>
              <a:gd name="connsiteY5-40" fmla="*/ 57150 h 7286625"/>
              <a:gd name="connsiteX6-41" fmla="*/ 3786188 w 6215063"/>
              <a:gd name="connsiteY6-42" fmla="*/ 0 h 7286625"/>
              <a:gd name="connsiteX0-43" fmla="*/ 3786188 w 6215063"/>
              <a:gd name="connsiteY0-44" fmla="*/ 0 h 7286625"/>
              <a:gd name="connsiteX1-45" fmla="*/ 3414713 w 6215063"/>
              <a:gd name="connsiteY1-46" fmla="*/ 28575 h 7286625"/>
              <a:gd name="connsiteX2-47" fmla="*/ 2400300 w 6215063"/>
              <a:gd name="connsiteY2-48" fmla="*/ 3114675 h 7286625"/>
              <a:gd name="connsiteX3-49" fmla="*/ 0 w 6215063"/>
              <a:gd name="connsiteY3-50" fmla="*/ 7286625 h 7286625"/>
              <a:gd name="connsiteX4-51" fmla="*/ 6215063 w 6215063"/>
              <a:gd name="connsiteY4-52" fmla="*/ 7229475 h 7286625"/>
              <a:gd name="connsiteX5-53" fmla="*/ 6200775 w 6215063"/>
              <a:gd name="connsiteY5-54" fmla="*/ 57150 h 7286625"/>
              <a:gd name="connsiteX6-55" fmla="*/ 3786188 w 6215063"/>
              <a:gd name="connsiteY6-56" fmla="*/ 0 h 7286625"/>
              <a:gd name="connsiteX0-57" fmla="*/ 3786188 w 6215063"/>
              <a:gd name="connsiteY0-58" fmla="*/ 0 h 7286625"/>
              <a:gd name="connsiteX1-59" fmla="*/ 3414713 w 6215063"/>
              <a:gd name="connsiteY1-60" fmla="*/ 28575 h 7286625"/>
              <a:gd name="connsiteX2-61" fmla="*/ 2400300 w 6215063"/>
              <a:gd name="connsiteY2-62" fmla="*/ 3114675 h 7286625"/>
              <a:gd name="connsiteX3-63" fmla="*/ 0 w 6215063"/>
              <a:gd name="connsiteY3-64" fmla="*/ 7286625 h 7286625"/>
              <a:gd name="connsiteX4-65" fmla="*/ 6215063 w 6215063"/>
              <a:gd name="connsiteY4-66" fmla="*/ 7229475 h 7286625"/>
              <a:gd name="connsiteX5-67" fmla="*/ 6200775 w 6215063"/>
              <a:gd name="connsiteY5-68" fmla="*/ 57150 h 7286625"/>
              <a:gd name="connsiteX6-69" fmla="*/ 3786188 w 6215063"/>
              <a:gd name="connsiteY6-70" fmla="*/ 0 h 7286625"/>
              <a:gd name="connsiteX0-71" fmla="*/ 3786188 w 6215063"/>
              <a:gd name="connsiteY0-72" fmla="*/ 0 h 7286625"/>
              <a:gd name="connsiteX1-73" fmla="*/ 3414713 w 6215063"/>
              <a:gd name="connsiteY1-74" fmla="*/ 28575 h 7286625"/>
              <a:gd name="connsiteX2-75" fmla="*/ 2400300 w 6215063"/>
              <a:gd name="connsiteY2-76" fmla="*/ 3114675 h 7286625"/>
              <a:gd name="connsiteX3-77" fmla="*/ 0 w 6215063"/>
              <a:gd name="connsiteY3-78" fmla="*/ 7286625 h 7286625"/>
              <a:gd name="connsiteX4-79" fmla="*/ 6215063 w 6215063"/>
              <a:gd name="connsiteY4-80" fmla="*/ 7229475 h 7286625"/>
              <a:gd name="connsiteX5-81" fmla="*/ 6200775 w 6215063"/>
              <a:gd name="connsiteY5-82" fmla="*/ 57150 h 7286625"/>
              <a:gd name="connsiteX6-83" fmla="*/ 3786188 w 6215063"/>
              <a:gd name="connsiteY6-84" fmla="*/ 0 h 7286625"/>
              <a:gd name="connsiteX0-85" fmla="*/ 3786188 w 6215063"/>
              <a:gd name="connsiteY0-86" fmla="*/ 0 h 7286625"/>
              <a:gd name="connsiteX1-87" fmla="*/ 3414713 w 6215063"/>
              <a:gd name="connsiteY1-88" fmla="*/ 28575 h 7286625"/>
              <a:gd name="connsiteX2-89" fmla="*/ 2400300 w 6215063"/>
              <a:gd name="connsiteY2-90" fmla="*/ 3114675 h 7286625"/>
              <a:gd name="connsiteX3-91" fmla="*/ 0 w 6215063"/>
              <a:gd name="connsiteY3-92" fmla="*/ 7286625 h 7286625"/>
              <a:gd name="connsiteX4-93" fmla="*/ 6215063 w 6215063"/>
              <a:gd name="connsiteY4-94" fmla="*/ 7229475 h 7286625"/>
              <a:gd name="connsiteX5-95" fmla="*/ 6200775 w 6215063"/>
              <a:gd name="connsiteY5-96" fmla="*/ 57150 h 7286625"/>
              <a:gd name="connsiteX6-97" fmla="*/ 3786188 w 6215063"/>
              <a:gd name="connsiteY6-98" fmla="*/ 0 h 7286625"/>
              <a:gd name="connsiteX0-99" fmla="*/ 5997917 w 6215063"/>
              <a:gd name="connsiteY0-100" fmla="*/ 14968 h 7258050"/>
              <a:gd name="connsiteX1-101" fmla="*/ 3414713 w 6215063"/>
              <a:gd name="connsiteY1-102" fmla="*/ 0 h 7258050"/>
              <a:gd name="connsiteX2-103" fmla="*/ 2400300 w 6215063"/>
              <a:gd name="connsiteY2-104" fmla="*/ 3086100 h 7258050"/>
              <a:gd name="connsiteX3-105" fmla="*/ 0 w 6215063"/>
              <a:gd name="connsiteY3-106" fmla="*/ 7258050 h 7258050"/>
              <a:gd name="connsiteX4-107" fmla="*/ 6215063 w 6215063"/>
              <a:gd name="connsiteY4-108" fmla="*/ 7200900 h 7258050"/>
              <a:gd name="connsiteX5-109" fmla="*/ 6200775 w 6215063"/>
              <a:gd name="connsiteY5-110" fmla="*/ 28575 h 7258050"/>
              <a:gd name="connsiteX6-111" fmla="*/ 5997917 w 6215063"/>
              <a:gd name="connsiteY6-112" fmla="*/ 14968 h 7258050"/>
              <a:gd name="connsiteX0-113" fmla="*/ 5997917 w 6215063"/>
              <a:gd name="connsiteY0-114" fmla="*/ 44001 h 7287083"/>
              <a:gd name="connsiteX1-115" fmla="*/ 5575008 w 6215063"/>
              <a:gd name="connsiteY1-116" fmla="*/ 0 h 7287083"/>
              <a:gd name="connsiteX2-117" fmla="*/ 2400300 w 6215063"/>
              <a:gd name="connsiteY2-118" fmla="*/ 3115133 h 7287083"/>
              <a:gd name="connsiteX3-119" fmla="*/ 0 w 6215063"/>
              <a:gd name="connsiteY3-120" fmla="*/ 7287083 h 7287083"/>
              <a:gd name="connsiteX4-121" fmla="*/ 6215063 w 6215063"/>
              <a:gd name="connsiteY4-122" fmla="*/ 7229933 h 7287083"/>
              <a:gd name="connsiteX5-123" fmla="*/ 6200775 w 6215063"/>
              <a:gd name="connsiteY5-124" fmla="*/ 57608 h 7287083"/>
              <a:gd name="connsiteX6-125" fmla="*/ 5997917 w 6215063"/>
              <a:gd name="connsiteY6-126" fmla="*/ 44001 h 7287083"/>
              <a:gd name="connsiteX0-127" fmla="*/ 6200775 w 6215063"/>
              <a:gd name="connsiteY0-128" fmla="*/ 57608 h 7287083"/>
              <a:gd name="connsiteX1-129" fmla="*/ 5575008 w 6215063"/>
              <a:gd name="connsiteY1-130" fmla="*/ 0 h 7287083"/>
              <a:gd name="connsiteX2-131" fmla="*/ 2400300 w 6215063"/>
              <a:gd name="connsiteY2-132" fmla="*/ 3115133 h 7287083"/>
              <a:gd name="connsiteX3-133" fmla="*/ 0 w 6215063"/>
              <a:gd name="connsiteY3-134" fmla="*/ 7287083 h 7287083"/>
              <a:gd name="connsiteX4-135" fmla="*/ 6215063 w 6215063"/>
              <a:gd name="connsiteY4-136" fmla="*/ 7229933 h 7287083"/>
              <a:gd name="connsiteX5-137" fmla="*/ 6200775 w 6215063"/>
              <a:gd name="connsiteY5-138" fmla="*/ 57608 h 7287083"/>
              <a:gd name="connsiteX0-139" fmla="*/ 6200775 w 6215063"/>
              <a:gd name="connsiteY0-140" fmla="*/ 289836 h 7519311"/>
              <a:gd name="connsiteX1-141" fmla="*/ 6050786 w 6215063"/>
              <a:gd name="connsiteY1-142" fmla="*/ 0 h 7519311"/>
              <a:gd name="connsiteX2-143" fmla="*/ 2400300 w 6215063"/>
              <a:gd name="connsiteY2-144" fmla="*/ 3347361 h 7519311"/>
              <a:gd name="connsiteX3-145" fmla="*/ 0 w 6215063"/>
              <a:gd name="connsiteY3-146" fmla="*/ 7519311 h 7519311"/>
              <a:gd name="connsiteX4-147" fmla="*/ 6215063 w 6215063"/>
              <a:gd name="connsiteY4-148" fmla="*/ 7462161 h 7519311"/>
              <a:gd name="connsiteX5-149" fmla="*/ 6200775 w 6215063"/>
              <a:gd name="connsiteY5-150" fmla="*/ 289836 h 7519311"/>
              <a:gd name="connsiteX0-151" fmla="*/ 6200775 w 6215063"/>
              <a:gd name="connsiteY0-152" fmla="*/ 289836 h 7519311"/>
              <a:gd name="connsiteX1-153" fmla="*/ 6050786 w 6215063"/>
              <a:gd name="connsiteY1-154" fmla="*/ 0 h 7519311"/>
              <a:gd name="connsiteX2-155" fmla="*/ 2400300 w 6215063"/>
              <a:gd name="connsiteY2-156" fmla="*/ 3347361 h 7519311"/>
              <a:gd name="connsiteX3-157" fmla="*/ 0 w 6215063"/>
              <a:gd name="connsiteY3-158" fmla="*/ 7519311 h 7519311"/>
              <a:gd name="connsiteX4-159" fmla="*/ 6215063 w 6215063"/>
              <a:gd name="connsiteY4-160" fmla="*/ 7462161 h 7519311"/>
              <a:gd name="connsiteX5-161" fmla="*/ 6200775 w 6215063"/>
              <a:gd name="connsiteY5-162" fmla="*/ 289836 h 7519311"/>
              <a:gd name="connsiteX0-163" fmla="*/ 6200775 w 6215063"/>
              <a:gd name="connsiteY0-164" fmla="*/ 376922 h 7606397"/>
              <a:gd name="connsiteX1-165" fmla="*/ 6102222 w 6215063"/>
              <a:gd name="connsiteY1-166" fmla="*/ 0 h 7606397"/>
              <a:gd name="connsiteX2-167" fmla="*/ 2400300 w 6215063"/>
              <a:gd name="connsiteY2-168" fmla="*/ 3434447 h 7606397"/>
              <a:gd name="connsiteX3-169" fmla="*/ 0 w 6215063"/>
              <a:gd name="connsiteY3-170" fmla="*/ 7606397 h 7606397"/>
              <a:gd name="connsiteX4-171" fmla="*/ 6215063 w 6215063"/>
              <a:gd name="connsiteY4-172" fmla="*/ 7549247 h 7606397"/>
              <a:gd name="connsiteX5-173" fmla="*/ 6200775 w 6215063"/>
              <a:gd name="connsiteY5-174" fmla="*/ 376922 h 7606397"/>
              <a:gd name="connsiteX0-175" fmla="*/ 6200775 w 6215063"/>
              <a:gd name="connsiteY0-176" fmla="*/ 376922 h 7606397"/>
              <a:gd name="connsiteX1-177" fmla="*/ 6102222 w 6215063"/>
              <a:gd name="connsiteY1-178" fmla="*/ 0 h 7606397"/>
              <a:gd name="connsiteX2-179" fmla="*/ 3789060 w 6215063"/>
              <a:gd name="connsiteY2-180" fmla="*/ 4073075 h 7606397"/>
              <a:gd name="connsiteX3-181" fmla="*/ 0 w 6215063"/>
              <a:gd name="connsiteY3-182" fmla="*/ 7606397 h 7606397"/>
              <a:gd name="connsiteX4-183" fmla="*/ 6215063 w 6215063"/>
              <a:gd name="connsiteY4-184" fmla="*/ 7549247 h 7606397"/>
              <a:gd name="connsiteX5-185" fmla="*/ 6200775 w 6215063"/>
              <a:gd name="connsiteY5-186" fmla="*/ 376922 h 7606397"/>
              <a:gd name="connsiteX0-187" fmla="*/ 6200775 w 6215063"/>
              <a:gd name="connsiteY0-188" fmla="*/ 376922 h 7606397"/>
              <a:gd name="connsiteX1-189" fmla="*/ 6102222 w 6215063"/>
              <a:gd name="connsiteY1-190" fmla="*/ 0 h 7606397"/>
              <a:gd name="connsiteX2-191" fmla="*/ 3789060 w 6215063"/>
              <a:gd name="connsiteY2-192" fmla="*/ 4073075 h 7606397"/>
              <a:gd name="connsiteX3-193" fmla="*/ 0 w 6215063"/>
              <a:gd name="connsiteY3-194" fmla="*/ 7606397 h 7606397"/>
              <a:gd name="connsiteX4-195" fmla="*/ 6215063 w 6215063"/>
              <a:gd name="connsiteY4-196" fmla="*/ 7549247 h 7606397"/>
              <a:gd name="connsiteX5-197" fmla="*/ 6200775 w 6215063"/>
              <a:gd name="connsiteY5-198" fmla="*/ 376922 h 7606397"/>
              <a:gd name="connsiteX0-199" fmla="*/ 6200775 w 6215063"/>
              <a:gd name="connsiteY0-200" fmla="*/ 376922 h 7606397"/>
              <a:gd name="connsiteX1-201" fmla="*/ 6102222 w 6215063"/>
              <a:gd name="connsiteY1-202" fmla="*/ 0 h 7606397"/>
              <a:gd name="connsiteX2-203" fmla="*/ 3789060 w 6215063"/>
              <a:gd name="connsiteY2-204" fmla="*/ 4073075 h 7606397"/>
              <a:gd name="connsiteX3-205" fmla="*/ 0 w 6215063"/>
              <a:gd name="connsiteY3-206" fmla="*/ 7606397 h 7606397"/>
              <a:gd name="connsiteX4-207" fmla="*/ 6215063 w 6215063"/>
              <a:gd name="connsiteY4-208" fmla="*/ 7549247 h 7606397"/>
              <a:gd name="connsiteX5-209" fmla="*/ 6200775 w 6215063"/>
              <a:gd name="connsiteY5-210" fmla="*/ 376922 h 7606397"/>
              <a:gd name="connsiteX0-211" fmla="*/ 6200775 w 6215063"/>
              <a:gd name="connsiteY0-212" fmla="*/ 376922 h 7606397"/>
              <a:gd name="connsiteX1-213" fmla="*/ 6102222 w 6215063"/>
              <a:gd name="connsiteY1-214" fmla="*/ 0 h 7606397"/>
              <a:gd name="connsiteX2-215" fmla="*/ 3789060 w 6215063"/>
              <a:gd name="connsiteY2-216" fmla="*/ 4073075 h 7606397"/>
              <a:gd name="connsiteX3-217" fmla="*/ 0 w 6215063"/>
              <a:gd name="connsiteY3-218" fmla="*/ 7606397 h 7606397"/>
              <a:gd name="connsiteX4-219" fmla="*/ 6215063 w 6215063"/>
              <a:gd name="connsiteY4-220" fmla="*/ 7549247 h 7606397"/>
              <a:gd name="connsiteX5-221" fmla="*/ 6200775 w 6215063"/>
              <a:gd name="connsiteY5-222" fmla="*/ 376922 h 7606397"/>
              <a:gd name="connsiteX0-223" fmla="*/ 6200775 w 6215063"/>
              <a:gd name="connsiteY0-224" fmla="*/ 376922 h 7606397"/>
              <a:gd name="connsiteX1-225" fmla="*/ 6102222 w 6215063"/>
              <a:gd name="connsiteY1-226" fmla="*/ 0 h 7606397"/>
              <a:gd name="connsiteX2-227" fmla="*/ 3789060 w 6215063"/>
              <a:gd name="connsiteY2-228" fmla="*/ 4073075 h 7606397"/>
              <a:gd name="connsiteX3-229" fmla="*/ 0 w 6215063"/>
              <a:gd name="connsiteY3-230" fmla="*/ 7606397 h 7606397"/>
              <a:gd name="connsiteX4-231" fmla="*/ 6215063 w 6215063"/>
              <a:gd name="connsiteY4-232" fmla="*/ 7549247 h 7606397"/>
              <a:gd name="connsiteX5-233" fmla="*/ 6200775 w 6215063"/>
              <a:gd name="connsiteY5-234" fmla="*/ 376922 h 76063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6215063" h="7606397">
                <a:moveTo>
                  <a:pt x="6200775" y="376922"/>
                </a:moveTo>
                <a:lnTo>
                  <a:pt x="6102222" y="0"/>
                </a:lnTo>
                <a:cubicBezTo>
                  <a:pt x="5335459" y="614363"/>
                  <a:pt x="3648776" y="2061032"/>
                  <a:pt x="3789060" y="4073075"/>
                </a:cubicBezTo>
                <a:cubicBezTo>
                  <a:pt x="3667515" y="6978199"/>
                  <a:pt x="871537" y="6944409"/>
                  <a:pt x="0" y="7606397"/>
                </a:cubicBezTo>
                <a:lnTo>
                  <a:pt x="6215063" y="7549247"/>
                </a:lnTo>
                <a:cubicBezTo>
                  <a:pt x="6210300" y="5158472"/>
                  <a:pt x="6205538" y="2767697"/>
                  <a:pt x="6200775" y="376922"/>
                </a:cubicBezTo>
                <a:close/>
              </a:path>
            </a:pathLst>
          </a:custGeom>
          <a:solidFill>
            <a:srgbClr val="D4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任意多边形: 形状 2"/>
          <p:cNvSpPr/>
          <p:nvPr/>
        </p:nvSpPr>
        <p:spPr>
          <a:xfrm rot="5793262">
            <a:off x="676767" y="4252529"/>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任意多边形: 形状 3"/>
          <p:cNvSpPr/>
          <p:nvPr/>
        </p:nvSpPr>
        <p:spPr>
          <a:xfrm rot="5793262" flipH="1" flipV="1">
            <a:off x="9763617" y="-1832302"/>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591167" y="1273343"/>
            <a:ext cx="5072062" cy="5444845"/>
          </a:xfrm>
          <a:prstGeom prst="rect">
            <a:avLst/>
          </a:prstGeom>
        </p:spPr>
      </p:pic>
      <p:sp>
        <p:nvSpPr>
          <p:cNvPr id="7" name="椭圆 6"/>
          <p:cNvSpPr/>
          <p:nvPr/>
        </p:nvSpPr>
        <p:spPr>
          <a:xfrm>
            <a:off x="7995990" y="2136067"/>
            <a:ext cx="1469765" cy="1469765"/>
          </a:xfrm>
          <a:prstGeom prst="ellipse">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mj-ea"/>
                <a:ea typeface="+mj-ea"/>
              </a:rPr>
              <a:t>Part 04</a:t>
            </a:r>
            <a:endParaRPr lang="zh-CN" altLang="en-US" sz="2400">
              <a:latin typeface="+mj-ea"/>
              <a:ea typeface="+mj-ea"/>
            </a:endParaRPr>
          </a:p>
        </p:txBody>
      </p:sp>
      <p:grpSp>
        <p:nvGrpSpPr>
          <p:cNvPr id="8" name="组合 7"/>
          <p:cNvGrpSpPr/>
          <p:nvPr/>
        </p:nvGrpSpPr>
        <p:grpSpPr>
          <a:xfrm>
            <a:off x="7406916" y="3839246"/>
            <a:ext cx="2647912" cy="1227532"/>
            <a:chOff x="6356146" y="1010620"/>
            <a:chExt cx="2647912" cy="1227532"/>
          </a:xfrm>
        </p:grpSpPr>
        <p:sp>
          <p:nvSpPr>
            <p:cNvPr id="9" name="文本框 8"/>
            <p:cNvSpPr txBox="1"/>
            <p:nvPr/>
          </p:nvSpPr>
          <p:spPr>
            <a:xfrm>
              <a:off x="6356146" y="1010620"/>
              <a:ext cx="2647912" cy="830997"/>
            </a:xfrm>
            <a:prstGeom prst="rect">
              <a:avLst/>
            </a:prstGeom>
            <a:noFill/>
          </p:spPr>
          <p:txBody>
            <a:bodyPr wrap="square" rtlCol="0">
              <a:spAutoFit/>
            </a:bodyPr>
            <a:lstStyle/>
            <a:p>
              <a:r>
                <a:rPr lang="zh-CN" altLang="en-US" sz="4800">
                  <a:solidFill>
                    <a:schemeClr val="bg2">
                      <a:lumMod val="10000"/>
                    </a:schemeClr>
                  </a:solidFill>
                  <a:latin typeface="+mj-ea"/>
                  <a:ea typeface="+mj-ea"/>
                </a:rPr>
                <a:t>网聊交友</a:t>
              </a:r>
            </a:p>
          </p:txBody>
        </p:sp>
        <p:sp>
          <p:nvSpPr>
            <p:cNvPr id="10" name="文本框 9"/>
            <p:cNvSpPr txBox="1"/>
            <p:nvPr/>
          </p:nvSpPr>
          <p:spPr>
            <a:xfrm>
              <a:off x="6425373" y="1838042"/>
              <a:ext cx="2509459" cy="400110"/>
            </a:xfrm>
            <a:prstGeom prst="rect">
              <a:avLst/>
            </a:prstGeom>
            <a:noFill/>
          </p:spPr>
          <p:txBody>
            <a:bodyPr wrap="square" rtlCol="0">
              <a:spAutoFit/>
            </a:bodyPr>
            <a:lstStyle/>
            <a:p>
              <a:r>
                <a:rPr lang="en-US" altLang="zh-CN" sz="2000">
                  <a:solidFill>
                    <a:schemeClr val="bg2">
                      <a:lumMod val="10000"/>
                    </a:schemeClr>
                  </a:solidFill>
                </a:rPr>
                <a:t>Make friends online</a:t>
              </a:r>
              <a:endParaRPr lang="zh-CN" altLang="en-US" sz="2000">
                <a:solidFill>
                  <a:schemeClr val="bg2">
                    <a:lumMod val="10000"/>
                  </a:schemeClr>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03312" y="1354138"/>
            <a:ext cx="2286000" cy="1771650"/>
          </a:xfrm>
          <a:prstGeom prst="rect">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p:cNvSpPr/>
          <p:nvPr/>
        </p:nvSpPr>
        <p:spPr>
          <a:xfrm>
            <a:off x="2103438" y="2430463"/>
            <a:ext cx="3686175" cy="3505200"/>
          </a:xfrm>
          <a:prstGeom prst="roundRect">
            <a:avLst>
              <a:gd name="adj" fmla="val 3940"/>
            </a:avLst>
          </a:prstGeom>
          <a:solidFill>
            <a:schemeClr val="bg1"/>
          </a:solidFill>
          <a:ln>
            <a:solidFill>
              <a:srgbClr val="0152BB"/>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424905" y="2713974"/>
            <a:ext cx="3043238" cy="2938177"/>
          </a:xfrm>
          <a:prstGeom prst="rect">
            <a:avLst/>
          </a:prstGeom>
          <a:noFill/>
        </p:spPr>
        <p:txBody>
          <a:bodyPr wrap="square" rtlCol="0">
            <a:spAutoFit/>
          </a:bodyPr>
          <a:lstStyle/>
          <a:p>
            <a:pPr>
              <a:lnSpc>
                <a:spcPct val="130000"/>
              </a:lnSpc>
            </a:pPr>
            <a:r>
              <a:rPr lang="zh-CN" altLang="en-US">
                <a:solidFill>
                  <a:schemeClr val="bg2">
                    <a:lumMod val="10000"/>
                  </a:schemeClr>
                </a:solidFill>
              </a:rPr>
              <a:t>据腾讯安全中心最新发布的</a:t>
            </a:r>
            <a:r>
              <a:rPr lang="en-US" altLang="zh-CN">
                <a:solidFill>
                  <a:schemeClr val="bg2">
                    <a:lumMod val="10000"/>
                  </a:schemeClr>
                </a:solidFill>
              </a:rPr>
              <a:t>《</a:t>
            </a:r>
            <a:r>
              <a:rPr lang="zh-CN" altLang="en-US">
                <a:solidFill>
                  <a:schemeClr val="bg2">
                    <a:lumMod val="10000"/>
                  </a:schemeClr>
                </a:solidFill>
              </a:rPr>
              <a:t>网络黑色产业链年度报告</a:t>
            </a:r>
            <a:r>
              <a:rPr lang="en-US" altLang="zh-CN">
                <a:solidFill>
                  <a:schemeClr val="bg2">
                    <a:lumMod val="10000"/>
                  </a:schemeClr>
                </a:solidFill>
              </a:rPr>
              <a:t>》</a:t>
            </a:r>
            <a:r>
              <a:rPr lang="zh-CN" altLang="en-US">
                <a:solidFill>
                  <a:schemeClr val="bg2">
                    <a:lumMod val="10000"/>
                  </a:schemeClr>
                </a:solidFill>
              </a:rPr>
              <a:t>显示，网络聊天成为诈骗高发区，如果您的好友在聊天过程中，提出各种转账的要求，请第一时间打电话给好友核实，因为正在和你聊天的有可能是大骗子。</a:t>
            </a:r>
          </a:p>
        </p:txBody>
      </p:sp>
      <p:sp>
        <p:nvSpPr>
          <p:cNvPr id="6" name="矩形 5"/>
          <p:cNvSpPr/>
          <p:nvPr/>
        </p:nvSpPr>
        <p:spPr>
          <a:xfrm>
            <a:off x="6389687" y="1354138"/>
            <a:ext cx="2286000" cy="1771650"/>
          </a:xfrm>
          <a:prstGeom prst="rect">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圆角 6"/>
          <p:cNvSpPr/>
          <p:nvPr/>
        </p:nvSpPr>
        <p:spPr>
          <a:xfrm>
            <a:off x="7389813" y="2430463"/>
            <a:ext cx="3686175" cy="3505200"/>
          </a:xfrm>
          <a:prstGeom prst="roundRect">
            <a:avLst>
              <a:gd name="adj" fmla="val 3940"/>
            </a:avLst>
          </a:prstGeom>
          <a:solidFill>
            <a:schemeClr val="bg1"/>
          </a:solidFill>
          <a:ln>
            <a:solidFill>
              <a:srgbClr val="0152BB"/>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7711280" y="2713974"/>
            <a:ext cx="3043238" cy="2938177"/>
          </a:xfrm>
          <a:prstGeom prst="rect">
            <a:avLst/>
          </a:prstGeom>
          <a:noFill/>
        </p:spPr>
        <p:txBody>
          <a:bodyPr wrap="square" rtlCol="0">
            <a:spAutoFit/>
          </a:bodyPr>
          <a:lstStyle/>
          <a:p>
            <a:pPr>
              <a:lnSpc>
                <a:spcPct val="130000"/>
              </a:lnSpc>
            </a:pPr>
            <a:r>
              <a:rPr lang="zh-CN" altLang="en-US">
                <a:solidFill>
                  <a:schemeClr val="bg2">
                    <a:lumMod val="10000"/>
                  </a:schemeClr>
                </a:solidFill>
              </a:rPr>
              <a:t>针对网络聊天的诈骗案件类型，腾讯安全中心实施雷霆行动，根据每年的举报数据显示，发现了广东、江苏、浙江三地的网友遭遇诈骗最多，需要特别留心。另外，“</a:t>
            </a:r>
            <a:r>
              <a:rPr lang="en-US" altLang="zh-CN">
                <a:solidFill>
                  <a:schemeClr val="bg2">
                    <a:lumMod val="10000"/>
                  </a:schemeClr>
                </a:solidFill>
              </a:rPr>
              <a:t>90</a:t>
            </a:r>
            <a:r>
              <a:rPr lang="zh-CN" altLang="en-US">
                <a:solidFill>
                  <a:schemeClr val="bg2">
                    <a:lumMod val="10000"/>
                  </a:schemeClr>
                </a:solidFill>
              </a:rPr>
              <a:t>后”男性、财务人员、海外留学生容易上当受骗。</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79530" y="1871016"/>
            <a:ext cx="2943225" cy="461665"/>
          </a:xfrm>
          <a:prstGeom prst="rect">
            <a:avLst/>
          </a:prstGeom>
          <a:noFill/>
        </p:spPr>
        <p:txBody>
          <a:bodyPr wrap="square" rtlCol="0">
            <a:spAutoFit/>
          </a:bodyPr>
          <a:lstStyle/>
          <a:p>
            <a:r>
              <a:rPr lang="zh-CN" altLang="en-US" sz="2400">
                <a:latin typeface="+mj-ea"/>
                <a:ea typeface="+mj-ea"/>
              </a:rPr>
              <a:t>网络交友的常见骗局</a:t>
            </a:r>
          </a:p>
        </p:txBody>
      </p:sp>
      <p:sp>
        <p:nvSpPr>
          <p:cNvPr id="3" name="文本框 2"/>
          <p:cNvSpPr txBox="1"/>
          <p:nvPr/>
        </p:nvSpPr>
        <p:spPr>
          <a:xfrm>
            <a:off x="1279530" y="2571104"/>
            <a:ext cx="5472112" cy="2536528"/>
          </a:xfrm>
          <a:prstGeom prst="rect">
            <a:avLst/>
          </a:prstGeom>
          <a:noFill/>
        </p:spPr>
        <p:txBody>
          <a:bodyPr wrap="square" rtlCol="0">
            <a:spAutoFit/>
          </a:bodyPr>
          <a:lstStyle/>
          <a:p>
            <a:pPr>
              <a:lnSpc>
                <a:spcPct val="150000"/>
              </a:lnSpc>
            </a:pPr>
            <a:r>
              <a:rPr lang="zh-CN" altLang="en-US">
                <a:solidFill>
                  <a:srgbClr val="0152BB"/>
                </a:solidFill>
                <a:latin typeface="+mj-ea"/>
                <a:ea typeface="+mj-ea"/>
              </a:rPr>
              <a:t>扮可怜忽悠你</a:t>
            </a:r>
            <a:r>
              <a:rPr lang="zh-CN" altLang="en-US">
                <a:solidFill>
                  <a:schemeClr val="bg2">
                    <a:lumMod val="10000"/>
                  </a:schemeClr>
                </a:solidFill>
                <a:latin typeface="+mn-ea"/>
              </a:rPr>
              <a:t>。交往一段时间后，骗子常用没钱上学、家人或自己患病、钱包和银行卡丢失、公司资金周转不灵等借口开口借钱，或通过网络信件等方式通知用户中奖，要求你缴纳手续费、税金等相关费用，甚至提供一个电话号码要你打过去，其实是高额收费的声讯电话。</a:t>
            </a: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7366000" y="1716087"/>
            <a:ext cx="3662362" cy="385762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674813" y="1632526"/>
            <a:ext cx="3257550" cy="461665"/>
          </a:xfrm>
          <a:prstGeom prst="rect">
            <a:avLst/>
          </a:prstGeom>
          <a:noFill/>
        </p:spPr>
        <p:txBody>
          <a:bodyPr wrap="square" rtlCol="0">
            <a:spAutoFit/>
          </a:bodyPr>
          <a:lstStyle/>
          <a:p>
            <a:r>
              <a:rPr lang="zh-CN" altLang="en-US" sz="2400">
                <a:solidFill>
                  <a:schemeClr val="bg2">
                    <a:lumMod val="10000"/>
                  </a:schemeClr>
                </a:solidFill>
                <a:latin typeface="+mj-ea"/>
                <a:ea typeface="+mj-ea"/>
              </a:rPr>
              <a:t>美女帅哥与你视频聊天</a:t>
            </a:r>
          </a:p>
        </p:txBody>
      </p:sp>
      <p:sp>
        <p:nvSpPr>
          <p:cNvPr id="3" name="文本框 2"/>
          <p:cNvSpPr txBox="1"/>
          <p:nvPr/>
        </p:nvSpPr>
        <p:spPr>
          <a:xfrm>
            <a:off x="1674813" y="2289749"/>
            <a:ext cx="8829675" cy="3367525"/>
          </a:xfrm>
          <a:prstGeom prst="rect">
            <a:avLst/>
          </a:prstGeom>
          <a:noFill/>
        </p:spPr>
        <p:txBody>
          <a:bodyPr wrap="square" rtlCol="0">
            <a:spAutoFit/>
          </a:bodyPr>
          <a:lstStyle/>
          <a:p>
            <a:pPr>
              <a:lnSpc>
                <a:spcPct val="150000"/>
              </a:lnSpc>
            </a:pPr>
            <a:r>
              <a:rPr lang="zh-CN" altLang="en-US">
                <a:solidFill>
                  <a:schemeClr val="bg2">
                    <a:lumMod val="10000"/>
                  </a:schemeClr>
                </a:solidFill>
              </a:rPr>
              <a:t>在“欧巴”、“软妹子”被疯狂追逐的今天，骗子也看中了这点对广大视觉依赖对象实施诈骗。骗子冒充美女或者帅哥与你视频聊天，在这个过程中掌握你的部分个人信息，并在你毫不知情的情况下，录制</a:t>
            </a:r>
            <a:r>
              <a:rPr lang="en-US" altLang="zh-CN">
                <a:solidFill>
                  <a:schemeClr val="bg2">
                    <a:lumMod val="10000"/>
                  </a:schemeClr>
                </a:solidFill>
              </a:rPr>
              <a:t>1</a:t>
            </a:r>
            <a:r>
              <a:rPr lang="zh-CN" altLang="en-US">
                <a:solidFill>
                  <a:schemeClr val="bg2">
                    <a:lumMod val="10000"/>
                  </a:schemeClr>
                </a:solidFill>
              </a:rPr>
              <a:t>分钟左右你的视频备用。然后发过去几张带有木马病毒的照片，只要你一点击观看这些照片时，一个木马病毒就会植入到你的电脑中，盗取聊天账号的密码。</a:t>
            </a:r>
            <a:endParaRPr lang="en-US" altLang="zh-CN">
              <a:solidFill>
                <a:schemeClr val="bg2">
                  <a:lumMod val="10000"/>
                </a:schemeClr>
              </a:solidFill>
            </a:endParaRPr>
          </a:p>
          <a:p>
            <a:pPr>
              <a:lnSpc>
                <a:spcPct val="150000"/>
              </a:lnSpc>
            </a:pPr>
            <a:r>
              <a:rPr lang="zh-CN" altLang="en-US">
                <a:solidFill>
                  <a:schemeClr val="bg2">
                    <a:lumMod val="10000"/>
                  </a:schemeClr>
                </a:solidFill>
              </a:rPr>
              <a:t>而当你下线的时候，骗子便伪装成你，播放与你聊天时录制下来的视频，让你的好友误认为是和你聊天。聊一会儿后，骗子就会告诉你的好友，谎称有什么什么急事、难事需要帮忙，用借钱的方式骗取钱财。</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p:cNvSpPr/>
          <p:nvPr/>
        </p:nvSpPr>
        <p:spPr>
          <a:xfrm>
            <a:off x="4234656" y="2705593"/>
            <a:ext cx="6586538" cy="1878614"/>
          </a:xfrm>
          <a:prstGeom prst="roundRect">
            <a:avLst>
              <a:gd name="adj" fmla="val 1279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58106" y="2175859"/>
            <a:ext cx="3895726" cy="2938081"/>
          </a:xfrm>
          <a:prstGeom prst="rect">
            <a:avLst/>
          </a:prstGeom>
        </p:spPr>
      </p:pic>
      <p:sp>
        <p:nvSpPr>
          <p:cNvPr id="4" name="文本框 3"/>
          <p:cNvSpPr txBox="1"/>
          <p:nvPr/>
        </p:nvSpPr>
        <p:spPr>
          <a:xfrm>
            <a:off x="5963444" y="3414068"/>
            <a:ext cx="4195762" cy="461665"/>
          </a:xfrm>
          <a:prstGeom prst="rect">
            <a:avLst/>
          </a:prstGeom>
          <a:noFill/>
        </p:spPr>
        <p:txBody>
          <a:bodyPr wrap="square" rtlCol="0">
            <a:spAutoFit/>
          </a:bodyPr>
          <a:lstStyle/>
          <a:p>
            <a:r>
              <a:rPr lang="zh-CN" altLang="en-US" sz="2400" noProof="1">
                <a:ln w="12700">
                  <a:noFill/>
                  <a:prstDash val="solid"/>
                </a:ln>
                <a:solidFill>
                  <a:srgbClr val="0152BB"/>
                </a:solidFill>
                <a:effectLst>
                  <a:innerShdw blurRad="177800">
                    <a:schemeClr val="accent3">
                      <a:lumMod val="50000"/>
                    </a:schemeClr>
                  </a:innerShdw>
                </a:effectLst>
                <a:latin typeface="+mj-ea"/>
                <a:ea typeface="+mj-ea"/>
              </a:rPr>
              <a:t>共建网络安全，共享网络文明</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1F8FF"/>
        </a:solidFill>
        <a:effectLst/>
      </p:bgPr>
    </p:bg>
    <p:spTree>
      <p:nvGrpSpPr>
        <p:cNvPr id="1" name=""/>
        <p:cNvGrpSpPr/>
        <p:nvPr/>
      </p:nvGrpSpPr>
      <p:grpSpPr>
        <a:xfrm>
          <a:off x="0" y="0"/>
          <a:ext cx="0" cy="0"/>
          <a:chOff x="0" y="0"/>
          <a:chExt cx="0" cy="0"/>
        </a:xfrm>
      </p:grpSpPr>
      <p:sp>
        <p:nvSpPr>
          <p:cNvPr id="5" name="任意多边形: 形状 4"/>
          <p:cNvSpPr/>
          <p:nvPr/>
        </p:nvSpPr>
        <p:spPr>
          <a:xfrm>
            <a:off x="5372100" y="-257176"/>
            <a:ext cx="7015163" cy="7286625"/>
          </a:xfrm>
          <a:custGeom>
            <a:avLst/>
            <a:gdLst>
              <a:gd name="connsiteX0" fmla="*/ 3314700 w 6215063"/>
              <a:gd name="connsiteY0" fmla="*/ 114300 h 7258050"/>
              <a:gd name="connsiteX1" fmla="*/ 3414713 w 6215063"/>
              <a:gd name="connsiteY1" fmla="*/ 0 h 7258050"/>
              <a:gd name="connsiteX2" fmla="*/ 2171700 w 6215063"/>
              <a:gd name="connsiteY2" fmla="*/ 2928938 h 7258050"/>
              <a:gd name="connsiteX3" fmla="*/ 0 w 6215063"/>
              <a:gd name="connsiteY3" fmla="*/ 7258050 h 7258050"/>
              <a:gd name="connsiteX4" fmla="*/ 6215063 w 6215063"/>
              <a:gd name="connsiteY4" fmla="*/ 7200900 h 7258050"/>
              <a:gd name="connsiteX5" fmla="*/ 6200775 w 6215063"/>
              <a:gd name="connsiteY5" fmla="*/ 28575 h 7258050"/>
              <a:gd name="connsiteX6" fmla="*/ 3314700 w 6215063"/>
              <a:gd name="connsiteY6" fmla="*/ 114300 h 7258050"/>
              <a:gd name="connsiteX0-1" fmla="*/ 3314700 w 6215063"/>
              <a:gd name="connsiteY0-2" fmla="*/ 114300 h 7258050"/>
              <a:gd name="connsiteX1-3" fmla="*/ 3414713 w 6215063"/>
              <a:gd name="connsiteY1-4" fmla="*/ 0 h 7258050"/>
              <a:gd name="connsiteX2-5" fmla="*/ 2400300 w 6215063"/>
              <a:gd name="connsiteY2-6" fmla="*/ 3086100 h 7258050"/>
              <a:gd name="connsiteX3-7" fmla="*/ 0 w 6215063"/>
              <a:gd name="connsiteY3-8" fmla="*/ 7258050 h 7258050"/>
              <a:gd name="connsiteX4-9" fmla="*/ 6215063 w 6215063"/>
              <a:gd name="connsiteY4-10" fmla="*/ 7200900 h 7258050"/>
              <a:gd name="connsiteX5-11" fmla="*/ 6200775 w 6215063"/>
              <a:gd name="connsiteY5-12" fmla="*/ 28575 h 7258050"/>
              <a:gd name="connsiteX6-13" fmla="*/ 3314700 w 6215063"/>
              <a:gd name="connsiteY6-14" fmla="*/ 114300 h 7258050"/>
              <a:gd name="connsiteX0-15" fmla="*/ 3314700 w 6215063"/>
              <a:gd name="connsiteY0-16" fmla="*/ 114300 h 7258050"/>
              <a:gd name="connsiteX1-17" fmla="*/ 3414713 w 6215063"/>
              <a:gd name="connsiteY1-18" fmla="*/ 0 h 7258050"/>
              <a:gd name="connsiteX2-19" fmla="*/ 2400300 w 6215063"/>
              <a:gd name="connsiteY2-20" fmla="*/ 3086100 h 7258050"/>
              <a:gd name="connsiteX3-21" fmla="*/ 0 w 6215063"/>
              <a:gd name="connsiteY3-22" fmla="*/ 7258050 h 7258050"/>
              <a:gd name="connsiteX4-23" fmla="*/ 6215063 w 6215063"/>
              <a:gd name="connsiteY4-24" fmla="*/ 7200900 h 7258050"/>
              <a:gd name="connsiteX5-25" fmla="*/ 6200775 w 6215063"/>
              <a:gd name="connsiteY5-26" fmla="*/ 28575 h 7258050"/>
              <a:gd name="connsiteX6-27" fmla="*/ 3314700 w 6215063"/>
              <a:gd name="connsiteY6-28" fmla="*/ 114300 h 7258050"/>
              <a:gd name="connsiteX0-29" fmla="*/ 3786188 w 6215063"/>
              <a:gd name="connsiteY0-30" fmla="*/ 0 h 7286625"/>
              <a:gd name="connsiteX1-31" fmla="*/ 3414713 w 6215063"/>
              <a:gd name="connsiteY1-32" fmla="*/ 28575 h 7286625"/>
              <a:gd name="connsiteX2-33" fmla="*/ 2400300 w 6215063"/>
              <a:gd name="connsiteY2-34" fmla="*/ 3114675 h 7286625"/>
              <a:gd name="connsiteX3-35" fmla="*/ 0 w 6215063"/>
              <a:gd name="connsiteY3-36" fmla="*/ 7286625 h 7286625"/>
              <a:gd name="connsiteX4-37" fmla="*/ 6215063 w 6215063"/>
              <a:gd name="connsiteY4-38" fmla="*/ 7229475 h 7286625"/>
              <a:gd name="connsiteX5-39" fmla="*/ 6200775 w 6215063"/>
              <a:gd name="connsiteY5-40" fmla="*/ 57150 h 7286625"/>
              <a:gd name="connsiteX6-41" fmla="*/ 3786188 w 6215063"/>
              <a:gd name="connsiteY6-42" fmla="*/ 0 h 7286625"/>
              <a:gd name="connsiteX0-43" fmla="*/ 3786188 w 6215063"/>
              <a:gd name="connsiteY0-44" fmla="*/ 0 h 7286625"/>
              <a:gd name="connsiteX1-45" fmla="*/ 3414713 w 6215063"/>
              <a:gd name="connsiteY1-46" fmla="*/ 28575 h 7286625"/>
              <a:gd name="connsiteX2-47" fmla="*/ 2400300 w 6215063"/>
              <a:gd name="connsiteY2-48" fmla="*/ 3114675 h 7286625"/>
              <a:gd name="connsiteX3-49" fmla="*/ 0 w 6215063"/>
              <a:gd name="connsiteY3-50" fmla="*/ 7286625 h 7286625"/>
              <a:gd name="connsiteX4-51" fmla="*/ 6215063 w 6215063"/>
              <a:gd name="connsiteY4-52" fmla="*/ 7229475 h 7286625"/>
              <a:gd name="connsiteX5-53" fmla="*/ 6200775 w 6215063"/>
              <a:gd name="connsiteY5-54" fmla="*/ 57150 h 7286625"/>
              <a:gd name="connsiteX6-55" fmla="*/ 3786188 w 6215063"/>
              <a:gd name="connsiteY6-56" fmla="*/ 0 h 7286625"/>
              <a:gd name="connsiteX0-57" fmla="*/ 3786188 w 6215063"/>
              <a:gd name="connsiteY0-58" fmla="*/ 0 h 7286625"/>
              <a:gd name="connsiteX1-59" fmla="*/ 3414713 w 6215063"/>
              <a:gd name="connsiteY1-60" fmla="*/ 28575 h 7286625"/>
              <a:gd name="connsiteX2-61" fmla="*/ 2400300 w 6215063"/>
              <a:gd name="connsiteY2-62" fmla="*/ 3114675 h 7286625"/>
              <a:gd name="connsiteX3-63" fmla="*/ 0 w 6215063"/>
              <a:gd name="connsiteY3-64" fmla="*/ 7286625 h 7286625"/>
              <a:gd name="connsiteX4-65" fmla="*/ 6215063 w 6215063"/>
              <a:gd name="connsiteY4-66" fmla="*/ 7229475 h 7286625"/>
              <a:gd name="connsiteX5-67" fmla="*/ 6200775 w 6215063"/>
              <a:gd name="connsiteY5-68" fmla="*/ 57150 h 7286625"/>
              <a:gd name="connsiteX6-69" fmla="*/ 3786188 w 6215063"/>
              <a:gd name="connsiteY6-70" fmla="*/ 0 h 7286625"/>
              <a:gd name="connsiteX0-71" fmla="*/ 3786188 w 6215063"/>
              <a:gd name="connsiteY0-72" fmla="*/ 0 h 7286625"/>
              <a:gd name="connsiteX1-73" fmla="*/ 3414713 w 6215063"/>
              <a:gd name="connsiteY1-74" fmla="*/ 28575 h 7286625"/>
              <a:gd name="connsiteX2-75" fmla="*/ 2400300 w 6215063"/>
              <a:gd name="connsiteY2-76" fmla="*/ 3114675 h 7286625"/>
              <a:gd name="connsiteX3-77" fmla="*/ 0 w 6215063"/>
              <a:gd name="connsiteY3-78" fmla="*/ 7286625 h 7286625"/>
              <a:gd name="connsiteX4-79" fmla="*/ 6215063 w 6215063"/>
              <a:gd name="connsiteY4-80" fmla="*/ 7229475 h 7286625"/>
              <a:gd name="connsiteX5-81" fmla="*/ 6200775 w 6215063"/>
              <a:gd name="connsiteY5-82" fmla="*/ 57150 h 7286625"/>
              <a:gd name="connsiteX6-83" fmla="*/ 3786188 w 6215063"/>
              <a:gd name="connsiteY6-84" fmla="*/ 0 h 7286625"/>
              <a:gd name="connsiteX0-85" fmla="*/ 3786188 w 6215063"/>
              <a:gd name="connsiteY0-86" fmla="*/ 0 h 7286625"/>
              <a:gd name="connsiteX1-87" fmla="*/ 3414713 w 6215063"/>
              <a:gd name="connsiteY1-88" fmla="*/ 28575 h 7286625"/>
              <a:gd name="connsiteX2-89" fmla="*/ 2400300 w 6215063"/>
              <a:gd name="connsiteY2-90" fmla="*/ 3114675 h 7286625"/>
              <a:gd name="connsiteX3-91" fmla="*/ 0 w 6215063"/>
              <a:gd name="connsiteY3-92" fmla="*/ 7286625 h 7286625"/>
              <a:gd name="connsiteX4-93" fmla="*/ 6215063 w 6215063"/>
              <a:gd name="connsiteY4-94" fmla="*/ 7229475 h 7286625"/>
              <a:gd name="connsiteX5-95" fmla="*/ 6200775 w 6215063"/>
              <a:gd name="connsiteY5-96" fmla="*/ 57150 h 7286625"/>
              <a:gd name="connsiteX6-97" fmla="*/ 3786188 w 6215063"/>
              <a:gd name="connsiteY6-98" fmla="*/ 0 h 728662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6215063" h="7286625">
                <a:moveTo>
                  <a:pt x="3786188" y="0"/>
                </a:moveTo>
                <a:lnTo>
                  <a:pt x="3414713" y="28575"/>
                </a:lnTo>
                <a:cubicBezTo>
                  <a:pt x="2647950" y="642938"/>
                  <a:pt x="1964060" y="1347334"/>
                  <a:pt x="2400300" y="3114675"/>
                </a:cubicBezTo>
                <a:cubicBezTo>
                  <a:pt x="3443288" y="5976937"/>
                  <a:pt x="871537" y="6624637"/>
                  <a:pt x="0" y="7286625"/>
                </a:cubicBezTo>
                <a:lnTo>
                  <a:pt x="6215063" y="7229475"/>
                </a:lnTo>
                <a:cubicBezTo>
                  <a:pt x="6210300" y="4838700"/>
                  <a:pt x="6205538" y="2447925"/>
                  <a:pt x="6200775" y="57150"/>
                </a:cubicBezTo>
                <a:lnTo>
                  <a:pt x="3786188" y="0"/>
                </a:lnTo>
                <a:close/>
              </a:path>
            </a:pathLst>
          </a:custGeom>
          <a:solidFill>
            <a:srgbClr val="D4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Light"/>
              <a:ea typeface="思源黑体 Normal"/>
              <a:cs typeface="+mn-cs"/>
            </a:endParaRPr>
          </a:p>
        </p:txBody>
      </p:sp>
      <p:sp>
        <p:nvSpPr>
          <p:cNvPr id="7" name="任意多边形: 形状 6"/>
          <p:cNvSpPr/>
          <p:nvPr/>
        </p:nvSpPr>
        <p:spPr>
          <a:xfrm>
            <a:off x="9985829" y="4862286"/>
            <a:ext cx="2510971" cy="2235200"/>
          </a:xfrm>
          <a:custGeom>
            <a:avLst/>
            <a:gdLst>
              <a:gd name="connsiteX0" fmla="*/ 2452914 w 2510971"/>
              <a:gd name="connsiteY0" fmla="*/ 0 h 2235200"/>
              <a:gd name="connsiteX1" fmla="*/ 0 w 2510971"/>
              <a:gd name="connsiteY1" fmla="*/ 2235200 h 2235200"/>
              <a:gd name="connsiteX2" fmla="*/ 2510971 w 2510971"/>
              <a:gd name="connsiteY2" fmla="*/ 2206171 h 2235200"/>
              <a:gd name="connsiteX3" fmla="*/ 2452914 w 2510971"/>
              <a:gd name="connsiteY3" fmla="*/ 0 h 2235200"/>
              <a:gd name="connsiteX0-1" fmla="*/ 2452914 w 2510971"/>
              <a:gd name="connsiteY0-2" fmla="*/ 0 h 2235200"/>
              <a:gd name="connsiteX1-3" fmla="*/ 0 w 2510971"/>
              <a:gd name="connsiteY1-4" fmla="*/ 2235200 h 2235200"/>
              <a:gd name="connsiteX2-5" fmla="*/ 2510971 w 2510971"/>
              <a:gd name="connsiteY2-6" fmla="*/ 2206171 h 2235200"/>
              <a:gd name="connsiteX3-7" fmla="*/ 2452914 w 2510971"/>
              <a:gd name="connsiteY3-8" fmla="*/ 0 h 2235200"/>
              <a:gd name="connsiteX0-9" fmla="*/ 2452914 w 2510971"/>
              <a:gd name="connsiteY0-10" fmla="*/ 0 h 2235200"/>
              <a:gd name="connsiteX1-11" fmla="*/ 0 w 2510971"/>
              <a:gd name="connsiteY1-12" fmla="*/ 2235200 h 2235200"/>
              <a:gd name="connsiteX2-13" fmla="*/ 2510971 w 2510971"/>
              <a:gd name="connsiteY2-14" fmla="*/ 2206171 h 2235200"/>
              <a:gd name="connsiteX3-15" fmla="*/ 2452914 w 2510971"/>
              <a:gd name="connsiteY3-16" fmla="*/ 0 h 2235200"/>
            </a:gdLst>
            <a:ahLst/>
            <a:cxnLst>
              <a:cxn ang="0">
                <a:pos x="connsiteX0-1" y="connsiteY0-2"/>
              </a:cxn>
              <a:cxn ang="0">
                <a:pos x="connsiteX1-3" y="connsiteY1-4"/>
              </a:cxn>
              <a:cxn ang="0">
                <a:pos x="connsiteX2-5" y="connsiteY2-6"/>
              </a:cxn>
              <a:cxn ang="0">
                <a:pos x="connsiteX3-7" y="connsiteY3-8"/>
              </a:cxn>
            </a:cxnLst>
            <a:rect l="l" t="t" r="r" b="b"/>
            <a:pathLst>
              <a:path w="2510971" h="2235200">
                <a:moveTo>
                  <a:pt x="2452914" y="0"/>
                </a:moveTo>
                <a:cubicBezTo>
                  <a:pt x="1548190" y="1557867"/>
                  <a:pt x="1136952" y="1635276"/>
                  <a:pt x="0" y="2235200"/>
                </a:cubicBezTo>
                <a:lnTo>
                  <a:pt x="2510971" y="2206171"/>
                </a:lnTo>
                <a:lnTo>
                  <a:pt x="2452914" y="0"/>
                </a:lnTo>
                <a:close/>
              </a:path>
            </a:pathLst>
          </a:custGeom>
          <a:solidFill>
            <a:srgbClr val="C3E0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Light"/>
              <a:ea typeface="思源黑体 Normal"/>
              <a:cs typeface="+mn-cs"/>
            </a:endParaRPr>
          </a:p>
        </p:txBody>
      </p:sp>
      <p:sp>
        <p:nvSpPr>
          <p:cNvPr id="10" name="任意多边形: 形状 9"/>
          <p:cNvSpPr/>
          <p:nvPr/>
        </p:nvSpPr>
        <p:spPr>
          <a:xfrm>
            <a:off x="11029950" y="3714750"/>
            <a:ext cx="1828800" cy="3486150"/>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Light"/>
              <a:ea typeface="思源黑体 Normal"/>
              <a:cs typeface="+mn-cs"/>
            </a:endParaRPr>
          </a:p>
        </p:txBody>
      </p:sp>
      <p:sp>
        <p:nvSpPr>
          <p:cNvPr id="11" name="任意多边形: 形状 10"/>
          <p:cNvSpPr/>
          <p:nvPr/>
        </p:nvSpPr>
        <p:spPr>
          <a:xfrm rot="12062380">
            <a:off x="-1166164" y="-756329"/>
            <a:ext cx="1828800" cy="3486150"/>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Light"/>
              <a:ea typeface="思源黑体 Normal"/>
              <a:cs typeface="+mn-cs"/>
            </a:endParaRPr>
          </a:p>
        </p:txBody>
      </p:sp>
      <p:sp>
        <p:nvSpPr>
          <p:cNvPr id="12" name="椭圆 11"/>
          <p:cNvSpPr/>
          <p:nvPr/>
        </p:nvSpPr>
        <p:spPr>
          <a:xfrm>
            <a:off x="6304983" y="5791819"/>
            <a:ext cx="915988" cy="915988"/>
          </a:xfrm>
          <a:prstGeom prst="ellipse">
            <a:avLst/>
          </a:prstGeom>
          <a:gradFill>
            <a:gsLst>
              <a:gs pos="0">
                <a:srgbClr val="C8E2FD"/>
              </a:gs>
              <a:gs pos="30000">
                <a:srgbClr val="CCE4FC"/>
              </a:gs>
              <a:gs pos="54000">
                <a:srgbClr val="DAEBFC"/>
              </a:gs>
              <a:gs pos="71000">
                <a:srgbClr val="E9F3FC"/>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Light"/>
              <a:ea typeface="思源黑体 Normal"/>
              <a:cs typeface="+mn-cs"/>
            </a:endParaRPr>
          </a:p>
        </p:txBody>
      </p:sp>
      <p:sp>
        <p:nvSpPr>
          <p:cNvPr id="13" name="椭圆 12"/>
          <p:cNvSpPr/>
          <p:nvPr/>
        </p:nvSpPr>
        <p:spPr>
          <a:xfrm>
            <a:off x="7348929" y="1669711"/>
            <a:ext cx="726393" cy="726393"/>
          </a:xfrm>
          <a:prstGeom prst="ellipse">
            <a:avLst/>
          </a:prstGeom>
          <a:gradFill>
            <a:gsLst>
              <a:gs pos="0">
                <a:srgbClr val="C8E2FD"/>
              </a:gs>
              <a:gs pos="30000">
                <a:srgbClr val="CCE4FC"/>
              </a:gs>
              <a:gs pos="54000">
                <a:srgbClr val="DAEBFC"/>
              </a:gs>
              <a:gs pos="71000">
                <a:srgbClr val="E9F3FC"/>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Light"/>
              <a:ea typeface="思源黑体 Normal"/>
              <a:cs typeface="+mn-cs"/>
            </a:endParaRPr>
          </a:p>
        </p:txBody>
      </p:sp>
      <p:sp>
        <p:nvSpPr>
          <p:cNvPr id="14" name="椭圆 13"/>
          <p:cNvSpPr/>
          <p:nvPr/>
        </p:nvSpPr>
        <p:spPr>
          <a:xfrm rot="351562">
            <a:off x="9259436" y="185399"/>
            <a:ext cx="334507" cy="334507"/>
          </a:xfrm>
          <a:prstGeom prst="ellipse">
            <a:avLst/>
          </a:prstGeom>
          <a:gradFill>
            <a:gsLst>
              <a:gs pos="46000">
                <a:srgbClr val="A8CBFD"/>
              </a:gs>
              <a:gs pos="13000">
                <a:srgbClr val="DAEBFC"/>
              </a:gs>
              <a:gs pos="62000">
                <a:srgbClr val="89BFFE"/>
              </a:gs>
              <a:gs pos="78000">
                <a:srgbClr val="76AAFE"/>
              </a:gs>
              <a:gs pos="100000">
                <a:srgbClr val="6A9EFE"/>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Light"/>
              <a:ea typeface="思源黑体 Normal"/>
              <a:cs typeface="+mn-cs"/>
            </a:endParaRPr>
          </a:p>
        </p:txBody>
      </p:sp>
      <p:sp>
        <p:nvSpPr>
          <p:cNvPr id="15" name="椭圆 14"/>
          <p:cNvSpPr/>
          <p:nvPr/>
        </p:nvSpPr>
        <p:spPr>
          <a:xfrm rot="1544642">
            <a:off x="445305" y="5925648"/>
            <a:ext cx="669916" cy="669916"/>
          </a:xfrm>
          <a:prstGeom prst="ellipse">
            <a:avLst/>
          </a:prstGeom>
          <a:gradFill>
            <a:gsLst>
              <a:gs pos="46000">
                <a:srgbClr val="A8CBFD"/>
              </a:gs>
              <a:gs pos="13000">
                <a:srgbClr val="DAEBFC"/>
              </a:gs>
              <a:gs pos="62000">
                <a:srgbClr val="89BFFE"/>
              </a:gs>
              <a:gs pos="78000">
                <a:srgbClr val="76AAFE"/>
              </a:gs>
              <a:gs pos="100000">
                <a:srgbClr val="6A9EFE"/>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Light"/>
              <a:ea typeface="思源黑体 Normal"/>
              <a:cs typeface="+mn-cs"/>
            </a:endParaRPr>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6006499" y="1706962"/>
            <a:ext cx="5746363" cy="3679484"/>
          </a:xfrm>
          <a:prstGeom prst="rect">
            <a:avLst/>
          </a:prstGeom>
        </p:spPr>
      </p:pic>
      <p:grpSp>
        <p:nvGrpSpPr>
          <p:cNvPr id="22" name="组合 21"/>
          <p:cNvGrpSpPr/>
          <p:nvPr/>
        </p:nvGrpSpPr>
        <p:grpSpPr>
          <a:xfrm>
            <a:off x="1028913" y="2093588"/>
            <a:ext cx="6847357" cy="1049682"/>
            <a:chOff x="1273387" y="1867268"/>
            <a:chExt cx="6847357" cy="1049682"/>
          </a:xfrm>
        </p:grpSpPr>
        <p:sp>
          <p:nvSpPr>
            <p:cNvPr id="20" name="文本框 19"/>
            <p:cNvSpPr txBox="1"/>
            <p:nvPr/>
          </p:nvSpPr>
          <p:spPr>
            <a:xfrm>
              <a:off x="1300451" y="1901287"/>
              <a:ext cx="6820293"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000" b="0" i="0" u="none" strike="noStrike" kern="1200" cap="none" spc="0" normalizeH="0" baseline="0" noProof="0">
                  <a:ln>
                    <a:noFill/>
                  </a:ln>
                  <a:solidFill>
                    <a:srgbClr val="031B61"/>
                  </a:solidFill>
                  <a:effectLst/>
                  <a:uLnTx/>
                  <a:uFillTx/>
                  <a:latin typeface="思源黑体 Heavy" panose="020B0A00000000000000" pitchFamily="34" charset="-122"/>
                  <a:ea typeface="思源黑体 Heavy" panose="020B0A00000000000000" pitchFamily="34" charset="-122"/>
                  <a:cs typeface="+mn-cs"/>
                </a:rPr>
                <a:t>感谢您的观看</a:t>
              </a:r>
            </a:p>
          </p:txBody>
        </p:sp>
        <p:sp>
          <p:nvSpPr>
            <p:cNvPr id="21" name="文本框 20"/>
            <p:cNvSpPr txBox="1"/>
            <p:nvPr/>
          </p:nvSpPr>
          <p:spPr>
            <a:xfrm>
              <a:off x="1295159" y="1889042"/>
              <a:ext cx="5923142"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000" b="0" i="0" u="none" strike="noStrike" kern="1200" cap="none" spc="0" normalizeH="0" baseline="0" noProof="0">
                  <a:ln>
                    <a:noFill/>
                  </a:ln>
                  <a:solidFill>
                    <a:prstClr val="white"/>
                  </a:solidFill>
                  <a:effectLst/>
                  <a:uLnTx/>
                  <a:uFillTx/>
                  <a:latin typeface="思源黑体 Heavy" panose="020B0A00000000000000" pitchFamily="34" charset="-122"/>
                  <a:ea typeface="思源黑体 Heavy" panose="020B0A00000000000000" pitchFamily="34" charset="-122"/>
                  <a:cs typeface="+mn-cs"/>
                </a:rPr>
                <a:t>感谢您的观看</a:t>
              </a:r>
            </a:p>
          </p:txBody>
        </p:sp>
        <p:sp>
          <p:nvSpPr>
            <p:cNvPr id="18" name="文本框 17"/>
            <p:cNvSpPr txBox="1"/>
            <p:nvPr/>
          </p:nvSpPr>
          <p:spPr>
            <a:xfrm>
              <a:off x="1273387" y="1867268"/>
              <a:ext cx="483325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000" b="0" i="0" u="none" strike="noStrike" kern="1200" cap="none" spc="0" normalizeH="0" baseline="0" noProof="0">
                  <a:ln>
                    <a:noFill/>
                  </a:ln>
                  <a:solidFill>
                    <a:srgbClr val="0152BB"/>
                  </a:solidFill>
                  <a:effectLst/>
                  <a:uLnTx/>
                  <a:uFillTx/>
                  <a:latin typeface="思源黑体 Heavy" panose="020B0A00000000000000" pitchFamily="34" charset="-122"/>
                  <a:ea typeface="思源黑体 Heavy" panose="020B0A00000000000000" pitchFamily="34" charset="-122"/>
                  <a:cs typeface="+mn-cs"/>
                </a:rPr>
                <a:t>感谢您的观看</a:t>
              </a:r>
            </a:p>
          </p:txBody>
        </p:sp>
      </p:grpSp>
      <p:cxnSp>
        <p:nvCxnSpPr>
          <p:cNvPr id="26" name="直接连接符 25"/>
          <p:cNvCxnSpPr/>
          <p:nvPr/>
        </p:nvCxnSpPr>
        <p:spPr>
          <a:xfrm>
            <a:off x="1166800" y="3595036"/>
            <a:ext cx="4278326" cy="0"/>
          </a:xfrm>
          <a:prstGeom prst="line">
            <a:avLst/>
          </a:prstGeom>
          <a:ln w="127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pic>
        <p:nvPicPr>
          <p:cNvPr id="27" name="New picture"/>
          <p:cNvPicPr/>
          <p:nvPr/>
        </p:nvPicPr>
        <p:blipFill>
          <a:blip r:embed="rId3"/>
          <a:stretch>
            <a:fillRect/>
          </a:stretch>
        </p:blipFill>
        <p:spPr>
          <a:xfrm>
            <a:off x="12420600" y="10287000"/>
            <a:ext cx="342900" cy="2540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3" presetClass="entr" presetSubtype="16"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plus(in)">
                                      <p:cBhvr>
                                        <p:cTn id="7" dur="2000"/>
                                        <p:tgtEl>
                                          <p:spTgt spid="22"/>
                                        </p:tgtEl>
                                      </p:cBhvr>
                                    </p:animEffect>
                                  </p:childTnLst>
                                </p:cTn>
                              </p:par>
                            </p:childTnLst>
                          </p:cTn>
                        </p:par>
                        <p:par>
                          <p:cTn id="8" fill="hold" nodeType="afterGroup">
                            <p:stCondLst>
                              <p:cond delay="2000"/>
                            </p:stCondLst>
                            <p:childTnLst>
                              <p:par>
                                <p:cTn id="9" presetID="22" presetClass="entr" presetSubtype="4"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down)">
                                      <p:cBhvr>
                                        <p:cTn id="1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79804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rot="5400000">
            <a:off x="147185" y="-155805"/>
            <a:ext cx="7015163" cy="7606397"/>
          </a:xfrm>
          <a:custGeom>
            <a:avLst/>
            <a:gdLst>
              <a:gd name="connsiteX0" fmla="*/ 3314700 w 6215063"/>
              <a:gd name="connsiteY0" fmla="*/ 114300 h 7258050"/>
              <a:gd name="connsiteX1" fmla="*/ 3414713 w 6215063"/>
              <a:gd name="connsiteY1" fmla="*/ 0 h 7258050"/>
              <a:gd name="connsiteX2" fmla="*/ 2171700 w 6215063"/>
              <a:gd name="connsiteY2" fmla="*/ 2928938 h 7258050"/>
              <a:gd name="connsiteX3" fmla="*/ 0 w 6215063"/>
              <a:gd name="connsiteY3" fmla="*/ 7258050 h 7258050"/>
              <a:gd name="connsiteX4" fmla="*/ 6215063 w 6215063"/>
              <a:gd name="connsiteY4" fmla="*/ 7200900 h 7258050"/>
              <a:gd name="connsiteX5" fmla="*/ 6200775 w 6215063"/>
              <a:gd name="connsiteY5" fmla="*/ 28575 h 7258050"/>
              <a:gd name="connsiteX6" fmla="*/ 3314700 w 6215063"/>
              <a:gd name="connsiteY6" fmla="*/ 114300 h 7258050"/>
              <a:gd name="connsiteX0-1" fmla="*/ 3314700 w 6215063"/>
              <a:gd name="connsiteY0-2" fmla="*/ 114300 h 7258050"/>
              <a:gd name="connsiteX1-3" fmla="*/ 3414713 w 6215063"/>
              <a:gd name="connsiteY1-4" fmla="*/ 0 h 7258050"/>
              <a:gd name="connsiteX2-5" fmla="*/ 2400300 w 6215063"/>
              <a:gd name="connsiteY2-6" fmla="*/ 3086100 h 7258050"/>
              <a:gd name="connsiteX3-7" fmla="*/ 0 w 6215063"/>
              <a:gd name="connsiteY3-8" fmla="*/ 7258050 h 7258050"/>
              <a:gd name="connsiteX4-9" fmla="*/ 6215063 w 6215063"/>
              <a:gd name="connsiteY4-10" fmla="*/ 7200900 h 7258050"/>
              <a:gd name="connsiteX5-11" fmla="*/ 6200775 w 6215063"/>
              <a:gd name="connsiteY5-12" fmla="*/ 28575 h 7258050"/>
              <a:gd name="connsiteX6-13" fmla="*/ 3314700 w 6215063"/>
              <a:gd name="connsiteY6-14" fmla="*/ 114300 h 7258050"/>
              <a:gd name="connsiteX0-15" fmla="*/ 3314700 w 6215063"/>
              <a:gd name="connsiteY0-16" fmla="*/ 114300 h 7258050"/>
              <a:gd name="connsiteX1-17" fmla="*/ 3414713 w 6215063"/>
              <a:gd name="connsiteY1-18" fmla="*/ 0 h 7258050"/>
              <a:gd name="connsiteX2-19" fmla="*/ 2400300 w 6215063"/>
              <a:gd name="connsiteY2-20" fmla="*/ 3086100 h 7258050"/>
              <a:gd name="connsiteX3-21" fmla="*/ 0 w 6215063"/>
              <a:gd name="connsiteY3-22" fmla="*/ 7258050 h 7258050"/>
              <a:gd name="connsiteX4-23" fmla="*/ 6215063 w 6215063"/>
              <a:gd name="connsiteY4-24" fmla="*/ 7200900 h 7258050"/>
              <a:gd name="connsiteX5-25" fmla="*/ 6200775 w 6215063"/>
              <a:gd name="connsiteY5-26" fmla="*/ 28575 h 7258050"/>
              <a:gd name="connsiteX6-27" fmla="*/ 3314700 w 6215063"/>
              <a:gd name="connsiteY6-28" fmla="*/ 114300 h 7258050"/>
              <a:gd name="connsiteX0-29" fmla="*/ 3786188 w 6215063"/>
              <a:gd name="connsiteY0-30" fmla="*/ 0 h 7286625"/>
              <a:gd name="connsiteX1-31" fmla="*/ 3414713 w 6215063"/>
              <a:gd name="connsiteY1-32" fmla="*/ 28575 h 7286625"/>
              <a:gd name="connsiteX2-33" fmla="*/ 2400300 w 6215063"/>
              <a:gd name="connsiteY2-34" fmla="*/ 3114675 h 7286625"/>
              <a:gd name="connsiteX3-35" fmla="*/ 0 w 6215063"/>
              <a:gd name="connsiteY3-36" fmla="*/ 7286625 h 7286625"/>
              <a:gd name="connsiteX4-37" fmla="*/ 6215063 w 6215063"/>
              <a:gd name="connsiteY4-38" fmla="*/ 7229475 h 7286625"/>
              <a:gd name="connsiteX5-39" fmla="*/ 6200775 w 6215063"/>
              <a:gd name="connsiteY5-40" fmla="*/ 57150 h 7286625"/>
              <a:gd name="connsiteX6-41" fmla="*/ 3786188 w 6215063"/>
              <a:gd name="connsiteY6-42" fmla="*/ 0 h 7286625"/>
              <a:gd name="connsiteX0-43" fmla="*/ 3786188 w 6215063"/>
              <a:gd name="connsiteY0-44" fmla="*/ 0 h 7286625"/>
              <a:gd name="connsiteX1-45" fmla="*/ 3414713 w 6215063"/>
              <a:gd name="connsiteY1-46" fmla="*/ 28575 h 7286625"/>
              <a:gd name="connsiteX2-47" fmla="*/ 2400300 w 6215063"/>
              <a:gd name="connsiteY2-48" fmla="*/ 3114675 h 7286625"/>
              <a:gd name="connsiteX3-49" fmla="*/ 0 w 6215063"/>
              <a:gd name="connsiteY3-50" fmla="*/ 7286625 h 7286625"/>
              <a:gd name="connsiteX4-51" fmla="*/ 6215063 w 6215063"/>
              <a:gd name="connsiteY4-52" fmla="*/ 7229475 h 7286625"/>
              <a:gd name="connsiteX5-53" fmla="*/ 6200775 w 6215063"/>
              <a:gd name="connsiteY5-54" fmla="*/ 57150 h 7286625"/>
              <a:gd name="connsiteX6-55" fmla="*/ 3786188 w 6215063"/>
              <a:gd name="connsiteY6-56" fmla="*/ 0 h 7286625"/>
              <a:gd name="connsiteX0-57" fmla="*/ 3786188 w 6215063"/>
              <a:gd name="connsiteY0-58" fmla="*/ 0 h 7286625"/>
              <a:gd name="connsiteX1-59" fmla="*/ 3414713 w 6215063"/>
              <a:gd name="connsiteY1-60" fmla="*/ 28575 h 7286625"/>
              <a:gd name="connsiteX2-61" fmla="*/ 2400300 w 6215063"/>
              <a:gd name="connsiteY2-62" fmla="*/ 3114675 h 7286625"/>
              <a:gd name="connsiteX3-63" fmla="*/ 0 w 6215063"/>
              <a:gd name="connsiteY3-64" fmla="*/ 7286625 h 7286625"/>
              <a:gd name="connsiteX4-65" fmla="*/ 6215063 w 6215063"/>
              <a:gd name="connsiteY4-66" fmla="*/ 7229475 h 7286625"/>
              <a:gd name="connsiteX5-67" fmla="*/ 6200775 w 6215063"/>
              <a:gd name="connsiteY5-68" fmla="*/ 57150 h 7286625"/>
              <a:gd name="connsiteX6-69" fmla="*/ 3786188 w 6215063"/>
              <a:gd name="connsiteY6-70" fmla="*/ 0 h 7286625"/>
              <a:gd name="connsiteX0-71" fmla="*/ 3786188 w 6215063"/>
              <a:gd name="connsiteY0-72" fmla="*/ 0 h 7286625"/>
              <a:gd name="connsiteX1-73" fmla="*/ 3414713 w 6215063"/>
              <a:gd name="connsiteY1-74" fmla="*/ 28575 h 7286625"/>
              <a:gd name="connsiteX2-75" fmla="*/ 2400300 w 6215063"/>
              <a:gd name="connsiteY2-76" fmla="*/ 3114675 h 7286625"/>
              <a:gd name="connsiteX3-77" fmla="*/ 0 w 6215063"/>
              <a:gd name="connsiteY3-78" fmla="*/ 7286625 h 7286625"/>
              <a:gd name="connsiteX4-79" fmla="*/ 6215063 w 6215063"/>
              <a:gd name="connsiteY4-80" fmla="*/ 7229475 h 7286625"/>
              <a:gd name="connsiteX5-81" fmla="*/ 6200775 w 6215063"/>
              <a:gd name="connsiteY5-82" fmla="*/ 57150 h 7286625"/>
              <a:gd name="connsiteX6-83" fmla="*/ 3786188 w 6215063"/>
              <a:gd name="connsiteY6-84" fmla="*/ 0 h 7286625"/>
              <a:gd name="connsiteX0-85" fmla="*/ 3786188 w 6215063"/>
              <a:gd name="connsiteY0-86" fmla="*/ 0 h 7286625"/>
              <a:gd name="connsiteX1-87" fmla="*/ 3414713 w 6215063"/>
              <a:gd name="connsiteY1-88" fmla="*/ 28575 h 7286625"/>
              <a:gd name="connsiteX2-89" fmla="*/ 2400300 w 6215063"/>
              <a:gd name="connsiteY2-90" fmla="*/ 3114675 h 7286625"/>
              <a:gd name="connsiteX3-91" fmla="*/ 0 w 6215063"/>
              <a:gd name="connsiteY3-92" fmla="*/ 7286625 h 7286625"/>
              <a:gd name="connsiteX4-93" fmla="*/ 6215063 w 6215063"/>
              <a:gd name="connsiteY4-94" fmla="*/ 7229475 h 7286625"/>
              <a:gd name="connsiteX5-95" fmla="*/ 6200775 w 6215063"/>
              <a:gd name="connsiteY5-96" fmla="*/ 57150 h 7286625"/>
              <a:gd name="connsiteX6-97" fmla="*/ 3786188 w 6215063"/>
              <a:gd name="connsiteY6-98" fmla="*/ 0 h 7286625"/>
              <a:gd name="connsiteX0-99" fmla="*/ 5997917 w 6215063"/>
              <a:gd name="connsiteY0-100" fmla="*/ 14968 h 7258050"/>
              <a:gd name="connsiteX1-101" fmla="*/ 3414713 w 6215063"/>
              <a:gd name="connsiteY1-102" fmla="*/ 0 h 7258050"/>
              <a:gd name="connsiteX2-103" fmla="*/ 2400300 w 6215063"/>
              <a:gd name="connsiteY2-104" fmla="*/ 3086100 h 7258050"/>
              <a:gd name="connsiteX3-105" fmla="*/ 0 w 6215063"/>
              <a:gd name="connsiteY3-106" fmla="*/ 7258050 h 7258050"/>
              <a:gd name="connsiteX4-107" fmla="*/ 6215063 w 6215063"/>
              <a:gd name="connsiteY4-108" fmla="*/ 7200900 h 7258050"/>
              <a:gd name="connsiteX5-109" fmla="*/ 6200775 w 6215063"/>
              <a:gd name="connsiteY5-110" fmla="*/ 28575 h 7258050"/>
              <a:gd name="connsiteX6-111" fmla="*/ 5997917 w 6215063"/>
              <a:gd name="connsiteY6-112" fmla="*/ 14968 h 7258050"/>
              <a:gd name="connsiteX0-113" fmla="*/ 5997917 w 6215063"/>
              <a:gd name="connsiteY0-114" fmla="*/ 44001 h 7287083"/>
              <a:gd name="connsiteX1-115" fmla="*/ 5575008 w 6215063"/>
              <a:gd name="connsiteY1-116" fmla="*/ 0 h 7287083"/>
              <a:gd name="connsiteX2-117" fmla="*/ 2400300 w 6215063"/>
              <a:gd name="connsiteY2-118" fmla="*/ 3115133 h 7287083"/>
              <a:gd name="connsiteX3-119" fmla="*/ 0 w 6215063"/>
              <a:gd name="connsiteY3-120" fmla="*/ 7287083 h 7287083"/>
              <a:gd name="connsiteX4-121" fmla="*/ 6215063 w 6215063"/>
              <a:gd name="connsiteY4-122" fmla="*/ 7229933 h 7287083"/>
              <a:gd name="connsiteX5-123" fmla="*/ 6200775 w 6215063"/>
              <a:gd name="connsiteY5-124" fmla="*/ 57608 h 7287083"/>
              <a:gd name="connsiteX6-125" fmla="*/ 5997917 w 6215063"/>
              <a:gd name="connsiteY6-126" fmla="*/ 44001 h 7287083"/>
              <a:gd name="connsiteX0-127" fmla="*/ 6200775 w 6215063"/>
              <a:gd name="connsiteY0-128" fmla="*/ 57608 h 7287083"/>
              <a:gd name="connsiteX1-129" fmla="*/ 5575008 w 6215063"/>
              <a:gd name="connsiteY1-130" fmla="*/ 0 h 7287083"/>
              <a:gd name="connsiteX2-131" fmla="*/ 2400300 w 6215063"/>
              <a:gd name="connsiteY2-132" fmla="*/ 3115133 h 7287083"/>
              <a:gd name="connsiteX3-133" fmla="*/ 0 w 6215063"/>
              <a:gd name="connsiteY3-134" fmla="*/ 7287083 h 7287083"/>
              <a:gd name="connsiteX4-135" fmla="*/ 6215063 w 6215063"/>
              <a:gd name="connsiteY4-136" fmla="*/ 7229933 h 7287083"/>
              <a:gd name="connsiteX5-137" fmla="*/ 6200775 w 6215063"/>
              <a:gd name="connsiteY5-138" fmla="*/ 57608 h 7287083"/>
              <a:gd name="connsiteX0-139" fmla="*/ 6200775 w 6215063"/>
              <a:gd name="connsiteY0-140" fmla="*/ 289836 h 7519311"/>
              <a:gd name="connsiteX1-141" fmla="*/ 6050786 w 6215063"/>
              <a:gd name="connsiteY1-142" fmla="*/ 0 h 7519311"/>
              <a:gd name="connsiteX2-143" fmla="*/ 2400300 w 6215063"/>
              <a:gd name="connsiteY2-144" fmla="*/ 3347361 h 7519311"/>
              <a:gd name="connsiteX3-145" fmla="*/ 0 w 6215063"/>
              <a:gd name="connsiteY3-146" fmla="*/ 7519311 h 7519311"/>
              <a:gd name="connsiteX4-147" fmla="*/ 6215063 w 6215063"/>
              <a:gd name="connsiteY4-148" fmla="*/ 7462161 h 7519311"/>
              <a:gd name="connsiteX5-149" fmla="*/ 6200775 w 6215063"/>
              <a:gd name="connsiteY5-150" fmla="*/ 289836 h 7519311"/>
              <a:gd name="connsiteX0-151" fmla="*/ 6200775 w 6215063"/>
              <a:gd name="connsiteY0-152" fmla="*/ 289836 h 7519311"/>
              <a:gd name="connsiteX1-153" fmla="*/ 6050786 w 6215063"/>
              <a:gd name="connsiteY1-154" fmla="*/ 0 h 7519311"/>
              <a:gd name="connsiteX2-155" fmla="*/ 2400300 w 6215063"/>
              <a:gd name="connsiteY2-156" fmla="*/ 3347361 h 7519311"/>
              <a:gd name="connsiteX3-157" fmla="*/ 0 w 6215063"/>
              <a:gd name="connsiteY3-158" fmla="*/ 7519311 h 7519311"/>
              <a:gd name="connsiteX4-159" fmla="*/ 6215063 w 6215063"/>
              <a:gd name="connsiteY4-160" fmla="*/ 7462161 h 7519311"/>
              <a:gd name="connsiteX5-161" fmla="*/ 6200775 w 6215063"/>
              <a:gd name="connsiteY5-162" fmla="*/ 289836 h 7519311"/>
              <a:gd name="connsiteX0-163" fmla="*/ 6200775 w 6215063"/>
              <a:gd name="connsiteY0-164" fmla="*/ 376922 h 7606397"/>
              <a:gd name="connsiteX1-165" fmla="*/ 6102222 w 6215063"/>
              <a:gd name="connsiteY1-166" fmla="*/ 0 h 7606397"/>
              <a:gd name="connsiteX2-167" fmla="*/ 2400300 w 6215063"/>
              <a:gd name="connsiteY2-168" fmla="*/ 3434447 h 7606397"/>
              <a:gd name="connsiteX3-169" fmla="*/ 0 w 6215063"/>
              <a:gd name="connsiteY3-170" fmla="*/ 7606397 h 7606397"/>
              <a:gd name="connsiteX4-171" fmla="*/ 6215063 w 6215063"/>
              <a:gd name="connsiteY4-172" fmla="*/ 7549247 h 7606397"/>
              <a:gd name="connsiteX5-173" fmla="*/ 6200775 w 6215063"/>
              <a:gd name="connsiteY5-174" fmla="*/ 376922 h 7606397"/>
              <a:gd name="connsiteX0-175" fmla="*/ 6200775 w 6215063"/>
              <a:gd name="connsiteY0-176" fmla="*/ 376922 h 7606397"/>
              <a:gd name="connsiteX1-177" fmla="*/ 6102222 w 6215063"/>
              <a:gd name="connsiteY1-178" fmla="*/ 0 h 7606397"/>
              <a:gd name="connsiteX2-179" fmla="*/ 3789060 w 6215063"/>
              <a:gd name="connsiteY2-180" fmla="*/ 4073075 h 7606397"/>
              <a:gd name="connsiteX3-181" fmla="*/ 0 w 6215063"/>
              <a:gd name="connsiteY3-182" fmla="*/ 7606397 h 7606397"/>
              <a:gd name="connsiteX4-183" fmla="*/ 6215063 w 6215063"/>
              <a:gd name="connsiteY4-184" fmla="*/ 7549247 h 7606397"/>
              <a:gd name="connsiteX5-185" fmla="*/ 6200775 w 6215063"/>
              <a:gd name="connsiteY5-186" fmla="*/ 376922 h 7606397"/>
              <a:gd name="connsiteX0-187" fmla="*/ 6200775 w 6215063"/>
              <a:gd name="connsiteY0-188" fmla="*/ 376922 h 7606397"/>
              <a:gd name="connsiteX1-189" fmla="*/ 6102222 w 6215063"/>
              <a:gd name="connsiteY1-190" fmla="*/ 0 h 7606397"/>
              <a:gd name="connsiteX2-191" fmla="*/ 3789060 w 6215063"/>
              <a:gd name="connsiteY2-192" fmla="*/ 4073075 h 7606397"/>
              <a:gd name="connsiteX3-193" fmla="*/ 0 w 6215063"/>
              <a:gd name="connsiteY3-194" fmla="*/ 7606397 h 7606397"/>
              <a:gd name="connsiteX4-195" fmla="*/ 6215063 w 6215063"/>
              <a:gd name="connsiteY4-196" fmla="*/ 7549247 h 7606397"/>
              <a:gd name="connsiteX5-197" fmla="*/ 6200775 w 6215063"/>
              <a:gd name="connsiteY5-198" fmla="*/ 376922 h 76063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6215063" h="7606397">
                <a:moveTo>
                  <a:pt x="6200775" y="376922"/>
                </a:moveTo>
                <a:lnTo>
                  <a:pt x="6102222" y="0"/>
                </a:lnTo>
                <a:cubicBezTo>
                  <a:pt x="5335459" y="614363"/>
                  <a:pt x="2851322" y="2189619"/>
                  <a:pt x="3789060" y="4073075"/>
                </a:cubicBezTo>
                <a:cubicBezTo>
                  <a:pt x="4832048" y="6935337"/>
                  <a:pt x="871537" y="6944409"/>
                  <a:pt x="0" y="7606397"/>
                </a:cubicBezTo>
                <a:lnTo>
                  <a:pt x="6215063" y="7549247"/>
                </a:lnTo>
                <a:cubicBezTo>
                  <a:pt x="6210300" y="5158472"/>
                  <a:pt x="6205538" y="2767697"/>
                  <a:pt x="6200775" y="376922"/>
                </a:cubicBezTo>
                <a:close/>
              </a:path>
            </a:pathLst>
          </a:custGeom>
          <a:solidFill>
            <a:srgbClr val="D4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任意多边形: 形状 2"/>
          <p:cNvSpPr/>
          <p:nvPr/>
        </p:nvSpPr>
        <p:spPr>
          <a:xfrm rot="5793262">
            <a:off x="676767" y="4252529"/>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p:nvSpPr>
        <p:spPr>
          <a:xfrm rot="19021528">
            <a:off x="-444890" y="2716892"/>
            <a:ext cx="915988" cy="915988"/>
          </a:xfrm>
          <a:prstGeom prst="ellipse">
            <a:avLst/>
          </a:prstGeom>
          <a:gradFill>
            <a:gsLst>
              <a:gs pos="0">
                <a:srgbClr val="C8E2FD"/>
              </a:gs>
              <a:gs pos="30000">
                <a:srgbClr val="CCE4FC"/>
              </a:gs>
              <a:gs pos="54000">
                <a:srgbClr val="DAEBFC"/>
              </a:gs>
              <a:gs pos="71000">
                <a:srgbClr val="E9F3FC"/>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rot="9179157">
            <a:off x="11378909" y="-89192"/>
            <a:ext cx="1040032" cy="1040032"/>
          </a:xfrm>
          <a:prstGeom prst="ellipse">
            <a:avLst/>
          </a:prstGeom>
          <a:gradFill>
            <a:gsLst>
              <a:gs pos="46000">
                <a:srgbClr val="A8CBFD"/>
              </a:gs>
              <a:gs pos="13000">
                <a:srgbClr val="DAEBFC"/>
              </a:gs>
              <a:gs pos="62000">
                <a:srgbClr val="89BFFE"/>
              </a:gs>
              <a:gs pos="78000">
                <a:srgbClr val="76AAFE"/>
              </a:gs>
              <a:gs pos="100000">
                <a:srgbClr val="6A9EFE"/>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圆角 5"/>
          <p:cNvSpPr/>
          <p:nvPr/>
        </p:nvSpPr>
        <p:spPr>
          <a:xfrm>
            <a:off x="1756228" y="1378857"/>
            <a:ext cx="2901497" cy="4484914"/>
          </a:xfrm>
          <a:prstGeom prst="roundRect">
            <a:avLst>
              <a:gd name="adj" fmla="val 13915"/>
            </a:avLst>
          </a:prstGeom>
          <a:solidFill>
            <a:schemeClr val="bg1"/>
          </a:solidFill>
          <a:ln w="28575">
            <a:solidFill>
              <a:srgbClr val="0152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 name="组合 10"/>
          <p:cNvGrpSpPr/>
          <p:nvPr/>
        </p:nvGrpSpPr>
        <p:grpSpPr>
          <a:xfrm>
            <a:off x="2344001" y="2007650"/>
            <a:ext cx="1725950" cy="3227328"/>
            <a:chOff x="2336119" y="1960649"/>
            <a:chExt cx="1725950" cy="3227328"/>
          </a:xfrm>
        </p:grpSpPr>
        <p:sp>
          <p:nvSpPr>
            <p:cNvPr id="7" name="矩形: 圆角 6"/>
            <p:cNvSpPr/>
            <p:nvPr/>
          </p:nvSpPr>
          <p:spPr>
            <a:xfrm>
              <a:off x="2378983" y="1960649"/>
              <a:ext cx="870857" cy="110218"/>
            </a:xfrm>
            <a:prstGeom prst="roundRect">
              <a:avLst>
                <a:gd name="adj" fmla="val 50000"/>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2336119" y="2332989"/>
              <a:ext cx="870857" cy="2123658"/>
            </a:xfrm>
            <a:prstGeom prst="rect">
              <a:avLst/>
            </a:prstGeom>
            <a:noFill/>
          </p:spPr>
          <p:txBody>
            <a:bodyPr wrap="square" rtlCol="0">
              <a:spAutoFit/>
            </a:bodyPr>
            <a:lstStyle/>
            <a:p>
              <a:r>
                <a:rPr lang="zh-CN" altLang="en-US" sz="6600">
                  <a:solidFill>
                    <a:srgbClr val="0152BB"/>
                  </a:solidFill>
                  <a:latin typeface="思源黑体 Heavy" panose="020B0A00000000000000" pitchFamily="34" charset="-122"/>
                  <a:ea typeface="思源黑体 Heavy" panose="020B0A00000000000000" pitchFamily="34" charset="-122"/>
                </a:rPr>
                <a:t>目</a:t>
              </a:r>
              <a:endParaRPr lang="en-US" altLang="zh-CN" sz="6600">
                <a:solidFill>
                  <a:srgbClr val="0152BB"/>
                </a:solidFill>
                <a:latin typeface="思源黑体 Heavy" panose="020B0A00000000000000" pitchFamily="34" charset="-122"/>
                <a:ea typeface="思源黑体 Heavy" panose="020B0A00000000000000" pitchFamily="34" charset="-122"/>
              </a:endParaRPr>
            </a:p>
            <a:p>
              <a:r>
                <a:rPr lang="zh-CN" altLang="en-US" sz="6600">
                  <a:solidFill>
                    <a:srgbClr val="0152BB"/>
                  </a:solidFill>
                  <a:latin typeface="思源黑体 Heavy" panose="020B0A00000000000000" pitchFamily="34" charset="-122"/>
                  <a:ea typeface="思源黑体 Heavy" panose="020B0A00000000000000" pitchFamily="34" charset="-122"/>
                </a:rPr>
                <a:t>录</a:t>
              </a:r>
            </a:p>
          </p:txBody>
        </p:sp>
        <p:sp>
          <p:nvSpPr>
            <p:cNvPr id="9" name="矩形: 圆角 8"/>
            <p:cNvSpPr/>
            <p:nvPr/>
          </p:nvSpPr>
          <p:spPr>
            <a:xfrm>
              <a:off x="3191212" y="5077759"/>
              <a:ext cx="870857" cy="110218"/>
            </a:xfrm>
            <a:prstGeom prst="roundRect">
              <a:avLst>
                <a:gd name="adj" fmla="val 50000"/>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3323405" y="2868373"/>
              <a:ext cx="738664" cy="2123658"/>
            </a:xfrm>
            <a:prstGeom prst="rect">
              <a:avLst/>
            </a:prstGeom>
            <a:noFill/>
          </p:spPr>
          <p:txBody>
            <a:bodyPr vert="eaVert" wrap="square" rtlCol="0">
              <a:spAutoFit/>
            </a:bodyPr>
            <a:lstStyle/>
            <a:p>
              <a:r>
                <a:rPr lang="en-US" altLang="zh-CN" sz="3600">
                  <a:solidFill>
                    <a:srgbClr val="0152BB"/>
                  </a:solidFill>
                  <a:latin typeface="+mn-ea"/>
                </a:rPr>
                <a:t>contents</a:t>
              </a:r>
              <a:endParaRPr lang="zh-CN" altLang="en-US" sz="3600">
                <a:solidFill>
                  <a:srgbClr val="0152BB"/>
                </a:solidFill>
                <a:latin typeface="+mn-ea"/>
              </a:endParaRPr>
            </a:p>
          </p:txBody>
        </p:sp>
      </p:grpSp>
      <p:sp>
        <p:nvSpPr>
          <p:cNvPr id="12" name="椭圆 11"/>
          <p:cNvSpPr/>
          <p:nvPr/>
        </p:nvSpPr>
        <p:spPr>
          <a:xfrm>
            <a:off x="6189797" y="1570167"/>
            <a:ext cx="723900" cy="723900"/>
          </a:xfrm>
          <a:prstGeom prst="ellipse">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mj-ea"/>
                <a:ea typeface="+mj-ea"/>
              </a:rPr>
              <a:t>1</a:t>
            </a:r>
            <a:endParaRPr lang="zh-CN" altLang="en-US" sz="2400">
              <a:latin typeface="+mj-ea"/>
              <a:ea typeface="+mj-ea"/>
            </a:endParaRPr>
          </a:p>
        </p:txBody>
      </p:sp>
      <p:grpSp>
        <p:nvGrpSpPr>
          <p:cNvPr id="16" name="组合 15"/>
          <p:cNvGrpSpPr/>
          <p:nvPr/>
        </p:nvGrpSpPr>
        <p:grpSpPr>
          <a:xfrm>
            <a:off x="7167440" y="1505389"/>
            <a:ext cx="1868740" cy="853457"/>
            <a:chOff x="6731195" y="1393968"/>
            <a:chExt cx="1868740" cy="853457"/>
          </a:xfrm>
        </p:grpSpPr>
        <p:sp>
          <p:nvSpPr>
            <p:cNvPr id="14" name="文本框 13"/>
            <p:cNvSpPr txBox="1"/>
            <p:nvPr/>
          </p:nvSpPr>
          <p:spPr>
            <a:xfrm>
              <a:off x="6731195" y="1393968"/>
              <a:ext cx="1868740" cy="523220"/>
            </a:xfrm>
            <a:prstGeom prst="rect">
              <a:avLst/>
            </a:prstGeom>
            <a:noFill/>
          </p:spPr>
          <p:txBody>
            <a:bodyPr wrap="square" rtlCol="0">
              <a:spAutoFit/>
            </a:bodyPr>
            <a:lstStyle/>
            <a:p>
              <a:r>
                <a:rPr lang="zh-CN" altLang="en-US" sz="2800" dirty="0">
                  <a:solidFill>
                    <a:schemeClr val="bg2">
                      <a:lumMod val="10000"/>
                    </a:schemeClr>
                  </a:solidFill>
                  <a:latin typeface="+mj-ea"/>
                  <a:ea typeface="+mj-ea"/>
                </a:rPr>
                <a:t>校园贷款</a:t>
              </a:r>
            </a:p>
          </p:txBody>
        </p:sp>
        <p:sp>
          <p:nvSpPr>
            <p:cNvPr id="15" name="文本框 14"/>
            <p:cNvSpPr txBox="1"/>
            <p:nvPr/>
          </p:nvSpPr>
          <p:spPr>
            <a:xfrm>
              <a:off x="6767242" y="1878093"/>
              <a:ext cx="1635189" cy="369332"/>
            </a:xfrm>
            <a:prstGeom prst="rect">
              <a:avLst/>
            </a:prstGeom>
            <a:noFill/>
          </p:spPr>
          <p:txBody>
            <a:bodyPr wrap="square" rtlCol="0">
              <a:spAutoFit/>
            </a:bodyPr>
            <a:lstStyle/>
            <a:p>
              <a:r>
                <a:rPr lang="en-US" altLang="zh-CN">
                  <a:solidFill>
                    <a:schemeClr val="bg2">
                      <a:lumMod val="10000"/>
                    </a:schemeClr>
                  </a:solidFill>
                  <a:ea typeface="+mj-ea"/>
                </a:rPr>
                <a:t>Campus loan</a:t>
              </a:r>
              <a:endParaRPr lang="zh-CN" altLang="en-US">
                <a:solidFill>
                  <a:schemeClr val="bg2">
                    <a:lumMod val="10000"/>
                  </a:schemeClr>
                </a:solidFill>
                <a:ea typeface="+mj-ea"/>
              </a:endParaRPr>
            </a:p>
          </p:txBody>
        </p:sp>
      </p:grpSp>
      <p:sp>
        <p:nvSpPr>
          <p:cNvPr id="17" name="椭圆 16"/>
          <p:cNvSpPr/>
          <p:nvPr/>
        </p:nvSpPr>
        <p:spPr>
          <a:xfrm>
            <a:off x="6189797" y="2703788"/>
            <a:ext cx="723900" cy="723900"/>
          </a:xfrm>
          <a:prstGeom prst="ellipse">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mj-ea"/>
                <a:ea typeface="+mj-ea"/>
              </a:rPr>
              <a:t>2</a:t>
            </a:r>
            <a:endParaRPr lang="zh-CN" altLang="en-US" sz="2400">
              <a:latin typeface="+mj-ea"/>
              <a:ea typeface="+mj-ea"/>
            </a:endParaRPr>
          </a:p>
        </p:txBody>
      </p:sp>
      <p:grpSp>
        <p:nvGrpSpPr>
          <p:cNvPr id="18" name="组合 17"/>
          <p:cNvGrpSpPr/>
          <p:nvPr/>
        </p:nvGrpSpPr>
        <p:grpSpPr>
          <a:xfrm>
            <a:off x="7167440" y="2639010"/>
            <a:ext cx="2005135" cy="853457"/>
            <a:chOff x="6731195" y="1393968"/>
            <a:chExt cx="2005135" cy="853457"/>
          </a:xfrm>
        </p:grpSpPr>
        <p:sp>
          <p:nvSpPr>
            <p:cNvPr id="19" name="文本框 18"/>
            <p:cNvSpPr txBox="1"/>
            <p:nvPr/>
          </p:nvSpPr>
          <p:spPr>
            <a:xfrm>
              <a:off x="6731195" y="1393968"/>
              <a:ext cx="1868740" cy="523220"/>
            </a:xfrm>
            <a:prstGeom prst="rect">
              <a:avLst/>
            </a:prstGeom>
            <a:noFill/>
          </p:spPr>
          <p:txBody>
            <a:bodyPr wrap="square" rtlCol="0">
              <a:spAutoFit/>
            </a:bodyPr>
            <a:lstStyle/>
            <a:p>
              <a:r>
                <a:rPr lang="zh-CN" altLang="en-US" sz="2800">
                  <a:solidFill>
                    <a:schemeClr val="bg2">
                      <a:lumMod val="10000"/>
                    </a:schemeClr>
                  </a:solidFill>
                  <a:latin typeface="+mj-ea"/>
                  <a:ea typeface="+mj-ea"/>
                </a:rPr>
                <a:t>网络购物</a:t>
              </a:r>
            </a:p>
          </p:txBody>
        </p:sp>
        <p:sp>
          <p:nvSpPr>
            <p:cNvPr id="20" name="文本框 19"/>
            <p:cNvSpPr txBox="1"/>
            <p:nvPr/>
          </p:nvSpPr>
          <p:spPr>
            <a:xfrm>
              <a:off x="6752954" y="1878093"/>
              <a:ext cx="1983376" cy="369332"/>
            </a:xfrm>
            <a:prstGeom prst="rect">
              <a:avLst/>
            </a:prstGeom>
            <a:noFill/>
          </p:spPr>
          <p:txBody>
            <a:bodyPr wrap="square" rtlCol="0">
              <a:spAutoFit/>
            </a:bodyPr>
            <a:lstStyle/>
            <a:p>
              <a:r>
                <a:rPr lang="en-US" altLang="zh-CN">
                  <a:solidFill>
                    <a:schemeClr val="bg2">
                      <a:lumMod val="10000"/>
                    </a:schemeClr>
                  </a:solidFill>
                  <a:ea typeface="+mj-ea"/>
                </a:rPr>
                <a:t>Online shopping</a:t>
              </a:r>
              <a:endParaRPr lang="zh-CN" altLang="en-US">
                <a:solidFill>
                  <a:schemeClr val="bg2">
                    <a:lumMod val="10000"/>
                  </a:schemeClr>
                </a:solidFill>
                <a:ea typeface="+mj-ea"/>
              </a:endParaRPr>
            </a:p>
          </p:txBody>
        </p:sp>
      </p:grpSp>
      <p:sp>
        <p:nvSpPr>
          <p:cNvPr id="21" name="椭圆 20"/>
          <p:cNvSpPr/>
          <p:nvPr/>
        </p:nvSpPr>
        <p:spPr>
          <a:xfrm>
            <a:off x="6189797" y="3833615"/>
            <a:ext cx="723900" cy="723900"/>
          </a:xfrm>
          <a:prstGeom prst="ellipse">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mj-ea"/>
                <a:ea typeface="+mj-ea"/>
              </a:rPr>
              <a:t>3</a:t>
            </a:r>
            <a:endParaRPr lang="zh-CN" altLang="en-US" sz="2400">
              <a:latin typeface="+mj-ea"/>
              <a:ea typeface="+mj-ea"/>
            </a:endParaRPr>
          </a:p>
        </p:txBody>
      </p:sp>
      <p:grpSp>
        <p:nvGrpSpPr>
          <p:cNvPr id="22" name="组合 21"/>
          <p:cNvGrpSpPr/>
          <p:nvPr/>
        </p:nvGrpSpPr>
        <p:grpSpPr>
          <a:xfrm>
            <a:off x="7167440" y="3768837"/>
            <a:ext cx="3762497" cy="853457"/>
            <a:chOff x="6731195" y="1393968"/>
            <a:chExt cx="3762497" cy="853457"/>
          </a:xfrm>
        </p:grpSpPr>
        <p:sp>
          <p:nvSpPr>
            <p:cNvPr id="23" name="文本框 22"/>
            <p:cNvSpPr txBox="1"/>
            <p:nvPr/>
          </p:nvSpPr>
          <p:spPr>
            <a:xfrm>
              <a:off x="6731195" y="1393968"/>
              <a:ext cx="2433760" cy="523220"/>
            </a:xfrm>
            <a:prstGeom prst="rect">
              <a:avLst/>
            </a:prstGeom>
            <a:noFill/>
          </p:spPr>
          <p:txBody>
            <a:bodyPr wrap="square" rtlCol="0">
              <a:spAutoFit/>
            </a:bodyPr>
            <a:lstStyle/>
            <a:p>
              <a:r>
                <a:rPr lang="zh-CN" altLang="en-US" sz="2800">
                  <a:solidFill>
                    <a:schemeClr val="bg2">
                      <a:lumMod val="10000"/>
                    </a:schemeClr>
                  </a:solidFill>
                  <a:latin typeface="+mj-ea"/>
                  <a:ea typeface="+mj-ea"/>
                </a:rPr>
                <a:t>网络电信诈骗</a:t>
              </a:r>
            </a:p>
          </p:txBody>
        </p:sp>
        <p:sp>
          <p:nvSpPr>
            <p:cNvPr id="24" name="文本框 23"/>
            <p:cNvSpPr txBox="1"/>
            <p:nvPr/>
          </p:nvSpPr>
          <p:spPr>
            <a:xfrm>
              <a:off x="6752954" y="1878093"/>
              <a:ext cx="3740738" cy="369332"/>
            </a:xfrm>
            <a:prstGeom prst="rect">
              <a:avLst/>
            </a:prstGeom>
            <a:noFill/>
          </p:spPr>
          <p:txBody>
            <a:bodyPr wrap="square" rtlCol="0">
              <a:spAutoFit/>
            </a:bodyPr>
            <a:lstStyle/>
            <a:p>
              <a:r>
                <a:rPr lang="en-US" altLang="zh-CN">
                  <a:solidFill>
                    <a:schemeClr val="bg2">
                      <a:lumMod val="10000"/>
                    </a:schemeClr>
                  </a:solidFill>
                  <a:ea typeface="+mj-ea"/>
                </a:rPr>
                <a:t>Network telecommunication fraud</a:t>
              </a:r>
              <a:endParaRPr lang="zh-CN" altLang="en-US">
                <a:solidFill>
                  <a:schemeClr val="bg2">
                    <a:lumMod val="10000"/>
                  </a:schemeClr>
                </a:solidFill>
                <a:ea typeface="+mj-ea"/>
              </a:endParaRPr>
            </a:p>
          </p:txBody>
        </p:sp>
      </p:grpSp>
      <p:sp>
        <p:nvSpPr>
          <p:cNvPr id="25" name="椭圆 24"/>
          <p:cNvSpPr/>
          <p:nvPr/>
        </p:nvSpPr>
        <p:spPr>
          <a:xfrm>
            <a:off x="6189797" y="4970332"/>
            <a:ext cx="723900" cy="723900"/>
          </a:xfrm>
          <a:prstGeom prst="ellipse">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mj-ea"/>
                <a:ea typeface="+mj-ea"/>
              </a:rPr>
              <a:t>4</a:t>
            </a:r>
            <a:endParaRPr lang="zh-CN" altLang="en-US" sz="2400">
              <a:latin typeface="+mj-ea"/>
              <a:ea typeface="+mj-ea"/>
            </a:endParaRPr>
          </a:p>
        </p:txBody>
      </p:sp>
      <p:grpSp>
        <p:nvGrpSpPr>
          <p:cNvPr id="26" name="组合 25"/>
          <p:cNvGrpSpPr/>
          <p:nvPr/>
        </p:nvGrpSpPr>
        <p:grpSpPr>
          <a:xfrm>
            <a:off x="7167440" y="4905554"/>
            <a:ext cx="2433760" cy="853457"/>
            <a:chOff x="6731195" y="1393968"/>
            <a:chExt cx="2433760" cy="853457"/>
          </a:xfrm>
        </p:grpSpPr>
        <p:sp>
          <p:nvSpPr>
            <p:cNvPr id="27" name="文本框 26"/>
            <p:cNvSpPr txBox="1"/>
            <p:nvPr/>
          </p:nvSpPr>
          <p:spPr>
            <a:xfrm>
              <a:off x="6731195" y="1393968"/>
              <a:ext cx="2433760" cy="523220"/>
            </a:xfrm>
            <a:prstGeom prst="rect">
              <a:avLst/>
            </a:prstGeom>
            <a:noFill/>
          </p:spPr>
          <p:txBody>
            <a:bodyPr wrap="square" rtlCol="0">
              <a:spAutoFit/>
            </a:bodyPr>
            <a:lstStyle/>
            <a:p>
              <a:r>
                <a:rPr lang="zh-CN" altLang="en-US" sz="2800">
                  <a:solidFill>
                    <a:schemeClr val="bg2">
                      <a:lumMod val="10000"/>
                    </a:schemeClr>
                  </a:solidFill>
                  <a:latin typeface="+mj-ea"/>
                  <a:ea typeface="+mj-ea"/>
                </a:rPr>
                <a:t>网聊交友</a:t>
              </a:r>
            </a:p>
          </p:txBody>
        </p:sp>
        <p:sp>
          <p:nvSpPr>
            <p:cNvPr id="28" name="文本框 27"/>
            <p:cNvSpPr txBox="1"/>
            <p:nvPr/>
          </p:nvSpPr>
          <p:spPr>
            <a:xfrm>
              <a:off x="6738666" y="1878093"/>
              <a:ext cx="2219925" cy="369332"/>
            </a:xfrm>
            <a:prstGeom prst="rect">
              <a:avLst/>
            </a:prstGeom>
            <a:noFill/>
          </p:spPr>
          <p:txBody>
            <a:bodyPr wrap="square" rtlCol="0">
              <a:spAutoFit/>
            </a:bodyPr>
            <a:lstStyle/>
            <a:p>
              <a:r>
                <a:rPr lang="en-US" altLang="zh-CN">
                  <a:solidFill>
                    <a:schemeClr val="bg2">
                      <a:lumMod val="10000"/>
                    </a:schemeClr>
                  </a:solidFill>
                  <a:ea typeface="+mj-ea"/>
                </a:rPr>
                <a:t>Make friends online</a:t>
              </a:r>
              <a:endParaRPr lang="zh-CN" altLang="en-US">
                <a:solidFill>
                  <a:schemeClr val="bg2">
                    <a:lumMod val="10000"/>
                  </a:schemeClr>
                </a:solidFill>
                <a:ea typeface="+mj-ea"/>
              </a:endParaRPr>
            </a:p>
          </p:txBody>
        </p:sp>
      </p:gr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rot="5400000">
            <a:off x="147185" y="-155805"/>
            <a:ext cx="7015163" cy="7606397"/>
          </a:xfrm>
          <a:custGeom>
            <a:avLst/>
            <a:gdLst>
              <a:gd name="connsiteX0" fmla="*/ 3314700 w 6215063"/>
              <a:gd name="connsiteY0" fmla="*/ 114300 h 7258050"/>
              <a:gd name="connsiteX1" fmla="*/ 3414713 w 6215063"/>
              <a:gd name="connsiteY1" fmla="*/ 0 h 7258050"/>
              <a:gd name="connsiteX2" fmla="*/ 2171700 w 6215063"/>
              <a:gd name="connsiteY2" fmla="*/ 2928938 h 7258050"/>
              <a:gd name="connsiteX3" fmla="*/ 0 w 6215063"/>
              <a:gd name="connsiteY3" fmla="*/ 7258050 h 7258050"/>
              <a:gd name="connsiteX4" fmla="*/ 6215063 w 6215063"/>
              <a:gd name="connsiteY4" fmla="*/ 7200900 h 7258050"/>
              <a:gd name="connsiteX5" fmla="*/ 6200775 w 6215063"/>
              <a:gd name="connsiteY5" fmla="*/ 28575 h 7258050"/>
              <a:gd name="connsiteX6" fmla="*/ 3314700 w 6215063"/>
              <a:gd name="connsiteY6" fmla="*/ 114300 h 7258050"/>
              <a:gd name="connsiteX0-1" fmla="*/ 3314700 w 6215063"/>
              <a:gd name="connsiteY0-2" fmla="*/ 114300 h 7258050"/>
              <a:gd name="connsiteX1-3" fmla="*/ 3414713 w 6215063"/>
              <a:gd name="connsiteY1-4" fmla="*/ 0 h 7258050"/>
              <a:gd name="connsiteX2-5" fmla="*/ 2400300 w 6215063"/>
              <a:gd name="connsiteY2-6" fmla="*/ 3086100 h 7258050"/>
              <a:gd name="connsiteX3-7" fmla="*/ 0 w 6215063"/>
              <a:gd name="connsiteY3-8" fmla="*/ 7258050 h 7258050"/>
              <a:gd name="connsiteX4-9" fmla="*/ 6215063 w 6215063"/>
              <a:gd name="connsiteY4-10" fmla="*/ 7200900 h 7258050"/>
              <a:gd name="connsiteX5-11" fmla="*/ 6200775 w 6215063"/>
              <a:gd name="connsiteY5-12" fmla="*/ 28575 h 7258050"/>
              <a:gd name="connsiteX6-13" fmla="*/ 3314700 w 6215063"/>
              <a:gd name="connsiteY6-14" fmla="*/ 114300 h 7258050"/>
              <a:gd name="connsiteX0-15" fmla="*/ 3314700 w 6215063"/>
              <a:gd name="connsiteY0-16" fmla="*/ 114300 h 7258050"/>
              <a:gd name="connsiteX1-17" fmla="*/ 3414713 w 6215063"/>
              <a:gd name="connsiteY1-18" fmla="*/ 0 h 7258050"/>
              <a:gd name="connsiteX2-19" fmla="*/ 2400300 w 6215063"/>
              <a:gd name="connsiteY2-20" fmla="*/ 3086100 h 7258050"/>
              <a:gd name="connsiteX3-21" fmla="*/ 0 w 6215063"/>
              <a:gd name="connsiteY3-22" fmla="*/ 7258050 h 7258050"/>
              <a:gd name="connsiteX4-23" fmla="*/ 6215063 w 6215063"/>
              <a:gd name="connsiteY4-24" fmla="*/ 7200900 h 7258050"/>
              <a:gd name="connsiteX5-25" fmla="*/ 6200775 w 6215063"/>
              <a:gd name="connsiteY5-26" fmla="*/ 28575 h 7258050"/>
              <a:gd name="connsiteX6-27" fmla="*/ 3314700 w 6215063"/>
              <a:gd name="connsiteY6-28" fmla="*/ 114300 h 7258050"/>
              <a:gd name="connsiteX0-29" fmla="*/ 3786188 w 6215063"/>
              <a:gd name="connsiteY0-30" fmla="*/ 0 h 7286625"/>
              <a:gd name="connsiteX1-31" fmla="*/ 3414713 w 6215063"/>
              <a:gd name="connsiteY1-32" fmla="*/ 28575 h 7286625"/>
              <a:gd name="connsiteX2-33" fmla="*/ 2400300 w 6215063"/>
              <a:gd name="connsiteY2-34" fmla="*/ 3114675 h 7286625"/>
              <a:gd name="connsiteX3-35" fmla="*/ 0 w 6215063"/>
              <a:gd name="connsiteY3-36" fmla="*/ 7286625 h 7286625"/>
              <a:gd name="connsiteX4-37" fmla="*/ 6215063 w 6215063"/>
              <a:gd name="connsiteY4-38" fmla="*/ 7229475 h 7286625"/>
              <a:gd name="connsiteX5-39" fmla="*/ 6200775 w 6215063"/>
              <a:gd name="connsiteY5-40" fmla="*/ 57150 h 7286625"/>
              <a:gd name="connsiteX6-41" fmla="*/ 3786188 w 6215063"/>
              <a:gd name="connsiteY6-42" fmla="*/ 0 h 7286625"/>
              <a:gd name="connsiteX0-43" fmla="*/ 3786188 w 6215063"/>
              <a:gd name="connsiteY0-44" fmla="*/ 0 h 7286625"/>
              <a:gd name="connsiteX1-45" fmla="*/ 3414713 w 6215063"/>
              <a:gd name="connsiteY1-46" fmla="*/ 28575 h 7286625"/>
              <a:gd name="connsiteX2-47" fmla="*/ 2400300 w 6215063"/>
              <a:gd name="connsiteY2-48" fmla="*/ 3114675 h 7286625"/>
              <a:gd name="connsiteX3-49" fmla="*/ 0 w 6215063"/>
              <a:gd name="connsiteY3-50" fmla="*/ 7286625 h 7286625"/>
              <a:gd name="connsiteX4-51" fmla="*/ 6215063 w 6215063"/>
              <a:gd name="connsiteY4-52" fmla="*/ 7229475 h 7286625"/>
              <a:gd name="connsiteX5-53" fmla="*/ 6200775 w 6215063"/>
              <a:gd name="connsiteY5-54" fmla="*/ 57150 h 7286625"/>
              <a:gd name="connsiteX6-55" fmla="*/ 3786188 w 6215063"/>
              <a:gd name="connsiteY6-56" fmla="*/ 0 h 7286625"/>
              <a:gd name="connsiteX0-57" fmla="*/ 3786188 w 6215063"/>
              <a:gd name="connsiteY0-58" fmla="*/ 0 h 7286625"/>
              <a:gd name="connsiteX1-59" fmla="*/ 3414713 w 6215063"/>
              <a:gd name="connsiteY1-60" fmla="*/ 28575 h 7286625"/>
              <a:gd name="connsiteX2-61" fmla="*/ 2400300 w 6215063"/>
              <a:gd name="connsiteY2-62" fmla="*/ 3114675 h 7286625"/>
              <a:gd name="connsiteX3-63" fmla="*/ 0 w 6215063"/>
              <a:gd name="connsiteY3-64" fmla="*/ 7286625 h 7286625"/>
              <a:gd name="connsiteX4-65" fmla="*/ 6215063 w 6215063"/>
              <a:gd name="connsiteY4-66" fmla="*/ 7229475 h 7286625"/>
              <a:gd name="connsiteX5-67" fmla="*/ 6200775 w 6215063"/>
              <a:gd name="connsiteY5-68" fmla="*/ 57150 h 7286625"/>
              <a:gd name="connsiteX6-69" fmla="*/ 3786188 w 6215063"/>
              <a:gd name="connsiteY6-70" fmla="*/ 0 h 7286625"/>
              <a:gd name="connsiteX0-71" fmla="*/ 3786188 w 6215063"/>
              <a:gd name="connsiteY0-72" fmla="*/ 0 h 7286625"/>
              <a:gd name="connsiteX1-73" fmla="*/ 3414713 w 6215063"/>
              <a:gd name="connsiteY1-74" fmla="*/ 28575 h 7286625"/>
              <a:gd name="connsiteX2-75" fmla="*/ 2400300 w 6215063"/>
              <a:gd name="connsiteY2-76" fmla="*/ 3114675 h 7286625"/>
              <a:gd name="connsiteX3-77" fmla="*/ 0 w 6215063"/>
              <a:gd name="connsiteY3-78" fmla="*/ 7286625 h 7286625"/>
              <a:gd name="connsiteX4-79" fmla="*/ 6215063 w 6215063"/>
              <a:gd name="connsiteY4-80" fmla="*/ 7229475 h 7286625"/>
              <a:gd name="connsiteX5-81" fmla="*/ 6200775 w 6215063"/>
              <a:gd name="connsiteY5-82" fmla="*/ 57150 h 7286625"/>
              <a:gd name="connsiteX6-83" fmla="*/ 3786188 w 6215063"/>
              <a:gd name="connsiteY6-84" fmla="*/ 0 h 7286625"/>
              <a:gd name="connsiteX0-85" fmla="*/ 3786188 w 6215063"/>
              <a:gd name="connsiteY0-86" fmla="*/ 0 h 7286625"/>
              <a:gd name="connsiteX1-87" fmla="*/ 3414713 w 6215063"/>
              <a:gd name="connsiteY1-88" fmla="*/ 28575 h 7286625"/>
              <a:gd name="connsiteX2-89" fmla="*/ 2400300 w 6215063"/>
              <a:gd name="connsiteY2-90" fmla="*/ 3114675 h 7286625"/>
              <a:gd name="connsiteX3-91" fmla="*/ 0 w 6215063"/>
              <a:gd name="connsiteY3-92" fmla="*/ 7286625 h 7286625"/>
              <a:gd name="connsiteX4-93" fmla="*/ 6215063 w 6215063"/>
              <a:gd name="connsiteY4-94" fmla="*/ 7229475 h 7286625"/>
              <a:gd name="connsiteX5-95" fmla="*/ 6200775 w 6215063"/>
              <a:gd name="connsiteY5-96" fmla="*/ 57150 h 7286625"/>
              <a:gd name="connsiteX6-97" fmla="*/ 3786188 w 6215063"/>
              <a:gd name="connsiteY6-98" fmla="*/ 0 h 7286625"/>
              <a:gd name="connsiteX0-99" fmla="*/ 5997917 w 6215063"/>
              <a:gd name="connsiteY0-100" fmla="*/ 14968 h 7258050"/>
              <a:gd name="connsiteX1-101" fmla="*/ 3414713 w 6215063"/>
              <a:gd name="connsiteY1-102" fmla="*/ 0 h 7258050"/>
              <a:gd name="connsiteX2-103" fmla="*/ 2400300 w 6215063"/>
              <a:gd name="connsiteY2-104" fmla="*/ 3086100 h 7258050"/>
              <a:gd name="connsiteX3-105" fmla="*/ 0 w 6215063"/>
              <a:gd name="connsiteY3-106" fmla="*/ 7258050 h 7258050"/>
              <a:gd name="connsiteX4-107" fmla="*/ 6215063 w 6215063"/>
              <a:gd name="connsiteY4-108" fmla="*/ 7200900 h 7258050"/>
              <a:gd name="connsiteX5-109" fmla="*/ 6200775 w 6215063"/>
              <a:gd name="connsiteY5-110" fmla="*/ 28575 h 7258050"/>
              <a:gd name="connsiteX6-111" fmla="*/ 5997917 w 6215063"/>
              <a:gd name="connsiteY6-112" fmla="*/ 14968 h 7258050"/>
              <a:gd name="connsiteX0-113" fmla="*/ 5997917 w 6215063"/>
              <a:gd name="connsiteY0-114" fmla="*/ 44001 h 7287083"/>
              <a:gd name="connsiteX1-115" fmla="*/ 5575008 w 6215063"/>
              <a:gd name="connsiteY1-116" fmla="*/ 0 h 7287083"/>
              <a:gd name="connsiteX2-117" fmla="*/ 2400300 w 6215063"/>
              <a:gd name="connsiteY2-118" fmla="*/ 3115133 h 7287083"/>
              <a:gd name="connsiteX3-119" fmla="*/ 0 w 6215063"/>
              <a:gd name="connsiteY3-120" fmla="*/ 7287083 h 7287083"/>
              <a:gd name="connsiteX4-121" fmla="*/ 6215063 w 6215063"/>
              <a:gd name="connsiteY4-122" fmla="*/ 7229933 h 7287083"/>
              <a:gd name="connsiteX5-123" fmla="*/ 6200775 w 6215063"/>
              <a:gd name="connsiteY5-124" fmla="*/ 57608 h 7287083"/>
              <a:gd name="connsiteX6-125" fmla="*/ 5997917 w 6215063"/>
              <a:gd name="connsiteY6-126" fmla="*/ 44001 h 7287083"/>
              <a:gd name="connsiteX0-127" fmla="*/ 6200775 w 6215063"/>
              <a:gd name="connsiteY0-128" fmla="*/ 57608 h 7287083"/>
              <a:gd name="connsiteX1-129" fmla="*/ 5575008 w 6215063"/>
              <a:gd name="connsiteY1-130" fmla="*/ 0 h 7287083"/>
              <a:gd name="connsiteX2-131" fmla="*/ 2400300 w 6215063"/>
              <a:gd name="connsiteY2-132" fmla="*/ 3115133 h 7287083"/>
              <a:gd name="connsiteX3-133" fmla="*/ 0 w 6215063"/>
              <a:gd name="connsiteY3-134" fmla="*/ 7287083 h 7287083"/>
              <a:gd name="connsiteX4-135" fmla="*/ 6215063 w 6215063"/>
              <a:gd name="connsiteY4-136" fmla="*/ 7229933 h 7287083"/>
              <a:gd name="connsiteX5-137" fmla="*/ 6200775 w 6215063"/>
              <a:gd name="connsiteY5-138" fmla="*/ 57608 h 7287083"/>
              <a:gd name="connsiteX0-139" fmla="*/ 6200775 w 6215063"/>
              <a:gd name="connsiteY0-140" fmla="*/ 289836 h 7519311"/>
              <a:gd name="connsiteX1-141" fmla="*/ 6050786 w 6215063"/>
              <a:gd name="connsiteY1-142" fmla="*/ 0 h 7519311"/>
              <a:gd name="connsiteX2-143" fmla="*/ 2400300 w 6215063"/>
              <a:gd name="connsiteY2-144" fmla="*/ 3347361 h 7519311"/>
              <a:gd name="connsiteX3-145" fmla="*/ 0 w 6215063"/>
              <a:gd name="connsiteY3-146" fmla="*/ 7519311 h 7519311"/>
              <a:gd name="connsiteX4-147" fmla="*/ 6215063 w 6215063"/>
              <a:gd name="connsiteY4-148" fmla="*/ 7462161 h 7519311"/>
              <a:gd name="connsiteX5-149" fmla="*/ 6200775 w 6215063"/>
              <a:gd name="connsiteY5-150" fmla="*/ 289836 h 7519311"/>
              <a:gd name="connsiteX0-151" fmla="*/ 6200775 w 6215063"/>
              <a:gd name="connsiteY0-152" fmla="*/ 289836 h 7519311"/>
              <a:gd name="connsiteX1-153" fmla="*/ 6050786 w 6215063"/>
              <a:gd name="connsiteY1-154" fmla="*/ 0 h 7519311"/>
              <a:gd name="connsiteX2-155" fmla="*/ 2400300 w 6215063"/>
              <a:gd name="connsiteY2-156" fmla="*/ 3347361 h 7519311"/>
              <a:gd name="connsiteX3-157" fmla="*/ 0 w 6215063"/>
              <a:gd name="connsiteY3-158" fmla="*/ 7519311 h 7519311"/>
              <a:gd name="connsiteX4-159" fmla="*/ 6215063 w 6215063"/>
              <a:gd name="connsiteY4-160" fmla="*/ 7462161 h 7519311"/>
              <a:gd name="connsiteX5-161" fmla="*/ 6200775 w 6215063"/>
              <a:gd name="connsiteY5-162" fmla="*/ 289836 h 7519311"/>
              <a:gd name="connsiteX0-163" fmla="*/ 6200775 w 6215063"/>
              <a:gd name="connsiteY0-164" fmla="*/ 376922 h 7606397"/>
              <a:gd name="connsiteX1-165" fmla="*/ 6102222 w 6215063"/>
              <a:gd name="connsiteY1-166" fmla="*/ 0 h 7606397"/>
              <a:gd name="connsiteX2-167" fmla="*/ 2400300 w 6215063"/>
              <a:gd name="connsiteY2-168" fmla="*/ 3434447 h 7606397"/>
              <a:gd name="connsiteX3-169" fmla="*/ 0 w 6215063"/>
              <a:gd name="connsiteY3-170" fmla="*/ 7606397 h 7606397"/>
              <a:gd name="connsiteX4-171" fmla="*/ 6215063 w 6215063"/>
              <a:gd name="connsiteY4-172" fmla="*/ 7549247 h 7606397"/>
              <a:gd name="connsiteX5-173" fmla="*/ 6200775 w 6215063"/>
              <a:gd name="connsiteY5-174" fmla="*/ 376922 h 7606397"/>
              <a:gd name="connsiteX0-175" fmla="*/ 6200775 w 6215063"/>
              <a:gd name="connsiteY0-176" fmla="*/ 376922 h 7606397"/>
              <a:gd name="connsiteX1-177" fmla="*/ 6102222 w 6215063"/>
              <a:gd name="connsiteY1-178" fmla="*/ 0 h 7606397"/>
              <a:gd name="connsiteX2-179" fmla="*/ 3789060 w 6215063"/>
              <a:gd name="connsiteY2-180" fmla="*/ 4073075 h 7606397"/>
              <a:gd name="connsiteX3-181" fmla="*/ 0 w 6215063"/>
              <a:gd name="connsiteY3-182" fmla="*/ 7606397 h 7606397"/>
              <a:gd name="connsiteX4-183" fmla="*/ 6215063 w 6215063"/>
              <a:gd name="connsiteY4-184" fmla="*/ 7549247 h 7606397"/>
              <a:gd name="connsiteX5-185" fmla="*/ 6200775 w 6215063"/>
              <a:gd name="connsiteY5-186" fmla="*/ 376922 h 7606397"/>
              <a:gd name="connsiteX0-187" fmla="*/ 6200775 w 6215063"/>
              <a:gd name="connsiteY0-188" fmla="*/ 376922 h 7606397"/>
              <a:gd name="connsiteX1-189" fmla="*/ 6102222 w 6215063"/>
              <a:gd name="connsiteY1-190" fmla="*/ 0 h 7606397"/>
              <a:gd name="connsiteX2-191" fmla="*/ 3789060 w 6215063"/>
              <a:gd name="connsiteY2-192" fmla="*/ 4073075 h 7606397"/>
              <a:gd name="connsiteX3-193" fmla="*/ 0 w 6215063"/>
              <a:gd name="connsiteY3-194" fmla="*/ 7606397 h 7606397"/>
              <a:gd name="connsiteX4-195" fmla="*/ 6215063 w 6215063"/>
              <a:gd name="connsiteY4-196" fmla="*/ 7549247 h 7606397"/>
              <a:gd name="connsiteX5-197" fmla="*/ 6200775 w 6215063"/>
              <a:gd name="connsiteY5-198" fmla="*/ 376922 h 7606397"/>
              <a:gd name="connsiteX0-199" fmla="*/ 6200775 w 6215063"/>
              <a:gd name="connsiteY0-200" fmla="*/ 376922 h 7606397"/>
              <a:gd name="connsiteX1-201" fmla="*/ 6102222 w 6215063"/>
              <a:gd name="connsiteY1-202" fmla="*/ 0 h 7606397"/>
              <a:gd name="connsiteX2-203" fmla="*/ 3789060 w 6215063"/>
              <a:gd name="connsiteY2-204" fmla="*/ 4073075 h 7606397"/>
              <a:gd name="connsiteX3-205" fmla="*/ 0 w 6215063"/>
              <a:gd name="connsiteY3-206" fmla="*/ 7606397 h 7606397"/>
              <a:gd name="connsiteX4-207" fmla="*/ 6215063 w 6215063"/>
              <a:gd name="connsiteY4-208" fmla="*/ 7549247 h 7606397"/>
              <a:gd name="connsiteX5-209" fmla="*/ 6200775 w 6215063"/>
              <a:gd name="connsiteY5-210" fmla="*/ 376922 h 7606397"/>
              <a:gd name="connsiteX0-211" fmla="*/ 6200775 w 6215063"/>
              <a:gd name="connsiteY0-212" fmla="*/ 376922 h 7606397"/>
              <a:gd name="connsiteX1-213" fmla="*/ 6102222 w 6215063"/>
              <a:gd name="connsiteY1-214" fmla="*/ 0 h 7606397"/>
              <a:gd name="connsiteX2-215" fmla="*/ 3789060 w 6215063"/>
              <a:gd name="connsiteY2-216" fmla="*/ 4073075 h 7606397"/>
              <a:gd name="connsiteX3-217" fmla="*/ 0 w 6215063"/>
              <a:gd name="connsiteY3-218" fmla="*/ 7606397 h 7606397"/>
              <a:gd name="connsiteX4-219" fmla="*/ 6215063 w 6215063"/>
              <a:gd name="connsiteY4-220" fmla="*/ 7549247 h 7606397"/>
              <a:gd name="connsiteX5-221" fmla="*/ 6200775 w 6215063"/>
              <a:gd name="connsiteY5-222" fmla="*/ 376922 h 7606397"/>
              <a:gd name="connsiteX0-223" fmla="*/ 6200775 w 6215063"/>
              <a:gd name="connsiteY0-224" fmla="*/ 376922 h 7606397"/>
              <a:gd name="connsiteX1-225" fmla="*/ 6102222 w 6215063"/>
              <a:gd name="connsiteY1-226" fmla="*/ 0 h 7606397"/>
              <a:gd name="connsiteX2-227" fmla="*/ 3789060 w 6215063"/>
              <a:gd name="connsiteY2-228" fmla="*/ 4073075 h 7606397"/>
              <a:gd name="connsiteX3-229" fmla="*/ 0 w 6215063"/>
              <a:gd name="connsiteY3-230" fmla="*/ 7606397 h 7606397"/>
              <a:gd name="connsiteX4-231" fmla="*/ 6215063 w 6215063"/>
              <a:gd name="connsiteY4-232" fmla="*/ 7549247 h 7606397"/>
              <a:gd name="connsiteX5-233" fmla="*/ 6200775 w 6215063"/>
              <a:gd name="connsiteY5-234" fmla="*/ 376922 h 76063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6215063" h="7606397">
                <a:moveTo>
                  <a:pt x="6200775" y="376922"/>
                </a:moveTo>
                <a:lnTo>
                  <a:pt x="6102222" y="0"/>
                </a:lnTo>
                <a:cubicBezTo>
                  <a:pt x="5335459" y="614363"/>
                  <a:pt x="3648776" y="2061032"/>
                  <a:pt x="3789060" y="4073075"/>
                </a:cubicBezTo>
                <a:cubicBezTo>
                  <a:pt x="3667515" y="6978199"/>
                  <a:pt x="871537" y="6944409"/>
                  <a:pt x="0" y="7606397"/>
                </a:cubicBezTo>
                <a:lnTo>
                  <a:pt x="6215063" y="7549247"/>
                </a:lnTo>
                <a:cubicBezTo>
                  <a:pt x="6210300" y="5158472"/>
                  <a:pt x="6205538" y="2767697"/>
                  <a:pt x="6200775" y="376922"/>
                </a:cubicBezTo>
                <a:close/>
              </a:path>
            </a:pathLst>
          </a:custGeom>
          <a:solidFill>
            <a:srgbClr val="D4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任意多边形: 形状 2"/>
          <p:cNvSpPr/>
          <p:nvPr/>
        </p:nvSpPr>
        <p:spPr>
          <a:xfrm rot="5793262">
            <a:off x="676767" y="4252529"/>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任意多边形: 形状 3"/>
          <p:cNvSpPr/>
          <p:nvPr/>
        </p:nvSpPr>
        <p:spPr>
          <a:xfrm rot="5793262" flipH="1" flipV="1">
            <a:off x="9763617" y="-1832302"/>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591167" y="1273343"/>
            <a:ext cx="5072062" cy="5444845"/>
          </a:xfrm>
          <a:prstGeom prst="rect">
            <a:avLst/>
          </a:prstGeom>
        </p:spPr>
      </p:pic>
      <p:sp>
        <p:nvSpPr>
          <p:cNvPr id="7" name="椭圆 6"/>
          <p:cNvSpPr/>
          <p:nvPr/>
        </p:nvSpPr>
        <p:spPr>
          <a:xfrm>
            <a:off x="7870976" y="2136067"/>
            <a:ext cx="1469765" cy="1469765"/>
          </a:xfrm>
          <a:prstGeom prst="ellipse">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mj-ea"/>
                <a:ea typeface="+mj-ea"/>
              </a:rPr>
              <a:t>Part 01</a:t>
            </a:r>
            <a:endParaRPr lang="zh-CN" altLang="en-US" sz="2400">
              <a:latin typeface="+mj-ea"/>
              <a:ea typeface="+mj-ea"/>
            </a:endParaRPr>
          </a:p>
        </p:txBody>
      </p:sp>
      <p:grpSp>
        <p:nvGrpSpPr>
          <p:cNvPr id="8" name="组合 7"/>
          <p:cNvGrpSpPr/>
          <p:nvPr/>
        </p:nvGrpSpPr>
        <p:grpSpPr>
          <a:xfrm>
            <a:off x="7281902" y="3839246"/>
            <a:ext cx="2647912" cy="1227532"/>
            <a:chOff x="6231132" y="1010620"/>
            <a:chExt cx="2647912" cy="1227532"/>
          </a:xfrm>
        </p:grpSpPr>
        <p:sp>
          <p:nvSpPr>
            <p:cNvPr id="9" name="文本框 8"/>
            <p:cNvSpPr txBox="1"/>
            <p:nvPr/>
          </p:nvSpPr>
          <p:spPr>
            <a:xfrm>
              <a:off x="6231132" y="1010620"/>
              <a:ext cx="2647912" cy="830997"/>
            </a:xfrm>
            <a:prstGeom prst="rect">
              <a:avLst/>
            </a:prstGeom>
            <a:noFill/>
          </p:spPr>
          <p:txBody>
            <a:bodyPr wrap="square" rtlCol="0">
              <a:spAutoFit/>
            </a:bodyPr>
            <a:lstStyle/>
            <a:p>
              <a:r>
                <a:rPr lang="zh-CN" altLang="en-US" sz="4800" dirty="0">
                  <a:solidFill>
                    <a:schemeClr val="bg2">
                      <a:lumMod val="10000"/>
                    </a:schemeClr>
                  </a:solidFill>
                  <a:latin typeface="+mj-ea"/>
                  <a:ea typeface="+mj-ea"/>
                </a:rPr>
                <a:t>校园贷款</a:t>
              </a:r>
            </a:p>
          </p:txBody>
        </p:sp>
        <p:sp>
          <p:nvSpPr>
            <p:cNvPr id="10" name="文本框 9"/>
            <p:cNvSpPr txBox="1"/>
            <p:nvPr/>
          </p:nvSpPr>
          <p:spPr>
            <a:xfrm>
              <a:off x="6688272" y="1838042"/>
              <a:ext cx="1733633" cy="400110"/>
            </a:xfrm>
            <a:prstGeom prst="rect">
              <a:avLst/>
            </a:prstGeom>
            <a:noFill/>
          </p:spPr>
          <p:txBody>
            <a:bodyPr wrap="square" rtlCol="0">
              <a:spAutoFit/>
            </a:bodyPr>
            <a:lstStyle/>
            <a:p>
              <a:r>
                <a:rPr lang="en-US" altLang="zh-CN" sz="2000">
                  <a:solidFill>
                    <a:schemeClr val="bg2">
                      <a:lumMod val="10000"/>
                    </a:schemeClr>
                  </a:solidFill>
                  <a:ea typeface="+mj-ea"/>
                </a:rPr>
                <a:t>Campus loan</a:t>
              </a:r>
              <a:endParaRPr lang="zh-CN" altLang="en-US" sz="2000">
                <a:solidFill>
                  <a:schemeClr val="bg2">
                    <a:lumMod val="10000"/>
                  </a:schemeClr>
                </a:solidFill>
                <a:ea typeface="+mj-ea"/>
              </a:endParaRPr>
            </a:p>
          </p:txBody>
        </p:sp>
      </p:gr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35050" y="1797761"/>
            <a:ext cx="5143500" cy="1290033"/>
          </a:xfrm>
          <a:prstGeom prst="rect">
            <a:avLst/>
          </a:prstGeom>
          <a:noFill/>
        </p:spPr>
        <p:txBody>
          <a:bodyPr wrap="square" rtlCol="0">
            <a:spAutoFit/>
          </a:bodyPr>
          <a:lstStyle/>
          <a:p>
            <a:pPr>
              <a:lnSpc>
                <a:spcPct val="150000"/>
              </a:lnSpc>
            </a:pPr>
            <a:r>
              <a:rPr lang="zh-CN" altLang="en-US" dirty="0" smtClean="0">
                <a:solidFill>
                  <a:schemeClr val="bg2">
                    <a:lumMod val="10000"/>
                  </a:schemeClr>
                </a:solidFill>
              </a:rPr>
              <a:t>21</a:t>
            </a:r>
            <a:r>
              <a:rPr lang="zh-CN" altLang="en-US" dirty="0">
                <a:solidFill>
                  <a:schemeClr val="bg2">
                    <a:lumMod val="10000"/>
                  </a:schemeClr>
                </a:solidFill>
              </a:rPr>
              <a:t>世纪，是互联网的时代，随着在校学生们的旅游、购物、学习、等等，五花八门的消费成本上升。所以在校学生网络贷款的需求也越来越多的。</a:t>
            </a:r>
            <a:endParaRPr lang="en-US" altLang="zh-CN" dirty="0">
              <a:solidFill>
                <a:schemeClr val="bg2">
                  <a:lumMod val="10000"/>
                </a:schemeClr>
              </a:solidFill>
            </a:endParaRPr>
          </a:p>
        </p:txBody>
      </p:sp>
      <p:sp>
        <p:nvSpPr>
          <p:cNvPr id="3" name="文本框 2"/>
          <p:cNvSpPr txBox="1"/>
          <p:nvPr/>
        </p:nvSpPr>
        <p:spPr>
          <a:xfrm>
            <a:off x="5548313" y="3968856"/>
            <a:ext cx="5595937" cy="1705532"/>
          </a:xfrm>
          <a:prstGeom prst="rect">
            <a:avLst/>
          </a:prstGeom>
          <a:noFill/>
        </p:spPr>
        <p:txBody>
          <a:bodyPr wrap="square" rtlCol="0">
            <a:spAutoFit/>
          </a:bodyPr>
          <a:lstStyle/>
          <a:p>
            <a:pPr>
              <a:lnSpc>
                <a:spcPct val="150000"/>
              </a:lnSpc>
            </a:pPr>
            <a:r>
              <a:rPr lang="zh-CN" altLang="en-US" dirty="0">
                <a:solidFill>
                  <a:schemeClr val="bg2">
                    <a:lumMod val="10000"/>
                  </a:schemeClr>
                </a:solidFill>
              </a:rPr>
              <a:t>现如今是互联网金融的时代，学生们在网络上贷款也在不是“禁区”。 有些校园贷款平台先后成立的针对学生网络贷款平台已经打破传统思维方式，并对拥有校园背景的学生群体做出了“诚信可靠”的评估。</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19998" y="1341165"/>
            <a:ext cx="3203575" cy="2203225"/>
          </a:xfrm>
          <a:prstGeom prst="rect">
            <a:avLst/>
          </a:prstGeom>
          <a:effectLst>
            <a:outerShdw blurRad="50800" dist="38100" dir="2700000" algn="tl" rotWithShape="0">
              <a:prstClr val="black">
                <a:alpha val="40000"/>
              </a:prstClr>
            </a:outerShdw>
          </a:effectLst>
        </p:spPr>
      </p:pic>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5050" y="3720010"/>
            <a:ext cx="3203575" cy="2203225"/>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86631" y="1843920"/>
            <a:ext cx="2463800" cy="461665"/>
          </a:xfrm>
          <a:prstGeom prst="rect">
            <a:avLst/>
          </a:prstGeom>
          <a:noFill/>
        </p:spPr>
        <p:txBody>
          <a:bodyPr wrap="square" rtlCol="0">
            <a:spAutoFit/>
          </a:bodyPr>
          <a:lstStyle/>
          <a:p>
            <a:r>
              <a:rPr lang="zh-CN" altLang="en-US" sz="2400" dirty="0">
                <a:latin typeface="+mj-ea"/>
                <a:ea typeface="+mj-ea"/>
              </a:rPr>
              <a:t>学生网贷安全吗？</a:t>
            </a:r>
          </a:p>
        </p:txBody>
      </p:sp>
      <p:sp>
        <p:nvSpPr>
          <p:cNvPr id="3" name="文本框 2"/>
          <p:cNvSpPr txBox="1"/>
          <p:nvPr/>
        </p:nvSpPr>
        <p:spPr>
          <a:xfrm>
            <a:off x="986631" y="2468453"/>
            <a:ext cx="10206038" cy="2952027"/>
          </a:xfrm>
          <a:prstGeom prst="rect">
            <a:avLst/>
          </a:prstGeom>
          <a:noFill/>
        </p:spPr>
        <p:txBody>
          <a:bodyPr wrap="square" rtlCol="0">
            <a:spAutoFit/>
          </a:bodyPr>
          <a:lstStyle/>
          <a:p>
            <a:pPr>
              <a:lnSpc>
                <a:spcPct val="150000"/>
              </a:lnSpc>
            </a:pPr>
            <a:r>
              <a:rPr lang="zh-CN" altLang="en-US" dirty="0" smtClean="0">
                <a:solidFill>
                  <a:schemeClr val="bg2">
                    <a:lumMod val="10000"/>
                  </a:schemeClr>
                </a:solidFill>
              </a:rPr>
              <a:t>一</a:t>
            </a:r>
            <a:r>
              <a:rPr lang="zh-CN" altLang="en-US" dirty="0">
                <a:solidFill>
                  <a:schemeClr val="bg2">
                    <a:lumMod val="10000"/>
                  </a:schemeClr>
                </a:solidFill>
              </a:rPr>
              <a:t>些网贷平台的费率标示不清，在手续费、逾期费、违约金等表述上存在一定的隐蔽性，这就有可能将贷款学生紧紧套牢，一旦还款发生逾期，学生们很可能难以承受资金损失从而造成超前消费的信用危机。</a:t>
            </a:r>
            <a:endParaRPr lang="en-US" altLang="zh-CN" dirty="0">
              <a:solidFill>
                <a:schemeClr val="bg2">
                  <a:lumMod val="10000"/>
                </a:schemeClr>
              </a:solidFill>
            </a:endParaRPr>
          </a:p>
          <a:p>
            <a:pPr>
              <a:lnSpc>
                <a:spcPct val="150000"/>
              </a:lnSpc>
            </a:pPr>
            <a:r>
              <a:rPr lang="zh-CN" altLang="en-US" dirty="0">
                <a:solidFill>
                  <a:schemeClr val="bg2">
                    <a:lumMod val="10000"/>
                  </a:schemeClr>
                </a:solidFill>
              </a:rPr>
              <a:t>由于网上贷款分期消费门槛很低，为学生们提供了一个超前消费、奢侈消费的平台，但不少学生由于冲动消费，导致负债累累，给正常学习带来困扰。</a:t>
            </a:r>
            <a:r>
              <a:rPr lang="zh-CN" altLang="en-US" dirty="0">
                <a:solidFill>
                  <a:srgbClr val="0152BB"/>
                </a:solidFill>
                <a:latin typeface="+mj-ea"/>
                <a:ea typeface="+mj-ea"/>
              </a:rPr>
              <a:t>一旦出现逾期不还的情况，将会影响学生们在银行的个人征信。而一旦有了个人信用污点，未来踏上社会后，不管是办理信用卡还是申请贷款，都要比别人支付更大的成本甚至可能因此被拒。</a:t>
            </a: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10445" y="1498312"/>
            <a:ext cx="6672262" cy="453650"/>
          </a:xfrm>
          <a:prstGeom prst="rect">
            <a:avLst/>
          </a:prstGeom>
          <a:noFill/>
        </p:spPr>
        <p:txBody>
          <a:bodyPr wrap="square" rtlCol="0">
            <a:spAutoFit/>
          </a:bodyPr>
          <a:lstStyle/>
          <a:p>
            <a:pPr marL="342900" indent="-342900">
              <a:lnSpc>
                <a:spcPct val="130000"/>
              </a:lnSpc>
              <a:buFont typeface="Wingdings" panose="05000000000000000000" pitchFamily="2" charset="2"/>
              <a:buChar char="Ø"/>
              <a:defRPr/>
            </a:pPr>
            <a:r>
              <a:rPr lang="zh-CN" altLang="zh-CN" sz="2000" kern="100">
                <a:solidFill>
                  <a:schemeClr val="bg2">
                    <a:lumMod val="10000"/>
                  </a:schemeClr>
                </a:solidFill>
                <a:latin typeface="+mj-ea"/>
                <a:ea typeface="+mj-ea"/>
                <a:cs typeface="Times New Roman" panose="02020603050405020304" pitchFamily="18" charset="0"/>
              </a:rPr>
              <a:t>以好处费为诱饵让学生帮忙贷款拿到贷款后</a:t>
            </a:r>
            <a:r>
              <a:rPr lang="zh-CN" altLang="en-US" sz="2000" kern="100">
                <a:solidFill>
                  <a:schemeClr val="bg2">
                    <a:lumMod val="10000"/>
                  </a:schemeClr>
                </a:solidFill>
                <a:latin typeface="+mj-ea"/>
                <a:ea typeface="+mj-ea"/>
                <a:cs typeface="Times New Roman" panose="02020603050405020304" pitchFamily="18" charset="0"/>
              </a:rPr>
              <a:t>却</a:t>
            </a:r>
            <a:r>
              <a:rPr lang="zh-CN" altLang="zh-CN" sz="2000" kern="100">
                <a:solidFill>
                  <a:schemeClr val="bg2">
                    <a:lumMod val="10000"/>
                  </a:schemeClr>
                </a:solidFill>
                <a:latin typeface="+mj-ea"/>
                <a:ea typeface="+mj-ea"/>
                <a:cs typeface="Times New Roman" panose="02020603050405020304" pitchFamily="18" charset="0"/>
              </a:rPr>
              <a:t>不知去向</a:t>
            </a:r>
            <a:endParaRPr lang="zh-CN" altLang="en-US" sz="2000">
              <a:solidFill>
                <a:schemeClr val="bg2">
                  <a:lumMod val="10000"/>
                </a:schemeClr>
              </a:solidFill>
              <a:latin typeface="+mj-ea"/>
              <a:ea typeface="+mj-ea"/>
            </a:endParaRPr>
          </a:p>
        </p:txBody>
      </p:sp>
      <p:sp>
        <p:nvSpPr>
          <p:cNvPr id="3" name="矩形: 圆角 2"/>
          <p:cNvSpPr/>
          <p:nvPr/>
        </p:nvSpPr>
        <p:spPr>
          <a:xfrm>
            <a:off x="1124745" y="2226975"/>
            <a:ext cx="8672512" cy="3386137"/>
          </a:xfrm>
          <a:prstGeom prst="roundRect">
            <a:avLst>
              <a:gd name="adj" fmla="val 3587"/>
            </a:avLst>
          </a:prstGeom>
          <a:solidFill>
            <a:schemeClr val="bg1"/>
          </a:solidFill>
          <a:ln w="28575">
            <a:solidFill>
              <a:srgbClr val="0152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589089" y="2651779"/>
            <a:ext cx="7743825" cy="2536528"/>
          </a:xfrm>
          <a:prstGeom prst="rect">
            <a:avLst/>
          </a:prstGeom>
          <a:noFill/>
        </p:spPr>
        <p:txBody>
          <a:bodyPr wrap="square" rtlCol="0">
            <a:spAutoFit/>
          </a:bodyPr>
          <a:lstStyle/>
          <a:p>
            <a:pPr>
              <a:lnSpc>
                <a:spcPct val="150000"/>
              </a:lnSpc>
            </a:pPr>
            <a:r>
              <a:rPr lang="en-US" altLang="zh-CN" dirty="0">
                <a:solidFill>
                  <a:srgbClr val="000000"/>
                </a:solidFill>
                <a:latin typeface="+mn-ea"/>
              </a:rPr>
              <a:t>2016</a:t>
            </a:r>
            <a:r>
              <a:rPr lang="zh-CN" altLang="en-US" dirty="0">
                <a:solidFill>
                  <a:srgbClr val="000000"/>
                </a:solidFill>
                <a:latin typeface="+mn-ea"/>
              </a:rPr>
              <a:t>年</a:t>
            </a:r>
            <a:r>
              <a:rPr lang="en-US" altLang="zh-CN" dirty="0">
                <a:solidFill>
                  <a:srgbClr val="000000"/>
                </a:solidFill>
                <a:latin typeface="+mn-ea"/>
              </a:rPr>
              <a:t>2</a:t>
            </a:r>
            <a:r>
              <a:rPr lang="zh-CN" altLang="en-US" dirty="0">
                <a:solidFill>
                  <a:srgbClr val="000000"/>
                </a:solidFill>
                <a:latin typeface="+mn-ea"/>
              </a:rPr>
              <a:t>月</a:t>
            </a:r>
            <a:r>
              <a:rPr lang="en-US" altLang="zh-CN" dirty="0">
                <a:solidFill>
                  <a:srgbClr val="000000"/>
                </a:solidFill>
                <a:latin typeface="+mn-ea"/>
              </a:rPr>
              <a:t>24</a:t>
            </a:r>
            <a:r>
              <a:rPr lang="zh-CN" altLang="en-US" dirty="0">
                <a:solidFill>
                  <a:srgbClr val="000000"/>
                </a:solidFill>
                <a:latin typeface="+mn-ea"/>
              </a:rPr>
              <a:t>日，某高校学生高某报警反映称，夏某等人在南京江宁大学城让其以自己的名义在“分期乐”、“名校贷”、“优分期”、“</a:t>
            </a:r>
            <a:r>
              <a:rPr lang="en-US" altLang="zh-CN" dirty="0">
                <a:solidFill>
                  <a:srgbClr val="000000"/>
                </a:solidFill>
                <a:latin typeface="+mn-ea"/>
              </a:rPr>
              <a:t>99</a:t>
            </a:r>
            <a:r>
              <a:rPr lang="zh-CN" altLang="en-US" dirty="0">
                <a:solidFill>
                  <a:srgbClr val="000000"/>
                </a:solidFill>
                <a:latin typeface="+mn-ea"/>
              </a:rPr>
              <a:t>分期”、“人人分期”、“拍来贷”等学生网络贷款平台帮助其累计贷款</a:t>
            </a:r>
            <a:r>
              <a:rPr lang="en-US" altLang="zh-CN" dirty="0">
                <a:solidFill>
                  <a:srgbClr val="000000"/>
                </a:solidFill>
                <a:latin typeface="+mn-ea"/>
              </a:rPr>
              <a:t>3</a:t>
            </a:r>
            <a:r>
              <a:rPr lang="zh-CN" altLang="en-US" dirty="0">
                <a:solidFill>
                  <a:srgbClr val="000000"/>
                </a:solidFill>
                <a:latin typeface="+mn-ea"/>
              </a:rPr>
              <a:t>万余元，事后给了他</a:t>
            </a:r>
            <a:r>
              <a:rPr lang="en-US" altLang="zh-CN" dirty="0">
                <a:solidFill>
                  <a:srgbClr val="000000"/>
                </a:solidFill>
                <a:latin typeface="+mn-ea"/>
              </a:rPr>
              <a:t>2000</a:t>
            </a:r>
            <a:r>
              <a:rPr lang="zh-CN" altLang="en-US" dirty="0">
                <a:solidFill>
                  <a:srgbClr val="000000"/>
                </a:solidFill>
                <a:latin typeface="+mn-ea"/>
              </a:rPr>
              <a:t>元好处费并承诺所有贷款均由夏某等人来还，但对方一直未还款，目前上述贷款平台多次以电话或者短信的方式催其还款，夏某等人联系不上，不知去向。 </a:t>
            </a:r>
            <a:endParaRPr lang="zh-CN" altLang="en-US" dirty="0">
              <a:latin typeface="+mn-ea"/>
            </a:endParaRPr>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154320" y="2359946"/>
            <a:ext cx="2128839" cy="340614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999854" y="1569752"/>
            <a:ext cx="5418930" cy="400110"/>
          </a:xfrm>
          <a:prstGeom prst="rect">
            <a:avLst/>
          </a:prstGeom>
          <a:noFill/>
        </p:spPr>
        <p:txBody>
          <a:bodyPr wrap="square" rtlCol="0">
            <a:spAutoFit/>
          </a:bodyPr>
          <a:lstStyle/>
          <a:p>
            <a:pPr marL="342900" indent="-342900">
              <a:buFont typeface="Wingdings" panose="05000000000000000000" pitchFamily="2" charset="2"/>
              <a:buChar char="Ø"/>
              <a:defRPr/>
            </a:pPr>
            <a:r>
              <a:rPr lang="zh-CN" altLang="en-US" sz="2000">
                <a:solidFill>
                  <a:schemeClr val="bg2">
                    <a:lumMod val="10000"/>
                  </a:schemeClr>
                </a:solidFill>
                <a:latin typeface="+mj-ea"/>
                <a:ea typeface="+mj-ea"/>
                <a:cs typeface="Times New Roman" panose="02020603050405020304" pitchFamily="18" charset="0"/>
              </a:rPr>
              <a:t>帮学生成功贷款后冒用学生的身份继续贷款</a:t>
            </a:r>
            <a:endParaRPr lang="zh-CN" altLang="en-US" sz="2000">
              <a:solidFill>
                <a:schemeClr val="bg2">
                  <a:lumMod val="10000"/>
                </a:schemeClr>
              </a:solidFill>
              <a:latin typeface="+mj-ea"/>
              <a:ea typeface="+mj-ea"/>
            </a:endParaRPr>
          </a:p>
        </p:txBody>
      </p:sp>
      <p:sp>
        <p:nvSpPr>
          <p:cNvPr id="3" name="矩形: 圆角 2"/>
          <p:cNvSpPr/>
          <p:nvPr/>
        </p:nvSpPr>
        <p:spPr>
          <a:xfrm>
            <a:off x="2114154" y="2226975"/>
            <a:ext cx="8672512" cy="3386137"/>
          </a:xfrm>
          <a:prstGeom prst="roundRect">
            <a:avLst>
              <a:gd name="adj" fmla="val 3587"/>
            </a:avLst>
          </a:prstGeom>
          <a:solidFill>
            <a:schemeClr val="bg1"/>
          </a:solidFill>
          <a:ln w="28575">
            <a:solidFill>
              <a:srgbClr val="0152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3178573" y="2859528"/>
            <a:ext cx="7390606" cy="2121030"/>
          </a:xfrm>
          <a:prstGeom prst="rect">
            <a:avLst/>
          </a:prstGeom>
          <a:noFill/>
        </p:spPr>
        <p:txBody>
          <a:bodyPr wrap="square" rtlCol="0">
            <a:spAutoFit/>
          </a:bodyPr>
          <a:lstStyle/>
          <a:p>
            <a:pPr>
              <a:lnSpc>
                <a:spcPct val="150000"/>
              </a:lnSpc>
            </a:pPr>
            <a:r>
              <a:rPr lang="en-US" altLang="zh-CN">
                <a:solidFill>
                  <a:srgbClr val="000000"/>
                </a:solidFill>
                <a:latin typeface="+mn-ea"/>
              </a:rPr>
              <a:t>2016</a:t>
            </a:r>
            <a:r>
              <a:rPr lang="zh-CN" altLang="en-US">
                <a:solidFill>
                  <a:srgbClr val="000000"/>
                </a:solidFill>
                <a:latin typeface="+mn-ea"/>
              </a:rPr>
              <a:t>年</a:t>
            </a:r>
            <a:r>
              <a:rPr lang="en-US" altLang="zh-CN">
                <a:solidFill>
                  <a:srgbClr val="000000"/>
                </a:solidFill>
                <a:latin typeface="+mn-ea"/>
              </a:rPr>
              <a:t>1</a:t>
            </a:r>
            <a:r>
              <a:rPr lang="zh-CN" altLang="en-US">
                <a:solidFill>
                  <a:srgbClr val="000000"/>
                </a:solidFill>
                <a:latin typeface="+mn-ea"/>
              </a:rPr>
              <a:t>月</a:t>
            </a:r>
            <a:r>
              <a:rPr lang="en-US" altLang="zh-CN">
                <a:solidFill>
                  <a:srgbClr val="000000"/>
                </a:solidFill>
                <a:latin typeface="+mn-ea"/>
              </a:rPr>
              <a:t>22</a:t>
            </a:r>
            <a:r>
              <a:rPr lang="zh-CN" altLang="en-US">
                <a:solidFill>
                  <a:srgbClr val="000000"/>
                </a:solidFill>
                <a:latin typeface="+mn-ea"/>
              </a:rPr>
              <a:t>日，南京学生吴某报警称，去年</a:t>
            </a:r>
            <a:r>
              <a:rPr lang="en-US" altLang="zh-CN">
                <a:solidFill>
                  <a:srgbClr val="000000"/>
                </a:solidFill>
                <a:latin typeface="+mn-ea"/>
              </a:rPr>
              <a:t>4</a:t>
            </a:r>
            <a:r>
              <a:rPr lang="zh-CN" altLang="en-US">
                <a:solidFill>
                  <a:srgbClr val="000000"/>
                </a:solidFill>
                <a:latin typeface="+mn-ea"/>
              </a:rPr>
              <a:t>月份通过一个姓王的男子办理了学生贷款，事后发现该男子未经本人同意继续以其名义在诺诺镑克等网站多次办理贷款累计达</a:t>
            </a:r>
            <a:r>
              <a:rPr lang="en-US" altLang="zh-CN">
                <a:solidFill>
                  <a:srgbClr val="000000"/>
                </a:solidFill>
                <a:latin typeface="+mn-ea"/>
              </a:rPr>
              <a:t>35000</a:t>
            </a:r>
            <a:r>
              <a:rPr lang="zh-CN" altLang="en-US">
                <a:solidFill>
                  <a:srgbClr val="000000"/>
                </a:solidFill>
                <a:latin typeface="+mn-ea"/>
              </a:rPr>
              <a:t>元。被发现后，该男子声称无需吴同学偿还，自己会按期还贷，但随后销声匿迹。目前贷款网站要求吴同学还款，吴同学怀疑自己被骗。     </a:t>
            </a:r>
            <a:endParaRPr lang="zh-CN" altLang="en-US">
              <a:latin typeface="+mn-ea"/>
            </a:endParaRP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9734" y="2359946"/>
            <a:ext cx="2128839" cy="340614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p:cNvSpPr/>
          <p:nvPr/>
        </p:nvSpPr>
        <p:spPr>
          <a:xfrm rot="5400000">
            <a:off x="147185" y="-155805"/>
            <a:ext cx="7015163" cy="7606397"/>
          </a:xfrm>
          <a:custGeom>
            <a:avLst/>
            <a:gdLst>
              <a:gd name="connsiteX0" fmla="*/ 3314700 w 6215063"/>
              <a:gd name="connsiteY0" fmla="*/ 114300 h 7258050"/>
              <a:gd name="connsiteX1" fmla="*/ 3414713 w 6215063"/>
              <a:gd name="connsiteY1" fmla="*/ 0 h 7258050"/>
              <a:gd name="connsiteX2" fmla="*/ 2171700 w 6215063"/>
              <a:gd name="connsiteY2" fmla="*/ 2928938 h 7258050"/>
              <a:gd name="connsiteX3" fmla="*/ 0 w 6215063"/>
              <a:gd name="connsiteY3" fmla="*/ 7258050 h 7258050"/>
              <a:gd name="connsiteX4" fmla="*/ 6215063 w 6215063"/>
              <a:gd name="connsiteY4" fmla="*/ 7200900 h 7258050"/>
              <a:gd name="connsiteX5" fmla="*/ 6200775 w 6215063"/>
              <a:gd name="connsiteY5" fmla="*/ 28575 h 7258050"/>
              <a:gd name="connsiteX6" fmla="*/ 3314700 w 6215063"/>
              <a:gd name="connsiteY6" fmla="*/ 114300 h 7258050"/>
              <a:gd name="connsiteX0-1" fmla="*/ 3314700 w 6215063"/>
              <a:gd name="connsiteY0-2" fmla="*/ 114300 h 7258050"/>
              <a:gd name="connsiteX1-3" fmla="*/ 3414713 w 6215063"/>
              <a:gd name="connsiteY1-4" fmla="*/ 0 h 7258050"/>
              <a:gd name="connsiteX2-5" fmla="*/ 2400300 w 6215063"/>
              <a:gd name="connsiteY2-6" fmla="*/ 3086100 h 7258050"/>
              <a:gd name="connsiteX3-7" fmla="*/ 0 w 6215063"/>
              <a:gd name="connsiteY3-8" fmla="*/ 7258050 h 7258050"/>
              <a:gd name="connsiteX4-9" fmla="*/ 6215063 w 6215063"/>
              <a:gd name="connsiteY4-10" fmla="*/ 7200900 h 7258050"/>
              <a:gd name="connsiteX5-11" fmla="*/ 6200775 w 6215063"/>
              <a:gd name="connsiteY5-12" fmla="*/ 28575 h 7258050"/>
              <a:gd name="connsiteX6-13" fmla="*/ 3314700 w 6215063"/>
              <a:gd name="connsiteY6-14" fmla="*/ 114300 h 7258050"/>
              <a:gd name="connsiteX0-15" fmla="*/ 3314700 w 6215063"/>
              <a:gd name="connsiteY0-16" fmla="*/ 114300 h 7258050"/>
              <a:gd name="connsiteX1-17" fmla="*/ 3414713 w 6215063"/>
              <a:gd name="connsiteY1-18" fmla="*/ 0 h 7258050"/>
              <a:gd name="connsiteX2-19" fmla="*/ 2400300 w 6215063"/>
              <a:gd name="connsiteY2-20" fmla="*/ 3086100 h 7258050"/>
              <a:gd name="connsiteX3-21" fmla="*/ 0 w 6215063"/>
              <a:gd name="connsiteY3-22" fmla="*/ 7258050 h 7258050"/>
              <a:gd name="connsiteX4-23" fmla="*/ 6215063 w 6215063"/>
              <a:gd name="connsiteY4-24" fmla="*/ 7200900 h 7258050"/>
              <a:gd name="connsiteX5-25" fmla="*/ 6200775 w 6215063"/>
              <a:gd name="connsiteY5-26" fmla="*/ 28575 h 7258050"/>
              <a:gd name="connsiteX6-27" fmla="*/ 3314700 w 6215063"/>
              <a:gd name="connsiteY6-28" fmla="*/ 114300 h 7258050"/>
              <a:gd name="connsiteX0-29" fmla="*/ 3786188 w 6215063"/>
              <a:gd name="connsiteY0-30" fmla="*/ 0 h 7286625"/>
              <a:gd name="connsiteX1-31" fmla="*/ 3414713 w 6215063"/>
              <a:gd name="connsiteY1-32" fmla="*/ 28575 h 7286625"/>
              <a:gd name="connsiteX2-33" fmla="*/ 2400300 w 6215063"/>
              <a:gd name="connsiteY2-34" fmla="*/ 3114675 h 7286625"/>
              <a:gd name="connsiteX3-35" fmla="*/ 0 w 6215063"/>
              <a:gd name="connsiteY3-36" fmla="*/ 7286625 h 7286625"/>
              <a:gd name="connsiteX4-37" fmla="*/ 6215063 w 6215063"/>
              <a:gd name="connsiteY4-38" fmla="*/ 7229475 h 7286625"/>
              <a:gd name="connsiteX5-39" fmla="*/ 6200775 w 6215063"/>
              <a:gd name="connsiteY5-40" fmla="*/ 57150 h 7286625"/>
              <a:gd name="connsiteX6-41" fmla="*/ 3786188 w 6215063"/>
              <a:gd name="connsiteY6-42" fmla="*/ 0 h 7286625"/>
              <a:gd name="connsiteX0-43" fmla="*/ 3786188 w 6215063"/>
              <a:gd name="connsiteY0-44" fmla="*/ 0 h 7286625"/>
              <a:gd name="connsiteX1-45" fmla="*/ 3414713 w 6215063"/>
              <a:gd name="connsiteY1-46" fmla="*/ 28575 h 7286625"/>
              <a:gd name="connsiteX2-47" fmla="*/ 2400300 w 6215063"/>
              <a:gd name="connsiteY2-48" fmla="*/ 3114675 h 7286625"/>
              <a:gd name="connsiteX3-49" fmla="*/ 0 w 6215063"/>
              <a:gd name="connsiteY3-50" fmla="*/ 7286625 h 7286625"/>
              <a:gd name="connsiteX4-51" fmla="*/ 6215063 w 6215063"/>
              <a:gd name="connsiteY4-52" fmla="*/ 7229475 h 7286625"/>
              <a:gd name="connsiteX5-53" fmla="*/ 6200775 w 6215063"/>
              <a:gd name="connsiteY5-54" fmla="*/ 57150 h 7286625"/>
              <a:gd name="connsiteX6-55" fmla="*/ 3786188 w 6215063"/>
              <a:gd name="connsiteY6-56" fmla="*/ 0 h 7286625"/>
              <a:gd name="connsiteX0-57" fmla="*/ 3786188 w 6215063"/>
              <a:gd name="connsiteY0-58" fmla="*/ 0 h 7286625"/>
              <a:gd name="connsiteX1-59" fmla="*/ 3414713 w 6215063"/>
              <a:gd name="connsiteY1-60" fmla="*/ 28575 h 7286625"/>
              <a:gd name="connsiteX2-61" fmla="*/ 2400300 w 6215063"/>
              <a:gd name="connsiteY2-62" fmla="*/ 3114675 h 7286625"/>
              <a:gd name="connsiteX3-63" fmla="*/ 0 w 6215063"/>
              <a:gd name="connsiteY3-64" fmla="*/ 7286625 h 7286625"/>
              <a:gd name="connsiteX4-65" fmla="*/ 6215063 w 6215063"/>
              <a:gd name="connsiteY4-66" fmla="*/ 7229475 h 7286625"/>
              <a:gd name="connsiteX5-67" fmla="*/ 6200775 w 6215063"/>
              <a:gd name="connsiteY5-68" fmla="*/ 57150 h 7286625"/>
              <a:gd name="connsiteX6-69" fmla="*/ 3786188 w 6215063"/>
              <a:gd name="connsiteY6-70" fmla="*/ 0 h 7286625"/>
              <a:gd name="connsiteX0-71" fmla="*/ 3786188 w 6215063"/>
              <a:gd name="connsiteY0-72" fmla="*/ 0 h 7286625"/>
              <a:gd name="connsiteX1-73" fmla="*/ 3414713 w 6215063"/>
              <a:gd name="connsiteY1-74" fmla="*/ 28575 h 7286625"/>
              <a:gd name="connsiteX2-75" fmla="*/ 2400300 w 6215063"/>
              <a:gd name="connsiteY2-76" fmla="*/ 3114675 h 7286625"/>
              <a:gd name="connsiteX3-77" fmla="*/ 0 w 6215063"/>
              <a:gd name="connsiteY3-78" fmla="*/ 7286625 h 7286625"/>
              <a:gd name="connsiteX4-79" fmla="*/ 6215063 w 6215063"/>
              <a:gd name="connsiteY4-80" fmla="*/ 7229475 h 7286625"/>
              <a:gd name="connsiteX5-81" fmla="*/ 6200775 w 6215063"/>
              <a:gd name="connsiteY5-82" fmla="*/ 57150 h 7286625"/>
              <a:gd name="connsiteX6-83" fmla="*/ 3786188 w 6215063"/>
              <a:gd name="connsiteY6-84" fmla="*/ 0 h 7286625"/>
              <a:gd name="connsiteX0-85" fmla="*/ 3786188 w 6215063"/>
              <a:gd name="connsiteY0-86" fmla="*/ 0 h 7286625"/>
              <a:gd name="connsiteX1-87" fmla="*/ 3414713 w 6215063"/>
              <a:gd name="connsiteY1-88" fmla="*/ 28575 h 7286625"/>
              <a:gd name="connsiteX2-89" fmla="*/ 2400300 w 6215063"/>
              <a:gd name="connsiteY2-90" fmla="*/ 3114675 h 7286625"/>
              <a:gd name="connsiteX3-91" fmla="*/ 0 w 6215063"/>
              <a:gd name="connsiteY3-92" fmla="*/ 7286625 h 7286625"/>
              <a:gd name="connsiteX4-93" fmla="*/ 6215063 w 6215063"/>
              <a:gd name="connsiteY4-94" fmla="*/ 7229475 h 7286625"/>
              <a:gd name="connsiteX5-95" fmla="*/ 6200775 w 6215063"/>
              <a:gd name="connsiteY5-96" fmla="*/ 57150 h 7286625"/>
              <a:gd name="connsiteX6-97" fmla="*/ 3786188 w 6215063"/>
              <a:gd name="connsiteY6-98" fmla="*/ 0 h 7286625"/>
              <a:gd name="connsiteX0-99" fmla="*/ 5997917 w 6215063"/>
              <a:gd name="connsiteY0-100" fmla="*/ 14968 h 7258050"/>
              <a:gd name="connsiteX1-101" fmla="*/ 3414713 w 6215063"/>
              <a:gd name="connsiteY1-102" fmla="*/ 0 h 7258050"/>
              <a:gd name="connsiteX2-103" fmla="*/ 2400300 w 6215063"/>
              <a:gd name="connsiteY2-104" fmla="*/ 3086100 h 7258050"/>
              <a:gd name="connsiteX3-105" fmla="*/ 0 w 6215063"/>
              <a:gd name="connsiteY3-106" fmla="*/ 7258050 h 7258050"/>
              <a:gd name="connsiteX4-107" fmla="*/ 6215063 w 6215063"/>
              <a:gd name="connsiteY4-108" fmla="*/ 7200900 h 7258050"/>
              <a:gd name="connsiteX5-109" fmla="*/ 6200775 w 6215063"/>
              <a:gd name="connsiteY5-110" fmla="*/ 28575 h 7258050"/>
              <a:gd name="connsiteX6-111" fmla="*/ 5997917 w 6215063"/>
              <a:gd name="connsiteY6-112" fmla="*/ 14968 h 7258050"/>
              <a:gd name="connsiteX0-113" fmla="*/ 5997917 w 6215063"/>
              <a:gd name="connsiteY0-114" fmla="*/ 44001 h 7287083"/>
              <a:gd name="connsiteX1-115" fmla="*/ 5575008 w 6215063"/>
              <a:gd name="connsiteY1-116" fmla="*/ 0 h 7287083"/>
              <a:gd name="connsiteX2-117" fmla="*/ 2400300 w 6215063"/>
              <a:gd name="connsiteY2-118" fmla="*/ 3115133 h 7287083"/>
              <a:gd name="connsiteX3-119" fmla="*/ 0 w 6215063"/>
              <a:gd name="connsiteY3-120" fmla="*/ 7287083 h 7287083"/>
              <a:gd name="connsiteX4-121" fmla="*/ 6215063 w 6215063"/>
              <a:gd name="connsiteY4-122" fmla="*/ 7229933 h 7287083"/>
              <a:gd name="connsiteX5-123" fmla="*/ 6200775 w 6215063"/>
              <a:gd name="connsiteY5-124" fmla="*/ 57608 h 7287083"/>
              <a:gd name="connsiteX6-125" fmla="*/ 5997917 w 6215063"/>
              <a:gd name="connsiteY6-126" fmla="*/ 44001 h 7287083"/>
              <a:gd name="connsiteX0-127" fmla="*/ 6200775 w 6215063"/>
              <a:gd name="connsiteY0-128" fmla="*/ 57608 h 7287083"/>
              <a:gd name="connsiteX1-129" fmla="*/ 5575008 w 6215063"/>
              <a:gd name="connsiteY1-130" fmla="*/ 0 h 7287083"/>
              <a:gd name="connsiteX2-131" fmla="*/ 2400300 w 6215063"/>
              <a:gd name="connsiteY2-132" fmla="*/ 3115133 h 7287083"/>
              <a:gd name="connsiteX3-133" fmla="*/ 0 w 6215063"/>
              <a:gd name="connsiteY3-134" fmla="*/ 7287083 h 7287083"/>
              <a:gd name="connsiteX4-135" fmla="*/ 6215063 w 6215063"/>
              <a:gd name="connsiteY4-136" fmla="*/ 7229933 h 7287083"/>
              <a:gd name="connsiteX5-137" fmla="*/ 6200775 w 6215063"/>
              <a:gd name="connsiteY5-138" fmla="*/ 57608 h 7287083"/>
              <a:gd name="connsiteX0-139" fmla="*/ 6200775 w 6215063"/>
              <a:gd name="connsiteY0-140" fmla="*/ 289836 h 7519311"/>
              <a:gd name="connsiteX1-141" fmla="*/ 6050786 w 6215063"/>
              <a:gd name="connsiteY1-142" fmla="*/ 0 h 7519311"/>
              <a:gd name="connsiteX2-143" fmla="*/ 2400300 w 6215063"/>
              <a:gd name="connsiteY2-144" fmla="*/ 3347361 h 7519311"/>
              <a:gd name="connsiteX3-145" fmla="*/ 0 w 6215063"/>
              <a:gd name="connsiteY3-146" fmla="*/ 7519311 h 7519311"/>
              <a:gd name="connsiteX4-147" fmla="*/ 6215063 w 6215063"/>
              <a:gd name="connsiteY4-148" fmla="*/ 7462161 h 7519311"/>
              <a:gd name="connsiteX5-149" fmla="*/ 6200775 w 6215063"/>
              <a:gd name="connsiteY5-150" fmla="*/ 289836 h 7519311"/>
              <a:gd name="connsiteX0-151" fmla="*/ 6200775 w 6215063"/>
              <a:gd name="connsiteY0-152" fmla="*/ 289836 h 7519311"/>
              <a:gd name="connsiteX1-153" fmla="*/ 6050786 w 6215063"/>
              <a:gd name="connsiteY1-154" fmla="*/ 0 h 7519311"/>
              <a:gd name="connsiteX2-155" fmla="*/ 2400300 w 6215063"/>
              <a:gd name="connsiteY2-156" fmla="*/ 3347361 h 7519311"/>
              <a:gd name="connsiteX3-157" fmla="*/ 0 w 6215063"/>
              <a:gd name="connsiteY3-158" fmla="*/ 7519311 h 7519311"/>
              <a:gd name="connsiteX4-159" fmla="*/ 6215063 w 6215063"/>
              <a:gd name="connsiteY4-160" fmla="*/ 7462161 h 7519311"/>
              <a:gd name="connsiteX5-161" fmla="*/ 6200775 w 6215063"/>
              <a:gd name="connsiteY5-162" fmla="*/ 289836 h 7519311"/>
              <a:gd name="connsiteX0-163" fmla="*/ 6200775 w 6215063"/>
              <a:gd name="connsiteY0-164" fmla="*/ 376922 h 7606397"/>
              <a:gd name="connsiteX1-165" fmla="*/ 6102222 w 6215063"/>
              <a:gd name="connsiteY1-166" fmla="*/ 0 h 7606397"/>
              <a:gd name="connsiteX2-167" fmla="*/ 2400300 w 6215063"/>
              <a:gd name="connsiteY2-168" fmla="*/ 3434447 h 7606397"/>
              <a:gd name="connsiteX3-169" fmla="*/ 0 w 6215063"/>
              <a:gd name="connsiteY3-170" fmla="*/ 7606397 h 7606397"/>
              <a:gd name="connsiteX4-171" fmla="*/ 6215063 w 6215063"/>
              <a:gd name="connsiteY4-172" fmla="*/ 7549247 h 7606397"/>
              <a:gd name="connsiteX5-173" fmla="*/ 6200775 w 6215063"/>
              <a:gd name="connsiteY5-174" fmla="*/ 376922 h 7606397"/>
              <a:gd name="connsiteX0-175" fmla="*/ 6200775 w 6215063"/>
              <a:gd name="connsiteY0-176" fmla="*/ 376922 h 7606397"/>
              <a:gd name="connsiteX1-177" fmla="*/ 6102222 w 6215063"/>
              <a:gd name="connsiteY1-178" fmla="*/ 0 h 7606397"/>
              <a:gd name="connsiteX2-179" fmla="*/ 3789060 w 6215063"/>
              <a:gd name="connsiteY2-180" fmla="*/ 4073075 h 7606397"/>
              <a:gd name="connsiteX3-181" fmla="*/ 0 w 6215063"/>
              <a:gd name="connsiteY3-182" fmla="*/ 7606397 h 7606397"/>
              <a:gd name="connsiteX4-183" fmla="*/ 6215063 w 6215063"/>
              <a:gd name="connsiteY4-184" fmla="*/ 7549247 h 7606397"/>
              <a:gd name="connsiteX5-185" fmla="*/ 6200775 w 6215063"/>
              <a:gd name="connsiteY5-186" fmla="*/ 376922 h 7606397"/>
              <a:gd name="connsiteX0-187" fmla="*/ 6200775 w 6215063"/>
              <a:gd name="connsiteY0-188" fmla="*/ 376922 h 7606397"/>
              <a:gd name="connsiteX1-189" fmla="*/ 6102222 w 6215063"/>
              <a:gd name="connsiteY1-190" fmla="*/ 0 h 7606397"/>
              <a:gd name="connsiteX2-191" fmla="*/ 3789060 w 6215063"/>
              <a:gd name="connsiteY2-192" fmla="*/ 4073075 h 7606397"/>
              <a:gd name="connsiteX3-193" fmla="*/ 0 w 6215063"/>
              <a:gd name="connsiteY3-194" fmla="*/ 7606397 h 7606397"/>
              <a:gd name="connsiteX4-195" fmla="*/ 6215063 w 6215063"/>
              <a:gd name="connsiteY4-196" fmla="*/ 7549247 h 7606397"/>
              <a:gd name="connsiteX5-197" fmla="*/ 6200775 w 6215063"/>
              <a:gd name="connsiteY5-198" fmla="*/ 376922 h 7606397"/>
              <a:gd name="connsiteX0-199" fmla="*/ 6200775 w 6215063"/>
              <a:gd name="connsiteY0-200" fmla="*/ 376922 h 7606397"/>
              <a:gd name="connsiteX1-201" fmla="*/ 6102222 w 6215063"/>
              <a:gd name="connsiteY1-202" fmla="*/ 0 h 7606397"/>
              <a:gd name="connsiteX2-203" fmla="*/ 3789060 w 6215063"/>
              <a:gd name="connsiteY2-204" fmla="*/ 4073075 h 7606397"/>
              <a:gd name="connsiteX3-205" fmla="*/ 0 w 6215063"/>
              <a:gd name="connsiteY3-206" fmla="*/ 7606397 h 7606397"/>
              <a:gd name="connsiteX4-207" fmla="*/ 6215063 w 6215063"/>
              <a:gd name="connsiteY4-208" fmla="*/ 7549247 h 7606397"/>
              <a:gd name="connsiteX5-209" fmla="*/ 6200775 w 6215063"/>
              <a:gd name="connsiteY5-210" fmla="*/ 376922 h 7606397"/>
              <a:gd name="connsiteX0-211" fmla="*/ 6200775 w 6215063"/>
              <a:gd name="connsiteY0-212" fmla="*/ 376922 h 7606397"/>
              <a:gd name="connsiteX1-213" fmla="*/ 6102222 w 6215063"/>
              <a:gd name="connsiteY1-214" fmla="*/ 0 h 7606397"/>
              <a:gd name="connsiteX2-215" fmla="*/ 3789060 w 6215063"/>
              <a:gd name="connsiteY2-216" fmla="*/ 4073075 h 7606397"/>
              <a:gd name="connsiteX3-217" fmla="*/ 0 w 6215063"/>
              <a:gd name="connsiteY3-218" fmla="*/ 7606397 h 7606397"/>
              <a:gd name="connsiteX4-219" fmla="*/ 6215063 w 6215063"/>
              <a:gd name="connsiteY4-220" fmla="*/ 7549247 h 7606397"/>
              <a:gd name="connsiteX5-221" fmla="*/ 6200775 w 6215063"/>
              <a:gd name="connsiteY5-222" fmla="*/ 376922 h 7606397"/>
              <a:gd name="connsiteX0-223" fmla="*/ 6200775 w 6215063"/>
              <a:gd name="connsiteY0-224" fmla="*/ 376922 h 7606397"/>
              <a:gd name="connsiteX1-225" fmla="*/ 6102222 w 6215063"/>
              <a:gd name="connsiteY1-226" fmla="*/ 0 h 7606397"/>
              <a:gd name="connsiteX2-227" fmla="*/ 3789060 w 6215063"/>
              <a:gd name="connsiteY2-228" fmla="*/ 4073075 h 7606397"/>
              <a:gd name="connsiteX3-229" fmla="*/ 0 w 6215063"/>
              <a:gd name="connsiteY3-230" fmla="*/ 7606397 h 7606397"/>
              <a:gd name="connsiteX4-231" fmla="*/ 6215063 w 6215063"/>
              <a:gd name="connsiteY4-232" fmla="*/ 7549247 h 7606397"/>
              <a:gd name="connsiteX5-233" fmla="*/ 6200775 w 6215063"/>
              <a:gd name="connsiteY5-234" fmla="*/ 376922 h 760639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6215063" h="7606397">
                <a:moveTo>
                  <a:pt x="6200775" y="376922"/>
                </a:moveTo>
                <a:lnTo>
                  <a:pt x="6102222" y="0"/>
                </a:lnTo>
                <a:cubicBezTo>
                  <a:pt x="5335459" y="614363"/>
                  <a:pt x="3648776" y="2061032"/>
                  <a:pt x="3789060" y="4073075"/>
                </a:cubicBezTo>
                <a:cubicBezTo>
                  <a:pt x="3667515" y="6978199"/>
                  <a:pt x="871537" y="6944409"/>
                  <a:pt x="0" y="7606397"/>
                </a:cubicBezTo>
                <a:lnTo>
                  <a:pt x="6215063" y="7549247"/>
                </a:lnTo>
                <a:cubicBezTo>
                  <a:pt x="6210300" y="5158472"/>
                  <a:pt x="6205538" y="2767697"/>
                  <a:pt x="6200775" y="376922"/>
                </a:cubicBezTo>
                <a:close/>
              </a:path>
            </a:pathLst>
          </a:custGeom>
          <a:solidFill>
            <a:srgbClr val="D4E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任意多边形: 形状 2"/>
          <p:cNvSpPr/>
          <p:nvPr/>
        </p:nvSpPr>
        <p:spPr>
          <a:xfrm rot="5793262">
            <a:off x="676767" y="4252529"/>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任意多边形: 形状 3"/>
          <p:cNvSpPr/>
          <p:nvPr/>
        </p:nvSpPr>
        <p:spPr>
          <a:xfrm rot="5793262" flipH="1" flipV="1">
            <a:off x="9763617" y="-1832302"/>
            <a:ext cx="1828800" cy="3944227"/>
          </a:xfrm>
          <a:custGeom>
            <a:avLst/>
            <a:gdLst>
              <a:gd name="connsiteX0" fmla="*/ 1485900 w 1828800"/>
              <a:gd name="connsiteY0" fmla="*/ 0 h 3486150"/>
              <a:gd name="connsiteX1" fmla="*/ 381000 w 1828800"/>
              <a:gd name="connsiteY1" fmla="*/ 1943100 h 3486150"/>
              <a:gd name="connsiteX2" fmla="*/ 0 w 1828800"/>
              <a:gd name="connsiteY2" fmla="*/ 3486150 h 3486150"/>
              <a:gd name="connsiteX3" fmla="*/ 1828800 w 1828800"/>
              <a:gd name="connsiteY3" fmla="*/ 3467100 h 3486150"/>
              <a:gd name="connsiteX4" fmla="*/ 1485900 w 1828800"/>
              <a:gd name="connsiteY4" fmla="*/ 0 h 3486150"/>
              <a:gd name="connsiteX0-1" fmla="*/ 1485900 w 1828800"/>
              <a:gd name="connsiteY0-2" fmla="*/ 0 h 3486150"/>
              <a:gd name="connsiteX1-3" fmla="*/ 381000 w 1828800"/>
              <a:gd name="connsiteY1-4" fmla="*/ 1943100 h 3486150"/>
              <a:gd name="connsiteX2-5" fmla="*/ 0 w 1828800"/>
              <a:gd name="connsiteY2-6" fmla="*/ 3486150 h 3486150"/>
              <a:gd name="connsiteX3-7" fmla="*/ 1828800 w 1828800"/>
              <a:gd name="connsiteY3-8" fmla="*/ 3467100 h 3486150"/>
              <a:gd name="connsiteX4-9" fmla="*/ 1485900 w 1828800"/>
              <a:gd name="connsiteY4-10" fmla="*/ 0 h 3486150"/>
              <a:gd name="connsiteX0-11" fmla="*/ 1485900 w 1828800"/>
              <a:gd name="connsiteY0-12" fmla="*/ 0 h 3486150"/>
              <a:gd name="connsiteX1-13" fmla="*/ 381000 w 1828800"/>
              <a:gd name="connsiteY1-14" fmla="*/ 1943100 h 3486150"/>
              <a:gd name="connsiteX2-15" fmla="*/ 0 w 1828800"/>
              <a:gd name="connsiteY2-16" fmla="*/ 3486150 h 3486150"/>
              <a:gd name="connsiteX3-17" fmla="*/ 1828800 w 1828800"/>
              <a:gd name="connsiteY3-18" fmla="*/ 3467100 h 3486150"/>
              <a:gd name="connsiteX4-19" fmla="*/ 1485900 w 1828800"/>
              <a:gd name="connsiteY4-20" fmla="*/ 0 h 3486150"/>
              <a:gd name="connsiteX0-21" fmla="*/ 1485900 w 1828800"/>
              <a:gd name="connsiteY0-22" fmla="*/ 0 h 3486150"/>
              <a:gd name="connsiteX1-23" fmla="*/ 381000 w 1828800"/>
              <a:gd name="connsiteY1-24" fmla="*/ 1943100 h 3486150"/>
              <a:gd name="connsiteX2-25" fmla="*/ 0 w 1828800"/>
              <a:gd name="connsiteY2-26" fmla="*/ 3486150 h 3486150"/>
              <a:gd name="connsiteX3-27" fmla="*/ 1828800 w 1828800"/>
              <a:gd name="connsiteY3-28" fmla="*/ 3467100 h 3486150"/>
              <a:gd name="connsiteX4-29" fmla="*/ 1485900 w 1828800"/>
              <a:gd name="connsiteY4-30" fmla="*/ 0 h 3486150"/>
              <a:gd name="connsiteX0-31" fmla="*/ 1485900 w 1828800"/>
              <a:gd name="connsiteY0-32" fmla="*/ 0 h 3486150"/>
              <a:gd name="connsiteX1-33" fmla="*/ 381000 w 1828800"/>
              <a:gd name="connsiteY1-34" fmla="*/ 1943100 h 3486150"/>
              <a:gd name="connsiteX2-35" fmla="*/ 0 w 1828800"/>
              <a:gd name="connsiteY2-36" fmla="*/ 3486150 h 3486150"/>
              <a:gd name="connsiteX3-37" fmla="*/ 1828800 w 1828800"/>
              <a:gd name="connsiteY3-38" fmla="*/ 3467100 h 3486150"/>
              <a:gd name="connsiteX4-39" fmla="*/ 1485900 w 1828800"/>
              <a:gd name="connsiteY4-40" fmla="*/ 0 h 3486150"/>
              <a:gd name="connsiteX0-41" fmla="*/ 1485900 w 1828800"/>
              <a:gd name="connsiteY0-42" fmla="*/ 0 h 3486150"/>
              <a:gd name="connsiteX1-43" fmla="*/ 381000 w 1828800"/>
              <a:gd name="connsiteY1-44" fmla="*/ 1943100 h 3486150"/>
              <a:gd name="connsiteX2-45" fmla="*/ 0 w 1828800"/>
              <a:gd name="connsiteY2-46" fmla="*/ 3486150 h 3486150"/>
              <a:gd name="connsiteX3-47" fmla="*/ 1828800 w 1828800"/>
              <a:gd name="connsiteY3-48" fmla="*/ 3467100 h 3486150"/>
              <a:gd name="connsiteX4-49" fmla="*/ 1485900 w 1828800"/>
              <a:gd name="connsiteY4-50" fmla="*/ 0 h 34861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28800" h="3486150">
                <a:moveTo>
                  <a:pt x="1485900" y="0"/>
                </a:moveTo>
                <a:cubicBezTo>
                  <a:pt x="914400" y="415471"/>
                  <a:pt x="444500" y="250372"/>
                  <a:pt x="381000" y="1943100"/>
                </a:cubicBezTo>
                <a:cubicBezTo>
                  <a:pt x="457200" y="3197679"/>
                  <a:pt x="243114" y="3000829"/>
                  <a:pt x="0" y="3486150"/>
                </a:cubicBezTo>
                <a:lnTo>
                  <a:pt x="1828800" y="3467100"/>
                </a:lnTo>
                <a:lnTo>
                  <a:pt x="1485900" y="0"/>
                </a:lnTo>
                <a:close/>
              </a:path>
            </a:pathLst>
          </a:custGeom>
          <a:gradFill>
            <a:gsLst>
              <a:gs pos="0">
                <a:srgbClr val="9CD5FC"/>
              </a:gs>
              <a:gs pos="46000">
                <a:srgbClr val="7BB2FD"/>
              </a:gs>
              <a:gs pos="75000">
                <a:srgbClr val="6296FD"/>
              </a:gs>
              <a:gs pos="100000">
                <a:srgbClr val="6396FD"/>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591167" y="1273343"/>
            <a:ext cx="5072062" cy="5444845"/>
          </a:xfrm>
          <a:prstGeom prst="rect">
            <a:avLst/>
          </a:prstGeom>
        </p:spPr>
      </p:pic>
      <p:sp>
        <p:nvSpPr>
          <p:cNvPr id="7" name="椭圆 6"/>
          <p:cNvSpPr/>
          <p:nvPr/>
        </p:nvSpPr>
        <p:spPr>
          <a:xfrm>
            <a:off x="7935269" y="2136067"/>
            <a:ext cx="1469765" cy="1469765"/>
          </a:xfrm>
          <a:prstGeom prst="ellipse">
            <a:avLst/>
          </a:prstGeom>
          <a:solidFill>
            <a:srgbClr val="015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latin typeface="+mj-ea"/>
                <a:ea typeface="+mj-ea"/>
              </a:rPr>
              <a:t>Part 02</a:t>
            </a:r>
            <a:endParaRPr lang="zh-CN" altLang="en-US" sz="2400">
              <a:latin typeface="+mj-ea"/>
              <a:ea typeface="+mj-ea"/>
            </a:endParaRPr>
          </a:p>
        </p:txBody>
      </p:sp>
      <p:grpSp>
        <p:nvGrpSpPr>
          <p:cNvPr id="8" name="组合 7"/>
          <p:cNvGrpSpPr/>
          <p:nvPr/>
        </p:nvGrpSpPr>
        <p:grpSpPr>
          <a:xfrm>
            <a:off x="7346195" y="3839246"/>
            <a:ext cx="2647912" cy="1227532"/>
            <a:chOff x="6295425" y="1010620"/>
            <a:chExt cx="2647912" cy="1227532"/>
          </a:xfrm>
        </p:grpSpPr>
        <p:sp>
          <p:nvSpPr>
            <p:cNvPr id="9" name="文本框 8"/>
            <p:cNvSpPr txBox="1"/>
            <p:nvPr/>
          </p:nvSpPr>
          <p:spPr>
            <a:xfrm>
              <a:off x="6295425" y="1010620"/>
              <a:ext cx="2647912" cy="830997"/>
            </a:xfrm>
            <a:prstGeom prst="rect">
              <a:avLst/>
            </a:prstGeom>
            <a:noFill/>
          </p:spPr>
          <p:txBody>
            <a:bodyPr wrap="square" rtlCol="0">
              <a:spAutoFit/>
            </a:bodyPr>
            <a:lstStyle/>
            <a:p>
              <a:r>
                <a:rPr lang="zh-CN" altLang="en-US" sz="4800" dirty="0">
                  <a:solidFill>
                    <a:schemeClr val="bg2">
                      <a:lumMod val="10000"/>
                    </a:schemeClr>
                  </a:solidFill>
                  <a:latin typeface="+mj-ea"/>
                  <a:ea typeface="+mj-ea"/>
                </a:rPr>
                <a:t>网络购物</a:t>
              </a:r>
            </a:p>
          </p:txBody>
        </p:sp>
        <p:sp>
          <p:nvSpPr>
            <p:cNvPr id="10" name="文本框 9"/>
            <p:cNvSpPr txBox="1"/>
            <p:nvPr/>
          </p:nvSpPr>
          <p:spPr>
            <a:xfrm>
              <a:off x="6555321" y="1838042"/>
              <a:ext cx="2128120" cy="400110"/>
            </a:xfrm>
            <a:prstGeom prst="rect">
              <a:avLst/>
            </a:prstGeom>
            <a:noFill/>
          </p:spPr>
          <p:txBody>
            <a:bodyPr wrap="square" rtlCol="0">
              <a:spAutoFit/>
            </a:bodyPr>
            <a:lstStyle/>
            <a:p>
              <a:r>
                <a:rPr lang="en-US" altLang="zh-CN" sz="2000">
                  <a:solidFill>
                    <a:schemeClr val="bg2">
                      <a:lumMod val="10000"/>
                    </a:schemeClr>
                  </a:solidFill>
                </a:rPr>
                <a:t>Online shopping</a:t>
              </a:r>
              <a:endParaRPr lang="zh-CN" altLang="en-US" sz="2000">
                <a:solidFill>
                  <a:schemeClr val="bg2">
                    <a:lumMod val="10000"/>
                  </a:schemeClr>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diamond/>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思源">
      <a:majorFont>
        <a:latin typeface="思源黑体 Heavy"/>
        <a:ea typeface="思源黑体 Medium"/>
        <a:cs typeface="Arial"/>
      </a:majorFont>
      <a:minorFont>
        <a:latin typeface="思源黑体 Light"/>
        <a:ea typeface="思源黑体 Norm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TotalTime>
  <Words>2900</Words>
  <Application>Microsoft Office PowerPoint</Application>
  <PresentationFormat>宽屏</PresentationFormat>
  <Paragraphs>123</Paragraphs>
  <Slides>29</Slides>
  <Notes>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29</vt:i4>
      </vt:variant>
    </vt:vector>
  </HeadingPairs>
  <TitlesOfParts>
    <vt:vector size="43" baseType="lpstr">
      <vt:lpstr>Meiryo</vt:lpstr>
      <vt:lpstr>思源黑体 Heavy</vt:lpstr>
      <vt:lpstr>思源黑体 Light</vt:lpstr>
      <vt:lpstr>思源黑体 Medium</vt:lpstr>
      <vt:lpstr>思源黑体 Normal</vt:lpstr>
      <vt:lpstr>宋体</vt:lpstr>
      <vt:lpstr>微软雅黑</vt:lpstr>
      <vt:lpstr>Arial</vt:lpstr>
      <vt:lpstr>Calibri</vt:lpstr>
      <vt:lpstr>Calibri Light</vt:lpstr>
      <vt:lpstr>Times New Roman</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2022-07-12T23:33:55Z</cp:lastPrinted>
  <dcterms:created xsi:type="dcterms:W3CDTF">2022-07-12T23:33:55Z</dcterms:created>
  <dcterms:modified xsi:type="dcterms:W3CDTF">2023-03-13T01:44:12Z</dcterms:modified>
</cp:coreProperties>
</file>