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2"/>
  </p:sldMasterIdLst>
  <p:notesMasterIdLst>
    <p:notesMasterId r:id="rId19"/>
  </p:notesMasterIdLst>
  <p:handoutMasterIdLst>
    <p:handoutMasterId r:id="rId20"/>
  </p:handoutMasterIdLst>
  <p:sldIdLst>
    <p:sldId id="553" r:id="rId3"/>
    <p:sldId id="571" r:id="rId4"/>
    <p:sldId id="572" r:id="rId5"/>
    <p:sldId id="557" r:id="rId6"/>
    <p:sldId id="569" r:id="rId7"/>
    <p:sldId id="558" r:id="rId8"/>
    <p:sldId id="564" r:id="rId9"/>
    <p:sldId id="565" r:id="rId10"/>
    <p:sldId id="573" r:id="rId11"/>
    <p:sldId id="560" r:id="rId12"/>
    <p:sldId id="567" r:id="rId13"/>
    <p:sldId id="562" r:id="rId14"/>
    <p:sldId id="570" r:id="rId15"/>
    <p:sldId id="563" r:id="rId16"/>
    <p:sldId id="574" r:id="rId17"/>
    <p:sldId id="575" r:id="rId18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2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24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汉仪中黑 简" panose="00020600040101010101" pitchFamily="18" charset="-122"/>
              <a:ea typeface="汉仪中黑 简" panose="00020600040101010101" pitchFamily="18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D2EDC-E003-4F42-A260-03B274618108}" type="datetimeFigureOut">
              <a:rPr lang="zh-CN" altLang="en-US" smtClean="0">
                <a:latin typeface="汉仪中黑 简" panose="00020600040101010101" pitchFamily="18" charset="-122"/>
                <a:ea typeface="汉仪中黑 简" panose="00020600040101010101" pitchFamily="18" charset="-122"/>
              </a:rPr>
              <a:t>2023/3/14</a:t>
            </a:fld>
            <a:endParaRPr lang="zh-CN" altLang="en-US">
              <a:latin typeface="汉仪中黑 简" panose="00020600040101010101" pitchFamily="18" charset="-122"/>
              <a:ea typeface="汉仪中黑 简" panose="00020600040101010101" pitchFamily="18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汉仪中黑 简" panose="00020600040101010101" pitchFamily="18" charset="-122"/>
              <a:ea typeface="汉仪中黑 简" panose="00020600040101010101" pitchFamily="18" charset="-122"/>
            </a:endParaRPr>
          </a:p>
        </p:txBody>
      </p:sp>
      <p:sp>
        <p:nvSpPr>
          <p:cNvPr id="5" name="稻壳鸭鸭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8A262-C171-4973-94DD-F108E0AC8B79}" type="slidenum">
              <a:rPr lang="zh-CN" altLang="en-US" smtClean="0">
                <a:latin typeface="汉仪中黑 简" panose="00020600040101010101" pitchFamily="18" charset="-122"/>
                <a:ea typeface="汉仪中黑 简" panose="00020600040101010101" pitchFamily="18" charset="-122"/>
              </a:rPr>
              <a:t>‹#›</a:t>
            </a:fld>
            <a:endParaRPr lang="zh-CN" altLang="en-US">
              <a:latin typeface="汉仪中黑 简" panose="00020600040101010101" pitchFamily="18" charset="-122"/>
              <a:ea typeface="汉仪中黑 简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8362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汉仪中黑 简" panose="00020600040101010101" pitchFamily="18" charset="-122"/>
                <a:ea typeface="汉仪中黑 简" panose="00020600040101010101" pitchFamily="18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汉仪中黑 简" panose="00020600040101010101" pitchFamily="18" charset="-122"/>
                <a:ea typeface="汉仪中黑 简" panose="00020600040101010101" pitchFamily="18" charset="-122"/>
              </a:defRPr>
            </a:lvl1pPr>
          </a:lstStyle>
          <a:p>
            <a:fld id="{C67DDF7C-F71A-4C2A-989A-E9BB9159062C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稻壳鸭鸭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汉仪中黑 简" panose="00020600040101010101" pitchFamily="18" charset="-122"/>
                <a:ea typeface="汉仪中黑 简" panose="00020600040101010101" pitchFamily="18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汉仪中黑 简" panose="00020600040101010101" pitchFamily="18" charset="-122"/>
                <a:ea typeface="汉仪中黑 简" panose="00020600040101010101" pitchFamily="18" charset="-122"/>
              </a:defRPr>
            </a:lvl1pPr>
          </a:lstStyle>
          <a:p>
            <a:fld id="{356A4B33-CD26-4E67-B799-E90AC1BAA7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675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汉仪中黑 简" panose="00020600040101010101" pitchFamily="18" charset="-122"/>
        <a:ea typeface="汉仪中黑 简" panose="00020600040101010101" pitchFamily="18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汉仪中黑 简" panose="00020600040101010101" pitchFamily="18" charset="-122"/>
        <a:ea typeface="汉仪中黑 简" panose="00020600040101010101" pitchFamily="18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汉仪中黑 简" panose="00020600040101010101" pitchFamily="18" charset="-122"/>
        <a:ea typeface="汉仪中黑 简" panose="00020600040101010101" pitchFamily="18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汉仪中黑 简" panose="00020600040101010101" pitchFamily="18" charset="-122"/>
        <a:ea typeface="汉仪中黑 简" panose="00020600040101010101" pitchFamily="18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汉仪中黑 简" panose="00020600040101010101" pitchFamily="18" charset="-122"/>
        <a:ea typeface="汉仪中黑 简" panose="00020600040101010101" pitchFamily="18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7844330-D65E-433C-A90B-DC730FD555C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24554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7844330-D65E-433C-A90B-DC730FD555C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3995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9072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7844330-D65E-433C-A90B-DC730FD555C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4772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7844330-D65E-433C-A90B-DC730FD555C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823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D1E3519-AA41-4C8F-81B1-98F81BDCD14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3155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D1E3519-AA41-4C8F-81B1-98F81BDCD14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1414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D1E3519-AA41-4C8F-81B1-98F81BDCD14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65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D1E3519-AA41-4C8F-81B1-98F81BDCD14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1138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D1E3519-AA41-4C8F-81B1-98F81BDCD14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2839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7844330-D65E-433C-A90B-DC730FD555C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77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06245" y="6080013"/>
            <a:ext cx="2512268" cy="31905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056" y="6080980"/>
            <a:ext cx="1228143" cy="31809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5479" y="1219200"/>
            <a:ext cx="2234046" cy="5040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251" y="2947200"/>
            <a:ext cx="2611989" cy="33120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5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636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206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957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221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053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57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799089" y="2797831"/>
            <a:ext cx="2102616" cy="323829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6807" y="3320248"/>
            <a:ext cx="2157046" cy="3034654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1134" t="-2457"/>
          <a:stretch>
            <a:fillRect/>
          </a:stretch>
        </p:blipFill>
        <p:spPr>
          <a:xfrm>
            <a:off x="9762908" y="2352770"/>
            <a:ext cx="2157046" cy="362339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869" t="-3789" b="-2922"/>
          <a:stretch>
            <a:fillRect/>
          </a:stretch>
        </p:blipFill>
        <p:spPr>
          <a:xfrm>
            <a:off x="486807" y="3183989"/>
            <a:ext cx="2157046" cy="3238299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: 圆角 13"/>
          <p:cNvSpPr/>
          <p:nvPr userDrawn="1"/>
        </p:nvSpPr>
        <p:spPr>
          <a:xfrm>
            <a:off x="4476000" y="1452000"/>
            <a:ext cx="3240000" cy="72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46C90"/>
              </a:solidFill>
              <a:latin typeface="汉仪中黑 简" panose="00020600040101010101" pitchFamily="18" charset="-122"/>
              <a:ea typeface="汉仪中黑 简" panose="00020600040101010101" pitchFamily="18" charset="-122"/>
            </a:endParaRP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3086101" y="1642646"/>
            <a:ext cx="601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spc="300">
                <a:solidFill>
                  <a:schemeClr val="bg1"/>
                </a:solidFill>
                <a:latin typeface="汉仪雅酷黑 85W" panose="020B0904020202020204" pitchFamily="34" charset="-122"/>
                <a:ea typeface="汉仪雅酷黑 85W" panose="020B0904020202020204" pitchFamily="34" charset="-122"/>
              </a:rPr>
              <a:t>interested in learning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53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461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0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6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/>
  <p:txStyles>
    <p:titleStyle>
      <a:lvl1pPr algn="l" defTabSz="1219200" rtl="0" eaLnBrk="1" latinLnBrk="0" hangingPunct="1">
        <a:lnSpc>
          <a:spcPct val="90000"/>
        </a:lnSpc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00" indent="-304800" algn="l" defTabSz="1219200" rtl="0" eaLnBrk="1" latinLnBrk="0" hangingPunct="1">
        <a:lnSpc>
          <a:spcPct val="90000"/>
        </a:lnSpc>
        <a:spcBef>
          <a:spcPts val="1335"/>
        </a:spcBef>
        <a:buFont typeface="Arial" panose="020B0604020202020204" pitchFamily="34" charset="0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0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676400" y="2057400"/>
            <a:ext cx="8102375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127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让孩子爱上学习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2667000" y="3228975"/>
            <a:ext cx="6143625" cy="885825"/>
            <a:chOff x="3390900" y="3268744"/>
            <a:chExt cx="6143625" cy="885825"/>
          </a:xfrm>
        </p:grpSpPr>
        <p:sp>
          <p:nvSpPr>
            <p:cNvPr id="33" name="椭圆 32"/>
            <p:cNvSpPr/>
            <p:nvPr/>
          </p:nvSpPr>
          <p:spPr>
            <a:xfrm>
              <a:off x="4362450" y="3268744"/>
              <a:ext cx="885825" cy="885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000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爱</a:t>
              </a:r>
            </a:p>
          </p:txBody>
        </p:sp>
        <p:sp>
          <p:nvSpPr>
            <p:cNvPr id="31" name="椭圆 30"/>
            <p:cNvSpPr/>
            <p:nvPr/>
          </p:nvSpPr>
          <p:spPr>
            <a:xfrm>
              <a:off x="6019800" y="3268744"/>
              <a:ext cx="885825" cy="885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000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学</a:t>
              </a:r>
            </a:p>
          </p:txBody>
        </p:sp>
        <p:sp>
          <p:nvSpPr>
            <p:cNvPr id="29" name="椭圆 28"/>
            <p:cNvSpPr/>
            <p:nvPr/>
          </p:nvSpPr>
          <p:spPr>
            <a:xfrm>
              <a:off x="7677150" y="3268744"/>
              <a:ext cx="885825" cy="885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000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习</a:t>
              </a:r>
            </a:p>
          </p:txBody>
        </p:sp>
        <p:cxnSp>
          <p:nvCxnSpPr>
            <p:cNvPr id="25" name="稻壳鸭鸭符 24"/>
            <p:cNvCxnSpPr/>
            <p:nvPr/>
          </p:nvCxnSpPr>
          <p:spPr>
            <a:xfrm>
              <a:off x="3390900" y="3711656"/>
              <a:ext cx="85725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8677275" y="3711656"/>
              <a:ext cx="85725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5362575" y="3711656"/>
              <a:ext cx="54292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7019925" y="3711656"/>
              <a:ext cx="54292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/>
        </p:nvSpPr>
        <p:spPr>
          <a:xfrm>
            <a:off x="1320800" y="2613238"/>
            <a:ext cx="5970496" cy="1337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2235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65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ea"/>
              </a:rPr>
              <a:t>所谓安全感，就是人在学习生活中有种稳定的不害怕的感觉。兴趣是人们活动强有力的动机之一，它能调动起人的生命力。</a:t>
            </a:r>
          </a:p>
        </p:txBody>
      </p:sp>
      <p:sp>
        <p:nvSpPr>
          <p:cNvPr id="40" name="圆角矩形 39"/>
          <p:cNvSpPr/>
          <p:nvPr/>
        </p:nvSpPr>
        <p:spPr>
          <a:xfrm>
            <a:off x="1320800" y="4327614"/>
            <a:ext cx="5970496" cy="648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它能调动起人的生命力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15774" y="762000"/>
            <a:ext cx="496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爱上学习的方法 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50800" dist="38100" dir="5400000" algn="t" rotWithShape="0">
                  <a:srgbClr val="E5ECFF"/>
                </a:outerShdw>
              </a:effectLst>
              <a:uLnTx/>
              <a:uFillTx/>
              <a:latin typeface="汉仪雅酷黑 85W" panose="020B0904020202020204" pitchFamily="34" charset="-122"/>
              <a:ea typeface="汉仪雅酷黑 85W" panose="020B0904020202020204" pitchFamily="34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3000" y="2590800"/>
            <a:ext cx="1625486" cy="289670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accel="30000" decel="7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 decel="10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h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to="0" calcmode="lin" valueType="num"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w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048000" y="2287461"/>
            <a:ext cx="3962400" cy="531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219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过程不能超越经验不可替代</a:t>
            </a:r>
          </a:p>
        </p:txBody>
      </p:sp>
      <p:sp>
        <p:nvSpPr>
          <p:cNvPr id="32" name="矩形 31"/>
          <p:cNvSpPr/>
          <p:nvPr/>
        </p:nvSpPr>
        <p:spPr>
          <a:xfrm>
            <a:off x="3048000" y="3030865"/>
            <a:ext cx="5867400" cy="219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2235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65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ea"/>
              </a:rPr>
              <a:t>过程不能超越经验不可替代；你剪掉了我的翅膀，却怪我不会飞。作业展示：家里、群、班上；上课表现机会：预习；编顺口溜、口诀：饿得慌每日熬一鹰当小老师：给同学、家长；老师助手：批改听写、作业；做家务：任务分配；参与家庭计划：旅游、理财。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1600200" y="2435950"/>
            <a:ext cx="787399" cy="2898050"/>
          </a:xfrm>
          <a:prstGeom prst="roundRect">
            <a:avLst>
              <a:gd name="adj" fmla="val 702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自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257269"/>
              </a:solidFill>
              <a:effectLst/>
              <a:uLnTx/>
              <a:uFillTx/>
              <a:latin typeface="汉仪雅酷黑 85W" panose="020B0904020202020204" pitchFamily="34" charset="-122"/>
              <a:ea typeface="汉仪雅酷黑 85W" panose="020B0904020202020204" pitchFamily="34" charset="-122"/>
              <a:cs typeface="+mn-cs"/>
            </a:endParaRPr>
          </a:p>
          <a:p>
            <a:pPr marL="0" marR="0" lvl="0" indent="0" algn="ctr" defTabSz="1219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信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257269"/>
              </a:solidFill>
              <a:effectLst/>
              <a:uLnTx/>
              <a:uFillTx/>
              <a:latin typeface="汉仪雅酷黑 85W" panose="020B0904020202020204" pitchFamily="34" charset="-122"/>
              <a:ea typeface="汉仪雅酷黑 85W" panose="020B0904020202020204" pitchFamily="34" charset="-122"/>
              <a:cs typeface="+mn-cs"/>
            </a:endParaRPr>
          </a:p>
          <a:p>
            <a:pPr marL="0" marR="0" lvl="0" indent="0" algn="ctr" defTabSz="1219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成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257269"/>
              </a:solidFill>
              <a:effectLst/>
              <a:uLnTx/>
              <a:uFillTx/>
              <a:latin typeface="汉仪雅酷黑 85W" panose="020B0904020202020204" pitchFamily="34" charset="-122"/>
              <a:ea typeface="汉仪雅酷黑 85W" panose="020B0904020202020204" pitchFamily="34" charset="-122"/>
              <a:cs typeface="+mn-cs"/>
            </a:endParaRPr>
          </a:p>
          <a:p>
            <a:pPr marL="0" marR="0" lvl="0" indent="0" algn="ctr" defTabSz="1219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就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15774" y="762000"/>
            <a:ext cx="496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爱上学习的方法 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50800" dist="38100" dir="5400000" algn="t" rotWithShape="0">
                  <a:srgbClr val="E5ECFF"/>
                </a:outerShdw>
              </a:effectLst>
              <a:uLnTx/>
              <a:uFillTx/>
              <a:latin typeface="汉仪雅酷黑 85W" panose="020B0904020202020204" pitchFamily="34" charset="-122"/>
              <a:ea typeface="汉仪雅酷黑 85W" panose="020B0904020202020204" pitchFamily="34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48800" y="2541204"/>
            <a:ext cx="1240835" cy="297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accel="30000" decel="7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h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to="0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w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397000" y="2260601"/>
            <a:ext cx="5994400" cy="3251200"/>
            <a:chOff x="632992" y="1657350"/>
            <a:chExt cx="4495800" cy="2438400"/>
          </a:xfrm>
        </p:grpSpPr>
        <p:sp>
          <p:nvSpPr>
            <p:cNvPr id="12" name="圆角矩形 11"/>
            <p:cNvSpPr/>
            <p:nvPr/>
          </p:nvSpPr>
          <p:spPr>
            <a:xfrm>
              <a:off x="632992" y="1657350"/>
              <a:ext cx="4495800" cy="2438400"/>
            </a:xfrm>
            <a:prstGeom prst="roundRect">
              <a:avLst>
                <a:gd name="adj" fmla="val 356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汉仪中黑 简" panose="00020600040101010101" pitchFamily="18" charset="-122"/>
                <a:cs typeface="+mn-cs"/>
              </a:endParaRPr>
            </a:p>
          </p:txBody>
        </p:sp>
        <p:sp>
          <p:nvSpPr>
            <p:cNvPr id="11" name="TextBox 3"/>
            <p:cNvSpPr txBox="1"/>
            <p:nvPr/>
          </p:nvSpPr>
          <p:spPr>
            <a:xfrm>
              <a:off x="785391" y="1885950"/>
              <a:ext cx="4176292" cy="1881621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1219200" rtl="0" eaLnBrk="1" fontAlgn="auto" latinLnBrk="0" hangingPunct="1">
                <a:lnSpc>
                  <a:spcPct val="15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成功证明</a:t>
              </a:r>
              <a:endPara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endParaRPr>
            </a:p>
            <a:p>
              <a:pPr marL="0" marR="0" lvl="0" indent="0" algn="l" defTabSz="1219200" rtl="0" eaLnBrk="1" fontAlgn="auto" latinLnBrk="0" hangingPunct="1">
                <a:lnSpc>
                  <a:spcPct val="15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兹证明：小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x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同学已在 承诺按时起床 方面获得成功，特此证明并表示祝贺。</a:t>
              </a:r>
              <a:endPara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  <a:p>
              <a:pPr marL="0" marR="0" lvl="0" indent="0" algn="ctr" defTabSz="1219200" rtl="0" eaLnBrk="1" fontAlgn="auto" latinLnBrk="0" hangingPunct="1">
                <a:lnSpc>
                  <a:spcPts val="25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                                     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家长签名</a:t>
              </a:r>
              <a:endPara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  <a:p>
              <a:pPr marL="0" marR="0" lvl="0" indent="0" algn="ctr" defTabSz="1219200" rtl="0" eaLnBrk="1" fontAlgn="auto" latinLnBrk="0" hangingPunct="1">
                <a:lnSpc>
                  <a:spcPts val="25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                                          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年   月 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  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 日</a:t>
              </a:r>
              <a:endPara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3615774" y="762000"/>
            <a:ext cx="496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爱上学习的方法 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50800" dist="38100" dir="5400000" algn="t" rotWithShape="0">
                  <a:srgbClr val="E5ECFF"/>
                </a:outerShdw>
              </a:effectLst>
              <a:uLnTx/>
              <a:uFillTx/>
              <a:latin typeface="汉仪雅酷黑 85W" panose="020B0904020202020204" pitchFamily="34" charset="-122"/>
              <a:ea typeface="汉仪雅酷黑 85W" panose="020B0904020202020204" pitchFamily="34" charset="-122"/>
              <a:cs typeface="+mn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91869" y="2844287"/>
            <a:ext cx="2458681" cy="245622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accel="30000" decel="7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h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to="0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w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422400" y="2260601"/>
            <a:ext cx="5994400" cy="3251200"/>
            <a:chOff x="914400" y="1657350"/>
            <a:chExt cx="4495800" cy="2438400"/>
          </a:xfrm>
        </p:grpSpPr>
        <p:sp>
          <p:nvSpPr>
            <p:cNvPr id="6" name="稻壳鸭鸭 5"/>
            <p:cNvSpPr/>
            <p:nvPr/>
          </p:nvSpPr>
          <p:spPr>
            <a:xfrm>
              <a:off x="914400" y="1657350"/>
              <a:ext cx="4495800" cy="2438400"/>
            </a:xfrm>
            <a:prstGeom prst="roundRect">
              <a:avLst>
                <a:gd name="adj" fmla="val 3569"/>
              </a:avLst>
            </a:prstGeom>
            <a:solidFill>
              <a:schemeClr val="l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汉仪中黑 简" panose="00020600040101010101" pitchFamily="18" charset="-122"/>
                <a:cs typeface="+mn-cs"/>
              </a:endParaRPr>
            </a:p>
          </p:txBody>
        </p:sp>
        <p:sp>
          <p:nvSpPr>
            <p:cNvPr id="5" name="TextBox 3"/>
            <p:cNvSpPr txBox="1"/>
            <p:nvPr/>
          </p:nvSpPr>
          <p:spPr>
            <a:xfrm>
              <a:off x="990600" y="1885950"/>
              <a:ext cx="4343400" cy="2051331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1219200" rtl="0" eaLnBrk="1" fontAlgn="auto" latinLnBrk="0" hangingPunct="1">
                <a:lnSpc>
                  <a:spcPct val="15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推荐表扬</a:t>
              </a:r>
              <a:endPara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endParaRPr>
            </a:p>
            <a:p>
              <a:pPr marL="0" marR="0" lvl="0" indent="0" algn="l" defTabSz="1219200" rtl="0" eaLnBrk="1" fontAlgn="auto" latinLnBrk="0" hangingPunct="1">
                <a:lnSpc>
                  <a:spcPct val="15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谢老师：</a:t>
              </a:r>
              <a:endParaRPr kumimoji="0" lang="en-US" altLang="zh-CN" sz="1865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  <a:p>
              <a:pPr marL="0" marR="0" lvl="0" indent="0" algn="l" defTabSz="1219200" rtl="0" eaLnBrk="1" fontAlgn="auto" latinLnBrk="0" hangingPunct="1">
                <a:lnSpc>
                  <a:spcPct val="15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      小</a:t>
              </a:r>
              <a:r>
                <a:rPr kumimoji="0" lang="en-US" altLang="zh-CN" sz="1865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X</a:t>
              </a:r>
              <a:r>
                <a:rPr kumimoji="0" lang="zh-CN" altLang="en-US" sz="1865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同学本周在家能按时完成作业，他的进步离不开您的关心与鼓励，我想与您分享他的进步。</a:t>
              </a:r>
            </a:p>
            <a:p>
              <a:pPr marL="0" marR="0" lvl="0" indent="0" algn="l" defTabSz="1219200" rtl="0" eaLnBrk="1" fontAlgn="auto" latinLnBrk="0" hangingPunct="1">
                <a:lnSpc>
                  <a:spcPct val="15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                                  家长签名         年    月   日 </a:t>
              </a: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3615774" y="710625"/>
            <a:ext cx="496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爱上学习的方法 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50800" dist="38100" dir="5400000" algn="t" rotWithShape="0">
                  <a:srgbClr val="E5ECFF"/>
                </a:outerShdw>
              </a:effectLst>
              <a:uLnTx/>
              <a:uFillTx/>
              <a:latin typeface="汉仪雅酷黑 85W" panose="020B0904020202020204" pitchFamily="34" charset="-122"/>
              <a:ea typeface="汉仪雅酷黑 85W" panose="020B0904020202020204" pitchFamily="34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91869" y="2844287"/>
            <a:ext cx="2458681" cy="245622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accel="30000" decel="7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h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to="0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w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422400" y="2404272"/>
          <a:ext cx="9245599" cy="3615528"/>
        </p:xfrm>
        <a:graphic>
          <a:graphicData uri="http://schemas.openxmlformats.org/drawingml/2006/table">
            <a:tbl>
              <a:tblPr/>
              <a:tblGrid>
                <a:gridCol w="765129"/>
                <a:gridCol w="3909597"/>
                <a:gridCol w="4570873"/>
              </a:tblGrid>
              <a:tr h="838200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雅酷黑 85W" panose="020B0904020202020204" pitchFamily="34" charset="-122"/>
                          <a:ea typeface="汉仪雅酷黑 85W" panose="020B0904020202020204" pitchFamily="34" charset="-122"/>
                        </a:rPr>
                        <a:t>成功日记</a:t>
                      </a: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雅酷黑 85W" panose="020B0904020202020204" pitchFamily="34" charset="-122"/>
                        <a:ea typeface="汉仪雅酷黑 85W" panose="020B0904020202020204" pitchFamily="34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680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  <a:ea typeface="汉仪中黑 简" panose="00020600040101010101" pitchFamily="18" charset="-122"/>
                        </a:rPr>
                        <a:t>日期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  <a:ea typeface="汉仪中黑 简" panose="00020600040101010101" pitchFamily="18" charset="-122"/>
                        </a:rPr>
                        <a:t>我有进步的方面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  <a:ea typeface="汉仪中黑 简" panose="00020600040101010101" pitchFamily="18" charset="-122"/>
                        </a:rPr>
                        <a:t>我是这样做到的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  <a:endParaRPr kumimoji="0" lang="zh-CN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  <a:endParaRPr kumimoji="0" lang="zh-CN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  <a:endParaRPr kumimoji="0" lang="zh-CN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  <a:endParaRPr kumimoji="0" lang="zh-CN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  <a:endParaRPr kumimoji="0" lang="zh-CN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  <a:endParaRPr kumimoji="0" lang="zh-CN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1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  <a:endParaRPr kumimoji="0" lang="zh-CN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  <a:endParaRPr kumimoji="0" lang="zh-CN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10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汉仪中黑 简" panose="00020600040101010101" pitchFamily="18" charset="-122"/>
                        </a:rPr>
                        <a:t>　</a:t>
                      </a:r>
                      <a:endParaRPr kumimoji="0" lang="zh-CN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汉仪中黑 简" panose="00020600040101010101" pitchFamily="18" charset="-122"/>
                        <a:ea typeface="汉仪中黑 简" panose="00020600040101010101" pitchFamily="18" charset="-122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3615774" y="710625"/>
            <a:ext cx="496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爱上学习的方法 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50800" dist="38100" dir="5400000" algn="t" rotWithShape="0">
                  <a:srgbClr val="E5ECFF"/>
                </a:outerShdw>
              </a:effectLst>
              <a:uLnTx/>
              <a:uFillTx/>
              <a:latin typeface="汉仪雅酷黑 85W" panose="020B0904020202020204" pitchFamily="34" charset="-122"/>
              <a:ea typeface="汉仪雅酷黑 85W" panose="020B0904020202020204" pitchFamily="34" charset="-122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accel="30000" decel="7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h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to="0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w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676400" y="2057400"/>
            <a:ext cx="8102375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感谢您的聆听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2667000" y="3228975"/>
            <a:ext cx="6143625" cy="885825"/>
            <a:chOff x="3390900" y="3268744"/>
            <a:chExt cx="6143625" cy="885825"/>
          </a:xfrm>
        </p:grpSpPr>
        <p:sp>
          <p:nvSpPr>
            <p:cNvPr id="22" name="椭圆 21"/>
            <p:cNvSpPr/>
            <p:nvPr/>
          </p:nvSpPr>
          <p:spPr>
            <a:xfrm>
              <a:off x="4362450" y="3268744"/>
              <a:ext cx="885825" cy="885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000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爱</a:t>
              </a:r>
            </a:p>
          </p:txBody>
        </p:sp>
        <p:sp>
          <p:nvSpPr>
            <p:cNvPr id="23" name="椭圆 22"/>
            <p:cNvSpPr/>
            <p:nvPr/>
          </p:nvSpPr>
          <p:spPr>
            <a:xfrm>
              <a:off x="6019800" y="3268744"/>
              <a:ext cx="885825" cy="885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000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学</a:t>
              </a:r>
            </a:p>
          </p:txBody>
        </p:sp>
        <p:sp>
          <p:nvSpPr>
            <p:cNvPr id="24" name="椭圆 23"/>
            <p:cNvSpPr/>
            <p:nvPr/>
          </p:nvSpPr>
          <p:spPr>
            <a:xfrm>
              <a:off x="7677150" y="3268744"/>
              <a:ext cx="885825" cy="885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000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习</a:t>
              </a:r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3390900" y="3711656"/>
              <a:ext cx="85725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8677275" y="3711656"/>
              <a:ext cx="85725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5362575" y="3711656"/>
              <a:ext cx="54292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7019925" y="3711656"/>
              <a:ext cx="54292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658600" y="124968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576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3429000" y="2313023"/>
            <a:ext cx="1683046" cy="1683000"/>
            <a:chOff x="2463652" y="2533650"/>
            <a:chExt cx="1683046" cy="1683000"/>
          </a:xfrm>
        </p:grpSpPr>
        <p:sp>
          <p:nvSpPr>
            <p:cNvPr id="18" name="椭圆 17"/>
            <p:cNvSpPr/>
            <p:nvPr userDrawn="1"/>
          </p:nvSpPr>
          <p:spPr>
            <a:xfrm>
              <a:off x="2909888" y="2533650"/>
              <a:ext cx="752475" cy="7524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阿里巴巴普惠体 B" panose="00020600040101010101" pitchFamily="18" charset="-122"/>
                </a:rPr>
                <a:t>1</a:t>
              </a: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阿里巴巴普惠体 B" panose="00020600040101010101" pitchFamily="18" charset="-122"/>
                </a:rPr>
                <a:t> 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463652" y="3477986"/>
              <a:ext cx="1683046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阿里巴巴普惠体 B" panose="00020600040101010101" pitchFamily="18" charset="-122"/>
                  <a:sym typeface="字魂160号-檀宋" panose="00000500000000000000" pitchFamily="2" charset="-122"/>
                </a:rPr>
                <a:t>孩子厌学</a:t>
              </a:r>
            </a:p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阿里巴巴普惠体 B" panose="00020600040101010101" pitchFamily="18" charset="-122"/>
                  <a:sym typeface="字魂160号-檀宋" panose="00000500000000000000" pitchFamily="2" charset="-122"/>
                </a:rPr>
                <a:t>的原因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477000" y="2313023"/>
            <a:ext cx="1683046" cy="1683000"/>
            <a:chOff x="4345615" y="2533650"/>
            <a:chExt cx="1683046" cy="1683000"/>
          </a:xfrm>
        </p:grpSpPr>
        <p:sp>
          <p:nvSpPr>
            <p:cNvPr id="22" name="椭圆 21"/>
            <p:cNvSpPr/>
            <p:nvPr/>
          </p:nvSpPr>
          <p:spPr>
            <a:xfrm>
              <a:off x="4791851" y="2533650"/>
              <a:ext cx="752475" cy="7524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阿里巴巴普惠体 B" panose="00020600040101010101" pitchFamily="18" charset="-122"/>
                </a:rPr>
                <a:t>2</a:t>
              </a:r>
              <a:endPara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345615" y="3477986"/>
              <a:ext cx="1683046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阿里巴巴普惠体 B" panose="00020600040101010101" pitchFamily="18" charset="-122"/>
                  <a:sym typeface="字魂160号-檀宋" panose="00000500000000000000" pitchFamily="2" charset="-122"/>
                </a:rPr>
                <a:t>爱上学习</a:t>
              </a:r>
            </a:p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阿里巴巴普惠体 B" panose="00020600040101010101" pitchFamily="18" charset="-122"/>
                  <a:sym typeface="字魂160号-檀宋" panose="00000500000000000000" pitchFamily="2" charset="-122"/>
                </a:rPr>
                <a:t>的方法</a:t>
              </a:r>
            </a:p>
          </p:txBody>
        </p:sp>
      </p:grpSp>
      <p:cxnSp>
        <p:nvCxnSpPr>
          <p:cNvPr id="25" name="直接连接符 24"/>
          <p:cNvCxnSpPr/>
          <p:nvPr/>
        </p:nvCxnSpPr>
        <p:spPr>
          <a:xfrm flipH="1">
            <a:off x="5724762" y="2914257"/>
            <a:ext cx="0" cy="83268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4922952" y="961193"/>
            <a:ext cx="1603621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dist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dist="38100" dir="2700000" algn="tl">
                    <a:srgbClr val="515391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目录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464762" y="1673423"/>
            <a:ext cx="25200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dist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CATALOG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252404" y="5859262"/>
            <a:ext cx="14723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849CD3"/>
                </a:solidFill>
              </a:rPr>
              <a:t>https://www.ypppt.com/</a:t>
            </a:r>
            <a:endParaRPr lang="zh-CN" altLang="en-US" sz="900" dirty="0">
              <a:solidFill>
                <a:srgbClr val="849CD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828800" y="1219200"/>
            <a:ext cx="7721600" cy="2507397"/>
            <a:chOff x="1828800" y="1219200"/>
            <a:chExt cx="7721600" cy="2507397"/>
          </a:xfrm>
        </p:grpSpPr>
        <p:sp>
          <p:nvSpPr>
            <p:cNvPr id="15" name="文本框 14"/>
            <p:cNvSpPr txBox="1"/>
            <p:nvPr userDrawn="1"/>
          </p:nvSpPr>
          <p:spPr>
            <a:xfrm>
              <a:off x="1828800" y="2895600"/>
              <a:ext cx="7721600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5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dist="12700" dir="2700000" algn="tl">
                      <a:srgbClr val="000000"/>
                    </a:outerShdw>
                  </a:effectLst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孩子厌学的原因</a:t>
              </a:r>
            </a:p>
          </p:txBody>
        </p:sp>
        <p:grpSp>
          <p:nvGrpSpPr>
            <p:cNvPr id="20" name="组合 19"/>
            <p:cNvGrpSpPr/>
            <p:nvPr userDrawn="1"/>
          </p:nvGrpSpPr>
          <p:grpSpPr>
            <a:xfrm>
              <a:off x="2819400" y="1219200"/>
              <a:ext cx="5856514" cy="1477328"/>
              <a:chOff x="3167743" y="552883"/>
              <a:chExt cx="5856514" cy="1477328"/>
            </a:xfrm>
          </p:grpSpPr>
          <p:sp>
            <p:nvSpPr>
              <p:cNvPr id="21" name="文本框 20"/>
              <p:cNvSpPr txBox="1"/>
              <p:nvPr/>
            </p:nvSpPr>
            <p:spPr>
              <a:xfrm>
                <a:off x="3167743" y="552883"/>
                <a:ext cx="5856514" cy="13542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12192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8800" b="0" i="0" u="none" strike="noStrike" kern="1200" cap="none" spc="0" normalizeH="0" baseline="0" noProof="0">
                    <a:ln>
                      <a:noFill/>
                    </a:ln>
                    <a:gradFill>
                      <a:gsLst>
                        <a:gs pos="51000">
                          <a:srgbClr val="FFFFFF"/>
                        </a:gs>
                        <a:gs pos="75000">
                          <a:srgbClr val="FFFFFF">
                            <a:alpha val="0"/>
                          </a:srgbClr>
                        </a:gs>
                      </a:gsLst>
                      <a:lin ang="5400000" scaled="1"/>
                    </a:gradFill>
                    <a:effectLst/>
                    <a:uLnTx/>
                    <a:uFillTx/>
                    <a:latin typeface="汉仪雅酷黑 85W" panose="020B0904020202020204" pitchFamily="34" charset="-122"/>
                    <a:ea typeface="汉仪雅酷黑 85W" panose="020B0904020202020204" pitchFamily="34" charset="-122"/>
                    <a:cs typeface="+mn-cs"/>
                  </a:rPr>
                  <a:t>- 01 -</a:t>
                </a:r>
                <a:endParaRPr kumimoji="0" lang="zh-CN" altLang="en-US" sz="8800" b="0" i="0" u="none" strike="noStrike" kern="1200" cap="none" spc="0" normalizeH="0" baseline="0" noProof="0">
                  <a:ln>
                    <a:noFill/>
                  </a:ln>
                  <a:gradFill>
                    <a:gsLst>
                      <a:gs pos="51000">
                        <a:srgbClr val="FFFFFF"/>
                      </a:gs>
                      <a:gs pos="75000">
                        <a:srgbClr val="FFFFFF">
                          <a:alpha val="0"/>
                        </a:srgbClr>
                      </a:gs>
                    </a:gsLst>
                    <a:lin ang="5400000" scaled="1"/>
                  </a:gra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endParaRPr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5059680" y="1660879"/>
                <a:ext cx="20726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dist" defTabSz="12192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汉仪雅酷黑 85W" panose="020B0904020202020204" pitchFamily="34" charset="-122"/>
                    <a:ea typeface="汉仪雅酷黑 85W" panose="020B0904020202020204" pitchFamily="34" charset="-122"/>
                    <a:cs typeface="+mn-cs"/>
                  </a:rPr>
                  <a:t>PART</a:t>
                </a: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/>
          <p:cNvGrpSpPr/>
          <p:nvPr/>
        </p:nvGrpSpPr>
        <p:grpSpPr>
          <a:xfrm>
            <a:off x="1546213" y="2819304"/>
            <a:ext cx="2619388" cy="2616248"/>
            <a:chOff x="1143000" y="1924014"/>
            <a:chExt cx="1964541" cy="1962186"/>
          </a:xfrm>
        </p:grpSpPr>
        <p:sp>
          <p:nvSpPr>
            <p:cNvPr id="30" name="圆角矩形 29"/>
            <p:cNvSpPr/>
            <p:nvPr/>
          </p:nvSpPr>
          <p:spPr>
            <a:xfrm>
              <a:off x="1143000" y="1924014"/>
              <a:ext cx="1964541" cy="1962186"/>
            </a:xfrm>
            <a:prstGeom prst="roundRect">
              <a:avLst>
                <a:gd name="adj" fmla="val 702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Calibri"/>
                <a:ea typeface="汉仪中黑 简" panose="00020600040101010101" pitchFamily="18" charset="-122"/>
                <a:cs typeface="+mn-cs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359311" y="2343150"/>
              <a:ext cx="1531918" cy="1000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102235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ea"/>
                </a:rPr>
                <a:t>身体、情绪、兴趣、能力 、天性、被冤枉。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026401" y="2819304"/>
            <a:ext cx="2619388" cy="2616248"/>
            <a:chOff x="1143000" y="1924014"/>
            <a:chExt cx="1964541" cy="2095536"/>
          </a:xfrm>
        </p:grpSpPr>
        <p:sp>
          <p:nvSpPr>
            <p:cNvPr id="33" name="圆角矩形 32"/>
            <p:cNvSpPr/>
            <p:nvPr/>
          </p:nvSpPr>
          <p:spPr>
            <a:xfrm>
              <a:off x="1143000" y="1924014"/>
              <a:ext cx="1964541" cy="2095536"/>
            </a:xfrm>
            <a:prstGeom prst="roundRect">
              <a:avLst>
                <a:gd name="adj" fmla="val 702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Calibri"/>
                <a:ea typeface="汉仪中黑 简" panose="00020600040101010101" pitchFamily="18" charset="-122"/>
                <a:cs typeface="+mn-cs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439882" y="2343150"/>
              <a:ext cx="1531918" cy="10710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102235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ea"/>
                </a:rPr>
                <a:t>要求严厉、抱怨指责、额外负担、榜样、环境。 </a:t>
              </a:r>
            </a:p>
          </p:txBody>
        </p:sp>
      </p:grpSp>
      <p:sp>
        <p:nvSpPr>
          <p:cNvPr id="34" name="矩形 33"/>
          <p:cNvSpPr/>
          <p:nvPr/>
        </p:nvSpPr>
        <p:spPr>
          <a:xfrm>
            <a:off x="4495544" y="2565352"/>
            <a:ext cx="3327657" cy="605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80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厌学的原因</a:t>
            </a:r>
            <a:endParaRPr kumimoji="0" lang="en-US" altLang="zh-CN" sz="2800" b="1" i="0" u="none" strike="noStrike" kern="1200" cap="none" spc="8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汉仪雅酷黑 85W" panose="020B0904020202020204" pitchFamily="34" charset="-122"/>
              <a:ea typeface="汉仪雅酷黑 85W" panose="020B0904020202020204" pitchFamily="34" charset="-122"/>
              <a:cs typeface="+mn-cs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15774" y="762000"/>
            <a:ext cx="496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孩子厌学的原因 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1076" y="3342590"/>
            <a:ext cx="1289849" cy="209296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accel="30000" decel="7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h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to="0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w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圆角矩形 17"/>
          <p:cNvSpPr/>
          <p:nvPr/>
        </p:nvSpPr>
        <p:spPr>
          <a:xfrm>
            <a:off x="1117600" y="2229465"/>
            <a:ext cx="3442984" cy="13406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汉仪中黑 简" panose="00020600040101010101" pitchFamily="18" charset="-122"/>
              <a:cs typeface="+mn-cs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1117600" y="4198927"/>
            <a:ext cx="3442984" cy="13406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汉仪中黑 简" panose="00020600040101010101" pitchFamily="18" charset="-122"/>
              <a:cs typeface="+mn-cs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7529816" y="2229465"/>
            <a:ext cx="3442984" cy="13406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汉仪中黑 简" panose="00020600040101010101" pitchFamily="18" charset="-122"/>
              <a:cs typeface="+mn-cs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7529816" y="4198927"/>
            <a:ext cx="3442984" cy="13406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汉仪中黑 简" panose="00020600040101010101" pitchFamily="18" charset="-122"/>
              <a:cs typeface="+mn-cs"/>
            </a:endParaRPr>
          </a:p>
        </p:txBody>
      </p:sp>
      <p:sp>
        <p:nvSpPr>
          <p:cNvPr id="14" name="Text Placeholder 11"/>
          <p:cNvSpPr txBox="1"/>
          <p:nvPr/>
        </p:nvSpPr>
        <p:spPr>
          <a:xfrm>
            <a:off x="1399092" y="2456501"/>
            <a:ext cx="2880000" cy="11135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65" b="0" i="0" u="none" strike="noStrike" kern="1200" cap="none" spc="0" normalizeH="0" baseline="0" noProof="0" dirty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ea"/>
                <a:sym typeface="Arial" panose="020B0604020202020204" pitchFamily="34" charset="0"/>
              </a:rPr>
              <a:t>难度大、负担重、关系差 、单调枯燥、方法欠妥。 </a:t>
            </a:r>
          </a:p>
        </p:txBody>
      </p:sp>
      <p:sp>
        <p:nvSpPr>
          <p:cNvPr id="15" name="Text Placeholder 11"/>
          <p:cNvSpPr txBox="1"/>
          <p:nvPr/>
        </p:nvSpPr>
        <p:spPr>
          <a:xfrm>
            <a:off x="1399092" y="4425963"/>
            <a:ext cx="2880000" cy="11135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65" b="0" i="0" u="none" strike="noStrike" kern="1200" cap="none" spc="0" normalizeH="0" baseline="0" noProof="0" dirty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ea"/>
                <a:sym typeface="Arial" panose="020B0604020202020204" pitchFamily="34" charset="0"/>
              </a:rPr>
              <a:t>已经听懂了，完全听不懂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65" b="0" i="0" u="none" strike="noStrike" kern="1200" cap="none" spc="0" normalizeH="0" baseline="0" noProof="0" dirty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ea"/>
                <a:sym typeface="Arial" panose="020B0604020202020204" pitchFamily="34" charset="0"/>
              </a:rPr>
              <a:t>情绪、身体不佳</a:t>
            </a:r>
          </a:p>
        </p:txBody>
      </p:sp>
      <p:sp>
        <p:nvSpPr>
          <p:cNvPr id="16" name="Text Placeholder 11"/>
          <p:cNvSpPr txBox="1"/>
          <p:nvPr/>
        </p:nvSpPr>
        <p:spPr>
          <a:xfrm>
            <a:off x="7811308" y="2456501"/>
            <a:ext cx="2880000" cy="11135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65" b="0" i="0" u="none" strike="noStrike" kern="1200" cap="none" spc="0" normalizeH="0" baseline="0" noProof="0" dirty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ea"/>
                <a:sym typeface="Arial" panose="020B0604020202020204" pitchFamily="34" charset="0"/>
              </a:rPr>
              <a:t>环境影响，感觉知识无趣，不喜欢该学科</a:t>
            </a:r>
          </a:p>
        </p:txBody>
      </p:sp>
      <p:sp>
        <p:nvSpPr>
          <p:cNvPr id="17" name="Text Placeholder 11"/>
          <p:cNvSpPr txBox="1"/>
          <p:nvPr/>
        </p:nvSpPr>
        <p:spPr>
          <a:xfrm>
            <a:off x="7811308" y="4425963"/>
            <a:ext cx="2880000" cy="11135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65" b="0" i="0" u="none" strike="noStrike" kern="1200" cap="none" spc="0" normalizeH="0" baseline="0" noProof="0" dirty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ea"/>
                <a:sym typeface="Arial" panose="020B0604020202020204" pitchFamily="34" charset="0"/>
              </a:rPr>
              <a:t>不喜欢该老师，有注意力缺陷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615774" y="762000"/>
            <a:ext cx="496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孩子厌学的原因 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2567" y="2819400"/>
            <a:ext cx="1226867" cy="258585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accel="30000" decel="7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h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to="0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w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14" grpId="0"/>
      <p:bldP spid="15" grpId="0"/>
      <p:bldP spid="16" grpId="0"/>
      <p:bldP spid="17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/>
          <p:cNvGrpSpPr/>
          <p:nvPr/>
        </p:nvGrpSpPr>
        <p:grpSpPr>
          <a:xfrm>
            <a:off x="1614682" y="2413001"/>
            <a:ext cx="2619388" cy="3048000"/>
            <a:chOff x="1143000" y="1733550"/>
            <a:chExt cx="1964541" cy="2286000"/>
          </a:xfrm>
        </p:grpSpPr>
        <p:sp>
          <p:nvSpPr>
            <p:cNvPr id="31" name="圆角矩形 30"/>
            <p:cNvSpPr/>
            <p:nvPr/>
          </p:nvSpPr>
          <p:spPr>
            <a:xfrm>
              <a:off x="1143000" y="1733550"/>
              <a:ext cx="1964541" cy="2286000"/>
            </a:xfrm>
            <a:prstGeom prst="roundRect">
              <a:avLst>
                <a:gd name="adj" fmla="val 702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Calibri"/>
                <a:ea typeface="汉仪中黑 简" panose="00020600040101010101" pitchFamily="18" charset="-122"/>
                <a:cs typeface="+mn-cs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1359312" y="2174310"/>
              <a:ext cx="1531918" cy="13242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102235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ea"/>
                </a:rPr>
                <a:t>已经听懂了</a:t>
              </a:r>
            </a:p>
            <a:p>
              <a:pPr marL="0" marR="0" lvl="0" indent="0" algn="ctr" defTabSz="102235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ea"/>
                </a:rPr>
                <a:t>完全听不懂</a:t>
              </a:r>
            </a:p>
            <a:p>
              <a:pPr marL="0" marR="0" lvl="0" indent="0" algn="ctr" defTabSz="102235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ea"/>
                </a:rPr>
                <a:t>情绪、身体不佳</a:t>
              </a:r>
            </a:p>
            <a:p>
              <a:pPr marL="0" marR="0" lvl="0" indent="0" algn="ctr" defTabSz="102235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 dirty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ea"/>
                </a:rPr>
                <a:t>环境影响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4662682" y="2413000"/>
            <a:ext cx="2619388" cy="3048000"/>
            <a:chOff x="1143000" y="1733550"/>
            <a:chExt cx="1964541" cy="2286000"/>
          </a:xfrm>
        </p:grpSpPr>
        <p:sp>
          <p:nvSpPr>
            <p:cNvPr id="34" name="圆角矩形 33"/>
            <p:cNvSpPr/>
            <p:nvPr/>
          </p:nvSpPr>
          <p:spPr>
            <a:xfrm>
              <a:off x="1143000" y="1733550"/>
              <a:ext cx="1964541" cy="2286000"/>
            </a:xfrm>
            <a:prstGeom prst="roundRect">
              <a:avLst>
                <a:gd name="adj" fmla="val 702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Calibri"/>
                <a:ea typeface="汉仪中黑 简" panose="00020600040101010101" pitchFamily="18" charset="-122"/>
                <a:cs typeface="+mn-cs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1371600" y="2177355"/>
              <a:ext cx="1455989" cy="13242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102235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ea"/>
                </a:rPr>
                <a:t>感觉知识无趣</a:t>
              </a:r>
            </a:p>
            <a:p>
              <a:pPr marL="0" marR="0" lvl="0" indent="0" algn="ctr" defTabSz="102235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ea"/>
                </a:rPr>
                <a:t>不喜欢该学科</a:t>
              </a:r>
            </a:p>
            <a:p>
              <a:pPr marL="0" marR="0" lvl="0" indent="0" algn="ctr" defTabSz="102235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ea"/>
                </a:rPr>
                <a:t>不喜欢该老师</a:t>
              </a:r>
            </a:p>
            <a:p>
              <a:pPr marL="0" marR="0" lvl="0" indent="0" algn="ctr" defTabSz="102235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65" b="0" i="0" u="none" strike="noStrike" kern="1200" cap="none" spc="0" normalizeH="0" baseline="0" noProof="0">
                  <a:ln>
                    <a:noFill/>
                  </a:ln>
                  <a:solidFill>
                    <a:srgbClr val="257269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ea"/>
                </a:rPr>
                <a:t>有注意力缺陷</a:t>
              </a:r>
            </a:p>
          </p:txBody>
        </p:sp>
      </p:grpSp>
      <p:sp>
        <p:nvSpPr>
          <p:cNvPr id="35" name="矩形 34"/>
          <p:cNvSpPr/>
          <p:nvPr/>
        </p:nvSpPr>
        <p:spPr>
          <a:xfrm>
            <a:off x="7824227" y="2494301"/>
            <a:ext cx="3001381" cy="605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80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厌学的原因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0" y="6750278"/>
            <a:ext cx="360000" cy="107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00">
                <a:noFill/>
                <a:latin typeface="汉仪中黑 简" panose="00020600040101010101" pitchFamily="18" charset="-122"/>
                <a:ea typeface="汉仪中黑 简" panose="00020600040101010101" pitchFamily="18" charset="-122"/>
              </a:rPr>
              <a:t>docerID:327037375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615774" y="762000"/>
            <a:ext cx="496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孩子厌学的原因 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90003" y="3429000"/>
            <a:ext cx="1669827" cy="186711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accel="30000" decel="7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h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to="0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w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4673600" y="2505541"/>
            <a:ext cx="6604000" cy="1765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2235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65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ea"/>
              </a:rPr>
              <a:t>注意分散，没有兴趣，任务太难，家长影响，额外负担，个性特征，身体原因，所谓安全感，就是人在学习生活中有种稳定的不害怕的感觉。兴趣是人们活动强有力的动机之一，它能调动起人的生命力。</a:t>
            </a:r>
          </a:p>
        </p:txBody>
      </p:sp>
      <p:sp>
        <p:nvSpPr>
          <p:cNvPr id="32" name="圆角矩形 31"/>
          <p:cNvSpPr/>
          <p:nvPr/>
        </p:nvSpPr>
        <p:spPr>
          <a:xfrm>
            <a:off x="4763248" y="4686000"/>
            <a:ext cx="5970496" cy="648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兴趣是人们活动强有力的动机之一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15774" y="762000"/>
            <a:ext cx="496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孩子厌学的原因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0" y="2527442"/>
            <a:ext cx="2405532" cy="280655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accel="30000" decel="7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 decel="10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h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to="0" calcmode="lin" valueType="num"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w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76"/>
          <p:cNvSpPr txBox="1"/>
          <p:nvPr/>
        </p:nvSpPr>
        <p:spPr>
          <a:xfrm>
            <a:off x="1829968" y="2507105"/>
            <a:ext cx="50788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40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感知觉较弱</a:t>
            </a:r>
          </a:p>
        </p:txBody>
      </p:sp>
      <p:sp>
        <p:nvSpPr>
          <p:cNvPr id="30" name="TextBox 76"/>
          <p:cNvSpPr txBox="1"/>
          <p:nvPr/>
        </p:nvSpPr>
        <p:spPr>
          <a:xfrm>
            <a:off x="1829968" y="3272353"/>
            <a:ext cx="50788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40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有阅读障碍</a:t>
            </a:r>
          </a:p>
        </p:txBody>
      </p:sp>
      <p:sp>
        <p:nvSpPr>
          <p:cNvPr id="31" name="TextBox 76"/>
          <p:cNvSpPr txBox="1"/>
          <p:nvPr/>
        </p:nvSpPr>
        <p:spPr>
          <a:xfrm>
            <a:off x="1829968" y="4037601"/>
            <a:ext cx="50788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40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注意力缺陷</a:t>
            </a:r>
          </a:p>
        </p:txBody>
      </p:sp>
      <p:sp>
        <p:nvSpPr>
          <p:cNvPr id="32" name="TextBox 76"/>
          <p:cNvSpPr txBox="1"/>
          <p:nvPr/>
        </p:nvSpPr>
        <p:spPr>
          <a:xfrm>
            <a:off x="1829968" y="4802848"/>
            <a:ext cx="50788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400" normalizeH="0" baseline="0" noProof="0">
                <a:ln>
                  <a:noFill/>
                </a:ln>
                <a:solidFill>
                  <a:srgbClr val="257269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为了赶时间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15774" y="762000"/>
            <a:ext cx="4960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 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孩子厌学的原因 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srgbClr val="E5ECFF"/>
                  </a:outerShdw>
                </a:effectLst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-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7202" y="2610989"/>
            <a:ext cx="1997530" cy="265352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accel="30000" decel="7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h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to="0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*2.1"/>
                                          </p:val>
                                        </p:tav>
                                        <p:tav tm="45000">
                                          <p:val>
                                            <p:strVal val="ppt_w*1.04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828800" y="1219200"/>
            <a:ext cx="7721600" cy="2507397"/>
            <a:chOff x="1828800" y="1219200"/>
            <a:chExt cx="7721600" cy="2507397"/>
          </a:xfrm>
        </p:grpSpPr>
        <p:sp>
          <p:nvSpPr>
            <p:cNvPr id="15" name="文本框 14"/>
            <p:cNvSpPr txBox="1"/>
            <p:nvPr userDrawn="1"/>
          </p:nvSpPr>
          <p:spPr>
            <a:xfrm>
              <a:off x="1828800" y="2895600"/>
              <a:ext cx="7721600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5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dist="12700" dir="2700000" algn="tl">
                      <a:srgbClr val="000000"/>
                    </a:outerShdw>
                  </a:effectLst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爱上学习的方法</a:t>
              </a:r>
            </a:p>
          </p:txBody>
        </p:sp>
        <p:grpSp>
          <p:nvGrpSpPr>
            <p:cNvPr id="20" name="组合 19"/>
            <p:cNvGrpSpPr/>
            <p:nvPr userDrawn="1"/>
          </p:nvGrpSpPr>
          <p:grpSpPr>
            <a:xfrm>
              <a:off x="2819400" y="1219200"/>
              <a:ext cx="5856514" cy="1477328"/>
              <a:chOff x="3167743" y="552883"/>
              <a:chExt cx="5856514" cy="1477328"/>
            </a:xfrm>
          </p:grpSpPr>
          <p:sp>
            <p:nvSpPr>
              <p:cNvPr id="21" name="文本框 20"/>
              <p:cNvSpPr txBox="1"/>
              <p:nvPr/>
            </p:nvSpPr>
            <p:spPr>
              <a:xfrm>
                <a:off x="3167743" y="552883"/>
                <a:ext cx="5856514" cy="13542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12192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8800" b="0" i="0" u="none" strike="noStrike" kern="1200" cap="none" spc="0" normalizeH="0" baseline="0" noProof="0">
                    <a:ln>
                      <a:noFill/>
                    </a:ln>
                    <a:gradFill>
                      <a:gsLst>
                        <a:gs pos="51000">
                          <a:srgbClr val="FFFFFF"/>
                        </a:gs>
                        <a:gs pos="75000">
                          <a:srgbClr val="FFFFFF">
                            <a:alpha val="0"/>
                          </a:srgbClr>
                        </a:gs>
                      </a:gsLst>
                      <a:lin ang="5400000" scaled="1"/>
                    </a:gradFill>
                    <a:effectLst/>
                    <a:uLnTx/>
                    <a:uFillTx/>
                    <a:latin typeface="汉仪雅酷黑 85W" panose="020B0904020202020204" pitchFamily="34" charset="-122"/>
                    <a:ea typeface="汉仪雅酷黑 85W" panose="020B0904020202020204" pitchFamily="34" charset="-122"/>
                    <a:cs typeface="+mn-cs"/>
                  </a:rPr>
                  <a:t>- 02 -</a:t>
                </a:r>
                <a:endParaRPr kumimoji="0" lang="zh-CN" altLang="en-US" sz="8800" b="0" i="0" u="none" strike="noStrike" kern="1200" cap="none" spc="0" normalizeH="0" baseline="0" noProof="0">
                  <a:ln>
                    <a:noFill/>
                  </a:ln>
                  <a:gradFill>
                    <a:gsLst>
                      <a:gs pos="51000">
                        <a:srgbClr val="FFFFFF"/>
                      </a:gs>
                      <a:gs pos="75000">
                        <a:srgbClr val="FFFFFF">
                          <a:alpha val="0"/>
                        </a:srgbClr>
                      </a:gs>
                    </a:gsLst>
                    <a:lin ang="5400000" scaled="1"/>
                  </a:gra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endParaRPr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5059680" y="1660879"/>
                <a:ext cx="20726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dist" defTabSz="12192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汉仪雅酷黑 85W" panose="020B0904020202020204" pitchFamily="34" charset="-122"/>
                    <a:ea typeface="汉仪雅酷黑 85W" panose="020B0904020202020204" pitchFamily="34" charset="-122"/>
                    <a:cs typeface="+mn-cs"/>
                  </a:rPr>
                  <a:t>PART</a:t>
                </a: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endParaRPr>
              </a:p>
            </p:txBody>
          </p:sp>
        </p:grpSp>
      </p:grp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24864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24864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24945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24945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24945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451164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451164;"/>
</p:tagLst>
</file>

<file path=ppt/theme/theme1.xml><?xml version="1.0" encoding="utf-8"?>
<a:theme xmlns:a="http://schemas.openxmlformats.org/drawingml/2006/main" name="第一PPT模板网-WWW.1PPT.COM">
  <a:themeElements>
    <a:clrScheme name="自定义 1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2D00"/>
      </a:accent1>
      <a:accent2>
        <a:srgbClr val="FB8605"/>
      </a:accent2>
      <a:accent3>
        <a:srgbClr val="EA2D00"/>
      </a:accent3>
      <a:accent4>
        <a:srgbClr val="FB8605"/>
      </a:accent4>
      <a:accent5>
        <a:srgbClr val="EA2D00"/>
      </a:accent5>
      <a:accent6>
        <a:srgbClr val="FB8605"/>
      </a:accent6>
      <a:hlink>
        <a:srgbClr val="EA2D00"/>
      </a:hlink>
      <a:folHlink>
        <a:srgbClr val="FB8605"/>
      </a:folHlink>
    </a:clrScheme>
    <a:fontScheme name="自定义 1">
      <a:majorFont>
        <a:latin typeface="Calibri Light"/>
        <a:ea typeface="思源黑体 CN Bold"/>
        <a:cs typeface="Arial"/>
      </a:majorFont>
      <a:minorFont>
        <a:latin typeface="Calibri"/>
        <a:ea typeface="思源黑体 CN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589</Words>
  <Application>Microsoft Office PowerPoint</Application>
  <PresentationFormat>宽屏</PresentationFormat>
  <Paragraphs>109</Paragraphs>
  <Slides>16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Meiryo</vt:lpstr>
      <vt:lpstr>阿里巴巴普惠体 B</vt:lpstr>
      <vt:lpstr>汉仪雅酷黑 85W</vt:lpstr>
      <vt:lpstr>汉仪中黑 简</vt:lpstr>
      <vt:lpstr>思源黑体 CN</vt:lpstr>
      <vt:lpstr>宋体</vt:lpstr>
      <vt:lpstr>微软雅黑</vt:lpstr>
      <vt:lpstr>字魂160号-檀宋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2022-02-08T19:26:41Z</cp:lastPrinted>
  <dcterms:created xsi:type="dcterms:W3CDTF">2022-02-08T19:26:41Z</dcterms:created>
  <dcterms:modified xsi:type="dcterms:W3CDTF">2023-03-14T02:04:39Z</dcterms:modified>
</cp:coreProperties>
</file>