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0"/>
  </p:notesMasterIdLst>
  <p:sldIdLst>
    <p:sldId id="274" r:id="rId4"/>
    <p:sldId id="276" r:id="rId5"/>
    <p:sldId id="277" r:id="rId6"/>
    <p:sldId id="261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273" r:id="rId18"/>
    <p:sldId id="309" r:id="rId19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030">
          <p15:clr>
            <a:srgbClr val="A4A3A4"/>
          </p15:clr>
        </p15:guide>
        <p15:guide id="3" orient="horz" pos="2421">
          <p15:clr>
            <a:srgbClr val="A4A3A4"/>
          </p15:clr>
        </p15:guide>
        <p15:guide id="4" pos="3789">
          <p15:clr>
            <a:srgbClr val="A4A3A4"/>
          </p15:clr>
        </p15:guide>
        <p15:guide id="5" pos="1481">
          <p15:clr>
            <a:srgbClr val="A4A3A4"/>
          </p15:clr>
        </p15:guide>
        <p15:guide id="6" pos="44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D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14" y="114"/>
      </p:cViewPr>
      <p:guideLst>
        <p:guide orient="horz" pos="2160"/>
        <p:guide orient="horz" pos="2030"/>
        <p:guide orient="horz" pos="2421"/>
        <p:guide pos="3789"/>
        <p:guide pos="1481"/>
        <p:guide pos="445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FDF8C-93CD-4484-8094-9517FBDE3B69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78567-4280-4B50-A8DF-3CE3D47F4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9938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78567-4280-4B50-A8DF-3CE3D47F4F3C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737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319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376035" y="381333"/>
            <a:ext cx="11439930" cy="60953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670561" y="950976"/>
            <a:ext cx="10850879" cy="5132832"/>
          </a:xfrm>
          <a:prstGeom prst="rect">
            <a:avLst/>
          </a:prstGeom>
          <a:solidFill>
            <a:schemeClr val="bg1"/>
          </a:solidFill>
          <a:ln w="47625">
            <a:solidFill>
              <a:srgbClr val="92512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: 圆角 10"/>
          <p:cNvSpPr/>
          <p:nvPr userDrawn="1"/>
        </p:nvSpPr>
        <p:spPr>
          <a:xfrm>
            <a:off x="4840224" y="588698"/>
            <a:ext cx="2535936" cy="682752"/>
          </a:xfrm>
          <a:prstGeom prst="roundRect">
            <a:avLst/>
          </a:prstGeom>
          <a:solidFill>
            <a:schemeClr val="bg1"/>
          </a:solidFill>
          <a:ln w="47625">
            <a:solidFill>
              <a:srgbClr val="92512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4840224" y="588697"/>
            <a:ext cx="2628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600" b="1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教学过程</a:t>
            </a:r>
          </a:p>
        </p:txBody>
      </p:sp>
      <p:pic>
        <p:nvPicPr>
          <p:cNvPr id="13" name="图片 12" descr="卡通人物&#10;&#10;描述已自动生成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9931" y="5401559"/>
            <a:ext cx="1745766" cy="1497157"/>
          </a:xfrm>
          <a:prstGeom prst="rect">
            <a:avLst/>
          </a:prstGeom>
        </p:spPr>
      </p:pic>
      <p:pic>
        <p:nvPicPr>
          <p:cNvPr id="14" name="图片 13" descr="卡通人物&#10;&#10;描述已自动生成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46405" y="5401559"/>
            <a:ext cx="1745766" cy="149715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376035" y="381333"/>
            <a:ext cx="11439930" cy="60953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670561" y="950976"/>
            <a:ext cx="10850879" cy="5132832"/>
          </a:xfrm>
          <a:prstGeom prst="rect">
            <a:avLst/>
          </a:prstGeom>
          <a:solidFill>
            <a:schemeClr val="bg1"/>
          </a:solidFill>
          <a:ln w="47625">
            <a:solidFill>
              <a:srgbClr val="92512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: 圆角 10"/>
          <p:cNvSpPr/>
          <p:nvPr userDrawn="1"/>
        </p:nvSpPr>
        <p:spPr>
          <a:xfrm>
            <a:off x="4840224" y="588698"/>
            <a:ext cx="2535936" cy="682752"/>
          </a:xfrm>
          <a:prstGeom prst="roundRect">
            <a:avLst/>
          </a:prstGeom>
          <a:solidFill>
            <a:schemeClr val="bg1"/>
          </a:solidFill>
          <a:ln w="47625">
            <a:solidFill>
              <a:srgbClr val="92512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4840224" y="588697"/>
            <a:ext cx="2628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600" b="1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教学过程</a:t>
            </a:r>
          </a:p>
        </p:txBody>
      </p:sp>
      <p:pic>
        <p:nvPicPr>
          <p:cNvPr id="13" name="图片 12" descr="卡通人物&#10;&#10;描述已自动生成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9931" y="5401559"/>
            <a:ext cx="1745766" cy="1497157"/>
          </a:xfrm>
          <a:prstGeom prst="rect">
            <a:avLst/>
          </a:prstGeom>
        </p:spPr>
      </p:pic>
      <p:pic>
        <p:nvPicPr>
          <p:cNvPr id="14" name="图片 13" descr="卡通人物&#10;&#10;描述已自动生成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46405" y="5401559"/>
            <a:ext cx="1745766" cy="149715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4433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9056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4010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2438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8046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2922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23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5723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877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355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8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54909-62B5-4C65-941E-97994A882F0F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5BFF6-392C-4B89-B8C1-5868C485789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7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56166" y="3222332"/>
            <a:ext cx="9144000" cy="1655762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643030" y="646176"/>
            <a:ext cx="10905940" cy="530828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1280286" y="933513"/>
            <a:ext cx="9696347" cy="4734559"/>
          </a:xfrm>
          <a:prstGeom prst="rect">
            <a:avLst/>
          </a:prstGeom>
          <a:solidFill>
            <a:schemeClr val="bg1"/>
          </a:solidFill>
          <a:ln w="47625">
            <a:solidFill>
              <a:srgbClr val="925124"/>
            </a:solidFill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248177" y="598783"/>
            <a:ext cx="6439123" cy="6249158"/>
          </a:xfrm>
          <a:prstGeom prst="rect">
            <a:avLst/>
          </a:prstGeom>
        </p:spPr>
      </p:pic>
      <p:sp>
        <p:nvSpPr>
          <p:cNvPr id="26" name="矩形 25"/>
          <p:cNvSpPr/>
          <p:nvPr/>
        </p:nvSpPr>
        <p:spPr>
          <a:xfrm>
            <a:off x="5117656" y="2208450"/>
            <a:ext cx="585897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zh-CN" altLang="en-US" sz="6600" b="1" spc="3400" dirty="0">
                <a:solidFill>
                  <a:srgbClr val="925124"/>
                </a:solidFill>
                <a:latin typeface="微软雅黑" pitchFamily="34" charset="-122"/>
                <a:ea typeface="微软雅黑" pitchFamily="34" charset="-122"/>
              </a:rPr>
              <a:t>餐桌礼仪</a:t>
            </a:r>
          </a:p>
        </p:txBody>
      </p:sp>
      <p:sp>
        <p:nvSpPr>
          <p:cNvPr id="12" name="矩形 11"/>
          <p:cNvSpPr/>
          <p:nvPr/>
        </p:nvSpPr>
        <p:spPr>
          <a:xfrm>
            <a:off x="7675400" y="3581856"/>
            <a:ext cx="1159292" cy="407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0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20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pic>
        <p:nvPicPr>
          <p:cNvPr id="4" name="图片 3" descr="图片包含 游戏机, 画, 桌子&#10;&#10;描述已自动生成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595086"/>
            <a:ext cx="12102301" cy="6295103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395997" y="1716097"/>
            <a:ext cx="9605915" cy="40518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0172700" y="1390210"/>
            <a:ext cx="1325891" cy="1302190"/>
          </a:xfrm>
          <a:prstGeom prst="ellipse">
            <a:avLst/>
          </a:prstGeom>
          <a:solidFill>
            <a:srgbClr val="00B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10127522" y="1264325"/>
            <a:ext cx="1406219" cy="1879787"/>
          </a:xfrm>
          <a:prstGeom prst="rect">
            <a:avLst/>
          </a:prstGeom>
          <a:noFill/>
        </p:spPr>
        <p:txBody>
          <a:bodyPr wrap="square" rtlCol="0" anchor="t" anchorCtr="1">
            <a:noAutofit/>
          </a:bodyPr>
          <a:lstStyle>
            <a:defPPr>
              <a:defRPr lang="zh-CN"/>
            </a:defPPr>
            <a:lvl1pPr algn="ctr">
              <a:defRPr sz="7940">
                <a:solidFill>
                  <a:schemeClr val="bg1"/>
                </a:solidFill>
                <a:latin typeface="字魂151号-联盟综艺体" panose="00000500000000000000" pitchFamily="2" charset="-122"/>
                <a:ea typeface="字魂151号-联盟综艺体" panose="00000500000000000000" pitchFamily="2" charset="-122"/>
                <a:cs typeface="全字库正楷体" panose="02010604000101010101" pitchFamily="2" charset="-122"/>
              </a:defRPr>
            </a:lvl1pPr>
          </a:lstStyle>
          <a:p>
            <a:r>
              <a:rPr lang="en-US" altLang="zh-CN">
                <a:latin typeface="+mn-lt"/>
                <a:ea typeface="+mn-ea"/>
                <a:cs typeface="+mn-ea"/>
                <a:sym typeface="+mn-lt"/>
              </a:rPr>
              <a:t>09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5905" y="2773553"/>
            <a:ext cx="4208608" cy="4084447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893071" y="2127222"/>
            <a:ext cx="2628097" cy="706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b="1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思考题</a:t>
            </a:r>
          </a:p>
        </p:txBody>
      </p:sp>
      <p:sp>
        <p:nvSpPr>
          <p:cNvPr id="14" name="矩形 13"/>
          <p:cNvSpPr/>
          <p:nvPr/>
        </p:nvSpPr>
        <p:spPr>
          <a:xfrm>
            <a:off x="1903791" y="3014012"/>
            <a:ext cx="8223731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spc="600">
                <a:latin typeface="微软雅黑" panose="020B0503020204020204" charset="-122"/>
                <a:ea typeface="微软雅黑" panose="020B0503020204020204" charset="-122"/>
              </a:rPr>
              <a:t>刀叉摆放可以传递出什么样的信息呢？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pic>
        <p:nvPicPr>
          <p:cNvPr id="4" name="图片 3" descr="图片包含 游戏机, 画, 桌子&#10;&#10;描述已自动生成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595086"/>
            <a:ext cx="12102301" cy="6295103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395997" y="1716097"/>
            <a:ext cx="9605915" cy="40518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0172700" y="1390210"/>
            <a:ext cx="1325891" cy="1302190"/>
          </a:xfrm>
          <a:prstGeom prst="ellipse">
            <a:avLst/>
          </a:prstGeom>
          <a:solidFill>
            <a:srgbClr val="00B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10127522" y="1264325"/>
            <a:ext cx="1406219" cy="1879787"/>
          </a:xfrm>
          <a:prstGeom prst="rect">
            <a:avLst/>
          </a:prstGeom>
          <a:noFill/>
        </p:spPr>
        <p:txBody>
          <a:bodyPr wrap="square" rtlCol="0" anchor="t" anchorCtr="1">
            <a:noAutofit/>
          </a:bodyPr>
          <a:lstStyle>
            <a:defPPr>
              <a:defRPr lang="zh-CN"/>
            </a:defPPr>
            <a:lvl1pPr algn="ctr">
              <a:defRPr sz="7940">
                <a:solidFill>
                  <a:schemeClr val="bg1"/>
                </a:solidFill>
                <a:latin typeface="字魂151号-联盟综艺体" panose="00000500000000000000" pitchFamily="2" charset="-122"/>
                <a:ea typeface="字魂151号-联盟综艺体" panose="00000500000000000000" pitchFamily="2" charset="-122"/>
                <a:cs typeface="全字库正楷体" panose="02010604000101010101" pitchFamily="2" charset="-122"/>
              </a:defRPr>
            </a:lvl1pPr>
          </a:lstStyle>
          <a:p>
            <a:r>
              <a:rPr lang="en-US" altLang="zh-CN">
                <a:latin typeface="+mn-lt"/>
                <a:ea typeface="+mn-ea"/>
                <a:cs typeface="+mn-ea"/>
                <a:sym typeface="+mn-lt"/>
              </a:rPr>
              <a:t>10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5905" y="2773553"/>
            <a:ext cx="4208608" cy="4084447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903791" y="2159302"/>
            <a:ext cx="8223731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spc="600" dirty="0">
                <a:latin typeface="微软雅黑" panose="020B0503020204020204" charset="-122"/>
                <a:ea typeface="微软雅黑" panose="020B0503020204020204" charset="-122"/>
              </a:rPr>
              <a:t>当你还没有吃完食物想暂时休息一下时，</a:t>
            </a:r>
            <a:r>
              <a:rPr lang="zh-CN" altLang="zh-CN" sz="3200" b="1" spc="600" dirty="0">
                <a:latin typeface="微软雅黑" panose="020B0503020204020204" charset="-122"/>
                <a:ea typeface="微软雅黑" panose="020B0503020204020204" charset="-122"/>
              </a:rPr>
              <a:t>刀叉呈八字型摆放</a:t>
            </a:r>
            <a:r>
              <a:rPr lang="zh-CN" altLang="zh-CN" sz="3200" spc="600" dirty="0">
                <a:latin typeface="微软雅黑" panose="020B0503020204020204" charset="-122"/>
                <a:ea typeface="微软雅黑" panose="020B0503020204020204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zh-CN" sz="3200" spc="600" dirty="0">
                <a:latin typeface="微软雅黑" panose="020B0503020204020204" charset="-122"/>
                <a:ea typeface="微软雅黑" panose="020B0503020204020204" charset="-122"/>
              </a:rPr>
              <a:t>当你吃完食物或者不想吃的时候，</a:t>
            </a:r>
            <a:r>
              <a:rPr lang="zh-CN" altLang="zh-CN" sz="3200" b="1" spc="600" dirty="0">
                <a:latin typeface="微软雅黑" panose="020B0503020204020204" charset="-122"/>
                <a:ea typeface="微软雅黑" panose="020B0503020204020204" charset="-122"/>
              </a:rPr>
              <a:t>刀叉呈四点的形状摆放</a:t>
            </a:r>
            <a:r>
              <a:rPr lang="zh-CN" altLang="zh-CN" sz="3200" spc="600" dirty="0">
                <a:latin typeface="微软雅黑" panose="020B0503020204020204" charset="-122"/>
                <a:ea typeface="微软雅黑" panose="020B0503020204020204" charset="-122"/>
              </a:rPr>
              <a:t>。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pic>
        <p:nvPicPr>
          <p:cNvPr id="4" name="图片 3" descr="图片包含 游戏机, 画, 桌子&#10;&#10;描述已自动生成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595086"/>
            <a:ext cx="12102301" cy="6295103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395997" y="1716097"/>
            <a:ext cx="9605915" cy="40518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0172700" y="1390210"/>
            <a:ext cx="1325891" cy="1302190"/>
          </a:xfrm>
          <a:prstGeom prst="ellipse">
            <a:avLst/>
          </a:prstGeom>
          <a:solidFill>
            <a:srgbClr val="00B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10127522" y="1264325"/>
            <a:ext cx="1406219" cy="1879787"/>
          </a:xfrm>
          <a:prstGeom prst="rect">
            <a:avLst/>
          </a:prstGeom>
          <a:noFill/>
        </p:spPr>
        <p:txBody>
          <a:bodyPr wrap="square" rtlCol="0" anchor="t" anchorCtr="1">
            <a:noAutofit/>
          </a:bodyPr>
          <a:lstStyle>
            <a:defPPr>
              <a:defRPr lang="zh-CN"/>
            </a:defPPr>
            <a:lvl1pPr algn="ctr">
              <a:defRPr sz="7940">
                <a:solidFill>
                  <a:schemeClr val="bg1"/>
                </a:solidFill>
                <a:latin typeface="字魂151号-联盟综艺体" panose="00000500000000000000" pitchFamily="2" charset="-122"/>
                <a:ea typeface="字魂151号-联盟综艺体" panose="00000500000000000000" pitchFamily="2" charset="-122"/>
                <a:cs typeface="全字库正楷体" panose="02010604000101010101" pitchFamily="2" charset="-122"/>
              </a:defRPr>
            </a:lvl1pPr>
          </a:lstStyle>
          <a:p>
            <a:r>
              <a:rPr lang="en-US" altLang="zh-CN">
                <a:latin typeface="+mn-lt"/>
                <a:ea typeface="+mn-ea"/>
                <a:cs typeface="+mn-ea"/>
                <a:sym typeface="+mn-lt"/>
              </a:rPr>
              <a:t>11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5905" y="2773553"/>
            <a:ext cx="4208608" cy="4084447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892935" y="2127250"/>
            <a:ext cx="5155565" cy="706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小组讨论并情景演示</a:t>
            </a:r>
          </a:p>
        </p:txBody>
      </p:sp>
      <p:sp>
        <p:nvSpPr>
          <p:cNvPr id="14" name="矩形 13"/>
          <p:cNvSpPr/>
          <p:nvPr/>
        </p:nvSpPr>
        <p:spPr>
          <a:xfrm>
            <a:off x="1903791" y="3014012"/>
            <a:ext cx="8223731" cy="2030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spc="600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800" spc="600" dirty="0"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zh-CN" altLang="zh-CN" sz="2800" spc="600" dirty="0">
                <a:latin typeface="微软雅黑" panose="020B0503020204020204" charset="-122"/>
                <a:ea typeface="微软雅黑" panose="020B0503020204020204" charset="-122"/>
              </a:rPr>
              <a:t>入座后，应该把桌上的餐巾放在哪呢？</a:t>
            </a:r>
          </a:p>
          <a:p>
            <a:pPr>
              <a:lnSpc>
                <a:spcPct val="150000"/>
              </a:lnSpc>
            </a:pPr>
            <a:r>
              <a:rPr lang="en-US" altLang="zh-CN" sz="2800" spc="600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800" spc="600" dirty="0">
                <a:latin typeface="微软雅黑" panose="020B0503020204020204" charset="-122"/>
                <a:ea typeface="微软雅黑" panose="020B0503020204020204" charset="-122"/>
              </a:rPr>
              <a:t>、中途离开餐桌时，应该把餐巾</a:t>
            </a:r>
          </a:p>
          <a:p>
            <a:pPr>
              <a:lnSpc>
                <a:spcPct val="150000"/>
              </a:lnSpc>
            </a:pPr>
            <a:r>
              <a:rPr lang="zh-CN" altLang="en-US" sz="2800" spc="600" dirty="0">
                <a:latin typeface="微软雅黑" panose="020B0503020204020204" charset="-122"/>
                <a:ea typeface="微软雅黑" panose="020B0503020204020204" charset="-122"/>
              </a:rPr>
              <a:t>放在哪里？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pic>
        <p:nvPicPr>
          <p:cNvPr id="4" name="图片 3" descr="图片包含 游戏机, 画, 桌子&#10;&#10;描述已自动生成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595086"/>
            <a:ext cx="12102301" cy="6295103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395997" y="1716097"/>
            <a:ext cx="9605915" cy="40518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0172700" y="1390210"/>
            <a:ext cx="1325891" cy="1302190"/>
          </a:xfrm>
          <a:prstGeom prst="ellipse">
            <a:avLst/>
          </a:prstGeom>
          <a:solidFill>
            <a:srgbClr val="00B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10127522" y="1264325"/>
            <a:ext cx="1406219" cy="1879787"/>
          </a:xfrm>
          <a:prstGeom prst="rect">
            <a:avLst/>
          </a:prstGeom>
          <a:noFill/>
        </p:spPr>
        <p:txBody>
          <a:bodyPr wrap="square" rtlCol="0" anchor="t" anchorCtr="1">
            <a:noAutofit/>
          </a:bodyPr>
          <a:lstStyle>
            <a:defPPr>
              <a:defRPr lang="zh-CN"/>
            </a:defPPr>
            <a:lvl1pPr algn="ctr">
              <a:defRPr sz="7940">
                <a:solidFill>
                  <a:schemeClr val="bg1"/>
                </a:solidFill>
                <a:latin typeface="字魂151号-联盟综艺体" panose="00000500000000000000" pitchFamily="2" charset="-122"/>
                <a:ea typeface="字魂151号-联盟综艺体" panose="00000500000000000000" pitchFamily="2" charset="-122"/>
                <a:cs typeface="全字库正楷体" panose="02010604000101010101" pitchFamily="2" charset="-122"/>
              </a:defRPr>
            </a:lvl1pPr>
          </a:lstStyle>
          <a:p>
            <a:r>
              <a:rPr lang="en-US" altLang="zh-CN">
                <a:latin typeface="+mn-lt"/>
                <a:ea typeface="+mn-ea"/>
                <a:cs typeface="+mn-ea"/>
                <a:sym typeface="+mn-lt"/>
              </a:rPr>
              <a:t>12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5905" y="2773553"/>
            <a:ext cx="4208608" cy="4084447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892935" y="2127250"/>
            <a:ext cx="723519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有奖问答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——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说一说下列歇后语表达的意思</a:t>
            </a:r>
          </a:p>
        </p:txBody>
      </p:sp>
      <p:sp>
        <p:nvSpPr>
          <p:cNvPr id="14" name="矩形 13"/>
          <p:cNvSpPr/>
          <p:nvPr/>
        </p:nvSpPr>
        <p:spPr>
          <a:xfrm>
            <a:off x="1903791" y="2923842"/>
            <a:ext cx="8223731" cy="2030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spc="600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800" spc="600" dirty="0">
                <a:latin typeface="微软雅黑" panose="020B0503020204020204" charset="-122"/>
                <a:ea typeface="微软雅黑" panose="020B0503020204020204" charset="-122"/>
              </a:rPr>
              <a:t>、失礼的</a:t>
            </a:r>
            <a:r>
              <a:rPr lang="en-US" altLang="zh-CN" sz="2800" spc="600" dirty="0"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2800" spc="600" dirty="0">
                <a:latin typeface="微软雅黑" panose="020B0503020204020204" charset="-122"/>
                <a:ea typeface="微软雅黑" panose="020B0503020204020204" charset="-122"/>
              </a:rPr>
              <a:t>迷筷</a:t>
            </a:r>
            <a:r>
              <a:rPr lang="en-US" altLang="zh-CN" sz="2800" spc="600" dirty="0">
                <a:latin typeface="微软雅黑" panose="020B0503020204020204" charset="-122"/>
                <a:ea typeface="微软雅黑" panose="020B0503020204020204" charset="-122"/>
              </a:rPr>
              <a:t>”</a:t>
            </a:r>
          </a:p>
          <a:p>
            <a:pPr>
              <a:lnSpc>
                <a:spcPct val="150000"/>
              </a:lnSpc>
            </a:pPr>
            <a:r>
              <a:rPr lang="en-US" altLang="zh-CN" sz="2800" spc="600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800" spc="600" dirty="0">
                <a:latin typeface="微软雅黑" panose="020B0503020204020204" charset="-122"/>
                <a:ea typeface="微软雅黑" panose="020B0503020204020204" charset="-122"/>
              </a:rPr>
              <a:t>、失礼的</a:t>
            </a:r>
            <a:r>
              <a:rPr lang="en-US" altLang="zh-CN" sz="2800" spc="600" dirty="0"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2800" spc="600" dirty="0">
                <a:latin typeface="微软雅黑" panose="020B0503020204020204" charset="-122"/>
                <a:ea typeface="微软雅黑" panose="020B0503020204020204" charset="-122"/>
              </a:rPr>
              <a:t>玩筷</a:t>
            </a:r>
            <a:r>
              <a:rPr lang="en-US" altLang="zh-CN" sz="2800" spc="600" dirty="0">
                <a:latin typeface="微软雅黑" panose="020B0503020204020204" charset="-122"/>
                <a:ea typeface="微软雅黑" panose="020B0503020204020204" charset="-122"/>
              </a:rPr>
              <a:t>”</a:t>
            </a:r>
          </a:p>
          <a:p>
            <a:pPr>
              <a:lnSpc>
                <a:spcPct val="150000"/>
              </a:lnSpc>
            </a:pPr>
            <a:r>
              <a:rPr lang="en-US" altLang="zh-CN" sz="2800" spc="600" dirty="0"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800" spc="600" dirty="0">
                <a:latin typeface="微软雅黑" panose="020B0503020204020204" charset="-122"/>
                <a:ea typeface="微软雅黑" panose="020B0503020204020204" charset="-122"/>
              </a:rPr>
              <a:t>、失礼的</a:t>
            </a:r>
            <a:r>
              <a:rPr lang="en-US" altLang="zh-CN" sz="2800" spc="600" dirty="0"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2800" spc="600" dirty="0">
                <a:latin typeface="微软雅黑" panose="020B0503020204020204" charset="-122"/>
                <a:ea typeface="微软雅黑" panose="020B0503020204020204" charset="-122"/>
              </a:rPr>
              <a:t>刨筷</a:t>
            </a:r>
            <a:r>
              <a:rPr lang="en-US" altLang="zh-CN" sz="2800" spc="600" dirty="0">
                <a:latin typeface="微软雅黑" panose="020B0503020204020204" charset="-122"/>
                <a:ea typeface="微软雅黑" panose="020B0503020204020204" charset="-122"/>
              </a:rPr>
              <a:t>”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pic>
        <p:nvPicPr>
          <p:cNvPr id="4" name="图片 3" descr="图片包含 游戏机, 画, 桌子&#10;&#10;描述已自动生成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595086"/>
            <a:ext cx="12102301" cy="6295103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395997" y="1716097"/>
            <a:ext cx="9605915" cy="40518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0172700" y="1390210"/>
            <a:ext cx="1325891" cy="1302190"/>
          </a:xfrm>
          <a:prstGeom prst="ellipse">
            <a:avLst/>
          </a:prstGeom>
          <a:solidFill>
            <a:srgbClr val="00B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10127522" y="1264325"/>
            <a:ext cx="1406219" cy="1879787"/>
          </a:xfrm>
          <a:prstGeom prst="rect">
            <a:avLst/>
          </a:prstGeom>
          <a:noFill/>
        </p:spPr>
        <p:txBody>
          <a:bodyPr wrap="square" rtlCol="0" anchor="t" anchorCtr="1">
            <a:noAutofit/>
          </a:bodyPr>
          <a:lstStyle>
            <a:defPPr>
              <a:defRPr lang="zh-CN"/>
            </a:defPPr>
            <a:lvl1pPr algn="ctr">
              <a:defRPr sz="7940">
                <a:solidFill>
                  <a:schemeClr val="bg1"/>
                </a:solidFill>
                <a:latin typeface="字魂151号-联盟综艺体" panose="00000500000000000000" pitchFamily="2" charset="-122"/>
                <a:ea typeface="字魂151号-联盟综艺体" panose="00000500000000000000" pitchFamily="2" charset="-122"/>
                <a:cs typeface="全字库正楷体" panose="02010604000101010101" pitchFamily="2" charset="-122"/>
              </a:defRPr>
            </a:lvl1pPr>
          </a:lstStyle>
          <a:p>
            <a:r>
              <a:rPr lang="en-US" altLang="zh-CN">
                <a:latin typeface="+mn-lt"/>
                <a:ea typeface="+mn-ea"/>
                <a:cs typeface="+mn-ea"/>
                <a:sym typeface="+mn-lt"/>
              </a:rPr>
              <a:t>13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5905" y="2773553"/>
            <a:ext cx="4208608" cy="4084447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892935" y="2127250"/>
            <a:ext cx="723519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答案</a:t>
            </a:r>
          </a:p>
        </p:txBody>
      </p:sp>
      <p:sp>
        <p:nvSpPr>
          <p:cNvPr id="14" name="矩形 13"/>
          <p:cNvSpPr/>
          <p:nvPr/>
        </p:nvSpPr>
        <p:spPr>
          <a:xfrm>
            <a:off x="1903791" y="2923842"/>
            <a:ext cx="8223731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spc="600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spc="600" dirty="0">
                <a:latin typeface="微软雅黑" panose="020B0503020204020204" charset="-122"/>
                <a:ea typeface="微软雅黑" panose="020B0503020204020204" charset="-122"/>
              </a:rPr>
              <a:t>、筷子拿起时，不知道夹那个，东张西望。</a:t>
            </a:r>
          </a:p>
          <a:p>
            <a:pPr>
              <a:lnSpc>
                <a:spcPct val="150000"/>
              </a:lnSpc>
            </a:pPr>
            <a:r>
              <a:rPr lang="en-US" altLang="zh-CN" sz="2400" spc="600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 spc="600" dirty="0">
                <a:latin typeface="微软雅黑" panose="020B0503020204020204" charset="-122"/>
                <a:ea typeface="微软雅黑" panose="020B0503020204020204" charset="-122"/>
              </a:rPr>
              <a:t>、吃饭时，拿着筷子玩，到处乱敲。</a:t>
            </a:r>
          </a:p>
          <a:p>
            <a:pPr>
              <a:lnSpc>
                <a:spcPct val="150000"/>
              </a:lnSpc>
            </a:pPr>
            <a:r>
              <a:rPr lang="en-US" altLang="zh-CN" sz="2400" spc="600" dirty="0"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400" spc="600" dirty="0">
                <a:latin typeface="微软雅黑" panose="020B0503020204020204" charset="-122"/>
                <a:ea typeface="微软雅黑" panose="020B0503020204020204" charset="-122"/>
              </a:rPr>
              <a:t>、夹菜时，用筷子在菜中挑挑拣拣。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56166" y="3222332"/>
            <a:ext cx="9144000" cy="1655762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643030" y="646176"/>
            <a:ext cx="10905940" cy="530828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1231391" y="945578"/>
            <a:ext cx="9696347" cy="4734559"/>
          </a:xfrm>
          <a:prstGeom prst="rect">
            <a:avLst/>
          </a:prstGeom>
          <a:solidFill>
            <a:schemeClr val="bg1"/>
          </a:solidFill>
          <a:ln w="47625">
            <a:solidFill>
              <a:srgbClr val="925124"/>
            </a:solidFill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248177" y="598783"/>
            <a:ext cx="6439123" cy="6249158"/>
          </a:xfrm>
          <a:prstGeom prst="rect">
            <a:avLst/>
          </a:prstGeom>
        </p:spPr>
      </p:pic>
      <p:sp>
        <p:nvSpPr>
          <p:cNvPr id="26" name="矩形 25"/>
          <p:cNvSpPr/>
          <p:nvPr/>
        </p:nvSpPr>
        <p:spPr>
          <a:xfrm>
            <a:off x="4809070" y="2684740"/>
            <a:ext cx="5858977" cy="706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zh-CN" altLang="en-US" sz="4000" b="1" spc="300">
                <a:solidFill>
                  <a:srgbClr val="925124"/>
                </a:solidFill>
                <a:latin typeface="微软雅黑" panose="020B0503020204020204" charset="-122"/>
                <a:ea typeface="微软雅黑" panose="020B0503020204020204" charset="-122"/>
              </a:rPr>
              <a:t>养成良好行为习惯！</a:t>
            </a:r>
          </a:p>
        </p:txBody>
      </p:sp>
      <p:pic>
        <p:nvPicPr>
          <p:cNvPr id="32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0706100" y="12026900"/>
            <a:ext cx="330200" cy="2540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9553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pic>
        <p:nvPicPr>
          <p:cNvPr id="4" name="图片 3" descr="图片包含 游戏机, 画, 桌子&#10;&#10;描述已自动生成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595086"/>
            <a:ext cx="12102301" cy="6295103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376312" y="1717367"/>
            <a:ext cx="9605915" cy="40518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0172700" y="1390210"/>
            <a:ext cx="1325891" cy="1302190"/>
          </a:xfrm>
          <a:prstGeom prst="ellipse">
            <a:avLst/>
          </a:prstGeom>
          <a:solidFill>
            <a:srgbClr val="00B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10127522" y="1264325"/>
            <a:ext cx="1406219" cy="1879787"/>
          </a:xfrm>
          <a:prstGeom prst="rect">
            <a:avLst/>
          </a:prstGeom>
          <a:noFill/>
        </p:spPr>
        <p:txBody>
          <a:bodyPr wrap="square" rtlCol="0" anchor="t" anchorCtr="1">
            <a:noAutofit/>
          </a:bodyPr>
          <a:lstStyle>
            <a:defPPr>
              <a:defRPr lang="zh-CN"/>
            </a:defPPr>
            <a:lvl1pPr algn="ctr">
              <a:defRPr sz="7940">
                <a:solidFill>
                  <a:schemeClr val="bg1"/>
                </a:solidFill>
                <a:latin typeface="字魂151号-联盟综艺体" panose="00000500000000000000" pitchFamily="2" charset="-122"/>
                <a:ea typeface="字魂151号-联盟综艺体" panose="00000500000000000000" pitchFamily="2" charset="-122"/>
                <a:cs typeface="全字库正楷体" panose="02010604000101010101" pitchFamily="2" charset="-122"/>
              </a:defRPr>
            </a:lvl1pPr>
          </a:lstStyle>
          <a:p>
            <a:r>
              <a:rPr lang="en-US" altLang="zh-CN">
                <a:latin typeface="+mn-lt"/>
                <a:ea typeface="+mn-ea"/>
                <a:cs typeface="+mn-ea"/>
                <a:sym typeface="+mn-lt"/>
              </a:rPr>
              <a:t>01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5905" y="2773553"/>
            <a:ext cx="4208608" cy="4084447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893071" y="2127222"/>
            <a:ext cx="2628097" cy="706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提问？</a:t>
            </a:r>
          </a:p>
        </p:txBody>
      </p:sp>
      <p:sp>
        <p:nvSpPr>
          <p:cNvPr id="14" name="矩形 13"/>
          <p:cNvSpPr/>
          <p:nvPr/>
        </p:nvSpPr>
        <p:spPr>
          <a:xfrm>
            <a:off x="1903791" y="3144017"/>
            <a:ext cx="8223731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600" dirty="0">
                <a:latin typeface="微软雅黑" panose="020B0503020204020204" charset="-122"/>
                <a:ea typeface="微软雅黑" panose="020B0503020204020204" charset="-122"/>
              </a:rPr>
              <a:t>吃饭时，小朋友与长辈应该谁先入座？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213717" y="355107"/>
            <a:ext cx="15180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96D2D2"/>
                </a:solidFill>
              </a:rPr>
              <a:t>https://www.ypppt.com/</a:t>
            </a:r>
            <a:endParaRPr lang="zh-CN" altLang="en-US" sz="1000" dirty="0">
              <a:solidFill>
                <a:srgbClr val="96D2D2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pic>
        <p:nvPicPr>
          <p:cNvPr id="4" name="图片 3" descr="图片包含 游戏机, 画, 桌子&#10;&#10;描述已自动生成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595086"/>
            <a:ext cx="12102301" cy="6295103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376312" y="1717367"/>
            <a:ext cx="9605915" cy="40518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0172700" y="1390210"/>
            <a:ext cx="1325891" cy="1302190"/>
          </a:xfrm>
          <a:prstGeom prst="ellipse">
            <a:avLst/>
          </a:prstGeom>
          <a:solidFill>
            <a:srgbClr val="00B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10127522" y="1264325"/>
            <a:ext cx="1406219" cy="1879787"/>
          </a:xfrm>
          <a:prstGeom prst="rect">
            <a:avLst/>
          </a:prstGeom>
          <a:noFill/>
        </p:spPr>
        <p:txBody>
          <a:bodyPr wrap="square" rtlCol="0" anchor="t" anchorCtr="1">
            <a:noAutofit/>
          </a:bodyPr>
          <a:lstStyle>
            <a:defPPr>
              <a:defRPr lang="zh-CN"/>
            </a:defPPr>
            <a:lvl1pPr algn="ctr">
              <a:defRPr sz="7940">
                <a:solidFill>
                  <a:schemeClr val="bg1"/>
                </a:solidFill>
                <a:latin typeface="字魂151号-联盟综艺体" panose="00000500000000000000" pitchFamily="2" charset="-122"/>
                <a:ea typeface="字魂151号-联盟综艺体" panose="00000500000000000000" pitchFamily="2" charset="-122"/>
                <a:cs typeface="全字库正楷体" panose="02010604000101010101" pitchFamily="2" charset="-122"/>
              </a:defRPr>
            </a:lvl1pPr>
          </a:lstStyle>
          <a:p>
            <a:r>
              <a:rPr lang="en-US" altLang="zh-CN">
                <a:latin typeface="+mn-lt"/>
                <a:ea typeface="+mn-ea"/>
                <a:cs typeface="+mn-ea"/>
                <a:sym typeface="+mn-lt"/>
              </a:rPr>
              <a:t>02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5905" y="2773553"/>
            <a:ext cx="4208608" cy="4084447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2500630" y="2414270"/>
            <a:ext cx="5735955" cy="2030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spc="600" dirty="0">
                <a:latin typeface="微软雅黑" panose="020B0503020204020204" charset="-122"/>
                <a:ea typeface="微软雅黑" panose="020B0503020204020204" charset="-122"/>
              </a:rPr>
              <a:t>长幼有序，应当长辈先入座。</a:t>
            </a:r>
          </a:p>
          <a:p>
            <a:pPr>
              <a:lnSpc>
                <a:spcPct val="150000"/>
              </a:lnSpc>
            </a:pPr>
            <a:r>
              <a:rPr lang="zh-CN" altLang="en-US" sz="2800" spc="600" dirty="0">
                <a:latin typeface="微软雅黑" panose="020B0503020204020204" charset="-122"/>
                <a:ea typeface="微软雅黑" panose="020B0503020204020204" charset="-122"/>
              </a:rPr>
              <a:t>尊者为上，应当让爷爷奶奶、</a:t>
            </a:r>
          </a:p>
          <a:p>
            <a:pPr>
              <a:lnSpc>
                <a:spcPct val="150000"/>
              </a:lnSpc>
            </a:pPr>
            <a:r>
              <a:rPr lang="zh-CN" altLang="en-US" sz="2800" spc="600" dirty="0">
                <a:latin typeface="微软雅黑" panose="020B0503020204020204" charset="-122"/>
                <a:ea typeface="微软雅黑" panose="020B0503020204020204" charset="-122"/>
              </a:rPr>
              <a:t>爸爸妈妈先入座。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pic>
        <p:nvPicPr>
          <p:cNvPr id="4" name="图片 3" descr="图片包含 游戏机, 画, 桌子&#10;&#10;描述已自动生成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595086"/>
            <a:ext cx="12102301" cy="6295103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376312" y="1717367"/>
            <a:ext cx="9605915" cy="40518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0172700" y="1390210"/>
            <a:ext cx="1325891" cy="1302190"/>
          </a:xfrm>
          <a:prstGeom prst="ellipse">
            <a:avLst/>
          </a:prstGeom>
          <a:solidFill>
            <a:srgbClr val="00B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10127522" y="1264325"/>
            <a:ext cx="1406219" cy="1879787"/>
          </a:xfrm>
          <a:prstGeom prst="rect">
            <a:avLst/>
          </a:prstGeom>
          <a:noFill/>
        </p:spPr>
        <p:txBody>
          <a:bodyPr wrap="square" rtlCol="0" anchor="t" anchorCtr="1">
            <a:noAutofit/>
          </a:bodyPr>
          <a:lstStyle>
            <a:defPPr>
              <a:defRPr lang="zh-CN"/>
            </a:defPPr>
            <a:lvl1pPr algn="ctr">
              <a:defRPr sz="7940">
                <a:solidFill>
                  <a:schemeClr val="bg1"/>
                </a:solidFill>
                <a:latin typeface="字魂151号-联盟综艺体" panose="00000500000000000000" pitchFamily="2" charset="-122"/>
                <a:ea typeface="字魂151号-联盟综艺体" panose="00000500000000000000" pitchFamily="2" charset="-122"/>
                <a:cs typeface="全字库正楷体" panose="02010604000101010101" pitchFamily="2" charset="-122"/>
              </a:defRPr>
            </a:lvl1pPr>
          </a:lstStyle>
          <a:p>
            <a:r>
              <a:rPr lang="en-US" altLang="zh-CN">
                <a:latin typeface="+mn-lt"/>
                <a:ea typeface="+mn-ea"/>
                <a:cs typeface="+mn-ea"/>
                <a:sym typeface="+mn-lt"/>
              </a:rPr>
              <a:t>03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5905" y="2773553"/>
            <a:ext cx="4208608" cy="4084447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893071" y="2127222"/>
            <a:ext cx="2628097" cy="706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b="1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思考题</a:t>
            </a:r>
          </a:p>
        </p:txBody>
      </p:sp>
      <p:sp>
        <p:nvSpPr>
          <p:cNvPr id="14" name="矩形 13"/>
          <p:cNvSpPr/>
          <p:nvPr/>
        </p:nvSpPr>
        <p:spPr>
          <a:xfrm>
            <a:off x="1903791" y="2808907"/>
            <a:ext cx="8223731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spc="600" dirty="0">
                <a:latin typeface="微软雅黑" panose="020B0503020204020204" charset="-122"/>
                <a:ea typeface="微软雅黑" panose="020B0503020204020204" charset="-122"/>
              </a:rPr>
              <a:t>一家人在餐厅聚餐，爷爷应该坐哪呢？</a:t>
            </a:r>
          </a:p>
          <a:p>
            <a:pPr>
              <a:lnSpc>
                <a:spcPct val="150000"/>
              </a:lnSpc>
            </a:pPr>
            <a:r>
              <a:rPr lang="zh-CN" altLang="zh-CN" sz="2400" spc="600" dirty="0">
                <a:latin typeface="微软雅黑" panose="020B0503020204020204" charset="-122"/>
                <a:ea typeface="微软雅黑" panose="020B0503020204020204" charset="-122"/>
              </a:rPr>
              <a:t>答：爷爷应当面朝餐厅正门就座。面对正门的座位是上座。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pic>
        <p:nvPicPr>
          <p:cNvPr id="4" name="图片 3" descr="图片包含 游戏机, 画, 桌子&#10;&#10;描述已自动生成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595086"/>
            <a:ext cx="12102301" cy="6295103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395997" y="1716097"/>
            <a:ext cx="9605915" cy="40518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0172700" y="1390210"/>
            <a:ext cx="1325891" cy="1302190"/>
          </a:xfrm>
          <a:prstGeom prst="ellipse">
            <a:avLst/>
          </a:prstGeom>
          <a:solidFill>
            <a:srgbClr val="00B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10127522" y="1264325"/>
            <a:ext cx="1406219" cy="1879787"/>
          </a:xfrm>
          <a:prstGeom prst="rect">
            <a:avLst/>
          </a:prstGeom>
          <a:noFill/>
        </p:spPr>
        <p:txBody>
          <a:bodyPr wrap="square" rtlCol="0" anchor="t" anchorCtr="1">
            <a:noAutofit/>
          </a:bodyPr>
          <a:lstStyle>
            <a:defPPr>
              <a:defRPr lang="zh-CN"/>
            </a:defPPr>
            <a:lvl1pPr algn="ctr">
              <a:defRPr sz="7940">
                <a:solidFill>
                  <a:schemeClr val="bg1"/>
                </a:solidFill>
                <a:latin typeface="字魂151号-联盟综艺体" panose="00000500000000000000" pitchFamily="2" charset="-122"/>
                <a:ea typeface="字魂151号-联盟综艺体" panose="00000500000000000000" pitchFamily="2" charset="-122"/>
                <a:cs typeface="全字库正楷体" panose="02010604000101010101" pitchFamily="2" charset="-122"/>
              </a:defRPr>
            </a:lvl1pPr>
          </a:lstStyle>
          <a:p>
            <a:r>
              <a:rPr lang="en-US" altLang="zh-CN">
                <a:latin typeface="+mn-lt"/>
                <a:ea typeface="+mn-ea"/>
                <a:cs typeface="+mn-ea"/>
                <a:sym typeface="+mn-lt"/>
              </a:rPr>
              <a:t>04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5905" y="2773553"/>
            <a:ext cx="4208608" cy="4084447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893071" y="2127222"/>
            <a:ext cx="2628097" cy="706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b="1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讨论题</a:t>
            </a:r>
          </a:p>
        </p:txBody>
      </p:sp>
      <p:sp>
        <p:nvSpPr>
          <p:cNvPr id="14" name="矩形 13"/>
          <p:cNvSpPr/>
          <p:nvPr/>
        </p:nvSpPr>
        <p:spPr>
          <a:xfrm>
            <a:off x="1903791" y="3014012"/>
            <a:ext cx="8223731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spc="600" dirty="0">
                <a:latin typeface="微软雅黑" panose="020B0503020204020204" charset="-122"/>
                <a:ea typeface="微软雅黑" panose="020B0503020204020204" charset="-122"/>
              </a:rPr>
              <a:t>你知道哪些吃饭时的良好行为习惯？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pic>
        <p:nvPicPr>
          <p:cNvPr id="4" name="图片 3" descr="图片包含 游戏机, 画, 桌子&#10;&#10;描述已自动生成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595086"/>
            <a:ext cx="12102301" cy="6295103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395997" y="1716097"/>
            <a:ext cx="9605915" cy="40518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0172700" y="1390210"/>
            <a:ext cx="1325891" cy="1302190"/>
          </a:xfrm>
          <a:prstGeom prst="ellipse">
            <a:avLst/>
          </a:prstGeom>
          <a:solidFill>
            <a:srgbClr val="00B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10127522" y="1264325"/>
            <a:ext cx="1406219" cy="1879787"/>
          </a:xfrm>
          <a:prstGeom prst="rect">
            <a:avLst/>
          </a:prstGeom>
          <a:noFill/>
        </p:spPr>
        <p:txBody>
          <a:bodyPr wrap="square" rtlCol="0" anchor="t" anchorCtr="1">
            <a:noAutofit/>
          </a:bodyPr>
          <a:lstStyle>
            <a:defPPr>
              <a:defRPr lang="zh-CN"/>
            </a:defPPr>
            <a:lvl1pPr algn="ctr">
              <a:defRPr sz="7940">
                <a:solidFill>
                  <a:schemeClr val="bg1"/>
                </a:solidFill>
                <a:latin typeface="字魂151号-联盟综艺体" panose="00000500000000000000" pitchFamily="2" charset="-122"/>
                <a:ea typeface="字魂151号-联盟综艺体" panose="00000500000000000000" pitchFamily="2" charset="-122"/>
                <a:cs typeface="全字库正楷体" panose="02010604000101010101" pitchFamily="2" charset="-122"/>
              </a:defRPr>
            </a:lvl1pPr>
          </a:lstStyle>
          <a:p>
            <a:r>
              <a:rPr lang="en-US" altLang="zh-CN">
                <a:latin typeface="+mn-lt"/>
                <a:ea typeface="+mn-ea"/>
                <a:cs typeface="+mn-ea"/>
                <a:sym typeface="+mn-lt"/>
              </a:rPr>
              <a:t>05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5905" y="2773553"/>
            <a:ext cx="4208608" cy="4084447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903791" y="2247567"/>
            <a:ext cx="8223731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spc="600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3200" spc="600" dirty="0">
                <a:latin typeface="微软雅黑" panose="020B0503020204020204" charset="-122"/>
                <a:ea typeface="微软雅黑" panose="020B0503020204020204" charset="-122"/>
              </a:rPr>
              <a:t>、吃饭时不要发出声音。</a:t>
            </a:r>
          </a:p>
          <a:p>
            <a:pPr>
              <a:lnSpc>
                <a:spcPct val="150000"/>
              </a:lnSpc>
            </a:pPr>
            <a:r>
              <a:rPr lang="en-US" altLang="zh-CN" sz="3200" spc="600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3200" spc="600" dirty="0">
                <a:latin typeface="微软雅黑" panose="020B0503020204020204" charset="-122"/>
                <a:ea typeface="微软雅黑" panose="020B0503020204020204" charset="-122"/>
              </a:rPr>
              <a:t>、不能用筷子敲碗。</a:t>
            </a:r>
          </a:p>
          <a:p>
            <a:pPr>
              <a:lnSpc>
                <a:spcPct val="150000"/>
              </a:lnSpc>
            </a:pPr>
            <a:r>
              <a:rPr lang="en-US" altLang="zh-CN" sz="3200" spc="600" dirty="0"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3200" spc="600" dirty="0">
                <a:latin typeface="微软雅黑" panose="020B0503020204020204" charset="-122"/>
                <a:ea typeface="微软雅黑" panose="020B0503020204020204" charset="-122"/>
              </a:rPr>
              <a:t>、吃饭时，要用手端碗。</a:t>
            </a:r>
          </a:p>
          <a:p>
            <a:pPr>
              <a:lnSpc>
                <a:spcPct val="150000"/>
              </a:lnSpc>
            </a:pPr>
            <a:r>
              <a:rPr lang="en-US" altLang="zh-CN" sz="3200" spc="600" dirty="0"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3200" spc="600" dirty="0">
                <a:latin typeface="微软雅黑" panose="020B0503020204020204" charset="-122"/>
                <a:ea typeface="微软雅黑" panose="020B0503020204020204" charset="-122"/>
              </a:rPr>
              <a:t>、不能在菜盘里用筷子挑菜。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pic>
        <p:nvPicPr>
          <p:cNvPr id="4" name="图片 3" descr="图片包含 游戏机, 画, 桌子&#10;&#10;描述已自动生成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595086"/>
            <a:ext cx="12102301" cy="6295103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395997" y="1716097"/>
            <a:ext cx="9605915" cy="40518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0172700" y="1390210"/>
            <a:ext cx="1325891" cy="1302190"/>
          </a:xfrm>
          <a:prstGeom prst="ellipse">
            <a:avLst/>
          </a:prstGeom>
          <a:solidFill>
            <a:srgbClr val="00B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10127522" y="1264325"/>
            <a:ext cx="1406219" cy="1879787"/>
          </a:xfrm>
          <a:prstGeom prst="rect">
            <a:avLst/>
          </a:prstGeom>
          <a:noFill/>
        </p:spPr>
        <p:txBody>
          <a:bodyPr wrap="square" rtlCol="0" anchor="t" anchorCtr="1">
            <a:noAutofit/>
          </a:bodyPr>
          <a:lstStyle>
            <a:defPPr>
              <a:defRPr lang="zh-CN"/>
            </a:defPPr>
            <a:lvl1pPr algn="ctr">
              <a:defRPr sz="7940">
                <a:solidFill>
                  <a:schemeClr val="bg1"/>
                </a:solidFill>
                <a:latin typeface="字魂151号-联盟综艺体" panose="00000500000000000000" pitchFamily="2" charset="-122"/>
                <a:ea typeface="字魂151号-联盟综艺体" panose="00000500000000000000" pitchFamily="2" charset="-122"/>
                <a:cs typeface="全字库正楷体" panose="02010604000101010101" pitchFamily="2" charset="-122"/>
              </a:defRPr>
            </a:lvl1pPr>
          </a:lstStyle>
          <a:p>
            <a:r>
              <a:rPr lang="en-US" altLang="zh-CN">
                <a:latin typeface="+mn-lt"/>
                <a:ea typeface="+mn-ea"/>
                <a:cs typeface="+mn-ea"/>
                <a:sym typeface="+mn-lt"/>
              </a:rPr>
              <a:t>06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5905" y="2773553"/>
            <a:ext cx="4208608" cy="4084447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903791" y="2218992"/>
            <a:ext cx="8223731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spc="600" dirty="0"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zh-CN" altLang="en-US" sz="3200" spc="600" dirty="0">
                <a:latin typeface="微软雅黑" panose="020B0503020204020204" charset="-122"/>
                <a:ea typeface="微软雅黑" panose="020B0503020204020204" charset="-122"/>
              </a:rPr>
              <a:t>、用勺子喝汤不易发出叮叮当当、呼噜呼噜的声音。</a:t>
            </a:r>
          </a:p>
          <a:p>
            <a:pPr>
              <a:lnSpc>
                <a:spcPct val="150000"/>
              </a:lnSpc>
            </a:pPr>
            <a:r>
              <a:rPr lang="en-US" altLang="zh-CN" sz="3200" spc="600" dirty="0">
                <a:latin typeface="微软雅黑" panose="020B0503020204020204" charset="-122"/>
                <a:ea typeface="微软雅黑" panose="020B0503020204020204" charset="-122"/>
              </a:rPr>
              <a:t>6</a:t>
            </a:r>
            <a:r>
              <a:rPr lang="zh-CN" altLang="en-US" sz="3200" spc="600" dirty="0">
                <a:latin typeface="微软雅黑" panose="020B0503020204020204" charset="-122"/>
                <a:ea typeface="微软雅黑" panose="020B0503020204020204" charset="-122"/>
              </a:rPr>
              <a:t>、即使是自己非常喜欢吃的菜，也不能一次夹很多到自己的碗里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pic>
        <p:nvPicPr>
          <p:cNvPr id="4" name="图片 3" descr="图片包含 游戏机, 画, 桌子&#10;&#10;描述已自动生成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595086"/>
            <a:ext cx="12102301" cy="6295103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395997" y="1716097"/>
            <a:ext cx="9605915" cy="40518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0172700" y="1390210"/>
            <a:ext cx="1325891" cy="1302190"/>
          </a:xfrm>
          <a:prstGeom prst="ellipse">
            <a:avLst/>
          </a:prstGeom>
          <a:solidFill>
            <a:srgbClr val="00B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10127522" y="1264325"/>
            <a:ext cx="1406219" cy="1879787"/>
          </a:xfrm>
          <a:prstGeom prst="rect">
            <a:avLst/>
          </a:prstGeom>
          <a:noFill/>
        </p:spPr>
        <p:txBody>
          <a:bodyPr wrap="square" rtlCol="0" anchor="t" anchorCtr="1">
            <a:noAutofit/>
          </a:bodyPr>
          <a:lstStyle>
            <a:defPPr>
              <a:defRPr lang="zh-CN"/>
            </a:defPPr>
            <a:lvl1pPr algn="ctr">
              <a:defRPr sz="7940">
                <a:solidFill>
                  <a:schemeClr val="bg1"/>
                </a:solidFill>
                <a:latin typeface="字魂151号-联盟综艺体" panose="00000500000000000000" pitchFamily="2" charset="-122"/>
                <a:ea typeface="字魂151号-联盟综艺体" panose="00000500000000000000" pitchFamily="2" charset="-122"/>
                <a:cs typeface="全字库正楷体" panose="02010604000101010101" pitchFamily="2" charset="-122"/>
              </a:defRPr>
            </a:lvl1pPr>
          </a:lstStyle>
          <a:p>
            <a:r>
              <a:rPr lang="en-US" altLang="zh-CN">
                <a:latin typeface="+mn-lt"/>
                <a:ea typeface="+mn-ea"/>
                <a:cs typeface="+mn-ea"/>
                <a:sym typeface="+mn-lt"/>
              </a:rPr>
              <a:t>07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5905" y="2773553"/>
            <a:ext cx="4208608" cy="4084447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893071" y="2127222"/>
            <a:ext cx="2628097" cy="706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b="1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思考题</a:t>
            </a:r>
          </a:p>
        </p:txBody>
      </p:sp>
      <p:sp>
        <p:nvSpPr>
          <p:cNvPr id="14" name="矩形 13"/>
          <p:cNvSpPr/>
          <p:nvPr/>
        </p:nvSpPr>
        <p:spPr>
          <a:xfrm>
            <a:off x="1903791" y="3014012"/>
            <a:ext cx="8223731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spc="600">
                <a:latin typeface="微软雅黑" panose="020B0503020204020204" charset="-122"/>
                <a:ea typeface="微软雅黑" panose="020B0503020204020204" charset="-122"/>
              </a:rPr>
              <a:t>吃西餐时，哪只手拿刀，哪只手拿叉？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" y="0"/>
            <a:ext cx="12190710" cy="6858000"/>
          </a:xfrm>
          <a:prstGeom prst="rect">
            <a:avLst/>
          </a:prstGeom>
        </p:spPr>
      </p:pic>
      <p:pic>
        <p:nvPicPr>
          <p:cNvPr id="4" name="图片 3" descr="图片包含 游戏机, 画, 桌子&#10;&#10;描述已自动生成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595086"/>
            <a:ext cx="12102301" cy="6295103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415682" y="1716732"/>
            <a:ext cx="9605915" cy="40518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0172700" y="1390210"/>
            <a:ext cx="1325891" cy="1302190"/>
          </a:xfrm>
          <a:prstGeom prst="ellipse">
            <a:avLst/>
          </a:prstGeom>
          <a:solidFill>
            <a:srgbClr val="00B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10127522" y="1264325"/>
            <a:ext cx="1406219" cy="1879787"/>
          </a:xfrm>
          <a:prstGeom prst="rect">
            <a:avLst/>
          </a:prstGeom>
          <a:noFill/>
        </p:spPr>
        <p:txBody>
          <a:bodyPr wrap="square" rtlCol="0" anchor="t" anchorCtr="1">
            <a:noAutofit/>
          </a:bodyPr>
          <a:lstStyle>
            <a:defPPr>
              <a:defRPr lang="zh-CN"/>
            </a:defPPr>
            <a:lvl1pPr algn="ctr">
              <a:defRPr sz="7940">
                <a:solidFill>
                  <a:schemeClr val="bg1"/>
                </a:solidFill>
                <a:latin typeface="字魂151号-联盟综艺体" panose="00000500000000000000" pitchFamily="2" charset="-122"/>
                <a:ea typeface="字魂151号-联盟综艺体" panose="00000500000000000000" pitchFamily="2" charset="-122"/>
                <a:cs typeface="全字库正楷体" panose="02010604000101010101" pitchFamily="2" charset="-122"/>
              </a:defRPr>
            </a:lvl1pPr>
          </a:lstStyle>
          <a:p>
            <a:r>
              <a:rPr lang="en-US" altLang="zh-CN">
                <a:latin typeface="+mn-lt"/>
                <a:ea typeface="+mn-ea"/>
                <a:cs typeface="+mn-ea"/>
                <a:sym typeface="+mn-lt"/>
              </a:rPr>
              <a:t>08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5905" y="2773553"/>
            <a:ext cx="4208608" cy="4084447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903791" y="2217722"/>
            <a:ext cx="8223731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spc="600">
                <a:latin typeface="微软雅黑" panose="020B0503020204020204" charset="-122"/>
                <a:ea typeface="微软雅黑" panose="020B0503020204020204" charset="-122"/>
              </a:rPr>
              <a:t>刀叉使用方法是左手叉，右手刀。手指握住柄部，叉夹要朝下。切食物时切成一口大小。避免发出叮当作响的声音。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0609142551"/>
  <p:tag name="MH_LIBRARY" val="GRAPHIC"/>
  <p:tag name="MH_ORDER" val="文本框 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0609142551"/>
  <p:tag name="MH_LIBRARY" val="GRAPHIC"/>
  <p:tag name="MH_ORDER" val="文本框 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0609142551"/>
  <p:tag name="MH_LIBRARY" val="GRAPHIC"/>
  <p:tag name="MH_ORDER" val="文本框 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0609142551"/>
  <p:tag name="MH_LIBRARY" val="GRAPHIC"/>
  <p:tag name="MH_ORDER" val="文本框 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0609142551"/>
  <p:tag name="MH_LIBRARY" val="GRAPHIC"/>
  <p:tag name="MH_ORDER" val="文本框 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0609142551"/>
  <p:tag name="MH_LIBRARY" val="GRAPHIC"/>
  <p:tag name="MH_ORDER" val="文本框 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0609142551"/>
  <p:tag name="MH_LIBRARY" val="GRAPHIC"/>
  <p:tag name="MH_ORDER" val="文本框 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0609142551"/>
  <p:tag name="MH_LIBRARY" val="GRAPHIC"/>
  <p:tag name="MH_ORDER" val="文本框 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0609142551"/>
  <p:tag name="MH_LIBRARY" val="GRAPHIC"/>
  <p:tag name="MH_ORDER" val="文本框 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0609142551"/>
  <p:tag name="MH_LIBRARY" val="GRAPHIC"/>
  <p:tag name="MH_ORDER" val="文本框 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0609142551"/>
  <p:tag name="MH_LIBRARY" val="GRAPHIC"/>
  <p:tag name="MH_ORDER" val="文本框 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0609142551"/>
  <p:tag name="MH_LIBRARY" val="GRAPHIC"/>
  <p:tag name="MH_ORDER" val="文本框 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0609142551"/>
  <p:tag name="MH_LIBRARY" val="GRAPHIC"/>
  <p:tag name="MH_ORDER" val="文本框 8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472</Words>
  <Application>Microsoft Office PowerPoint</Application>
  <PresentationFormat>宽屏</PresentationFormat>
  <Paragraphs>63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16</vt:i4>
      </vt:variant>
    </vt:vector>
  </HeadingPairs>
  <TitlesOfParts>
    <vt:vector size="28" baseType="lpstr">
      <vt:lpstr>Meiryo</vt:lpstr>
      <vt:lpstr>等线</vt:lpstr>
      <vt:lpstr>等线 Light</vt:lpstr>
      <vt:lpstr>宋体</vt:lpstr>
      <vt:lpstr>微软雅黑</vt:lpstr>
      <vt:lpstr>字魂59号-创粗黑</vt:lpstr>
      <vt:lpstr>Arial</vt:lpstr>
      <vt:lpstr>Calibri</vt:lpstr>
      <vt:lpstr>Calibri Light</vt:lpstr>
      <vt:lpstr>第一PPT模板网-WWW.1PPT.COM</vt:lpstr>
      <vt:lpstr>1_Office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5</cp:revision>
  <cp:lastPrinted>2022-04-22T16:19:05Z</cp:lastPrinted>
  <dcterms:created xsi:type="dcterms:W3CDTF">2022-04-22T16:19:05Z</dcterms:created>
  <dcterms:modified xsi:type="dcterms:W3CDTF">2023-03-14T02:29:23Z</dcterms:modified>
</cp:coreProperties>
</file>