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6"/>
  </p:notesMasterIdLst>
  <p:sldIdLst>
    <p:sldId id="5224" r:id="rId3"/>
    <p:sldId id="286" r:id="rId4"/>
    <p:sldId id="1817239571" r:id="rId5"/>
    <p:sldId id="1817239572" r:id="rId6"/>
    <p:sldId id="260" r:id="rId7"/>
    <p:sldId id="1817239573" r:id="rId8"/>
    <p:sldId id="262" r:id="rId9"/>
    <p:sldId id="1817239574" r:id="rId10"/>
    <p:sldId id="265" r:id="rId11"/>
    <p:sldId id="266" r:id="rId12"/>
    <p:sldId id="267" r:id="rId13"/>
    <p:sldId id="268" r:id="rId14"/>
    <p:sldId id="181723957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1817239576" r:id="rId25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1755C-DA8A-432B-95C8-4C2F2F07E3FA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2DCB1-4D19-478D-B54C-167764CFED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65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125A3-77AE-496B-B04C-07CB24D2E3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6400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104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807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005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896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1501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094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526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6052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7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993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505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02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493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9448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842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39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E34D9E-2FDA-D262-7102-C94482CBF1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567764" cy="35623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6D8408-2F64-6BFE-D9A7-23E9AE0190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28960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F85A71-8DB9-E1CD-B961-1C6321357D2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37489"/>
            <a:ext cx="12192000" cy="302051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8285CD-DBEC-B6FF-2D09-EC29687295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2636448"/>
            <a:ext cx="6629400" cy="422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4061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DB916C-83DC-8A21-2465-09738096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3A9E53-F261-4827-35E4-EDE2644EF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BD3B84-6FF5-AC99-5405-0D2DDBDE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102234-C615-F5B2-8CCB-A66D0ADD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37DE4D-0760-7E92-7161-EED8C2A2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8793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988F2B-94E5-92DB-22A3-2E6C80E4F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03EABD-8B6F-1F25-C2A1-749CC4418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342D98D-A5FF-306E-D6A3-CAED894A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CF4F7A-9AF9-F808-96C8-1E48D769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08109F-1DAB-60E1-6CEB-DC4BFD15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2264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515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8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653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56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331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11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63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3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77543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27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3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37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869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36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9536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66DB60-74A0-19BA-D3ED-733BEBFF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BE77F7-BBAB-1F6B-C7F1-FA6138E55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66DC60-9FD2-BE5C-6134-F363D4852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940E3C-A99E-9B9F-58A8-6FD64984A5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0A222D-498B-C56A-C620-700CFCDA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88CB8F-AC60-BEEE-D61B-487F8E22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05966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E127DA-360B-0D1F-443B-E93DDC13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11A7C9-D555-B954-3A02-416291489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22736C8-7199-853B-5559-FB25542BB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135B5D-15D1-7D97-6C24-8048B617C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72A3C1-FD3E-67C8-DB6C-352202DA2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DA9D79-485A-5743-7A6C-6D9D93EB1C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D1A725-2EE5-DD99-0238-DECAA5371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A2E936-94D5-C4D4-5493-860B47CE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05039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50813D4-5721-3AB0-05E6-88D2309A8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592F3D-E4DC-BF33-6887-5BD95FFA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FE45EB-6B9E-0C96-E824-C4C467CF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076AED-37B9-76F3-536F-0877C4CF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1496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DBE3E0-89B9-85C0-5504-A71B49A0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33F406-E913-7312-3592-EC3450D8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BE4D2B-68B9-CBD5-9A59-D912BF42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F2AD94-1E8A-5297-4693-88F53EA4A3A9}"/>
              </a:ext>
            </a:extLst>
          </p:cNvPr>
          <p:cNvSpPr/>
          <p:nvPr userDrawn="1"/>
        </p:nvSpPr>
        <p:spPr>
          <a:xfrm>
            <a:off x="0" y="6564036"/>
            <a:ext cx="12192000" cy="2939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492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3B459D9-F798-622D-A0E6-D4F5E53E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C22C18-A46B-D8EF-9479-1C050CB2C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1AE3AD-18EF-50BC-4986-536DBACBD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ACEBDC-6760-2A09-1F52-80F46238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73AF50-8F07-B5FC-836B-13CD199C7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64CE08-F8F2-43DE-B770-6145A198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9634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A4A7DD-61F4-F7D1-745A-095E9944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DE3B9E-3246-8657-9946-F4893CDA0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02B778-CF31-D309-60F4-20AF1F94E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3A3760F-93B3-0E4B-3751-339ACCCF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7052BE-B044-46C5-91D4-1AAEA71190AE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ECD5452-17A0-2CF3-D4DA-4625988A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D04098-97FF-7125-DEA4-5A6B0522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470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49242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43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矩形: 圆角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CE1215-82F4-3CAA-A5DF-B3F698AF6CB5}"/>
              </a:ext>
            </a:extLst>
          </p:cNvPr>
          <p:cNvSpPr/>
          <p:nvPr/>
        </p:nvSpPr>
        <p:spPr>
          <a:xfrm>
            <a:off x="6638079" y="2050206"/>
            <a:ext cx="4464000" cy="50400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accent1"/>
              </a:gs>
              <a:gs pos="0">
                <a:schemeClr val="accent1">
                  <a:lumMod val="90000"/>
                  <a:lumOff val="10000"/>
                </a:schemeClr>
              </a:gs>
            </a:gsLst>
            <a:lin ang="5400000" scaled="1"/>
          </a:gradFill>
          <a:ln>
            <a:noFill/>
          </a:ln>
          <a:effectLst>
            <a:outerShdw blurRad="508000" dist="63500" dir="5400000" sx="101000" sy="101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绿色全国节能宣传周主题教育课件</a:t>
            </a:r>
          </a:p>
        </p:txBody>
      </p:sp>
      <p:cxnSp>
        <p:nvCxnSpPr>
          <p:cNvPr id="39" name="直接连接符 3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8CB07A-4884-7419-DA88-605CCF05D570}"/>
              </a:ext>
            </a:extLst>
          </p:cNvPr>
          <p:cNvCxnSpPr/>
          <p:nvPr/>
        </p:nvCxnSpPr>
        <p:spPr>
          <a:xfrm>
            <a:off x="9582946" y="4588328"/>
            <a:ext cx="1698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组合 4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BB94BE-830B-3BAD-B774-F26E427F2782}"/>
              </a:ext>
            </a:extLst>
          </p:cNvPr>
          <p:cNvGrpSpPr/>
          <p:nvPr/>
        </p:nvGrpSpPr>
        <p:grpSpPr>
          <a:xfrm>
            <a:off x="7941999" y="5018481"/>
            <a:ext cx="1576883" cy="384000"/>
            <a:chOff x="1309251" y="4444003"/>
            <a:chExt cx="1182663" cy="288000"/>
          </a:xfrm>
        </p:grpSpPr>
        <p:grpSp>
          <p:nvGrpSpPr>
            <p:cNvPr id="52" name="PA_组合 5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E068B6-4191-3EEE-31D7-40B4DB782562}"/>
                </a:ext>
              </a:extLst>
            </p:cNvPr>
            <p:cNvGrpSpPr/>
            <p:nvPr>
              <p:custDataLst>
                <p:tags r:id="rId5"/>
              </p:custDataLst>
            </p:nvPr>
          </p:nvGrpSpPr>
          <p:grpSpPr>
            <a:xfrm>
              <a:off x="2203914" y="4444003"/>
              <a:ext cx="288000" cy="288000"/>
              <a:chOff x="4604666" y="4373847"/>
              <a:chExt cx="715716" cy="719821"/>
            </a:xfrm>
          </p:grpSpPr>
          <p:sp>
            <p:nvSpPr>
              <p:cNvPr id="59" name="Oval 2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3B03A2-2DFA-60A5-406B-E0D051748A53}"/>
                  </a:ext>
                </a:extLst>
              </p:cNvPr>
              <p:cNvSpPr/>
              <p:nvPr/>
            </p:nvSpPr>
            <p:spPr>
              <a:xfrm>
                <a:off x="4604666" y="4373847"/>
                <a:ext cx="715716" cy="71982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72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61" name="Freeform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081C18-784E-7B8B-A56A-ADBDF9EE0374}"/>
                  </a:ext>
                </a:extLst>
              </p:cNvPr>
              <p:cNvSpPr/>
              <p:nvPr/>
            </p:nvSpPr>
            <p:spPr bwMode="auto">
              <a:xfrm>
                <a:off x="4783598" y="4721918"/>
                <a:ext cx="357856" cy="207410"/>
              </a:xfrm>
              <a:custGeom>
                <a:avLst/>
                <a:gdLst>
                  <a:gd name="T0" fmla="*/ 103 w 103"/>
                  <a:gd name="T1" fmla="*/ 33 h 60"/>
                  <a:gd name="T2" fmla="*/ 94 w 103"/>
                  <a:gd name="T3" fmla="*/ 10 h 60"/>
                  <a:gd name="T4" fmla="*/ 68 w 103"/>
                  <a:gd name="T5" fmla="*/ 0 h 60"/>
                  <a:gd name="T6" fmla="*/ 68 w 103"/>
                  <a:gd name="T7" fmla="*/ 0 h 60"/>
                  <a:gd name="T8" fmla="*/ 67 w 103"/>
                  <a:gd name="T9" fmla="*/ 0 h 60"/>
                  <a:gd name="T10" fmla="*/ 59 w 103"/>
                  <a:gd name="T11" fmla="*/ 38 h 60"/>
                  <a:gd name="T12" fmla="*/ 55 w 103"/>
                  <a:gd name="T13" fmla="*/ 12 h 60"/>
                  <a:gd name="T14" fmla="*/ 58 w 103"/>
                  <a:gd name="T15" fmla="*/ 6 h 60"/>
                  <a:gd name="T16" fmla="*/ 53 w 103"/>
                  <a:gd name="T17" fmla="*/ 2 h 60"/>
                  <a:gd name="T18" fmla="*/ 52 w 103"/>
                  <a:gd name="T19" fmla="*/ 2 h 60"/>
                  <a:gd name="T20" fmla="*/ 52 w 103"/>
                  <a:gd name="T21" fmla="*/ 2 h 60"/>
                  <a:gd name="T22" fmla="*/ 50 w 103"/>
                  <a:gd name="T23" fmla="*/ 2 h 60"/>
                  <a:gd name="T24" fmla="*/ 46 w 103"/>
                  <a:gd name="T25" fmla="*/ 6 h 60"/>
                  <a:gd name="T26" fmla="*/ 49 w 103"/>
                  <a:gd name="T27" fmla="*/ 12 h 60"/>
                  <a:gd name="T28" fmla="*/ 44 w 103"/>
                  <a:gd name="T29" fmla="*/ 38 h 60"/>
                  <a:gd name="T30" fmla="*/ 36 w 103"/>
                  <a:gd name="T31" fmla="*/ 0 h 60"/>
                  <a:gd name="T32" fmla="*/ 36 w 103"/>
                  <a:gd name="T33" fmla="*/ 0 h 60"/>
                  <a:gd name="T34" fmla="*/ 35 w 103"/>
                  <a:gd name="T35" fmla="*/ 0 h 60"/>
                  <a:gd name="T36" fmla="*/ 9 w 103"/>
                  <a:gd name="T37" fmla="*/ 10 h 60"/>
                  <a:gd name="T38" fmla="*/ 1 w 103"/>
                  <a:gd name="T39" fmla="*/ 33 h 60"/>
                  <a:gd name="T40" fmla="*/ 0 w 103"/>
                  <a:gd name="T41" fmla="*/ 57 h 60"/>
                  <a:gd name="T42" fmla="*/ 19 w 103"/>
                  <a:gd name="T43" fmla="*/ 59 h 60"/>
                  <a:gd name="T44" fmla="*/ 19 w 103"/>
                  <a:gd name="T45" fmla="*/ 38 h 60"/>
                  <a:gd name="T46" fmla="*/ 21 w 103"/>
                  <a:gd name="T47" fmla="*/ 30 h 60"/>
                  <a:gd name="T48" fmla="*/ 21 w 103"/>
                  <a:gd name="T49" fmla="*/ 59 h 60"/>
                  <a:gd name="T50" fmla="*/ 52 w 103"/>
                  <a:gd name="T51" fmla="*/ 60 h 60"/>
                  <a:gd name="T52" fmla="*/ 82 w 103"/>
                  <a:gd name="T53" fmla="*/ 59 h 60"/>
                  <a:gd name="T54" fmla="*/ 82 w 103"/>
                  <a:gd name="T55" fmla="*/ 30 h 60"/>
                  <a:gd name="T56" fmla="*/ 84 w 103"/>
                  <a:gd name="T57" fmla="*/ 38 h 60"/>
                  <a:gd name="T58" fmla="*/ 84 w 103"/>
                  <a:gd name="T59" fmla="*/ 59 h 60"/>
                  <a:gd name="T60" fmla="*/ 103 w 103"/>
                  <a:gd name="T61" fmla="*/ 57 h 60"/>
                  <a:gd name="T62" fmla="*/ 103 w 103"/>
                  <a:gd name="T63" fmla="*/ 3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3" h="60">
                    <a:moveTo>
                      <a:pt x="103" y="33"/>
                    </a:moveTo>
                    <a:cubicBezTo>
                      <a:pt x="101" y="17"/>
                      <a:pt x="97" y="12"/>
                      <a:pt x="94" y="10"/>
                    </a:cubicBezTo>
                    <a:cubicBezTo>
                      <a:pt x="87" y="6"/>
                      <a:pt x="73" y="2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68" y="0"/>
                      <a:pt x="67" y="0"/>
                    </a:cubicBezTo>
                    <a:cubicBezTo>
                      <a:pt x="67" y="5"/>
                      <a:pt x="59" y="38"/>
                      <a:pt x="59" y="38"/>
                    </a:cubicBezTo>
                    <a:cubicBezTo>
                      <a:pt x="59" y="38"/>
                      <a:pt x="55" y="12"/>
                      <a:pt x="55" y="12"/>
                    </a:cubicBezTo>
                    <a:cubicBezTo>
                      <a:pt x="55" y="12"/>
                      <a:pt x="58" y="6"/>
                      <a:pt x="58" y="6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2" y="2"/>
                      <a:pt x="52" y="2"/>
                      <a:pt x="52" y="2"/>
                    </a:cubicBezTo>
                    <a:cubicBezTo>
                      <a:pt x="52" y="2"/>
                      <a:pt x="52" y="2"/>
                      <a:pt x="52" y="2"/>
                    </a:cubicBezTo>
                    <a:cubicBezTo>
                      <a:pt x="50" y="2"/>
                      <a:pt x="50" y="2"/>
                      <a:pt x="50" y="2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9" y="12"/>
                      <a:pt x="49" y="12"/>
                      <a:pt x="49" y="12"/>
                    </a:cubicBezTo>
                    <a:cubicBezTo>
                      <a:pt x="44" y="38"/>
                      <a:pt x="44" y="38"/>
                      <a:pt x="44" y="38"/>
                    </a:cubicBezTo>
                    <a:cubicBezTo>
                      <a:pt x="44" y="38"/>
                      <a:pt x="37" y="5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5" y="0"/>
                      <a:pt x="35" y="0"/>
                    </a:cubicBezTo>
                    <a:cubicBezTo>
                      <a:pt x="30" y="2"/>
                      <a:pt x="16" y="6"/>
                      <a:pt x="9" y="10"/>
                    </a:cubicBezTo>
                    <a:cubicBezTo>
                      <a:pt x="7" y="12"/>
                      <a:pt x="2" y="17"/>
                      <a:pt x="1" y="33"/>
                    </a:cubicBezTo>
                    <a:cubicBezTo>
                      <a:pt x="1" y="34"/>
                      <a:pt x="1" y="47"/>
                      <a:pt x="0" y="57"/>
                    </a:cubicBezTo>
                    <a:cubicBezTo>
                      <a:pt x="7" y="58"/>
                      <a:pt x="12" y="59"/>
                      <a:pt x="19" y="59"/>
                    </a:cubicBezTo>
                    <a:cubicBezTo>
                      <a:pt x="19" y="52"/>
                      <a:pt x="19" y="41"/>
                      <a:pt x="19" y="38"/>
                    </a:cubicBezTo>
                    <a:cubicBezTo>
                      <a:pt x="19" y="35"/>
                      <a:pt x="20" y="32"/>
                      <a:pt x="21" y="30"/>
                    </a:cubicBezTo>
                    <a:cubicBezTo>
                      <a:pt x="21" y="59"/>
                      <a:pt x="21" y="59"/>
                      <a:pt x="21" y="59"/>
                    </a:cubicBezTo>
                    <a:cubicBezTo>
                      <a:pt x="30" y="60"/>
                      <a:pt x="42" y="60"/>
                      <a:pt x="52" y="60"/>
                    </a:cubicBezTo>
                    <a:cubicBezTo>
                      <a:pt x="62" y="60"/>
                      <a:pt x="73" y="60"/>
                      <a:pt x="82" y="59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83" y="32"/>
                      <a:pt x="84" y="35"/>
                      <a:pt x="84" y="38"/>
                    </a:cubicBezTo>
                    <a:cubicBezTo>
                      <a:pt x="84" y="41"/>
                      <a:pt x="84" y="52"/>
                      <a:pt x="84" y="59"/>
                    </a:cubicBezTo>
                    <a:cubicBezTo>
                      <a:pt x="91" y="58"/>
                      <a:pt x="97" y="58"/>
                      <a:pt x="103" y="57"/>
                    </a:cubicBezTo>
                    <a:cubicBezTo>
                      <a:pt x="103" y="47"/>
                      <a:pt x="103" y="34"/>
                      <a:pt x="103" y="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63" name="Freeform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E8F672-908C-65C5-FDE4-69F5DD959519}"/>
                  </a:ext>
                </a:extLst>
              </p:cNvPr>
              <p:cNvSpPr/>
              <p:nvPr/>
            </p:nvSpPr>
            <p:spPr bwMode="auto">
              <a:xfrm>
                <a:off x="4882019" y="4531827"/>
                <a:ext cx="162561" cy="190091"/>
              </a:xfrm>
              <a:custGeom>
                <a:avLst/>
                <a:gdLst>
                  <a:gd name="T0" fmla="*/ 4 w 52"/>
                  <a:gd name="T1" fmla="*/ 25 h 61"/>
                  <a:gd name="T2" fmla="*/ 0 w 52"/>
                  <a:gd name="T3" fmla="*/ 29 h 61"/>
                  <a:gd name="T4" fmla="*/ 5 w 52"/>
                  <a:gd name="T5" fmla="*/ 39 h 61"/>
                  <a:gd name="T6" fmla="*/ 26 w 52"/>
                  <a:gd name="T7" fmla="*/ 61 h 61"/>
                  <a:gd name="T8" fmla="*/ 47 w 52"/>
                  <a:gd name="T9" fmla="*/ 39 h 61"/>
                  <a:gd name="T10" fmla="*/ 52 w 52"/>
                  <a:gd name="T11" fmla="*/ 29 h 61"/>
                  <a:gd name="T12" fmla="*/ 48 w 52"/>
                  <a:gd name="T13" fmla="*/ 25 h 61"/>
                  <a:gd name="T14" fmla="*/ 26 w 52"/>
                  <a:gd name="T15" fmla="*/ 0 h 61"/>
                  <a:gd name="T16" fmla="*/ 4 w 52"/>
                  <a:gd name="T17" fmla="*/ 2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61">
                    <a:moveTo>
                      <a:pt x="4" y="25"/>
                    </a:moveTo>
                    <a:cubicBezTo>
                      <a:pt x="2" y="25"/>
                      <a:pt x="0" y="27"/>
                      <a:pt x="0" y="29"/>
                    </a:cubicBezTo>
                    <a:cubicBezTo>
                      <a:pt x="0" y="33"/>
                      <a:pt x="2" y="39"/>
                      <a:pt x="5" y="39"/>
                    </a:cubicBezTo>
                    <a:cubicBezTo>
                      <a:pt x="8" y="51"/>
                      <a:pt x="15" y="61"/>
                      <a:pt x="26" y="61"/>
                    </a:cubicBezTo>
                    <a:cubicBezTo>
                      <a:pt x="37" y="61"/>
                      <a:pt x="44" y="51"/>
                      <a:pt x="47" y="39"/>
                    </a:cubicBezTo>
                    <a:cubicBezTo>
                      <a:pt x="50" y="38"/>
                      <a:pt x="52" y="33"/>
                      <a:pt x="52" y="29"/>
                    </a:cubicBezTo>
                    <a:cubicBezTo>
                      <a:pt x="51" y="27"/>
                      <a:pt x="50" y="26"/>
                      <a:pt x="48" y="25"/>
                    </a:cubicBezTo>
                    <a:cubicBezTo>
                      <a:pt x="48" y="11"/>
                      <a:pt x="39" y="0"/>
                      <a:pt x="26" y="0"/>
                    </a:cubicBezTo>
                    <a:cubicBezTo>
                      <a:pt x="13" y="0"/>
                      <a:pt x="4" y="11"/>
                      <a:pt x="4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53" name="PA_矩形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726880-A664-7AE5-B9D1-6BB6F1885481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309251" y="4458208"/>
              <a:ext cx="363524" cy="207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55" tIns="34279" rIns="68555" bIns="34279">
              <a:spAutoFit/>
            </a:bodyPr>
            <a:lstStyle/>
            <a:p>
              <a:pPr>
                <a:spcBef>
                  <a:spcPct val="0"/>
                </a:spcBef>
                <a:buFont typeface="Arial"/>
                <a:buNone/>
              </a:pPr>
              <a:r>
                <a:rPr lang="zh-CN" altLang="en-US" sz="1349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学校</a:t>
              </a:r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838C87-BB76-5CE3-E32D-1194D4E6F87C}"/>
                </a:ext>
              </a:extLst>
            </p:cNvPr>
            <p:cNvGrpSpPr/>
            <p:nvPr/>
          </p:nvGrpSpPr>
          <p:grpSpPr>
            <a:xfrm>
              <a:off x="1336580" y="4681002"/>
              <a:ext cx="790493" cy="30367"/>
              <a:chOff x="1743755" y="4511352"/>
              <a:chExt cx="1506361" cy="30367"/>
            </a:xfrm>
          </p:grpSpPr>
          <p:sp>
            <p:nvSpPr>
              <p:cNvPr id="55" name="PA_矩形 6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F643D1-F0C5-AC72-63F8-5EB56C4906BC}"/>
                  </a:ext>
                </a:extLst>
              </p:cNvPr>
              <p:cNvSpPr/>
              <p:nvPr>
                <p:custDataLst>
                  <p:tags r:id="rId7"/>
                </p:custDataLst>
              </p:nvPr>
            </p:nvSpPr>
            <p:spPr>
              <a:xfrm>
                <a:off x="2800383" y="4511352"/>
                <a:ext cx="449733" cy="3036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58" name="PA_矩形 6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7C0AA2-84E2-4C86-BAA2-531ABAC7C90B}"/>
                  </a:ext>
                </a:extLst>
              </p:cNvPr>
              <p:cNvSpPr/>
              <p:nvPr>
                <p:custDataLst>
                  <p:tags r:id="rId8"/>
                </p:custDataLst>
              </p:nvPr>
            </p:nvSpPr>
            <p:spPr>
              <a:xfrm>
                <a:off x="1743755" y="4511352"/>
                <a:ext cx="1029024" cy="3036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</p:grpSp>
      <p:grpSp>
        <p:nvGrpSpPr>
          <p:cNvPr id="64" name="组合 6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DCF8FE-9F3E-457F-20FB-1FBCCC030784}"/>
              </a:ext>
            </a:extLst>
          </p:cNvPr>
          <p:cNvGrpSpPr/>
          <p:nvPr/>
        </p:nvGrpSpPr>
        <p:grpSpPr>
          <a:xfrm>
            <a:off x="9848374" y="5004451"/>
            <a:ext cx="1432743" cy="384000"/>
            <a:chOff x="2750552" y="4433481"/>
            <a:chExt cx="1074556" cy="288000"/>
          </a:xfrm>
        </p:grpSpPr>
        <p:grpSp>
          <p:nvGrpSpPr>
            <p:cNvPr id="66" name="PA_组合 6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66097A-2E67-C39C-1457-E6BD4E07985A}"/>
                </a:ext>
              </a:extLst>
            </p:cNvPr>
            <p:cNvGrpSpPr/>
            <p:nvPr>
              <p:custDataLst>
                <p:tags r:id="rId1"/>
              </p:custDataLst>
            </p:nvPr>
          </p:nvGrpSpPr>
          <p:grpSpPr>
            <a:xfrm>
              <a:off x="3537108" y="4433481"/>
              <a:ext cx="288000" cy="288000"/>
              <a:chOff x="9231967" y="4763519"/>
              <a:chExt cx="715715" cy="719823"/>
            </a:xfrm>
          </p:grpSpPr>
          <p:sp>
            <p:nvSpPr>
              <p:cNvPr id="71" name="Oval 2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ECBB16-E1AD-AC2F-8E07-168FFA45A990}"/>
                  </a:ext>
                </a:extLst>
              </p:cNvPr>
              <p:cNvSpPr/>
              <p:nvPr/>
            </p:nvSpPr>
            <p:spPr>
              <a:xfrm>
                <a:off x="9231967" y="4763519"/>
                <a:ext cx="715715" cy="7198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72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72" name="Freeform 12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BA273B-BCBB-A400-69A3-1F5FDB6713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92163" y="4924681"/>
                <a:ext cx="395319" cy="397502"/>
              </a:xfrm>
              <a:custGeom>
                <a:avLst/>
                <a:gdLst>
                  <a:gd name="T0" fmla="*/ 20 w 200"/>
                  <a:gd name="T1" fmla="*/ 200 h 200"/>
                  <a:gd name="T2" fmla="*/ 0 w 200"/>
                  <a:gd name="T3" fmla="*/ 88 h 200"/>
                  <a:gd name="T4" fmla="*/ 12 w 200"/>
                  <a:gd name="T5" fmla="*/ 168 h 200"/>
                  <a:gd name="T6" fmla="*/ 164 w 200"/>
                  <a:gd name="T7" fmla="*/ 188 h 200"/>
                  <a:gd name="T8" fmla="*/ 187 w 200"/>
                  <a:gd name="T9" fmla="*/ 88 h 200"/>
                  <a:gd name="T10" fmla="*/ 200 w 200"/>
                  <a:gd name="T11" fmla="*/ 180 h 200"/>
                  <a:gd name="T12" fmla="*/ 155 w 200"/>
                  <a:gd name="T13" fmla="*/ 137 h 200"/>
                  <a:gd name="T14" fmla="*/ 154 w 200"/>
                  <a:gd name="T15" fmla="*/ 155 h 200"/>
                  <a:gd name="T16" fmla="*/ 131 w 200"/>
                  <a:gd name="T17" fmla="*/ 165 h 200"/>
                  <a:gd name="T18" fmla="*/ 110 w 200"/>
                  <a:gd name="T19" fmla="*/ 157 h 200"/>
                  <a:gd name="T20" fmla="*/ 122 w 200"/>
                  <a:gd name="T21" fmla="*/ 145 h 200"/>
                  <a:gd name="T22" fmla="*/ 131 w 200"/>
                  <a:gd name="T23" fmla="*/ 155 h 200"/>
                  <a:gd name="T24" fmla="*/ 139 w 200"/>
                  <a:gd name="T25" fmla="*/ 145 h 200"/>
                  <a:gd name="T26" fmla="*/ 131 w 200"/>
                  <a:gd name="T27" fmla="*/ 136 h 200"/>
                  <a:gd name="T28" fmla="*/ 126 w 200"/>
                  <a:gd name="T29" fmla="*/ 125 h 200"/>
                  <a:gd name="T30" fmla="*/ 134 w 200"/>
                  <a:gd name="T31" fmla="*/ 123 h 200"/>
                  <a:gd name="T32" fmla="*/ 134 w 200"/>
                  <a:gd name="T33" fmla="*/ 113 h 200"/>
                  <a:gd name="T34" fmla="*/ 125 w 200"/>
                  <a:gd name="T35" fmla="*/ 113 h 200"/>
                  <a:gd name="T36" fmla="*/ 106 w 200"/>
                  <a:gd name="T37" fmla="*/ 117 h 200"/>
                  <a:gd name="T38" fmla="*/ 130 w 200"/>
                  <a:gd name="T39" fmla="*/ 100 h 200"/>
                  <a:gd name="T40" fmla="*/ 153 w 200"/>
                  <a:gd name="T41" fmla="*/ 116 h 200"/>
                  <a:gd name="T42" fmla="*/ 144 w 200"/>
                  <a:gd name="T43" fmla="*/ 130 h 200"/>
                  <a:gd name="T44" fmla="*/ 155 w 200"/>
                  <a:gd name="T45" fmla="*/ 137 h 200"/>
                  <a:gd name="T46" fmla="*/ 43 w 200"/>
                  <a:gd name="T47" fmla="*/ 164 h 200"/>
                  <a:gd name="T48" fmla="*/ 66 w 200"/>
                  <a:gd name="T49" fmla="*/ 134 h 200"/>
                  <a:gd name="T50" fmla="*/ 78 w 200"/>
                  <a:gd name="T51" fmla="*/ 119 h 200"/>
                  <a:gd name="T52" fmla="*/ 70 w 200"/>
                  <a:gd name="T53" fmla="*/ 112 h 200"/>
                  <a:gd name="T54" fmla="*/ 62 w 200"/>
                  <a:gd name="T55" fmla="*/ 120 h 200"/>
                  <a:gd name="T56" fmla="*/ 48 w 200"/>
                  <a:gd name="T57" fmla="*/ 109 h 200"/>
                  <a:gd name="T58" fmla="*/ 70 w 200"/>
                  <a:gd name="T59" fmla="*/ 100 h 200"/>
                  <a:gd name="T60" fmla="*/ 92 w 200"/>
                  <a:gd name="T61" fmla="*/ 109 h 200"/>
                  <a:gd name="T62" fmla="*/ 92 w 200"/>
                  <a:gd name="T63" fmla="*/ 130 h 200"/>
                  <a:gd name="T64" fmla="*/ 72 w 200"/>
                  <a:gd name="T65" fmla="*/ 146 h 200"/>
                  <a:gd name="T66" fmla="*/ 95 w 200"/>
                  <a:gd name="T67" fmla="*/ 150 h 200"/>
                  <a:gd name="T68" fmla="*/ 0 w 200"/>
                  <a:gd name="T69" fmla="*/ 36 h 200"/>
                  <a:gd name="T70" fmla="*/ 28 w 200"/>
                  <a:gd name="T71" fmla="*/ 16 h 200"/>
                  <a:gd name="T72" fmla="*/ 44 w 200"/>
                  <a:gd name="T73" fmla="*/ 72 h 200"/>
                  <a:gd name="T74" fmla="*/ 60 w 200"/>
                  <a:gd name="T75" fmla="*/ 16 h 200"/>
                  <a:gd name="T76" fmla="*/ 140 w 200"/>
                  <a:gd name="T77" fmla="*/ 56 h 200"/>
                  <a:gd name="T78" fmla="*/ 172 w 200"/>
                  <a:gd name="T79" fmla="*/ 56 h 200"/>
                  <a:gd name="T80" fmla="*/ 180 w 200"/>
                  <a:gd name="T81" fmla="*/ 16 h 200"/>
                  <a:gd name="T82" fmla="*/ 200 w 200"/>
                  <a:gd name="T83" fmla="*/ 80 h 200"/>
                  <a:gd name="T84" fmla="*/ 0 w 200"/>
                  <a:gd name="T85" fmla="*/ 36 h 200"/>
                  <a:gd name="T86" fmla="*/ 144 w 200"/>
                  <a:gd name="T87" fmla="*/ 52 h 200"/>
                  <a:gd name="T88" fmla="*/ 156 w 200"/>
                  <a:gd name="T89" fmla="*/ 0 h 200"/>
                  <a:gd name="T90" fmla="*/ 168 w 200"/>
                  <a:gd name="T91" fmla="*/ 52 h 200"/>
                  <a:gd name="T92" fmla="*/ 44 w 200"/>
                  <a:gd name="T93" fmla="*/ 64 h 200"/>
                  <a:gd name="T94" fmla="*/ 32 w 200"/>
                  <a:gd name="T95" fmla="*/ 12 h 200"/>
                  <a:gd name="T96" fmla="*/ 56 w 200"/>
                  <a:gd name="T97" fmla="*/ 12 h 200"/>
                  <a:gd name="T98" fmla="*/ 44 w 200"/>
                  <a:gd name="T99" fmla="*/ 6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0" h="200">
                    <a:moveTo>
                      <a:pt x="180" y="200"/>
                    </a:moveTo>
                    <a:cubicBezTo>
                      <a:pt x="20" y="200"/>
                      <a:pt x="20" y="200"/>
                      <a:pt x="20" y="200"/>
                    </a:cubicBezTo>
                    <a:cubicBezTo>
                      <a:pt x="9" y="200"/>
                      <a:pt x="0" y="191"/>
                      <a:pt x="0" y="180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123"/>
                      <a:pt x="12" y="168"/>
                      <a:pt x="12" y="168"/>
                    </a:cubicBezTo>
                    <a:cubicBezTo>
                      <a:pt x="12" y="179"/>
                      <a:pt x="25" y="188"/>
                      <a:pt x="36" y="188"/>
                    </a:cubicBezTo>
                    <a:cubicBezTo>
                      <a:pt x="164" y="188"/>
                      <a:pt x="164" y="188"/>
                      <a:pt x="164" y="188"/>
                    </a:cubicBezTo>
                    <a:cubicBezTo>
                      <a:pt x="175" y="188"/>
                      <a:pt x="188" y="179"/>
                      <a:pt x="188" y="168"/>
                    </a:cubicBezTo>
                    <a:cubicBezTo>
                      <a:pt x="188" y="168"/>
                      <a:pt x="188" y="122"/>
                      <a:pt x="187" y="88"/>
                    </a:cubicBezTo>
                    <a:cubicBezTo>
                      <a:pt x="200" y="88"/>
                      <a:pt x="200" y="88"/>
                      <a:pt x="200" y="88"/>
                    </a:cubicBezTo>
                    <a:cubicBezTo>
                      <a:pt x="200" y="180"/>
                      <a:pt x="200" y="180"/>
                      <a:pt x="200" y="180"/>
                    </a:cubicBezTo>
                    <a:cubicBezTo>
                      <a:pt x="200" y="191"/>
                      <a:pt x="191" y="200"/>
                      <a:pt x="180" y="200"/>
                    </a:cubicBezTo>
                    <a:close/>
                    <a:moveTo>
                      <a:pt x="155" y="137"/>
                    </a:moveTo>
                    <a:cubicBezTo>
                      <a:pt x="156" y="139"/>
                      <a:pt x="157" y="141"/>
                      <a:pt x="157" y="144"/>
                    </a:cubicBezTo>
                    <a:cubicBezTo>
                      <a:pt x="157" y="148"/>
                      <a:pt x="156" y="152"/>
                      <a:pt x="154" y="155"/>
                    </a:cubicBezTo>
                    <a:cubicBezTo>
                      <a:pt x="152" y="158"/>
                      <a:pt x="149" y="161"/>
                      <a:pt x="145" y="163"/>
                    </a:cubicBezTo>
                    <a:cubicBezTo>
                      <a:pt x="142" y="165"/>
                      <a:pt x="137" y="165"/>
                      <a:pt x="131" y="165"/>
                    </a:cubicBezTo>
                    <a:cubicBezTo>
                      <a:pt x="126" y="165"/>
                      <a:pt x="121" y="165"/>
                      <a:pt x="118" y="163"/>
                    </a:cubicBezTo>
                    <a:cubicBezTo>
                      <a:pt x="114" y="162"/>
                      <a:pt x="112" y="160"/>
                      <a:pt x="110" y="157"/>
                    </a:cubicBezTo>
                    <a:cubicBezTo>
                      <a:pt x="107" y="155"/>
                      <a:pt x="106" y="152"/>
                      <a:pt x="105" y="148"/>
                    </a:cubicBezTo>
                    <a:cubicBezTo>
                      <a:pt x="122" y="145"/>
                      <a:pt x="122" y="145"/>
                      <a:pt x="122" y="145"/>
                    </a:cubicBezTo>
                    <a:cubicBezTo>
                      <a:pt x="123" y="149"/>
                      <a:pt x="124" y="151"/>
                      <a:pt x="125" y="153"/>
                    </a:cubicBezTo>
                    <a:cubicBezTo>
                      <a:pt x="127" y="154"/>
                      <a:pt x="129" y="155"/>
                      <a:pt x="131" y="155"/>
                    </a:cubicBezTo>
                    <a:cubicBezTo>
                      <a:pt x="133" y="155"/>
                      <a:pt x="135" y="154"/>
                      <a:pt x="137" y="152"/>
                    </a:cubicBezTo>
                    <a:cubicBezTo>
                      <a:pt x="138" y="150"/>
                      <a:pt x="139" y="148"/>
                      <a:pt x="139" y="145"/>
                    </a:cubicBezTo>
                    <a:cubicBezTo>
                      <a:pt x="139" y="142"/>
                      <a:pt x="138" y="140"/>
                      <a:pt x="137" y="139"/>
                    </a:cubicBezTo>
                    <a:cubicBezTo>
                      <a:pt x="135" y="137"/>
                      <a:pt x="133" y="136"/>
                      <a:pt x="131" y="136"/>
                    </a:cubicBezTo>
                    <a:cubicBezTo>
                      <a:pt x="129" y="136"/>
                      <a:pt x="127" y="136"/>
                      <a:pt x="125" y="137"/>
                    </a:cubicBezTo>
                    <a:cubicBezTo>
                      <a:pt x="126" y="125"/>
                      <a:pt x="126" y="125"/>
                      <a:pt x="126" y="125"/>
                    </a:cubicBezTo>
                    <a:cubicBezTo>
                      <a:pt x="127" y="125"/>
                      <a:pt x="128" y="125"/>
                      <a:pt x="128" y="125"/>
                    </a:cubicBezTo>
                    <a:cubicBezTo>
                      <a:pt x="130" y="125"/>
                      <a:pt x="132" y="124"/>
                      <a:pt x="134" y="123"/>
                    </a:cubicBezTo>
                    <a:cubicBezTo>
                      <a:pt x="135" y="121"/>
                      <a:pt x="136" y="119"/>
                      <a:pt x="136" y="117"/>
                    </a:cubicBezTo>
                    <a:cubicBezTo>
                      <a:pt x="136" y="116"/>
                      <a:pt x="136" y="114"/>
                      <a:pt x="134" y="113"/>
                    </a:cubicBezTo>
                    <a:cubicBezTo>
                      <a:pt x="133" y="112"/>
                      <a:pt x="132" y="111"/>
                      <a:pt x="130" y="111"/>
                    </a:cubicBezTo>
                    <a:cubicBezTo>
                      <a:pt x="128" y="111"/>
                      <a:pt x="126" y="112"/>
                      <a:pt x="125" y="113"/>
                    </a:cubicBezTo>
                    <a:cubicBezTo>
                      <a:pt x="123" y="114"/>
                      <a:pt x="123" y="116"/>
                      <a:pt x="122" y="120"/>
                    </a:cubicBezTo>
                    <a:cubicBezTo>
                      <a:pt x="106" y="117"/>
                      <a:pt x="106" y="117"/>
                      <a:pt x="106" y="117"/>
                    </a:cubicBezTo>
                    <a:cubicBezTo>
                      <a:pt x="107" y="111"/>
                      <a:pt x="110" y="107"/>
                      <a:pt x="113" y="104"/>
                    </a:cubicBezTo>
                    <a:cubicBezTo>
                      <a:pt x="117" y="102"/>
                      <a:pt x="123" y="100"/>
                      <a:pt x="130" y="100"/>
                    </a:cubicBezTo>
                    <a:cubicBezTo>
                      <a:pt x="138" y="100"/>
                      <a:pt x="144" y="102"/>
                      <a:pt x="148" y="105"/>
                    </a:cubicBezTo>
                    <a:cubicBezTo>
                      <a:pt x="152" y="108"/>
                      <a:pt x="153" y="112"/>
                      <a:pt x="153" y="116"/>
                    </a:cubicBezTo>
                    <a:cubicBezTo>
                      <a:pt x="153" y="119"/>
                      <a:pt x="153" y="122"/>
                      <a:pt x="151" y="124"/>
                    </a:cubicBezTo>
                    <a:cubicBezTo>
                      <a:pt x="150" y="126"/>
                      <a:pt x="147" y="128"/>
                      <a:pt x="144" y="130"/>
                    </a:cubicBezTo>
                    <a:cubicBezTo>
                      <a:pt x="147" y="130"/>
                      <a:pt x="149" y="131"/>
                      <a:pt x="150" y="132"/>
                    </a:cubicBezTo>
                    <a:cubicBezTo>
                      <a:pt x="152" y="133"/>
                      <a:pt x="154" y="135"/>
                      <a:pt x="155" y="137"/>
                    </a:cubicBezTo>
                    <a:close/>
                    <a:moveTo>
                      <a:pt x="95" y="164"/>
                    </a:moveTo>
                    <a:cubicBezTo>
                      <a:pt x="43" y="164"/>
                      <a:pt x="43" y="164"/>
                      <a:pt x="43" y="164"/>
                    </a:cubicBezTo>
                    <a:cubicBezTo>
                      <a:pt x="44" y="159"/>
                      <a:pt x="45" y="154"/>
                      <a:pt x="48" y="150"/>
                    </a:cubicBezTo>
                    <a:cubicBezTo>
                      <a:pt x="51" y="145"/>
                      <a:pt x="57" y="140"/>
                      <a:pt x="66" y="134"/>
                    </a:cubicBezTo>
                    <a:cubicBezTo>
                      <a:pt x="71" y="130"/>
                      <a:pt x="74" y="127"/>
                      <a:pt x="75" y="125"/>
                    </a:cubicBezTo>
                    <a:cubicBezTo>
                      <a:pt x="77" y="123"/>
                      <a:pt x="78" y="121"/>
                      <a:pt x="78" y="119"/>
                    </a:cubicBezTo>
                    <a:cubicBezTo>
                      <a:pt x="78" y="117"/>
                      <a:pt x="77" y="116"/>
                      <a:pt x="75" y="114"/>
                    </a:cubicBezTo>
                    <a:cubicBezTo>
                      <a:pt x="74" y="113"/>
                      <a:pt x="72" y="112"/>
                      <a:pt x="70" y="112"/>
                    </a:cubicBezTo>
                    <a:cubicBezTo>
                      <a:pt x="68" y="112"/>
                      <a:pt x="66" y="113"/>
                      <a:pt x="65" y="114"/>
                    </a:cubicBezTo>
                    <a:cubicBezTo>
                      <a:pt x="63" y="116"/>
                      <a:pt x="62" y="117"/>
                      <a:pt x="62" y="120"/>
                    </a:cubicBezTo>
                    <a:cubicBezTo>
                      <a:pt x="44" y="120"/>
                      <a:pt x="44" y="120"/>
                      <a:pt x="44" y="120"/>
                    </a:cubicBezTo>
                    <a:cubicBezTo>
                      <a:pt x="45" y="115"/>
                      <a:pt x="46" y="112"/>
                      <a:pt x="48" y="109"/>
                    </a:cubicBezTo>
                    <a:cubicBezTo>
                      <a:pt x="50" y="106"/>
                      <a:pt x="52" y="104"/>
                      <a:pt x="56" y="102"/>
                    </a:cubicBezTo>
                    <a:cubicBezTo>
                      <a:pt x="59" y="101"/>
                      <a:pt x="64" y="100"/>
                      <a:pt x="70" y="100"/>
                    </a:cubicBezTo>
                    <a:cubicBezTo>
                      <a:pt x="76" y="100"/>
                      <a:pt x="81" y="101"/>
                      <a:pt x="84" y="102"/>
                    </a:cubicBezTo>
                    <a:cubicBezTo>
                      <a:pt x="87" y="104"/>
                      <a:pt x="90" y="106"/>
                      <a:pt x="92" y="109"/>
                    </a:cubicBezTo>
                    <a:cubicBezTo>
                      <a:pt x="94" y="112"/>
                      <a:pt x="95" y="115"/>
                      <a:pt x="95" y="119"/>
                    </a:cubicBezTo>
                    <a:cubicBezTo>
                      <a:pt x="95" y="122"/>
                      <a:pt x="94" y="126"/>
                      <a:pt x="92" y="130"/>
                    </a:cubicBezTo>
                    <a:cubicBezTo>
                      <a:pt x="89" y="133"/>
                      <a:pt x="85" y="137"/>
                      <a:pt x="79" y="141"/>
                    </a:cubicBezTo>
                    <a:cubicBezTo>
                      <a:pt x="76" y="144"/>
                      <a:pt x="73" y="145"/>
                      <a:pt x="72" y="146"/>
                    </a:cubicBezTo>
                    <a:cubicBezTo>
                      <a:pt x="71" y="147"/>
                      <a:pt x="70" y="148"/>
                      <a:pt x="68" y="150"/>
                    </a:cubicBezTo>
                    <a:cubicBezTo>
                      <a:pt x="95" y="150"/>
                      <a:pt x="95" y="150"/>
                      <a:pt x="95" y="150"/>
                    </a:cubicBezTo>
                    <a:lnTo>
                      <a:pt x="95" y="164"/>
                    </a:lnTo>
                    <a:close/>
                    <a:moveTo>
                      <a:pt x="0" y="36"/>
                    </a:moveTo>
                    <a:cubicBezTo>
                      <a:pt x="0" y="25"/>
                      <a:pt x="9" y="16"/>
                      <a:pt x="20" y="16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28" y="65"/>
                      <a:pt x="35" y="72"/>
                      <a:pt x="44" y="72"/>
                    </a:cubicBezTo>
                    <a:cubicBezTo>
                      <a:pt x="53" y="72"/>
                      <a:pt x="60" y="65"/>
                      <a:pt x="60" y="56"/>
                    </a:cubicBezTo>
                    <a:cubicBezTo>
                      <a:pt x="60" y="16"/>
                      <a:pt x="60" y="16"/>
                      <a:pt x="60" y="16"/>
                    </a:cubicBezTo>
                    <a:cubicBezTo>
                      <a:pt x="140" y="16"/>
                      <a:pt x="140" y="16"/>
                      <a:pt x="140" y="16"/>
                    </a:cubicBezTo>
                    <a:cubicBezTo>
                      <a:pt x="140" y="56"/>
                      <a:pt x="140" y="56"/>
                      <a:pt x="140" y="56"/>
                    </a:cubicBezTo>
                    <a:cubicBezTo>
                      <a:pt x="140" y="65"/>
                      <a:pt x="147" y="72"/>
                      <a:pt x="156" y="72"/>
                    </a:cubicBezTo>
                    <a:cubicBezTo>
                      <a:pt x="165" y="72"/>
                      <a:pt x="172" y="65"/>
                      <a:pt x="172" y="56"/>
                    </a:cubicBezTo>
                    <a:cubicBezTo>
                      <a:pt x="172" y="16"/>
                      <a:pt x="172" y="16"/>
                      <a:pt x="172" y="16"/>
                    </a:cubicBezTo>
                    <a:cubicBezTo>
                      <a:pt x="180" y="16"/>
                      <a:pt x="180" y="16"/>
                      <a:pt x="180" y="16"/>
                    </a:cubicBezTo>
                    <a:cubicBezTo>
                      <a:pt x="191" y="16"/>
                      <a:pt x="200" y="25"/>
                      <a:pt x="200" y="36"/>
                    </a:cubicBezTo>
                    <a:cubicBezTo>
                      <a:pt x="200" y="80"/>
                      <a:pt x="200" y="80"/>
                      <a:pt x="200" y="80"/>
                    </a:cubicBezTo>
                    <a:cubicBezTo>
                      <a:pt x="114" y="80"/>
                      <a:pt x="96" y="80"/>
                      <a:pt x="0" y="80"/>
                    </a:cubicBezTo>
                    <a:lnTo>
                      <a:pt x="0" y="36"/>
                    </a:lnTo>
                    <a:close/>
                    <a:moveTo>
                      <a:pt x="156" y="64"/>
                    </a:moveTo>
                    <a:cubicBezTo>
                      <a:pt x="149" y="64"/>
                      <a:pt x="144" y="59"/>
                      <a:pt x="144" y="52"/>
                    </a:cubicBezTo>
                    <a:cubicBezTo>
                      <a:pt x="144" y="12"/>
                      <a:pt x="144" y="12"/>
                      <a:pt x="144" y="12"/>
                    </a:cubicBezTo>
                    <a:cubicBezTo>
                      <a:pt x="144" y="6"/>
                      <a:pt x="149" y="0"/>
                      <a:pt x="156" y="0"/>
                    </a:cubicBezTo>
                    <a:cubicBezTo>
                      <a:pt x="162" y="0"/>
                      <a:pt x="168" y="6"/>
                      <a:pt x="168" y="12"/>
                    </a:cubicBezTo>
                    <a:cubicBezTo>
                      <a:pt x="168" y="52"/>
                      <a:pt x="168" y="52"/>
                      <a:pt x="168" y="52"/>
                    </a:cubicBezTo>
                    <a:cubicBezTo>
                      <a:pt x="168" y="59"/>
                      <a:pt x="162" y="64"/>
                      <a:pt x="156" y="64"/>
                    </a:cubicBezTo>
                    <a:close/>
                    <a:moveTo>
                      <a:pt x="44" y="64"/>
                    </a:moveTo>
                    <a:cubicBezTo>
                      <a:pt x="37" y="64"/>
                      <a:pt x="32" y="59"/>
                      <a:pt x="32" y="52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6"/>
                      <a:pt x="37" y="0"/>
                      <a:pt x="44" y="0"/>
                    </a:cubicBezTo>
                    <a:cubicBezTo>
                      <a:pt x="50" y="0"/>
                      <a:pt x="56" y="6"/>
                      <a:pt x="56" y="12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9"/>
                      <a:pt x="50" y="64"/>
                      <a:pt x="44" y="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67" name="PA_矩形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000BB9-746E-AF80-585B-8B9CD18C5027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763457" y="4458208"/>
              <a:ext cx="363523" cy="207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55" tIns="34279" rIns="68555" bIns="34279">
              <a:spAutoFit/>
            </a:bodyPr>
            <a:lstStyle/>
            <a:p>
              <a:pPr>
                <a:spcBef>
                  <a:spcPct val="0"/>
                </a:spcBef>
                <a:buFont typeface="Arial"/>
                <a:buNone/>
              </a:pPr>
              <a:r>
                <a:rPr lang="zh-CN" altLang="en-US" sz="1349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班级</a:t>
              </a:r>
            </a:p>
          </p:txBody>
        </p:sp>
        <p:grpSp>
          <p:nvGrpSpPr>
            <p:cNvPr id="68" name="组合 6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E4170C-D2C9-6B48-A96E-AF1F6A2928D5}"/>
                </a:ext>
              </a:extLst>
            </p:cNvPr>
            <p:cNvGrpSpPr/>
            <p:nvPr/>
          </p:nvGrpSpPr>
          <p:grpSpPr>
            <a:xfrm>
              <a:off x="2750552" y="4681002"/>
              <a:ext cx="786553" cy="34290"/>
              <a:chOff x="4204705" y="4511352"/>
              <a:chExt cx="1498854" cy="34290"/>
            </a:xfrm>
          </p:grpSpPr>
          <p:sp>
            <p:nvSpPr>
              <p:cNvPr id="69" name="PA_矩形 6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AB1D64-B1ED-5A71-2557-968EC74D5058}"/>
                  </a:ext>
                </a:extLst>
              </p:cNvPr>
              <p:cNvSpPr/>
              <p:nvPr>
                <p:custDataLst>
                  <p:tags r:id="rId3"/>
                </p:custDataLst>
              </p:nvPr>
            </p:nvSpPr>
            <p:spPr>
              <a:xfrm>
                <a:off x="5253827" y="4511352"/>
                <a:ext cx="449732" cy="342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70" name="PA_矩形 7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780225-184A-349F-D2DB-1F8B421FFE3A}"/>
                  </a:ext>
                </a:extLst>
              </p:cNvPr>
              <p:cNvSpPr/>
              <p:nvPr>
                <p:custDataLst>
                  <p:tags r:id="rId4"/>
                </p:custDataLst>
              </p:nvPr>
            </p:nvSpPr>
            <p:spPr>
              <a:xfrm>
                <a:off x="4204705" y="4511352"/>
                <a:ext cx="1029023" cy="3429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49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</p:grpSp>
      <p:grpSp>
        <p:nvGrpSpPr>
          <p:cNvPr id="48" name="组合 4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4EEF7A-E239-AE1F-2526-FD4BEA63F24F}"/>
              </a:ext>
            </a:extLst>
          </p:cNvPr>
          <p:cNvGrpSpPr/>
          <p:nvPr/>
        </p:nvGrpSpPr>
        <p:grpSpPr>
          <a:xfrm>
            <a:off x="4519799" y="2673880"/>
            <a:ext cx="6917278" cy="1774537"/>
            <a:chOff x="3472877" y="2673880"/>
            <a:chExt cx="6917278" cy="1774537"/>
          </a:xfrm>
        </p:grpSpPr>
        <p:sp>
          <p:nvSpPr>
            <p:cNvPr id="16" name="矩形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3E3D4AB-6C37-D2F3-410C-C774A5E9B499}"/>
                </a:ext>
              </a:extLst>
            </p:cNvPr>
            <p:cNvSpPr/>
            <p:nvPr/>
          </p:nvSpPr>
          <p:spPr>
            <a:xfrm>
              <a:off x="3472877" y="2673880"/>
              <a:ext cx="6917278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zh-CN" altLang="en-US" sz="7200" spc="300" dirty="0">
                  <a:solidFill>
                    <a:schemeClr val="accent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Regular" panose="020B0500000000000000" pitchFamily="34" charset="-122"/>
                </a:rPr>
                <a:t>全国节能宣传周</a:t>
              </a:r>
              <a:endParaRPr lang="en-US" altLang="zh-CN" sz="7200" spc="300" dirty="0">
                <a:solidFill>
                  <a:schemeClr val="accent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Regular" panose="020B0500000000000000" pitchFamily="34" charset="-122"/>
              </a:endParaRPr>
            </a:p>
            <a:p>
              <a:pPr algn="r"/>
              <a:r>
                <a:rPr lang="zh-CN" altLang="en-US" sz="3600" spc="300" dirty="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绿色节能环保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AE0A2F-C2FE-1A1C-531A-F36A5910D56F}"/>
                </a:ext>
              </a:extLst>
            </p:cNvPr>
            <p:cNvSpPr txBox="1"/>
            <p:nvPr/>
          </p:nvSpPr>
          <p:spPr>
            <a:xfrm>
              <a:off x="4782377" y="3863642"/>
              <a:ext cx="23864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ENERGY SAVING PROPAGANDA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85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  <p:extLst mod="1">
    <p:ext uri="{E180D4A7-C9FB-4DFB-919C-405C955672EB}">
      <p14:showEvtLst xmlns:p14="http://schemas.microsoft.com/office/powerpoint/2010/main">
        <p14:playEvt time="1" objId="4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6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6E580A-4810-4436-87F2-CBD4B14A030E}"/>
              </a:ext>
            </a:extLst>
          </p:cNvPr>
          <p:cNvGrpSpPr/>
          <p:nvPr/>
        </p:nvGrpSpPr>
        <p:grpSpPr>
          <a:xfrm>
            <a:off x="5889832" y="1222120"/>
            <a:ext cx="502571" cy="4188080"/>
            <a:chOff x="695325" y="1484783"/>
            <a:chExt cx="502571" cy="4188080"/>
          </a:xfrm>
        </p:grpSpPr>
        <p:sp>
          <p:nvSpPr>
            <p:cNvPr id="21" name="等腰三角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A2D011-BC2F-40B2-8995-320EEDEB8BC3}"/>
                </a:ext>
              </a:extLst>
            </p:cNvPr>
            <p:cNvSpPr/>
            <p:nvPr/>
          </p:nvSpPr>
          <p:spPr>
            <a:xfrm rot="5400000">
              <a:off x="395159" y="1784949"/>
              <a:ext cx="1102903" cy="502571"/>
            </a:xfrm>
            <a:custGeom>
              <a:avLst/>
              <a:gdLst>
                <a:gd name="connsiteX0" fmla="*/ 0 w 1102903"/>
                <a:gd name="connsiteY0" fmla="*/ 500190 h 502571"/>
                <a:gd name="connsiteX1" fmla="*/ 1102903 w 1102903"/>
                <a:gd name="connsiteY1" fmla="*/ 0 h 502571"/>
                <a:gd name="connsiteX2" fmla="*/ 729047 w 1102903"/>
                <a:gd name="connsiteY2" fmla="*/ 502571 h 502571"/>
                <a:gd name="connsiteX3" fmla="*/ 0 w 1102903"/>
                <a:gd name="connsiteY3" fmla="*/ 500190 h 50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03" h="502570">
                  <a:moveTo>
                    <a:pt x="0" y="500190"/>
                  </a:moveTo>
                  <a:lnTo>
                    <a:pt x="1102903" y="0"/>
                  </a:lnTo>
                  <a:lnTo>
                    <a:pt x="729047" y="502571"/>
                  </a:lnTo>
                  <a:lnTo>
                    <a:pt x="0" y="500190"/>
                  </a:lnTo>
                  <a:close/>
                </a:path>
              </a:pathLst>
            </a:custGeom>
            <a:solidFill>
              <a:srgbClr val="146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cxnSp>
          <p:nvCxnSpPr>
            <p:cNvPr id="22" name="直接连接符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D66AAC-564E-498F-910D-4AC0159EF370}"/>
                </a:ext>
              </a:extLst>
            </p:cNvPr>
            <p:cNvCxnSpPr/>
            <p:nvPr/>
          </p:nvCxnSpPr>
          <p:spPr>
            <a:xfrm flipH="1">
              <a:off x="1190309" y="2578162"/>
              <a:ext cx="1" cy="3094701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5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2559B5-D72B-4655-8E1D-370571C779E6}"/>
              </a:ext>
            </a:extLst>
          </p:cNvPr>
          <p:cNvGrpSpPr/>
          <p:nvPr/>
        </p:nvGrpSpPr>
        <p:grpSpPr>
          <a:xfrm>
            <a:off x="5889833" y="1222121"/>
            <a:ext cx="3713828" cy="728790"/>
            <a:chOff x="695326" y="1484784"/>
            <a:chExt cx="3713828" cy="728790"/>
          </a:xfrm>
          <a:solidFill>
            <a:srgbClr val="0061CC"/>
          </a:solidFill>
        </p:grpSpPr>
        <p:sp>
          <p:nvSpPr>
            <p:cNvPr id="24" name="五边形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E31085-049B-4C8D-8DF5-0BDEDF5C636C}"/>
                </a:ext>
              </a:extLst>
            </p:cNvPr>
            <p:cNvSpPr/>
            <p:nvPr/>
          </p:nvSpPr>
          <p:spPr>
            <a:xfrm>
              <a:off x="695326" y="1484784"/>
              <a:ext cx="3713828" cy="72879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5" name="TextBox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F17585-E9BB-4E1A-A41C-75B86C04F99D}"/>
                </a:ext>
              </a:extLst>
            </p:cNvPr>
            <p:cNvSpPr txBox="1"/>
            <p:nvPr/>
          </p:nvSpPr>
          <p:spPr>
            <a:xfrm>
              <a:off x="710993" y="1567243"/>
              <a:ext cx="3322617" cy="6327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dist"/>
              <a:r>
                <a:rPr lang="en-US" altLang="zh-CN" sz="2400" b="1" dirty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</a:t>
              </a:r>
              <a:r>
                <a:rPr lang="zh-CN" altLang="en-US" sz="2400" b="1" dirty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、有利于可持续发展。</a:t>
              </a:r>
            </a:p>
          </p:txBody>
        </p:sp>
      </p:grpSp>
      <p:sp>
        <p:nvSpPr>
          <p:cNvPr id="26" name="矩形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E77F60-8997-4655-B3E3-65738F81191F}"/>
              </a:ext>
            </a:extLst>
          </p:cNvPr>
          <p:cNvSpPr/>
          <p:nvPr/>
        </p:nvSpPr>
        <p:spPr>
          <a:xfrm>
            <a:off x="6737556" y="2300857"/>
            <a:ext cx="4330493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化石能源是不可持续的一种能源，过度的依赖化石能源会造成地球资源的紧张，对化石能源无节制地开采利用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8F73E5-5DF1-43A4-B649-D306DDFC989B}"/>
              </a:ext>
            </a:extLst>
          </p:cNvPr>
          <p:cNvSpPr/>
          <p:nvPr/>
        </p:nvSpPr>
        <p:spPr>
          <a:xfrm>
            <a:off x="6737556" y="3786064"/>
            <a:ext cx="4330493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总有一天化石能源会消耗殆尽，到时候就会面临能源危机。地球上可供人们利用的化石能源是有限的，只有节约能源，开发再能能源，人们才能持续发展。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F2A755-F9EA-5FEC-38B4-4F110D912F2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908" y="1222120"/>
            <a:ext cx="5436145" cy="49831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0DEC10-CEBC-4629-9C9D-06922B6813C0}"/>
              </a:ext>
            </a:extLst>
          </p:cNvPr>
          <p:cNvGrpSpPr/>
          <p:nvPr/>
        </p:nvGrpSpPr>
        <p:grpSpPr>
          <a:xfrm>
            <a:off x="1814754" y="1627239"/>
            <a:ext cx="3214446" cy="1020711"/>
            <a:chOff x="2595804" y="1741539"/>
            <a:chExt cx="3214446" cy="1020711"/>
          </a:xfrm>
        </p:grpSpPr>
        <p:sp>
          <p:nvSpPr>
            <p:cNvPr id="21" name="箭头: 右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EADCFC-0C5D-4837-B4EF-76AEC6A8C549}"/>
                </a:ext>
              </a:extLst>
            </p:cNvPr>
            <p:cNvSpPr/>
            <p:nvPr/>
          </p:nvSpPr>
          <p:spPr>
            <a:xfrm>
              <a:off x="2595804" y="1741539"/>
              <a:ext cx="3214446" cy="1020711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FDA36C-AECC-4AC6-B5C3-84DCA8E26538}"/>
                </a:ext>
              </a:extLst>
            </p:cNvPr>
            <p:cNvSpPr txBox="1"/>
            <p:nvPr/>
          </p:nvSpPr>
          <p:spPr>
            <a:xfrm>
              <a:off x="2743612" y="2002829"/>
              <a:ext cx="3009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</a:t>
              </a:r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、有利于环境保护。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99F84F-88C8-4593-9A3B-4B6D693D6EB1}"/>
              </a:ext>
            </a:extLst>
          </p:cNvPr>
          <p:cNvGrpSpPr/>
          <p:nvPr/>
        </p:nvGrpSpPr>
        <p:grpSpPr>
          <a:xfrm>
            <a:off x="1619250" y="2914650"/>
            <a:ext cx="8858250" cy="2438400"/>
            <a:chOff x="1752600" y="3028950"/>
            <a:chExt cx="8858250" cy="2438400"/>
          </a:xfrm>
        </p:grpSpPr>
        <p:sp>
          <p:nvSpPr>
            <p:cNvPr id="24" name="矩形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889F65-691D-4B02-AAFE-36E1E42DFAA8}"/>
                </a:ext>
              </a:extLst>
            </p:cNvPr>
            <p:cNvSpPr/>
            <p:nvPr/>
          </p:nvSpPr>
          <p:spPr>
            <a:xfrm>
              <a:off x="2308340" y="3589987"/>
              <a:ext cx="3410961" cy="11564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目前的能源大部分都是化石能源，无论是开采过程中，还是使用过程中，都会对环境造成破坏，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D9CE3F-2E5B-4BB0-8EF8-FD1C7D676E34}"/>
                </a:ext>
              </a:extLst>
            </p:cNvPr>
            <p:cNvSpPr/>
            <p:nvPr/>
          </p:nvSpPr>
          <p:spPr>
            <a:xfrm>
              <a:off x="6594590" y="3589987"/>
              <a:ext cx="3410961" cy="1525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如果我们减少能源的使用，做到节约能源。那么我们就能减少能源的开采与利用，就能为保护地球做出一点微薄的贡献。</a:t>
              </a:r>
            </a:p>
          </p:txBody>
        </p:sp>
        <p:sp>
          <p:nvSpPr>
            <p:cNvPr id="27" name="矩形: 圆角 2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499DDE-917D-4D9D-9BAE-9E312952BE73}"/>
                </a:ext>
              </a:extLst>
            </p:cNvPr>
            <p:cNvSpPr/>
            <p:nvPr/>
          </p:nvSpPr>
          <p:spPr>
            <a:xfrm>
              <a:off x="1752600" y="3028950"/>
              <a:ext cx="8858250" cy="2438400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5BD74A-6FF8-993A-F34F-F544A8E264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4960" y="835859"/>
            <a:ext cx="3410961" cy="20787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4631F0-672A-44EA-850F-FB0DCACAD164}"/>
              </a:ext>
            </a:extLst>
          </p:cNvPr>
          <p:cNvSpPr txBox="1"/>
          <p:nvPr/>
        </p:nvSpPr>
        <p:spPr>
          <a:xfrm>
            <a:off x="957759" y="2489951"/>
            <a:ext cx="10844022" cy="5156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cs typeface="+mn-ea"/>
              </a:defRPr>
            </a:lvl1pPr>
          </a:lstStyle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目前的能源大部分都是化石能源，无论是开采过程中，还是使用过程中，都会对环境造成破坏，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E51895-79EE-44AC-BA8A-E1977667EEB3}"/>
              </a:ext>
            </a:extLst>
          </p:cNvPr>
          <p:cNvGrpSpPr/>
          <p:nvPr/>
        </p:nvGrpSpPr>
        <p:grpSpPr>
          <a:xfrm>
            <a:off x="1181444" y="2072081"/>
            <a:ext cx="6381406" cy="152301"/>
            <a:chOff x="971894" y="2205431"/>
            <a:chExt cx="4533899" cy="152400"/>
          </a:xfrm>
        </p:grpSpPr>
        <p:cxnSp>
          <p:nvCxnSpPr>
            <p:cNvPr id="22" name="直接连接符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D4D3CA-ED59-476E-A238-D2C7856F2CC8}"/>
                </a:ext>
              </a:extLst>
            </p:cNvPr>
            <p:cNvCxnSpPr/>
            <p:nvPr/>
          </p:nvCxnSpPr>
          <p:spPr>
            <a:xfrm>
              <a:off x="971894" y="2205431"/>
              <a:ext cx="4533899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06BB1C-D017-43AB-8711-6BC1CAE5DDEF}"/>
                </a:ext>
              </a:extLst>
            </p:cNvPr>
            <p:cNvCxnSpPr/>
            <p:nvPr/>
          </p:nvCxnSpPr>
          <p:spPr>
            <a:xfrm>
              <a:off x="971894" y="2357831"/>
              <a:ext cx="453389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370419-314A-4181-A641-F4749F99D7DF}"/>
              </a:ext>
            </a:extLst>
          </p:cNvPr>
          <p:cNvSpPr txBox="1"/>
          <p:nvPr/>
        </p:nvSpPr>
        <p:spPr>
          <a:xfrm>
            <a:off x="938709" y="3272158"/>
            <a:ext cx="4509591" cy="222477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cs typeface="+mn-ea"/>
              </a:defRPr>
            </a:lvl1pPr>
          </a:lstStyle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如果我们减少能源的使用，做到节约能源。那么我们就能减少能源的开采与利用，就能为保护地球做出一点微薄的贡献。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1545BB-CCF2-4EBB-A541-271423F6EEAC}"/>
              </a:ext>
            </a:extLst>
          </p:cNvPr>
          <p:cNvSpPr txBox="1"/>
          <p:nvPr/>
        </p:nvSpPr>
        <p:spPr>
          <a:xfrm>
            <a:off x="1029044" y="1468615"/>
            <a:ext cx="723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、有利于提高人们爱好环境，保护地球的意识。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E135C1-8343-6680-3BE7-CDAADCA6E7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7795" y="2642252"/>
            <a:ext cx="4363537" cy="35868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1"/>
      <p:bldP spid="25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BE8906-5234-BFA6-C77C-B1F4A2ED413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04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825295" y="3290096"/>
            <a:ext cx="58305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节能知识</a:t>
            </a: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CEF87-99C5-A738-5FE0-4BD8B8EC61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012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6E4050-E6BA-4934-BE23-5BDE7EB12940}"/>
              </a:ext>
            </a:extLst>
          </p:cNvPr>
          <p:cNvGrpSpPr/>
          <p:nvPr/>
        </p:nvGrpSpPr>
        <p:grpSpPr>
          <a:xfrm>
            <a:off x="1389422" y="2167395"/>
            <a:ext cx="2534878" cy="1052055"/>
            <a:chOff x="1887793" y="3252018"/>
            <a:chExt cx="2534878" cy="2740094"/>
          </a:xfrm>
        </p:grpSpPr>
        <p:sp>
          <p:nvSpPr>
            <p:cNvPr id="36" name="矩形: 圆角 3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338FA0-355B-4289-99F3-1A318285BBA9}"/>
                </a:ext>
              </a:extLst>
            </p:cNvPr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2B2531-6836-4FA0-BEC6-6D9819D7BFD0}"/>
                </a:ext>
              </a:extLst>
            </p:cNvPr>
            <p:cNvSpPr txBox="1"/>
            <p:nvPr/>
          </p:nvSpPr>
          <p:spPr>
            <a:xfrm>
              <a:off x="2070233" y="3923798"/>
              <a:ext cx="2257188" cy="15230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充电后及时拔掉充电器，减少对电的浪费。</a:t>
              </a: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2202A7-D451-4DFC-B5F2-07E4EF52EF3A}"/>
              </a:ext>
            </a:extLst>
          </p:cNvPr>
          <p:cNvGrpSpPr/>
          <p:nvPr/>
        </p:nvGrpSpPr>
        <p:grpSpPr>
          <a:xfrm>
            <a:off x="3589171" y="972474"/>
            <a:ext cx="5166059" cy="608676"/>
            <a:chOff x="3589171" y="705774"/>
            <a:chExt cx="5166059" cy="608676"/>
          </a:xfrm>
        </p:grpSpPr>
        <p:cxnSp>
          <p:nvCxnSpPr>
            <p:cNvPr id="58" name="直接连接符 5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5245AB-407B-427B-8982-2E49B1B176A4}"/>
                </a:ext>
              </a:extLst>
            </p:cNvPr>
            <p:cNvCxnSpPr/>
            <p:nvPr/>
          </p:nvCxnSpPr>
          <p:spPr>
            <a:xfrm>
              <a:off x="3589171" y="1314450"/>
              <a:ext cx="5166059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3625A5-D33A-4FF4-94CE-69528671F080}"/>
                </a:ext>
              </a:extLst>
            </p:cNvPr>
            <p:cNvSpPr/>
            <p:nvPr/>
          </p:nvSpPr>
          <p:spPr>
            <a:xfrm>
              <a:off x="4528135" y="705774"/>
              <a:ext cx="2901366" cy="4616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b="1">
                  <a:ln w="19050">
                    <a:noFill/>
                  </a:ln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10</a:t>
              </a:r>
              <a:r>
                <a:rPr lang="zh-CN" altLang="en-US" sz="2400" b="1">
                  <a:ln w="19050">
                    <a:noFill/>
                  </a:ln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个节约好习惯</a:t>
              </a:r>
            </a:p>
          </p:txBody>
        </p:sp>
      </p:grpSp>
      <p:grpSp>
        <p:nvGrpSpPr>
          <p:cNvPr id="59" name="组合 5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ECA7E6-7C33-4282-BD7E-B731DE0BFECB}"/>
              </a:ext>
            </a:extLst>
          </p:cNvPr>
          <p:cNvGrpSpPr/>
          <p:nvPr/>
        </p:nvGrpSpPr>
        <p:grpSpPr>
          <a:xfrm>
            <a:off x="4737341" y="2167395"/>
            <a:ext cx="2534878" cy="1052055"/>
            <a:chOff x="1887793" y="3252018"/>
            <a:chExt cx="2534878" cy="2740094"/>
          </a:xfrm>
        </p:grpSpPr>
        <p:sp>
          <p:nvSpPr>
            <p:cNvPr id="60" name="矩形: 圆角 5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42B2FF-7AC8-4D36-96B2-F7CDF7147EEF}"/>
                </a:ext>
              </a:extLst>
            </p:cNvPr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1D97F7-18BA-4C47-B9D0-8FA40D437A65}"/>
                </a:ext>
              </a:extLst>
            </p:cNvPr>
            <p:cNvSpPr txBox="1"/>
            <p:nvPr/>
          </p:nvSpPr>
          <p:spPr>
            <a:xfrm>
              <a:off x="2070233" y="3626102"/>
              <a:ext cx="225718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采用节能灯，夏天将空调调到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26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摄氏度，这样可以大大节约能源。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3B950C-3ABF-4278-AE74-A272341B95BF}"/>
              </a:ext>
            </a:extLst>
          </p:cNvPr>
          <p:cNvGrpSpPr/>
          <p:nvPr/>
        </p:nvGrpSpPr>
        <p:grpSpPr>
          <a:xfrm>
            <a:off x="8085260" y="2167395"/>
            <a:ext cx="2534878" cy="1052055"/>
            <a:chOff x="1887793" y="3252018"/>
            <a:chExt cx="2534878" cy="2740094"/>
          </a:xfrm>
        </p:grpSpPr>
        <p:sp>
          <p:nvSpPr>
            <p:cNvPr id="63" name="矩形: 圆角 6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D7E18B-112B-4585-BAB3-0552FEC4468F}"/>
                </a:ext>
              </a:extLst>
            </p:cNvPr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3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8BD07C-48D7-4F2D-96BC-7090C032230D}"/>
                </a:ext>
              </a:extLst>
            </p:cNvPr>
            <p:cNvSpPr txBox="1"/>
            <p:nvPr/>
          </p:nvSpPr>
          <p:spPr>
            <a:xfrm>
              <a:off x="2070233" y="3923798"/>
              <a:ext cx="2257188" cy="15230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用便携环保餐具自带午餐，不用一次性餐具。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8C211A-3D4A-4BC9-9B3B-6F9092589492}"/>
              </a:ext>
            </a:extLst>
          </p:cNvPr>
          <p:cNvGrpSpPr/>
          <p:nvPr/>
        </p:nvGrpSpPr>
        <p:grpSpPr>
          <a:xfrm>
            <a:off x="4737341" y="3845265"/>
            <a:ext cx="2534878" cy="1052055"/>
            <a:chOff x="1887793" y="3252018"/>
            <a:chExt cx="2534878" cy="2740094"/>
          </a:xfrm>
        </p:grpSpPr>
        <p:sp>
          <p:nvSpPr>
            <p:cNvPr id="69" name="矩形: 圆角 6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6E768A-BA0D-49CC-A2C6-54A9E98ED703}"/>
                </a:ext>
              </a:extLst>
            </p:cNvPr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0" name="文本框 6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ECD45F-CCF4-4A9D-90FD-897640D1BE95}"/>
                </a:ext>
              </a:extLst>
            </p:cNvPr>
            <p:cNvSpPr txBox="1"/>
            <p:nvPr/>
          </p:nvSpPr>
          <p:spPr>
            <a:xfrm>
              <a:off x="2070233" y="3626102"/>
              <a:ext cx="225718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刷牙时把水龙头关上，即使是漏滴，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10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天就能漏掉一吨水。</a:t>
              </a:r>
            </a:p>
          </p:txBody>
        </p:sp>
      </p:grpSp>
      <p:grpSp>
        <p:nvGrpSpPr>
          <p:cNvPr id="71" name="组合 7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27B60CA-7E92-48CA-9FC6-C0F3E8E433A8}"/>
              </a:ext>
            </a:extLst>
          </p:cNvPr>
          <p:cNvGrpSpPr/>
          <p:nvPr/>
        </p:nvGrpSpPr>
        <p:grpSpPr>
          <a:xfrm>
            <a:off x="8085260" y="3845265"/>
            <a:ext cx="2534878" cy="1052055"/>
            <a:chOff x="1887793" y="3252018"/>
            <a:chExt cx="2534878" cy="2740094"/>
          </a:xfrm>
        </p:grpSpPr>
        <p:sp>
          <p:nvSpPr>
            <p:cNvPr id="72" name="矩形: 圆角 7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DBEB27-E042-4BAE-9167-45F627C81F00}"/>
                </a:ext>
              </a:extLst>
            </p:cNvPr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983971-E330-40E6-8741-9CA42F4B5377}"/>
                </a:ext>
              </a:extLst>
            </p:cNvPr>
            <p:cNvSpPr txBox="1"/>
            <p:nvPr/>
          </p:nvSpPr>
          <p:spPr>
            <a:xfrm>
              <a:off x="1906843" y="3576486"/>
              <a:ext cx="243962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自备的菜篮子或布袋买菜购物，一个一次性塑料袋需要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600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年才能腐烂。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707716-DCCA-1198-0F5B-1A0128AC6A5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871" y="3052696"/>
            <a:ext cx="3534389" cy="35343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107C78-7CC7-4533-80C5-F3BE0FF77041}"/>
              </a:ext>
            </a:extLst>
          </p:cNvPr>
          <p:cNvSpPr/>
          <p:nvPr/>
        </p:nvSpPr>
        <p:spPr>
          <a:xfrm>
            <a:off x="3981871" y="928250"/>
            <a:ext cx="3788266" cy="5476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dist">
              <a:lnSpc>
                <a:spcPts val="2500"/>
              </a:lnSpc>
              <a:spcBef>
                <a:spcPct val="0"/>
              </a:spcBef>
            </a:pPr>
            <a:r>
              <a:rPr lang="en-US" altLang="zh-CN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10</a:t>
            </a:r>
            <a:r>
              <a:rPr lang="zh-CN" altLang="en-US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个节约好习惯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C54780-02C8-42F1-A717-50E9CAAAF0CE}"/>
              </a:ext>
            </a:extLst>
          </p:cNvPr>
          <p:cNvGrpSpPr/>
          <p:nvPr/>
        </p:nvGrpSpPr>
        <p:grpSpPr>
          <a:xfrm>
            <a:off x="1076243" y="1772122"/>
            <a:ext cx="4380661" cy="1054219"/>
            <a:chOff x="882246" y="3660042"/>
            <a:chExt cx="4380661" cy="1054219"/>
          </a:xfrm>
        </p:grpSpPr>
        <p:sp>
          <p:nvSpPr>
            <p:cNvPr id="53" name="文本框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9F1F82-21BB-4580-B7D0-071CBAE88492}"/>
                </a:ext>
              </a:extLst>
            </p:cNvPr>
            <p:cNvSpPr txBox="1"/>
            <p:nvPr/>
          </p:nvSpPr>
          <p:spPr>
            <a:xfrm>
              <a:off x="882246" y="3894313"/>
              <a:ext cx="1020006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</a:t>
              </a:r>
            </a:p>
          </p:txBody>
        </p:sp>
        <p:sp>
          <p:nvSpPr>
            <p:cNvPr id="54" name="矩形 5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30C8B9-0326-423E-9681-366BDCAFD058}"/>
                </a:ext>
              </a:extLst>
            </p:cNvPr>
            <p:cNvSpPr/>
            <p:nvPr/>
          </p:nvSpPr>
          <p:spPr>
            <a:xfrm>
              <a:off x="2054651" y="3660042"/>
              <a:ext cx="3208256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自制果汁，不仅健康还能减少工业用水和用电。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EAF64B-3E4C-4A3E-A584-BD36800F35E2}"/>
              </a:ext>
            </a:extLst>
          </p:cNvPr>
          <p:cNvGrpSpPr/>
          <p:nvPr/>
        </p:nvGrpSpPr>
        <p:grpSpPr>
          <a:xfrm>
            <a:off x="1076243" y="3241714"/>
            <a:ext cx="5019757" cy="1072635"/>
            <a:chOff x="882246" y="3818608"/>
            <a:chExt cx="5019757" cy="1072635"/>
          </a:xfrm>
        </p:grpSpPr>
        <p:sp>
          <p:nvSpPr>
            <p:cNvPr id="56" name="文本框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8ACC16-DF95-461C-AEFE-B556CDEDD92F}"/>
                </a:ext>
              </a:extLst>
            </p:cNvPr>
            <p:cNvSpPr txBox="1"/>
            <p:nvPr/>
          </p:nvSpPr>
          <p:spPr>
            <a:xfrm>
              <a:off x="882246" y="3818608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A5A82E-1803-4F87-9CDF-0F8BCA95C78A}"/>
                </a:ext>
              </a:extLst>
            </p:cNvPr>
            <p:cNvSpPr/>
            <p:nvPr/>
          </p:nvSpPr>
          <p:spPr>
            <a:xfrm>
              <a:off x="2054651" y="3837024"/>
              <a:ext cx="384735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多用微波炉加热和烹调食物，用电比煤气污染少也更省钱，对健康和环保都好。</a:t>
              </a: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5F9F14-5644-4415-AB8C-657FEF44622D}"/>
              </a:ext>
            </a:extLst>
          </p:cNvPr>
          <p:cNvGrpSpPr/>
          <p:nvPr/>
        </p:nvGrpSpPr>
        <p:grpSpPr>
          <a:xfrm>
            <a:off x="1076243" y="4423670"/>
            <a:ext cx="5059085" cy="1054219"/>
            <a:chOff x="882246" y="3630545"/>
            <a:chExt cx="5059085" cy="1054219"/>
          </a:xfrm>
        </p:grpSpPr>
        <p:sp>
          <p:nvSpPr>
            <p:cNvPr id="59" name="文本框 5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61085E-25AC-4059-B316-AE1C56BAC284}"/>
                </a:ext>
              </a:extLst>
            </p:cNvPr>
            <p:cNvSpPr txBox="1"/>
            <p:nvPr/>
          </p:nvSpPr>
          <p:spPr>
            <a:xfrm>
              <a:off x="882246" y="3843751"/>
              <a:ext cx="1020006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3</a:t>
              </a:r>
            </a:p>
          </p:txBody>
        </p:sp>
        <p:sp>
          <p:nvSpPr>
            <p:cNvPr id="60" name="矩形 5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3232D2-C96B-4059-BFCB-71DF66C33A6A}"/>
                </a:ext>
              </a:extLst>
            </p:cNvPr>
            <p:cNvSpPr/>
            <p:nvPr/>
          </p:nvSpPr>
          <p:spPr>
            <a:xfrm>
              <a:off x="2025152" y="3630545"/>
              <a:ext cx="3916179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纸张双面使用，多用手绢少用面巾纸，减少树木砍伐，造福子孙。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CE2A43-7DC7-443F-8824-0D5029A98EC1}"/>
              </a:ext>
            </a:extLst>
          </p:cNvPr>
          <p:cNvGrpSpPr/>
          <p:nvPr/>
        </p:nvGrpSpPr>
        <p:grpSpPr>
          <a:xfrm>
            <a:off x="6533146" y="2362057"/>
            <a:ext cx="4380661" cy="1054219"/>
            <a:chOff x="882246" y="3660042"/>
            <a:chExt cx="4380661" cy="1054219"/>
          </a:xfrm>
        </p:grpSpPr>
        <p:sp>
          <p:nvSpPr>
            <p:cNvPr id="62" name="文本框 6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AB27FC-D993-4B85-A5D0-3845FAE54421}"/>
                </a:ext>
              </a:extLst>
            </p:cNvPr>
            <p:cNvSpPr txBox="1"/>
            <p:nvPr/>
          </p:nvSpPr>
          <p:spPr>
            <a:xfrm>
              <a:off x="882246" y="3902727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4</a:t>
              </a:r>
            </a:p>
          </p:txBody>
        </p:sp>
        <p:sp>
          <p:nvSpPr>
            <p:cNvPr id="63" name="矩形 6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A5B871-CDC5-4708-ADE3-549013E92044}"/>
                </a:ext>
              </a:extLst>
            </p:cNvPr>
            <p:cNvSpPr/>
            <p:nvPr/>
          </p:nvSpPr>
          <p:spPr>
            <a:xfrm>
              <a:off x="2054651" y="3660042"/>
              <a:ext cx="3208256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使用可降解、用量少的洗涤用品，减少对江河和海洋的污染。</a:t>
              </a: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1B4BCA-965B-426D-9500-64F9A7231AE8}"/>
              </a:ext>
            </a:extLst>
          </p:cNvPr>
          <p:cNvGrpSpPr/>
          <p:nvPr/>
        </p:nvGrpSpPr>
        <p:grpSpPr>
          <a:xfrm>
            <a:off x="6533146" y="3957954"/>
            <a:ext cx="5049254" cy="1093814"/>
            <a:chOff x="882246" y="3944913"/>
            <a:chExt cx="5049254" cy="1093814"/>
          </a:xfrm>
        </p:grpSpPr>
        <p:sp>
          <p:nvSpPr>
            <p:cNvPr id="65" name="文本框 6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2B685E2-4D5A-4FCA-A94E-CFE1B52FC584}"/>
                </a:ext>
              </a:extLst>
            </p:cNvPr>
            <p:cNvSpPr txBox="1"/>
            <p:nvPr/>
          </p:nvSpPr>
          <p:spPr>
            <a:xfrm>
              <a:off x="882246" y="3944913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5</a:t>
              </a:r>
            </a:p>
          </p:txBody>
        </p:sp>
        <p:sp>
          <p:nvSpPr>
            <p:cNvPr id="66" name="矩形 6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F9056D-185D-4F69-8F31-701CB16D634C}"/>
                </a:ext>
              </a:extLst>
            </p:cNvPr>
            <p:cNvSpPr/>
            <p:nvPr/>
          </p:nvSpPr>
          <p:spPr>
            <a:xfrm>
              <a:off x="2084148" y="3984508"/>
              <a:ext cx="384735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无论外出和工作，携带自己的水杯，方便又卫生。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710A8A-22F6-408B-853F-51EDA4254D6A}"/>
              </a:ext>
            </a:extLst>
          </p:cNvPr>
          <p:cNvCxnSpPr/>
          <p:nvPr/>
        </p:nvCxnSpPr>
        <p:spPr>
          <a:xfrm>
            <a:off x="905201" y="2315732"/>
            <a:ext cx="10156091" cy="0"/>
          </a:xfrm>
          <a:prstGeom prst="line">
            <a:avLst/>
          </a:prstGeom>
          <a:ln>
            <a:solidFill>
              <a:schemeClr val="accent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78965E-2445-4717-AF5D-0C24832A86E6}"/>
              </a:ext>
            </a:extLst>
          </p:cNvPr>
          <p:cNvSpPr/>
          <p:nvPr/>
        </p:nvSpPr>
        <p:spPr>
          <a:xfrm>
            <a:off x="3413802" y="1516449"/>
            <a:ext cx="5138887" cy="43716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 lIns="67181" tIns="33590" rIns="67181" bIns="33590">
            <a:spAutoFit/>
          </a:bodyPr>
          <a:lstStyle/>
          <a:p>
            <a:pPr algn="dist"/>
            <a:r>
              <a:rPr lang="zh-CN" altLang="en-US" sz="2400" b="1" dirty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家庭生活节能小常识</a:t>
            </a:r>
          </a:p>
        </p:txBody>
      </p:sp>
      <p:sp>
        <p:nvSpPr>
          <p:cNvPr id="49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A9DF52-8E1B-4700-B0AD-9EF588DFCD5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54589" y="2718179"/>
            <a:ext cx="5317158" cy="78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空调的设置温度不宜过低，过低会导致耗电量增加。夏季设定在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26℃-28℃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，冬季设定在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16℃-18℃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</a:p>
        </p:txBody>
      </p:sp>
      <p:sp>
        <p:nvSpPr>
          <p:cNvPr id="50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402E66-E4A1-444A-8254-CB1CB16DCEE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54589" y="3975229"/>
            <a:ext cx="5317158" cy="115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冰箱内贮存食品过少时，由于热容量变小，压缩机开停时间缩短，造成冰箱累计耗电量增加。所以食品过少时，可以用几只塑料盒盛水放进冷冻室内。</a:t>
            </a:r>
          </a:p>
        </p:txBody>
      </p:sp>
      <p:sp>
        <p:nvSpPr>
          <p:cNvPr id="51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A6631A-0776-4AAB-B179-4532B9A3661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271747" y="2718179"/>
            <a:ext cx="5317158" cy="78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电视机不看时应拔掉电源插头。有些电视机关闭后，显像管仍有灯丝预热，整机处在待用状态仍在耗电。</a:t>
            </a:r>
          </a:p>
        </p:txBody>
      </p:sp>
      <p:sp>
        <p:nvSpPr>
          <p:cNvPr id="52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E46728-650D-4953-950A-EA46AD66E96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271747" y="3975229"/>
            <a:ext cx="5317158" cy="42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煮饭前将米浸泡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分钟后再用热水煮，可省电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30%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3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2" presetClass="entr" presetSubtype="0" fill="hold" grpId="4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9" grpId="1"/>
      <p:bldP spid="50" grpId="2"/>
      <p:bldP spid="51" grpId="3"/>
      <p:bldP spid="52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3B08AB-6A04-4A9E-BD15-E7406BEC7991}"/>
              </a:ext>
            </a:extLst>
          </p:cNvPr>
          <p:cNvGrpSpPr/>
          <p:nvPr/>
        </p:nvGrpSpPr>
        <p:grpSpPr>
          <a:xfrm>
            <a:off x="2394475" y="1297858"/>
            <a:ext cx="3661991" cy="2389238"/>
            <a:chOff x="1568565" y="2625213"/>
            <a:chExt cx="3661991" cy="2389238"/>
          </a:xfrm>
        </p:grpSpPr>
        <p:sp>
          <p:nvSpPr>
            <p:cNvPr id="31" name="圆角矩形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B8D7B0-F7D4-4D24-A4F9-5AD7FB11134F}"/>
                </a:ext>
              </a:extLst>
            </p:cNvPr>
            <p:cNvSpPr/>
            <p:nvPr/>
          </p:nvSpPr>
          <p:spPr>
            <a:xfrm>
              <a:off x="1568565" y="2625213"/>
              <a:ext cx="3661991" cy="2389238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32" name="75d24dc5-fe2b-478c-b6d0-6cde2d79beaf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800FF1-E2F4-4AE3-801E-B66E9802F95D}"/>
                </a:ext>
              </a:extLst>
            </p:cNvPr>
            <p:cNvSpPr/>
            <p:nvPr/>
          </p:nvSpPr>
          <p:spPr>
            <a:xfrm>
              <a:off x="1752901" y="2989399"/>
              <a:ext cx="341130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一般洗衣机都分有强洗和弱洗功能，许多人为了“省电”，往往会选择“弱洗”功能，这是一种认识上的误区。弱洗比强洗改变叶轮旋转方向的次数要多，所以弱洗反而费电，强洗不但省电，还可延长电机使用寿命。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8FA32CD-30B8-4786-A42C-26CD0039B85D}"/>
              </a:ext>
            </a:extLst>
          </p:cNvPr>
          <p:cNvGrpSpPr/>
          <p:nvPr/>
        </p:nvGrpSpPr>
        <p:grpSpPr>
          <a:xfrm>
            <a:off x="6730501" y="1297858"/>
            <a:ext cx="3713629" cy="2389238"/>
            <a:chOff x="1568565" y="2625213"/>
            <a:chExt cx="3713629" cy="2389238"/>
          </a:xfrm>
        </p:grpSpPr>
        <p:sp>
          <p:nvSpPr>
            <p:cNvPr id="35" name="圆角矩形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7C310B-4C65-48EF-93DC-5884EC2CAD57}"/>
                </a:ext>
              </a:extLst>
            </p:cNvPr>
            <p:cNvSpPr/>
            <p:nvPr/>
          </p:nvSpPr>
          <p:spPr>
            <a:xfrm>
              <a:off x="1568565" y="2625213"/>
              <a:ext cx="3661991" cy="2389238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36" name="75d24dc5-fe2b-478c-b6d0-6cde2d79beaf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824C22-A8EC-4B0B-8301-2E65571D32CB}"/>
                </a:ext>
              </a:extLst>
            </p:cNvPr>
            <p:cNvSpPr/>
            <p:nvPr/>
          </p:nvSpPr>
          <p:spPr>
            <a:xfrm>
              <a:off x="1870888" y="2959902"/>
              <a:ext cx="34113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淘米水切勿随意倒掉，可用来浇花、洗脸或洗碗，肥力、去污力温和，又不污染水质。喝不了的面条汤、水饺汤也有一定的去油污作用，可用来洗刷碗筷。可减少洗洁精对水质的污染和在人体内的蓄积。</a:t>
              </a: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ABEFD6-6723-43CE-9C1E-F04B8A684C11}"/>
              </a:ext>
            </a:extLst>
          </p:cNvPr>
          <p:cNvGrpSpPr/>
          <p:nvPr/>
        </p:nvGrpSpPr>
        <p:grpSpPr>
          <a:xfrm>
            <a:off x="2335482" y="4100183"/>
            <a:ext cx="3661991" cy="1238733"/>
            <a:chOff x="1568565" y="2625213"/>
            <a:chExt cx="3661991" cy="1238733"/>
          </a:xfrm>
        </p:grpSpPr>
        <p:sp>
          <p:nvSpPr>
            <p:cNvPr id="50" name="圆角矩形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2CF709-62E6-4104-9E04-A4C478C535B6}"/>
                </a:ext>
              </a:extLst>
            </p:cNvPr>
            <p:cNvSpPr/>
            <p:nvPr/>
          </p:nvSpPr>
          <p:spPr>
            <a:xfrm>
              <a:off x="1568565" y="2625213"/>
              <a:ext cx="3661991" cy="1238733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1" name="75d24dc5-fe2b-478c-b6d0-6cde2d79beaf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E968AC5-E556-44C6-BFE7-326751BE8F8B}"/>
                </a:ext>
              </a:extLst>
            </p:cNvPr>
            <p:cNvSpPr/>
            <p:nvPr/>
          </p:nvSpPr>
          <p:spPr>
            <a:xfrm>
              <a:off x="1752901" y="2812418"/>
              <a:ext cx="34113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拒绝含磷洗涤剂，只用无磷洗涤剂。若时间允许、体力允许，尽量手洗衣服，既节电又节水。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7548C4-5748-4B93-9991-0BF3999A9009}"/>
              </a:ext>
            </a:extLst>
          </p:cNvPr>
          <p:cNvGrpSpPr/>
          <p:nvPr/>
        </p:nvGrpSpPr>
        <p:grpSpPr>
          <a:xfrm>
            <a:off x="6782139" y="4100183"/>
            <a:ext cx="3661991" cy="1238733"/>
            <a:chOff x="1568565" y="2625213"/>
            <a:chExt cx="3661991" cy="1238733"/>
          </a:xfrm>
        </p:grpSpPr>
        <p:sp>
          <p:nvSpPr>
            <p:cNvPr id="53" name="圆角矩形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BF5AD2-5000-46A1-A8B9-8FF42A946CD2}"/>
                </a:ext>
              </a:extLst>
            </p:cNvPr>
            <p:cNvSpPr/>
            <p:nvPr/>
          </p:nvSpPr>
          <p:spPr>
            <a:xfrm>
              <a:off x="1568565" y="2625213"/>
              <a:ext cx="3661991" cy="1238733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4" name="75d24dc5-fe2b-478c-b6d0-6cde2d79beaf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EA6D54-913F-46E3-A965-C8B9F95BEA21}"/>
                </a:ext>
              </a:extLst>
            </p:cNvPr>
            <p:cNvSpPr/>
            <p:nvPr/>
          </p:nvSpPr>
          <p:spPr>
            <a:xfrm>
              <a:off x="1752901" y="2812418"/>
              <a:ext cx="34113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家中所有电器及办公室的电器用毕要随手关掉电源，不要让电器长时间处于待机状态。</a:t>
              </a:r>
            </a:p>
          </p:txBody>
        </p:sp>
      </p:grpSp>
      <p:sp>
        <p:nvSpPr>
          <p:cNvPr id="55" name="矩形 5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4DB8B7-5AFA-43C7-A874-1FC30FA5359A}"/>
              </a:ext>
            </a:extLst>
          </p:cNvPr>
          <p:cNvSpPr/>
          <p:nvPr/>
        </p:nvSpPr>
        <p:spPr>
          <a:xfrm>
            <a:off x="1199405" y="1883138"/>
            <a:ext cx="738664" cy="325213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家庭生活节能小常识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055B5D-57A5-F781-036D-03C61FE82EBC}"/>
              </a:ext>
            </a:extLst>
          </p:cNvPr>
          <p:cNvGrpSpPr/>
          <p:nvPr/>
        </p:nvGrpSpPr>
        <p:grpSpPr>
          <a:xfrm>
            <a:off x="4367545" y="1045927"/>
            <a:ext cx="3314063" cy="1041908"/>
            <a:chOff x="4367545" y="1045927"/>
            <a:chExt cx="3314063" cy="1041908"/>
          </a:xfrm>
        </p:grpSpPr>
        <p:pic>
          <p:nvPicPr>
            <p:cNvPr id="3" name="图片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B63BB0-667C-84FA-8DB3-31FF646A5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V="1">
              <a:off x="4367545" y="1045927"/>
              <a:ext cx="1728456" cy="1038757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749123-2B44-4FA5-D0A2-AFD81CB16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V="1">
              <a:off x="6096000" y="1049078"/>
              <a:ext cx="1585608" cy="1038757"/>
            </a:xfrm>
            <a:prstGeom prst="rect">
              <a:avLst/>
            </a:prstGeom>
          </p:spPr>
        </p:pic>
      </p:grpSp>
      <p:sp>
        <p:nvSpPr>
          <p:cNvPr id="8" name="矩形 7"/>
          <p:cNvSpPr/>
          <p:nvPr/>
        </p:nvSpPr>
        <p:spPr>
          <a:xfrm>
            <a:off x="749497" y="2189194"/>
            <a:ext cx="9840212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夏季空调的温度不要与外面的温度相差不超过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5℃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，比如外面是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32℃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，空调最好调在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。温度上升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，耗电可以减少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10%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</a:p>
        </p:txBody>
      </p:sp>
      <p:sp>
        <p:nvSpPr>
          <p:cNvPr id="37" name="矩形 36"/>
          <p:cNvSpPr/>
          <p:nvPr/>
        </p:nvSpPr>
        <p:spPr>
          <a:xfrm>
            <a:off x="749497" y="3081226"/>
            <a:ext cx="9085628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将工作模式设定为“自动风”。自动风耗电较少，从而使空调高效率的运转。</a:t>
            </a:r>
          </a:p>
        </p:txBody>
      </p:sp>
      <p:sp>
        <p:nvSpPr>
          <p:cNvPr id="41" name="矩形 40"/>
          <p:cNvSpPr/>
          <p:nvPr/>
        </p:nvSpPr>
        <p:spPr>
          <a:xfrm>
            <a:off x="749497" y="3749804"/>
            <a:ext cx="10645344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与电风扇并用。将空调冷气向上吹可以提高降温的效率。当冷气开始运行时，用电风扇将冷气向上吹，可以使床、沙发等聚集处的冷气得以循环。短时间就可以提高降温效率，使制冷效果上升。并且制冷时将空调的风向向上调节器节。</a:t>
            </a:r>
          </a:p>
        </p:txBody>
      </p:sp>
      <p:sp>
        <p:nvSpPr>
          <p:cNvPr id="45" name="矩形 44"/>
          <p:cNvSpPr/>
          <p:nvPr/>
        </p:nvSpPr>
        <p:spPr>
          <a:xfrm>
            <a:off x="749497" y="4631238"/>
            <a:ext cx="10596214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外出前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分钟关闭空调。如果关闭空调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分钟，室温不会有变化。所以要养成出门前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分钟切掉电源的习惯。</a:t>
            </a:r>
          </a:p>
        </p:txBody>
      </p:sp>
      <p:sp>
        <p:nvSpPr>
          <p:cNvPr id="30" name="矩形 29"/>
          <p:cNvSpPr/>
          <p:nvPr/>
        </p:nvSpPr>
        <p:spPr>
          <a:xfrm>
            <a:off x="749496" y="5223308"/>
            <a:ext cx="10830367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夏季使用空调的节能模式是“冷气”、“除湿”两种功能的分开使用。不能单纯的比较冷气和除湿功能耗电的成本。酷暑的晌午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无论如何温度都很高时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就调至冷气功能。而在闷热的梅雨季节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则使用除湿功能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分开使用可以节省电力。</a:t>
            </a:r>
          </a:p>
        </p:txBody>
      </p:sp>
      <p:sp>
        <p:nvSpPr>
          <p:cNvPr id="19" name="矩形 18"/>
          <p:cNvSpPr/>
          <p:nvPr/>
        </p:nvSpPr>
        <p:spPr>
          <a:xfrm>
            <a:off x="4811430" y="1317601"/>
            <a:ext cx="3136240" cy="58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空调节能小贴士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1" fill="hold" grpId="4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1"/>
      <p:bldP spid="41" grpId="2"/>
      <p:bldP spid="45" grpId="3"/>
      <p:bldP spid="30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409701" y="2523803"/>
            <a:ext cx="5522041" cy="2972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办公电脑配置要合适，尽量选用硬盘，以待机代替屏幕保护不用电脑时以待机代替屏幕保护，每台台式机每年可省电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6.3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度，相应减排二氧化碳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千克；</a:t>
            </a:r>
            <a:endParaRPr lang="en-US" altLang="zh-CN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endParaRPr lang="en-US" altLang="zh-CN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每台笔记本电脑每年可省电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1.5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度，相应减排二氧化碳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1.4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千克。调低电脑屏幕亮度，关机拔插头。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8A720C-8A6F-4D17-8952-5805178CFBBE}"/>
              </a:ext>
            </a:extLst>
          </p:cNvPr>
          <p:cNvGrpSpPr/>
          <p:nvPr/>
        </p:nvGrpSpPr>
        <p:grpSpPr>
          <a:xfrm>
            <a:off x="1504338" y="1660246"/>
            <a:ext cx="8967018" cy="466665"/>
            <a:chOff x="1498805" y="1078914"/>
            <a:chExt cx="8967018" cy="466665"/>
          </a:xfrm>
        </p:grpSpPr>
        <p:sp>
          <p:nvSpPr>
            <p:cNvPr id="22" name="矩形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D3023B-CD4A-41B2-9B34-79910748DCEC}"/>
                </a:ext>
              </a:extLst>
            </p:cNvPr>
            <p:cNvSpPr/>
            <p:nvPr/>
          </p:nvSpPr>
          <p:spPr>
            <a:xfrm>
              <a:off x="1498805" y="1078914"/>
              <a:ext cx="3486764" cy="43716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 lIns="67181" tIns="33590" rIns="67181" bIns="33590">
              <a:spAutoFit/>
            </a:bodyPr>
            <a:lstStyle/>
            <a:p>
              <a:pPr algn="dist"/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办公室节能小常识</a:t>
              </a:r>
            </a:p>
          </p:txBody>
        </p:sp>
        <p:cxnSp>
          <p:nvCxnSpPr>
            <p:cNvPr id="23" name="直接连接符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61291BF-27FD-4BFC-9EF3-1B4879A6011F}"/>
                </a:ext>
              </a:extLst>
            </p:cNvPr>
            <p:cNvCxnSpPr>
              <a:stCxn id="22" idx="3"/>
            </p:cNvCxnSpPr>
            <p:nvPr/>
          </p:nvCxnSpPr>
          <p:spPr>
            <a:xfrm>
              <a:off x="4985569" y="1297498"/>
              <a:ext cx="1940640" cy="8963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9AEA00-511F-4DDA-AC3B-42B0FFA9B579}"/>
                </a:ext>
              </a:extLst>
            </p:cNvPr>
            <p:cNvSpPr/>
            <p:nvPr/>
          </p:nvSpPr>
          <p:spPr>
            <a:xfrm>
              <a:off x="7020846" y="1108411"/>
              <a:ext cx="3444977" cy="43716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 lIns="67181" tIns="33590" rIns="67181" bIns="33590">
              <a:spAutoFit/>
            </a:bodyPr>
            <a:lstStyle/>
            <a:p>
              <a:pPr algn="dist"/>
              <a:r>
                <a:rPr lang="en-US" altLang="zh-CN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1.</a:t>
              </a:r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科学合理使用电脑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07096E-2459-1CE1-5C65-108F36370B0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1742" y="2126911"/>
            <a:ext cx="4533898" cy="45338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对角圆角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80498C-CF62-4820-B9D9-E34622328D4C}"/>
              </a:ext>
            </a:extLst>
          </p:cNvPr>
          <p:cNvSpPr/>
          <p:nvPr/>
        </p:nvSpPr>
        <p:spPr>
          <a:xfrm rot="187616">
            <a:off x="926709" y="1279208"/>
            <a:ext cx="9832216" cy="4755794"/>
          </a:xfrm>
          <a:prstGeom prst="round2DiagRect">
            <a:avLst>
              <a:gd name="adj1" fmla="val 21400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D35F24-CAAC-471C-AD37-28F4E239458E}"/>
              </a:ext>
            </a:extLst>
          </p:cNvPr>
          <p:cNvGrpSpPr/>
          <p:nvPr/>
        </p:nvGrpSpPr>
        <p:grpSpPr>
          <a:xfrm>
            <a:off x="9284198" y="653623"/>
            <a:ext cx="2008234" cy="2008234"/>
            <a:chOff x="9284198" y="653623"/>
            <a:chExt cx="2008234" cy="2008234"/>
          </a:xfrm>
          <a:solidFill>
            <a:schemeClr val="accent1"/>
          </a:solidFill>
        </p:grpSpPr>
        <p:sp>
          <p:nvSpPr>
            <p:cNvPr id="6" name="椭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ACF336-28C9-47D1-98B0-39091032F891}"/>
                </a:ext>
              </a:extLst>
            </p:cNvPr>
            <p:cNvSpPr/>
            <p:nvPr/>
          </p:nvSpPr>
          <p:spPr>
            <a:xfrm>
              <a:off x="9284198" y="653623"/>
              <a:ext cx="2008234" cy="2008234"/>
            </a:xfrm>
            <a:prstGeom prst="ellipse">
              <a:avLst/>
            </a:prstGeom>
            <a:grpFill/>
            <a:ln w="47625">
              <a:solidFill>
                <a:schemeClr val="bg1"/>
              </a:solidFill>
            </a:ln>
            <a:effectLst>
              <a:outerShdw blurRad="165100" dist="12700" algn="ct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2B85031-A273-459B-A0EA-C889A877F489}"/>
                </a:ext>
              </a:extLst>
            </p:cNvPr>
            <p:cNvSpPr txBox="1"/>
            <p:nvPr/>
          </p:nvSpPr>
          <p:spPr>
            <a:xfrm>
              <a:off x="9447654" y="1212767"/>
              <a:ext cx="1715646" cy="92333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前言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A2C33B-750D-4667-8F4F-9DEC723FF6BE}"/>
              </a:ext>
            </a:extLst>
          </p:cNvPr>
          <p:cNvSpPr txBox="1"/>
          <p:nvPr/>
        </p:nvSpPr>
        <p:spPr>
          <a:xfrm rot="152214">
            <a:off x="1527313" y="1885589"/>
            <a:ext cx="8264387" cy="333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       为深入贯彻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XXX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新时代中国特色社会主义思想，全面贯彻党的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XXX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和十九届历次全会精神，深入践行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XXX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生态文明思想，立足新发展阶段，完整、准确、全面贯彻新发展理念，构建新发展格局，推动高质量发展，广泛开展节能降碳宣传教育，大力倡导绿色低碳生产生活方式，积极营造节能降碳浓厚氛围，加快促进经济社会发展全面绿色转型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2022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年全国节能宣传周定为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日至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19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日，全国低碳日定为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日。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08B699-FB26-0CC4-B739-76B7DE6FE5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7305851" y="4887066"/>
            <a:ext cx="3208844" cy="20082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32B7BE-D903-B8D0-E833-AB1BA38166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992" y="0"/>
            <a:ext cx="3208844" cy="213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9D5B3D-BC23-4C8F-9364-3CF98B448773}"/>
              </a:ext>
            </a:extLst>
          </p:cNvPr>
          <p:cNvSpPr/>
          <p:nvPr/>
        </p:nvSpPr>
        <p:spPr>
          <a:xfrm>
            <a:off x="4687834" y="1322261"/>
            <a:ext cx="2942911" cy="437168"/>
          </a:xfrm>
          <a:prstGeom prst="rect">
            <a:avLst/>
          </a:prstGeom>
          <a:solidFill>
            <a:schemeClr val="accent2"/>
          </a:solidFill>
          <a:effectLst/>
        </p:spPr>
        <p:txBody>
          <a:bodyPr wrap="square" lIns="67181" tIns="33590" rIns="67181" bIns="33590">
            <a:spAutoFit/>
          </a:bodyPr>
          <a:lstStyle/>
          <a:p>
            <a:pPr algn="dist"/>
            <a:r>
              <a: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办公室节能小常识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2A3AF8-F189-433B-AC3C-9EA6222C547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55161" y="1885536"/>
            <a:ext cx="9408256" cy="7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eaLnBrk="1" hangingPunct="1">
              <a:lnSpc>
                <a:spcPct val="2000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2.</a:t>
            </a:r>
            <a:r>
              <a:rPr lang="zh-CN" altLang="en-US" sz="2400" b="1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科学合理使用打印机、复印机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608890-1C42-4280-BCF7-EFDFC8EB78FC}"/>
              </a:ext>
            </a:extLst>
          </p:cNvPr>
          <p:cNvSpPr/>
          <p:nvPr/>
        </p:nvSpPr>
        <p:spPr>
          <a:xfrm>
            <a:off x="1786507" y="2733432"/>
            <a:ext cx="8810209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及时断电，下班时或长时间不用，应关闭打印机及其服务器的电源，减少能耗，同时将插头拔出；打印机共享，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4F1B41-531D-4BA3-AE52-AF8B235211A0}"/>
              </a:ext>
            </a:extLst>
          </p:cNvPr>
          <p:cNvSpPr/>
          <p:nvPr/>
        </p:nvSpPr>
        <p:spPr>
          <a:xfrm>
            <a:off x="1786507" y="3985182"/>
            <a:ext cx="8810209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办公室内共用一部打印机，可以减少设备闲置，提高效率，节约能源；运用草稿模式，打印机省墨又节电；打印尽量使用小号字；复印打印用双面，边角余料巧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1"/>
      <p:bldP spid="23" grpId="2"/>
      <p:bldP spid="31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5935591" y="1457623"/>
            <a:ext cx="4440166" cy="58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3.</a:t>
            </a:r>
            <a:r>
              <a:rPr lang="zh-CN" altLang="en-US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科学合理利用纸制品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29B715-0F72-4499-BC1C-56754D627A72}"/>
              </a:ext>
            </a:extLst>
          </p:cNvPr>
          <p:cNvGrpSpPr/>
          <p:nvPr/>
        </p:nvGrpSpPr>
        <p:grpSpPr>
          <a:xfrm>
            <a:off x="1199975" y="1236721"/>
            <a:ext cx="4191790" cy="1572847"/>
            <a:chOff x="-2077621" y="1468160"/>
            <a:chExt cx="5350835" cy="2046565"/>
          </a:xfrm>
        </p:grpSpPr>
        <p:grpSp>
          <p:nvGrpSpPr>
            <p:cNvPr id="22" name="组合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7E5612A-8566-4A3C-8BC6-5E6420DF9040}"/>
                </a:ext>
              </a:extLst>
            </p:cNvPr>
            <p:cNvGrpSpPr/>
            <p:nvPr/>
          </p:nvGrpSpPr>
          <p:grpSpPr>
            <a:xfrm>
              <a:off x="-2077621" y="1468160"/>
              <a:ext cx="4864510" cy="2046565"/>
              <a:chOff x="-2077621" y="1468160"/>
              <a:chExt cx="4864510" cy="2046565"/>
            </a:xfrm>
          </p:grpSpPr>
          <p:grpSp>
            <p:nvGrpSpPr>
              <p:cNvPr id="24" name="组合 2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CE8950-7F40-4A76-A29D-64E87F47E085}"/>
                  </a:ext>
                </a:extLst>
              </p:cNvPr>
              <p:cNvGrpSpPr/>
              <p:nvPr/>
            </p:nvGrpSpPr>
            <p:grpSpPr>
              <a:xfrm>
                <a:off x="-2077621" y="1468160"/>
                <a:ext cx="4646650" cy="2046565"/>
                <a:chOff x="-1293850" y="1904999"/>
                <a:chExt cx="4646650" cy="2046565"/>
              </a:xfrm>
            </p:grpSpPr>
            <p:sp>
              <p:nvSpPr>
                <p:cNvPr id="26" name="直角三角形 6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25D7BD-EB28-4847-8546-F00BC2EF3DE7}"/>
                    </a:ext>
                  </a:extLst>
                </p:cNvPr>
                <p:cNvSpPr/>
                <p:nvPr/>
              </p:nvSpPr>
              <p:spPr>
                <a:xfrm flipV="1">
                  <a:off x="2452913" y="3570513"/>
                  <a:ext cx="870859" cy="381051"/>
                </a:xfrm>
                <a:custGeom>
                  <a:avLst/>
                  <a:gdLst>
                    <a:gd name="connsiteX0" fmla="*/ 0 w 869390"/>
                    <a:gd name="connsiteY0" fmla="*/ 408920 h 408920"/>
                    <a:gd name="connsiteX1" fmla="*/ 9151 w 869390"/>
                    <a:gd name="connsiteY1" fmla="*/ 0 h 408920"/>
                    <a:gd name="connsiteX2" fmla="*/ 869390 w 869390"/>
                    <a:gd name="connsiteY2" fmla="*/ 380345 h 408920"/>
                    <a:gd name="connsiteX3" fmla="*/ 0 w 869390"/>
                    <a:gd name="connsiteY3" fmla="*/ 408920 h 4089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69390" h="408920">
                      <a:moveTo>
                        <a:pt x="0" y="408920"/>
                      </a:moveTo>
                      <a:lnTo>
                        <a:pt x="9151" y="0"/>
                      </a:lnTo>
                      <a:cubicBezTo>
                        <a:pt x="201331" y="75982"/>
                        <a:pt x="765548" y="180538"/>
                        <a:pt x="869390" y="380345"/>
                      </a:cubicBezTo>
                      <a:lnTo>
                        <a:pt x="0" y="408920"/>
                      </a:lnTo>
                      <a:close/>
                    </a:path>
                  </a:pathLst>
                </a:custGeom>
                <a:solidFill>
                  <a:srgbClr val="146E4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endParaRPr>
                </a:p>
              </p:txBody>
            </p:sp>
            <p:sp>
              <p:nvSpPr>
                <p:cNvPr id="27" name="矩形: 圆角 26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FC78D3-9ACC-4526-A45B-E4D648DE5952}"/>
                    </a:ext>
                  </a:extLst>
                </p:cNvPr>
                <p:cNvSpPr/>
                <p:nvPr/>
              </p:nvSpPr>
              <p:spPr>
                <a:xfrm>
                  <a:off x="-1293850" y="1904999"/>
                  <a:ext cx="4646650" cy="1828801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endParaRPr>
                </a:p>
              </p:txBody>
            </p:sp>
          </p:grpSp>
          <p:sp>
            <p:nvSpPr>
              <p:cNvPr id="25" name="文本框 2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508EE1-173D-4DFC-9738-F5392BACF769}"/>
                  </a:ext>
                </a:extLst>
              </p:cNvPr>
              <p:cNvSpPr txBox="1"/>
              <p:nvPr/>
            </p:nvSpPr>
            <p:spPr>
              <a:xfrm>
                <a:off x="-1460816" y="1988032"/>
                <a:ext cx="4247705" cy="766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b="1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rPr>
                  <a:t>办公室节能小常识</a:t>
                </a:r>
              </a:p>
            </p:txBody>
          </p:sp>
        </p:grpSp>
        <p:sp>
          <p:nvSpPr>
            <p:cNvPr id="23" name="L 形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1E3FF8-0631-4E63-AFE2-85EAABAD5DD3}"/>
                </a:ext>
              </a:extLst>
            </p:cNvPr>
            <p:cNvSpPr/>
            <p:nvPr/>
          </p:nvSpPr>
          <p:spPr>
            <a:xfrm rot="13317398">
              <a:off x="2792030" y="2141968"/>
              <a:ext cx="481184" cy="481184"/>
            </a:xfrm>
            <a:prstGeom prst="corner">
              <a:avLst>
                <a:gd name="adj1" fmla="val 13803"/>
                <a:gd name="adj2" fmla="val 13803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28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391034-03B3-462D-9899-E02B1E34C18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821559" y="2334720"/>
            <a:ext cx="5317158" cy="115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推行电子政务，尽量使用电子邮件代替纸类公文；重复利用信封、公文袋，信封、公文袋可以多次重复使用，应将可重复使用的信封、公文袋回收再利用；</a:t>
            </a:r>
          </a:p>
        </p:txBody>
      </p:sp>
      <p:sp>
        <p:nvSpPr>
          <p:cNvPr id="33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F322EA-38AE-4840-B6DF-754D23C702E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821559" y="3632693"/>
            <a:ext cx="5317158" cy="189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用电子书刊代替印刷书刊 ；用电子邮件代替纸质信函；减少使用纸杯，员工尽量使用自己的水杯，纸杯是给来客准备的；用手帕代替纸巾，用手帕代替纸巾，每人每年可减少耗纸约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0.17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千克，节能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0.2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吨标准煤，相应减排二氧化碳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0.57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60247F-DB85-C9C6-6B1C-A6E56E3F97F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046" y="2761177"/>
            <a:ext cx="3969328" cy="3638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1"/>
      <p:bldP spid="33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8F2459-2FC2-4CEE-9259-2191F7C15B92}"/>
              </a:ext>
            </a:extLst>
          </p:cNvPr>
          <p:cNvGrpSpPr/>
          <p:nvPr/>
        </p:nvGrpSpPr>
        <p:grpSpPr>
          <a:xfrm>
            <a:off x="1344698" y="2006650"/>
            <a:ext cx="4751302" cy="943027"/>
            <a:chOff x="4377102" y="1478526"/>
            <a:chExt cx="4085349" cy="943027"/>
          </a:xfrm>
        </p:grpSpPr>
        <p:sp>
          <p:nvSpPr>
            <p:cNvPr id="22" name="双大括号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7F8E76-00A1-4B6F-B0E9-A58F1E1692B7}"/>
                </a:ext>
              </a:extLst>
            </p:cNvPr>
            <p:cNvSpPr/>
            <p:nvPr/>
          </p:nvSpPr>
          <p:spPr>
            <a:xfrm>
              <a:off x="4377102" y="1478526"/>
              <a:ext cx="3679550" cy="943027"/>
            </a:xfrm>
            <a:prstGeom prst="bracePair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25E283-DEB5-4B33-83F7-388DEA51754B}"/>
                </a:ext>
              </a:extLst>
            </p:cNvPr>
            <p:cNvSpPr/>
            <p:nvPr/>
          </p:nvSpPr>
          <p:spPr>
            <a:xfrm>
              <a:off x="4614379" y="1631337"/>
              <a:ext cx="3848072" cy="5888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en-US" altLang="zh-CN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4.</a:t>
              </a:r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科学合理利其它办公用品</a:t>
              </a: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0234B5-7FA8-4C5D-BA4E-9F84DD34F3A5}"/>
              </a:ext>
            </a:extLst>
          </p:cNvPr>
          <p:cNvSpPr txBox="1"/>
          <p:nvPr/>
        </p:nvSpPr>
        <p:spPr>
          <a:xfrm>
            <a:off x="3960814" y="1194388"/>
            <a:ext cx="3662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办公室节能小常识</a:t>
            </a:r>
          </a:p>
        </p:txBody>
      </p:sp>
      <p:sp>
        <p:nvSpPr>
          <p:cNvPr id="25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967CFB-3E37-4389-8A7A-CD1EA7C89DC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08553" y="3278616"/>
            <a:ext cx="4295834" cy="149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200000"/>
              </a:lnSpc>
              <a:spcBef>
                <a:spcPct val="50000"/>
              </a:spcBef>
              <a:buFont typeface="Wingdings" panose="05000000000000000000" pitchFamily="2" charset="2"/>
              <a:buChar char="p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减少使用一次性用品，多用手帕擦汗、擦手，可减少卫生纸、面纸的浪费，尽量使用抹布；使用可更换笔芯的原子笔、</a:t>
            </a:r>
          </a:p>
        </p:txBody>
      </p:sp>
      <p:sp>
        <p:nvSpPr>
          <p:cNvPr id="26" name="Text Box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A30D21-FE82-4E04-BE0D-680ABEC2D7C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87615" y="3278616"/>
            <a:ext cx="4295834" cy="248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170" eaLnBrk="1" hangingPunct="1">
              <a:lnSpc>
                <a:spcPct val="200000"/>
              </a:lnSpc>
              <a:spcBef>
                <a:spcPct val="50000"/>
              </a:spcBef>
              <a:buFont typeface="Wingdings" panose="05000000000000000000" pitchFamily="2" charset="2"/>
              <a:buChar char="p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钢笔，替换一次性书写笔；减少使用木杆铅笔，少用木杆铅笔，多用自动铅笔；减少使用含苯溶剂产品，多使用回形针、订书钉，少用含苯的溶剂产品，如胶水、修正液等。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/>
      <p:bldP spid="25" grpId="2"/>
      <p:bldP spid="26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5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564A80-6642-DD0E-9697-4BF64EB3E7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2238" y="1898373"/>
            <a:ext cx="5410502" cy="4959627"/>
          </a:xfrm>
          <a:prstGeom prst="rect">
            <a:avLst/>
          </a:prstGeom>
        </p:spPr>
      </p:pic>
      <p:grpSp>
        <p:nvGrpSpPr>
          <p:cNvPr id="9" name="图形"/>
          <p:cNvGrpSpPr/>
          <p:nvPr/>
        </p:nvGrpSpPr>
        <p:grpSpPr>
          <a:xfrm>
            <a:off x="5830254" y="1333641"/>
            <a:ext cx="5381625" cy="844550"/>
            <a:chOff x="8673" y="3109"/>
            <a:chExt cx="8475" cy="1330"/>
          </a:xfrm>
        </p:grpSpPr>
        <p:grpSp>
          <p:nvGrpSpPr>
            <p:cNvPr id="10" name="组合 9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12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01</a:t>
                </a:r>
              </a:p>
            </p:txBody>
          </p:sp>
        </p:grpSp>
        <p:sp>
          <p:nvSpPr>
            <p:cNvPr id="13" name="图形"/>
            <p:cNvSpPr txBox="1"/>
            <p:nvPr/>
          </p:nvSpPr>
          <p:spPr>
            <a:xfrm>
              <a:off x="10313" y="3228"/>
              <a:ext cx="5766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全国节能宣传周</a:t>
              </a:r>
            </a:p>
          </p:txBody>
        </p:sp>
        <p:sp>
          <p:nvSpPr>
            <p:cNvPr id="14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</a:p>
          </p:txBody>
        </p:sp>
      </p:grpSp>
      <p:grpSp>
        <p:nvGrpSpPr>
          <p:cNvPr id="15" name="图形"/>
          <p:cNvGrpSpPr/>
          <p:nvPr/>
        </p:nvGrpSpPr>
        <p:grpSpPr>
          <a:xfrm>
            <a:off x="5830254" y="2499501"/>
            <a:ext cx="5381625" cy="844550"/>
            <a:chOff x="8673" y="3109"/>
            <a:chExt cx="8475" cy="1330"/>
          </a:xfrm>
        </p:grpSpPr>
        <p:grpSp>
          <p:nvGrpSpPr>
            <p:cNvPr id="23" name="组合 22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24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25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02</a:t>
                </a:r>
              </a:p>
            </p:txBody>
          </p:sp>
        </p:grpSp>
        <p:sp>
          <p:nvSpPr>
            <p:cNvPr id="26" name="图形"/>
            <p:cNvSpPr txBox="1"/>
            <p:nvPr/>
          </p:nvSpPr>
          <p:spPr>
            <a:xfrm>
              <a:off x="10313" y="3228"/>
              <a:ext cx="5766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20XX</a:t>
              </a:r>
              <a:r>
                <a:rPr lang="zh-CN" altLang="en-US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年</a:t>
              </a:r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全国低碳日</a:t>
              </a:r>
            </a:p>
          </p:txBody>
        </p:sp>
        <p:sp>
          <p:nvSpPr>
            <p:cNvPr id="27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</a:p>
          </p:txBody>
        </p:sp>
      </p:grpSp>
      <p:grpSp>
        <p:nvGrpSpPr>
          <p:cNvPr id="28" name="图形"/>
          <p:cNvGrpSpPr/>
          <p:nvPr/>
        </p:nvGrpSpPr>
        <p:grpSpPr>
          <a:xfrm>
            <a:off x="5830254" y="3665361"/>
            <a:ext cx="5381625" cy="844550"/>
            <a:chOff x="8673" y="3109"/>
            <a:chExt cx="8475" cy="1330"/>
          </a:xfrm>
        </p:grpSpPr>
        <p:grpSp>
          <p:nvGrpSpPr>
            <p:cNvPr id="29" name="组合 28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30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31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03</a:t>
                </a:r>
              </a:p>
            </p:txBody>
          </p:sp>
        </p:grpSp>
        <p:sp>
          <p:nvSpPr>
            <p:cNvPr id="32" name="图形"/>
            <p:cNvSpPr txBox="1"/>
            <p:nvPr/>
          </p:nvSpPr>
          <p:spPr>
            <a:xfrm>
              <a:off x="10313" y="3228"/>
              <a:ext cx="5478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为什么要节能降耗</a:t>
              </a:r>
            </a:p>
          </p:txBody>
        </p:sp>
        <p:sp>
          <p:nvSpPr>
            <p:cNvPr id="33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</a:p>
          </p:txBody>
        </p:sp>
      </p:grpSp>
      <p:grpSp>
        <p:nvGrpSpPr>
          <p:cNvPr id="34" name="图形"/>
          <p:cNvGrpSpPr/>
          <p:nvPr/>
        </p:nvGrpSpPr>
        <p:grpSpPr>
          <a:xfrm>
            <a:off x="5830254" y="4831221"/>
            <a:ext cx="5381625" cy="844550"/>
            <a:chOff x="8673" y="3109"/>
            <a:chExt cx="8475" cy="1330"/>
          </a:xfrm>
        </p:grpSpPr>
        <p:grpSp>
          <p:nvGrpSpPr>
            <p:cNvPr id="35" name="组合 34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37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38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04</a:t>
                </a:r>
              </a:p>
            </p:txBody>
          </p:sp>
        </p:grpSp>
        <p:sp>
          <p:nvSpPr>
            <p:cNvPr id="39" name="图形"/>
            <p:cNvSpPr txBox="1"/>
            <p:nvPr/>
          </p:nvSpPr>
          <p:spPr>
            <a:xfrm>
              <a:off x="10313" y="3228"/>
              <a:ext cx="4863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节能知识</a:t>
              </a:r>
            </a:p>
          </p:txBody>
        </p:sp>
        <p:sp>
          <p:nvSpPr>
            <p:cNvPr id="41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1D53FB-D697-4379-FB4E-E723EBF7F8EA}"/>
              </a:ext>
            </a:extLst>
          </p:cNvPr>
          <p:cNvGrpSpPr/>
          <p:nvPr/>
        </p:nvGrpSpPr>
        <p:grpSpPr>
          <a:xfrm>
            <a:off x="1407160" y="829818"/>
            <a:ext cx="2545715" cy="1751790"/>
            <a:chOff x="1407160" y="829818"/>
            <a:chExt cx="2545715" cy="1751790"/>
          </a:xfrm>
        </p:grpSpPr>
        <p:sp>
          <p:nvSpPr>
            <p:cNvPr id="8" name="图形"/>
            <p:cNvSpPr/>
            <p:nvPr/>
          </p:nvSpPr>
          <p:spPr>
            <a:xfrm>
              <a:off x="1658620" y="829818"/>
              <a:ext cx="2012315" cy="1302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387350">
                <a:lnSpc>
                  <a:spcPct val="130000"/>
                </a:lnSpc>
              </a:pPr>
              <a:r>
                <a:rPr lang="zh-CN" altLang="en-US" sz="6600" b="1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rPr>
                <a:t>目录</a:t>
              </a:r>
            </a:p>
          </p:txBody>
        </p:sp>
        <p:sp>
          <p:nvSpPr>
            <p:cNvPr id="42" name="图形"/>
            <p:cNvSpPr/>
            <p:nvPr/>
          </p:nvSpPr>
          <p:spPr>
            <a:xfrm>
              <a:off x="1407160" y="1975993"/>
              <a:ext cx="2545715" cy="6056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387350">
                <a:lnSpc>
                  <a:spcPct val="130000"/>
                </a:lnSpc>
              </a:pPr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rPr>
                <a:t>CONTENTS </a:t>
              </a:r>
            </a:p>
          </p:txBody>
        </p:sp>
      </p:grpSp>
      <p:sp>
        <p:nvSpPr>
          <p:cNvPr id="44" name="任意多边形: 形状 4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BA4640-F593-4072-3992-7D14F829C4B1}"/>
              </a:ext>
            </a:extLst>
          </p:cNvPr>
          <p:cNvSpPr/>
          <p:nvPr/>
        </p:nvSpPr>
        <p:spPr>
          <a:xfrm flipH="1">
            <a:off x="7989863" y="5491665"/>
            <a:ext cx="4202137" cy="1367851"/>
          </a:xfrm>
          <a:custGeom>
            <a:avLst/>
            <a:gdLst>
              <a:gd name="connsiteX0" fmla="*/ 125701 w 5234121"/>
              <a:gd name="connsiteY0" fmla="*/ 580 h 1703776"/>
              <a:gd name="connsiteX1" fmla="*/ 231632 w 5234121"/>
              <a:gd name="connsiteY1" fmla="*/ 2731 h 1703776"/>
              <a:gd name="connsiteX2" fmla="*/ 1716227 w 5234121"/>
              <a:gd name="connsiteY2" fmla="*/ 1051482 h 1703776"/>
              <a:gd name="connsiteX3" fmla="*/ 4031649 w 5234121"/>
              <a:gd name="connsiteY3" fmla="*/ 751839 h 1703776"/>
              <a:gd name="connsiteX4" fmla="*/ 5095922 w 5234121"/>
              <a:gd name="connsiteY4" fmla="*/ 1545637 h 1703776"/>
              <a:gd name="connsiteX5" fmla="*/ 5234121 w 5234121"/>
              <a:gd name="connsiteY5" fmla="*/ 1703776 h 1703776"/>
              <a:gd name="connsiteX6" fmla="*/ 0 w 5234121"/>
              <a:gd name="connsiteY6" fmla="*/ 1703776 h 1703776"/>
              <a:gd name="connsiteX7" fmla="*/ 0 w 5234121"/>
              <a:gd name="connsiteY7" fmla="*/ 11966 h 1703776"/>
              <a:gd name="connsiteX8" fmla="*/ 13790 w 5234121"/>
              <a:gd name="connsiteY8" fmla="*/ 9675 h 1703776"/>
              <a:gd name="connsiteX9" fmla="*/ 125701 w 5234121"/>
              <a:gd name="connsiteY9" fmla="*/ 580 h 170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121" h="1703775">
                <a:moveTo>
                  <a:pt x="125701" y="580"/>
                </a:moveTo>
                <a:cubicBezTo>
                  <a:pt x="162069" y="-630"/>
                  <a:pt x="197440" y="36"/>
                  <a:pt x="231632" y="2731"/>
                </a:cubicBezTo>
                <a:cubicBezTo>
                  <a:pt x="778707" y="45862"/>
                  <a:pt x="1082891" y="926631"/>
                  <a:pt x="1716227" y="1051482"/>
                </a:cubicBezTo>
                <a:cubicBezTo>
                  <a:pt x="2349563" y="1176333"/>
                  <a:pt x="3402853" y="595207"/>
                  <a:pt x="4031649" y="751839"/>
                </a:cubicBezTo>
                <a:cubicBezTo>
                  <a:pt x="4424647" y="849734"/>
                  <a:pt x="4808778" y="1225174"/>
                  <a:pt x="5095922" y="1545637"/>
                </a:cubicBezTo>
                <a:lnTo>
                  <a:pt x="5234121" y="1703776"/>
                </a:lnTo>
                <a:lnTo>
                  <a:pt x="0" y="1703776"/>
                </a:lnTo>
                <a:lnTo>
                  <a:pt x="0" y="11966"/>
                </a:lnTo>
                <a:lnTo>
                  <a:pt x="13790" y="9675"/>
                </a:lnTo>
                <a:cubicBezTo>
                  <a:pt x="51968" y="4873"/>
                  <a:pt x="89333" y="1789"/>
                  <a:pt x="125701" y="5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7BA5E6-DD7F-C66D-AF65-4941936062DA}"/>
              </a:ext>
            </a:extLst>
          </p:cNvPr>
          <p:cNvSpPr/>
          <p:nvPr/>
        </p:nvSpPr>
        <p:spPr>
          <a:xfrm flipH="1">
            <a:off x="-42238" y="0"/>
            <a:ext cx="5730475" cy="854760"/>
          </a:xfrm>
          <a:custGeom>
            <a:avLst/>
            <a:gdLst>
              <a:gd name="connsiteX0" fmla="*/ 0 w 6852248"/>
              <a:gd name="connsiteY0" fmla="*/ 0 h 1022084"/>
              <a:gd name="connsiteX1" fmla="*/ 6852248 w 6852248"/>
              <a:gd name="connsiteY1" fmla="*/ 0 h 1022084"/>
              <a:gd name="connsiteX2" fmla="*/ 6814831 w 6852248"/>
              <a:gd name="connsiteY2" fmla="*/ 47313 h 1022084"/>
              <a:gd name="connsiteX3" fmla="*/ 5730505 w 6852248"/>
              <a:gd name="connsiteY3" fmla="*/ 912843 h 1022084"/>
              <a:gd name="connsiteX4" fmla="*/ 4547355 w 6852248"/>
              <a:gd name="connsiteY4" fmla="*/ 644662 h 1022084"/>
              <a:gd name="connsiteX5" fmla="*/ 2338808 w 6852248"/>
              <a:gd name="connsiteY5" fmla="*/ 991719 h 1022084"/>
              <a:gd name="connsiteX6" fmla="*/ 235205 w 6852248"/>
              <a:gd name="connsiteY6" fmla="*/ 128574 h 102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2248" h="1022084">
                <a:moveTo>
                  <a:pt x="0" y="0"/>
                </a:moveTo>
                <a:lnTo>
                  <a:pt x="6852248" y="0"/>
                </a:lnTo>
                <a:lnTo>
                  <a:pt x="6814831" y="47313"/>
                </a:lnTo>
                <a:cubicBezTo>
                  <a:pt x="6590075" y="318032"/>
                  <a:pt x="6050940" y="812439"/>
                  <a:pt x="5730505" y="912843"/>
                </a:cubicBezTo>
                <a:cubicBezTo>
                  <a:pt x="5336121" y="1036416"/>
                  <a:pt x="5112637" y="631516"/>
                  <a:pt x="4547355" y="644662"/>
                </a:cubicBezTo>
                <a:cubicBezTo>
                  <a:pt x="3982072" y="657808"/>
                  <a:pt x="3182788" y="1146843"/>
                  <a:pt x="2338808" y="991719"/>
                </a:cubicBezTo>
                <a:cubicBezTo>
                  <a:pt x="1705823" y="875376"/>
                  <a:pt x="981883" y="530537"/>
                  <a:pt x="235205" y="12857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81530" y="363984"/>
            <a:ext cx="1766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2" animBg="1"/>
      <p:bldP spid="36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BE8906-5234-BFA6-C77C-B1F4A2ED413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01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694410" y="3290096"/>
            <a:ext cx="60923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全国节能宣传周</a:t>
            </a: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CEF87-99C5-A738-5FE0-4BD8B8EC61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772210-BB88-4AF1-A7E4-1FCEE7A30D67}"/>
              </a:ext>
            </a:extLst>
          </p:cNvPr>
          <p:cNvGrpSpPr/>
          <p:nvPr/>
        </p:nvGrpSpPr>
        <p:grpSpPr>
          <a:xfrm>
            <a:off x="575367" y="1177414"/>
            <a:ext cx="11115801" cy="4594736"/>
            <a:chOff x="657099" y="1028700"/>
            <a:chExt cx="11115801" cy="4042286"/>
          </a:xfrm>
        </p:grpSpPr>
        <p:sp>
          <p:nvSpPr>
            <p:cNvPr id="12" name="PA-10221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FA95C5-E5A0-4862-AC7E-77E4D6F52E73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657099" y="1241859"/>
              <a:ext cx="11115801" cy="3829127"/>
            </a:xfrm>
            <a:prstGeom prst="rect">
              <a:avLst/>
            </a:prstGeom>
            <a:noFill/>
            <a:ln w="19050">
              <a:solidFill>
                <a:srgbClr val="595959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BDB9E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7" name="PA-10221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8DFE46-DD45-4212-9DAA-D74489C97B4C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602671" y="1028700"/>
              <a:ext cx="3137705" cy="447983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" cap="flat">
              <a:noFill/>
              <a:prstDash val="solid"/>
              <a:miter lim="800000"/>
            </a:ln>
            <a:effectLst/>
          </p:spPr>
          <p:txBody>
            <a:bodyPr vert="horz" wrap="square" lIns="121917" tIns="60958" rIns="121917" bIns="60958" numCol="1" anchor="ctr" anchorCtr="0" compatLnSpc="1"/>
            <a:lstStyle/>
            <a:p>
              <a:pPr algn="ctr"/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绿色低碳，节能先行</a:t>
              </a:r>
            </a:p>
          </p:txBody>
        </p:sp>
        <p:sp>
          <p:nvSpPr>
            <p:cNvPr id="18" name="PA-10221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2DCA9E-4F02-4136-B9A2-D4E8A1E3C8D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95349" y="1632957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 smtClean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国节能宣传周期间，国家发展改革委将会同有关部门和单位围绕宣传主题，深入开展相关宣传活动，进一步普及生态文明、绿色发展理念和知识，营造简约适度、绿色低碳、文明健康的社会风尚，</a:t>
              </a:r>
            </a:p>
          </p:txBody>
        </p:sp>
        <p:sp>
          <p:nvSpPr>
            <p:cNvPr id="27" name="PA-10221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F7A664-599D-474F-B413-20714A667D4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895349" y="2687425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不断增强全社会节能降碳意识和能力。各地区、各有关部门和单位要围绕宣传重点、创新宣传方式、加大宣传力度，组织动员社会各界积极参与；要采用活泼新颖多样、群众喜闻乐见的宣传手段，充分发挥电视、广播、报纸等传统媒体优势，</a:t>
              </a:r>
            </a:p>
          </p:txBody>
        </p:sp>
        <p:sp>
          <p:nvSpPr>
            <p:cNvPr id="28" name="PA-10221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FC3CC3-E2DA-43E2-927A-3DB98D101ED6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895349" y="3741893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积极运用网站及微信、微博、短视频、直播等新兴媒体，深入开展具有行业特点和地方特色的宣传活动；要加强与网络、通讯、交通、城管等部门的衔接，妥善做好相关宣传材料的推送、发布、播放及张贴等工作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BE8906-5234-BFA6-C77C-B1F4A2ED413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02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342076" y="3290096"/>
            <a:ext cx="6797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全</a:t>
            </a:r>
            <a:r>
              <a:rPr lang="zh-CN" altLang="en-US" sz="60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国低碳日</a:t>
            </a: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CEF87-99C5-A738-5FE0-4BD8B8EC61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214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3590C4-052D-46D4-9280-56486330DB0E}"/>
              </a:ext>
            </a:extLst>
          </p:cNvPr>
          <p:cNvGrpSpPr/>
          <p:nvPr/>
        </p:nvGrpSpPr>
        <p:grpSpPr>
          <a:xfrm>
            <a:off x="1005117" y="2466056"/>
            <a:ext cx="10592033" cy="1002967"/>
            <a:chOff x="735330" y="2697400"/>
            <a:chExt cx="10592033" cy="1002967"/>
          </a:xfrm>
        </p:grpSpPr>
        <p:sp>
          <p:nvSpPr>
            <p:cNvPr id="17" name="矩形: 圆角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470B3E-19EA-4A2C-93C3-58AC77B14028}"/>
                </a:ext>
              </a:extLst>
            </p:cNvPr>
            <p:cNvSpPr/>
            <p:nvPr/>
          </p:nvSpPr>
          <p:spPr>
            <a:xfrm>
              <a:off x="735330" y="2958465"/>
              <a:ext cx="504000" cy="504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32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</a:t>
              </a:r>
            </a:p>
          </p:txBody>
        </p:sp>
        <p:sp>
          <p:nvSpPr>
            <p:cNvPr id="18" name="箭头: V 形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7DA573-F12D-4A17-B40B-5C3CF795617E}"/>
                </a:ext>
              </a:extLst>
            </p:cNvPr>
            <p:cNvSpPr/>
            <p:nvPr/>
          </p:nvSpPr>
          <p:spPr>
            <a:xfrm>
              <a:off x="1378585" y="3121025"/>
              <a:ext cx="180000" cy="180000"/>
            </a:xfrm>
            <a:prstGeom prst="chevron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srgbClr val="23C27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CAF36F-5620-4522-B928-2AA691AB4EC8}"/>
                </a:ext>
              </a:extLst>
            </p:cNvPr>
            <p:cNvSpPr/>
            <p:nvPr/>
          </p:nvSpPr>
          <p:spPr>
            <a:xfrm>
              <a:off x="1579478" y="2697400"/>
              <a:ext cx="9747885" cy="100296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200000"/>
                </a:lnSpc>
                <a:buClr>
                  <a:srgbClr val="C00000"/>
                </a:buClr>
                <a:defRPr/>
              </a:pPr>
              <a:r>
                <a:rPr lang="zh-CN" altLang="en-US" sz="1600" dirty="0" smtClean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全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国低碳日当天，生态环境部将会同有关部门和单位围绕宣传主题，开展“线上</a:t>
              </a:r>
              <a:r>
                <a:rPr lang="en-US" altLang="zh-CN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+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线下”宣传活动，深入宣传低碳发展理念，普及应对气候变化知识，提升公众低碳意识，倡导公众选择简约适度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5AB0FF-D380-4AF1-ADDF-D450444F8297}"/>
              </a:ext>
            </a:extLst>
          </p:cNvPr>
          <p:cNvGrpSpPr/>
          <p:nvPr/>
        </p:nvGrpSpPr>
        <p:grpSpPr>
          <a:xfrm>
            <a:off x="5467350" y="1325253"/>
            <a:ext cx="5009535" cy="655948"/>
            <a:chOff x="6829218" y="804793"/>
            <a:chExt cx="6461500" cy="1150307"/>
          </a:xfrm>
        </p:grpSpPr>
        <p:sp>
          <p:nvSpPr>
            <p:cNvPr id="21" name="对话气泡: 矩形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1C0E85-FDDD-48F2-8E5C-4FD675A8BAF6}"/>
                </a:ext>
              </a:extLst>
            </p:cNvPr>
            <p:cNvSpPr/>
            <p:nvPr/>
          </p:nvSpPr>
          <p:spPr>
            <a:xfrm>
              <a:off x="6829218" y="804793"/>
              <a:ext cx="6461500" cy="1150307"/>
            </a:xfrm>
            <a:prstGeom prst="wedgeRectCallout">
              <a:avLst>
                <a:gd name="adj1" fmla="val -74519"/>
                <a:gd name="adj2" fmla="val 5197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E9A8D0-144C-491A-8F79-0D6E02085099}"/>
                </a:ext>
              </a:extLst>
            </p:cNvPr>
            <p:cNvSpPr/>
            <p:nvPr/>
          </p:nvSpPr>
          <p:spPr>
            <a:xfrm>
              <a:off x="6962379" y="976465"/>
              <a:ext cx="6195176" cy="8096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zh-CN" altLang="en-US" sz="24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落实“双碳”行动共建美丽家园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F44130-E4E6-4C33-8C3C-2496AFA4F2C7}"/>
              </a:ext>
            </a:extLst>
          </p:cNvPr>
          <p:cNvGrpSpPr/>
          <p:nvPr/>
        </p:nvGrpSpPr>
        <p:grpSpPr>
          <a:xfrm>
            <a:off x="1005117" y="4000953"/>
            <a:ext cx="10592033" cy="1002967"/>
            <a:chOff x="735330" y="2697400"/>
            <a:chExt cx="10592033" cy="1002967"/>
          </a:xfrm>
        </p:grpSpPr>
        <p:sp>
          <p:nvSpPr>
            <p:cNvPr id="27" name="矩形: 圆角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C77C4E-E756-4594-9A4E-038615FB6CCA}"/>
                </a:ext>
              </a:extLst>
            </p:cNvPr>
            <p:cNvSpPr/>
            <p:nvPr/>
          </p:nvSpPr>
          <p:spPr>
            <a:xfrm>
              <a:off x="735330" y="2958465"/>
              <a:ext cx="504000" cy="504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32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2</a:t>
              </a:r>
            </a:p>
          </p:txBody>
        </p:sp>
        <p:sp>
          <p:nvSpPr>
            <p:cNvPr id="28" name="箭头: V 形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921D95-CB66-42B3-8A13-EFBE247D3F80}"/>
                </a:ext>
              </a:extLst>
            </p:cNvPr>
            <p:cNvSpPr/>
            <p:nvPr/>
          </p:nvSpPr>
          <p:spPr>
            <a:xfrm>
              <a:off x="1378585" y="3121025"/>
              <a:ext cx="180000" cy="180000"/>
            </a:xfrm>
            <a:prstGeom prst="chevron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srgbClr val="23C27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2C4E2E-4190-4922-A3F9-B0D1D576C035}"/>
                </a:ext>
              </a:extLst>
            </p:cNvPr>
            <p:cNvSpPr/>
            <p:nvPr/>
          </p:nvSpPr>
          <p:spPr>
            <a:xfrm>
              <a:off x="1579478" y="2697400"/>
              <a:ext cx="9747885" cy="1002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200000"/>
                </a:lnSpc>
                <a:buClr>
                  <a:srgbClr val="C00000"/>
                </a:buClr>
                <a:defRPr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绿色低碳的生活方式。鼓励各地区、各有关部门和单位围绕活动主题和宣传重点，结合工作实际开展内容丰富、形式多样、各具特色的低碳宣传活动，动员全社会广泛参与低碳行动，培育引领低碳新风尚。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BE8906-5234-BFA6-C77C-B1F4A2ED413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03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-85831" y="3290096"/>
            <a:ext cx="7652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为什么要节能降耗</a:t>
            </a: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CEF87-99C5-A738-5FE0-4BD8B8EC61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293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F5D244-366D-415E-A7F7-CD43D6A5A27F}"/>
              </a:ext>
            </a:extLst>
          </p:cNvPr>
          <p:cNvSpPr txBox="1"/>
          <p:nvPr/>
        </p:nvSpPr>
        <p:spPr>
          <a:xfrm>
            <a:off x="1829256" y="1716228"/>
            <a:ext cx="2935318" cy="510778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什么是节能降耗？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B56509-B7E5-4736-ADE8-4BCA6A013A85}"/>
              </a:ext>
            </a:extLst>
          </p:cNvPr>
          <p:cNvSpPr/>
          <p:nvPr/>
        </p:nvSpPr>
        <p:spPr>
          <a:xfrm>
            <a:off x="1798689" y="2411220"/>
            <a:ext cx="4697361" cy="1054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节能降耗就是节约能源、降低能源消耗。</a:t>
            </a:r>
            <a:r>
              <a:rPr lang="en-US" altLang="zh-CN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《</a:t>
            </a: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中华人民共和国节约能源法</a:t>
            </a:r>
            <a:r>
              <a:rPr lang="en-US" altLang="zh-CN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》</a:t>
            </a: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所称节约能源是指加强用能管理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2DAF02-BA36-48C2-A75A-EE8EA5D40D59}"/>
              </a:ext>
            </a:extLst>
          </p:cNvPr>
          <p:cNvSpPr/>
          <p:nvPr/>
        </p:nvSpPr>
        <p:spPr>
          <a:xfrm>
            <a:off x="1760589" y="4140812"/>
            <a:ext cx="4697361" cy="1054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采取技术上可行、经济上合理以及环境和社会可以承受的措施，从能源生产到消费的各个环节，降低消耗、减少损失和污染物排放、制止浪费，有效、合理地利用能源。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2668D4-2039-541F-B0DB-2C8FAFF13A1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638" y="1322438"/>
            <a:ext cx="4697361" cy="46973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1"/>
      <p:bldP spid="27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模板网-WWW.1PPT.COM">
  <a:themeElements>
    <a:clrScheme name="自定义 94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F8C48"/>
      </a:accent1>
      <a:accent2>
        <a:srgbClr val="3F8C48"/>
      </a:accent2>
      <a:accent3>
        <a:srgbClr val="3F8C48"/>
      </a:accent3>
      <a:accent4>
        <a:srgbClr val="3F8C48"/>
      </a:accent4>
      <a:accent5>
        <a:srgbClr val="3F8C48"/>
      </a:accent5>
      <a:accent6>
        <a:srgbClr val="3F8C48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2075</Words>
  <Application>Microsoft Office PowerPoint</Application>
  <PresentationFormat>宽屏</PresentationFormat>
  <Paragraphs>136</Paragraphs>
  <Slides>23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Meiryo</vt:lpstr>
      <vt:lpstr>等线</vt:lpstr>
      <vt:lpstr>等线 Light</vt:lpstr>
      <vt:lpstr>思源黑体 CN Bold</vt:lpstr>
      <vt:lpstr>思源黑体 CN Normal</vt:lpstr>
      <vt:lpstr>思源黑体 CN Regular</vt:lpstr>
      <vt:lpstr>宋体</vt:lpstr>
      <vt:lpstr>微软雅黑</vt:lpstr>
      <vt:lpstr>字魂58号-创中黑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2022-06-15T23:10:43Z</cp:lastPrinted>
  <dcterms:created xsi:type="dcterms:W3CDTF">2022-06-15T23:10:43Z</dcterms:created>
  <dcterms:modified xsi:type="dcterms:W3CDTF">2023-03-14T02:42:08Z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