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28"/>
  </p:notesMasterIdLst>
  <p:handoutMasterIdLst>
    <p:handoutMasterId r:id="rId29"/>
  </p:handoutMasterIdLst>
  <p:sldIdLst>
    <p:sldId id="284" r:id="rId3"/>
    <p:sldId id="285" r:id="rId4"/>
    <p:sldId id="286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87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88" r:id="rId21"/>
    <p:sldId id="276" r:id="rId22"/>
    <p:sldId id="277" r:id="rId23"/>
    <p:sldId id="278" r:id="rId24"/>
    <p:sldId id="279" r:id="rId25"/>
    <p:sldId id="280" r:id="rId26"/>
    <p:sldId id="289" r:id="rId27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5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047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444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44A28-FA94-455C-8313-FF43A2DCC9F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520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44A28-FA94-455C-8313-FF43A2DCC9F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936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44A28-FA94-455C-8313-FF43A2DCC9F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625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44A28-FA94-455C-8313-FF43A2DCC9F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151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196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44A28-FA94-455C-8313-FF43A2DCC9F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464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1253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375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41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537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7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099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645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497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880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76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380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6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矩形: 圆角 13"/>
          <p:cNvSpPr/>
          <p:nvPr/>
        </p:nvSpPr>
        <p:spPr>
          <a:xfrm>
            <a:off x="567159" y="486137"/>
            <a:ext cx="11057682" cy="5885726"/>
          </a:xfrm>
          <a:prstGeom prst="roundRect">
            <a:avLst>
              <a:gd name="adj" fmla="val 2834"/>
            </a:avLst>
          </a:prstGeom>
          <a:solidFill>
            <a:schemeClr val="bg1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矩形: 圆角 9"/>
          <p:cNvSpPr/>
          <p:nvPr userDrawn="1"/>
        </p:nvSpPr>
        <p:spPr>
          <a:xfrm>
            <a:off x="567159" y="486137"/>
            <a:ext cx="11057682" cy="5885726"/>
          </a:xfrm>
          <a:prstGeom prst="roundRect">
            <a:avLst>
              <a:gd name="adj" fmla="val 2834"/>
            </a:avLst>
          </a:prstGeom>
          <a:solidFill>
            <a:schemeClr val="bg1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073743875" descr="学科网 zxxk.com"/>
          <p:cNvPicPr>
            <a:picLocks noChangeAspect="1"/>
          </p:cNvPicPr>
          <p:nvPr/>
        </p:nvPicPr>
        <p:blipFill>
          <a:blip r:link="rId1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8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9942" y="0"/>
            <a:ext cx="6863876" cy="5625966"/>
          </a:xfrm>
          <a:custGeom>
            <a:avLst/>
            <a:gdLst>
              <a:gd name="connsiteX0" fmla="*/ 0 w 6863876"/>
              <a:gd name="connsiteY0" fmla="*/ 0 h 5625966"/>
              <a:gd name="connsiteX1" fmla="*/ 6863876 w 6863876"/>
              <a:gd name="connsiteY1" fmla="*/ 0 h 5625966"/>
              <a:gd name="connsiteX2" fmla="*/ 6863876 w 6863876"/>
              <a:gd name="connsiteY2" fmla="*/ 5625966 h 5625966"/>
              <a:gd name="connsiteX3" fmla="*/ 0 w 6863876"/>
              <a:gd name="connsiteY3" fmla="*/ 5625966 h 562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3876" h="5625966">
                <a:moveTo>
                  <a:pt x="0" y="0"/>
                </a:moveTo>
                <a:lnTo>
                  <a:pt x="6863876" y="0"/>
                </a:lnTo>
                <a:lnTo>
                  <a:pt x="6863876" y="5625966"/>
                </a:lnTo>
                <a:lnTo>
                  <a:pt x="0" y="5625966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8094" y="2750083"/>
            <a:ext cx="2764698" cy="166793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269563" y="0"/>
            <a:ext cx="1574100" cy="609182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501390" y="931278"/>
            <a:ext cx="53994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7200" b="1" spc="600">
                <a:solidFill>
                  <a:srgbClr val="DA3710"/>
                </a:solidFill>
                <a:effectLst/>
                <a:latin typeface="+mn-ea"/>
                <a:cs typeface="等线" panose="02010600030101010101" pitchFamily="2" charset="-122"/>
              </a:rPr>
              <a:t>小小一粒米</a:t>
            </a:r>
            <a:endParaRPr lang="zh-CN" altLang="zh-CN" sz="7200" b="1" spc="600">
              <a:solidFill>
                <a:srgbClr val="DA3710"/>
              </a:solidFill>
              <a:effectLst/>
              <a:latin typeface="+mn-ea"/>
              <a:cs typeface="等线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569320" y="2329219"/>
            <a:ext cx="56521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7200" b="1" spc="600" dirty="0">
                <a:solidFill>
                  <a:srgbClr val="DA3710"/>
                </a:solidFill>
                <a:effectLst/>
                <a:latin typeface="+mn-ea"/>
                <a:cs typeface="等线" panose="02010600030101010101" pitchFamily="2" charset="-122"/>
              </a:rPr>
              <a:t>我们要珍惜</a:t>
            </a:r>
            <a:endParaRPr lang="zh-CN" altLang="zh-CN" sz="7200" b="1" spc="600" dirty="0">
              <a:solidFill>
                <a:srgbClr val="DA3710"/>
              </a:solidFill>
              <a:effectLst/>
              <a:latin typeface="+mn-ea"/>
              <a:cs typeface="等线" panose="02010600030101010101" pitchFamily="2" charset="-122"/>
            </a:endParaRP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3752786" y="3923563"/>
            <a:ext cx="4896611" cy="36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 algn="dist">
              <a:buNone/>
            </a:pPr>
            <a:r>
              <a:rPr lang="zh-CN" altLang="en-US" sz="2400">
                <a:solidFill>
                  <a:srgbClr val="DA371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印品百变马丁（非商用）" panose="02010601030101010101" charset="-122"/>
                <a:sym typeface="+mn-lt"/>
              </a:rPr>
              <a:t>节约粮食主题教育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  <p:cond evt="onBegin" delay="0">
                          <p:tn val="28"/>
                        </p:cond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  <p:cond evt="onBegin" delay="0">
                          <p:tn val="35"/>
                        </p:cond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1998345" y="608965"/>
            <a:ext cx="8122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-3</a:t>
            </a:r>
            <a:r>
              <a:rPr lang="zh-CN" altLang="en-US" sz="2800" b="1" dirty="0"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、粮食家族中的其他成员</a:t>
            </a:r>
            <a:r>
              <a:rPr lang="en-US" altLang="zh-CN" sz="2800" b="1" dirty="0"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-</a:t>
            </a:r>
            <a:endParaRPr lang="en-US" altLang="zh-CN" sz="2800" b="1" dirty="0">
              <a:ln w="12700">
                <a:noFill/>
              </a:ln>
              <a:solidFill>
                <a:srgbClr val="DA3710"/>
              </a:solidFill>
              <a:latin typeface="印品百变马丁（非商用）" panose="02010601030101010101" charset="-122"/>
              <a:ea typeface="印品百变马丁（非商用）" panose="02010601030101010101" charset="-122"/>
              <a:cs typeface="印品百变马丁（非商用）" panose="02010601030101010101" charset="-122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975360" y="1257935"/>
            <a:ext cx="10167620" cy="0"/>
          </a:xfrm>
          <a:prstGeom prst="line">
            <a:avLst/>
          </a:prstGeom>
          <a:ln w="19050">
            <a:solidFill>
              <a:srgbClr val="DA371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1310005" y="1677035"/>
            <a:ext cx="2134870" cy="2069465"/>
            <a:chOff x="4903" y="2751"/>
            <a:chExt cx="3362" cy="3259"/>
          </a:xfrm>
        </p:grpSpPr>
        <p:sp>
          <p:nvSpPr>
            <p:cNvPr id="3" name="矩形 2"/>
            <p:cNvSpPr/>
            <p:nvPr/>
          </p:nvSpPr>
          <p:spPr>
            <a:xfrm>
              <a:off x="4903" y="2751"/>
              <a:ext cx="3363" cy="2388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: 圆角 47"/>
            <p:cNvSpPr/>
            <p:nvPr/>
          </p:nvSpPr>
          <p:spPr>
            <a:xfrm>
              <a:off x="5426" y="5344"/>
              <a:ext cx="2316" cy="667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A371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百变马丁（非商用）" panose="02010601030101010101" charset="-122"/>
                  <a:ea typeface="印品百变马丁（非商用）" panose="02010601030101010101" charset="-122"/>
                </a:rPr>
                <a:t>绿豆</a:t>
              </a:r>
            </a:p>
          </p:txBody>
        </p:sp>
      </p:grpSp>
      <p:pic>
        <p:nvPicPr>
          <p:cNvPr id="76803" name="Picture 3" descr="谷子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8590" y="3917950"/>
            <a:ext cx="1913890" cy="149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5" descr="玉米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058910" y="1770380"/>
            <a:ext cx="1893570" cy="151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08" name="Picture 8" descr="1337842347pza0mta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31900" y="3963035"/>
            <a:ext cx="2213610" cy="166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: 圆角 47"/>
          <p:cNvSpPr/>
          <p:nvPr/>
        </p:nvSpPr>
        <p:spPr>
          <a:xfrm>
            <a:off x="1642680" y="5730746"/>
            <a:ext cx="1470660" cy="423811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A371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</a:rPr>
              <a:t>红薯</a:t>
            </a:r>
          </a:p>
        </p:txBody>
      </p:sp>
      <p:sp>
        <p:nvSpPr>
          <p:cNvPr id="9" name="矩形: 圆角 47"/>
          <p:cNvSpPr/>
          <p:nvPr/>
        </p:nvSpPr>
        <p:spPr>
          <a:xfrm>
            <a:off x="9280460" y="3416171"/>
            <a:ext cx="1470660" cy="423811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A371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</a:rPr>
              <a:t>玉米</a:t>
            </a:r>
          </a:p>
        </p:txBody>
      </p:sp>
      <p:sp>
        <p:nvSpPr>
          <p:cNvPr id="10" name="矩形: 圆角 47"/>
          <p:cNvSpPr/>
          <p:nvPr/>
        </p:nvSpPr>
        <p:spPr>
          <a:xfrm>
            <a:off x="9270300" y="5580886"/>
            <a:ext cx="1470660" cy="423811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A371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</a:rPr>
              <a:t>高粱</a:t>
            </a:r>
          </a:p>
        </p:txBody>
      </p:sp>
      <p:pic>
        <p:nvPicPr>
          <p:cNvPr id="11" name="图片 10" descr="51miz-E1134828-083E62B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9605" y="1940560"/>
            <a:ext cx="3474085" cy="3474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  <p:cond evt="onBegin" delay="0">
                          <p:tn val="46"/>
                        </p:cond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9942" y="0"/>
            <a:ext cx="6863876" cy="5625966"/>
          </a:xfrm>
          <a:custGeom>
            <a:avLst/>
            <a:gdLst>
              <a:gd name="connsiteX0" fmla="*/ 0 w 6863876"/>
              <a:gd name="connsiteY0" fmla="*/ 0 h 5625966"/>
              <a:gd name="connsiteX1" fmla="*/ 6863876 w 6863876"/>
              <a:gd name="connsiteY1" fmla="*/ 0 h 5625966"/>
              <a:gd name="connsiteX2" fmla="*/ 6863876 w 6863876"/>
              <a:gd name="connsiteY2" fmla="*/ 5625966 h 5625966"/>
              <a:gd name="connsiteX3" fmla="*/ 0 w 6863876"/>
              <a:gd name="connsiteY3" fmla="*/ 5625966 h 562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3876" h="5625966">
                <a:moveTo>
                  <a:pt x="0" y="0"/>
                </a:moveTo>
                <a:lnTo>
                  <a:pt x="6863876" y="0"/>
                </a:lnTo>
                <a:lnTo>
                  <a:pt x="6863876" y="5625966"/>
                </a:lnTo>
                <a:lnTo>
                  <a:pt x="0" y="5625966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142563" y="0"/>
            <a:ext cx="1574100" cy="609182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442177" y="2413337"/>
            <a:ext cx="53994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000" b="1" spc="600" dirty="0">
                <a:solidFill>
                  <a:srgbClr val="DA371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等线" panose="02010600030101010101" pitchFamily="2" charset="-122"/>
              </a:rPr>
              <a:t>粮食怎么来的</a:t>
            </a:r>
            <a:endParaRPr lang="zh-CN" altLang="zh-CN" sz="6000" b="1" spc="600" dirty="0">
              <a:solidFill>
                <a:srgbClr val="DA371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等线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79099" y="1020178"/>
            <a:ext cx="1308493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7200" b="1" spc="600">
                <a:solidFill>
                  <a:srgbClr val="DA371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等线" panose="02010600030101010101" pitchFamily="2" charset="-122"/>
              </a:rPr>
              <a:t>02</a:t>
            </a:r>
            <a:endParaRPr lang="zh-CN" altLang="zh-CN" sz="7200" b="1" spc="600">
              <a:solidFill>
                <a:srgbClr val="DA371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等线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  <p:cond evt="onBegin" delay="0">
                          <p:tn val="39"/>
                        </p:cond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1998345" y="608965"/>
            <a:ext cx="8122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-</a:t>
            </a:r>
            <a:r>
              <a:rPr lang="zh-CN" altLang="en-US" sz="2800" b="1" dirty="0"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你们知道粮食是怎么来的吗？</a:t>
            </a:r>
            <a:r>
              <a:rPr lang="en-US" altLang="zh-CN" sz="2800" b="1" dirty="0"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-</a:t>
            </a:r>
            <a:endParaRPr lang="en-US" altLang="zh-CN" sz="2800" b="1" dirty="0">
              <a:ln w="12700">
                <a:noFill/>
              </a:ln>
              <a:solidFill>
                <a:srgbClr val="DA3710"/>
              </a:solidFill>
              <a:latin typeface="印品百变马丁（非商用）" panose="02010601030101010101" charset="-122"/>
              <a:ea typeface="印品百变马丁（非商用）" panose="02010601030101010101" charset="-122"/>
              <a:cs typeface="印品百变马丁（非商用）" panose="02010601030101010101" charset="-122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975360" y="1257935"/>
            <a:ext cx="10167620" cy="0"/>
          </a:xfrm>
          <a:prstGeom prst="line">
            <a:avLst/>
          </a:prstGeom>
          <a:ln w="19050">
            <a:solidFill>
              <a:srgbClr val="DA371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: 圆角 14"/>
          <p:cNvSpPr/>
          <p:nvPr/>
        </p:nvSpPr>
        <p:spPr>
          <a:xfrm>
            <a:off x="975360" y="2764155"/>
            <a:ext cx="582930" cy="1985010"/>
          </a:xfrm>
          <a:prstGeom prst="roundRect">
            <a:avLst>
              <a:gd name="adj" fmla="val 46031"/>
            </a:avLst>
          </a:prstGeom>
          <a:noFill/>
          <a:ln>
            <a:solidFill>
              <a:srgbClr val="DA371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AE7C1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</a:rPr>
              <a:t>播种</a:t>
            </a:r>
          </a:p>
        </p:txBody>
      </p:sp>
      <p:pic>
        <p:nvPicPr>
          <p:cNvPr id="10650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40865" y="2665095"/>
            <a:ext cx="2826385" cy="208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2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94935" y="2578100"/>
            <a:ext cx="2570480" cy="21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3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2465" y="2669540"/>
            <a:ext cx="2722245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884295" y="5389245"/>
            <a:ext cx="45935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latin typeface="印品百变马丁（非商用）" panose="02010601030101010101" charset="-122"/>
                <a:ea typeface="印品百变马丁（非商用）" panose="02010601030101010101" charset="-122"/>
              </a:rPr>
              <a:t>农民伯伯辛苦播种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5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1998345" y="608965"/>
            <a:ext cx="8122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-</a:t>
            </a:r>
            <a:r>
              <a:rPr lang="zh-CN" altLang="en-US" sz="2800" b="1"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你们知道粮食是怎么来的吗？</a:t>
            </a:r>
            <a:r>
              <a:rPr lang="en-US" altLang="zh-CN" sz="2800" b="1"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-</a:t>
            </a:r>
            <a:endParaRPr lang="en-US" altLang="zh-CN" sz="2800" b="1">
              <a:ln w="12700">
                <a:noFill/>
              </a:ln>
              <a:solidFill>
                <a:srgbClr val="DA3710"/>
              </a:solidFill>
              <a:latin typeface="印品百变马丁（非商用）" panose="02010601030101010101" charset="-122"/>
              <a:ea typeface="印品百变马丁（非商用）" panose="02010601030101010101" charset="-122"/>
              <a:cs typeface="印品百变马丁（非商用）" panose="02010601030101010101" charset="-122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975360" y="1257935"/>
            <a:ext cx="10167620" cy="0"/>
          </a:xfrm>
          <a:prstGeom prst="line">
            <a:avLst/>
          </a:prstGeom>
          <a:ln w="19050">
            <a:solidFill>
              <a:srgbClr val="DA371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: 圆角 14"/>
          <p:cNvSpPr/>
          <p:nvPr/>
        </p:nvSpPr>
        <p:spPr>
          <a:xfrm>
            <a:off x="975360" y="2764155"/>
            <a:ext cx="582930" cy="1985010"/>
          </a:xfrm>
          <a:prstGeom prst="roundRect">
            <a:avLst>
              <a:gd name="adj" fmla="val 46031"/>
            </a:avLst>
          </a:prstGeom>
          <a:noFill/>
          <a:ln>
            <a:solidFill>
              <a:srgbClr val="DA371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AE7C1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</a:rPr>
              <a:t>耕种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884295" y="5389245"/>
            <a:ext cx="45935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>
                <a:latin typeface="印品百变马丁（非商用）" panose="02010601030101010101" charset="-122"/>
                <a:ea typeface="印品百变马丁（非商用）" panose="02010601030101010101" charset="-122"/>
              </a:rPr>
              <a:t>农民伯伯辛苦耕种</a:t>
            </a:r>
          </a:p>
        </p:txBody>
      </p:sp>
      <p:pic>
        <p:nvPicPr>
          <p:cNvPr id="1075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96528" y="2469515"/>
            <a:ext cx="3071812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57645" y="2469516"/>
            <a:ext cx="31877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5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1998345" y="608965"/>
            <a:ext cx="8122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-</a:t>
            </a:r>
            <a:r>
              <a:rPr lang="zh-CN" altLang="en-US" sz="2800" b="1"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你们知道粮食是怎么来的吗？</a:t>
            </a:r>
            <a:r>
              <a:rPr lang="en-US" altLang="zh-CN" sz="2800" b="1"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-</a:t>
            </a:r>
            <a:endParaRPr lang="en-US" altLang="zh-CN" sz="2800" b="1">
              <a:ln w="12700">
                <a:noFill/>
              </a:ln>
              <a:solidFill>
                <a:srgbClr val="DA3710"/>
              </a:solidFill>
              <a:latin typeface="印品百变马丁（非商用）" panose="02010601030101010101" charset="-122"/>
              <a:ea typeface="印品百变马丁（非商用）" panose="02010601030101010101" charset="-122"/>
              <a:cs typeface="印品百变马丁（非商用）" panose="02010601030101010101" charset="-122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975360" y="1257935"/>
            <a:ext cx="10167620" cy="0"/>
          </a:xfrm>
          <a:prstGeom prst="line">
            <a:avLst/>
          </a:prstGeom>
          <a:ln w="19050">
            <a:solidFill>
              <a:srgbClr val="DA371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: 圆角 14"/>
          <p:cNvSpPr/>
          <p:nvPr/>
        </p:nvSpPr>
        <p:spPr>
          <a:xfrm>
            <a:off x="975360" y="2764155"/>
            <a:ext cx="582930" cy="1985010"/>
          </a:xfrm>
          <a:prstGeom prst="roundRect">
            <a:avLst>
              <a:gd name="adj" fmla="val 46031"/>
            </a:avLst>
          </a:prstGeom>
          <a:noFill/>
          <a:ln>
            <a:solidFill>
              <a:srgbClr val="DA371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AE7C1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华文楷体" panose="02010600040101010101" pitchFamily="2" charset="-122"/>
              </a:rPr>
              <a:t>施肥 管理</a:t>
            </a:r>
          </a:p>
        </p:txBody>
      </p:sp>
      <p:pic>
        <p:nvPicPr>
          <p:cNvPr id="1085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36800" y="4030345"/>
            <a:ext cx="328612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36800" y="2049780"/>
            <a:ext cx="3286125" cy="175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节约粮食插画44556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29759" y="1666240"/>
            <a:ext cx="7564755" cy="4728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1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 prLst="gradientSize: 0.1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  <p:cond evt="onBegin" delay="0">
                          <p:tn val="28"/>
                        </p:cond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1998345" y="608965"/>
            <a:ext cx="8122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-</a:t>
            </a:r>
            <a:r>
              <a:rPr lang="zh-CN" altLang="en-US" sz="2800" b="1"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你们知道粮食是怎么来的吗？</a:t>
            </a:r>
            <a:r>
              <a:rPr lang="en-US" altLang="zh-CN" sz="2800" b="1"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-</a:t>
            </a:r>
            <a:endParaRPr lang="en-US" altLang="zh-CN" sz="2800" b="1">
              <a:ln w="12700">
                <a:noFill/>
              </a:ln>
              <a:solidFill>
                <a:srgbClr val="DA3710"/>
              </a:solidFill>
              <a:latin typeface="印品百变马丁（非商用）" panose="02010601030101010101" charset="-122"/>
              <a:ea typeface="印品百变马丁（非商用）" panose="02010601030101010101" charset="-122"/>
              <a:cs typeface="印品百变马丁（非商用）" panose="02010601030101010101" charset="-122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975360" y="1257935"/>
            <a:ext cx="10167620" cy="0"/>
          </a:xfrm>
          <a:prstGeom prst="line">
            <a:avLst/>
          </a:prstGeom>
          <a:ln w="19050">
            <a:solidFill>
              <a:srgbClr val="DA371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: 圆角 14"/>
          <p:cNvSpPr/>
          <p:nvPr/>
        </p:nvSpPr>
        <p:spPr>
          <a:xfrm>
            <a:off x="975360" y="2764155"/>
            <a:ext cx="582930" cy="1985010"/>
          </a:xfrm>
          <a:prstGeom prst="roundRect">
            <a:avLst>
              <a:gd name="adj" fmla="val 46031"/>
            </a:avLst>
          </a:prstGeom>
          <a:noFill/>
          <a:ln>
            <a:solidFill>
              <a:srgbClr val="DA371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AE7C1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华文楷体" panose="02010600040101010101" pitchFamily="2" charset="-122"/>
              </a:rPr>
              <a:t>收获</a:t>
            </a:r>
          </a:p>
        </p:txBody>
      </p:sp>
      <p:pic>
        <p:nvPicPr>
          <p:cNvPr id="10957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61685" y="3146425"/>
            <a:ext cx="2550160" cy="160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73300" y="4187190"/>
            <a:ext cx="3337560" cy="208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73300" y="1850390"/>
            <a:ext cx="3337560" cy="202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51miz-E240385-C3E7C75B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26145" y="2119630"/>
            <a:ext cx="2792730" cy="3819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1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2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1998345" y="608965"/>
            <a:ext cx="8122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-</a:t>
            </a:r>
            <a:r>
              <a:rPr lang="zh-CN" altLang="en-US" sz="2800" b="1"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你们知道粮食是怎么来的吗？</a:t>
            </a:r>
            <a:r>
              <a:rPr lang="en-US" altLang="zh-CN" sz="2800" b="1"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-</a:t>
            </a:r>
            <a:endParaRPr lang="en-US" altLang="zh-CN" sz="2800" b="1">
              <a:ln w="12700">
                <a:noFill/>
              </a:ln>
              <a:solidFill>
                <a:srgbClr val="DA3710"/>
              </a:solidFill>
              <a:latin typeface="印品百变马丁（非商用）" panose="02010601030101010101" charset="-122"/>
              <a:ea typeface="印品百变马丁（非商用）" panose="02010601030101010101" charset="-122"/>
              <a:cs typeface="印品百变马丁（非商用）" panose="02010601030101010101" charset="-122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975360" y="1257935"/>
            <a:ext cx="10167620" cy="0"/>
          </a:xfrm>
          <a:prstGeom prst="line">
            <a:avLst/>
          </a:prstGeom>
          <a:ln w="19050">
            <a:solidFill>
              <a:srgbClr val="DA371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: 圆角 14"/>
          <p:cNvSpPr/>
          <p:nvPr/>
        </p:nvSpPr>
        <p:spPr>
          <a:xfrm>
            <a:off x="975360" y="1677035"/>
            <a:ext cx="582930" cy="3978910"/>
          </a:xfrm>
          <a:prstGeom prst="roundRect">
            <a:avLst>
              <a:gd name="adj" fmla="val 42047"/>
            </a:avLst>
          </a:prstGeom>
          <a:noFill/>
          <a:ln>
            <a:solidFill>
              <a:srgbClr val="DA371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AE7C1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华文楷体" panose="02010600040101010101" pitchFamily="2" charset="-122"/>
              </a:rPr>
              <a:t>加工成我们吃的食物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489075" y="2188210"/>
            <a:ext cx="3425507" cy="2909201"/>
            <a:chOff x="1274" y="3428"/>
            <a:chExt cx="5394" cy="458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4" y="3428"/>
              <a:ext cx="5394" cy="3688"/>
            </a:xfrm>
            <a:prstGeom prst="rect">
              <a:avLst/>
            </a:prstGeom>
          </p:spPr>
        </p:pic>
        <p:sp>
          <p:nvSpPr>
            <p:cNvPr id="48" name="矩形: 圆角 47"/>
            <p:cNvSpPr/>
            <p:nvPr/>
          </p:nvSpPr>
          <p:spPr>
            <a:xfrm>
              <a:off x="2813" y="7342"/>
              <a:ext cx="2316" cy="667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A371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印品百变马丁（非商用）" panose="02010601030101010101" charset="-122"/>
                  <a:ea typeface="印品百变马丁（非商用）" panose="02010601030101010101" charset="-122"/>
                </a:rPr>
                <a:t>米饭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587240" y="2372360"/>
            <a:ext cx="3581400" cy="2805430"/>
            <a:chOff x="7007" y="3461"/>
            <a:chExt cx="5640" cy="441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7" y="3461"/>
              <a:ext cx="5640" cy="3624"/>
            </a:xfrm>
            <a:prstGeom prst="rect">
              <a:avLst/>
            </a:prstGeom>
          </p:spPr>
        </p:pic>
        <p:sp>
          <p:nvSpPr>
            <p:cNvPr id="7" name="矩形: 圆角 47"/>
            <p:cNvSpPr/>
            <p:nvPr/>
          </p:nvSpPr>
          <p:spPr>
            <a:xfrm>
              <a:off x="8981" y="7213"/>
              <a:ext cx="2316" cy="667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A371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印品百变马丁（非商用）" panose="02010601030101010101" charset="-122"/>
                  <a:ea typeface="印品百变马丁（非商用）" panose="02010601030101010101" charset="-122"/>
                </a:rPr>
                <a:t>油条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754110" y="2047240"/>
            <a:ext cx="2707640" cy="3131185"/>
            <a:chOff x="13086" y="2949"/>
            <a:chExt cx="4264" cy="4931"/>
          </a:xfrm>
        </p:grpSpPr>
        <p:sp>
          <p:nvSpPr>
            <p:cNvPr id="10" name="矩形: 圆角 47"/>
            <p:cNvSpPr/>
            <p:nvPr/>
          </p:nvSpPr>
          <p:spPr>
            <a:xfrm>
              <a:off x="14376" y="7213"/>
              <a:ext cx="2316" cy="667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A371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印品百变马丁（非商用）" panose="02010601030101010101" charset="-122"/>
                  <a:ea typeface="印品百变马丁（非商用）" panose="02010601030101010101" charset="-122"/>
                </a:rPr>
                <a:t>包子</a:t>
              </a: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86" y="2949"/>
              <a:ext cx="4264" cy="426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1998345" y="608965"/>
            <a:ext cx="8122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-</a:t>
            </a:r>
            <a:r>
              <a:rPr lang="zh-CN" altLang="en-US" sz="2800" b="1"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你们知道粮食是怎么来的吗？</a:t>
            </a:r>
            <a:r>
              <a:rPr lang="en-US" altLang="zh-CN" sz="2800" b="1"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-</a:t>
            </a:r>
            <a:endParaRPr lang="en-US" altLang="zh-CN" sz="2800" b="1">
              <a:ln w="12700">
                <a:noFill/>
              </a:ln>
              <a:solidFill>
                <a:srgbClr val="DA3710"/>
              </a:solidFill>
              <a:latin typeface="印品百变马丁（非商用）" panose="02010601030101010101" charset="-122"/>
              <a:ea typeface="印品百变马丁（非商用）" panose="02010601030101010101" charset="-122"/>
              <a:cs typeface="印品百变马丁（非商用）" panose="02010601030101010101" charset="-122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975360" y="1257935"/>
            <a:ext cx="10167620" cy="0"/>
          </a:xfrm>
          <a:prstGeom prst="line">
            <a:avLst/>
          </a:prstGeom>
          <a:ln w="19050">
            <a:solidFill>
              <a:srgbClr val="DA371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: 圆角 18"/>
          <p:cNvSpPr/>
          <p:nvPr/>
        </p:nvSpPr>
        <p:spPr>
          <a:xfrm>
            <a:off x="1998345" y="1968500"/>
            <a:ext cx="3229610" cy="423545"/>
          </a:xfrm>
          <a:prstGeom prst="roundRect">
            <a:avLst>
              <a:gd name="adj" fmla="val 50000"/>
            </a:avLst>
          </a:prstGeom>
          <a:solidFill>
            <a:srgbClr val="DA37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sym typeface="+mn-ea"/>
              </a:rPr>
              <a:t>爱惜粮食的儿歌</a:t>
            </a:r>
          </a:p>
        </p:txBody>
      </p:sp>
      <p:sp>
        <p:nvSpPr>
          <p:cNvPr id="2" name="矩形 1"/>
          <p:cNvSpPr/>
          <p:nvPr/>
        </p:nvSpPr>
        <p:spPr>
          <a:xfrm>
            <a:off x="1821815" y="2753360"/>
            <a:ext cx="35833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喷香的米饭哪里来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? </a:t>
            </a:r>
          </a:p>
          <a:p>
            <a:pPr indent="0" algn="ctr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白白的大米煮出来。 </a:t>
            </a:r>
          </a:p>
          <a:p>
            <a:pPr indent="0" algn="ctr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白白的大米哪里来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? </a:t>
            </a:r>
          </a:p>
          <a:p>
            <a:pPr indent="0" algn="ctr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金黄的谷子碾出来。 </a:t>
            </a:r>
          </a:p>
          <a:p>
            <a:pPr indent="0" algn="ctr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金黄的谷子哪里来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? </a:t>
            </a:r>
          </a:p>
          <a:p>
            <a:pPr indent="0" algn="ctr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农民伯伯种出来。 </a:t>
            </a:r>
          </a:p>
          <a:p>
            <a:pPr indent="0" algn="ctr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一粒大米一滴汗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, </a:t>
            </a:r>
          </a:p>
          <a:p>
            <a:pPr indent="0" algn="ctr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爱惜粮食理应该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。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印品百变马丁（非商用）" panose="02010601030101010101" charset="-122"/>
              <a:ea typeface="印品百变马丁（非商用）" panose="02010601030101010101" charset="-122"/>
              <a:cs typeface="印品百变马丁（非商用）" panose="02010601030101010101" charset="-122"/>
              <a:sym typeface="+mn-ea"/>
            </a:endParaRPr>
          </a:p>
        </p:txBody>
      </p:sp>
      <p:pic>
        <p:nvPicPr>
          <p:cNvPr id="3" name="图片 2" descr="51miz-E1134829-6DFA6BA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6855" y="1723390"/>
            <a:ext cx="4277360" cy="4277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9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1998345" y="608965"/>
            <a:ext cx="8122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-</a:t>
            </a:r>
            <a:r>
              <a:rPr lang="zh-CN" altLang="en-US" sz="2800" b="1"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你们知道粮食是怎么来的吗？</a:t>
            </a:r>
            <a:r>
              <a:rPr lang="en-US" altLang="zh-CN" sz="2800" b="1"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-</a:t>
            </a:r>
            <a:endParaRPr lang="en-US" altLang="zh-CN" sz="2800" b="1">
              <a:ln w="12700">
                <a:noFill/>
              </a:ln>
              <a:solidFill>
                <a:srgbClr val="DA3710"/>
              </a:solidFill>
              <a:latin typeface="印品百变马丁（非商用）" panose="02010601030101010101" charset="-122"/>
              <a:ea typeface="印品百变马丁（非商用）" panose="02010601030101010101" charset="-122"/>
              <a:cs typeface="印品百变马丁（非商用）" panose="02010601030101010101" charset="-122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975360" y="1257935"/>
            <a:ext cx="10167620" cy="0"/>
          </a:xfrm>
          <a:prstGeom prst="line">
            <a:avLst/>
          </a:prstGeom>
          <a:ln w="19050">
            <a:solidFill>
              <a:srgbClr val="DA371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: 圆角 18"/>
          <p:cNvSpPr/>
          <p:nvPr/>
        </p:nvSpPr>
        <p:spPr>
          <a:xfrm>
            <a:off x="7908290" y="2538730"/>
            <a:ext cx="1857375" cy="423545"/>
          </a:xfrm>
          <a:prstGeom prst="roundRect">
            <a:avLst>
              <a:gd name="adj" fmla="val 50000"/>
            </a:avLst>
          </a:prstGeom>
          <a:solidFill>
            <a:srgbClr val="DA37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buFont typeface="Arial" panose="020B0604020202090204" pitchFamily="34" charset="0"/>
              <a:buNone/>
            </a:pPr>
            <a:r>
              <a:rPr lang="zh-CN" altLang="en-US">
                <a:latin typeface="印品百变马丁（非商用）" panose="02010601030101010101" charset="-122"/>
                <a:ea typeface="印品百变马丁（非商用）" panose="02010601030101010101" charset="-122"/>
                <a:sym typeface="+mn-ea"/>
              </a:rPr>
              <a:t>悯   农</a:t>
            </a:r>
            <a:endParaRPr lang="zh-CN" altLang="en-US">
              <a:solidFill>
                <a:schemeClr val="bg1"/>
              </a:solidFill>
              <a:latin typeface="印品百变马丁（非商用）" panose="02010601030101010101" charset="-122"/>
              <a:ea typeface="印品百变马丁（非商用）" panose="02010601030101010101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045325" y="3241675"/>
            <a:ext cx="3583305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Arial" panose="020B0604020202090204" pitchFamily="34" charset="0"/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　　</a:t>
            </a:r>
          </a:p>
          <a:p>
            <a:pPr algn="ctr">
              <a:spcBef>
                <a:spcPct val="50000"/>
              </a:spcBef>
              <a:buFont typeface="Arial" panose="020B0604020202090204" pitchFamily="34" charset="0"/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锄 禾 日 当 午 ， 　　</a:t>
            </a:r>
          </a:p>
          <a:p>
            <a:pPr algn="ctr">
              <a:spcBef>
                <a:spcPct val="50000"/>
              </a:spcBef>
              <a:buFont typeface="Arial" panose="020B0604020202090204" pitchFamily="34" charset="0"/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汗 滴 禾 下 土 。 　　　　</a:t>
            </a:r>
          </a:p>
          <a:p>
            <a:pPr algn="ctr">
              <a:spcBef>
                <a:spcPct val="50000"/>
              </a:spcBef>
              <a:buFont typeface="Arial" panose="020B0604020202090204" pitchFamily="34" charset="0"/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谁 知 盘 中 餐 ， 　　　</a:t>
            </a:r>
          </a:p>
          <a:p>
            <a:pPr algn="ctr">
              <a:spcBef>
                <a:spcPct val="50000"/>
              </a:spcBef>
              <a:buFont typeface="Arial" panose="020B0604020202090204" pitchFamily="34" charset="0"/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粒 粒 皆 辛 苦 。 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印品百变马丁（非商用）" panose="02010601030101010101" charset="-122"/>
              <a:ea typeface="印品百变马丁（非商用）" panose="02010601030101010101" charset="-122"/>
              <a:cs typeface="印品百变马丁（非商用）" panose="02010601030101010101" charset="-122"/>
              <a:sym typeface="+mn-ea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100" y="1654175"/>
            <a:ext cx="4606290" cy="4361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9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9942" y="0"/>
            <a:ext cx="6863876" cy="5625966"/>
          </a:xfrm>
          <a:custGeom>
            <a:avLst/>
            <a:gdLst>
              <a:gd name="connsiteX0" fmla="*/ 0 w 6863876"/>
              <a:gd name="connsiteY0" fmla="*/ 0 h 5625966"/>
              <a:gd name="connsiteX1" fmla="*/ 6863876 w 6863876"/>
              <a:gd name="connsiteY1" fmla="*/ 0 h 5625966"/>
              <a:gd name="connsiteX2" fmla="*/ 6863876 w 6863876"/>
              <a:gd name="connsiteY2" fmla="*/ 5625966 h 5625966"/>
              <a:gd name="connsiteX3" fmla="*/ 0 w 6863876"/>
              <a:gd name="connsiteY3" fmla="*/ 5625966 h 562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3876" h="5625966">
                <a:moveTo>
                  <a:pt x="0" y="0"/>
                </a:moveTo>
                <a:lnTo>
                  <a:pt x="6863876" y="0"/>
                </a:lnTo>
                <a:lnTo>
                  <a:pt x="6863876" y="5625966"/>
                </a:lnTo>
                <a:lnTo>
                  <a:pt x="0" y="5625966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142563" y="0"/>
            <a:ext cx="1574100" cy="609182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433642" y="2630412"/>
            <a:ext cx="5399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800" b="1" spc="600" dirty="0">
                <a:solidFill>
                  <a:srgbClr val="DA371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等线" panose="02010600030101010101" pitchFamily="2" charset="-122"/>
              </a:rPr>
              <a:t>你浪费粮食了吗？</a:t>
            </a:r>
            <a:endParaRPr lang="zh-CN" altLang="zh-CN" sz="4800" b="1" spc="600" dirty="0">
              <a:solidFill>
                <a:srgbClr val="DA371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等线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79099" y="1020178"/>
            <a:ext cx="1308493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7200" b="1" spc="600">
                <a:solidFill>
                  <a:srgbClr val="DA371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等线" panose="02010600030101010101" pitchFamily="2" charset="-122"/>
              </a:rPr>
              <a:t>03</a:t>
            </a:r>
            <a:endParaRPr lang="zh-CN" altLang="zh-CN" sz="7200" b="1" spc="600">
              <a:solidFill>
                <a:srgbClr val="DA371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等线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  <p:cond evt="onBegin" delay="0">
                          <p:tn val="39"/>
                        </p:cond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3544641" y="2100421"/>
            <a:ext cx="6436757" cy="637800"/>
            <a:chOff x="3544641" y="1808321"/>
            <a:chExt cx="6436757" cy="637800"/>
          </a:xfrm>
        </p:grpSpPr>
        <p:sp>
          <p:nvSpPr>
            <p:cNvPr id="2" name="任意多边形 1"/>
            <p:cNvSpPr/>
            <p:nvPr/>
          </p:nvSpPr>
          <p:spPr>
            <a:xfrm rot="18900000" flipH="1">
              <a:off x="4271849" y="2038294"/>
              <a:ext cx="179596" cy="179596"/>
            </a:xfrm>
            <a:custGeom>
              <a:avLst/>
              <a:gdLst>
                <a:gd name="connsiteX0" fmla="*/ 0 w 304899"/>
                <a:gd name="connsiteY0" fmla="*/ 0 h 304899"/>
                <a:gd name="connsiteX1" fmla="*/ 3059 w 304899"/>
                <a:gd name="connsiteY1" fmla="*/ 10322 h 304899"/>
                <a:gd name="connsiteX2" fmla="*/ 119391 w 304899"/>
                <a:gd name="connsiteY2" fmla="*/ 185508 h 304899"/>
                <a:gd name="connsiteX3" fmla="*/ 294577 w 304899"/>
                <a:gd name="connsiteY3" fmla="*/ 301840 h 304899"/>
                <a:gd name="connsiteX4" fmla="*/ 304899 w 304899"/>
                <a:gd name="connsiteY4" fmla="*/ 304899 h 304899"/>
                <a:gd name="connsiteX5" fmla="*/ 0 w 304899"/>
                <a:gd name="connsiteY5" fmla="*/ 304899 h 304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99" h="304899">
                  <a:moveTo>
                    <a:pt x="0" y="0"/>
                  </a:moveTo>
                  <a:lnTo>
                    <a:pt x="3059" y="10322"/>
                  </a:lnTo>
                  <a:cubicBezTo>
                    <a:pt x="28910" y="74072"/>
                    <a:pt x="67688" y="133805"/>
                    <a:pt x="119391" y="185508"/>
                  </a:cubicBezTo>
                  <a:cubicBezTo>
                    <a:pt x="171094" y="237211"/>
                    <a:pt x="230827" y="275989"/>
                    <a:pt x="294577" y="301840"/>
                  </a:cubicBezTo>
                  <a:lnTo>
                    <a:pt x="304899" y="304899"/>
                  </a:lnTo>
                  <a:lnTo>
                    <a:pt x="0" y="304899"/>
                  </a:lnTo>
                  <a:close/>
                </a:path>
              </a:pathLst>
            </a:custGeom>
            <a:solidFill>
              <a:srgbClr val="B75111"/>
            </a:solidFill>
            <a:ln w="25400" cap="flat" cmpd="sng" algn="ctr">
              <a:solidFill>
                <a:srgbClr val="B75111"/>
              </a:solidFill>
              <a:prstDash val="solid"/>
            </a:ln>
            <a:effectLst/>
          </p:spPr>
          <p:txBody>
            <a:bodyPr lIns="91440" tIns="45720" rIns="91440" bIns="45720" rtlCol="0" anchor="ctr"/>
            <a:lstStyle/>
            <a:p>
              <a:pPr algn="ctr" defTabSz="1218565">
                <a:defRPr/>
              </a:pPr>
              <a:endParaRPr lang="zh-CN" altLang="en-US" sz="2400" b="1" ker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4583149" y="1808322"/>
              <a:ext cx="5398249" cy="613863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solidFill>
                <a:srgbClr val="B75111"/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565"/>
              <a:r>
                <a:rPr lang="zh-CN" altLang="en-US" sz="2400" kern="0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粮食知多少</a:t>
              </a: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3544641" y="1808321"/>
              <a:ext cx="690013" cy="637800"/>
            </a:xfrm>
            <a:prstGeom prst="roundRect">
              <a:avLst/>
            </a:prstGeom>
            <a:solidFill>
              <a:srgbClr val="B751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01</a:t>
              </a:r>
              <a:endParaRPr lang="zh-CN" altLang="en-US"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544641" y="3003049"/>
            <a:ext cx="6436757" cy="637800"/>
            <a:chOff x="3544641" y="2710949"/>
            <a:chExt cx="6436757" cy="637800"/>
          </a:xfrm>
        </p:grpSpPr>
        <p:sp>
          <p:nvSpPr>
            <p:cNvPr id="5" name="任意多边形 4"/>
            <p:cNvSpPr/>
            <p:nvPr/>
          </p:nvSpPr>
          <p:spPr>
            <a:xfrm rot="18900000" flipH="1">
              <a:off x="4271849" y="2940922"/>
              <a:ext cx="179596" cy="179596"/>
            </a:xfrm>
            <a:custGeom>
              <a:avLst/>
              <a:gdLst>
                <a:gd name="connsiteX0" fmla="*/ 0 w 304899"/>
                <a:gd name="connsiteY0" fmla="*/ 0 h 304899"/>
                <a:gd name="connsiteX1" fmla="*/ 3059 w 304899"/>
                <a:gd name="connsiteY1" fmla="*/ 10322 h 304899"/>
                <a:gd name="connsiteX2" fmla="*/ 119391 w 304899"/>
                <a:gd name="connsiteY2" fmla="*/ 185508 h 304899"/>
                <a:gd name="connsiteX3" fmla="*/ 294577 w 304899"/>
                <a:gd name="connsiteY3" fmla="*/ 301840 h 304899"/>
                <a:gd name="connsiteX4" fmla="*/ 304899 w 304899"/>
                <a:gd name="connsiteY4" fmla="*/ 304899 h 304899"/>
                <a:gd name="connsiteX5" fmla="*/ 0 w 304899"/>
                <a:gd name="connsiteY5" fmla="*/ 304899 h 304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99" h="304899">
                  <a:moveTo>
                    <a:pt x="0" y="0"/>
                  </a:moveTo>
                  <a:lnTo>
                    <a:pt x="3059" y="10322"/>
                  </a:lnTo>
                  <a:cubicBezTo>
                    <a:pt x="28910" y="74072"/>
                    <a:pt x="67688" y="133805"/>
                    <a:pt x="119391" y="185508"/>
                  </a:cubicBezTo>
                  <a:cubicBezTo>
                    <a:pt x="171094" y="237211"/>
                    <a:pt x="230827" y="275989"/>
                    <a:pt x="294577" y="301840"/>
                  </a:cubicBezTo>
                  <a:lnTo>
                    <a:pt x="304899" y="304899"/>
                  </a:lnTo>
                  <a:lnTo>
                    <a:pt x="0" y="304899"/>
                  </a:lnTo>
                  <a:close/>
                </a:path>
              </a:pathLst>
            </a:custGeom>
            <a:solidFill>
              <a:srgbClr val="B75111"/>
            </a:solidFill>
            <a:ln w="25400" cap="flat" cmpd="sng" algn="ctr">
              <a:solidFill>
                <a:srgbClr val="B75111"/>
              </a:solidFill>
              <a:prstDash val="solid"/>
            </a:ln>
            <a:effectLst/>
          </p:spPr>
          <p:txBody>
            <a:bodyPr lIns="91440" tIns="45720" rIns="91440" bIns="45720" rtlCol="0" anchor="ctr"/>
            <a:lstStyle/>
            <a:p>
              <a:pPr algn="ctr" defTabSz="1218565">
                <a:defRPr/>
              </a:pPr>
              <a:endParaRPr lang="zh-CN" altLang="en-US" sz="2400" b="1" ker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4583149" y="2710950"/>
              <a:ext cx="5398249" cy="613863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solidFill>
                <a:srgbClr val="B75111"/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565"/>
              <a:r>
                <a:rPr lang="zh-CN" altLang="en-US" sz="2400" kern="0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粮食怎么来的</a:t>
              </a: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3544641" y="2710949"/>
              <a:ext cx="690013" cy="637800"/>
            </a:xfrm>
            <a:prstGeom prst="roundRect">
              <a:avLst/>
            </a:prstGeom>
            <a:solidFill>
              <a:srgbClr val="B751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02</a:t>
              </a:r>
              <a:endParaRPr lang="zh-CN" altLang="en-US"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544641" y="3913449"/>
            <a:ext cx="6436757" cy="637800"/>
            <a:chOff x="3544641" y="3621349"/>
            <a:chExt cx="6436757" cy="637800"/>
          </a:xfrm>
        </p:grpSpPr>
        <p:sp>
          <p:nvSpPr>
            <p:cNvPr id="8" name="任意多边形 7"/>
            <p:cNvSpPr/>
            <p:nvPr/>
          </p:nvSpPr>
          <p:spPr>
            <a:xfrm rot="18900000" flipH="1">
              <a:off x="4271849" y="3851322"/>
              <a:ext cx="179596" cy="179596"/>
            </a:xfrm>
            <a:custGeom>
              <a:avLst/>
              <a:gdLst>
                <a:gd name="connsiteX0" fmla="*/ 0 w 304899"/>
                <a:gd name="connsiteY0" fmla="*/ 0 h 304899"/>
                <a:gd name="connsiteX1" fmla="*/ 3059 w 304899"/>
                <a:gd name="connsiteY1" fmla="*/ 10322 h 304899"/>
                <a:gd name="connsiteX2" fmla="*/ 119391 w 304899"/>
                <a:gd name="connsiteY2" fmla="*/ 185508 h 304899"/>
                <a:gd name="connsiteX3" fmla="*/ 294577 w 304899"/>
                <a:gd name="connsiteY3" fmla="*/ 301840 h 304899"/>
                <a:gd name="connsiteX4" fmla="*/ 304899 w 304899"/>
                <a:gd name="connsiteY4" fmla="*/ 304899 h 304899"/>
                <a:gd name="connsiteX5" fmla="*/ 0 w 304899"/>
                <a:gd name="connsiteY5" fmla="*/ 304899 h 304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99" h="304899">
                  <a:moveTo>
                    <a:pt x="0" y="0"/>
                  </a:moveTo>
                  <a:lnTo>
                    <a:pt x="3059" y="10322"/>
                  </a:lnTo>
                  <a:cubicBezTo>
                    <a:pt x="28910" y="74072"/>
                    <a:pt x="67688" y="133805"/>
                    <a:pt x="119391" y="185508"/>
                  </a:cubicBezTo>
                  <a:cubicBezTo>
                    <a:pt x="171094" y="237211"/>
                    <a:pt x="230827" y="275989"/>
                    <a:pt x="294577" y="301840"/>
                  </a:cubicBezTo>
                  <a:lnTo>
                    <a:pt x="304899" y="304899"/>
                  </a:lnTo>
                  <a:lnTo>
                    <a:pt x="0" y="304899"/>
                  </a:lnTo>
                  <a:close/>
                </a:path>
              </a:pathLst>
            </a:custGeom>
            <a:solidFill>
              <a:srgbClr val="B75111"/>
            </a:solidFill>
            <a:ln w="25400" cap="flat" cmpd="sng" algn="ctr">
              <a:solidFill>
                <a:srgbClr val="B75111"/>
              </a:solidFill>
              <a:prstDash val="solid"/>
            </a:ln>
            <a:effectLst/>
          </p:spPr>
          <p:txBody>
            <a:bodyPr lIns="91440" tIns="45720" rIns="91440" bIns="45720" rtlCol="0" anchor="ctr"/>
            <a:lstStyle/>
            <a:p>
              <a:pPr algn="ctr" defTabSz="1218565">
                <a:defRPr/>
              </a:pPr>
              <a:endParaRPr lang="zh-CN" altLang="en-US" sz="2400" b="1" ker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4583149" y="3621350"/>
              <a:ext cx="5398249" cy="613863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solidFill>
                <a:srgbClr val="B75111"/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8565"/>
              <a:r>
                <a:rPr lang="zh-CN" altLang="en-US" sz="2400" kern="0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你浪费粮食了吗？</a:t>
              </a: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3544641" y="3621349"/>
              <a:ext cx="690013" cy="637800"/>
            </a:xfrm>
            <a:prstGeom prst="roundRect">
              <a:avLst/>
            </a:prstGeom>
            <a:solidFill>
              <a:srgbClr val="B751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03</a:t>
              </a:r>
              <a:endParaRPr lang="zh-CN" altLang="en-US" sz="24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687191" y="693717"/>
            <a:ext cx="21178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>
                <a:solidFill>
                  <a:srgbClr val="B7511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目 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2034540" y="725170"/>
            <a:ext cx="8122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-3</a:t>
            </a:r>
            <a:r>
              <a:rPr lang="zh-CN" altLang="en-US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、你浪费粮食了吗</a:t>
            </a:r>
            <a:r>
              <a:rPr lang="en-US" altLang="zh-CN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-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975360" y="1257935"/>
            <a:ext cx="10167620" cy="0"/>
          </a:xfrm>
          <a:prstGeom prst="line">
            <a:avLst/>
          </a:prstGeom>
          <a:ln w="19050">
            <a:solidFill>
              <a:srgbClr val="DA371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: 圆角 18"/>
          <p:cNvSpPr/>
          <p:nvPr/>
        </p:nvSpPr>
        <p:spPr>
          <a:xfrm>
            <a:off x="3301365" y="1678940"/>
            <a:ext cx="5230495" cy="423545"/>
          </a:xfrm>
          <a:prstGeom prst="roundRect">
            <a:avLst>
              <a:gd name="adj" fmla="val 50000"/>
            </a:avLst>
          </a:prstGeom>
          <a:solidFill>
            <a:srgbClr val="DA37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buFont typeface="Arial" panose="020B0604020202090204" pitchFamily="34" charset="0"/>
              <a:buNone/>
            </a:pPr>
            <a:r>
              <a:rPr lang="zh-CN" altLang="en-US" dirty="0">
                <a:solidFill>
                  <a:schemeClr val="bg1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华文楷体" panose="02010600040101010101" pitchFamily="2" charset="-122"/>
              </a:rPr>
              <a:t>粮食如此来之不易，可是</a:t>
            </a:r>
            <a:r>
              <a:rPr lang="en-US" altLang="zh-CN" dirty="0">
                <a:solidFill>
                  <a:schemeClr val="bg1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华文楷体" panose="02010600040101010101" pitchFamily="2" charset="-122"/>
              </a:rPr>
              <a:t>……</a:t>
            </a:r>
            <a:endParaRPr lang="en-US" altLang="zh-CN" dirty="0">
              <a:solidFill>
                <a:schemeClr val="bg1"/>
              </a:solidFill>
              <a:latin typeface="印品百变马丁（非商用）" panose="02010601030101010101" charset="-122"/>
              <a:ea typeface="印品百变马丁（非商用）" panose="02010601030101010101" charset="-122"/>
              <a:cs typeface="印品百变马丁（非商用）" panose="02010601030101010101" charset="-122"/>
              <a:sym typeface="Cambria" panose="02040503050406030204" pitchFamily="18" charset="0"/>
            </a:endParaRPr>
          </a:p>
        </p:txBody>
      </p:sp>
      <p:pic>
        <p:nvPicPr>
          <p:cNvPr id="113670" name="图片 6" descr="20124111345584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365" y="3012440"/>
            <a:ext cx="2857500" cy="196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8" name="图片 4" descr="201110564009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910" y="3118485"/>
            <a:ext cx="2454275" cy="185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51miz-E1133677-BD9F9F9B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6705" y="2575560"/>
            <a:ext cx="4415155" cy="2943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2034540" y="725170"/>
            <a:ext cx="8122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-3</a:t>
            </a:r>
            <a:r>
              <a:rPr lang="zh-CN" altLang="en-US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、你浪费粮食了吗</a:t>
            </a:r>
            <a:r>
              <a:rPr lang="en-US" altLang="zh-CN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-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975360" y="1257935"/>
            <a:ext cx="10167620" cy="0"/>
          </a:xfrm>
          <a:prstGeom prst="line">
            <a:avLst/>
          </a:prstGeom>
          <a:ln w="19050">
            <a:solidFill>
              <a:srgbClr val="DA371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: 圆角 18"/>
          <p:cNvSpPr/>
          <p:nvPr/>
        </p:nvSpPr>
        <p:spPr>
          <a:xfrm>
            <a:off x="3302000" y="1761490"/>
            <a:ext cx="5230495" cy="423545"/>
          </a:xfrm>
          <a:prstGeom prst="roundRect">
            <a:avLst>
              <a:gd name="adj" fmla="val 50000"/>
            </a:avLst>
          </a:prstGeom>
          <a:solidFill>
            <a:srgbClr val="DA37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buFont typeface="Arial" panose="020B0604020202090204" pitchFamily="34" charset="0"/>
              <a:buNone/>
            </a:pPr>
            <a:r>
              <a:rPr lang="zh-CN" altLang="en-US" dirty="0">
                <a:solidFill>
                  <a:schemeClr val="bg1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华文楷体" panose="02010600040101010101" pitchFamily="2" charset="-122"/>
              </a:rPr>
              <a:t>粮食如此来之不易，可是</a:t>
            </a:r>
            <a:r>
              <a:rPr lang="en-US" altLang="zh-CN" dirty="0">
                <a:solidFill>
                  <a:schemeClr val="bg1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华文楷体" panose="02010600040101010101" pitchFamily="2" charset="-122"/>
              </a:rPr>
              <a:t>……</a:t>
            </a:r>
            <a:endParaRPr lang="en-US" altLang="zh-CN" dirty="0">
              <a:solidFill>
                <a:schemeClr val="bg1"/>
              </a:solidFill>
              <a:latin typeface="印品百变马丁（非商用）" panose="02010601030101010101" charset="-122"/>
              <a:ea typeface="印品百变马丁（非商用）" panose="02010601030101010101" charset="-122"/>
              <a:cs typeface="印品百变马丁（非商用）" panose="02010601030101010101" charset="-122"/>
              <a:sym typeface="Cambria" panose="020405030504060302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69340" y="2688590"/>
            <a:ext cx="10073640" cy="858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幼圆" panose="02010509060101010101" pitchFamily="49" charset="-122"/>
              </a:rPr>
              <a:t>全国每年浪费食物总量折合粮食约５００亿公斤，接近全国粮食总产量的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幼圆" panose="02010509060101010101" pitchFamily="49" charset="-122"/>
              </a:rPr>
              <a:t>10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幼圆" panose="02010509060101010101" pitchFamily="49" charset="-122"/>
              </a:rPr>
              <a:t>分之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幼圆" panose="02010509060101010101" pitchFamily="49" charset="-122"/>
              </a:rPr>
              <a:t>1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幼圆" panose="02010509060101010101" pitchFamily="49" charset="-122"/>
              </a:rPr>
              <a:t>。每年最少倒掉约２亿人一年的食物或口粮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幼圆" panose="02010509060101010101" pitchFamily="49" charset="-122"/>
              </a:rPr>
              <a:t>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印品百变马丁（非商用）" panose="02010601030101010101" charset="-122"/>
              <a:ea typeface="印品百变马丁（非商用）" panose="02010601030101010101" charset="-122"/>
              <a:cs typeface="印品百变马丁（非商用）" panose="02010601030101010101" charset="-122"/>
              <a:sym typeface="幼圆" panose="020105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59915" y="4386580"/>
            <a:ext cx="2582545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charset="0"/>
              <a:buChar char="ü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幼圆" panose="02010509060101010101" pitchFamily="49" charset="-122"/>
              </a:rPr>
              <a:t>每人一天浪费一粒米</a:t>
            </a:r>
          </a:p>
          <a:p>
            <a:pPr marL="285750" indent="-285750">
              <a:buFont typeface="Wingdings" panose="05000000000000000000" charset="0"/>
              <a:buChar char="ü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幼圆" panose="02010509060101010101" pitchFamily="49" charset="-122"/>
              </a:rPr>
              <a:t>够一个人吃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幼圆" panose="02010509060101010101" pitchFamily="49" charset="-122"/>
              </a:rPr>
              <a:t>237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幼圆" panose="02010509060101010101" pitchFamily="49" charset="-122"/>
              </a:rPr>
              <a:t>年</a:t>
            </a:r>
          </a:p>
          <a:p>
            <a:pPr marL="285750" indent="-285750">
              <a:buFont typeface="Wingdings" panose="05000000000000000000" charset="0"/>
              <a:buChar char="ü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幼圆" panose="02010509060101010101" pitchFamily="49" charset="-122"/>
              </a:rPr>
              <a:t>够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幼圆" panose="02010509060101010101" pitchFamily="49" charset="-122"/>
              </a:rPr>
              <a:t>237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幼圆" panose="02010509060101010101" pitchFamily="49" charset="-122"/>
              </a:rPr>
              <a:t>个人吃一年！</a:t>
            </a:r>
          </a:p>
          <a:p>
            <a:pPr marL="285750" indent="-285750">
              <a:buFont typeface="Wingdings" panose="05000000000000000000" charset="0"/>
              <a:buChar char="ü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幼圆" panose="02010509060101010101" pitchFamily="49" charset="-122"/>
              </a:rPr>
              <a:t>够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幼圆" panose="02010509060101010101" pitchFamily="49" charset="-122"/>
              </a:rPr>
              <a:t>86666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幼圆" panose="02010509060101010101" pitchFamily="49" charset="-122"/>
              </a:rPr>
              <a:t>个人吃一天！</a:t>
            </a:r>
          </a:p>
          <a:p>
            <a:pPr marL="285750" indent="-285750">
              <a:buFont typeface="Wingdings" panose="05000000000000000000" charset="0"/>
              <a:buChar char="ü"/>
            </a:pPr>
            <a:endParaRPr lang="zh-CN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印品百变马丁（非商用）" panose="02010601030101010101" charset="-122"/>
              <a:ea typeface="印品百变马丁（非商用）" panose="02010601030101010101" charset="-122"/>
              <a:cs typeface="印品百变马丁（非商用）" panose="02010601030101010101" charset="-122"/>
              <a:sym typeface="幼圆" panose="02010509060101010101" pitchFamily="49" charset="-122"/>
            </a:endParaRPr>
          </a:p>
        </p:txBody>
      </p:sp>
      <p:pic>
        <p:nvPicPr>
          <p:cNvPr id="5" name="图片 4" descr="51miz-E1134138-DFA3F6F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460" y="3487420"/>
            <a:ext cx="2661285" cy="2661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9" grpId="0" animBg="1"/>
      <p:bldP spid="8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2034540" y="725170"/>
            <a:ext cx="8122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-3</a:t>
            </a:r>
            <a:r>
              <a:rPr lang="zh-CN" altLang="en-US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、你浪费粮食了吗</a:t>
            </a:r>
            <a:r>
              <a:rPr lang="en-US" altLang="zh-CN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-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975360" y="1257935"/>
            <a:ext cx="10167620" cy="0"/>
          </a:xfrm>
          <a:prstGeom prst="line">
            <a:avLst/>
          </a:prstGeom>
          <a:ln w="19050">
            <a:solidFill>
              <a:srgbClr val="DA371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: 圆角 18"/>
          <p:cNvSpPr/>
          <p:nvPr/>
        </p:nvSpPr>
        <p:spPr>
          <a:xfrm>
            <a:off x="3592830" y="1876425"/>
            <a:ext cx="5230495" cy="423545"/>
          </a:xfrm>
          <a:prstGeom prst="roundRect">
            <a:avLst>
              <a:gd name="adj" fmla="val 50000"/>
            </a:avLst>
          </a:prstGeom>
          <a:solidFill>
            <a:srgbClr val="DA37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9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华文楷体" panose="02010600040101010101" pitchFamily="2" charset="-122"/>
              </a:rPr>
              <a:t>当我们这样浪费粮食的时候，想想他们</a:t>
            </a:r>
            <a:r>
              <a:rPr lang="en-US" altLang="zh-CN">
                <a:solidFill>
                  <a:schemeClr val="bg1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华文楷体" panose="02010600040101010101" pitchFamily="2" charset="-122"/>
              </a:rPr>
              <a:t>……</a:t>
            </a:r>
            <a:endParaRPr lang="en-US" altLang="zh-CN">
              <a:solidFill>
                <a:schemeClr val="bg1"/>
              </a:solidFill>
              <a:latin typeface="印品百变马丁（非商用）" panose="02010601030101010101" charset="-122"/>
              <a:ea typeface="印品百变马丁（非商用）" panose="02010601030101010101" charset="-122"/>
              <a:cs typeface="印品百变马丁（非商用）" panose="02010601030101010101" charset="-122"/>
              <a:sym typeface="Cambria" panose="02040503050406030204" pitchFamily="18" charset="0"/>
            </a:endParaRPr>
          </a:p>
        </p:txBody>
      </p:sp>
      <p:pic>
        <p:nvPicPr>
          <p:cNvPr id="115717" name="图片 4" descr="20126281121545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120" y="2973070"/>
            <a:ext cx="2808605" cy="2193290"/>
          </a:xfrm>
          <a:prstGeom prst="rect">
            <a:avLst/>
          </a:prstGeom>
          <a:solidFill>
            <a:srgbClr val="FFFFFF"/>
          </a:solidFill>
          <a:ln w="76200" cap="sq">
            <a:solidFill>
              <a:srgbClr val="DA3710"/>
            </a:solidFill>
            <a:miter lim="800000"/>
          </a:ln>
        </p:spPr>
      </p:pic>
      <p:pic>
        <p:nvPicPr>
          <p:cNvPr id="115716" name="图片 3" descr="4_130218160920_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7975" y="3042920"/>
            <a:ext cx="3308350" cy="2193290"/>
          </a:xfrm>
          <a:prstGeom prst="rect">
            <a:avLst/>
          </a:prstGeom>
          <a:noFill/>
          <a:ln w="63500" cap="rnd">
            <a:solidFill>
              <a:srgbClr val="DA371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 descr="51miz-E752292-7FBBA2C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2495" y="2787015"/>
            <a:ext cx="2672715" cy="3082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2034540" y="725170"/>
            <a:ext cx="8122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-3</a:t>
            </a:r>
            <a:r>
              <a:rPr lang="zh-CN" altLang="en-US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、你浪费粮食了吗</a:t>
            </a:r>
            <a:r>
              <a:rPr lang="en-US" altLang="zh-CN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-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975360" y="1257935"/>
            <a:ext cx="10167620" cy="0"/>
          </a:xfrm>
          <a:prstGeom prst="line">
            <a:avLst/>
          </a:prstGeom>
          <a:ln w="19050">
            <a:solidFill>
              <a:srgbClr val="DA371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: 圆角 18"/>
          <p:cNvSpPr/>
          <p:nvPr/>
        </p:nvSpPr>
        <p:spPr>
          <a:xfrm>
            <a:off x="3480435" y="1870075"/>
            <a:ext cx="5230495" cy="423545"/>
          </a:xfrm>
          <a:prstGeom prst="roundRect">
            <a:avLst>
              <a:gd name="adj" fmla="val 50000"/>
            </a:avLst>
          </a:prstGeom>
          <a:solidFill>
            <a:srgbClr val="DA37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anose="020B0604020202090204" pitchFamily="34" charset="0"/>
              <a:buNone/>
            </a:pPr>
            <a:r>
              <a:rPr lang="zh-CN" altLang="en-US" dirty="0">
                <a:solidFill>
                  <a:schemeClr val="bg1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华文楷体" panose="02010600040101010101" pitchFamily="2" charset="-122"/>
              </a:rPr>
              <a:t>你会节约吗？</a:t>
            </a:r>
            <a:endParaRPr lang="zh-CN" dirty="0">
              <a:solidFill>
                <a:schemeClr val="bg1"/>
              </a:solidFill>
              <a:latin typeface="印品百变马丁（非商用）" panose="02010601030101010101" charset="-122"/>
              <a:ea typeface="印品百变马丁（非商用）" panose="02010601030101010101" charset="-122"/>
              <a:cs typeface="印品百变马丁（非商用）" panose="02010601030101010101" charset="-122"/>
              <a:sym typeface="Cambria" panose="020405030504060302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33880" y="3241675"/>
            <a:ext cx="5118100" cy="2208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200000"/>
              </a:lnSpc>
              <a:buFont typeface="Wingdings" panose="05000000000000000000" charset="0"/>
              <a:buNone/>
            </a:pPr>
            <a:r>
              <a:rPr lang="en-US" altLang="zh-CN" dirty="0"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1</a:t>
            </a:r>
            <a:r>
              <a:rPr lang="zh-CN" altLang="en-US" dirty="0"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、学校的饭菜吃不光怎么办？</a:t>
            </a:r>
          </a:p>
          <a:p>
            <a:pPr indent="0">
              <a:lnSpc>
                <a:spcPct val="200000"/>
              </a:lnSpc>
              <a:buFont typeface="Wingdings" panose="05000000000000000000" charset="0"/>
              <a:buNone/>
            </a:pPr>
            <a:r>
              <a:rPr lang="en-US" altLang="zh-CN" dirty="0"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2</a:t>
            </a:r>
            <a:r>
              <a:rPr lang="zh-CN" altLang="en-US" dirty="0"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、家里饭菜不想吃怎么办？</a:t>
            </a:r>
          </a:p>
          <a:p>
            <a:pPr indent="0">
              <a:lnSpc>
                <a:spcPct val="200000"/>
              </a:lnSpc>
              <a:buFont typeface="Wingdings" panose="05000000000000000000" charset="0"/>
              <a:buNone/>
            </a:pPr>
            <a:r>
              <a:rPr lang="en-US" altLang="zh-CN" dirty="0"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3</a:t>
            </a:r>
            <a:r>
              <a:rPr lang="zh-CN" altLang="en-US" dirty="0"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、和爸爸妈妈外出点菜时该怎么点？</a:t>
            </a:r>
          </a:p>
          <a:p>
            <a:pPr indent="0">
              <a:lnSpc>
                <a:spcPct val="200000"/>
              </a:lnSpc>
              <a:buFont typeface="Wingdings" panose="05000000000000000000" charset="0"/>
              <a:buNone/>
            </a:pPr>
            <a:r>
              <a:rPr lang="en-US" altLang="zh-CN" dirty="0"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4</a:t>
            </a:r>
            <a:r>
              <a:rPr lang="zh-CN" altLang="en-US" dirty="0"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、点了菜吃不完应该怎么做？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印品百变马丁（非商用）" panose="02010601030101010101" charset="-122"/>
              <a:ea typeface="印品百变马丁（非商用）" panose="02010601030101010101" charset="-122"/>
              <a:cs typeface="印品百变马丁（非商用）" panose="02010601030101010101" charset="-122"/>
              <a:sym typeface="+mn-ea"/>
            </a:endParaRPr>
          </a:p>
        </p:txBody>
      </p:sp>
      <p:pic>
        <p:nvPicPr>
          <p:cNvPr id="3" name="图片 2" descr="51miz-E1044609-E75EED2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805" y="2433320"/>
            <a:ext cx="3813175" cy="3622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9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2034540" y="725170"/>
            <a:ext cx="8122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-3</a:t>
            </a:r>
            <a:r>
              <a:rPr lang="zh-CN" altLang="en-US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、你浪费粮食了吗</a:t>
            </a:r>
            <a:r>
              <a:rPr lang="en-US" altLang="zh-CN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-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975360" y="1257935"/>
            <a:ext cx="10167620" cy="0"/>
          </a:xfrm>
          <a:prstGeom prst="line">
            <a:avLst/>
          </a:prstGeom>
          <a:ln w="19050">
            <a:solidFill>
              <a:srgbClr val="DA371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: 圆角 18"/>
          <p:cNvSpPr/>
          <p:nvPr/>
        </p:nvSpPr>
        <p:spPr>
          <a:xfrm>
            <a:off x="3619500" y="1707515"/>
            <a:ext cx="5230495" cy="423545"/>
          </a:xfrm>
          <a:prstGeom prst="roundRect">
            <a:avLst>
              <a:gd name="adj" fmla="val 50000"/>
            </a:avLst>
          </a:prstGeom>
          <a:solidFill>
            <a:srgbClr val="DA37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anose="020B060402020209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华文楷体" panose="02010600040101010101" pitchFamily="2" charset="-122"/>
              </a:rPr>
              <a:t>你会节约吗？</a:t>
            </a:r>
            <a:endParaRPr lang="zh-CN">
              <a:solidFill>
                <a:schemeClr val="bg1"/>
              </a:solidFill>
              <a:latin typeface="印品百变马丁（非商用）" panose="02010601030101010101" charset="-122"/>
              <a:ea typeface="印品百变马丁（非商用）" panose="02010601030101010101" charset="-122"/>
              <a:cs typeface="印品百变马丁（非商用）" panose="02010601030101010101" charset="-122"/>
              <a:sym typeface="Cambria" panose="020405030504060302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50620" y="2567305"/>
            <a:ext cx="6478270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1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、珍惜粮食，适量定餐，避免剩餐，减少浪费。</a:t>
            </a: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、不攀比，以节约为荣，浪费为耻。</a:t>
            </a: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3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、吃饭时吃多少盛多少，不扔剩饭剩菜。</a:t>
            </a: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、看到浪费现象勇敢地起来制止，尽力减少浪费。</a:t>
            </a: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5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、做节约宣传员，向家人、亲戚、朋友宣传浪费的可怕后果。</a:t>
            </a: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6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、饮食均衡，不偏食，不挑食。</a:t>
            </a: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7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、到饭店吃饭时，点饭点菜不浪费，若有剩余的要带回家。</a:t>
            </a: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8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  <a:sym typeface="+mn-ea"/>
              </a:rPr>
              <a:t>、积极监督身边的亲人和朋友，及时制止浪费粮食的现象。</a:t>
            </a:r>
          </a:p>
        </p:txBody>
      </p:sp>
      <p:pic>
        <p:nvPicPr>
          <p:cNvPr id="7" name="图片 6" descr="51miz-E762810-F809564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9155" y="2371090"/>
            <a:ext cx="2663825" cy="3806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9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071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9942" y="0"/>
            <a:ext cx="6863876" cy="5625966"/>
          </a:xfrm>
          <a:custGeom>
            <a:avLst/>
            <a:gdLst>
              <a:gd name="connsiteX0" fmla="*/ 0 w 6863876"/>
              <a:gd name="connsiteY0" fmla="*/ 0 h 5625966"/>
              <a:gd name="connsiteX1" fmla="*/ 6863876 w 6863876"/>
              <a:gd name="connsiteY1" fmla="*/ 0 h 5625966"/>
              <a:gd name="connsiteX2" fmla="*/ 6863876 w 6863876"/>
              <a:gd name="connsiteY2" fmla="*/ 5625966 h 5625966"/>
              <a:gd name="connsiteX3" fmla="*/ 0 w 6863876"/>
              <a:gd name="connsiteY3" fmla="*/ 5625966 h 562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3876" h="5625966">
                <a:moveTo>
                  <a:pt x="0" y="0"/>
                </a:moveTo>
                <a:lnTo>
                  <a:pt x="6863876" y="0"/>
                </a:lnTo>
                <a:lnTo>
                  <a:pt x="6863876" y="5625966"/>
                </a:lnTo>
                <a:lnTo>
                  <a:pt x="0" y="5625966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142563" y="0"/>
            <a:ext cx="1574100" cy="609182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530208" y="2404478"/>
            <a:ext cx="53994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7200" b="1" spc="600" dirty="0">
                <a:solidFill>
                  <a:srgbClr val="DA371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等线" panose="02010600030101010101" pitchFamily="2" charset="-122"/>
              </a:rPr>
              <a:t>粮食知多少</a:t>
            </a:r>
            <a:endParaRPr lang="zh-CN" altLang="zh-CN" sz="7200" b="1" spc="600" dirty="0">
              <a:solidFill>
                <a:srgbClr val="DA371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等线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79099" y="1020178"/>
            <a:ext cx="1308493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7200" b="1" spc="600">
                <a:solidFill>
                  <a:srgbClr val="DA371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等线" panose="02010600030101010101" pitchFamily="2" charset="-122"/>
              </a:rPr>
              <a:t>01</a:t>
            </a:r>
            <a:endParaRPr lang="zh-CN" altLang="zh-CN" sz="7200" b="1" spc="600">
              <a:solidFill>
                <a:srgbClr val="DA371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等线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  <p:cond evt="onBegin" delay="0">
                          <p:tn val="39"/>
                        </p:cond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2034540" y="725170"/>
            <a:ext cx="8122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-1</a:t>
            </a:r>
            <a:r>
              <a:rPr lang="zh-CN" altLang="en-US" sz="2800" dirty="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、小朋友们，今天早餐吃的什么？</a:t>
            </a:r>
            <a:r>
              <a:rPr lang="en-US" altLang="zh-CN" sz="2800" dirty="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-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975360" y="1257935"/>
            <a:ext cx="10167620" cy="0"/>
          </a:xfrm>
          <a:prstGeom prst="line">
            <a:avLst/>
          </a:prstGeom>
          <a:ln w="19050">
            <a:solidFill>
              <a:srgbClr val="DA371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044575" y="2013585"/>
            <a:ext cx="3425507" cy="2909201"/>
            <a:chOff x="1274" y="3428"/>
            <a:chExt cx="5394" cy="458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4" y="3428"/>
              <a:ext cx="5394" cy="3688"/>
            </a:xfrm>
            <a:prstGeom prst="rect">
              <a:avLst/>
            </a:prstGeom>
          </p:spPr>
        </p:pic>
        <p:sp>
          <p:nvSpPr>
            <p:cNvPr id="48" name="矩形: 圆角 47"/>
            <p:cNvSpPr/>
            <p:nvPr/>
          </p:nvSpPr>
          <p:spPr>
            <a:xfrm>
              <a:off x="2813" y="7342"/>
              <a:ext cx="2316" cy="6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DA371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A371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rgbClr val="DA3710"/>
                  </a:solidFill>
                  <a:latin typeface="印品百变马丁（非商用）" panose="02010601030101010101" charset="-122"/>
                  <a:ea typeface="印品百变马丁（非商用）" panose="02010601030101010101" charset="-122"/>
                </a:rPr>
                <a:t>米饭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142740" y="2197735"/>
            <a:ext cx="3581400" cy="2805430"/>
            <a:chOff x="7007" y="3461"/>
            <a:chExt cx="5640" cy="441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7" y="3461"/>
              <a:ext cx="5640" cy="3624"/>
            </a:xfrm>
            <a:prstGeom prst="rect">
              <a:avLst/>
            </a:prstGeom>
          </p:spPr>
        </p:pic>
        <p:sp>
          <p:nvSpPr>
            <p:cNvPr id="7" name="矩形: 圆角 47"/>
            <p:cNvSpPr/>
            <p:nvPr/>
          </p:nvSpPr>
          <p:spPr>
            <a:xfrm>
              <a:off x="8981" y="7213"/>
              <a:ext cx="2316" cy="6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DA371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A371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rgbClr val="DA3710"/>
                  </a:solidFill>
                  <a:latin typeface="印品百变马丁（非商用）" panose="02010601030101010101" charset="-122"/>
                  <a:ea typeface="印品百变马丁（非商用）" panose="02010601030101010101" charset="-122"/>
                </a:rPr>
                <a:t>油条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309610" y="1872615"/>
            <a:ext cx="2707640" cy="3130550"/>
            <a:chOff x="13086" y="2949"/>
            <a:chExt cx="4264" cy="4930"/>
          </a:xfrm>
        </p:grpSpPr>
        <p:sp>
          <p:nvSpPr>
            <p:cNvPr id="10" name="矩形: 圆角 47"/>
            <p:cNvSpPr/>
            <p:nvPr/>
          </p:nvSpPr>
          <p:spPr>
            <a:xfrm>
              <a:off x="14321" y="7213"/>
              <a:ext cx="2316" cy="6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DA371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A371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rgbClr val="DA3710"/>
                  </a:solidFill>
                  <a:latin typeface="印品百变马丁（非商用）" panose="02010601030101010101" charset="-122"/>
                  <a:ea typeface="印品百变马丁（非商用）" panose="02010601030101010101" charset="-122"/>
                </a:rPr>
                <a:t>包子</a:t>
              </a: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86" y="2949"/>
              <a:ext cx="4264" cy="4264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1473693" y="1651247"/>
            <a:ext cx="14648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FFFFFF"/>
                </a:solidFill>
              </a:rPr>
              <a:t>https://www.ypppt.com/</a:t>
            </a:r>
            <a:endParaRPr lang="zh-CN" altLang="en-US" sz="9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2034540" y="725170"/>
            <a:ext cx="8122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-1</a:t>
            </a:r>
            <a:r>
              <a:rPr lang="zh-CN" altLang="en-US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、小朋友们，今天早餐吃的什么？</a:t>
            </a:r>
            <a:r>
              <a:rPr lang="en-US" altLang="zh-CN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-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975360" y="1257935"/>
            <a:ext cx="10167620" cy="0"/>
          </a:xfrm>
          <a:prstGeom prst="line">
            <a:avLst/>
          </a:prstGeom>
          <a:ln w="19050">
            <a:solidFill>
              <a:srgbClr val="DA371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1600835" y="1898650"/>
            <a:ext cx="2599690" cy="3383280"/>
            <a:chOff x="2521" y="2990"/>
            <a:chExt cx="4094" cy="532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1" y="2990"/>
              <a:ext cx="4094" cy="4094"/>
            </a:xfrm>
            <a:prstGeom prst="rect">
              <a:avLst/>
            </a:prstGeom>
          </p:spPr>
        </p:pic>
        <p:sp>
          <p:nvSpPr>
            <p:cNvPr id="3" name="矩形: 圆角 47"/>
            <p:cNvSpPr/>
            <p:nvPr/>
          </p:nvSpPr>
          <p:spPr>
            <a:xfrm>
              <a:off x="3094" y="7652"/>
              <a:ext cx="2316" cy="6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DA371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A371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rgbClr val="DA3710"/>
                  </a:solidFill>
                  <a:latin typeface="印品百变马丁（非商用）" panose="02010601030101010101" charset="-122"/>
                  <a:ea typeface="印品百变马丁（非商用）" panose="02010601030101010101" charset="-122"/>
                </a:rPr>
                <a:t>面条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859020" y="2290445"/>
            <a:ext cx="2846070" cy="2991485"/>
            <a:chOff x="7652" y="3607"/>
            <a:chExt cx="4482" cy="4711"/>
          </a:xfrm>
        </p:grpSpPr>
        <p:sp>
          <p:nvSpPr>
            <p:cNvPr id="13" name="矩形: 圆角 47"/>
            <p:cNvSpPr/>
            <p:nvPr/>
          </p:nvSpPr>
          <p:spPr>
            <a:xfrm>
              <a:off x="8735" y="7652"/>
              <a:ext cx="2316" cy="6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DA371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A371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rgbClr val="DA3710"/>
                  </a:solidFill>
                  <a:latin typeface="印品百变马丁（非商用）" panose="02010601030101010101" charset="-122"/>
                  <a:ea typeface="印品百变马丁（非商用）" panose="02010601030101010101" charset="-122"/>
                </a:rPr>
                <a:t>三明治</a:t>
              </a: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" y="3607"/>
              <a:ext cx="4483" cy="3587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8279130" y="2402840"/>
            <a:ext cx="2457450" cy="2879090"/>
            <a:chOff x="13038" y="3784"/>
            <a:chExt cx="3870" cy="4534"/>
          </a:xfrm>
        </p:grpSpPr>
        <p:sp>
          <p:nvSpPr>
            <p:cNvPr id="14" name="矩形: 圆角 47"/>
            <p:cNvSpPr/>
            <p:nvPr/>
          </p:nvSpPr>
          <p:spPr>
            <a:xfrm>
              <a:off x="14048" y="7652"/>
              <a:ext cx="2316" cy="6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DA371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A371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rgbClr val="DA3710"/>
                  </a:solidFill>
                  <a:latin typeface="印品百变马丁（非商用）" panose="02010601030101010101" charset="-122"/>
                  <a:ea typeface="印品百变马丁（非商用）" panose="02010601030101010101" charset="-122"/>
                </a:rPr>
                <a:t>面包</a:t>
              </a: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38" y="3784"/>
              <a:ext cx="3870" cy="306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2034540" y="725170"/>
            <a:ext cx="8122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-2</a:t>
            </a:r>
            <a:r>
              <a:rPr lang="zh-CN" altLang="en-US" sz="2800" dirty="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、想一想这些早餐是用什么做成的</a:t>
            </a:r>
            <a:r>
              <a:rPr lang="en-US" altLang="zh-CN" sz="2800" dirty="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-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975360" y="1257935"/>
            <a:ext cx="10167620" cy="0"/>
          </a:xfrm>
          <a:prstGeom prst="line">
            <a:avLst/>
          </a:prstGeom>
          <a:ln w="19050">
            <a:solidFill>
              <a:srgbClr val="DA371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H="1">
            <a:off x="6285054" y="2048719"/>
            <a:ext cx="0" cy="3530279"/>
          </a:xfrm>
          <a:prstGeom prst="line">
            <a:avLst/>
          </a:prstGeom>
          <a:ln>
            <a:solidFill>
              <a:srgbClr val="DA371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975360" y="2256155"/>
            <a:ext cx="5687377" cy="3007000"/>
            <a:chOff x="1096" y="3556"/>
            <a:chExt cx="8956" cy="4735"/>
          </a:xfrm>
        </p:grpSpPr>
        <p:pic>
          <p:nvPicPr>
            <p:cNvPr id="99332" name="Picture 4" descr="1621181_101518626139_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6" y="4190"/>
              <a:ext cx="3562" cy="2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右箭头 4"/>
            <p:cNvSpPr/>
            <p:nvPr/>
          </p:nvSpPr>
          <p:spPr>
            <a:xfrm>
              <a:off x="4371" y="7774"/>
              <a:ext cx="788" cy="367"/>
            </a:xfrm>
            <a:prstGeom prst="rightArrow">
              <a:avLst/>
            </a:prstGeom>
            <a:solidFill>
              <a:srgbClr val="DA3710"/>
            </a:solidFill>
            <a:ln>
              <a:solidFill>
                <a:srgbClr val="DA37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: 圆角 47"/>
            <p:cNvSpPr/>
            <p:nvPr/>
          </p:nvSpPr>
          <p:spPr>
            <a:xfrm>
              <a:off x="1719" y="7624"/>
              <a:ext cx="2316" cy="6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DA371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A371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rgbClr val="DA3710"/>
                  </a:solidFill>
                  <a:latin typeface="印品百变马丁（非商用）" panose="02010601030101010101" charset="-122"/>
                  <a:ea typeface="印品百变马丁（非商用）" panose="02010601030101010101" charset="-122"/>
                </a:rPr>
                <a:t>水稻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658" y="3556"/>
              <a:ext cx="5394" cy="4735"/>
              <a:chOff x="1274" y="3428"/>
              <a:chExt cx="5394" cy="4735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74" y="3428"/>
                <a:ext cx="5394" cy="3688"/>
              </a:xfrm>
              <a:prstGeom prst="rect">
                <a:avLst/>
              </a:prstGeom>
            </p:spPr>
          </p:pic>
          <p:sp>
            <p:nvSpPr>
              <p:cNvPr id="9" name="矩形: 圆角 47"/>
              <p:cNvSpPr/>
              <p:nvPr/>
            </p:nvSpPr>
            <p:spPr>
              <a:xfrm>
                <a:off x="2813" y="7496"/>
                <a:ext cx="2316" cy="667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DA371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DA3710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>
                    <a:solidFill>
                      <a:srgbClr val="DA3710"/>
                    </a:solidFill>
                    <a:latin typeface="印品百变马丁（非商用）" panose="02010601030101010101" charset="-122"/>
                    <a:ea typeface="印品百变马丁（非商用）" panose="02010601030101010101" charset="-122"/>
                  </a:rPr>
                  <a:t>米饭</a:t>
                </a:r>
              </a:p>
            </p:txBody>
          </p:sp>
        </p:grpSp>
      </p:grpSp>
      <p:pic>
        <p:nvPicPr>
          <p:cNvPr id="11" name="图片 10" descr="51miz-E1134138-DFA3F6F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4845" y="1883410"/>
            <a:ext cx="3860165" cy="3860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2034540" y="725170"/>
            <a:ext cx="8122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-2</a:t>
            </a:r>
            <a:r>
              <a:rPr lang="zh-CN" altLang="en-US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、想一想这些早餐是用什么做成的</a:t>
            </a:r>
            <a:r>
              <a:rPr lang="en-US" altLang="zh-CN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-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975360" y="1257935"/>
            <a:ext cx="10167620" cy="0"/>
          </a:xfrm>
          <a:prstGeom prst="line">
            <a:avLst/>
          </a:prstGeom>
          <a:ln w="19050">
            <a:solidFill>
              <a:srgbClr val="DA371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975360" y="2762885"/>
            <a:ext cx="4756150" cy="2884805"/>
            <a:chOff x="1536" y="3747"/>
            <a:chExt cx="7490" cy="4543"/>
          </a:xfrm>
        </p:grpSpPr>
        <p:grpSp>
          <p:nvGrpSpPr>
            <p:cNvPr id="10" name="组合 9"/>
            <p:cNvGrpSpPr/>
            <p:nvPr/>
          </p:nvGrpSpPr>
          <p:grpSpPr>
            <a:xfrm>
              <a:off x="2580" y="4374"/>
              <a:ext cx="6446" cy="3917"/>
              <a:chOff x="1719" y="4374"/>
              <a:chExt cx="6446" cy="3917"/>
            </a:xfrm>
          </p:grpSpPr>
          <p:sp>
            <p:nvSpPr>
              <p:cNvPr id="5" name="右箭头 4"/>
              <p:cNvSpPr/>
              <p:nvPr/>
            </p:nvSpPr>
            <p:spPr>
              <a:xfrm>
                <a:off x="5874" y="4374"/>
                <a:ext cx="2291" cy="1392"/>
              </a:xfrm>
              <a:prstGeom prst="rightArrow">
                <a:avLst/>
              </a:prstGeom>
              <a:solidFill>
                <a:srgbClr val="DA3710"/>
              </a:solidFill>
              <a:ln>
                <a:solidFill>
                  <a:srgbClr val="DA37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: 圆角 47"/>
              <p:cNvSpPr/>
              <p:nvPr/>
            </p:nvSpPr>
            <p:spPr>
              <a:xfrm>
                <a:off x="1719" y="7624"/>
                <a:ext cx="2316" cy="667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DA371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DA3710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>
                    <a:solidFill>
                      <a:srgbClr val="DA3710"/>
                    </a:solidFill>
                    <a:latin typeface="印品百变马丁（非商用）" panose="02010601030101010101" charset="-122"/>
                    <a:ea typeface="印品百变马丁（非商用）" panose="02010601030101010101" charset="-122"/>
                  </a:rPr>
                  <a:t>小麦</a:t>
                </a:r>
              </a:p>
            </p:txBody>
          </p:sp>
        </p:grpSp>
        <p:pic>
          <p:nvPicPr>
            <p:cNvPr id="93203" name="Picture 19" descr="2972325_125425068_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747"/>
              <a:ext cx="4403" cy="2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组合 11"/>
          <p:cNvGrpSpPr/>
          <p:nvPr/>
        </p:nvGrpSpPr>
        <p:grpSpPr>
          <a:xfrm>
            <a:off x="6361430" y="1833880"/>
            <a:ext cx="1567815" cy="1827530"/>
            <a:chOff x="14078" y="3873"/>
            <a:chExt cx="2469" cy="2878"/>
          </a:xfrm>
        </p:grpSpPr>
        <p:sp>
          <p:nvSpPr>
            <p:cNvPr id="3" name="矩形: 圆角 47"/>
            <p:cNvSpPr/>
            <p:nvPr/>
          </p:nvSpPr>
          <p:spPr>
            <a:xfrm>
              <a:off x="14155" y="6084"/>
              <a:ext cx="2316" cy="6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DA371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A371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rgbClr val="DA3710"/>
                  </a:solidFill>
                  <a:latin typeface="印品百变马丁（非商用）" panose="02010601030101010101" charset="-122"/>
                  <a:ea typeface="印品百变马丁（非商用）" panose="02010601030101010101" charset="-122"/>
                </a:rPr>
                <a:t>包子</a:t>
              </a: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78" y="3873"/>
              <a:ext cx="2469" cy="2469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6360160" y="4076065"/>
            <a:ext cx="1988185" cy="1911350"/>
            <a:chOff x="6011" y="3716"/>
            <a:chExt cx="3131" cy="301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1" y="3716"/>
              <a:ext cx="3131" cy="2012"/>
            </a:xfrm>
            <a:prstGeom prst="rect">
              <a:avLst/>
            </a:prstGeom>
          </p:spPr>
        </p:pic>
        <p:sp>
          <p:nvSpPr>
            <p:cNvPr id="16" name="矩形: 圆角 47"/>
            <p:cNvSpPr/>
            <p:nvPr/>
          </p:nvSpPr>
          <p:spPr>
            <a:xfrm>
              <a:off x="6342" y="6059"/>
              <a:ext cx="2316" cy="6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DA371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A371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rgbClr val="DA3710"/>
                  </a:solidFill>
                  <a:latin typeface="印品百变马丁（非商用）" panose="02010601030101010101" charset="-122"/>
                  <a:ea typeface="印品百变马丁（非商用）" panose="02010601030101010101" charset="-122"/>
                </a:rPr>
                <a:t>油条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983980" y="1909445"/>
            <a:ext cx="1770380" cy="1764665"/>
            <a:chOff x="8735" y="3904"/>
            <a:chExt cx="2788" cy="2779"/>
          </a:xfrm>
        </p:grpSpPr>
        <p:sp>
          <p:nvSpPr>
            <p:cNvPr id="17" name="矩形: 圆角 47"/>
            <p:cNvSpPr/>
            <p:nvPr/>
          </p:nvSpPr>
          <p:spPr>
            <a:xfrm>
              <a:off x="8971" y="6016"/>
              <a:ext cx="2316" cy="6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DA371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A371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rgbClr val="DA3710"/>
                  </a:solidFill>
                  <a:latin typeface="印品百变马丁（非商用）" panose="02010601030101010101" charset="-122"/>
                  <a:ea typeface="印品百变马丁（非商用）" panose="02010601030101010101" charset="-122"/>
                </a:rPr>
                <a:t>三明治</a:t>
              </a: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35" y="3904"/>
              <a:ext cx="2788" cy="2231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9208770" y="3980180"/>
            <a:ext cx="1620520" cy="2007235"/>
            <a:chOff x="13751" y="3814"/>
            <a:chExt cx="2552" cy="3161"/>
          </a:xfrm>
        </p:grpSpPr>
        <p:sp>
          <p:nvSpPr>
            <p:cNvPr id="21" name="矩形: 圆角 47"/>
            <p:cNvSpPr/>
            <p:nvPr/>
          </p:nvSpPr>
          <p:spPr>
            <a:xfrm>
              <a:off x="13869" y="6308"/>
              <a:ext cx="2316" cy="6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DA371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A371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rgbClr val="DA3710"/>
                  </a:solidFill>
                  <a:latin typeface="印品百变马丁（非商用）" panose="02010601030101010101" charset="-122"/>
                  <a:ea typeface="印品百变马丁（非商用）" panose="02010601030101010101" charset="-122"/>
                </a:rPr>
                <a:t>面包</a:t>
              </a: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51" y="3814"/>
              <a:ext cx="2552" cy="202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2034540" y="725170"/>
            <a:ext cx="8122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-2</a:t>
            </a:r>
            <a:r>
              <a:rPr lang="zh-CN" altLang="en-US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、想一想这些早餐是用什么做成的</a:t>
            </a:r>
            <a:r>
              <a:rPr lang="en-US" altLang="zh-CN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-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975360" y="1257935"/>
            <a:ext cx="10167620" cy="0"/>
          </a:xfrm>
          <a:prstGeom prst="line">
            <a:avLst/>
          </a:prstGeom>
          <a:ln w="19050">
            <a:solidFill>
              <a:srgbClr val="DA371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H="1">
            <a:off x="6285054" y="2048719"/>
            <a:ext cx="0" cy="3530279"/>
          </a:xfrm>
          <a:prstGeom prst="line">
            <a:avLst/>
          </a:prstGeom>
          <a:ln>
            <a:solidFill>
              <a:srgbClr val="DA371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6813550" y="2047240"/>
            <a:ext cx="4858385" cy="2994025"/>
            <a:chOff x="10730" y="3224"/>
            <a:chExt cx="7651" cy="4715"/>
          </a:xfrm>
        </p:grpSpPr>
        <p:grpSp>
          <p:nvGrpSpPr>
            <p:cNvPr id="7" name="组合 6"/>
            <p:cNvGrpSpPr/>
            <p:nvPr/>
          </p:nvGrpSpPr>
          <p:grpSpPr>
            <a:xfrm>
              <a:off x="11484" y="7273"/>
              <a:ext cx="6428" cy="667"/>
              <a:chOff x="1719" y="7624"/>
              <a:chExt cx="6428" cy="667"/>
            </a:xfrm>
          </p:grpSpPr>
          <p:sp>
            <p:nvSpPr>
              <p:cNvPr id="8" name="右箭头 7"/>
              <p:cNvSpPr/>
              <p:nvPr/>
            </p:nvSpPr>
            <p:spPr>
              <a:xfrm>
                <a:off x="4371" y="7774"/>
                <a:ext cx="788" cy="367"/>
              </a:xfrm>
              <a:prstGeom prst="rightArrow">
                <a:avLst/>
              </a:prstGeom>
              <a:solidFill>
                <a:srgbClr val="DA3710"/>
              </a:solidFill>
              <a:ln>
                <a:solidFill>
                  <a:srgbClr val="DA37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: 圆角 47"/>
              <p:cNvSpPr/>
              <p:nvPr/>
            </p:nvSpPr>
            <p:spPr>
              <a:xfrm>
                <a:off x="1719" y="7624"/>
                <a:ext cx="2316" cy="667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DA371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DA3710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>
                    <a:solidFill>
                      <a:srgbClr val="DA3710"/>
                    </a:solidFill>
                    <a:latin typeface="印品百变马丁（非商用）" panose="02010601030101010101" charset="-122"/>
                    <a:ea typeface="印品百变马丁（非商用）" panose="02010601030101010101" charset="-122"/>
                  </a:rPr>
                  <a:t>大豆</a:t>
                </a:r>
              </a:p>
            </p:txBody>
          </p:sp>
          <p:sp>
            <p:nvSpPr>
              <p:cNvPr id="24" name="矩形: 圆角 47"/>
              <p:cNvSpPr/>
              <p:nvPr/>
            </p:nvSpPr>
            <p:spPr>
              <a:xfrm>
                <a:off x="5831" y="7624"/>
                <a:ext cx="2316" cy="667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DA371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DA3710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>
                    <a:solidFill>
                      <a:srgbClr val="DA3710"/>
                    </a:solidFill>
                    <a:latin typeface="印品百变马丁（非商用）" panose="02010601030101010101" charset="-122"/>
                    <a:ea typeface="印品百变马丁（非商用）" panose="02010601030101010101" charset="-122"/>
                  </a:rPr>
                  <a:t>豆浆</a:t>
                </a:r>
              </a:p>
            </p:txBody>
          </p:sp>
        </p:grpSp>
        <p:pic>
          <p:nvPicPr>
            <p:cNvPr id="103428" name="Picture 4" descr="582733_161717031051_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0" y="3647"/>
              <a:ext cx="3824" cy="3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27" y="3224"/>
              <a:ext cx="3254" cy="3907"/>
            </a:xfrm>
            <a:prstGeom prst="rect">
              <a:avLst/>
            </a:prstGeom>
          </p:spPr>
        </p:pic>
      </p:grpSp>
      <p:pic>
        <p:nvPicPr>
          <p:cNvPr id="27" name="图片 26" descr="51miz-E1134829-6DFA6BA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880" y="1791335"/>
            <a:ext cx="4277360" cy="4277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44"/>
          <p:cNvSpPr txBox="1"/>
          <p:nvPr/>
        </p:nvSpPr>
        <p:spPr>
          <a:xfrm>
            <a:off x="2034540" y="725170"/>
            <a:ext cx="8122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-2</a:t>
            </a:r>
            <a:r>
              <a:rPr lang="zh-CN" altLang="en-US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、想一想这些早餐是用什么做成的</a:t>
            </a:r>
            <a:r>
              <a:rPr lang="en-US" altLang="zh-CN" sz="2800">
                <a:ln w="12700">
                  <a:noFill/>
                </a:ln>
                <a:solidFill>
                  <a:srgbClr val="DA3710"/>
                </a:solidFill>
                <a:latin typeface="印品百变马丁（非商用）" panose="02010601030101010101" charset="-122"/>
                <a:ea typeface="印品百变马丁（非商用）" panose="02010601030101010101" charset="-122"/>
                <a:cs typeface="印品百变马丁（非商用）" panose="02010601030101010101" charset="-122"/>
              </a:rPr>
              <a:t>-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975360" y="1257935"/>
            <a:ext cx="10167620" cy="0"/>
          </a:xfrm>
          <a:prstGeom prst="line">
            <a:avLst/>
          </a:prstGeom>
          <a:ln w="19050">
            <a:solidFill>
              <a:srgbClr val="DA371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: 圆角 18"/>
          <p:cNvSpPr/>
          <p:nvPr/>
        </p:nvSpPr>
        <p:spPr>
          <a:xfrm>
            <a:off x="3301365" y="1678940"/>
            <a:ext cx="5230495" cy="423545"/>
          </a:xfrm>
          <a:prstGeom prst="roundRect">
            <a:avLst>
              <a:gd name="adj" fmla="val 50000"/>
            </a:avLst>
          </a:prstGeom>
          <a:solidFill>
            <a:srgbClr val="DA37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spcBef>
                <a:spcPct val="50000"/>
              </a:spcBef>
            </a:pPr>
            <a:r>
              <a:rPr lang="zh-CN" altLang="en-US" dirty="0">
                <a:latin typeface="印品百变马丁（非商用）" panose="02010601030101010101" charset="-122"/>
                <a:ea typeface="印品百变马丁（非商用）" panose="02010601030101010101" charset="-122"/>
                <a:sym typeface="+mn-ea"/>
              </a:rPr>
              <a:t>水稻小麦大豆都是粮食</a:t>
            </a:r>
            <a:endParaRPr lang="zh-CN" altLang="en-US" dirty="0">
              <a:latin typeface="印品百变马丁（非商用）" panose="02010601030101010101" charset="-122"/>
              <a:ea typeface="印品百变马丁（非商用）" panose="02010601030101010101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435100" y="2856865"/>
            <a:ext cx="2261870" cy="2603500"/>
            <a:chOff x="2232" y="4499"/>
            <a:chExt cx="3562" cy="4100"/>
          </a:xfrm>
        </p:grpSpPr>
        <p:pic>
          <p:nvPicPr>
            <p:cNvPr id="13" name="Picture 4" descr="1621181_101518626139_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232" y="4499"/>
              <a:ext cx="3562" cy="2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矩形: 圆角 47"/>
            <p:cNvSpPr/>
            <p:nvPr/>
          </p:nvSpPr>
          <p:spPr>
            <a:xfrm>
              <a:off x="2855" y="7933"/>
              <a:ext cx="2316" cy="6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DA371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A371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rgbClr val="DA3710"/>
                  </a:solidFill>
                  <a:latin typeface="印品百变马丁（非商用）" panose="02010601030101010101" charset="-122"/>
                  <a:ea typeface="印品百变马丁（非商用）" panose="02010601030101010101" charset="-122"/>
                </a:rPr>
                <a:t>水稻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846955" y="2856230"/>
            <a:ext cx="2679700" cy="2604135"/>
            <a:chOff x="7633" y="4498"/>
            <a:chExt cx="4220" cy="4101"/>
          </a:xfrm>
        </p:grpSpPr>
        <p:sp>
          <p:nvSpPr>
            <p:cNvPr id="15" name="矩形: 圆角 47"/>
            <p:cNvSpPr/>
            <p:nvPr/>
          </p:nvSpPr>
          <p:spPr>
            <a:xfrm>
              <a:off x="8585" y="7933"/>
              <a:ext cx="2316" cy="6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DA371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A371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rgbClr val="DA3710"/>
                  </a:solidFill>
                  <a:latin typeface="印品百变马丁（非商用）" panose="02010601030101010101" charset="-122"/>
                  <a:ea typeface="印品百变马丁（非商用）" panose="02010601030101010101" charset="-122"/>
                </a:rPr>
                <a:t>小麦</a:t>
              </a:r>
            </a:p>
          </p:txBody>
        </p:sp>
        <p:pic>
          <p:nvPicPr>
            <p:cNvPr id="93203" name="Picture 19" descr="2972325_125425068_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3" y="4498"/>
              <a:ext cx="4220" cy="2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组合 19"/>
          <p:cNvGrpSpPr/>
          <p:nvPr/>
        </p:nvGrpSpPr>
        <p:grpSpPr>
          <a:xfrm>
            <a:off x="8616950" y="2856230"/>
            <a:ext cx="2428240" cy="2524125"/>
            <a:chOff x="13570" y="4498"/>
            <a:chExt cx="3824" cy="3975"/>
          </a:xfrm>
        </p:grpSpPr>
        <p:sp>
          <p:nvSpPr>
            <p:cNvPr id="18" name="矩形: 圆角 47"/>
            <p:cNvSpPr/>
            <p:nvPr/>
          </p:nvSpPr>
          <p:spPr>
            <a:xfrm>
              <a:off x="14324" y="7807"/>
              <a:ext cx="2316" cy="6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DA371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A371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rgbClr val="DA3710"/>
                  </a:solidFill>
                  <a:latin typeface="印品百变马丁（非商用）" panose="02010601030101010101" charset="-122"/>
                  <a:ea typeface="印品百变马丁（非商用）" panose="02010601030101010101" charset="-122"/>
                </a:rPr>
                <a:t>大豆</a:t>
              </a:r>
            </a:p>
          </p:txBody>
        </p:sp>
        <p:pic>
          <p:nvPicPr>
            <p:cNvPr id="103428" name="Picture 4" descr="582733_161717031051_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0" y="4498"/>
              <a:ext cx="3824" cy="2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656</Words>
  <Application>Microsoft Office PowerPoint</Application>
  <PresentationFormat>宽屏</PresentationFormat>
  <Paragraphs>122</Paragraphs>
  <Slides>25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Meiryo</vt:lpstr>
      <vt:lpstr>等线</vt:lpstr>
      <vt:lpstr>黑体</vt:lpstr>
      <vt:lpstr>华文楷体</vt:lpstr>
      <vt:lpstr>宋体</vt:lpstr>
      <vt:lpstr>微软雅黑</vt:lpstr>
      <vt:lpstr>印品百变马丁（非商用）</vt:lpstr>
      <vt:lpstr>幼圆</vt:lpstr>
      <vt:lpstr>Arial</vt:lpstr>
      <vt:lpstr>Calibri</vt:lpstr>
      <vt:lpstr>Calibri Light</vt:lpstr>
      <vt:lpstr>Cambria</vt:lpstr>
      <vt:lpstr>Wingdings</vt:lpstr>
      <vt:lpstr>第一PPT模板网-WWW.1PPT.COM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kan</cp:lastModifiedBy>
  <cp:revision>4</cp:revision>
  <cp:lastPrinted>2022-06-21T23:59:51Z</cp:lastPrinted>
  <dcterms:created xsi:type="dcterms:W3CDTF">2022-06-21T23:59:51Z</dcterms:created>
  <dcterms:modified xsi:type="dcterms:W3CDTF">2023-03-14T08:37:52Z</dcterms:modified>
</cp:coreProperties>
</file>