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8"/>
  </p:notesMasterIdLst>
  <p:sldIdLst>
    <p:sldId id="257" r:id="rId4"/>
    <p:sldId id="625" r:id="rId5"/>
    <p:sldId id="626" r:id="rId6"/>
    <p:sldId id="624" r:id="rId7"/>
    <p:sldId id="631" r:id="rId8"/>
    <p:sldId id="653" r:id="rId9"/>
    <p:sldId id="634" r:id="rId10"/>
    <p:sldId id="630" r:id="rId11"/>
    <p:sldId id="635" r:id="rId12"/>
    <p:sldId id="654" r:id="rId13"/>
    <p:sldId id="637" r:id="rId14"/>
    <p:sldId id="629" r:id="rId15"/>
    <p:sldId id="636" r:id="rId16"/>
    <p:sldId id="643" r:id="rId17"/>
    <p:sldId id="628" r:id="rId18"/>
    <p:sldId id="638" r:id="rId19"/>
    <p:sldId id="644" r:id="rId20"/>
    <p:sldId id="655" r:id="rId21"/>
    <p:sldId id="627" r:id="rId22"/>
    <p:sldId id="646" r:id="rId23"/>
    <p:sldId id="670" r:id="rId24"/>
    <p:sldId id="656" r:id="rId25"/>
    <p:sldId id="647" r:id="rId26"/>
    <p:sldId id="671" r:id="rId27"/>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6314" autoAdjust="0"/>
  </p:normalViewPr>
  <p:slideViewPr>
    <p:cSldViewPr snapToGrid="0">
      <p:cViewPr varScale="1">
        <p:scale>
          <a:sx n="108" d="100"/>
          <a:sy n="108" d="100"/>
        </p:scale>
        <p:origin x="678"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50E119-4F36-4C7D-98EF-1F056B51354A}" type="datetimeFigureOut">
              <a:rPr lang="zh-CN" altLang="en-US" smtClean="0"/>
              <a:t>2023/3/15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3D085-EF64-4866-B56F-E969A7C34C72}" type="slidenum">
              <a:rPr lang="zh-CN" altLang="en-US" smtClean="0"/>
              <a:t>‹#›</a:t>
            </a:fld>
            <a:endParaRPr lang="zh-CN" altLang="en-US"/>
          </a:p>
        </p:txBody>
      </p:sp>
    </p:spTree>
    <p:extLst>
      <p:ext uri="{BB962C8B-B14F-4D97-AF65-F5344CB8AC3E}">
        <p14:creationId xmlns:p14="http://schemas.microsoft.com/office/powerpoint/2010/main" val="1924765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FB3D085-EF64-4866-B56F-E969A7C34C72}" type="slidenum">
              <a:rPr lang="zh-CN" altLang="en-US" smtClean="0"/>
              <a:t>1</a:t>
            </a:fld>
            <a:endParaRPr lang="zh-CN" altLang="en-US"/>
          </a:p>
        </p:txBody>
      </p:sp>
    </p:spTree>
    <p:extLst>
      <p:ext uri="{BB962C8B-B14F-4D97-AF65-F5344CB8AC3E}">
        <p14:creationId xmlns:p14="http://schemas.microsoft.com/office/powerpoint/2010/main" val="3761207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FB3D085-EF64-4866-B56F-E969A7C34C72}" type="slidenum">
              <a:rPr lang="zh-CN" altLang="en-US" smtClean="0"/>
              <a:t>3</a:t>
            </a:fld>
            <a:endParaRPr lang="zh-CN" altLang="en-US"/>
          </a:p>
        </p:txBody>
      </p:sp>
    </p:spTree>
    <p:extLst>
      <p:ext uri="{BB962C8B-B14F-4D97-AF65-F5344CB8AC3E}">
        <p14:creationId xmlns:p14="http://schemas.microsoft.com/office/powerpoint/2010/main" val="1316728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FB3D085-EF64-4866-B56F-E969A7C34C72}" type="slidenum">
              <a:rPr lang="zh-CN" altLang="en-US" smtClean="0"/>
              <a:t>8</a:t>
            </a:fld>
            <a:endParaRPr lang="zh-CN" altLang="en-US"/>
          </a:p>
        </p:txBody>
      </p:sp>
    </p:spTree>
    <p:extLst>
      <p:ext uri="{BB962C8B-B14F-4D97-AF65-F5344CB8AC3E}">
        <p14:creationId xmlns:p14="http://schemas.microsoft.com/office/powerpoint/2010/main" val="575048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CFB3D085-EF64-4866-B56F-E969A7C34C72}" type="slidenum">
              <a:rPr lang="zh-CN" altLang="en-US" smtClean="0"/>
              <a:t>12</a:t>
            </a:fld>
            <a:endParaRPr lang="zh-CN" altLang="en-US"/>
          </a:p>
        </p:txBody>
      </p:sp>
    </p:spTree>
    <p:extLst>
      <p:ext uri="{BB962C8B-B14F-4D97-AF65-F5344CB8AC3E}">
        <p14:creationId xmlns:p14="http://schemas.microsoft.com/office/powerpoint/2010/main" val="4041730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FB3D085-EF64-4866-B56F-E969A7C34C72}" type="slidenum">
              <a:rPr lang="zh-CN" altLang="en-US" smtClean="0"/>
              <a:t>15</a:t>
            </a:fld>
            <a:endParaRPr lang="zh-CN" altLang="en-US"/>
          </a:p>
        </p:txBody>
      </p:sp>
    </p:spTree>
    <p:extLst>
      <p:ext uri="{BB962C8B-B14F-4D97-AF65-F5344CB8AC3E}">
        <p14:creationId xmlns:p14="http://schemas.microsoft.com/office/powerpoint/2010/main" val="1817161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FB3D085-EF64-4866-B56F-E969A7C34C72}" type="slidenum">
              <a:rPr lang="zh-CN" altLang="en-US" smtClean="0"/>
              <a:t>19</a:t>
            </a:fld>
            <a:endParaRPr lang="zh-CN" altLang="en-US"/>
          </a:p>
        </p:txBody>
      </p:sp>
    </p:spTree>
    <p:extLst>
      <p:ext uri="{BB962C8B-B14F-4D97-AF65-F5344CB8AC3E}">
        <p14:creationId xmlns:p14="http://schemas.microsoft.com/office/powerpoint/2010/main" val="1632408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FB3D085-EF64-4866-B56F-E969A7C34C72}" type="slidenum">
              <a:rPr lang="zh-CN" altLang="en-US" smtClean="0"/>
              <a:t>21</a:t>
            </a:fld>
            <a:endParaRPr lang="zh-CN" altLang="en-US"/>
          </a:p>
        </p:txBody>
      </p:sp>
    </p:spTree>
    <p:extLst>
      <p:ext uri="{BB962C8B-B14F-4D97-AF65-F5344CB8AC3E}">
        <p14:creationId xmlns:p14="http://schemas.microsoft.com/office/powerpoint/2010/main" val="132986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CFB3D085-EF64-4866-B56F-E969A7C34C72}" type="slidenum">
              <a:rPr lang="zh-CN" altLang="en-US" smtClean="0"/>
              <a:t>23</a:t>
            </a:fld>
            <a:endParaRPr lang="zh-CN" altLang="en-US"/>
          </a:p>
        </p:txBody>
      </p:sp>
    </p:spTree>
    <p:extLst>
      <p:ext uri="{BB962C8B-B14F-4D97-AF65-F5344CB8AC3E}">
        <p14:creationId xmlns:p14="http://schemas.microsoft.com/office/powerpoint/2010/main" val="1307284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889102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8183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92353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043689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856862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0509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051906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451278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541270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824888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788720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7418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35A272DF-2D07-4156-B210-6E83B1720632}" type="datetimeFigureOut">
              <a:rPr lang="zh-CN" altLang="en-US" smtClean="0"/>
              <a:t>2023/3/15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08D0690-9978-4EE9-A46D-313AD8CD36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file:///D:\qq&#25991;&#20214;\712321467\Image\C2C\Image2\%7b75232B38-A165-1FB7-499C-2E1C792CACB5%7d.png" TargetMode="Externa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D0690-9978-4EE9-A46D-313AD8CD3619}" type="slidenum">
              <a:rPr lang="zh-CN" altLang="en-US" smtClean="0"/>
              <a:t>‹#›</a:t>
            </a:fld>
            <a:endParaRPr lang="zh-CN" altLang="en-US"/>
          </a:p>
        </p:txBody>
      </p:sp>
      <p:pic>
        <p:nvPicPr>
          <p:cNvPr id="7" name="图片 1073743875" descr="学科网 zxxk.com"/>
          <p:cNvPicPr>
            <a:picLocks noChangeAspect="1"/>
          </p:cNvPicPr>
          <p:nvPr/>
        </p:nvPicPr>
        <p:blipFill>
          <a:blip r:link="rId1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272DF-2D07-4156-B210-6E83B1720632}" type="datetimeFigureOut">
              <a:rPr lang="zh-CN" altLang="en-US" smtClean="0"/>
              <a:t>2023/3/15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D0690-9978-4EE9-A46D-313AD8CD3619}" type="slidenum">
              <a:rPr lang="zh-CN" altLang="en-US" smtClean="0"/>
              <a:t>‹#›</a:t>
            </a:fld>
            <a:endParaRPr lang="zh-CN" altLang="en-US"/>
          </a:p>
        </p:txBody>
      </p:sp>
      <p:pic>
        <p:nvPicPr>
          <p:cNvPr id="7" name="图片 1073743875" descr="学科网 zxxk.com"/>
          <p:cNvPicPr>
            <a:picLocks noChangeAspect="1"/>
          </p:cNvPicPr>
          <p:nvPr/>
        </p:nvPicPr>
        <p:blipFill>
          <a:blip r:link="rId1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slow" p14:dur="2000" advTm="3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9124148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23.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6.png"/><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0.png"/><Relationship Id="rId1" Type="http://schemas.openxmlformats.org/officeDocument/2006/relationships/slideLayout" Target="../slideLayouts/slideLayout19.xml"/><Relationship Id="rId5" Type="http://schemas.openxmlformats.org/officeDocument/2006/relationships/image" Target="../media/image32.png"/><Relationship Id="rId4" Type="http://schemas.openxmlformats.org/officeDocument/2006/relationships/image" Target="../media/image31.png"/></Relationships>
</file>

<file path=ppt/slides/_rels/slide19.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0.png"/><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35.png"/></Relationships>
</file>

<file path=ppt/slides/_rels/slide2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9.xml"/><Relationship Id="rId1" Type="http://schemas.openxmlformats.org/officeDocument/2006/relationships/slideLayout" Target="../slideLayouts/slideLayout3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6.png"/><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8AC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5486401"/>
            <a:ext cx="12192000" cy="1371600"/>
          </a:xfrm>
          <a:prstGeom prst="rect">
            <a:avLst/>
          </a:prstGeom>
          <a:solidFill>
            <a:srgbClr val="F9B7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5735187"/>
            <a:ext cx="12192000" cy="1122814"/>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p:nvSpPr>
        <p:spPr>
          <a:xfrm>
            <a:off x="4372241" y="1319467"/>
            <a:ext cx="7204447" cy="1445260"/>
          </a:xfrm>
          <a:prstGeom prst="rect">
            <a:avLst/>
          </a:prstGeom>
          <a:noFill/>
        </p:spPr>
        <p:txBody>
          <a:bodyPr wrap="square" rtlCol="0">
            <a:spAutoFit/>
          </a:bodyPr>
          <a:lstStyle/>
          <a:p>
            <a:r>
              <a:rPr lang="zh-CN" altLang="en-US" sz="8800" b="1" dirty="0">
                <a:ln w="57150">
                  <a:noFill/>
                  <a:prstDash val="solid"/>
                </a:ln>
                <a:solidFill>
                  <a:schemeClr val="bg1"/>
                </a:solidFill>
                <a:effectLst>
                  <a:outerShdw blurRad="38100" dist="22860" dir="5400000" algn="tl" rotWithShape="0">
                    <a:srgbClr val="000000">
                      <a:alpha val="30000"/>
                    </a:srgbClr>
                  </a:outerShdw>
                </a:effectLst>
                <a:latin typeface="微软雅黑" pitchFamily="34" charset="-122"/>
                <a:ea typeface="微软雅黑" pitchFamily="34" charset="-122"/>
              </a:rPr>
              <a:t>这些事我来</a:t>
            </a:r>
            <a:r>
              <a:rPr lang="zh-CN" altLang="en-US" sz="8800" b="1" dirty="0" smtClean="0">
                <a:ln w="57150">
                  <a:noFill/>
                  <a:prstDash val="solid"/>
                </a:ln>
                <a:solidFill>
                  <a:schemeClr val="bg1"/>
                </a:solidFill>
                <a:effectLst>
                  <a:outerShdw blurRad="38100" dist="22860" dir="5400000" algn="tl" rotWithShape="0">
                    <a:srgbClr val="000000">
                      <a:alpha val="30000"/>
                    </a:srgbClr>
                  </a:outerShdw>
                </a:effectLst>
                <a:latin typeface="微软雅黑" pitchFamily="34" charset="-122"/>
                <a:ea typeface="微软雅黑" pitchFamily="34" charset="-122"/>
              </a:rPr>
              <a:t>做</a:t>
            </a:r>
            <a:endParaRPr lang="zh-CN" altLang="en-US" sz="8800" b="1" dirty="0">
              <a:ln w="57150">
                <a:noFill/>
                <a:prstDash val="solid"/>
              </a:ln>
              <a:solidFill>
                <a:schemeClr val="bg1"/>
              </a:solidFill>
              <a:effectLst>
                <a:outerShdw blurRad="38100" dist="22860" dir="5400000" algn="tl" rotWithShape="0">
                  <a:srgbClr val="000000">
                    <a:alpha val="30000"/>
                  </a:srgbClr>
                </a:outerShdw>
              </a:effectLst>
              <a:latin typeface="微软雅黑" pitchFamily="34" charset="-122"/>
              <a:ea typeface="微软雅黑" pitchFamily="34" charset="-122"/>
            </a:endParaRPr>
          </a:p>
        </p:txBody>
      </p:sp>
      <p:pic>
        <p:nvPicPr>
          <p:cNvPr id="20" name="图片 19"/>
          <p:cNvPicPr>
            <a:picLocks noChangeAspect="1"/>
          </p:cNvPicPr>
          <p:nvPr/>
        </p:nvPicPr>
        <p:blipFill>
          <a:blip r:embed="rId3"/>
          <a:stretch>
            <a:fillRect/>
          </a:stretch>
        </p:blipFill>
        <p:spPr>
          <a:xfrm>
            <a:off x="8447314" y="7604"/>
            <a:ext cx="3736481" cy="2519122"/>
          </a:xfrm>
          <a:prstGeom prst="rect">
            <a:avLst/>
          </a:prstGeom>
        </p:spPr>
      </p:pic>
      <p:pic>
        <p:nvPicPr>
          <p:cNvPr id="21" name="图片 20"/>
          <p:cNvPicPr>
            <a:picLocks noChangeAspect="1"/>
          </p:cNvPicPr>
          <p:nvPr/>
        </p:nvPicPr>
        <p:blipFill>
          <a:blip r:embed="rId4"/>
          <a:stretch>
            <a:fillRect/>
          </a:stretch>
        </p:blipFill>
        <p:spPr>
          <a:xfrm rot="10800000">
            <a:off x="-8205" y="7739"/>
            <a:ext cx="2047442" cy="2623456"/>
          </a:xfrm>
          <a:prstGeom prst="rect">
            <a:avLst/>
          </a:prstGeom>
        </p:spPr>
      </p:pic>
      <p:pic>
        <p:nvPicPr>
          <p:cNvPr id="17" name="图片 16"/>
          <p:cNvPicPr>
            <a:picLocks noChangeAspect="1"/>
          </p:cNvPicPr>
          <p:nvPr/>
        </p:nvPicPr>
        <p:blipFill>
          <a:blip r:embed="rId5"/>
          <a:stretch>
            <a:fillRect/>
          </a:stretch>
        </p:blipFill>
        <p:spPr>
          <a:xfrm>
            <a:off x="0" y="0"/>
            <a:ext cx="2481943" cy="1577978"/>
          </a:xfrm>
          <a:prstGeom prst="rect">
            <a:avLst/>
          </a:prstGeom>
        </p:spPr>
      </p:pic>
      <p:pic>
        <p:nvPicPr>
          <p:cNvPr id="26" name="图片 25"/>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25400" y="4008738"/>
            <a:ext cx="6070600" cy="2849262"/>
          </a:xfrm>
          <a:prstGeom prst="rect">
            <a:avLst/>
          </a:prstGeom>
        </p:spPr>
      </p:pic>
      <p:pic>
        <p:nvPicPr>
          <p:cNvPr id="4" name="图片 3" descr="千库网_打扫卫生做家务擦桌子_元素编号1309262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8353475" y="2764727"/>
            <a:ext cx="3830320" cy="3830320"/>
          </a:xfrm>
          <a:prstGeom prst="rect">
            <a:avLst/>
          </a:prstGeom>
        </p:spPr>
      </p:pic>
      <p:pic>
        <p:nvPicPr>
          <p:cNvPr id="5" name="图片 4" descr="千库网_卡通慈祥妈妈做家务PNG素材_元素编号1202543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769620" y="839470"/>
            <a:ext cx="3453765" cy="34537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1000"/>
                                        <p:tgtEl>
                                          <p:spTgt spid="26"/>
                                        </p:tgtEl>
                                      </p:cBhvr>
                                    </p:animEffect>
                                    <p:anim calcmode="lin" valueType="num">
                                      <p:cBhvr>
                                        <p:cTn id="16" dur="1000" fill="hold"/>
                                        <p:tgtEl>
                                          <p:spTgt spid="26"/>
                                        </p:tgtEl>
                                        <p:attrNameLst>
                                          <p:attrName>ppt_x</p:attrName>
                                        </p:attrNameLst>
                                      </p:cBhvr>
                                      <p:tavLst>
                                        <p:tav tm="0">
                                          <p:val>
                                            <p:strVal val="#ppt_x"/>
                                          </p:val>
                                        </p:tav>
                                        <p:tav tm="100000">
                                          <p:val>
                                            <p:strVal val="#ppt_x"/>
                                          </p:val>
                                        </p:tav>
                                      </p:tavLst>
                                    </p:anim>
                                    <p:anim calcmode="lin" valueType="num">
                                      <p:cBhvr>
                                        <p:cTn id="1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56" presetClass="entr" presetSubtype="0" fill="hold" grpId="0" nodeType="clickEffect">
                                  <p:stCondLst>
                                    <p:cond delay="0"/>
                                  </p:stCondLst>
                                  <p:iterate type="lt">
                                    <p:tmPct val="10000"/>
                                  </p:iterate>
                                  <p:childTnLst>
                                    <p:set>
                                      <p:cBhvr>
                                        <p:cTn id="21" dur="1" fill="hold">
                                          <p:stCondLst>
                                            <p:cond delay="0"/>
                                          </p:stCondLst>
                                        </p:cTn>
                                        <p:tgtEl>
                                          <p:spTgt spid="9"/>
                                        </p:tgtEl>
                                        <p:attrNameLst>
                                          <p:attrName>style.visibility</p:attrName>
                                        </p:attrNameLst>
                                      </p:cBhvr>
                                      <p:to>
                                        <p:strVal val="visible"/>
                                      </p:to>
                                    </p:set>
                                    <p:anim by="(-#ppt_w*2)" calcmode="lin" valueType="num">
                                      <p:cBhvr rctx="PPT">
                                        <p:cTn id="22" dur="500" autoRev="1" fill="hold">
                                          <p:stCondLst>
                                            <p:cond delay="0"/>
                                          </p:stCondLst>
                                        </p:cTn>
                                        <p:tgtEl>
                                          <p:spTgt spid="9"/>
                                        </p:tgtEl>
                                        <p:attrNameLst>
                                          <p:attrName>ppt_w</p:attrName>
                                        </p:attrNameLst>
                                      </p:cBhvr>
                                    </p:anim>
                                    <p:anim by="(#ppt_w*0.50)" calcmode="lin" valueType="num">
                                      <p:cBhvr>
                                        <p:cTn id="23" dur="500" decel="50000" autoRev="1" fill="hold">
                                          <p:stCondLst>
                                            <p:cond delay="0"/>
                                          </p:stCondLst>
                                        </p:cTn>
                                        <p:tgtEl>
                                          <p:spTgt spid="9"/>
                                        </p:tgtEl>
                                        <p:attrNameLst>
                                          <p:attrName>ppt_x</p:attrName>
                                        </p:attrNameLst>
                                      </p:cBhvr>
                                    </p:anim>
                                    <p:anim from="(-#ppt_h/2)" to="(#ppt_y)" calcmode="lin" valueType="num">
                                      <p:cBhvr>
                                        <p:cTn id="24" dur="1000" fill="hold">
                                          <p:stCondLst>
                                            <p:cond delay="0"/>
                                          </p:stCondLst>
                                        </p:cTn>
                                        <p:tgtEl>
                                          <p:spTgt spid="9"/>
                                        </p:tgtEl>
                                        <p:attrNameLst>
                                          <p:attrName>ppt_y</p:attrName>
                                        </p:attrNameLst>
                                      </p:cBhvr>
                                    </p:anim>
                                    <p:animRot by="21600000">
                                      <p:cBhvr>
                                        <p:cTn id="25"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感</a:t>
            </a:r>
            <a:r>
              <a:rPr lang="en-US" altLang="zh-CN" sz="240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受</a:t>
            </a:r>
          </a:p>
        </p:txBody>
      </p:sp>
      <p:pic>
        <p:nvPicPr>
          <p:cNvPr id="4" name="图片 3"/>
          <p:cNvPicPr>
            <a:picLocks noChangeAspect="1"/>
          </p:cNvPicPr>
          <p:nvPr>
            <p:custDataLst>
              <p:tags r:id="rId1"/>
            </p:custDataLst>
          </p:nvPr>
        </p:nvPicPr>
        <p:blipFill>
          <a:blip r:embed="rId4"/>
          <a:stretch>
            <a:fillRect/>
          </a:stretch>
        </p:blipFill>
        <p:spPr>
          <a:xfrm flipH="1">
            <a:off x="196805" y="0"/>
            <a:ext cx="1284514" cy="1284514"/>
          </a:xfrm>
          <a:prstGeom prst="rect">
            <a:avLst/>
          </a:prstGeom>
        </p:spPr>
      </p:pic>
      <p:sp>
        <p:nvSpPr>
          <p:cNvPr id="7" name="文本框 6"/>
          <p:cNvSpPr txBox="1"/>
          <p:nvPr/>
        </p:nvSpPr>
        <p:spPr>
          <a:xfrm>
            <a:off x="6562090" y="1925320"/>
            <a:ext cx="4523105" cy="3446145"/>
          </a:xfrm>
          <a:prstGeom prst="rect">
            <a:avLst/>
          </a:prstGeom>
          <a:noFill/>
        </p:spPr>
        <p:txBody>
          <a:bodyPr wrap="square" rtlCol="0">
            <a:spAutoFit/>
          </a:bodyPr>
          <a:lstStyle/>
          <a:p>
            <a:pPr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同学们，读了这篇日记，你们有什么感受呢？你们能从主人公身上学到些什么呢？</a:t>
            </a:r>
          </a:p>
          <a:p>
            <a:pPr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   </a:t>
            </a:r>
          </a:p>
          <a:p>
            <a:pPr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也许我们生活中不会遇到这种情况，但是也还有很多农村的同学因为一些原因，爸爸妈妈不在身边，路途比我们遥远，生活比我们辛苦，学习比我们困难，但是从夏丛艳同学的日记里，我们可以感受到，他们没有自怨自艾，没有垂头丧气，他们积极乐观、发奋图强、骄傲自信，他们在坚持好好学习的同时，也努力照顾好自己的家人，更是尽力做好力所能及的家务活，我们生活在相对富裕的环境中，是不是更应该向他们学习这种为家人分担的精神呢？</a:t>
            </a:r>
          </a:p>
        </p:txBody>
      </p:sp>
      <p:sp>
        <p:nvSpPr>
          <p:cNvPr id="8" name="文本框 7"/>
          <p:cNvSpPr txBox="1"/>
          <p:nvPr/>
        </p:nvSpPr>
        <p:spPr>
          <a:xfrm>
            <a:off x="6607175" y="1344295"/>
            <a:ext cx="2565400" cy="398780"/>
          </a:xfrm>
          <a:prstGeom prst="rect">
            <a:avLst/>
          </a:prstGeom>
          <a:noFill/>
        </p:spPr>
        <p:txBody>
          <a:bodyPr wrap="square" rtlCol="0">
            <a:spAutoFit/>
          </a:bodyPr>
          <a:lstStyle/>
          <a:p>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思考和感受</a:t>
            </a:r>
          </a:p>
        </p:txBody>
      </p:sp>
      <p:pic>
        <p:nvPicPr>
          <p:cNvPr id="5" name="图片 4" descr="千库网_教育培训班里思考的小女孩_元素编号12299532"/>
          <p:cNvPicPr>
            <a:picLocks noChangeAspect="1"/>
          </p:cNvPicPr>
          <p:nvPr>
            <p:custDataLst>
              <p:tags r:id="rId2"/>
            </p:custDataLst>
          </p:nvPr>
        </p:nvPicPr>
        <p:blipFill>
          <a:blip r:embed="rId5" cstate="email">
            <a:extLst>
              <a:ext uri="{28A0092B-C50C-407E-A947-70E740481C1C}">
                <a14:useLocalDpi xmlns:a14="http://schemas.microsoft.com/office/drawing/2010/main"/>
              </a:ext>
            </a:extLst>
          </a:blip>
          <a:stretch>
            <a:fillRect/>
          </a:stretch>
        </p:blipFill>
        <p:spPr>
          <a:xfrm>
            <a:off x="1339850" y="709295"/>
            <a:ext cx="4023360" cy="50292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685" y="462280"/>
            <a:ext cx="3147695"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改正缺点</a:t>
            </a:r>
            <a:r>
              <a:rPr lang="en-US" altLang="zh-CN"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    </a:t>
            </a:r>
            <a:r>
              <a:rPr lang="zh-CN" altLang="en-US"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不找借口</a:t>
            </a:r>
          </a:p>
        </p:txBody>
      </p:sp>
      <p:pic>
        <p:nvPicPr>
          <p:cNvPr id="4" name="图片 3"/>
          <p:cNvPicPr>
            <a:picLocks noChangeAspect="1"/>
          </p:cNvPicPr>
          <p:nvPr/>
        </p:nvPicPr>
        <p:blipFill>
          <a:blip r:embed="rId2"/>
          <a:stretch>
            <a:fillRect/>
          </a:stretch>
        </p:blipFill>
        <p:spPr>
          <a:xfrm flipH="1">
            <a:off x="196805" y="0"/>
            <a:ext cx="1284514" cy="1284514"/>
          </a:xfrm>
          <a:prstGeom prst="rect">
            <a:avLst/>
          </a:prstGeom>
        </p:spPr>
      </p:pic>
      <p:sp>
        <p:nvSpPr>
          <p:cNvPr id="6" name="文本框 5"/>
          <p:cNvSpPr txBox="1"/>
          <p:nvPr/>
        </p:nvSpPr>
        <p:spPr>
          <a:xfrm>
            <a:off x="1170867" y="4031809"/>
            <a:ext cx="2942695" cy="2047875"/>
          </a:xfrm>
          <a:prstGeom prst="rect">
            <a:avLst/>
          </a:prstGeom>
          <a:noFill/>
        </p:spPr>
        <p:txBody>
          <a:bodyPr wrap="square" rtlCol="0">
            <a:spAutoFit/>
          </a:bodyPr>
          <a:lstStyle/>
          <a:p>
            <a:pPr algn="l"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1.</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妈妈，快帮我洗校服吧，下周一还要穿呢！</a:t>
            </a:r>
          </a:p>
          <a:p>
            <a:pPr algn="l"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2.</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妈妈，帮我叠被子吧，我急着要去上学！</a:t>
            </a:r>
          </a:p>
          <a:p>
            <a:pPr algn="l"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3.</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爸爸，快把桌子擦一擦，我要开始写作业了！</a:t>
            </a:r>
          </a:p>
          <a:p>
            <a:pPr algn="l"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4.</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妈妈帮我</a:t>
            </a: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爸爸帮我</a:t>
            </a: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a:t>
            </a:r>
          </a:p>
        </p:txBody>
      </p:sp>
      <p:sp>
        <p:nvSpPr>
          <p:cNvPr id="7" name="文本框 6"/>
          <p:cNvSpPr txBox="1"/>
          <p:nvPr/>
        </p:nvSpPr>
        <p:spPr>
          <a:xfrm>
            <a:off x="1838937" y="3664789"/>
            <a:ext cx="1606553" cy="398780"/>
          </a:xfrm>
          <a:prstGeom prst="rect">
            <a:avLst/>
          </a:prstGeom>
          <a:noFill/>
        </p:spPr>
        <p:txBody>
          <a:bodyPr wrap="square" rtlCol="0">
            <a:spAutoFit/>
          </a:bodyPr>
          <a:lstStyle/>
          <a:p>
            <a:pPr algn="ct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缺</a:t>
            </a:r>
            <a:r>
              <a:rPr lang="en-US" altLang="zh-CN" sz="2000" spc="60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点</a:t>
            </a:r>
          </a:p>
        </p:txBody>
      </p:sp>
      <p:sp>
        <p:nvSpPr>
          <p:cNvPr id="8" name="文本框 7"/>
          <p:cNvSpPr txBox="1"/>
          <p:nvPr/>
        </p:nvSpPr>
        <p:spPr>
          <a:xfrm>
            <a:off x="4588863" y="2385041"/>
            <a:ext cx="2942695" cy="2327910"/>
          </a:xfrm>
          <a:prstGeom prst="rect">
            <a:avLst/>
          </a:prstGeom>
          <a:noFill/>
        </p:spPr>
        <p:txBody>
          <a:bodyPr wrap="square" rtlCol="0">
            <a:spAutoFit/>
          </a:bodyPr>
          <a:lstStyle/>
          <a:p>
            <a:pPr algn="l"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同学们，这些缺点和借口你们有没有觉得很熟悉啊</a:t>
            </a: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有没有想到自己身上的坏习惯呢？我们是应该改正他们，纠正错误，还是应该继续让这些讨人厌的缺点和借口成为我们的标签呢？</a:t>
            </a:r>
          </a:p>
          <a:p>
            <a:pPr algn="l" defTabSz="963930">
              <a:lnSpc>
                <a:spcPct val="130000"/>
              </a:lnSpc>
            </a:pPr>
            <a:endPar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endParaRPr>
          </a:p>
          <a:p>
            <a:pPr algn="l"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我们来讨论一下吧！</a:t>
            </a:r>
          </a:p>
        </p:txBody>
      </p:sp>
      <p:sp>
        <p:nvSpPr>
          <p:cNvPr id="9" name="文本框 8"/>
          <p:cNvSpPr txBox="1"/>
          <p:nvPr/>
        </p:nvSpPr>
        <p:spPr>
          <a:xfrm>
            <a:off x="5256933" y="2018022"/>
            <a:ext cx="1606553" cy="398780"/>
          </a:xfrm>
          <a:prstGeom prst="rect">
            <a:avLst/>
          </a:prstGeom>
          <a:noFill/>
        </p:spPr>
        <p:txBody>
          <a:bodyPr wrap="square" rtlCol="0">
            <a:spAutoFit/>
          </a:bodyPr>
          <a:lstStyle/>
          <a:p>
            <a:pPr algn="ct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讨</a:t>
            </a:r>
            <a:r>
              <a:rPr lang="en-US" altLang="zh-CN" sz="2000" spc="60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论</a:t>
            </a:r>
          </a:p>
        </p:txBody>
      </p:sp>
      <p:sp>
        <p:nvSpPr>
          <p:cNvPr id="10" name="文本框 9"/>
          <p:cNvSpPr txBox="1"/>
          <p:nvPr/>
        </p:nvSpPr>
        <p:spPr>
          <a:xfrm>
            <a:off x="8063294" y="4031386"/>
            <a:ext cx="2942695" cy="2047875"/>
          </a:xfrm>
          <a:prstGeom prst="rect">
            <a:avLst/>
          </a:prstGeom>
          <a:noFill/>
        </p:spPr>
        <p:txBody>
          <a:bodyPr wrap="square" rtlCol="0">
            <a:spAutoFit/>
          </a:bodyPr>
          <a:lstStyle/>
          <a:p>
            <a:pPr algn="l"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1.</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每天回家都要看书，写作业，没时间做家务。</a:t>
            </a:r>
          </a:p>
          <a:p>
            <a:pPr algn="l"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2.</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我家里都是爸爸妈妈和钟点工阿姨做家务，根本不需要我做。</a:t>
            </a:r>
          </a:p>
          <a:p>
            <a:pPr algn="l"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3.</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天天干活，太累了！</a:t>
            </a:r>
          </a:p>
          <a:p>
            <a:pPr algn="l" defTabSz="963930">
              <a:lnSpc>
                <a:spcPct val="130000"/>
              </a:lnSpc>
            </a:pP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4.</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我还要玩儿手机平板呢，做家务浪费时间啊！</a:t>
            </a:r>
          </a:p>
        </p:txBody>
      </p:sp>
      <p:sp>
        <p:nvSpPr>
          <p:cNvPr id="11" name="文本框 10"/>
          <p:cNvSpPr txBox="1"/>
          <p:nvPr/>
        </p:nvSpPr>
        <p:spPr>
          <a:xfrm>
            <a:off x="8731364" y="3664367"/>
            <a:ext cx="1606553" cy="398780"/>
          </a:xfrm>
          <a:prstGeom prst="rect">
            <a:avLst/>
          </a:prstGeom>
          <a:noFill/>
        </p:spPr>
        <p:txBody>
          <a:bodyPr wrap="square" rtlCol="0">
            <a:spAutoFit/>
          </a:bodyPr>
          <a:lstStyle/>
          <a:p>
            <a:pPr algn="ct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借</a:t>
            </a:r>
            <a:r>
              <a:rPr lang="en-US" altLang="zh-CN" sz="2000" spc="60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口</a:t>
            </a:r>
          </a:p>
        </p:txBody>
      </p:sp>
      <p:pic>
        <p:nvPicPr>
          <p:cNvPr id="14" name="图片 13" descr="千库网_父女做家务素材_元素编号1228532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22400" y="462280"/>
            <a:ext cx="2686050" cy="3357880"/>
          </a:xfrm>
          <a:prstGeom prst="rect">
            <a:avLst/>
          </a:prstGeom>
        </p:spPr>
      </p:pic>
      <p:pic>
        <p:nvPicPr>
          <p:cNvPr id="15" name="图片 14" descr="千库网_做家务打扫家庭的妇女_元素编号1222997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117840" y="801370"/>
            <a:ext cx="2833370" cy="283337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arn(inVertical)">
                                      <p:cBhvr>
                                        <p:cTn id="21" dur="500"/>
                                        <p:tgtEl>
                                          <p:spTgt spid="8"/>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arn(inVertical)">
                                      <p:cBhvr>
                                        <p:cTn id="24" dur="500"/>
                                        <p:tgtEl>
                                          <p:spTgt spid="1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8AC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7" name="矩形 6"/>
          <p:cNvSpPr/>
          <p:nvPr/>
        </p:nvSpPr>
        <p:spPr>
          <a:xfrm>
            <a:off x="0" y="5486401"/>
            <a:ext cx="12192000" cy="1371600"/>
          </a:xfrm>
          <a:prstGeom prst="rect">
            <a:avLst/>
          </a:prstGeom>
          <a:solidFill>
            <a:srgbClr val="F9B7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8" name="矩形 7"/>
          <p:cNvSpPr/>
          <p:nvPr/>
        </p:nvSpPr>
        <p:spPr>
          <a:xfrm>
            <a:off x="0" y="5756957"/>
            <a:ext cx="12192000" cy="1122814"/>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pic>
        <p:nvPicPr>
          <p:cNvPr id="20" name="图片 19"/>
          <p:cNvPicPr>
            <a:picLocks noChangeAspect="1"/>
          </p:cNvPicPr>
          <p:nvPr/>
        </p:nvPicPr>
        <p:blipFill>
          <a:blip r:embed="rId3"/>
          <a:stretch>
            <a:fillRect/>
          </a:stretch>
        </p:blipFill>
        <p:spPr>
          <a:xfrm>
            <a:off x="8447314" y="5699"/>
            <a:ext cx="3736481" cy="2519122"/>
          </a:xfrm>
          <a:prstGeom prst="rect">
            <a:avLst/>
          </a:prstGeom>
        </p:spPr>
      </p:pic>
      <p:pic>
        <p:nvPicPr>
          <p:cNvPr id="21" name="图片 20"/>
          <p:cNvPicPr>
            <a:picLocks noChangeAspect="1"/>
          </p:cNvPicPr>
          <p:nvPr/>
        </p:nvPicPr>
        <p:blipFill>
          <a:blip r:embed="rId4"/>
          <a:stretch>
            <a:fillRect/>
          </a:stretch>
        </p:blipFill>
        <p:spPr>
          <a:xfrm rot="10800000">
            <a:off x="-8205" y="7739"/>
            <a:ext cx="2047442" cy="2623456"/>
          </a:xfrm>
          <a:prstGeom prst="rect">
            <a:avLst/>
          </a:prstGeom>
        </p:spPr>
      </p:pic>
      <p:pic>
        <p:nvPicPr>
          <p:cNvPr id="17" name="图片 16"/>
          <p:cNvPicPr>
            <a:picLocks noChangeAspect="1"/>
          </p:cNvPicPr>
          <p:nvPr/>
        </p:nvPicPr>
        <p:blipFill>
          <a:blip r:embed="rId5"/>
          <a:stretch>
            <a:fillRect/>
          </a:stretch>
        </p:blipFill>
        <p:spPr>
          <a:xfrm>
            <a:off x="0" y="0"/>
            <a:ext cx="2481943" cy="1577978"/>
          </a:xfrm>
          <a:prstGeom prst="rect">
            <a:avLst/>
          </a:prstGeom>
        </p:spPr>
      </p:pic>
      <p:sp>
        <p:nvSpPr>
          <p:cNvPr id="14" name="TextBox 48"/>
          <p:cNvSpPr txBox="1"/>
          <p:nvPr/>
        </p:nvSpPr>
        <p:spPr>
          <a:xfrm>
            <a:off x="4185864" y="2400761"/>
            <a:ext cx="7010400" cy="984885"/>
          </a:xfrm>
          <a:prstGeom prst="rect">
            <a:avLst/>
          </a:prstGeom>
          <a:noFill/>
        </p:spPr>
        <p:txBody>
          <a:bodyPr wrap="square" lIns="0" tIns="0" rIns="0" bIns="0" rtlCol="0">
            <a:spAutoFit/>
          </a:bodyPr>
          <a:lstStyle/>
          <a:p>
            <a:pPr defTabSz="914400"/>
            <a:r>
              <a:rPr lang="zh-CN" altLang="en-US"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不让做</a:t>
            </a:r>
            <a:r>
              <a:rPr lang="en-US" altLang="zh-CN"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    </a:t>
            </a:r>
            <a:r>
              <a:rPr lang="zh-CN" altLang="en-US"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怎么办</a:t>
            </a:r>
          </a:p>
        </p:txBody>
      </p:sp>
      <p:sp>
        <p:nvSpPr>
          <p:cNvPr id="15" name="TextBox 48"/>
          <p:cNvSpPr txBox="1"/>
          <p:nvPr/>
        </p:nvSpPr>
        <p:spPr>
          <a:xfrm>
            <a:off x="4201073" y="1384762"/>
            <a:ext cx="3556000" cy="902876"/>
          </a:xfrm>
          <a:prstGeom prst="rect">
            <a:avLst/>
          </a:prstGeom>
          <a:noFill/>
        </p:spPr>
        <p:txBody>
          <a:bodyPr wrap="square" lIns="0" tIns="0" rIns="0" bIns="0" rtlCol="0">
            <a:spAutoFit/>
          </a:bodyPr>
          <a:lstStyle/>
          <a:p>
            <a:pPr defTabSz="914400"/>
            <a:r>
              <a:rPr lang="zh-CN" altLang="en-US" sz="5865" spc="80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第三部分</a:t>
            </a:r>
          </a:p>
        </p:txBody>
      </p:sp>
      <p:sp>
        <p:nvSpPr>
          <p:cNvPr id="16" name="矩形 15"/>
          <p:cNvSpPr/>
          <p:nvPr/>
        </p:nvSpPr>
        <p:spPr>
          <a:xfrm>
            <a:off x="4084264" y="3512408"/>
            <a:ext cx="6807200" cy="583565"/>
          </a:xfrm>
          <a:prstGeom prst="rect">
            <a:avLst/>
          </a:prstGeom>
        </p:spPr>
        <p:txBody>
          <a:bodyPr wrap="square">
            <a:spAutoFit/>
          </a:bodyPr>
          <a:lstStyle/>
          <a:p>
            <a:r>
              <a:rPr lang="zh-CN" altLang="en-US" sz="1600">
                <a:solidFill>
                  <a:schemeClr val="bg1"/>
                </a:solidFill>
                <a:latin typeface="微软雅黑" panose="020B0503020204020204" charset="-122"/>
                <a:ea typeface="微软雅黑" panose="020B0503020204020204" charset="-122"/>
              </a:rPr>
              <a:t>有时候并不是自己不愿意做家务。而是大人不让我们做。他们总是担心这个，担心那个</a:t>
            </a:r>
            <a:endParaRPr lang="en-US" altLang="zh-CN" sz="1600">
              <a:solidFill>
                <a:schemeClr val="bg1"/>
              </a:solidFill>
              <a:latin typeface="微软雅黑" panose="020B0503020204020204" charset="-122"/>
              <a:ea typeface="微软雅黑" panose="020B0503020204020204" charset="-122"/>
            </a:endParaRPr>
          </a:p>
        </p:txBody>
      </p:sp>
      <p:pic>
        <p:nvPicPr>
          <p:cNvPr id="18" name="图片 17"/>
          <p:cNvPicPr>
            <a:picLocks noChangeAspect="1"/>
          </p:cNvPicPr>
          <p:nvPr/>
        </p:nvPicPr>
        <p:blipFill>
          <a:blip r:embed="rId6"/>
          <a:stretch>
            <a:fillRect/>
          </a:stretch>
        </p:blipFill>
        <p:spPr>
          <a:xfrm>
            <a:off x="572501" y="3007042"/>
            <a:ext cx="3628572" cy="3530502"/>
          </a:xfrm>
          <a:prstGeom prst="rect">
            <a:avLst/>
          </a:prstGeom>
        </p:spPr>
      </p:pic>
      <p:pic>
        <p:nvPicPr>
          <p:cNvPr id="24" name="图片 23"/>
          <p:cNvPicPr>
            <a:picLocks noChangeAspect="1"/>
          </p:cNvPicPr>
          <p:nvPr/>
        </p:nvPicPr>
        <p:blipFill>
          <a:blip r:embed="rId7"/>
          <a:stretch>
            <a:fillRect/>
          </a:stretch>
        </p:blipFill>
        <p:spPr>
          <a:xfrm flipH="1">
            <a:off x="1217575" y="906407"/>
            <a:ext cx="2338425" cy="2338425"/>
          </a:xfrm>
          <a:prstGeom prst="rect">
            <a:avLst/>
          </a:prstGeom>
        </p:spPr>
      </p:pic>
      <p:pic>
        <p:nvPicPr>
          <p:cNvPr id="25" name="图片 24"/>
          <p:cNvPicPr>
            <a:picLocks noChangeAspect="1"/>
          </p:cNvPicPr>
          <p:nvPr/>
        </p:nvPicPr>
        <p:blipFill>
          <a:blip r:embed="rId8"/>
          <a:stretch>
            <a:fillRect/>
          </a:stretch>
        </p:blipFill>
        <p:spPr>
          <a:xfrm>
            <a:off x="7898583" y="3685106"/>
            <a:ext cx="3940385" cy="29001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2" presetClass="entr" presetSubtype="8"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0-#ppt_w/2"/>
                                          </p:val>
                                        </p:tav>
                                        <p:tav tm="100000">
                                          <p:val>
                                            <p:strVal val="#ppt_x"/>
                                          </p:val>
                                        </p:tav>
                                      </p:tavLst>
                                    </p:anim>
                                    <p:anim calcmode="lin" valueType="num">
                                      <p:cBhvr additive="base">
                                        <p:cTn id="1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大人们的担忧</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96805" y="0"/>
            <a:ext cx="1284514" cy="1284514"/>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89231" y="1656245"/>
            <a:ext cx="3826148" cy="3826148"/>
          </a:xfrm>
          <a:prstGeom prst="rect">
            <a:avLst/>
          </a:prstGeom>
        </p:spPr>
      </p:pic>
      <p:sp>
        <p:nvSpPr>
          <p:cNvPr id="6" name="文本框 5"/>
          <p:cNvSpPr txBox="1"/>
          <p:nvPr/>
        </p:nvSpPr>
        <p:spPr>
          <a:xfrm>
            <a:off x="839062" y="2144301"/>
            <a:ext cx="3513087" cy="810260"/>
          </a:xfrm>
          <a:prstGeom prst="rect">
            <a:avLst/>
          </a:prstGeom>
          <a:noFill/>
        </p:spPr>
        <p:txBody>
          <a:bodyPr wrap="square" rtlCol="0">
            <a:spAutoFit/>
          </a:bodyPr>
          <a:lstStyle/>
          <a:p>
            <a:pPr defTabSz="963930">
              <a:lnSpc>
                <a:spcPct val="130000"/>
              </a:lnSpc>
            </a:pP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奶奶说：</a:t>
            </a:r>
          </a:p>
          <a:p>
            <a:pPr defTabSz="963930">
              <a:lnSpc>
                <a:spcPct val="130000"/>
              </a:lnSpc>
            </a:pP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小乖乖，快别做了，别累着！</a:t>
            </a:r>
          </a:p>
        </p:txBody>
      </p:sp>
      <p:sp>
        <p:nvSpPr>
          <p:cNvPr id="8" name="文本框 7"/>
          <p:cNvSpPr txBox="1"/>
          <p:nvPr/>
        </p:nvSpPr>
        <p:spPr>
          <a:xfrm>
            <a:off x="838901" y="3921666"/>
            <a:ext cx="3513087" cy="1170305"/>
          </a:xfrm>
          <a:prstGeom prst="rect">
            <a:avLst/>
          </a:prstGeom>
          <a:noFill/>
        </p:spPr>
        <p:txBody>
          <a:bodyPr wrap="square" rtlCol="0">
            <a:spAutoFit/>
          </a:bodyPr>
          <a:lstStyle/>
          <a:p>
            <a:pPr defTabSz="963930">
              <a:lnSpc>
                <a:spcPct val="130000"/>
              </a:lnSpc>
            </a:pP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妈妈说：</a:t>
            </a:r>
          </a:p>
          <a:p>
            <a:pPr defTabSz="963930">
              <a:lnSpc>
                <a:spcPct val="130000"/>
              </a:lnSpc>
            </a:pP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家里的事不用你操心，专心学习，提高成绩最重要！</a:t>
            </a:r>
          </a:p>
        </p:txBody>
      </p:sp>
      <p:sp>
        <p:nvSpPr>
          <p:cNvPr id="10" name="文本框 9"/>
          <p:cNvSpPr txBox="1"/>
          <p:nvPr/>
        </p:nvSpPr>
        <p:spPr>
          <a:xfrm>
            <a:off x="7697062" y="2144301"/>
            <a:ext cx="3530095" cy="1170305"/>
          </a:xfrm>
          <a:prstGeom prst="rect">
            <a:avLst/>
          </a:prstGeom>
          <a:noFill/>
        </p:spPr>
        <p:txBody>
          <a:bodyPr wrap="square" rtlCol="0">
            <a:spAutoFit/>
          </a:bodyPr>
          <a:lstStyle/>
          <a:p>
            <a:pPr algn="l" defTabSz="963930">
              <a:lnSpc>
                <a:spcPct val="130000"/>
              </a:lnSpc>
            </a:pPr>
            <a:r>
              <a:rPr lang="zh-CN" altLang="en-US">
                <a:solidFill>
                  <a:schemeClr val="tx1">
                    <a:lumMod val="75000"/>
                    <a:lumOff val="25000"/>
                  </a:schemeClr>
                </a:solidFill>
                <a:latin typeface="微软雅黑" panose="020B0503020204020204" charset="-122"/>
                <a:ea typeface="微软雅黑" panose="020B0503020204020204" charset="-122"/>
                <a:cs typeface="+mn-ea"/>
                <a:sym typeface="+mn-lt"/>
              </a:rPr>
              <a:t>爷爷说：</a:t>
            </a:r>
          </a:p>
          <a:p>
            <a:pPr algn="l" defTabSz="963930">
              <a:lnSpc>
                <a:spcPct val="130000"/>
              </a:lnSpc>
            </a:pPr>
            <a:r>
              <a:rPr lang="zh-CN" altLang="en-US">
                <a:solidFill>
                  <a:schemeClr val="tx1">
                    <a:lumMod val="75000"/>
                    <a:lumOff val="25000"/>
                  </a:schemeClr>
                </a:solidFill>
                <a:latin typeface="微软雅黑" panose="020B0503020204020204" charset="-122"/>
                <a:ea typeface="微软雅黑" panose="020B0503020204020204" charset="-122"/>
                <a:cs typeface="+mn-ea"/>
                <a:sym typeface="+mn-lt"/>
              </a:rPr>
              <a:t>现在你还小，以后长大了再慢慢学。</a:t>
            </a:r>
          </a:p>
        </p:txBody>
      </p:sp>
      <p:sp>
        <p:nvSpPr>
          <p:cNvPr id="12" name="文本框 11"/>
          <p:cNvSpPr txBox="1"/>
          <p:nvPr/>
        </p:nvSpPr>
        <p:spPr>
          <a:xfrm>
            <a:off x="7733731" y="3990299"/>
            <a:ext cx="3530095" cy="1170305"/>
          </a:xfrm>
          <a:prstGeom prst="rect">
            <a:avLst/>
          </a:prstGeom>
          <a:noFill/>
        </p:spPr>
        <p:txBody>
          <a:bodyPr wrap="square" rtlCol="0">
            <a:spAutoFit/>
          </a:bodyPr>
          <a:lstStyle/>
          <a:p>
            <a:pPr algn="l" defTabSz="963930">
              <a:lnSpc>
                <a:spcPct val="130000"/>
              </a:lnSpc>
            </a:pPr>
            <a:r>
              <a:rPr lang="zh-CN" altLang="en-US">
                <a:solidFill>
                  <a:schemeClr val="tx1">
                    <a:lumMod val="75000"/>
                    <a:lumOff val="25000"/>
                  </a:schemeClr>
                </a:solidFill>
                <a:latin typeface="微软雅黑" panose="020B0503020204020204" charset="-122"/>
                <a:ea typeface="微软雅黑" panose="020B0503020204020204" charset="-122"/>
                <a:cs typeface="+mn-ea"/>
                <a:sym typeface="+mn-lt"/>
              </a:rPr>
              <a:t>爸爸说：</a:t>
            </a:r>
          </a:p>
          <a:p>
            <a:pPr algn="l" defTabSz="963930">
              <a:lnSpc>
                <a:spcPct val="130000"/>
              </a:lnSpc>
            </a:pPr>
            <a:r>
              <a:rPr lang="zh-CN" altLang="en-US">
                <a:solidFill>
                  <a:schemeClr val="tx1">
                    <a:lumMod val="75000"/>
                    <a:lumOff val="25000"/>
                  </a:schemeClr>
                </a:solidFill>
                <a:latin typeface="微软雅黑" panose="020B0503020204020204" charset="-122"/>
                <a:ea typeface="微软雅黑" panose="020B0503020204020204" charset="-122"/>
                <a:cs typeface="+mn-ea"/>
                <a:sym typeface="+mn-lt"/>
              </a:rPr>
              <a:t>去去去，到一边玩儿去，你来只会帮倒忙，添麻烦！</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animEffect transition="in" filter="fade">
                                      <p:cBhvr>
                                        <p:cTn id="25" dur="500"/>
                                        <p:tgtEl>
                                          <p:spTgt spid="10"/>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说服大人</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96805" y="0"/>
            <a:ext cx="1284514" cy="1284514"/>
          </a:xfrm>
          <a:prstGeom prst="rect">
            <a:avLst/>
          </a:prstGeom>
        </p:spPr>
      </p:pic>
      <p:sp>
        <p:nvSpPr>
          <p:cNvPr id="5" name="文本框 4"/>
          <p:cNvSpPr txBox="1"/>
          <p:nvPr/>
        </p:nvSpPr>
        <p:spPr>
          <a:xfrm>
            <a:off x="6206490" y="2205355"/>
            <a:ext cx="5242560" cy="929640"/>
          </a:xfrm>
          <a:prstGeom prst="rect">
            <a:avLst/>
          </a:prstGeom>
          <a:noFill/>
        </p:spPr>
        <p:txBody>
          <a:bodyPr wrap="square" rtlCol="0">
            <a:spAutoFit/>
          </a:bodyPr>
          <a:lstStyle/>
          <a:p>
            <a:pPr defTabSz="963930">
              <a:lnSpc>
                <a:spcPct val="130000"/>
              </a:lnSpc>
            </a:pP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告诉大人们《一屋不扫，何以扫天下》的故事，它可以帮助你充实说服大人的理由，这个故事告诉我们，自己的小屋自己都打扫不干净，还怎么去做好其他的事情呢？！</a:t>
            </a:r>
          </a:p>
        </p:txBody>
      </p:sp>
      <p:sp>
        <p:nvSpPr>
          <p:cNvPr id="6" name="文本框 5"/>
          <p:cNvSpPr txBox="1"/>
          <p:nvPr/>
        </p:nvSpPr>
        <p:spPr>
          <a:xfrm>
            <a:off x="6248929" y="1889752"/>
            <a:ext cx="1606553" cy="398780"/>
          </a:xfrm>
          <a:prstGeom prst="rect">
            <a:avLst/>
          </a:prstGeom>
          <a:noFill/>
        </p:spPr>
        <p:txBody>
          <a:bodyPr wrap="square" rtlCol="0">
            <a:spAutoFit/>
          </a:bodyPr>
          <a:lstStyle/>
          <a:p>
            <a:r>
              <a:rPr lang="zh-CN" altLang="en-US" sz="2000" spc="600" dirty="0">
                <a:solidFill>
                  <a:schemeClr val="tx1">
                    <a:lumMod val="75000"/>
                    <a:lumOff val="25000"/>
                  </a:schemeClr>
                </a:solidFill>
                <a:latin typeface="微软雅黑" panose="020B0503020204020204" charset="-122"/>
                <a:ea typeface="微软雅黑" panose="020B0503020204020204" charset="-122"/>
                <a:cs typeface="+mn-ea"/>
                <a:sym typeface="+mn-lt"/>
              </a:rPr>
              <a:t>讲道理</a:t>
            </a: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54794" y="1466199"/>
            <a:ext cx="4521728" cy="4521728"/>
          </a:xfrm>
          <a:prstGeom prst="rect">
            <a:avLst/>
          </a:prstGeom>
        </p:spPr>
      </p:pic>
      <p:sp>
        <p:nvSpPr>
          <p:cNvPr id="8" name="文本框 7"/>
          <p:cNvSpPr txBox="1"/>
          <p:nvPr/>
        </p:nvSpPr>
        <p:spPr>
          <a:xfrm>
            <a:off x="6197600" y="3558540"/>
            <a:ext cx="5251450" cy="929640"/>
          </a:xfrm>
          <a:prstGeom prst="rect">
            <a:avLst/>
          </a:prstGeom>
          <a:noFill/>
        </p:spPr>
        <p:txBody>
          <a:bodyPr wrap="square" rtlCol="0">
            <a:spAutoFit/>
          </a:bodyPr>
          <a:lstStyle/>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听说过</a:t>
            </a: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万事从来贵有恒</a:t>
            </a:r>
            <a:r>
              <a:rPr lang="en-US" altLang="zh-CN" sz="140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这句话吗？它的意思就是告诉我们做什么事都要持之以恒，坚持就是胜利，所以我们如果能长时间坚持做好家务，这份恒心一定能打动大人的！</a:t>
            </a:r>
          </a:p>
        </p:txBody>
      </p:sp>
      <p:sp>
        <p:nvSpPr>
          <p:cNvPr id="9" name="文本框 8"/>
          <p:cNvSpPr txBox="1"/>
          <p:nvPr/>
        </p:nvSpPr>
        <p:spPr>
          <a:xfrm>
            <a:off x="6240198" y="3243188"/>
            <a:ext cx="1606553" cy="398780"/>
          </a:xfrm>
          <a:prstGeom prst="rect">
            <a:avLst/>
          </a:prstGeom>
          <a:noFill/>
        </p:spPr>
        <p:txBody>
          <a:bodyPr wrap="square" rtlCol="0">
            <a:spAutoFit/>
          </a:bodyPr>
          <a:lstStyle/>
          <a:p>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有恒心</a:t>
            </a:r>
          </a:p>
        </p:txBody>
      </p:sp>
      <p:sp>
        <p:nvSpPr>
          <p:cNvPr id="10" name="文本框 9"/>
          <p:cNvSpPr txBox="1"/>
          <p:nvPr/>
        </p:nvSpPr>
        <p:spPr>
          <a:xfrm>
            <a:off x="6206490" y="5082540"/>
            <a:ext cx="5242560" cy="650240"/>
          </a:xfrm>
          <a:prstGeom prst="rect">
            <a:avLst/>
          </a:prstGeom>
          <a:noFill/>
        </p:spPr>
        <p:txBody>
          <a:bodyPr wrap="square" rtlCol="0">
            <a:spAutoFit/>
          </a:bodyPr>
          <a:lstStyle/>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选做家务要量力而行，先从自己力所能及的事情开始，用实际行动证明自己能胜任这件事，就可以打消大人的顾虑啦！</a:t>
            </a:r>
          </a:p>
        </p:txBody>
      </p:sp>
      <p:sp>
        <p:nvSpPr>
          <p:cNvPr id="11" name="文本框 10"/>
          <p:cNvSpPr txBox="1"/>
          <p:nvPr/>
        </p:nvSpPr>
        <p:spPr>
          <a:xfrm>
            <a:off x="6248929" y="4767188"/>
            <a:ext cx="1606553" cy="398780"/>
          </a:xfrm>
          <a:prstGeom prst="rect">
            <a:avLst/>
          </a:prstGeom>
          <a:noFill/>
        </p:spPr>
        <p:txBody>
          <a:bodyPr wrap="square" rtlCol="0">
            <a:spAutoFit/>
          </a:bodyPr>
          <a:lstStyle/>
          <a:p>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会巧思</a:t>
            </a:r>
          </a:p>
        </p:txBody>
      </p:sp>
      <p:sp>
        <p:nvSpPr>
          <p:cNvPr id="12" name="文本框 11"/>
          <p:cNvSpPr txBox="1"/>
          <p:nvPr/>
        </p:nvSpPr>
        <p:spPr>
          <a:xfrm>
            <a:off x="4693285" y="922655"/>
            <a:ext cx="5805170" cy="645160"/>
          </a:xfrm>
          <a:prstGeom prst="rect">
            <a:avLst/>
          </a:prstGeom>
          <a:noFill/>
        </p:spPr>
        <p:txBody>
          <a:bodyPr wrap="square" rtlCol="0">
            <a:spAutoFit/>
          </a:bodyPr>
          <a:lstStyle/>
          <a:p>
            <a:r>
              <a:rPr lang="zh-CN" altLang="en-US" spc="600" dirty="0">
                <a:solidFill>
                  <a:schemeClr val="tx1">
                    <a:lumMod val="75000"/>
                    <a:lumOff val="25000"/>
                  </a:schemeClr>
                </a:solidFill>
                <a:latin typeface="微软雅黑" panose="020B0503020204020204" charset="-122"/>
                <a:ea typeface="微软雅黑" panose="020B0503020204020204" charset="-122"/>
                <a:cs typeface="+mn-ea"/>
                <a:sym typeface="+mn-lt"/>
              </a:rPr>
              <a:t>要说服大人放心让我们做家务，不是件简单的事，那是需要智慧的！</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500"/>
                                        <p:tgtEl>
                                          <p:spTgt spid="5"/>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left)">
                                      <p:cBhvr>
                                        <p:cTn id="25" dur="500"/>
                                        <p:tgtEl>
                                          <p:spTgt spid="10"/>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8AC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7" name="矩形 6"/>
          <p:cNvSpPr/>
          <p:nvPr/>
        </p:nvSpPr>
        <p:spPr>
          <a:xfrm>
            <a:off x="0" y="5486401"/>
            <a:ext cx="12192000" cy="1371600"/>
          </a:xfrm>
          <a:prstGeom prst="rect">
            <a:avLst/>
          </a:prstGeom>
          <a:solidFill>
            <a:srgbClr val="F9B7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8" name="矩形 7"/>
          <p:cNvSpPr/>
          <p:nvPr/>
        </p:nvSpPr>
        <p:spPr>
          <a:xfrm>
            <a:off x="0" y="5756957"/>
            <a:ext cx="12192000" cy="1122814"/>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pic>
        <p:nvPicPr>
          <p:cNvPr id="20" name="图片 19"/>
          <p:cNvPicPr>
            <a:picLocks noChangeAspect="1"/>
          </p:cNvPicPr>
          <p:nvPr/>
        </p:nvPicPr>
        <p:blipFill>
          <a:blip r:embed="rId3"/>
          <a:stretch>
            <a:fillRect/>
          </a:stretch>
        </p:blipFill>
        <p:spPr>
          <a:xfrm>
            <a:off x="8447314" y="5699"/>
            <a:ext cx="3736481" cy="2519122"/>
          </a:xfrm>
          <a:prstGeom prst="rect">
            <a:avLst/>
          </a:prstGeom>
        </p:spPr>
      </p:pic>
      <p:pic>
        <p:nvPicPr>
          <p:cNvPr id="21" name="图片 20"/>
          <p:cNvPicPr>
            <a:picLocks noChangeAspect="1"/>
          </p:cNvPicPr>
          <p:nvPr/>
        </p:nvPicPr>
        <p:blipFill>
          <a:blip r:embed="rId4"/>
          <a:stretch>
            <a:fillRect/>
          </a:stretch>
        </p:blipFill>
        <p:spPr>
          <a:xfrm rot="10800000">
            <a:off x="-8205" y="7739"/>
            <a:ext cx="2047442" cy="2623456"/>
          </a:xfrm>
          <a:prstGeom prst="rect">
            <a:avLst/>
          </a:prstGeom>
        </p:spPr>
      </p:pic>
      <p:pic>
        <p:nvPicPr>
          <p:cNvPr id="17" name="图片 16"/>
          <p:cNvPicPr>
            <a:picLocks noChangeAspect="1"/>
          </p:cNvPicPr>
          <p:nvPr/>
        </p:nvPicPr>
        <p:blipFill>
          <a:blip r:embed="rId5"/>
          <a:stretch>
            <a:fillRect/>
          </a:stretch>
        </p:blipFill>
        <p:spPr>
          <a:xfrm>
            <a:off x="0" y="0"/>
            <a:ext cx="2481943" cy="1577978"/>
          </a:xfrm>
          <a:prstGeom prst="rect">
            <a:avLst/>
          </a:prstGeom>
        </p:spPr>
      </p:pic>
      <p:sp>
        <p:nvSpPr>
          <p:cNvPr id="14" name="TextBox 48"/>
          <p:cNvSpPr txBox="1"/>
          <p:nvPr/>
        </p:nvSpPr>
        <p:spPr>
          <a:xfrm>
            <a:off x="4185864" y="2400761"/>
            <a:ext cx="7010400" cy="984885"/>
          </a:xfrm>
          <a:prstGeom prst="rect">
            <a:avLst/>
          </a:prstGeom>
          <a:noFill/>
        </p:spPr>
        <p:txBody>
          <a:bodyPr wrap="square" lIns="0" tIns="0" rIns="0" bIns="0" rtlCol="0">
            <a:spAutoFit/>
          </a:bodyPr>
          <a:lstStyle/>
          <a:p>
            <a:pPr defTabSz="914400"/>
            <a:r>
              <a:rPr lang="zh-CN" altLang="en-US"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与家务活</a:t>
            </a:r>
            <a:r>
              <a:rPr lang="en-US" altLang="zh-CN"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a:t>
            </a:r>
            <a:r>
              <a:rPr lang="zh-CN" altLang="en-US"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签约</a:t>
            </a:r>
            <a:r>
              <a:rPr lang="en-US" altLang="zh-CN"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a:t>
            </a:r>
            <a:endParaRPr lang="zh-CN" altLang="en-US"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endParaRPr>
          </a:p>
        </p:txBody>
      </p:sp>
      <p:sp>
        <p:nvSpPr>
          <p:cNvPr id="15" name="TextBox 48"/>
          <p:cNvSpPr txBox="1"/>
          <p:nvPr/>
        </p:nvSpPr>
        <p:spPr>
          <a:xfrm>
            <a:off x="4201073" y="1384762"/>
            <a:ext cx="3556000" cy="902876"/>
          </a:xfrm>
          <a:prstGeom prst="rect">
            <a:avLst/>
          </a:prstGeom>
          <a:noFill/>
        </p:spPr>
        <p:txBody>
          <a:bodyPr wrap="square" lIns="0" tIns="0" rIns="0" bIns="0" rtlCol="0">
            <a:spAutoFit/>
          </a:bodyPr>
          <a:lstStyle/>
          <a:p>
            <a:pPr defTabSz="914400"/>
            <a:r>
              <a:rPr lang="zh-CN" altLang="en-US" sz="5865" spc="80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第四部分</a:t>
            </a:r>
          </a:p>
        </p:txBody>
      </p:sp>
      <p:sp>
        <p:nvSpPr>
          <p:cNvPr id="16" name="矩形 15"/>
          <p:cNvSpPr/>
          <p:nvPr/>
        </p:nvSpPr>
        <p:spPr>
          <a:xfrm>
            <a:off x="4084264" y="3512408"/>
            <a:ext cx="6807200" cy="583565"/>
          </a:xfrm>
          <a:prstGeom prst="rect">
            <a:avLst/>
          </a:prstGeom>
        </p:spPr>
        <p:txBody>
          <a:bodyPr wrap="square">
            <a:spAutoFit/>
          </a:bodyPr>
          <a:lstStyle/>
          <a:p>
            <a:r>
              <a:rPr lang="zh-CN" altLang="en-US" sz="1600">
                <a:solidFill>
                  <a:schemeClr val="bg1"/>
                </a:solidFill>
                <a:latin typeface="微软雅黑" panose="020B0503020204020204" charset="-122"/>
                <a:ea typeface="微软雅黑" panose="020B0503020204020204" charset="-122"/>
              </a:rPr>
              <a:t>任何人都不是天生就能把家务做好的。只要我们愿意尝试，乐于学习，</a:t>
            </a:r>
          </a:p>
          <a:p>
            <a:r>
              <a:rPr lang="zh-CN" altLang="en-US" sz="1600">
                <a:solidFill>
                  <a:schemeClr val="bg1"/>
                </a:solidFill>
                <a:latin typeface="微软雅黑" panose="020B0503020204020204" charset="-122"/>
                <a:ea typeface="微软雅黑" panose="020B0503020204020204" charset="-122"/>
              </a:rPr>
              <a:t>一定能成为</a:t>
            </a:r>
            <a:r>
              <a:rPr lang="en-US" altLang="zh-CN" sz="1600">
                <a:solidFill>
                  <a:schemeClr val="bg1"/>
                </a:solidFill>
                <a:latin typeface="微软雅黑" panose="020B0503020204020204" charset="-122"/>
                <a:ea typeface="微软雅黑" panose="020B0503020204020204" charset="-122"/>
              </a:rPr>
              <a:t>“</a:t>
            </a:r>
            <a:r>
              <a:rPr lang="zh-CN" altLang="en-US" sz="1600">
                <a:solidFill>
                  <a:schemeClr val="bg1"/>
                </a:solidFill>
                <a:latin typeface="微软雅黑" panose="020B0503020204020204" charset="-122"/>
                <a:ea typeface="微软雅黑" panose="020B0503020204020204" charset="-122"/>
              </a:rPr>
              <a:t>家务小能手</a:t>
            </a:r>
            <a:r>
              <a:rPr lang="en-US" altLang="zh-CN" sz="1600">
                <a:solidFill>
                  <a:schemeClr val="bg1"/>
                </a:solidFill>
                <a:latin typeface="微软雅黑" panose="020B0503020204020204" charset="-122"/>
                <a:ea typeface="微软雅黑" panose="020B0503020204020204" charset="-122"/>
              </a:rPr>
              <a:t>”</a:t>
            </a:r>
            <a:r>
              <a:rPr lang="zh-CN" altLang="en-US" sz="1600">
                <a:solidFill>
                  <a:schemeClr val="bg1"/>
                </a:solidFill>
                <a:latin typeface="微软雅黑" panose="020B0503020204020204" charset="-122"/>
                <a:ea typeface="微软雅黑" panose="020B0503020204020204" charset="-122"/>
              </a:rPr>
              <a:t>！</a:t>
            </a:r>
          </a:p>
        </p:txBody>
      </p:sp>
      <p:pic>
        <p:nvPicPr>
          <p:cNvPr id="18" name="图片 17"/>
          <p:cNvPicPr>
            <a:picLocks noChangeAspect="1"/>
          </p:cNvPicPr>
          <p:nvPr/>
        </p:nvPicPr>
        <p:blipFill>
          <a:blip r:embed="rId6"/>
          <a:stretch>
            <a:fillRect/>
          </a:stretch>
        </p:blipFill>
        <p:spPr>
          <a:xfrm>
            <a:off x="572501" y="3007042"/>
            <a:ext cx="3628572" cy="3530502"/>
          </a:xfrm>
          <a:prstGeom prst="rect">
            <a:avLst/>
          </a:prstGeom>
        </p:spPr>
      </p:pic>
      <p:pic>
        <p:nvPicPr>
          <p:cNvPr id="24" name="图片 23"/>
          <p:cNvPicPr>
            <a:picLocks noChangeAspect="1"/>
          </p:cNvPicPr>
          <p:nvPr/>
        </p:nvPicPr>
        <p:blipFill>
          <a:blip r:embed="rId7"/>
          <a:stretch>
            <a:fillRect/>
          </a:stretch>
        </p:blipFill>
        <p:spPr>
          <a:xfrm flipH="1">
            <a:off x="1217575" y="906407"/>
            <a:ext cx="2338425" cy="2338425"/>
          </a:xfrm>
          <a:prstGeom prst="rect">
            <a:avLst/>
          </a:prstGeom>
        </p:spPr>
      </p:pic>
      <p:pic>
        <p:nvPicPr>
          <p:cNvPr id="25" name="图片 24"/>
          <p:cNvPicPr>
            <a:picLocks noChangeAspect="1"/>
          </p:cNvPicPr>
          <p:nvPr/>
        </p:nvPicPr>
        <p:blipFill>
          <a:blip r:embed="rId8"/>
          <a:stretch>
            <a:fillRect/>
          </a:stretch>
        </p:blipFill>
        <p:spPr>
          <a:xfrm>
            <a:off x="7898583" y="3685106"/>
            <a:ext cx="3940385" cy="29001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2" presetClass="entr" presetSubtype="8"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0-#ppt_w/2"/>
                                          </p:val>
                                        </p:tav>
                                        <p:tav tm="100000">
                                          <p:val>
                                            <p:strVal val="#ppt_x"/>
                                          </p:val>
                                        </p:tav>
                                      </p:tavLst>
                                    </p:anim>
                                    <p:anim calcmode="lin" valueType="num">
                                      <p:cBhvr additive="base">
                                        <p:cTn id="1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多学习</a:t>
            </a:r>
            <a:r>
              <a:rPr lang="en-US" altLang="zh-CN"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  </a:t>
            </a:r>
            <a:r>
              <a:rPr lang="zh-CN" altLang="en-US"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多练习</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96805" y="0"/>
            <a:ext cx="1284514" cy="1284514"/>
          </a:xfrm>
          <a:prstGeom prst="rect">
            <a:avLst/>
          </a:prstGeom>
        </p:spPr>
      </p:pic>
      <p:sp>
        <p:nvSpPr>
          <p:cNvPr id="6" name="文本框 5"/>
          <p:cNvSpPr txBox="1"/>
          <p:nvPr/>
        </p:nvSpPr>
        <p:spPr>
          <a:xfrm>
            <a:off x="5892800" y="2514600"/>
            <a:ext cx="4188051" cy="2327910"/>
          </a:xfrm>
          <a:prstGeom prst="rect">
            <a:avLst/>
          </a:prstGeom>
          <a:noFill/>
        </p:spPr>
        <p:txBody>
          <a:bodyPr wrap="square" rtlCol="0">
            <a:spAutoFit/>
          </a:bodyPr>
          <a:lstStyle/>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我们可以向爸爸学习整理书桌。</a:t>
            </a:r>
          </a:p>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我们可以向妈妈学习整理衣柜。</a:t>
            </a:r>
          </a:p>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我们可以向爷爷学习清洗蔬菜。</a:t>
            </a:r>
          </a:p>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我们可以向奶奶学习淘米做饭。</a:t>
            </a:r>
          </a:p>
          <a:p>
            <a:pPr defTabSz="963930">
              <a:lnSpc>
                <a:spcPct val="130000"/>
              </a:lnSpc>
            </a:pPr>
            <a:endPar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endParaRPr>
          </a:p>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我们还可以在电视节目里学习更多的家务技能，多学习、多实践、多练习，熟能生巧，久而久之我们就能做更多的家务，也能做好更多的家务！</a:t>
            </a:r>
          </a:p>
        </p:txBody>
      </p:sp>
      <p:sp>
        <p:nvSpPr>
          <p:cNvPr id="7" name="文本框 6"/>
          <p:cNvSpPr txBox="1"/>
          <p:nvPr/>
        </p:nvSpPr>
        <p:spPr>
          <a:xfrm>
            <a:off x="4473575" y="1158240"/>
            <a:ext cx="6988810" cy="398780"/>
          </a:xfrm>
          <a:prstGeom prst="rect">
            <a:avLst/>
          </a:prstGeom>
          <a:noFill/>
        </p:spPr>
        <p:txBody>
          <a:bodyPr wrap="square" rtlCol="0">
            <a:spAutoFit/>
          </a:bodyPr>
          <a:lstStyle/>
          <a:p>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我们虽然不会做某些家务，但我们可以学习！</a:t>
            </a:r>
          </a:p>
        </p:txBody>
      </p:sp>
      <p:pic>
        <p:nvPicPr>
          <p:cNvPr id="10" name="图片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89489" y="1464024"/>
            <a:ext cx="3930175" cy="39301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 presetClass="entr" presetSubtype="4"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讨论交流</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96805" y="0"/>
            <a:ext cx="1284514" cy="1284514"/>
          </a:xfrm>
          <a:prstGeom prst="rect">
            <a:avLst/>
          </a:prstGeom>
        </p:spPr>
      </p:pic>
      <p:sp>
        <p:nvSpPr>
          <p:cNvPr id="6" name="文本框 5"/>
          <p:cNvSpPr txBox="1"/>
          <p:nvPr/>
        </p:nvSpPr>
        <p:spPr>
          <a:xfrm>
            <a:off x="8696961" y="2416484"/>
            <a:ext cx="2942695" cy="1768475"/>
          </a:xfrm>
          <a:prstGeom prst="rect">
            <a:avLst/>
          </a:prstGeom>
          <a:noFill/>
        </p:spPr>
        <p:txBody>
          <a:bodyPr wrap="square" rtlCol="0">
            <a:spAutoFit/>
          </a:bodyPr>
          <a:lstStyle/>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还可以通过班会的形式大家一起集体交流各自做家务的情况，谈谈都是怎么学会做家务的，有什么值得大家一起借鉴和学习的经验和技巧，相互交流能使我们掌握更多的家务小技巧。</a:t>
            </a:r>
          </a:p>
        </p:txBody>
      </p:sp>
      <p:sp>
        <p:nvSpPr>
          <p:cNvPr id="7" name="文本框 6"/>
          <p:cNvSpPr txBox="1"/>
          <p:nvPr/>
        </p:nvSpPr>
        <p:spPr>
          <a:xfrm>
            <a:off x="8697199" y="2106006"/>
            <a:ext cx="1606553" cy="398780"/>
          </a:xfrm>
          <a:prstGeom prst="rect">
            <a:avLst/>
          </a:prstGeom>
          <a:noFill/>
        </p:spPr>
        <p:txBody>
          <a:bodyPr wrap="square" rtlCol="0">
            <a:spAutoFit/>
          </a:bodyPr>
          <a:lstStyle/>
          <a:p>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集体交流</a:t>
            </a:r>
          </a:p>
        </p:txBody>
      </p:sp>
      <p:sp>
        <p:nvSpPr>
          <p:cNvPr id="8" name="文本框 7"/>
          <p:cNvSpPr txBox="1"/>
          <p:nvPr/>
        </p:nvSpPr>
        <p:spPr>
          <a:xfrm>
            <a:off x="456325" y="2374999"/>
            <a:ext cx="2942695" cy="1489075"/>
          </a:xfrm>
          <a:prstGeom prst="rect">
            <a:avLst/>
          </a:prstGeom>
          <a:noFill/>
        </p:spPr>
        <p:txBody>
          <a:bodyPr wrap="square" rtlCol="0">
            <a:spAutoFit/>
          </a:bodyPr>
          <a:lstStyle/>
          <a:p>
            <a:pPr algn="l"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同学与同学之间在课余一起玩耍的时候可以相互谈论自己在家里做家务的情况，聊聊做了哪些家务，怎么做的，做了多长时间，有没有什么有趣的收获。</a:t>
            </a:r>
          </a:p>
        </p:txBody>
      </p:sp>
      <p:sp>
        <p:nvSpPr>
          <p:cNvPr id="9" name="文本框 8"/>
          <p:cNvSpPr txBox="1"/>
          <p:nvPr/>
        </p:nvSpPr>
        <p:spPr>
          <a:xfrm>
            <a:off x="1795143" y="2057324"/>
            <a:ext cx="1606553" cy="398780"/>
          </a:xfrm>
          <a:prstGeom prst="rect">
            <a:avLst/>
          </a:prstGeom>
          <a:noFill/>
        </p:spPr>
        <p:txBody>
          <a:bodyPr wrap="square" rtlCol="0">
            <a:spAutoFit/>
          </a:bodyPr>
          <a:lstStyle/>
          <a:p>
            <a:pPr algn="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单独交流</a:t>
            </a:r>
          </a:p>
        </p:txBody>
      </p:sp>
      <p:pic>
        <p:nvPicPr>
          <p:cNvPr id="11" name="图片 10" descr="千库网_扁平风圆桌学生教师开会讨论_元素编号1238002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01695" y="581660"/>
            <a:ext cx="5011420" cy="50114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77620" y="462280"/>
            <a:ext cx="4154170"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知识窗</a:t>
            </a:r>
            <a:r>
              <a:rPr lang="en-US" altLang="zh-CN" sz="240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家务小妙招</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96805" y="0"/>
            <a:ext cx="1284514" cy="1284514"/>
          </a:xfrm>
          <a:prstGeom prst="rect">
            <a:avLst/>
          </a:prstGeom>
        </p:spPr>
      </p:pic>
      <p:pic>
        <p:nvPicPr>
          <p:cNvPr id="6" name="图片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74200" y="3326567"/>
            <a:ext cx="2525591" cy="2525591"/>
          </a:xfrm>
          <a:prstGeom prst="rect">
            <a:avLst/>
          </a:prstGeom>
        </p:spPr>
      </p:pic>
      <p:sp>
        <p:nvSpPr>
          <p:cNvPr id="8" name="文本框 7"/>
          <p:cNvSpPr txBox="1"/>
          <p:nvPr/>
        </p:nvSpPr>
        <p:spPr>
          <a:xfrm>
            <a:off x="1577101" y="4402283"/>
            <a:ext cx="2709843" cy="650240"/>
          </a:xfrm>
          <a:prstGeom prst="rect">
            <a:avLst/>
          </a:prstGeom>
          <a:noFill/>
        </p:spPr>
        <p:txBody>
          <a:bodyPr wrap="square" rtlCol="0">
            <a:spAutoFit/>
          </a:bodyPr>
          <a:lstStyle/>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扫地的时候要顺着地砖或地板的纹路扫。</a:t>
            </a:r>
          </a:p>
        </p:txBody>
      </p:sp>
      <p:sp>
        <p:nvSpPr>
          <p:cNvPr id="10" name="文本框 9"/>
          <p:cNvSpPr txBox="1"/>
          <p:nvPr/>
        </p:nvSpPr>
        <p:spPr>
          <a:xfrm>
            <a:off x="4977380" y="2104917"/>
            <a:ext cx="2709843" cy="650240"/>
          </a:xfrm>
          <a:prstGeom prst="rect">
            <a:avLst/>
          </a:prstGeom>
          <a:noFill/>
        </p:spPr>
        <p:txBody>
          <a:bodyPr wrap="square" rtlCol="0">
            <a:spAutoFit/>
          </a:bodyPr>
          <a:lstStyle/>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把刷好的湿白球鞋表面用卫生纸包好后阴干，能防止白鞋变黄。</a:t>
            </a:r>
          </a:p>
        </p:txBody>
      </p:sp>
      <p:sp>
        <p:nvSpPr>
          <p:cNvPr id="12" name="文本框 11"/>
          <p:cNvSpPr txBox="1"/>
          <p:nvPr/>
        </p:nvSpPr>
        <p:spPr>
          <a:xfrm>
            <a:off x="8271510" y="4274625"/>
            <a:ext cx="2709843" cy="929640"/>
          </a:xfrm>
          <a:prstGeom prst="rect">
            <a:avLst/>
          </a:prstGeom>
          <a:noFill/>
        </p:spPr>
        <p:txBody>
          <a:bodyPr wrap="square" rtlCol="0">
            <a:spAutoFit/>
          </a:bodyPr>
          <a:lstStyle/>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擦玻璃时可以先用湿抹布擦去灰尘和污渍，再用废报纸擦干玻璃上的水迹，这样更干净。</a:t>
            </a:r>
          </a:p>
        </p:txBody>
      </p:sp>
      <p:pic>
        <p:nvPicPr>
          <p:cNvPr id="14" name="图片 13" descr="千库网_创意卡通白色鞋子素材图_元素编号1015424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29385" y="1285240"/>
            <a:ext cx="2399665" cy="2399665"/>
          </a:xfrm>
          <a:prstGeom prst="rect">
            <a:avLst/>
          </a:prstGeom>
        </p:spPr>
      </p:pic>
      <p:pic>
        <p:nvPicPr>
          <p:cNvPr id="15" name="图片 14" descr="千库网_创意卡通白色鞋子素材图_元素编号1015424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580000">
            <a:off x="2038985" y="2052320"/>
            <a:ext cx="2399665" cy="2399665"/>
          </a:xfrm>
          <a:prstGeom prst="rect">
            <a:avLst/>
          </a:prstGeom>
        </p:spPr>
      </p:pic>
      <p:pic>
        <p:nvPicPr>
          <p:cNvPr id="16" name="图片 15" descr="千库网_打扫卫生做家务擦玻璃_元素编号1309262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129270" y="1180465"/>
            <a:ext cx="2738120" cy="27381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0-#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ppt_x"/>
                                          </p:val>
                                        </p:tav>
                                        <p:tav tm="100000">
                                          <p:val>
                                            <p:strVal val="#ppt_x"/>
                                          </p:val>
                                        </p:tav>
                                      </p:tavLst>
                                    </p:anim>
                                    <p:anim calcmode="lin" valueType="num">
                                      <p:cBhvr additive="base">
                                        <p:cTn id="2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8AC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7" name="矩形 6"/>
          <p:cNvSpPr/>
          <p:nvPr/>
        </p:nvSpPr>
        <p:spPr>
          <a:xfrm>
            <a:off x="0" y="5486401"/>
            <a:ext cx="12192000" cy="1371600"/>
          </a:xfrm>
          <a:prstGeom prst="rect">
            <a:avLst/>
          </a:prstGeom>
          <a:solidFill>
            <a:srgbClr val="F9B7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8" name="矩形 7"/>
          <p:cNvSpPr/>
          <p:nvPr/>
        </p:nvSpPr>
        <p:spPr>
          <a:xfrm>
            <a:off x="0" y="5756957"/>
            <a:ext cx="12192000" cy="1122814"/>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pic>
        <p:nvPicPr>
          <p:cNvPr id="20" name="图片 19"/>
          <p:cNvPicPr>
            <a:picLocks noChangeAspect="1"/>
          </p:cNvPicPr>
          <p:nvPr/>
        </p:nvPicPr>
        <p:blipFill>
          <a:blip r:embed="rId3"/>
          <a:stretch>
            <a:fillRect/>
          </a:stretch>
        </p:blipFill>
        <p:spPr>
          <a:xfrm>
            <a:off x="8447314" y="5699"/>
            <a:ext cx="3736481" cy="2519122"/>
          </a:xfrm>
          <a:prstGeom prst="rect">
            <a:avLst/>
          </a:prstGeom>
        </p:spPr>
      </p:pic>
      <p:pic>
        <p:nvPicPr>
          <p:cNvPr id="21" name="图片 20"/>
          <p:cNvPicPr>
            <a:picLocks noChangeAspect="1"/>
          </p:cNvPicPr>
          <p:nvPr/>
        </p:nvPicPr>
        <p:blipFill>
          <a:blip r:embed="rId4"/>
          <a:stretch>
            <a:fillRect/>
          </a:stretch>
        </p:blipFill>
        <p:spPr>
          <a:xfrm rot="10800000">
            <a:off x="-8205" y="7739"/>
            <a:ext cx="2047442" cy="2623456"/>
          </a:xfrm>
          <a:prstGeom prst="rect">
            <a:avLst/>
          </a:prstGeom>
        </p:spPr>
      </p:pic>
      <p:pic>
        <p:nvPicPr>
          <p:cNvPr id="17" name="图片 16"/>
          <p:cNvPicPr>
            <a:picLocks noChangeAspect="1"/>
          </p:cNvPicPr>
          <p:nvPr/>
        </p:nvPicPr>
        <p:blipFill>
          <a:blip r:embed="rId5"/>
          <a:stretch>
            <a:fillRect/>
          </a:stretch>
        </p:blipFill>
        <p:spPr>
          <a:xfrm>
            <a:off x="0" y="0"/>
            <a:ext cx="2481943" cy="1577978"/>
          </a:xfrm>
          <a:prstGeom prst="rect">
            <a:avLst/>
          </a:prstGeom>
        </p:spPr>
      </p:pic>
      <p:sp>
        <p:nvSpPr>
          <p:cNvPr id="14" name="TextBox 48"/>
          <p:cNvSpPr txBox="1"/>
          <p:nvPr/>
        </p:nvSpPr>
        <p:spPr>
          <a:xfrm>
            <a:off x="4185864" y="2400761"/>
            <a:ext cx="7010400" cy="984885"/>
          </a:xfrm>
          <a:prstGeom prst="rect">
            <a:avLst/>
          </a:prstGeom>
          <a:noFill/>
        </p:spPr>
        <p:txBody>
          <a:bodyPr wrap="square" lIns="0" tIns="0" rIns="0" bIns="0" rtlCol="0">
            <a:spAutoFit/>
          </a:bodyPr>
          <a:lstStyle/>
          <a:p>
            <a:pPr defTabSz="914400"/>
            <a:r>
              <a:rPr lang="zh-CN" altLang="en-US" sz="640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我问你答</a:t>
            </a:r>
          </a:p>
        </p:txBody>
      </p:sp>
      <p:sp>
        <p:nvSpPr>
          <p:cNvPr id="15" name="TextBox 48"/>
          <p:cNvSpPr txBox="1"/>
          <p:nvPr/>
        </p:nvSpPr>
        <p:spPr>
          <a:xfrm>
            <a:off x="4201073" y="1384762"/>
            <a:ext cx="3556000" cy="902876"/>
          </a:xfrm>
          <a:prstGeom prst="rect">
            <a:avLst/>
          </a:prstGeom>
          <a:noFill/>
        </p:spPr>
        <p:txBody>
          <a:bodyPr wrap="square" lIns="0" tIns="0" rIns="0" bIns="0" rtlCol="0">
            <a:spAutoFit/>
          </a:bodyPr>
          <a:lstStyle/>
          <a:p>
            <a:pPr defTabSz="914400"/>
            <a:r>
              <a:rPr lang="zh-CN" altLang="en-US" sz="5865" spc="80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第五部分</a:t>
            </a:r>
          </a:p>
        </p:txBody>
      </p:sp>
      <p:sp>
        <p:nvSpPr>
          <p:cNvPr id="16" name="矩形 15"/>
          <p:cNvSpPr/>
          <p:nvPr/>
        </p:nvSpPr>
        <p:spPr>
          <a:xfrm>
            <a:off x="4084264" y="3512408"/>
            <a:ext cx="6807200" cy="337185"/>
          </a:xfrm>
          <a:prstGeom prst="rect">
            <a:avLst/>
          </a:prstGeom>
        </p:spPr>
        <p:txBody>
          <a:bodyPr wrap="square">
            <a:spAutoFit/>
          </a:bodyPr>
          <a:lstStyle/>
          <a:p>
            <a:r>
              <a:rPr lang="zh-CN" altLang="en-US" sz="1600">
                <a:solidFill>
                  <a:schemeClr val="bg1"/>
                </a:solidFill>
                <a:latin typeface="微软雅黑" panose="020B0503020204020204" charset="-122"/>
                <a:ea typeface="微软雅黑" panose="020B0503020204020204" charset="-122"/>
              </a:rPr>
              <a:t>关于做好家务这件事我有几个小问题想问问大家，请大家积极回答吧！</a:t>
            </a:r>
          </a:p>
        </p:txBody>
      </p:sp>
      <p:pic>
        <p:nvPicPr>
          <p:cNvPr id="18" name="图片 17"/>
          <p:cNvPicPr>
            <a:picLocks noChangeAspect="1"/>
          </p:cNvPicPr>
          <p:nvPr/>
        </p:nvPicPr>
        <p:blipFill>
          <a:blip r:embed="rId6"/>
          <a:stretch>
            <a:fillRect/>
          </a:stretch>
        </p:blipFill>
        <p:spPr>
          <a:xfrm>
            <a:off x="572501" y="3007042"/>
            <a:ext cx="3628572" cy="3530502"/>
          </a:xfrm>
          <a:prstGeom prst="rect">
            <a:avLst/>
          </a:prstGeom>
        </p:spPr>
      </p:pic>
      <p:pic>
        <p:nvPicPr>
          <p:cNvPr id="24" name="图片 23"/>
          <p:cNvPicPr>
            <a:picLocks noChangeAspect="1"/>
          </p:cNvPicPr>
          <p:nvPr/>
        </p:nvPicPr>
        <p:blipFill>
          <a:blip r:embed="rId7"/>
          <a:stretch>
            <a:fillRect/>
          </a:stretch>
        </p:blipFill>
        <p:spPr>
          <a:xfrm flipH="1">
            <a:off x="1217575" y="906407"/>
            <a:ext cx="2338425" cy="2338425"/>
          </a:xfrm>
          <a:prstGeom prst="rect">
            <a:avLst/>
          </a:prstGeom>
        </p:spPr>
      </p:pic>
      <p:pic>
        <p:nvPicPr>
          <p:cNvPr id="25" name="图片 24"/>
          <p:cNvPicPr>
            <a:picLocks noChangeAspect="1"/>
          </p:cNvPicPr>
          <p:nvPr/>
        </p:nvPicPr>
        <p:blipFill>
          <a:blip r:embed="rId8"/>
          <a:stretch>
            <a:fillRect/>
          </a:stretch>
        </p:blipFill>
        <p:spPr>
          <a:xfrm>
            <a:off x="7898583" y="3685106"/>
            <a:ext cx="3940385" cy="29001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2" presetClass="entr" presetSubtype="8"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0-#ppt_w/2"/>
                                          </p:val>
                                        </p:tav>
                                        <p:tav tm="100000">
                                          <p:val>
                                            <p:strVal val="#ppt_x"/>
                                          </p:val>
                                        </p:tav>
                                      </p:tavLst>
                                    </p:anim>
                                    <p:anim calcmode="lin" valueType="num">
                                      <p:cBhvr additive="base">
                                        <p:cTn id="1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5486401"/>
            <a:ext cx="12192000" cy="1371600"/>
          </a:xfrm>
          <a:prstGeom prst="rect">
            <a:avLst/>
          </a:prstGeom>
          <a:solidFill>
            <a:srgbClr val="F9B7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0" y="5756957"/>
            <a:ext cx="12192000" cy="1122814"/>
          </a:xfrm>
          <a:prstGeom prst="rect">
            <a:avLst/>
          </a:prstGeom>
          <a:solidFill>
            <a:srgbClr val="8AC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2"/>
          <a:stretch>
            <a:fillRect/>
          </a:stretch>
        </p:blipFill>
        <p:spPr>
          <a:xfrm flipH="1">
            <a:off x="8904115" y="2648743"/>
            <a:ext cx="3565502" cy="3870418"/>
          </a:xfrm>
          <a:prstGeom prst="rect">
            <a:avLst/>
          </a:prstGeom>
        </p:spPr>
      </p:pic>
      <p:pic>
        <p:nvPicPr>
          <p:cNvPr id="5" name="图片 4"/>
          <p:cNvPicPr>
            <a:picLocks noChangeAspect="1"/>
          </p:cNvPicPr>
          <p:nvPr/>
        </p:nvPicPr>
        <p:blipFill>
          <a:blip r:embed="rId3"/>
          <a:stretch>
            <a:fillRect/>
          </a:stretch>
        </p:blipFill>
        <p:spPr>
          <a:xfrm>
            <a:off x="703510" y="1567286"/>
            <a:ext cx="2242048" cy="2242048"/>
          </a:xfrm>
          <a:prstGeom prst="rect">
            <a:avLst/>
          </a:prstGeom>
        </p:spPr>
      </p:pic>
      <p:sp>
        <p:nvSpPr>
          <p:cNvPr id="6" name="文本框 5"/>
          <p:cNvSpPr txBox="1"/>
          <p:nvPr/>
        </p:nvSpPr>
        <p:spPr>
          <a:xfrm>
            <a:off x="1315531" y="619228"/>
            <a:ext cx="903889" cy="1898084"/>
          </a:xfrm>
          <a:prstGeom prst="rect">
            <a:avLst/>
          </a:prstGeom>
          <a:noFill/>
        </p:spPr>
        <p:txBody>
          <a:bodyPr wrap="square" rtlCol="0">
            <a:spAutoFit/>
          </a:bodyPr>
          <a:lstStyle/>
          <a:p>
            <a:r>
              <a:rPr lang="zh-CN" altLang="en-US" sz="5865" b="1" spc="131">
                <a:solidFill>
                  <a:srgbClr val="EA9998"/>
                </a:solidFill>
                <a:latin typeface="字魂5号-无外润黑体" panose="00000500000000000000" pitchFamily="2" charset="-122"/>
                <a:ea typeface="字魂5号-无外润黑体" panose="00000500000000000000" pitchFamily="2" charset="-122"/>
              </a:rPr>
              <a:t>目</a:t>
            </a:r>
          </a:p>
          <a:p>
            <a:r>
              <a:rPr lang="zh-CN" altLang="en-US" sz="5865" b="1" spc="131">
                <a:solidFill>
                  <a:srgbClr val="EA9998"/>
                </a:solidFill>
                <a:latin typeface="字魂5号-无外润黑体" panose="00000500000000000000" pitchFamily="2" charset="-122"/>
                <a:ea typeface="字魂5号-无外润黑体" panose="00000500000000000000" pitchFamily="2" charset="-122"/>
              </a:rPr>
              <a:t>录</a:t>
            </a:r>
          </a:p>
        </p:txBody>
      </p:sp>
      <p:grpSp>
        <p:nvGrpSpPr>
          <p:cNvPr id="7" name="组合 6"/>
          <p:cNvGrpSpPr/>
          <p:nvPr/>
        </p:nvGrpSpPr>
        <p:grpSpPr>
          <a:xfrm>
            <a:off x="3557579" y="374562"/>
            <a:ext cx="5500847" cy="468720"/>
            <a:chOff x="3113365" y="1214277"/>
            <a:chExt cx="4125635" cy="351540"/>
          </a:xfrm>
        </p:grpSpPr>
        <p:sp>
          <p:nvSpPr>
            <p:cNvPr id="8" name="文本框 7"/>
            <p:cNvSpPr txBox="1"/>
            <p:nvPr/>
          </p:nvSpPr>
          <p:spPr>
            <a:xfrm>
              <a:off x="3113365" y="1220536"/>
              <a:ext cx="489752" cy="345281"/>
            </a:xfrm>
            <a:prstGeom prst="rect">
              <a:avLst/>
            </a:prstGeom>
            <a:solidFill>
              <a:srgbClr val="8AC1E1"/>
            </a:solidFill>
            <a:ln>
              <a:noFill/>
            </a:ln>
          </p:spPr>
          <p:txBody>
            <a:bodyPr wrap="square" lIns="91440" tIns="45720" rIns="91440" bIns="45720" rtlCol="0">
              <a:spAutoFit/>
            </a:bodyPr>
            <a:lstStyle/>
            <a:p>
              <a:pPr algn="ctr" defTabSz="914400"/>
              <a:r>
                <a:rPr lang="en-US" altLang="zh-CN" sz="2400">
                  <a:solidFill>
                    <a:schemeClr val="bg1"/>
                  </a:solidFill>
                  <a:latin typeface="微软雅黑" panose="020B0503020204020204" charset="-122"/>
                  <a:ea typeface="微软雅黑" panose="020B0503020204020204" charset="-122"/>
                  <a:cs typeface="+mn-ea"/>
                  <a:sym typeface="+mn-lt"/>
                </a:rPr>
                <a:t>01</a:t>
              </a:r>
            </a:p>
          </p:txBody>
        </p:sp>
        <p:sp>
          <p:nvSpPr>
            <p:cNvPr id="9" name="文本框 15"/>
            <p:cNvSpPr txBox="1"/>
            <p:nvPr/>
          </p:nvSpPr>
          <p:spPr>
            <a:xfrm>
              <a:off x="3679317" y="1214277"/>
              <a:ext cx="3559683" cy="345281"/>
            </a:xfrm>
            <a:prstGeom prst="rect">
              <a:avLst/>
            </a:prstGeom>
            <a:noFill/>
            <a:ln w="28575">
              <a:solidFill>
                <a:srgbClr val="8AC1E1"/>
              </a:solid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家务擂台赛</a:t>
              </a:r>
            </a:p>
          </p:txBody>
        </p:sp>
      </p:grpSp>
      <p:grpSp>
        <p:nvGrpSpPr>
          <p:cNvPr id="10" name="组合 9"/>
          <p:cNvGrpSpPr/>
          <p:nvPr/>
        </p:nvGrpSpPr>
        <p:grpSpPr>
          <a:xfrm>
            <a:off x="3557579" y="1213526"/>
            <a:ext cx="5500847" cy="470011"/>
            <a:chOff x="3113365" y="1214277"/>
            <a:chExt cx="4125635" cy="352508"/>
          </a:xfrm>
        </p:grpSpPr>
        <p:sp>
          <p:nvSpPr>
            <p:cNvPr id="11" name="文本框 7"/>
            <p:cNvSpPr txBox="1"/>
            <p:nvPr/>
          </p:nvSpPr>
          <p:spPr>
            <a:xfrm>
              <a:off x="3113365" y="1220536"/>
              <a:ext cx="489752" cy="346249"/>
            </a:xfrm>
            <a:prstGeom prst="rect">
              <a:avLst/>
            </a:prstGeom>
            <a:solidFill>
              <a:srgbClr val="EA9998"/>
            </a:solidFill>
            <a:ln>
              <a:noFill/>
            </a:ln>
          </p:spPr>
          <p:txBody>
            <a:bodyPr wrap="square" lIns="91440" tIns="45720" rIns="91440" bIns="45720" rtlCol="0">
              <a:spAutoFit/>
            </a:bodyPr>
            <a:lstStyle/>
            <a:p>
              <a:pPr algn="ctr" defTabSz="914400"/>
              <a:r>
                <a:rPr lang="en-US" altLang="zh-CN" sz="2400">
                  <a:solidFill>
                    <a:schemeClr val="bg1"/>
                  </a:solidFill>
                  <a:latin typeface="微软雅黑" panose="020B0503020204020204" charset="-122"/>
                  <a:ea typeface="微软雅黑" panose="020B0503020204020204" charset="-122"/>
                  <a:cs typeface="+mn-ea"/>
                  <a:sym typeface="+mn-lt"/>
                </a:rPr>
                <a:t>02</a:t>
              </a:r>
            </a:p>
          </p:txBody>
        </p:sp>
        <p:sp>
          <p:nvSpPr>
            <p:cNvPr id="12" name="文本框 15"/>
            <p:cNvSpPr txBox="1"/>
            <p:nvPr/>
          </p:nvSpPr>
          <p:spPr>
            <a:xfrm>
              <a:off x="3679317" y="1214277"/>
              <a:ext cx="3559683" cy="345281"/>
            </a:xfrm>
            <a:prstGeom prst="rect">
              <a:avLst/>
            </a:prstGeom>
            <a:noFill/>
            <a:ln w="28575">
              <a:solidFill>
                <a:srgbClr val="EA9998"/>
              </a:solid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愿做哪种人</a:t>
              </a:r>
            </a:p>
          </p:txBody>
        </p:sp>
      </p:grpSp>
      <p:grpSp>
        <p:nvGrpSpPr>
          <p:cNvPr id="13" name="组合 12"/>
          <p:cNvGrpSpPr/>
          <p:nvPr/>
        </p:nvGrpSpPr>
        <p:grpSpPr>
          <a:xfrm>
            <a:off x="3557579" y="2052490"/>
            <a:ext cx="5500847" cy="470011"/>
            <a:chOff x="3113365" y="1214277"/>
            <a:chExt cx="4125635" cy="352508"/>
          </a:xfrm>
        </p:grpSpPr>
        <p:sp>
          <p:nvSpPr>
            <p:cNvPr id="14" name="文本框 7"/>
            <p:cNvSpPr txBox="1"/>
            <p:nvPr/>
          </p:nvSpPr>
          <p:spPr>
            <a:xfrm>
              <a:off x="3113365" y="1220536"/>
              <a:ext cx="489752" cy="346249"/>
            </a:xfrm>
            <a:prstGeom prst="rect">
              <a:avLst/>
            </a:prstGeom>
            <a:solidFill>
              <a:srgbClr val="8AC1E1"/>
            </a:solidFill>
            <a:ln>
              <a:noFill/>
            </a:ln>
          </p:spPr>
          <p:txBody>
            <a:bodyPr wrap="square" lIns="91440" tIns="45720" rIns="91440" bIns="45720" rtlCol="0">
              <a:spAutoFit/>
            </a:bodyPr>
            <a:lstStyle/>
            <a:p>
              <a:pPr algn="ctr" defTabSz="914400"/>
              <a:r>
                <a:rPr lang="en-US" altLang="zh-CN" sz="2400">
                  <a:solidFill>
                    <a:schemeClr val="bg1"/>
                  </a:solidFill>
                  <a:latin typeface="微软雅黑" panose="020B0503020204020204" charset="-122"/>
                  <a:ea typeface="微软雅黑" panose="020B0503020204020204" charset="-122"/>
                  <a:cs typeface="+mn-ea"/>
                  <a:sym typeface="+mn-lt"/>
                </a:rPr>
                <a:t>03</a:t>
              </a:r>
            </a:p>
          </p:txBody>
        </p:sp>
        <p:sp>
          <p:nvSpPr>
            <p:cNvPr id="15" name="文本框 15"/>
            <p:cNvSpPr txBox="1"/>
            <p:nvPr/>
          </p:nvSpPr>
          <p:spPr>
            <a:xfrm>
              <a:off x="3679317" y="1214277"/>
              <a:ext cx="3559683" cy="345281"/>
            </a:xfrm>
            <a:prstGeom prst="rect">
              <a:avLst/>
            </a:prstGeom>
            <a:noFill/>
            <a:ln w="28575">
              <a:solidFill>
                <a:srgbClr val="8AC1E1"/>
              </a:solid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不让做</a:t>
              </a:r>
              <a:r>
                <a:rPr lang="en-US" altLang="zh-CN"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  </a:t>
              </a:r>
              <a:r>
                <a:rPr lang="zh-CN" altLang="en-US"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怎么办</a:t>
              </a:r>
            </a:p>
          </p:txBody>
        </p:sp>
      </p:grpSp>
      <p:grpSp>
        <p:nvGrpSpPr>
          <p:cNvPr id="16" name="组合 15"/>
          <p:cNvGrpSpPr/>
          <p:nvPr/>
        </p:nvGrpSpPr>
        <p:grpSpPr>
          <a:xfrm>
            <a:off x="3557579" y="2891454"/>
            <a:ext cx="5500847" cy="470011"/>
            <a:chOff x="3113365" y="1214277"/>
            <a:chExt cx="4125635" cy="352508"/>
          </a:xfrm>
        </p:grpSpPr>
        <p:sp>
          <p:nvSpPr>
            <p:cNvPr id="17" name="文本框 7"/>
            <p:cNvSpPr txBox="1"/>
            <p:nvPr/>
          </p:nvSpPr>
          <p:spPr>
            <a:xfrm>
              <a:off x="3113365" y="1220536"/>
              <a:ext cx="489752" cy="346249"/>
            </a:xfrm>
            <a:prstGeom prst="rect">
              <a:avLst/>
            </a:prstGeom>
            <a:solidFill>
              <a:srgbClr val="EA9998"/>
            </a:solidFill>
            <a:ln>
              <a:noFill/>
            </a:ln>
          </p:spPr>
          <p:txBody>
            <a:bodyPr wrap="square" lIns="91440" tIns="45720" rIns="91440" bIns="45720" rtlCol="0">
              <a:spAutoFit/>
            </a:bodyPr>
            <a:lstStyle/>
            <a:p>
              <a:pPr algn="ctr" defTabSz="914400"/>
              <a:r>
                <a:rPr lang="en-US" altLang="zh-CN" sz="2400">
                  <a:solidFill>
                    <a:schemeClr val="bg1"/>
                  </a:solidFill>
                  <a:latin typeface="微软雅黑" panose="020B0503020204020204" charset="-122"/>
                  <a:ea typeface="微软雅黑" panose="020B0503020204020204" charset="-122"/>
                  <a:cs typeface="+mn-ea"/>
                  <a:sym typeface="+mn-lt"/>
                </a:rPr>
                <a:t>04</a:t>
              </a:r>
            </a:p>
          </p:txBody>
        </p:sp>
        <p:sp>
          <p:nvSpPr>
            <p:cNvPr id="18" name="文本框 15"/>
            <p:cNvSpPr txBox="1"/>
            <p:nvPr/>
          </p:nvSpPr>
          <p:spPr>
            <a:xfrm>
              <a:off x="3679317" y="1214277"/>
              <a:ext cx="3559683" cy="345281"/>
            </a:xfrm>
            <a:prstGeom prst="rect">
              <a:avLst/>
            </a:prstGeom>
            <a:noFill/>
            <a:ln w="28575">
              <a:solidFill>
                <a:srgbClr val="EA9998"/>
              </a:solid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与家务活</a:t>
              </a:r>
              <a:r>
                <a:rPr lang="en-US" altLang="zh-CN"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a:t>
              </a:r>
              <a:r>
                <a:rPr lang="zh-CN" altLang="en-US"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签约</a:t>
              </a:r>
              <a:r>
                <a:rPr lang="en-US" altLang="zh-CN"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a:t>
              </a:r>
            </a:p>
          </p:txBody>
        </p:sp>
      </p:grpSp>
      <p:grpSp>
        <p:nvGrpSpPr>
          <p:cNvPr id="19" name="组合 18"/>
          <p:cNvGrpSpPr/>
          <p:nvPr/>
        </p:nvGrpSpPr>
        <p:grpSpPr>
          <a:xfrm>
            <a:off x="3557579" y="3730417"/>
            <a:ext cx="5500847" cy="470011"/>
            <a:chOff x="3113365" y="1214277"/>
            <a:chExt cx="4125635" cy="352508"/>
          </a:xfrm>
        </p:grpSpPr>
        <p:sp>
          <p:nvSpPr>
            <p:cNvPr id="20" name="文本框 7"/>
            <p:cNvSpPr txBox="1"/>
            <p:nvPr/>
          </p:nvSpPr>
          <p:spPr>
            <a:xfrm>
              <a:off x="3113365" y="1220536"/>
              <a:ext cx="489752" cy="346249"/>
            </a:xfrm>
            <a:prstGeom prst="rect">
              <a:avLst/>
            </a:prstGeom>
            <a:solidFill>
              <a:srgbClr val="8AC1E1"/>
            </a:solidFill>
            <a:ln>
              <a:noFill/>
            </a:ln>
          </p:spPr>
          <p:txBody>
            <a:bodyPr wrap="square" lIns="91440" tIns="45720" rIns="91440" bIns="45720" rtlCol="0">
              <a:spAutoFit/>
            </a:bodyPr>
            <a:lstStyle/>
            <a:p>
              <a:pPr algn="ctr" defTabSz="914400"/>
              <a:r>
                <a:rPr lang="en-US" altLang="zh-CN" sz="2400">
                  <a:solidFill>
                    <a:schemeClr val="bg1"/>
                  </a:solidFill>
                  <a:latin typeface="微软雅黑" panose="020B0503020204020204" charset="-122"/>
                  <a:ea typeface="微软雅黑" panose="020B0503020204020204" charset="-122"/>
                  <a:cs typeface="+mn-ea"/>
                  <a:sym typeface="+mn-lt"/>
                </a:rPr>
                <a:t>05</a:t>
              </a:r>
            </a:p>
          </p:txBody>
        </p:sp>
        <p:sp>
          <p:nvSpPr>
            <p:cNvPr id="21" name="文本框 15"/>
            <p:cNvSpPr txBox="1"/>
            <p:nvPr/>
          </p:nvSpPr>
          <p:spPr>
            <a:xfrm>
              <a:off x="3679317" y="1214277"/>
              <a:ext cx="3559683" cy="345281"/>
            </a:xfrm>
            <a:prstGeom prst="rect">
              <a:avLst/>
            </a:prstGeom>
            <a:noFill/>
            <a:ln w="28575">
              <a:solidFill>
                <a:srgbClr val="8AC1E1"/>
              </a:solid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我问你答</a:t>
              </a:r>
            </a:p>
          </p:txBody>
        </p:sp>
      </p:grpSp>
      <p:pic>
        <p:nvPicPr>
          <p:cNvPr id="22" name="图片 21"/>
          <p:cNvPicPr>
            <a:picLocks noChangeAspect="1"/>
          </p:cNvPicPr>
          <p:nvPr/>
        </p:nvPicPr>
        <p:blipFill>
          <a:blip r:embed="rId4"/>
          <a:stretch>
            <a:fillRect/>
          </a:stretch>
        </p:blipFill>
        <p:spPr>
          <a:xfrm>
            <a:off x="468622" y="3841224"/>
            <a:ext cx="2695518" cy="2695518"/>
          </a:xfrm>
          <a:prstGeom prst="rect">
            <a:avLst/>
          </a:prstGeom>
        </p:spPr>
      </p:pic>
      <p:grpSp>
        <p:nvGrpSpPr>
          <p:cNvPr id="24" name="组合 23"/>
          <p:cNvGrpSpPr/>
          <p:nvPr/>
        </p:nvGrpSpPr>
        <p:grpSpPr>
          <a:xfrm>
            <a:off x="3557579" y="4528484"/>
            <a:ext cx="5500847" cy="468720"/>
            <a:chOff x="3113365" y="1214277"/>
            <a:chExt cx="4125635" cy="351540"/>
          </a:xfrm>
        </p:grpSpPr>
        <p:sp>
          <p:nvSpPr>
            <p:cNvPr id="25" name="文本框 7"/>
            <p:cNvSpPr txBox="1"/>
            <p:nvPr/>
          </p:nvSpPr>
          <p:spPr>
            <a:xfrm>
              <a:off x="3113365" y="1220536"/>
              <a:ext cx="489752" cy="345281"/>
            </a:xfrm>
            <a:prstGeom prst="rect">
              <a:avLst/>
            </a:prstGeom>
            <a:solidFill>
              <a:srgbClr val="EA9998"/>
            </a:solidFill>
            <a:ln>
              <a:noFill/>
            </a:ln>
          </p:spPr>
          <p:txBody>
            <a:bodyPr wrap="square" lIns="91440" tIns="45720" rIns="91440" bIns="45720" rtlCol="0">
              <a:spAutoFit/>
            </a:bodyPr>
            <a:lstStyle/>
            <a:p>
              <a:pPr algn="ctr" defTabSz="914400"/>
              <a:r>
                <a:rPr lang="en-US" altLang="zh-CN" sz="2400">
                  <a:solidFill>
                    <a:schemeClr val="bg1"/>
                  </a:solidFill>
                  <a:latin typeface="微软雅黑" panose="020B0503020204020204" charset="-122"/>
                  <a:ea typeface="微软雅黑" panose="020B0503020204020204" charset="-122"/>
                  <a:cs typeface="+mn-ea"/>
                  <a:sym typeface="+mn-lt"/>
                </a:rPr>
                <a:t>06</a:t>
              </a:r>
            </a:p>
          </p:txBody>
        </p:sp>
        <p:sp>
          <p:nvSpPr>
            <p:cNvPr id="26" name="文本框 15"/>
            <p:cNvSpPr txBox="1"/>
            <p:nvPr/>
          </p:nvSpPr>
          <p:spPr>
            <a:xfrm>
              <a:off x="3679317" y="1214277"/>
              <a:ext cx="3559683" cy="345281"/>
            </a:xfrm>
            <a:prstGeom prst="rect">
              <a:avLst/>
            </a:prstGeom>
            <a:noFill/>
            <a:ln w="28575">
              <a:solidFill>
                <a:srgbClr val="EA9998"/>
              </a:solid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家长寄语</a:t>
              </a:r>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par>
                          <p:cTn id="25" fill="hold" nodeType="afterGroup">
                            <p:stCondLst>
                              <p:cond delay="500"/>
                            </p:stCondLst>
                            <p:childTnLst>
                              <p:par>
                                <p:cTn id="26" presetID="22" presetClass="entr" presetSubtype="8" fill="hold"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left)">
                                      <p:cBhvr>
                                        <p:cTn id="28" dur="500"/>
                                        <p:tgtEl>
                                          <p:spTgt spid="7"/>
                                        </p:tgtEl>
                                      </p:cBhvr>
                                    </p:animEffect>
                                  </p:childTnLst>
                                </p:cTn>
                              </p:par>
                            </p:childTnLst>
                          </p:cTn>
                        </p:par>
                        <p:par>
                          <p:cTn id="29" fill="hold" nodeType="afterGroup">
                            <p:stCondLst>
                              <p:cond delay="1000"/>
                            </p:stCondLst>
                            <p:childTnLst>
                              <p:par>
                                <p:cTn id="30" presetID="22" presetClass="entr" presetSubtype="8"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par>
                          <p:cTn id="33" fill="hold" nodeType="afterGroup">
                            <p:stCondLst>
                              <p:cond delay="1500"/>
                            </p:stCondLst>
                            <p:childTnLst>
                              <p:par>
                                <p:cTn id="34" presetID="22" presetClass="entr" presetSubtype="8" fill="hold"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left)">
                                      <p:cBhvr>
                                        <p:cTn id="36" dur="500"/>
                                        <p:tgtEl>
                                          <p:spTgt spid="13"/>
                                        </p:tgtEl>
                                      </p:cBhvr>
                                    </p:animEffect>
                                  </p:childTnLst>
                                </p:cTn>
                              </p:par>
                            </p:childTnLst>
                          </p:cTn>
                        </p:par>
                        <p:par>
                          <p:cTn id="37" fill="hold" nodeType="afterGroup">
                            <p:stCondLst>
                              <p:cond delay="2000"/>
                            </p:stCondLst>
                            <p:childTnLst>
                              <p:par>
                                <p:cTn id="38" presetID="22" presetClass="entr" presetSubtype="8" fill="hold"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wipe(left)">
                                      <p:cBhvr>
                                        <p:cTn id="40" dur="500"/>
                                        <p:tgtEl>
                                          <p:spTgt spid="16"/>
                                        </p:tgtEl>
                                      </p:cBhvr>
                                    </p:animEffect>
                                  </p:childTnLst>
                                </p:cTn>
                              </p:par>
                            </p:childTnLst>
                          </p:cTn>
                        </p:par>
                        <p:par>
                          <p:cTn id="41" fill="hold" nodeType="afterGroup">
                            <p:stCondLst>
                              <p:cond delay="2500"/>
                            </p:stCondLst>
                            <p:childTnLst>
                              <p:par>
                                <p:cTn id="42" presetID="22" presetClass="entr" presetSubtype="8" fill="hold"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500"/>
                                        <p:tgtEl>
                                          <p:spTgt spid="19"/>
                                        </p:tgtEl>
                                      </p:cBhvr>
                                    </p:animEffect>
                                  </p:childTnLst>
                                </p:cTn>
                              </p:par>
                            </p:childTnLst>
                          </p:cTn>
                        </p:par>
                        <p:par>
                          <p:cTn id="45" fill="hold" nodeType="afterGroup">
                            <p:stCondLst>
                              <p:cond delay="3000"/>
                            </p:stCondLst>
                            <p:childTnLst>
                              <p:par>
                                <p:cTn id="46" presetID="22" presetClass="entr" presetSubtype="8" fill="hold"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wipe(left)">
                                      <p:cBhvr>
                                        <p:cTn id="4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我问你答</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96805" y="0"/>
            <a:ext cx="1284514" cy="1284514"/>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3946876" y="1675901"/>
            <a:ext cx="4176667" cy="4176667"/>
          </a:xfrm>
          <a:prstGeom prst="rect">
            <a:avLst/>
          </a:prstGeom>
        </p:spPr>
      </p:pic>
      <p:sp>
        <p:nvSpPr>
          <p:cNvPr id="6" name="文本框 5"/>
          <p:cNvSpPr txBox="1"/>
          <p:nvPr/>
        </p:nvSpPr>
        <p:spPr>
          <a:xfrm>
            <a:off x="1862665" y="2031835"/>
            <a:ext cx="2218267" cy="650240"/>
          </a:xfrm>
          <a:prstGeom prst="rect">
            <a:avLst/>
          </a:prstGeom>
          <a:noFill/>
        </p:spPr>
        <p:txBody>
          <a:bodyPr wrap="square" rtlCol="0">
            <a:spAutoFit/>
          </a:bodyPr>
          <a:lstStyle/>
          <a:p>
            <a:pPr algn="l"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大家在做家务的过程中有哪些特别的收获呢？</a:t>
            </a:r>
          </a:p>
        </p:txBody>
      </p:sp>
      <p:sp>
        <p:nvSpPr>
          <p:cNvPr id="7" name="文本框 6"/>
          <p:cNvSpPr txBox="1"/>
          <p:nvPr/>
        </p:nvSpPr>
        <p:spPr>
          <a:xfrm>
            <a:off x="2897531" y="1720297"/>
            <a:ext cx="1606553" cy="398780"/>
          </a:xfrm>
          <a:prstGeom prst="rect">
            <a:avLst/>
          </a:prstGeom>
          <a:noFill/>
        </p:spPr>
        <p:txBody>
          <a:bodyPr wrap="square" rtlCol="0">
            <a:spAutoFit/>
          </a:bodyPr>
          <a:lstStyle/>
          <a:p>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问题一</a:t>
            </a:r>
          </a:p>
        </p:txBody>
      </p:sp>
      <p:sp>
        <p:nvSpPr>
          <p:cNvPr id="8" name="文本框 7"/>
          <p:cNvSpPr txBox="1"/>
          <p:nvPr/>
        </p:nvSpPr>
        <p:spPr>
          <a:xfrm>
            <a:off x="1845733" y="4458290"/>
            <a:ext cx="2218267" cy="650240"/>
          </a:xfrm>
          <a:prstGeom prst="rect">
            <a:avLst/>
          </a:prstGeom>
          <a:noFill/>
        </p:spPr>
        <p:txBody>
          <a:bodyPr wrap="square" rtlCol="0">
            <a:spAutoFit/>
          </a:bodyPr>
          <a:lstStyle/>
          <a:p>
            <a:pPr algn="l"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大家在做家务的过程中有遇到什么烦恼吗？</a:t>
            </a:r>
          </a:p>
        </p:txBody>
      </p:sp>
      <p:sp>
        <p:nvSpPr>
          <p:cNvPr id="9" name="文本框 8"/>
          <p:cNvSpPr txBox="1"/>
          <p:nvPr/>
        </p:nvSpPr>
        <p:spPr>
          <a:xfrm>
            <a:off x="2944732" y="4141037"/>
            <a:ext cx="1606553" cy="398780"/>
          </a:xfrm>
          <a:prstGeom prst="rect">
            <a:avLst/>
          </a:prstGeom>
          <a:noFill/>
        </p:spPr>
        <p:txBody>
          <a:bodyPr wrap="square" rtlCol="0">
            <a:spAutoFit/>
          </a:bodyPr>
          <a:lstStyle/>
          <a:p>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问题三</a:t>
            </a:r>
          </a:p>
        </p:txBody>
      </p:sp>
      <p:sp>
        <p:nvSpPr>
          <p:cNvPr id="10" name="文本框 9"/>
          <p:cNvSpPr txBox="1"/>
          <p:nvPr/>
        </p:nvSpPr>
        <p:spPr>
          <a:xfrm>
            <a:off x="8144933" y="2017003"/>
            <a:ext cx="2218267" cy="1209675"/>
          </a:xfrm>
          <a:prstGeom prst="rect">
            <a:avLst/>
          </a:prstGeom>
          <a:noFill/>
        </p:spPr>
        <p:txBody>
          <a:bodyPr wrap="square" rtlCol="0">
            <a:spAutoFit/>
          </a:bodyPr>
          <a:lstStyle/>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大家觉得会做很多家务是不是一件很酷的事情呢？如果觉得是，请告诉为什么会觉得很酷呢？</a:t>
            </a:r>
          </a:p>
        </p:txBody>
      </p:sp>
      <p:sp>
        <p:nvSpPr>
          <p:cNvPr id="11" name="文本框 10"/>
          <p:cNvSpPr txBox="1"/>
          <p:nvPr/>
        </p:nvSpPr>
        <p:spPr>
          <a:xfrm>
            <a:off x="8187717" y="1718589"/>
            <a:ext cx="1606553" cy="398780"/>
          </a:xfrm>
          <a:prstGeom prst="rect">
            <a:avLst/>
          </a:prstGeom>
          <a:noFill/>
        </p:spPr>
        <p:txBody>
          <a:bodyPr wrap="square" rtlCol="0">
            <a:spAutoFit/>
          </a:bodyPr>
          <a:lstStyle/>
          <a:p>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问题二</a:t>
            </a:r>
          </a:p>
        </p:txBody>
      </p:sp>
      <p:sp>
        <p:nvSpPr>
          <p:cNvPr id="12" name="文本框 11"/>
          <p:cNvSpPr txBox="1"/>
          <p:nvPr/>
        </p:nvSpPr>
        <p:spPr>
          <a:xfrm>
            <a:off x="8128001" y="4443458"/>
            <a:ext cx="2218267" cy="929640"/>
          </a:xfrm>
          <a:prstGeom prst="rect">
            <a:avLst/>
          </a:prstGeom>
          <a:noFill/>
        </p:spPr>
        <p:txBody>
          <a:bodyPr wrap="square" rtlCol="0">
            <a:spAutoFit/>
          </a:bodyPr>
          <a:lstStyle/>
          <a:p>
            <a:pPr defTabSz="963930">
              <a:lnSpc>
                <a:spcPct val="130000"/>
              </a:lnSpc>
            </a:pPr>
            <a:r>
              <a:rPr lang="zh-CN" altLang="en-US" sz="1400">
                <a:solidFill>
                  <a:schemeClr val="tx1">
                    <a:lumMod val="75000"/>
                    <a:lumOff val="25000"/>
                  </a:schemeClr>
                </a:solidFill>
                <a:latin typeface="微软雅黑" panose="020B0503020204020204" charset="-122"/>
                <a:ea typeface="微软雅黑" panose="020B0503020204020204" charset="-122"/>
                <a:cs typeface="+mn-ea"/>
                <a:sym typeface="+mn-lt"/>
              </a:rPr>
              <a:t>大家还知道什么做家务的小妙招呢？说出来分享一下吧！</a:t>
            </a:r>
          </a:p>
        </p:txBody>
      </p:sp>
      <p:sp>
        <p:nvSpPr>
          <p:cNvPr id="13" name="文本框 12"/>
          <p:cNvSpPr txBox="1"/>
          <p:nvPr/>
        </p:nvSpPr>
        <p:spPr>
          <a:xfrm>
            <a:off x="8170785" y="4145045"/>
            <a:ext cx="1606553" cy="398780"/>
          </a:xfrm>
          <a:prstGeom prst="rect">
            <a:avLst/>
          </a:prstGeom>
          <a:noFill/>
        </p:spPr>
        <p:txBody>
          <a:bodyPr wrap="square" rtlCol="0">
            <a:spAutoFit/>
          </a:bodyPr>
          <a:lstStyle/>
          <a:p>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问题四</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0-#ppt_w/2"/>
                                          </p:val>
                                        </p:tav>
                                        <p:tav tm="100000">
                                          <p:val>
                                            <p:strVal val="#ppt_x"/>
                                          </p:val>
                                        </p:tav>
                                      </p:tavLst>
                                    </p:anim>
                                    <p:anim calcmode="lin" valueType="num">
                                      <p:cBhvr additive="base">
                                        <p:cTn id="15" dur="500" fill="hold"/>
                                        <p:tgtEl>
                                          <p:spTgt spid="6"/>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0-#ppt_w/2"/>
                                          </p:val>
                                        </p:tav>
                                        <p:tav tm="100000">
                                          <p:val>
                                            <p:strVal val="#ppt_x"/>
                                          </p:val>
                                        </p:tav>
                                      </p:tavLst>
                                    </p:anim>
                                    <p:anim calcmode="lin" valueType="num">
                                      <p:cBhvr additive="base">
                                        <p:cTn id="19" dur="500" fill="hold"/>
                                        <p:tgtEl>
                                          <p:spTgt spid="7"/>
                                        </p:tgtEl>
                                        <p:attrNameLst>
                                          <p:attrName>ppt_y</p:attrName>
                                        </p:attrNameLst>
                                      </p:cBhvr>
                                      <p:tavLst>
                                        <p:tav tm="0">
                                          <p:val>
                                            <p:strVal val="#ppt_y"/>
                                          </p:val>
                                        </p:tav>
                                        <p:tav tm="100000">
                                          <p:val>
                                            <p:strVal val="#ppt_y"/>
                                          </p:val>
                                        </p:tav>
                                      </p:tavLst>
                                    </p:anim>
                                  </p:childTnLst>
                                </p:cTn>
                              </p:par>
                              <p:par>
                                <p:cTn id="20" presetID="2" presetClass="entr" presetSubtype="8"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0-#ppt_w/2"/>
                                          </p:val>
                                        </p:tav>
                                        <p:tav tm="100000">
                                          <p:val>
                                            <p:strVal val="#ppt_x"/>
                                          </p:val>
                                        </p:tav>
                                      </p:tavLst>
                                    </p:anim>
                                    <p:anim calcmode="lin" valueType="num">
                                      <p:cBhvr additive="base">
                                        <p:cTn id="23" dur="500" fill="hold"/>
                                        <p:tgtEl>
                                          <p:spTgt spid="8"/>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additive="base">
                                        <p:cTn id="26" dur="500" fill="hold"/>
                                        <p:tgtEl>
                                          <p:spTgt spid="9"/>
                                        </p:tgtEl>
                                        <p:attrNameLst>
                                          <p:attrName>ppt_x</p:attrName>
                                        </p:attrNameLst>
                                      </p:cBhvr>
                                      <p:tavLst>
                                        <p:tav tm="0">
                                          <p:val>
                                            <p:strVal val="0-#ppt_w/2"/>
                                          </p:val>
                                        </p:tav>
                                        <p:tav tm="100000">
                                          <p:val>
                                            <p:strVal val="#ppt_x"/>
                                          </p:val>
                                        </p:tav>
                                      </p:tavLst>
                                    </p:anim>
                                    <p:anim calcmode="lin" valueType="num">
                                      <p:cBhvr additive="base">
                                        <p:cTn id="27" dur="500" fill="hold"/>
                                        <p:tgtEl>
                                          <p:spTgt spid="9"/>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1+#ppt_w/2"/>
                                          </p:val>
                                        </p:tav>
                                        <p:tav tm="100000">
                                          <p:val>
                                            <p:strVal val="#ppt_x"/>
                                          </p:val>
                                        </p:tav>
                                      </p:tavLst>
                                    </p:anim>
                                    <p:anim calcmode="lin" valueType="num">
                                      <p:cBhvr additive="base">
                                        <p:cTn id="31" dur="500" fill="hold"/>
                                        <p:tgtEl>
                                          <p:spTgt spid="10"/>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1+#ppt_w/2"/>
                                          </p:val>
                                        </p:tav>
                                        <p:tav tm="100000">
                                          <p:val>
                                            <p:strVal val="#ppt_x"/>
                                          </p:val>
                                        </p:tav>
                                      </p:tavLst>
                                    </p:anim>
                                    <p:anim calcmode="lin" valueType="num">
                                      <p:cBhvr additive="base">
                                        <p:cTn id="35" dur="500" fill="hold"/>
                                        <p:tgtEl>
                                          <p:spTgt spid="11"/>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1+#ppt_w/2"/>
                                          </p:val>
                                        </p:tav>
                                        <p:tav tm="100000">
                                          <p:val>
                                            <p:strVal val="#ppt_x"/>
                                          </p:val>
                                        </p:tav>
                                      </p:tavLst>
                                    </p:anim>
                                    <p:anim calcmode="lin" valueType="num">
                                      <p:cBhvr additive="base">
                                        <p:cTn id="39" dur="500" fill="hold"/>
                                        <p:tgtEl>
                                          <p:spTgt spid="12"/>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1+#ppt_w/2"/>
                                          </p:val>
                                        </p:tav>
                                        <p:tav tm="100000">
                                          <p:val>
                                            <p:strVal val="#ppt_x"/>
                                          </p:val>
                                        </p:tav>
                                      </p:tavLst>
                                    </p:anim>
                                    <p:anim calcmode="lin" valueType="num">
                                      <p:cBhvr additive="base">
                                        <p:cTn id="43"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8AC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7" name="矩形 6"/>
          <p:cNvSpPr/>
          <p:nvPr/>
        </p:nvSpPr>
        <p:spPr>
          <a:xfrm>
            <a:off x="0" y="5486401"/>
            <a:ext cx="12192000" cy="1371600"/>
          </a:xfrm>
          <a:prstGeom prst="rect">
            <a:avLst/>
          </a:prstGeom>
          <a:solidFill>
            <a:srgbClr val="F9B7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8" name="矩形 7"/>
          <p:cNvSpPr/>
          <p:nvPr/>
        </p:nvSpPr>
        <p:spPr>
          <a:xfrm>
            <a:off x="0" y="5756957"/>
            <a:ext cx="12192000" cy="1122814"/>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pic>
        <p:nvPicPr>
          <p:cNvPr id="20" name="图片 19"/>
          <p:cNvPicPr>
            <a:picLocks noChangeAspect="1"/>
          </p:cNvPicPr>
          <p:nvPr/>
        </p:nvPicPr>
        <p:blipFill>
          <a:blip r:embed="rId3"/>
          <a:stretch>
            <a:fillRect/>
          </a:stretch>
        </p:blipFill>
        <p:spPr>
          <a:xfrm>
            <a:off x="8447314" y="5699"/>
            <a:ext cx="3736481" cy="2519122"/>
          </a:xfrm>
          <a:prstGeom prst="rect">
            <a:avLst/>
          </a:prstGeom>
        </p:spPr>
      </p:pic>
      <p:pic>
        <p:nvPicPr>
          <p:cNvPr id="21" name="图片 20"/>
          <p:cNvPicPr>
            <a:picLocks noChangeAspect="1"/>
          </p:cNvPicPr>
          <p:nvPr/>
        </p:nvPicPr>
        <p:blipFill>
          <a:blip r:embed="rId4"/>
          <a:stretch>
            <a:fillRect/>
          </a:stretch>
        </p:blipFill>
        <p:spPr>
          <a:xfrm rot="10800000">
            <a:off x="-8205" y="7739"/>
            <a:ext cx="2047442" cy="2623456"/>
          </a:xfrm>
          <a:prstGeom prst="rect">
            <a:avLst/>
          </a:prstGeom>
        </p:spPr>
      </p:pic>
      <p:pic>
        <p:nvPicPr>
          <p:cNvPr id="17" name="图片 16"/>
          <p:cNvPicPr>
            <a:picLocks noChangeAspect="1"/>
          </p:cNvPicPr>
          <p:nvPr/>
        </p:nvPicPr>
        <p:blipFill>
          <a:blip r:embed="rId5"/>
          <a:stretch>
            <a:fillRect/>
          </a:stretch>
        </p:blipFill>
        <p:spPr>
          <a:xfrm>
            <a:off x="0" y="0"/>
            <a:ext cx="2481943" cy="1577978"/>
          </a:xfrm>
          <a:prstGeom prst="rect">
            <a:avLst/>
          </a:prstGeom>
        </p:spPr>
      </p:pic>
      <p:sp>
        <p:nvSpPr>
          <p:cNvPr id="14" name="TextBox 48"/>
          <p:cNvSpPr txBox="1"/>
          <p:nvPr/>
        </p:nvSpPr>
        <p:spPr>
          <a:xfrm>
            <a:off x="4185864" y="2400761"/>
            <a:ext cx="7010400" cy="984885"/>
          </a:xfrm>
          <a:prstGeom prst="rect">
            <a:avLst/>
          </a:prstGeom>
          <a:noFill/>
        </p:spPr>
        <p:txBody>
          <a:bodyPr wrap="square" lIns="0" tIns="0" rIns="0" bIns="0" rtlCol="0">
            <a:spAutoFit/>
          </a:bodyPr>
          <a:lstStyle/>
          <a:p>
            <a:pPr defTabSz="914400"/>
            <a:r>
              <a:rPr lang="zh-CN" altLang="en-US" sz="640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家长寄语</a:t>
            </a:r>
          </a:p>
        </p:txBody>
      </p:sp>
      <p:sp>
        <p:nvSpPr>
          <p:cNvPr id="15" name="TextBox 48"/>
          <p:cNvSpPr txBox="1"/>
          <p:nvPr/>
        </p:nvSpPr>
        <p:spPr>
          <a:xfrm>
            <a:off x="4201073" y="1384762"/>
            <a:ext cx="3556000" cy="902335"/>
          </a:xfrm>
          <a:prstGeom prst="rect">
            <a:avLst/>
          </a:prstGeom>
          <a:noFill/>
        </p:spPr>
        <p:txBody>
          <a:bodyPr wrap="square" lIns="0" tIns="0" rIns="0" bIns="0" rtlCol="0">
            <a:spAutoFit/>
          </a:bodyPr>
          <a:lstStyle/>
          <a:p>
            <a:pPr defTabSz="914400"/>
            <a:r>
              <a:rPr lang="zh-CN" altLang="en-US" sz="5865" spc="80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第六部分</a:t>
            </a:r>
          </a:p>
        </p:txBody>
      </p:sp>
      <p:sp>
        <p:nvSpPr>
          <p:cNvPr id="16" name="矩形 15"/>
          <p:cNvSpPr/>
          <p:nvPr/>
        </p:nvSpPr>
        <p:spPr>
          <a:xfrm>
            <a:off x="4084264" y="3512408"/>
            <a:ext cx="6807200" cy="337185"/>
          </a:xfrm>
          <a:prstGeom prst="rect">
            <a:avLst/>
          </a:prstGeom>
        </p:spPr>
        <p:txBody>
          <a:bodyPr wrap="square">
            <a:spAutoFit/>
          </a:bodyPr>
          <a:lstStyle/>
          <a:p>
            <a:r>
              <a:rPr lang="zh-CN" altLang="en-US" sz="1600">
                <a:solidFill>
                  <a:schemeClr val="bg1"/>
                </a:solidFill>
                <a:latin typeface="微软雅黑" panose="020B0503020204020204" charset="-122"/>
                <a:ea typeface="微软雅黑" panose="020B0503020204020204" charset="-122"/>
              </a:rPr>
              <a:t>来自家长的一封信</a:t>
            </a:r>
          </a:p>
        </p:txBody>
      </p:sp>
      <p:pic>
        <p:nvPicPr>
          <p:cNvPr id="18" name="图片 17"/>
          <p:cNvPicPr>
            <a:picLocks noChangeAspect="1"/>
          </p:cNvPicPr>
          <p:nvPr/>
        </p:nvPicPr>
        <p:blipFill>
          <a:blip r:embed="rId6"/>
          <a:stretch>
            <a:fillRect/>
          </a:stretch>
        </p:blipFill>
        <p:spPr>
          <a:xfrm>
            <a:off x="572501" y="3007042"/>
            <a:ext cx="3628572" cy="3530502"/>
          </a:xfrm>
          <a:prstGeom prst="rect">
            <a:avLst/>
          </a:prstGeom>
        </p:spPr>
      </p:pic>
      <p:pic>
        <p:nvPicPr>
          <p:cNvPr id="24" name="图片 23"/>
          <p:cNvPicPr>
            <a:picLocks noChangeAspect="1"/>
          </p:cNvPicPr>
          <p:nvPr/>
        </p:nvPicPr>
        <p:blipFill>
          <a:blip r:embed="rId7"/>
          <a:stretch>
            <a:fillRect/>
          </a:stretch>
        </p:blipFill>
        <p:spPr>
          <a:xfrm flipH="1">
            <a:off x="1217575" y="906407"/>
            <a:ext cx="2338425" cy="2338425"/>
          </a:xfrm>
          <a:prstGeom prst="rect">
            <a:avLst/>
          </a:prstGeom>
        </p:spPr>
      </p:pic>
      <p:pic>
        <p:nvPicPr>
          <p:cNvPr id="25" name="图片 24"/>
          <p:cNvPicPr>
            <a:picLocks noChangeAspect="1"/>
          </p:cNvPicPr>
          <p:nvPr/>
        </p:nvPicPr>
        <p:blipFill>
          <a:blip r:embed="rId8"/>
          <a:stretch>
            <a:fillRect/>
          </a:stretch>
        </p:blipFill>
        <p:spPr>
          <a:xfrm>
            <a:off x="7892868" y="3685106"/>
            <a:ext cx="3940385" cy="29001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2" presetClass="entr" presetSubtype="8"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0-#ppt_w/2"/>
                                          </p:val>
                                        </p:tav>
                                        <p:tav tm="100000">
                                          <p:val>
                                            <p:strVal val="#ppt_x"/>
                                          </p:val>
                                        </p:tav>
                                      </p:tavLst>
                                    </p:anim>
                                    <p:anim calcmode="lin" valueType="num">
                                      <p:cBhvr additive="base">
                                        <p:cTn id="1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家长寄语</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96805" y="0"/>
            <a:ext cx="1284514" cy="1284514"/>
          </a:xfrm>
          <a:prstGeom prst="rect">
            <a:avLst/>
          </a:prstGeom>
        </p:spPr>
      </p:pic>
      <p:sp>
        <p:nvSpPr>
          <p:cNvPr id="12" name="文本框 11"/>
          <p:cNvSpPr txBox="1"/>
          <p:nvPr/>
        </p:nvSpPr>
        <p:spPr>
          <a:xfrm>
            <a:off x="4178300" y="705218"/>
            <a:ext cx="7421821" cy="5466496"/>
          </a:xfrm>
          <a:prstGeom prst="rect">
            <a:avLst/>
          </a:prstGeom>
          <a:noFill/>
        </p:spPr>
        <p:txBody>
          <a:bodyPr wrap="square" rtlCol="0">
            <a:spAutoFit/>
          </a:bodyPr>
          <a:lstStyle/>
          <a:p>
            <a:pPr defTabSz="963930">
              <a:lnSpc>
                <a:spcPct val="130000"/>
              </a:lnSpc>
            </a:pP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来自家长的一封信</a:t>
            </a:r>
            <a:endPar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defTabSz="963930">
              <a:lnSpc>
                <a:spcPct val="130000"/>
              </a:lnSpc>
            </a:pP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 </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  </a:t>
            </a:r>
          </a:p>
          <a:p>
            <a:pPr defTabSz="963930">
              <a:lnSpc>
                <a:spcPct val="130000"/>
              </a:lnSpc>
            </a:pP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小朋友们，通过今天你们关于做家务这件事的学习和讨论，相信你们应该都有了自己的体会和感想，而我想告诉你们的是，做家务这件事本身的重点不在于</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做</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，而在于</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分享</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因为你们是各自幸福美满家庭的一份子，从你们出生那一刻起，对于你们的爸爸妈妈就有了特殊的意义，你们彼此都会成为生命中最重要的依靠。你们要依靠爸爸妈妈来慢慢的成长，而爸爸妈妈要依靠你们慢慢的老去。</a:t>
            </a:r>
          </a:p>
          <a:p>
            <a:pPr defTabSz="963930">
              <a:lnSpc>
                <a:spcPct val="130000"/>
              </a:lnSpc>
            </a:pP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 </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做家务是分担，但更是分享，你们在学会做家务的同时，也能跟家人分享各自劳动的汗水和收获，分享生活的苦闷和乐趣，分享学习的忧愁和快乐。爸爸妈妈们当然希望你们在学习中能做到好学不倦、博学多才，但也更希望你们首先能在生活中做到独立自主、自强不息，千万不要小瞧了做家务哦，有</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家</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就有</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务</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，家务将会伴随你们一生，它时时刻刻都在提醒你们要做一个有担当、负责任的人，</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一屋不扫，何以扫天下</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万丈高楼平地起</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千里之行，始于足下</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，这些都是在告诉我们如果一个人连家务活这样基础的事都做不好，那他还能做成什么大事吗？</a:t>
            </a:r>
          </a:p>
          <a:p>
            <a:pPr defTabSz="963930">
              <a:lnSpc>
                <a:spcPct val="130000"/>
              </a:lnSpc>
            </a:pP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同学们，你们是爸爸妈妈们的骄傲，你们更是祖国的未来，</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少年强则中国强</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，这个</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强</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不仅体现在智力，也是体现在</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劳动</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，你们应该都听说过</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劳动人民最光荣</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这句话，劳动是</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强</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的基础，有了这个基础，才有祖国繁荣昌盛的今天和中华民族复兴的未来，家务即是劳动，家务就是光荣。同学们，加油吧，从家务做起，从一点一滴做起，一步一个脚印走出你们自己的精彩人生！</a:t>
            </a:r>
          </a:p>
        </p:txBody>
      </p:sp>
      <p:pic>
        <p:nvPicPr>
          <p:cNvPr id="14" name="图片 13" descr="千库网_女孩课堂学习举手发言png素材_元素编号1238182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7540" y="1820545"/>
            <a:ext cx="3484245" cy="348424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1+#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8AC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7" name="矩形 6"/>
          <p:cNvSpPr/>
          <p:nvPr/>
        </p:nvSpPr>
        <p:spPr>
          <a:xfrm>
            <a:off x="0" y="5486401"/>
            <a:ext cx="12192000" cy="1371600"/>
          </a:xfrm>
          <a:prstGeom prst="rect">
            <a:avLst/>
          </a:prstGeom>
          <a:solidFill>
            <a:srgbClr val="F9B7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8" name="矩形 7"/>
          <p:cNvSpPr/>
          <p:nvPr/>
        </p:nvSpPr>
        <p:spPr>
          <a:xfrm>
            <a:off x="0" y="5756957"/>
            <a:ext cx="12192000" cy="1122814"/>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9" name="文本框 8"/>
          <p:cNvSpPr txBox="1"/>
          <p:nvPr/>
        </p:nvSpPr>
        <p:spPr>
          <a:xfrm>
            <a:off x="4356088" y="1708367"/>
            <a:ext cx="7204447" cy="1732915"/>
          </a:xfrm>
          <a:prstGeom prst="rect">
            <a:avLst/>
          </a:prstGeom>
          <a:noFill/>
        </p:spPr>
        <p:txBody>
          <a:bodyPr wrap="square" rtlCol="0">
            <a:spAutoFit/>
          </a:bodyPr>
          <a:lstStyle/>
          <a:p>
            <a:r>
              <a:rPr lang="zh-CN" altLang="en-US" sz="10665" b="1">
                <a:ln w="57150">
                  <a:solidFill>
                    <a:schemeClr val="bg1"/>
                  </a:solidFill>
                  <a:prstDash val="solid"/>
                </a:ln>
                <a:solidFill>
                  <a:srgbClr val="EA9998"/>
                </a:solidFill>
                <a:effectLst>
                  <a:outerShdw blurRad="38100" dist="22860" dir="5400000" algn="tl" rotWithShape="0">
                    <a:srgbClr val="000000">
                      <a:alpha val="30000"/>
                    </a:srgbClr>
                  </a:outerShdw>
                </a:effectLst>
                <a:latin typeface="微软雅黑" panose="020B0503020204020204" charset="-122"/>
                <a:ea typeface="微软雅黑" panose="020B0503020204020204" charset="-122"/>
              </a:rPr>
              <a:t>谢谢大家</a:t>
            </a:r>
          </a:p>
        </p:txBody>
      </p:sp>
      <p:pic>
        <p:nvPicPr>
          <p:cNvPr id="20" name="图片 19"/>
          <p:cNvPicPr>
            <a:picLocks noChangeAspect="1"/>
          </p:cNvPicPr>
          <p:nvPr/>
        </p:nvPicPr>
        <p:blipFill>
          <a:blip r:embed="rId3"/>
          <a:stretch>
            <a:fillRect/>
          </a:stretch>
        </p:blipFill>
        <p:spPr>
          <a:xfrm>
            <a:off x="8447314" y="5699"/>
            <a:ext cx="3736481" cy="2519122"/>
          </a:xfrm>
          <a:prstGeom prst="rect">
            <a:avLst/>
          </a:prstGeom>
        </p:spPr>
      </p:pic>
      <p:pic>
        <p:nvPicPr>
          <p:cNvPr id="21" name="图片 20"/>
          <p:cNvPicPr>
            <a:picLocks noChangeAspect="1"/>
          </p:cNvPicPr>
          <p:nvPr/>
        </p:nvPicPr>
        <p:blipFill>
          <a:blip r:embed="rId4"/>
          <a:stretch>
            <a:fillRect/>
          </a:stretch>
        </p:blipFill>
        <p:spPr>
          <a:xfrm rot="10800000">
            <a:off x="-8205" y="7739"/>
            <a:ext cx="2047442" cy="2623456"/>
          </a:xfrm>
          <a:prstGeom prst="rect">
            <a:avLst/>
          </a:prstGeom>
        </p:spPr>
      </p:pic>
      <p:pic>
        <p:nvPicPr>
          <p:cNvPr id="17" name="图片 16"/>
          <p:cNvPicPr>
            <a:picLocks noChangeAspect="1"/>
          </p:cNvPicPr>
          <p:nvPr/>
        </p:nvPicPr>
        <p:blipFill>
          <a:blip r:embed="rId5"/>
          <a:stretch>
            <a:fillRect/>
          </a:stretch>
        </p:blipFill>
        <p:spPr>
          <a:xfrm>
            <a:off x="0" y="0"/>
            <a:ext cx="2481943" cy="1577978"/>
          </a:xfrm>
          <a:prstGeom prst="rect">
            <a:avLst/>
          </a:prstGeom>
        </p:spPr>
      </p:pic>
      <p:pic>
        <p:nvPicPr>
          <p:cNvPr id="26" name="图片 25"/>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66915" y="4293326"/>
            <a:ext cx="6070600" cy="2849262"/>
          </a:xfrm>
          <a:prstGeom prst="rect">
            <a:avLst/>
          </a:prstGeom>
        </p:spPr>
      </p:pic>
      <p:pic>
        <p:nvPicPr>
          <p:cNvPr id="3" name="图片 2" descr="千库网_打扫卫生做家务擦桌子_元素编号1309262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8447405" y="2990215"/>
            <a:ext cx="3830320" cy="3830320"/>
          </a:xfrm>
          <a:prstGeom prst="rect">
            <a:avLst/>
          </a:prstGeom>
        </p:spPr>
      </p:pic>
      <p:pic>
        <p:nvPicPr>
          <p:cNvPr id="4" name="图片 3" descr="千库网_卡通慈祥妈妈做家务PNG素材_元素编号1202543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988695" y="974725"/>
            <a:ext cx="3453765" cy="3453765"/>
          </a:xfrm>
          <a:prstGeom prst="rect">
            <a:avLst/>
          </a:prstGeom>
        </p:spPr>
      </p:pic>
      <p:pic>
        <p:nvPicPr>
          <p:cNvPr id="27" name="New picture"/>
          <p:cNvPicPr/>
          <p:nvPr/>
        </p:nvPicPr>
        <p:blipFill>
          <a:blip r:embed="rId9"/>
          <a:stretch>
            <a:fillRect/>
          </a:stretch>
        </p:blipFill>
        <p:spPr>
          <a:xfrm>
            <a:off x="11925300" y="10833100"/>
            <a:ext cx="330200" cy="2540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42"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1000"/>
                                        <p:tgtEl>
                                          <p:spTgt spid="26"/>
                                        </p:tgtEl>
                                      </p:cBhvr>
                                    </p:animEffect>
                                    <p:anim calcmode="lin" valueType="num">
                                      <p:cBhvr>
                                        <p:cTn id="16" dur="1000" fill="hold"/>
                                        <p:tgtEl>
                                          <p:spTgt spid="26"/>
                                        </p:tgtEl>
                                        <p:attrNameLst>
                                          <p:attrName>ppt_x</p:attrName>
                                        </p:attrNameLst>
                                      </p:cBhvr>
                                      <p:tavLst>
                                        <p:tav tm="0">
                                          <p:val>
                                            <p:strVal val="#ppt_x"/>
                                          </p:val>
                                        </p:tav>
                                        <p:tav tm="100000">
                                          <p:val>
                                            <p:strVal val="#ppt_x"/>
                                          </p:val>
                                        </p:tav>
                                      </p:tavLst>
                                    </p:anim>
                                    <p:anim calcmode="lin" valueType="num">
                                      <p:cBhvr>
                                        <p:cTn id="1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18" fill="hold" nodeType="clickPar">
                      <p:stCondLst>
                        <p:cond delay="indefinite"/>
                      </p:stCondLst>
                      <p:childTnLst>
                        <p:par>
                          <p:cTn id="19" fill="hold" nodeType="afterGroup">
                            <p:stCondLst>
                              <p:cond delay="0"/>
                            </p:stCondLst>
                            <p:childTnLst>
                              <p:par>
                                <p:cTn id="20" presetID="56" presetClass="entr" presetSubtype="0" fill="hold" grpId="0" nodeType="clickEffect">
                                  <p:stCondLst>
                                    <p:cond delay="0"/>
                                  </p:stCondLst>
                                  <p:iterate type="lt">
                                    <p:tmPct val="10000"/>
                                  </p:iterate>
                                  <p:childTnLst>
                                    <p:set>
                                      <p:cBhvr>
                                        <p:cTn id="21" dur="1" fill="hold">
                                          <p:stCondLst>
                                            <p:cond delay="0"/>
                                          </p:stCondLst>
                                        </p:cTn>
                                        <p:tgtEl>
                                          <p:spTgt spid="9"/>
                                        </p:tgtEl>
                                        <p:attrNameLst>
                                          <p:attrName>style.visibility</p:attrName>
                                        </p:attrNameLst>
                                      </p:cBhvr>
                                      <p:to>
                                        <p:strVal val="visible"/>
                                      </p:to>
                                    </p:set>
                                    <p:anim by="(-#ppt_w*2)" calcmode="lin" valueType="num">
                                      <p:cBhvr rctx="PPT">
                                        <p:cTn id="22" dur="500" autoRev="1" fill="hold">
                                          <p:stCondLst>
                                            <p:cond delay="0"/>
                                          </p:stCondLst>
                                        </p:cTn>
                                        <p:tgtEl>
                                          <p:spTgt spid="9"/>
                                        </p:tgtEl>
                                        <p:attrNameLst>
                                          <p:attrName>ppt_w</p:attrName>
                                        </p:attrNameLst>
                                      </p:cBhvr>
                                    </p:anim>
                                    <p:anim by="(#ppt_w*0.50)" calcmode="lin" valueType="num">
                                      <p:cBhvr>
                                        <p:cTn id="23" dur="500" decel="50000" autoRev="1" fill="hold">
                                          <p:stCondLst>
                                            <p:cond delay="0"/>
                                          </p:stCondLst>
                                        </p:cTn>
                                        <p:tgtEl>
                                          <p:spTgt spid="9"/>
                                        </p:tgtEl>
                                        <p:attrNameLst>
                                          <p:attrName>ppt_x</p:attrName>
                                        </p:attrNameLst>
                                      </p:cBhvr>
                                    </p:anim>
                                    <p:anim from="(-#ppt_h/2)" to="(#ppt_y)" calcmode="lin" valueType="num">
                                      <p:cBhvr>
                                        <p:cTn id="24" dur="1000" fill="hold">
                                          <p:stCondLst>
                                            <p:cond delay="0"/>
                                          </p:stCondLst>
                                        </p:cTn>
                                        <p:tgtEl>
                                          <p:spTgt spid="9"/>
                                        </p:tgtEl>
                                        <p:attrNameLst>
                                          <p:attrName>ppt_y</p:attrName>
                                        </p:attrNameLst>
                                      </p:cBhvr>
                                    </p:anim>
                                    <p:animRot by="21600000">
                                      <p:cBhvr>
                                        <p:cTn id="25" dur="1000" fill="hold">
                                          <p:stCondLst>
                                            <p:cond delay="0"/>
                                          </p:stCondLst>
                                        </p:cTn>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13675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8AC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7" name="矩形 6"/>
          <p:cNvSpPr/>
          <p:nvPr/>
        </p:nvSpPr>
        <p:spPr>
          <a:xfrm>
            <a:off x="0" y="5486401"/>
            <a:ext cx="12192000" cy="1371600"/>
          </a:xfrm>
          <a:prstGeom prst="rect">
            <a:avLst/>
          </a:prstGeom>
          <a:solidFill>
            <a:srgbClr val="F9B7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8" name="矩形 7"/>
          <p:cNvSpPr/>
          <p:nvPr/>
        </p:nvSpPr>
        <p:spPr>
          <a:xfrm>
            <a:off x="0" y="5756957"/>
            <a:ext cx="12192000" cy="1122814"/>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pic>
        <p:nvPicPr>
          <p:cNvPr id="20" name="图片 19"/>
          <p:cNvPicPr>
            <a:picLocks noChangeAspect="1"/>
          </p:cNvPicPr>
          <p:nvPr/>
        </p:nvPicPr>
        <p:blipFill>
          <a:blip r:embed="rId3"/>
          <a:stretch>
            <a:fillRect/>
          </a:stretch>
        </p:blipFill>
        <p:spPr>
          <a:xfrm>
            <a:off x="8447314" y="5699"/>
            <a:ext cx="3736481" cy="2519122"/>
          </a:xfrm>
          <a:prstGeom prst="rect">
            <a:avLst/>
          </a:prstGeom>
        </p:spPr>
      </p:pic>
      <p:pic>
        <p:nvPicPr>
          <p:cNvPr id="21" name="图片 20"/>
          <p:cNvPicPr>
            <a:picLocks noChangeAspect="1"/>
          </p:cNvPicPr>
          <p:nvPr/>
        </p:nvPicPr>
        <p:blipFill>
          <a:blip r:embed="rId4"/>
          <a:stretch>
            <a:fillRect/>
          </a:stretch>
        </p:blipFill>
        <p:spPr>
          <a:xfrm rot="10800000">
            <a:off x="-8205" y="7739"/>
            <a:ext cx="2047442" cy="2623456"/>
          </a:xfrm>
          <a:prstGeom prst="rect">
            <a:avLst/>
          </a:prstGeom>
        </p:spPr>
      </p:pic>
      <p:pic>
        <p:nvPicPr>
          <p:cNvPr id="17" name="图片 16"/>
          <p:cNvPicPr>
            <a:picLocks noChangeAspect="1"/>
          </p:cNvPicPr>
          <p:nvPr/>
        </p:nvPicPr>
        <p:blipFill>
          <a:blip r:embed="rId5"/>
          <a:stretch>
            <a:fillRect/>
          </a:stretch>
        </p:blipFill>
        <p:spPr>
          <a:xfrm>
            <a:off x="0" y="0"/>
            <a:ext cx="2481943" cy="1577978"/>
          </a:xfrm>
          <a:prstGeom prst="rect">
            <a:avLst/>
          </a:prstGeom>
        </p:spPr>
      </p:pic>
      <p:sp>
        <p:nvSpPr>
          <p:cNvPr id="14" name="TextBox 48"/>
          <p:cNvSpPr txBox="1"/>
          <p:nvPr/>
        </p:nvSpPr>
        <p:spPr>
          <a:xfrm>
            <a:off x="4185864" y="2400761"/>
            <a:ext cx="7010400" cy="984885"/>
          </a:xfrm>
          <a:prstGeom prst="rect">
            <a:avLst/>
          </a:prstGeom>
          <a:noFill/>
        </p:spPr>
        <p:txBody>
          <a:bodyPr wrap="square" lIns="0" tIns="0" rIns="0" bIns="0" rtlCol="0">
            <a:spAutoFit/>
          </a:bodyPr>
          <a:lstStyle/>
          <a:p>
            <a:pPr defTabSz="914400"/>
            <a:r>
              <a:rPr lang="zh-CN" altLang="en-US"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家务擂台赛</a:t>
            </a:r>
          </a:p>
        </p:txBody>
      </p:sp>
      <p:sp>
        <p:nvSpPr>
          <p:cNvPr id="15" name="TextBox 48"/>
          <p:cNvSpPr txBox="1"/>
          <p:nvPr/>
        </p:nvSpPr>
        <p:spPr>
          <a:xfrm>
            <a:off x="4201073" y="1384762"/>
            <a:ext cx="3556000" cy="902876"/>
          </a:xfrm>
          <a:prstGeom prst="rect">
            <a:avLst/>
          </a:prstGeom>
          <a:noFill/>
        </p:spPr>
        <p:txBody>
          <a:bodyPr wrap="square" lIns="0" tIns="0" rIns="0" bIns="0" rtlCol="0">
            <a:spAutoFit/>
          </a:bodyPr>
          <a:lstStyle/>
          <a:p>
            <a:pPr defTabSz="914400"/>
            <a:r>
              <a:rPr lang="zh-CN" altLang="en-US" sz="5865" spc="80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第一部分</a:t>
            </a:r>
          </a:p>
        </p:txBody>
      </p:sp>
      <p:sp>
        <p:nvSpPr>
          <p:cNvPr id="16" name="矩形 15"/>
          <p:cNvSpPr/>
          <p:nvPr/>
        </p:nvSpPr>
        <p:spPr>
          <a:xfrm>
            <a:off x="4084264" y="3512408"/>
            <a:ext cx="6807200" cy="583565"/>
          </a:xfrm>
          <a:prstGeom prst="rect">
            <a:avLst/>
          </a:prstGeom>
        </p:spPr>
        <p:txBody>
          <a:bodyPr wrap="square">
            <a:spAutoFit/>
          </a:bodyPr>
          <a:lstStyle/>
          <a:p>
            <a:r>
              <a:rPr lang="zh-CN" altLang="en-US" sz="1600" dirty="0">
                <a:solidFill>
                  <a:schemeClr val="bg1"/>
                </a:solidFill>
                <a:latin typeface="微软雅黑" panose="020B0503020204020204" charset="-122"/>
                <a:ea typeface="微软雅黑" panose="020B0503020204020204" charset="-122"/>
                <a:cs typeface="微软雅黑" panose="020B0503020204020204" charset="-122"/>
              </a:rPr>
              <a:t>家务活有许多，买菜做饭、擦桌洗碗、洗衣叠被、买日用品</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rPr>
              <a:t>······</a:t>
            </a:r>
          </a:p>
          <a:p>
            <a:r>
              <a:rPr lang="zh-CN" altLang="en-US" sz="1600" dirty="0">
                <a:solidFill>
                  <a:schemeClr val="bg1"/>
                </a:solidFill>
                <a:latin typeface="微软雅黑" panose="020B0503020204020204" charset="-122"/>
                <a:ea typeface="微软雅黑" panose="020B0503020204020204" charset="-122"/>
                <a:cs typeface="微软雅黑" panose="020B0503020204020204" charset="-122"/>
              </a:rPr>
              <a:t>你平时都做过哪些呢？</a:t>
            </a:r>
          </a:p>
        </p:txBody>
      </p:sp>
      <p:pic>
        <p:nvPicPr>
          <p:cNvPr id="18" name="图片 17"/>
          <p:cNvPicPr>
            <a:picLocks noChangeAspect="1"/>
          </p:cNvPicPr>
          <p:nvPr/>
        </p:nvPicPr>
        <p:blipFill>
          <a:blip r:embed="rId6"/>
          <a:stretch>
            <a:fillRect/>
          </a:stretch>
        </p:blipFill>
        <p:spPr>
          <a:xfrm>
            <a:off x="317866" y="2977197"/>
            <a:ext cx="3628572" cy="3530502"/>
          </a:xfrm>
          <a:prstGeom prst="rect">
            <a:avLst/>
          </a:prstGeom>
        </p:spPr>
      </p:pic>
      <p:pic>
        <p:nvPicPr>
          <p:cNvPr id="24" name="图片 23"/>
          <p:cNvPicPr>
            <a:picLocks noChangeAspect="1"/>
          </p:cNvPicPr>
          <p:nvPr/>
        </p:nvPicPr>
        <p:blipFill>
          <a:blip r:embed="rId7"/>
          <a:stretch>
            <a:fillRect/>
          </a:stretch>
        </p:blipFill>
        <p:spPr>
          <a:xfrm flipH="1">
            <a:off x="1217575" y="906407"/>
            <a:ext cx="2338425" cy="2338425"/>
          </a:xfrm>
          <a:prstGeom prst="rect">
            <a:avLst/>
          </a:prstGeom>
        </p:spPr>
      </p:pic>
      <p:pic>
        <p:nvPicPr>
          <p:cNvPr id="25" name="图片 24"/>
          <p:cNvPicPr>
            <a:picLocks noChangeAspect="1"/>
          </p:cNvPicPr>
          <p:nvPr/>
        </p:nvPicPr>
        <p:blipFill>
          <a:blip r:embed="rId8"/>
          <a:stretch>
            <a:fillRect/>
          </a:stretch>
        </p:blipFill>
        <p:spPr>
          <a:xfrm>
            <a:off x="7898583" y="3685106"/>
            <a:ext cx="3940385" cy="29001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2" presetClass="entr" presetSubtype="8"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0-#ppt_w/2"/>
                                          </p:val>
                                        </p:tav>
                                        <p:tav tm="100000">
                                          <p:val>
                                            <p:strVal val="#ppt_x"/>
                                          </p:val>
                                        </p:tav>
                                      </p:tavLst>
                                    </p:anim>
                                    <p:anim calcmode="lin" valueType="num">
                                      <p:cBhvr additive="base">
                                        <p:cTn id="1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我会做</a:t>
            </a:r>
          </a:p>
        </p:txBody>
      </p:sp>
      <p:pic>
        <p:nvPicPr>
          <p:cNvPr id="4" name="图片 3"/>
          <p:cNvPicPr>
            <a:picLocks noChangeAspect="1"/>
          </p:cNvPicPr>
          <p:nvPr/>
        </p:nvPicPr>
        <p:blipFill>
          <a:blip r:embed="rId2"/>
          <a:stretch>
            <a:fillRect/>
          </a:stretch>
        </p:blipFill>
        <p:spPr>
          <a:xfrm flipH="1">
            <a:off x="196805" y="0"/>
            <a:ext cx="1284514" cy="1284514"/>
          </a:xfrm>
          <a:prstGeom prst="rect">
            <a:avLst/>
          </a:prstGeom>
        </p:spPr>
      </p:pic>
      <p:pic>
        <p:nvPicPr>
          <p:cNvPr id="5" name="图片 4"/>
          <p:cNvPicPr>
            <a:picLocks noChangeAspect="1"/>
          </p:cNvPicPr>
          <p:nvPr/>
        </p:nvPicPr>
        <p:blipFill>
          <a:blip r:embed="rId3"/>
          <a:stretch>
            <a:fillRect/>
          </a:stretch>
        </p:blipFill>
        <p:spPr>
          <a:xfrm flipH="1">
            <a:off x="6299201" y="1600201"/>
            <a:ext cx="4524348" cy="4524348"/>
          </a:xfrm>
          <a:prstGeom prst="rect">
            <a:avLst/>
          </a:prstGeom>
        </p:spPr>
      </p:pic>
      <p:sp>
        <p:nvSpPr>
          <p:cNvPr id="6" name="文本框 5"/>
          <p:cNvSpPr txBox="1"/>
          <p:nvPr/>
        </p:nvSpPr>
        <p:spPr>
          <a:xfrm>
            <a:off x="1801812" y="1942863"/>
            <a:ext cx="4144963" cy="730885"/>
          </a:xfrm>
          <a:prstGeom prst="rect">
            <a:avLst/>
          </a:prstGeom>
          <a:noFill/>
        </p:spPr>
        <p:txBody>
          <a:bodyPr wrap="square" rtlCol="0">
            <a:spAutoFit/>
          </a:bodyPr>
          <a:lstStyle/>
          <a:p>
            <a:pPr defTabSz="963930">
              <a:lnSpc>
                <a:spcPct val="130000"/>
              </a:lnSpc>
            </a:pPr>
            <a:r>
              <a:rPr lang="zh-CN" altLang="en-US" sz="1600" dirty="0">
                <a:solidFill>
                  <a:schemeClr val="tx1">
                    <a:lumMod val="75000"/>
                    <a:lumOff val="25000"/>
                  </a:schemeClr>
                </a:solidFill>
                <a:latin typeface="微软雅黑" panose="020B0503020204020204" charset="-122"/>
                <a:ea typeface="微软雅黑" panose="020B0503020204020204" charset="-122"/>
                <a:cs typeface="+mn-ea"/>
                <a:sym typeface="+mn-lt"/>
              </a:rPr>
              <a:t>我现在会尝试着自己洗自己的袜子和毛巾，洗完后把他们晾在阳台上。</a:t>
            </a:r>
          </a:p>
        </p:txBody>
      </p:sp>
      <p:sp>
        <p:nvSpPr>
          <p:cNvPr id="7" name="文本框 6"/>
          <p:cNvSpPr txBox="1"/>
          <p:nvPr/>
        </p:nvSpPr>
        <p:spPr>
          <a:xfrm>
            <a:off x="1801417" y="1544048"/>
            <a:ext cx="1606553" cy="398780"/>
          </a:xfrm>
          <a:prstGeom prst="rect">
            <a:avLst/>
          </a:prstGeom>
          <a:noFill/>
        </p:spPr>
        <p:txBody>
          <a:bodyPr wrap="square" rtlCol="0">
            <a:spAutoFit/>
          </a:bodyPr>
          <a:lstStyle/>
          <a:p>
            <a:r>
              <a:rPr lang="zh-CN" altLang="en-US" sz="2000" spc="600" dirty="0">
                <a:solidFill>
                  <a:schemeClr val="tx1">
                    <a:lumMod val="75000"/>
                    <a:lumOff val="25000"/>
                  </a:schemeClr>
                </a:solidFill>
                <a:latin typeface="微软雅黑" panose="020B0503020204020204" charset="-122"/>
                <a:ea typeface="微软雅黑" panose="020B0503020204020204" charset="-122"/>
                <a:cs typeface="+mn-ea"/>
                <a:sym typeface="+mn-lt"/>
              </a:rPr>
              <a:t>洗衣晾衣</a:t>
            </a:r>
          </a:p>
        </p:txBody>
      </p:sp>
      <p:sp>
        <p:nvSpPr>
          <p:cNvPr id="8" name="文本框 7"/>
          <p:cNvSpPr txBox="1"/>
          <p:nvPr/>
        </p:nvSpPr>
        <p:spPr>
          <a:xfrm>
            <a:off x="1795861" y="3750345"/>
            <a:ext cx="4144963" cy="1050925"/>
          </a:xfrm>
          <a:prstGeom prst="rect">
            <a:avLst/>
          </a:prstGeom>
          <a:noFill/>
        </p:spPr>
        <p:txBody>
          <a:bodyPr wrap="square" rtlCol="0">
            <a:spAutoFit/>
          </a:bodyPr>
          <a:lstStyle/>
          <a:p>
            <a:pPr defTabSz="963930">
              <a:lnSpc>
                <a:spcPct val="130000"/>
              </a:lnSpc>
            </a:pPr>
            <a:r>
              <a:rPr lang="zh-CN" altLang="en-US" sz="1600" dirty="0">
                <a:solidFill>
                  <a:schemeClr val="tx1">
                    <a:lumMod val="75000"/>
                    <a:lumOff val="25000"/>
                  </a:schemeClr>
                </a:solidFill>
                <a:latin typeface="微软雅黑" panose="020B0503020204020204" charset="-122"/>
                <a:ea typeface="微软雅黑" panose="020B0503020204020204" charset="-122"/>
                <a:cs typeface="+mn-ea"/>
                <a:sym typeface="+mn-lt"/>
              </a:rPr>
              <a:t>我每天睡觉前都能自己把衣服叠好放在床头柜上，每天起床都能叠好被子，这样能让我的床看起来干净整洁。</a:t>
            </a:r>
          </a:p>
        </p:txBody>
      </p:sp>
      <p:sp>
        <p:nvSpPr>
          <p:cNvPr id="9" name="文本框 8"/>
          <p:cNvSpPr txBox="1"/>
          <p:nvPr/>
        </p:nvSpPr>
        <p:spPr>
          <a:xfrm>
            <a:off x="1801181" y="3351530"/>
            <a:ext cx="1606553" cy="398780"/>
          </a:xfrm>
          <a:prstGeom prst="rect">
            <a:avLst/>
          </a:prstGeom>
          <a:noFill/>
        </p:spPr>
        <p:txBody>
          <a:bodyPr wrap="square" rtlCol="0">
            <a:spAutoFit/>
          </a:bodyPr>
          <a:lstStyle/>
          <a:p>
            <a:r>
              <a:rPr lang="zh-CN" altLang="en-US" sz="2000" spc="600" dirty="0">
                <a:solidFill>
                  <a:schemeClr val="tx1">
                    <a:lumMod val="75000"/>
                    <a:lumOff val="25000"/>
                  </a:schemeClr>
                </a:solidFill>
                <a:latin typeface="微软雅黑" panose="020B0503020204020204" charset="-122"/>
                <a:ea typeface="微软雅黑" panose="020B0503020204020204" charset="-122"/>
                <a:cs typeface="+mn-ea"/>
                <a:sym typeface="+mn-lt"/>
              </a:rPr>
              <a:t>叠衣叠被</a:t>
            </a:r>
          </a:p>
        </p:txBody>
      </p:sp>
      <p:sp>
        <p:nvSpPr>
          <p:cNvPr id="10" name="文本框 9"/>
          <p:cNvSpPr txBox="1"/>
          <p:nvPr/>
        </p:nvSpPr>
        <p:spPr>
          <a:xfrm>
            <a:off x="4589755" y="462301"/>
            <a:ext cx="1615736"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ppt_w</p:attrName>
                                        </p:attrNameLst>
                                      </p:cBhvr>
                                      <p:tavLst>
                                        <p:tav tm="0">
                                          <p:val>
                                            <p:fltVal val="0"/>
                                          </p:val>
                                        </p:tav>
                                        <p:tav tm="100000">
                                          <p:val>
                                            <p:strVal val="#ppt_w"/>
                                          </p:val>
                                        </p:tav>
                                      </p:tavLst>
                                    </p:anim>
                                    <p:anim calcmode="lin" valueType="num">
                                      <p:cBhvr>
                                        <p:cTn id="23" dur="500" fill="hold"/>
                                        <p:tgtEl>
                                          <p:spTgt spid="9"/>
                                        </p:tgtEl>
                                        <p:attrNameLst>
                                          <p:attrName>ppt_h</p:attrName>
                                        </p:attrNameLst>
                                      </p:cBhvr>
                                      <p:tavLst>
                                        <p:tav tm="0">
                                          <p:val>
                                            <p:fltVal val="0"/>
                                          </p:val>
                                        </p:tav>
                                        <p:tav tm="100000">
                                          <p:val>
                                            <p:strVal val="#ppt_h"/>
                                          </p:val>
                                        </p:tav>
                                      </p:tavLst>
                                    </p:anim>
                                    <p:animEffect transition="in" filter="fade">
                                      <p:cBhvr>
                                        <p:cTn id="24" dur="500"/>
                                        <p:tgtEl>
                                          <p:spTgt spid="9"/>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2" presetClass="entr" presetSubtype="2"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1+#ppt_w/2"/>
                                          </p:val>
                                        </p:tav>
                                        <p:tav tm="100000">
                                          <p:val>
                                            <p:strVal val="#ppt_x"/>
                                          </p:val>
                                        </p:tav>
                                      </p:tavLst>
                                    </p:anim>
                                    <p:anim calcmode="lin" valueType="num">
                                      <p:cBhvr additive="base">
                                        <p:cTn id="3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我会做</a:t>
            </a:r>
          </a:p>
        </p:txBody>
      </p:sp>
      <p:pic>
        <p:nvPicPr>
          <p:cNvPr id="4" name="图片 3"/>
          <p:cNvPicPr>
            <a:picLocks noChangeAspect="1"/>
          </p:cNvPicPr>
          <p:nvPr/>
        </p:nvPicPr>
        <p:blipFill>
          <a:blip r:embed="rId2"/>
          <a:stretch>
            <a:fillRect/>
          </a:stretch>
        </p:blipFill>
        <p:spPr>
          <a:xfrm flipH="1">
            <a:off x="196805" y="0"/>
            <a:ext cx="1284514" cy="1284514"/>
          </a:xfrm>
          <a:prstGeom prst="rect">
            <a:avLst/>
          </a:prstGeom>
        </p:spPr>
      </p:pic>
      <p:pic>
        <p:nvPicPr>
          <p:cNvPr id="5" name="图片 4"/>
          <p:cNvPicPr>
            <a:picLocks noChangeAspect="1"/>
          </p:cNvPicPr>
          <p:nvPr/>
        </p:nvPicPr>
        <p:blipFill>
          <a:blip r:embed="rId3"/>
          <a:stretch>
            <a:fillRect/>
          </a:stretch>
        </p:blipFill>
        <p:spPr>
          <a:xfrm flipH="1">
            <a:off x="516990" y="1319620"/>
            <a:ext cx="4258210" cy="4518101"/>
          </a:xfrm>
          <a:prstGeom prst="rect">
            <a:avLst/>
          </a:prstGeom>
        </p:spPr>
      </p:pic>
      <p:sp>
        <p:nvSpPr>
          <p:cNvPr id="6" name="矩形: 圆角 5"/>
          <p:cNvSpPr/>
          <p:nvPr/>
        </p:nvSpPr>
        <p:spPr>
          <a:xfrm>
            <a:off x="4775200" y="1905001"/>
            <a:ext cx="5689600" cy="1572940"/>
          </a:xfrm>
          <a:prstGeom prst="roundRect">
            <a:avLst/>
          </a:prstGeom>
          <a:noFill/>
          <a:ln w="28575">
            <a:solidFill>
              <a:srgbClr val="EA99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微软雅黑" panose="020B0503020204020204" charset="-122"/>
              <a:ea typeface="微软雅黑" panose="020B0503020204020204" charset="-122"/>
            </a:endParaRPr>
          </a:p>
        </p:txBody>
      </p:sp>
      <p:sp>
        <p:nvSpPr>
          <p:cNvPr id="7" name="矩形: 圆角 6"/>
          <p:cNvSpPr/>
          <p:nvPr/>
        </p:nvSpPr>
        <p:spPr>
          <a:xfrm>
            <a:off x="4775200" y="3985941"/>
            <a:ext cx="5689600" cy="1459879"/>
          </a:xfrm>
          <a:prstGeom prst="roundRect">
            <a:avLst/>
          </a:prstGeom>
          <a:noFill/>
          <a:ln w="28575">
            <a:solidFill>
              <a:srgbClr val="8AC1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微软雅黑" panose="020B0503020204020204" charset="-122"/>
              <a:ea typeface="微软雅黑" panose="020B0503020204020204" charset="-122"/>
            </a:endParaRPr>
          </a:p>
        </p:txBody>
      </p:sp>
      <p:sp>
        <p:nvSpPr>
          <p:cNvPr id="8" name="文本框 7"/>
          <p:cNvSpPr txBox="1"/>
          <p:nvPr/>
        </p:nvSpPr>
        <p:spPr>
          <a:xfrm>
            <a:off x="5026335" y="2508295"/>
            <a:ext cx="5026611" cy="650240"/>
          </a:xfrm>
          <a:prstGeom prst="rect">
            <a:avLst/>
          </a:prstGeom>
          <a:noFill/>
        </p:spPr>
        <p:txBody>
          <a:bodyPr wrap="square" rtlCol="0">
            <a:spAutoFit/>
          </a:bodyPr>
          <a:lstStyle/>
          <a:p>
            <a:pPr defTabSz="963930">
              <a:lnSpc>
                <a:spcPct val="130000"/>
              </a:lnSpc>
            </a:pP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我经常扫地，既锻炼了动手能力，又为家人带来了干净的空间，</a:t>
            </a:r>
          </a:p>
          <a:p>
            <a:pPr defTabSz="963930">
              <a:lnSpc>
                <a:spcPct val="130000"/>
              </a:lnSpc>
            </a:pP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我还会把清扫的垃圾倒进垃圾桶，让它去它该去的地方。</a:t>
            </a:r>
          </a:p>
        </p:txBody>
      </p:sp>
      <p:sp>
        <p:nvSpPr>
          <p:cNvPr id="9" name="文本框 8"/>
          <p:cNvSpPr txBox="1"/>
          <p:nvPr/>
        </p:nvSpPr>
        <p:spPr>
          <a:xfrm>
            <a:off x="5026025" y="2037715"/>
            <a:ext cx="2074545" cy="398780"/>
          </a:xfrm>
          <a:prstGeom prst="rect">
            <a:avLst/>
          </a:prstGeom>
          <a:noFill/>
        </p:spPr>
        <p:txBody>
          <a:bodyPr wrap="square" rtlCol="0">
            <a:spAutoFit/>
          </a:bodyPr>
          <a:lstStyle/>
          <a:p>
            <a:r>
              <a:rPr lang="zh-CN" altLang="en-US" sz="2000" spc="600" dirty="0">
                <a:solidFill>
                  <a:schemeClr val="tx1">
                    <a:lumMod val="75000"/>
                    <a:lumOff val="25000"/>
                  </a:schemeClr>
                </a:solidFill>
                <a:latin typeface="微软雅黑" panose="020B0503020204020204" charset="-122"/>
                <a:ea typeface="微软雅黑" panose="020B0503020204020204" charset="-122"/>
                <a:cs typeface="+mn-ea"/>
                <a:sym typeface="+mn-lt"/>
              </a:rPr>
              <a:t>扫地倒垃圾</a:t>
            </a:r>
          </a:p>
        </p:txBody>
      </p:sp>
      <p:sp>
        <p:nvSpPr>
          <p:cNvPr id="10" name="文本框 9"/>
          <p:cNvSpPr txBox="1"/>
          <p:nvPr/>
        </p:nvSpPr>
        <p:spPr>
          <a:xfrm>
            <a:off x="5026025" y="4392340"/>
            <a:ext cx="5026611" cy="929640"/>
          </a:xfrm>
          <a:prstGeom prst="rect">
            <a:avLst/>
          </a:prstGeom>
          <a:noFill/>
        </p:spPr>
        <p:txBody>
          <a:bodyPr wrap="square" rtlCol="0">
            <a:spAutoFit/>
          </a:bodyPr>
          <a:lstStyle/>
          <a:p>
            <a:pPr defTabSz="963930">
              <a:lnSpc>
                <a:spcPct val="130000"/>
              </a:lnSpc>
            </a:pP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同学们，你们平时在家里肯定也会帮助自己的爸爸妈妈和爷爷奶奶做一些简单的家务活，快来告诉我你们都喜欢和擅长做哪些事呢？</a:t>
            </a:r>
          </a:p>
        </p:txBody>
      </p:sp>
      <p:sp>
        <p:nvSpPr>
          <p:cNvPr id="11" name="文本框 10"/>
          <p:cNvSpPr txBox="1"/>
          <p:nvPr/>
        </p:nvSpPr>
        <p:spPr>
          <a:xfrm>
            <a:off x="5020310" y="4086860"/>
            <a:ext cx="5622925" cy="398780"/>
          </a:xfrm>
          <a:prstGeom prst="rect">
            <a:avLst/>
          </a:prstGeom>
          <a:noFill/>
        </p:spPr>
        <p:txBody>
          <a:bodyPr wrap="square" rtlCol="0">
            <a:spAutoFit/>
          </a:bodyPr>
          <a:lstStyle/>
          <a:p>
            <a:r>
              <a:rPr lang="zh-CN" altLang="en-US" sz="2000" spc="600" dirty="0">
                <a:solidFill>
                  <a:schemeClr val="tx1">
                    <a:lumMod val="75000"/>
                    <a:lumOff val="25000"/>
                  </a:schemeClr>
                </a:solidFill>
                <a:latin typeface="微软雅黑" panose="020B0503020204020204" charset="-122"/>
                <a:ea typeface="微软雅黑" panose="020B0503020204020204" charset="-122"/>
                <a:cs typeface="+mn-ea"/>
                <a:sym typeface="+mn-lt"/>
              </a:rPr>
              <a:t>小伙伴们，你们会做哪些家务活呢？</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fltVal val="0"/>
                                          </p:val>
                                        </p:tav>
                                        <p:tav tm="100000">
                                          <p:val>
                                            <p:strVal val="#ppt_w"/>
                                          </p:val>
                                        </p:tav>
                                      </p:tavLst>
                                    </p:anim>
                                    <p:anim calcmode="lin" valueType="num">
                                      <p:cBhvr>
                                        <p:cTn id="34" dur="500" fill="hold"/>
                                        <p:tgtEl>
                                          <p:spTgt spid="10"/>
                                        </p:tgtEl>
                                        <p:attrNameLst>
                                          <p:attrName>ppt_h</p:attrName>
                                        </p:attrNameLst>
                                      </p:cBhvr>
                                      <p:tavLst>
                                        <p:tav tm="0">
                                          <p:val>
                                            <p:fltVal val="0"/>
                                          </p:val>
                                        </p:tav>
                                        <p:tav tm="100000">
                                          <p:val>
                                            <p:strVal val="#ppt_h"/>
                                          </p:val>
                                        </p:tav>
                                      </p:tavLst>
                                    </p:anim>
                                    <p:animEffect transition="in" filter="fade">
                                      <p:cBhvr>
                                        <p:cTn id="35" dur="500"/>
                                        <p:tgtEl>
                                          <p:spTgt spid="10"/>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dirty="0">
                <a:solidFill>
                  <a:schemeClr val="tx1">
                    <a:lumMod val="75000"/>
                    <a:lumOff val="25000"/>
                  </a:schemeClr>
                </a:solidFill>
                <a:latin typeface="微软雅黑" panose="020B0503020204020204" charset="-122"/>
                <a:ea typeface="微软雅黑" panose="020B0503020204020204" charset="-122"/>
                <a:cs typeface="+mn-ea"/>
                <a:sym typeface="+mn-lt"/>
              </a:rPr>
              <a:t>家务擂台赛</a:t>
            </a:r>
          </a:p>
        </p:txBody>
      </p:sp>
      <p:pic>
        <p:nvPicPr>
          <p:cNvPr id="4" name="图片 3"/>
          <p:cNvPicPr>
            <a:picLocks noChangeAspect="1"/>
          </p:cNvPicPr>
          <p:nvPr/>
        </p:nvPicPr>
        <p:blipFill>
          <a:blip r:embed="rId2"/>
          <a:stretch>
            <a:fillRect/>
          </a:stretch>
        </p:blipFill>
        <p:spPr>
          <a:xfrm flipH="1">
            <a:off x="196805" y="0"/>
            <a:ext cx="1284514" cy="1284514"/>
          </a:xfrm>
          <a:prstGeom prst="rect">
            <a:avLst/>
          </a:prstGeom>
        </p:spPr>
      </p:pic>
      <p:sp>
        <p:nvSpPr>
          <p:cNvPr id="7" name="矩形: 圆角 6"/>
          <p:cNvSpPr/>
          <p:nvPr/>
        </p:nvSpPr>
        <p:spPr>
          <a:xfrm>
            <a:off x="706755" y="1574800"/>
            <a:ext cx="5689600" cy="3662680"/>
          </a:xfrm>
          <a:prstGeom prst="roundRect">
            <a:avLst/>
          </a:prstGeom>
          <a:noFill/>
          <a:ln w="28575">
            <a:solidFill>
              <a:srgbClr val="8AC1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字魂5号-无外润黑体" panose="00000500000000000000" pitchFamily="2" charset="-122"/>
              <a:ea typeface="字魂5号-无外润黑体" panose="00000500000000000000" pitchFamily="2" charset="-122"/>
            </a:endParaRPr>
          </a:p>
        </p:txBody>
      </p:sp>
      <p:sp>
        <p:nvSpPr>
          <p:cNvPr id="11" name="文本框 10"/>
          <p:cNvSpPr txBox="1"/>
          <p:nvPr/>
        </p:nvSpPr>
        <p:spPr>
          <a:xfrm>
            <a:off x="904875" y="1948180"/>
            <a:ext cx="5622925" cy="2861310"/>
          </a:xfrm>
          <a:prstGeom prst="rect">
            <a:avLst/>
          </a:prstGeom>
          <a:noFill/>
        </p:spPr>
        <p:txBody>
          <a:bodyPr wrap="square" rtlCol="0">
            <a:spAutoFit/>
          </a:bodyPr>
          <a:lstStyle/>
          <a:p>
            <a:r>
              <a:rPr lang="zh-CN" altLang="en-US" sz="2000" spc="60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我们尝试着做家务，不仅能够减轻大人的负担，而且在动手的过程中，还会有许多意想不到的收获呢！</a:t>
            </a:r>
          </a:p>
          <a:p>
            <a:endParaRPr lang="zh-CN" altLang="en-US" sz="2000" spc="60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endParaRPr>
          </a:p>
          <a:p>
            <a:endParaRPr lang="zh-CN" altLang="en-US" sz="2000" spc="60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endParaRPr>
          </a:p>
          <a:p>
            <a:r>
              <a:rPr lang="zh-CN" altLang="en-US" sz="2000" spc="60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所以，同学们，我们要不要举办一次别开生面的</a:t>
            </a:r>
            <a:r>
              <a:rPr lang="en-US" altLang="zh-CN" sz="2000" spc="60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a:t>
            </a:r>
            <a:r>
              <a:rPr lang="zh-CN" altLang="en-US" sz="2000" spc="60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家务活擂台赛</a:t>
            </a:r>
            <a:r>
              <a:rPr lang="en-US" altLang="zh-CN" sz="2000" spc="60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a:t>
            </a:r>
            <a:r>
              <a:rPr lang="zh-CN" altLang="en-US" sz="2000" spc="60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呢，大家都来露一手，比比谁是真正的家务活小能手</a:t>
            </a:r>
            <a:r>
              <a:rPr lang="en-US" altLang="zh-CN" sz="2000" spc="60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lt"/>
              </a:rPr>
              <a:t>····</a:t>
            </a:r>
          </a:p>
        </p:txBody>
      </p:sp>
      <p:pic>
        <p:nvPicPr>
          <p:cNvPr id="12" name="图片 11" descr="C:/Users/WIN10/AppData/Local/Temp/picturecompress_20211121020232/output_1.pngoutput_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00215" y="922655"/>
            <a:ext cx="4420870" cy="442087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知</a:t>
            </a:r>
            <a:r>
              <a:rPr lang="en-US" altLang="zh-CN" sz="240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识</a:t>
            </a:r>
            <a:r>
              <a:rPr lang="en-US" altLang="zh-CN" sz="240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窗</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196805" y="0"/>
            <a:ext cx="1284514" cy="1284514"/>
          </a:xfrm>
          <a:prstGeom prst="rect">
            <a:avLst/>
          </a:prstGeom>
        </p:spPr>
      </p:pic>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t="-5235" r="-2449"/>
          <a:stretch>
            <a:fillRect/>
          </a:stretch>
        </p:blipFill>
        <p:spPr>
          <a:xfrm>
            <a:off x="6215612" y="1986915"/>
            <a:ext cx="5882134" cy="4380980"/>
          </a:xfrm>
          <a:prstGeom prst="rect">
            <a:avLst/>
          </a:prstGeom>
        </p:spPr>
      </p:pic>
      <p:sp>
        <p:nvSpPr>
          <p:cNvPr id="6" name="文本框 5"/>
          <p:cNvSpPr txBox="1"/>
          <p:nvPr/>
        </p:nvSpPr>
        <p:spPr>
          <a:xfrm>
            <a:off x="793750" y="1741170"/>
            <a:ext cx="6552565" cy="491490"/>
          </a:xfrm>
          <a:prstGeom prst="rect">
            <a:avLst/>
          </a:prstGeom>
          <a:noFill/>
        </p:spPr>
        <p:txBody>
          <a:bodyPr wrap="square" rtlCol="0">
            <a:spAutoFit/>
          </a:bodyPr>
          <a:lstStyle/>
          <a:p>
            <a:pPr defTabSz="963930">
              <a:lnSpc>
                <a:spcPct val="130000"/>
              </a:lnSpc>
            </a:pPr>
            <a:r>
              <a:rPr lang="zh-CN" altLang="en-US" sz="2000" dirty="0">
                <a:solidFill>
                  <a:schemeClr val="tx1">
                    <a:lumMod val="75000"/>
                    <a:lumOff val="25000"/>
                  </a:schemeClr>
                </a:solidFill>
                <a:latin typeface="微软雅黑" panose="020B0503020204020204" charset="-122"/>
                <a:ea typeface="微软雅黑" panose="020B0503020204020204" charset="-122"/>
                <a:cs typeface="+mn-ea"/>
                <a:sym typeface="+mn-lt"/>
              </a:rPr>
              <a:t>做家务好处有很多，下面就由我来向大家简单介绍一下吧！</a:t>
            </a:r>
          </a:p>
        </p:txBody>
      </p:sp>
      <p:sp>
        <p:nvSpPr>
          <p:cNvPr id="7" name="文本框 6"/>
          <p:cNvSpPr txBox="1"/>
          <p:nvPr/>
        </p:nvSpPr>
        <p:spPr>
          <a:xfrm>
            <a:off x="793750" y="2976245"/>
            <a:ext cx="5192395" cy="1889760"/>
          </a:xfrm>
          <a:prstGeom prst="rect">
            <a:avLst/>
          </a:prstGeom>
          <a:noFill/>
        </p:spPr>
        <p:txBody>
          <a:bodyPr wrap="square" rtlCol="0">
            <a:spAutoFit/>
          </a:bodyPr>
          <a:lstStyle/>
          <a:p>
            <a:pPr defTabSz="963930">
              <a:lnSpc>
                <a:spcPct val="130000"/>
              </a:lnSpc>
            </a:pPr>
            <a:r>
              <a:rPr lang="en-US" altLang="zh-CN" dirty="0">
                <a:solidFill>
                  <a:schemeClr val="tx1">
                    <a:lumMod val="75000"/>
                    <a:lumOff val="25000"/>
                  </a:schemeClr>
                </a:solidFill>
                <a:latin typeface="微软雅黑" panose="020B0503020204020204" charset="-122"/>
                <a:ea typeface="微软雅黑" panose="020B0503020204020204" charset="-122"/>
                <a:cs typeface="+mn-ea"/>
                <a:sym typeface="+mn-lt"/>
              </a:rPr>
              <a:t>1.</a:t>
            </a: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有助于形成良好的生活习惯。</a:t>
            </a:r>
          </a:p>
          <a:p>
            <a:pPr defTabSz="963930">
              <a:lnSpc>
                <a:spcPct val="130000"/>
              </a:lnSpc>
            </a:pPr>
            <a:r>
              <a:rPr lang="en-US" altLang="zh-CN" dirty="0">
                <a:solidFill>
                  <a:schemeClr val="tx1">
                    <a:lumMod val="75000"/>
                    <a:lumOff val="25000"/>
                  </a:schemeClr>
                </a:solidFill>
                <a:latin typeface="微软雅黑" panose="020B0503020204020204" charset="-122"/>
                <a:ea typeface="微软雅黑" panose="020B0503020204020204" charset="-122"/>
                <a:cs typeface="+mn-ea"/>
                <a:sym typeface="+mn-lt"/>
              </a:rPr>
              <a:t>2.</a:t>
            </a: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可以形成良好的劳动态度。</a:t>
            </a:r>
          </a:p>
          <a:p>
            <a:pPr defTabSz="963930">
              <a:lnSpc>
                <a:spcPct val="130000"/>
              </a:lnSpc>
            </a:pPr>
            <a:r>
              <a:rPr lang="en-US" altLang="zh-CN" dirty="0">
                <a:solidFill>
                  <a:schemeClr val="tx1">
                    <a:lumMod val="75000"/>
                    <a:lumOff val="25000"/>
                  </a:schemeClr>
                </a:solidFill>
                <a:latin typeface="微软雅黑" panose="020B0503020204020204" charset="-122"/>
                <a:ea typeface="微软雅黑" panose="020B0503020204020204" charset="-122"/>
                <a:cs typeface="+mn-ea"/>
                <a:sym typeface="+mn-lt"/>
              </a:rPr>
              <a:t>3.</a:t>
            </a: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可以增进对家人的理解，帮助我们体会家庭责任。</a:t>
            </a:r>
          </a:p>
          <a:p>
            <a:pPr defTabSz="963930">
              <a:lnSpc>
                <a:spcPct val="130000"/>
              </a:lnSpc>
            </a:pPr>
            <a:r>
              <a:rPr lang="en-US" altLang="zh-CN" dirty="0">
                <a:solidFill>
                  <a:schemeClr val="tx1">
                    <a:lumMod val="75000"/>
                    <a:lumOff val="25000"/>
                  </a:schemeClr>
                </a:solidFill>
                <a:latin typeface="微软雅黑" panose="020B0503020204020204" charset="-122"/>
                <a:ea typeface="微软雅黑" panose="020B0503020204020204" charset="-122"/>
                <a:cs typeface="+mn-ea"/>
                <a:sym typeface="+mn-lt"/>
              </a:rPr>
              <a:t>4.</a:t>
            </a: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能够提高生活技能，让自己变得更加自信。</a:t>
            </a:r>
          </a:p>
          <a:p>
            <a:pPr defTabSz="963930">
              <a:lnSpc>
                <a:spcPct val="130000"/>
              </a:lnSpc>
            </a:pPr>
            <a:r>
              <a:rPr lang="en-US" altLang="zh-CN" dirty="0">
                <a:solidFill>
                  <a:schemeClr val="tx1">
                    <a:lumMod val="75000"/>
                    <a:lumOff val="25000"/>
                  </a:schemeClr>
                </a:solidFill>
                <a:latin typeface="微软雅黑" panose="020B0503020204020204" charset="-122"/>
                <a:ea typeface="微软雅黑" panose="020B0503020204020204" charset="-122"/>
                <a:cs typeface="+mn-ea"/>
                <a:sym typeface="+mn-lt"/>
              </a:rPr>
              <a:t>5.</a:t>
            </a:r>
            <a:r>
              <a:rPr lang="zh-CN" altLang="en-US" dirty="0">
                <a:solidFill>
                  <a:schemeClr val="tx1">
                    <a:lumMod val="75000"/>
                    <a:lumOff val="25000"/>
                  </a:schemeClr>
                </a:solidFill>
                <a:latin typeface="微软雅黑" panose="020B0503020204020204" charset="-122"/>
                <a:ea typeface="微软雅黑" panose="020B0503020204020204" charset="-122"/>
                <a:cs typeface="+mn-ea"/>
                <a:sym typeface="+mn-lt"/>
              </a:rPr>
              <a:t>为成年后的生活打下良好基础。</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 presetClass="entr" presetSubtype="2"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1+#ppt_w/2"/>
                                          </p:val>
                                        </p:tav>
                                        <p:tav tm="100000">
                                          <p:val>
                                            <p:strVal val="#ppt_x"/>
                                          </p:val>
                                        </p:tav>
                                      </p:tavLst>
                                    </p:anim>
                                    <p:anim calcmode="lin" valueType="num">
                                      <p:cBhvr additive="base">
                                        <p:cTn id="21"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8AC1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7" name="矩形 6"/>
          <p:cNvSpPr/>
          <p:nvPr/>
        </p:nvSpPr>
        <p:spPr>
          <a:xfrm>
            <a:off x="0" y="5486401"/>
            <a:ext cx="12192000" cy="1371600"/>
          </a:xfrm>
          <a:prstGeom prst="rect">
            <a:avLst/>
          </a:prstGeom>
          <a:solidFill>
            <a:srgbClr val="F9B7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8" name="矩形 7"/>
          <p:cNvSpPr/>
          <p:nvPr/>
        </p:nvSpPr>
        <p:spPr>
          <a:xfrm>
            <a:off x="0" y="5756957"/>
            <a:ext cx="12192000" cy="1122814"/>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pic>
        <p:nvPicPr>
          <p:cNvPr id="20" name="图片 19"/>
          <p:cNvPicPr>
            <a:picLocks noChangeAspect="1"/>
          </p:cNvPicPr>
          <p:nvPr/>
        </p:nvPicPr>
        <p:blipFill>
          <a:blip r:embed="rId3"/>
          <a:stretch>
            <a:fillRect/>
          </a:stretch>
        </p:blipFill>
        <p:spPr>
          <a:xfrm>
            <a:off x="8447314" y="5699"/>
            <a:ext cx="3736481" cy="2519122"/>
          </a:xfrm>
          <a:prstGeom prst="rect">
            <a:avLst/>
          </a:prstGeom>
        </p:spPr>
      </p:pic>
      <p:pic>
        <p:nvPicPr>
          <p:cNvPr id="21" name="图片 20"/>
          <p:cNvPicPr>
            <a:picLocks noChangeAspect="1"/>
          </p:cNvPicPr>
          <p:nvPr/>
        </p:nvPicPr>
        <p:blipFill>
          <a:blip r:embed="rId4"/>
          <a:stretch>
            <a:fillRect/>
          </a:stretch>
        </p:blipFill>
        <p:spPr>
          <a:xfrm rot="10800000">
            <a:off x="-8205" y="7739"/>
            <a:ext cx="2047442" cy="2623456"/>
          </a:xfrm>
          <a:prstGeom prst="rect">
            <a:avLst/>
          </a:prstGeom>
        </p:spPr>
      </p:pic>
      <p:pic>
        <p:nvPicPr>
          <p:cNvPr id="17" name="图片 16"/>
          <p:cNvPicPr>
            <a:picLocks noChangeAspect="1"/>
          </p:cNvPicPr>
          <p:nvPr/>
        </p:nvPicPr>
        <p:blipFill>
          <a:blip r:embed="rId5"/>
          <a:stretch>
            <a:fillRect/>
          </a:stretch>
        </p:blipFill>
        <p:spPr>
          <a:xfrm>
            <a:off x="0" y="0"/>
            <a:ext cx="2481943" cy="1577978"/>
          </a:xfrm>
          <a:prstGeom prst="rect">
            <a:avLst/>
          </a:prstGeom>
        </p:spPr>
      </p:pic>
      <p:sp>
        <p:nvSpPr>
          <p:cNvPr id="14" name="TextBox 48"/>
          <p:cNvSpPr txBox="1"/>
          <p:nvPr/>
        </p:nvSpPr>
        <p:spPr>
          <a:xfrm>
            <a:off x="4185864" y="2365201"/>
            <a:ext cx="7010400" cy="984885"/>
          </a:xfrm>
          <a:prstGeom prst="rect">
            <a:avLst/>
          </a:prstGeom>
          <a:noFill/>
        </p:spPr>
        <p:txBody>
          <a:bodyPr wrap="square" lIns="0" tIns="0" rIns="0" bIns="0" rtlCol="0">
            <a:spAutoFit/>
          </a:bodyPr>
          <a:lstStyle/>
          <a:p>
            <a:pPr defTabSz="914400"/>
            <a:r>
              <a:rPr lang="zh-CN" altLang="en-US" sz="6400" dirty="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愿做哪种人</a:t>
            </a:r>
          </a:p>
        </p:txBody>
      </p:sp>
      <p:sp>
        <p:nvSpPr>
          <p:cNvPr id="15" name="TextBox 48"/>
          <p:cNvSpPr txBox="1"/>
          <p:nvPr/>
        </p:nvSpPr>
        <p:spPr>
          <a:xfrm>
            <a:off x="4201073" y="1349202"/>
            <a:ext cx="3556000" cy="902876"/>
          </a:xfrm>
          <a:prstGeom prst="rect">
            <a:avLst/>
          </a:prstGeom>
          <a:noFill/>
        </p:spPr>
        <p:txBody>
          <a:bodyPr wrap="square" lIns="0" tIns="0" rIns="0" bIns="0" rtlCol="0">
            <a:spAutoFit/>
          </a:bodyPr>
          <a:lstStyle/>
          <a:p>
            <a:pPr defTabSz="914400"/>
            <a:r>
              <a:rPr lang="zh-CN" altLang="en-US" sz="5865" spc="800">
                <a:ln w="19050">
                  <a:solidFill>
                    <a:schemeClr val="bg1"/>
                  </a:solidFill>
                </a:ln>
                <a:solidFill>
                  <a:srgbClr val="EA9998"/>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第二部分</a:t>
            </a:r>
          </a:p>
        </p:txBody>
      </p:sp>
      <p:sp>
        <p:nvSpPr>
          <p:cNvPr id="16" name="矩形 15"/>
          <p:cNvSpPr/>
          <p:nvPr/>
        </p:nvSpPr>
        <p:spPr>
          <a:xfrm>
            <a:off x="4048704" y="3972148"/>
            <a:ext cx="6807200" cy="337185"/>
          </a:xfrm>
          <a:prstGeom prst="rect">
            <a:avLst/>
          </a:prstGeom>
        </p:spPr>
        <p:txBody>
          <a:bodyPr wrap="square">
            <a:spAutoFit/>
          </a:bodyPr>
          <a:lstStyle/>
          <a:p>
            <a:r>
              <a:rPr lang="zh-CN" altLang="en-US" sz="1600">
                <a:solidFill>
                  <a:schemeClr val="bg1"/>
                </a:solidFill>
                <a:latin typeface="微软雅黑" panose="020B0503020204020204" charset="-122"/>
                <a:ea typeface="微软雅黑" panose="020B0503020204020204" charset="-122"/>
              </a:rPr>
              <a:t>作为家中的小成员，我们应当做些力所能及的家务事，减轻父母的负担</a:t>
            </a:r>
          </a:p>
        </p:txBody>
      </p:sp>
      <p:pic>
        <p:nvPicPr>
          <p:cNvPr id="18" name="图片 17"/>
          <p:cNvPicPr>
            <a:picLocks noChangeAspect="1"/>
          </p:cNvPicPr>
          <p:nvPr/>
        </p:nvPicPr>
        <p:blipFill>
          <a:blip r:embed="rId6"/>
          <a:stretch>
            <a:fillRect/>
          </a:stretch>
        </p:blipFill>
        <p:spPr>
          <a:xfrm>
            <a:off x="572501" y="3007042"/>
            <a:ext cx="3628572" cy="3530502"/>
          </a:xfrm>
          <a:prstGeom prst="rect">
            <a:avLst/>
          </a:prstGeom>
        </p:spPr>
      </p:pic>
      <p:pic>
        <p:nvPicPr>
          <p:cNvPr id="24" name="图片 23"/>
          <p:cNvPicPr>
            <a:picLocks noChangeAspect="1"/>
          </p:cNvPicPr>
          <p:nvPr/>
        </p:nvPicPr>
        <p:blipFill>
          <a:blip r:embed="rId7"/>
          <a:stretch>
            <a:fillRect/>
          </a:stretch>
        </p:blipFill>
        <p:spPr>
          <a:xfrm flipH="1">
            <a:off x="1217575" y="906407"/>
            <a:ext cx="2338425" cy="2338425"/>
          </a:xfrm>
          <a:prstGeom prst="rect">
            <a:avLst/>
          </a:prstGeom>
        </p:spPr>
      </p:pic>
      <p:pic>
        <p:nvPicPr>
          <p:cNvPr id="25" name="图片 24"/>
          <p:cNvPicPr>
            <a:picLocks noChangeAspect="1"/>
          </p:cNvPicPr>
          <p:nvPr/>
        </p:nvPicPr>
        <p:blipFill>
          <a:blip r:embed="rId8"/>
          <a:stretch>
            <a:fillRect/>
          </a:stretch>
        </p:blipFill>
        <p:spPr>
          <a:xfrm>
            <a:off x="7898583" y="3685106"/>
            <a:ext cx="3940385" cy="290012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par>
                                <p:cTn id="11" presetID="2" presetClass="entr" presetSubtype="8"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0-#ppt_w/2"/>
                                          </p:val>
                                        </p:tav>
                                        <p:tav tm="100000">
                                          <p:val>
                                            <p:strVal val="#ppt_x"/>
                                          </p:val>
                                        </p:tav>
                                      </p:tavLst>
                                    </p:anim>
                                    <p:anim calcmode="lin" valueType="num">
                                      <p:cBhvr additive="base">
                                        <p:cTn id="14"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8"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wipe(down)">
                                      <p:cBhvr>
                                        <p:cTn id="4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6531429"/>
            <a:ext cx="12192000" cy="348342"/>
          </a:xfrm>
          <a:prstGeom prst="rect">
            <a:avLst/>
          </a:prstGeom>
          <a:solidFill>
            <a:srgbClr val="EA99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charset="-122"/>
              <a:ea typeface="微软雅黑" panose="020B0503020204020204" charset="-122"/>
            </a:endParaRPr>
          </a:p>
        </p:txBody>
      </p:sp>
      <p:sp>
        <p:nvSpPr>
          <p:cNvPr id="3" name="文本框 15"/>
          <p:cNvSpPr txBox="1"/>
          <p:nvPr/>
        </p:nvSpPr>
        <p:spPr>
          <a:xfrm>
            <a:off x="1289747" y="462301"/>
            <a:ext cx="2768739" cy="460375"/>
          </a:xfrm>
          <a:prstGeom prst="rect">
            <a:avLst/>
          </a:prstGeom>
          <a:noFill/>
          <a:ln>
            <a:noFill/>
          </a:ln>
        </p:spPr>
        <p:txBody>
          <a:bodyPr wrap="square" lIns="91440" tIns="45720" rIns="91440" bIns="45720" rtlCol="0">
            <a:spAutoFit/>
          </a:bodyPr>
          <a:lstStyle/>
          <a:p>
            <a:pPr algn="ctr" defTabSz="914400"/>
            <a:r>
              <a:rPr lang="zh-CN" altLang="en-US" sz="2400">
                <a:solidFill>
                  <a:schemeClr val="tx1">
                    <a:lumMod val="75000"/>
                    <a:lumOff val="25000"/>
                  </a:schemeClr>
                </a:solidFill>
                <a:latin typeface="微软雅黑" panose="020B0503020204020204" charset="-122"/>
                <a:ea typeface="微软雅黑" panose="020B0503020204020204" charset="-122"/>
                <a:cs typeface="+mn-ea"/>
                <a:sym typeface="+mn-lt"/>
              </a:rPr>
              <a:t>夏丛艳日记</a:t>
            </a:r>
          </a:p>
        </p:txBody>
      </p:sp>
      <p:pic>
        <p:nvPicPr>
          <p:cNvPr id="4" name="图片 3"/>
          <p:cNvPicPr>
            <a:picLocks noChangeAspect="1"/>
          </p:cNvPicPr>
          <p:nvPr/>
        </p:nvPicPr>
        <p:blipFill>
          <a:blip r:embed="rId2"/>
          <a:stretch>
            <a:fillRect/>
          </a:stretch>
        </p:blipFill>
        <p:spPr>
          <a:xfrm flipH="1">
            <a:off x="196805" y="0"/>
            <a:ext cx="1284514" cy="1284514"/>
          </a:xfrm>
          <a:prstGeom prst="rect">
            <a:avLst/>
          </a:prstGeom>
        </p:spPr>
      </p:pic>
      <p:sp>
        <p:nvSpPr>
          <p:cNvPr id="7" name="文本框 6"/>
          <p:cNvSpPr txBox="1"/>
          <p:nvPr/>
        </p:nvSpPr>
        <p:spPr>
          <a:xfrm>
            <a:off x="2451735" y="2244725"/>
            <a:ext cx="4523105" cy="3446145"/>
          </a:xfrm>
          <a:prstGeom prst="rect">
            <a:avLst/>
          </a:prstGeom>
          <a:noFill/>
        </p:spPr>
        <p:txBody>
          <a:bodyPr wrap="square" rtlCol="0">
            <a:spAutoFit/>
          </a:bodyPr>
          <a:lstStyle/>
          <a:p>
            <a:pPr defTabSz="963930">
              <a:lnSpc>
                <a:spcPct val="130000"/>
              </a:lnSpc>
            </a:pP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我住在农村，我的爸爸妈妈一直在外地工作，所以，下午放学我都要等妹妹下课，带她回家，可是，今天我只能拜托邻居姐姐接妹妹回家。因为我需要赶紧回家背水，用来煮饭、喂牛、洗衣服</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p>
          <a:p>
            <a:pPr defTabSz="963930">
              <a:lnSpc>
                <a:spcPct val="130000"/>
              </a:lnSpc>
            </a:pP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我用塑料瓶把水装的满满的，因为路程有点远，所以如果一次装少了就很不划算。一路上，我背着沉重的水在崎岖的山路上艰难行走。我一下午背了三趟，把近百斤水背回了家里。我很骄傲，因为至少在两天内用水不用发愁了！</a:t>
            </a:r>
          </a:p>
          <a:p>
            <a:pPr defTabSz="963930">
              <a:lnSpc>
                <a:spcPct val="130000"/>
              </a:lnSpc>
            </a:pP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rPr>
              <a:t>背完水，爷爷奶奶还没从地里回来，我又忙着洗菜做饭</a:t>
            </a:r>
            <a:r>
              <a:rPr lang="en-US" altLang="zh-CN" sz="1400" dirty="0">
                <a:solidFill>
                  <a:schemeClr val="tx1">
                    <a:lumMod val="75000"/>
                    <a:lumOff val="25000"/>
                  </a:schemeClr>
                </a:solidFill>
                <a:latin typeface="微软雅黑" panose="020B0503020204020204" charset="-122"/>
                <a:ea typeface="微软雅黑" panose="020B0503020204020204" charset="-122"/>
                <a:cs typeface="+mn-ea"/>
                <a:sym typeface="+mn-lt"/>
              </a:rPr>
              <a:t>·········</a:t>
            </a:r>
          </a:p>
          <a:p>
            <a:pPr defTabSz="963930">
              <a:lnSpc>
                <a:spcPct val="130000"/>
              </a:lnSpc>
            </a:pPr>
            <a:endParaRPr lang="zh-CN" altLang="en-US" sz="1400" dirty="0">
              <a:solidFill>
                <a:schemeClr val="tx1">
                  <a:lumMod val="75000"/>
                  <a:lumOff val="25000"/>
                </a:schemeClr>
              </a:solidFill>
              <a:latin typeface="微软雅黑" panose="020B0503020204020204" charset="-122"/>
              <a:ea typeface="微软雅黑" panose="020B0503020204020204" charset="-122"/>
              <a:cs typeface="+mn-ea"/>
              <a:sym typeface="+mn-lt"/>
            </a:endParaRPr>
          </a:p>
        </p:txBody>
      </p:sp>
      <p:sp>
        <p:nvSpPr>
          <p:cNvPr id="8" name="文本框 7"/>
          <p:cNvSpPr txBox="1"/>
          <p:nvPr/>
        </p:nvSpPr>
        <p:spPr>
          <a:xfrm>
            <a:off x="2496820" y="1663700"/>
            <a:ext cx="2565400" cy="398780"/>
          </a:xfrm>
          <a:prstGeom prst="rect">
            <a:avLst/>
          </a:prstGeom>
          <a:noFill/>
        </p:spPr>
        <p:txBody>
          <a:bodyPr wrap="square" rtlCol="0">
            <a:spAutoFit/>
          </a:bodyPr>
          <a:lstStyle/>
          <a:p>
            <a:r>
              <a:rPr lang="en-US" altLang="zh-CN" sz="2000" spc="600">
                <a:solidFill>
                  <a:schemeClr val="tx1">
                    <a:lumMod val="75000"/>
                    <a:lumOff val="25000"/>
                  </a:schemeClr>
                </a:solidFill>
                <a:latin typeface="微软雅黑" panose="020B0503020204020204" charset="-122"/>
                <a:ea typeface="微软雅黑" panose="020B0503020204020204" charset="-122"/>
                <a:cs typeface="+mn-ea"/>
                <a:sym typeface="+mn-lt"/>
              </a:rPr>
              <a:t>3</a:t>
            </a: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月</a:t>
            </a:r>
            <a:r>
              <a:rPr lang="en-US" altLang="zh-CN" sz="2000" spc="600">
                <a:solidFill>
                  <a:schemeClr val="tx1">
                    <a:lumMod val="75000"/>
                    <a:lumOff val="25000"/>
                  </a:schemeClr>
                </a:solidFill>
                <a:latin typeface="微软雅黑" panose="020B0503020204020204" charset="-122"/>
                <a:ea typeface="微软雅黑" panose="020B0503020204020204" charset="-122"/>
                <a:cs typeface="+mn-ea"/>
                <a:sym typeface="+mn-lt"/>
              </a:rPr>
              <a:t>29</a:t>
            </a: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日</a:t>
            </a:r>
            <a:r>
              <a:rPr lang="en-US" altLang="zh-CN" sz="2000" spc="600">
                <a:solidFill>
                  <a:schemeClr val="tx1">
                    <a:lumMod val="75000"/>
                    <a:lumOff val="25000"/>
                  </a:schemeClr>
                </a:solidFill>
                <a:latin typeface="微软雅黑" panose="020B0503020204020204" charset="-122"/>
                <a:ea typeface="微软雅黑" panose="020B0503020204020204" charset="-122"/>
                <a:cs typeface="+mn-ea"/>
                <a:sym typeface="+mn-lt"/>
              </a:rPr>
              <a:t> </a:t>
            </a:r>
            <a:r>
              <a:rPr lang="zh-CN" altLang="en-US" sz="2000" spc="600">
                <a:solidFill>
                  <a:schemeClr val="tx1">
                    <a:lumMod val="75000"/>
                    <a:lumOff val="25000"/>
                  </a:schemeClr>
                </a:solidFill>
                <a:latin typeface="微软雅黑" panose="020B0503020204020204" charset="-122"/>
                <a:ea typeface="微软雅黑" panose="020B0503020204020204" charset="-122"/>
                <a:cs typeface="+mn-ea"/>
                <a:sym typeface="+mn-lt"/>
              </a:rPr>
              <a:t>晴</a:t>
            </a:r>
          </a:p>
        </p:txBody>
      </p:sp>
      <p:pic>
        <p:nvPicPr>
          <p:cNvPr id="14" name="图片 13" descr="C:/Users/WIN10/AppData/Local/Temp/picturecompress_20211121022415/output_1.pngoutput_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68820" y="2320290"/>
            <a:ext cx="5186045" cy="37445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Q1NTgxMDJhMDQxMTE2ZWJjNDM1ODRjYTI0ZWExMTcifQ=="/>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2022.8566929133858,&quot;width&quot;:2022.8566929133858}"/>
</p:tagLst>
</file>

<file path=ppt/tags/tag3.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0800,&quot;width&quot;:8640}"/>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2035</Words>
  <Application>Microsoft Office PowerPoint</Application>
  <PresentationFormat>宽屏</PresentationFormat>
  <Paragraphs>152</Paragraphs>
  <Slides>24</Slides>
  <Notes>9</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24</vt:i4>
      </vt:variant>
    </vt:vector>
  </HeadingPairs>
  <TitlesOfParts>
    <vt:vector size="36" baseType="lpstr">
      <vt:lpstr>Meiryo</vt:lpstr>
      <vt:lpstr>等线</vt:lpstr>
      <vt:lpstr>等线 Light</vt:lpstr>
      <vt:lpstr>宋体</vt:lpstr>
      <vt:lpstr>微软雅黑</vt:lpstr>
      <vt:lpstr>字魂5号-无外润黑体</vt:lpstr>
      <vt:lpstr>Arial</vt:lpstr>
      <vt:lpstr>Calibri</vt:lpstr>
      <vt:lpstr>Calibri Light</vt:lpstr>
      <vt:lpstr>第一PPT模板网-WWW.1PPT.COM</vt:lpstr>
      <vt:lpstr>1_Office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5</cp:revision>
  <cp:lastPrinted>2022-08-18T13:08:19Z</cp:lastPrinted>
  <dcterms:created xsi:type="dcterms:W3CDTF">2022-08-18T13:08:19Z</dcterms:created>
  <dcterms:modified xsi:type="dcterms:W3CDTF">2023-03-15T01:24:28Z</dcterms:modified>
</cp:coreProperties>
</file>