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  <p:sldMasterId id="2147483658" r:id="rId3"/>
  </p:sldMasterIdLst>
  <p:notesMasterIdLst>
    <p:notesMasterId r:id="rId28"/>
  </p:notesMasterIdLst>
  <p:handoutMasterIdLst>
    <p:handoutMasterId r:id="rId29"/>
  </p:handoutMasterIdLst>
  <p:sldIdLst>
    <p:sldId id="298" r:id="rId4"/>
    <p:sldId id="299" r:id="rId5"/>
    <p:sldId id="30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01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3" r:id="rId26"/>
    <p:sldId id="302" r:id="rId27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ags" Target="tags/tag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084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33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23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563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EB5D-C3D7-430E-A42B-D5FFE806EF66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34F2-85AD-4C04-B344-FAA71923C3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4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871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20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208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77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887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09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656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784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3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266065" y="268605"/>
            <a:ext cx="11659870" cy="6321425"/>
            <a:chOff x="265995" y="268399"/>
            <a:chExt cx="11660010" cy="6321203"/>
          </a:xfrm>
        </p:grpSpPr>
        <p:sp>
          <p:nvSpPr>
            <p:cNvPr id="8" name="圆角矩形 7"/>
            <p:cNvSpPr/>
            <p:nvPr/>
          </p:nvSpPr>
          <p:spPr>
            <a:xfrm>
              <a:off x="265995" y="268399"/>
              <a:ext cx="11660010" cy="6321203"/>
            </a:xfrm>
            <a:prstGeom prst="roundRect">
              <a:avLst>
                <a:gd name="adj" fmla="val 169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361607" y="354103"/>
              <a:ext cx="11468786" cy="6149794"/>
            </a:xfrm>
            <a:prstGeom prst="roundRect">
              <a:avLst>
                <a:gd name="adj" fmla="val 1697"/>
              </a:avLst>
            </a:prstGeom>
            <a:noFill/>
            <a:ln w="19050">
              <a:solidFill>
                <a:schemeClr val="accent1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EB5D-C3D7-430E-A42B-D5FFE806EF66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34F2-85AD-4C04-B344-FAA71923C3F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265995" y="268399"/>
            <a:ext cx="11660010" cy="6321203"/>
            <a:chOff x="265995" y="268399"/>
            <a:chExt cx="11660010" cy="6321203"/>
          </a:xfrm>
        </p:grpSpPr>
        <p:sp>
          <p:nvSpPr>
            <p:cNvPr id="8" name="圆角矩形 7"/>
            <p:cNvSpPr/>
            <p:nvPr/>
          </p:nvSpPr>
          <p:spPr>
            <a:xfrm>
              <a:off x="265995" y="268399"/>
              <a:ext cx="11660010" cy="6321203"/>
            </a:xfrm>
            <a:prstGeom prst="roundRect">
              <a:avLst>
                <a:gd name="adj" fmla="val 169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361607" y="354103"/>
              <a:ext cx="11468786" cy="6149794"/>
            </a:xfrm>
            <a:prstGeom prst="roundRect">
              <a:avLst>
                <a:gd name="adj" fmla="val 1697"/>
              </a:avLst>
            </a:prstGeom>
            <a:noFill/>
            <a:ln w="1905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5400000" scaled="1"/>
              </a:gra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EB5D-C3D7-430E-A42B-D5FFE806EF66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34F2-85AD-4C04-B344-FAA71923C3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266065" y="268605"/>
            <a:ext cx="11659870" cy="6321425"/>
            <a:chOff x="265995" y="268399"/>
            <a:chExt cx="11660010" cy="6321203"/>
          </a:xfrm>
        </p:grpSpPr>
        <p:sp>
          <p:nvSpPr>
            <p:cNvPr id="8" name="圆角矩形 7"/>
            <p:cNvSpPr/>
            <p:nvPr/>
          </p:nvSpPr>
          <p:spPr>
            <a:xfrm>
              <a:off x="265995" y="268399"/>
              <a:ext cx="11660010" cy="6321203"/>
            </a:xfrm>
            <a:prstGeom prst="roundRect">
              <a:avLst>
                <a:gd name="adj" fmla="val 169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361607" y="354103"/>
              <a:ext cx="11468786" cy="6149794"/>
            </a:xfrm>
            <a:prstGeom prst="roundRect">
              <a:avLst>
                <a:gd name="adj" fmla="val 1697"/>
              </a:avLst>
            </a:prstGeom>
            <a:noFill/>
            <a:ln w="19050">
              <a:solidFill>
                <a:schemeClr val="accent1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EB5D-C3D7-430E-A42B-D5FFE806EF66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34F2-85AD-4C04-B344-FAA71923C3F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265995" y="268399"/>
            <a:ext cx="11660010" cy="6321203"/>
            <a:chOff x="265995" y="268399"/>
            <a:chExt cx="11660010" cy="6321203"/>
          </a:xfrm>
        </p:grpSpPr>
        <p:sp>
          <p:nvSpPr>
            <p:cNvPr id="8" name="圆角矩形 7"/>
            <p:cNvSpPr/>
            <p:nvPr/>
          </p:nvSpPr>
          <p:spPr>
            <a:xfrm>
              <a:off x="265995" y="268399"/>
              <a:ext cx="11660010" cy="6321203"/>
            </a:xfrm>
            <a:prstGeom prst="roundRect">
              <a:avLst>
                <a:gd name="adj" fmla="val 169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361607" y="354103"/>
              <a:ext cx="11468786" cy="6149794"/>
            </a:xfrm>
            <a:prstGeom prst="roundRect">
              <a:avLst>
                <a:gd name="adj" fmla="val 1697"/>
              </a:avLst>
            </a:prstGeom>
            <a:noFill/>
            <a:ln w="1905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5400000" scaled="1"/>
              </a:gra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8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3EB5D-C3D7-430E-A42B-D5FFE806EF66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A34F2-85AD-4C04-B344-FAA71923C3F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3EB5D-C3D7-430E-A42B-D5FFE806EF66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A34F2-85AD-4C04-B344-FAA71923C3F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93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285750" y="304800"/>
            <a:ext cx="11620500" cy="6248400"/>
            <a:chOff x="285750" y="304800"/>
            <a:chExt cx="11620500" cy="6248400"/>
          </a:xfrm>
        </p:grpSpPr>
        <p:sp>
          <p:nvSpPr>
            <p:cNvPr id="13" name="矩形 12"/>
            <p:cNvSpPr/>
            <p:nvPr/>
          </p:nvSpPr>
          <p:spPr>
            <a:xfrm>
              <a:off x="285750" y="304800"/>
              <a:ext cx="11620500" cy="6248400"/>
            </a:xfrm>
            <a:prstGeom prst="rect">
              <a:avLst/>
            </a:prstGeom>
            <a:gradFill flip="none" rotWithShape="1">
              <a:gsLst>
                <a:gs pos="0">
                  <a:srgbClr val="F9E4DB"/>
                </a:gs>
                <a:gs pos="50000">
                  <a:schemeClr val="bg1"/>
                </a:gs>
                <a:gs pos="100000">
                  <a:srgbClr val="A1DDF5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457200" y="448206"/>
              <a:ext cx="11277600" cy="5961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66750" y="628650"/>
            <a:ext cx="1203960" cy="228600"/>
            <a:chOff x="666750" y="628650"/>
            <a:chExt cx="1504950" cy="285750"/>
          </a:xfrm>
          <a:solidFill>
            <a:srgbClr val="0167BC"/>
          </a:solidFill>
        </p:grpSpPr>
        <p:sp>
          <p:nvSpPr>
            <p:cNvPr id="22" name="箭头: V 形 21"/>
            <p:cNvSpPr/>
            <p:nvPr/>
          </p:nvSpPr>
          <p:spPr>
            <a:xfrm>
              <a:off x="6667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箭头: V 形 22"/>
            <p:cNvSpPr/>
            <p:nvPr/>
          </p:nvSpPr>
          <p:spPr>
            <a:xfrm>
              <a:off x="9715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箭头: V 形 23"/>
            <p:cNvSpPr/>
            <p:nvPr/>
          </p:nvSpPr>
          <p:spPr>
            <a:xfrm>
              <a:off x="12763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箭头: V 形 24"/>
            <p:cNvSpPr/>
            <p:nvPr/>
          </p:nvSpPr>
          <p:spPr>
            <a:xfrm>
              <a:off x="15811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箭头: V 形 25"/>
            <p:cNvSpPr/>
            <p:nvPr/>
          </p:nvSpPr>
          <p:spPr>
            <a:xfrm>
              <a:off x="18859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4423410"/>
            <a:ext cx="2513965" cy="2513965"/>
          </a:xfrm>
          <a:prstGeom prst="rect">
            <a:avLst/>
          </a:prstGeom>
        </p:spPr>
      </p:pic>
      <p:sp>
        <p:nvSpPr>
          <p:cNvPr id="47" name="圆: 空心 46"/>
          <p:cNvSpPr/>
          <p:nvPr/>
        </p:nvSpPr>
        <p:spPr>
          <a:xfrm>
            <a:off x="731520" y="4023360"/>
            <a:ext cx="400050" cy="400050"/>
          </a:xfrm>
          <a:prstGeom prst="donu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790302" y="3836035"/>
            <a:ext cx="3258185" cy="2921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9" name="文本框 28"/>
          <p:cNvSpPr txBox="1"/>
          <p:nvPr/>
        </p:nvSpPr>
        <p:spPr>
          <a:xfrm>
            <a:off x="1216025" y="1828800"/>
            <a:ext cx="9759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036-上首金牛体" panose="02010609000101010101" pitchFamily="49" charset="-122"/>
                <a:ea typeface="036-上首金牛体" panose="02010609000101010101" pitchFamily="49" charset="-122"/>
              </a:rPr>
              <a:t>节约用水用电</a:t>
            </a:r>
            <a:endParaRPr lang="zh-CN" altLang="en-US" sz="9600" dirty="0">
              <a:solidFill>
                <a:schemeClr val="tx1">
                  <a:lumMod val="85000"/>
                  <a:lumOff val="15000"/>
                </a:schemeClr>
              </a:solidFill>
              <a:latin typeface="036-上首金牛体" panose="02010609000101010101" pitchFamily="49" charset="-122"/>
              <a:ea typeface="036-上首金牛体" panose="02010609000101010101" pitchFamily="49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3006687" y="1145755"/>
            <a:ext cx="6178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中小学生节约用水用电主题班会</a:t>
            </a:r>
            <a:endParaRPr lang="zh-CN" alt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516354" y="5476746"/>
            <a:ext cx="1159292" cy="407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  <p:cond evt="onBegin" delay="0">
                          <p:tn val="24"/>
                        </p:cond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126167" y="2674069"/>
            <a:ext cx="4470399" cy="3121240"/>
            <a:chOff x="1126167" y="2674069"/>
            <a:chExt cx="4470399" cy="3121240"/>
          </a:xfrm>
        </p:grpSpPr>
        <p:grpSp>
          <p:nvGrpSpPr>
            <p:cNvPr id="14" name="组合 13"/>
            <p:cNvGrpSpPr/>
            <p:nvPr/>
          </p:nvGrpSpPr>
          <p:grpSpPr>
            <a:xfrm>
              <a:off x="1126167" y="3813889"/>
              <a:ext cx="4470399" cy="1981420"/>
              <a:chOff x="1126167" y="4087778"/>
              <a:chExt cx="4470399" cy="1981420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126167" y="4087778"/>
                <a:ext cx="4470399" cy="599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40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适量用水</a:t>
                </a:r>
                <a:endPara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1126167" y="4915997"/>
                <a:ext cx="4470399" cy="11532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ctr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240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用多少水，放多少水。</a:t>
                </a:r>
                <a:endParaRPr lang="en-US" altLang="zh-CN" sz="24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  <a:p>
                <a:pPr marL="342900" indent="-342900" algn="ctr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240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有意识地控制水龙头流量。</a:t>
                </a:r>
                <a:endPara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2993066" y="2674069"/>
              <a:ext cx="736600" cy="736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>
                  <a:solidFill>
                    <a:schemeClr val="accent2"/>
                  </a:solidFill>
                </a:rPr>
                <a:t>6</a:t>
              </a:r>
              <a:endParaRPr lang="zh-CN" altLang="en-US" sz="3600" b="1">
                <a:solidFill>
                  <a:schemeClr val="accent2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86434" y="697237"/>
            <a:ext cx="3462006" cy="611039"/>
            <a:chOff x="695324" y="674377"/>
            <a:chExt cx="3462006" cy="611039"/>
          </a:xfrm>
        </p:grpSpPr>
        <p:sp>
          <p:nvSpPr>
            <p:cNvPr id="9" name="圆角矩形 8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pic>
        <p:nvPicPr>
          <p:cNvPr id="45" name="图片 44" descr="i64998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11762" y="2043784"/>
            <a:ext cx="2961349" cy="31267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6591300" y="1987176"/>
            <a:ext cx="4470400" cy="3598175"/>
            <a:chOff x="6591300" y="1987176"/>
            <a:chExt cx="4470400" cy="3598175"/>
          </a:xfrm>
        </p:grpSpPr>
        <p:sp>
          <p:nvSpPr>
            <p:cNvPr id="2" name="矩形 1"/>
            <p:cNvSpPr/>
            <p:nvPr/>
          </p:nvSpPr>
          <p:spPr>
            <a:xfrm>
              <a:off x="6591301" y="3067043"/>
              <a:ext cx="4470399" cy="5992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避免水龙头常开</a:t>
              </a:r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" name="椭圆 2"/>
            <p:cNvSpPr/>
            <p:nvPr/>
          </p:nvSpPr>
          <p:spPr>
            <a:xfrm>
              <a:off x="8458200" y="1987176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>
                  <a:solidFill>
                    <a:schemeClr val="accent1"/>
                  </a:solidFill>
                </a:rPr>
                <a:t>7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6591300" y="3878152"/>
              <a:ext cx="4470399" cy="17071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不要开着水龙头直接冲洗餐具、蔬菜，应在盆槽内清洗或使用洗碗机等节水设备。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95324" y="696602"/>
            <a:ext cx="3462006" cy="611039"/>
            <a:chOff x="695324" y="674377"/>
            <a:chExt cx="3462006" cy="611039"/>
          </a:xfrm>
        </p:grpSpPr>
        <p:sp>
          <p:nvSpPr>
            <p:cNvPr id="7" name="圆角矩形 6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pic>
        <p:nvPicPr>
          <p:cNvPr id="18" name="图片 17" descr="i1803572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5349" y="2586953"/>
            <a:ext cx="2131552" cy="33391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83894" y="702317"/>
            <a:ext cx="3462006" cy="611039"/>
            <a:chOff x="695324" y="674377"/>
            <a:chExt cx="3462006" cy="611039"/>
          </a:xfrm>
        </p:grpSpPr>
        <p:sp>
          <p:nvSpPr>
            <p:cNvPr id="3" name="圆角矩形 2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695325" y="2582545"/>
            <a:ext cx="6454140" cy="3354070"/>
            <a:chOff x="695324" y="2582611"/>
            <a:chExt cx="5488853" cy="3354179"/>
          </a:xfrm>
        </p:grpSpPr>
        <p:sp>
          <p:nvSpPr>
            <p:cNvPr id="8" name="矩形 7"/>
            <p:cNvSpPr/>
            <p:nvPr/>
          </p:nvSpPr>
          <p:spPr>
            <a:xfrm>
              <a:off x="695324" y="4183498"/>
              <a:ext cx="5488853" cy="17532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将油污用废弃的纸巾或布檫掉，可使用水量大幅下降。</a:t>
              </a:r>
            </a:p>
            <a:p>
              <a:pPr marL="342900" indent="-342900" algn="ctr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适量使用洗洁精，避免不必要的过渡冲洗。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695324" y="3534887"/>
              <a:ext cx="4965025" cy="6451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避免水龙头常开</a:t>
              </a:r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2809536" y="2582611"/>
              <a:ext cx="736600" cy="736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>
                  <a:solidFill>
                    <a:schemeClr val="accent2"/>
                  </a:solidFill>
                </a:rPr>
                <a:t>8</a:t>
              </a:r>
              <a:endParaRPr lang="zh-CN" altLang="en-US" sz="3600" b="1">
                <a:solidFill>
                  <a:schemeClr val="accent2"/>
                </a:solidFill>
              </a:endParaRPr>
            </a:p>
          </p:txBody>
        </p:sp>
      </p:grpSp>
      <p:pic>
        <p:nvPicPr>
          <p:cNvPr id="11" name="图片 10" descr="i1800669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9579" y="2382495"/>
            <a:ext cx="2389505" cy="32054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83894" y="674377"/>
            <a:ext cx="3462006" cy="611039"/>
            <a:chOff x="695324" y="674377"/>
            <a:chExt cx="3462006" cy="611039"/>
          </a:xfrm>
        </p:grpSpPr>
        <p:sp>
          <p:nvSpPr>
            <p:cNvPr id="4" name="圆角矩形 3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6591300" y="2401849"/>
            <a:ext cx="4470399" cy="3183504"/>
            <a:chOff x="6591300" y="2401849"/>
            <a:chExt cx="4470399" cy="3183504"/>
          </a:xfrm>
        </p:grpSpPr>
        <p:sp>
          <p:nvSpPr>
            <p:cNvPr id="2" name="矩形 1"/>
            <p:cNvSpPr/>
            <p:nvPr/>
          </p:nvSpPr>
          <p:spPr>
            <a:xfrm>
              <a:off x="6591300" y="3878154"/>
              <a:ext cx="4470399" cy="17071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在活动室、餐厅、寝室等地方看到没有关的水龙头时，要有主动关闭水龙头的自觉。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8458200" y="2401849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>
                  <a:solidFill>
                    <a:schemeClr val="accent1"/>
                  </a:solidFill>
                </a:rPr>
                <a:t>9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</p:grpSp>
      <p:pic>
        <p:nvPicPr>
          <p:cNvPr id="13" name="图片 12" descr="i1803763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1961" y="2609347"/>
            <a:ext cx="2880360" cy="32810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285750" y="304800"/>
            <a:ext cx="11620500" cy="6248400"/>
            <a:chOff x="285750" y="304800"/>
            <a:chExt cx="11620500" cy="6248400"/>
          </a:xfrm>
        </p:grpSpPr>
        <p:sp>
          <p:nvSpPr>
            <p:cNvPr id="13" name="矩形 12"/>
            <p:cNvSpPr/>
            <p:nvPr/>
          </p:nvSpPr>
          <p:spPr>
            <a:xfrm>
              <a:off x="285750" y="304800"/>
              <a:ext cx="11620500" cy="6248400"/>
            </a:xfrm>
            <a:prstGeom prst="rect">
              <a:avLst/>
            </a:prstGeom>
            <a:gradFill flip="none" rotWithShape="1">
              <a:gsLst>
                <a:gs pos="0">
                  <a:srgbClr val="F9E4DB"/>
                </a:gs>
                <a:gs pos="50000">
                  <a:schemeClr val="bg1"/>
                </a:gs>
                <a:gs pos="100000">
                  <a:srgbClr val="A1DDF5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457200" y="448206"/>
              <a:ext cx="11277600" cy="5961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66750" y="628650"/>
            <a:ext cx="1203960" cy="228600"/>
            <a:chOff x="666750" y="628650"/>
            <a:chExt cx="1504950" cy="285750"/>
          </a:xfrm>
          <a:solidFill>
            <a:srgbClr val="0167BC"/>
          </a:solidFill>
        </p:grpSpPr>
        <p:sp>
          <p:nvSpPr>
            <p:cNvPr id="22" name="箭头: V 形 21"/>
            <p:cNvSpPr/>
            <p:nvPr/>
          </p:nvSpPr>
          <p:spPr>
            <a:xfrm>
              <a:off x="6667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箭头: V 形 22"/>
            <p:cNvSpPr/>
            <p:nvPr/>
          </p:nvSpPr>
          <p:spPr>
            <a:xfrm>
              <a:off x="9715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箭头: V 形 23"/>
            <p:cNvSpPr/>
            <p:nvPr/>
          </p:nvSpPr>
          <p:spPr>
            <a:xfrm>
              <a:off x="12763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箭头: V 形 24"/>
            <p:cNvSpPr/>
            <p:nvPr/>
          </p:nvSpPr>
          <p:spPr>
            <a:xfrm>
              <a:off x="15811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箭头: V 形 25"/>
            <p:cNvSpPr/>
            <p:nvPr/>
          </p:nvSpPr>
          <p:spPr>
            <a:xfrm>
              <a:off x="18859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4423410"/>
            <a:ext cx="2513965" cy="2513965"/>
          </a:xfrm>
          <a:prstGeom prst="rect">
            <a:avLst/>
          </a:prstGeom>
        </p:spPr>
      </p:pic>
      <p:sp>
        <p:nvSpPr>
          <p:cNvPr id="47" name="圆: 空心 46"/>
          <p:cNvSpPr/>
          <p:nvPr/>
        </p:nvSpPr>
        <p:spPr>
          <a:xfrm>
            <a:off x="731520" y="4023360"/>
            <a:ext cx="400050" cy="400050"/>
          </a:xfrm>
          <a:prstGeom prst="donu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790302" y="3836035"/>
            <a:ext cx="3258185" cy="2921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文本框 1"/>
          <p:cNvSpPr txBox="1"/>
          <p:nvPr/>
        </p:nvSpPr>
        <p:spPr>
          <a:xfrm>
            <a:off x="2330450" y="3022600"/>
            <a:ext cx="7531100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500" dirty="0" smtClean="0">
                <a:latin typeface="036-上首金牛体" panose="02010609000101010101" pitchFamily="49" charset="-122"/>
                <a:ea typeface="036-上首金牛体" panose="02010609000101010101" pitchFamily="49" charset="-122"/>
                <a:sym typeface="+mn-ea"/>
              </a:rPr>
              <a:t>节约用电</a:t>
            </a:r>
            <a:endParaRPr lang="zh-CN" altLang="en-US" sz="11500" dirty="0">
              <a:latin typeface="036-上首金牛体" panose="02010609000101010101" pitchFamily="49" charset="-122"/>
              <a:ea typeface="036-上首金牛体" panose="0201060900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03700" y="1587500"/>
            <a:ext cx="37846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/>
              <a:t>第二部分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5325" y="2114780"/>
            <a:ext cx="54006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电可以再生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，发电方式有水力发电、风力发电、火电发电等，但我国还是以火力发电（使用煤炭等燃料）为主，</a:t>
            </a:r>
            <a:r>
              <a:rPr lang="zh-CN" altLang="en-US" sz="20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而煤炭是不可再生的，越用越少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；而且，煤炭燃烧不充分还会产生一氧化氮、二氧化硫（酸雨）和二氧化碳（温室气体），这些气体不仅污染大气，给地球天气带来影响，还会使土壤、水资源受到污染。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683894" y="674377"/>
            <a:ext cx="3462006" cy="611039"/>
            <a:chOff x="695324" y="674377"/>
            <a:chExt cx="3462006" cy="611039"/>
          </a:xfrm>
        </p:grpSpPr>
        <p:sp>
          <p:nvSpPr>
            <p:cNvPr id="4" name="圆角矩形 3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9" name="图片 8" descr="i18030019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6007" y="2258314"/>
            <a:ext cx="2110740" cy="2768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84529" y="674377"/>
            <a:ext cx="3462006" cy="611039"/>
            <a:chOff x="695324" y="674377"/>
            <a:chExt cx="3462006" cy="611039"/>
          </a:xfrm>
        </p:grpSpPr>
        <p:sp>
          <p:nvSpPr>
            <p:cNvPr id="3" name="圆角矩形 2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6095999" y="1819941"/>
            <a:ext cx="5121350" cy="3692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有许多的人，总是无节制地浪费电，我们经常能看到这样一个景象：睡觉了，还开着电灯和电视；出门了，空调还开着，有的时候，浪费一度电都不当一回事。</a:t>
            </a:r>
          </a:p>
        </p:txBody>
      </p:sp>
      <p:sp>
        <p:nvSpPr>
          <p:cNvPr id="9" name="矩形 8"/>
          <p:cNvSpPr/>
          <p:nvPr/>
        </p:nvSpPr>
        <p:spPr>
          <a:xfrm>
            <a:off x="951284" y="1631218"/>
            <a:ext cx="2608406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节约每一度电</a:t>
            </a:r>
            <a:endParaRPr lang="zh-CN" altLang="en-US" sz="240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16278" y="2498165"/>
            <a:ext cx="2812072" cy="31331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3" name="圆角矩形 2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951284" y="1631218"/>
            <a:ext cx="2608406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节约每一度电</a:t>
            </a:r>
            <a:endParaRPr lang="zh-CN" altLang="en-US" sz="240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5325" y="2444115"/>
            <a:ext cx="981583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可是，一度电，如果用于日常生活，它可以让冰箱运行整整一天，可以让电风扇运行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15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个小时，可以烧开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8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公斤的水，还可以看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10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小时的电视，开空调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90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分钟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.…..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这是仅仅一度电的用途，仅仅一度电的贡献和一度电的价值。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95324" y="662947"/>
            <a:ext cx="3462006" cy="611039"/>
            <a:chOff x="695324" y="674377"/>
            <a:chExt cx="3462006" cy="611039"/>
          </a:xfrm>
        </p:grpSpPr>
        <p:sp>
          <p:nvSpPr>
            <p:cNvPr id="3" name="圆角矩形 2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951284" y="1631218"/>
            <a:ext cx="2608406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节约每一度电</a:t>
            </a:r>
            <a:endParaRPr lang="zh-CN" altLang="en-US" sz="240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96000" y="1411354"/>
            <a:ext cx="49512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如果说，世界上一刻没有电，世界会变成什么样子呢？是沉浸在黑暗中吗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?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结果就是，全球的工作都停止了运行，黑夜中不再有璀璨的灯光，所以说这个世界一刻也不能没有电。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170" y="2811780"/>
            <a:ext cx="3688715" cy="24593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95325" y="3078122"/>
            <a:ext cx="5322703" cy="22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节约用电、随手关灯，杜绝白昼灯、长明灯，提倡节能灯。自然光足够亮时不再开灯，做到人走灯灭。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5" name="圆角矩形 4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951284" y="1631218"/>
            <a:ext cx="4455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这些节电小妙招你知道吗？</a:t>
            </a:r>
            <a:endParaRPr lang="zh-CN" altLang="en-US" sz="240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pic>
        <p:nvPicPr>
          <p:cNvPr id="2" name="图片 1" descr="i18030019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2147" y="2201799"/>
            <a:ext cx="2110740" cy="2768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285750" y="304800"/>
            <a:ext cx="11620500" cy="6248400"/>
            <a:chOff x="285750" y="304800"/>
            <a:chExt cx="11620500" cy="6248400"/>
          </a:xfrm>
        </p:grpSpPr>
        <p:sp>
          <p:nvSpPr>
            <p:cNvPr id="13" name="矩形 12"/>
            <p:cNvSpPr/>
            <p:nvPr/>
          </p:nvSpPr>
          <p:spPr>
            <a:xfrm>
              <a:off x="285750" y="304800"/>
              <a:ext cx="11620500" cy="6248400"/>
            </a:xfrm>
            <a:prstGeom prst="rect">
              <a:avLst/>
            </a:prstGeom>
            <a:gradFill flip="none" rotWithShape="1">
              <a:gsLst>
                <a:gs pos="0">
                  <a:srgbClr val="F9E4DB"/>
                </a:gs>
                <a:gs pos="50000">
                  <a:schemeClr val="bg1"/>
                </a:gs>
                <a:gs pos="100000">
                  <a:srgbClr val="A1DDF5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457200" y="448206"/>
              <a:ext cx="11277600" cy="5961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66750" y="628650"/>
            <a:ext cx="1203960" cy="228600"/>
            <a:chOff x="666750" y="628650"/>
            <a:chExt cx="1504950" cy="285750"/>
          </a:xfrm>
          <a:solidFill>
            <a:srgbClr val="0167BC"/>
          </a:solidFill>
        </p:grpSpPr>
        <p:sp>
          <p:nvSpPr>
            <p:cNvPr id="22" name="箭头: V 形 21"/>
            <p:cNvSpPr/>
            <p:nvPr/>
          </p:nvSpPr>
          <p:spPr>
            <a:xfrm>
              <a:off x="6667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箭头: V 形 22"/>
            <p:cNvSpPr/>
            <p:nvPr/>
          </p:nvSpPr>
          <p:spPr>
            <a:xfrm>
              <a:off x="9715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箭头: V 形 23"/>
            <p:cNvSpPr/>
            <p:nvPr/>
          </p:nvSpPr>
          <p:spPr>
            <a:xfrm>
              <a:off x="12763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箭头: V 形 24"/>
            <p:cNvSpPr/>
            <p:nvPr/>
          </p:nvSpPr>
          <p:spPr>
            <a:xfrm>
              <a:off x="15811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箭头: V 形 25"/>
            <p:cNvSpPr/>
            <p:nvPr/>
          </p:nvSpPr>
          <p:spPr>
            <a:xfrm>
              <a:off x="18859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4423410"/>
            <a:ext cx="2513965" cy="2513965"/>
          </a:xfrm>
          <a:prstGeom prst="rect">
            <a:avLst/>
          </a:prstGeom>
        </p:spPr>
      </p:pic>
      <p:sp>
        <p:nvSpPr>
          <p:cNvPr id="47" name="圆: 空心 46"/>
          <p:cNvSpPr/>
          <p:nvPr/>
        </p:nvSpPr>
        <p:spPr>
          <a:xfrm>
            <a:off x="731520" y="4023360"/>
            <a:ext cx="400050" cy="400050"/>
          </a:xfrm>
          <a:prstGeom prst="donu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790302" y="3836035"/>
            <a:ext cx="3258185" cy="2921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7" name="文本框 6"/>
          <p:cNvSpPr txBox="1"/>
          <p:nvPr/>
        </p:nvSpPr>
        <p:spPr>
          <a:xfrm>
            <a:off x="1409752" y="2039620"/>
            <a:ext cx="41783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500" smtClean="0">
                <a:latin typeface="036-上首金牛体" panose="02010609000101010101" pitchFamily="49" charset="-122"/>
                <a:ea typeface="036-上首金牛体" panose="02010609000101010101" pitchFamily="49" charset="-122"/>
              </a:rPr>
              <a:t>目录</a:t>
            </a:r>
            <a:endParaRPr lang="zh-CN" altLang="en-US" sz="11500">
              <a:latin typeface="036-上首金牛体" panose="02010609000101010101" pitchFamily="49" charset="-122"/>
              <a:ea typeface="036-上首金牛体" panose="0201060900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26387" y="3900207"/>
            <a:ext cx="248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smtClean="0"/>
              <a:t>CONTENTS</a:t>
            </a:r>
            <a:endParaRPr lang="zh-CN" alt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5799455" y="1875155"/>
            <a:ext cx="3937000" cy="1108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/>
              <a:t>节约用水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785485" y="3631565"/>
            <a:ext cx="3937000" cy="1108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/>
              <a:t>节约</a:t>
            </a:r>
            <a:r>
              <a:rPr lang="zh-CN" altLang="en-US" sz="6600" smtClean="0"/>
              <a:t>用电</a:t>
            </a:r>
            <a:endParaRPr lang="zh-CN" altLang="en-US" sz="6600"/>
          </a:p>
        </p:txBody>
      </p:sp>
      <p:sp>
        <p:nvSpPr>
          <p:cNvPr id="2" name="文本框 1"/>
          <p:cNvSpPr txBox="1"/>
          <p:nvPr/>
        </p:nvSpPr>
        <p:spPr>
          <a:xfrm>
            <a:off x="3245485" y="932155"/>
            <a:ext cx="13975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95165" y="3282315"/>
            <a:ext cx="680720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离开室内场所前，牢记要断电。无论在何处，记得在关掉电器时也应该断掉电源，省电又安全。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4" name="圆角矩形 3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951284" y="1631218"/>
            <a:ext cx="4455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这些节电小妙招你知道吗？</a:t>
            </a:r>
            <a:endParaRPr lang="zh-CN" altLang="en-US" sz="240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pic>
        <p:nvPicPr>
          <p:cNvPr id="13" name="图片 12" descr="i1803763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8371" y="2544577"/>
            <a:ext cx="2880360" cy="32810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5324" y="3067490"/>
            <a:ext cx="5400675" cy="22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夏季空调温度不低于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26°C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，冬季不高于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20°C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，开空调不开门窗，无人不开空调，人走关机。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4" name="圆角矩形 3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951284" y="1631218"/>
            <a:ext cx="4455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这些节电小妙招你知道吗？</a:t>
            </a:r>
            <a:endParaRPr lang="zh-CN" altLang="en-US" sz="240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pic>
        <p:nvPicPr>
          <p:cNvPr id="18" name="图片 17" descr="i1803572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5259" y="1943063"/>
            <a:ext cx="2131552" cy="33391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0179" y="3099389"/>
            <a:ext cx="5405821" cy="22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适当调节电视、电脑、音响等音量大小和亮度强弱等，同样可到达节电效果。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4" name="圆角矩形 3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</a:t>
              </a:r>
              <a:r>
                <a:rPr lang="zh-CN" altLang="en-US" sz="2800"/>
                <a:t>电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951284" y="1631218"/>
            <a:ext cx="4455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这些节电小妙招你知道吗？</a:t>
            </a:r>
            <a:endParaRPr lang="zh-CN" altLang="en-US" sz="240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9106" y="2042416"/>
            <a:ext cx="3504944" cy="3504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27898" y="1373969"/>
            <a:ext cx="5036287" cy="4431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来吧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!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让我们积极行动起来吧，自觉做好节约水电的先锋员、宣传员、监督员，制止身边浪费能源现象发生，</a:t>
            </a:r>
            <a:r>
              <a:rPr lang="zh-CN" altLang="en-US" sz="24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珍惜每一滴水，节约每一度电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，贡献一份力量，来共同维护我们美好的家园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!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9" name="图片 18" descr="i1800669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8299" y="2202790"/>
            <a:ext cx="2389505" cy="3205480"/>
          </a:xfrm>
          <a:prstGeom prst="rect">
            <a:avLst/>
          </a:prstGeom>
        </p:spPr>
      </p:pic>
      <p:pic>
        <p:nvPicPr>
          <p:cNvPr id="20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328400" y="11849100"/>
            <a:ext cx="317500" cy="2286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76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285750" y="304800"/>
            <a:ext cx="11620500" cy="6248400"/>
            <a:chOff x="285750" y="304800"/>
            <a:chExt cx="11620500" cy="6248400"/>
          </a:xfrm>
        </p:grpSpPr>
        <p:sp>
          <p:nvSpPr>
            <p:cNvPr id="13" name="矩形 12"/>
            <p:cNvSpPr/>
            <p:nvPr/>
          </p:nvSpPr>
          <p:spPr>
            <a:xfrm>
              <a:off x="285750" y="304800"/>
              <a:ext cx="11620500" cy="6248400"/>
            </a:xfrm>
            <a:prstGeom prst="rect">
              <a:avLst/>
            </a:prstGeom>
            <a:gradFill flip="none" rotWithShape="1">
              <a:gsLst>
                <a:gs pos="0">
                  <a:srgbClr val="F9E4DB"/>
                </a:gs>
                <a:gs pos="50000">
                  <a:schemeClr val="bg1"/>
                </a:gs>
                <a:gs pos="100000">
                  <a:srgbClr val="A1DDF5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457200" y="448206"/>
              <a:ext cx="11277600" cy="5961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66750" y="628650"/>
            <a:ext cx="1203960" cy="228600"/>
            <a:chOff x="666750" y="628650"/>
            <a:chExt cx="1504950" cy="285750"/>
          </a:xfrm>
          <a:solidFill>
            <a:srgbClr val="0167BC"/>
          </a:solidFill>
        </p:grpSpPr>
        <p:sp>
          <p:nvSpPr>
            <p:cNvPr id="22" name="箭头: V 形 21"/>
            <p:cNvSpPr/>
            <p:nvPr/>
          </p:nvSpPr>
          <p:spPr>
            <a:xfrm>
              <a:off x="6667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箭头: V 形 22"/>
            <p:cNvSpPr/>
            <p:nvPr/>
          </p:nvSpPr>
          <p:spPr>
            <a:xfrm>
              <a:off x="9715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箭头: V 形 23"/>
            <p:cNvSpPr/>
            <p:nvPr/>
          </p:nvSpPr>
          <p:spPr>
            <a:xfrm>
              <a:off x="12763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箭头: V 形 24"/>
            <p:cNvSpPr/>
            <p:nvPr/>
          </p:nvSpPr>
          <p:spPr>
            <a:xfrm>
              <a:off x="15811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箭头: V 形 25"/>
            <p:cNvSpPr/>
            <p:nvPr/>
          </p:nvSpPr>
          <p:spPr>
            <a:xfrm>
              <a:off x="1885950" y="628650"/>
              <a:ext cx="285750" cy="28575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4423410"/>
            <a:ext cx="2513965" cy="2513965"/>
          </a:xfrm>
          <a:prstGeom prst="rect">
            <a:avLst/>
          </a:prstGeom>
        </p:spPr>
      </p:pic>
      <p:sp>
        <p:nvSpPr>
          <p:cNvPr id="47" name="圆: 空心 46"/>
          <p:cNvSpPr/>
          <p:nvPr/>
        </p:nvSpPr>
        <p:spPr>
          <a:xfrm>
            <a:off x="731520" y="4023360"/>
            <a:ext cx="400050" cy="400050"/>
          </a:xfrm>
          <a:prstGeom prst="donu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790302" y="3836035"/>
            <a:ext cx="3258185" cy="2921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文本框 1"/>
          <p:cNvSpPr txBox="1"/>
          <p:nvPr/>
        </p:nvSpPr>
        <p:spPr>
          <a:xfrm>
            <a:off x="2330450" y="3022600"/>
            <a:ext cx="75311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500" dirty="0" smtClean="0">
                <a:latin typeface="036-上首金牛体" panose="02010609000101010101" pitchFamily="49" charset="-122"/>
                <a:ea typeface="036-上首金牛体" panose="02010609000101010101" pitchFamily="49" charset="-122"/>
              </a:rPr>
              <a:t>节约用水</a:t>
            </a:r>
            <a:endParaRPr lang="zh-CN" altLang="en-US" sz="11500" dirty="0">
              <a:latin typeface="036-上首金牛体" panose="02010609000101010101" pitchFamily="49" charset="-122"/>
              <a:ea typeface="036-上首金牛体" panose="0201060900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03700" y="1587500"/>
            <a:ext cx="378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/>
              <a:t>第一部分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50290" y="3871489"/>
            <a:ext cx="5308600" cy="1899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我们生活在这颗蔚蓝色星球上却常常不懂得珍惜，灯火通明，任水流淌，我们享受着地球给予的一切，却忘了地球也需要被我们珍惜！</a:t>
            </a:r>
          </a:p>
        </p:txBody>
      </p:sp>
      <p:sp>
        <p:nvSpPr>
          <p:cNvPr id="3" name="矩形 2"/>
          <p:cNvSpPr/>
          <p:nvPr/>
        </p:nvSpPr>
        <p:spPr>
          <a:xfrm>
            <a:off x="1485741" y="1849904"/>
            <a:ext cx="377539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chemeClr val="accent1"/>
                </a:solidFill>
                <a:latin typeface="+mj-ea"/>
              </a:rPr>
              <a:t>水是生命的</a:t>
            </a:r>
            <a:r>
              <a:rPr lang="zh-CN" altLang="en-US" sz="4000" dirty="0" smtClean="0">
                <a:solidFill>
                  <a:schemeClr val="accent1"/>
                </a:solidFill>
                <a:latin typeface="+mj-ea"/>
              </a:rPr>
              <a:t>源泉</a:t>
            </a:r>
            <a:endParaRPr lang="en-US" altLang="zh-CN" sz="4000" dirty="0" smtClean="0">
              <a:solidFill>
                <a:schemeClr val="accent1"/>
              </a:solidFill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4000" dirty="0">
                <a:solidFill>
                  <a:schemeClr val="accent1"/>
                </a:solidFill>
                <a:latin typeface="+mj-ea"/>
              </a:rPr>
              <a:t>电是生命的光环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5" name="圆角矩形 4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55" name="图片 5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9835" y="2304415"/>
            <a:ext cx="3117850" cy="29724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096001" y="3439647"/>
            <a:ext cx="5207000" cy="226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水，是生命的源泉，是人类赖以生存和发展的物质基础。有了水，我们的星球才有了蔚蓝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;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有了水，世界才有了盎然的生机。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5" name="圆角矩形 4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7068285" y="1905000"/>
            <a:ext cx="3262432" cy="93705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4000">
                <a:solidFill>
                  <a:schemeClr val="accent1">
                    <a:lumMod val="75000"/>
                  </a:schemeClr>
                </a:solidFill>
                <a:latin typeface="+mj-ea"/>
              </a:defRPr>
            </a:lvl1pPr>
          </a:lstStyle>
          <a:p>
            <a:r>
              <a:rPr lang="zh-CN" altLang="en-US" dirty="0">
                <a:solidFill>
                  <a:schemeClr val="accent1"/>
                </a:solidFill>
              </a:rPr>
              <a:t>节约每一滴水</a:t>
            </a:r>
          </a:p>
        </p:txBody>
      </p:sp>
      <p:pic>
        <p:nvPicPr>
          <p:cNvPr id="11" name="图片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423670" y="2280285"/>
            <a:ext cx="3407410" cy="309372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83894" y="674377"/>
            <a:ext cx="3462006" cy="611039"/>
            <a:chOff x="695324" y="674377"/>
            <a:chExt cx="3462006" cy="611039"/>
          </a:xfrm>
        </p:grpSpPr>
        <p:sp>
          <p:nvSpPr>
            <p:cNvPr id="9" name="圆角矩形 8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540670" y="3260471"/>
            <a:ext cx="3509960" cy="2509979"/>
            <a:chOff x="871541" y="2917571"/>
            <a:chExt cx="3509960" cy="2509979"/>
          </a:xfrm>
        </p:grpSpPr>
        <p:sp>
          <p:nvSpPr>
            <p:cNvPr id="3" name="矩形 2"/>
            <p:cNvSpPr/>
            <p:nvPr/>
          </p:nvSpPr>
          <p:spPr>
            <a:xfrm>
              <a:off x="871541" y="4134888"/>
              <a:ext cx="3509960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树立</a:t>
              </a: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正确的用水观念，科学用水、节约用水，从我做起、身体力行。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2258221" y="2917571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>
                  <a:solidFill>
                    <a:schemeClr val="accent1"/>
                  </a:solidFill>
                </a:rPr>
                <a:t>1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141370" y="3260471"/>
            <a:ext cx="3509960" cy="2509979"/>
            <a:chOff x="6472241" y="2917571"/>
            <a:chExt cx="3509960" cy="2509979"/>
          </a:xfrm>
        </p:grpSpPr>
        <p:sp>
          <p:nvSpPr>
            <p:cNvPr id="4" name="矩形 3"/>
            <p:cNvSpPr/>
            <p:nvPr/>
          </p:nvSpPr>
          <p:spPr>
            <a:xfrm>
              <a:off x="6472241" y="4134888"/>
              <a:ext cx="3509960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要</a:t>
              </a: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按需取水，不可浪费；外出自带水杯，少用公共水杯，减少清洁用水。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7858921" y="2917571"/>
              <a:ext cx="736600" cy="736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smtClean="0">
                  <a:solidFill>
                    <a:schemeClr val="accent2"/>
                  </a:solidFill>
                </a:rPr>
                <a:t>2</a:t>
              </a:r>
              <a:endParaRPr lang="zh-CN" altLang="en-US" sz="3600" b="1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706754" y="647072"/>
            <a:ext cx="3462006" cy="611039"/>
            <a:chOff x="695324" y="674377"/>
            <a:chExt cx="3462006" cy="611039"/>
          </a:xfrm>
        </p:grpSpPr>
        <p:sp>
          <p:nvSpPr>
            <p:cNvPr id="8" name="圆角矩形 7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591301" y="1930819"/>
            <a:ext cx="4470399" cy="3585617"/>
            <a:chOff x="6591301" y="1930819"/>
            <a:chExt cx="4470399" cy="3585617"/>
          </a:xfrm>
        </p:grpSpPr>
        <p:sp>
          <p:nvSpPr>
            <p:cNvPr id="5" name="矩形 4"/>
            <p:cNvSpPr/>
            <p:nvPr/>
          </p:nvSpPr>
          <p:spPr>
            <a:xfrm>
              <a:off x="6591301" y="3255240"/>
              <a:ext cx="4470399" cy="2261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尽量减少使用洗衣机的次数，手洗衣物漂洗时不开大水冲洗，应用盆水仔细漂洗。小件衣物，提倡手洗，可节约大量用水。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8458200" y="1930819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smtClean="0">
                  <a:solidFill>
                    <a:schemeClr val="accent1"/>
                  </a:solidFill>
                </a:rPr>
                <a:t>3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</p:grpSp>
      <p:pic>
        <p:nvPicPr>
          <p:cNvPr id="31" name="图片 30" descr="i1798197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4390" y="2603223"/>
            <a:ext cx="2498936" cy="31933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695324" y="674377"/>
            <a:ext cx="3462006" cy="611039"/>
            <a:chOff x="695324" y="674377"/>
            <a:chExt cx="3462006" cy="611039"/>
          </a:xfrm>
        </p:grpSpPr>
        <p:sp>
          <p:nvSpPr>
            <p:cNvPr id="7" name="圆角矩形 6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695324" y="2698595"/>
            <a:ext cx="4929299" cy="3362247"/>
            <a:chOff x="695324" y="2698595"/>
            <a:chExt cx="4929299" cy="3362247"/>
          </a:xfrm>
        </p:grpSpPr>
        <p:sp>
          <p:nvSpPr>
            <p:cNvPr id="4" name="矩形 3"/>
            <p:cNvSpPr/>
            <p:nvPr/>
          </p:nvSpPr>
          <p:spPr>
            <a:xfrm>
              <a:off x="695324" y="3752518"/>
              <a:ext cx="4929299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洗漱间隙要随时关闭水龙头，控制洗漱水量和时间；淋浴时应间断放水沐浴，避免过长时间淋浴，及时关掉水龙头。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2764465" y="2698595"/>
              <a:ext cx="811598" cy="736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>
                  <a:solidFill>
                    <a:schemeClr val="accent2"/>
                  </a:solidFill>
                </a:rPr>
                <a:t>4</a:t>
              </a:r>
              <a:endParaRPr lang="zh-CN" altLang="en-US" sz="3600" b="1">
                <a:solidFill>
                  <a:schemeClr val="accent2"/>
                </a:solidFill>
              </a:endParaRPr>
            </a:p>
          </p:txBody>
        </p:sp>
      </p:grpSp>
      <p:pic>
        <p:nvPicPr>
          <p:cNvPr id="21" name="图片 20" descr="i1798275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9461" y="2476817"/>
            <a:ext cx="1913255" cy="30473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718184" y="640722"/>
            <a:ext cx="3462006" cy="611039"/>
            <a:chOff x="695324" y="674377"/>
            <a:chExt cx="3462006" cy="611039"/>
          </a:xfrm>
        </p:grpSpPr>
        <p:sp>
          <p:nvSpPr>
            <p:cNvPr id="8" name="圆角矩形 7"/>
            <p:cNvSpPr/>
            <p:nvPr/>
          </p:nvSpPr>
          <p:spPr>
            <a:xfrm>
              <a:off x="695324" y="674377"/>
              <a:ext cx="3462006" cy="611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8BCFE"/>
              </a:solidFill>
            </a:ln>
            <a:effectLst>
              <a:outerShdw blurRad="88900" dist="12700" algn="ctr" rotWithShape="0">
                <a:srgbClr val="060BE3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51284" y="728919"/>
              <a:ext cx="2822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smtClean="0"/>
                <a:t>节约用水</a:t>
              </a:r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951284" y="1631218"/>
            <a:ext cx="2916183" cy="5992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accent1"/>
                </a:solidFill>
                <a:latin typeface="+mj-ea"/>
              </a:rPr>
              <a:t>我们可以这样做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6591301" y="2136035"/>
            <a:ext cx="4470399" cy="3209050"/>
            <a:chOff x="6591301" y="2136035"/>
            <a:chExt cx="4470399" cy="3209050"/>
          </a:xfrm>
        </p:grpSpPr>
        <p:sp>
          <p:nvSpPr>
            <p:cNvPr id="5" name="矩形 4"/>
            <p:cNvSpPr/>
            <p:nvPr/>
          </p:nvSpPr>
          <p:spPr>
            <a:xfrm>
              <a:off x="6591301" y="3449821"/>
              <a:ext cx="4470399" cy="11532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如果遇到水龙头损坏等情况，要记得及时打电话报修。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591301" y="4745882"/>
              <a:ext cx="4470399" cy="5992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停水期间，应关好水龙头。</a:t>
              </a:r>
            </a:p>
          </p:txBody>
        </p:sp>
        <p:sp>
          <p:nvSpPr>
            <p:cNvPr id="15" name="椭圆 14"/>
            <p:cNvSpPr/>
            <p:nvPr/>
          </p:nvSpPr>
          <p:spPr>
            <a:xfrm>
              <a:off x="8458200" y="2136035"/>
              <a:ext cx="736600" cy="736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>
                  <a:solidFill>
                    <a:schemeClr val="accent1"/>
                  </a:solidFill>
                </a:rPr>
                <a:t>5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</p:grpSp>
      <p:pic>
        <p:nvPicPr>
          <p:cNvPr id="16" name="图片 15" descr="i1800219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202" y="2642870"/>
            <a:ext cx="2665095" cy="3467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WQ3NDg3NDY4NTliZWNlMmVmYzk2MjI4YzYyMWYyMzk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3981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3981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3981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3981;"/>
</p:tagLst>
</file>

<file path=ppt/theme/theme1.xml><?xml version="1.0" encoding="utf-8"?>
<a:theme xmlns:a="http://schemas.openxmlformats.org/drawingml/2006/main" name="第一PPT模板网-WWW.1PPT.COM​">
  <a:themeElements>
    <a:clrScheme name="自定义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68BA"/>
      </a:accent1>
      <a:accent2>
        <a:srgbClr val="FFB240"/>
      </a:accent2>
      <a:accent3>
        <a:srgbClr val="EB0C1E"/>
      </a:accent3>
      <a:accent4>
        <a:srgbClr val="4DC8F8"/>
      </a:accent4>
      <a:accent5>
        <a:srgbClr val="FF9A15"/>
      </a:accent5>
      <a:accent6>
        <a:srgbClr val="6FE2FF"/>
      </a:accent6>
      <a:hlink>
        <a:srgbClr val="FA9C32"/>
      </a:hlink>
      <a:folHlink>
        <a:srgbClr val="954F72"/>
      </a:folHlink>
    </a:clrScheme>
    <a:fontScheme name="自定义 3">
      <a:majorFont>
        <a:latin typeface="汉仪正圆-45W"/>
        <a:ea typeface="汉仪润圆-65W"/>
        <a:cs typeface="Arial"/>
      </a:majorFont>
      <a:minorFont>
        <a:latin typeface="汉仪正圆-45W"/>
        <a:ea typeface="汉仪润圆-65W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68BA"/>
      </a:accent1>
      <a:accent2>
        <a:srgbClr val="FFB240"/>
      </a:accent2>
      <a:accent3>
        <a:srgbClr val="EB0C1E"/>
      </a:accent3>
      <a:accent4>
        <a:srgbClr val="4DC8F8"/>
      </a:accent4>
      <a:accent5>
        <a:srgbClr val="FF9A15"/>
      </a:accent5>
      <a:accent6>
        <a:srgbClr val="6FE2FF"/>
      </a:accent6>
      <a:hlink>
        <a:srgbClr val="FA9C32"/>
      </a:hlink>
      <a:folHlink>
        <a:srgbClr val="954F72"/>
      </a:folHlink>
    </a:clrScheme>
    <a:fontScheme name="自定义 3">
      <a:majorFont>
        <a:latin typeface="汉仪正圆-45W"/>
        <a:ea typeface="汉仪润圆-65W"/>
        <a:cs typeface="Arial"/>
      </a:majorFont>
      <a:minorFont>
        <a:latin typeface="汉仪正圆-45W"/>
        <a:ea typeface="汉仪润圆-65W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955</Words>
  <Application>Microsoft Office PowerPoint</Application>
  <PresentationFormat>宽屏</PresentationFormat>
  <Paragraphs>94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036-上首金牛体</vt:lpstr>
      <vt:lpstr>Meiryo</vt:lpstr>
      <vt:lpstr>汉仪润圆-65W</vt:lpstr>
      <vt:lpstr>汉仪正圆-45W</vt:lpstr>
      <vt:lpstr>宋体</vt:lpstr>
      <vt:lpstr>微软雅黑</vt:lpstr>
      <vt:lpstr>Arial</vt:lpstr>
      <vt:lpstr>Calibri</vt:lpstr>
      <vt:lpstr>Calibri Light</vt:lpstr>
      <vt:lpstr>第一PPT模板网-WWW.1PPT.COM​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2022-07-27T21:27:15Z</cp:lastPrinted>
  <dcterms:created xsi:type="dcterms:W3CDTF">2022-07-27T21:27:15Z</dcterms:created>
  <dcterms:modified xsi:type="dcterms:W3CDTF">2023-03-15T01:34:29Z</dcterms:modified>
</cp:coreProperties>
</file>