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7"/>
  </p:notesMasterIdLst>
  <p:handoutMasterIdLst>
    <p:handoutMasterId r:id="rId28"/>
  </p:handoutMasterIdLst>
  <p:sldIdLst>
    <p:sldId id="282" r:id="rId3"/>
    <p:sldId id="315" r:id="rId4"/>
    <p:sldId id="317" r:id="rId5"/>
    <p:sldId id="259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923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80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19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418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06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8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77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96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9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53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932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89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46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87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0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8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16961" y="1065380"/>
            <a:ext cx="94179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忆家训      谈家风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7613" y="956409"/>
            <a:ext cx="1787236" cy="178723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767580" y="3324225"/>
            <a:ext cx="2656840" cy="447913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</a:t>
            </a:r>
            <a:r>
              <a:rPr lang="zh-CN" altLang="en-US" dirty="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家风家训主题班会</a:t>
            </a:r>
            <a:r>
              <a:rPr lang="en-US" altLang="zh-CN" dirty="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91840" y="2652395"/>
            <a:ext cx="5759451" cy="447913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—</a:t>
            </a:r>
            <a:r>
              <a:rPr lang="zh-CN" altLang="en-US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弘扬优秀传统文化，培养文明和谐家风</a:t>
            </a:r>
            <a:r>
              <a:rPr lang="en-US" altLang="zh-CN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—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4556125" y="2060575"/>
            <a:ext cx="6508115" cy="3067050"/>
          </a:xfrm>
          <a:ln>
            <a:solidFill>
              <a:srgbClr val="0E9EA7"/>
            </a:solidFill>
          </a:ln>
        </p:spPr>
        <p:txBody>
          <a:bodyPr>
            <a:noAutofit/>
          </a:bodyPr>
          <a:lstStyle/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❏林则徐曾写对联表达教育思想。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❏“子孙若如我，留财做什么？贤而多财，则损其志；子孙不如我，留钱做什么？愚而多财，益增其过。”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❏意思是说，如果子孙后代像我这么廉洁、聪慧，我把钱留给他反而损害了他的斗志； 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❏子孙不如我，留钱给他反而使他好逸恶劳，留的钱越多越是增加其过错。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919" y="2318385"/>
            <a:ext cx="3164840" cy="2809240"/>
          </a:xfrm>
          <a:prstGeom prst="rect">
            <a:avLst/>
          </a:prstGeom>
        </p:spPr>
      </p:pic>
      <p:sp>
        <p:nvSpPr>
          <p:cNvPr id="6" name="文本框 8"/>
          <p:cNvSpPr txBox="1"/>
          <p:nvPr/>
        </p:nvSpPr>
        <p:spPr>
          <a:xfrm>
            <a:off x="1306513" y="672692"/>
            <a:ext cx="2533651" cy="580163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 dirty="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林则徐家风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  <p:cond evt="onBegin" delay="0">
                          <p:tn val="15"/>
                        </p:cond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739791" y="2067411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900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现代家风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2545" y="1214755"/>
            <a:ext cx="1997075" cy="765185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—03—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415155" y="3465830"/>
            <a:ext cx="3542031" cy="449246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Modern family style</a:t>
            </a:r>
            <a:endParaRPr lang="en-US" altLang="zh-CN">
              <a:solidFill>
                <a:srgbClr val="0E9EA7"/>
              </a:solidFill>
              <a:latin typeface="Times New Roman"/>
              <a:ea typeface="微软雅黑"/>
              <a:sym typeface="Times New Roman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现代家风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801" y="1487807"/>
            <a:ext cx="3882391" cy="3881755"/>
          </a:xfrm>
          <a:prstGeom prst="rect">
            <a:avLst/>
          </a:prstGeom>
        </p:spPr>
      </p:pic>
      <p:sp>
        <p:nvSpPr>
          <p:cNvPr id="3" name="文本占位符 4"/>
          <p:cNvSpPr>
            <a:spLocks noGrp="1" noChangeArrowheads="1"/>
          </p:cNvSpPr>
          <p:nvPr/>
        </p:nvSpPr>
        <p:spPr>
          <a:xfrm>
            <a:off x="4314190" y="1565910"/>
            <a:ext cx="7240271" cy="4116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❐做人要做老实（遵纪守法）、诚实（表里如一）、善良人，多做好事，终有好事。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❐族内子孙人等，妄作非为，有干名教者，不待鸣官，祠内先行整治。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❐粥一饭，当思来处不易；半丝半缕，恒念物力维艰。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❐重道德修养，严情操品性；扶正义，斥邪恶。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❐欲高门第须为善，要好儿孙必读书。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❐有百世之德者，必有百世之子孙保之；有十世之德者，就有十世的子孙保之；如果是斩焉无后者，那是德至薄也。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❐一粥一饭，当思来之不易；半丝半缕，恒念物力维艰。</a:t>
            </a:r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❐一身能勤能敬，虽愚人亦有贤智风味。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  <p:cond evt="onBegin" delay="0">
                          <p:tn val="53"/>
                        </p:cond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5220" y="1540510"/>
            <a:ext cx="3585211" cy="20002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咋舌家风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066" y="1744980"/>
            <a:ext cx="885191" cy="1590040"/>
          </a:xfrm>
          <a:prstGeom prst="rect">
            <a:avLst/>
          </a:prstGeom>
        </p:spPr>
      </p:pic>
      <p:sp>
        <p:nvSpPr>
          <p:cNvPr id="5123" name="文本占位符 4"/>
          <p:cNvSpPr>
            <a:spLocks noGrp="1" noChangeArrowheads="1"/>
          </p:cNvSpPr>
          <p:nvPr/>
        </p:nvSpPr>
        <p:spPr>
          <a:xfrm>
            <a:off x="2774315" y="2093595"/>
            <a:ext cx="2827020" cy="892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“富二代”回答的家风是“不啃老不坑爹”。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1725" y="1541145"/>
            <a:ext cx="3585211" cy="200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570" y="1746885"/>
            <a:ext cx="885191" cy="1587500"/>
          </a:xfrm>
          <a:prstGeom prst="rect">
            <a:avLst/>
          </a:prstGeom>
        </p:spPr>
      </p:pic>
      <p:sp>
        <p:nvSpPr>
          <p:cNvPr id="19" name="文本占位符 4"/>
          <p:cNvSpPr>
            <a:spLocks noGrp="1" noChangeArrowheads="1"/>
          </p:cNvSpPr>
          <p:nvPr/>
        </p:nvSpPr>
        <p:spPr>
          <a:xfrm>
            <a:off x="7830821" y="2094230"/>
            <a:ext cx="2827020" cy="892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天真无邪的小孩说家风是“爸爸每周打我一次”。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5220" y="3837940"/>
            <a:ext cx="3585211" cy="20002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4780" y="4042410"/>
            <a:ext cx="873760" cy="1590040"/>
          </a:xfrm>
          <a:prstGeom prst="rect">
            <a:avLst/>
          </a:prstGeom>
        </p:spPr>
      </p:pic>
      <p:sp>
        <p:nvSpPr>
          <p:cNvPr id="22" name="文本占位符 4"/>
          <p:cNvSpPr>
            <a:spLocks noGrp="1" noChangeArrowheads="1"/>
          </p:cNvSpPr>
          <p:nvPr/>
        </p:nvSpPr>
        <p:spPr>
          <a:xfrm>
            <a:off x="2764155" y="3889375"/>
            <a:ext cx="2827020" cy="1658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85后一个叫武静的女子回答就有些“调皮”了，她认为“家风”就是老公挣钱老婆花。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1725" y="3838575"/>
            <a:ext cx="3585211" cy="20002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669" y="4044315"/>
            <a:ext cx="848995" cy="1587500"/>
          </a:xfrm>
          <a:prstGeom prst="rect">
            <a:avLst/>
          </a:prstGeom>
        </p:spPr>
      </p:pic>
      <p:sp>
        <p:nvSpPr>
          <p:cNvPr id="25" name="文本占位符 4"/>
          <p:cNvSpPr>
            <a:spLocks noGrp="1" noChangeArrowheads="1"/>
          </p:cNvSpPr>
          <p:nvPr/>
        </p:nvSpPr>
        <p:spPr>
          <a:xfrm>
            <a:off x="7830821" y="4201160"/>
            <a:ext cx="2827020" cy="892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极个别网友给出的“神回答”家风答案是：我家风很大……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  <p:cond evt="onBegin" delay="0">
                          <p:tn val="47"/>
                        </p:cond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  <p:cond evt="onBegin" delay="0">
                          <p:tn val="52"/>
                        </p:cond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  <p:cond evt="onBegin" delay="0">
                          <p:tn val="62"/>
                        </p:cond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  <p:cond evt="onBegin" delay="0">
                          <p:tn val="67"/>
                        </p:cond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123" grpId="0" build="p"/>
      <p:bldP spid="19" grpId="0" build="p"/>
      <p:bldP spid="22" grpId="0" build="p"/>
      <p:bldP spid="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37077" y="1179195"/>
            <a:ext cx="6626225" cy="47091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现代家风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804" y="1659257"/>
            <a:ext cx="3881755" cy="3881755"/>
          </a:xfrm>
          <a:prstGeom prst="rect">
            <a:avLst/>
          </a:prstGeom>
        </p:spPr>
      </p:pic>
      <p:sp>
        <p:nvSpPr>
          <p:cNvPr id="3" name="文本占位符 4"/>
          <p:cNvSpPr>
            <a:spLocks noGrp="1" noChangeArrowheads="1"/>
          </p:cNvSpPr>
          <p:nvPr/>
        </p:nvSpPr>
        <p:spPr>
          <a:xfrm>
            <a:off x="5857875" y="2428242"/>
            <a:ext cx="3985260" cy="495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22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❑莫言说过，从家风看人品。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5857877" y="3121025"/>
            <a:ext cx="4184015" cy="957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2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❑那么，同学们说说你们的家风及它给你们带的优良品信。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现代家风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1080137" y="1322705"/>
            <a:ext cx="10031095" cy="878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❑重家风是中国传统政治文化的优秀传承。中华民族历经几千年而血脉不断文明不坠，源于我们有全社会共同尊崇的价值基础——传统美德。家风寓于家教之中，是中华五千年文化传承的重要载体。</a:t>
            </a:r>
          </a:p>
        </p:txBody>
      </p:sp>
      <p:sp>
        <p:nvSpPr>
          <p:cNvPr id="6" name="文本占位符 4"/>
          <p:cNvSpPr>
            <a:spLocks noGrp="1" noChangeArrowheads="1"/>
          </p:cNvSpPr>
          <p:nvPr/>
        </p:nvSpPr>
        <p:spPr>
          <a:xfrm>
            <a:off x="1080135" y="2201545"/>
            <a:ext cx="7001511" cy="4074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❑古人云：“修身齐家治国平天下”，正所谓“齐家”是“治国”和“平天下”的根基。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❑古人历来重视家风家教，比如，《颜氏家训》；还有，孟母“三迁择邻”、“断机教子，岳母刺字“精忠报国”等，成为千百年来中国家风家教的样板和典范。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❑再有，古代英明有为的政治家常常是推己及人、推家及国，根据齐家的能力和修养去选择治国理政的人才。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❑可见，家风在古代统治者眼里有着非常重要的分量。也充分说明了中国古代政治思想、伦理思想都特别强调修身、齐家与治国、平天下的紧密联系。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0077" y="2201545"/>
            <a:ext cx="2700655" cy="38354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build="p"/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770146" y="2068046"/>
            <a:ext cx="71096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900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以家风正国风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2545" y="1214755"/>
            <a:ext cx="1997075" cy="765185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—04—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88031" y="3413125"/>
            <a:ext cx="5892165" cy="458238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To the family style and the country's style</a:t>
            </a:r>
            <a:endParaRPr lang="en-US" altLang="zh-CN">
              <a:solidFill>
                <a:srgbClr val="0E9EA7"/>
              </a:solidFill>
              <a:latin typeface="Times New Roman"/>
              <a:ea typeface="微软雅黑"/>
              <a:sym typeface="Times New Roman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以家风正国风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0000">
            <a:off x="1375411" y="1488125"/>
            <a:ext cx="6131560" cy="44164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89040" y="1851660"/>
            <a:ext cx="5902960" cy="3689350"/>
          </a:xfrm>
          <a:prstGeom prst="rect">
            <a:avLst/>
          </a:prstGeom>
        </p:spPr>
      </p:pic>
      <p:sp>
        <p:nvSpPr>
          <p:cNvPr id="4" name="文本占位符 4"/>
          <p:cNvSpPr>
            <a:spLocks noGrp="1" noChangeArrowheads="1"/>
          </p:cNvSpPr>
          <p:nvPr/>
        </p:nvSpPr>
        <p:spPr>
          <a:xfrm>
            <a:off x="2689861" y="2585085"/>
            <a:ext cx="3985260" cy="1687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chemeClr val="bg1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尽管各家的家风不同，但好的家风总是共通的，历久弥新，大都推崇的是忠孝礼义等积极向上的力量，每一条都凝结着中国人的智慧，每一句都是民族文化的传承。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以家风正国风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4400" y="1903730"/>
            <a:ext cx="3921125" cy="3294380"/>
          </a:xfrm>
          <a:prstGeom prst="rect">
            <a:avLst/>
          </a:prstGeom>
        </p:spPr>
      </p:pic>
      <p:sp>
        <p:nvSpPr>
          <p:cNvPr id="4" name="文本占位符 4"/>
          <p:cNvSpPr>
            <a:spLocks noGrp="1" noChangeArrowheads="1"/>
          </p:cNvSpPr>
          <p:nvPr/>
        </p:nvSpPr>
        <p:spPr>
          <a:xfrm>
            <a:off x="1708785" y="3008630"/>
            <a:ext cx="2332355" cy="1113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chemeClr val="bg1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孟子道：“天下之本在国，国之本在家”。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4959351" y="1910715"/>
            <a:ext cx="6055995" cy="3036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❒家风是家庭的性格，是家庭的形象，是家庭的魂魄，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“齐家治国平天下”一说，更集中凸显中国文化精神中，由家庭推衍至国家天下的价值序列，家庭是社会的细胞，家风是国风的基础，只有每一个家庭都树立正派、健康、积极的家风，摒弃歪门邪道、丑陋、消极的家风，那么整个社会的风气才会好转.“好家风”蔚然成风，“好国风”才能水到渠成，家风正则国风清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build="p"/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744235" y="1982956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900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推荐书目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2545" y="1214755"/>
            <a:ext cx="1997075" cy="765185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—04—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94151" y="3406775"/>
            <a:ext cx="4204335" cy="449308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Recommended bibliography</a:t>
            </a:r>
            <a:endParaRPr lang="en-US" altLang="zh-CN">
              <a:solidFill>
                <a:srgbClr val="0E9EA7"/>
              </a:solidFill>
              <a:latin typeface="Times New Roman"/>
              <a:ea typeface="微软雅黑"/>
              <a:sym typeface="Times New Roman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9642750" y="943462"/>
            <a:ext cx="22365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dirty="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目 </a:t>
            </a:r>
          </a:p>
          <a:p>
            <a:r>
              <a:rPr lang="zh-CN" altLang="en-US" sz="8000" dirty="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    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127190" y="2723515"/>
            <a:ext cx="569387" cy="17626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500"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CONTENTS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4837" y="1142367"/>
            <a:ext cx="922655" cy="580159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01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41169" y="103822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985386" y="1142367"/>
            <a:ext cx="922655" cy="580159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02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368415" y="1038862"/>
            <a:ext cx="2757170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 dirty="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古代名人的家风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84837" y="2219962"/>
            <a:ext cx="922655" cy="580159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03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074546" y="2128522"/>
            <a:ext cx="1724025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现代家风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985386" y="2219962"/>
            <a:ext cx="922655" cy="580161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04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591934" y="212915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以家风正国风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261362" y="3337561"/>
            <a:ext cx="922655" cy="580161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05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451986" y="3206117"/>
            <a:ext cx="1694180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推荐书目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99566" y="1510031"/>
            <a:ext cx="2817495" cy="335935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12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Correctly understand family style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08091" y="1510666"/>
            <a:ext cx="2817495" cy="335935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12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Family style of ancient celebrities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055496" y="2586356"/>
            <a:ext cx="1743075" cy="335935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12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Modern family style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908041" y="2578736"/>
            <a:ext cx="3618231" cy="335935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To the family style and the country's style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250691" y="3652521"/>
            <a:ext cx="2310765" cy="335935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12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Recommended bibliography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884" y="4064635"/>
            <a:ext cx="2809875" cy="281051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  <p:cond evt="onBegin" delay="0">
                          <p:tn val="47"/>
                        </p:cond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  <p:cond evt="onBegin" delay="0">
                          <p:tn val="52"/>
                        </p:cond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  <p:cond evt="onBegin" delay="0">
                          <p:tn val="62"/>
                        </p:cond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  <p:cond evt="onBegin" delay="0">
                          <p:tn val="67"/>
                        </p:cond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  <p:cond evt="onBegin" delay="0">
                          <p:tn val="72"/>
                        </p:cond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  <p:cond evt="onBegin" delay="0">
                          <p:tn val="77"/>
                        </p:cond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  <p:cond evt="onBegin" delay="0">
                          <p:tn val="82"/>
                        </p:cond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9" grpId="0"/>
      <p:bldP spid="10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69" y="1252855"/>
            <a:ext cx="7481571" cy="45834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《傅雷家书》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4934586" y="1832610"/>
            <a:ext cx="5742940" cy="3036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❒《傅雷家书》是我国文学艺术翻译家傅雷及夫人1954—1966年间写给孩子傅聪、傅敏的家信摘编。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❒该书是一本优秀的青年思想修养读物，是素质教育的经典范本，是充满着父爱的教子名篇。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❒傅雷夫妇作为中国父母的典范，一生苦心孤诣，呕心沥血培养的两个孩子，傅聪——著名钢琴大师；傅敏——英语特级教师。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291" y="2171067"/>
            <a:ext cx="3133725" cy="3133725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425" y="1136650"/>
            <a:ext cx="7767320" cy="48272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80161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经典名句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4574541" y="1962150"/>
            <a:ext cx="6316980" cy="3036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❒真的，巴尔扎克说得好：有些罪过只能补赎，不能洗刷！</a:t>
            </a:r>
          </a:p>
          <a:p>
            <a:pPr marL="0" indent="0" fontAlgn="auto">
              <a:lnSpc>
                <a:spcPct val="11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❒在公共团体中，赶任务而妨碍学习是免不了的。这一点我早预料到。一切只有你自己用坚定的意志和立场向领导婉转而有力的去争取。</a:t>
            </a:r>
          </a:p>
          <a:p>
            <a:pPr marL="0" indent="0" fontAlgn="auto">
              <a:lnSpc>
                <a:spcPct val="11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❒自己责备自己而没有行动表现，我是最不赞成的！……只有事实才能证明你的心意，只有行动才能表明你的心迹。</a:t>
            </a:r>
          </a:p>
          <a:p>
            <a:pPr marL="0" indent="0" fontAlgn="auto">
              <a:lnSpc>
                <a:spcPct val="11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❒辛酸的眼泪是培养你心灵的酒浆。</a:t>
            </a:r>
          </a:p>
          <a:p>
            <a:pPr marL="0" indent="0" fontAlgn="auto">
              <a:lnSpc>
                <a:spcPct val="110000"/>
              </a:lnSpc>
              <a:buNone/>
            </a:pPr>
            <a:r>
              <a:rPr lang="zh-CN" altLang="en-US" sz="16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❒得失成败尽量置之度外，只求竭尽所能，无愧于心。〈六〉人一辈子都在高潮——低潮中浮沉。惟有庸碌的人生活才如一潭死水；或者要有极高的修养，方能廓然无累，真正解脱。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385" y="2107565"/>
            <a:ext cx="3907155" cy="3908425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910" y="2171067"/>
            <a:ext cx="3481071" cy="31337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《曾国藩家训》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1605917" y="2746377"/>
            <a:ext cx="2638425" cy="1095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《曾国藩家训》是根据曾国藩的家训、家书等史料编辑加工而成。</a:t>
            </a:r>
          </a:p>
        </p:txBody>
      </p:sp>
      <p:sp>
        <p:nvSpPr>
          <p:cNvPr id="2" name="文本占位符 4"/>
          <p:cNvSpPr>
            <a:spLocks noGrp="1" noChangeArrowheads="1"/>
          </p:cNvSpPr>
          <p:nvPr/>
        </p:nvSpPr>
        <p:spPr>
          <a:xfrm>
            <a:off x="4961891" y="2463165"/>
            <a:ext cx="6055995" cy="1931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❒从为人处世、从政治军、谨守家风、保养身心几个方面分类，并进行了详细的注释、翻译、评析。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❒“在介绍曾氏家训内容的同时，重点引导今人借鉴吸取有益成分。作品由成晓军、唐兆梅所著。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build="p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863308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 dirty="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诸葛亮《诫子书》</a:t>
            </a:r>
          </a:p>
        </p:txBody>
      </p:sp>
      <p:sp>
        <p:nvSpPr>
          <p:cNvPr id="2" name="文本占位符 4"/>
          <p:cNvSpPr>
            <a:spLocks noGrp="1" noChangeArrowheads="1"/>
          </p:cNvSpPr>
          <p:nvPr/>
        </p:nvSpPr>
        <p:spPr>
          <a:xfrm>
            <a:off x="961392" y="2541272"/>
            <a:ext cx="10268585" cy="1383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夫君子之行，静以修身，俭以养德。非淡泊无以明志，非宁静无以致远。夫学须静也，才须学也，非学无以广才，非志无以成学，婬漫则不能励精，险躁则不能治性，年与时驰，意与日去，遂成枯落，多不接世，悲守穷庐，将复何及!</a:t>
            </a:r>
          </a:p>
        </p:txBody>
      </p:sp>
      <p:sp>
        <p:nvSpPr>
          <p:cNvPr id="3" name="文本占位符 4"/>
          <p:cNvSpPr>
            <a:spLocks noGrp="1" noChangeArrowheads="1"/>
          </p:cNvSpPr>
          <p:nvPr/>
        </p:nvSpPr>
        <p:spPr>
          <a:xfrm>
            <a:off x="961391" y="3985260"/>
            <a:ext cx="10269220" cy="1774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❒君子的行为操守，从宁静来提高自身的修养，以节俭来培养自己的品德。不恬静寡欲无法明确志向，不排除外来干扰无法达到远大目标。学习必须静心专一，而才干来自学习。所以不学习就无法增长才干，没有志向就无法使学习有所成就。放纵懒散就无法振奋精神，急躁冒险就不能陶冶性情。年华随时光而飞驰，意志随岁月而流逝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91280" y="1183640"/>
            <a:ext cx="4408171" cy="135763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50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575835" y="2067411"/>
            <a:ext cx="71096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9000" dirty="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2545" y="1214755"/>
            <a:ext cx="1997075" cy="765185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500" dirty="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—01—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94786" y="3474720"/>
            <a:ext cx="4542791" cy="449246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Correctly understand family style</a:t>
            </a:r>
            <a:endParaRPr lang="en-US" altLang="zh-CN">
              <a:solidFill>
                <a:srgbClr val="0E9EA7"/>
              </a:solidFill>
              <a:latin typeface="Times New Roman"/>
              <a:ea typeface="微软雅黑"/>
              <a:sym typeface="Times New Roman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3283585" y="1943736"/>
            <a:ext cx="8229600" cy="3390265"/>
          </a:xfrm>
        </p:spPr>
        <p:txBody>
          <a:bodyPr>
            <a:normAutofit fontScale="77500" lnSpcReduction="20000"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家风，简单的讲，就是一个家庭或家族的</a:t>
            </a:r>
            <a:r>
              <a:rPr lang="zh-CN" altLang="en-US" u="sng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传统风尚</a:t>
            </a: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。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家风是中华民族传统美德的现代传承，我们中华民族5000多年的灿烂文化所孕育的许多优良的传统；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家风是我们</a:t>
            </a:r>
            <a:r>
              <a:rPr lang="zh-CN" altLang="en-US" u="sng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立身做人的行为准则</a:t>
            </a: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；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家风是社会和谐的基础。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那些优良的传统一直保留到现在，至今还在使用。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401" y="2052956"/>
            <a:ext cx="3171825" cy="31718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891596" y="1376039"/>
            <a:ext cx="14115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1536065" y="1701165"/>
            <a:ext cx="2468880" cy="79629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家庭是社会的细胞。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912" y="2297432"/>
            <a:ext cx="3171825" cy="31718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733291" y="2030095"/>
            <a:ext cx="739775" cy="1148040"/>
          </a:xfrm>
          <a:prstGeom prst="roundRect">
            <a:avLst>
              <a:gd name="adj" fmla="val 30763"/>
            </a:avLst>
          </a:prstGeom>
          <a:solidFill>
            <a:srgbClr val="46C0B6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一方面</a:t>
            </a:r>
          </a:p>
        </p:txBody>
      </p:sp>
      <p:sp>
        <p:nvSpPr>
          <p:cNvPr id="3" name="文本占位符 4"/>
          <p:cNvSpPr>
            <a:spLocks noGrp="1" noChangeArrowheads="1"/>
          </p:cNvSpPr>
          <p:nvPr/>
        </p:nvSpPr>
        <p:spPr>
          <a:xfrm>
            <a:off x="5614670" y="2124077"/>
            <a:ext cx="5452111" cy="960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任何一个人都在一个具体的家庭里成长和成熟，一个人的人格形成与他（她）所处的家庭环境密切相关。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3291" y="3557905"/>
            <a:ext cx="739775" cy="1455380"/>
          </a:xfrm>
          <a:prstGeom prst="roundRect">
            <a:avLst>
              <a:gd name="adj" fmla="val 30763"/>
            </a:avLst>
          </a:prstGeom>
          <a:solidFill>
            <a:srgbClr val="46C0B6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另一方面</a:t>
            </a:r>
          </a:p>
        </p:txBody>
      </p:sp>
      <p:sp>
        <p:nvSpPr>
          <p:cNvPr id="5" name="文本占位符 4"/>
          <p:cNvSpPr>
            <a:spLocks noGrp="1" noChangeArrowheads="1"/>
          </p:cNvSpPr>
          <p:nvPr/>
        </p:nvSpPr>
        <p:spPr>
          <a:xfrm>
            <a:off x="5614672" y="3256280"/>
            <a:ext cx="5381625" cy="2058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凡事要有“风”和“规”，一个家庭，如果没有正确的良好的风气和规矩，如果长幼无序，吊儿郎当，任意随便，既不守国法，又不重道德，甚至人际关系很紧张，怄气打架，家庭暴力，不一而足。那么。也就谈不上家庭关系的和谐与正常维持。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9" grpId="0"/>
      <p:bldP spid="11" grpId="0" animBg="1"/>
      <p:bldP spid="3" grpId="0" build="p"/>
      <p:bldP spid="4" grpId="0" animBg="1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3820" y="1372870"/>
            <a:ext cx="5924551" cy="4343400"/>
          </a:xfrm>
          <a:prstGeom prst="rect">
            <a:avLst/>
          </a:prstGeom>
        </p:spPr>
      </p:pic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6712586" y="2721612"/>
            <a:ext cx="2827020" cy="1414145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谈谈大家的家风</a:t>
            </a:r>
          </a:p>
          <a:p>
            <a:pPr marL="0" indent="0" algn="ctr" fontAlgn="auto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表现在什么地方吧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140" y="1979930"/>
            <a:ext cx="4815840" cy="312928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9065" y="847090"/>
            <a:ext cx="5369560" cy="5163820"/>
          </a:xfrm>
          <a:prstGeom prst="rect">
            <a:avLst/>
          </a:prstGeom>
        </p:spPr>
      </p:pic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6578601" y="1412875"/>
            <a:ext cx="2827020" cy="674370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buNone/>
            </a:pPr>
            <a:r>
              <a:rPr lang="zh-CN" altLang="en-US" sz="2400">
                <a:solidFill>
                  <a:schemeClr val="bg1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家风的表现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1184909" y="672467"/>
            <a:ext cx="2533651" cy="5785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正确理解家风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952" y="1412875"/>
            <a:ext cx="4335145" cy="4335780"/>
          </a:xfrm>
          <a:prstGeom prst="rect">
            <a:avLst/>
          </a:prstGeom>
        </p:spPr>
      </p:pic>
      <p:sp>
        <p:nvSpPr>
          <p:cNvPr id="3" name="文本占位符 4"/>
          <p:cNvSpPr>
            <a:spLocks noGrp="1" noChangeArrowheads="1"/>
          </p:cNvSpPr>
          <p:nvPr/>
        </p:nvSpPr>
        <p:spPr>
          <a:xfrm>
            <a:off x="6690996" y="2730501"/>
            <a:ext cx="2601595" cy="2726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❐讲究道德   诚实守信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❐重视学习   崇尚知识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❐勤俭持家   尊重劳动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❐家庭和睦   合理教子   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❐尊老爱幼   邻里互助 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  <p:cond evt="onBegin" delay="0">
                          <p:tn val="40"/>
                        </p:cond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  <p:cond evt="onBegin" delay="0">
                          <p:tn val="45"/>
                        </p:cond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  <p:cond evt="onBegin" delay="0">
                          <p:tn val="50"/>
                        </p:cond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9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70401" y="2067411"/>
            <a:ext cx="82638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9000" dirty="0">
                <a:ln w="9525" cap="rnd">
                  <a:solidFill>
                    <a:srgbClr val="0E9EA7"/>
                  </a:solidFill>
                  <a:miter lim="800000"/>
                </a:ln>
                <a:solidFill>
                  <a:srgbClr val="0E9EA7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/>
                <a:ea typeface="微软雅黑"/>
                <a:sym typeface="Times New Roman"/>
              </a:rPr>
              <a:t>古代名人的家风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2545" y="1214755"/>
            <a:ext cx="1997075" cy="765185"/>
          </a:xfrm>
          <a:prstGeom prst="roundRect">
            <a:avLst>
              <a:gd name="adj" fmla="val 30763"/>
            </a:avLst>
          </a:prstGeom>
          <a:solidFill>
            <a:srgbClr val="FFBD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500">
                <a:solidFill>
                  <a:schemeClr val="bg1"/>
                </a:solidFill>
                <a:latin typeface="Times New Roman"/>
                <a:ea typeface="微软雅黑"/>
                <a:sym typeface="Times New Roman"/>
              </a:rPr>
              <a:t>—02—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51606" y="3491865"/>
            <a:ext cx="4542791" cy="449254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Family style of ancient celebrities</a:t>
            </a:r>
            <a:endParaRPr lang="en-US" altLang="zh-CN">
              <a:solidFill>
                <a:srgbClr val="0E9EA7"/>
              </a:solidFill>
              <a:latin typeface="Times New Roman"/>
              <a:ea typeface="微软雅黑"/>
              <a:sym typeface="Times New Roman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文本占位符 4"/>
          <p:cNvSpPr>
            <a:spLocks noGrp="1" noChangeArrowheads="1"/>
          </p:cNvSpPr>
          <p:nvPr>
            <p:ph type="body" idx="4294967295"/>
          </p:nvPr>
        </p:nvSpPr>
        <p:spPr>
          <a:xfrm>
            <a:off x="1089025" y="1917065"/>
            <a:ext cx="6508115" cy="3467735"/>
          </a:xfrm>
          <a:ln>
            <a:solidFill>
              <a:srgbClr val="0E9EA7"/>
            </a:solidFill>
          </a:ln>
        </p:spPr>
        <p:txBody>
          <a:bodyPr>
            <a:noAutofit/>
          </a:bodyPr>
          <a:lstStyle/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❏曾国藩是近代史上有争议的人物，但其对子女的教育却留给后人很多可借鉴的内容。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❏勤奋、俭朴、求学、务实的家训家风一直为曾家后人所传承。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❏曾国藩曾留下十六字箴言家风：“家俭则兴，人勤则健；能勤能俭，永不贫贱。” </a:t>
            </a:r>
          </a:p>
          <a:p>
            <a:pPr marL="0" indent="0" algn="l" fontAlgn="auto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rgbClr val="0E9EA7"/>
                </a:solidFill>
                <a:latin typeface="Times New Roman"/>
                <a:ea typeface="微软雅黑"/>
                <a:cs typeface="站酷快乐体2016修订版" panose="02010600030101010101" pitchFamily="2" charset="-122"/>
                <a:sym typeface="Times New Roman"/>
              </a:rPr>
              <a:t>❏曾国藩还敦促家人每日坚持学习，并多次为全家拟定严格的学习计划：“吾家男子于看、读、写、作四字缺一不可。女子于衣、食、粗(工)、细(工)四字缺一不可。”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6" y="610872"/>
            <a:ext cx="641985" cy="6419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1066" y="2332990"/>
            <a:ext cx="4335145" cy="2809240"/>
          </a:xfrm>
          <a:prstGeom prst="rect">
            <a:avLst/>
          </a:prstGeom>
        </p:spPr>
      </p:pic>
      <p:sp>
        <p:nvSpPr>
          <p:cNvPr id="6" name="文本框 8"/>
          <p:cNvSpPr txBox="1"/>
          <p:nvPr/>
        </p:nvSpPr>
        <p:spPr>
          <a:xfrm>
            <a:off x="1184909" y="672466"/>
            <a:ext cx="2533651" cy="580177"/>
          </a:xfrm>
          <a:prstGeom prst="roundRect">
            <a:avLst>
              <a:gd name="adj" fmla="val 3076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zh-CN" sz="2500" dirty="0">
                <a:solidFill>
                  <a:srgbClr val="0E9EA7"/>
                </a:solidFill>
                <a:latin typeface="Times New Roman"/>
                <a:ea typeface="微软雅黑"/>
                <a:sym typeface="Times New Roman"/>
              </a:rPr>
              <a:t>曾国藩家风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  <p:cond evt="onBegin" delay="0">
                          <p:tn val="15"/>
                        </p:cond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1814</Words>
  <Application>Microsoft Office PowerPoint</Application>
  <PresentationFormat>宽屏</PresentationFormat>
  <Paragraphs>126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Meiryo</vt:lpstr>
      <vt:lpstr>宋体</vt:lpstr>
      <vt:lpstr>微软雅黑</vt:lpstr>
      <vt:lpstr>站酷快乐体2016修订版</vt:lpstr>
      <vt:lpstr>Arial</vt:lpstr>
      <vt:lpstr>Calibri</vt:lpstr>
      <vt:lpstr>Calibri Light</vt:lpstr>
      <vt:lpstr>Times New Roman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2022-05-25T11:41:00Z</cp:lastPrinted>
  <dcterms:created xsi:type="dcterms:W3CDTF">2022-05-25T11:41:00Z</dcterms:created>
  <dcterms:modified xsi:type="dcterms:W3CDTF">2023-03-15T08:41:08Z</dcterms:modified>
</cp:coreProperties>
</file>