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25"/>
  </p:notesMasterIdLst>
  <p:sldIdLst>
    <p:sldId id="256" r:id="rId3"/>
    <p:sldId id="301" r:id="rId4"/>
    <p:sldId id="302" r:id="rId5"/>
    <p:sldId id="268" r:id="rId6"/>
    <p:sldId id="303" r:id="rId7"/>
    <p:sldId id="333" r:id="rId8"/>
    <p:sldId id="269" r:id="rId9"/>
    <p:sldId id="305" r:id="rId10"/>
    <p:sldId id="258" r:id="rId11"/>
    <p:sldId id="334" r:id="rId12"/>
    <p:sldId id="270" r:id="rId13"/>
    <p:sldId id="309" r:id="rId14"/>
    <p:sldId id="307" r:id="rId15"/>
    <p:sldId id="308" r:id="rId16"/>
    <p:sldId id="299" r:id="rId17"/>
    <p:sldId id="335" r:id="rId18"/>
    <p:sldId id="277" r:id="rId19"/>
    <p:sldId id="314" r:id="rId20"/>
    <p:sldId id="315" r:id="rId21"/>
    <p:sldId id="313" r:id="rId22"/>
    <p:sldId id="279" r:id="rId23"/>
    <p:sldId id="336" r:id="rId24"/>
  </p:sldIdLst>
  <p:sldSz cx="12192000" cy="6858000"/>
  <p:notesSz cx="6858000" cy="9144000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F0E6F-715A-4DC7-BDF9-9E99387F1778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BBF78C-4708-4727-8A66-F80E1875CC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1895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BF78C-4708-4727-8A66-F80E1875CCB2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1319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25095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D877-F901-41E8-96D2-C965B758B327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B0BF-C162-496B-A33E-6A80D30B3B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D877-F901-41E8-96D2-C965B758B327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B0BF-C162-496B-A33E-6A80D30B3B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D877-F901-41E8-96D2-C965B758B327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B0BF-C162-496B-A33E-6A80D30B3B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03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1412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09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8742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0667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7720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554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58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D877-F901-41E8-96D2-C965B758B327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B0BF-C162-496B-A33E-6A80D30B3B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76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0175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899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D877-F901-41E8-96D2-C965B758B327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B0BF-C162-496B-A33E-6A80D30B3B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D877-F901-41E8-96D2-C965B758B327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B0BF-C162-496B-A33E-6A80D30B3B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D877-F901-41E8-96D2-C965B758B327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B0BF-C162-496B-A33E-6A80D30B3B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D877-F901-41E8-96D2-C965B758B327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B0BF-C162-496B-A33E-6A80D30B3B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D877-F901-41E8-96D2-C965B758B327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B0BF-C162-496B-A33E-6A80D30B3B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D877-F901-41E8-96D2-C965B758B327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B0BF-C162-496B-A33E-6A80D30B3B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D877-F901-41E8-96D2-C965B758B327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B0BF-C162-496B-A33E-6A80D30B3B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file:///D:\qq&#25991;&#20214;\712321467\Image\C2C\Image2\%7b75232B38-A165-1FB7-499C-2E1C792CACB5%7d.png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0D877-F901-41E8-96D2-C965B758B327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2B0BF-C162-496B-A33E-6A80D30B3B04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link="rId13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187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8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.jpeg"/><Relationship Id="rId7" Type="http://schemas.openxmlformats.org/officeDocument/2006/relationships/image" Target="../media/image17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9.xml"/><Relationship Id="rId6" Type="http://schemas.openxmlformats.org/officeDocument/2006/relationships/image" Target="../media/image16.jpeg"/><Relationship Id="rId5" Type="http://schemas.openxmlformats.org/officeDocument/2006/relationships/image" Target="../media/image15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0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0.xml"/><Relationship Id="rId6" Type="http://schemas.openxmlformats.org/officeDocument/2006/relationships/image" Target="../media/image19.jpeg"/><Relationship Id="rId5" Type="http://schemas.openxmlformats.org/officeDocument/2006/relationships/image" Target="../media/image10.png"/><Relationship Id="rId4" Type="http://schemas.openxmlformats.org/officeDocument/2006/relationships/image" Target="../media/image1.jpeg"/><Relationship Id="rId9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image" Target="../media/image1.jpeg"/><Relationship Id="rId7" Type="http://schemas.openxmlformats.org/officeDocument/2006/relationships/image" Target="../media/image2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1.xml"/><Relationship Id="rId6" Type="http://schemas.openxmlformats.org/officeDocument/2006/relationships/image" Target="../media/image22.jpeg"/><Relationship Id="rId5" Type="http://schemas.openxmlformats.org/officeDocument/2006/relationships/image" Target="../media/image15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.jpeg"/><Relationship Id="rId7" Type="http://schemas.openxmlformats.org/officeDocument/2006/relationships/image" Target="../media/image27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2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3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4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5.xml"/><Relationship Id="rId5" Type="http://schemas.openxmlformats.org/officeDocument/2006/relationships/image" Target="../media/image30.png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6.xml"/><Relationship Id="rId5" Type="http://schemas.openxmlformats.org/officeDocument/2006/relationships/image" Target="../media/image31.jpeg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7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8.xml"/><Relationship Id="rId5" Type="http://schemas.openxmlformats.org/officeDocument/2006/relationships/image" Target="../media/image34.png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9.xml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Relationship Id="rId5" Type="http://schemas.openxmlformats.org/officeDocument/2006/relationships/image" Target="../media/image13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7.xml"/><Relationship Id="rId5" Type="http://schemas.openxmlformats.org/officeDocument/2006/relationships/image" Target="../media/image14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 descr="图层 3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82155" y="2486025"/>
            <a:ext cx="4610100" cy="4052570"/>
          </a:xfrm>
          <a:prstGeom prst="rect">
            <a:avLst/>
          </a:prstGeom>
        </p:spPr>
      </p:pic>
      <p:pic>
        <p:nvPicPr>
          <p:cNvPr id="13" name="图片 12" descr="熊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42795" y="4185920"/>
            <a:ext cx="5172710" cy="267208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52575" y="1155352"/>
            <a:ext cx="7524750" cy="252418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06780" y="1214120"/>
            <a:ext cx="8749030" cy="1492885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sz="7200" b="1" dirty="0">
                <a:ln w="38100">
                  <a:solidFill>
                    <a:schemeClr val="bg1"/>
                  </a:solidFill>
                </a:ln>
                <a:solidFill>
                  <a:srgbClr val="0874BF"/>
                </a:solidFill>
                <a:latin typeface="思源黑体 CN Heavy" panose="020B0A00000000000000" charset="-122"/>
                <a:ea typeface="思源黑体 CN Heavy" panose="020B0A00000000000000" charset="-122"/>
              </a:rPr>
              <a:t>生物多样性锐减的原因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467360" y="2587022"/>
            <a:ext cx="72671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lang="en-US" altLang="zh-CN">
                <a:solidFill>
                  <a:srgbClr val="0874BF"/>
                </a:solidFill>
                <a:latin typeface="思源黑体 CN Heavy" panose="020B0A00000000000000" charset="-122"/>
                <a:ea typeface="思源黑体 CN Heavy" panose="020B0A00000000000000" charset="-122"/>
              </a:rPr>
              <a:t>The relationship between humans and organisms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256199" y="3000025"/>
            <a:ext cx="3689442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>
                <a:ln w="38100">
                  <a:solidFill>
                    <a:schemeClr val="bg1"/>
                  </a:solidFill>
                </a:ln>
                <a:solidFill>
                  <a:srgbClr val="0874BF"/>
                </a:solidFill>
                <a:latin typeface="思源黑体 CN Heavy" panose="020B0A00000000000000" charset="-122"/>
                <a:ea typeface="思源黑体 CN Heavy" panose="020B0A00000000000000" charset="-122"/>
              </a:rPr>
              <a:t>PART 03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986554" y="3155527"/>
            <a:ext cx="1935152" cy="359036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297478" y="4522090"/>
            <a:ext cx="1260723" cy="166281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286144" y="2401732"/>
            <a:ext cx="2427644" cy="359020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406147" y="4719804"/>
            <a:ext cx="1217975" cy="177960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50432" y="349275"/>
            <a:ext cx="11091135" cy="61594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7391400" y="404813"/>
            <a:ext cx="1728788" cy="863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zh-CN" altLang="en-US" sz="3600" kern="10"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宋体" panose="02010600030101010101" pitchFamily="2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127" y="367937"/>
            <a:ext cx="736465" cy="73646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240971" y="615821"/>
            <a:ext cx="37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135ADB"/>
                </a:solidFill>
              </a:rPr>
              <a:t>生物多样性锐减的原因</a:t>
            </a: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961732" y="1797023"/>
            <a:ext cx="441064" cy="54216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2402796" y="1833733"/>
            <a:ext cx="7946060" cy="511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大面积对森林、草地、湿地等生境的破坏造成生境片段化</a:t>
            </a: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017108" y="2981916"/>
            <a:ext cx="2033329" cy="2033329"/>
          </a:xfrm>
          <a:prstGeom prst="ellipse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399592" y="2981916"/>
            <a:ext cx="2033329" cy="2033329"/>
          </a:xfrm>
          <a:prstGeom prst="ellipse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523"/>
          <a:stretch>
            <a:fillRect/>
          </a:stretch>
        </p:blipFill>
        <p:spPr>
          <a:xfrm>
            <a:off x="8662160" y="2981916"/>
            <a:ext cx="2042689" cy="2042689"/>
          </a:xfrm>
          <a:prstGeom prst="ellipse">
            <a:avLst/>
          </a:prstGeom>
        </p:spPr>
      </p:pic>
      <p:sp>
        <p:nvSpPr>
          <p:cNvPr id="20" name="椭圆 19"/>
          <p:cNvSpPr/>
          <p:nvPr/>
        </p:nvSpPr>
        <p:spPr>
          <a:xfrm>
            <a:off x="1221705" y="2801239"/>
            <a:ext cx="2340665" cy="2340665"/>
          </a:xfrm>
          <a:prstGeom prst="ellipse">
            <a:avLst/>
          </a:prstGeom>
          <a:noFill/>
          <a:ln w="22225">
            <a:solidFill>
              <a:srgbClr val="135ADB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4855958" y="2828247"/>
            <a:ext cx="2340665" cy="2340665"/>
          </a:xfrm>
          <a:prstGeom prst="ellipse">
            <a:avLst/>
          </a:prstGeom>
          <a:noFill/>
          <a:ln w="22225">
            <a:solidFill>
              <a:srgbClr val="135ADB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8502413" y="2828247"/>
            <a:ext cx="2340665" cy="2340665"/>
          </a:xfrm>
          <a:prstGeom prst="ellipse">
            <a:avLst/>
          </a:prstGeom>
          <a:noFill/>
          <a:ln w="22225">
            <a:solidFill>
              <a:srgbClr val="135ADB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3" name="直接箭头连接符 22"/>
          <p:cNvCxnSpPr>
            <a:stCxn id="20" idx="6"/>
          </p:cNvCxnSpPr>
          <p:nvPr/>
        </p:nvCxnSpPr>
        <p:spPr>
          <a:xfrm flipV="1">
            <a:off x="3562370" y="3971571"/>
            <a:ext cx="1293588" cy="1"/>
          </a:xfrm>
          <a:prstGeom prst="straightConnector1">
            <a:avLst/>
          </a:prstGeom>
          <a:ln w="19050"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 flipV="1">
            <a:off x="7210184" y="3998579"/>
            <a:ext cx="1293588" cy="1"/>
          </a:xfrm>
          <a:prstGeom prst="straightConnector1">
            <a:avLst/>
          </a:prstGeom>
          <a:ln w="19050"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50432" y="349275"/>
            <a:ext cx="11091135" cy="61594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127" y="367937"/>
            <a:ext cx="736465" cy="73646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240971" y="615821"/>
            <a:ext cx="37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135ADB"/>
                </a:solidFill>
              </a:rPr>
              <a:t>生物多样性锐减的原因</a:t>
            </a:r>
          </a:p>
        </p:txBody>
      </p:sp>
      <p:sp>
        <p:nvSpPr>
          <p:cNvPr id="17" name="矩形: 圆角 16"/>
          <p:cNvSpPr/>
          <p:nvPr/>
        </p:nvSpPr>
        <p:spPr>
          <a:xfrm>
            <a:off x="3926162" y="1561378"/>
            <a:ext cx="5562086" cy="900865"/>
          </a:xfrm>
          <a:prstGeom prst="roundRect">
            <a:avLst>
              <a:gd name="adj" fmla="val 4463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: 圆角 17"/>
          <p:cNvSpPr/>
          <p:nvPr/>
        </p:nvSpPr>
        <p:spPr>
          <a:xfrm flipH="1">
            <a:off x="2922787" y="3071630"/>
            <a:ext cx="5326383" cy="862689"/>
          </a:xfrm>
          <a:prstGeom prst="roundRect">
            <a:avLst>
              <a:gd name="adj" fmla="val 4463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: 圆角 18"/>
          <p:cNvSpPr/>
          <p:nvPr/>
        </p:nvSpPr>
        <p:spPr>
          <a:xfrm>
            <a:off x="3926163" y="4603664"/>
            <a:ext cx="5169342" cy="837253"/>
          </a:xfrm>
          <a:prstGeom prst="roundRect">
            <a:avLst>
              <a:gd name="adj" fmla="val 4463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: 圆角 19"/>
          <p:cNvSpPr/>
          <p:nvPr/>
        </p:nvSpPr>
        <p:spPr>
          <a:xfrm>
            <a:off x="8166458" y="3071631"/>
            <a:ext cx="76330" cy="862684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/>
          </a:p>
        </p:txBody>
      </p:sp>
      <p:sp>
        <p:nvSpPr>
          <p:cNvPr id="21" name="矩形: 圆角 20"/>
          <p:cNvSpPr/>
          <p:nvPr/>
        </p:nvSpPr>
        <p:spPr>
          <a:xfrm>
            <a:off x="3926162" y="1561379"/>
            <a:ext cx="79708" cy="9008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/>
          </a:p>
        </p:txBody>
      </p:sp>
      <p:sp>
        <p:nvSpPr>
          <p:cNvPr id="22" name="矩形: 圆角 21"/>
          <p:cNvSpPr/>
          <p:nvPr/>
        </p:nvSpPr>
        <p:spPr>
          <a:xfrm>
            <a:off x="3926162" y="4603665"/>
            <a:ext cx="74080" cy="83725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/>
          </a:p>
        </p:txBody>
      </p:sp>
      <p:grpSp>
        <p:nvGrpSpPr>
          <p:cNvPr id="23" name="组合 22"/>
          <p:cNvGrpSpPr/>
          <p:nvPr/>
        </p:nvGrpSpPr>
        <p:grpSpPr>
          <a:xfrm>
            <a:off x="4179917" y="1665386"/>
            <a:ext cx="287611" cy="226218"/>
            <a:chOff x="1956618" y="2687947"/>
            <a:chExt cx="287611" cy="226218"/>
          </a:xfrm>
          <a:solidFill>
            <a:schemeClr val="bg1">
              <a:lumMod val="85000"/>
            </a:schemeClr>
          </a:solidFill>
        </p:grpSpPr>
        <p:sp>
          <p:nvSpPr>
            <p:cNvPr id="24" name="文本框 23"/>
            <p:cNvSpPr txBox="1"/>
            <p:nvPr/>
          </p:nvSpPr>
          <p:spPr>
            <a:xfrm>
              <a:off x="1956618" y="2687947"/>
              <a:ext cx="113110" cy="226218"/>
            </a:xfrm>
            <a:custGeom>
              <a:avLst/>
              <a:gdLst/>
              <a:ahLst/>
              <a:cxnLst/>
              <a:rect l="l" t="t" r="r" b="b"/>
              <a:pathLst>
                <a:path w="113110" h="226218">
                  <a:moveTo>
                    <a:pt x="92646" y="0"/>
                  </a:moveTo>
                  <a:lnTo>
                    <a:pt x="113110" y="43160"/>
                  </a:lnTo>
                  <a:cubicBezTo>
                    <a:pt x="92274" y="50105"/>
                    <a:pt x="77329" y="59779"/>
                    <a:pt x="68275" y="72181"/>
                  </a:cubicBezTo>
                  <a:cubicBezTo>
                    <a:pt x="59222" y="84584"/>
                    <a:pt x="54447" y="101079"/>
                    <a:pt x="53951" y="121667"/>
                  </a:cubicBezTo>
                  <a:lnTo>
                    <a:pt x="104552" y="121667"/>
                  </a:lnTo>
                  <a:lnTo>
                    <a:pt x="104552" y="226218"/>
                  </a:lnTo>
                  <a:lnTo>
                    <a:pt x="0" y="226218"/>
                  </a:lnTo>
                  <a:lnTo>
                    <a:pt x="0" y="151432"/>
                  </a:lnTo>
                  <a:cubicBezTo>
                    <a:pt x="0" y="121170"/>
                    <a:pt x="2667" y="97296"/>
                    <a:pt x="8000" y="79809"/>
                  </a:cubicBezTo>
                  <a:cubicBezTo>
                    <a:pt x="13333" y="62321"/>
                    <a:pt x="23193" y="46632"/>
                    <a:pt x="37579" y="32742"/>
                  </a:cubicBezTo>
                  <a:cubicBezTo>
                    <a:pt x="51966" y="18851"/>
                    <a:pt x="70322" y="7937"/>
                    <a:pt x="92646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>
                <a:lnSpc>
                  <a:spcPct val="120000"/>
                </a:lnSpc>
              </a:pPr>
              <a:endParaRPr lang="zh-CN" altLang="en-US" sz="6000" b="1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Arial" panose="020B0604020202020204" pitchFamily="34" charset="0"/>
                <a:ea typeface="+mj-ea"/>
                <a:cs typeface="Arial" panose="020B0604020202020204" pitchFamily="34" charset="0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2131119" y="2687947"/>
              <a:ext cx="113110" cy="226218"/>
            </a:xfrm>
            <a:custGeom>
              <a:avLst/>
              <a:gdLst/>
              <a:ahLst/>
              <a:cxnLst/>
              <a:rect l="l" t="t" r="r" b="b"/>
              <a:pathLst>
                <a:path w="113110" h="226218">
                  <a:moveTo>
                    <a:pt x="92646" y="0"/>
                  </a:moveTo>
                  <a:lnTo>
                    <a:pt x="113110" y="43160"/>
                  </a:lnTo>
                  <a:cubicBezTo>
                    <a:pt x="92274" y="50105"/>
                    <a:pt x="77329" y="59779"/>
                    <a:pt x="68275" y="72181"/>
                  </a:cubicBezTo>
                  <a:cubicBezTo>
                    <a:pt x="59222" y="84584"/>
                    <a:pt x="54447" y="101079"/>
                    <a:pt x="53951" y="121667"/>
                  </a:cubicBezTo>
                  <a:lnTo>
                    <a:pt x="104552" y="121667"/>
                  </a:lnTo>
                  <a:lnTo>
                    <a:pt x="104552" y="226218"/>
                  </a:lnTo>
                  <a:lnTo>
                    <a:pt x="0" y="226218"/>
                  </a:lnTo>
                  <a:lnTo>
                    <a:pt x="0" y="151432"/>
                  </a:lnTo>
                  <a:cubicBezTo>
                    <a:pt x="0" y="120922"/>
                    <a:pt x="2667" y="96986"/>
                    <a:pt x="8000" y="79623"/>
                  </a:cubicBezTo>
                  <a:cubicBezTo>
                    <a:pt x="13333" y="62259"/>
                    <a:pt x="23255" y="46632"/>
                    <a:pt x="37766" y="32742"/>
                  </a:cubicBezTo>
                  <a:cubicBezTo>
                    <a:pt x="52276" y="18851"/>
                    <a:pt x="70570" y="7937"/>
                    <a:pt x="92646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>
                <a:lnSpc>
                  <a:spcPct val="120000"/>
                </a:lnSpc>
              </a:pPr>
              <a:endParaRPr lang="zh-CN" altLang="en-US" sz="6000" b="1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Arial" panose="020B0604020202020204" pitchFamily="34" charset="0"/>
                <a:ea typeface="+mj-ea"/>
                <a:cs typeface="Arial" panose="020B0604020202020204" pitchFamily="34" charset="0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 rot="10800000">
            <a:off x="8807893" y="2127256"/>
            <a:ext cx="287611" cy="226218"/>
            <a:chOff x="1956618" y="2687947"/>
            <a:chExt cx="287611" cy="226218"/>
          </a:xfrm>
          <a:solidFill>
            <a:schemeClr val="bg1">
              <a:lumMod val="85000"/>
            </a:schemeClr>
          </a:solidFill>
        </p:grpSpPr>
        <p:sp>
          <p:nvSpPr>
            <p:cNvPr id="27" name="文本框 26"/>
            <p:cNvSpPr txBox="1"/>
            <p:nvPr/>
          </p:nvSpPr>
          <p:spPr>
            <a:xfrm>
              <a:off x="1956618" y="2687947"/>
              <a:ext cx="113110" cy="226218"/>
            </a:xfrm>
            <a:custGeom>
              <a:avLst/>
              <a:gdLst/>
              <a:ahLst/>
              <a:cxnLst/>
              <a:rect l="l" t="t" r="r" b="b"/>
              <a:pathLst>
                <a:path w="113110" h="226218">
                  <a:moveTo>
                    <a:pt x="92646" y="0"/>
                  </a:moveTo>
                  <a:lnTo>
                    <a:pt x="113110" y="43160"/>
                  </a:lnTo>
                  <a:cubicBezTo>
                    <a:pt x="92274" y="50105"/>
                    <a:pt x="77329" y="59779"/>
                    <a:pt x="68275" y="72181"/>
                  </a:cubicBezTo>
                  <a:cubicBezTo>
                    <a:pt x="59222" y="84584"/>
                    <a:pt x="54447" y="101079"/>
                    <a:pt x="53951" y="121667"/>
                  </a:cubicBezTo>
                  <a:lnTo>
                    <a:pt x="104552" y="121667"/>
                  </a:lnTo>
                  <a:lnTo>
                    <a:pt x="104552" y="226218"/>
                  </a:lnTo>
                  <a:lnTo>
                    <a:pt x="0" y="226218"/>
                  </a:lnTo>
                  <a:lnTo>
                    <a:pt x="0" y="151432"/>
                  </a:lnTo>
                  <a:cubicBezTo>
                    <a:pt x="0" y="121170"/>
                    <a:pt x="2667" y="97296"/>
                    <a:pt x="8000" y="79809"/>
                  </a:cubicBezTo>
                  <a:cubicBezTo>
                    <a:pt x="13333" y="62321"/>
                    <a:pt x="23193" y="46632"/>
                    <a:pt x="37579" y="32742"/>
                  </a:cubicBezTo>
                  <a:cubicBezTo>
                    <a:pt x="51966" y="18851"/>
                    <a:pt x="70322" y="7937"/>
                    <a:pt x="92646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endParaRPr lang="zh-CN" altLang="en-US" sz="6000" b="1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Arial" panose="020B0604020202020204" pitchFamily="34" charset="0"/>
                <a:ea typeface="+mj-ea"/>
                <a:cs typeface="Arial" panose="020B0604020202020204" pitchFamily="34" charset="0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2131119" y="2687947"/>
              <a:ext cx="113110" cy="226218"/>
            </a:xfrm>
            <a:custGeom>
              <a:avLst/>
              <a:gdLst/>
              <a:ahLst/>
              <a:cxnLst/>
              <a:rect l="l" t="t" r="r" b="b"/>
              <a:pathLst>
                <a:path w="113110" h="226218">
                  <a:moveTo>
                    <a:pt x="92646" y="0"/>
                  </a:moveTo>
                  <a:lnTo>
                    <a:pt x="113110" y="43160"/>
                  </a:lnTo>
                  <a:cubicBezTo>
                    <a:pt x="92274" y="50105"/>
                    <a:pt x="77329" y="59779"/>
                    <a:pt x="68275" y="72181"/>
                  </a:cubicBezTo>
                  <a:cubicBezTo>
                    <a:pt x="59222" y="84584"/>
                    <a:pt x="54447" y="101079"/>
                    <a:pt x="53951" y="121667"/>
                  </a:cubicBezTo>
                  <a:lnTo>
                    <a:pt x="104552" y="121667"/>
                  </a:lnTo>
                  <a:lnTo>
                    <a:pt x="104552" y="226218"/>
                  </a:lnTo>
                  <a:lnTo>
                    <a:pt x="0" y="226218"/>
                  </a:lnTo>
                  <a:lnTo>
                    <a:pt x="0" y="151432"/>
                  </a:lnTo>
                  <a:cubicBezTo>
                    <a:pt x="0" y="120922"/>
                    <a:pt x="2667" y="96986"/>
                    <a:pt x="8000" y="79623"/>
                  </a:cubicBezTo>
                  <a:cubicBezTo>
                    <a:pt x="13333" y="62259"/>
                    <a:pt x="23255" y="46632"/>
                    <a:pt x="37766" y="32742"/>
                  </a:cubicBezTo>
                  <a:cubicBezTo>
                    <a:pt x="52276" y="18851"/>
                    <a:pt x="70570" y="7937"/>
                    <a:pt x="92646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endParaRPr lang="zh-CN" altLang="en-US" sz="6000" b="1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Arial" panose="020B0604020202020204" pitchFamily="34" charset="0"/>
                <a:ea typeface="+mj-ea"/>
                <a:cs typeface="Arial" panose="020B0604020202020204" pitchFamily="34" charset="0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3115827" y="3224738"/>
            <a:ext cx="287611" cy="226218"/>
            <a:chOff x="1956618" y="2687947"/>
            <a:chExt cx="287611" cy="226218"/>
          </a:xfrm>
          <a:solidFill>
            <a:schemeClr val="bg1">
              <a:lumMod val="85000"/>
            </a:schemeClr>
          </a:solidFill>
        </p:grpSpPr>
        <p:sp>
          <p:nvSpPr>
            <p:cNvPr id="32" name="文本框 31"/>
            <p:cNvSpPr txBox="1"/>
            <p:nvPr/>
          </p:nvSpPr>
          <p:spPr>
            <a:xfrm>
              <a:off x="1956618" y="2687947"/>
              <a:ext cx="113110" cy="226218"/>
            </a:xfrm>
            <a:custGeom>
              <a:avLst/>
              <a:gdLst/>
              <a:ahLst/>
              <a:cxnLst/>
              <a:rect l="l" t="t" r="r" b="b"/>
              <a:pathLst>
                <a:path w="113110" h="226218">
                  <a:moveTo>
                    <a:pt x="92646" y="0"/>
                  </a:moveTo>
                  <a:lnTo>
                    <a:pt x="113110" y="43160"/>
                  </a:lnTo>
                  <a:cubicBezTo>
                    <a:pt x="92274" y="50105"/>
                    <a:pt x="77329" y="59779"/>
                    <a:pt x="68275" y="72181"/>
                  </a:cubicBezTo>
                  <a:cubicBezTo>
                    <a:pt x="59222" y="84584"/>
                    <a:pt x="54447" y="101079"/>
                    <a:pt x="53951" y="121667"/>
                  </a:cubicBezTo>
                  <a:lnTo>
                    <a:pt x="104552" y="121667"/>
                  </a:lnTo>
                  <a:lnTo>
                    <a:pt x="104552" y="226218"/>
                  </a:lnTo>
                  <a:lnTo>
                    <a:pt x="0" y="226218"/>
                  </a:lnTo>
                  <a:lnTo>
                    <a:pt x="0" y="151432"/>
                  </a:lnTo>
                  <a:cubicBezTo>
                    <a:pt x="0" y="121170"/>
                    <a:pt x="2667" y="97296"/>
                    <a:pt x="8000" y="79809"/>
                  </a:cubicBezTo>
                  <a:cubicBezTo>
                    <a:pt x="13333" y="62321"/>
                    <a:pt x="23193" y="46632"/>
                    <a:pt x="37579" y="32742"/>
                  </a:cubicBezTo>
                  <a:cubicBezTo>
                    <a:pt x="51966" y="18851"/>
                    <a:pt x="70322" y="7937"/>
                    <a:pt x="92646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endParaRPr lang="zh-CN" altLang="en-US" sz="6000" b="1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Arial" panose="020B0604020202020204" pitchFamily="34" charset="0"/>
                <a:ea typeface="+mj-ea"/>
                <a:cs typeface="Arial" panose="020B0604020202020204" pitchFamily="34" charset="0"/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2131119" y="2687947"/>
              <a:ext cx="113110" cy="226218"/>
            </a:xfrm>
            <a:custGeom>
              <a:avLst/>
              <a:gdLst/>
              <a:ahLst/>
              <a:cxnLst/>
              <a:rect l="l" t="t" r="r" b="b"/>
              <a:pathLst>
                <a:path w="113110" h="226218">
                  <a:moveTo>
                    <a:pt x="92646" y="0"/>
                  </a:moveTo>
                  <a:lnTo>
                    <a:pt x="113110" y="43160"/>
                  </a:lnTo>
                  <a:cubicBezTo>
                    <a:pt x="92274" y="50105"/>
                    <a:pt x="77329" y="59779"/>
                    <a:pt x="68275" y="72181"/>
                  </a:cubicBezTo>
                  <a:cubicBezTo>
                    <a:pt x="59222" y="84584"/>
                    <a:pt x="54447" y="101079"/>
                    <a:pt x="53951" y="121667"/>
                  </a:cubicBezTo>
                  <a:lnTo>
                    <a:pt x="104552" y="121667"/>
                  </a:lnTo>
                  <a:lnTo>
                    <a:pt x="104552" y="226218"/>
                  </a:lnTo>
                  <a:lnTo>
                    <a:pt x="0" y="226218"/>
                  </a:lnTo>
                  <a:lnTo>
                    <a:pt x="0" y="151432"/>
                  </a:lnTo>
                  <a:cubicBezTo>
                    <a:pt x="0" y="120922"/>
                    <a:pt x="2667" y="96986"/>
                    <a:pt x="8000" y="79623"/>
                  </a:cubicBezTo>
                  <a:cubicBezTo>
                    <a:pt x="13333" y="62259"/>
                    <a:pt x="23255" y="46632"/>
                    <a:pt x="37766" y="32742"/>
                  </a:cubicBezTo>
                  <a:cubicBezTo>
                    <a:pt x="52276" y="18851"/>
                    <a:pt x="70570" y="7937"/>
                    <a:pt x="92646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endParaRPr lang="zh-CN" altLang="en-US" sz="6000" b="1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Arial" panose="020B0604020202020204" pitchFamily="34" charset="0"/>
                <a:ea typeface="+mj-ea"/>
                <a:cs typeface="Arial" panose="020B0604020202020204" pitchFamily="34" charset="0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 rot="10800000">
            <a:off x="7658169" y="3597467"/>
            <a:ext cx="287611" cy="226218"/>
            <a:chOff x="1956618" y="2687947"/>
            <a:chExt cx="287611" cy="226218"/>
          </a:xfrm>
          <a:solidFill>
            <a:schemeClr val="bg1">
              <a:lumMod val="85000"/>
            </a:schemeClr>
          </a:solidFill>
        </p:grpSpPr>
        <p:sp>
          <p:nvSpPr>
            <p:cNvPr id="35" name="文本框 34"/>
            <p:cNvSpPr txBox="1"/>
            <p:nvPr/>
          </p:nvSpPr>
          <p:spPr>
            <a:xfrm>
              <a:off x="1956618" y="2687947"/>
              <a:ext cx="113110" cy="226218"/>
            </a:xfrm>
            <a:custGeom>
              <a:avLst/>
              <a:gdLst/>
              <a:ahLst/>
              <a:cxnLst/>
              <a:rect l="l" t="t" r="r" b="b"/>
              <a:pathLst>
                <a:path w="113110" h="226218">
                  <a:moveTo>
                    <a:pt x="92646" y="0"/>
                  </a:moveTo>
                  <a:lnTo>
                    <a:pt x="113110" y="43160"/>
                  </a:lnTo>
                  <a:cubicBezTo>
                    <a:pt x="92274" y="50105"/>
                    <a:pt x="77329" y="59779"/>
                    <a:pt x="68275" y="72181"/>
                  </a:cubicBezTo>
                  <a:cubicBezTo>
                    <a:pt x="59222" y="84584"/>
                    <a:pt x="54447" y="101079"/>
                    <a:pt x="53951" y="121667"/>
                  </a:cubicBezTo>
                  <a:lnTo>
                    <a:pt x="104552" y="121667"/>
                  </a:lnTo>
                  <a:lnTo>
                    <a:pt x="104552" y="226218"/>
                  </a:lnTo>
                  <a:lnTo>
                    <a:pt x="0" y="226218"/>
                  </a:lnTo>
                  <a:lnTo>
                    <a:pt x="0" y="151432"/>
                  </a:lnTo>
                  <a:cubicBezTo>
                    <a:pt x="0" y="121170"/>
                    <a:pt x="2667" y="97296"/>
                    <a:pt x="8000" y="79809"/>
                  </a:cubicBezTo>
                  <a:cubicBezTo>
                    <a:pt x="13333" y="62321"/>
                    <a:pt x="23193" y="46632"/>
                    <a:pt x="37579" y="32742"/>
                  </a:cubicBezTo>
                  <a:cubicBezTo>
                    <a:pt x="51966" y="18851"/>
                    <a:pt x="70322" y="7937"/>
                    <a:pt x="92646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>
                <a:lnSpc>
                  <a:spcPct val="120000"/>
                </a:lnSpc>
              </a:pPr>
              <a:endParaRPr lang="zh-CN" altLang="en-US" sz="6000" b="1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Arial" panose="020B0604020202020204" pitchFamily="34" charset="0"/>
                <a:ea typeface="+mj-ea"/>
                <a:cs typeface="Arial" panose="020B0604020202020204" pitchFamily="34" charset="0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2131119" y="2687947"/>
              <a:ext cx="113110" cy="226218"/>
            </a:xfrm>
            <a:custGeom>
              <a:avLst/>
              <a:gdLst/>
              <a:ahLst/>
              <a:cxnLst/>
              <a:rect l="l" t="t" r="r" b="b"/>
              <a:pathLst>
                <a:path w="113110" h="226218">
                  <a:moveTo>
                    <a:pt x="92646" y="0"/>
                  </a:moveTo>
                  <a:lnTo>
                    <a:pt x="113110" y="43160"/>
                  </a:lnTo>
                  <a:cubicBezTo>
                    <a:pt x="92274" y="50105"/>
                    <a:pt x="77329" y="59779"/>
                    <a:pt x="68275" y="72181"/>
                  </a:cubicBezTo>
                  <a:cubicBezTo>
                    <a:pt x="59222" y="84584"/>
                    <a:pt x="54447" y="101079"/>
                    <a:pt x="53951" y="121667"/>
                  </a:cubicBezTo>
                  <a:lnTo>
                    <a:pt x="104552" y="121667"/>
                  </a:lnTo>
                  <a:lnTo>
                    <a:pt x="104552" y="226218"/>
                  </a:lnTo>
                  <a:lnTo>
                    <a:pt x="0" y="226218"/>
                  </a:lnTo>
                  <a:lnTo>
                    <a:pt x="0" y="151432"/>
                  </a:lnTo>
                  <a:cubicBezTo>
                    <a:pt x="0" y="120922"/>
                    <a:pt x="2667" y="96986"/>
                    <a:pt x="8000" y="79623"/>
                  </a:cubicBezTo>
                  <a:cubicBezTo>
                    <a:pt x="13333" y="62259"/>
                    <a:pt x="23255" y="46632"/>
                    <a:pt x="37766" y="32742"/>
                  </a:cubicBezTo>
                  <a:cubicBezTo>
                    <a:pt x="52276" y="18851"/>
                    <a:pt x="70570" y="7937"/>
                    <a:pt x="92646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>
                <a:lnSpc>
                  <a:spcPct val="120000"/>
                </a:lnSpc>
              </a:pPr>
              <a:endParaRPr lang="zh-CN" altLang="en-US" sz="6000" b="1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Arial" panose="020B0604020202020204" pitchFamily="34" charset="0"/>
                <a:ea typeface="+mj-ea"/>
                <a:cs typeface="Arial" panose="020B0604020202020204" pitchFamily="34" charset="0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4235222" y="4693666"/>
            <a:ext cx="276928" cy="217815"/>
            <a:chOff x="1956618" y="2687947"/>
            <a:chExt cx="287611" cy="226218"/>
          </a:xfrm>
          <a:solidFill>
            <a:schemeClr val="bg1">
              <a:lumMod val="85000"/>
            </a:schemeClr>
          </a:solidFill>
        </p:grpSpPr>
        <p:sp>
          <p:nvSpPr>
            <p:cNvPr id="40" name="文本框 39"/>
            <p:cNvSpPr txBox="1"/>
            <p:nvPr/>
          </p:nvSpPr>
          <p:spPr>
            <a:xfrm>
              <a:off x="1956618" y="2687947"/>
              <a:ext cx="113110" cy="226218"/>
            </a:xfrm>
            <a:custGeom>
              <a:avLst/>
              <a:gdLst/>
              <a:ahLst/>
              <a:cxnLst/>
              <a:rect l="l" t="t" r="r" b="b"/>
              <a:pathLst>
                <a:path w="113110" h="226218">
                  <a:moveTo>
                    <a:pt x="92646" y="0"/>
                  </a:moveTo>
                  <a:lnTo>
                    <a:pt x="113110" y="43160"/>
                  </a:lnTo>
                  <a:cubicBezTo>
                    <a:pt x="92274" y="50105"/>
                    <a:pt x="77329" y="59779"/>
                    <a:pt x="68275" y="72181"/>
                  </a:cubicBezTo>
                  <a:cubicBezTo>
                    <a:pt x="59222" y="84584"/>
                    <a:pt x="54447" y="101079"/>
                    <a:pt x="53951" y="121667"/>
                  </a:cubicBezTo>
                  <a:lnTo>
                    <a:pt x="104552" y="121667"/>
                  </a:lnTo>
                  <a:lnTo>
                    <a:pt x="104552" y="226218"/>
                  </a:lnTo>
                  <a:lnTo>
                    <a:pt x="0" y="226218"/>
                  </a:lnTo>
                  <a:lnTo>
                    <a:pt x="0" y="151432"/>
                  </a:lnTo>
                  <a:cubicBezTo>
                    <a:pt x="0" y="121170"/>
                    <a:pt x="2667" y="97296"/>
                    <a:pt x="8000" y="79809"/>
                  </a:cubicBezTo>
                  <a:cubicBezTo>
                    <a:pt x="13333" y="62321"/>
                    <a:pt x="23193" y="46632"/>
                    <a:pt x="37579" y="32742"/>
                  </a:cubicBezTo>
                  <a:cubicBezTo>
                    <a:pt x="51966" y="18851"/>
                    <a:pt x="70322" y="7937"/>
                    <a:pt x="92646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>
                <a:lnSpc>
                  <a:spcPct val="120000"/>
                </a:lnSpc>
              </a:pPr>
              <a:endParaRPr lang="zh-CN" altLang="en-US" sz="6000" b="1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Arial" panose="020B0604020202020204" pitchFamily="34" charset="0"/>
                <a:ea typeface="+mj-ea"/>
                <a:cs typeface="Arial" panose="020B0604020202020204" pitchFamily="34" charset="0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2131119" y="2687947"/>
              <a:ext cx="113110" cy="226218"/>
            </a:xfrm>
            <a:custGeom>
              <a:avLst/>
              <a:gdLst/>
              <a:ahLst/>
              <a:cxnLst/>
              <a:rect l="l" t="t" r="r" b="b"/>
              <a:pathLst>
                <a:path w="113110" h="226218">
                  <a:moveTo>
                    <a:pt x="92646" y="0"/>
                  </a:moveTo>
                  <a:lnTo>
                    <a:pt x="113110" y="43160"/>
                  </a:lnTo>
                  <a:cubicBezTo>
                    <a:pt x="92274" y="50105"/>
                    <a:pt x="77329" y="59779"/>
                    <a:pt x="68275" y="72181"/>
                  </a:cubicBezTo>
                  <a:cubicBezTo>
                    <a:pt x="59222" y="84584"/>
                    <a:pt x="54447" y="101079"/>
                    <a:pt x="53951" y="121667"/>
                  </a:cubicBezTo>
                  <a:lnTo>
                    <a:pt x="104552" y="121667"/>
                  </a:lnTo>
                  <a:lnTo>
                    <a:pt x="104552" y="226218"/>
                  </a:lnTo>
                  <a:lnTo>
                    <a:pt x="0" y="226218"/>
                  </a:lnTo>
                  <a:lnTo>
                    <a:pt x="0" y="151432"/>
                  </a:lnTo>
                  <a:cubicBezTo>
                    <a:pt x="0" y="120922"/>
                    <a:pt x="2667" y="96986"/>
                    <a:pt x="8000" y="79623"/>
                  </a:cubicBezTo>
                  <a:cubicBezTo>
                    <a:pt x="13333" y="62259"/>
                    <a:pt x="23255" y="46632"/>
                    <a:pt x="37766" y="32742"/>
                  </a:cubicBezTo>
                  <a:cubicBezTo>
                    <a:pt x="52276" y="18851"/>
                    <a:pt x="70570" y="7937"/>
                    <a:pt x="92646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>
                <a:lnSpc>
                  <a:spcPct val="120000"/>
                </a:lnSpc>
              </a:pPr>
              <a:endParaRPr lang="zh-CN" altLang="en-US" sz="6000" b="1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Arial" panose="020B0604020202020204" pitchFamily="34" charset="0"/>
                <a:ea typeface="+mj-ea"/>
                <a:cs typeface="Arial" panose="020B0604020202020204" pitchFamily="34" charset="0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 rot="10800000">
            <a:off x="8517442" y="5090427"/>
            <a:ext cx="287611" cy="226218"/>
            <a:chOff x="1956618" y="2687947"/>
            <a:chExt cx="287611" cy="226218"/>
          </a:xfrm>
          <a:solidFill>
            <a:schemeClr val="bg1">
              <a:lumMod val="85000"/>
            </a:schemeClr>
          </a:solidFill>
        </p:grpSpPr>
        <p:sp>
          <p:nvSpPr>
            <p:cNvPr id="43" name="文本框 42"/>
            <p:cNvSpPr txBox="1"/>
            <p:nvPr/>
          </p:nvSpPr>
          <p:spPr>
            <a:xfrm>
              <a:off x="1956618" y="2687947"/>
              <a:ext cx="113110" cy="226218"/>
            </a:xfrm>
            <a:custGeom>
              <a:avLst/>
              <a:gdLst/>
              <a:ahLst/>
              <a:cxnLst/>
              <a:rect l="l" t="t" r="r" b="b"/>
              <a:pathLst>
                <a:path w="113110" h="226218">
                  <a:moveTo>
                    <a:pt x="92646" y="0"/>
                  </a:moveTo>
                  <a:lnTo>
                    <a:pt x="113110" y="43160"/>
                  </a:lnTo>
                  <a:cubicBezTo>
                    <a:pt x="92274" y="50105"/>
                    <a:pt x="77329" y="59779"/>
                    <a:pt x="68275" y="72181"/>
                  </a:cubicBezTo>
                  <a:cubicBezTo>
                    <a:pt x="59222" y="84584"/>
                    <a:pt x="54447" y="101079"/>
                    <a:pt x="53951" y="121667"/>
                  </a:cubicBezTo>
                  <a:lnTo>
                    <a:pt x="104552" y="121667"/>
                  </a:lnTo>
                  <a:lnTo>
                    <a:pt x="104552" y="226218"/>
                  </a:lnTo>
                  <a:lnTo>
                    <a:pt x="0" y="226218"/>
                  </a:lnTo>
                  <a:lnTo>
                    <a:pt x="0" y="151432"/>
                  </a:lnTo>
                  <a:cubicBezTo>
                    <a:pt x="0" y="121170"/>
                    <a:pt x="2667" y="97296"/>
                    <a:pt x="8000" y="79809"/>
                  </a:cubicBezTo>
                  <a:cubicBezTo>
                    <a:pt x="13333" y="62321"/>
                    <a:pt x="23193" y="46632"/>
                    <a:pt x="37579" y="32742"/>
                  </a:cubicBezTo>
                  <a:cubicBezTo>
                    <a:pt x="51966" y="18851"/>
                    <a:pt x="70322" y="7937"/>
                    <a:pt x="92646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endParaRPr lang="zh-CN" altLang="en-US" sz="6000" b="1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Arial" panose="020B0604020202020204" pitchFamily="34" charset="0"/>
                <a:ea typeface="+mj-ea"/>
                <a:cs typeface="Arial" panose="020B0604020202020204" pitchFamily="34" charset="0"/>
              </a:endParaRPr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2131119" y="2687947"/>
              <a:ext cx="113110" cy="226218"/>
            </a:xfrm>
            <a:custGeom>
              <a:avLst/>
              <a:gdLst/>
              <a:ahLst/>
              <a:cxnLst/>
              <a:rect l="l" t="t" r="r" b="b"/>
              <a:pathLst>
                <a:path w="113110" h="226218">
                  <a:moveTo>
                    <a:pt x="92646" y="0"/>
                  </a:moveTo>
                  <a:lnTo>
                    <a:pt x="113110" y="43160"/>
                  </a:lnTo>
                  <a:cubicBezTo>
                    <a:pt x="92274" y="50105"/>
                    <a:pt x="77329" y="59779"/>
                    <a:pt x="68275" y="72181"/>
                  </a:cubicBezTo>
                  <a:cubicBezTo>
                    <a:pt x="59222" y="84584"/>
                    <a:pt x="54447" y="101079"/>
                    <a:pt x="53951" y="121667"/>
                  </a:cubicBezTo>
                  <a:lnTo>
                    <a:pt x="104552" y="121667"/>
                  </a:lnTo>
                  <a:lnTo>
                    <a:pt x="104552" y="226218"/>
                  </a:lnTo>
                  <a:lnTo>
                    <a:pt x="0" y="226218"/>
                  </a:lnTo>
                  <a:lnTo>
                    <a:pt x="0" y="151432"/>
                  </a:lnTo>
                  <a:cubicBezTo>
                    <a:pt x="0" y="120922"/>
                    <a:pt x="2667" y="96986"/>
                    <a:pt x="8000" y="79623"/>
                  </a:cubicBezTo>
                  <a:cubicBezTo>
                    <a:pt x="13333" y="62259"/>
                    <a:pt x="23255" y="46632"/>
                    <a:pt x="37766" y="32742"/>
                  </a:cubicBezTo>
                  <a:cubicBezTo>
                    <a:pt x="52276" y="18851"/>
                    <a:pt x="70570" y="7937"/>
                    <a:pt x="92646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endParaRPr lang="zh-CN" altLang="en-US" sz="6000" b="1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Arial" panose="020B0604020202020204" pitchFamily="34" charset="0"/>
                <a:ea typeface="+mj-ea"/>
                <a:cs typeface="Arial" panose="020B0604020202020204" pitchFamily="34" charset="0"/>
              </a:endParaRPr>
            </a:p>
          </p:txBody>
        </p:sp>
      </p:grpSp>
      <p:sp>
        <p:nvSpPr>
          <p:cNvPr id="47" name="箭头: 五边形 46"/>
          <p:cNvSpPr/>
          <p:nvPr/>
        </p:nvSpPr>
        <p:spPr>
          <a:xfrm rot="5400000">
            <a:off x="8046997" y="1519814"/>
            <a:ext cx="395385" cy="333656"/>
          </a:xfrm>
          <a:prstGeom prst="homePlate">
            <a:avLst>
              <a:gd name="adj" fmla="val 26913"/>
            </a:avLst>
          </a:prstGeom>
          <a:gradFill>
            <a:gsLst>
              <a:gs pos="100000">
                <a:schemeClr val="accent3"/>
              </a:gs>
              <a:gs pos="0">
                <a:schemeClr val="accent4"/>
              </a:gs>
            </a:gsLst>
            <a:lin ang="27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zh-CN" altLang="en-US">
              <a:latin typeface="+mj-ea"/>
              <a:ea typeface="+mj-ea"/>
            </a:endParaRPr>
          </a:p>
        </p:txBody>
      </p:sp>
      <p:sp>
        <p:nvSpPr>
          <p:cNvPr id="48" name="星形: 五角 47"/>
          <p:cNvSpPr/>
          <p:nvPr/>
        </p:nvSpPr>
        <p:spPr>
          <a:xfrm>
            <a:off x="8117689" y="1536782"/>
            <a:ext cx="254000" cy="254000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箭头: 五边形 48"/>
          <p:cNvSpPr/>
          <p:nvPr/>
        </p:nvSpPr>
        <p:spPr>
          <a:xfrm rot="5400000">
            <a:off x="7872067" y="4479646"/>
            <a:ext cx="395385" cy="333656"/>
          </a:xfrm>
          <a:prstGeom prst="homePlate">
            <a:avLst>
              <a:gd name="adj" fmla="val 26913"/>
            </a:avLst>
          </a:prstGeom>
          <a:gradFill>
            <a:gsLst>
              <a:gs pos="100000">
                <a:schemeClr val="accent3"/>
              </a:gs>
              <a:gs pos="0">
                <a:schemeClr val="accent4"/>
              </a:gs>
            </a:gsLst>
            <a:lin ang="27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latin typeface="+mj-ea"/>
              <a:ea typeface="+mj-ea"/>
            </a:endParaRPr>
          </a:p>
        </p:txBody>
      </p:sp>
      <p:sp>
        <p:nvSpPr>
          <p:cNvPr id="50" name="星形: 五角 49"/>
          <p:cNvSpPr/>
          <p:nvPr/>
        </p:nvSpPr>
        <p:spPr>
          <a:xfrm>
            <a:off x="7942759" y="4496614"/>
            <a:ext cx="254000" cy="254000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/>
          </a:p>
        </p:txBody>
      </p:sp>
      <p:pic>
        <p:nvPicPr>
          <p:cNvPr id="51" name="图片 5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61828" y="4569170"/>
            <a:ext cx="2031364" cy="860281"/>
          </a:xfrm>
          <a:custGeom>
            <a:avLst/>
            <a:gdLst>
              <a:gd name="connsiteX0" fmla="*/ 93380 w 2711450"/>
              <a:gd name="connsiteY0" fmla="*/ 0 h 1148297"/>
              <a:gd name="connsiteX1" fmla="*/ 2618070 w 2711450"/>
              <a:gd name="connsiteY1" fmla="*/ 0 h 1148297"/>
              <a:gd name="connsiteX2" fmla="*/ 2711450 w 2711450"/>
              <a:gd name="connsiteY2" fmla="*/ 93380 h 1148297"/>
              <a:gd name="connsiteX3" fmla="*/ 2711450 w 2711450"/>
              <a:gd name="connsiteY3" fmla="*/ 1054917 h 1148297"/>
              <a:gd name="connsiteX4" fmla="*/ 2618070 w 2711450"/>
              <a:gd name="connsiteY4" fmla="*/ 1148297 h 1148297"/>
              <a:gd name="connsiteX5" fmla="*/ 93380 w 2711450"/>
              <a:gd name="connsiteY5" fmla="*/ 1148297 h 1148297"/>
              <a:gd name="connsiteX6" fmla="*/ 0 w 2711450"/>
              <a:gd name="connsiteY6" fmla="*/ 1054917 h 1148297"/>
              <a:gd name="connsiteX7" fmla="*/ 0 w 2711450"/>
              <a:gd name="connsiteY7" fmla="*/ 93380 h 1148297"/>
              <a:gd name="connsiteX8" fmla="*/ 93380 w 2711450"/>
              <a:gd name="connsiteY8" fmla="*/ 0 h 1148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11450" h="1148297">
                <a:moveTo>
                  <a:pt x="93380" y="0"/>
                </a:moveTo>
                <a:lnTo>
                  <a:pt x="2618070" y="0"/>
                </a:lnTo>
                <a:cubicBezTo>
                  <a:pt x="2669642" y="0"/>
                  <a:pt x="2711450" y="41808"/>
                  <a:pt x="2711450" y="93380"/>
                </a:cubicBezTo>
                <a:lnTo>
                  <a:pt x="2711450" y="1054917"/>
                </a:lnTo>
                <a:cubicBezTo>
                  <a:pt x="2711450" y="1106489"/>
                  <a:pt x="2669642" y="1148297"/>
                  <a:pt x="2618070" y="1148297"/>
                </a:cubicBezTo>
                <a:lnTo>
                  <a:pt x="93380" y="1148297"/>
                </a:lnTo>
                <a:cubicBezTo>
                  <a:pt x="41808" y="1148297"/>
                  <a:pt x="0" y="1106489"/>
                  <a:pt x="0" y="1054917"/>
                </a:cubicBezTo>
                <a:lnTo>
                  <a:pt x="0" y="93380"/>
                </a:lnTo>
                <a:cubicBezTo>
                  <a:pt x="0" y="41808"/>
                  <a:pt x="41808" y="0"/>
                  <a:pt x="93380" y="0"/>
                </a:cubicBezTo>
                <a:close/>
              </a:path>
            </a:pathLst>
          </a:custGeom>
          <a:effectLst/>
        </p:spPr>
      </p:pic>
      <p:pic>
        <p:nvPicPr>
          <p:cNvPr id="52" name="图片 5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385695" y="3071632"/>
            <a:ext cx="2031364" cy="860281"/>
          </a:xfrm>
          <a:custGeom>
            <a:avLst/>
            <a:gdLst>
              <a:gd name="connsiteX0" fmla="*/ 93380 w 2711450"/>
              <a:gd name="connsiteY0" fmla="*/ 0 h 1148297"/>
              <a:gd name="connsiteX1" fmla="*/ 2618070 w 2711450"/>
              <a:gd name="connsiteY1" fmla="*/ 0 h 1148297"/>
              <a:gd name="connsiteX2" fmla="*/ 2711450 w 2711450"/>
              <a:gd name="connsiteY2" fmla="*/ 93380 h 1148297"/>
              <a:gd name="connsiteX3" fmla="*/ 2711450 w 2711450"/>
              <a:gd name="connsiteY3" fmla="*/ 1054917 h 1148297"/>
              <a:gd name="connsiteX4" fmla="*/ 2618070 w 2711450"/>
              <a:gd name="connsiteY4" fmla="*/ 1148297 h 1148297"/>
              <a:gd name="connsiteX5" fmla="*/ 93380 w 2711450"/>
              <a:gd name="connsiteY5" fmla="*/ 1148297 h 1148297"/>
              <a:gd name="connsiteX6" fmla="*/ 0 w 2711450"/>
              <a:gd name="connsiteY6" fmla="*/ 1054917 h 1148297"/>
              <a:gd name="connsiteX7" fmla="*/ 0 w 2711450"/>
              <a:gd name="connsiteY7" fmla="*/ 93380 h 1148297"/>
              <a:gd name="connsiteX8" fmla="*/ 93380 w 2711450"/>
              <a:gd name="connsiteY8" fmla="*/ 0 h 1148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11450" h="1148297">
                <a:moveTo>
                  <a:pt x="93380" y="0"/>
                </a:moveTo>
                <a:lnTo>
                  <a:pt x="2618070" y="0"/>
                </a:lnTo>
                <a:cubicBezTo>
                  <a:pt x="2669642" y="0"/>
                  <a:pt x="2711450" y="41808"/>
                  <a:pt x="2711450" y="93380"/>
                </a:cubicBezTo>
                <a:lnTo>
                  <a:pt x="2711450" y="1054917"/>
                </a:lnTo>
                <a:cubicBezTo>
                  <a:pt x="2711450" y="1106489"/>
                  <a:pt x="2669642" y="1148297"/>
                  <a:pt x="2618070" y="1148297"/>
                </a:cubicBezTo>
                <a:lnTo>
                  <a:pt x="93380" y="1148297"/>
                </a:lnTo>
                <a:cubicBezTo>
                  <a:pt x="41808" y="1148297"/>
                  <a:pt x="0" y="1106489"/>
                  <a:pt x="0" y="1054917"/>
                </a:cubicBezTo>
                <a:lnTo>
                  <a:pt x="0" y="93380"/>
                </a:lnTo>
                <a:cubicBezTo>
                  <a:pt x="0" y="41808"/>
                  <a:pt x="41808" y="0"/>
                  <a:pt x="93380" y="0"/>
                </a:cubicBezTo>
                <a:close/>
              </a:path>
            </a:pathLst>
          </a:custGeom>
          <a:effectLst/>
        </p:spPr>
      </p:pic>
      <p:pic>
        <p:nvPicPr>
          <p:cNvPr id="53" name="图片 52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61828" y="1574092"/>
            <a:ext cx="2031364" cy="860281"/>
          </a:xfrm>
          <a:custGeom>
            <a:avLst/>
            <a:gdLst>
              <a:gd name="connsiteX0" fmla="*/ 93380 w 2711450"/>
              <a:gd name="connsiteY0" fmla="*/ 0 h 1148297"/>
              <a:gd name="connsiteX1" fmla="*/ 2618070 w 2711450"/>
              <a:gd name="connsiteY1" fmla="*/ 0 h 1148297"/>
              <a:gd name="connsiteX2" fmla="*/ 2711450 w 2711450"/>
              <a:gd name="connsiteY2" fmla="*/ 93380 h 1148297"/>
              <a:gd name="connsiteX3" fmla="*/ 2711450 w 2711450"/>
              <a:gd name="connsiteY3" fmla="*/ 1054917 h 1148297"/>
              <a:gd name="connsiteX4" fmla="*/ 2618070 w 2711450"/>
              <a:gd name="connsiteY4" fmla="*/ 1148297 h 1148297"/>
              <a:gd name="connsiteX5" fmla="*/ 93380 w 2711450"/>
              <a:gd name="connsiteY5" fmla="*/ 1148297 h 1148297"/>
              <a:gd name="connsiteX6" fmla="*/ 0 w 2711450"/>
              <a:gd name="connsiteY6" fmla="*/ 1054917 h 1148297"/>
              <a:gd name="connsiteX7" fmla="*/ 0 w 2711450"/>
              <a:gd name="connsiteY7" fmla="*/ 93380 h 1148297"/>
              <a:gd name="connsiteX8" fmla="*/ 93380 w 2711450"/>
              <a:gd name="connsiteY8" fmla="*/ 0 h 1148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11450" h="1148297">
                <a:moveTo>
                  <a:pt x="93380" y="0"/>
                </a:moveTo>
                <a:lnTo>
                  <a:pt x="2618070" y="0"/>
                </a:lnTo>
                <a:cubicBezTo>
                  <a:pt x="2669642" y="0"/>
                  <a:pt x="2711450" y="41808"/>
                  <a:pt x="2711450" y="93380"/>
                </a:cubicBezTo>
                <a:lnTo>
                  <a:pt x="2711450" y="1054917"/>
                </a:lnTo>
                <a:cubicBezTo>
                  <a:pt x="2711450" y="1106489"/>
                  <a:pt x="2669642" y="1148297"/>
                  <a:pt x="2618070" y="1148297"/>
                </a:cubicBezTo>
                <a:lnTo>
                  <a:pt x="93380" y="1148297"/>
                </a:lnTo>
                <a:cubicBezTo>
                  <a:pt x="41808" y="1148297"/>
                  <a:pt x="0" y="1106489"/>
                  <a:pt x="0" y="1054917"/>
                </a:cubicBezTo>
                <a:lnTo>
                  <a:pt x="0" y="93380"/>
                </a:lnTo>
                <a:cubicBezTo>
                  <a:pt x="0" y="41808"/>
                  <a:pt x="41808" y="0"/>
                  <a:pt x="93380" y="0"/>
                </a:cubicBezTo>
                <a:close/>
              </a:path>
            </a:pathLst>
          </a:custGeom>
          <a:effectLst/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73702" y="1743141"/>
            <a:ext cx="441064" cy="542165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5047091" y="1746228"/>
            <a:ext cx="2981805" cy="511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不合理利用生物资源</a:t>
            </a:r>
          </a:p>
        </p:txBody>
      </p:sp>
      <p:pic>
        <p:nvPicPr>
          <p:cNvPr id="54" name="图片 53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056324" y="3215649"/>
            <a:ext cx="441064" cy="542165"/>
          </a:xfrm>
          <a:prstGeom prst="rect">
            <a:avLst/>
          </a:prstGeom>
        </p:spPr>
      </p:pic>
      <p:sp>
        <p:nvSpPr>
          <p:cNvPr id="55" name="文本框 54"/>
          <p:cNvSpPr txBox="1"/>
          <p:nvPr/>
        </p:nvSpPr>
        <p:spPr>
          <a:xfrm>
            <a:off x="4429713" y="3240252"/>
            <a:ext cx="2981805" cy="511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</a:rPr>
              <a:t>环境污染</a:t>
            </a:r>
          </a:p>
        </p:txBody>
      </p:sp>
      <p:pic>
        <p:nvPicPr>
          <p:cNvPr id="56" name="图片 55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69928" y="4745806"/>
            <a:ext cx="441064" cy="542165"/>
          </a:xfrm>
          <a:prstGeom prst="rect">
            <a:avLst/>
          </a:prstGeom>
        </p:spPr>
      </p:pic>
      <p:sp>
        <p:nvSpPr>
          <p:cNvPr id="57" name="文本框 56"/>
          <p:cNvSpPr txBox="1"/>
          <p:nvPr/>
        </p:nvSpPr>
        <p:spPr>
          <a:xfrm>
            <a:off x="5043317" y="4759651"/>
            <a:ext cx="2981805" cy="511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</a:rPr>
              <a:t>外来物种引入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50432" y="349275"/>
            <a:ext cx="11091135" cy="61594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127" y="367937"/>
            <a:ext cx="736465" cy="73646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240971" y="615821"/>
            <a:ext cx="37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135ADB"/>
                </a:solidFill>
              </a:rPr>
              <a:t>生物多样性锐减的原因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201877" y="3116201"/>
            <a:ext cx="441064" cy="542165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1677826" y="2875614"/>
            <a:ext cx="3503009" cy="109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人口膨胀，城市地域和工业区的大量发展</a:t>
            </a:r>
          </a:p>
        </p:txBody>
      </p:sp>
      <p:sp>
        <p:nvSpPr>
          <p:cNvPr id="13" name="矩形 12"/>
          <p:cNvSpPr/>
          <p:nvPr/>
        </p:nvSpPr>
        <p:spPr>
          <a:xfrm>
            <a:off x="5638521" y="1889064"/>
            <a:ext cx="1306086" cy="3303374"/>
          </a:xfrm>
          <a:prstGeom prst="rect">
            <a:avLst/>
          </a:prstGeom>
          <a:solidFill>
            <a:schemeClr val="accent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7517563" y="2311095"/>
            <a:ext cx="1306086" cy="3303374"/>
          </a:xfrm>
          <a:prstGeom prst="rect">
            <a:avLst/>
          </a:prstGeom>
          <a:solidFill>
            <a:schemeClr val="accent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9396605" y="1889064"/>
            <a:ext cx="1306086" cy="3303374"/>
          </a:xfrm>
          <a:prstGeom prst="rect">
            <a:avLst/>
          </a:prstGeom>
          <a:solidFill>
            <a:schemeClr val="accent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316221" y="1969450"/>
            <a:ext cx="1232839" cy="3118117"/>
          </a:xfrm>
          <a:custGeom>
            <a:avLst/>
            <a:gdLst>
              <a:gd name="connsiteX0" fmla="*/ 0 w 1611086"/>
              <a:gd name="connsiteY0" fmla="*/ 0 h 4074786"/>
              <a:gd name="connsiteX1" fmla="*/ 1611086 w 1611086"/>
              <a:gd name="connsiteY1" fmla="*/ 0 h 4074786"/>
              <a:gd name="connsiteX2" fmla="*/ 1611086 w 1611086"/>
              <a:gd name="connsiteY2" fmla="*/ 4074786 h 4074786"/>
              <a:gd name="connsiteX3" fmla="*/ 0 w 1611086"/>
              <a:gd name="connsiteY3" fmla="*/ 4074786 h 4074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1086" h="4074786">
                <a:moveTo>
                  <a:pt x="0" y="0"/>
                </a:moveTo>
                <a:lnTo>
                  <a:pt x="1611086" y="0"/>
                </a:lnTo>
                <a:lnTo>
                  <a:pt x="1611086" y="4074786"/>
                </a:lnTo>
                <a:lnTo>
                  <a:pt x="0" y="4074786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437179" y="2391481"/>
            <a:ext cx="1232839" cy="3118117"/>
          </a:xfrm>
          <a:custGeom>
            <a:avLst/>
            <a:gdLst>
              <a:gd name="connsiteX0" fmla="*/ 0 w 1611086"/>
              <a:gd name="connsiteY0" fmla="*/ 0 h 4074786"/>
              <a:gd name="connsiteX1" fmla="*/ 1611086 w 1611086"/>
              <a:gd name="connsiteY1" fmla="*/ 0 h 4074786"/>
              <a:gd name="connsiteX2" fmla="*/ 1611086 w 1611086"/>
              <a:gd name="connsiteY2" fmla="*/ 4074786 h 4074786"/>
              <a:gd name="connsiteX3" fmla="*/ 0 w 1611086"/>
              <a:gd name="connsiteY3" fmla="*/ 4074786 h 4074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1086" h="4074786">
                <a:moveTo>
                  <a:pt x="0" y="0"/>
                </a:moveTo>
                <a:lnTo>
                  <a:pt x="1611086" y="0"/>
                </a:lnTo>
                <a:lnTo>
                  <a:pt x="1611086" y="4074786"/>
                </a:lnTo>
                <a:lnTo>
                  <a:pt x="0" y="4074786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558137" y="1969450"/>
            <a:ext cx="1232839" cy="3118117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50432" y="349275"/>
            <a:ext cx="11091135" cy="61594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127" y="367937"/>
            <a:ext cx="736465" cy="73646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240971" y="615821"/>
            <a:ext cx="37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135ADB"/>
                </a:solidFill>
              </a:rPr>
              <a:t>生物多样性锐减的原因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30300" y="1852707"/>
            <a:ext cx="3098800" cy="2679700"/>
          </a:xfrm>
          <a:custGeom>
            <a:avLst/>
            <a:gdLst>
              <a:gd name="connsiteX0" fmla="*/ 0 w 3098800"/>
              <a:gd name="connsiteY0" fmla="*/ 0 h 2679700"/>
              <a:gd name="connsiteX1" fmla="*/ 3098800 w 3098800"/>
              <a:gd name="connsiteY1" fmla="*/ 0 h 2679700"/>
              <a:gd name="connsiteX2" fmla="*/ 3098800 w 3098800"/>
              <a:gd name="connsiteY2" fmla="*/ 2679700 h 2679700"/>
              <a:gd name="connsiteX3" fmla="*/ 0 w 3098800"/>
              <a:gd name="connsiteY3" fmla="*/ 2679700 h 267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8800" h="2679700">
                <a:moveTo>
                  <a:pt x="0" y="0"/>
                </a:moveTo>
                <a:lnTo>
                  <a:pt x="3098800" y="0"/>
                </a:lnTo>
                <a:lnTo>
                  <a:pt x="3098800" y="2679700"/>
                </a:lnTo>
                <a:lnTo>
                  <a:pt x="0" y="2679700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962900" y="1852707"/>
            <a:ext cx="3098800" cy="2679700"/>
          </a:xfrm>
          <a:custGeom>
            <a:avLst/>
            <a:gdLst>
              <a:gd name="connsiteX0" fmla="*/ 0 w 3098800"/>
              <a:gd name="connsiteY0" fmla="*/ 0 h 2679700"/>
              <a:gd name="connsiteX1" fmla="*/ 3098800 w 3098800"/>
              <a:gd name="connsiteY1" fmla="*/ 0 h 2679700"/>
              <a:gd name="connsiteX2" fmla="*/ 3098800 w 3098800"/>
              <a:gd name="connsiteY2" fmla="*/ 2679700 h 2679700"/>
              <a:gd name="connsiteX3" fmla="*/ 0 w 3098800"/>
              <a:gd name="connsiteY3" fmla="*/ 2679700 h 267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8800" h="2679700">
                <a:moveTo>
                  <a:pt x="0" y="0"/>
                </a:moveTo>
                <a:lnTo>
                  <a:pt x="3098800" y="0"/>
                </a:lnTo>
                <a:lnTo>
                  <a:pt x="3098800" y="2679700"/>
                </a:lnTo>
                <a:lnTo>
                  <a:pt x="0" y="2679700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46600" y="1852707"/>
            <a:ext cx="3098800" cy="2679700"/>
          </a:xfrm>
          <a:custGeom>
            <a:avLst/>
            <a:gdLst>
              <a:gd name="connsiteX0" fmla="*/ 0 w 3098800"/>
              <a:gd name="connsiteY0" fmla="*/ 0 h 2679700"/>
              <a:gd name="connsiteX1" fmla="*/ 3098800 w 3098800"/>
              <a:gd name="connsiteY1" fmla="*/ 0 h 2679700"/>
              <a:gd name="connsiteX2" fmla="*/ 3098800 w 3098800"/>
              <a:gd name="connsiteY2" fmla="*/ 2679700 h 2679700"/>
              <a:gd name="connsiteX3" fmla="*/ 0 w 3098800"/>
              <a:gd name="connsiteY3" fmla="*/ 2679700 h 267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8800" h="2679700">
                <a:moveTo>
                  <a:pt x="0" y="0"/>
                </a:moveTo>
                <a:lnTo>
                  <a:pt x="3098800" y="0"/>
                </a:lnTo>
                <a:lnTo>
                  <a:pt x="3098800" y="2679700"/>
                </a:lnTo>
                <a:lnTo>
                  <a:pt x="0" y="2679700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14" name="矩形 13"/>
          <p:cNvSpPr/>
          <p:nvPr/>
        </p:nvSpPr>
        <p:spPr>
          <a:xfrm>
            <a:off x="2438400" y="3895820"/>
            <a:ext cx="7315200" cy="14366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365986" y="4316872"/>
            <a:ext cx="441064" cy="542165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>
            <a:off x="4807050" y="4221577"/>
            <a:ext cx="3018964" cy="720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600">
                <a:solidFill>
                  <a:schemeClr val="bg1"/>
                </a:solidFill>
              </a:rPr>
              <a:t>全球气候变化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50432" y="349275"/>
            <a:ext cx="11091135" cy="61594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Freeform 12"/>
          <p:cNvSpPr/>
          <p:nvPr/>
        </p:nvSpPr>
        <p:spPr bwMode="auto">
          <a:xfrm>
            <a:off x="5745512" y="2119793"/>
            <a:ext cx="4721679" cy="3391449"/>
          </a:xfrm>
          <a:custGeom>
            <a:avLst/>
            <a:gdLst>
              <a:gd name="T0" fmla="*/ 575 w 644"/>
              <a:gd name="T1" fmla="*/ 0 h 644"/>
              <a:gd name="T2" fmla="*/ 0 w 644"/>
              <a:gd name="T3" fmla="*/ 0 h 644"/>
              <a:gd name="T4" fmla="*/ 0 w 644"/>
              <a:gd name="T5" fmla="*/ 575 h 644"/>
              <a:gd name="T6" fmla="*/ 68 w 644"/>
              <a:gd name="T7" fmla="*/ 644 h 644"/>
              <a:gd name="T8" fmla="*/ 644 w 644"/>
              <a:gd name="T9" fmla="*/ 644 h 644"/>
              <a:gd name="T10" fmla="*/ 644 w 644"/>
              <a:gd name="T11" fmla="*/ 68 h 644"/>
              <a:gd name="T12" fmla="*/ 575 w 644"/>
              <a:gd name="T13" fmla="*/ 0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44" h="644">
                <a:moveTo>
                  <a:pt x="575" y="0"/>
                </a:moveTo>
                <a:cubicBezTo>
                  <a:pt x="0" y="0"/>
                  <a:pt x="0" y="0"/>
                  <a:pt x="0" y="0"/>
                </a:cubicBezTo>
                <a:cubicBezTo>
                  <a:pt x="0" y="575"/>
                  <a:pt x="0" y="575"/>
                  <a:pt x="0" y="575"/>
                </a:cubicBezTo>
                <a:cubicBezTo>
                  <a:pt x="0" y="613"/>
                  <a:pt x="30" y="644"/>
                  <a:pt x="68" y="644"/>
                </a:cubicBezTo>
                <a:cubicBezTo>
                  <a:pt x="644" y="644"/>
                  <a:pt x="644" y="644"/>
                  <a:pt x="644" y="644"/>
                </a:cubicBezTo>
                <a:cubicBezTo>
                  <a:pt x="644" y="68"/>
                  <a:pt x="644" y="68"/>
                  <a:pt x="644" y="68"/>
                </a:cubicBezTo>
                <a:cubicBezTo>
                  <a:pt x="644" y="30"/>
                  <a:pt x="613" y="0"/>
                  <a:pt x="575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sz="2000">
              <a:solidFill>
                <a:schemeClr val="accent2">
                  <a:lumMod val="60000"/>
                  <a:lumOff val="40000"/>
                </a:schemeClr>
              </a:solidFill>
              <a:latin typeface="阿里巴巴普惠体" panose="00020600040101010101" pitchFamily="18" charset="-122"/>
              <a:ea typeface="阿里巴巴普惠体" panose="00020600040101010101" pitchFamily="18" charset="-122"/>
              <a:sym typeface="思源黑体" panose="020B0500000000000000" pitchFamily="34" charset="-122"/>
            </a:endParaRPr>
          </a:p>
        </p:txBody>
      </p:sp>
      <p:sp>
        <p:nvSpPr>
          <p:cNvPr id="11" name="Freeform 13"/>
          <p:cNvSpPr/>
          <p:nvPr/>
        </p:nvSpPr>
        <p:spPr bwMode="auto">
          <a:xfrm>
            <a:off x="9226967" y="5489692"/>
            <a:ext cx="1240224" cy="409711"/>
          </a:xfrm>
          <a:custGeom>
            <a:avLst/>
            <a:gdLst>
              <a:gd name="T0" fmla="*/ 0 w 449"/>
              <a:gd name="T1" fmla="*/ 0 h 446"/>
              <a:gd name="T2" fmla="*/ 0 w 449"/>
              <a:gd name="T3" fmla="*/ 446 h 446"/>
              <a:gd name="T4" fmla="*/ 449 w 449"/>
              <a:gd name="T5" fmla="*/ 0 h 446"/>
              <a:gd name="T6" fmla="*/ 0 w 449"/>
              <a:gd name="T7" fmla="*/ 0 h 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9" h="446">
                <a:moveTo>
                  <a:pt x="0" y="0"/>
                </a:moveTo>
                <a:lnTo>
                  <a:pt x="0" y="446"/>
                </a:lnTo>
                <a:lnTo>
                  <a:pt x="44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sz="2000">
              <a:latin typeface="阿里巴巴普惠体" panose="00020600040101010101" pitchFamily="18" charset="-122"/>
              <a:ea typeface="阿里巴巴普惠体" panose="00020600040101010101" pitchFamily="18" charset="-122"/>
              <a:sym typeface="思源黑体" panose="020B0500000000000000" pitchFamily="34" charset="-122"/>
            </a:endParaRPr>
          </a:p>
        </p:txBody>
      </p:sp>
      <p:sp>
        <p:nvSpPr>
          <p:cNvPr id="13" name="Freeform 15"/>
          <p:cNvSpPr/>
          <p:nvPr/>
        </p:nvSpPr>
        <p:spPr bwMode="auto">
          <a:xfrm>
            <a:off x="5855049" y="2103743"/>
            <a:ext cx="2624260" cy="887195"/>
          </a:xfrm>
          <a:custGeom>
            <a:avLst/>
            <a:gdLst>
              <a:gd name="T0" fmla="*/ 306 w 335"/>
              <a:gd name="T1" fmla="*/ 0 h 368"/>
              <a:gd name="T2" fmla="*/ 29 w 335"/>
              <a:gd name="T3" fmla="*/ 0 h 368"/>
              <a:gd name="T4" fmla="*/ 0 w 335"/>
              <a:gd name="T5" fmla="*/ 0 h 368"/>
              <a:gd name="T6" fmla="*/ 29 w 335"/>
              <a:gd name="T7" fmla="*/ 30 h 368"/>
              <a:gd name="T8" fmla="*/ 29 w 335"/>
              <a:gd name="T9" fmla="*/ 350 h 368"/>
              <a:gd name="T10" fmla="*/ 46 w 335"/>
              <a:gd name="T11" fmla="*/ 368 h 368"/>
              <a:gd name="T12" fmla="*/ 318 w 335"/>
              <a:gd name="T13" fmla="*/ 368 h 368"/>
              <a:gd name="T14" fmla="*/ 335 w 335"/>
              <a:gd name="T15" fmla="*/ 350 h 368"/>
              <a:gd name="T16" fmla="*/ 335 w 335"/>
              <a:gd name="T17" fmla="*/ 30 h 368"/>
              <a:gd name="T18" fmla="*/ 306 w 335"/>
              <a:gd name="T19" fmla="*/ 0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35" h="368">
                <a:moveTo>
                  <a:pt x="306" y="0"/>
                </a:moveTo>
                <a:cubicBezTo>
                  <a:pt x="29" y="0"/>
                  <a:pt x="29" y="0"/>
                  <a:pt x="29" y="0"/>
                </a:cubicBezTo>
                <a:cubicBezTo>
                  <a:pt x="0" y="0"/>
                  <a:pt x="0" y="0"/>
                  <a:pt x="0" y="0"/>
                </a:cubicBezTo>
                <a:cubicBezTo>
                  <a:pt x="16" y="0"/>
                  <a:pt x="29" y="13"/>
                  <a:pt x="29" y="30"/>
                </a:cubicBezTo>
                <a:cubicBezTo>
                  <a:pt x="29" y="350"/>
                  <a:pt x="29" y="350"/>
                  <a:pt x="29" y="350"/>
                </a:cubicBezTo>
                <a:cubicBezTo>
                  <a:pt x="29" y="360"/>
                  <a:pt x="36" y="368"/>
                  <a:pt x="46" y="368"/>
                </a:cubicBezTo>
                <a:cubicBezTo>
                  <a:pt x="318" y="368"/>
                  <a:pt x="318" y="368"/>
                  <a:pt x="318" y="368"/>
                </a:cubicBezTo>
                <a:cubicBezTo>
                  <a:pt x="328" y="368"/>
                  <a:pt x="335" y="360"/>
                  <a:pt x="335" y="350"/>
                </a:cubicBezTo>
                <a:cubicBezTo>
                  <a:pt x="335" y="30"/>
                  <a:pt x="335" y="30"/>
                  <a:pt x="335" y="30"/>
                </a:cubicBezTo>
                <a:cubicBezTo>
                  <a:pt x="335" y="13"/>
                  <a:pt x="322" y="0"/>
                  <a:pt x="30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sz="2000">
              <a:latin typeface="阿里巴巴普惠体" panose="00020600040101010101" pitchFamily="18" charset="-122"/>
              <a:ea typeface="阿里巴巴普惠体" panose="00020600040101010101" pitchFamily="18" charset="-122"/>
              <a:sym typeface="思源黑体" panose="020B0500000000000000" pitchFamily="34" charset="-122"/>
            </a:endParaRP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5862097" y="3235481"/>
            <a:ext cx="4517284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2400" u="sng" dirty="0">
                <a:solidFill>
                  <a:srgbClr val="3659D7"/>
                </a:solidFill>
              </a:rPr>
              <a:t>由于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人类对沼泽和湿地的破坏和污染，使得丹顶鹤的生境片段化，</a:t>
            </a:r>
            <a:endParaRPr lang="en-US" altLang="zh-CN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使其数量不断的减少，目前已是国家一级保护动物。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127" y="367937"/>
            <a:ext cx="736465" cy="73646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240971" y="615821"/>
            <a:ext cx="37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135ADB"/>
                </a:solidFill>
              </a:rPr>
              <a:t>生物多样性锐减的原因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0009" y="2000249"/>
            <a:ext cx="5715000" cy="2857500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659002" flipH="1">
            <a:off x="6339239" y="1713175"/>
            <a:ext cx="1754393" cy="175439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06780" y="1214120"/>
            <a:ext cx="8749030" cy="1492885"/>
          </a:xfrm>
        </p:spPr>
        <p:txBody>
          <a:bodyPr>
            <a:normAutofit/>
          </a:bodyPr>
          <a:lstStyle/>
          <a:p>
            <a:pPr algn="ctr"/>
            <a:r>
              <a:rPr lang="zh-CN" altLang="en-US" sz="7200" b="1" dirty="0">
                <a:ln w="38100">
                  <a:solidFill>
                    <a:schemeClr val="bg1"/>
                  </a:solidFill>
                </a:ln>
                <a:solidFill>
                  <a:srgbClr val="0874BF"/>
                </a:solidFill>
                <a:latin typeface="思源黑体 CN Heavy" panose="020B0A00000000000000" charset="-122"/>
                <a:ea typeface="思源黑体 CN Heavy" panose="020B0A00000000000000" charset="-122"/>
              </a:rPr>
              <a:t>应该如何保护生物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467360" y="2587022"/>
            <a:ext cx="72671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lang="en-US" altLang="zh-CN">
                <a:solidFill>
                  <a:srgbClr val="0874BF"/>
                </a:solidFill>
                <a:latin typeface="思源黑体 CN Heavy" panose="020B0A00000000000000" charset="-122"/>
                <a:ea typeface="思源黑体 CN Heavy" panose="020B0A00000000000000" charset="-122"/>
              </a:rPr>
              <a:t>The relationship between humans and organisms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256199" y="3000025"/>
            <a:ext cx="3689442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>
                <a:ln w="38100">
                  <a:solidFill>
                    <a:schemeClr val="bg1"/>
                  </a:solidFill>
                </a:ln>
                <a:solidFill>
                  <a:srgbClr val="0874BF"/>
                </a:solidFill>
                <a:latin typeface="思源黑体 CN Heavy" panose="020B0A00000000000000" charset="-122"/>
                <a:ea typeface="思源黑体 CN Heavy" panose="020B0A00000000000000" charset="-122"/>
              </a:rPr>
              <a:t>PART 04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986554" y="3155527"/>
            <a:ext cx="1935152" cy="359036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297478" y="4522090"/>
            <a:ext cx="1260723" cy="166281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286144" y="2401732"/>
            <a:ext cx="2427644" cy="359020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406147" y="4719804"/>
            <a:ext cx="1217975" cy="177960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50432" y="349275"/>
            <a:ext cx="11091135" cy="61594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20603" y="3378391"/>
            <a:ext cx="5424449" cy="5481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zh-CN" alt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植树造林，加强对森林的保护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127" y="367937"/>
            <a:ext cx="736465" cy="73646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240971" y="615821"/>
            <a:ext cx="37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135ADB"/>
                </a:solidFill>
              </a:rPr>
              <a:t>应该如何保护动物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49074" y="1074427"/>
            <a:ext cx="4970033" cy="4970033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3085171" y="2586524"/>
            <a:ext cx="1495313" cy="860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4400">
                <a:solidFill>
                  <a:srgbClr val="135ADB"/>
                </a:solidFill>
              </a:rPr>
              <a:t>01</a:t>
            </a:r>
            <a:endParaRPr lang="zh-CN" altLang="en-US" sz="4400">
              <a:solidFill>
                <a:srgbClr val="135ADB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50432" y="349275"/>
            <a:ext cx="11091135" cy="61594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Rectangle 6"/>
          <p:cNvSpPr/>
          <p:nvPr/>
        </p:nvSpPr>
        <p:spPr>
          <a:xfrm>
            <a:off x="5808086" y="2727081"/>
            <a:ext cx="5002309" cy="20035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7"/>
          <p:cNvCxnSpPr/>
          <p:nvPr/>
        </p:nvCxnSpPr>
        <p:spPr>
          <a:xfrm>
            <a:off x="5808087" y="2748345"/>
            <a:ext cx="76725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5698723" y="3779500"/>
            <a:ext cx="5213873" cy="528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defRPr/>
            </a:pPr>
            <a:r>
              <a:rPr kumimoji="0" lang="zh-CN" altLang="en-US" sz="25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对珍稀濒危物种建立自然保护区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127" y="367937"/>
            <a:ext cx="736465" cy="73646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240971" y="615821"/>
            <a:ext cx="37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135ADB"/>
                </a:solidFill>
              </a:rPr>
              <a:t>应该如何保护动物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558003" y="3074607"/>
            <a:ext cx="1495313" cy="860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4400">
                <a:solidFill>
                  <a:srgbClr val="135ADB"/>
                </a:solidFill>
              </a:rPr>
              <a:t>02</a:t>
            </a:r>
            <a:endParaRPr lang="zh-CN" altLang="en-US" sz="4400">
              <a:solidFill>
                <a:srgbClr val="135ADB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77707" y="1969101"/>
            <a:ext cx="3270884" cy="3270884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15" name="矩形 14"/>
          <p:cNvSpPr/>
          <p:nvPr/>
        </p:nvSpPr>
        <p:spPr>
          <a:xfrm>
            <a:off x="1606185" y="1793780"/>
            <a:ext cx="3582293" cy="3593055"/>
          </a:xfrm>
          <a:prstGeom prst="rect">
            <a:avLst/>
          </a:prstGeom>
          <a:noFill/>
          <a:ln w="508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50432" y="349275"/>
            <a:ext cx="11091135" cy="61594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127" y="367937"/>
            <a:ext cx="736465" cy="73646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240971" y="615821"/>
            <a:ext cx="37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135ADB"/>
                </a:solidFill>
              </a:rPr>
              <a:t>应该如何保护动物</a:t>
            </a:r>
          </a:p>
        </p:txBody>
      </p:sp>
      <p:sp>
        <p:nvSpPr>
          <p:cNvPr id="9" name="Rectangle 6"/>
          <p:cNvSpPr/>
          <p:nvPr/>
        </p:nvSpPr>
        <p:spPr>
          <a:xfrm>
            <a:off x="1384827" y="2393888"/>
            <a:ext cx="4213283" cy="27375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7"/>
          <p:cNvCxnSpPr/>
          <p:nvPr/>
        </p:nvCxnSpPr>
        <p:spPr>
          <a:xfrm>
            <a:off x="1384828" y="2415153"/>
            <a:ext cx="76725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6"/>
          <p:cNvSpPr/>
          <p:nvPr/>
        </p:nvSpPr>
        <p:spPr>
          <a:xfrm>
            <a:off x="6557559" y="2393888"/>
            <a:ext cx="4213283" cy="27375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7"/>
          <p:cNvCxnSpPr/>
          <p:nvPr/>
        </p:nvCxnSpPr>
        <p:spPr>
          <a:xfrm>
            <a:off x="6557560" y="2415153"/>
            <a:ext cx="76725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1387619" y="2854628"/>
            <a:ext cx="4156701" cy="9501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发展生态旅游，提供生态就业，带动生物多样性就地保护 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2718313" y="2248200"/>
            <a:ext cx="1495313" cy="860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4400">
                <a:solidFill>
                  <a:srgbClr val="135ADB"/>
                </a:solidFill>
              </a:rPr>
              <a:t>03</a:t>
            </a:r>
            <a:endParaRPr lang="zh-CN" altLang="en-US" sz="4400">
              <a:solidFill>
                <a:srgbClr val="135ADB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083362" y="3038908"/>
            <a:ext cx="3260573" cy="5069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加强环境保护意识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7965991" y="2248200"/>
            <a:ext cx="1495313" cy="860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4400">
                <a:solidFill>
                  <a:srgbClr val="135ADB"/>
                </a:solidFill>
              </a:rPr>
              <a:t>04</a:t>
            </a:r>
            <a:endParaRPr lang="zh-CN" altLang="en-US" sz="4400">
              <a:solidFill>
                <a:srgbClr val="135ADB"/>
              </a:solidFill>
            </a:endParaRPr>
          </a:p>
        </p:txBody>
      </p:sp>
      <p:pic>
        <p:nvPicPr>
          <p:cNvPr id="29" name="图片 2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994033" y="3802747"/>
            <a:ext cx="2994869" cy="1230933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216212" y="3783881"/>
            <a:ext cx="2994869" cy="1230933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242975" y="1865502"/>
            <a:ext cx="677732" cy="461665"/>
          </a:xfrm>
          <a:prstGeom prst="rect">
            <a:avLst/>
          </a:prstGeom>
          <a:solidFill>
            <a:srgbClr val="0874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37840" y="511810"/>
            <a:ext cx="2646680" cy="1325880"/>
          </a:xfrm>
        </p:spPr>
        <p:txBody>
          <a:bodyPr>
            <a:normAutofit/>
          </a:bodyPr>
          <a:lstStyle/>
          <a:p>
            <a:r>
              <a:rPr lang="zh-CN" altLang="en-US" sz="6600" b="1">
                <a:solidFill>
                  <a:srgbClr val="0874BF"/>
                </a:solidFill>
              </a:rPr>
              <a:t>目录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242975" y="1843986"/>
            <a:ext cx="677732" cy="523220"/>
          </a:xfrm>
          <a:prstGeom prst="rect">
            <a:avLst/>
          </a:prstGeom>
          <a:solidFill>
            <a:srgbClr val="0874B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6" name="矩形 5"/>
          <p:cNvSpPr/>
          <p:nvPr/>
        </p:nvSpPr>
        <p:spPr>
          <a:xfrm>
            <a:off x="2242975" y="2842711"/>
            <a:ext cx="677732" cy="461665"/>
          </a:xfrm>
          <a:prstGeom prst="rect">
            <a:avLst/>
          </a:prstGeom>
          <a:solidFill>
            <a:srgbClr val="0874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2242975" y="2821195"/>
            <a:ext cx="677732" cy="523220"/>
          </a:xfrm>
          <a:prstGeom prst="rect">
            <a:avLst/>
          </a:prstGeom>
          <a:solidFill>
            <a:srgbClr val="0874B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10" name="矩形 9"/>
          <p:cNvSpPr/>
          <p:nvPr/>
        </p:nvSpPr>
        <p:spPr>
          <a:xfrm>
            <a:off x="2242975" y="3776898"/>
            <a:ext cx="677732" cy="461665"/>
          </a:xfrm>
          <a:prstGeom prst="rect">
            <a:avLst/>
          </a:prstGeom>
          <a:solidFill>
            <a:srgbClr val="0874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2242975" y="3755382"/>
            <a:ext cx="677732" cy="523220"/>
          </a:xfrm>
          <a:prstGeom prst="rect">
            <a:avLst/>
          </a:prstGeom>
          <a:solidFill>
            <a:srgbClr val="0874B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12" name="矩形 11"/>
          <p:cNvSpPr/>
          <p:nvPr/>
        </p:nvSpPr>
        <p:spPr>
          <a:xfrm>
            <a:off x="2242975" y="4688178"/>
            <a:ext cx="677732" cy="461665"/>
          </a:xfrm>
          <a:prstGeom prst="rect">
            <a:avLst/>
          </a:prstGeom>
          <a:solidFill>
            <a:srgbClr val="0874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2242975" y="4666662"/>
            <a:ext cx="677732" cy="523220"/>
          </a:xfrm>
          <a:prstGeom prst="rect">
            <a:avLst/>
          </a:prstGeom>
          <a:solidFill>
            <a:srgbClr val="0874B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>
                <a:solidFill>
                  <a:schemeClr val="bg1"/>
                </a:solidFill>
              </a:rPr>
              <a:t>04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2921000" y="1770380"/>
            <a:ext cx="43440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>
                <a:solidFill>
                  <a:srgbClr val="0874BF"/>
                </a:solidFill>
                <a:latin typeface="思源黑体 CN Heavy" panose="020B0A00000000000000" charset="-122"/>
                <a:ea typeface="思源黑体 CN Heavy" panose="020B0A00000000000000" charset="-122"/>
              </a:rPr>
              <a:t>人类和生物的关系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2921000" y="2733675"/>
            <a:ext cx="43440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>
                <a:solidFill>
                  <a:srgbClr val="0874BF"/>
                </a:solidFill>
                <a:latin typeface="思源黑体 CN Heavy" panose="020B0A00000000000000" charset="-122"/>
                <a:ea typeface="思源黑体 CN Heavy" panose="020B0A00000000000000" charset="-122"/>
              </a:rPr>
              <a:t>生物多样性的现状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2902585" y="3670300"/>
            <a:ext cx="48958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>
                <a:solidFill>
                  <a:srgbClr val="0874BF"/>
                </a:solidFill>
                <a:latin typeface="思源黑体 CN Heavy" panose="020B0A00000000000000" charset="-122"/>
                <a:ea typeface="思源黑体 CN Heavy" panose="020B0A00000000000000" charset="-122"/>
              </a:rPr>
              <a:t>生物多样性锐减的原因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921000" y="4578985"/>
            <a:ext cx="43440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>
                <a:solidFill>
                  <a:srgbClr val="0874BF"/>
                </a:solidFill>
                <a:latin typeface="思源黑体 CN Heavy" panose="020B0A00000000000000" charset="-122"/>
                <a:ea typeface="思源黑体 CN Heavy" panose="020B0A00000000000000" charset="-122"/>
              </a:rPr>
              <a:t>应该如何保护生物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2956560" y="2178050"/>
            <a:ext cx="3871595" cy="423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20000"/>
              </a:lnSpc>
            </a:pPr>
            <a:r>
              <a:rPr lang="en-US" altLang="zh-CN">
                <a:solidFill>
                  <a:srgbClr val="0874BF"/>
                </a:solidFill>
                <a:latin typeface="思源黑体 CN Heavy" panose="020B0A00000000000000" charset="-122"/>
                <a:ea typeface="思源黑体 CN Heavy" panose="020B0A00000000000000" charset="-122"/>
              </a:rPr>
              <a:t>Please enter a title here 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2934970" y="3065780"/>
            <a:ext cx="3900170" cy="423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20000"/>
              </a:lnSpc>
            </a:pPr>
            <a:r>
              <a:rPr lang="en-US" altLang="zh-CN">
                <a:solidFill>
                  <a:srgbClr val="0874BF"/>
                </a:solidFill>
                <a:latin typeface="思源黑体 CN Heavy" panose="020B0A00000000000000" charset="-122"/>
                <a:ea typeface="思源黑体 CN Heavy" panose="020B0A00000000000000" charset="-122"/>
              </a:rPr>
              <a:t>Please enter a title here 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2921000" y="4010660"/>
            <a:ext cx="4768215" cy="423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20000"/>
              </a:lnSpc>
            </a:pPr>
            <a:r>
              <a:rPr lang="en-US" altLang="zh-CN">
                <a:solidFill>
                  <a:srgbClr val="0874BF"/>
                </a:solidFill>
                <a:latin typeface="思源黑体 CN Heavy" panose="020B0A00000000000000" charset="-122"/>
                <a:ea typeface="思源黑体 CN Heavy" panose="020B0A00000000000000" charset="-122"/>
              </a:rPr>
              <a:t>Please enter a title here 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2911475" y="4931410"/>
            <a:ext cx="3931285" cy="423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20000"/>
              </a:lnSpc>
            </a:pPr>
            <a:r>
              <a:rPr lang="en-US" altLang="zh-CN">
                <a:solidFill>
                  <a:srgbClr val="0874BF"/>
                </a:solidFill>
                <a:latin typeface="思源黑体 CN Heavy" panose="020B0A00000000000000" charset="-122"/>
                <a:ea typeface="思源黑体 CN Heavy" panose="020B0A00000000000000" charset="-122"/>
              </a:rPr>
              <a:t>Please enter a title here </a:t>
            </a: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986554" y="3155527"/>
            <a:ext cx="1935152" cy="3590368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190894" y="2190912"/>
            <a:ext cx="2427644" cy="359020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50432" y="349275"/>
            <a:ext cx="11091135" cy="61594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127" y="367937"/>
            <a:ext cx="736465" cy="73646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240971" y="615821"/>
            <a:ext cx="37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135ADB"/>
                </a:solidFill>
              </a:rPr>
              <a:t>应该如何保护动物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436456" y="3840479"/>
            <a:ext cx="5424449" cy="5481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</a:pPr>
            <a:r>
              <a:rPr lang="zh-CN" altLang="en-US" sz="3200">
                <a:solidFill>
                  <a:schemeClr val="tx1">
                    <a:lumMod val="75000"/>
                    <a:lumOff val="25000"/>
                  </a:schemeClr>
                </a:solidFill>
              </a:rPr>
              <a:t>加强环境保护意识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401024" y="2930274"/>
            <a:ext cx="1495313" cy="860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4400">
                <a:solidFill>
                  <a:srgbClr val="135ADB"/>
                </a:solidFill>
              </a:rPr>
              <a:t>04</a:t>
            </a:r>
            <a:endParaRPr lang="zh-CN" altLang="en-US" sz="4400">
              <a:solidFill>
                <a:srgbClr val="135ADB"/>
              </a:solidFill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9931" y="1910254"/>
            <a:ext cx="3449792" cy="3673369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50432" y="349275"/>
            <a:ext cx="11091135" cy="61594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127" y="367937"/>
            <a:ext cx="736465" cy="73646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240971" y="615821"/>
            <a:ext cx="37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135ADB"/>
                </a:solidFill>
              </a:rPr>
              <a:t>应该如何保护动物</a:t>
            </a:r>
          </a:p>
        </p:txBody>
      </p:sp>
      <p:sp>
        <p:nvSpPr>
          <p:cNvPr id="2" name="矩形: 圆角 1"/>
          <p:cNvSpPr/>
          <p:nvPr/>
        </p:nvSpPr>
        <p:spPr>
          <a:xfrm>
            <a:off x="3059896" y="2367242"/>
            <a:ext cx="5981252" cy="2673185"/>
          </a:xfrm>
          <a:prstGeom prst="roundRect">
            <a:avLst/>
          </a:prstGeom>
          <a:noFill/>
          <a:ln w="25400">
            <a:solidFill>
              <a:srgbClr val="135A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: 圆角 7"/>
          <p:cNvSpPr/>
          <p:nvPr/>
        </p:nvSpPr>
        <p:spPr>
          <a:xfrm>
            <a:off x="3836790" y="1973741"/>
            <a:ext cx="4427463" cy="708382"/>
          </a:xfrm>
          <a:prstGeom prst="roundRect">
            <a:avLst/>
          </a:prstGeom>
          <a:solidFill>
            <a:srgbClr val="1459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3360233" y="3507332"/>
            <a:ext cx="5614355" cy="790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4000">
                <a:solidFill>
                  <a:schemeClr val="tx1">
                    <a:lumMod val="75000"/>
                    <a:lumOff val="25000"/>
                  </a:schemeClr>
                </a:solidFill>
              </a:rPr>
              <a:t>保护我们的家园和伙伴！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067304" y="2119255"/>
            <a:ext cx="3947143" cy="406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20000"/>
              </a:lnSpc>
            </a:pPr>
            <a:r>
              <a:rPr lang="en-US" altLang="zh-CN">
                <a:solidFill>
                  <a:schemeClr val="bg1"/>
                </a:solidFill>
              </a:rPr>
              <a:t>Protect our homes and partners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6665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73445" y="1213806"/>
            <a:ext cx="7854950" cy="1492704"/>
          </a:xfrm>
        </p:spPr>
        <p:txBody>
          <a:bodyPr>
            <a:normAutofit/>
          </a:bodyPr>
          <a:lstStyle/>
          <a:p>
            <a:pPr algn="ctr"/>
            <a:r>
              <a:rPr lang="zh-CN" altLang="en-US" sz="7200" b="1" dirty="0">
                <a:ln w="38100">
                  <a:solidFill>
                    <a:schemeClr val="bg1"/>
                  </a:solidFill>
                </a:ln>
                <a:solidFill>
                  <a:srgbClr val="0874BF"/>
                </a:solidFill>
                <a:latin typeface="思源黑体 CN Heavy" panose="020B0A00000000000000" charset="-122"/>
                <a:ea typeface="思源黑体 CN Heavy" panose="020B0A00000000000000" charset="-122"/>
              </a:rPr>
              <a:t>人类和生物的关系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467360" y="2587022"/>
            <a:ext cx="72671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lang="en-US" altLang="zh-CN">
                <a:solidFill>
                  <a:srgbClr val="0874BF"/>
                </a:solidFill>
                <a:latin typeface="思源黑体 CN Heavy" panose="020B0A00000000000000" charset="-122"/>
                <a:ea typeface="思源黑体 CN Heavy" panose="020B0A00000000000000" charset="-122"/>
              </a:rPr>
              <a:t>The relationship between humans and organisms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256199" y="3000025"/>
            <a:ext cx="3689442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>
                <a:ln w="38100">
                  <a:solidFill>
                    <a:schemeClr val="bg1"/>
                  </a:solidFill>
                </a:ln>
                <a:solidFill>
                  <a:srgbClr val="0874BF"/>
                </a:solidFill>
                <a:latin typeface="思源黑体 CN Heavy" panose="020B0A00000000000000" charset="-122"/>
                <a:ea typeface="思源黑体 CN Heavy" panose="020B0A00000000000000" charset="-122"/>
              </a:rPr>
              <a:t>PART 01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986554" y="3155527"/>
            <a:ext cx="1935152" cy="359036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297478" y="4522090"/>
            <a:ext cx="1260723" cy="166281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286144" y="2401732"/>
            <a:ext cx="2427644" cy="359020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406147" y="4719804"/>
            <a:ext cx="1217975" cy="177960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550432" y="349029"/>
            <a:ext cx="11091135" cy="61594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5038268" y="2811317"/>
            <a:ext cx="5985185" cy="12353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5999" y="2869858"/>
            <a:ext cx="4220811" cy="96952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人类属于高级动物，也是大自然的一员。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0971" y="1850471"/>
            <a:ext cx="3157051" cy="315705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127" y="367937"/>
            <a:ext cx="736465" cy="73646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240971" y="615821"/>
            <a:ext cx="37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135ADB"/>
                </a:solidFill>
              </a:rPr>
              <a:t>人类和生物的关系</a:t>
            </a:r>
          </a:p>
        </p:txBody>
      </p:sp>
      <p:sp>
        <p:nvSpPr>
          <p:cNvPr id="18" name="直角三角形 17"/>
          <p:cNvSpPr/>
          <p:nvPr/>
        </p:nvSpPr>
        <p:spPr>
          <a:xfrm rot="16200000" flipH="1">
            <a:off x="9973916" y="2625492"/>
            <a:ext cx="863714" cy="1235361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直角三角形 19"/>
          <p:cNvSpPr/>
          <p:nvPr/>
        </p:nvSpPr>
        <p:spPr>
          <a:xfrm rot="5400000" flipH="1">
            <a:off x="5224091" y="2993989"/>
            <a:ext cx="863714" cy="1235361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4572000" y="870012"/>
            <a:ext cx="14470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FFFFFF"/>
                </a:solidFill>
              </a:rPr>
              <a:t>https://www.ypppt.com/</a:t>
            </a:r>
            <a:endParaRPr lang="zh-CN" altLang="en-US" sz="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50432" y="349275"/>
            <a:ext cx="11091135" cy="61594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127" y="367937"/>
            <a:ext cx="736465" cy="736465"/>
          </a:xfrm>
          <a:prstGeom prst="rect">
            <a:avLst/>
          </a:prstGeom>
        </p:spPr>
      </p:pic>
      <p:cxnSp>
        <p:nvCxnSpPr>
          <p:cNvPr id="13" name="直接箭头连接符 12"/>
          <p:cNvCxnSpPr/>
          <p:nvPr/>
        </p:nvCxnSpPr>
        <p:spPr>
          <a:xfrm>
            <a:off x="4538526" y="3428999"/>
            <a:ext cx="1482167" cy="0"/>
          </a:xfrm>
          <a:prstGeom prst="straightConnector1">
            <a:avLst/>
          </a:prstGeom>
          <a:ln w="34925">
            <a:solidFill>
              <a:srgbClr val="5DC887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1240971" y="615821"/>
            <a:ext cx="37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135ADB"/>
                </a:solidFill>
              </a:rPr>
              <a:t>人类和生物的关系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791" y="1604865"/>
            <a:ext cx="3840479" cy="3840479"/>
          </a:xfrm>
          <a:prstGeom prst="rect">
            <a:avLst/>
          </a:prstGeom>
        </p:spPr>
      </p:pic>
      <p:cxnSp>
        <p:nvCxnSpPr>
          <p:cNvPr id="11" name="直接箭头连接符 10"/>
          <p:cNvCxnSpPr/>
          <p:nvPr/>
        </p:nvCxnSpPr>
        <p:spPr>
          <a:xfrm>
            <a:off x="3853623" y="2127342"/>
            <a:ext cx="1482167" cy="0"/>
          </a:xfrm>
          <a:prstGeom prst="straightConnector1">
            <a:avLst/>
          </a:prstGeom>
          <a:ln w="34925">
            <a:solidFill>
              <a:srgbClr val="5DC887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>
            <a:off x="3853623" y="4872335"/>
            <a:ext cx="1482167" cy="0"/>
          </a:xfrm>
          <a:prstGeom prst="straightConnector1">
            <a:avLst/>
          </a:prstGeom>
          <a:ln w="34925">
            <a:solidFill>
              <a:srgbClr val="5DC887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5469114" y="1755224"/>
            <a:ext cx="4933531" cy="739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人类和各种生物有着密切的联系，并通过各种方式影响生物。比如人类模仿生物制造许多东西。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6148962" y="3056881"/>
            <a:ext cx="4750651" cy="739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人们从自然界中获得薪柴、蔬菜、水果、肉类、毛皮、医药、建筑材料等生活必需品。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5469114" y="4500217"/>
            <a:ext cx="4750651" cy="739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尤其在一些经济不发达地区，利用生物资源是人们维持生计的主要方式。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73445" y="1213806"/>
            <a:ext cx="7854950" cy="1492704"/>
          </a:xfrm>
        </p:spPr>
        <p:txBody>
          <a:bodyPr>
            <a:normAutofit/>
          </a:bodyPr>
          <a:lstStyle/>
          <a:p>
            <a:pPr algn="ctr"/>
            <a:r>
              <a:rPr lang="zh-CN" altLang="en-US" sz="7200" b="1" dirty="0">
                <a:ln w="38100">
                  <a:solidFill>
                    <a:schemeClr val="bg1"/>
                  </a:solidFill>
                </a:ln>
                <a:solidFill>
                  <a:srgbClr val="0874BF"/>
                </a:solidFill>
                <a:latin typeface="思源黑体 CN Heavy" panose="020B0A00000000000000" charset="-122"/>
                <a:ea typeface="思源黑体 CN Heavy" panose="020B0A00000000000000" charset="-122"/>
              </a:rPr>
              <a:t>生物多样性现状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467360" y="2587022"/>
            <a:ext cx="72671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lang="en-US" altLang="zh-CN">
                <a:solidFill>
                  <a:srgbClr val="0874BF"/>
                </a:solidFill>
                <a:latin typeface="思源黑体 CN Heavy" panose="020B0A00000000000000" charset="-122"/>
                <a:ea typeface="思源黑体 CN Heavy" panose="020B0A00000000000000" charset="-122"/>
              </a:rPr>
              <a:t>The relationship between humans and organisms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256199" y="3000025"/>
            <a:ext cx="3689442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>
                <a:ln w="38100">
                  <a:solidFill>
                    <a:schemeClr val="bg1"/>
                  </a:solidFill>
                </a:ln>
                <a:solidFill>
                  <a:srgbClr val="0874BF"/>
                </a:solidFill>
                <a:latin typeface="思源黑体 CN Heavy" panose="020B0A00000000000000" charset="-122"/>
                <a:ea typeface="思源黑体 CN Heavy" panose="020B0A00000000000000" charset="-122"/>
              </a:rPr>
              <a:t>PART 02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986554" y="3155527"/>
            <a:ext cx="1935152" cy="359036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297478" y="4522090"/>
            <a:ext cx="1260723" cy="166281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286144" y="2401732"/>
            <a:ext cx="2427644" cy="359020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406147" y="4719804"/>
            <a:ext cx="1217975" cy="177960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50432" y="349275"/>
            <a:ext cx="11091135" cy="61594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127" y="367937"/>
            <a:ext cx="736465" cy="73646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240971" y="615821"/>
            <a:ext cx="37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135ADB"/>
                </a:solidFill>
              </a:rPr>
              <a:t>生物多样性现状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235611" y="2985090"/>
            <a:ext cx="3458678" cy="1733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地球上的物种总数大约在</a:t>
            </a:r>
            <a:r>
              <a:rPr lang="en-US" altLang="zh-CN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1000— 3000</a:t>
            </a: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万种之间</a:t>
            </a:r>
            <a:endParaRPr lang="en-US" altLang="zh-CN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828662" y="2566202"/>
            <a:ext cx="2806545" cy="1173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大量物种将被人类发现和描述</a:t>
            </a:r>
            <a:endParaRPr lang="en-US" altLang="zh-CN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828662" y="3853800"/>
            <a:ext cx="3085647" cy="1173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目前记述到的物种</a:t>
            </a:r>
            <a:r>
              <a:rPr lang="en-US" altLang="zh-CN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175</a:t>
            </a: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万种</a:t>
            </a:r>
            <a:endParaRPr lang="en-US" altLang="zh-CN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3211" y="2058509"/>
            <a:ext cx="2856978" cy="285697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50432" y="349275"/>
            <a:ext cx="11091135" cy="61594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127" y="367937"/>
            <a:ext cx="736465" cy="73646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240971" y="615821"/>
            <a:ext cx="37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135ADB"/>
                </a:solidFill>
              </a:rPr>
              <a:t>生物多样性现状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348550" y="1531627"/>
            <a:ext cx="3162108" cy="3700631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4807471" y="3138663"/>
            <a:ext cx="951852" cy="951852"/>
          </a:xfrm>
          <a:prstGeom prst="rect">
            <a:avLst/>
          </a:prstGeom>
          <a:solidFill>
            <a:srgbClr val="097E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135ADB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999274" y="3272093"/>
            <a:ext cx="5985185" cy="9518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103261" y="3169302"/>
            <a:ext cx="6096000" cy="1098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全世界目前约有３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.4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万种植物和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5200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多种动物</a:t>
            </a:r>
            <a:r>
              <a:rPr kumimoji="0" lang="zh-CN" altLang="en-US" sz="28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濒临灭绝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。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50432" y="349275"/>
            <a:ext cx="11091135" cy="61594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127" y="367937"/>
            <a:ext cx="736465" cy="73646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240971" y="615821"/>
            <a:ext cx="37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135ADB"/>
                </a:solidFill>
              </a:rPr>
              <a:t>生物多样性现状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461679" y="1445804"/>
            <a:ext cx="3462653" cy="4148172"/>
          </a:xfrm>
          <a:prstGeom prst="rect">
            <a:avLst/>
          </a:prstGeom>
        </p:spPr>
      </p:pic>
      <p:sp>
        <p:nvSpPr>
          <p:cNvPr id="11" name="Pentagon 25"/>
          <p:cNvSpPr/>
          <p:nvPr/>
        </p:nvSpPr>
        <p:spPr>
          <a:xfrm rot="5400000">
            <a:off x="2386690" y="1643888"/>
            <a:ext cx="3030776" cy="4051828"/>
          </a:xfrm>
          <a:prstGeom prst="homePlate">
            <a:avLst>
              <a:gd name="adj" fmla="val 2903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阿里巴巴普惠体" panose="00020600040101010101" pitchFamily="18" charset="-122"/>
              <a:ea typeface="阿里巴巴普惠体" panose="00020600040101010101" pitchFamily="18" charset="-122"/>
              <a:sym typeface="思源黑体" panose="020B0500000000000000" pitchFamily="34" charset="-122"/>
            </a:endParaRPr>
          </a:p>
        </p:txBody>
      </p:sp>
      <p:sp>
        <p:nvSpPr>
          <p:cNvPr id="12" name="Rectangle 26"/>
          <p:cNvSpPr/>
          <p:nvPr/>
        </p:nvSpPr>
        <p:spPr>
          <a:xfrm>
            <a:off x="1876163" y="2160466"/>
            <a:ext cx="4095491" cy="785572"/>
          </a:xfrm>
          <a:prstGeom prst="rect">
            <a:avLst/>
          </a:prstGeom>
          <a:solidFill>
            <a:srgbClr val="097E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b="1">
              <a:solidFill>
                <a:schemeClr val="accent6"/>
              </a:solidFill>
              <a:latin typeface="阿里巴巴普惠体" panose="00020600040101010101" pitchFamily="18" charset="-122"/>
              <a:ea typeface="阿里巴巴普惠体" panose="00020600040101010101" pitchFamily="18" charset="-122"/>
              <a:sym typeface="思源黑体" panose="020B0500000000000000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924847" y="3082752"/>
            <a:ext cx="4051827" cy="1242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它们是我们的朋友，但是它们却面临困境！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192073" y="2217830"/>
            <a:ext cx="1420009" cy="651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3200">
                <a:solidFill>
                  <a:schemeClr val="bg1"/>
                </a:solidFill>
              </a:rPr>
              <a:t>现状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MThmZDY2NTcyNjc4NTQyMmEyMTI1MmM1NTA3Njk0YzAifQ=="/>
</p:tagLst>
</file>

<file path=ppt/theme/theme1.xml><?xml version="1.0" encoding="utf-8"?>
<a:theme xmlns:a="http://schemas.openxmlformats.org/drawingml/2006/main" name="第一PPT模板网-WWW.1PPT.COM​">
  <a:themeElements>
    <a:clrScheme name="蓝色​​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自定义 1">
      <a:majorFont>
        <a:latin typeface="阿里巴巴普惠体"/>
        <a:ea typeface="阿里巴巴普惠体"/>
        <a:cs typeface="Arial"/>
      </a:majorFont>
      <a:minorFont>
        <a:latin typeface="阿里巴巴普惠体"/>
        <a:ea typeface="阿里巴巴普惠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蓝色​​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0.xml><?xml version="1.0" encoding="utf-8"?>
<a:themeOverride xmlns:a="http://schemas.openxmlformats.org/drawingml/2006/main">
  <a:clrScheme name="蓝色​​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1.xml><?xml version="1.0" encoding="utf-8"?>
<a:themeOverride xmlns:a="http://schemas.openxmlformats.org/drawingml/2006/main">
  <a:clrScheme name="蓝色​​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2.xml><?xml version="1.0" encoding="utf-8"?>
<a:themeOverride xmlns:a="http://schemas.openxmlformats.org/drawingml/2006/main">
  <a:clrScheme name="蓝色​​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3.xml><?xml version="1.0" encoding="utf-8"?>
<a:themeOverride xmlns:a="http://schemas.openxmlformats.org/drawingml/2006/main">
  <a:clrScheme name="蓝色​​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4.xml><?xml version="1.0" encoding="utf-8"?>
<a:themeOverride xmlns:a="http://schemas.openxmlformats.org/drawingml/2006/main">
  <a:clrScheme name="蓝色​​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5.xml><?xml version="1.0" encoding="utf-8"?>
<a:themeOverride xmlns:a="http://schemas.openxmlformats.org/drawingml/2006/main">
  <a:clrScheme name="蓝色​​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6.xml><?xml version="1.0" encoding="utf-8"?>
<a:themeOverride xmlns:a="http://schemas.openxmlformats.org/drawingml/2006/main">
  <a:clrScheme name="蓝色​​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7.xml><?xml version="1.0" encoding="utf-8"?>
<a:themeOverride xmlns:a="http://schemas.openxmlformats.org/drawingml/2006/main">
  <a:clrScheme name="蓝色​​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8.xml><?xml version="1.0" encoding="utf-8"?>
<a:themeOverride xmlns:a="http://schemas.openxmlformats.org/drawingml/2006/main">
  <a:clrScheme name="蓝色​​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9.xml><?xml version="1.0" encoding="utf-8"?>
<a:themeOverride xmlns:a="http://schemas.openxmlformats.org/drawingml/2006/main">
  <a:clrScheme name="蓝色​​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蓝色​​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蓝色​​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蓝色​​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蓝色​​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蓝色​​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蓝色​​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8.xml><?xml version="1.0" encoding="utf-8"?>
<a:themeOverride xmlns:a="http://schemas.openxmlformats.org/drawingml/2006/main">
  <a:clrScheme name="蓝色​​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9.xml><?xml version="1.0" encoding="utf-8"?>
<a:themeOverride xmlns:a="http://schemas.openxmlformats.org/drawingml/2006/main">
  <a:clrScheme name="蓝色​​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480</Words>
  <Application>Microsoft Office PowerPoint</Application>
  <PresentationFormat>宽屏</PresentationFormat>
  <Paragraphs>82</Paragraphs>
  <Slides>22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22</vt:i4>
      </vt:variant>
    </vt:vector>
  </HeadingPairs>
  <TitlesOfParts>
    <vt:vector size="34" baseType="lpstr">
      <vt:lpstr>Meiryo</vt:lpstr>
      <vt:lpstr>阿里巴巴普惠体</vt:lpstr>
      <vt:lpstr>等线</vt:lpstr>
      <vt:lpstr>思源黑体</vt:lpstr>
      <vt:lpstr>思源黑体 CN Heavy</vt:lpstr>
      <vt:lpstr>宋体</vt:lpstr>
      <vt:lpstr>微软雅黑</vt:lpstr>
      <vt:lpstr>Arial</vt:lpstr>
      <vt:lpstr>Calibri</vt:lpstr>
      <vt:lpstr>Calibri Light</vt:lpstr>
      <vt:lpstr>第一PPT模板网-WWW.1PPT.COM​</vt:lpstr>
      <vt:lpstr>Office Theme</vt:lpstr>
      <vt:lpstr>PowerPoint 演示文稿</vt:lpstr>
      <vt:lpstr>目录</vt:lpstr>
      <vt:lpstr>人类和生物的关系</vt:lpstr>
      <vt:lpstr>PowerPoint 演示文稿</vt:lpstr>
      <vt:lpstr>PowerPoint 演示文稿</vt:lpstr>
      <vt:lpstr>生物多样性现状</vt:lpstr>
      <vt:lpstr>PowerPoint 演示文稿</vt:lpstr>
      <vt:lpstr>PowerPoint 演示文稿</vt:lpstr>
      <vt:lpstr>PowerPoint 演示文稿</vt:lpstr>
      <vt:lpstr>生物多样性锐减的原因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应该如何保护生物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cp:lastPrinted>2022-05-23T22:24:15Z</cp:lastPrinted>
  <dcterms:created xsi:type="dcterms:W3CDTF">2022-05-23T22:24:15Z</dcterms:created>
  <dcterms:modified xsi:type="dcterms:W3CDTF">2023-03-15T08:53:46Z</dcterms:modified>
</cp:coreProperties>
</file>