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54" r:id="rId2"/>
  </p:sldMasterIdLst>
  <p:notesMasterIdLst>
    <p:notesMasterId r:id="rId22"/>
  </p:notesMasterIdLst>
  <p:handoutMasterIdLst>
    <p:handoutMasterId r:id="rId23"/>
  </p:handoutMasterIdLst>
  <p:sldIdLst>
    <p:sldId id="404" r:id="rId3"/>
    <p:sldId id="406" r:id="rId4"/>
    <p:sldId id="408" r:id="rId5"/>
    <p:sldId id="381" r:id="rId6"/>
    <p:sldId id="384" r:id="rId7"/>
    <p:sldId id="389" r:id="rId8"/>
    <p:sldId id="390" r:id="rId9"/>
    <p:sldId id="409" r:id="rId10"/>
    <p:sldId id="385" r:id="rId11"/>
    <p:sldId id="386" r:id="rId12"/>
    <p:sldId id="391" r:id="rId13"/>
    <p:sldId id="392" r:id="rId14"/>
    <p:sldId id="393" r:id="rId15"/>
    <p:sldId id="395" r:id="rId16"/>
    <p:sldId id="410" r:id="rId17"/>
    <p:sldId id="387" r:id="rId18"/>
    <p:sldId id="396" r:id="rId19"/>
    <p:sldId id="388" r:id="rId20"/>
    <p:sldId id="411" r:id="rId21"/>
  </p:sldIdLst>
  <p:sldSz cx="12192000" cy="6858000"/>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16" autoAdjust="0"/>
    <p:restoredTop sz="96314" autoAdjust="0"/>
  </p:normalViewPr>
  <p:slideViewPr>
    <p:cSldViewPr snapToGrid="0" snapToObjects="1">
      <p:cViewPr varScale="1">
        <p:scale>
          <a:sx n="108" d="100"/>
          <a:sy n="108" d="100"/>
        </p:scale>
        <p:origin x="750" y="11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96" d="100"/>
        <a:sy n="196" d="100"/>
      </p:scale>
      <p:origin x="0" y="0"/>
    </p:cViewPr>
  </p:sorterViewPr>
  <p:notesViewPr>
    <p:cSldViewPr snapToGrid="0" snapToObjects="1">
      <p:cViewPr varScale="1">
        <p:scale>
          <a:sx n="95" d="100"/>
          <a:sy n="95" d="100"/>
        </p:scale>
        <p:origin x="2504"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4B3C7D-7ED1-A34F-BCFC-1C01389AE58C}" type="datetimeFigureOut">
              <a:rPr kumimoji="1" lang="zh-CN" altLang="en-US" smtClean="0"/>
              <a:t>2023/3/16</a:t>
            </a:fld>
            <a:endParaRPr kumimoji="1"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5" name="幻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8CED8CE-3D9F-CA47-A17E-9AD879C3B1C0}" type="slidenum">
              <a:rPr kumimoji="1" lang="zh-CN" altLang="en-US" smtClean="0"/>
              <a:t>‹#›</a:t>
            </a:fld>
            <a:endParaRPr kumimoji="1" lang="zh-CN" altLang="en-US"/>
          </a:p>
        </p:txBody>
      </p:sp>
    </p:spTree>
    <p:extLst>
      <p:ext uri="{BB962C8B-B14F-4D97-AF65-F5344CB8AC3E}">
        <p14:creationId xmlns:p14="http://schemas.microsoft.com/office/powerpoint/2010/main" val="9232298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ACF2CF-5EF1-D24F-8F8B-C67282AA038A}" type="datetimeFigureOut">
              <a:rPr kumimoji="1" lang="zh-CN" altLang="en-US" smtClean="0"/>
              <a:t>2023/3/16</a:t>
            </a:fld>
            <a:endParaRPr kumimoji="1"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幻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F70782-008B-5B48-B01C-A994AC4AA046}" type="slidenum">
              <a:rPr kumimoji="1" lang="zh-CN" altLang="en-US" smtClean="0"/>
              <a:t>‹#›</a:t>
            </a:fld>
            <a:endParaRPr kumimoji="1" lang="zh-CN" altLang="en-US"/>
          </a:p>
        </p:txBody>
      </p:sp>
    </p:spTree>
    <p:extLst>
      <p:ext uri="{BB962C8B-B14F-4D97-AF65-F5344CB8AC3E}">
        <p14:creationId xmlns:p14="http://schemas.microsoft.com/office/powerpoint/2010/main" val="9005298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4</a:t>
            </a:fld>
            <a:endParaRPr lang="zh-CN" altLang="en-US"/>
          </a:p>
        </p:txBody>
      </p:sp>
    </p:spTree>
    <p:extLst>
      <p:ext uri="{BB962C8B-B14F-4D97-AF65-F5344CB8AC3E}">
        <p14:creationId xmlns:p14="http://schemas.microsoft.com/office/powerpoint/2010/main" val="237372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14</a:t>
            </a:fld>
            <a:endParaRPr lang="zh-CN" altLang="en-US"/>
          </a:p>
        </p:txBody>
      </p:sp>
    </p:spTree>
    <p:extLst>
      <p:ext uri="{BB962C8B-B14F-4D97-AF65-F5344CB8AC3E}">
        <p14:creationId xmlns:p14="http://schemas.microsoft.com/office/powerpoint/2010/main" val="25289023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16</a:t>
            </a:fld>
            <a:endParaRPr lang="zh-CN" altLang="en-US"/>
          </a:p>
        </p:txBody>
      </p:sp>
    </p:spTree>
    <p:extLst>
      <p:ext uri="{BB962C8B-B14F-4D97-AF65-F5344CB8AC3E}">
        <p14:creationId xmlns:p14="http://schemas.microsoft.com/office/powerpoint/2010/main" val="19004010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17</a:t>
            </a:fld>
            <a:endParaRPr lang="zh-CN" altLang="en-US"/>
          </a:p>
        </p:txBody>
      </p:sp>
    </p:spTree>
    <p:extLst>
      <p:ext uri="{BB962C8B-B14F-4D97-AF65-F5344CB8AC3E}">
        <p14:creationId xmlns:p14="http://schemas.microsoft.com/office/powerpoint/2010/main" val="39624029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18</a:t>
            </a:fld>
            <a:endParaRPr lang="zh-CN" altLang="en-US"/>
          </a:p>
        </p:txBody>
      </p:sp>
    </p:spTree>
    <p:extLst>
      <p:ext uri="{BB962C8B-B14F-4D97-AF65-F5344CB8AC3E}">
        <p14:creationId xmlns:p14="http://schemas.microsoft.com/office/powerpoint/2010/main" val="8606521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19</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265666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5</a:t>
            </a:fld>
            <a:endParaRPr lang="zh-CN" altLang="en-US"/>
          </a:p>
        </p:txBody>
      </p:sp>
    </p:spTree>
    <p:extLst>
      <p:ext uri="{BB962C8B-B14F-4D97-AF65-F5344CB8AC3E}">
        <p14:creationId xmlns:p14="http://schemas.microsoft.com/office/powerpoint/2010/main" val="23608980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6</a:t>
            </a:fld>
            <a:endParaRPr lang="zh-CN" altLang="en-US"/>
          </a:p>
        </p:txBody>
      </p:sp>
    </p:spTree>
    <p:extLst>
      <p:ext uri="{BB962C8B-B14F-4D97-AF65-F5344CB8AC3E}">
        <p14:creationId xmlns:p14="http://schemas.microsoft.com/office/powerpoint/2010/main" val="2625468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7</a:t>
            </a:fld>
            <a:endParaRPr lang="zh-CN" altLang="en-US"/>
          </a:p>
        </p:txBody>
      </p:sp>
    </p:spTree>
    <p:extLst>
      <p:ext uri="{BB962C8B-B14F-4D97-AF65-F5344CB8AC3E}">
        <p14:creationId xmlns:p14="http://schemas.microsoft.com/office/powerpoint/2010/main" val="8714736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E2E3AE05-7DD1-4AF0-924E-BEEA496F3737}" type="slidenum">
              <a:rPr lang="zh-CN" altLang="en-US" smtClean="0"/>
              <a:t>9</a:t>
            </a:fld>
            <a:endParaRPr lang="zh-CN" altLang="en-US"/>
          </a:p>
        </p:txBody>
      </p:sp>
    </p:spTree>
    <p:extLst>
      <p:ext uri="{BB962C8B-B14F-4D97-AF65-F5344CB8AC3E}">
        <p14:creationId xmlns:p14="http://schemas.microsoft.com/office/powerpoint/2010/main" val="36503202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10</a:t>
            </a:fld>
            <a:endParaRPr lang="zh-CN" altLang="en-US"/>
          </a:p>
        </p:txBody>
      </p:sp>
    </p:spTree>
    <p:extLst>
      <p:ext uri="{BB962C8B-B14F-4D97-AF65-F5344CB8AC3E}">
        <p14:creationId xmlns:p14="http://schemas.microsoft.com/office/powerpoint/2010/main" val="27425038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11</a:t>
            </a:fld>
            <a:endParaRPr lang="zh-CN" altLang="en-US"/>
          </a:p>
        </p:txBody>
      </p:sp>
    </p:spTree>
    <p:extLst>
      <p:ext uri="{BB962C8B-B14F-4D97-AF65-F5344CB8AC3E}">
        <p14:creationId xmlns:p14="http://schemas.microsoft.com/office/powerpoint/2010/main" val="13673666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12</a:t>
            </a:fld>
            <a:endParaRPr lang="zh-CN" altLang="en-US"/>
          </a:p>
        </p:txBody>
      </p:sp>
    </p:spTree>
    <p:extLst>
      <p:ext uri="{BB962C8B-B14F-4D97-AF65-F5344CB8AC3E}">
        <p14:creationId xmlns:p14="http://schemas.microsoft.com/office/powerpoint/2010/main" val="36133334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2E3AE05-7DD1-4AF0-924E-BEEA496F3737}" type="slidenum">
              <a:rPr lang="zh-CN" altLang="en-US" smtClean="0"/>
              <a:t>13</a:t>
            </a:fld>
            <a:endParaRPr lang="zh-CN" altLang="en-US"/>
          </a:p>
        </p:txBody>
      </p:sp>
    </p:spTree>
    <p:extLst>
      <p:ext uri="{BB962C8B-B14F-4D97-AF65-F5344CB8AC3E}">
        <p14:creationId xmlns:p14="http://schemas.microsoft.com/office/powerpoint/2010/main" val="2003497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和内容">
    <p:bg>
      <p:bgPr>
        <a:no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9807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328392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786986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20988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589337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645721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53503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两项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7984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86600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07181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440681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file:///D:\qq&#25991;&#20214;\712321467\Image\C2C\Image2\%7b75232B38-A165-1FB7-499C-2E1C792CACB5%7d.png"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图片 1073743875" descr="学科网 zxxk.com"/>
          <p:cNvPicPr>
            <a:picLocks noChangeAspect="1"/>
          </p:cNvPicPr>
          <p:nvPr/>
        </p:nvPicPr>
        <p:blipFill>
          <a:blip r:link="rId7"/>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686105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14.xml"/><Relationship Id="rId1" Type="http://schemas.openxmlformats.org/officeDocument/2006/relationships/slideLayout" Target="../slideLayouts/slideLayout12.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流程图: 手动输入 4"/>
          <p:cNvSpPr/>
          <p:nvPr/>
        </p:nvSpPr>
        <p:spPr>
          <a:xfrm rot="16200000" flipV="1">
            <a:off x="1977243" y="-290946"/>
            <a:ext cx="3764482" cy="7410203"/>
          </a:xfrm>
          <a:prstGeom prst="flowChartManualInpu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流程图: 手动输入 3"/>
          <p:cNvSpPr/>
          <p:nvPr/>
        </p:nvSpPr>
        <p:spPr>
          <a:xfrm rot="16200000" flipV="1">
            <a:off x="1822861" y="-290945"/>
            <a:ext cx="3764482" cy="7410203"/>
          </a:xfrm>
          <a:prstGeom prst="flowChartManualInput">
            <a:avLst/>
          </a:prstGeom>
          <a:solidFill>
            <a:srgbClr val="BC1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平行四边形 5"/>
          <p:cNvSpPr/>
          <p:nvPr/>
        </p:nvSpPr>
        <p:spPr>
          <a:xfrm>
            <a:off x="7281226" y="1531916"/>
            <a:ext cx="2838200" cy="1140033"/>
          </a:xfrm>
          <a:prstGeom prst="parallelogram">
            <a:avLst>
              <a:gd name="adj" fmla="val 39718"/>
            </a:avLst>
          </a:prstGeom>
          <a:solidFill>
            <a:srgbClr val="BC1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smtClean="0"/>
              <a:t>诚信</a:t>
            </a:r>
            <a:endParaRPr lang="zh-CN" altLang="en-US" sz="3200"/>
          </a:p>
        </p:txBody>
      </p:sp>
      <p:sp>
        <p:nvSpPr>
          <p:cNvPr id="9" name="平行四边形 8"/>
          <p:cNvSpPr/>
          <p:nvPr/>
        </p:nvSpPr>
        <p:spPr>
          <a:xfrm>
            <a:off x="6794338" y="2844140"/>
            <a:ext cx="2838200" cy="1140033"/>
          </a:xfrm>
          <a:prstGeom prst="parallelogram">
            <a:avLst>
              <a:gd name="adj" fmla="val 39718"/>
            </a:avLst>
          </a:prstGeom>
          <a:solidFill>
            <a:srgbClr val="BC1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a:t>敬业</a:t>
            </a:r>
          </a:p>
        </p:txBody>
      </p:sp>
      <p:sp>
        <p:nvSpPr>
          <p:cNvPr id="10" name="平行四边形 9"/>
          <p:cNvSpPr/>
          <p:nvPr/>
        </p:nvSpPr>
        <p:spPr>
          <a:xfrm>
            <a:off x="6295574" y="4156364"/>
            <a:ext cx="2838200" cy="1140033"/>
          </a:xfrm>
          <a:prstGeom prst="parallelogram">
            <a:avLst>
              <a:gd name="adj" fmla="val 39718"/>
            </a:avLst>
          </a:prstGeom>
          <a:solidFill>
            <a:srgbClr val="BC1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smtClean="0"/>
              <a:t>专注</a:t>
            </a:r>
            <a:endParaRPr lang="zh-CN" altLang="en-US" sz="3200"/>
          </a:p>
        </p:txBody>
      </p:sp>
      <p:sp>
        <p:nvSpPr>
          <p:cNvPr id="13" name="任意多边形 12"/>
          <p:cNvSpPr/>
          <p:nvPr/>
        </p:nvSpPr>
        <p:spPr>
          <a:xfrm>
            <a:off x="8870872" y="1531914"/>
            <a:ext cx="3321128" cy="3764482"/>
          </a:xfrm>
          <a:custGeom>
            <a:avLst/>
            <a:gdLst>
              <a:gd name="connsiteX0" fmla="*/ 1482040 w 3321128"/>
              <a:gd name="connsiteY0" fmla="*/ 0 h 3764482"/>
              <a:gd name="connsiteX1" fmla="*/ 3321128 w 3321128"/>
              <a:gd name="connsiteY1" fmla="*/ 0 h 3764482"/>
              <a:gd name="connsiteX2" fmla="*/ 3321128 w 3321128"/>
              <a:gd name="connsiteY2" fmla="*/ 3764482 h 3764482"/>
              <a:gd name="connsiteX3" fmla="*/ 0 w 3321128"/>
              <a:gd name="connsiteY3" fmla="*/ 3764482 h 3764482"/>
              <a:gd name="connsiteX4" fmla="*/ 1482040 w 3321128"/>
              <a:gd name="connsiteY4" fmla="*/ 0 h 37644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1128" h="3764482">
                <a:moveTo>
                  <a:pt x="1482040" y="0"/>
                </a:moveTo>
                <a:lnTo>
                  <a:pt x="3321128" y="0"/>
                </a:lnTo>
                <a:lnTo>
                  <a:pt x="3321128" y="3764482"/>
                </a:lnTo>
                <a:lnTo>
                  <a:pt x="0" y="3764482"/>
                </a:lnTo>
                <a:lnTo>
                  <a:pt x="1482040" y="0"/>
                </a:lnTo>
                <a:close/>
              </a:path>
            </a:pathLst>
          </a:custGeom>
          <a:blipFill>
            <a:blip r:embed="rId2"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63525" y="2662973"/>
            <a:ext cx="6031230" cy="1136650"/>
          </a:xfrm>
          <a:prstGeom prst="rect">
            <a:avLst/>
          </a:prstGeom>
        </p:spPr>
      </p:pic>
      <p:sp>
        <p:nvSpPr>
          <p:cNvPr id="8" name="矩形 7"/>
          <p:cNvSpPr/>
          <p:nvPr/>
        </p:nvSpPr>
        <p:spPr>
          <a:xfrm>
            <a:off x="597022" y="1693788"/>
            <a:ext cx="949144" cy="523220"/>
          </a:xfrm>
          <a:prstGeom prst="rect">
            <a:avLst/>
          </a:prstGeom>
          <a:ln w="25400">
            <a:solidFill>
              <a:schemeClr val="accent4">
                <a:lumMod val="20000"/>
                <a:lumOff val="80000"/>
              </a:schemeClr>
            </a:solidFill>
          </a:ln>
        </p:spPr>
        <p:txBody>
          <a:bodyPr wrap="square">
            <a:spAutoFit/>
          </a:bodyPr>
          <a:lstStyle/>
          <a:p>
            <a:pPr algn="dist"/>
            <a:r>
              <a:rPr lang="zh-CN" altLang="en-US" sz="2800">
                <a:solidFill>
                  <a:schemeClr val="bg1"/>
                </a:solidFill>
                <a:cs typeface="+mn-ea"/>
                <a:sym typeface="+mn-lt"/>
              </a:rPr>
              <a:t>知法</a:t>
            </a:r>
          </a:p>
        </p:txBody>
      </p:sp>
      <p:sp>
        <p:nvSpPr>
          <p:cNvPr id="2" name="矩形 1"/>
          <p:cNvSpPr/>
          <p:nvPr/>
        </p:nvSpPr>
        <p:spPr>
          <a:xfrm>
            <a:off x="1932775" y="1693788"/>
            <a:ext cx="949144" cy="523220"/>
          </a:xfrm>
          <a:prstGeom prst="rect">
            <a:avLst/>
          </a:prstGeom>
          <a:ln w="25400">
            <a:solidFill>
              <a:schemeClr val="accent4">
                <a:lumMod val="20000"/>
                <a:lumOff val="80000"/>
              </a:schemeClr>
            </a:solidFill>
          </a:ln>
        </p:spPr>
        <p:txBody>
          <a:bodyPr wrap="square">
            <a:spAutoFit/>
          </a:bodyPr>
          <a:lstStyle/>
          <a:p>
            <a:pPr algn="dist"/>
            <a:r>
              <a:rPr lang="zh-CN" altLang="en-US" sz="2800">
                <a:solidFill>
                  <a:schemeClr val="bg1"/>
                </a:solidFill>
                <a:cs typeface="+mn-ea"/>
                <a:sym typeface="+mn-lt"/>
              </a:rPr>
              <a:t>守法</a:t>
            </a:r>
          </a:p>
        </p:txBody>
      </p:sp>
      <p:sp>
        <p:nvSpPr>
          <p:cNvPr id="7" name="矩形 6"/>
          <p:cNvSpPr/>
          <p:nvPr/>
        </p:nvSpPr>
        <p:spPr>
          <a:xfrm>
            <a:off x="3309934" y="1693788"/>
            <a:ext cx="949144" cy="523220"/>
          </a:xfrm>
          <a:prstGeom prst="rect">
            <a:avLst/>
          </a:prstGeom>
          <a:ln w="25400">
            <a:solidFill>
              <a:schemeClr val="accent4">
                <a:lumMod val="20000"/>
                <a:lumOff val="80000"/>
              </a:schemeClr>
            </a:solidFill>
          </a:ln>
        </p:spPr>
        <p:txBody>
          <a:bodyPr wrap="square">
            <a:spAutoFit/>
          </a:bodyPr>
          <a:lstStyle/>
          <a:p>
            <a:pPr algn="dist"/>
            <a:r>
              <a:rPr lang="zh-CN" altLang="en-US" sz="2800">
                <a:solidFill>
                  <a:schemeClr val="bg1"/>
                </a:solidFill>
                <a:cs typeface="+mn-ea"/>
                <a:sym typeface="+mn-lt"/>
              </a:rPr>
              <a:t>懂法 </a:t>
            </a:r>
          </a:p>
        </p:txBody>
      </p:sp>
      <p:sp>
        <p:nvSpPr>
          <p:cNvPr id="11" name="文本框 10"/>
          <p:cNvSpPr txBox="1"/>
          <p:nvPr/>
        </p:nvSpPr>
        <p:spPr>
          <a:xfrm>
            <a:off x="438902" y="4139934"/>
            <a:ext cx="5050790" cy="521970"/>
          </a:xfrm>
          <a:prstGeom prst="rect">
            <a:avLst/>
          </a:prstGeom>
          <a:noFill/>
        </p:spPr>
        <p:txBody>
          <a:bodyPr wrap="square" rtlCol="0">
            <a:spAutoFit/>
          </a:bodyPr>
          <a:lstStyle/>
          <a:p>
            <a:pPr algn="dist"/>
            <a:r>
              <a:rPr lang="zh-CN" altLang="en-US" sz="2800" dirty="0">
                <a:solidFill>
                  <a:schemeClr val="accent4">
                    <a:lumMod val="20000"/>
                    <a:lumOff val="80000"/>
                  </a:schemeClr>
                </a:solidFill>
                <a:effectLst>
                  <a:outerShdw blurRad="38100" dist="38100" dir="2700000" algn="tl">
                    <a:srgbClr val="000000">
                      <a:alpha val="43137"/>
                    </a:srgbClr>
                  </a:outerShdw>
                </a:effectLst>
                <a:cs typeface="+mn-ea"/>
                <a:sym typeface="+mn-lt"/>
              </a:rPr>
              <a:t>小学生法制安全教育</a:t>
            </a:r>
          </a:p>
        </p:txBody>
      </p:sp>
      <p:sp>
        <p:nvSpPr>
          <p:cNvPr id="14" name="矩形 13"/>
          <p:cNvSpPr/>
          <p:nvPr/>
        </p:nvSpPr>
        <p:spPr>
          <a:xfrm>
            <a:off x="0" y="5958232"/>
            <a:ext cx="12192000" cy="430887"/>
          </a:xfrm>
          <a:prstGeom prst="rect">
            <a:avLst/>
          </a:prstGeom>
        </p:spPr>
        <p:txBody>
          <a:bodyPr wrap="square">
            <a:spAutoFit/>
          </a:bodyPr>
          <a:lstStyle/>
          <a:p>
            <a:pPr marL="342900" lvl="0" indent="-342900" algn="ctr" fontAlgn="base">
              <a:lnSpc>
                <a:spcPct val="110000"/>
              </a:lnSpc>
              <a:spcBef>
                <a:spcPct val="0"/>
              </a:spcBef>
              <a:spcAft>
                <a:spcPct val="0"/>
              </a:spcAft>
            </a:pPr>
            <a:r>
              <a:rPr lang="zh-CN" altLang="en-US" sz="2000" kern="0" dirty="0" smtClean="0">
                <a:solidFill>
                  <a:srgbClr val="000000"/>
                </a:solidFill>
                <a:latin typeface="微软雅黑" panose="020B0503020204020204" pitchFamily="34" charset="-122"/>
                <a:ea typeface="微软雅黑" panose="020B0503020204020204" pitchFamily="34" charset="-122"/>
              </a:rPr>
              <a:t>优品</a:t>
            </a:r>
            <a:r>
              <a:rPr lang="en-US" altLang="zh-CN" sz="2000" kern="0" dirty="0" smtClean="0">
                <a:solidFill>
                  <a:srgbClr val="000000"/>
                </a:solidFill>
                <a:latin typeface="微软雅黑" panose="020B0503020204020204" pitchFamily="34" charset="-122"/>
                <a:ea typeface="微软雅黑" panose="020B0503020204020204" pitchFamily="34" charset="-122"/>
              </a:rPr>
              <a:t>PPT</a:t>
            </a:r>
            <a:endParaRPr lang="en-US" altLang="zh-CN" sz="2000" kern="0" dirty="0">
              <a:solidFill>
                <a:srgbClr val="000000"/>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750"/>
                                        <p:tgtEl>
                                          <p:spTgt spid="8"/>
                                        </p:tgtEl>
                                      </p:cBhvr>
                                    </p:animEffect>
                                  </p:childTnLst>
                                </p:cTn>
                              </p:par>
                            </p:childTnLst>
                          </p:cTn>
                        </p:par>
                        <p:par>
                          <p:cTn id="8" fill="hold" nodeType="afterGroup">
                            <p:stCondLst>
                              <p:cond delay="750"/>
                            </p:stCondLst>
                            <p:childTnLst>
                              <p:par>
                                <p:cTn id="9" presetID="16" presetClass="entr" presetSubtype="2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inVertical)">
                                      <p:cBhvr>
                                        <p:cTn id="11" dur="750"/>
                                        <p:tgtEl>
                                          <p:spTgt spid="2"/>
                                        </p:tgtEl>
                                      </p:cBhvr>
                                    </p:animEffect>
                                  </p:childTnLst>
                                </p:cTn>
                              </p:par>
                            </p:childTnLst>
                          </p:cTn>
                        </p:par>
                        <p:par>
                          <p:cTn id="12" fill="hold" nodeType="afterGroup">
                            <p:stCondLst>
                              <p:cond delay="1500"/>
                            </p:stCondLst>
                            <p:childTnLst>
                              <p:par>
                                <p:cTn id="13" presetID="16" presetClass="entr" presetSubtype="21"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animBg="1"/>
      <p:bldP spid="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84457" y="269315"/>
            <a:ext cx="3262432" cy="461665"/>
          </a:xfrm>
          <a:prstGeom prst="rect">
            <a:avLst/>
          </a:prstGeom>
        </p:spPr>
        <p:txBody>
          <a:bodyPr wrap="none">
            <a:spAutoFit/>
          </a:bodyPr>
          <a:lstStyle/>
          <a:p>
            <a:r>
              <a:rPr lang="zh-CN" altLang="en-US" sz="2400">
                <a:solidFill>
                  <a:srgbClr val="C00000"/>
                </a:solidFill>
                <a:latin typeface="+mj-ea"/>
                <a:cs typeface="+mn-ea"/>
                <a:sym typeface="+mn-lt"/>
              </a:rPr>
              <a:t>我们身边的法律有哪些</a:t>
            </a:r>
          </a:p>
        </p:txBody>
      </p:sp>
      <p:sp>
        <p:nvSpPr>
          <p:cNvPr id="3" name="文本框 2"/>
          <p:cNvSpPr txBox="1"/>
          <p:nvPr/>
        </p:nvSpPr>
        <p:spPr>
          <a:xfrm>
            <a:off x="880133" y="2840499"/>
            <a:ext cx="4107391" cy="1884940"/>
          </a:xfrm>
          <a:prstGeom prst="rect">
            <a:avLst/>
          </a:prstGeom>
          <a:noFill/>
        </p:spPr>
        <p:txBody>
          <a:bodyPr wrap="square" rtlCol="0">
            <a:spAutoFit/>
          </a:bodyPr>
          <a:lstStyle/>
          <a:p>
            <a:pPr>
              <a:lnSpc>
                <a:spcPct val="150000"/>
              </a:lnSpc>
            </a:pPr>
            <a:r>
              <a:rPr lang="zh-CN" altLang="en-US" sz="2000" dirty="0">
                <a:solidFill>
                  <a:schemeClr val="tx1">
                    <a:lumMod val="75000"/>
                    <a:lumOff val="25000"/>
                  </a:schemeClr>
                </a:solidFill>
                <a:cs typeface="+mn-ea"/>
                <a:sym typeface="+mn-lt"/>
              </a:rPr>
              <a:t>黄朗到华山去游玩，在一个亭子休息的时候，他掏出一把小刀，在亭子的柱子上刻上“黄朗到此一游”的字样。</a:t>
            </a:r>
          </a:p>
        </p:txBody>
      </p:sp>
      <p:sp>
        <p:nvSpPr>
          <p:cNvPr id="4" name="Google Shape;1157;p38"/>
          <p:cNvSpPr txBox="1"/>
          <p:nvPr/>
        </p:nvSpPr>
        <p:spPr>
          <a:xfrm>
            <a:off x="6096000" y="1949963"/>
            <a:ext cx="4902558" cy="1479037"/>
          </a:xfrm>
          <a:prstGeom prst="rect">
            <a:avLst/>
          </a:prstGeom>
          <a:noFill/>
          <a:ln>
            <a:noFill/>
          </a:ln>
        </p:spPr>
        <p:txBody>
          <a:bodyPr spcFirstLastPara="1" wrap="square" lIns="121900" tIns="121900" rIns="121900" bIns="121900" anchor="ctr" anchorCtr="0">
            <a:noAutofit/>
          </a:bodyPr>
          <a:lstStyle/>
          <a:p>
            <a:pPr eaLnBrk="1" hangingPunct="1">
              <a:lnSpc>
                <a:spcPct val="150000"/>
              </a:lnSpc>
            </a:pPr>
            <a:r>
              <a:rPr lang="zh-CN" altLang="en-US" sz="2400">
                <a:solidFill>
                  <a:srgbClr val="C00000"/>
                </a:solidFill>
                <a:cs typeface="+mn-ea"/>
                <a:sym typeface="+mn-lt"/>
              </a:rPr>
              <a:t>大家觉得他的这种行为对吗？你们有做过类似的事情吗？</a:t>
            </a:r>
          </a:p>
        </p:txBody>
      </p:sp>
      <p:sp>
        <p:nvSpPr>
          <p:cNvPr id="7" name="Google Shape;1157;p38"/>
          <p:cNvSpPr txBox="1"/>
          <p:nvPr/>
        </p:nvSpPr>
        <p:spPr>
          <a:xfrm>
            <a:off x="880133" y="1859433"/>
            <a:ext cx="2531017" cy="583603"/>
          </a:xfrm>
          <a:prstGeom prst="rect">
            <a:avLst/>
          </a:prstGeom>
          <a:noFill/>
          <a:ln>
            <a:noFill/>
          </a:ln>
        </p:spPr>
        <p:txBody>
          <a:bodyPr spcFirstLastPara="1" wrap="square" lIns="121900" tIns="121900" rIns="121900" bIns="121900" anchor="ctr" anchorCtr="0">
            <a:noAutofit/>
          </a:bodyPr>
          <a:lstStyle/>
          <a:p>
            <a:pPr algn="dist" eaLnBrk="1" hangingPunct="1"/>
            <a:r>
              <a:rPr lang="zh-CN" altLang="en-US" sz="4000">
                <a:solidFill>
                  <a:srgbClr val="C00000"/>
                </a:solidFill>
                <a:cs typeface="+mn-ea"/>
                <a:sym typeface="+mn-lt"/>
              </a:rPr>
              <a:t>故事分析 </a:t>
            </a:r>
          </a:p>
        </p:txBody>
      </p:sp>
      <p:pic>
        <p:nvPicPr>
          <p:cNvPr id="9" name="图片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187225" y="2574700"/>
            <a:ext cx="4811333" cy="481133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84457" y="269315"/>
            <a:ext cx="3262432" cy="461665"/>
          </a:xfrm>
          <a:prstGeom prst="rect">
            <a:avLst/>
          </a:prstGeom>
        </p:spPr>
        <p:txBody>
          <a:bodyPr wrap="none">
            <a:spAutoFit/>
          </a:bodyPr>
          <a:lstStyle/>
          <a:p>
            <a:r>
              <a:rPr lang="zh-CN" altLang="en-US" sz="2400">
                <a:solidFill>
                  <a:srgbClr val="C00000"/>
                </a:solidFill>
                <a:latin typeface="+mj-ea"/>
                <a:cs typeface="+mn-ea"/>
                <a:sym typeface="+mn-lt"/>
              </a:rPr>
              <a:t>我们身边的法律有哪些</a:t>
            </a:r>
          </a:p>
        </p:txBody>
      </p:sp>
      <p:sp>
        <p:nvSpPr>
          <p:cNvPr id="5" name="Google Shape;1157;p38"/>
          <p:cNvSpPr txBox="1"/>
          <p:nvPr/>
        </p:nvSpPr>
        <p:spPr>
          <a:xfrm>
            <a:off x="4830491" y="1184355"/>
            <a:ext cx="2531017" cy="583603"/>
          </a:xfrm>
          <a:prstGeom prst="rect">
            <a:avLst/>
          </a:prstGeom>
          <a:noFill/>
          <a:ln>
            <a:noFill/>
          </a:ln>
        </p:spPr>
        <p:txBody>
          <a:bodyPr spcFirstLastPara="1" wrap="square" lIns="121900" tIns="121900" rIns="121900" bIns="121900" anchor="ctr" anchorCtr="0">
            <a:noAutofit/>
          </a:bodyPr>
          <a:lstStyle/>
          <a:p>
            <a:pPr algn="dist" eaLnBrk="1" hangingPunct="1"/>
            <a:r>
              <a:rPr lang="zh-CN" altLang="en-US" sz="4000">
                <a:solidFill>
                  <a:srgbClr val="C00000"/>
                </a:solidFill>
                <a:cs typeface="+mn-ea"/>
                <a:sym typeface="+mn-lt"/>
              </a:rPr>
              <a:t>故事分析 </a:t>
            </a:r>
          </a:p>
        </p:txBody>
      </p:sp>
      <p:sp>
        <p:nvSpPr>
          <p:cNvPr id="6" name="文本框 5"/>
          <p:cNvSpPr txBox="1"/>
          <p:nvPr/>
        </p:nvSpPr>
        <p:spPr>
          <a:xfrm>
            <a:off x="684947" y="2103298"/>
            <a:ext cx="10822106" cy="2265107"/>
          </a:xfrm>
          <a:prstGeom prst="rect">
            <a:avLst/>
          </a:prstGeom>
          <a:noFill/>
        </p:spPr>
        <p:txBody>
          <a:bodyPr wrap="square" rtlCol="0">
            <a:spAutoFit/>
          </a:bodyPr>
          <a:lstStyle/>
          <a:p>
            <a:pPr>
              <a:lnSpc>
                <a:spcPct val="150000"/>
              </a:lnSpc>
            </a:pPr>
            <a:r>
              <a:rPr lang="zh-CN" altLang="en-US" sz="1600" dirty="0">
                <a:solidFill>
                  <a:schemeClr val="tx1">
                    <a:lumMod val="75000"/>
                    <a:lumOff val="25000"/>
                  </a:schemeClr>
                </a:solidFill>
                <a:cs typeface="+mn-ea"/>
                <a:sym typeface="+mn-lt"/>
              </a:rPr>
              <a:t>一个星期天，晶晶和婷婷骑自行车去公园玩。一路上，她们俩有说有笑，十分开心。当她们骑到一个车辆较少的地方，婷婷提议说：“咱们俩来场比赛吧，看谁骑得快！”晶晶不假思索地答应了。晶晶当时正低头骑车横穿马路，一辆摩托车飞快地向晶晶身边冲来</a:t>
            </a:r>
            <a:r>
              <a:rPr lang="en-US" altLang="zh-CN" sz="1600" dirty="0">
                <a:solidFill>
                  <a:schemeClr val="tx1">
                    <a:lumMod val="75000"/>
                    <a:lumOff val="25000"/>
                  </a:schemeClr>
                </a:solidFill>
                <a:cs typeface="+mn-ea"/>
                <a:sym typeface="+mn-lt"/>
              </a:rPr>
              <a:t>……</a:t>
            </a:r>
            <a:r>
              <a:rPr lang="zh-CN" altLang="en-US" sz="1600" dirty="0">
                <a:solidFill>
                  <a:schemeClr val="tx1">
                    <a:lumMod val="75000"/>
                    <a:lumOff val="25000"/>
                  </a:schemeClr>
                </a:solidFill>
                <a:cs typeface="+mn-ea"/>
                <a:sym typeface="+mn-lt"/>
              </a:rPr>
              <a:t>晶晶醒来的时候，已经躺在了医院了。当婷婷在医院里看到晶晶打着石膏的腿和她拄着拐杖时痛苦的脸，她心里非常难过。晶晶现在受尽了痛苦不说，还要耽误一年的学习时间。“要是我当初不提议比赛，要是我们当初遵守交通规则，就不会发生这样的惨剧了！”想到这里，婷婷后悔地流出了眼泪。可是这世界上没有后悔药吃，自己酿下的苦果，还得自己吞下去。 </a:t>
            </a:r>
          </a:p>
        </p:txBody>
      </p:sp>
      <p:sp>
        <p:nvSpPr>
          <p:cNvPr id="7" name="文本框 6"/>
          <p:cNvSpPr txBox="1"/>
          <p:nvPr/>
        </p:nvSpPr>
        <p:spPr>
          <a:xfrm>
            <a:off x="598420" y="4455483"/>
            <a:ext cx="10844632" cy="961610"/>
          </a:xfrm>
          <a:prstGeom prst="rect">
            <a:avLst/>
          </a:prstGeom>
          <a:noFill/>
        </p:spPr>
        <p:txBody>
          <a:bodyPr wrap="square" rtlCol="0">
            <a:spAutoFit/>
          </a:bodyPr>
          <a:lstStyle/>
          <a:p>
            <a:pPr>
              <a:lnSpc>
                <a:spcPct val="150000"/>
              </a:lnSpc>
            </a:pPr>
            <a:r>
              <a:rPr lang="zh-CN" altLang="en-US" sz="2000">
                <a:solidFill>
                  <a:srgbClr val="C00000"/>
                </a:solidFill>
                <a:cs typeface="+mn-ea"/>
                <a:sym typeface="+mn-lt"/>
              </a:rPr>
              <a:t>我们身边有类似的情况吗？当我们在马路上嬉戏打闹的时候，是否想到过后果？听完这个故事后，有什么感想呢？</a:t>
            </a:r>
          </a:p>
        </p:txBody>
      </p:sp>
      <p:pic>
        <p:nvPicPr>
          <p:cNvPr id="9" name="图片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341217" y="4368405"/>
            <a:ext cx="2927797" cy="292779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84457" y="269315"/>
            <a:ext cx="3262432" cy="461665"/>
          </a:xfrm>
          <a:prstGeom prst="rect">
            <a:avLst/>
          </a:prstGeom>
        </p:spPr>
        <p:txBody>
          <a:bodyPr wrap="none">
            <a:spAutoFit/>
          </a:bodyPr>
          <a:lstStyle/>
          <a:p>
            <a:r>
              <a:rPr lang="zh-CN" altLang="en-US" sz="2400">
                <a:solidFill>
                  <a:srgbClr val="C00000"/>
                </a:solidFill>
                <a:latin typeface="+mj-ea"/>
                <a:cs typeface="+mn-ea"/>
                <a:sym typeface="+mn-lt"/>
              </a:rPr>
              <a:t>我们身边的法律有哪些</a:t>
            </a:r>
          </a:p>
        </p:txBody>
      </p:sp>
      <p:sp>
        <p:nvSpPr>
          <p:cNvPr id="5" name="Google Shape;1157;p38"/>
          <p:cNvSpPr txBox="1"/>
          <p:nvPr/>
        </p:nvSpPr>
        <p:spPr>
          <a:xfrm>
            <a:off x="1031294" y="1363936"/>
            <a:ext cx="2531017" cy="583603"/>
          </a:xfrm>
          <a:prstGeom prst="rect">
            <a:avLst/>
          </a:prstGeom>
          <a:noFill/>
          <a:ln>
            <a:noFill/>
          </a:ln>
        </p:spPr>
        <p:txBody>
          <a:bodyPr spcFirstLastPara="1" wrap="square" lIns="121900" tIns="121900" rIns="121900" bIns="121900" anchor="ctr" anchorCtr="0">
            <a:noAutofit/>
          </a:bodyPr>
          <a:lstStyle/>
          <a:p>
            <a:pPr algn="dist" eaLnBrk="1" hangingPunct="1"/>
            <a:r>
              <a:rPr lang="zh-CN" altLang="en-US" sz="4000">
                <a:solidFill>
                  <a:srgbClr val="C00000"/>
                </a:solidFill>
                <a:cs typeface="+mn-ea"/>
                <a:sym typeface="+mn-lt"/>
              </a:rPr>
              <a:t>故事分析 </a:t>
            </a:r>
          </a:p>
        </p:txBody>
      </p:sp>
      <p:sp>
        <p:nvSpPr>
          <p:cNvPr id="6" name="文本框 5"/>
          <p:cNvSpPr txBox="1"/>
          <p:nvPr/>
        </p:nvSpPr>
        <p:spPr>
          <a:xfrm>
            <a:off x="535109" y="2122585"/>
            <a:ext cx="7223560" cy="3514295"/>
          </a:xfrm>
          <a:prstGeom prst="rect">
            <a:avLst/>
          </a:prstGeom>
          <a:noFill/>
        </p:spPr>
        <p:txBody>
          <a:bodyPr wrap="square" rtlCol="0">
            <a:spAutoFit/>
          </a:bodyPr>
          <a:lstStyle/>
          <a:p>
            <a:pPr>
              <a:lnSpc>
                <a:spcPct val="150000"/>
              </a:lnSpc>
            </a:pPr>
            <a:r>
              <a:rPr lang="zh-CN" altLang="en-US" sz="1500" dirty="0">
                <a:solidFill>
                  <a:schemeClr val="tx1">
                    <a:lumMod val="75000"/>
                    <a:lumOff val="25000"/>
                  </a:schemeClr>
                </a:solidFill>
                <a:cs typeface="+mn-ea"/>
                <a:sym typeface="+mn-lt"/>
              </a:rPr>
              <a:t>    肖劲的爸爸开了一个小饭馆，因为忙不过来，学校一放暑假，肖劲就到饭馆给爸爸帮忙。有一天，天快要黑的时候，一位顾客急匆匆地走进饭馆，要了一碗牛肉拉面，吃完就走了，好像有什么急事要做。肖劲的爸爸在清理饭桌的时候，发现椅子上放着一个黑色皮包，打开一看，里面有</a:t>
            </a:r>
            <a:r>
              <a:rPr lang="en-US" altLang="zh-CN" sz="1500" dirty="0">
                <a:solidFill>
                  <a:schemeClr val="tx1">
                    <a:lumMod val="75000"/>
                    <a:lumOff val="25000"/>
                  </a:schemeClr>
                </a:solidFill>
                <a:cs typeface="+mn-ea"/>
                <a:sym typeface="+mn-lt"/>
              </a:rPr>
              <a:t>2000</a:t>
            </a:r>
            <a:r>
              <a:rPr lang="zh-CN" altLang="en-US" sz="1500" dirty="0">
                <a:solidFill>
                  <a:schemeClr val="tx1">
                    <a:lumMod val="75000"/>
                    <a:lumOff val="25000"/>
                  </a:schemeClr>
                </a:solidFill>
                <a:cs typeface="+mn-ea"/>
                <a:sym typeface="+mn-lt"/>
              </a:rPr>
              <a:t>多元钱的现金，印章和一些合同文本。肖劲说：“肯定是刚才那个人走得太急，把皮包忘在这里了。爸爸却说</a:t>
            </a:r>
            <a:r>
              <a:rPr lang="en-US" altLang="zh-CN" sz="1500" dirty="0">
                <a:solidFill>
                  <a:schemeClr val="tx1">
                    <a:lumMod val="75000"/>
                    <a:lumOff val="25000"/>
                  </a:schemeClr>
                </a:solidFill>
                <a:cs typeface="+mn-ea"/>
                <a:sym typeface="+mn-lt"/>
              </a:rPr>
              <a:t>:“</a:t>
            </a:r>
            <a:r>
              <a:rPr lang="zh-CN" altLang="en-US" sz="1500" dirty="0">
                <a:solidFill>
                  <a:schemeClr val="tx1">
                    <a:lumMod val="75000"/>
                    <a:lumOff val="25000"/>
                  </a:schemeClr>
                </a:solidFill>
                <a:cs typeface="+mn-ea"/>
                <a:sym typeface="+mn-lt"/>
              </a:rPr>
              <a:t>别出声，你赶紧把皮包藏起来，等人家来问的时候，你就说什么也没看见。”</a:t>
            </a:r>
          </a:p>
          <a:p>
            <a:pPr>
              <a:lnSpc>
                <a:spcPct val="150000"/>
              </a:lnSpc>
            </a:pPr>
            <a:r>
              <a:rPr lang="zh-CN" altLang="en-US" sz="1500" dirty="0">
                <a:solidFill>
                  <a:schemeClr val="tx1">
                    <a:lumMod val="75000"/>
                    <a:lumOff val="25000"/>
                  </a:schemeClr>
                </a:solidFill>
                <a:cs typeface="+mn-ea"/>
                <a:sym typeface="+mn-lt"/>
              </a:rPr>
              <a:t>    “不行啊，爸爸，我们老师说过，拾到别人的东西要主动归还失主，据为己有是违法的，况且人家丢了这么重要的东西肯定很着急。”肖劲对爸爸说。“呵呵，我们家肖劲长大了，比爸爸有出息，等一会人家来了，你就给他吧！”肖劲的爸爸有点不好意思地说。</a:t>
            </a:r>
          </a:p>
        </p:txBody>
      </p:sp>
      <p:sp>
        <p:nvSpPr>
          <p:cNvPr id="7" name="文本框 6"/>
          <p:cNvSpPr txBox="1"/>
          <p:nvPr/>
        </p:nvSpPr>
        <p:spPr>
          <a:xfrm>
            <a:off x="8133158" y="2122585"/>
            <a:ext cx="3085993" cy="1689437"/>
          </a:xfrm>
          <a:prstGeom prst="rect">
            <a:avLst/>
          </a:prstGeom>
          <a:noFill/>
        </p:spPr>
        <p:txBody>
          <a:bodyPr wrap="square" rtlCol="0">
            <a:spAutoFit/>
          </a:bodyPr>
          <a:lstStyle/>
          <a:p>
            <a:pPr>
              <a:lnSpc>
                <a:spcPct val="150000"/>
              </a:lnSpc>
            </a:pPr>
            <a:r>
              <a:rPr lang="zh-CN" altLang="en-US" sz="2400">
                <a:solidFill>
                  <a:srgbClr val="C00000"/>
                </a:solidFill>
                <a:cs typeface="+mn-ea"/>
                <a:sym typeface="+mn-lt"/>
              </a:rPr>
              <a:t>大家来说说，肖劲做得对吗？你们碰到过类似的情况吗？</a:t>
            </a:r>
          </a:p>
        </p:txBody>
      </p:sp>
      <p:pic>
        <p:nvPicPr>
          <p:cNvPr id="9" name="图片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794303" y="3705258"/>
            <a:ext cx="3294408" cy="329440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84457" y="269315"/>
            <a:ext cx="3262432" cy="461665"/>
          </a:xfrm>
          <a:prstGeom prst="rect">
            <a:avLst/>
          </a:prstGeom>
        </p:spPr>
        <p:txBody>
          <a:bodyPr wrap="none">
            <a:spAutoFit/>
          </a:bodyPr>
          <a:lstStyle/>
          <a:p>
            <a:r>
              <a:rPr lang="zh-CN" altLang="en-US" sz="2400">
                <a:solidFill>
                  <a:srgbClr val="C00000"/>
                </a:solidFill>
                <a:latin typeface="+mj-ea"/>
                <a:cs typeface="+mn-ea"/>
                <a:sym typeface="+mn-lt"/>
              </a:rPr>
              <a:t>我们身边的法律有哪些</a:t>
            </a:r>
          </a:p>
        </p:txBody>
      </p:sp>
      <p:sp>
        <p:nvSpPr>
          <p:cNvPr id="5" name="Google Shape;1157;p38"/>
          <p:cNvSpPr txBox="1"/>
          <p:nvPr/>
        </p:nvSpPr>
        <p:spPr>
          <a:xfrm>
            <a:off x="749117" y="1647271"/>
            <a:ext cx="2531017" cy="583603"/>
          </a:xfrm>
          <a:prstGeom prst="rect">
            <a:avLst/>
          </a:prstGeom>
          <a:noFill/>
          <a:ln>
            <a:noFill/>
          </a:ln>
        </p:spPr>
        <p:txBody>
          <a:bodyPr spcFirstLastPara="1" wrap="square" lIns="121900" tIns="121900" rIns="121900" bIns="121900" anchor="ctr" anchorCtr="0">
            <a:noAutofit/>
          </a:bodyPr>
          <a:lstStyle/>
          <a:p>
            <a:pPr algn="dist" eaLnBrk="1" hangingPunct="1"/>
            <a:r>
              <a:rPr lang="zh-CN" altLang="en-US" sz="4000">
                <a:solidFill>
                  <a:srgbClr val="C00000"/>
                </a:solidFill>
                <a:cs typeface="+mn-ea"/>
                <a:sym typeface="+mn-lt"/>
              </a:rPr>
              <a:t>故事分析 </a:t>
            </a:r>
          </a:p>
        </p:txBody>
      </p:sp>
      <p:sp>
        <p:nvSpPr>
          <p:cNvPr id="6" name="文本框 5"/>
          <p:cNvSpPr txBox="1"/>
          <p:nvPr/>
        </p:nvSpPr>
        <p:spPr>
          <a:xfrm>
            <a:off x="749117" y="2420831"/>
            <a:ext cx="7073886" cy="3609321"/>
          </a:xfrm>
          <a:prstGeom prst="rect">
            <a:avLst/>
          </a:prstGeom>
          <a:noFill/>
        </p:spPr>
        <p:txBody>
          <a:bodyPr wrap="square" rtlCol="0">
            <a:spAutoFit/>
          </a:bodyPr>
          <a:lstStyle/>
          <a:p>
            <a:pPr>
              <a:lnSpc>
                <a:spcPct val="150000"/>
              </a:lnSpc>
            </a:pPr>
            <a:r>
              <a:rPr lang="zh-CN" altLang="en-US" sz="1400">
                <a:solidFill>
                  <a:schemeClr val="tx1">
                    <a:lumMod val="75000"/>
                    <a:lumOff val="25000"/>
                  </a:schemeClr>
                </a:solidFill>
                <a:cs typeface="+mn-ea"/>
                <a:sym typeface="+mn-lt"/>
              </a:rPr>
              <a:t>陈毅元帅，解放后担任国务院副总理兼外交部长，工作非常繁忙。</a:t>
            </a:r>
            <a:r>
              <a:rPr lang="en-US" altLang="zh-CN" sz="1400">
                <a:solidFill>
                  <a:schemeClr val="tx1">
                    <a:lumMod val="75000"/>
                    <a:lumOff val="25000"/>
                  </a:schemeClr>
                </a:solidFill>
                <a:cs typeface="+mn-ea"/>
                <a:sym typeface="+mn-lt"/>
              </a:rPr>
              <a:t>1962</a:t>
            </a:r>
            <a:r>
              <a:rPr lang="zh-CN" altLang="en-US" sz="1400">
                <a:solidFill>
                  <a:schemeClr val="tx1">
                    <a:lumMod val="75000"/>
                    <a:lumOff val="25000"/>
                  </a:schemeClr>
                </a:solidFill>
                <a:cs typeface="+mn-ea"/>
                <a:sym typeface="+mn-lt"/>
              </a:rPr>
              <a:t>年，他出国访问回来，路过家乡，抽空去探望身患重病的母亲。陈毅的母亲当时瘫痪在床，大小便不能自理。看到陈毅回来，母亲非常高兴，刚要和儿子打招呼，忽然想起换下来的尿裤还在床边，就赶紧让身边的人把它藏在床底下。陈毅看到久别的母亲，心里非常激动，上前握住母亲的手，亲切地问这问那。过了一会，他问母亲：“娘，我进来的时候，你们把什么东西藏在床底下了？”母亲看瞒不过去了，就只好说出实情。陈毅听了忙说：“娘，您久病卧床，我不能再您身边伺候，心里非常难过，这裤子应当由我来洗啊，何必藏呢！”母亲听了很为难，旁边的人连忙吧尿裤拿出来，抢着去洗。陈毅急忙拦住并动情地说：“娘，在我小时候，您不知道为我洗过多时次尿裤，今天我就是洗</a:t>
            </a:r>
            <a:r>
              <a:rPr lang="en-US" altLang="zh-CN" sz="1400">
                <a:solidFill>
                  <a:schemeClr val="tx1">
                    <a:lumMod val="75000"/>
                    <a:lumOff val="25000"/>
                  </a:schemeClr>
                </a:solidFill>
                <a:cs typeface="+mn-ea"/>
                <a:sym typeface="+mn-lt"/>
              </a:rPr>
              <a:t>10</a:t>
            </a:r>
            <a:r>
              <a:rPr lang="zh-CN" altLang="en-US" sz="1400">
                <a:solidFill>
                  <a:schemeClr val="tx1">
                    <a:lumMod val="75000"/>
                    <a:lumOff val="25000"/>
                  </a:schemeClr>
                </a:solidFill>
                <a:cs typeface="+mn-ea"/>
                <a:sym typeface="+mn-lt"/>
              </a:rPr>
              <a:t>条，也报答不了您的养育之恩啊！”说完，陈毅吧尿裤和其他脏衣服都拿出去洗得干干净净。母亲欣慰地笑了。</a:t>
            </a:r>
          </a:p>
        </p:txBody>
      </p:sp>
      <p:sp>
        <p:nvSpPr>
          <p:cNvPr id="7" name="文本框 6"/>
          <p:cNvSpPr txBox="1"/>
          <p:nvPr/>
        </p:nvSpPr>
        <p:spPr>
          <a:xfrm>
            <a:off x="8197027" y="2153204"/>
            <a:ext cx="3085993" cy="1689437"/>
          </a:xfrm>
          <a:prstGeom prst="rect">
            <a:avLst/>
          </a:prstGeom>
          <a:noFill/>
        </p:spPr>
        <p:txBody>
          <a:bodyPr wrap="square" rtlCol="0">
            <a:spAutoFit/>
          </a:bodyPr>
          <a:lstStyle/>
          <a:p>
            <a:pPr>
              <a:lnSpc>
                <a:spcPct val="150000"/>
              </a:lnSpc>
            </a:pPr>
            <a:r>
              <a:rPr lang="zh-CN" altLang="en-US" sz="2400">
                <a:solidFill>
                  <a:srgbClr val="C00000"/>
                </a:solidFill>
                <a:cs typeface="+mn-ea"/>
                <a:sym typeface="+mn-lt"/>
              </a:rPr>
              <a:t>大家来说说，肖劲做得对吗？你们碰到过类似的情况吗？</a:t>
            </a:r>
          </a:p>
        </p:txBody>
      </p:sp>
      <p:pic>
        <p:nvPicPr>
          <p:cNvPr id="9" name="图片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016402" y="3429000"/>
            <a:ext cx="3447245" cy="315997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84457" y="269315"/>
            <a:ext cx="3262432" cy="461665"/>
          </a:xfrm>
          <a:prstGeom prst="rect">
            <a:avLst/>
          </a:prstGeom>
        </p:spPr>
        <p:txBody>
          <a:bodyPr wrap="none">
            <a:spAutoFit/>
          </a:bodyPr>
          <a:lstStyle/>
          <a:p>
            <a:r>
              <a:rPr lang="zh-CN" altLang="en-US" sz="2400">
                <a:solidFill>
                  <a:srgbClr val="C00000"/>
                </a:solidFill>
                <a:latin typeface="+mj-ea"/>
                <a:cs typeface="+mn-ea"/>
                <a:sym typeface="+mn-lt"/>
              </a:rPr>
              <a:t>我们身边的法律有哪些</a:t>
            </a:r>
          </a:p>
        </p:txBody>
      </p:sp>
      <p:sp>
        <p:nvSpPr>
          <p:cNvPr id="3" name="文本框 2"/>
          <p:cNvSpPr txBox="1"/>
          <p:nvPr/>
        </p:nvSpPr>
        <p:spPr>
          <a:xfrm>
            <a:off x="852121" y="2367305"/>
            <a:ext cx="5243879" cy="935321"/>
          </a:xfrm>
          <a:prstGeom prst="rect">
            <a:avLst/>
          </a:prstGeom>
          <a:noFill/>
        </p:spPr>
        <p:txBody>
          <a:bodyPr wrap="square" rtlCol="0">
            <a:spAutoFit/>
          </a:bodyPr>
          <a:lstStyle/>
          <a:p>
            <a:pPr algn="ctr">
              <a:lnSpc>
                <a:spcPct val="150000"/>
              </a:lnSpc>
            </a:pPr>
            <a:r>
              <a:rPr lang="zh-CN" altLang="en-US" sz="4400">
                <a:solidFill>
                  <a:srgbClr val="CF0707"/>
                </a:solidFill>
                <a:latin typeface="+mj-ea"/>
                <a:ea typeface="+mj-ea"/>
                <a:cs typeface="+mn-ea"/>
                <a:sym typeface="+mn-lt"/>
              </a:rPr>
              <a:t>每个人应该知法守法</a:t>
            </a:r>
          </a:p>
        </p:txBody>
      </p:sp>
      <p:sp>
        <p:nvSpPr>
          <p:cNvPr id="4" name="文本框 3"/>
          <p:cNvSpPr txBox="1"/>
          <p:nvPr/>
        </p:nvSpPr>
        <p:spPr>
          <a:xfrm>
            <a:off x="753522" y="3754095"/>
            <a:ext cx="8787577" cy="1078500"/>
          </a:xfrm>
          <a:prstGeom prst="rect">
            <a:avLst/>
          </a:prstGeom>
          <a:noFill/>
        </p:spPr>
        <p:txBody>
          <a:bodyPr wrap="square" rtlCol="0">
            <a:spAutoFit/>
          </a:bodyPr>
          <a:lstStyle/>
          <a:p>
            <a:pPr>
              <a:lnSpc>
                <a:spcPct val="150000"/>
              </a:lnSpc>
            </a:pPr>
            <a:r>
              <a:rPr lang="zh-CN" altLang="en-US">
                <a:solidFill>
                  <a:schemeClr val="tx1">
                    <a:lumMod val="75000"/>
                    <a:lumOff val="25000"/>
                  </a:schemeClr>
                </a:solidFill>
                <a:cs typeface="+mn-ea"/>
                <a:sym typeface="+mn-lt"/>
              </a:rPr>
              <a:t>今天我们通过听故事，互相讨论，学习了很多我们身边的法律知识。我们要学法懂法，依法行动；合法权益，应当力争！</a:t>
            </a:r>
            <a:r>
              <a:rPr lang="zh-CN" altLang="en-US" sz="2800" b="1" u="sng">
                <a:solidFill>
                  <a:srgbClr val="CF0707"/>
                </a:solidFill>
                <a:cs typeface="+mn-ea"/>
                <a:sym typeface="+mn-lt"/>
              </a:rPr>
              <a:t>做一个遵纪守法的小公民！ </a:t>
            </a:r>
            <a:endParaRPr lang="zh-CN" altLang="en-US" b="1" u="sng">
              <a:solidFill>
                <a:srgbClr val="CF0707"/>
              </a:solidFill>
              <a:cs typeface="+mn-ea"/>
              <a:sym typeface="+mn-lt"/>
            </a:endParaRPr>
          </a:p>
        </p:txBody>
      </p:sp>
      <p:pic>
        <p:nvPicPr>
          <p:cNvPr id="6" name="图片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098874" y="2367305"/>
            <a:ext cx="3093126" cy="463969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流程图: 手动输入 4"/>
          <p:cNvSpPr/>
          <p:nvPr/>
        </p:nvSpPr>
        <p:spPr>
          <a:xfrm rot="16200000" flipV="1">
            <a:off x="1977243" y="-290946"/>
            <a:ext cx="3764482" cy="7410203"/>
          </a:xfrm>
          <a:prstGeom prst="flowChartManualInpu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流程图: 手动输入 3"/>
          <p:cNvSpPr/>
          <p:nvPr/>
        </p:nvSpPr>
        <p:spPr>
          <a:xfrm rot="16200000" flipV="1">
            <a:off x="1822861" y="-290945"/>
            <a:ext cx="3764482" cy="7410203"/>
          </a:xfrm>
          <a:prstGeom prst="flowChartManualInput">
            <a:avLst/>
          </a:prstGeom>
          <a:solidFill>
            <a:srgbClr val="BC1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平行四边形 5"/>
          <p:cNvSpPr/>
          <p:nvPr/>
        </p:nvSpPr>
        <p:spPr>
          <a:xfrm>
            <a:off x="7281226" y="1531916"/>
            <a:ext cx="2838200" cy="1140033"/>
          </a:xfrm>
          <a:prstGeom prst="parallelogram">
            <a:avLst>
              <a:gd name="adj" fmla="val 39718"/>
            </a:avLst>
          </a:prstGeom>
          <a:solidFill>
            <a:srgbClr val="BC1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smtClean="0"/>
              <a:t>诚信</a:t>
            </a:r>
            <a:endParaRPr lang="zh-CN" altLang="en-US" sz="3200"/>
          </a:p>
        </p:txBody>
      </p:sp>
      <p:sp>
        <p:nvSpPr>
          <p:cNvPr id="9" name="平行四边形 8"/>
          <p:cNvSpPr/>
          <p:nvPr/>
        </p:nvSpPr>
        <p:spPr>
          <a:xfrm>
            <a:off x="6794338" y="2844140"/>
            <a:ext cx="2838200" cy="1140033"/>
          </a:xfrm>
          <a:prstGeom prst="parallelogram">
            <a:avLst>
              <a:gd name="adj" fmla="val 39718"/>
            </a:avLst>
          </a:prstGeom>
          <a:solidFill>
            <a:srgbClr val="BC1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a:t>敬业</a:t>
            </a:r>
          </a:p>
        </p:txBody>
      </p:sp>
      <p:sp>
        <p:nvSpPr>
          <p:cNvPr id="10" name="平行四边形 9"/>
          <p:cNvSpPr/>
          <p:nvPr/>
        </p:nvSpPr>
        <p:spPr>
          <a:xfrm>
            <a:off x="6295574" y="4156364"/>
            <a:ext cx="2838200" cy="1140033"/>
          </a:xfrm>
          <a:prstGeom prst="parallelogram">
            <a:avLst>
              <a:gd name="adj" fmla="val 39718"/>
            </a:avLst>
          </a:prstGeom>
          <a:solidFill>
            <a:srgbClr val="BC1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smtClean="0"/>
              <a:t>专注</a:t>
            </a:r>
            <a:endParaRPr lang="zh-CN" altLang="en-US" sz="3200"/>
          </a:p>
        </p:txBody>
      </p:sp>
      <p:sp>
        <p:nvSpPr>
          <p:cNvPr id="13" name="任意多边形 12"/>
          <p:cNvSpPr/>
          <p:nvPr/>
        </p:nvSpPr>
        <p:spPr>
          <a:xfrm>
            <a:off x="8870872" y="1531914"/>
            <a:ext cx="3321128" cy="3764482"/>
          </a:xfrm>
          <a:custGeom>
            <a:avLst/>
            <a:gdLst>
              <a:gd name="connsiteX0" fmla="*/ 1482040 w 3321128"/>
              <a:gd name="connsiteY0" fmla="*/ 0 h 3764482"/>
              <a:gd name="connsiteX1" fmla="*/ 3321128 w 3321128"/>
              <a:gd name="connsiteY1" fmla="*/ 0 h 3764482"/>
              <a:gd name="connsiteX2" fmla="*/ 3321128 w 3321128"/>
              <a:gd name="connsiteY2" fmla="*/ 3764482 h 3764482"/>
              <a:gd name="connsiteX3" fmla="*/ 0 w 3321128"/>
              <a:gd name="connsiteY3" fmla="*/ 3764482 h 3764482"/>
              <a:gd name="connsiteX4" fmla="*/ 1482040 w 3321128"/>
              <a:gd name="connsiteY4" fmla="*/ 0 h 37644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1128" h="3764482">
                <a:moveTo>
                  <a:pt x="1482040" y="0"/>
                </a:moveTo>
                <a:lnTo>
                  <a:pt x="3321128" y="0"/>
                </a:lnTo>
                <a:lnTo>
                  <a:pt x="3321128" y="3764482"/>
                </a:lnTo>
                <a:lnTo>
                  <a:pt x="0" y="3764482"/>
                </a:lnTo>
                <a:lnTo>
                  <a:pt x="1482040" y="0"/>
                </a:lnTo>
                <a:close/>
              </a:path>
            </a:pathLst>
          </a:custGeom>
          <a:blipFill>
            <a:blip r:embed="rId2"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p:cNvSpPr txBox="1"/>
          <p:nvPr/>
        </p:nvSpPr>
        <p:spPr>
          <a:xfrm>
            <a:off x="576613" y="555336"/>
            <a:ext cx="1422505" cy="830997"/>
          </a:xfrm>
          <a:prstGeom prst="rect">
            <a:avLst/>
          </a:prstGeom>
          <a:noFill/>
        </p:spPr>
        <p:txBody>
          <a:bodyPr wrap="none" rtlCol="0">
            <a:spAutoFit/>
          </a:bodyPr>
          <a:lstStyle/>
          <a:p>
            <a:r>
              <a:rPr lang="en-US" altLang="zh-CN" sz="4800" b="1" smtClean="0">
                <a:solidFill>
                  <a:schemeClr val="tx1">
                    <a:lumMod val="85000"/>
                    <a:lumOff val="15000"/>
                  </a:schemeClr>
                </a:solidFill>
                <a:latin typeface="Impact" panose="020B0806030902050204" pitchFamily="34" charset="0"/>
                <a:cs typeface="+mn-ea"/>
                <a:sym typeface="+mn-lt"/>
              </a:rPr>
              <a:t>LOGO</a:t>
            </a:r>
            <a:endParaRPr lang="zh-CN" altLang="en-US" sz="4800" b="1">
              <a:solidFill>
                <a:schemeClr val="tx1">
                  <a:lumMod val="85000"/>
                  <a:lumOff val="15000"/>
                </a:schemeClr>
              </a:solidFill>
              <a:latin typeface="Impact" panose="020B0806030902050204" pitchFamily="34" charset="0"/>
              <a:cs typeface="+mn-ea"/>
              <a:sym typeface="+mn-lt"/>
            </a:endParaRPr>
          </a:p>
        </p:txBody>
      </p:sp>
      <p:sp>
        <p:nvSpPr>
          <p:cNvPr id="16" name="文本框 15"/>
          <p:cNvSpPr txBox="1"/>
          <p:nvPr/>
        </p:nvSpPr>
        <p:spPr>
          <a:xfrm>
            <a:off x="2084050" y="2137372"/>
            <a:ext cx="2214880" cy="706755"/>
          </a:xfrm>
          <a:prstGeom prst="rect">
            <a:avLst/>
          </a:prstGeom>
          <a:noFill/>
        </p:spPr>
        <p:txBody>
          <a:bodyPr wrap="none" rtlCol="0">
            <a:spAutoFit/>
          </a:bodyPr>
          <a:lstStyle/>
          <a:p>
            <a:r>
              <a:rPr kumimoji="1" lang="zh-CN" altLang="en-US" sz="4000">
                <a:solidFill>
                  <a:schemeClr val="accent4">
                    <a:lumMod val="20000"/>
                    <a:lumOff val="80000"/>
                  </a:schemeClr>
                </a:solidFill>
                <a:latin typeface="+mj-ea"/>
                <a:ea typeface="+mj-ea"/>
              </a:rPr>
              <a:t>第三部分</a:t>
            </a:r>
          </a:p>
        </p:txBody>
      </p:sp>
      <p:sp>
        <p:nvSpPr>
          <p:cNvPr id="18" name="文本框 17"/>
          <p:cNvSpPr txBox="1"/>
          <p:nvPr/>
        </p:nvSpPr>
        <p:spPr>
          <a:xfrm>
            <a:off x="398145" y="3044825"/>
            <a:ext cx="6214110" cy="768350"/>
          </a:xfrm>
          <a:prstGeom prst="rect">
            <a:avLst/>
          </a:prstGeom>
          <a:noFill/>
        </p:spPr>
        <p:txBody>
          <a:bodyPr wrap="square" rtlCol="0">
            <a:spAutoFit/>
          </a:bodyPr>
          <a:lstStyle/>
          <a:p>
            <a:pPr algn="dist"/>
            <a:r>
              <a:rPr lang="zh-CN" altLang="en-US" sz="4400" dirty="0">
                <a:solidFill>
                  <a:schemeClr val="accent4">
                    <a:lumMod val="20000"/>
                    <a:lumOff val="80000"/>
                  </a:schemeClr>
                </a:solidFill>
                <a:latin typeface="+mj-ea"/>
                <a:ea typeface="+mj-ea"/>
                <a:cs typeface="+mn-ea"/>
                <a:sym typeface="+mn-lt"/>
              </a:rPr>
              <a:t>守规则 保安全</a:t>
            </a:r>
          </a:p>
        </p:txBody>
      </p:sp>
      <p:sp>
        <p:nvSpPr>
          <p:cNvPr id="21" name="文本框 20"/>
          <p:cNvSpPr txBox="1"/>
          <p:nvPr/>
        </p:nvSpPr>
        <p:spPr>
          <a:xfrm>
            <a:off x="267849" y="4052220"/>
            <a:ext cx="5847322" cy="400110"/>
          </a:xfrm>
          <a:prstGeom prst="rect">
            <a:avLst/>
          </a:prstGeom>
          <a:noFill/>
        </p:spPr>
        <p:txBody>
          <a:bodyPr wrap="square" rtlCol="0">
            <a:spAutoFit/>
          </a:bodyPr>
          <a:lstStyle/>
          <a:p>
            <a:pPr algn="ctr"/>
            <a:r>
              <a:rPr lang="en-GB" altLang="zh-CN" sz="1000">
                <a:solidFill>
                  <a:schemeClr val="accent4">
                    <a:lumMod val="20000"/>
                    <a:lumOff val="80000"/>
                  </a:schemeClr>
                </a:solidFill>
              </a:rPr>
              <a:t>your content is entered here, or by copying your text, select paste in this box and choose to retain only text. your content is typed here, or by copying your text, select paste in this box.</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checkerboard(across)">
                                      <p:cBhvr>
                                        <p:cTn id="7" dur="500"/>
                                        <p:tgtEl>
                                          <p:spTgt spid="16"/>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checkerboard(across)">
                                      <p:cBhvr>
                                        <p:cTn id="10" dur="500"/>
                                        <p:tgtEl>
                                          <p:spTgt spid="18"/>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checkerboard(across)">
                                      <p:cBhvr>
                                        <p:cTn id="1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p:bldP spid="2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98074" y="269315"/>
            <a:ext cx="2101857" cy="461665"/>
          </a:xfrm>
          <a:prstGeom prst="rect">
            <a:avLst/>
          </a:prstGeom>
        </p:spPr>
        <p:txBody>
          <a:bodyPr wrap="none">
            <a:spAutoFit/>
          </a:bodyPr>
          <a:lstStyle/>
          <a:p>
            <a:r>
              <a:rPr lang="zh-CN" altLang="en-US" sz="2400">
                <a:solidFill>
                  <a:srgbClr val="C00000"/>
                </a:solidFill>
                <a:latin typeface="+mj-ea"/>
                <a:cs typeface="+mn-ea"/>
                <a:sym typeface="+mn-lt"/>
              </a:rPr>
              <a:t>守规则 保安全</a:t>
            </a:r>
          </a:p>
        </p:txBody>
      </p:sp>
      <p:sp>
        <p:nvSpPr>
          <p:cNvPr id="3" name="文本框 2"/>
          <p:cNvSpPr txBox="1"/>
          <p:nvPr/>
        </p:nvSpPr>
        <p:spPr>
          <a:xfrm>
            <a:off x="663079" y="2162932"/>
            <a:ext cx="4055175" cy="705450"/>
          </a:xfrm>
          <a:prstGeom prst="rect">
            <a:avLst/>
          </a:prstGeom>
          <a:noFill/>
        </p:spPr>
        <p:txBody>
          <a:bodyPr wrap="square" rtlCol="0">
            <a:spAutoFit/>
          </a:bodyPr>
          <a:lstStyle/>
          <a:p>
            <a:pPr algn="ctr">
              <a:lnSpc>
                <a:spcPct val="150000"/>
              </a:lnSpc>
            </a:pPr>
            <a:r>
              <a:rPr lang="zh-CN" altLang="en-US" sz="3200" dirty="0">
                <a:solidFill>
                  <a:srgbClr val="C00000"/>
                </a:solidFill>
                <a:latin typeface="+mj-ea"/>
                <a:ea typeface="+mj-ea"/>
                <a:cs typeface="+mn-ea"/>
                <a:sym typeface="+mn-lt"/>
              </a:rPr>
              <a:t>不要在教室追逐玩耍</a:t>
            </a:r>
          </a:p>
        </p:txBody>
      </p:sp>
      <p:sp>
        <p:nvSpPr>
          <p:cNvPr id="4" name="文本框 3"/>
          <p:cNvSpPr txBox="1"/>
          <p:nvPr/>
        </p:nvSpPr>
        <p:spPr>
          <a:xfrm>
            <a:off x="4842408" y="2330986"/>
            <a:ext cx="3660132" cy="499945"/>
          </a:xfrm>
          <a:prstGeom prst="rect">
            <a:avLst/>
          </a:prstGeom>
          <a:noFill/>
        </p:spPr>
        <p:txBody>
          <a:bodyPr wrap="square" rtlCol="0">
            <a:spAutoFit/>
          </a:bodyPr>
          <a:lstStyle/>
          <a:p>
            <a:pPr>
              <a:lnSpc>
                <a:spcPct val="150000"/>
              </a:lnSpc>
            </a:pPr>
            <a:r>
              <a:rPr lang="zh-CN" altLang="en-US" sz="2000" dirty="0">
                <a:solidFill>
                  <a:schemeClr val="tx1">
                    <a:lumMod val="75000"/>
                    <a:lumOff val="25000"/>
                  </a:schemeClr>
                </a:solidFill>
                <a:cs typeface="+mn-ea"/>
                <a:sym typeface="+mn-lt"/>
              </a:rPr>
              <a:t>活动空间狭小、安全隐患多</a:t>
            </a:r>
          </a:p>
        </p:txBody>
      </p:sp>
      <p:sp>
        <p:nvSpPr>
          <p:cNvPr id="8" name="文本框 7"/>
          <p:cNvSpPr txBox="1"/>
          <p:nvPr/>
        </p:nvSpPr>
        <p:spPr>
          <a:xfrm>
            <a:off x="664028" y="3307415"/>
            <a:ext cx="4098169" cy="628762"/>
          </a:xfrm>
          <a:prstGeom prst="rect">
            <a:avLst/>
          </a:prstGeom>
          <a:noFill/>
        </p:spPr>
        <p:txBody>
          <a:bodyPr wrap="square" rtlCol="0">
            <a:spAutoFit/>
          </a:bodyPr>
          <a:lstStyle/>
          <a:p>
            <a:pPr>
              <a:lnSpc>
                <a:spcPct val="150000"/>
              </a:lnSpc>
            </a:pPr>
            <a:r>
              <a:rPr lang="zh-CN" altLang="en-US" sz="2800" dirty="0">
                <a:solidFill>
                  <a:srgbClr val="C00000"/>
                </a:solidFill>
                <a:latin typeface="+mj-ea"/>
                <a:ea typeface="+mj-ea"/>
                <a:cs typeface="+mn-ea"/>
                <a:sym typeface="+mn-lt"/>
              </a:rPr>
              <a:t>进出教室要有序不要推挤</a:t>
            </a:r>
          </a:p>
        </p:txBody>
      </p:sp>
      <p:sp>
        <p:nvSpPr>
          <p:cNvPr id="9" name="文本框 8"/>
          <p:cNvSpPr txBox="1"/>
          <p:nvPr/>
        </p:nvSpPr>
        <p:spPr>
          <a:xfrm>
            <a:off x="1194893" y="4348697"/>
            <a:ext cx="2863985" cy="705450"/>
          </a:xfrm>
          <a:prstGeom prst="rect">
            <a:avLst/>
          </a:prstGeom>
          <a:noFill/>
        </p:spPr>
        <p:txBody>
          <a:bodyPr wrap="square" rtlCol="0">
            <a:spAutoFit/>
          </a:bodyPr>
          <a:lstStyle/>
          <a:p>
            <a:pPr algn="ctr">
              <a:lnSpc>
                <a:spcPct val="150000"/>
              </a:lnSpc>
            </a:pPr>
            <a:r>
              <a:rPr lang="zh-CN" altLang="en-US" sz="3200">
                <a:solidFill>
                  <a:srgbClr val="C00000"/>
                </a:solidFill>
                <a:latin typeface="+mj-ea"/>
                <a:ea typeface="+mj-ea"/>
                <a:cs typeface="+mn-ea"/>
                <a:sym typeface="+mn-lt"/>
              </a:rPr>
              <a:t>上下楼梯时</a:t>
            </a:r>
          </a:p>
        </p:txBody>
      </p:sp>
      <p:sp>
        <p:nvSpPr>
          <p:cNvPr id="10" name="文本框 9"/>
          <p:cNvSpPr txBox="1"/>
          <p:nvPr/>
        </p:nvSpPr>
        <p:spPr>
          <a:xfrm>
            <a:off x="4762112" y="3231387"/>
            <a:ext cx="5185869" cy="961610"/>
          </a:xfrm>
          <a:prstGeom prst="rect">
            <a:avLst/>
          </a:prstGeom>
          <a:noFill/>
        </p:spPr>
        <p:txBody>
          <a:bodyPr wrap="square" rtlCol="0">
            <a:spAutoFit/>
          </a:bodyPr>
          <a:lstStyle/>
          <a:p>
            <a:pPr>
              <a:lnSpc>
                <a:spcPct val="150000"/>
              </a:lnSpc>
            </a:pPr>
            <a:r>
              <a:rPr lang="zh-CN" altLang="en-US" sz="2000">
                <a:solidFill>
                  <a:schemeClr val="tx1">
                    <a:lumMod val="75000"/>
                    <a:lumOff val="25000"/>
                  </a:schemeClr>
                </a:solidFill>
                <a:cs typeface="+mn-ea"/>
                <a:sym typeface="+mn-lt"/>
              </a:rPr>
              <a:t>有序进出，顺利又迅速</a:t>
            </a:r>
            <a:endParaRPr lang="en-US" altLang="zh-CN" sz="2000">
              <a:solidFill>
                <a:schemeClr val="tx1">
                  <a:lumMod val="75000"/>
                  <a:lumOff val="25000"/>
                </a:schemeClr>
              </a:solidFill>
              <a:cs typeface="+mn-ea"/>
              <a:sym typeface="+mn-lt"/>
            </a:endParaRPr>
          </a:p>
          <a:p>
            <a:pPr>
              <a:lnSpc>
                <a:spcPct val="150000"/>
              </a:lnSpc>
            </a:pPr>
            <a:r>
              <a:rPr lang="zh-CN" altLang="en-US" sz="2000">
                <a:solidFill>
                  <a:schemeClr val="tx1">
                    <a:lumMod val="75000"/>
                    <a:lumOff val="25000"/>
                  </a:schemeClr>
                </a:solidFill>
                <a:cs typeface="+mn-ea"/>
                <a:sym typeface="+mn-lt"/>
              </a:rPr>
              <a:t>推挤容易产生意外，出入也不顺畅</a:t>
            </a:r>
          </a:p>
        </p:txBody>
      </p:sp>
      <p:sp>
        <p:nvSpPr>
          <p:cNvPr id="11" name="文本框 10"/>
          <p:cNvSpPr txBox="1"/>
          <p:nvPr/>
        </p:nvSpPr>
        <p:spPr>
          <a:xfrm>
            <a:off x="4792546" y="4623061"/>
            <a:ext cx="3886755" cy="499945"/>
          </a:xfrm>
          <a:prstGeom prst="rect">
            <a:avLst/>
          </a:prstGeom>
          <a:noFill/>
        </p:spPr>
        <p:txBody>
          <a:bodyPr wrap="square" rtlCol="0">
            <a:spAutoFit/>
          </a:bodyPr>
          <a:lstStyle/>
          <a:p>
            <a:pPr>
              <a:lnSpc>
                <a:spcPct val="150000"/>
              </a:lnSpc>
            </a:pPr>
            <a:r>
              <a:rPr lang="zh-CN" altLang="en-US" sz="2000">
                <a:solidFill>
                  <a:schemeClr val="tx1">
                    <a:lumMod val="75000"/>
                    <a:lumOff val="25000"/>
                  </a:schemeClr>
                </a:solidFill>
                <a:cs typeface="+mn-ea"/>
                <a:sym typeface="+mn-lt"/>
              </a:rPr>
              <a:t>尽量靠右靠边行走、不要奔跑</a:t>
            </a:r>
          </a:p>
        </p:txBody>
      </p:sp>
      <p:pic>
        <p:nvPicPr>
          <p:cNvPr id="13" name="图片 1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133124" y="1642332"/>
            <a:ext cx="4769476" cy="476947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additive="base">
                                        <p:cTn id="22" dur="500" fill="hold"/>
                                        <p:tgtEl>
                                          <p:spTgt spid="10"/>
                                        </p:tgtEl>
                                        <p:attrNameLst>
                                          <p:attrName>ppt_x</p:attrName>
                                        </p:attrNameLst>
                                      </p:cBhvr>
                                      <p:tavLst>
                                        <p:tav tm="0">
                                          <p:val>
                                            <p:strVal val="#ppt_x"/>
                                          </p:val>
                                        </p:tav>
                                        <p:tav tm="100000">
                                          <p:val>
                                            <p:strVal val="#ppt_x"/>
                                          </p:val>
                                        </p:tav>
                                      </p:tavLst>
                                    </p:anim>
                                    <p:anim calcmode="lin" valueType="num">
                                      <p:cBhvr additive="base">
                                        <p:cTn id="23" dur="500" fill="hold"/>
                                        <p:tgtEl>
                                          <p:spTgt spid="10"/>
                                        </p:tgtEl>
                                        <p:attrNameLst>
                                          <p:attrName>ppt_y</p:attrName>
                                        </p:attrNameLst>
                                      </p:cBhvr>
                                      <p:tavLst>
                                        <p:tav tm="0">
                                          <p:val>
                                            <p:strVal val="1+#ppt_h/2"/>
                                          </p:val>
                                        </p:tav>
                                        <p:tav tm="100000">
                                          <p:val>
                                            <p:strVal val="#ppt_y"/>
                                          </p:val>
                                        </p:tav>
                                      </p:tavLst>
                                    </p:anim>
                                  </p:childTnLst>
                                </p:cTn>
                              </p:par>
                            </p:childTnLst>
                          </p:cTn>
                        </p:par>
                        <p:par>
                          <p:cTn id="24" fill="hold" nodeType="afterGroup">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childTnLst>
                          </p:cTn>
                        </p:par>
                        <p:par>
                          <p:cTn id="29" fill="hold" nodeType="afterGroup">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additive="base">
                                        <p:cTn id="32" dur="500" fill="hold"/>
                                        <p:tgtEl>
                                          <p:spTgt spid="11"/>
                                        </p:tgtEl>
                                        <p:attrNameLst>
                                          <p:attrName>ppt_x</p:attrName>
                                        </p:attrNameLst>
                                      </p:cBhvr>
                                      <p:tavLst>
                                        <p:tav tm="0">
                                          <p:val>
                                            <p:strVal val="#ppt_x"/>
                                          </p:val>
                                        </p:tav>
                                        <p:tav tm="100000">
                                          <p:val>
                                            <p:strVal val="#ppt_x"/>
                                          </p:val>
                                        </p:tav>
                                      </p:tavLst>
                                    </p:anim>
                                    <p:anim calcmode="lin" valueType="num">
                                      <p:cBhvr additive="base">
                                        <p:cTn id="3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8" grpId="0"/>
      <p:bldP spid="9" grpId="0"/>
      <p:bldP spid="10" grpId="0"/>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98074" y="269315"/>
            <a:ext cx="2101857" cy="461665"/>
          </a:xfrm>
          <a:prstGeom prst="rect">
            <a:avLst/>
          </a:prstGeom>
        </p:spPr>
        <p:txBody>
          <a:bodyPr wrap="none">
            <a:spAutoFit/>
          </a:bodyPr>
          <a:lstStyle/>
          <a:p>
            <a:r>
              <a:rPr lang="zh-CN" altLang="en-US" sz="2400">
                <a:solidFill>
                  <a:srgbClr val="C00000"/>
                </a:solidFill>
                <a:latin typeface="+mj-ea"/>
                <a:cs typeface="+mn-ea"/>
                <a:sym typeface="+mn-lt"/>
              </a:rPr>
              <a:t>守规则 保安全</a:t>
            </a:r>
          </a:p>
        </p:txBody>
      </p:sp>
      <p:sp>
        <p:nvSpPr>
          <p:cNvPr id="3" name="文本框 2"/>
          <p:cNvSpPr txBox="1"/>
          <p:nvPr/>
        </p:nvSpPr>
        <p:spPr>
          <a:xfrm>
            <a:off x="665029" y="2605764"/>
            <a:ext cx="3209125" cy="581057"/>
          </a:xfrm>
          <a:prstGeom prst="rect">
            <a:avLst/>
          </a:prstGeom>
          <a:noFill/>
        </p:spPr>
        <p:txBody>
          <a:bodyPr wrap="square" rtlCol="0">
            <a:spAutoFit/>
          </a:bodyPr>
          <a:lstStyle/>
          <a:p>
            <a:pPr algn="ctr">
              <a:lnSpc>
                <a:spcPct val="150000"/>
              </a:lnSpc>
            </a:pPr>
            <a:r>
              <a:rPr lang="zh-CN" altLang="en-US" sz="2400">
                <a:solidFill>
                  <a:srgbClr val="C00000"/>
                </a:solidFill>
                <a:cs typeface="+mn-ea"/>
                <a:sym typeface="+mn-lt"/>
              </a:rPr>
              <a:t>自行车的安全骑法 </a:t>
            </a:r>
          </a:p>
        </p:txBody>
      </p:sp>
      <p:sp>
        <p:nvSpPr>
          <p:cNvPr id="4" name="文本框 3"/>
          <p:cNvSpPr txBox="1"/>
          <p:nvPr/>
        </p:nvSpPr>
        <p:spPr>
          <a:xfrm>
            <a:off x="983048" y="3429000"/>
            <a:ext cx="2859022" cy="1884940"/>
          </a:xfrm>
          <a:prstGeom prst="rect">
            <a:avLst/>
          </a:prstGeom>
          <a:noFill/>
        </p:spPr>
        <p:txBody>
          <a:bodyPr wrap="square" rtlCol="0">
            <a:spAutoFit/>
          </a:bodyPr>
          <a:lstStyle/>
          <a:p>
            <a:pPr>
              <a:lnSpc>
                <a:spcPct val="150000"/>
              </a:lnSpc>
            </a:pPr>
            <a:r>
              <a:rPr lang="zh-CN" altLang="en-US" sz="2000" dirty="0">
                <a:solidFill>
                  <a:schemeClr val="tx1">
                    <a:lumMod val="75000"/>
                    <a:lumOff val="25000"/>
                  </a:schemeClr>
                </a:solidFill>
                <a:cs typeface="+mn-ea"/>
                <a:sym typeface="+mn-lt"/>
              </a:rPr>
              <a:t>自行车要骑在慢车道上，并且靠路边行驶</a:t>
            </a:r>
            <a:endParaRPr lang="en-US" altLang="zh-CN" sz="2000" dirty="0">
              <a:solidFill>
                <a:schemeClr val="tx1">
                  <a:lumMod val="75000"/>
                  <a:lumOff val="25000"/>
                </a:schemeClr>
              </a:solidFill>
              <a:cs typeface="+mn-ea"/>
              <a:sym typeface="+mn-lt"/>
            </a:endParaRPr>
          </a:p>
          <a:p>
            <a:pPr>
              <a:lnSpc>
                <a:spcPct val="150000"/>
              </a:lnSpc>
            </a:pPr>
            <a:r>
              <a:rPr lang="zh-CN" altLang="en-US" sz="2000" dirty="0">
                <a:solidFill>
                  <a:schemeClr val="tx1">
                    <a:lumMod val="75000"/>
                    <a:lumOff val="25000"/>
                  </a:schemeClr>
                </a:solidFill>
                <a:cs typeface="+mn-ea"/>
                <a:sym typeface="+mn-lt"/>
              </a:rPr>
              <a:t>通过十字路口时，要先停下来，看看左右</a:t>
            </a:r>
          </a:p>
        </p:txBody>
      </p:sp>
      <p:sp>
        <p:nvSpPr>
          <p:cNvPr id="7" name="Google Shape;1157;p38"/>
          <p:cNvSpPr txBox="1"/>
          <p:nvPr/>
        </p:nvSpPr>
        <p:spPr>
          <a:xfrm>
            <a:off x="4974703" y="1544240"/>
            <a:ext cx="2531017" cy="583603"/>
          </a:xfrm>
          <a:prstGeom prst="rect">
            <a:avLst/>
          </a:prstGeom>
          <a:noFill/>
          <a:ln>
            <a:noFill/>
          </a:ln>
        </p:spPr>
        <p:txBody>
          <a:bodyPr spcFirstLastPara="1" wrap="square" lIns="121900" tIns="121900" rIns="121900" bIns="121900" anchor="ctr" anchorCtr="0">
            <a:noAutofit/>
          </a:bodyPr>
          <a:lstStyle/>
          <a:p>
            <a:pPr algn="dist">
              <a:lnSpc>
                <a:spcPct val="150000"/>
              </a:lnSpc>
            </a:pPr>
            <a:r>
              <a:rPr lang="zh-CN" altLang="en-US" sz="4000">
                <a:solidFill>
                  <a:srgbClr val="C00000"/>
                </a:solidFill>
                <a:cs typeface="+mn-ea"/>
                <a:sym typeface="+mn-lt"/>
              </a:rPr>
              <a:t>交通安全</a:t>
            </a:r>
          </a:p>
        </p:txBody>
      </p:sp>
      <p:sp>
        <p:nvSpPr>
          <p:cNvPr id="8" name="文本框 7"/>
          <p:cNvSpPr txBox="1"/>
          <p:nvPr/>
        </p:nvSpPr>
        <p:spPr>
          <a:xfrm>
            <a:off x="4491437" y="2605764"/>
            <a:ext cx="3209125" cy="581057"/>
          </a:xfrm>
          <a:prstGeom prst="rect">
            <a:avLst/>
          </a:prstGeom>
          <a:noFill/>
        </p:spPr>
        <p:txBody>
          <a:bodyPr wrap="square" rtlCol="0">
            <a:spAutoFit/>
          </a:bodyPr>
          <a:lstStyle/>
          <a:p>
            <a:pPr algn="ctr">
              <a:lnSpc>
                <a:spcPct val="150000"/>
              </a:lnSpc>
            </a:pPr>
            <a:r>
              <a:rPr lang="zh-CN" altLang="en-US" sz="2400">
                <a:solidFill>
                  <a:srgbClr val="C00000"/>
                </a:solidFill>
                <a:cs typeface="+mn-ea"/>
                <a:sym typeface="+mn-lt"/>
              </a:rPr>
              <a:t>乘车时</a:t>
            </a:r>
            <a:r>
              <a:rPr lang="en-US" altLang="zh-CN" sz="2400">
                <a:solidFill>
                  <a:srgbClr val="C00000"/>
                </a:solidFill>
                <a:cs typeface="+mn-ea"/>
                <a:sym typeface="+mn-lt"/>
              </a:rPr>
              <a:t>……</a:t>
            </a:r>
            <a:endParaRPr lang="zh-CN" altLang="en-US" sz="2400">
              <a:solidFill>
                <a:srgbClr val="C00000"/>
              </a:solidFill>
              <a:cs typeface="+mn-ea"/>
              <a:sym typeface="+mn-lt"/>
            </a:endParaRPr>
          </a:p>
        </p:txBody>
      </p:sp>
      <p:sp>
        <p:nvSpPr>
          <p:cNvPr id="9" name="文本框 8"/>
          <p:cNvSpPr txBox="1"/>
          <p:nvPr/>
        </p:nvSpPr>
        <p:spPr>
          <a:xfrm>
            <a:off x="4767387" y="3429000"/>
            <a:ext cx="4682737" cy="1513812"/>
          </a:xfrm>
          <a:prstGeom prst="rect">
            <a:avLst/>
          </a:prstGeom>
          <a:noFill/>
        </p:spPr>
        <p:txBody>
          <a:bodyPr wrap="square" rtlCol="0">
            <a:spAutoFit/>
          </a:bodyPr>
          <a:lstStyle/>
          <a:p>
            <a:pPr>
              <a:lnSpc>
                <a:spcPct val="150000"/>
              </a:lnSpc>
            </a:pPr>
            <a:r>
              <a:rPr lang="zh-CN" altLang="en-US" sz="1600">
                <a:solidFill>
                  <a:schemeClr val="tx1">
                    <a:lumMod val="75000"/>
                    <a:lumOff val="25000"/>
                  </a:schemeClr>
                </a:solidFill>
                <a:cs typeface="+mn-ea"/>
                <a:sym typeface="+mn-lt"/>
              </a:rPr>
              <a:t>有序地上、下车，不推挤</a:t>
            </a:r>
            <a:endParaRPr lang="en-US" altLang="zh-CN" sz="1600">
              <a:solidFill>
                <a:schemeClr val="tx1">
                  <a:lumMod val="75000"/>
                  <a:lumOff val="25000"/>
                </a:schemeClr>
              </a:solidFill>
              <a:cs typeface="+mn-ea"/>
              <a:sym typeface="+mn-lt"/>
            </a:endParaRPr>
          </a:p>
          <a:p>
            <a:pPr>
              <a:lnSpc>
                <a:spcPct val="150000"/>
              </a:lnSpc>
            </a:pPr>
            <a:r>
              <a:rPr lang="zh-CN" altLang="en-US" sz="1600">
                <a:solidFill>
                  <a:schemeClr val="tx1">
                    <a:lumMod val="75000"/>
                    <a:lumOff val="25000"/>
                  </a:schemeClr>
                </a:solidFill>
                <a:cs typeface="+mn-ea"/>
                <a:sym typeface="+mn-lt"/>
              </a:rPr>
              <a:t>车厢内要有礼貌，安静坐好</a:t>
            </a:r>
            <a:endParaRPr lang="en-US" altLang="zh-CN" sz="1600">
              <a:solidFill>
                <a:schemeClr val="tx1">
                  <a:lumMod val="75000"/>
                  <a:lumOff val="25000"/>
                </a:schemeClr>
              </a:solidFill>
              <a:cs typeface="+mn-ea"/>
              <a:sym typeface="+mn-lt"/>
            </a:endParaRPr>
          </a:p>
          <a:p>
            <a:pPr>
              <a:lnSpc>
                <a:spcPct val="150000"/>
              </a:lnSpc>
            </a:pPr>
            <a:r>
              <a:rPr lang="zh-CN" altLang="en-US" sz="1600">
                <a:solidFill>
                  <a:schemeClr val="tx1">
                    <a:lumMod val="75000"/>
                    <a:lumOff val="25000"/>
                  </a:schemeClr>
                </a:solidFill>
                <a:cs typeface="+mn-ea"/>
                <a:sym typeface="+mn-lt"/>
              </a:rPr>
              <a:t>不要和开车的人聊天</a:t>
            </a:r>
          </a:p>
          <a:p>
            <a:pPr>
              <a:lnSpc>
                <a:spcPct val="150000"/>
              </a:lnSpc>
            </a:pPr>
            <a:r>
              <a:rPr lang="zh-CN" altLang="en-US" sz="1600">
                <a:solidFill>
                  <a:schemeClr val="tx1">
                    <a:lumMod val="75000"/>
                    <a:lumOff val="25000"/>
                  </a:schemeClr>
                </a:solidFill>
                <a:cs typeface="+mn-ea"/>
                <a:sym typeface="+mn-lt"/>
              </a:rPr>
              <a:t>严禁在机动车道下车</a:t>
            </a:r>
          </a:p>
        </p:txBody>
      </p:sp>
      <p:sp>
        <p:nvSpPr>
          <p:cNvPr id="10" name="文本框 9"/>
          <p:cNvSpPr txBox="1"/>
          <p:nvPr/>
        </p:nvSpPr>
        <p:spPr>
          <a:xfrm>
            <a:off x="7842604" y="3429000"/>
            <a:ext cx="4067100" cy="499945"/>
          </a:xfrm>
          <a:prstGeom prst="rect">
            <a:avLst/>
          </a:prstGeom>
          <a:noFill/>
        </p:spPr>
        <p:txBody>
          <a:bodyPr wrap="square" rtlCol="0">
            <a:spAutoFit/>
          </a:bodyPr>
          <a:lstStyle/>
          <a:p>
            <a:pPr algn="ctr">
              <a:lnSpc>
                <a:spcPct val="150000"/>
              </a:lnSpc>
            </a:pPr>
            <a:r>
              <a:rPr lang="zh-CN" altLang="en-US" sz="2000">
                <a:solidFill>
                  <a:schemeClr val="tx1">
                    <a:lumMod val="75000"/>
                    <a:lumOff val="25000"/>
                  </a:schemeClr>
                </a:solidFill>
                <a:cs typeface="+mn-ea"/>
                <a:sym typeface="+mn-lt"/>
              </a:rPr>
              <a:t>提醒驾驶者切勿超速</a:t>
            </a:r>
          </a:p>
        </p:txBody>
      </p:sp>
      <p:sp>
        <p:nvSpPr>
          <p:cNvPr id="11" name="文本框 10"/>
          <p:cNvSpPr txBox="1"/>
          <p:nvPr/>
        </p:nvSpPr>
        <p:spPr>
          <a:xfrm>
            <a:off x="7842604" y="2605764"/>
            <a:ext cx="4067100" cy="581057"/>
          </a:xfrm>
          <a:prstGeom prst="rect">
            <a:avLst/>
          </a:prstGeom>
          <a:noFill/>
        </p:spPr>
        <p:txBody>
          <a:bodyPr wrap="square" rtlCol="0">
            <a:spAutoFit/>
          </a:bodyPr>
          <a:lstStyle/>
          <a:p>
            <a:pPr algn="ctr">
              <a:lnSpc>
                <a:spcPct val="150000"/>
              </a:lnSpc>
            </a:pPr>
            <a:r>
              <a:rPr lang="zh-CN" altLang="en-US" sz="2400">
                <a:solidFill>
                  <a:srgbClr val="C00000"/>
                </a:solidFill>
                <a:cs typeface="+mn-ea"/>
                <a:sym typeface="+mn-lt"/>
              </a:rPr>
              <a:t>骑、坐摩托车要戴安全帽 </a:t>
            </a:r>
          </a:p>
        </p:txBody>
      </p:sp>
      <p:pic>
        <p:nvPicPr>
          <p:cNvPr id="13" name="图片 1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427180" y="3186821"/>
            <a:ext cx="4329971" cy="432997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additive="base">
                                        <p:cTn id="22" dur="500" fill="hold"/>
                                        <p:tgtEl>
                                          <p:spTgt spid="9"/>
                                        </p:tgtEl>
                                        <p:attrNameLst>
                                          <p:attrName>ppt_x</p:attrName>
                                        </p:attrNameLst>
                                      </p:cBhvr>
                                      <p:tavLst>
                                        <p:tav tm="0">
                                          <p:val>
                                            <p:strVal val="#ppt_x"/>
                                          </p:val>
                                        </p:tav>
                                        <p:tav tm="100000">
                                          <p:val>
                                            <p:strVal val="#ppt_x"/>
                                          </p:val>
                                        </p:tav>
                                      </p:tavLst>
                                    </p:anim>
                                    <p:anim calcmode="lin" valueType="num">
                                      <p:cBhvr additive="base">
                                        <p:cTn id="23" dur="500" fill="hold"/>
                                        <p:tgtEl>
                                          <p:spTgt spid="9"/>
                                        </p:tgtEl>
                                        <p:attrNameLst>
                                          <p:attrName>ppt_y</p:attrName>
                                        </p:attrNameLst>
                                      </p:cBhvr>
                                      <p:tavLst>
                                        <p:tav tm="0">
                                          <p:val>
                                            <p:strVal val="1+#ppt_h/2"/>
                                          </p:val>
                                        </p:tav>
                                        <p:tav tm="100000">
                                          <p:val>
                                            <p:strVal val="#ppt_y"/>
                                          </p:val>
                                        </p:tav>
                                      </p:tavLst>
                                    </p:anim>
                                  </p:childTnLst>
                                </p:cTn>
                              </p:par>
                            </p:childTnLst>
                          </p:cTn>
                        </p:par>
                        <p:par>
                          <p:cTn id="24" fill="hold" nodeType="afterGroup">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childTnLst>
                          </p:cTn>
                        </p:par>
                        <p:par>
                          <p:cTn id="29" fill="hold" nodeType="afterGroup">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additive="base">
                                        <p:cTn id="32" dur="500" fill="hold"/>
                                        <p:tgtEl>
                                          <p:spTgt spid="10"/>
                                        </p:tgtEl>
                                        <p:attrNameLst>
                                          <p:attrName>ppt_x</p:attrName>
                                        </p:attrNameLst>
                                      </p:cBhvr>
                                      <p:tavLst>
                                        <p:tav tm="0">
                                          <p:val>
                                            <p:strVal val="#ppt_x"/>
                                          </p:val>
                                        </p:tav>
                                        <p:tav tm="100000">
                                          <p:val>
                                            <p:strVal val="#ppt_x"/>
                                          </p:val>
                                        </p:tav>
                                      </p:tavLst>
                                    </p:anim>
                                    <p:anim calcmode="lin" valueType="num">
                                      <p:cBhvr additive="base">
                                        <p:cTn id="3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8" grpId="0"/>
      <p:bldP spid="9" grpId="0"/>
      <p:bldP spid="10" grpId="0"/>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98074" y="269315"/>
            <a:ext cx="2101857" cy="461665"/>
          </a:xfrm>
          <a:prstGeom prst="rect">
            <a:avLst/>
          </a:prstGeom>
        </p:spPr>
        <p:txBody>
          <a:bodyPr wrap="none">
            <a:spAutoFit/>
          </a:bodyPr>
          <a:lstStyle/>
          <a:p>
            <a:r>
              <a:rPr lang="zh-CN" altLang="en-US" sz="2400">
                <a:solidFill>
                  <a:srgbClr val="C00000"/>
                </a:solidFill>
                <a:latin typeface="+mj-ea"/>
                <a:cs typeface="+mn-ea"/>
                <a:sym typeface="+mn-lt"/>
              </a:rPr>
              <a:t>守规则 保安全</a:t>
            </a:r>
          </a:p>
        </p:txBody>
      </p:sp>
      <p:sp>
        <p:nvSpPr>
          <p:cNvPr id="3" name="文本框 2"/>
          <p:cNvSpPr txBox="1"/>
          <p:nvPr/>
        </p:nvSpPr>
        <p:spPr>
          <a:xfrm>
            <a:off x="1070195" y="2980882"/>
            <a:ext cx="6276841" cy="874663"/>
          </a:xfrm>
          <a:prstGeom prst="rect">
            <a:avLst/>
          </a:prstGeom>
          <a:noFill/>
        </p:spPr>
        <p:txBody>
          <a:bodyPr wrap="square" rtlCol="0">
            <a:spAutoFit/>
          </a:bodyPr>
          <a:lstStyle/>
          <a:p>
            <a:pPr>
              <a:lnSpc>
                <a:spcPct val="150000"/>
              </a:lnSpc>
            </a:pPr>
            <a:r>
              <a:rPr lang="zh-CN" altLang="en-US" dirty="0">
                <a:solidFill>
                  <a:schemeClr val="tx1">
                    <a:lumMod val="75000"/>
                    <a:lumOff val="25000"/>
                  </a:schemeClr>
                </a:solidFill>
                <a:cs typeface="+mn-ea"/>
                <a:sym typeface="+mn-lt"/>
              </a:rPr>
              <a:t>遭遇意外时， 一定要保持镇定，不要盲目逃生， 只有保持冷静的情绪，理智应对，才能有序撤离危机现场。</a:t>
            </a:r>
          </a:p>
        </p:txBody>
      </p:sp>
      <p:sp>
        <p:nvSpPr>
          <p:cNvPr id="6" name="Google Shape;1157;p38"/>
          <p:cNvSpPr txBox="1"/>
          <p:nvPr/>
        </p:nvSpPr>
        <p:spPr>
          <a:xfrm>
            <a:off x="1177549" y="1688796"/>
            <a:ext cx="4531956" cy="583603"/>
          </a:xfrm>
          <a:prstGeom prst="rect">
            <a:avLst/>
          </a:prstGeom>
          <a:noFill/>
          <a:ln>
            <a:noFill/>
          </a:ln>
        </p:spPr>
        <p:txBody>
          <a:bodyPr spcFirstLastPara="1" wrap="square" lIns="121900" tIns="121900" rIns="121900" bIns="121900" anchor="ctr" anchorCtr="0">
            <a:noAutofit/>
          </a:bodyPr>
          <a:lstStyle/>
          <a:p>
            <a:r>
              <a:rPr lang="zh-CN" altLang="en-US" sz="3200" dirty="0">
                <a:solidFill>
                  <a:srgbClr val="C00000"/>
                </a:solidFill>
                <a:cs typeface="+mn-ea"/>
                <a:sym typeface="+mn-lt"/>
              </a:rPr>
              <a:t>发生意外时的自我保护</a:t>
            </a:r>
          </a:p>
        </p:txBody>
      </p:sp>
      <p:sp>
        <p:nvSpPr>
          <p:cNvPr id="7" name="矩形 6"/>
          <p:cNvSpPr/>
          <p:nvPr/>
        </p:nvSpPr>
        <p:spPr>
          <a:xfrm>
            <a:off x="1177549" y="4349750"/>
            <a:ext cx="6096000" cy="1705660"/>
          </a:xfrm>
          <a:prstGeom prst="rect">
            <a:avLst/>
          </a:prstGeom>
        </p:spPr>
        <p:txBody>
          <a:bodyPr>
            <a:spAutoFit/>
          </a:bodyPr>
          <a:lstStyle/>
          <a:p>
            <a:pPr>
              <a:lnSpc>
                <a:spcPct val="150000"/>
              </a:lnSpc>
            </a:pPr>
            <a:r>
              <a:rPr lang="zh-CN" altLang="en-US" dirty="0">
                <a:solidFill>
                  <a:schemeClr val="tx1">
                    <a:lumMod val="75000"/>
                    <a:lumOff val="25000"/>
                  </a:schemeClr>
                </a:solidFill>
                <a:cs typeface="+mn-ea"/>
                <a:sym typeface="+mn-lt"/>
              </a:rPr>
              <a:t>若在逃生的途中被推倒在地，失去平衡的话，要设法靠近墙壁，身体蜷成球状，面向墙壁，双手紧扣置于颈后，这样手指、背部和双腿可能受伤，但保护了最脆弱的部位。</a:t>
            </a:r>
          </a:p>
          <a:p>
            <a:pPr>
              <a:lnSpc>
                <a:spcPct val="150000"/>
              </a:lnSpc>
            </a:pPr>
            <a:r>
              <a:rPr lang="zh-CN" altLang="en-US" dirty="0">
                <a:solidFill>
                  <a:schemeClr val="tx1">
                    <a:lumMod val="75000"/>
                    <a:lumOff val="25000"/>
                  </a:schemeClr>
                </a:solidFill>
                <a:cs typeface="+mn-ea"/>
                <a:sym typeface="+mn-lt"/>
              </a:rPr>
              <a:t>平时注意培养自我保护意识</a:t>
            </a:r>
          </a:p>
        </p:txBody>
      </p:sp>
      <p:pic>
        <p:nvPicPr>
          <p:cNvPr id="9" name="图片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994636" y="1688796"/>
            <a:ext cx="4962398" cy="496239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5366626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82905" y="2517140"/>
            <a:ext cx="3844925" cy="2966085"/>
          </a:xfrm>
          <a:prstGeom prst="rect">
            <a:avLst/>
          </a:prstGeom>
          <a:blipFill>
            <a:blip r:embed="rId3" cstate="email">
              <a:extLst>
                <a:ext uri="{28A0092B-C50C-407E-A947-70E740481C1C}">
                  <a14:useLocalDpi xmlns:a14="http://schemas.microsoft.com/office/drawing/2010/main"/>
                </a:ext>
              </a:extLst>
            </a:blip>
            <a:stretch>
              <a:fillRect/>
            </a:stretch>
          </a:blipFill>
        </p:spPr>
      </p:pic>
      <p:sp>
        <p:nvSpPr>
          <p:cNvPr id="13" name="文本框 12"/>
          <p:cNvSpPr txBox="1"/>
          <p:nvPr/>
        </p:nvSpPr>
        <p:spPr>
          <a:xfrm>
            <a:off x="255872" y="1158202"/>
            <a:ext cx="2113079" cy="1107996"/>
          </a:xfrm>
          <a:prstGeom prst="rect">
            <a:avLst/>
          </a:prstGeom>
          <a:noFill/>
        </p:spPr>
        <p:txBody>
          <a:bodyPr wrap="none" rtlCol="0">
            <a:spAutoFit/>
          </a:bodyPr>
          <a:lstStyle/>
          <a:p>
            <a:r>
              <a:rPr lang="zh-CN" altLang="en-US" sz="6600" b="1" smtClean="0">
                <a:solidFill>
                  <a:schemeClr val="tx1">
                    <a:lumMod val="85000"/>
                    <a:lumOff val="15000"/>
                  </a:schemeClr>
                </a:solidFill>
                <a:cs typeface="+mn-ea"/>
                <a:sym typeface="+mn-lt"/>
              </a:rPr>
              <a:t>目 录</a:t>
            </a:r>
            <a:endParaRPr lang="zh-CN" altLang="en-US" sz="6600" b="1">
              <a:solidFill>
                <a:schemeClr val="tx1">
                  <a:lumMod val="85000"/>
                  <a:lumOff val="15000"/>
                </a:schemeClr>
              </a:solidFill>
              <a:cs typeface="+mn-ea"/>
              <a:sym typeface="+mn-lt"/>
            </a:endParaRPr>
          </a:p>
        </p:txBody>
      </p:sp>
      <p:sp>
        <p:nvSpPr>
          <p:cNvPr id="14" name="圆角矩形 13"/>
          <p:cNvSpPr/>
          <p:nvPr/>
        </p:nvSpPr>
        <p:spPr>
          <a:xfrm>
            <a:off x="5034054" y="2715834"/>
            <a:ext cx="1409700" cy="647700"/>
          </a:xfrm>
          <a:prstGeom prst="roundRect">
            <a:avLst>
              <a:gd name="adj" fmla="val 0"/>
            </a:avLst>
          </a:prstGeom>
          <a:solidFill>
            <a:srgbClr val="BC12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smtClean="0">
                <a:solidFill>
                  <a:schemeClr val="bg1"/>
                </a:solidFill>
                <a:cs typeface="+mn-ea"/>
                <a:sym typeface="+mn-lt"/>
              </a:rPr>
              <a:t>1</a:t>
            </a:r>
            <a:endParaRPr lang="zh-CN" altLang="en-US" sz="2400">
              <a:solidFill>
                <a:schemeClr val="bg1"/>
              </a:solidFill>
              <a:cs typeface="+mn-ea"/>
              <a:sym typeface="+mn-lt"/>
            </a:endParaRPr>
          </a:p>
        </p:txBody>
      </p:sp>
      <p:sp>
        <p:nvSpPr>
          <p:cNvPr id="15" name="圆角矩形 14"/>
          <p:cNvSpPr/>
          <p:nvPr/>
        </p:nvSpPr>
        <p:spPr>
          <a:xfrm>
            <a:off x="5053104" y="3686496"/>
            <a:ext cx="1409700" cy="647700"/>
          </a:xfrm>
          <a:prstGeom prst="roundRect">
            <a:avLst>
              <a:gd name="adj" fmla="val 0"/>
            </a:avLst>
          </a:prstGeom>
          <a:solidFill>
            <a:srgbClr val="BC12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smtClean="0">
                <a:solidFill>
                  <a:schemeClr val="bg1"/>
                </a:solidFill>
                <a:cs typeface="+mn-ea"/>
                <a:sym typeface="+mn-lt"/>
              </a:rPr>
              <a:t>2</a:t>
            </a:r>
            <a:endParaRPr lang="zh-CN" altLang="en-US" sz="2400">
              <a:solidFill>
                <a:schemeClr val="bg1"/>
              </a:solidFill>
              <a:cs typeface="+mn-ea"/>
              <a:sym typeface="+mn-lt"/>
            </a:endParaRPr>
          </a:p>
        </p:txBody>
      </p:sp>
      <p:sp>
        <p:nvSpPr>
          <p:cNvPr id="16" name="圆角矩形 15"/>
          <p:cNvSpPr/>
          <p:nvPr/>
        </p:nvSpPr>
        <p:spPr>
          <a:xfrm>
            <a:off x="5034054" y="4657158"/>
            <a:ext cx="1409700" cy="647700"/>
          </a:xfrm>
          <a:prstGeom prst="roundRect">
            <a:avLst>
              <a:gd name="adj" fmla="val 0"/>
            </a:avLst>
          </a:prstGeom>
          <a:solidFill>
            <a:srgbClr val="BC12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smtClean="0">
                <a:solidFill>
                  <a:schemeClr val="bg1"/>
                </a:solidFill>
                <a:cs typeface="+mn-ea"/>
                <a:sym typeface="+mn-lt"/>
              </a:rPr>
              <a:t>3</a:t>
            </a:r>
            <a:endParaRPr lang="zh-CN" altLang="en-US" sz="2400">
              <a:solidFill>
                <a:schemeClr val="bg1"/>
              </a:solidFill>
              <a:cs typeface="+mn-ea"/>
              <a:sym typeface="+mn-lt"/>
            </a:endParaRPr>
          </a:p>
        </p:txBody>
      </p:sp>
      <p:sp>
        <p:nvSpPr>
          <p:cNvPr id="18" name="文本框 17"/>
          <p:cNvSpPr txBox="1"/>
          <p:nvPr/>
        </p:nvSpPr>
        <p:spPr>
          <a:xfrm>
            <a:off x="6590267" y="2744000"/>
            <a:ext cx="1808480" cy="583565"/>
          </a:xfrm>
          <a:prstGeom prst="rect">
            <a:avLst/>
          </a:prstGeom>
          <a:noFill/>
        </p:spPr>
        <p:txBody>
          <a:bodyPr wrap="none" rtlCol="0">
            <a:spAutoFit/>
          </a:bodyPr>
          <a:lstStyle/>
          <a:p>
            <a:pPr indent="0" algn="l">
              <a:buFont typeface="Arial" panose="020B0604020202020204" pitchFamily="34" charset="0"/>
              <a:buNone/>
            </a:pPr>
            <a:r>
              <a:rPr lang="zh-CN" altLang="en-US" sz="3200" dirty="0">
                <a:solidFill>
                  <a:srgbClr val="FF0000"/>
                </a:solidFill>
                <a:latin typeface="+mj-ea"/>
                <a:ea typeface="+mj-ea"/>
                <a:cs typeface="+mn-ea"/>
                <a:sym typeface="+mn-lt"/>
              </a:rPr>
              <a:t>法律常识</a:t>
            </a:r>
            <a:endParaRPr lang="zh-CN" altLang="en-US" sz="3200" b="1" dirty="0">
              <a:solidFill>
                <a:srgbClr val="FF0000"/>
              </a:solidFill>
              <a:latin typeface="+mj-ea"/>
              <a:ea typeface="+mj-ea"/>
              <a:cs typeface="+mn-ea"/>
              <a:sym typeface="+mn-lt"/>
            </a:endParaRPr>
          </a:p>
        </p:txBody>
      </p:sp>
      <p:sp>
        <p:nvSpPr>
          <p:cNvPr id="19" name="文本框 18"/>
          <p:cNvSpPr txBox="1"/>
          <p:nvPr/>
        </p:nvSpPr>
        <p:spPr>
          <a:xfrm>
            <a:off x="6590267" y="3727908"/>
            <a:ext cx="4246880" cy="583565"/>
          </a:xfrm>
          <a:prstGeom prst="rect">
            <a:avLst/>
          </a:prstGeom>
          <a:noFill/>
        </p:spPr>
        <p:txBody>
          <a:bodyPr wrap="none" rtlCol="0">
            <a:spAutoFit/>
          </a:bodyPr>
          <a:lstStyle/>
          <a:p>
            <a:pPr indent="0" algn="l">
              <a:buFont typeface="Arial" panose="020B0604020202020204" pitchFamily="34" charset="0"/>
              <a:buNone/>
            </a:pPr>
            <a:r>
              <a:rPr lang="zh-CN" altLang="en-US" sz="3200">
                <a:solidFill>
                  <a:srgbClr val="FF0000"/>
                </a:solidFill>
                <a:latin typeface="+mj-ea"/>
                <a:ea typeface="+mj-ea"/>
                <a:cs typeface="+mn-ea"/>
                <a:sym typeface="+mn-lt"/>
              </a:rPr>
              <a:t>我们身边的法律有哪些</a:t>
            </a:r>
            <a:endParaRPr lang="zh-CN" altLang="en-US" sz="3200" b="1">
              <a:solidFill>
                <a:srgbClr val="FF0000"/>
              </a:solidFill>
              <a:latin typeface="+mj-ea"/>
              <a:ea typeface="+mj-ea"/>
              <a:cs typeface="+mn-ea"/>
              <a:sym typeface="+mn-lt"/>
            </a:endParaRPr>
          </a:p>
        </p:txBody>
      </p:sp>
      <p:sp>
        <p:nvSpPr>
          <p:cNvPr id="20" name="文本框 19"/>
          <p:cNvSpPr txBox="1"/>
          <p:nvPr/>
        </p:nvSpPr>
        <p:spPr>
          <a:xfrm>
            <a:off x="6590267" y="4698570"/>
            <a:ext cx="2824480" cy="583565"/>
          </a:xfrm>
          <a:prstGeom prst="rect">
            <a:avLst/>
          </a:prstGeom>
          <a:noFill/>
        </p:spPr>
        <p:txBody>
          <a:bodyPr wrap="none" rtlCol="0">
            <a:spAutoFit/>
          </a:bodyPr>
          <a:lstStyle/>
          <a:p>
            <a:pPr indent="0" algn="l">
              <a:buFont typeface="Arial" panose="020B0604020202020204" pitchFamily="34" charset="0"/>
              <a:buNone/>
            </a:pPr>
            <a:r>
              <a:rPr lang="zh-CN" altLang="en-US" sz="3200">
                <a:solidFill>
                  <a:srgbClr val="FF0000"/>
                </a:solidFill>
                <a:latin typeface="+mj-ea"/>
                <a:ea typeface="+mj-ea"/>
                <a:cs typeface="+mn-ea"/>
                <a:sym typeface="+mn-lt"/>
              </a:rPr>
              <a:t>守规则 保安全</a:t>
            </a:r>
            <a:endParaRPr lang="zh-CN" altLang="en-US" sz="3200" b="1">
              <a:solidFill>
                <a:srgbClr val="FF0000"/>
              </a:solidFill>
              <a:latin typeface="+mj-ea"/>
              <a:ea typeface="+mj-ea"/>
              <a:cs typeface="+mn-ea"/>
              <a:sym typeface="+mn-lt"/>
            </a:endParaRPr>
          </a:p>
        </p:txBody>
      </p:sp>
      <p:sp>
        <p:nvSpPr>
          <p:cNvPr id="22" name="文本框 21"/>
          <p:cNvSpPr txBox="1"/>
          <p:nvPr/>
        </p:nvSpPr>
        <p:spPr>
          <a:xfrm>
            <a:off x="2270341" y="1715257"/>
            <a:ext cx="2673127" cy="523220"/>
          </a:xfrm>
          <a:prstGeom prst="rect">
            <a:avLst/>
          </a:prstGeom>
          <a:noFill/>
        </p:spPr>
        <p:txBody>
          <a:bodyPr wrap="square" rtlCol="0">
            <a:spAutoFit/>
            <a:scene3d>
              <a:camera prst="orthographicFront"/>
              <a:lightRig rig="threePt" dir="t"/>
            </a:scene3d>
            <a:sp3d contourW="12700"/>
          </a:bodyPr>
          <a:lstStyle/>
          <a:p>
            <a:pPr algn="ctr"/>
            <a:r>
              <a:rPr lang="en-US" altLang="zh-CN" sz="2800" b="1">
                <a:solidFill>
                  <a:schemeClr val="tx1">
                    <a:lumMod val="85000"/>
                    <a:lumOff val="15000"/>
                  </a:schemeClr>
                </a:solidFill>
                <a:cs typeface="+mn-ea"/>
                <a:sym typeface="+mn-lt"/>
              </a:rPr>
              <a:t>CONTENTS</a:t>
            </a:r>
            <a:endParaRPr lang="zh-CN" altLang="en-US" sz="2800" b="1">
              <a:solidFill>
                <a:schemeClr val="tx1">
                  <a:lumMod val="85000"/>
                  <a:lumOff val="15000"/>
                </a:schemeClr>
              </a:solidFill>
              <a:cs typeface="+mn-ea"/>
              <a:sym typeface="+mn-lt"/>
            </a:endParaRPr>
          </a:p>
        </p:txBody>
      </p:sp>
      <p:pic>
        <p:nvPicPr>
          <p:cNvPr id="23" name="New picture"/>
          <p:cNvPicPr/>
          <p:nvPr/>
        </p:nvPicPr>
        <p:blipFill>
          <a:blip r:embed="rId4"/>
          <a:stretch>
            <a:fillRect/>
          </a:stretch>
        </p:blipFill>
        <p:spPr>
          <a:xfrm>
            <a:off x="10566400" y="11963400"/>
            <a:ext cx="342900" cy="266700"/>
          </a:xfrm>
          <a:prstGeom prst="cube">
            <a:avLst/>
          </a:prstGeom>
        </p:spPr>
      </p:pic>
      <p:sp>
        <p:nvSpPr>
          <p:cNvPr id="2" name="文本框 1"/>
          <p:cNvSpPr txBox="1"/>
          <p:nvPr/>
        </p:nvSpPr>
        <p:spPr>
          <a:xfrm>
            <a:off x="4447713" y="532660"/>
            <a:ext cx="1553592" cy="246221"/>
          </a:xfrm>
          <a:prstGeom prst="rect">
            <a:avLst/>
          </a:prstGeom>
          <a:noFill/>
        </p:spPr>
        <p:txBody>
          <a:bodyPr wrap="square" rtlCol="0">
            <a:spAutoFit/>
          </a:bodyPr>
          <a:lstStyle/>
          <a:p>
            <a:r>
              <a:rPr lang="en-US" altLang="zh-CN" sz="1000" dirty="0">
                <a:solidFill>
                  <a:srgbClr val="FFFFFF"/>
                </a:solidFill>
              </a:rPr>
              <a:t>https://www.ypppt.com/</a:t>
            </a:r>
            <a:endParaRPr lang="zh-CN" altLang="en-US" sz="1000"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流程图: 手动输入 4"/>
          <p:cNvSpPr/>
          <p:nvPr/>
        </p:nvSpPr>
        <p:spPr>
          <a:xfrm rot="16200000" flipV="1">
            <a:off x="1977243" y="-290946"/>
            <a:ext cx="3764482" cy="7410203"/>
          </a:xfrm>
          <a:prstGeom prst="flowChartManualInpu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流程图: 手动输入 3"/>
          <p:cNvSpPr/>
          <p:nvPr/>
        </p:nvSpPr>
        <p:spPr>
          <a:xfrm rot="16200000" flipV="1">
            <a:off x="1822861" y="-290945"/>
            <a:ext cx="3764482" cy="7410203"/>
          </a:xfrm>
          <a:prstGeom prst="flowChartManualInput">
            <a:avLst/>
          </a:prstGeom>
          <a:solidFill>
            <a:srgbClr val="BC1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平行四边形 5"/>
          <p:cNvSpPr/>
          <p:nvPr/>
        </p:nvSpPr>
        <p:spPr>
          <a:xfrm>
            <a:off x="7281226" y="1531916"/>
            <a:ext cx="2838200" cy="1140033"/>
          </a:xfrm>
          <a:prstGeom prst="parallelogram">
            <a:avLst>
              <a:gd name="adj" fmla="val 39718"/>
            </a:avLst>
          </a:prstGeom>
          <a:solidFill>
            <a:srgbClr val="BC1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smtClean="0"/>
              <a:t>诚信</a:t>
            </a:r>
            <a:endParaRPr lang="zh-CN" altLang="en-US" sz="3200"/>
          </a:p>
        </p:txBody>
      </p:sp>
      <p:sp>
        <p:nvSpPr>
          <p:cNvPr id="9" name="平行四边形 8"/>
          <p:cNvSpPr/>
          <p:nvPr/>
        </p:nvSpPr>
        <p:spPr>
          <a:xfrm>
            <a:off x="6794338" y="2844140"/>
            <a:ext cx="2838200" cy="1140033"/>
          </a:xfrm>
          <a:prstGeom prst="parallelogram">
            <a:avLst>
              <a:gd name="adj" fmla="val 39718"/>
            </a:avLst>
          </a:prstGeom>
          <a:solidFill>
            <a:srgbClr val="BC1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a:t>敬业</a:t>
            </a:r>
          </a:p>
        </p:txBody>
      </p:sp>
      <p:sp>
        <p:nvSpPr>
          <p:cNvPr id="10" name="平行四边形 9"/>
          <p:cNvSpPr/>
          <p:nvPr/>
        </p:nvSpPr>
        <p:spPr>
          <a:xfrm>
            <a:off x="6295574" y="4156364"/>
            <a:ext cx="2838200" cy="1140033"/>
          </a:xfrm>
          <a:prstGeom prst="parallelogram">
            <a:avLst>
              <a:gd name="adj" fmla="val 39718"/>
            </a:avLst>
          </a:prstGeom>
          <a:solidFill>
            <a:srgbClr val="BC1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smtClean="0"/>
              <a:t>专注</a:t>
            </a:r>
            <a:endParaRPr lang="zh-CN" altLang="en-US" sz="3200"/>
          </a:p>
        </p:txBody>
      </p:sp>
      <p:sp>
        <p:nvSpPr>
          <p:cNvPr id="13" name="任意多边形 12"/>
          <p:cNvSpPr/>
          <p:nvPr/>
        </p:nvSpPr>
        <p:spPr>
          <a:xfrm>
            <a:off x="8870872" y="1531914"/>
            <a:ext cx="3321128" cy="3764482"/>
          </a:xfrm>
          <a:custGeom>
            <a:avLst/>
            <a:gdLst>
              <a:gd name="connsiteX0" fmla="*/ 1482040 w 3321128"/>
              <a:gd name="connsiteY0" fmla="*/ 0 h 3764482"/>
              <a:gd name="connsiteX1" fmla="*/ 3321128 w 3321128"/>
              <a:gd name="connsiteY1" fmla="*/ 0 h 3764482"/>
              <a:gd name="connsiteX2" fmla="*/ 3321128 w 3321128"/>
              <a:gd name="connsiteY2" fmla="*/ 3764482 h 3764482"/>
              <a:gd name="connsiteX3" fmla="*/ 0 w 3321128"/>
              <a:gd name="connsiteY3" fmla="*/ 3764482 h 3764482"/>
              <a:gd name="connsiteX4" fmla="*/ 1482040 w 3321128"/>
              <a:gd name="connsiteY4" fmla="*/ 0 h 37644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1128" h="3764482">
                <a:moveTo>
                  <a:pt x="1482040" y="0"/>
                </a:moveTo>
                <a:lnTo>
                  <a:pt x="3321128" y="0"/>
                </a:lnTo>
                <a:lnTo>
                  <a:pt x="3321128" y="3764482"/>
                </a:lnTo>
                <a:lnTo>
                  <a:pt x="0" y="3764482"/>
                </a:lnTo>
                <a:lnTo>
                  <a:pt x="1482040" y="0"/>
                </a:lnTo>
                <a:close/>
              </a:path>
            </a:pathLst>
          </a:custGeom>
          <a:blipFill>
            <a:blip r:embed="rId2"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p:cNvSpPr txBox="1"/>
          <p:nvPr/>
        </p:nvSpPr>
        <p:spPr>
          <a:xfrm>
            <a:off x="576613" y="555336"/>
            <a:ext cx="1422505" cy="830997"/>
          </a:xfrm>
          <a:prstGeom prst="rect">
            <a:avLst/>
          </a:prstGeom>
          <a:noFill/>
        </p:spPr>
        <p:txBody>
          <a:bodyPr wrap="none" rtlCol="0">
            <a:spAutoFit/>
          </a:bodyPr>
          <a:lstStyle/>
          <a:p>
            <a:r>
              <a:rPr lang="en-US" altLang="zh-CN" sz="4800" b="1" smtClean="0">
                <a:solidFill>
                  <a:schemeClr val="tx1">
                    <a:lumMod val="85000"/>
                    <a:lumOff val="15000"/>
                  </a:schemeClr>
                </a:solidFill>
                <a:latin typeface="Impact" panose="020B0806030902050204" pitchFamily="34" charset="0"/>
                <a:cs typeface="+mn-ea"/>
                <a:sym typeface="+mn-lt"/>
              </a:rPr>
              <a:t>LOGO</a:t>
            </a:r>
            <a:endParaRPr lang="zh-CN" altLang="en-US" sz="4800" b="1">
              <a:solidFill>
                <a:schemeClr val="tx1">
                  <a:lumMod val="85000"/>
                  <a:lumOff val="15000"/>
                </a:schemeClr>
              </a:solidFill>
              <a:latin typeface="Impact" panose="020B0806030902050204" pitchFamily="34" charset="0"/>
              <a:cs typeface="+mn-ea"/>
              <a:sym typeface="+mn-lt"/>
            </a:endParaRPr>
          </a:p>
        </p:txBody>
      </p:sp>
      <p:sp>
        <p:nvSpPr>
          <p:cNvPr id="16" name="文本框 15"/>
          <p:cNvSpPr txBox="1"/>
          <p:nvPr/>
        </p:nvSpPr>
        <p:spPr>
          <a:xfrm>
            <a:off x="2007215" y="1952587"/>
            <a:ext cx="2236510" cy="707886"/>
          </a:xfrm>
          <a:prstGeom prst="rect">
            <a:avLst/>
          </a:prstGeom>
          <a:noFill/>
        </p:spPr>
        <p:txBody>
          <a:bodyPr wrap="none" rtlCol="0">
            <a:spAutoFit/>
          </a:bodyPr>
          <a:lstStyle/>
          <a:p>
            <a:r>
              <a:rPr kumimoji="1" lang="zh-CN" altLang="en-US" sz="4000">
                <a:solidFill>
                  <a:schemeClr val="accent4">
                    <a:lumMod val="20000"/>
                    <a:lumOff val="80000"/>
                  </a:schemeClr>
                </a:solidFill>
                <a:latin typeface="+mj-ea"/>
                <a:ea typeface="+mj-ea"/>
              </a:rPr>
              <a:t>第一部分</a:t>
            </a:r>
          </a:p>
        </p:txBody>
      </p:sp>
      <p:sp>
        <p:nvSpPr>
          <p:cNvPr id="18" name="文本框 17"/>
          <p:cNvSpPr txBox="1"/>
          <p:nvPr/>
        </p:nvSpPr>
        <p:spPr>
          <a:xfrm>
            <a:off x="419787" y="2660538"/>
            <a:ext cx="5411367" cy="1323439"/>
          </a:xfrm>
          <a:prstGeom prst="rect">
            <a:avLst/>
          </a:prstGeom>
          <a:noFill/>
        </p:spPr>
        <p:txBody>
          <a:bodyPr wrap="square" rtlCol="0">
            <a:spAutoFit/>
          </a:bodyPr>
          <a:lstStyle/>
          <a:p>
            <a:pPr algn="dist"/>
            <a:r>
              <a:rPr lang="zh-CN" altLang="en-US" sz="8000" dirty="0">
                <a:solidFill>
                  <a:schemeClr val="accent4">
                    <a:lumMod val="20000"/>
                    <a:lumOff val="80000"/>
                  </a:schemeClr>
                </a:solidFill>
                <a:latin typeface="+mj-ea"/>
                <a:ea typeface="+mj-ea"/>
                <a:cs typeface="+mn-ea"/>
                <a:sym typeface="+mn-lt"/>
              </a:rPr>
              <a:t>法律常识</a:t>
            </a:r>
          </a:p>
        </p:txBody>
      </p:sp>
      <p:sp>
        <p:nvSpPr>
          <p:cNvPr id="21" name="文本框 20"/>
          <p:cNvSpPr txBox="1"/>
          <p:nvPr/>
        </p:nvSpPr>
        <p:spPr>
          <a:xfrm>
            <a:off x="201809" y="4217320"/>
            <a:ext cx="5847322" cy="400110"/>
          </a:xfrm>
          <a:prstGeom prst="rect">
            <a:avLst/>
          </a:prstGeom>
          <a:noFill/>
        </p:spPr>
        <p:txBody>
          <a:bodyPr wrap="square" rtlCol="0">
            <a:spAutoFit/>
          </a:bodyPr>
          <a:lstStyle/>
          <a:p>
            <a:pPr algn="ctr"/>
            <a:r>
              <a:rPr lang="en-GB" altLang="zh-CN" sz="1000">
                <a:solidFill>
                  <a:schemeClr val="accent4">
                    <a:lumMod val="20000"/>
                    <a:lumOff val="80000"/>
                  </a:schemeClr>
                </a:solidFill>
              </a:rPr>
              <a:t>your content is entered here, or by copying your text, select paste in this box and choose to retain only text. your content is typed here, or by copying your text, select paste in this box.</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checkerboard(across)">
                                      <p:cBhvr>
                                        <p:cTn id="7" dur="500"/>
                                        <p:tgtEl>
                                          <p:spTgt spid="16"/>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checkerboard(across)">
                                      <p:cBhvr>
                                        <p:cTn id="10" dur="500"/>
                                        <p:tgtEl>
                                          <p:spTgt spid="18"/>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checkerboard(across)">
                                      <p:cBhvr>
                                        <p:cTn id="1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93387" y="269315"/>
            <a:ext cx="1415772" cy="461665"/>
          </a:xfrm>
          <a:prstGeom prst="rect">
            <a:avLst/>
          </a:prstGeom>
        </p:spPr>
        <p:txBody>
          <a:bodyPr wrap="none">
            <a:spAutoFit/>
          </a:bodyPr>
          <a:lstStyle/>
          <a:p>
            <a:r>
              <a:rPr lang="zh-CN" altLang="en-US" sz="2400">
                <a:solidFill>
                  <a:srgbClr val="C00000"/>
                </a:solidFill>
                <a:latin typeface="+mj-ea"/>
                <a:cs typeface="+mn-ea"/>
                <a:sym typeface="+mn-lt"/>
              </a:rPr>
              <a:t>法律常识</a:t>
            </a:r>
          </a:p>
        </p:txBody>
      </p:sp>
      <p:sp>
        <p:nvSpPr>
          <p:cNvPr id="3" name="矩形 2"/>
          <p:cNvSpPr/>
          <p:nvPr/>
        </p:nvSpPr>
        <p:spPr>
          <a:xfrm>
            <a:off x="5203065" y="2290208"/>
            <a:ext cx="6096000" cy="1299779"/>
          </a:xfrm>
          <a:prstGeom prst="rect">
            <a:avLst/>
          </a:prstGeom>
        </p:spPr>
        <p:txBody>
          <a:bodyPr>
            <a:spAutoFit/>
          </a:bodyPr>
          <a:lstStyle/>
          <a:p>
            <a:pPr>
              <a:lnSpc>
                <a:spcPct val="150000"/>
              </a:lnSpc>
            </a:pPr>
            <a:r>
              <a:rPr lang="zh-CN" altLang="en-US" sz="2800" dirty="0">
                <a:solidFill>
                  <a:srgbClr val="C00000"/>
                </a:solidFill>
                <a:latin typeface="+mj-ea"/>
                <a:ea typeface="+mj-ea"/>
                <a:cs typeface="+mn-ea"/>
                <a:sym typeface="+mn-lt"/>
              </a:rPr>
              <a:t>我们中国的法律是从什么时候开始的？为什么会有法律的产生？</a:t>
            </a:r>
          </a:p>
        </p:txBody>
      </p:sp>
      <p:pic>
        <p:nvPicPr>
          <p:cNvPr id="5" name="图片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60928" y="1626496"/>
            <a:ext cx="3926982" cy="3926982"/>
          </a:xfrm>
          <a:prstGeom prst="rect">
            <a:avLst/>
          </a:prstGeom>
        </p:spPr>
      </p:pic>
      <p:cxnSp>
        <p:nvCxnSpPr>
          <p:cNvPr id="7" name="直线连接符 6"/>
          <p:cNvCxnSpPr/>
          <p:nvPr/>
        </p:nvCxnSpPr>
        <p:spPr>
          <a:xfrm>
            <a:off x="5228823" y="3812146"/>
            <a:ext cx="6096000"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pic>
        <p:nvPicPr>
          <p:cNvPr id="9" name="图片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85089" y="3312017"/>
            <a:ext cx="3545983" cy="354598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93387" y="269315"/>
            <a:ext cx="1415772" cy="461665"/>
          </a:xfrm>
          <a:prstGeom prst="rect">
            <a:avLst/>
          </a:prstGeom>
        </p:spPr>
        <p:txBody>
          <a:bodyPr wrap="none">
            <a:spAutoFit/>
          </a:bodyPr>
          <a:lstStyle/>
          <a:p>
            <a:r>
              <a:rPr lang="zh-CN" altLang="en-US" sz="2400" dirty="0">
                <a:solidFill>
                  <a:srgbClr val="C00000"/>
                </a:solidFill>
                <a:latin typeface="+mj-ea"/>
                <a:cs typeface="+mn-ea"/>
                <a:sym typeface="+mn-lt"/>
              </a:rPr>
              <a:t>法律常识</a:t>
            </a:r>
          </a:p>
        </p:txBody>
      </p:sp>
      <p:sp>
        <p:nvSpPr>
          <p:cNvPr id="3" name="文本框 2"/>
          <p:cNvSpPr txBox="1"/>
          <p:nvPr/>
        </p:nvSpPr>
        <p:spPr>
          <a:xfrm>
            <a:off x="5855368" y="2052036"/>
            <a:ext cx="5678905" cy="3367653"/>
          </a:xfrm>
          <a:prstGeom prst="rect">
            <a:avLst/>
          </a:prstGeom>
          <a:noFill/>
        </p:spPr>
        <p:txBody>
          <a:bodyPr wrap="square" rtlCol="0">
            <a:spAutoFit/>
          </a:bodyPr>
          <a:lstStyle/>
          <a:p>
            <a:pPr>
              <a:lnSpc>
                <a:spcPct val="150000"/>
              </a:lnSpc>
            </a:pPr>
            <a:r>
              <a:rPr lang="zh-CN" altLang="en-US" dirty="0">
                <a:solidFill>
                  <a:schemeClr val="tx1">
                    <a:lumMod val="75000"/>
                    <a:lumOff val="25000"/>
                  </a:schemeClr>
                </a:solidFill>
                <a:cs typeface="+mn-ea"/>
                <a:sym typeface="+mn-lt"/>
              </a:rPr>
              <a:t>在很久很久以前的原始社会，是没有法律的。那个时候，当一个部落和另一个部落出现矛盾时，往往采取“以牙还牙”的报复方式来解决，而不是依靠法律来解决。如果一个部落的人杀了另一个部落的人，那么另一个部落的所有人都会为被杀的那个人报仇。这样整个社会非常混乱，大家的人身安全每天都受到威胁。只有在夏朝建立后，才通过制定法律来防止这种混乱。所以法律是从夏朝开始的。</a:t>
            </a:r>
          </a:p>
        </p:txBody>
      </p:sp>
      <p:pic>
        <p:nvPicPr>
          <p:cNvPr id="5" name="图片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57727" y="1340475"/>
            <a:ext cx="4944583" cy="453253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93387" y="269315"/>
            <a:ext cx="1415772" cy="461665"/>
          </a:xfrm>
          <a:prstGeom prst="rect">
            <a:avLst/>
          </a:prstGeom>
        </p:spPr>
        <p:txBody>
          <a:bodyPr wrap="none">
            <a:spAutoFit/>
          </a:bodyPr>
          <a:lstStyle/>
          <a:p>
            <a:r>
              <a:rPr lang="zh-CN" altLang="en-US" sz="2400">
                <a:solidFill>
                  <a:srgbClr val="C00000"/>
                </a:solidFill>
                <a:latin typeface="+mj-ea"/>
                <a:cs typeface="+mn-ea"/>
                <a:sym typeface="+mn-lt"/>
              </a:rPr>
              <a:t>法律常识</a:t>
            </a:r>
          </a:p>
        </p:txBody>
      </p:sp>
      <p:sp>
        <p:nvSpPr>
          <p:cNvPr id="3" name="文本框 2"/>
          <p:cNvSpPr txBox="1"/>
          <p:nvPr/>
        </p:nvSpPr>
        <p:spPr>
          <a:xfrm>
            <a:off x="2038275" y="1848384"/>
            <a:ext cx="3608545" cy="1135439"/>
          </a:xfrm>
          <a:prstGeom prst="rect">
            <a:avLst/>
          </a:prstGeom>
          <a:noFill/>
        </p:spPr>
        <p:txBody>
          <a:bodyPr wrap="square" rtlCol="0">
            <a:spAutoFit/>
          </a:bodyPr>
          <a:lstStyle/>
          <a:p>
            <a:pPr algn="ctr">
              <a:lnSpc>
                <a:spcPct val="150000"/>
              </a:lnSpc>
            </a:pPr>
            <a:r>
              <a:rPr lang="zh-CN" altLang="en-US" sz="2400">
                <a:solidFill>
                  <a:srgbClr val="C00000"/>
                </a:solidFill>
                <a:cs typeface="+mn-ea"/>
                <a:sym typeface="+mn-lt"/>
              </a:rPr>
              <a:t>我们国家的法制宣传日是几月几日 ？ </a:t>
            </a:r>
          </a:p>
        </p:txBody>
      </p:sp>
      <p:sp>
        <p:nvSpPr>
          <p:cNvPr id="4" name="文本框 3"/>
          <p:cNvSpPr txBox="1"/>
          <p:nvPr/>
        </p:nvSpPr>
        <p:spPr>
          <a:xfrm>
            <a:off x="796712" y="4506155"/>
            <a:ext cx="10821305" cy="1423275"/>
          </a:xfrm>
          <a:prstGeom prst="rect">
            <a:avLst/>
          </a:prstGeom>
          <a:noFill/>
        </p:spPr>
        <p:txBody>
          <a:bodyPr wrap="square" rtlCol="0">
            <a:spAutoFit/>
          </a:bodyPr>
          <a:lstStyle/>
          <a:p>
            <a:pPr algn="ctr">
              <a:lnSpc>
                <a:spcPct val="150000"/>
              </a:lnSpc>
            </a:pPr>
            <a:r>
              <a:rPr lang="zh-CN" altLang="en-US" sz="2000" dirty="0">
                <a:solidFill>
                  <a:schemeClr val="tx1">
                    <a:lumMod val="75000"/>
                    <a:lumOff val="25000"/>
                  </a:schemeClr>
                </a:solidFill>
                <a:cs typeface="+mn-ea"/>
                <a:sym typeface="+mn-lt"/>
              </a:rPr>
              <a:t>中华人民共和国义务教育法第五条规定，凡是年满</a:t>
            </a:r>
            <a:r>
              <a:rPr lang="en-US" altLang="zh-CN" sz="2000" dirty="0">
                <a:solidFill>
                  <a:schemeClr val="tx1">
                    <a:lumMod val="75000"/>
                    <a:lumOff val="25000"/>
                  </a:schemeClr>
                </a:solidFill>
                <a:cs typeface="+mn-ea"/>
                <a:sym typeface="+mn-lt"/>
              </a:rPr>
              <a:t>6</a:t>
            </a:r>
            <a:r>
              <a:rPr lang="zh-CN" altLang="en-US" sz="2000" dirty="0">
                <a:solidFill>
                  <a:schemeClr val="tx1">
                    <a:lumMod val="75000"/>
                    <a:lumOff val="25000"/>
                  </a:schemeClr>
                </a:solidFill>
                <a:cs typeface="+mn-ea"/>
                <a:sym typeface="+mn-lt"/>
              </a:rPr>
              <a:t>周岁的儿童，不分年龄，性别，民族，种族，应当入学接受规定年限的义务教育。任何单位和个人都不能阻止小学生上学，这是每个青少年依法享有的权利。</a:t>
            </a:r>
          </a:p>
        </p:txBody>
      </p:sp>
      <p:sp>
        <p:nvSpPr>
          <p:cNvPr id="5" name="文本框 4"/>
          <p:cNvSpPr txBox="1"/>
          <p:nvPr/>
        </p:nvSpPr>
        <p:spPr>
          <a:xfrm>
            <a:off x="1932376" y="3450759"/>
            <a:ext cx="8485810" cy="581441"/>
          </a:xfrm>
          <a:prstGeom prst="rect">
            <a:avLst/>
          </a:prstGeom>
          <a:noFill/>
        </p:spPr>
        <p:txBody>
          <a:bodyPr wrap="square" rtlCol="0">
            <a:spAutoFit/>
          </a:bodyPr>
          <a:lstStyle/>
          <a:p>
            <a:pPr algn="ctr">
              <a:lnSpc>
                <a:spcPct val="150000"/>
              </a:lnSpc>
            </a:pPr>
            <a:r>
              <a:rPr lang="zh-CN" altLang="en-US" sz="2400" dirty="0">
                <a:solidFill>
                  <a:srgbClr val="C00000"/>
                </a:solidFill>
                <a:cs typeface="+mn-ea"/>
                <a:sym typeface="+mn-lt"/>
              </a:rPr>
              <a:t>你知道吗？我们每天来学校学习是受法律保护的哦 ，为什么？</a:t>
            </a:r>
          </a:p>
        </p:txBody>
      </p:sp>
      <p:sp>
        <p:nvSpPr>
          <p:cNvPr id="6" name="文本框 5"/>
          <p:cNvSpPr txBox="1"/>
          <p:nvPr/>
        </p:nvSpPr>
        <p:spPr>
          <a:xfrm>
            <a:off x="7196627" y="2125574"/>
            <a:ext cx="2957098" cy="581057"/>
          </a:xfrm>
          <a:prstGeom prst="rect">
            <a:avLst/>
          </a:prstGeom>
          <a:noFill/>
        </p:spPr>
        <p:txBody>
          <a:bodyPr wrap="square" rtlCol="0">
            <a:spAutoFit/>
          </a:bodyPr>
          <a:lstStyle/>
          <a:p>
            <a:pPr>
              <a:lnSpc>
                <a:spcPct val="150000"/>
              </a:lnSpc>
            </a:pPr>
            <a:r>
              <a:rPr lang="zh-CN" altLang="en-US" sz="2400">
                <a:solidFill>
                  <a:srgbClr val="C00000"/>
                </a:solidFill>
                <a:cs typeface="+mn-ea"/>
                <a:sym typeface="+mn-lt"/>
              </a:rPr>
              <a:t>每年的</a:t>
            </a:r>
            <a:r>
              <a:rPr lang="en-US" altLang="zh-CN" sz="2400">
                <a:solidFill>
                  <a:srgbClr val="C00000"/>
                </a:solidFill>
                <a:cs typeface="+mn-ea"/>
                <a:sym typeface="+mn-lt"/>
              </a:rPr>
              <a:t>12</a:t>
            </a:r>
            <a:r>
              <a:rPr lang="zh-CN" altLang="en-US" sz="2400">
                <a:solidFill>
                  <a:srgbClr val="C00000"/>
                </a:solidFill>
                <a:cs typeface="+mn-ea"/>
                <a:sym typeface="+mn-lt"/>
              </a:rPr>
              <a:t>月</a:t>
            </a:r>
            <a:r>
              <a:rPr lang="en-US" altLang="zh-CN" sz="2400">
                <a:solidFill>
                  <a:srgbClr val="C00000"/>
                </a:solidFill>
                <a:cs typeface="+mn-ea"/>
                <a:sym typeface="+mn-lt"/>
              </a:rPr>
              <a:t>4</a:t>
            </a:r>
            <a:r>
              <a:rPr lang="zh-CN" altLang="en-US" sz="2400">
                <a:solidFill>
                  <a:srgbClr val="C00000"/>
                </a:solidFill>
                <a:cs typeface="+mn-ea"/>
                <a:sym typeface="+mn-lt"/>
              </a:rPr>
              <a:t>日 </a:t>
            </a:r>
          </a:p>
        </p:txBody>
      </p:sp>
      <p:cxnSp>
        <p:nvCxnSpPr>
          <p:cNvPr id="7" name="直接连接符 3"/>
          <p:cNvCxnSpPr/>
          <p:nvPr/>
        </p:nvCxnSpPr>
        <p:spPr>
          <a:xfrm>
            <a:off x="5566611" y="4311259"/>
            <a:ext cx="1106905" cy="0"/>
          </a:xfrm>
          <a:prstGeom prst="line">
            <a:avLst/>
          </a:prstGeom>
          <a:ln w="76200">
            <a:solidFill>
              <a:srgbClr val="CF0707"/>
            </a:solidFill>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1986759" y="1722815"/>
            <a:ext cx="3821612" cy="1435728"/>
          </a:xfrm>
          <a:prstGeom prst="rect">
            <a:avLst/>
          </a:prstGeom>
          <a:noFill/>
          <a:ln w="539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9" name="矩形 8"/>
          <p:cNvSpPr/>
          <p:nvPr/>
        </p:nvSpPr>
        <p:spPr>
          <a:xfrm>
            <a:off x="6332113" y="1722815"/>
            <a:ext cx="3821612" cy="1435728"/>
          </a:xfrm>
          <a:prstGeom prst="rect">
            <a:avLst/>
          </a:prstGeom>
          <a:noFill/>
          <a:ln w="539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nodeType="afterGroup">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animEffect transition="in" filter="fade">
                                      <p:cBhvr>
                                        <p:cTn id="15" dur="500"/>
                                        <p:tgtEl>
                                          <p:spTgt spid="6"/>
                                        </p:tgtEl>
                                      </p:cBhvr>
                                    </p:animEffect>
                                  </p:childTnLst>
                                </p:cTn>
                              </p:par>
                            </p:childTnLst>
                          </p:cTn>
                        </p:par>
                        <p:par>
                          <p:cTn id="16" fill="hold" nodeType="afterGroup">
                            <p:stCondLst>
                              <p:cond delay="1000"/>
                            </p:stCondLst>
                            <p:childTnLst>
                              <p:par>
                                <p:cTn id="17" presetID="2" presetClass="entr" presetSubtype="4"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par>
                          <p:cTn id="21" fill="hold" nodeType="afterGroup">
                            <p:stCondLst>
                              <p:cond delay="1500"/>
                            </p:stCondLst>
                            <p:childTnLst>
                              <p:par>
                                <p:cTn id="22" presetID="2" presetClass="entr" presetSubtype="4" fill="hold" nodeType="after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ppt_x"/>
                                          </p:val>
                                        </p:tav>
                                        <p:tav tm="100000">
                                          <p:val>
                                            <p:strVal val="#ppt_x"/>
                                          </p:val>
                                        </p:tav>
                                      </p:tavLst>
                                    </p:anim>
                                    <p:anim calcmode="lin" valueType="num">
                                      <p:cBhvr additive="base">
                                        <p:cTn id="25" dur="500" fill="hold"/>
                                        <p:tgtEl>
                                          <p:spTgt spid="7"/>
                                        </p:tgtEl>
                                        <p:attrNameLst>
                                          <p:attrName>ppt_y</p:attrName>
                                        </p:attrNameLst>
                                      </p:cBhvr>
                                      <p:tavLst>
                                        <p:tav tm="0">
                                          <p:val>
                                            <p:strVal val="1+#ppt_h/2"/>
                                          </p:val>
                                        </p:tav>
                                        <p:tav tm="100000">
                                          <p:val>
                                            <p:strVal val="#ppt_y"/>
                                          </p:val>
                                        </p:tav>
                                      </p:tavLst>
                                    </p:anim>
                                  </p:childTnLst>
                                </p:cTn>
                              </p:par>
                            </p:childTnLst>
                          </p:cTn>
                        </p:par>
                        <p:par>
                          <p:cTn id="26" fill="hold" nodeType="afterGroup">
                            <p:stCondLst>
                              <p:cond delay="2000"/>
                            </p:stCondLst>
                            <p:childTnLst>
                              <p:par>
                                <p:cTn id="27" presetID="2" presetClass="entr" presetSubtype="4" fill="hold" grpId="0" nodeType="after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additive="base">
                                        <p:cTn id="29" dur="500" fill="hold"/>
                                        <p:tgtEl>
                                          <p:spTgt spid="4"/>
                                        </p:tgtEl>
                                        <p:attrNameLst>
                                          <p:attrName>ppt_x</p:attrName>
                                        </p:attrNameLst>
                                      </p:cBhvr>
                                      <p:tavLst>
                                        <p:tav tm="0">
                                          <p:val>
                                            <p:strVal val="#ppt_x"/>
                                          </p:val>
                                        </p:tav>
                                        <p:tav tm="100000">
                                          <p:val>
                                            <p:strVal val="#ppt_x"/>
                                          </p:val>
                                        </p:tav>
                                      </p:tavLst>
                                    </p:anim>
                                    <p:anim calcmode="lin" valueType="num">
                                      <p:cBhvr additive="base">
                                        <p:cTn id="3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93387" y="269315"/>
            <a:ext cx="1415772" cy="461665"/>
          </a:xfrm>
          <a:prstGeom prst="rect">
            <a:avLst/>
          </a:prstGeom>
        </p:spPr>
        <p:txBody>
          <a:bodyPr wrap="none">
            <a:spAutoFit/>
          </a:bodyPr>
          <a:lstStyle/>
          <a:p>
            <a:r>
              <a:rPr lang="zh-CN" altLang="en-US" sz="2400">
                <a:solidFill>
                  <a:srgbClr val="C00000"/>
                </a:solidFill>
                <a:latin typeface="+mj-ea"/>
                <a:cs typeface="+mn-ea"/>
                <a:sym typeface="+mn-lt"/>
              </a:rPr>
              <a:t>法律常识</a:t>
            </a:r>
          </a:p>
        </p:txBody>
      </p:sp>
      <p:sp>
        <p:nvSpPr>
          <p:cNvPr id="5" name="Google Shape;1157;p38"/>
          <p:cNvSpPr txBox="1"/>
          <p:nvPr/>
        </p:nvSpPr>
        <p:spPr>
          <a:xfrm>
            <a:off x="1043650" y="1692008"/>
            <a:ext cx="2531017" cy="583603"/>
          </a:xfrm>
          <a:prstGeom prst="rect">
            <a:avLst/>
          </a:prstGeom>
          <a:noFill/>
          <a:ln>
            <a:noFill/>
          </a:ln>
        </p:spPr>
        <p:txBody>
          <a:bodyPr spcFirstLastPara="1" wrap="square" lIns="121900" tIns="121900" rIns="121900" bIns="121900" anchor="ctr" anchorCtr="0">
            <a:noAutofit/>
          </a:bodyPr>
          <a:lstStyle/>
          <a:p>
            <a:pPr algn="dist" eaLnBrk="1" hangingPunct="1"/>
            <a:r>
              <a:rPr lang="zh-CN" altLang="en-US" sz="4000">
                <a:solidFill>
                  <a:srgbClr val="C00000"/>
                </a:solidFill>
                <a:cs typeface="+mn-ea"/>
                <a:sym typeface="+mn-lt"/>
              </a:rPr>
              <a:t>故事分析 </a:t>
            </a:r>
          </a:p>
        </p:txBody>
      </p:sp>
      <p:sp>
        <p:nvSpPr>
          <p:cNvPr id="6" name="Google Shape;1157;p38"/>
          <p:cNvSpPr txBox="1"/>
          <p:nvPr/>
        </p:nvSpPr>
        <p:spPr>
          <a:xfrm>
            <a:off x="7518706" y="2367010"/>
            <a:ext cx="3590617" cy="1325635"/>
          </a:xfrm>
          <a:prstGeom prst="rect">
            <a:avLst/>
          </a:prstGeom>
          <a:noFill/>
          <a:ln>
            <a:noFill/>
          </a:ln>
        </p:spPr>
        <p:txBody>
          <a:bodyPr spcFirstLastPara="1" wrap="square" lIns="121900" tIns="121900" rIns="121900" bIns="121900" anchor="ctr" anchorCtr="0">
            <a:noAutofit/>
          </a:bodyPr>
          <a:lstStyle/>
          <a:p>
            <a:pPr eaLnBrk="1" hangingPunct="1">
              <a:lnSpc>
                <a:spcPct val="150000"/>
              </a:lnSpc>
            </a:pPr>
            <a:r>
              <a:rPr lang="zh-CN" altLang="en-US" sz="2000">
                <a:solidFill>
                  <a:srgbClr val="C00000"/>
                </a:solidFill>
                <a:cs typeface="+mn-ea"/>
                <a:sym typeface="+mn-lt"/>
              </a:rPr>
              <a:t>大家来说一说，小花爸爸的做法对吗？如果小花是我们的同学，我们应该怎么办？</a:t>
            </a:r>
          </a:p>
        </p:txBody>
      </p:sp>
      <p:sp>
        <p:nvSpPr>
          <p:cNvPr id="7" name="文本框 6"/>
          <p:cNvSpPr txBox="1"/>
          <p:nvPr/>
        </p:nvSpPr>
        <p:spPr>
          <a:xfrm>
            <a:off x="907724" y="2556973"/>
            <a:ext cx="5813919" cy="3185680"/>
          </a:xfrm>
          <a:prstGeom prst="rect">
            <a:avLst/>
          </a:prstGeom>
          <a:noFill/>
        </p:spPr>
        <p:txBody>
          <a:bodyPr wrap="square" rtlCol="0">
            <a:spAutoFit/>
          </a:bodyPr>
          <a:lstStyle/>
          <a:p>
            <a:pPr>
              <a:lnSpc>
                <a:spcPct val="150000"/>
              </a:lnSpc>
            </a:pPr>
            <a:r>
              <a:rPr lang="zh-CN" altLang="en-US" sz="1700" dirty="0">
                <a:solidFill>
                  <a:schemeClr val="tx1">
                    <a:lumMod val="75000"/>
                    <a:lumOff val="25000"/>
                  </a:schemeClr>
                </a:solidFill>
                <a:cs typeface="+mn-ea"/>
                <a:sym typeface="+mn-lt"/>
              </a:rPr>
              <a:t>小花</a:t>
            </a:r>
            <a:r>
              <a:rPr lang="en-US" altLang="zh-CN" sz="1700" dirty="0">
                <a:solidFill>
                  <a:schemeClr val="tx1">
                    <a:lumMod val="75000"/>
                    <a:lumOff val="25000"/>
                  </a:schemeClr>
                </a:solidFill>
                <a:cs typeface="+mn-ea"/>
                <a:sym typeface="+mn-lt"/>
              </a:rPr>
              <a:t>11</a:t>
            </a:r>
            <a:r>
              <a:rPr lang="zh-CN" altLang="en-US" sz="1700" dirty="0">
                <a:solidFill>
                  <a:schemeClr val="tx1">
                    <a:lumMod val="75000"/>
                    <a:lumOff val="25000"/>
                  </a:schemeClr>
                </a:solidFill>
                <a:cs typeface="+mn-ea"/>
                <a:sym typeface="+mn-lt"/>
              </a:rPr>
              <a:t>岁了，按道理应该读小学四年级了。但是，她爸爸重男轻女的思想特别严重，本来就不主张送小花读书。但是小花的妈妈还是希望小花能读点书，小花于是走进了学校。</a:t>
            </a:r>
          </a:p>
          <a:p>
            <a:pPr>
              <a:lnSpc>
                <a:spcPct val="150000"/>
              </a:lnSpc>
            </a:pPr>
            <a:r>
              <a:rPr lang="zh-CN" altLang="en-US" sz="1700" dirty="0">
                <a:solidFill>
                  <a:schemeClr val="tx1">
                    <a:lumMod val="75000"/>
                    <a:lumOff val="25000"/>
                  </a:schemeClr>
                </a:solidFill>
                <a:cs typeface="+mn-ea"/>
                <a:sym typeface="+mn-lt"/>
              </a:rPr>
              <a:t>但不幸的是，小花家里种的五亩西瓜，因为连日大雨，所有的西瓜都烂在地里了，连成本也收不回来；喂养</a:t>
            </a:r>
            <a:r>
              <a:rPr lang="en-US" altLang="zh-CN" sz="1700" dirty="0">
                <a:solidFill>
                  <a:schemeClr val="tx1">
                    <a:lumMod val="75000"/>
                    <a:lumOff val="25000"/>
                  </a:schemeClr>
                </a:solidFill>
                <a:cs typeface="+mn-ea"/>
                <a:sym typeface="+mn-lt"/>
              </a:rPr>
              <a:t>600</a:t>
            </a:r>
            <a:r>
              <a:rPr lang="zh-CN" altLang="en-US" sz="1700" dirty="0">
                <a:solidFill>
                  <a:schemeClr val="tx1">
                    <a:lumMod val="75000"/>
                    <a:lumOff val="25000"/>
                  </a:schemeClr>
                </a:solidFill>
                <a:cs typeface="+mn-ea"/>
                <a:sym typeface="+mn-lt"/>
              </a:rPr>
              <a:t>只鸭子也因为染病都死去了。这让原本不太宽裕的家庭，经济更加拮据。不管小花的妈妈怎么样的劝说，小花怎么样地苦苦哀求，小花的爸爸最后还是逼着小花退了学。</a:t>
            </a:r>
          </a:p>
        </p:txBody>
      </p:sp>
      <p:pic>
        <p:nvPicPr>
          <p:cNvPr id="9" name="图片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947338" y="3429000"/>
            <a:ext cx="3429000" cy="3429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流程图: 手动输入 4"/>
          <p:cNvSpPr/>
          <p:nvPr/>
        </p:nvSpPr>
        <p:spPr>
          <a:xfrm rot="16200000" flipV="1">
            <a:off x="1977243" y="-290946"/>
            <a:ext cx="3764482" cy="7410203"/>
          </a:xfrm>
          <a:prstGeom prst="flowChartManualInpu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流程图: 手动输入 3"/>
          <p:cNvSpPr/>
          <p:nvPr/>
        </p:nvSpPr>
        <p:spPr>
          <a:xfrm rot="16200000" flipV="1">
            <a:off x="1822861" y="-290945"/>
            <a:ext cx="3764482" cy="7410203"/>
          </a:xfrm>
          <a:prstGeom prst="flowChartManualInput">
            <a:avLst/>
          </a:prstGeom>
          <a:solidFill>
            <a:srgbClr val="BC1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平行四边形 5"/>
          <p:cNvSpPr/>
          <p:nvPr/>
        </p:nvSpPr>
        <p:spPr>
          <a:xfrm>
            <a:off x="7281226" y="1531916"/>
            <a:ext cx="2838200" cy="1140033"/>
          </a:xfrm>
          <a:prstGeom prst="parallelogram">
            <a:avLst>
              <a:gd name="adj" fmla="val 39718"/>
            </a:avLst>
          </a:prstGeom>
          <a:solidFill>
            <a:srgbClr val="BC1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smtClean="0"/>
              <a:t>诚信</a:t>
            </a:r>
            <a:endParaRPr lang="zh-CN" altLang="en-US" sz="3200"/>
          </a:p>
        </p:txBody>
      </p:sp>
      <p:sp>
        <p:nvSpPr>
          <p:cNvPr id="9" name="平行四边形 8"/>
          <p:cNvSpPr/>
          <p:nvPr/>
        </p:nvSpPr>
        <p:spPr>
          <a:xfrm>
            <a:off x="6794338" y="2844140"/>
            <a:ext cx="2838200" cy="1140033"/>
          </a:xfrm>
          <a:prstGeom prst="parallelogram">
            <a:avLst>
              <a:gd name="adj" fmla="val 39718"/>
            </a:avLst>
          </a:prstGeom>
          <a:solidFill>
            <a:srgbClr val="BC1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a:t>敬业</a:t>
            </a:r>
          </a:p>
        </p:txBody>
      </p:sp>
      <p:sp>
        <p:nvSpPr>
          <p:cNvPr id="10" name="平行四边形 9"/>
          <p:cNvSpPr/>
          <p:nvPr/>
        </p:nvSpPr>
        <p:spPr>
          <a:xfrm>
            <a:off x="6295574" y="4156364"/>
            <a:ext cx="2838200" cy="1140033"/>
          </a:xfrm>
          <a:prstGeom prst="parallelogram">
            <a:avLst>
              <a:gd name="adj" fmla="val 39718"/>
            </a:avLst>
          </a:prstGeom>
          <a:solidFill>
            <a:srgbClr val="BC1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smtClean="0"/>
              <a:t>专注</a:t>
            </a:r>
            <a:endParaRPr lang="zh-CN" altLang="en-US" sz="3200"/>
          </a:p>
        </p:txBody>
      </p:sp>
      <p:sp>
        <p:nvSpPr>
          <p:cNvPr id="13" name="任意多边形 12"/>
          <p:cNvSpPr/>
          <p:nvPr/>
        </p:nvSpPr>
        <p:spPr>
          <a:xfrm>
            <a:off x="8870872" y="1531914"/>
            <a:ext cx="3321128" cy="3764482"/>
          </a:xfrm>
          <a:custGeom>
            <a:avLst/>
            <a:gdLst>
              <a:gd name="connsiteX0" fmla="*/ 1482040 w 3321128"/>
              <a:gd name="connsiteY0" fmla="*/ 0 h 3764482"/>
              <a:gd name="connsiteX1" fmla="*/ 3321128 w 3321128"/>
              <a:gd name="connsiteY1" fmla="*/ 0 h 3764482"/>
              <a:gd name="connsiteX2" fmla="*/ 3321128 w 3321128"/>
              <a:gd name="connsiteY2" fmla="*/ 3764482 h 3764482"/>
              <a:gd name="connsiteX3" fmla="*/ 0 w 3321128"/>
              <a:gd name="connsiteY3" fmla="*/ 3764482 h 3764482"/>
              <a:gd name="connsiteX4" fmla="*/ 1482040 w 3321128"/>
              <a:gd name="connsiteY4" fmla="*/ 0 h 37644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1128" h="3764482">
                <a:moveTo>
                  <a:pt x="1482040" y="0"/>
                </a:moveTo>
                <a:lnTo>
                  <a:pt x="3321128" y="0"/>
                </a:lnTo>
                <a:lnTo>
                  <a:pt x="3321128" y="3764482"/>
                </a:lnTo>
                <a:lnTo>
                  <a:pt x="0" y="3764482"/>
                </a:lnTo>
                <a:lnTo>
                  <a:pt x="1482040" y="0"/>
                </a:lnTo>
                <a:close/>
              </a:path>
            </a:pathLst>
          </a:custGeom>
          <a:blipFill>
            <a:blip r:embed="rId2"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p:cNvSpPr txBox="1"/>
          <p:nvPr/>
        </p:nvSpPr>
        <p:spPr>
          <a:xfrm>
            <a:off x="576613" y="555336"/>
            <a:ext cx="1422505" cy="830997"/>
          </a:xfrm>
          <a:prstGeom prst="rect">
            <a:avLst/>
          </a:prstGeom>
          <a:noFill/>
        </p:spPr>
        <p:txBody>
          <a:bodyPr wrap="none" rtlCol="0">
            <a:spAutoFit/>
          </a:bodyPr>
          <a:lstStyle/>
          <a:p>
            <a:r>
              <a:rPr lang="en-US" altLang="zh-CN" sz="4800" b="1" smtClean="0">
                <a:solidFill>
                  <a:schemeClr val="tx1">
                    <a:lumMod val="85000"/>
                    <a:lumOff val="15000"/>
                  </a:schemeClr>
                </a:solidFill>
                <a:latin typeface="Impact" panose="020B0806030902050204" pitchFamily="34" charset="0"/>
                <a:cs typeface="+mn-ea"/>
                <a:sym typeface="+mn-lt"/>
              </a:rPr>
              <a:t>LOGO</a:t>
            </a:r>
            <a:endParaRPr lang="zh-CN" altLang="en-US" sz="4800" b="1">
              <a:solidFill>
                <a:schemeClr val="tx1">
                  <a:lumMod val="85000"/>
                  <a:lumOff val="15000"/>
                </a:schemeClr>
              </a:solidFill>
              <a:latin typeface="Impact" panose="020B0806030902050204" pitchFamily="34" charset="0"/>
              <a:cs typeface="+mn-ea"/>
              <a:sym typeface="+mn-lt"/>
            </a:endParaRPr>
          </a:p>
        </p:txBody>
      </p:sp>
      <p:sp>
        <p:nvSpPr>
          <p:cNvPr id="16" name="文本框 15"/>
          <p:cNvSpPr txBox="1"/>
          <p:nvPr/>
        </p:nvSpPr>
        <p:spPr>
          <a:xfrm>
            <a:off x="2084050" y="2137372"/>
            <a:ext cx="2214880" cy="706755"/>
          </a:xfrm>
          <a:prstGeom prst="rect">
            <a:avLst/>
          </a:prstGeom>
          <a:noFill/>
        </p:spPr>
        <p:txBody>
          <a:bodyPr wrap="none" rtlCol="0">
            <a:spAutoFit/>
          </a:bodyPr>
          <a:lstStyle/>
          <a:p>
            <a:r>
              <a:rPr kumimoji="1" lang="zh-CN" altLang="en-US" sz="4000">
                <a:solidFill>
                  <a:schemeClr val="accent4">
                    <a:lumMod val="20000"/>
                    <a:lumOff val="80000"/>
                  </a:schemeClr>
                </a:solidFill>
                <a:latin typeface="+mj-ea"/>
                <a:ea typeface="+mj-ea"/>
              </a:rPr>
              <a:t>第二部分</a:t>
            </a:r>
          </a:p>
        </p:txBody>
      </p:sp>
      <p:sp>
        <p:nvSpPr>
          <p:cNvPr id="18" name="文本框 17"/>
          <p:cNvSpPr txBox="1"/>
          <p:nvPr/>
        </p:nvSpPr>
        <p:spPr>
          <a:xfrm>
            <a:off x="398145" y="3044825"/>
            <a:ext cx="6214110" cy="768350"/>
          </a:xfrm>
          <a:prstGeom prst="rect">
            <a:avLst/>
          </a:prstGeom>
          <a:noFill/>
        </p:spPr>
        <p:txBody>
          <a:bodyPr wrap="square" rtlCol="0">
            <a:spAutoFit/>
          </a:bodyPr>
          <a:lstStyle/>
          <a:p>
            <a:pPr algn="dist"/>
            <a:r>
              <a:rPr lang="zh-CN" altLang="en-US" sz="4400" dirty="0">
                <a:solidFill>
                  <a:schemeClr val="accent4">
                    <a:lumMod val="20000"/>
                    <a:lumOff val="80000"/>
                  </a:schemeClr>
                </a:solidFill>
                <a:latin typeface="+mj-ea"/>
                <a:ea typeface="+mj-ea"/>
                <a:cs typeface="+mn-ea"/>
                <a:sym typeface="+mn-lt"/>
              </a:rPr>
              <a:t>我们身边的法律有哪些</a:t>
            </a:r>
          </a:p>
        </p:txBody>
      </p:sp>
      <p:sp>
        <p:nvSpPr>
          <p:cNvPr id="21" name="文本框 20"/>
          <p:cNvSpPr txBox="1"/>
          <p:nvPr/>
        </p:nvSpPr>
        <p:spPr>
          <a:xfrm>
            <a:off x="267849" y="4052220"/>
            <a:ext cx="5847322" cy="400110"/>
          </a:xfrm>
          <a:prstGeom prst="rect">
            <a:avLst/>
          </a:prstGeom>
          <a:noFill/>
        </p:spPr>
        <p:txBody>
          <a:bodyPr wrap="square" rtlCol="0">
            <a:spAutoFit/>
          </a:bodyPr>
          <a:lstStyle/>
          <a:p>
            <a:pPr algn="ctr"/>
            <a:r>
              <a:rPr lang="en-GB" altLang="zh-CN" sz="1000">
                <a:solidFill>
                  <a:schemeClr val="accent4">
                    <a:lumMod val="20000"/>
                    <a:lumOff val="80000"/>
                  </a:schemeClr>
                </a:solidFill>
              </a:rPr>
              <a:t>your content is entered here, or by copying your text, select paste in this box and choose to retain only text. your content is typed here, or by copying your text, select paste in this box.</a:t>
            </a: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checkerboard(across)">
                                      <p:cBhvr>
                                        <p:cTn id="7" dur="500"/>
                                        <p:tgtEl>
                                          <p:spTgt spid="16"/>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checkerboard(across)">
                                      <p:cBhvr>
                                        <p:cTn id="10" dur="500"/>
                                        <p:tgtEl>
                                          <p:spTgt spid="18"/>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checkerboard(across)">
                                      <p:cBhvr>
                                        <p:cTn id="1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p:bldP spid="2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84457" y="269315"/>
            <a:ext cx="3262432" cy="461665"/>
          </a:xfrm>
          <a:prstGeom prst="rect">
            <a:avLst/>
          </a:prstGeom>
        </p:spPr>
        <p:txBody>
          <a:bodyPr wrap="none">
            <a:spAutoFit/>
          </a:bodyPr>
          <a:lstStyle/>
          <a:p>
            <a:r>
              <a:rPr lang="zh-CN" altLang="en-US" sz="2400">
                <a:solidFill>
                  <a:srgbClr val="C00000"/>
                </a:solidFill>
                <a:latin typeface="+mj-ea"/>
                <a:cs typeface="+mn-ea"/>
                <a:sym typeface="+mn-lt"/>
              </a:rPr>
              <a:t>我们身边的法律有哪些</a:t>
            </a:r>
          </a:p>
        </p:txBody>
      </p:sp>
      <p:sp>
        <p:nvSpPr>
          <p:cNvPr id="3" name="文本框 2"/>
          <p:cNvSpPr txBox="1"/>
          <p:nvPr/>
        </p:nvSpPr>
        <p:spPr>
          <a:xfrm>
            <a:off x="673768" y="2668529"/>
            <a:ext cx="5534527" cy="1884940"/>
          </a:xfrm>
          <a:prstGeom prst="rect">
            <a:avLst/>
          </a:prstGeom>
          <a:noFill/>
        </p:spPr>
        <p:txBody>
          <a:bodyPr wrap="square" rtlCol="0">
            <a:spAutoFit/>
          </a:bodyPr>
          <a:lstStyle/>
          <a:p>
            <a:pPr>
              <a:lnSpc>
                <a:spcPct val="150000"/>
              </a:lnSpc>
            </a:pPr>
            <a:r>
              <a:rPr lang="zh-CN" altLang="en-US" sz="2000" dirty="0">
                <a:solidFill>
                  <a:schemeClr val="tx1">
                    <a:lumMod val="75000"/>
                    <a:lumOff val="25000"/>
                  </a:schemeClr>
                </a:solidFill>
                <a:cs typeface="+mn-ea"/>
                <a:sym typeface="+mn-lt"/>
              </a:rPr>
              <a:t>中华人民共和国宪法规定，遵守公共交通秩序是我国公民的基本义务。为了我们自身的利益，安全和交通环境的改善，我们要从我做起，自觉遵守交通规则。</a:t>
            </a:r>
          </a:p>
        </p:txBody>
      </p:sp>
      <p:sp>
        <p:nvSpPr>
          <p:cNvPr id="6" name="Google Shape;1157;p38"/>
          <p:cNvSpPr txBox="1"/>
          <p:nvPr/>
        </p:nvSpPr>
        <p:spPr>
          <a:xfrm>
            <a:off x="673768" y="1720929"/>
            <a:ext cx="2611227" cy="583603"/>
          </a:xfrm>
          <a:prstGeom prst="rect">
            <a:avLst/>
          </a:prstGeom>
          <a:noFill/>
          <a:ln>
            <a:noFill/>
          </a:ln>
        </p:spPr>
        <p:txBody>
          <a:bodyPr spcFirstLastPara="1" wrap="square" lIns="121900" tIns="121900" rIns="121900" bIns="121900" anchor="ctr" anchorCtr="0">
            <a:noAutofit/>
          </a:bodyPr>
          <a:lstStyle/>
          <a:p>
            <a:pPr algn="ctr"/>
            <a:r>
              <a:rPr lang="zh-CN" altLang="en-US" sz="3600">
                <a:solidFill>
                  <a:srgbClr val="C00000"/>
                </a:solidFill>
                <a:cs typeface="+mn-ea"/>
                <a:sym typeface="+mn-lt"/>
              </a:rPr>
              <a:t>道路交通法</a:t>
            </a:r>
          </a:p>
        </p:txBody>
      </p:sp>
      <p:pic>
        <p:nvPicPr>
          <p:cNvPr id="8" name="图片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407090" y="181999"/>
            <a:ext cx="6858000" cy="6858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NWQ3NDg3NDY4NTliZWNlMmVmYzk2MjI4YzYyMWYyMzkifQ=="/>
  <p:tag name="ISPRING_FIRST_PUBLISH" val="1"/>
  <p:tag name="ISPRING_PRESENTATION_TITLE" val="PowerPoint 演示文稿"/>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588ku">
      <a:majorFont>
        <a:latin typeface="Arial Black"/>
        <a:ea typeface="思源黑体 CN Bold"/>
        <a:cs typeface="Arial"/>
      </a:majorFont>
      <a:minorFont>
        <a:latin typeface="Arial"/>
        <a:ea typeface="思源黑体 CN Regular"/>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DengXian Light"/>
        <a:ea typeface="Arial"/>
        <a:cs typeface="Arial"/>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DengXian"/>
        <a:ea typeface="Arial"/>
        <a:cs typeface="Arial"/>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DengXian Light"/>
        <a:ea typeface="Arial"/>
        <a:cs typeface="Arial"/>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DengXian"/>
        <a:ea typeface="Arial"/>
        <a:cs typeface="Arial"/>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1823</Words>
  <Application>Microsoft Office PowerPoint</Application>
  <PresentationFormat>宽屏</PresentationFormat>
  <Paragraphs>123</Paragraphs>
  <Slides>19</Slides>
  <Notes>14</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19</vt:i4>
      </vt:variant>
    </vt:vector>
  </HeadingPairs>
  <TitlesOfParts>
    <vt:vector size="31" baseType="lpstr">
      <vt:lpstr>Meiryo</vt:lpstr>
      <vt:lpstr>DengXian</vt:lpstr>
      <vt:lpstr>思源黑体 CN Bold</vt:lpstr>
      <vt:lpstr>思源黑体 CN Regular</vt:lpstr>
      <vt:lpstr>宋体</vt:lpstr>
      <vt:lpstr>微软雅黑</vt:lpstr>
      <vt:lpstr>Arial</vt:lpstr>
      <vt:lpstr>Calibri</vt:lpstr>
      <vt:lpstr>Calibri Light</vt:lpstr>
      <vt:lpstr>Impact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2022-07-27T21:20:42Z</cp:lastPrinted>
  <dcterms:created xsi:type="dcterms:W3CDTF">2022-07-27T21:20:42Z</dcterms:created>
  <dcterms:modified xsi:type="dcterms:W3CDTF">2023-03-16T00:36:09Z</dcterms:modified>
</cp:coreProperties>
</file>