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4"/>
  </p:notesMasterIdLst>
  <p:handoutMasterIdLst>
    <p:handoutMasterId r:id="rId25"/>
  </p:handoutMasterIdLst>
  <p:sldIdLst>
    <p:sldId id="297" r:id="rId4"/>
    <p:sldId id="298" r:id="rId5"/>
    <p:sldId id="299" r:id="rId6"/>
    <p:sldId id="258" r:id="rId7"/>
    <p:sldId id="266" r:id="rId8"/>
    <p:sldId id="280" r:id="rId9"/>
    <p:sldId id="281" r:id="rId10"/>
    <p:sldId id="300" r:id="rId11"/>
    <p:sldId id="263" r:id="rId12"/>
    <p:sldId id="301" r:id="rId13"/>
    <p:sldId id="268" r:id="rId14"/>
    <p:sldId id="264" r:id="rId15"/>
    <p:sldId id="302" r:id="rId16"/>
    <p:sldId id="265" r:id="rId17"/>
    <p:sldId id="290" r:id="rId18"/>
    <p:sldId id="291" r:id="rId19"/>
    <p:sldId id="292" r:id="rId20"/>
    <p:sldId id="293" r:id="rId21"/>
    <p:sldId id="294" r:id="rId22"/>
    <p:sldId id="303" r:id="rId23"/>
  </p:sldIdLst>
  <p:sldSz cx="12192000" cy="6858000"/>
  <p:notesSz cx="6858000" cy="9144000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2453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5478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7053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691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7424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1506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3971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991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907A9-1FD2-44B3-8789-00894D7FC6F9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72282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774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5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首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5000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455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9876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528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18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28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718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953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9853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6084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6192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26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BC9B5-8286-4219-8462-A3ADF5805CF8}" type="datetimeFigureOut">
              <a:rPr lang="zh-CN" altLang="en-US" smtClean="0"/>
              <a:t>2023/3/16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1490-6766-4535-8520-42CB781409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7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28" name="文本框 27"/>
          <p:cNvSpPr txBox="1"/>
          <p:nvPr/>
        </p:nvSpPr>
        <p:spPr>
          <a:xfrm>
            <a:off x="0" y="1859768"/>
            <a:ext cx="8114665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600" dirty="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cs typeface="+mn-ea"/>
                <a:sym typeface="+mn-lt"/>
              </a:rPr>
              <a:t>学宪法讲宪法</a:t>
            </a:r>
            <a:endParaRPr lang="en-US" altLang="zh-CN" sz="6600" dirty="0">
              <a:solidFill>
                <a:srgbClr val="C00000"/>
              </a:solidFill>
              <a:effectLst/>
              <a:latin typeface="汉仪海韵体简" panose="02010600000101010101" pitchFamily="2" charset="-122"/>
              <a:ea typeface="汉仪海韵体简" panose="02010600000101010101" pitchFamily="2" charset="-122"/>
              <a:cs typeface="+mn-ea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000" dirty="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cs typeface="+mn-ea"/>
                <a:sym typeface="+mn-lt"/>
              </a:rPr>
              <a:t>争做宪法小卫士</a:t>
            </a:r>
            <a:r>
              <a:rPr lang="zh-CN" altLang="en-US" sz="6600" dirty="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cs typeface="+mn-ea"/>
                <a:sym typeface="+mn-lt"/>
              </a:rPr>
              <a:t> 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800"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76596" y="3641809"/>
            <a:ext cx="5081286" cy="1938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做宪法的小卫士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07437" y="2533586"/>
            <a:ext cx="4019604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第三章节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做宪法的小卫士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矩形 47"/>
          <p:cNvSpPr>
            <a:spLocks noChangeArrowheads="1"/>
          </p:cNvSpPr>
          <p:nvPr/>
        </p:nvSpPr>
        <p:spPr bwMode="auto">
          <a:xfrm>
            <a:off x="633662" y="2336196"/>
            <a:ext cx="7072132" cy="499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自我预防</a:t>
            </a:r>
            <a:r>
              <a:rPr lang="en-US" altLang="zh-CN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-</a:t>
            </a:r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勿以恶小而为之，勿以善小而不为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633662" y="3077671"/>
            <a:ext cx="669311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633662" y="1622714"/>
            <a:ext cx="3159821" cy="523212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marL="457200" indent="-457200" defTabSz="914400">
              <a:buFont typeface="Wingdings" panose="05000000000000000000" pitchFamily="2" charset="2"/>
              <a:buChar char="p"/>
            </a:pP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做宪法的小卫士</a:t>
            </a:r>
            <a:endParaRPr lang="en-US" altLang="zh-CN" sz="28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E:\原来\下载\6fd9cdad99cfa8c4bcec140cbee83e2a.png6fd9cdad99cfa8c4bcec140cbee83e2a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85785" y="2336165"/>
            <a:ext cx="3680460" cy="3681095"/>
          </a:xfrm>
          <a:prstGeom prst="rect">
            <a:avLst/>
          </a:prstGeom>
        </p:spPr>
      </p:pic>
      <p:sp>
        <p:nvSpPr>
          <p:cNvPr id="10" name="矩形 47"/>
          <p:cNvSpPr>
            <a:spLocks noChangeArrowheads="1"/>
          </p:cNvSpPr>
          <p:nvPr/>
        </p:nvSpPr>
        <p:spPr bwMode="auto">
          <a:xfrm>
            <a:off x="623595" y="3089691"/>
            <a:ext cx="7225995" cy="961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大量事实证明，不良行为习惯正是走向违法犯罪的开始。少年儿童要从小事和日常生活做起，堂堂正正走好人生每一步。</a:t>
            </a:r>
          </a:p>
        </p:txBody>
      </p:sp>
      <p:cxnSp>
        <p:nvCxnSpPr>
          <p:cNvPr id="11" name="直接连接符 10"/>
          <p:cNvCxnSpPr/>
          <p:nvPr/>
        </p:nvCxnSpPr>
        <p:spPr>
          <a:xfrm>
            <a:off x="623595" y="4199046"/>
            <a:ext cx="6693113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623595" y="4364209"/>
            <a:ext cx="6703180" cy="1938992"/>
          </a:xfrm>
          <a:prstGeom prst="rect">
            <a:avLst/>
          </a:prstGeom>
          <a:noFill/>
          <a:ln w="28575">
            <a:solidFill>
              <a:schemeClr val="bg1"/>
            </a:solidFill>
            <a:prstDash val="lgDash"/>
          </a:ln>
        </p:spPr>
        <p:txBody>
          <a:bodyPr wrap="square">
            <a:spAutoFit/>
          </a:bodyPr>
          <a:lstStyle/>
          <a:p>
            <a:endParaRPr lang="en-US" altLang="zh-CN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我们怎么做？</a:t>
            </a:r>
          </a:p>
          <a:p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遵守</a:t>
            </a:r>
            <a:r>
              <a:rPr lang="en-US" altLang="zh-CN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</a:t>
            </a:r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小学生日常行为规范</a:t>
            </a:r>
            <a:r>
              <a:rPr lang="en-US" altLang="zh-CN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；</a:t>
            </a:r>
          </a:p>
          <a:p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从身边小事做起，从一点一滴做起；</a:t>
            </a:r>
          </a:p>
          <a:p>
            <a:r>
              <a: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认真学法，做一个遵纪守法的好学生。</a:t>
            </a:r>
            <a:endParaRPr lang="en-US" altLang="zh-CN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endParaRPr lang="zh-CN" altLang="en-US" sz="20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做宪法的小卫士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pic>
        <p:nvPicPr>
          <p:cNvPr id="5" name="图片 4" descr="E:\原来\下载\e93d41f8b1f67fd718023215ff4587d5.pnge93d41f8b1f67fd718023215ff4587d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2750" y="1894205"/>
            <a:ext cx="2510155" cy="3777615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6357114" y="-191684"/>
            <a:ext cx="3871732" cy="3871732"/>
            <a:chOff x="6347932" y="487494"/>
            <a:chExt cx="3871732" cy="3871732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47932" y="487494"/>
              <a:ext cx="3871732" cy="3871732"/>
            </a:xfrm>
            <a:prstGeom prst="rect">
              <a:avLst/>
            </a:prstGeom>
          </p:spPr>
        </p:pic>
        <p:sp>
          <p:nvSpPr>
            <p:cNvPr id="9" name="矩形 8"/>
            <p:cNvSpPr/>
            <p:nvPr/>
          </p:nvSpPr>
          <p:spPr>
            <a:xfrm>
              <a:off x="7150883" y="2115048"/>
              <a:ext cx="2441694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4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法律儿歌</a:t>
              </a:r>
              <a:endParaRPr lang="zh-CN" altLang="en-US" sz="4400">
                <a:solidFill>
                  <a:srgbClr val="FF0000"/>
                </a:solidFill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6357114" y="2780995"/>
            <a:ext cx="4751816" cy="3360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从小要学法，法律威力大，</a:t>
            </a:r>
          </a:p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生活大世界，处处不离它。</a:t>
            </a:r>
          </a:p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护己要学法，保护你我他，</a:t>
            </a:r>
          </a:p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法前人平等，用法闯天下。</a:t>
            </a:r>
          </a:p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齐心来学法，歪风都能杀，</a:t>
            </a:r>
          </a:p>
          <a:p>
            <a:pPr algn="dist"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弘扬正气好，利民利国家。</a:t>
            </a:r>
            <a:endParaRPr lang="en-US" altLang="zh-CN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800"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76596" y="3641809"/>
            <a:ext cx="5081286" cy="10147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07437" y="2533586"/>
            <a:ext cx="4019604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第四章节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177" y="1456555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p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想一想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1361" y="2410388"/>
            <a:ext cx="7696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、宪法宣传日是哪一天？</a:t>
            </a:r>
          </a:p>
          <a:p>
            <a:endParaRPr lang="zh-CN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11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12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11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12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873783" y="1986928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9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547829" y="4599935"/>
              <a:ext cx="2396317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D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570177" y="4457517"/>
            <a:ext cx="76792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、第一个法制宣传日是哪一年？</a:t>
            </a:r>
          </a:p>
          <a:p>
            <a:endParaRPr lang="zh-CN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2001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2010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2002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2003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774676" y="4333260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13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solidFill>
                <a:schemeClr val="bg1"/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547829" y="4599935"/>
              <a:ext cx="2363123" cy="562370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177" y="1456555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p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想一想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1361" y="2410388"/>
            <a:ext cx="6260047" cy="335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、关于宪法的说法，以下不正确的是（）</a:t>
            </a:r>
          </a:p>
          <a:p>
            <a:pPr>
              <a:lnSpc>
                <a:spcPct val="150000"/>
              </a:lnSpc>
            </a:pPr>
            <a:endParaRPr lang="zh-CN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宪法是国家的根本大法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宪法又称母法、最高法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宪法的法律效力不高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宪法是制定普通法律的依据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607565" y="5081139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9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547829" y="4599935"/>
              <a:ext cx="2292827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c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177" y="1456555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p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想一想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1361" y="2410388"/>
            <a:ext cx="7491153" cy="33510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、以下违反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道路交通安全法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的行为是哪一项？</a:t>
            </a:r>
          </a:p>
          <a:p>
            <a:pPr>
              <a:lnSpc>
                <a:spcPct val="150000"/>
              </a:lnSpc>
            </a:pPr>
            <a:endParaRPr lang="zh-CN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一边开车一边打手机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行人过马路要遵守红灯停、绿灯行的规则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高速公路上开车时不占用应急车道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开车时系好安全带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607565" y="5081139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9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547829" y="4599935"/>
              <a:ext cx="2380696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A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177" y="1456555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p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想一想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1361" y="2410388"/>
            <a:ext cx="7491153" cy="1135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5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、到目前为止，我国行后制定并颁布了几部宪法？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一部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二部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三部      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四部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410771" y="1536588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9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547829" y="4599935"/>
              <a:ext cx="2380696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D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549787" y="3752916"/>
            <a:ext cx="6502101" cy="2806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6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、宪法规定中华人民共和国的根本制度是（）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“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一个国家，两种制度”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人民民主专政制度      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人民代表大会制度      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社会主义制度</a:t>
            </a:r>
          </a:p>
        </p:txBody>
      </p:sp>
      <p:grpSp>
        <p:nvGrpSpPr>
          <p:cNvPr id="12" name="组合 11"/>
          <p:cNvGrpSpPr/>
          <p:nvPr/>
        </p:nvGrpSpPr>
        <p:grpSpPr>
          <a:xfrm>
            <a:off x="5410771" y="5679386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13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547829" y="4599935"/>
              <a:ext cx="2380696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D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70177" y="1456555"/>
            <a:ext cx="19928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p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想一想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61361" y="2410388"/>
            <a:ext cx="5472973" cy="3360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7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、我国的根本政治制度是（）</a:t>
            </a:r>
          </a:p>
          <a:p>
            <a:pPr>
              <a:lnSpc>
                <a:spcPct val="150000"/>
              </a:lnSpc>
            </a:pPr>
            <a:endParaRPr lang="zh-CN" altLang="en-US" sz="24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A.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社会主义制度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B.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生产资料的社会主义公有制      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人民代表大会制      </a:t>
            </a:r>
          </a:p>
          <a:p>
            <a:pPr>
              <a:lnSpc>
                <a:spcPct val="150000"/>
              </a:lnSpc>
            </a:pP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D. </a:t>
            </a: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共产党领导的多党合作和政治协商制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5385229" y="4352487"/>
            <a:ext cx="2250778" cy="689271"/>
            <a:chOff x="1333864" y="4441734"/>
            <a:chExt cx="2741747" cy="839624"/>
          </a:xfrm>
          <a:solidFill>
            <a:schemeClr val="bg1"/>
          </a:solidFill>
        </p:grpSpPr>
        <p:sp>
          <p:nvSpPr>
            <p:cNvPr id="9" name="Google Shape;1644;p42"/>
            <p:cNvSpPr/>
            <p:nvPr/>
          </p:nvSpPr>
          <p:spPr>
            <a:xfrm>
              <a:off x="1333864" y="4441734"/>
              <a:ext cx="2741747" cy="839624"/>
            </a:xfrm>
            <a:custGeom>
              <a:avLst/>
              <a:gdLst/>
              <a:ahLst/>
              <a:cxnLst/>
              <a:rect l="l" t="t" r="r" b="b"/>
              <a:pathLst>
                <a:path w="14498" h="4133" extrusionOk="0">
                  <a:moveTo>
                    <a:pt x="14347" y="1017"/>
                  </a:moveTo>
                  <a:cubicBezTo>
                    <a:pt x="14314" y="767"/>
                    <a:pt x="14230" y="550"/>
                    <a:pt x="13931" y="517"/>
                  </a:cubicBezTo>
                  <a:cubicBezTo>
                    <a:pt x="13831" y="500"/>
                    <a:pt x="13731" y="450"/>
                    <a:pt x="13631" y="434"/>
                  </a:cubicBezTo>
                  <a:cubicBezTo>
                    <a:pt x="13081" y="367"/>
                    <a:pt x="12531" y="234"/>
                    <a:pt x="11964" y="184"/>
                  </a:cubicBezTo>
                  <a:cubicBezTo>
                    <a:pt x="11648" y="134"/>
                    <a:pt x="11314" y="117"/>
                    <a:pt x="10998" y="117"/>
                  </a:cubicBezTo>
                  <a:cubicBezTo>
                    <a:pt x="10898" y="117"/>
                    <a:pt x="10798" y="100"/>
                    <a:pt x="10698" y="84"/>
                  </a:cubicBezTo>
                  <a:cubicBezTo>
                    <a:pt x="10281" y="34"/>
                    <a:pt x="9865" y="17"/>
                    <a:pt x="9448" y="0"/>
                  </a:cubicBezTo>
                  <a:cubicBezTo>
                    <a:pt x="8065" y="34"/>
                    <a:pt x="6666" y="50"/>
                    <a:pt x="5283" y="67"/>
                  </a:cubicBezTo>
                  <a:lnTo>
                    <a:pt x="5283" y="50"/>
                  </a:lnTo>
                  <a:lnTo>
                    <a:pt x="900" y="100"/>
                  </a:lnTo>
                  <a:cubicBezTo>
                    <a:pt x="734" y="100"/>
                    <a:pt x="584" y="117"/>
                    <a:pt x="450" y="150"/>
                  </a:cubicBezTo>
                  <a:cubicBezTo>
                    <a:pt x="184" y="167"/>
                    <a:pt x="0" y="384"/>
                    <a:pt x="17" y="634"/>
                  </a:cubicBezTo>
                  <a:cubicBezTo>
                    <a:pt x="17" y="900"/>
                    <a:pt x="17" y="1167"/>
                    <a:pt x="34" y="1433"/>
                  </a:cubicBezTo>
                  <a:cubicBezTo>
                    <a:pt x="34" y="1650"/>
                    <a:pt x="67" y="1883"/>
                    <a:pt x="84" y="2100"/>
                  </a:cubicBezTo>
                  <a:cubicBezTo>
                    <a:pt x="117" y="2450"/>
                    <a:pt x="134" y="2783"/>
                    <a:pt x="184" y="3116"/>
                  </a:cubicBezTo>
                  <a:cubicBezTo>
                    <a:pt x="234" y="3500"/>
                    <a:pt x="400" y="3666"/>
                    <a:pt x="784" y="3749"/>
                  </a:cubicBezTo>
                  <a:cubicBezTo>
                    <a:pt x="934" y="3766"/>
                    <a:pt x="1084" y="3783"/>
                    <a:pt x="1233" y="3816"/>
                  </a:cubicBezTo>
                  <a:cubicBezTo>
                    <a:pt x="1517" y="3849"/>
                    <a:pt x="1817" y="3883"/>
                    <a:pt x="2100" y="3933"/>
                  </a:cubicBezTo>
                  <a:cubicBezTo>
                    <a:pt x="2467" y="4016"/>
                    <a:pt x="2833" y="4066"/>
                    <a:pt x="3216" y="4066"/>
                  </a:cubicBezTo>
                  <a:cubicBezTo>
                    <a:pt x="3316" y="4066"/>
                    <a:pt x="3416" y="4083"/>
                    <a:pt x="3516" y="4083"/>
                  </a:cubicBezTo>
                  <a:cubicBezTo>
                    <a:pt x="3716" y="4099"/>
                    <a:pt x="3950" y="4116"/>
                    <a:pt x="4149" y="4116"/>
                  </a:cubicBezTo>
                  <a:cubicBezTo>
                    <a:pt x="4666" y="4133"/>
                    <a:pt x="5183" y="4099"/>
                    <a:pt x="5699" y="4049"/>
                  </a:cubicBezTo>
                  <a:cubicBezTo>
                    <a:pt x="6116" y="3999"/>
                    <a:pt x="6566" y="4033"/>
                    <a:pt x="6982" y="4016"/>
                  </a:cubicBezTo>
                  <a:cubicBezTo>
                    <a:pt x="7899" y="3983"/>
                    <a:pt x="8815" y="4016"/>
                    <a:pt x="9748" y="3916"/>
                  </a:cubicBezTo>
                  <a:cubicBezTo>
                    <a:pt x="10265" y="3866"/>
                    <a:pt x="10798" y="3849"/>
                    <a:pt x="11331" y="3816"/>
                  </a:cubicBezTo>
                  <a:cubicBezTo>
                    <a:pt x="11831" y="3816"/>
                    <a:pt x="12331" y="3783"/>
                    <a:pt x="12831" y="3733"/>
                  </a:cubicBezTo>
                  <a:cubicBezTo>
                    <a:pt x="13114" y="3666"/>
                    <a:pt x="13397" y="3649"/>
                    <a:pt x="13681" y="3583"/>
                  </a:cubicBezTo>
                  <a:cubicBezTo>
                    <a:pt x="13814" y="3550"/>
                    <a:pt x="13947" y="3500"/>
                    <a:pt x="14064" y="3416"/>
                  </a:cubicBezTo>
                  <a:cubicBezTo>
                    <a:pt x="14430" y="3200"/>
                    <a:pt x="14497" y="3116"/>
                    <a:pt x="14414" y="2683"/>
                  </a:cubicBezTo>
                  <a:cubicBezTo>
                    <a:pt x="14364" y="2250"/>
                    <a:pt x="14347" y="1833"/>
                    <a:pt x="14347" y="1400"/>
                  </a:cubicBezTo>
                  <a:cubicBezTo>
                    <a:pt x="14347" y="1267"/>
                    <a:pt x="14364" y="1150"/>
                    <a:pt x="14347" y="10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algn="ctr" defTabSz="12192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Tx/>
                <a:buNone/>
                <a:defRPr/>
              </a:pPr>
              <a:endParaRPr kumimoji="0" b="1" i="0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547829" y="4599935"/>
              <a:ext cx="2351407" cy="56237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zh-CN" altLang="en-US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正确答案：</a:t>
              </a:r>
              <a:r>
                <a:rPr lang="en-US" altLang="zh-CN" sz="2400" b="1">
                  <a:solidFill>
                    <a:srgbClr val="FF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C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412853" y="1923600"/>
            <a:ext cx="240191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>
                <a:ln w="104775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宣誓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235354" y="2956366"/>
            <a:ext cx="7064276" cy="2252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我们郑重宣誓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从我做起，从现在做起，彻底告别不良行为习惯，提高法制意识，远离违法犯罪，做一个文明的小学生，做一个合法的小公民，为社会和谐贡献力量</a:t>
            </a:r>
            <a:r>
              <a:rPr lang="en-US" altLang="zh-CN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!</a:t>
            </a:r>
          </a:p>
        </p:txBody>
      </p:sp>
      <p:pic>
        <p:nvPicPr>
          <p:cNvPr id="2" name="图片 1" descr="E:\原来\下载\e93d41f8b1f67fd718023215ff4587d5.pnge93d41f8b1f67fd718023215ff4587d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6005" y="1923415"/>
            <a:ext cx="2510155" cy="377761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800"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20" name="圆角矩形 1"/>
          <p:cNvSpPr/>
          <p:nvPr/>
        </p:nvSpPr>
        <p:spPr>
          <a:xfrm>
            <a:off x="2520254" y="2453528"/>
            <a:ext cx="720638" cy="584169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1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3491804" y="2453529"/>
            <a:ext cx="371745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sp>
        <p:nvSpPr>
          <p:cNvPr id="24" name="圆角矩形 13"/>
          <p:cNvSpPr/>
          <p:nvPr/>
        </p:nvSpPr>
        <p:spPr>
          <a:xfrm>
            <a:off x="2542479" y="3376154"/>
            <a:ext cx="720638" cy="58417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514029" y="3375549"/>
            <a:ext cx="371745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宪法和我们的关系</a:t>
            </a:r>
          </a:p>
        </p:txBody>
      </p:sp>
      <p:sp>
        <p:nvSpPr>
          <p:cNvPr id="30" name="圆角矩形 1"/>
          <p:cNvSpPr/>
          <p:nvPr/>
        </p:nvSpPr>
        <p:spPr>
          <a:xfrm>
            <a:off x="2542479" y="4271518"/>
            <a:ext cx="720638" cy="584774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3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3514029" y="4271518"/>
            <a:ext cx="371745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做宪法的小卫士</a:t>
            </a:r>
          </a:p>
        </p:txBody>
      </p:sp>
      <p:sp>
        <p:nvSpPr>
          <p:cNvPr id="34" name="圆角矩形 13"/>
          <p:cNvSpPr/>
          <p:nvPr/>
        </p:nvSpPr>
        <p:spPr>
          <a:xfrm>
            <a:off x="2564704" y="5194143"/>
            <a:ext cx="720638" cy="58417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4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3536254" y="5193538"/>
            <a:ext cx="3717450" cy="58477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知识问答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58639" y="2557559"/>
            <a:ext cx="8864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目</a:t>
            </a:r>
          </a:p>
          <a:p>
            <a:r>
              <a:rPr lang="zh-CN" altLang="en-US" sz="88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录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  <p:bldP spid="26" grpId="0" animBg="1"/>
      <p:bldP spid="30" grpId="0" animBg="1"/>
      <p:bldP spid="33" grpId="0" animBg="1"/>
      <p:bldP spid="34" grpId="0" animBg="1"/>
      <p:bldP spid="35" grpId="0" animBg="1"/>
      <p:bldP spid="3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96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800"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76596" y="3641809"/>
            <a:ext cx="5081286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9600" dirty="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07437" y="2533586"/>
            <a:ext cx="40196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第一章节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67" name="文本框 66"/>
          <p:cNvSpPr txBox="1"/>
          <p:nvPr/>
        </p:nvSpPr>
        <p:spPr>
          <a:xfrm>
            <a:off x="743674" y="1839173"/>
            <a:ext cx="6094070" cy="1884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宪法是国家的根本大法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又被称为“母法”，“最高法”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具有最高的法律效力、法律地位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宪法是制定其他普通法律的依据</a:t>
            </a:r>
          </a:p>
        </p:txBody>
      </p:sp>
      <p:sp>
        <p:nvSpPr>
          <p:cNvPr id="68" name="文本框 67"/>
          <p:cNvSpPr txBox="1"/>
          <p:nvPr/>
        </p:nvSpPr>
        <p:spPr>
          <a:xfrm>
            <a:off x="743674" y="1254522"/>
            <a:ext cx="6094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u"/>
            </a:pPr>
            <a:r>
              <a:rPr lang="zh-CN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了解宪法</a:t>
            </a:r>
          </a:p>
        </p:txBody>
      </p:sp>
      <p:sp>
        <p:nvSpPr>
          <p:cNvPr id="69" name="文本框 68"/>
          <p:cNvSpPr txBox="1"/>
          <p:nvPr/>
        </p:nvSpPr>
        <p:spPr>
          <a:xfrm>
            <a:off x="743674" y="3989509"/>
            <a:ext cx="5460356" cy="24386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我国先后制定并颁布了四部宪法：</a:t>
            </a:r>
            <a:endParaRPr lang="en-US" altLang="zh-CN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第一部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1954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9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20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第二部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1975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17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第三部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1978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5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第四部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1982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12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月</a:t>
            </a:r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</a:t>
            </a: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日</a:t>
            </a:r>
          </a:p>
        </p:txBody>
      </p:sp>
      <p:cxnSp>
        <p:nvCxnSpPr>
          <p:cNvPr id="70" name="直接连接符 69"/>
          <p:cNvCxnSpPr/>
          <p:nvPr/>
        </p:nvCxnSpPr>
        <p:spPr>
          <a:xfrm flipH="1">
            <a:off x="6096000" y="1471531"/>
            <a:ext cx="0" cy="4930815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44790" y="3936939"/>
            <a:ext cx="474755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 descr="27e6542d348d5bf745e6142daec759d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39940" y="1592580"/>
            <a:ext cx="3870325" cy="403352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3577701" y="307258"/>
            <a:ext cx="13582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C00000"/>
                </a:solidFill>
              </a:rPr>
              <a:t>https://www.ypppt.com/</a:t>
            </a:r>
            <a:endParaRPr lang="zh-CN" altLang="en-US" sz="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549787" y="1428562"/>
            <a:ext cx="6527907" cy="2248181"/>
            <a:chOff x="549787" y="1428562"/>
            <a:chExt cx="6527907" cy="2248181"/>
          </a:xfrm>
        </p:grpSpPr>
        <p:sp>
          <p:nvSpPr>
            <p:cNvPr id="6" name="文本框 5"/>
            <p:cNvSpPr txBox="1"/>
            <p:nvPr/>
          </p:nvSpPr>
          <p:spPr>
            <a:xfrm>
              <a:off x="604766" y="2253789"/>
              <a:ext cx="6472928" cy="14229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u"/>
              </a:pP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我国现行宪法为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1982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年宪法，并历经五次修订。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第一次修订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1988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年，第二次修订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1993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年，第三次修订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1999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年，第四次修订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2004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年，第五次修订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2018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549787" y="1428562"/>
              <a:ext cx="6094070" cy="7439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50000"/>
                </a:lnSpc>
                <a:buFont typeface="Wingdings" panose="05000000000000000000" pitchFamily="2" charset="2"/>
                <a:buChar char="p"/>
              </a:pPr>
              <a:r>
                <a:rPr lang="zh-CN" altLang="en-US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宪法的修订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49787" y="3941467"/>
            <a:ext cx="6149049" cy="1786516"/>
            <a:chOff x="549787" y="3941467"/>
            <a:chExt cx="6149049" cy="1786516"/>
          </a:xfrm>
        </p:grpSpPr>
        <p:sp>
          <p:nvSpPr>
            <p:cNvPr id="12" name="文本框 11"/>
            <p:cNvSpPr txBox="1"/>
            <p:nvPr/>
          </p:nvSpPr>
          <p:spPr>
            <a:xfrm>
              <a:off x="604766" y="4766694"/>
              <a:ext cx="6094070" cy="96128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l"/>
              </a:pP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2001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年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12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月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日第一个法制宣传日每年的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12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月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日全国法制宣传日</a:t>
              </a:r>
              <a:r>
                <a:rPr lang="en-US" altLang="zh-CN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也是宪法宣传日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49787" y="3941467"/>
              <a:ext cx="6094070" cy="7439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457200" indent="-457200">
                <a:lnSpc>
                  <a:spcPct val="150000"/>
                </a:lnSpc>
                <a:buFont typeface="Wingdings" panose="05000000000000000000" pitchFamily="2" charset="2"/>
                <a:buChar char="p"/>
              </a:pPr>
              <a:r>
                <a:rPr lang="zh-CN" altLang="en-US" sz="32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法制宣传日</a:t>
              </a:r>
            </a:p>
          </p:txBody>
        </p:sp>
      </p:grpSp>
      <p:pic>
        <p:nvPicPr>
          <p:cNvPr id="14" name="图片 13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13675" y="2172970"/>
            <a:ext cx="3166745" cy="318071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49786" y="1428562"/>
            <a:ext cx="7263125" cy="743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你能看出宪法与普通法律的不同吗</a:t>
            </a:r>
            <a:r>
              <a:rPr lang="en-US" altLang="zh-CN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?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35611" y="2388374"/>
            <a:ext cx="6400800" cy="1653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规定的内容不同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法律效力不同</a:t>
            </a: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制订和修改的</a:t>
            </a:r>
            <a:endParaRPr lang="en-US" altLang="zh-CN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程序不同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935611" y="4290279"/>
            <a:ext cx="7027771" cy="18921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宪法是家庭各位成员的立法依据，是国家根本大法。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刑法在法律家庭中是最严厉的，主要管犯罪和刑罚。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民法主要管公民之间发生的财产关系和人身关系。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未成年人保护法主要保护未成年人的合法权益。</a:t>
            </a:r>
          </a:p>
        </p:txBody>
      </p:sp>
      <p:pic>
        <p:nvPicPr>
          <p:cNvPr id="17" name="图片 16" descr="E:\原来\下载\6404d9b279370a211929921899e9607e.png6404d9b279370a211929921899e9607e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2800" y="1947934"/>
            <a:ext cx="5029200" cy="479107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了解宪法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4913727" y="3009158"/>
            <a:ext cx="5642170" cy="234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遵守宪法，可以更好地维护我们的生命安全。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法律的保护使天更蓝、草更绿、水更清、大自然更加和谐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法律的保护让我们快乐地成长，拥有幸福的生活。</a:t>
            </a:r>
          </a:p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只有遵守宪法，宪法才会保护我们。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663493" y="1693648"/>
            <a:ext cx="63024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zh-CN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为什么要遵守法律</a:t>
            </a:r>
            <a:r>
              <a:rPr lang="en-US" altLang="zh-CN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?</a:t>
            </a:r>
          </a:p>
        </p:txBody>
      </p:sp>
      <p:pic>
        <p:nvPicPr>
          <p:cNvPr id="13" name="图片 12" descr="E:\原来\下载\ab81b73e72abcab0fe93f1092e35a6ac.pngab81b73e72abcab0fe93f1092e35a6ac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43585" y="2598420"/>
            <a:ext cx="3380740" cy="287464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616"/>
          <p:cNvSpPr/>
          <p:nvPr/>
        </p:nvSpPr>
        <p:spPr>
          <a:xfrm>
            <a:off x="285613" y="275346"/>
            <a:ext cx="11620773" cy="6307015"/>
          </a:xfrm>
          <a:prstGeom prst="roundRect">
            <a:avLst>
              <a:gd name="adj" fmla="val 1592"/>
            </a:avLst>
          </a:prstGeom>
          <a:solidFill>
            <a:schemeClr val="bg1"/>
          </a:solidFill>
          <a:ln w="12700">
            <a:miter lim="400000"/>
          </a:ln>
          <a:effectLst>
            <a:outerShdw blurRad="177800" dist="47553" dir="2270364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800">
              <a:latin typeface="Arial" panose="020B0604020202020204" pitchFamily="34" charset="0"/>
              <a:ea typeface="Roboto" pitchFamily="2" charset="0"/>
              <a:sym typeface="Arial" panose="020B0604020202020204" pitchFamily="34" charset="0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90286" y="261256"/>
            <a:ext cx="11625943" cy="5174343"/>
          </a:xfrm>
          <a:prstGeom prst="rect">
            <a:avLst/>
          </a:prstGeom>
        </p:spPr>
      </p:pic>
      <p:pic>
        <p:nvPicPr>
          <p:cNvPr id="9" name="图片 8" descr="E:\原来\下载\0c296697c6ac989f8a2d0d0c28352d8e.png0c296697c6ac989f8a2d0d0c28352d8e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40625" y="2195830"/>
            <a:ext cx="4441190" cy="446151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076596" y="3641809"/>
            <a:ext cx="5081286" cy="1938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宪法和我们的关系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07437" y="2533586"/>
            <a:ext cx="4019604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>
                <a:solidFill>
                  <a:srgbClr val="C00000"/>
                </a:solidFill>
                <a:effectLst/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第二章节</a:t>
            </a:r>
          </a:p>
        </p:txBody>
      </p:sp>
    </p:spTree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文本框 37"/>
          <p:cNvSpPr txBox="1"/>
          <p:nvPr/>
        </p:nvSpPr>
        <p:spPr>
          <a:xfrm>
            <a:off x="743674" y="307258"/>
            <a:ext cx="609407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汉仪海韵体简" panose="02010600000101010101" pitchFamily="2" charset="-122"/>
                <a:ea typeface="汉仪海韵体简" panose="02010600000101010101" pitchFamily="2" charset="-122"/>
                <a:sym typeface="Arial" panose="020B0604020202020204" pitchFamily="34" charset="0"/>
              </a:rPr>
              <a:t>宪法和我们的关系</a:t>
            </a:r>
          </a:p>
        </p:txBody>
      </p:sp>
      <p:pic>
        <p:nvPicPr>
          <p:cNvPr id="41" name="图片 4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63964" y="126983"/>
            <a:ext cx="771647" cy="76065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34973" y="1169038"/>
            <a:ext cx="5422750" cy="461665"/>
          </a:xfrm>
          <a:prstGeom prst="rect">
            <a:avLst/>
          </a:prstGeom>
          <a:noFill/>
          <a:ln w="28575">
            <a:solidFill>
              <a:schemeClr val="bg1"/>
            </a:solidFill>
            <a:prstDash val="lgDash"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宪法中有哪些规定是跟我们有关的？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14835" y="1855909"/>
            <a:ext cx="6439107" cy="3566016"/>
            <a:chOff x="1149772" y="2341022"/>
            <a:chExt cx="6439107" cy="3566016"/>
          </a:xfrm>
          <a:noFill/>
        </p:grpSpPr>
        <p:grpSp>
          <p:nvGrpSpPr>
            <p:cNvPr id="9" name="Google Shape;1081;p36"/>
            <p:cNvGrpSpPr/>
            <p:nvPr/>
          </p:nvGrpSpPr>
          <p:grpSpPr>
            <a:xfrm>
              <a:off x="1281936" y="2341022"/>
              <a:ext cx="3056770" cy="3566016"/>
              <a:chOff x="2717475" y="1416750"/>
              <a:chExt cx="1795124" cy="3238629"/>
            </a:xfrm>
            <a:grpFill/>
          </p:grpSpPr>
          <p:sp>
            <p:nvSpPr>
              <p:cNvPr id="12" name="Google Shape;1082;p36"/>
              <p:cNvSpPr/>
              <p:nvPr/>
            </p:nvSpPr>
            <p:spPr>
              <a:xfrm>
                <a:off x="2717475" y="1839946"/>
                <a:ext cx="1795124" cy="2815434"/>
              </a:xfrm>
              <a:custGeom>
                <a:avLst/>
                <a:gdLst/>
                <a:ahLst/>
                <a:cxnLst/>
                <a:rect l="l" t="t" r="r" b="b"/>
                <a:pathLst>
                  <a:path w="62805" h="108745" extrusionOk="0">
                    <a:moveTo>
                      <a:pt x="51943" y="1"/>
                    </a:moveTo>
                    <a:cubicBezTo>
                      <a:pt x="51732" y="1"/>
                      <a:pt x="51732" y="422"/>
                      <a:pt x="51943" y="422"/>
                    </a:cubicBezTo>
                    <a:cubicBezTo>
                      <a:pt x="55020" y="658"/>
                      <a:pt x="58202" y="869"/>
                      <a:pt x="61253" y="974"/>
                    </a:cubicBezTo>
                    <a:cubicBezTo>
                      <a:pt x="61595" y="1079"/>
                      <a:pt x="61911" y="1079"/>
                      <a:pt x="62358" y="1079"/>
                    </a:cubicBezTo>
                    <a:cubicBezTo>
                      <a:pt x="62252" y="4367"/>
                      <a:pt x="62252" y="7549"/>
                      <a:pt x="62147" y="10731"/>
                    </a:cubicBezTo>
                    <a:cubicBezTo>
                      <a:pt x="61911" y="17306"/>
                      <a:pt x="61805" y="23776"/>
                      <a:pt x="61595" y="30246"/>
                    </a:cubicBezTo>
                    <a:cubicBezTo>
                      <a:pt x="61385" y="38662"/>
                      <a:pt x="61148" y="47104"/>
                      <a:pt x="60832" y="55441"/>
                    </a:cubicBezTo>
                    <a:cubicBezTo>
                      <a:pt x="60596" y="64304"/>
                      <a:pt x="60280" y="73194"/>
                      <a:pt x="59938" y="81952"/>
                    </a:cubicBezTo>
                    <a:cubicBezTo>
                      <a:pt x="59622" y="89947"/>
                      <a:pt x="59281" y="97968"/>
                      <a:pt x="58860" y="105964"/>
                    </a:cubicBezTo>
                    <a:cubicBezTo>
                      <a:pt x="58860" y="106726"/>
                      <a:pt x="58755" y="107489"/>
                      <a:pt x="58755" y="108252"/>
                    </a:cubicBezTo>
                    <a:cubicBezTo>
                      <a:pt x="56887" y="108252"/>
                      <a:pt x="55125" y="108146"/>
                      <a:pt x="53258" y="108041"/>
                    </a:cubicBezTo>
                    <a:cubicBezTo>
                      <a:pt x="48760" y="107936"/>
                      <a:pt x="44158" y="107699"/>
                      <a:pt x="39687" y="107489"/>
                    </a:cubicBezTo>
                    <a:cubicBezTo>
                      <a:pt x="34190" y="107279"/>
                      <a:pt x="28615" y="107042"/>
                      <a:pt x="23118" y="106831"/>
                    </a:cubicBezTo>
                    <a:cubicBezTo>
                      <a:pt x="18410" y="106726"/>
                      <a:pt x="13597" y="106516"/>
                      <a:pt x="8890" y="106279"/>
                    </a:cubicBezTo>
                    <a:cubicBezTo>
                      <a:pt x="7338" y="106279"/>
                      <a:pt x="5707" y="106174"/>
                      <a:pt x="4182" y="106174"/>
                    </a:cubicBezTo>
                    <a:cubicBezTo>
                      <a:pt x="3735" y="106069"/>
                      <a:pt x="3183" y="106069"/>
                      <a:pt x="2735" y="106069"/>
                    </a:cubicBezTo>
                    <a:cubicBezTo>
                      <a:pt x="2595" y="106069"/>
                      <a:pt x="2455" y="106022"/>
                      <a:pt x="2307" y="106022"/>
                    </a:cubicBezTo>
                    <a:cubicBezTo>
                      <a:pt x="2233" y="106022"/>
                      <a:pt x="2157" y="106034"/>
                      <a:pt x="2078" y="106069"/>
                    </a:cubicBezTo>
                    <a:cubicBezTo>
                      <a:pt x="1973" y="102124"/>
                      <a:pt x="1973" y="98179"/>
                      <a:pt x="1868" y="94339"/>
                    </a:cubicBezTo>
                    <a:cubicBezTo>
                      <a:pt x="1762" y="89736"/>
                      <a:pt x="1762" y="85134"/>
                      <a:pt x="1657" y="80637"/>
                    </a:cubicBezTo>
                    <a:cubicBezTo>
                      <a:pt x="1552" y="75824"/>
                      <a:pt x="1420" y="70879"/>
                      <a:pt x="1315" y="66066"/>
                    </a:cubicBezTo>
                    <a:cubicBezTo>
                      <a:pt x="1210" y="61148"/>
                      <a:pt x="1210" y="56204"/>
                      <a:pt x="1105" y="51391"/>
                    </a:cubicBezTo>
                    <a:cubicBezTo>
                      <a:pt x="1000" y="46552"/>
                      <a:pt x="894" y="41844"/>
                      <a:pt x="894" y="37136"/>
                    </a:cubicBezTo>
                    <a:cubicBezTo>
                      <a:pt x="763" y="32876"/>
                      <a:pt x="658" y="28589"/>
                      <a:pt x="658" y="24328"/>
                    </a:cubicBezTo>
                    <a:cubicBezTo>
                      <a:pt x="658" y="20699"/>
                      <a:pt x="553" y="17201"/>
                      <a:pt x="553" y="13572"/>
                    </a:cubicBezTo>
                    <a:lnTo>
                      <a:pt x="553" y="5682"/>
                    </a:lnTo>
                    <a:cubicBezTo>
                      <a:pt x="553" y="4261"/>
                      <a:pt x="447" y="2841"/>
                      <a:pt x="553" y="1421"/>
                    </a:cubicBezTo>
                    <a:cubicBezTo>
                      <a:pt x="553" y="1316"/>
                      <a:pt x="658" y="1184"/>
                      <a:pt x="658" y="1079"/>
                    </a:cubicBezTo>
                    <a:lnTo>
                      <a:pt x="1105" y="1079"/>
                    </a:lnTo>
                    <a:cubicBezTo>
                      <a:pt x="1744" y="1048"/>
                      <a:pt x="2386" y="1036"/>
                      <a:pt x="3028" y="1036"/>
                    </a:cubicBezTo>
                    <a:cubicBezTo>
                      <a:pt x="4580" y="1036"/>
                      <a:pt x="6136" y="1110"/>
                      <a:pt x="7680" y="1184"/>
                    </a:cubicBezTo>
                    <a:cubicBezTo>
                      <a:pt x="8548" y="1184"/>
                      <a:pt x="9442" y="1184"/>
                      <a:pt x="10310" y="1079"/>
                    </a:cubicBezTo>
                    <a:cubicBezTo>
                      <a:pt x="10520" y="1079"/>
                      <a:pt x="10520" y="658"/>
                      <a:pt x="10310" y="658"/>
                    </a:cubicBezTo>
                    <a:cubicBezTo>
                      <a:pt x="9617" y="729"/>
                      <a:pt x="8910" y="752"/>
                      <a:pt x="8198" y="752"/>
                    </a:cubicBezTo>
                    <a:cubicBezTo>
                      <a:pt x="6774" y="752"/>
                      <a:pt x="5330" y="658"/>
                      <a:pt x="3945" y="658"/>
                    </a:cubicBezTo>
                    <a:lnTo>
                      <a:pt x="763" y="658"/>
                    </a:lnTo>
                    <a:cubicBezTo>
                      <a:pt x="553" y="658"/>
                      <a:pt x="342" y="658"/>
                      <a:pt x="237" y="869"/>
                    </a:cubicBezTo>
                    <a:cubicBezTo>
                      <a:pt x="105" y="1184"/>
                      <a:pt x="105" y="1526"/>
                      <a:pt x="105" y="1842"/>
                    </a:cubicBezTo>
                    <a:lnTo>
                      <a:pt x="105" y="3814"/>
                    </a:lnTo>
                    <a:cubicBezTo>
                      <a:pt x="0" y="6129"/>
                      <a:pt x="0" y="8417"/>
                      <a:pt x="105" y="10626"/>
                    </a:cubicBezTo>
                    <a:lnTo>
                      <a:pt x="105" y="20699"/>
                    </a:lnTo>
                    <a:cubicBezTo>
                      <a:pt x="237" y="24854"/>
                      <a:pt x="237" y="28931"/>
                      <a:pt x="342" y="33086"/>
                    </a:cubicBezTo>
                    <a:cubicBezTo>
                      <a:pt x="447" y="37689"/>
                      <a:pt x="447" y="42396"/>
                      <a:pt x="553" y="47104"/>
                    </a:cubicBezTo>
                    <a:lnTo>
                      <a:pt x="894" y="61911"/>
                    </a:lnTo>
                    <a:cubicBezTo>
                      <a:pt x="894" y="66829"/>
                      <a:pt x="1000" y="71774"/>
                      <a:pt x="1105" y="76692"/>
                    </a:cubicBezTo>
                    <a:cubicBezTo>
                      <a:pt x="1210" y="81399"/>
                      <a:pt x="1315" y="86133"/>
                      <a:pt x="1315" y="90946"/>
                    </a:cubicBezTo>
                    <a:cubicBezTo>
                      <a:pt x="1420" y="95102"/>
                      <a:pt x="1552" y="99283"/>
                      <a:pt x="1657" y="103544"/>
                    </a:cubicBezTo>
                    <a:lnTo>
                      <a:pt x="1657" y="106279"/>
                    </a:lnTo>
                    <a:cubicBezTo>
                      <a:pt x="1657" y="106384"/>
                      <a:pt x="1762" y="106516"/>
                      <a:pt x="1868" y="106516"/>
                    </a:cubicBezTo>
                    <a:cubicBezTo>
                      <a:pt x="3735" y="106516"/>
                      <a:pt x="5707" y="106621"/>
                      <a:pt x="7575" y="106726"/>
                    </a:cubicBezTo>
                    <a:cubicBezTo>
                      <a:pt x="12072" y="106831"/>
                      <a:pt x="16674" y="107042"/>
                      <a:pt x="21145" y="107279"/>
                    </a:cubicBezTo>
                    <a:cubicBezTo>
                      <a:pt x="26642" y="107489"/>
                      <a:pt x="32218" y="107699"/>
                      <a:pt x="37714" y="107936"/>
                    </a:cubicBezTo>
                    <a:cubicBezTo>
                      <a:pt x="42422" y="108041"/>
                      <a:pt x="47235" y="108252"/>
                      <a:pt x="51943" y="108488"/>
                    </a:cubicBezTo>
                    <a:cubicBezTo>
                      <a:pt x="53494" y="108488"/>
                      <a:pt x="55125" y="108594"/>
                      <a:pt x="56651" y="108699"/>
                    </a:cubicBezTo>
                    <a:cubicBezTo>
                      <a:pt x="57089" y="108699"/>
                      <a:pt x="57632" y="108745"/>
                      <a:pt x="58141" y="108745"/>
                    </a:cubicBezTo>
                    <a:cubicBezTo>
                      <a:pt x="58395" y="108745"/>
                      <a:pt x="58641" y="108734"/>
                      <a:pt x="58860" y="108699"/>
                    </a:cubicBezTo>
                    <a:lnTo>
                      <a:pt x="58965" y="108699"/>
                    </a:lnTo>
                    <a:cubicBezTo>
                      <a:pt x="59070" y="108699"/>
                      <a:pt x="59175" y="108594"/>
                      <a:pt x="59175" y="108488"/>
                    </a:cubicBezTo>
                    <a:cubicBezTo>
                      <a:pt x="59622" y="100704"/>
                      <a:pt x="59938" y="92919"/>
                      <a:pt x="60280" y="85134"/>
                    </a:cubicBezTo>
                    <a:cubicBezTo>
                      <a:pt x="60596" y="76376"/>
                      <a:pt x="60937" y="67487"/>
                      <a:pt x="61148" y="58729"/>
                    </a:cubicBezTo>
                    <a:cubicBezTo>
                      <a:pt x="61490" y="50181"/>
                      <a:pt x="61700" y="41634"/>
                      <a:pt x="61911" y="33086"/>
                    </a:cubicBezTo>
                    <a:cubicBezTo>
                      <a:pt x="62147" y="26301"/>
                      <a:pt x="62358" y="19489"/>
                      <a:pt x="62568" y="12704"/>
                    </a:cubicBezTo>
                    <a:cubicBezTo>
                      <a:pt x="62568" y="8969"/>
                      <a:pt x="62700" y="5261"/>
                      <a:pt x="62805" y="1421"/>
                    </a:cubicBezTo>
                    <a:lnTo>
                      <a:pt x="62805" y="869"/>
                    </a:lnTo>
                    <a:cubicBezTo>
                      <a:pt x="62805" y="764"/>
                      <a:pt x="62700" y="658"/>
                      <a:pt x="62568" y="658"/>
                    </a:cubicBezTo>
                    <a:cubicBezTo>
                      <a:pt x="59517" y="422"/>
                      <a:pt x="56440" y="211"/>
                      <a:pt x="5325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3" name="Google Shape;1083;p36"/>
              <p:cNvSpPr/>
              <p:nvPr/>
            </p:nvSpPr>
            <p:spPr>
              <a:xfrm>
                <a:off x="3009550" y="1416750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14" name="Google Shape;1084;p36"/>
              <p:cNvSpPr/>
              <p:nvPr/>
            </p:nvSpPr>
            <p:spPr>
              <a:xfrm>
                <a:off x="2977550" y="1479113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0" name="Google Shape;1087;p36"/>
            <p:cNvSpPr txBox="1"/>
            <p:nvPr/>
          </p:nvSpPr>
          <p:spPr>
            <a:xfrm>
              <a:off x="1221802" y="2953649"/>
              <a:ext cx="6367077" cy="8408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中华人民共和国公民有受教育的权利和义务。国家培养青年、少年、儿童在品德、智力、体质等方面全面发展。</a:t>
              </a:r>
            </a:p>
          </p:txBody>
        </p:sp>
        <p:sp>
          <p:nvSpPr>
            <p:cNvPr id="11" name="Google Shape;1661;p42"/>
            <p:cNvSpPr txBox="1"/>
            <p:nvPr/>
          </p:nvSpPr>
          <p:spPr>
            <a:xfrm>
              <a:off x="1149772" y="2354375"/>
              <a:ext cx="3101068" cy="599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宪法第</a:t>
              </a:r>
              <a:r>
                <a:rPr lang="en-US" altLang="zh-CN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46</a:t>
              </a: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条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549787" y="3353507"/>
            <a:ext cx="6445090" cy="3631476"/>
            <a:chOff x="4678250" y="2275562"/>
            <a:chExt cx="6445090" cy="3631476"/>
          </a:xfrm>
          <a:noFill/>
        </p:grpSpPr>
        <p:grpSp>
          <p:nvGrpSpPr>
            <p:cNvPr id="16" name="Google Shape;1077;p36"/>
            <p:cNvGrpSpPr/>
            <p:nvPr/>
          </p:nvGrpSpPr>
          <p:grpSpPr>
            <a:xfrm>
              <a:off x="4678250" y="2275562"/>
              <a:ext cx="3056770" cy="3631476"/>
              <a:chOff x="4712000" y="1357300"/>
              <a:chExt cx="1795124" cy="3298079"/>
            </a:xfrm>
            <a:grpFill/>
          </p:grpSpPr>
          <p:sp>
            <p:nvSpPr>
              <p:cNvPr id="19" name="Google Shape;1078;p36"/>
              <p:cNvSpPr/>
              <p:nvPr/>
            </p:nvSpPr>
            <p:spPr>
              <a:xfrm>
                <a:off x="4712000" y="1839946"/>
                <a:ext cx="1795124" cy="2815434"/>
              </a:xfrm>
              <a:custGeom>
                <a:avLst/>
                <a:gdLst/>
                <a:ahLst/>
                <a:cxnLst/>
                <a:rect l="l" t="t" r="r" b="b"/>
                <a:pathLst>
                  <a:path w="62805" h="108745" extrusionOk="0">
                    <a:moveTo>
                      <a:pt x="51943" y="1"/>
                    </a:moveTo>
                    <a:cubicBezTo>
                      <a:pt x="51732" y="1"/>
                      <a:pt x="51732" y="422"/>
                      <a:pt x="51943" y="422"/>
                    </a:cubicBezTo>
                    <a:cubicBezTo>
                      <a:pt x="55020" y="658"/>
                      <a:pt x="58202" y="869"/>
                      <a:pt x="61253" y="974"/>
                    </a:cubicBezTo>
                    <a:cubicBezTo>
                      <a:pt x="61595" y="1079"/>
                      <a:pt x="61911" y="1079"/>
                      <a:pt x="62358" y="1079"/>
                    </a:cubicBezTo>
                    <a:cubicBezTo>
                      <a:pt x="62252" y="4367"/>
                      <a:pt x="62252" y="7549"/>
                      <a:pt x="62147" y="10731"/>
                    </a:cubicBezTo>
                    <a:cubicBezTo>
                      <a:pt x="61911" y="17306"/>
                      <a:pt x="61805" y="23776"/>
                      <a:pt x="61595" y="30246"/>
                    </a:cubicBezTo>
                    <a:cubicBezTo>
                      <a:pt x="61385" y="38662"/>
                      <a:pt x="61148" y="47104"/>
                      <a:pt x="60832" y="55441"/>
                    </a:cubicBezTo>
                    <a:cubicBezTo>
                      <a:pt x="60596" y="64304"/>
                      <a:pt x="60280" y="73194"/>
                      <a:pt x="59938" y="81952"/>
                    </a:cubicBezTo>
                    <a:cubicBezTo>
                      <a:pt x="59622" y="89947"/>
                      <a:pt x="59281" y="97968"/>
                      <a:pt x="58860" y="105964"/>
                    </a:cubicBezTo>
                    <a:cubicBezTo>
                      <a:pt x="58860" y="106726"/>
                      <a:pt x="58755" y="107489"/>
                      <a:pt x="58755" y="108252"/>
                    </a:cubicBezTo>
                    <a:cubicBezTo>
                      <a:pt x="56887" y="108252"/>
                      <a:pt x="55125" y="108146"/>
                      <a:pt x="53258" y="108041"/>
                    </a:cubicBezTo>
                    <a:cubicBezTo>
                      <a:pt x="48760" y="107936"/>
                      <a:pt x="44158" y="107699"/>
                      <a:pt x="39687" y="107489"/>
                    </a:cubicBezTo>
                    <a:cubicBezTo>
                      <a:pt x="34190" y="107279"/>
                      <a:pt x="28615" y="107042"/>
                      <a:pt x="23118" y="106831"/>
                    </a:cubicBezTo>
                    <a:cubicBezTo>
                      <a:pt x="18410" y="106726"/>
                      <a:pt x="13597" y="106516"/>
                      <a:pt x="8890" y="106279"/>
                    </a:cubicBezTo>
                    <a:cubicBezTo>
                      <a:pt x="7338" y="106279"/>
                      <a:pt x="5707" y="106174"/>
                      <a:pt x="4182" y="106174"/>
                    </a:cubicBezTo>
                    <a:cubicBezTo>
                      <a:pt x="3735" y="106069"/>
                      <a:pt x="3183" y="106069"/>
                      <a:pt x="2735" y="106069"/>
                    </a:cubicBezTo>
                    <a:cubicBezTo>
                      <a:pt x="2595" y="106069"/>
                      <a:pt x="2455" y="106022"/>
                      <a:pt x="2307" y="106022"/>
                    </a:cubicBezTo>
                    <a:cubicBezTo>
                      <a:pt x="2233" y="106022"/>
                      <a:pt x="2157" y="106034"/>
                      <a:pt x="2078" y="106069"/>
                    </a:cubicBezTo>
                    <a:cubicBezTo>
                      <a:pt x="1973" y="102124"/>
                      <a:pt x="1973" y="98179"/>
                      <a:pt x="1868" y="94339"/>
                    </a:cubicBezTo>
                    <a:cubicBezTo>
                      <a:pt x="1762" y="89736"/>
                      <a:pt x="1762" y="85134"/>
                      <a:pt x="1657" y="80637"/>
                    </a:cubicBezTo>
                    <a:cubicBezTo>
                      <a:pt x="1552" y="75824"/>
                      <a:pt x="1420" y="70879"/>
                      <a:pt x="1315" y="66066"/>
                    </a:cubicBezTo>
                    <a:cubicBezTo>
                      <a:pt x="1210" y="61148"/>
                      <a:pt x="1210" y="56204"/>
                      <a:pt x="1105" y="51391"/>
                    </a:cubicBezTo>
                    <a:cubicBezTo>
                      <a:pt x="1000" y="46552"/>
                      <a:pt x="894" y="41844"/>
                      <a:pt x="894" y="37136"/>
                    </a:cubicBezTo>
                    <a:cubicBezTo>
                      <a:pt x="763" y="32876"/>
                      <a:pt x="658" y="28589"/>
                      <a:pt x="658" y="24328"/>
                    </a:cubicBezTo>
                    <a:cubicBezTo>
                      <a:pt x="658" y="20699"/>
                      <a:pt x="553" y="17201"/>
                      <a:pt x="553" y="13572"/>
                    </a:cubicBezTo>
                    <a:lnTo>
                      <a:pt x="553" y="5682"/>
                    </a:lnTo>
                    <a:cubicBezTo>
                      <a:pt x="553" y="4261"/>
                      <a:pt x="447" y="2841"/>
                      <a:pt x="553" y="1421"/>
                    </a:cubicBezTo>
                    <a:cubicBezTo>
                      <a:pt x="553" y="1316"/>
                      <a:pt x="658" y="1184"/>
                      <a:pt x="658" y="1079"/>
                    </a:cubicBezTo>
                    <a:lnTo>
                      <a:pt x="1105" y="1079"/>
                    </a:lnTo>
                    <a:cubicBezTo>
                      <a:pt x="1744" y="1048"/>
                      <a:pt x="2386" y="1036"/>
                      <a:pt x="3028" y="1036"/>
                    </a:cubicBezTo>
                    <a:cubicBezTo>
                      <a:pt x="4580" y="1036"/>
                      <a:pt x="6136" y="1110"/>
                      <a:pt x="7680" y="1184"/>
                    </a:cubicBezTo>
                    <a:cubicBezTo>
                      <a:pt x="8548" y="1184"/>
                      <a:pt x="9442" y="1184"/>
                      <a:pt x="10310" y="1079"/>
                    </a:cubicBezTo>
                    <a:cubicBezTo>
                      <a:pt x="10520" y="1079"/>
                      <a:pt x="10520" y="658"/>
                      <a:pt x="10310" y="658"/>
                    </a:cubicBezTo>
                    <a:cubicBezTo>
                      <a:pt x="9617" y="729"/>
                      <a:pt x="8910" y="752"/>
                      <a:pt x="8198" y="752"/>
                    </a:cubicBezTo>
                    <a:cubicBezTo>
                      <a:pt x="6774" y="752"/>
                      <a:pt x="5330" y="658"/>
                      <a:pt x="3945" y="658"/>
                    </a:cubicBezTo>
                    <a:lnTo>
                      <a:pt x="763" y="658"/>
                    </a:lnTo>
                    <a:cubicBezTo>
                      <a:pt x="553" y="658"/>
                      <a:pt x="342" y="658"/>
                      <a:pt x="237" y="869"/>
                    </a:cubicBezTo>
                    <a:cubicBezTo>
                      <a:pt x="105" y="1184"/>
                      <a:pt x="105" y="1526"/>
                      <a:pt x="105" y="1842"/>
                    </a:cubicBezTo>
                    <a:lnTo>
                      <a:pt x="105" y="3814"/>
                    </a:lnTo>
                    <a:cubicBezTo>
                      <a:pt x="0" y="6129"/>
                      <a:pt x="0" y="8417"/>
                      <a:pt x="105" y="10626"/>
                    </a:cubicBezTo>
                    <a:lnTo>
                      <a:pt x="105" y="20699"/>
                    </a:lnTo>
                    <a:cubicBezTo>
                      <a:pt x="237" y="24854"/>
                      <a:pt x="237" y="28931"/>
                      <a:pt x="342" y="33086"/>
                    </a:cubicBezTo>
                    <a:cubicBezTo>
                      <a:pt x="447" y="37689"/>
                      <a:pt x="447" y="42396"/>
                      <a:pt x="553" y="47104"/>
                    </a:cubicBezTo>
                    <a:lnTo>
                      <a:pt x="894" y="61911"/>
                    </a:lnTo>
                    <a:cubicBezTo>
                      <a:pt x="894" y="66829"/>
                      <a:pt x="1000" y="71774"/>
                      <a:pt x="1105" y="76692"/>
                    </a:cubicBezTo>
                    <a:cubicBezTo>
                      <a:pt x="1210" y="81399"/>
                      <a:pt x="1315" y="86133"/>
                      <a:pt x="1315" y="90946"/>
                    </a:cubicBezTo>
                    <a:cubicBezTo>
                      <a:pt x="1420" y="95102"/>
                      <a:pt x="1552" y="99283"/>
                      <a:pt x="1657" y="103544"/>
                    </a:cubicBezTo>
                    <a:lnTo>
                      <a:pt x="1657" y="106279"/>
                    </a:lnTo>
                    <a:cubicBezTo>
                      <a:pt x="1657" y="106384"/>
                      <a:pt x="1762" y="106516"/>
                      <a:pt x="1868" y="106516"/>
                    </a:cubicBezTo>
                    <a:cubicBezTo>
                      <a:pt x="3735" y="106516"/>
                      <a:pt x="5707" y="106621"/>
                      <a:pt x="7575" y="106726"/>
                    </a:cubicBezTo>
                    <a:cubicBezTo>
                      <a:pt x="12072" y="106831"/>
                      <a:pt x="16674" y="107042"/>
                      <a:pt x="21145" y="107279"/>
                    </a:cubicBezTo>
                    <a:cubicBezTo>
                      <a:pt x="26642" y="107489"/>
                      <a:pt x="32218" y="107699"/>
                      <a:pt x="37714" y="107936"/>
                    </a:cubicBezTo>
                    <a:cubicBezTo>
                      <a:pt x="42422" y="108041"/>
                      <a:pt x="47235" y="108252"/>
                      <a:pt x="51943" y="108488"/>
                    </a:cubicBezTo>
                    <a:cubicBezTo>
                      <a:pt x="53494" y="108488"/>
                      <a:pt x="55125" y="108594"/>
                      <a:pt x="56651" y="108699"/>
                    </a:cubicBezTo>
                    <a:cubicBezTo>
                      <a:pt x="57089" y="108699"/>
                      <a:pt x="57632" y="108745"/>
                      <a:pt x="58141" y="108745"/>
                    </a:cubicBezTo>
                    <a:cubicBezTo>
                      <a:pt x="58395" y="108745"/>
                      <a:pt x="58641" y="108734"/>
                      <a:pt x="58860" y="108699"/>
                    </a:cubicBezTo>
                    <a:lnTo>
                      <a:pt x="58965" y="108699"/>
                    </a:lnTo>
                    <a:cubicBezTo>
                      <a:pt x="59070" y="108699"/>
                      <a:pt x="59175" y="108594"/>
                      <a:pt x="59175" y="108488"/>
                    </a:cubicBezTo>
                    <a:cubicBezTo>
                      <a:pt x="59622" y="100704"/>
                      <a:pt x="59938" y="92919"/>
                      <a:pt x="60280" y="85134"/>
                    </a:cubicBezTo>
                    <a:cubicBezTo>
                      <a:pt x="60596" y="76376"/>
                      <a:pt x="60937" y="67487"/>
                      <a:pt x="61148" y="58729"/>
                    </a:cubicBezTo>
                    <a:cubicBezTo>
                      <a:pt x="61490" y="50181"/>
                      <a:pt x="61700" y="41634"/>
                      <a:pt x="61911" y="33086"/>
                    </a:cubicBezTo>
                    <a:cubicBezTo>
                      <a:pt x="62147" y="26301"/>
                      <a:pt x="62358" y="19489"/>
                      <a:pt x="62568" y="12704"/>
                    </a:cubicBezTo>
                    <a:cubicBezTo>
                      <a:pt x="62568" y="8969"/>
                      <a:pt x="62700" y="5261"/>
                      <a:pt x="62805" y="1421"/>
                    </a:cubicBezTo>
                    <a:lnTo>
                      <a:pt x="62805" y="869"/>
                    </a:lnTo>
                    <a:cubicBezTo>
                      <a:pt x="62805" y="764"/>
                      <a:pt x="62700" y="658"/>
                      <a:pt x="62568" y="658"/>
                    </a:cubicBezTo>
                    <a:cubicBezTo>
                      <a:pt x="59517" y="422"/>
                      <a:pt x="56440" y="211"/>
                      <a:pt x="5325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0" name="Google Shape;1079;p36"/>
              <p:cNvSpPr/>
              <p:nvPr/>
            </p:nvSpPr>
            <p:spPr>
              <a:xfrm>
                <a:off x="5004075" y="1416750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1" name="Google Shape;1080;p36"/>
              <p:cNvSpPr/>
              <p:nvPr/>
            </p:nvSpPr>
            <p:spPr>
              <a:xfrm>
                <a:off x="5048425" y="1357300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17" name="Google Shape;1087;p36"/>
            <p:cNvSpPr txBox="1"/>
            <p:nvPr/>
          </p:nvSpPr>
          <p:spPr>
            <a:xfrm>
              <a:off x="4756264" y="3011893"/>
              <a:ext cx="6367076" cy="8408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儿童受国家的保护。父母有抚养未成年子女的义务。</a:t>
              </a:r>
            </a:p>
            <a:p>
              <a:pPr>
                <a:lnSpc>
                  <a:spcPct val="150000"/>
                </a:lnSpc>
              </a:pPr>
              <a:r>
                <a:rPr lang="zh-CN" altLang="en-US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18" name="Google Shape;1661;p42"/>
            <p:cNvSpPr txBox="1"/>
            <p:nvPr/>
          </p:nvSpPr>
          <p:spPr>
            <a:xfrm>
              <a:off x="4701176" y="2435384"/>
              <a:ext cx="3101068" cy="599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宪法第</a:t>
              </a:r>
              <a:r>
                <a:rPr lang="en-US" altLang="zh-CN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49</a:t>
              </a: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条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34973" y="4603412"/>
            <a:ext cx="6554983" cy="3566016"/>
            <a:chOff x="7953831" y="2341022"/>
            <a:chExt cx="6554983" cy="3566016"/>
          </a:xfrm>
          <a:noFill/>
        </p:grpSpPr>
        <p:grpSp>
          <p:nvGrpSpPr>
            <p:cNvPr id="23" name="Google Shape;1069;p36"/>
            <p:cNvGrpSpPr/>
            <p:nvPr/>
          </p:nvGrpSpPr>
          <p:grpSpPr>
            <a:xfrm>
              <a:off x="8046659" y="2341022"/>
              <a:ext cx="3056770" cy="3566016"/>
              <a:chOff x="6690138" y="1416750"/>
              <a:chExt cx="1795124" cy="3238629"/>
            </a:xfrm>
            <a:grpFill/>
          </p:grpSpPr>
          <p:sp>
            <p:nvSpPr>
              <p:cNvPr id="26" name="Google Shape;1070;p36"/>
              <p:cNvSpPr/>
              <p:nvPr/>
            </p:nvSpPr>
            <p:spPr>
              <a:xfrm>
                <a:off x="6690138" y="1839946"/>
                <a:ext cx="1795124" cy="2815434"/>
              </a:xfrm>
              <a:custGeom>
                <a:avLst/>
                <a:gdLst/>
                <a:ahLst/>
                <a:cxnLst/>
                <a:rect l="l" t="t" r="r" b="b"/>
                <a:pathLst>
                  <a:path w="62805" h="108745" extrusionOk="0">
                    <a:moveTo>
                      <a:pt x="51943" y="1"/>
                    </a:moveTo>
                    <a:cubicBezTo>
                      <a:pt x="51732" y="1"/>
                      <a:pt x="51732" y="422"/>
                      <a:pt x="51943" y="422"/>
                    </a:cubicBezTo>
                    <a:cubicBezTo>
                      <a:pt x="55020" y="658"/>
                      <a:pt x="58202" y="869"/>
                      <a:pt x="61253" y="974"/>
                    </a:cubicBezTo>
                    <a:cubicBezTo>
                      <a:pt x="61595" y="1079"/>
                      <a:pt x="61911" y="1079"/>
                      <a:pt x="62358" y="1079"/>
                    </a:cubicBezTo>
                    <a:cubicBezTo>
                      <a:pt x="62252" y="4367"/>
                      <a:pt x="62252" y="7549"/>
                      <a:pt x="62147" y="10731"/>
                    </a:cubicBezTo>
                    <a:cubicBezTo>
                      <a:pt x="61911" y="17306"/>
                      <a:pt x="61805" y="23776"/>
                      <a:pt x="61595" y="30246"/>
                    </a:cubicBezTo>
                    <a:cubicBezTo>
                      <a:pt x="61385" y="38662"/>
                      <a:pt x="61148" y="47104"/>
                      <a:pt x="60832" y="55441"/>
                    </a:cubicBezTo>
                    <a:cubicBezTo>
                      <a:pt x="60596" y="64304"/>
                      <a:pt x="60280" y="73194"/>
                      <a:pt x="59938" y="81952"/>
                    </a:cubicBezTo>
                    <a:cubicBezTo>
                      <a:pt x="59622" y="89947"/>
                      <a:pt x="59281" y="97968"/>
                      <a:pt x="58860" y="105964"/>
                    </a:cubicBezTo>
                    <a:cubicBezTo>
                      <a:pt x="58860" y="106726"/>
                      <a:pt x="58755" y="107489"/>
                      <a:pt x="58755" y="108252"/>
                    </a:cubicBezTo>
                    <a:cubicBezTo>
                      <a:pt x="56887" y="108252"/>
                      <a:pt x="55125" y="108146"/>
                      <a:pt x="53258" y="108041"/>
                    </a:cubicBezTo>
                    <a:cubicBezTo>
                      <a:pt x="48760" y="107936"/>
                      <a:pt x="44158" y="107699"/>
                      <a:pt x="39687" y="107489"/>
                    </a:cubicBezTo>
                    <a:cubicBezTo>
                      <a:pt x="34190" y="107279"/>
                      <a:pt x="28615" y="107042"/>
                      <a:pt x="23118" y="106831"/>
                    </a:cubicBezTo>
                    <a:cubicBezTo>
                      <a:pt x="18410" y="106726"/>
                      <a:pt x="13597" y="106516"/>
                      <a:pt x="8890" y="106279"/>
                    </a:cubicBezTo>
                    <a:cubicBezTo>
                      <a:pt x="7338" y="106279"/>
                      <a:pt x="5707" y="106174"/>
                      <a:pt x="4182" y="106174"/>
                    </a:cubicBezTo>
                    <a:cubicBezTo>
                      <a:pt x="3735" y="106069"/>
                      <a:pt x="3183" y="106069"/>
                      <a:pt x="2735" y="106069"/>
                    </a:cubicBezTo>
                    <a:cubicBezTo>
                      <a:pt x="2595" y="106069"/>
                      <a:pt x="2455" y="106022"/>
                      <a:pt x="2307" y="106022"/>
                    </a:cubicBezTo>
                    <a:cubicBezTo>
                      <a:pt x="2233" y="106022"/>
                      <a:pt x="2157" y="106034"/>
                      <a:pt x="2078" y="106069"/>
                    </a:cubicBezTo>
                    <a:cubicBezTo>
                      <a:pt x="1973" y="102124"/>
                      <a:pt x="1973" y="98179"/>
                      <a:pt x="1868" y="94339"/>
                    </a:cubicBezTo>
                    <a:cubicBezTo>
                      <a:pt x="1762" y="89736"/>
                      <a:pt x="1762" y="85134"/>
                      <a:pt x="1657" y="80637"/>
                    </a:cubicBezTo>
                    <a:cubicBezTo>
                      <a:pt x="1552" y="75824"/>
                      <a:pt x="1420" y="70879"/>
                      <a:pt x="1315" y="66066"/>
                    </a:cubicBezTo>
                    <a:cubicBezTo>
                      <a:pt x="1210" y="61148"/>
                      <a:pt x="1210" y="56204"/>
                      <a:pt x="1105" y="51391"/>
                    </a:cubicBezTo>
                    <a:cubicBezTo>
                      <a:pt x="1000" y="46552"/>
                      <a:pt x="894" y="41844"/>
                      <a:pt x="894" y="37136"/>
                    </a:cubicBezTo>
                    <a:cubicBezTo>
                      <a:pt x="763" y="32876"/>
                      <a:pt x="658" y="28589"/>
                      <a:pt x="658" y="24328"/>
                    </a:cubicBezTo>
                    <a:cubicBezTo>
                      <a:pt x="658" y="20699"/>
                      <a:pt x="553" y="17201"/>
                      <a:pt x="553" y="13572"/>
                    </a:cubicBezTo>
                    <a:lnTo>
                      <a:pt x="553" y="5682"/>
                    </a:lnTo>
                    <a:cubicBezTo>
                      <a:pt x="553" y="4261"/>
                      <a:pt x="447" y="2841"/>
                      <a:pt x="553" y="1421"/>
                    </a:cubicBezTo>
                    <a:cubicBezTo>
                      <a:pt x="553" y="1316"/>
                      <a:pt x="658" y="1184"/>
                      <a:pt x="658" y="1079"/>
                    </a:cubicBezTo>
                    <a:lnTo>
                      <a:pt x="1105" y="1079"/>
                    </a:lnTo>
                    <a:cubicBezTo>
                      <a:pt x="1744" y="1048"/>
                      <a:pt x="2386" y="1036"/>
                      <a:pt x="3028" y="1036"/>
                    </a:cubicBezTo>
                    <a:cubicBezTo>
                      <a:pt x="4580" y="1036"/>
                      <a:pt x="6136" y="1110"/>
                      <a:pt x="7680" y="1184"/>
                    </a:cubicBezTo>
                    <a:cubicBezTo>
                      <a:pt x="8548" y="1184"/>
                      <a:pt x="9442" y="1184"/>
                      <a:pt x="10310" y="1079"/>
                    </a:cubicBezTo>
                    <a:cubicBezTo>
                      <a:pt x="10520" y="1079"/>
                      <a:pt x="10520" y="658"/>
                      <a:pt x="10310" y="658"/>
                    </a:cubicBezTo>
                    <a:cubicBezTo>
                      <a:pt x="9617" y="729"/>
                      <a:pt x="8910" y="752"/>
                      <a:pt x="8198" y="752"/>
                    </a:cubicBezTo>
                    <a:cubicBezTo>
                      <a:pt x="6774" y="752"/>
                      <a:pt x="5330" y="658"/>
                      <a:pt x="3945" y="658"/>
                    </a:cubicBezTo>
                    <a:lnTo>
                      <a:pt x="763" y="658"/>
                    </a:lnTo>
                    <a:cubicBezTo>
                      <a:pt x="553" y="658"/>
                      <a:pt x="342" y="658"/>
                      <a:pt x="237" y="869"/>
                    </a:cubicBezTo>
                    <a:cubicBezTo>
                      <a:pt x="105" y="1184"/>
                      <a:pt x="105" y="1526"/>
                      <a:pt x="105" y="1842"/>
                    </a:cubicBezTo>
                    <a:lnTo>
                      <a:pt x="105" y="3814"/>
                    </a:lnTo>
                    <a:cubicBezTo>
                      <a:pt x="0" y="6129"/>
                      <a:pt x="0" y="8417"/>
                      <a:pt x="105" y="10626"/>
                    </a:cubicBezTo>
                    <a:lnTo>
                      <a:pt x="105" y="20699"/>
                    </a:lnTo>
                    <a:cubicBezTo>
                      <a:pt x="237" y="24854"/>
                      <a:pt x="237" y="28931"/>
                      <a:pt x="342" y="33086"/>
                    </a:cubicBezTo>
                    <a:cubicBezTo>
                      <a:pt x="447" y="37689"/>
                      <a:pt x="447" y="42396"/>
                      <a:pt x="553" y="47104"/>
                    </a:cubicBezTo>
                    <a:lnTo>
                      <a:pt x="894" y="61911"/>
                    </a:lnTo>
                    <a:cubicBezTo>
                      <a:pt x="894" y="66829"/>
                      <a:pt x="1000" y="71774"/>
                      <a:pt x="1105" y="76692"/>
                    </a:cubicBezTo>
                    <a:cubicBezTo>
                      <a:pt x="1210" y="81399"/>
                      <a:pt x="1315" y="86133"/>
                      <a:pt x="1315" y="90946"/>
                    </a:cubicBezTo>
                    <a:cubicBezTo>
                      <a:pt x="1420" y="95102"/>
                      <a:pt x="1552" y="99283"/>
                      <a:pt x="1657" y="103544"/>
                    </a:cubicBezTo>
                    <a:lnTo>
                      <a:pt x="1657" y="106279"/>
                    </a:lnTo>
                    <a:cubicBezTo>
                      <a:pt x="1657" y="106384"/>
                      <a:pt x="1762" y="106516"/>
                      <a:pt x="1868" y="106516"/>
                    </a:cubicBezTo>
                    <a:cubicBezTo>
                      <a:pt x="3735" y="106516"/>
                      <a:pt x="5707" y="106621"/>
                      <a:pt x="7575" y="106726"/>
                    </a:cubicBezTo>
                    <a:cubicBezTo>
                      <a:pt x="12072" y="106831"/>
                      <a:pt x="16674" y="107042"/>
                      <a:pt x="21145" y="107279"/>
                    </a:cubicBezTo>
                    <a:cubicBezTo>
                      <a:pt x="26642" y="107489"/>
                      <a:pt x="32218" y="107699"/>
                      <a:pt x="37714" y="107936"/>
                    </a:cubicBezTo>
                    <a:cubicBezTo>
                      <a:pt x="42422" y="108041"/>
                      <a:pt x="47235" y="108252"/>
                      <a:pt x="51943" y="108488"/>
                    </a:cubicBezTo>
                    <a:cubicBezTo>
                      <a:pt x="53494" y="108488"/>
                      <a:pt x="55125" y="108594"/>
                      <a:pt x="56651" y="108699"/>
                    </a:cubicBezTo>
                    <a:cubicBezTo>
                      <a:pt x="57089" y="108699"/>
                      <a:pt x="57632" y="108745"/>
                      <a:pt x="58141" y="108745"/>
                    </a:cubicBezTo>
                    <a:cubicBezTo>
                      <a:pt x="58395" y="108745"/>
                      <a:pt x="58641" y="108734"/>
                      <a:pt x="58860" y="108699"/>
                    </a:cubicBezTo>
                    <a:lnTo>
                      <a:pt x="58965" y="108699"/>
                    </a:lnTo>
                    <a:cubicBezTo>
                      <a:pt x="59070" y="108699"/>
                      <a:pt x="59175" y="108594"/>
                      <a:pt x="59175" y="108488"/>
                    </a:cubicBezTo>
                    <a:cubicBezTo>
                      <a:pt x="59622" y="100704"/>
                      <a:pt x="59938" y="92919"/>
                      <a:pt x="60280" y="85134"/>
                    </a:cubicBezTo>
                    <a:cubicBezTo>
                      <a:pt x="60596" y="76376"/>
                      <a:pt x="60937" y="67487"/>
                      <a:pt x="61148" y="58729"/>
                    </a:cubicBezTo>
                    <a:cubicBezTo>
                      <a:pt x="61490" y="50181"/>
                      <a:pt x="61700" y="41634"/>
                      <a:pt x="61911" y="33086"/>
                    </a:cubicBezTo>
                    <a:cubicBezTo>
                      <a:pt x="62147" y="26301"/>
                      <a:pt x="62358" y="19489"/>
                      <a:pt x="62568" y="12704"/>
                    </a:cubicBezTo>
                    <a:cubicBezTo>
                      <a:pt x="62568" y="8969"/>
                      <a:pt x="62700" y="5261"/>
                      <a:pt x="62805" y="1421"/>
                    </a:cubicBezTo>
                    <a:lnTo>
                      <a:pt x="62805" y="869"/>
                    </a:lnTo>
                    <a:cubicBezTo>
                      <a:pt x="62805" y="764"/>
                      <a:pt x="62700" y="658"/>
                      <a:pt x="62568" y="658"/>
                    </a:cubicBezTo>
                    <a:cubicBezTo>
                      <a:pt x="59517" y="422"/>
                      <a:pt x="56440" y="211"/>
                      <a:pt x="53258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7" name="Google Shape;1071;p36"/>
              <p:cNvSpPr/>
              <p:nvPr/>
            </p:nvSpPr>
            <p:spPr>
              <a:xfrm>
                <a:off x="6982213" y="1416750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  <p:sp>
            <p:nvSpPr>
              <p:cNvPr id="28" name="Google Shape;1072;p36"/>
              <p:cNvSpPr/>
              <p:nvPr/>
            </p:nvSpPr>
            <p:spPr>
              <a:xfrm>
                <a:off x="6933400" y="1416763"/>
                <a:ext cx="1207697" cy="885025"/>
              </a:xfrm>
              <a:custGeom>
                <a:avLst/>
                <a:gdLst/>
                <a:ahLst/>
                <a:cxnLst/>
                <a:rect l="l" t="t" r="r" b="b"/>
                <a:pathLst>
                  <a:path w="42739" h="35401" extrusionOk="0">
                    <a:moveTo>
                      <a:pt x="448" y="0"/>
                    </a:moveTo>
                    <a:cubicBezTo>
                      <a:pt x="238" y="0"/>
                      <a:pt x="238" y="106"/>
                      <a:pt x="238" y="342"/>
                    </a:cubicBezTo>
                    <a:cubicBezTo>
                      <a:pt x="132" y="342"/>
                      <a:pt x="1" y="448"/>
                      <a:pt x="132" y="553"/>
                    </a:cubicBezTo>
                    <a:lnTo>
                      <a:pt x="132" y="13361"/>
                    </a:lnTo>
                    <a:lnTo>
                      <a:pt x="132" y="26090"/>
                    </a:lnTo>
                    <a:lnTo>
                      <a:pt x="132" y="33217"/>
                    </a:lnTo>
                    <a:lnTo>
                      <a:pt x="132" y="33428"/>
                    </a:lnTo>
                    <a:cubicBezTo>
                      <a:pt x="238" y="33533"/>
                      <a:pt x="238" y="33533"/>
                      <a:pt x="343" y="33533"/>
                    </a:cubicBezTo>
                    <a:cubicBezTo>
                      <a:pt x="5603" y="33980"/>
                      <a:pt x="10758" y="34296"/>
                      <a:pt x="16018" y="34638"/>
                    </a:cubicBezTo>
                    <a:cubicBezTo>
                      <a:pt x="21172" y="34848"/>
                      <a:pt x="26432" y="35058"/>
                      <a:pt x="31561" y="35190"/>
                    </a:cubicBezTo>
                    <a:cubicBezTo>
                      <a:pt x="34533" y="35295"/>
                      <a:pt x="37478" y="35295"/>
                      <a:pt x="40450" y="35400"/>
                    </a:cubicBezTo>
                    <a:cubicBezTo>
                      <a:pt x="40556" y="35400"/>
                      <a:pt x="40661" y="35295"/>
                      <a:pt x="40661" y="35058"/>
                    </a:cubicBezTo>
                    <a:cubicBezTo>
                      <a:pt x="40766" y="34953"/>
                      <a:pt x="40766" y="34848"/>
                      <a:pt x="40766" y="34743"/>
                    </a:cubicBezTo>
                    <a:lnTo>
                      <a:pt x="40661" y="34743"/>
                    </a:lnTo>
                    <a:cubicBezTo>
                      <a:pt x="41108" y="30245"/>
                      <a:pt x="41555" y="25853"/>
                      <a:pt x="41765" y="21488"/>
                    </a:cubicBezTo>
                    <a:cubicBezTo>
                      <a:pt x="42081" y="16990"/>
                      <a:pt x="42318" y="12493"/>
                      <a:pt x="42528" y="7996"/>
                    </a:cubicBezTo>
                    <a:cubicBezTo>
                      <a:pt x="42633" y="5366"/>
                      <a:pt x="42633" y="2841"/>
                      <a:pt x="42738" y="211"/>
                    </a:cubicBezTo>
                    <a:cubicBezTo>
                      <a:pt x="42738" y="106"/>
                      <a:pt x="42633" y="106"/>
                      <a:pt x="42633" y="0"/>
                    </a:cubicBezTo>
                    <a:close/>
                  </a:path>
                </a:pathLst>
              </a:custGeom>
              <a:grpFill/>
              <a:ln w="9525" cap="flat" cmpd="sng">
                <a:noFill/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marL="0" marR="0" lvl="0" indent="0" defTabSz="12192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Tx/>
                  <a:buNone/>
                  <a:defRPr/>
                </a:pPr>
                <a:endParaRPr kumimoji="0" sz="1865" b="1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24" name="Google Shape;1087;p36"/>
            <p:cNvSpPr txBox="1"/>
            <p:nvPr/>
          </p:nvSpPr>
          <p:spPr>
            <a:xfrm>
              <a:off x="8069707" y="3345357"/>
              <a:ext cx="6439107" cy="8408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中华人民共和国公民必须遵守宪法和法律</a:t>
              </a:r>
              <a:r>
                <a:rPr lang="en-US" altLang="zh-CN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保守国家秘密</a:t>
              </a:r>
              <a:r>
                <a:rPr lang="en-US" altLang="zh-CN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爱护公共财产</a:t>
              </a:r>
              <a:r>
                <a:rPr lang="en-US" altLang="zh-CN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遵守劳动纪律</a:t>
              </a:r>
              <a:r>
                <a:rPr lang="en-US" altLang="zh-CN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遵守公共秩序</a:t>
              </a:r>
              <a:r>
                <a:rPr lang="en-US" altLang="zh-CN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,</a:t>
              </a:r>
              <a: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尊重社会公德。</a:t>
              </a:r>
              <a:br>
                <a:rPr lang="zh-CN" altLang="en-US" sz="20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</a:br>
              <a:endParaRPr lang="zh-CN" altLang="en-US"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5" name="Google Shape;1661;p42"/>
            <p:cNvSpPr txBox="1"/>
            <p:nvPr/>
          </p:nvSpPr>
          <p:spPr>
            <a:xfrm>
              <a:off x="7953831" y="2479677"/>
              <a:ext cx="3101068" cy="5996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342900" indent="-342900">
                <a:buFont typeface="Wingdings" panose="05000000000000000000" pitchFamily="2" charset="2"/>
                <a:buChar char="u"/>
              </a:pP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宪法第</a:t>
              </a:r>
              <a:r>
                <a:rPr lang="en-US" altLang="zh-CN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53</a:t>
              </a:r>
              <a:r>
                <a:rPr lang="zh-CN" altLang="en-US" sz="2400" b="1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lt"/>
                </a:rPr>
                <a:t>条</a:t>
              </a:r>
            </a:p>
          </p:txBody>
        </p:sp>
      </p:grpSp>
      <p:pic>
        <p:nvPicPr>
          <p:cNvPr id="4" name="图片 3" descr="E:\原来\下载\d0665c9cb3c95b263ff5411a1af557f1.pngd0665c9cb3c95b263ff5411a1af557f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96225" y="2567940"/>
            <a:ext cx="4055110" cy="303974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一PPT模板网-WWW.1PPT.COM 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1025</Words>
  <Application>Microsoft Office PowerPoint</Application>
  <PresentationFormat>宽屏</PresentationFormat>
  <Paragraphs>149</Paragraphs>
  <Slides>20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4" baseType="lpstr">
      <vt:lpstr>Meiryo</vt:lpstr>
      <vt:lpstr>等线</vt:lpstr>
      <vt:lpstr>等线 Light</vt:lpstr>
      <vt:lpstr>汉仪海韵体简</vt:lpstr>
      <vt:lpstr>宋体</vt:lpstr>
      <vt:lpstr>微软雅黑</vt:lpstr>
      <vt:lpstr>Arial</vt:lpstr>
      <vt:lpstr>Calibri</vt:lpstr>
      <vt:lpstr>Calibri Light</vt:lpstr>
      <vt:lpstr>Roboto</vt:lpstr>
      <vt:lpstr>Wingdings</vt:lpstr>
      <vt:lpstr>第一PPT模板网-WWW.1PPT.COM</vt:lpstr>
      <vt:lpstr>第一PPT模板网-WWW.1PPT.COM 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2022-02-22T10:35:40Z</cp:lastPrinted>
  <dcterms:created xsi:type="dcterms:W3CDTF">2022-02-22T10:35:40Z</dcterms:created>
  <dcterms:modified xsi:type="dcterms:W3CDTF">2023-03-16T00:45:26Z</dcterms:modified>
</cp:coreProperties>
</file>