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ags/tag3.xml" ContentType="application/vnd.openxmlformats-officedocument.presentationml.tags+xml"/>
  <Override PartName="/ppt/theme/themeOverride3.xml" ContentType="application/vnd.openxmlformats-officedocument.themeOverr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5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33"/>
  </p:notesMasterIdLst>
  <p:sldIdLst>
    <p:sldId id="257" r:id="rId3"/>
    <p:sldId id="259" r:id="rId4"/>
    <p:sldId id="260" r:id="rId5"/>
    <p:sldId id="264" r:id="rId6"/>
    <p:sldId id="265" r:id="rId7"/>
    <p:sldId id="261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63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pos="415">
          <p15:clr>
            <a:srgbClr val="A4A3A4"/>
          </p15:clr>
        </p15:guide>
        <p15:guide id="3" pos="3840">
          <p15:clr>
            <a:srgbClr val="A4A3A4"/>
          </p15:clr>
        </p15:guide>
        <p15:guide id="4" pos="13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6314" autoAdjust="0"/>
  </p:normalViewPr>
  <p:slideViewPr>
    <p:cSldViewPr snapToGrid="0">
      <p:cViewPr varScale="1">
        <p:scale>
          <a:sx n="106" d="100"/>
          <a:sy n="106" d="100"/>
        </p:scale>
        <p:origin x="642" y="114"/>
      </p:cViewPr>
      <p:guideLst>
        <p:guide orient="horz" pos="3816"/>
        <p:guide pos="415"/>
        <p:guide pos="3840"/>
        <p:guide pos="13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35518-F129-489F-BE38-9F8E6862CBB5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14881-82A0-434A-8BB0-0BF867EE5C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957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14881-82A0-434A-8BB0-0BF867EE5C0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804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048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29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1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61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5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83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50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4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16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0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面-上"/>
          <p:cNvSpPr/>
          <p:nvPr userDrawn="1"/>
        </p:nvSpPr>
        <p:spPr>
          <a:xfrm>
            <a:off x="5778500" y="-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页面-下"/>
          <p:cNvSpPr/>
          <p:nvPr userDrawn="1"/>
        </p:nvSpPr>
        <p:spPr>
          <a:xfrm>
            <a:off x="5778500" y="22860000"/>
            <a:ext cx="635000" cy="635000"/>
          </a:xfrm>
          <a:prstGeom prst="ellipse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6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tags" Target="../tags/tag9.xml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2" Type="http://schemas.openxmlformats.org/officeDocument/2006/relationships/tags" Target="../tags/tag8.xml"/><Relationship Id="rId1" Type="http://schemas.openxmlformats.org/officeDocument/2006/relationships/themeOverride" Target="../theme/themeOverride15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2.jpe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2" Type="http://schemas.openxmlformats.org/officeDocument/2006/relationships/tags" Target="../tags/tag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2.jpeg"/><Relationship Id="rId9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tags" Target="../tags/tag11.xml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2" Type="http://schemas.openxmlformats.org/officeDocument/2006/relationships/tags" Target="../tags/tag10.xml"/><Relationship Id="rId1" Type="http://schemas.openxmlformats.org/officeDocument/2006/relationships/themeOverride" Target="../theme/themeOverride19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2.jpe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tags" Target="../tags/tag5.xml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2" Type="http://schemas.openxmlformats.org/officeDocument/2006/relationships/tags" Target="../tags/tag4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2.jpe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5.png"/><Relationship Id="rId3" Type="http://schemas.openxmlformats.org/officeDocument/2006/relationships/tags" Target="../tags/tag7.xml"/><Relationship Id="rId7" Type="http://schemas.openxmlformats.org/officeDocument/2006/relationships/image" Target="../media/image4.png"/><Relationship Id="rId12" Type="http://schemas.openxmlformats.org/officeDocument/2006/relationships/image" Target="../media/image14.png"/><Relationship Id="rId2" Type="http://schemas.openxmlformats.org/officeDocument/2006/relationships/tags" Target="../tags/tag6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png"/><Relationship Id="rId11" Type="http://schemas.openxmlformats.org/officeDocument/2006/relationships/image" Target="../media/image12.png"/><Relationship Id="rId5" Type="http://schemas.openxmlformats.org/officeDocument/2006/relationships/image" Target="../media/image2.jpe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6686" y="1108830"/>
            <a:ext cx="6066972" cy="379851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1819" y="4579473"/>
            <a:ext cx="1914636" cy="14729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515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3309257" y="449943"/>
            <a:ext cx="5573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761436" y="1613833"/>
            <a:ext cx="1231107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争</a:t>
            </a:r>
            <a:endParaRPr lang="en-US" altLang="zh-CN" sz="9600" dirty="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2752970" y="1290668"/>
            <a:ext cx="1769715" cy="212365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38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做</a:t>
            </a:r>
            <a:endParaRPr lang="en-US" altLang="zh-CN" sz="13800" dirty="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283110" y="1613833"/>
            <a:ext cx="1231107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96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时</a:t>
            </a:r>
            <a:endParaRPr lang="en-US" altLang="zh-CN" sz="9600" dirty="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274644" y="1290668"/>
            <a:ext cx="1769715" cy="212365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38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代</a:t>
            </a:r>
            <a:endParaRPr lang="en-US" altLang="zh-CN" sz="13800" dirty="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804784" y="1613833"/>
            <a:ext cx="1231107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好</a:t>
            </a:r>
            <a:endParaRPr lang="en-US" altLang="zh-CN" sz="960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796317" y="1290668"/>
            <a:ext cx="1769715" cy="212365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1380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少</a:t>
            </a:r>
            <a:endParaRPr lang="en-US" altLang="zh-CN" sz="1380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326457" y="1613833"/>
            <a:ext cx="1231107" cy="147732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sz="960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华康海报体W12(P)" pitchFamily="82" charset="-122"/>
                <a:ea typeface="华康海报体W12(P)" pitchFamily="82" charset="-122"/>
                <a:cs typeface="印品百变马丁（非商用）" panose="02010601030101010101" charset="-122"/>
                <a:sym typeface="+mn-ea"/>
              </a:rPr>
              <a:t>年</a:t>
            </a:r>
            <a:endParaRPr lang="en-US" altLang="zh-CN" sz="9600">
              <a:solidFill>
                <a:schemeClr val="bg1"/>
              </a:solidFill>
              <a:effectLst>
                <a:outerShdw dist="38100" dir="2700000" algn="tl">
                  <a:srgbClr val="B80808"/>
                </a:outerShdw>
              </a:effectLst>
              <a:latin typeface="华康海报体W12(P)" pitchFamily="82" charset="-122"/>
              <a:ea typeface="华康海报体W12(P)" pitchFamily="82" charset="-122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828800" y="3290939"/>
            <a:ext cx="853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中国少年先锋队</a:t>
            </a:r>
            <a:r>
              <a:rPr lang="zh-CN" altLang="en-US" sz="160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少先队队员队礼规范</a:t>
            </a:r>
            <a:r>
              <a:rPr lang="en-US" altLang="zh-CN" sz="1600">
                <a:solidFill>
                  <a:schemeClr val="bg1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sym typeface="+mn-ea"/>
              </a:rPr>
              <a:t>PPT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" y="3712875"/>
            <a:ext cx="3606147" cy="3146734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972800" y="4470400"/>
            <a:ext cx="1219200" cy="2387600"/>
          </a:xfrm>
          <a:prstGeom prst="rect">
            <a:avLst/>
          </a:prstGeom>
        </p:spPr>
      </p:pic>
      <p:grpSp>
        <p:nvGrpSpPr>
          <p:cNvPr id="47" name="组合 46"/>
          <p:cNvGrpSpPr/>
          <p:nvPr/>
        </p:nvGrpSpPr>
        <p:grpSpPr>
          <a:xfrm>
            <a:off x="4290061" y="5351689"/>
            <a:ext cx="3611878" cy="464566"/>
            <a:chOff x="4256618" y="5066999"/>
            <a:chExt cx="3678765" cy="566467"/>
          </a:xfrm>
        </p:grpSpPr>
        <p:sp>
          <p:nvSpPr>
            <p:cNvPr id="43" name="矩形: 圆角 42"/>
            <p:cNvSpPr/>
            <p:nvPr/>
          </p:nvSpPr>
          <p:spPr>
            <a:xfrm>
              <a:off x="4256618" y="5066999"/>
              <a:ext cx="1806422" cy="56646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altLang="en-US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学校</a:t>
              </a:r>
            </a:p>
          </p:txBody>
        </p:sp>
        <p:sp>
          <p:nvSpPr>
            <p:cNvPr id="44" name="矩形: 圆角 43"/>
            <p:cNvSpPr/>
            <p:nvPr/>
          </p:nvSpPr>
          <p:spPr>
            <a:xfrm>
              <a:off x="6128961" y="5066999"/>
              <a:ext cx="1806422" cy="566467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班级</a:t>
              </a:r>
            </a:p>
          </p:txBody>
        </p:sp>
      </p:grpSp>
      <p:sp>
        <p:nvSpPr>
          <p:cNvPr id="48" name="PA-文本框 88"/>
          <p:cNvSpPr txBox="1"/>
          <p:nvPr>
            <p:custDataLst>
              <p:tags r:id="rId2"/>
            </p:custDataLst>
          </p:nvPr>
        </p:nvSpPr>
        <p:spPr>
          <a:xfrm>
            <a:off x="3604260" y="3960382"/>
            <a:ext cx="4983480" cy="80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4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4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  <p:cond evt="onBegin" delay="0">
                          <p:tn val="65"/>
                        </p:cond>
                      </p:stCondLst>
                      <p:childTnLst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3901644" y="1767116"/>
            <a:ext cx="4388713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关于“队干部标志”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32588" y="3784994"/>
            <a:ext cx="3160304" cy="1552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队干部标志作用是什么？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队干部标志什么式样和规格？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323080" y="2413206"/>
            <a:ext cx="8207375" cy="3236914"/>
            <a:chOff x="4538980" y="7029656"/>
            <a:chExt cx="8207375" cy="3236914"/>
          </a:xfrm>
        </p:grpSpPr>
        <p:sp>
          <p:nvSpPr>
            <p:cNvPr id="24" name="Rectangle 2"/>
            <p:cNvSpPr txBox="1">
              <a:spLocks noRot="1" noChangeArrowheads="1"/>
            </p:cNvSpPr>
            <p:nvPr/>
          </p:nvSpPr>
          <p:spPr>
            <a:xfrm>
              <a:off x="4538980" y="7029656"/>
              <a:ext cx="8207375" cy="1171575"/>
            </a:xfrm>
            <a:prstGeom prst="rect">
              <a:avLst/>
            </a:prstGeom>
            <a:noFill/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buFont typeface="Wingdings" panose="05000000000000000000" pitchFamily="2" charset="2"/>
                <a:buNone/>
              </a:pPr>
              <a:r>
                <a:rPr lang="zh-CN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 </a:t>
              </a:r>
            </a:p>
            <a:p>
              <a:pPr>
                <a:lnSpc>
                  <a:spcPct val="100000"/>
                </a:lnSpc>
                <a:buFont typeface="Wingdings" panose="05000000000000000000" pitchFamily="2" charset="2"/>
                <a:buNone/>
              </a:pPr>
              <a:r>
                <a:rPr lang="zh-CN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     </a:t>
              </a:r>
              <a:r>
                <a:rPr lang="zh-CN" altLang="zh-CN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大</a:t>
              </a:r>
              <a:r>
                <a:rPr lang="zh-CN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队委        </a:t>
              </a:r>
              <a:r>
                <a:rPr lang="zh-CN" altLang="zh-CN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 </a:t>
              </a:r>
              <a:r>
                <a:rPr lang="zh-CN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中队委       </a:t>
              </a:r>
              <a:r>
                <a:rPr lang="zh-CN" altLang="zh-CN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  </a:t>
              </a:r>
              <a:r>
                <a:rPr lang="zh-CN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小队长</a:t>
              </a:r>
            </a:p>
          </p:txBody>
        </p:sp>
        <p:sp>
          <p:nvSpPr>
            <p:cNvPr id="25" name="Rectangle 3"/>
            <p:cNvSpPr>
              <a:spLocks noChangeArrowheads="1"/>
            </p:cNvSpPr>
            <p:nvPr/>
          </p:nvSpPr>
          <p:spPr bwMode="auto">
            <a:xfrm>
              <a:off x="7302819" y="8466345"/>
              <a:ext cx="1512887" cy="1800225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Rectangle 4"/>
            <p:cNvSpPr>
              <a:spLocks noChangeArrowheads="1"/>
            </p:cNvSpPr>
            <p:nvPr/>
          </p:nvSpPr>
          <p:spPr bwMode="auto">
            <a:xfrm>
              <a:off x="9750744" y="8466345"/>
              <a:ext cx="1512887" cy="1800225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4999355" y="8466345"/>
              <a:ext cx="1511300" cy="1800225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5286693" y="9258506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7591743" y="9042606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7591743" y="9547431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5286693" y="8826706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10039668" y="9258506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5286693" y="9690306"/>
              <a:ext cx="914400" cy="215900"/>
            </a:xfrm>
            <a:prstGeom prst="rect">
              <a:avLst/>
            </a:prstGeom>
            <a:solidFill>
              <a:srgbClr val="FF0000"/>
            </a:solidFill>
            <a:ln w="9525" cmpd="sng">
              <a:noFill/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5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4455887" y="1534888"/>
            <a:ext cx="3280228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关于“队旗”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7754302" y="3120060"/>
            <a:ext cx="3465242" cy="2136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队旗具有怎样的意义？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《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队章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》“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五、我们的队旗、队徽：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……”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大、中队旗各是什么规格？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89" y="2741000"/>
            <a:ext cx="6678567" cy="2963114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10000"/>
              </a:prstClr>
            </a:outerShdw>
          </a:effectLst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4455887" y="1744438"/>
            <a:ext cx="3280228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关于“队徽”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5382" y="2830286"/>
            <a:ext cx="2326009" cy="2721306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1219200" y="2960914"/>
            <a:ext cx="6628494" cy="2823029"/>
            <a:chOff x="1219200" y="2960914"/>
            <a:chExt cx="6628494" cy="2823029"/>
          </a:xfrm>
        </p:grpSpPr>
        <p:sp>
          <p:nvSpPr>
            <p:cNvPr id="41" name="文本框 40"/>
            <p:cNvSpPr txBox="1"/>
            <p:nvPr/>
          </p:nvSpPr>
          <p:spPr>
            <a:xfrm>
              <a:off x="2427559" y="3449105"/>
              <a:ext cx="4045812" cy="1829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队徽什么式样？</a:t>
              </a:r>
            </a:p>
            <a:p>
              <a:pPr marL="342900" indent="-342900" algn="just"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endPara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  <a:p>
              <a:pPr marL="342900" indent="-342900" algn="just">
                <a:lnSpc>
                  <a:spcPct val="150000"/>
                </a:lnSpc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en-US" altLang="zh-CN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《</a:t>
              </a: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队章</a:t>
              </a:r>
              <a:r>
                <a:rPr lang="en-US" altLang="zh-CN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》“</a:t>
              </a: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五、我们的队旗、队徽：</a:t>
              </a:r>
              <a:r>
                <a:rPr lang="en-US" altLang="zh-CN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……”</a:t>
              </a:r>
            </a:p>
          </p:txBody>
        </p:sp>
        <p:sp>
          <p:nvSpPr>
            <p:cNvPr id="12" name="图文框 11"/>
            <p:cNvSpPr/>
            <p:nvPr/>
          </p:nvSpPr>
          <p:spPr>
            <a:xfrm>
              <a:off x="1219200" y="2960914"/>
              <a:ext cx="6628494" cy="2823029"/>
            </a:xfrm>
            <a:prstGeom prst="frame">
              <a:avLst>
                <a:gd name="adj1" fmla="val 1703"/>
              </a:avLst>
            </a:prstGeom>
            <a:solidFill>
              <a:srgbClr val="B80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4455887" y="1534888"/>
            <a:ext cx="3280228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队员敬礼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092245" y="2737905"/>
            <a:ext cx="7819526" cy="1090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少先队员敬礼的意义是什么？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《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队章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》“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八、我们的队礼：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……”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092245" y="4407047"/>
            <a:ext cx="7819526" cy="1090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敬队礼的动作要领是怎样的？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 敬礼过程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——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敬礼定势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462530" y="2737905"/>
            <a:ext cx="7819526" cy="505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少先队员应在什么时候敬队礼？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0425" y="3707370"/>
            <a:ext cx="3224775" cy="2279772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8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4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1"/>
      <p:bldP spid="25" grpId="1"/>
      <p:bldP spid="2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4455887" y="1611088"/>
            <a:ext cx="3280228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队旗敬礼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5286875" y="3144303"/>
            <a:ext cx="78195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什么是队旗敬礼？</a:t>
            </a:r>
          </a:p>
          <a:p>
            <a:pPr marL="342900" indent="-342900" algn="just"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+mn-ea"/>
              <a:sym typeface="+mn-lt"/>
            </a:endParaRPr>
          </a:p>
          <a:p>
            <a:pPr marL="342900" indent="-342900" algn="just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旗手应怎样执旗敬礼？端旗过程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——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端旗定势</a:t>
            </a:r>
          </a:p>
          <a:p>
            <a:pPr marL="342900" indent="-342900" algn="just"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+mn-ea"/>
              <a:sym typeface="+mn-lt"/>
            </a:endParaRPr>
          </a:p>
          <a:p>
            <a:pPr marL="342900" indent="-342900" algn="just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什么时候要队旗敬礼？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9874" y="2387599"/>
            <a:ext cx="3556298" cy="3556298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92323" y="1025094"/>
            <a:ext cx="6659010" cy="41691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000437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 flipH="1">
            <a:off x="629558" y="449943"/>
            <a:ext cx="314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4399200"/>
            <a:ext cx="12192000" cy="2458799"/>
          </a:xfrm>
          <a:custGeom>
            <a:avLst/>
            <a:gdLst>
              <a:gd name="connsiteX0" fmla="*/ 0 w 12192000"/>
              <a:gd name="connsiteY0" fmla="*/ 0 h 3144662"/>
              <a:gd name="connsiteX1" fmla="*/ 12192000 w 12192000"/>
              <a:gd name="connsiteY1" fmla="*/ 0 h 3144662"/>
              <a:gd name="connsiteX2" fmla="*/ 12192000 w 12192000"/>
              <a:gd name="connsiteY2" fmla="*/ 3144662 h 3144662"/>
              <a:gd name="connsiteX3" fmla="*/ 0 w 12192000"/>
              <a:gd name="connsiteY3" fmla="*/ 3144662 h 314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44662">
                <a:moveTo>
                  <a:pt x="0" y="0"/>
                </a:moveTo>
                <a:lnTo>
                  <a:pt x="12192000" y="0"/>
                </a:lnTo>
                <a:lnTo>
                  <a:pt x="12192000" y="3144662"/>
                </a:lnTo>
                <a:lnTo>
                  <a:pt x="0" y="3144662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21872" y="1691157"/>
            <a:ext cx="1086227" cy="835665"/>
          </a:xfrm>
          <a:prstGeom prst="rect">
            <a:avLst/>
          </a:prstGeom>
        </p:spPr>
      </p:pic>
      <p:sp>
        <p:nvSpPr>
          <p:cNvPr id="40" name="矩形: 圆角 39"/>
          <p:cNvSpPr/>
          <p:nvPr/>
        </p:nvSpPr>
        <p:spPr>
          <a:xfrm>
            <a:off x="4775200" y="1707302"/>
            <a:ext cx="2641600" cy="8894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PART-03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50" name="PA-文本框 88"/>
          <p:cNvSpPr txBox="1"/>
          <p:nvPr>
            <p:custDataLst>
              <p:tags r:id="rId2"/>
            </p:custDataLst>
          </p:nvPr>
        </p:nvSpPr>
        <p:spPr>
          <a:xfrm flipH="1">
            <a:off x="3269343" y="4143244"/>
            <a:ext cx="562791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 hangingPunct="0"/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LESS FIRST TEAM</a:t>
            </a:r>
          </a:p>
        </p:txBody>
      </p:sp>
      <p:sp>
        <p:nvSpPr>
          <p:cNvPr id="39" name="文本框 38"/>
          <p:cNvSpPr txBox="1"/>
          <p:nvPr/>
        </p:nvSpPr>
        <p:spPr>
          <a:xfrm flipH="1">
            <a:off x="264889" y="2846951"/>
            <a:ext cx="11636824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720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汉仪迪升英雄体W" panose="00020600040101010101" pitchFamily="18" charset="-122"/>
                <a:ea typeface="汉仪迪升英雄体W" panose="00020600040101010101" pitchFamily="18" charset="-122"/>
                <a:cs typeface="印品百变马丁（非商用）" panose="02010601030101010101" charset="-122"/>
                <a:sym typeface="+mn-ea"/>
              </a:rPr>
              <a:t>举行队活动仪式</a:t>
            </a:r>
          </a:p>
        </p:txBody>
      </p:sp>
      <p:sp>
        <p:nvSpPr>
          <p:cNvPr id="41" name="PA-文本框 88"/>
          <p:cNvSpPr txBox="1"/>
          <p:nvPr>
            <p:custDataLst>
              <p:tags r:id="rId3"/>
            </p:custDataLst>
          </p:nvPr>
        </p:nvSpPr>
        <p:spPr>
          <a:xfrm>
            <a:off x="3604260" y="4700610"/>
            <a:ext cx="4983480" cy="80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33642" y="4158586"/>
            <a:ext cx="1529443" cy="1176644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66049" y="4542970"/>
            <a:ext cx="3077545" cy="2315029"/>
          </a:xfrm>
          <a:custGeom>
            <a:avLst/>
            <a:gdLst>
              <a:gd name="connsiteX0" fmla="*/ 3251208 w 3251208"/>
              <a:gd name="connsiteY0" fmla="*/ 0 h 2445664"/>
              <a:gd name="connsiteX1" fmla="*/ 0 w 3251208"/>
              <a:gd name="connsiteY1" fmla="*/ 0 h 2445664"/>
              <a:gd name="connsiteX2" fmla="*/ 0 w 3251208"/>
              <a:gd name="connsiteY2" fmla="*/ 2445664 h 2445664"/>
              <a:gd name="connsiteX3" fmla="*/ 3251208 w 3251208"/>
              <a:gd name="connsiteY3" fmla="*/ 2445664 h 244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1207" h="2445664">
                <a:moveTo>
                  <a:pt x="3251208" y="0"/>
                </a:moveTo>
                <a:lnTo>
                  <a:pt x="0" y="0"/>
                </a:lnTo>
                <a:lnTo>
                  <a:pt x="0" y="2445664"/>
                </a:lnTo>
                <a:lnTo>
                  <a:pt x="3251208" y="2445664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 animBg="1"/>
      <p:bldP spid="50" grpId="0"/>
      <p:bldP spid="39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3744686" y="1723574"/>
            <a:ext cx="4702628" cy="653141"/>
            <a:chOff x="4455887" y="1534888"/>
            <a:chExt cx="4702628" cy="653141"/>
          </a:xfrm>
        </p:grpSpPr>
        <p:sp>
          <p:nvSpPr>
            <p:cNvPr id="23" name="矩形: 圆角 22"/>
            <p:cNvSpPr/>
            <p:nvPr/>
          </p:nvSpPr>
          <p:spPr>
            <a:xfrm>
              <a:off x="6662059" y="1534888"/>
              <a:ext cx="2496456" cy="653141"/>
            </a:xfrm>
            <a:prstGeom prst="roundRect">
              <a:avLst>
                <a:gd name="adj" fmla="val 29902"/>
              </a:avLst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中队长主持</a:t>
              </a:r>
            </a:p>
          </p:txBody>
        </p:sp>
        <p:sp>
          <p:nvSpPr>
            <p:cNvPr id="17" name="矩形: 圆角 16"/>
            <p:cNvSpPr/>
            <p:nvPr/>
          </p:nvSpPr>
          <p:spPr>
            <a:xfrm>
              <a:off x="4455887" y="1534888"/>
              <a:ext cx="2496456" cy="653141"/>
            </a:xfrm>
            <a:prstGeom prst="roundRect">
              <a:avLst>
                <a:gd name="adj" fmla="val 29902"/>
              </a:avLst>
            </a:prstGeom>
            <a:solidFill>
              <a:srgbClr val="B80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FEF4E8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预备部分</a:t>
              </a: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2035675" y="3840987"/>
            <a:ext cx="4334775" cy="1090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中队长发出口令： 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+mn-ea"/>
              <a:sym typeface="+mn-lt"/>
            </a:endParaRP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“各小队整队，报告人数！”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38058" y="2906222"/>
            <a:ext cx="2847159" cy="2957550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grpSp>
        <p:nvGrpSpPr>
          <p:cNvPr id="14" name="组合 13"/>
          <p:cNvGrpSpPr/>
          <p:nvPr/>
        </p:nvGrpSpPr>
        <p:grpSpPr>
          <a:xfrm>
            <a:off x="6360932" y="2478317"/>
            <a:ext cx="3044325" cy="2544588"/>
            <a:chOff x="1251904" y="2405745"/>
            <a:chExt cx="3044325" cy="2544588"/>
          </a:xfrm>
        </p:grpSpPr>
        <p:sp>
          <p:nvSpPr>
            <p:cNvPr id="17" name="矩形: 圆角 16"/>
            <p:cNvSpPr/>
            <p:nvPr/>
          </p:nvSpPr>
          <p:spPr>
            <a:xfrm>
              <a:off x="1251904" y="2405745"/>
              <a:ext cx="2496456" cy="653141"/>
            </a:xfrm>
            <a:prstGeom prst="roundRect">
              <a:avLst>
                <a:gd name="adj" fmla="val 29902"/>
              </a:avLst>
            </a:prstGeom>
            <a:solidFill>
              <a:srgbClr val="B80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FEF4E8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⑴整理队形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251904" y="3859842"/>
              <a:ext cx="3044325" cy="1090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lnSpc>
                  <a:spcPct val="150000"/>
                </a:lnSpc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全队队形怎样排列？  </a:t>
              </a:r>
              <a:endPara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  <a:p>
              <a:pPr marL="342900" indent="-342900" algn="just">
                <a:lnSpc>
                  <a:spcPct val="150000"/>
                </a:lnSpc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队长怎样整队？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183086" y="3686631"/>
            <a:ext cx="3773714" cy="1669142"/>
            <a:chOff x="5849257" y="3614059"/>
            <a:chExt cx="5631543" cy="1669142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5849257" y="3614059"/>
              <a:ext cx="563154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5849257" y="5283201"/>
              <a:ext cx="563154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图片 1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683546" y="1798862"/>
            <a:ext cx="3527082" cy="3527084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图片 1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903560" y="1633766"/>
            <a:ext cx="4989239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①门型列队式中队活动仪式队形</a:t>
            </a:r>
          </a:p>
        </p:txBody>
      </p:sp>
      <p:cxnSp>
        <p:nvCxnSpPr>
          <p:cNvPr id="30" name="直接连接符 29"/>
          <p:cNvCxnSpPr/>
          <p:nvPr/>
        </p:nvCxnSpPr>
        <p:spPr>
          <a:xfrm flipH="1" flipV="1">
            <a:off x="6096000" y="1760995"/>
            <a:ext cx="0" cy="433500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/>
          <p:cNvGrpSpPr/>
          <p:nvPr/>
        </p:nvGrpSpPr>
        <p:grpSpPr>
          <a:xfrm>
            <a:off x="1633106" y="2764426"/>
            <a:ext cx="3530147" cy="3145973"/>
            <a:chOff x="1510030" y="7546884"/>
            <a:chExt cx="3530147" cy="3145973"/>
          </a:xfrm>
        </p:grpSpPr>
        <p:sp>
          <p:nvSpPr>
            <p:cNvPr id="24" name="Oval 3"/>
            <p:cNvSpPr>
              <a:spLocks noChangeArrowheads="1"/>
            </p:cNvSpPr>
            <p:nvPr/>
          </p:nvSpPr>
          <p:spPr bwMode="auto">
            <a:xfrm rot="5273669">
              <a:off x="4463540" y="8530413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Oval 4"/>
            <p:cNvSpPr>
              <a:spLocks noChangeArrowheads="1"/>
            </p:cNvSpPr>
            <p:nvPr/>
          </p:nvSpPr>
          <p:spPr bwMode="auto">
            <a:xfrm rot="16200000">
              <a:off x="1516478" y="8944026"/>
              <a:ext cx="237755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Oval 5"/>
            <p:cNvSpPr>
              <a:spLocks noChangeArrowheads="1"/>
            </p:cNvSpPr>
            <p:nvPr/>
          </p:nvSpPr>
          <p:spPr bwMode="auto">
            <a:xfrm rot="201987">
              <a:off x="2837563" y="7546884"/>
              <a:ext cx="250651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Oval 6"/>
            <p:cNvSpPr>
              <a:spLocks noChangeArrowheads="1"/>
            </p:cNvSpPr>
            <p:nvPr/>
          </p:nvSpPr>
          <p:spPr bwMode="auto">
            <a:xfrm rot="5273669">
              <a:off x="4463540" y="9273169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Oval 7"/>
            <p:cNvSpPr>
              <a:spLocks noChangeArrowheads="1"/>
            </p:cNvSpPr>
            <p:nvPr/>
          </p:nvSpPr>
          <p:spPr bwMode="auto">
            <a:xfrm rot="16200000">
              <a:off x="1516478" y="8201270"/>
              <a:ext cx="237755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Oval 8"/>
            <p:cNvSpPr>
              <a:spLocks noChangeArrowheads="1"/>
            </p:cNvSpPr>
            <p:nvPr/>
          </p:nvSpPr>
          <p:spPr bwMode="auto">
            <a:xfrm rot="201987">
              <a:off x="3833579" y="7546884"/>
              <a:ext cx="250651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Oval 9"/>
            <p:cNvSpPr>
              <a:spLocks noChangeArrowheads="1"/>
            </p:cNvSpPr>
            <p:nvPr/>
          </p:nvSpPr>
          <p:spPr bwMode="auto">
            <a:xfrm rot="5400000">
              <a:off x="1517209" y="9316864"/>
              <a:ext cx="237391" cy="2495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4" name="Oval 10"/>
            <p:cNvSpPr>
              <a:spLocks noChangeArrowheads="1"/>
            </p:cNvSpPr>
            <p:nvPr/>
          </p:nvSpPr>
          <p:spPr bwMode="auto">
            <a:xfrm rot="201987">
              <a:off x="2506412" y="7546884"/>
              <a:ext cx="250651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Oval 11"/>
            <p:cNvSpPr>
              <a:spLocks noChangeArrowheads="1"/>
            </p:cNvSpPr>
            <p:nvPr/>
          </p:nvSpPr>
          <p:spPr bwMode="auto">
            <a:xfrm rot="5273669">
              <a:off x="4463540" y="9645275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Oval 12"/>
            <p:cNvSpPr>
              <a:spLocks noChangeArrowheads="1"/>
            </p:cNvSpPr>
            <p:nvPr/>
          </p:nvSpPr>
          <p:spPr bwMode="auto">
            <a:xfrm rot="16200000">
              <a:off x="1516478" y="7829892"/>
              <a:ext cx="237755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7" name="Oval 13"/>
            <p:cNvSpPr>
              <a:spLocks noChangeArrowheads="1"/>
            </p:cNvSpPr>
            <p:nvPr/>
          </p:nvSpPr>
          <p:spPr bwMode="auto">
            <a:xfrm rot="201987">
              <a:off x="3501696" y="7546884"/>
              <a:ext cx="250651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Oval 14"/>
            <p:cNvSpPr>
              <a:spLocks noChangeArrowheads="1"/>
            </p:cNvSpPr>
            <p:nvPr/>
          </p:nvSpPr>
          <p:spPr bwMode="auto">
            <a:xfrm rot="5273669">
              <a:off x="4463540" y="8159035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Oval 15"/>
            <p:cNvSpPr>
              <a:spLocks noChangeArrowheads="1"/>
            </p:cNvSpPr>
            <p:nvPr/>
          </p:nvSpPr>
          <p:spPr bwMode="auto">
            <a:xfrm rot="16200000">
              <a:off x="1516478" y="8572648"/>
              <a:ext cx="237755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Oval 16"/>
            <p:cNvSpPr>
              <a:spLocks noChangeArrowheads="1"/>
            </p:cNvSpPr>
            <p:nvPr/>
          </p:nvSpPr>
          <p:spPr bwMode="auto">
            <a:xfrm rot="201987">
              <a:off x="3169447" y="7546884"/>
              <a:ext cx="250651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Oval 17"/>
            <p:cNvSpPr>
              <a:spLocks noChangeArrowheads="1"/>
            </p:cNvSpPr>
            <p:nvPr/>
          </p:nvSpPr>
          <p:spPr bwMode="auto">
            <a:xfrm rot="5273669">
              <a:off x="4463540" y="8901791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Oval 18"/>
            <p:cNvSpPr>
              <a:spLocks noChangeArrowheads="1"/>
            </p:cNvSpPr>
            <p:nvPr/>
          </p:nvSpPr>
          <p:spPr bwMode="auto">
            <a:xfrm>
              <a:off x="3004054" y="9982687"/>
              <a:ext cx="249553" cy="23775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6" name="Line 19"/>
            <p:cNvSpPr>
              <a:spLocks noChangeShapeType="1"/>
            </p:cNvSpPr>
            <p:nvPr/>
          </p:nvSpPr>
          <p:spPr bwMode="auto">
            <a:xfrm>
              <a:off x="2964535" y="9983779"/>
              <a:ext cx="1098" cy="728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>
              <a:off x="3045036" y="10065701"/>
              <a:ext cx="167588" cy="728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>
              <a:off x="3005883" y="10024558"/>
              <a:ext cx="732" cy="1092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>
              <a:off x="3045036" y="10148350"/>
              <a:ext cx="167588" cy="109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AutoShape 23"/>
            <p:cNvSpPr>
              <a:spLocks noChangeArrowheads="1"/>
            </p:cNvSpPr>
            <p:nvPr/>
          </p:nvSpPr>
          <p:spPr bwMode="auto">
            <a:xfrm rot="16200000">
              <a:off x="1520860" y="8656442"/>
              <a:ext cx="234114" cy="834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AutoShape 24"/>
            <p:cNvSpPr>
              <a:spLocks noChangeArrowheads="1"/>
            </p:cNvSpPr>
            <p:nvPr/>
          </p:nvSpPr>
          <p:spPr bwMode="auto">
            <a:xfrm>
              <a:off x="3174203" y="7630626"/>
              <a:ext cx="245894" cy="79373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AutoShape 25"/>
            <p:cNvSpPr>
              <a:spLocks noChangeArrowheads="1"/>
            </p:cNvSpPr>
            <p:nvPr/>
          </p:nvSpPr>
          <p:spPr bwMode="auto">
            <a:xfrm rot="5400000">
              <a:off x="4468291" y="8985949"/>
              <a:ext cx="234114" cy="834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AutoShape 26"/>
            <p:cNvSpPr>
              <a:spLocks noChangeArrowheads="1"/>
            </p:cNvSpPr>
            <p:nvPr/>
          </p:nvSpPr>
          <p:spPr bwMode="auto">
            <a:xfrm rot="16200000">
              <a:off x="1517209" y="9399926"/>
              <a:ext cx="237391" cy="834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AutoShape 27"/>
            <p:cNvSpPr>
              <a:spLocks noChangeArrowheads="1"/>
            </p:cNvSpPr>
            <p:nvPr/>
          </p:nvSpPr>
          <p:spPr bwMode="auto">
            <a:xfrm>
              <a:off x="2510803" y="7631718"/>
              <a:ext cx="246260" cy="78281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AutoShape 28"/>
            <p:cNvSpPr>
              <a:spLocks noChangeArrowheads="1"/>
            </p:cNvSpPr>
            <p:nvPr/>
          </p:nvSpPr>
          <p:spPr bwMode="auto">
            <a:xfrm rot="5243846">
              <a:off x="4467558" y="9729800"/>
              <a:ext cx="233750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AutoShape 29"/>
            <p:cNvSpPr>
              <a:spLocks noChangeArrowheads="1"/>
            </p:cNvSpPr>
            <p:nvPr/>
          </p:nvSpPr>
          <p:spPr bwMode="auto">
            <a:xfrm rot="16200000">
              <a:off x="1520860" y="7913686"/>
              <a:ext cx="234114" cy="834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AutoShape 30"/>
            <p:cNvSpPr>
              <a:spLocks noChangeArrowheads="1"/>
            </p:cNvSpPr>
            <p:nvPr/>
          </p:nvSpPr>
          <p:spPr bwMode="auto">
            <a:xfrm>
              <a:off x="3502428" y="7630626"/>
              <a:ext cx="246260" cy="78281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AutoShape 31"/>
            <p:cNvSpPr>
              <a:spLocks noChangeArrowheads="1"/>
            </p:cNvSpPr>
            <p:nvPr/>
          </p:nvSpPr>
          <p:spPr bwMode="auto">
            <a:xfrm rot="5243846">
              <a:off x="4467559" y="8243559"/>
              <a:ext cx="234114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AutoShape 32"/>
            <p:cNvSpPr>
              <a:spLocks noChangeArrowheads="1"/>
            </p:cNvSpPr>
            <p:nvPr/>
          </p:nvSpPr>
          <p:spPr bwMode="auto">
            <a:xfrm rot="16200000">
              <a:off x="1521226" y="9028186"/>
              <a:ext cx="234114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AutoShape 33"/>
            <p:cNvSpPr>
              <a:spLocks noChangeArrowheads="1"/>
            </p:cNvSpPr>
            <p:nvPr/>
          </p:nvSpPr>
          <p:spPr bwMode="auto">
            <a:xfrm>
              <a:off x="2841954" y="7631718"/>
              <a:ext cx="246260" cy="78281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AutoShape 34"/>
            <p:cNvSpPr>
              <a:spLocks noChangeArrowheads="1"/>
            </p:cNvSpPr>
            <p:nvPr/>
          </p:nvSpPr>
          <p:spPr bwMode="auto">
            <a:xfrm rot="5243846">
              <a:off x="4467559" y="9357693"/>
              <a:ext cx="234114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AutoShape 35"/>
            <p:cNvSpPr>
              <a:spLocks noChangeArrowheads="1"/>
            </p:cNvSpPr>
            <p:nvPr/>
          </p:nvSpPr>
          <p:spPr bwMode="auto">
            <a:xfrm rot="16200000">
              <a:off x="1521226" y="8285430"/>
              <a:ext cx="234114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AutoShape 36"/>
            <p:cNvSpPr>
              <a:spLocks noChangeArrowheads="1"/>
            </p:cNvSpPr>
            <p:nvPr/>
          </p:nvSpPr>
          <p:spPr bwMode="auto">
            <a:xfrm>
              <a:off x="3838336" y="7631718"/>
              <a:ext cx="245894" cy="78281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AutoShape 37"/>
            <p:cNvSpPr>
              <a:spLocks noChangeArrowheads="1"/>
            </p:cNvSpPr>
            <p:nvPr/>
          </p:nvSpPr>
          <p:spPr bwMode="auto">
            <a:xfrm rot="5243846">
              <a:off x="4467559" y="8614937"/>
              <a:ext cx="234114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AutoShape 38"/>
            <p:cNvSpPr>
              <a:spLocks noChangeArrowheads="1"/>
            </p:cNvSpPr>
            <p:nvPr/>
          </p:nvSpPr>
          <p:spPr bwMode="auto">
            <a:xfrm rot="16200000">
              <a:off x="2507089" y="10334304"/>
              <a:ext cx="124885" cy="402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Oval 39"/>
            <p:cNvSpPr>
              <a:spLocks noChangeArrowheads="1"/>
            </p:cNvSpPr>
            <p:nvPr/>
          </p:nvSpPr>
          <p:spPr bwMode="auto">
            <a:xfrm rot="5400000">
              <a:off x="4795061" y="9852446"/>
              <a:ext cx="237755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69" name="Oval 40"/>
            <p:cNvSpPr>
              <a:spLocks noChangeArrowheads="1"/>
            </p:cNvSpPr>
            <p:nvPr/>
          </p:nvSpPr>
          <p:spPr bwMode="auto">
            <a:xfrm rot="5223214">
              <a:off x="4795790" y="10140446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70" name="Oval 41"/>
            <p:cNvSpPr>
              <a:spLocks noChangeArrowheads="1"/>
            </p:cNvSpPr>
            <p:nvPr/>
          </p:nvSpPr>
          <p:spPr bwMode="auto">
            <a:xfrm rot="5273209">
              <a:off x="4796521" y="10449200"/>
              <a:ext cx="236662" cy="25065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71" name="AutoShape 42"/>
            <p:cNvSpPr>
              <a:spLocks noChangeArrowheads="1"/>
            </p:cNvSpPr>
            <p:nvPr/>
          </p:nvSpPr>
          <p:spPr bwMode="auto">
            <a:xfrm rot="5243508">
              <a:off x="4866193" y="10216485"/>
              <a:ext cx="109028" cy="9566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AutoShape 43"/>
            <p:cNvSpPr>
              <a:spLocks noChangeArrowheads="1"/>
            </p:cNvSpPr>
            <p:nvPr/>
          </p:nvSpPr>
          <p:spPr bwMode="auto">
            <a:xfrm rot="21406528">
              <a:off x="4874014" y="10331690"/>
              <a:ext cx="150371" cy="45719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AutoShape 44"/>
            <p:cNvSpPr>
              <a:spLocks noChangeArrowheads="1"/>
            </p:cNvSpPr>
            <p:nvPr/>
          </p:nvSpPr>
          <p:spPr bwMode="auto">
            <a:xfrm rot="16200000">
              <a:off x="4042095" y="9631598"/>
              <a:ext cx="124885" cy="4025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AutoShape 45"/>
            <p:cNvSpPr>
              <a:spLocks noChangeArrowheads="1"/>
            </p:cNvSpPr>
            <p:nvPr/>
          </p:nvSpPr>
          <p:spPr bwMode="auto">
            <a:xfrm rot="5243846" flipH="1">
              <a:off x="4795051" y="9948257"/>
              <a:ext cx="233750" cy="8233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AutoShape 46"/>
            <p:cNvSpPr>
              <a:spLocks noChangeArrowheads="1"/>
            </p:cNvSpPr>
            <p:nvPr/>
          </p:nvSpPr>
          <p:spPr bwMode="auto">
            <a:xfrm rot="5243846">
              <a:off x="4799808" y="10530074"/>
              <a:ext cx="234114" cy="8599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Oval 47"/>
            <p:cNvSpPr>
              <a:spLocks noChangeArrowheads="1"/>
            </p:cNvSpPr>
            <p:nvPr/>
          </p:nvSpPr>
          <p:spPr bwMode="auto">
            <a:xfrm rot="10800000">
              <a:off x="3419365" y="10313286"/>
              <a:ext cx="249553" cy="237391"/>
            </a:xfrm>
            <a:prstGeom prst="ellipse">
              <a:avLst/>
            </a:prstGeom>
            <a:solidFill>
              <a:schemeClr val="bg1"/>
            </a:solidFill>
            <a:ln w="44450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77" name="AutoShape 48"/>
            <p:cNvSpPr>
              <a:spLocks noChangeArrowheads="1"/>
            </p:cNvSpPr>
            <p:nvPr/>
          </p:nvSpPr>
          <p:spPr bwMode="auto">
            <a:xfrm rot="10800000">
              <a:off x="3419365" y="10395936"/>
              <a:ext cx="245894" cy="77552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Oval 49"/>
            <p:cNvSpPr>
              <a:spLocks noChangeArrowheads="1"/>
            </p:cNvSpPr>
            <p:nvPr/>
          </p:nvSpPr>
          <p:spPr bwMode="auto">
            <a:xfrm>
              <a:off x="3004054" y="8372654"/>
              <a:ext cx="249553" cy="2475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79" name="Line 50"/>
            <p:cNvSpPr>
              <a:spLocks noChangeShapeType="1"/>
            </p:cNvSpPr>
            <p:nvPr/>
          </p:nvSpPr>
          <p:spPr bwMode="auto">
            <a:xfrm>
              <a:off x="3045036" y="8496447"/>
              <a:ext cx="167588" cy="728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Oval 51"/>
            <p:cNvSpPr>
              <a:spLocks noChangeArrowheads="1"/>
            </p:cNvSpPr>
            <p:nvPr/>
          </p:nvSpPr>
          <p:spPr bwMode="auto">
            <a:xfrm rot="5934613">
              <a:off x="3502682" y="8784557"/>
              <a:ext cx="248678" cy="24882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1" name="Line 52"/>
            <p:cNvSpPr>
              <a:spLocks noChangeShapeType="1"/>
            </p:cNvSpPr>
            <p:nvPr/>
          </p:nvSpPr>
          <p:spPr bwMode="auto">
            <a:xfrm rot="5400000">
              <a:off x="3543094" y="8909694"/>
              <a:ext cx="166756" cy="73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Oval 53"/>
            <p:cNvSpPr>
              <a:spLocks noChangeArrowheads="1"/>
            </p:cNvSpPr>
            <p:nvPr/>
          </p:nvSpPr>
          <p:spPr bwMode="auto">
            <a:xfrm rot="5400000">
              <a:off x="2465318" y="8660764"/>
              <a:ext cx="248678" cy="248821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3" name="Line 54"/>
            <p:cNvSpPr>
              <a:spLocks noChangeShapeType="1"/>
            </p:cNvSpPr>
            <p:nvPr/>
          </p:nvSpPr>
          <p:spPr bwMode="auto">
            <a:xfrm rot="5400000">
              <a:off x="2505730" y="8785901"/>
              <a:ext cx="166756" cy="73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Line 55"/>
            <p:cNvSpPr>
              <a:spLocks noChangeShapeType="1"/>
            </p:cNvSpPr>
            <p:nvPr/>
          </p:nvSpPr>
          <p:spPr bwMode="auto">
            <a:xfrm flipH="1" flipV="1">
              <a:off x="2382001" y="7794469"/>
              <a:ext cx="664133" cy="578185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prstDash val="lgDash"/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Line 56"/>
            <p:cNvSpPr>
              <a:spLocks noChangeShapeType="1"/>
            </p:cNvSpPr>
            <p:nvPr/>
          </p:nvSpPr>
          <p:spPr bwMode="auto">
            <a:xfrm flipV="1">
              <a:off x="3709169" y="8042055"/>
              <a:ext cx="747561" cy="742756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prstDash val="lgDash"/>
              <a:rou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7050926" y="2961911"/>
            <a:ext cx="3543935" cy="2668270"/>
            <a:chOff x="6425" y="2338"/>
            <a:chExt cx="8285" cy="6662"/>
          </a:xfrm>
        </p:grpSpPr>
        <p:sp>
          <p:nvSpPr>
            <p:cNvPr id="90" name="Oval 2"/>
            <p:cNvSpPr>
              <a:spLocks noChangeArrowheads="1"/>
            </p:cNvSpPr>
            <p:nvPr/>
          </p:nvSpPr>
          <p:spPr bwMode="auto">
            <a:xfrm>
              <a:off x="12548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91" name="Oval 3"/>
            <p:cNvSpPr>
              <a:spLocks noChangeArrowheads="1"/>
            </p:cNvSpPr>
            <p:nvPr/>
          </p:nvSpPr>
          <p:spPr bwMode="auto">
            <a:xfrm>
              <a:off x="6425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Oval 4"/>
            <p:cNvSpPr>
              <a:spLocks noChangeArrowheads="1"/>
            </p:cNvSpPr>
            <p:nvPr/>
          </p:nvSpPr>
          <p:spPr bwMode="auto">
            <a:xfrm>
              <a:off x="7445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93" name="Oval 5"/>
            <p:cNvSpPr>
              <a:spLocks noChangeArrowheads="1"/>
            </p:cNvSpPr>
            <p:nvPr/>
          </p:nvSpPr>
          <p:spPr bwMode="auto">
            <a:xfrm>
              <a:off x="8468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Oval 6"/>
            <p:cNvSpPr>
              <a:spLocks noChangeArrowheads="1"/>
            </p:cNvSpPr>
            <p:nvPr/>
          </p:nvSpPr>
          <p:spPr bwMode="auto">
            <a:xfrm>
              <a:off x="9488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Oval 7"/>
            <p:cNvSpPr>
              <a:spLocks noChangeArrowheads="1"/>
            </p:cNvSpPr>
            <p:nvPr/>
          </p:nvSpPr>
          <p:spPr bwMode="auto">
            <a:xfrm>
              <a:off x="10508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Oval 8"/>
            <p:cNvSpPr>
              <a:spLocks noChangeArrowheads="1"/>
            </p:cNvSpPr>
            <p:nvPr/>
          </p:nvSpPr>
          <p:spPr bwMode="auto">
            <a:xfrm>
              <a:off x="11528" y="2338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Line 9"/>
            <p:cNvSpPr>
              <a:spLocks noChangeShapeType="1"/>
            </p:cNvSpPr>
            <p:nvPr/>
          </p:nvSpPr>
          <p:spPr bwMode="auto">
            <a:xfrm>
              <a:off x="6573" y="2690"/>
              <a:ext cx="355" cy="3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Oval 10"/>
            <p:cNvSpPr>
              <a:spLocks noChangeArrowheads="1"/>
            </p:cNvSpPr>
            <p:nvPr/>
          </p:nvSpPr>
          <p:spPr bwMode="auto">
            <a:xfrm>
              <a:off x="6425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99" name="Oval 11"/>
            <p:cNvSpPr>
              <a:spLocks noChangeArrowheads="1"/>
            </p:cNvSpPr>
            <p:nvPr/>
          </p:nvSpPr>
          <p:spPr bwMode="auto">
            <a:xfrm>
              <a:off x="7445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0" name="Oval 12"/>
            <p:cNvSpPr>
              <a:spLocks noChangeArrowheads="1"/>
            </p:cNvSpPr>
            <p:nvPr/>
          </p:nvSpPr>
          <p:spPr bwMode="auto">
            <a:xfrm>
              <a:off x="8468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1" name="Oval 13"/>
            <p:cNvSpPr>
              <a:spLocks noChangeArrowheads="1"/>
            </p:cNvSpPr>
            <p:nvPr/>
          </p:nvSpPr>
          <p:spPr bwMode="auto">
            <a:xfrm>
              <a:off x="9488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2" name="Oval 14"/>
            <p:cNvSpPr>
              <a:spLocks noChangeArrowheads="1"/>
            </p:cNvSpPr>
            <p:nvPr/>
          </p:nvSpPr>
          <p:spPr bwMode="auto">
            <a:xfrm>
              <a:off x="10508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3" name="Oval 15"/>
            <p:cNvSpPr>
              <a:spLocks noChangeArrowheads="1"/>
            </p:cNvSpPr>
            <p:nvPr/>
          </p:nvSpPr>
          <p:spPr bwMode="auto">
            <a:xfrm>
              <a:off x="11528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4" name="Oval 16"/>
            <p:cNvSpPr>
              <a:spLocks noChangeArrowheads="1"/>
            </p:cNvSpPr>
            <p:nvPr/>
          </p:nvSpPr>
          <p:spPr bwMode="auto">
            <a:xfrm>
              <a:off x="12548" y="336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5" name="Line 17"/>
            <p:cNvSpPr>
              <a:spLocks noChangeShapeType="1"/>
            </p:cNvSpPr>
            <p:nvPr/>
          </p:nvSpPr>
          <p:spPr bwMode="auto">
            <a:xfrm>
              <a:off x="6593" y="3695"/>
              <a:ext cx="355" cy="3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Oval 18"/>
            <p:cNvSpPr>
              <a:spLocks noChangeArrowheads="1"/>
            </p:cNvSpPr>
            <p:nvPr/>
          </p:nvSpPr>
          <p:spPr bwMode="auto">
            <a:xfrm>
              <a:off x="6425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7" name="Oval 19"/>
            <p:cNvSpPr>
              <a:spLocks noChangeArrowheads="1"/>
            </p:cNvSpPr>
            <p:nvPr/>
          </p:nvSpPr>
          <p:spPr bwMode="auto">
            <a:xfrm>
              <a:off x="7445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8" name="Oval 20"/>
            <p:cNvSpPr>
              <a:spLocks noChangeArrowheads="1"/>
            </p:cNvSpPr>
            <p:nvPr/>
          </p:nvSpPr>
          <p:spPr bwMode="auto">
            <a:xfrm>
              <a:off x="8468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9" name="Oval 21"/>
            <p:cNvSpPr>
              <a:spLocks noChangeArrowheads="1"/>
            </p:cNvSpPr>
            <p:nvPr/>
          </p:nvSpPr>
          <p:spPr bwMode="auto">
            <a:xfrm>
              <a:off x="9488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0" name="Oval 22"/>
            <p:cNvSpPr>
              <a:spLocks noChangeArrowheads="1"/>
            </p:cNvSpPr>
            <p:nvPr/>
          </p:nvSpPr>
          <p:spPr bwMode="auto">
            <a:xfrm>
              <a:off x="10508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1" name="Oval 23"/>
            <p:cNvSpPr>
              <a:spLocks noChangeArrowheads="1"/>
            </p:cNvSpPr>
            <p:nvPr/>
          </p:nvSpPr>
          <p:spPr bwMode="auto">
            <a:xfrm>
              <a:off x="11528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2" name="Oval 24"/>
            <p:cNvSpPr>
              <a:spLocks noChangeArrowheads="1"/>
            </p:cNvSpPr>
            <p:nvPr/>
          </p:nvSpPr>
          <p:spPr bwMode="auto">
            <a:xfrm>
              <a:off x="12548" y="438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3" name="Line 25"/>
            <p:cNvSpPr>
              <a:spLocks noChangeShapeType="1"/>
            </p:cNvSpPr>
            <p:nvPr/>
          </p:nvSpPr>
          <p:spPr bwMode="auto">
            <a:xfrm>
              <a:off x="6598" y="4718"/>
              <a:ext cx="355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Oval 26"/>
            <p:cNvSpPr>
              <a:spLocks noChangeArrowheads="1"/>
            </p:cNvSpPr>
            <p:nvPr/>
          </p:nvSpPr>
          <p:spPr bwMode="auto">
            <a:xfrm>
              <a:off x="9485" y="7553"/>
              <a:ext cx="680" cy="68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5" name="Line 27"/>
            <p:cNvSpPr>
              <a:spLocks noChangeShapeType="1"/>
            </p:cNvSpPr>
            <p:nvPr/>
          </p:nvSpPr>
          <p:spPr bwMode="auto">
            <a:xfrm flipH="1">
              <a:off x="7218" y="8125"/>
              <a:ext cx="0" cy="0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Line 28"/>
            <p:cNvSpPr>
              <a:spLocks noChangeShapeType="1"/>
            </p:cNvSpPr>
            <p:nvPr/>
          </p:nvSpPr>
          <p:spPr bwMode="auto">
            <a:xfrm>
              <a:off x="9598" y="7778"/>
              <a:ext cx="407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Line 29"/>
            <p:cNvSpPr>
              <a:spLocks noChangeShapeType="1"/>
            </p:cNvSpPr>
            <p:nvPr/>
          </p:nvSpPr>
          <p:spPr bwMode="auto">
            <a:xfrm flipH="1">
              <a:off x="9598" y="7890"/>
              <a:ext cx="0" cy="0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Line 30"/>
            <p:cNvSpPr>
              <a:spLocks noChangeShapeType="1"/>
            </p:cNvSpPr>
            <p:nvPr/>
          </p:nvSpPr>
          <p:spPr bwMode="auto">
            <a:xfrm>
              <a:off x="9598" y="8003"/>
              <a:ext cx="407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AutoShape 31"/>
            <p:cNvSpPr>
              <a:spLocks noChangeArrowheads="1"/>
            </p:cNvSpPr>
            <p:nvPr/>
          </p:nvSpPr>
          <p:spPr bwMode="auto">
            <a:xfrm>
              <a:off x="7445" y="4605"/>
              <a:ext cx="708" cy="17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AutoShape 32"/>
            <p:cNvSpPr>
              <a:spLocks noChangeArrowheads="1"/>
            </p:cNvSpPr>
            <p:nvPr/>
          </p:nvSpPr>
          <p:spPr bwMode="auto">
            <a:xfrm>
              <a:off x="8468" y="460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AutoShape 33"/>
            <p:cNvSpPr>
              <a:spLocks noChangeArrowheads="1"/>
            </p:cNvSpPr>
            <p:nvPr/>
          </p:nvSpPr>
          <p:spPr bwMode="auto">
            <a:xfrm>
              <a:off x="9488" y="460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AutoShape 34"/>
            <p:cNvSpPr>
              <a:spLocks noChangeArrowheads="1"/>
            </p:cNvSpPr>
            <p:nvPr/>
          </p:nvSpPr>
          <p:spPr bwMode="auto">
            <a:xfrm>
              <a:off x="10508" y="460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AutoShape 35"/>
            <p:cNvSpPr>
              <a:spLocks noChangeArrowheads="1"/>
            </p:cNvSpPr>
            <p:nvPr/>
          </p:nvSpPr>
          <p:spPr bwMode="auto">
            <a:xfrm>
              <a:off x="11528" y="460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AutoShape 36"/>
            <p:cNvSpPr>
              <a:spLocks noChangeArrowheads="1"/>
            </p:cNvSpPr>
            <p:nvPr/>
          </p:nvSpPr>
          <p:spPr bwMode="auto">
            <a:xfrm>
              <a:off x="12548" y="460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AutoShape 37"/>
            <p:cNvSpPr>
              <a:spLocks noChangeArrowheads="1"/>
            </p:cNvSpPr>
            <p:nvPr/>
          </p:nvSpPr>
          <p:spPr bwMode="auto">
            <a:xfrm>
              <a:off x="7445" y="358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AutoShape 38"/>
            <p:cNvSpPr>
              <a:spLocks noChangeArrowheads="1"/>
            </p:cNvSpPr>
            <p:nvPr/>
          </p:nvSpPr>
          <p:spPr bwMode="auto">
            <a:xfrm>
              <a:off x="8468" y="358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AutoShape 39"/>
            <p:cNvSpPr>
              <a:spLocks noChangeArrowheads="1"/>
            </p:cNvSpPr>
            <p:nvPr/>
          </p:nvSpPr>
          <p:spPr bwMode="auto">
            <a:xfrm>
              <a:off x="9488" y="358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AutoShape 40"/>
            <p:cNvSpPr>
              <a:spLocks noChangeArrowheads="1"/>
            </p:cNvSpPr>
            <p:nvPr/>
          </p:nvSpPr>
          <p:spPr bwMode="auto">
            <a:xfrm>
              <a:off x="10508" y="358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AutoShape 41"/>
            <p:cNvSpPr>
              <a:spLocks noChangeArrowheads="1"/>
            </p:cNvSpPr>
            <p:nvPr/>
          </p:nvSpPr>
          <p:spPr bwMode="auto">
            <a:xfrm>
              <a:off x="11528" y="358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AutoShape 42"/>
            <p:cNvSpPr>
              <a:spLocks noChangeArrowheads="1"/>
            </p:cNvSpPr>
            <p:nvPr/>
          </p:nvSpPr>
          <p:spPr bwMode="auto">
            <a:xfrm>
              <a:off x="12548" y="358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AutoShape 43"/>
            <p:cNvSpPr>
              <a:spLocks noChangeArrowheads="1"/>
            </p:cNvSpPr>
            <p:nvPr/>
          </p:nvSpPr>
          <p:spPr bwMode="auto">
            <a:xfrm>
              <a:off x="7445" y="2565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AutoShape 44"/>
            <p:cNvSpPr>
              <a:spLocks noChangeArrowheads="1"/>
            </p:cNvSpPr>
            <p:nvPr/>
          </p:nvSpPr>
          <p:spPr bwMode="auto">
            <a:xfrm>
              <a:off x="8468" y="256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AutoShape 45"/>
            <p:cNvSpPr>
              <a:spLocks noChangeArrowheads="1"/>
            </p:cNvSpPr>
            <p:nvPr/>
          </p:nvSpPr>
          <p:spPr bwMode="auto">
            <a:xfrm>
              <a:off x="9488" y="256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AutoShape 46"/>
            <p:cNvSpPr>
              <a:spLocks noChangeArrowheads="1"/>
            </p:cNvSpPr>
            <p:nvPr/>
          </p:nvSpPr>
          <p:spPr bwMode="auto">
            <a:xfrm>
              <a:off x="10508" y="256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AutoShape 47"/>
            <p:cNvSpPr>
              <a:spLocks noChangeArrowheads="1"/>
            </p:cNvSpPr>
            <p:nvPr/>
          </p:nvSpPr>
          <p:spPr bwMode="auto">
            <a:xfrm>
              <a:off x="11528" y="256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AutoShape 48"/>
            <p:cNvSpPr>
              <a:spLocks noChangeArrowheads="1"/>
            </p:cNvSpPr>
            <p:nvPr/>
          </p:nvSpPr>
          <p:spPr bwMode="auto">
            <a:xfrm>
              <a:off x="12548" y="2565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Oval 49"/>
            <p:cNvSpPr>
              <a:spLocks noChangeArrowheads="1"/>
            </p:cNvSpPr>
            <p:nvPr/>
          </p:nvSpPr>
          <p:spPr bwMode="auto">
            <a:xfrm rot="10800000">
              <a:off x="10733" y="8348"/>
              <a:ext cx="682" cy="652"/>
            </a:xfrm>
            <a:prstGeom prst="ellipse">
              <a:avLst/>
            </a:prstGeom>
            <a:solidFill>
              <a:schemeClr val="bg1"/>
            </a:solidFill>
            <a:ln w="44450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38" name="AutoShape 50"/>
            <p:cNvSpPr>
              <a:spLocks noChangeArrowheads="1"/>
            </p:cNvSpPr>
            <p:nvPr/>
          </p:nvSpPr>
          <p:spPr bwMode="auto">
            <a:xfrm rot="10800000">
              <a:off x="10733" y="8575"/>
              <a:ext cx="672" cy="213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Oval 52"/>
            <p:cNvSpPr>
              <a:spLocks noChangeArrowheads="1"/>
            </p:cNvSpPr>
            <p:nvPr/>
          </p:nvSpPr>
          <p:spPr bwMode="auto">
            <a:xfrm rot="5400000">
              <a:off x="14039" y="5044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40" name="Oval 53"/>
            <p:cNvSpPr>
              <a:spLocks noChangeArrowheads="1"/>
            </p:cNvSpPr>
            <p:nvPr/>
          </p:nvSpPr>
          <p:spPr bwMode="auto">
            <a:xfrm rot="5223214">
              <a:off x="14040" y="5835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41" name="Oval 54"/>
            <p:cNvSpPr>
              <a:spLocks noChangeArrowheads="1"/>
            </p:cNvSpPr>
            <p:nvPr/>
          </p:nvSpPr>
          <p:spPr bwMode="auto">
            <a:xfrm rot="5273209">
              <a:off x="14043" y="6683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42" name="AutoShape 55"/>
            <p:cNvSpPr>
              <a:spLocks noChangeArrowheads="1"/>
            </p:cNvSpPr>
            <p:nvPr/>
          </p:nvSpPr>
          <p:spPr bwMode="auto">
            <a:xfrm rot="5243508">
              <a:off x="14128" y="5950"/>
              <a:ext cx="512" cy="44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AutoShape 56"/>
            <p:cNvSpPr>
              <a:spLocks noChangeArrowheads="1"/>
            </p:cNvSpPr>
            <p:nvPr/>
          </p:nvSpPr>
          <p:spPr bwMode="auto">
            <a:xfrm rot="21406528">
              <a:off x="14255" y="6360"/>
              <a:ext cx="360" cy="11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AutoShape 57"/>
            <p:cNvSpPr>
              <a:spLocks noChangeArrowheads="1"/>
            </p:cNvSpPr>
            <p:nvPr/>
          </p:nvSpPr>
          <p:spPr bwMode="auto">
            <a:xfrm rot="5243846" flipH="1">
              <a:off x="14039" y="5306"/>
              <a:ext cx="642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AutoShape 58"/>
            <p:cNvSpPr>
              <a:spLocks noChangeArrowheads="1"/>
            </p:cNvSpPr>
            <p:nvPr/>
          </p:nvSpPr>
          <p:spPr bwMode="auto">
            <a:xfrm rot="5243846">
              <a:off x="14051" y="6904"/>
              <a:ext cx="643" cy="23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6" name="矩形: 圆角 145"/>
          <p:cNvSpPr/>
          <p:nvPr/>
        </p:nvSpPr>
        <p:spPr>
          <a:xfrm>
            <a:off x="6328274" y="1633766"/>
            <a:ext cx="4989239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②横队集合式中队活动仪式队形</a:t>
            </a:r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727225" y="2516188"/>
            <a:ext cx="9231037" cy="30289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727225" y="2154466"/>
            <a:ext cx="2392090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⑵报告人数</a:t>
            </a:r>
          </a:p>
        </p:txBody>
      </p:sp>
      <p:sp>
        <p:nvSpPr>
          <p:cNvPr id="149" name="文本框 148"/>
          <p:cNvSpPr txBox="1"/>
          <p:nvPr/>
        </p:nvSpPr>
        <p:spPr>
          <a:xfrm>
            <a:off x="2182859" y="3375171"/>
            <a:ext cx="7819526" cy="167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小队长怎样报告人数？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各小队长报告怎样衔接？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中队长怎样向中队辅导员报告？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3029" y="2693798"/>
            <a:ext cx="2856426" cy="2574888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4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6968" y="616642"/>
            <a:ext cx="2446408" cy="153168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515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8420099" y="449943"/>
            <a:ext cx="314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792980" y="851833"/>
            <a:ext cx="2631440" cy="1172316"/>
            <a:chOff x="4792980" y="585133"/>
            <a:chExt cx="2631440" cy="1172316"/>
          </a:xfrm>
        </p:grpSpPr>
        <p:sp>
          <p:nvSpPr>
            <p:cNvPr id="26" name="文本框 25"/>
            <p:cNvSpPr txBox="1"/>
            <p:nvPr/>
          </p:nvSpPr>
          <p:spPr>
            <a:xfrm>
              <a:off x="5185370" y="585133"/>
              <a:ext cx="1846659" cy="110799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zh-CN" altLang="en-US" sz="7200">
                  <a:solidFill>
                    <a:schemeClr val="bg1"/>
                  </a:solidFill>
                  <a:effectLst>
                    <a:outerShdw dist="38100" dir="2700000" algn="tl">
                      <a:srgbClr val="B80808"/>
                    </a:outerShdw>
                  </a:effectLst>
                  <a:latin typeface="汉仪迪升英雄体W" panose="00020600040101010101" pitchFamily="18" charset="-122"/>
                  <a:ea typeface="汉仪迪升英雄体W" panose="00020600040101010101" pitchFamily="18" charset="-122"/>
                  <a:cs typeface="印品百变马丁（非商用）" panose="02010601030101010101" charset="-122"/>
                  <a:sym typeface="+mn-ea"/>
                </a:rPr>
                <a:t>目录</a:t>
              </a:r>
              <a:endParaRPr lang="en-US" altLang="zh-CN" sz="720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汉仪迪升英雄体W" panose="00020600040101010101" pitchFamily="18" charset="-122"/>
                <a:ea typeface="汉仪迪升英雄体W" panose="00020600040101010101" pitchFamily="18" charset="-122"/>
                <a:sym typeface="+mn-ea"/>
              </a:endParaRPr>
            </a:p>
          </p:txBody>
        </p:sp>
        <p:sp>
          <p:nvSpPr>
            <p:cNvPr id="50" name="PA-文本框 88"/>
            <p:cNvSpPr txBox="1"/>
            <p:nvPr>
              <p:custDataLst>
                <p:tags r:id="rId2"/>
              </p:custDataLst>
            </p:nvPr>
          </p:nvSpPr>
          <p:spPr>
            <a:xfrm>
              <a:off x="4792980" y="1572783"/>
              <a:ext cx="263144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dist" hangingPunct="0"/>
              <a:r>
                <a:rPr lang="en-US" altLang="zh-CN" sz="1200">
                  <a:solidFill>
                    <a:schemeClr val="bg1"/>
                  </a:solidFill>
                  <a:cs typeface="+mn-ea"/>
                  <a:sym typeface="+mn-lt"/>
                </a:rPr>
                <a:t>CATALOG</a:t>
              </a:r>
            </a:p>
          </p:txBody>
        </p:sp>
      </p:grpSp>
      <p:pic>
        <p:nvPicPr>
          <p:cNvPr id="54" name="图片 5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399200"/>
            <a:ext cx="12192000" cy="2458799"/>
          </a:xfrm>
          <a:custGeom>
            <a:avLst/>
            <a:gdLst>
              <a:gd name="connsiteX0" fmla="*/ 0 w 12192000"/>
              <a:gd name="connsiteY0" fmla="*/ 0 h 3144662"/>
              <a:gd name="connsiteX1" fmla="*/ 12192000 w 12192000"/>
              <a:gd name="connsiteY1" fmla="*/ 0 h 3144662"/>
              <a:gd name="connsiteX2" fmla="*/ 12192000 w 12192000"/>
              <a:gd name="connsiteY2" fmla="*/ 3144662 h 3144662"/>
              <a:gd name="connsiteX3" fmla="*/ 0 w 12192000"/>
              <a:gd name="connsiteY3" fmla="*/ 3144662 h 314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44662">
                <a:moveTo>
                  <a:pt x="0" y="0"/>
                </a:moveTo>
                <a:lnTo>
                  <a:pt x="12192000" y="0"/>
                </a:lnTo>
                <a:lnTo>
                  <a:pt x="12192000" y="3144662"/>
                </a:lnTo>
                <a:lnTo>
                  <a:pt x="0" y="3144662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0473" y="1473444"/>
            <a:ext cx="1086227" cy="835665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1506583" y="2942317"/>
            <a:ext cx="4401820" cy="807796"/>
            <a:chOff x="1224279" y="2497817"/>
            <a:chExt cx="4401820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395732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队礼仪性质与作用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79" y="2497817"/>
              <a:ext cx="1010921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01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506583" y="4578819"/>
            <a:ext cx="4401820" cy="807796"/>
            <a:chOff x="1224279" y="3981919"/>
            <a:chExt cx="4401820" cy="807796"/>
          </a:xfrm>
        </p:grpSpPr>
        <p:sp>
          <p:nvSpPr>
            <p:cNvPr id="55" name="矩形: 圆角 54"/>
            <p:cNvSpPr/>
            <p:nvPr/>
          </p:nvSpPr>
          <p:spPr>
            <a:xfrm>
              <a:off x="1668778" y="3981919"/>
              <a:ext cx="395732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60" name="矩形: 圆角 59"/>
            <p:cNvSpPr/>
            <p:nvPr/>
          </p:nvSpPr>
          <p:spPr>
            <a:xfrm>
              <a:off x="1224279" y="3981919"/>
              <a:ext cx="1010921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6446883" y="2942317"/>
            <a:ext cx="4401820" cy="807796"/>
            <a:chOff x="5821679" y="2497817"/>
            <a:chExt cx="4401820" cy="807796"/>
          </a:xfrm>
        </p:grpSpPr>
        <p:sp>
          <p:nvSpPr>
            <p:cNvPr id="56" name="矩形: 圆角 55"/>
            <p:cNvSpPr/>
            <p:nvPr/>
          </p:nvSpPr>
          <p:spPr>
            <a:xfrm>
              <a:off x="6266178" y="2497817"/>
              <a:ext cx="395732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61" name="矩形: 圆角 60"/>
            <p:cNvSpPr/>
            <p:nvPr/>
          </p:nvSpPr>
          <p:spPr>
            <a:xfrm>
              <a:off x="5821679" y="2497817"/>
              <a:ext cx="1010921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446883" y="4578819"/>
            <a:ext cx="4401820" cy="807796"/>
            <a:chOff x="5821679" y="3981919"/>
            <a:chExt cx="4401820" cy="807796"/>
          </a:xfrm>
        </p:grpSpPr>
        <p:sp>
          <p:nvSpPr>
            <p:cNvPr id="57" name="矩形: 圆角 56"/>
            <p:cNvSpPr/>
            <p:nvPr/>
          </p:nvSpPr>
          <p:spPr>
            <a:xfrm>
              <a:off x="6266178" y="3981919"/>
              <a:ext cx="395732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低年级建队仪式</a:t>
              </a:r>
            </a:p>
          </p:txBody>
        </p:sp>
        <p:sp>
          <p:nvSpPr>
            <p:cNvPr id="62" name="矩形: 圆角 61"/>
            <p:cNvSpPr/>
            <p:nvPr/>
          </p:nvSpPr>
          <p:spPr>
            <a:xfrm>
              <a:off x="5821679" y="3981919"/>
              <a:ext cx="1010921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04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sp>
        <p:nvSpPr>
          <p:cNvPr id="69" name="文本框 68"/>
          <p:cNvSpPr txBox="1"/>
          <p:nvPr/>
        </p:nvSpPr>
        <p:spPr>
          <a:xfrm>
            <a:off x="1765663" y="2518779"/>
            <a:ext cx="1308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PART</a:t>
            </a:r>
            <a:endParaRPr lang="en-US" altLang="zh-CN" sz="160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1765663" y="4121519"/>
            <a:ext cx="1308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PART</a:t>
            </a:r>
            <a:endParaRPr lang="en-US" altLang="zh-CN" sz="160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695803" y="2518779"/>
            <a:ext cx="1308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PART</a:t>
            </a:r>
            <a:endParaRPr lang="en-US" altLang="zh-CN" sz="160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6695803" y="4121519"/>
            <a:ext cx="1308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PART</a:t>
            </a:r>
            <a:endParaRPr lang="en-US" altLang="zh-CN" sz="1600">
              <a:solidFill>
                <a:schemeClr val="bg1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4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6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  <p:cond evt="onBegin" delay="0">
                          <p:tn val="66"/>
                        </p:cond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9" grpId="0"/>
      <p:bldP spid="70" grpId="0"/>
      <p:bldP spid="71" grpId="0"/>
      <p:bldP spid="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107850" y="3120097"/>
            <a:ext cx="9976301" cy="27092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149" name="文本框 148"/>
          <p:cNvSpPr txBox="1"/>
          <p:nvPr/>
        </p:nvSpPr>
        <p:spPr>
          <a:xfrm>
            <a:off x="1965144" y="3323297"/>
            <a:ext cx="3767382" cy="226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⑴宣布活动题目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⑵出旗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仪式开始前旗组预备位置在哪？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出旗的路线和方法应是怎样的？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480482" y="2070555"/>
            <a:ext cx="9149418" cy="653141"/>
            <a:chOff x="1480482" y="2270580"/>
            <a:chExt cx="9149418" cy="653141"/>
          </a:xfrm>
        </p:grpSpPr>
        <p:sp>
          <p:nvSpPr>
            <p:cNvPr id="17" name="矩形: 圆角 16"/>
            <p:cNvSpPr/>
            <p:nvPr/>
          </p:nvSpPr>
          <p:spPr>
            <a:xfrm>
              <a:off x="1480482" y="2270580"/>
              <a:ext cx="2392090" cy="653141"/>
            </a:xfrm>
            <a:prstGeom prst="roundRect">
              <a:avLst>
                <a:gd name="adj" fmla="val 29902"/>
              </a:avLst>
            </a:prstGeom>
            <a:solidFill>
              <a:srgbClr val="B808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rgbClr val="FEF4E8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正式部分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4193540" y="2366318"/>
              <a:ext cx="64363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Bef>
                  <a:spcPct val="40000"/>
                </a:spcBef>
                <a:buFont typeface="Arial" panose="020B0604020202020204" pitchFamily="34" charset="0"/>
                <a:buChar char="•"/>
              </a:pPr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中队长主持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40437" y="2322285"/>
            <a:ext cx="2882415" cy="3260574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图片 1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1480482" y="1566184"/>
            <a:ext cx="3817232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出旗路线方法①</a:t>
            </a:r>
          </a:p>
        </p:txBody>
      </p:sp>
      <p:sp>
        <p:nvSpPr>
          <p:cNvPr id="26" name="矩形: 圆角 25"/>
          <p:cNvSpPr/>
          <p:nvPr/>
        </p:nvSpPr>
        <p:spPr>
          <a:xfrm>
            <a:off x="6879796" y="1566184"/>
            <a:ext cx="3817232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出旗路线方法②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569720" y="2682649"/>
            <a:ext cx="3700145" cy="3098165"/>
            <a:chOff x="5620" y="1205"/>
            <a:chExt cx="9657" cy="8640"/>
          </a:xfrm>
        </p:grpSpPr>
        <p:sp>
          <p:nvSpPr>
            <p:cNvPr id="28" name="Oval 3"/>
            <p:cNvSpPr>
              <a:spLocks noChangeArrowheads="1"/>
            </p:cNvSpPr>
            <p:nvPr/>
          </p:nvSpPr>
          <p:spPr bwMode="auto">
            <a:xfrm rot="5273669">
              <a:off x="13700" y="3908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Oval 4"/>
            <p:cNvSpPr>
              <a:spLocks noChangeArrowheads="1"/>
            </p:cNvSpPr>
            <p:nvPr/>
          </p:nvSpPr>
          <p:spPr bwMode="auto">
            <a:xfrm rot="13482897">
              <a:off x="13673" y="1988"/>
              <a:ext cx="705" cy="69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Oval 5"/>
            <p:cNvSpPr>
              <a:spLocks noChangeArrowheads="1"/>
            </p:cNvSpPr>
            <p:nvPr/>
          </p:nvSpPr>
          <p:spPr bwMode="auto">
            <a:xfrm rot="16200000">
              <a:off x="5646" y="5044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Oval 6"/>
            <p:cNvSpPr>
              <a:spLocks noChangeArrowheads="1"/>
            </p:cNvSpPr>
            <p:nvPr/>
          </p:nvSpPr>
          <p:spPr bwMode="auto">
            <a:xfrm rot="201987">
              <a:off x="9258" y="1205"/>
              <a:ext cx="685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Oval 7"/>
            <p:cNvSpPr>
              <a:spLocks noChangeArrowheads="1"/>
            </p:cNvSpPr>
            <p:nvPr/>
          </p:nvSpPr>
          <p:spPr bwMode="auto">
            <a:xfrm rot="5273669">
              <a:off x="13700" y="5948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 rot="16200000">
              <a:off x="5646" y="3004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 rot="201987">
              <a:off x="11980" y="1205"/>
              <a:ext cx="685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 rot="16200000">
              <a:off x="13809" y="2326"/>
              <a:ext cx="435" cy="3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7448" y="1208"/>
              <a:ext cx="682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 rot="5400000">
              <a:off x="5648" y="6068"/>
              <a:ext cx="652" cy="68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Oval 13"/>
            <p:cNvSpPr>
              <a:spLocks noChangeArrowheads="1"/>
            </p:cNvSpPr>
            <p:nvPr/>
          </p:nvSpPr>
          <p:spPr bwMode="auto">
            <a:xfrm rot="201987">
              <a:off x="8353" y="1205"/>
              <a:ext cx="685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Oval 14"/>
            <p:cNvSpPr>
              <a:spLocks noChangeArrowheads="1"/>
            </p:cNvSpPr>
            <p:nvPr/>
          </p:nvSpPr>
          <p:spPr bwMode="auto">
            <a:xfrm rot="5273669">
              <a:off x="13700" y="6970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Oval 15"/>
            <p:cNvSpPr>
              <a:spLocks noChangeArrowheads="1"/>
            </p:cNvSpPr>
            <p:nvPr/>
          </p:nvSpPr>
          <p:spPr bwMode="auto">
            <a:xfrm rot="16200000">
              <a:off x="5646" y="1984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4" name="Oval 16"/>
            <p:cNvSpPr>
              <a:spLocks noChangeArrowheads="1"/>
            </p:cNvSpPr>
            <p:nvPr/>
          </p:nvSpPr>
          <p:spPr bwMode="auto">
            <a:xfrm rot="201987">
              <a:off x="11073" y="1205"/>
              <a:ext cx="685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5" name="Oval 17"/>
            <p:cNvSpPr>
              <a:spLocks noChangeArrowheads="1"/>
            </p:cNvSpPr>
            <p:nvPr/>
          </p:nvSpPr>
          <p:spPr bwMode="auto">
            <a:xfrm rot="5273669">
              <a:off x="13700" y="2888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6" name="Line 18"/>
            <p:cNvSpPr>
              <a:spLocks noChangeShapeType="1"/>
            </p:cNvSpPr>
            <p:nvPr/>
          </p:nvSpPr>
          <p:spPr bwMode="auto">
            <a:xfrm>
              <a:off x="7560" y="1548"/>
              <a:ext cx="458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Oval 19"/>
            <p:cNvSpPr>
              <a:spLocks noChangeArrowheads="1"/>
            </p:cNvSpPr>
            <p:nvPr/>
          </p:nvSpPr>
          <p:spPr bwMode="auto">
            <a:xfrm rot="13482897">
              <a:off x="5620" y="7093"/>
              <a:ext cx="705" cy="69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8" name="Oval 20"/>
            <p:cNvSpPr>
              <a:spLocks noChangeArrowheads="1"/>
            </p:cNvSpPr>
            <p:nvPr/>
          </p:nvSpPr>
          <p:spPr bwMode="auto">
            <a:xfrm rot="16200000">
              <a:off x="5646" y="4024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 rot="201987">
              <a:off x="10165" y="1205"/>
              <a:ext cx="685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auto">
            <a:xfrm rot="5273669">
              <a:off x="13700" y="4928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 rot="16200000">
              <a:off x="5756" y="7431"/>
              <a:ext cx="435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Oval 24"/>
            <p:cNvSpPr>
              <a:spLocks noChangeArrowheads="1"/>
            </p:cNvSpPr>
            <p:nvPr/>
          </p:nvSpPr>
          <p:spPr bwMode="auto">
            <a:xfrm>
              <a:off x="9828" y="7783"/>
              <a:ext cx="682" cy="65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3" name="Oval 25"/>
            <p:cNvSpPr>
              <a:spLocks noChangeArrowheads="1"/>
            </p:cNvSpPr>
            <p:nvPr/>
          </p:nvSpPr>
          <p:spPr bwMode="auto">
            <a:xfrm rot="10800000">
              <a:off x="7218" y="8575"/>
              <a:ext cx="682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4" name="Oval 26"/>
            <p:cNvSpPr>
              <a:spLocks noChangeArrowheads="1"/>
            </p:cNvSpPr>
            <p:nvPr/>
          </p:nvSpPr>
          <p:spPr bwMode="auto">
            <a:xfrm>
              <a:off x="8125" y="8573"/>
              <a:ext cx="683" cy="65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5" name="Oval 27"/>
            <p:cNvSpPr>
              <a:spLocks noChangeArrowheads="1"/>
            </p:cNvSpPr>
            <p:nvPr/>
          </p:nvSpPr>
          <p:spPr bwMode="auto">
            <a:xfrm rot="10800000">
              <a:off x="9033" y="8575"/>
              <a:ext cx="682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56" name="Line 28"/>
            <p:cNvSpPr>
              <a:spLocks noChangeShapeType="1"/>
            </p:cNvSpPr>
            <p:nvPr/>
          </p:nvSpPr>
          <p:spPr bwMode="auto">
            <a:xfrm>
              <a:off x="9605" y="7898"/>
              <a:ext cx="3" cy="2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Line 29"/>
            <p:cNvSpPr>
              <a:spLocks noChangeShapeType="1"/>
            </p:cNvSpPr>
            <p:nvPr/>
          </p:nvSpPr>
          <p:spPr bwMode="auto">
            <a:xfrm>
              <a:off x="9940" y="8010"/>
              <a:ext cx="458" cy="3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Line 30"/>
            <p:cNvSpPr>
              <a:spLocks noChangeShapeType="1"/>
            </p:cNvSpPr>
            <p:nvPr/>
          </p:nvSpPr>
          <p:spPr bwMode="auto">
            <a:xfrm>
              <a:off x="9718" y="8010"/>
              <a:ext cx="2" cy="3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Line 31"/>
            <p:cNvSpPr>
              <a:spLocks noChangeShapeType="1"/>
            </p:cNvSpPr>
            <p:nvPr/>
          </p:nvSpPr>
          <p:spPr bwMode="auto">
            <a:xfrm>
              <a:off x="9940" y="8238"/>
              <a:ext cx="458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AutoShape 32"/>
            <p:cNvSpPr>
              <a:spLocks noChangeArrowheads="1"/>
            </p:cNvSpPr>
            <p:nvPr/>
          </p:nvSpPr>
          <p:spPr bwMode="auto">
            <a:xfrm>
              <a:off x="8213" y="8688"/>
              <a:ext cx="540" cy="425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AutoShape 33"/>
            <p:cNvSpPr>
              <a:spLocks noChangeArrowheads="1"/>
            </p:cNvSpPr>
            <p:nvPr/>
          </p:nvSpPr>
          <p:spPr bwMode="auto">
            <a:xfrm rot="10800000">
              <a:off x="7228" y="8803"/>
              <a:ext cx="672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AutoShape 34"/>
            <p:cNvSpPr>
              <a:spLocks noChangeArrowheads="1"/>
            </p:cNvSpPr>
            <p:nvPr/>
          </p:nvSpPr>
          <p:spPr bwMode="auto">
            <a:xfrm rot="10800000">
              <a:off x="9043" y="8805"/>
              <a:ext cx="672" cy="213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AutoShape 35"/>
            <p:cNvSpPr>
              <a:spLocks noChangeArrowheads="1"/>
            </p:cNvSpPr>
            <p:nvPr/>
          </p:nvSpPr>
          <p:spPr bwMode="auto">
            <a:xfrm rot="16200000">
              <a:off x="5658" y="4253"/>
              <a:ext cx="643" cy="2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AutoShape 36"/>
            <p:cNvSpPr>
              <a:spLocks noChangeArrowheads="1"/>
            </p:cNvSpPr>
            <p:nvPr/>
          </p:nvSpPr>
          <p:spPr bwMode="auto">
            <a:xfrm>
              <a:off x="10178" y="1435"/>
              <a:ext cx="672" cy="21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AutoShape 37"/>
            <p:cNvSpPr>
              <a:spLocks noChangeArrowheads="1"/>
            </p:cNvSpPr>
            <p:nvPr/>
          </p:nvSpPr>
          <p:spPr bwMode="auto">
            <a:xfrm rot="5400000">
              <a:off x="13713" y="5158"/>
              <a:ext cx="643" cy="2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AutoShape 38"/>
            <p:cNvSpPr>
              <a:spLocks noChangeArrowheads="1"/>
            </p:cNvSpPr>
            <p:nvPr/>
          </p:nvSpPr>
          <p:spPr bwMode="auto">
            <a:xfrm rot="16200000">
              <a:off x="5648" y="6295"/>
              <a:ext cx="652" cy="2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AutoShape 39"/>
            <p:cNvSpPr>
              <a:spLocks noChangeArrowheads="1"/>
            </p:cNvSpPr>
            <p:nvPr/>
          </p:nvSpPr>
          <p:spPr bwMode="auto">
            <a:xfrm>
              <a:off x="8365" y="1438"/>
              <a:ext cx="673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AutoShape 40"/>
            <p:cNvSpPr>
              <a:spLocks noChangeArrowheads="1"/>
            </p:cNvSpPr>
            <p:nvPr/>
          </p:nvSpPr>
          <p:spPr bwMode="auto">
            <a:xfrm rot="5243846">
              <a:off x="13711" y="7201"/>
              <a:ext cx="642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AutoShape 41"/>
            <p:cNvSpPr>
              <a:spLocks noChangeArrowheads="1"/>
            </p:cNvSpPr>
            <p:nvPr/>
          </p:nvSpPr>
          <p:spPr bwMode="auto">
            <a:xfrm rot="16200000">
              <a:off x="5658" y="2213"/>
              <a:ext cx="643" cy="22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AutoShape 42"/>
            <p:cNvSpPr>
              <a:spLocks noChangeArrowheads="1"/>
            </p:cNvSpPr>
            <p:nvPr/>
          </p:nvSpPr>
          <p:spPr bwMode="auto">
            <a:xfrm>
              <a:off x="11075" y="1435"/>
              <a:ext cx="673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AutoShape 43"/>
            <p:cNvSpPr>
              <a:spLocks noChangeArrowheads="1"/>
            </p:cNvSpPr>
            <p:nvPr/>
          </p:nvSpPr>
          <p:spPr bwMode="auto">
            <a:xfrm rot="5243846">
              <a:off x="13711" y="3119"/>
              <a:ext cx="643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AutoShape 44"/>
            <p:cNvSpPr>
              <a:spLocks noChangeArrowheads="1"/>
            </p:cNvSpPr>
            <p:nvPr/>
          </p:nvSpPr>
          <p:spPr bwMode="auto">
            <a:xfrm rot="16200000">
              <a:off x="5659" y="5274"/>
              <a:ext cx="643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AutoShape 45"/>
            <p:cNvSpPr>
              <a:spLocks noChangeArrowheads="1"/>
            </p:cNvSpPr>
            <p:nvPr/>
          </p:nvSpPr>
          <p:spPr bwMode="auto">
            <a:xfrm>
              <a:off x="9270" y="1438"/>
              <a:ext cx="673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AutoShape 46"/>
            <p:cNvSpPr>
              <a:spLocks noChangeArrowheads="1"/>
            </p:cNvSpPr>
            <p:nvPr/>
          </p:nvSpPr>
          <p:spPr bwMode="auto">
            <a:xfrm rot="5243846">
              <a:off x="13711" y="6179"/>
              <a:ext cx="643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AutoShape 47"/>
            <p:cNvSpPr>
              <a:spLocks noChangeArrowheads="1"/>
            </p:cNvSpPr>
            <p:nvPr/>
          </p:nvSpPr>
          <p:spPr bwMode="auto">
            <a:xfrm rot="16200000">
              <a:off x="5659" y="3234"/>
              <a:ext cx="643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AutoShape 48"/>
            <p:cNvSpPr>
              <a:spLocks noChangeArrowheads="1"/>
            </p:cNvSpPr>
            <p:nvPr/>
          </p:nvSpPr>
          <p:spPr bwMode="auto">
            <a:xfrm>
              <a:off x="11993" y="1438"/>
              <a:ext cx="672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AutoShape 49"/>
            <p:cNvSpPr>
              <a:spLocks noChangeArrowheads="1"/>
            </p:cNvSpPr>
            <p:nvPr/>
          </p:nvSpPr>
          <p:spPr bwMode="auto">
            <a:xfrm rot="5243846">
              <a:off x="13711" y="4139"/>
              <a:ext cx="643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AutoShape 50"/>
            <p:cNvSpPr>
              <a:spLocks noChangeArrowheads="1"/>
            </p:cNvSpPr>
            <p:nvPr/>
          </p:nvSpPr>
          <p:spPr bwMode="auto">
            <a:xfrm rot="16200000">
              <a:off x="8579" y="8859"/>
              <a:ext cx="342" cy="11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Oval 51"/>
            <p:cNvSpPr>
              <a:spLocks noChangeArrowheads="1"/>
            </p:cNvSpPr>
            <p:nvPr/>
          </p:nvSpPr>
          <p:spPr bwMode="auto">
            <a:xfrm rot="5400000">
              <a:off x="14606" y="7539"/>
              <a:ext cx="653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2" name="Oval 52"/>
            <p:cNvSpPr>
              <a:spLocks noChangeArrowheads="1"/>
            </p:cNvSpPr>
            <p:nvPr/>
          </p:nvSpPr>
          <p:spPr bwMode="auto">
            <a:xfrm rot="5223214">
              <a:off x="14608" y="8330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3" name="Oval 53"/>
            <p:cNvSpPr>
              <a:spLocks noChangeArrowheads="1"/>
            </p:cNvSpPr>
            <p:nvPr/>
          </p:nvSpPr>
          <p:spPr bwMode="auto">
            <a:xfrm rot="5273209">
              <a:off x="14610" y="9178"/>
              <a:ext cx="650" cy="685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4" name="AutoShape 54"/>
            <p:cNvSpPr>
              <a:spLocks noChangeArrowheads="1"/>
            </p:cNvSpPr>
            <p:nvPr/>
          </p:nvSpPr>
          <p:spPr bwMode="auto">
            <a:xfrm rot="5243508">
              <a:off x="14695" y="8445"/>
              <a:ext cx="512" cy="44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AutoShape 55"/>
            <p:cNvSpPr>
              <a:spLocks noChangeArrowheads="1"/>
            </p:cNvSpPr>
            <p:nvPr/>
          </p:nvSpPr>
          <p:spPr bwMode="auto">
            <a:xfrm rot="21406528">
              <a:off x="14823" y="8855"/>
              <a:ext cx="360" cy="11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Oval 56"/>
            <p:cNvSpPr>
              <a:spLocks noChangeArrowheads="1"/>
            </p:cNvSpPr>
            <p:nvPr/>
          </p:nvSpPr>
          <p:spPr bwMode="auto">
            <a:xfrm rot="10648433">
              <a:off x="11525" y="7328"/>
              <a:ext cx="683" cy="65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7" name="Oval 57"/>
            <p:cNvSpPr>
              <a:spLocks noChangeArrowheads="1"/>
            </p:cNvSpPr>
            <p:nvPr/>
          </p:nvSpPr>
          <p:spPr bwMode="auto">
            <a:xfrm>
              <a:off x="12095" y="6645"/>
              <a:ext cx="683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8" name="Oval 58"/>
            <p:cNvSpPr>
              <a:spLocks noChangeArrowheads="1"/>
            </p:cNvSpPr>
            <p:nvPr/>
          </p:nvSpPr>
          <p:spPr bwMode="auto">
            <a:xfrm rot="10800000">
              <a:off x="12663" y="7328"/>
              <a:ext cx="682" cy="65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89" name="AutoShape 59"/>
            <p:cNvSpPr>
              <a:spLocks noChangeArrowheads="1"/>
            </p:cNvSpPr>
            <p:nvPr/>
          </p:nvSpPr>
          <p:spPr bwMode="auto">
            <a:xfrm rot="21398012">
              <a:off x="12183" y="6760"/>
              <a:ext cx="540" cy="425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AutoShape 60"/>
            <p:cNvSpPr>
              <a:spLocks noChangeArrowheads="1"/>
            </p:cNvSpPr>
            <p:nvPr/>
          </p:nvSpPr>
          <p:spPr bwMode="auto">
            <a:xfrm rot="10800000">
              <a:off x="11538" y="7555"/>
              <a:ext cx="672" cy="168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AutoShape 61"/>
            <p:cNvSpPr>
              <a:spLocks noChangeArrowheads="1"/>
            </p:cNvSpPr>
            <p:nvPr/>
          </p:nvSpPr>
          <p:spPr bwMode="auto">
            <a:xfrm rot="10800000">
              <a:off x="12673" y="7555"/>
              <a:ext cx="672" cy="170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AutoShape 62"/>
            <p:cNvSpPr>
              <a:spLocks noChangeArrowheads="1"/>
            </p:cNvSpPr>
            <p:nvPr/>
          </p:nvSpPr>
          <p:spPr bwMode="auto">
            <a:xfrm rot="16200000">
              <a:off x="12549" y="6931"/>
              <a:ext cx="343" cy="11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AutoShape 63"/>
            <p:cNvSpPr>
              <a:spLocks noChangeArrowheads="1"/>
            </p:cNvSpPr>
            <p:nvPr/>
          </p:nvSpPr>
          <p:spPr bwMode="auto">
            <a:xfrm rot="5243846" flipH="1">
              <a:off x="14606" y="7801"/>
              <a:ext cx="642" cy="22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AutoShape 64"/>
            <p:cNvSpPr>
              <a:spLocks noChangeArrowheads="1"/>
            </p:cNvSpPr>
            <p:nvPr/>
          </p:nvSpPr>
          <p:spPr bwMode="auto">
            <a:xfrm rot="5243846">
              <a:off x="14619" y="9399"/>
              <a:ext cx="643" cy="23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Line 65"/>
            <p:cNvSpPr>
              <a:spLocks noChangeShapeType="1"/>
            </p:cNvSpPr>
            <p:nvPr/>
          </p:nvSpPr>
          <p:spPr bwMode="auto">
            <a:xfrm flipH="1" flipV="1">
              <a:off x="12435" y="7328"/>
              <a:ext cx="0" cy="1247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Line 66"/>
            <p:cNvSpPr>
              <a:spLocks noChangeShapeType="1"/>
            </p:cNvSpPr>
            <p:nvPr/>
          </p:nvSpPr>
          <p:spPr bwMode="auto">
            <a:xfrm>
              <a:off x="12435" y="8688"/>
              <a:ext cx="2040" cy="0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Line 67"/>
            <p:cNvSpPr>
              <a:spLocks noChangeShapeType="1"/>
            </p:cNvSpPr>
            <p:nvPr/>
          </p:nvSpPr>
          <p:spPr bwMode="auto">
            <a:xfrm flipH="1" flipV="1">
              <a:off x="12435" y="2565"/>
              <a:ext cx="0" cy="3970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Line 68"/>
            <p:cNvSpPr>
              <a:spLocks noChangeShapeType="1"/>
            </p:cNvSpPr>
            <p:nvPr/>
          </p:nvSpPr>
          <p:spPr bwMode="auto">
            <a:xfrm flipH="1">
              <a:off x="7218" y="2565"/>
              <a:ext cx="5217" cy="0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Line 69"/>
            <p:cNvSpPr>
              <a:spLocks noChangeShapeType="1"/>
            </p:cNvSpPr>
            <p:nvPr/>
          </p:nvSpPr>
          <p:spPr bwMode="auto">
            <a:xfrm flipH="1">
              <a:off x="7218" y="2565"/>
              <a:ext cx="0" cy="5898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Line 70"/>
            <p:cNvSpPr>
              <a:spLocks noChangeShapeType="1"/>
            </p:cNvSpPr>
            <p:nvPr/>
          </p:nvSpPr>
          <p:spPr bwMode="auto">
            <a:xfrm>
              <a:off x="7333" y="8463"/>
              <a:ext cx="1247" cy="0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Oval 71"/>
            <p:cNvSpPr>
              <a:spLocks noChangeArrowheads="1"/>
            </p:cNvSpPr>
            <p:nvPr/>
          </p:nvSpPr>
          <p:spPr bwMode="auto">
            <a:xfrm rot="10800000">
              <a:off x="10848" y="8575"/>
              <a:ext cx="682" cy="653"/>
            </a:xfrm>
            <a:prstGeom prst="ellipse">
              <a:avLst/>
            </a:prstGeom>
            <a:solidFill>
              <a:schemeClr val="bg1"/>
            </a:solidFill>
            <a:ln w="44450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2" name="AutoShape 72"/>
            <p:cNvSpPr>
              <a:spLocks noChangeArrowheads="1"/>
            </p:cNvSpPr>
            <p:nvPr/>
          </p:nvSpPr>
          <p:spPr bwMode="auto">
            <a:xfrm rot="10800000">
              <a:off x="10848" y="8803"/>
              <a:ext cx="672" cy="212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7099300" y="2795044"/>
            <a:ext cx="3726180" cy="2873375"/>
            <a:chOff x="5743" y="2110"/>
            <a:chExt cx="9352" cy="6665"/>
          </a:xfrm>
        </p:grpSpPr>
        <p:sp>
          <p:nvSpPr>
            <p:cNvPr id="104" name="Oval 2"/>
            <p:cNvSpPr>
              <a:spLocks noChangeArrowheads="1"/>
            </p:cNvSpPr>
            <p:nvPr/>
          </p:nvSpPr>
          <p:spPr bwMode="auto">
            <a:xfrm>
              <a:off x="12660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5" name="Oval 3"/>
            <p:cNvSpPr>
              <a:spLocks noChangeArrowheads="1"/>
            </p:cNvSpPr>
            <p:nvPr/>
          </p:nvSpPr>
          <p:spPr bwMode="auto">
            <a:xfrm>
              <a:off x="6538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Oval 4"/>
            <p:cNvSpPr>
              <a:spLocks noChangeArrowheads="1"/>
            </p:cNvSpPr>
            <p:nvPr/>
          </p:nvSpPr>
          <p:spPr bwMode="auto">
            <a:xfrm>
              <a:off x="7558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8580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Oval 6"/>
            <p:cNvSpPr>
              <a:spLocks noChangeArrowheads="1"/>
            </p:cNvSpPr>
            <p:nvPr/>
          </p:nvSpPr>
          <p:spPr bwMode="auto">
            <a:xfrm>
              <a:off x="9600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Oval 7"/>
            <p:cNvSpPr>
              <a:spLocks noChangeArrowheads="1"/>
            </p:cNvSpPr>
            <p:nvPr/>
          </p:nvSpPr>
          <p:spPr bwMode="auto">
            <a:xfrm>
              <a:off x="10620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Oval 8"/>
            <p:cNvSpPr>
              <a:spLocks noChangeArrowheads="1"/>
            </p:cNvSpPr>
            <p:nvPr/>
          </p:nvSpPr>
          <p:spPr bwMode="auto">
            <a:xfrm>
              <a:off x="11640" y="2110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Line 9"/>
            <p:cNvSpPr>
              <a:spLocks noChangeShapeType="1"/>
            </p:cNvSpPr>
            <p:nvPr/>
          </p:nvSpPr>
          <p:spPr bwMode="auto">
            <a:xfrm>
              <a:off x="6685" y="2463"/>
              <a:ext cx="355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Oval 10"/>
            <p:cNvSpPr>
              <a:spLocks noChangeArrowheads="1"/>
            </p:cNvSpPr>
            <p:nvPr/>
          </p:nvSpPr>
          <p:spPr bwMode="auto">
            <a:xfrm>
              <a:off x="6538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3" name="Oval 11"/>
            <p:cNvSpPr>
              <a:spLocks noChangeArrowheads="1"/>
            </p:cNvSpPr>
            <p:nvPr/>
          </p:nvSpPr>
          <p:spPr bwMode="auto">
            <a:xfrm>
              <a:off x="7558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4" name="Oval 12"/>
            <p:cNvSpPr>
              <a:spLocks noChangeArrowheads="1"/>
            </p:cNvSpPr>
            <p:nvPr/>
          </p:nvSpPr>
          <p:spPr bwMode="auto">
            <a:xfrm>
              <a:off x="8580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5" name="Oval 13"/>
            <p:cNvSpPr>
              <a:spLocks noChangeArrowheads="1"/>
            </p:cNvSpPr>
            <p:nvPr/>
          </p:nvSpPr>
          <p:spPr bwMode="auto">
            <a:xfrm>
              <a:off x="9600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6" name="Oval 14"/>
            <p:cNvSpPr>
              <a:spLocks noChangeArrowheads="1"/>
            </p:cNvSpPr>
            <p:nvPr/>
          </p:nvSpPr>
          <p:spPr bwMode="auto">
            <a:xfrm>
              <a:off x="10620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7" name="Oval 15"/>
            <p:cNvSpPr>
              <a:spLocks noChangeArrowheads="1"/>
            </p:cNvSpPr>
            <p:nvPr/>
          </p:nvSpPr>
          <p:spPr bwMode="auto">
            <a:xfrm>
              <a:off x="11640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8" name="Oval 16"/>
            <p:cNvSpPr>
              <a:spLocks noChangeArrowheads="1"/>
            </p:cNvSpPr>
            <p:nvPr/>
          </p:nvSpPr>
          <p:spPr bwMode="auto">
            <a:xfrm>
              <a:off x="12660" y="313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19" name="Line 17"/>
            <p:cNvSpPr>
              <a:spLocks noChangeShapeType="1"/>
            </p:cNvSpPr>
            <p:nvPr/>
          </p:nvSpPr>
          <p:spPr bwMode="auto">
            <a:xfrm>
              <a:off x="6705" y="3468"/>
              <a:ext cx="355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Oval 18"/>
            <p:cNvSpPr>
              <a:spLocks noChangeArrowheads="1"/>
            </p:cNvSpPr>
            <p:nvPr/>
          </p:nvSpPr>
          <p:spPr bwMode="auto">
            <a:xfrm>
              <a:off x="6538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1" name="Oval 19"/>
            <p:cNvSpPr>
              <a:spLocks noChangeArrowheads="1"/>
            </p:cNvSpPr>
            <p:nvPr/>
          </p:nvSpPr>
          <p:spPr bwMode="auto">
            <a:xfrm>
              <a:off x="7558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2" name="Oval 20"/>
            <p:cNvSpPr>
              <a:spLocks noChangeArrowheads="1"/>
            </p:cNvSpPr>
            <p:nvPr/>
          </p:nvSpPr>
          <p:spPr bwMode="auto">
            <a:xfrm>
              <a:off x="8580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3" name="Oval 21"/>
            <p:cNvSpPr>
              <a:spLocks noChangeArrowheads="1"/>
            </p:cNvSpPr>
            <p:nvPr/>
          </p:nvSpPr>
          <p:spPr bwMode="auto">
            <a:xfrm>
              <a:off x="9600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4" name="Oval 22"/>
            <p:cNvSpPr>
              <a:spLocks noChangeArrowheads="1"/>
            </p:cNvSpPr>
            <p:nvPr/>
          </p:nvSpPr>
          <p:spPr bwMode="auto">
            <a:xfrm>
              <a:off x="10620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5" name="Oval 23"/>
            <p:cNvSpPr>
              <a:spLocks noChangeArrowheads="1"/>
            </p:cNvSpPr>
            <p:nvPr/>
          </p:nvSpPr>
          <p:spPr bwMode="auto">
            <a:xfrm>
              <a:off x="11640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6" name="Oval 24"/>
            <p:cNvSpPr>
              <a:spLocks noChangeArrowheads="1"/>
            </p:cNvSpPr>
            <p:nvPr/>
          </p:nvSpPr>
          <p:spPr bwMode="auto">
            <a:xfrm>
              <a:off x="12660" y="4153"/>
              <a:ext cx="680" cy="680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7" name="Line 25"/>
            <p:cNvSpPr>
              <a:spLocks noChangeShapeType="1"/>
            </p:cNvSpPr>
            <p:nvPr/>
          </p:nvSpPr>
          <p:spPr bwMode="auto">
            <a:xfrm>
              <a:off x="6710" y="4490"/>
              <a:ext cx="355" cy="3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Oval 26"/>
            <p:cNvSpPr>
              <a:spLocks noChangeArrowheads="1"/>
            </p:cNvSpPr>
            <p:nvPr/>
          </p:nvSpPr>
          <p:spPr bwMode="auto">
            <a:xfrm>
              <a:off x="9940" y="7328"/>
              <a:ext cx="680" cy="68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29" name="Oval 27"/>
            <p:cNvSpPr>
              <a:spLocks noChangeArrowheads="1"/>
            </p:cNvSpPr>
            <p:nvPr/>
          </p:nvSpPr>
          <p:spPr bwMode="auto">
            <a:xfrm>
              <a:off x="14360" y="6420"/>
              <a:ext cx="680" cy="678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30" name="Oval 28"/>
            <p:cNvSpPr>
              <a:spLocks noChangeArrowheads="1"/>
            </p:cNvSpPr>
            <p:nvPr/>
          </p:nvSpPr>
          <p:spPr bwMode="auto">
            <a:xfrm>
              <a:off x="14360" y="4605"/>
              <a:ext cx="680" cy="678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31" name="Line 29"/>
            <p:cNvSpPr>
              <a:spLocks noChangeShapeType="1"/>
            </p:cNvSpPr>
            <p:nvPr/>
          </p:nvSpPr>
          <p:spPr bwMode="auto">
            <a:xfrm flipH="1">
              <a:off x="7673" y="7900"/>
              <a:ext cx="0" cy="0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Line 30"/>
            <p:cNvSpPr>
              <a:spLocks noChangeShapeType="1"/>
            </p:cNvSpPr>
            <p:nvPr/>
          </p:nvSpPr>
          <p:spPr bwMode="auto">
            <a:xfrm>
              <a:off x="10053" y="7553"/>
              <a:ext cx="407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Line 31"/>
            <p:cNvSpPr>
              <a:spLocks noChangeShapeType="1"/>
            </p:cNvSpPr>
            <p:nvPr/>
          </p:nvSpPr>
          <p:spPr bwMode="auto">
            <a:xfrm flipH="1">
              <a:off x="10053" y="7665"/>
              <a:ext cx="0" cy="0"/>
            </a:xfrm>
            <a:prstGeom prst="line">
              <a:avLst/>
            </a:prstGeom>
            <a:noFill/>
            <a:ln w="9525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Line 32"/>
            <p:cNvSpPr>
              <a:spLocks noChangeShapeType="1"/>
            </p:cNvSpPr>
            <p:nvPr/>
          </p:nvSpPr>
          <p:spPr bwMode="auto">
            <a:xfrm>
              <a:off x="10053" y="7778"/>
              <a:ext cx="407" cy="2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AutoShape 33"/>
            <p:cNvSpPr>
              <a:spLocks noChangeArrowheads="1"/>
            </p:cNvSpPr>
            <p:nvPr/>
          </p:nvSpPr>
          <p:spPr bwMode="auto">
            <a:xfrm rot="5400000">
              <a:off x="14435" y="6685"/>
              <a:ext cx="705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AutoShape 34"/>
            <p:cNvSpPr>
              <a:spLocks noChangeArrowheads="1"/>
            </p:cNvSpPr>
            <p:nvPr/>
          </p:nvSpPr>
          <p:spPr bwMode="auto">
            <a:xfrm rot="5400000">
              <a:off x="14435" y="4870"/>
              <a:ext cx="705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AutoShape 35"/>
            <p:cNvSpPr>
              <a:spLocks noChangeArrowheads="1"/>
            </p:cNvSpPr>
            <p:nvPr/>
          </p:nvSpPr>
          <p:spPr bwMode="auto">
            <a:xfrm>
              <a:off x="7558" y="4378"/>
              <a:ext cx="707" cy="177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AutoShape 36"/>
            <p:cNvSpPr>
              <a:spLocks noChangeArrowheads="1"/>
            </p:cNvSpPr>
            <p:nvPr/>
          </p:nvSpPr>
          <p:spPr bwMode="auto">
            <a:xfrm>
              <a:off x="8580" y="437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AutoShape 37"/>
            <p:cNvSpPr>
              <a:spLocks noChangeArrowheads="1"/>
            </p:cNvSpPr>
            <p:nvPr/>
          </p:nvSpPr>
          <p:spPr bwMode="auto">
            <a:xfrm>
              <a:off x="9600" y="437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AutoShape 38"/>
            <p:cNvSpPr>
              <a:spLocks noChangeArrowheads="1"/>
            </p:cNvSpPr>
            <p:nvPr/>
          </p:nvSpPr>
          <p:spPr bwMode="auto">
            <a:xfrm>
              <a:off x="10620" y="437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AutoShape 39"/>
            <p:cNvSpPr>
              <a:spLocks noChangeArrowheads="1"/>
            </p:cNvSpPr>
            <p:nvPr/>
          </p:nvSpPr>
          <p:spPr bwMode="auto">
            <a:xfrm>
              <a:off x="11640" y="437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AutoShape 40"/>
            <p:cNvSpPr>
              <a:spLocks noChangeArrowheads="1"/>
            </p:cNvSpPr>
            <p:nvPr/>
          </p:nvSpPr>
          <p:spPr bwMode="auto">
            <a:xfrm>
              <a:off x="12660" y="437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AutoShape 41"/>
            <p:cNvSpPr>
              <a:spLocks noChangeArrowheads="1"/>
            </p:cNvSpPr>
            <p:nvPr/>
          </p:nvSpPr>
          <p:spPr bwMode="auto">
            <a:xfrm>
              <a:off x="7558" y="3360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AutoShape 42"/>
            <p:cNvSpPr>
              <a:spLocks noChangeArrowheads="1"/>
            </p:cNvSpPr>
            <p:nvPr/>
          </p:nvSpPr>
          <p:spPr bwMode="auto">
            <a:xfrm>
              <a:off x="8580" y="3360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AutoShape 43"/>
            <p:cNvSpPr>
              <a:spLocks noChangeArrowheads="1"/>
            </p:cNvSpPr>
            <p:nvPr/>
          </p:nvSpPr>
          <p:spPr bwMode="auto">
            <a:xfrm>
              <a:off x="9600" y="3360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AutoShape 44"/>
            <p:cNvSpPr>
              <a:spLocks noChangeArrowheads="1"/>
            </p:cNvSpPr>
            <p:nvPr/>
          </p:nvSpPr>
          <p:spPr bwMode="auto">
            <a:xfrm>
              <a:off x="10620" y="3360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AutoShape 45"/>
            <p:cNvSpPr>
              <a:spLocks noChangeArrowheads="1"/>
            </p:cNvSpPr>
            <p:nvPr/>
          </p:nvSpPr>
          <p:spPr bwMode="auto">
            <a:xfrm>
              <a:off x="11640" y="3360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AutoShape 46"/>
            <p:cNvSpPr>
              <a:spLocks noChangeArrowheads="1"/>
            </p:cNvSpPr>
            <p:nvPr/>
          </p:nvSpPr>
          <p:spPr bwMode="auto">
            <a:xfrm>
              <a:off x="12660" y="3360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AutoShape 47"/>
            <p:cNvSpPr>
              <a:spLocks noChangeArrowheads="1"/>
            </p:cNvSpPr>
            <p:nvPr/>
          </p:nvSpPr>
          <p:spPr bwMode="auto">
            <a:xfrm>
              <a:off x="7558" y="2338"/>
              <a:ext cx="707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AutoShape 48"/>
            <p:cNvSpPr>
              <a:spLocks noChangeArrowheads="1"/>
            </p:cNvSpPr>
            <p:nvPr/>
          </p:nvSpPr>
          <p:spPr bwMode="auto">
            <a:xfrm>
              <a:off x="8580" y="233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AutoShape 49"/>
            <p:cNvSpPr>
              <a:spLocks noChangeArrowheads="1"/>
            </p:cNvSpPr>
            <p:nvPr/>
          </p:nvSpPr>
          <p:spPr bwMode="auto">
            <a:xfrm>
              <a:off x="9600" y="233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AutoShape 50"/>
            <p:cNvSpPr>
              <a:spLocks noChangeArrowheads="1"/>
            </p:cNvSpPr>
            <p:nvPr/>
          </p:nvSpPr>
          <p:spPr bwMode="auto">
            <a:xfrm>
              <a:off x="10620" y="233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AutoShape 51"/>
            <p:cNvSpPr>
              <a:spLocks noChangeArrowheads="1"/>
            </p:cNvSpPr>
            <p:nvPr/>
          </p:nvSpPr>
          <p:spPr bwMode="auto">
            <a:xfrm>
              <a:off x="11640" y="233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5" name="AutoShape 52"/>
            <p:cNvSpPr>
              <a:spLocks noChangeArrowheads="1"/>
            </p:cNvSpPr>
            <p:nvPr/>
          </p:nvSpPr>
          <p:spPr bwMode="auto">
            <a:xfrm>
              <a:off x="12660" y="2338"/>
              <a:ext cx="708" cy="17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6" name="Oval 53"/>
            <p:cNvSpPr>
              <a:spLocks noChangeArrowheads="1"/>
            </p:cNvSpPr>
            <p:nvPr/>
          </p:nvSpPr>
          <p:spPr bwMode="auto">
            <a:xfrm rot="10800000">
              <a:off x="11188" y="8123"/>
              <a:ext cx="682" cy="652"/>
            </a:xfrm>
            <a:prstGeom prst="ellipse">
              <a:avLst/>
            </a:prstGeom>
            <a:solidFill>
              <a:schemeClr val="bg1"/>
            </a:solidFill>
            <a:ln w="44450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57" name="AutoShape 54"/>
            <p:cNvSpPr>
              <a:spLocks noChangeArrowheads="1"/>
            </p:cNvSpPr>
            <p:nvPr/>
          </p:nvSpPr>
          <p:spPr bwMode="auto">
            <a:xfrm rot="10800000">
              <a:off x="11188" y="8350"/>
              <a:ext cx="672" cy="213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8" name="Oval 55"/>
            <p:cNvSpPr>
              <a:spLocks noChangeArrowheads="1"/>
            </p:cNvSpPr>
            <p:nvPr/>
          </p:nvSpPr>
          <p:spPr bwMode="auto">
            <a:xfrm rot="10800000">
              <a:off x="7333" y="8123"/>
              <a:ext cx="682" cy="65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59" name="Oval 56"/>
            <p:cNvSpPr>
              <a:spLocks noChangeArrowheads="1"/>
            </p:cNvSpPr>
            <p:nvPr/>
          </p:nvSpPr>
          <p:spPr bwMode="auto">
            <a:xfrm>
              <a:off x="8240" y="8120"/>
              <a:ext cx="683" cy="653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60" name="Oval 57"/>
            <p:cNvSpPr>
              <a:spLocks noChangeArrowheads="1"/>
            </p:cNvSpPr>
            <p:nvPr/>
          </p:nvSpPr>
          <p:spPr bwMode="auto">
            <a:xfrm rot="10800000">
              <a:off x="9148" y="8123"/>
              <a:ext cx="682" cy="65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61" name="AutoShape 58"/>
            <p:cNvSpPr>
              <a:spLocks noChangeArrowheads="1"/>
            </p:cNvSpPr>
            <p:nvPr/>
          </p:nvSpPr>
          <p:spPr bwMode="auto">
            <a:xfrm>
              <a:off x="8328" y="8235"/>
              <a:ext cx="540" cy="425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AutoShape 59"/>
            <p:cNvSpPr>
              <a:spLocks noChangeArrowheads="1"/>
            </p:cNvSpPr>
            <p:nvPr/>
          </p:nvSpPr>
          <p:spPr bwMode="auto">
            <a:xfrm rot="10800000">
              <a:off x="7343" y="8350"/>
              <a:ext cx="672" cy="215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AutoShape 60"/>
            <p:cNvSpPr>
              <a:spLocks noChangeArrowheads="1"/>
            </p:cNvSpPr>
            <p:nvPr/>
          </p:nvSpPr>
          <p:spPr bwMode="auto">
            <a:xfrm rot="10800000">
              <a:off x="9158" y="8353"/>
              <a:ext cx="672" cy="212"/>
            </a:xfrm>
            <a:prstGeom prst="flowChartExtract">
              <a:avLst/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4" name="AutoShape 61"/>
            <p:cNvSpPr>
              <a:spLocks noChangeArrowheads="1"/>
            </p:cNvSpPr>
            <p:nvPr/>
          </p:nvSpPr>
          <p:spPr bwMode="auto">
            <a:xfrm rot="16200000">
              <a:off x="8694" y="8406"/>
              <a:ext cx="343" cy="11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5" name="Line 62"/>
            <p:cNvSpPr>
              <a:spLocks noChangeShapeType="1"/>
            </p:cNvSpPr>
            <p:nvPr/>
          </p:nvSpPr>
          <p:spPr bwMode="auto">
            <a:xfrm flipH="1">
              <a:off x="5743" y="5853"/>
              <a:ext cx="8392" cy="0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Line 63"/>
            <p:cNvSpPr>
              <a:spLocks noChangeShapeType="1"/>
            </p:cNvSpPr>
            <p:nvPr/>
          </p:nvSpPr>
          <p:spPr bwMode="auto">
            <a:xfrm>
              <a:off x="5743" y="5853"/>
              <a:ext cx="2610" cy="2155"/>
            </a:xfrm>
            <a:prstGeom prst="line">
              <a:avLst/>
            </a:prstGeom>
            <a:noFill/>
            <a:ln w="28575" cmpd="sng">
              <a:solidFill>
                <a:schemeClr val="accent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Oval 65"/>
            <p:cNvSpPr>
              <a:spLocks noChangeArrowheads="1"/>
            </p:cNvSpPr>
            <p:nvPr/>
          </p:nvSpPr>
          <p:spPr bwMode="auto">
            <a:xfrm rot="5223214">
              <a:off x="14369" y="5454"/>
              <a:ext cx="710" cy="742"/>
            </a:xfrm>
            <a:prstGeom prst="ellipse">
              <a:avLst/>
            </a:prstGeom>
            <a:solidFill>
              <a:schemeClr val="bg1"/>
            </a:solidFill>
            <a:ln w="349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>
                <a:lnSpc>
                  <a:spcPct val="95000"/>
                </a:lnSpc>
              </a:pPr>
              <a:endParaRPr lang="zh-CN" altLang="zh-CN" sz="2400" b="1">
                <a:solidFill>
                  <a:srgbClr val="CC0000"/>
                </a:solidFill>
                <a:cs typeface="+mn-ea"/>
                <a:sym typeface="+mn-lt"/>
              </a:endParaRPr>
            </a:p>
          </p:txBody>
        </p:sp>
        <p:sp>
          <p:nvSpPr>
            <p:cNvPr id="168" name="AutoShape 66"/>
            <p:cNvSpPr>
              <a:spLocks noChangeArrowheads="1"/>
            </p:cNvSpPr>
            <p:nvPr/>
          </p:nvSpPr>
          <p:spPr bwMode="auto">
            <a:xfrm rot="5243508">
              <a:off x="14444" y="5624"/>
              <a:ext cx="520" cy="452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mpd="sng">
              <a:solidFill>
                <a:schemeClr val="accent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9" name="AutoShape 67"/>
            <p:cNvSpPr>
              <a:spLocks noChangeArrowheads="1"/>
            </p:cNvSpPr>
            <p:nvPr/>
          </p:nvSpPr>
          <p:spPr bwMode="auto">
            <a:xfrm rot="21406528">
              <a:off x="14568" y="6033"/>
              <a:ext cx="360" cy="11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cmpd="sng">
              <a:solidFill>
                <a:schemeClr val="accent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0" name="文本框 169"/>
          <p:cNvSpPr txBox="1"/>
          <p:nvPr/>
        </p:nvSpPr>
        <p:spPr>
          <a:xfrm>
            <a:off x="2105753" y="2597584"/>
            <a:ext cx="3899119" cy="2844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⑶唱队歌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唱队歌时需要展开队旗吗？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⑷队长讲话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⑸进行活动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进行活动时队旗怎么办？</a:t>
            </a:r>
          </a:p>
        </p:txBody>
      </p:sp>
      <p:sp>
        <p:nvSpPr>
          <p:cNvPr id="9" name="图文框 8"/>
          <p:cNvSpPr/>
          <p:nvPr/>
        </p:nvSpPr>
        <p:spPr>
          <a:xfrm>
            <a:off x="783771" y="2148115"/>
            <a:ext cx="10624458" cy="3735614"/>
          </a:xfrm>
          <a:prstGeom prst="frame">
            <a:avLst>
              <a:gd name="adj1" fmla="val 77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735718" y="2514666"/>
            <a:ext cx="3206568" cy="2966076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3950654" y="2341637"/>
            <a:ext cx="7506129" cy="2927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1" name="文本框 170"/>
          <p:cNvSpPr txBox="1"/>
          <p:nvPr/>
        </p:nvSpPr>
        <p:spPr>
          <a:xfrm>
            <a:off x="4476114" y="2626610"/>
            <a:ext cx="4493713" cy="226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⑹辅导员讲话</a:t>
            </a:r>
          </a:p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⑺呼号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呼号形式应怎样理解？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呼号时需要展开队旗吗？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930515" y="3211385"/>
            <a:ext cx="4493713" cy="167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少先队呼号由谁来带领？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呼号的方法是怎样的？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呼号时旗手应该怎样做？ 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39559" y="2869962"/>
            <a:ext cx="2384691" cy="2088480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6778171" y="2844801"/>
            <a:ext cx="4194629" cy="507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1" grpId="1"/>
      <p:bldP spid="19" grpId="1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举行队活动仪式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03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395571" y="2235199"/>
            <a:ext cx="5403714" cy="3300190"/>
            <a:chOff x="1743915" y="2394857"/>
            <a:chExt cx="5403714" cy="3300190"/>
          </a:xfrm>
        </p:grpSpPr>
        <p:sp>
          <p:nvSpPr>
            <p:cNvPr id="171" name="文本框 170"/>
            <p:cNvSpPr txBox="1"/>
            <p:nvPr/>
          </p:nvSpPr>
          <p:spPr>
            <a:xfrm>
              <a:off x="2653916" y="3207319"/>
              <a:ext cx="4493713" cy="1675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ct val="40000"/>
                </a:spcBef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⑻退旗</a:t>
              </a:r>
            </a:p>
            <a:p>
              <a:pPr algn="just">
                <a:lnSpc>
                  <a:spcPct val="150000"/>
                </a:lnSpc>
                <a:spcBef>
                  <a:spcPct val="40000"/>
                </a:spcBef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退旗的路线应是怎样的？</a:t>
              </a:r>
            </a:p>
            <a:p>
              <a:pPr algn="just">
                <a:lnSpc>
                  <a:spcPct val="150000"/>
                </a:lnSpc>
                <a:spcBef>
                  <a:spcPct val="40000"/>
                </a:spcBef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⑼宣布活动结束</a:t>
              </a:r>
            </a:p>
          </p:txBody>
        </p:sp>
        <p:sp>
          <p:nvSpPr>
            <p:cNvPr id="9" name="图文框 8"/>
            <p:cNvSpPr/>
            <p:nvPr/>
          </p:nvSpPr>
          <p:spPr>
            <a:xfrm>
              <a:off x="1743915" y="2394857"/>
              <a:ext cx="4746171" cy="3300190"/>
            </a:xfrm>
            <a:prstGeom prst="frame">
              <a:avLst>
                <a:gd name="adj1" fmla="val 15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36294" y="2321404"/>
            <a:ext cx="3396293" cy="3134581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92323" y="1025094"/>
            <a:ext cx="6659010" cy="41691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884323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 flipH="1">
            <a:off x="629558" y="449943"/>
            <a:ext cx="314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4399200"/>
            <a:ext cx="12192000" cy="2458799"/>
          </a:xfrm>
          <a:custGeom>
            <a:avLst/>
            <a:gdLst>
              <a:gd name="connsiteX0" fmla="*/ 0 w 12192000"/>
              <a:gd name="connsiteY0" fmla="*/ 0 h 3144662"/>
              <a:gd name="connsiteX1" fmla="*/ 12192000 w 12192000"/>
              <a:gd name="connsiteY1" fmla="*/ 0 h 3144662"/>
              <a:gd name="connsiteX2" fmla="*/ 12192000 w 12192000"/>
              <a:gd name="connsiteY2" fmla="*/ 3144662 h 3144662"/>
              <a:gd name="connsiteX3" fmla="*/ 0 w 12192000"/>
              <a:gd name="connsiteY3" fmla="*/ 3144662 h 314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44662">
                <a:moveTo>
                  <a:pt x="0" y="0"/>
                </a:moveTo>
                <a:lnTo>
                  <a:pt x="12192000" y="0"/>
                </a:lnTo>
                <a:lnTo>
                  <a:pt x="12192000" y="3144662"/>
                </a:lnTo>
                <a:lnTo>
                  <a:pt x="0" y="3144662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21872" y="1691157"/>
            <a:ext cx="1086227" cy="835665"/>
          </a:xfrm>
          <a:prstGeom prst="rect">
            <a:avLst/>
          </a:prstGeom>
        </p:spPr>
      </p:pic>
      <p:sp>
        <p:nvSpPr>
          <p:cNvPr id="40" name="矩形: 圆角 39"/>
          <p:cNvSpPr/>
          <p:nvPr/>
        </p:nvSpPr>
        <p:spPr>
          <a:xfrm>
            <a:off x="4775200" y="1707302"/>
            <a:ext cx="2641600" cy="8894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PART-04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50" name="PA-文本框 88"/>
          <p:cNvSpPr txBox="1"/>
          <p:nvPr>
            <p:custDataLst>
              <p:tags r:id="rId2"/>
            </p:custDataLst>
          </p:nvPr>
        </p:nvSpPr>
        <p:spPr>
          <a:xfrm flipH="1">
            <a:off x="3269343" y="4143244"/>
            <a:ext cx="562791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 hangingPunct="0"/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LESS FIRST TEAM</a:t>
            </a:r>
          </a:p>
        </p:txBody>
      </p:sp>
      <p:sp>
        <p:nvSpPr>
          <p:cNvPr id="39" name="文本框 38"/>
          <p:cNvSpPr txBox="1"/>
          <p:nvPr/>
        </p:nvSpPr>
        <p:spPr>
          <a:xfrm flipH="1">
            <a:off x="264889" y="2846951"/>
            <a:ext cx="1163682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80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汉仪迪升英雄体W" panose="00020600040101010101" pitchFamily="18" charset="-122"/>
                <a:ea typeface="汉仪迪升英雄体W" panose="00020600040101010101" pitchFamily="18" charset="-122"/>
                <a:cs typeface="印品百变马丁（非商用）" panose="02010601030101010101" charset="-122"/>
                <a:sym typeface="+mn-ea"/>
              </a:rPr>
              <a:t>低年级建队仪式</a:t>
            </a:r>
          </a:p>
        </p:txBody>
      </p:sp>
      <p:sp>
        <p:nvSpPr>
          <p:cNvPr id="41" name="PA-文本框 88"/>
          <p:cNvSpPr txBox="1"/>
          <p:nvPr>
            <p:custDataLst>
              <p:tags r:id="rId3"/>
            </p:custDataLst>
          </p:nvPr>
        </p:nvSpPr>
        <p:spPr>
          <a:xfrm>
            <a:off x="3604260" y="4700610"/>
            <a:ext cx="4983480" cy="80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91699" y="4216644"/>
            <a:ext cx="1529443" cy="1176644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66049" y="4542970"/>
            <a:ext cx="3077545" cy="2315029"/>
          </a:xfrm>
          <a:custGeom>
            <a:avLst/>
            <a:gdLst>
              <a:gd name="connsiteX0" fmla="*/ 3251208 w 3251208"/>
              <a:gd name="connsiteY0" fmla="*/ 0 h 2445664"/>
              <a:gd name="connsiteX1" fmla="*/ 0 w 3251208"/>
              <a:gd name="connsiteY1" fmla="*/ 0 h 2445664"/>
              <a:gd name="connsiteX2" fmla="*/ 0 w 3251208"/>
              <a:gd name="connsiteY2" fmla="*/ 2445664 h 2445664"/>
              <a:gd name="connsiteX3" fmla="*/ 3251208 w 3251208"/>
              <a:gd name="connsiteY3" fmla="*/ 2445664 h 244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1207" h="2445664">
                <a:moveTo>
                  <a:pt x="3251208" y="0"/>
                </a:moveTo>
                <a:lnTo>
                  <a:pt x="0" y="0"/>
                </a:lnTo>
                <a:lnTo>
                  <a:pt x="0" y="2445664"/>
                </a:lnTo>
                <a:lnTo>
                  <a:pt x="3251208" y="2445664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 animBg="1"/>
      <p:bldP spid="50" grpId="0"/>
      <p:bldP spid="39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低年级建队仪式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04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9" name="图文框 8"/>
          <p:cNvSpPr/>
          <p:nvPr/>
        </p:nvSpPr>
        <p:spPr>
          <a:xfrm>
            <a:off x="971052" y="2554513"/>
            <a:ext cx="10249897" cy="3396343"/>
          </a:xfrm>
          <a:prstGeom prst="frame">
            <a:avLst>
              <a:gd name="adj1" fmla="val 15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4383314" y="1567544"/>
            <a:ext cx="3294743" cy="638628"/>
          </a:xfrm>
          <a:prstGeom prst="roundRect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建队仪式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268900" y="4113329"/>
            <a:ext cx="9654200" cy="1161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40000"/>
              </a:spcBef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宣布新队员名单、新建中队的队长、队委名单为新队员授红领巾，打好领巾结后向新队员祝贺，新队员还礼感谢  宣誓。举起右拳，领誓人带领一句，新队员宣誓一句。誓词完后，领誓人说：“宣誓人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……”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新队员高声报出自己的姓名。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思源黑体 CN Medium" panose="020B0600000000000000" pitchFamily="34" charset="-122"/>
              <a:ea typeface="思源黑体 CN Medium" panose="020B0600000000000000" pitchFamily="34" charset="-122"/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268898" y="3198929"/>
            <a:ext cx="9432440" cy="588366"/>
            <a:chOff x="1268898" y="3198929"/>
            <a:chExt cx="9432440" cy="588366"/>
          </a:xfrm>
        </p:grpSpPr>
        <p:grpSp>
          <p:nvGrpSpPr>
            <p:cNvPr id="16" name="组合 15"/>
            <p:cNvGrpSpPr/>
            <p:nvPr/>
          </p:nvGrpSpPr>
          <p:grpSpPr>
            <a:xfrm>
              <a:off x="1268898" y="3198929"/>
              <a:ext cx="9432440" cy="588366"/>
              <a:chOff x="1268898" y="3098916"/>
              <a:chExt cx="9432440" cy="588366"/>
            </a:xfrm>
          </p:grpSpPr>
          <p:sp>
            <p:nvSpPr>
              <p:cNvPr id="26" name="文本框 25"/>
              <p:cNvSpPr txBox="1"/>
              <p:nvPr/>
            </p:nvSpPr>
            <p:spPr>
              <a:xfrm>
                <a:off x="1268898" y="3098916"/>
                <a:ext cx="3660289" cy="588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ct val="40000"/>
                  </a:spcBef>
                </a:pPr>
                <a:r>
                  <a:rPr lang="en-US" altLang="zh-CN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1</a:t>
                </a:r>
                <a:r>
                  <a:rPr lang="zh-CN" altLang="en-US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、宣布建队仪式开始</a:t>
                </a: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5929475" y="3098916"/>
                <a:ext cx="2042950" cy="588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ct val="40000"/>
                  </a:spcBef>
                </a:pPr>
                <a:r>
                  <a:rPr lang="en-US" altLang="zh-CN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2</a:t>
                </a:r>
                <a:r>
                  <a:rPr lang="zh-CN" altLang="en-US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、出旗</a:t>
                </a: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8658388" y="3098916"/>
                <a:ext cx="2042950" cy="588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ct val="40000"/>
                  </a:spcBef>
                </a:pPr>
                <a:r>
                  <a:rPr lang="en-US" altLang="zh-CN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3</a:t>
                </a:r>
                <a:r>
                  <a:rPr lang="zh-CN" altLang="en-US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、唱队歌</a:t>
                </a:r>
              </a:p>
            </p:txBody>
          </p:sp>
        </p:grpSp>
        <p:cxnSp>
          <p:nvCxnSpPr>
            <p:cNvPr id="19" name="直接连接符 18"/>
            <p:cNvCxnSpPr/>
            <p:nvPr/>
          </p:nvCxnSpPr>
          <p:spPr>
            <a:xfrm>
              <a:off x="4614863" y="3543300"/>
              <a:ext cx="1100137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7329488" y="3543300"/>
              <a:ext cx="1100137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3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低年级建队仪式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04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3" name="矩形: 圆角 12"/>
          <p:cNvSpPr/>
          <p:nvPr/>
        </p:nvSpPr>
        <p:spPr>
          <a:xfrm>
            <a:off x="4383314" y="1886859"/>
            <a:ext cx="3294743" cy="638628"/>
          </a:xfrm>
          <a:prstGeom prst="roundRect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少先队活动仪式标准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268900" y="5216415"/>
            <a:ext cx="9654200" cy="42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ct val="40000"/>
              </a:spcBef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队礼仪完整规范    主持词简捷明快    衔接点润泽严谨   队员们热情振作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536980" y="3134165"/>
            <a:ext cx="1960004" cy="1582058"/>
            <a:chOff x="1198934" y="2742279"/>
            <a:chExt cx="3557405" cy="1582058"/>
          </a:xfrm>
        </p:grpSpPr>
        <p:sp>
          <p:nvSpPr>
            <p:cNvPr id="9" name="图文框 8"/>
            <p:cNvSpPr/>
            <p:nvPr/>
          </p:nvSpPr>
          <p:spPr>
            <a:xfrm>
              <a:off x="1198934" y="2742279"/>
              <a:ext cx="3557405" cy="1582058"/>
            </a:xfrm>
            <a:prstGeom prst="frame">
              <a:avLst>
                <a:gd name="adj1" fmla="val 15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328596" y="3142328"/>
              <a:ext cx="32980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40000"/>
                </a:spcBef>
              </a:pPr>
              <a:r>
                <a:rPr lang="zh-CN" alt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+mn-lt"/>
                </a:rPr>
                <a:t>规范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922992" y="3134165"/>
            <a:ext cx="1960004" cy="1582058"/>
            <a:chOff x="1198934" y="2742279"/>
            <a:chExt cx="3557405" cy="1582058"/>
          </a:xfrm>
        </p:grpSpPr>
        <p:sp>
          <p:nvSpPr>
            <p:cNvPr id="34" name="图文框 33"/>
            <p:cNvSpPr/>
            <p:nvPr/>
          </p:nvSpPr>
          <p:spPr>
            <a:xfrm>
              <a:off x="1198934" y="2742279"/>
              <a:ext cx="3557405" cy="1582058"/>
            </a:xfrm>
            <a:prstGeom prst="frame">
              <a:avLst>
                <a:gd name="adj1" fmla="val 15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328596" y="3142328"/>
              <a:ext cx="32980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40000"/>
                </a:spcBef>
              </a:pPr>
              <a:r>
                <a:rPr lang="zh-CN" alt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+mn-lt"/>
                </a:rPr>
                <a:t>明快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309004" y="3134165"/>
            <a:ext cx="1960004" cy="1582058"/>
            <a:chOff x="1198934" y="2742279"/>
            <a:chExt cx="3557405" cy="1582058"/>
          </a:xfrm>
        </p:grpSpPr>
        <p:sp>
          <p:nvSpPr>
            <p:cNvPr id="37" name="图文框 36"/>
            <p:cNvSpPr/>
            <p:nvPr/>
          </p:nvSpPr>
          <p:spPr>
            <a:xfrm>
              <a:off x="1198934" y="2742279"/>
              <a:ext cx="3557405" cy="1582058"/>
            </a:xfrm>
            <a:prstGeom prst="frame">
              <a:avLst>
                <a:gd name="adj1" fmla="val 15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328596" y="3142328"/>
              <a:ext cx="32980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40000"/>
                </a:spcBef>
              </a:pPr>
              <a:r>
                <a:rPr lang="zh-CN" alt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+mn-lt"/>
                </a:rPr>
                <a:t>严谨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695016" y="3134165"/>
            <a:ext cx="1960004" cy="1582058"/>
            <a:chOff x="1198934" y="2742279"/>
            <a:chExt cx="3557405" cy="1582058"/>
          </a:xfrm>
        </p:grpSpPr>
        <p:sp>
          <p:nvSpPr>
            <p:cNvPr id="42" name="图文框 41"/>
            <p:cNvSpPr/>
            <p:nvPr/>
          </p:nvSpPr>
          <p:spPr>
            <a:xfrm>
              <a:off x="1198934" y="2742279"/>
              <a:ext cx="3557405" cy="1582058"/>
            </a:xfrm>
            <a:prstGeom prst="frame">
              <a:avLst>
                <a:gd name="adj1" fmla="val 15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328596" y="3142328"/>
              <a:ext cx="32980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40000"/>
                </a:spcBef>
              </a:pPr>
              <a:r>
                <a:rPr lang="zh-CN" altLang="en-US" sz="4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  <a:sym typeface="+mn-lt"/>
                </a:rPr>
                <a:t>振作</a:t>
              </a:r>
            </a:p>
          </p:txBody>
        </p:sp>
      </p:grp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4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低年级建队仪式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04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3" name="矩形: 圆角 12"/>
          <p:cNvSpPr/>
          <p:nvPr/>
        </p:nvSpPr>
        <p:spPr>
          <a:xfrm>
            <a:off x="4383314" y="1611087"/>
            <a:ext cx="3294743" cy="638628"/>
          </a:xfrm>
          <a:prstGeom prst="roundRect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四好少年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799771" y="2865102"/>
            <a:ext cx="5021944" cy="2693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ct val="40000"/>
              </a:spcBef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争当热爱祖国、理想远大的好少年</a:t>
            </a:r>
          </a:p>
          <a:p>
            <a:pPr algn="ctr">
              <a:lnSpc>
                <a:spcPct val="150000"/>
              </a:lnSpc>
              <a:spcBef>
                <a:spcPct val="40000"/>
              </a:spcBef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争当勤奋学习、追求上进的好少年</a:t>
            </a:r>
          </a:p>
          <a:p>
            <a:pPr algn="ctr">
              <a:lnSpc>
                <a:spcPct val="150000"/>
              </a:lnSpc>
              <a:spcBef>
                <a:spcPct val="40000"/>
              </a:spcBef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争当品德优良、团结友爱的好少年</a:t>
            </a:r>
          </a:p>
          <a:p>
            <a:pPr algn="ctr">
              <a:lnSpc>
                <a:spcPct val="150000"/>
              </a:lnSpc>
              <a:spcBef>
                <a:spcPct val="40000"/>
              </a:spcBef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争当体魄强健、活泼开朗的好少年 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005140" y="2617819"/>
            <a:ext cx="2665232" cy="3028240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3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低年级建队仪式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04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3" name="矩形: 圆角 12"/>
          <p:cNvSpPr/>
          <p:nvPr/>
        </p:nvSpPr>
        <p:spPr>
          <a:xfrm>
            <a:off x="4383314" y="1843315"/>
            <a:ext cx="3294743" cy="638628"/>
          </a:xfrm>
          <a:prstGeom prst="roundRect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大、中队委机构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4589329" y="3140874"/>
            <a:ext cx="6362154" cy="2475486"/>
            <a:chOff x="1600747" y="3184417"/>
            <a:chExt cx="6362154" cy="2475486"/>
          </a:xfrm>
        </p:grpSpPr>
        <p:sp>
          <p:nvSpPr>
            <p:cNvPr id="25" name="文本框 24"/>
            <p:cNvSpPr txBox="1"/>
            <p:nvPr/>
          </p:nvSpPr>
          <p:spPr>
            <a:xfrm>
              <a:off x="1939471" y="3184417"/>
              <a:ext cx="6023430" cy="2475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ct val="40000"/>
                </a:spcBef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学校少先队大队委员会由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7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至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13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人组成，设大队长、副大队长、旗手、学习、劳动、文娱、体育、组织、宣传等委员</a:t>
              </a:r>
            </a:p>
            <a:p>
              <a:pPr algn="just">
                <a:lnSpc>
                  <a:spcPct val="150000"/>
                </a:lnSpc>
                <a:spcBef>
                  <a:spcPct val="40000"/>
                </a:spcBef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少先队中队委员会由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3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至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7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人组成。设队长、队委领导中队工作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1600747" y="3321050"/>
              <a:ext cx="45719" cy="22733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1918" y="2998667"/>
            <a:ext cx="2634812" cy="2661906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3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92323" y="1025094"/>
            <a:ext cx="6659010" cy="41691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913352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 flipH="1">
            <a:off x="629558" y="449943"/>
            <a:ext cx="314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4399200"/>
            <a:ext cx="12192000" cy="2458799"/>
          </a:xfrm>
          <a:custGeom>
            <a:avLst/>
            <a:gdLst>
              <a:gd name="connsiteX0" fmla="*/ 0 w 12192000"/>
              <a:gd name="connsiteY0" fmla="*/ 0 h 3144662"/>
              <a:gd name="connsiteX1" fmla="*/ 12192000 w 12192000"/>
              <a:gd name="connsiteY1" fmla="*/ 0 h 3144662"/>
              <a:gd name="connsiteX2" fmla="*/ 12192000 w 12192000"/>
              <a:gd name="connsiteY2" fmla="*/ 3144662 h 3144662"/>
              <a:gd name="connsiteX3" fmla="*/ 0 w 12192000"/>
              <a:gd name="connsiteY3" fmla="*/ 3144662 h 314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44662">
                <a:moveTo>
                  <a:pt x="0" y="0"/>
                </a:moveTo>
                <a:lnTo>
                  <a:pt x="12192000" y="0"/>
                </a:lnTo>
                <a:lnTo>
                  <a:pt x="12192000" y="3144662"/>
                </a:lnTo>
                <a:lnTo>
                  <a:pt x="0" y="3144662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21872" y="1691157"/>
            <a:ext cx="1086227" cy="835665"/>
          </a:xfrm>
          <a:prstGeom prst="rect">
            <a:avLst/>
          </a:prstGeom>
        </p:spPr>
      </p:pic>
      <p:sp>
        <p:nvSpPr>
          <p:cNvPr id="40" name="矩形: 圆角 39"/>
          <p:cNvSpPr/>
          <p:nvPr/>
        </p:nvSpPr>
        <p:spPr>
          <a:xfrm>
            <a:off x="4775200" y="1707302"/>
            <a:ext cx="2641600" cy="8894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PART-01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50" name="PA-文本框 88"/>
          <p:cNvSpPr txBox="1"/>
          <p:nvPr>
            <p:custDataLst>
              <p:tags r:id="rId2"/>
            </p:custDataLst>
          </p:nvPr>
        </p:nvSpPr>
        <p:spPr>
          <a:xfrm flipH="1">
            <a:off x="3269343" y="4143244"/>
            <a:ext cx="562791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 hangingPunct="0"/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LESS FIRST TEAM</a:t>
            </a:r>
          </a:p>
        </p:txBody>
      </p:sp>
      <p:sp>
        <p:nvSpPr>
          <p:cNvPr id="39" name="文本框 38"/>
          <p:cNvSpPr txBox="1"/>
          <p:nvPr/>
        </p:nvSpPr>
        <p:spPr>
          <a:xfrm flipH="1">
            <a:off x="264889" y="2846951"/>
            <a:ext cx="11636824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72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汉仪迪升英雄体W" panose="00020600040101010101" pitchFamily="18" charset="-122"/>
                <a:ea typeface="汉仪迪升英雄体W" panose="00020600040101010101" pitchFamily="18" charset="-122"/>
                <a:cs typeface="印品百变马丁（非商用）" panose="02010601030101010101" charset="-122"/>
                <a:sym typeface="+mn-ea"/>
              </a:rPr>
              <a:t>队礼仪性质与作用</a:t>
            </a:r>
          </a:p>
        </p:txBody>
      </p:sp>
      <p:sp>
        <p:nvSpPr>
          <p:cNvPr id="41" name="PA-文本框 88"/>
          <p:cNvSpPr txBox="1"/>
          <p:nvPr>
            <p:custDataLst>
              <p:tags r:id="rId3"/>
            </p:custDataLst>
          </p:nvPr>
        </p:nvSpPr>
        <p:spPr>
          <a:xfrm>
            <a:off x="3604260" y="4700610"/>
            <a:ext cx="4983480" cy="80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62670" y="4289215"/>
            <a:ext cx="1529443" cy="1176644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66049" y="4542970"/>
            <a:ext cx="3077545" cy="2315029"/>
          </a:xfrm>
          <a:custGeom>
            <a:avLst/>
            <a:gdLst>
              <a:gd name="connsiteX0" fmla="*/ 3251208 w 3251208"/>
              <a:gd name="connsiteY0" fmla="*/ 0 h 2445664"/>
              <a:gd name="connsiteX1" fmla="*/ 0 w 3251208"/>
              <a:gd name="connsiteY1" fmla="*/ 0 h 2445664"/>
              <a:gd name="connsiteX2" fmla="*/ 0 w 3251208"/>
              <a:gd name="connsiteY2" fmla="*/ 2445664 h 2445664"/>
              <a:gd name="connsiteX3" fmla="*/ 3251208 w 3251208"/>
              <a:gd name="connsiteY3" fmla="*/ 2445664 h 244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1207" h="2445664">
                <a:moveTo>
                  <a:pt x="3251208" y="0"/>
                </a:moveTo>
                <a:lnTo>
                  <a:pt x="0" y="0"/>
                </a:lnTo>
                <a:lnTo>
                  <a:pt x="0" y="2445664"/>
                </a:lnTo>
                <a:lnTo>
                  <a:pt x="3251208" y="2445664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 animBg="1"/>
      <p:bldP spid="50" grpId="0"/>
      <p:bldP spid="39" grpId="0"/>
      <p:bldP spid="4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160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队礼仪性质与作用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01</a:t>
              </a:r>
              <a:endPara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41" name="文本框 40"/>
          <p:cNvSpPr txBox="1"/>
          <p:nvPr/>
        </p:nvSpPr>
        <p:spPr>
          <a:xfrm>
            <a:off x="1685199" y="3198495"/>
            <a:ext cx="5137150" cy="226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 是中国少先队特有的组织形式</a:t>
            </a:r>
          </a:p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 是少先队组织属性的标志性体现</a:t>
            </a:r>
          </a:p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 是培养队员组织意识的必备内容</a:t>
            </a:r>
          </a:p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  是队员辅导员必须掌握运用的技能</a:t>
            </a:r>
          </a:p>
        </p:txBody>
      </p:sp>
      <p:sp>
        <p:nvSpPr>
          <p:cNvPr id="17" name="矩形: 圆角 16"/>
          <p:cNvSpPr/>
          <p:nvPr/>
        </p:nvSpPr>
        <p:spPr>
          <a:xfrm>
            <a:off x="2032000" y="2177144"/>
            <a:ext cx="2467429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（一）性质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1407886" y="5834743"/>
            <a:ext cx="6096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8223" y="1956004"/>
            <a:ext cx="3648075" cy="36480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25909" y="1475715"/>
            <a:ext cx="15843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2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队礼仪性质与作用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01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4862286" y="1741716"/>
            <a:ext cx="2467429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（二）作用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4318926" y="3152766"/>
            <a:ext cx="8623691" cy="653141"/>
            <a:chOff x="762393" y="3105595"/>
            <a:chExt cx="8623691" cy="653141"/>
          </a:xfrm>
        </p:grpSpPr>
        <p:sp>
          <p:nvSpPr>
            <p:cNvPr id="41" name="文本框 40"/>
            <p:cNvSpPr txBox="1"/>
            <p:nvPr/>
          </p:nvSpPr>
          <p:spPr>
            <a:xfrm>
              <a:off x="4248934" y="3179307"/>
              <a:ext cx="5137150" cy="505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spcBef>
                  <a:spcPct val="40000"/>
                </a:spcBef>
                <a:buFont typeface="Wingdings" panose="05000000000000000000" charset="0"/>
                <a:buChar char="ü"/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实施队章教育  确立组织意识 </a:t>
              </a:r>
            </a:p>
          </p:txBody>
        </p:sp>
        <p:sp>
          <p:nvSpPr>
            <p:cNvPr id="25" name="矩形: 圆角 24"/>
            <p:cNvSpPr/>
            <p:nvPr/>
          </p:nvSpPr>
          <p:spPr>
            <a:xfrm>
              <a:off x="762393" y="3105595"/>
              <a:ext cx="3193142" cy="653141"/>
            </a:xfrm>
            <a:prstGeom prst="roundRect">
              <a:avLst>
                <a:gd name="adj" fmla="val 29902"/>
              </a:avLst>
            </a:prstGeom>
            <a:solidFill>
              <a:schemeClr val="bg1"/>
            </a:solidFill>
            <a:ln>
              <a:solidFill>
                <a:srgbClr val="B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有鲜明的教育性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318926" y="4666189"/>
            <a:ext cx="8551634" cy="653141"/>
            <a:chOff x="762393" y="4353824"/>
            <a:chExt cx="8551634" cy="653141"/>
          </a:xfrm>
        </p:grpSpPr>
        <p:sp>
          <p:nvSpPr>
            <p:cNvPr id="26" name="文本框 25"/>
            <p:cNvSpPr txBox="1"/>
            <p:nvPr/>
          </p:nvSpPr>
          <p:spPr>
            <a:xfrm>
              <a:off x="4176877" y="4427536"/>
              <a:ext cx="5137150" cy="505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just">
                <a:lnSpc>
                  <a:spcPct val="150000"/>
                </a:lnSpc>
                <a:spcBef>
                  <a:spcPct val="40000"/>
                </a:spcBef>
                <a:buFont typeface="Wingdings" panose="05000000000000000000" charset="0"/>
                <a:buChar char="ü"/>
              </a:pPr>
              <a:r>
                <a:rPr lang="zh-CN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催人奋进向上  光荣自豪振奋</a:t>
              </a:r>
            </a:p>
          </p:txBody>
        </p:sp>
        <p:sp>
          <p:nvSpPr>
            <p:cNvPr id="27" name="矩形: 圆角 26"/>
            <p:cNvSpPr/>
            <p:nvPr/>
          </p:nvSpPr>
          <p:spPr>
            <a:xfrm>
              <a:off x="762393" y="4353824"/>
              <a:ext cx="3193142" cy="653141"/>
            </a:xfrm>
            <a:prstGeom prst="roundRect">
              <a:avLst>
                <a:gd name="adj" fmla="val 29902"/>
              </a:avLst>
            </a:prstGeom>
            <a:solidFill>
              <a:schemeClr val="bg1"/>
            </a:solidFill>
            <a:ln>
              <a:solidFill>
                <a:srgbClr val="B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有巨大的感染力</a:t>
              </a:r>
            </a:p>
          </p:txBody>
        </p:sp>
      </p:grpSp>
      <p:cxnSp>
        <p:nvCxnSpPr>
          <p:cNvPr id="11" name="直接连接符 10"/>
          <p:cNvCxnSpPr/>
          <p:nvPr/>
        </p:nvCxnSpPr>
        <p:spPr>
          <a:xfrm>
            <a:off x="4280433" y="4236048"/>
            <a:ext cx="7099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4280433" y="5749471"/>
            <a:ext cx="70993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3561897" y="3270590"/>
            <a:ext cx="474662" cy="474662"/>
          </a:xfrm>
          <a:prstGeom prst="ellipse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1</a:t>
            </a:r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561897" y="4755428"/>
            <a:ext cx="474662" cy="474662"/>
          </a:xfrm>
          <a:prstGeom prst="ellipse">
            <a:avLst/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2</a:t>
            </a:r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915" y="2905990"/>
            <a:ext cx="2238375" cy="2324100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4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924346"/>
            <a:ext cx="12192000" cy="193365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4748872"/>
            <a:ext cx="12192000" cy="210912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92323" y="1025094"/>
            <a:ext cx="6659010" cy="41691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189124" y="0"/>
            <a:ext cx="1494876" cy="1959429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 flipH="1">
            <a:off x="629558" y="449943"/>
            <a:ext cx="314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少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先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队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辅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导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员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培</a:t>
            </a:r>
            <a:r>
              <a:rPr lang="en-US" altLang="zh-CN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-</a:t>
            </a:r>
            <a:r>
              <a:rPr lang="zh-CN" altLang="en-US" sz="1600">
                <a:solidFill>
                  <a:schemeClr val="bg1"/>
                </a:solidFill>
                <a:effectLst/>
                <a:latin typeface="思源黑体 CN Bold" panose="020B0800000000000000" pitchFamily="34" charset="-122"/>
                <a:ea typeface="思源黑体 CN Bold" panose="020B0800000000000000" pitchFamily="34" charset="-122"/>
                <a:cs typeface="印品百变马丁（非商用）" panose="02010601030101010101" charset="-122"/>
                <a:sym typeface="+mn-ea"/>
              </a:rPr>
              <a:t>训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4399200"/>
            <a:ext cx="12192000" cy="2458799"/>
          </a:xfrm>
          <a:custGeom>
            <a:avLst/>
            <a:gdLst>
              <a:gd name="connsiteX0" fmla="*/ 0 w 12192000"/>
              <a:gd name="connsiteY0" fmla="*/ 0 h 3144662"/>
              <a:gd name="connsiteX1" fmla="*/ 12192000 w 12192000"/>
              <a:gd name="connsiteY1" fmla="*/ 0 h 3144662"/>
              <a:gd name="connsiteX2" fmla="*/ 12192000 w 12192000"/>
              <a:gd name="connsiteY2" fmla="*/ 3144662 h 3144662"/>
              <a:gd name="connsiteX3" fmla="*/ 0 w 12192000"/>
              <a:gd name="connsiteY3" fmla="*/ 3144662 h 314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44662">
                <a:moveTo>
                  <a:pt x="0" y="0"/>
                </a:moveTo>
                <a:lnTo>
                  <a:pt x="12192000" y="0"/>
                </a:lnTo>
                <a:lnTo>
                  <a:pt x="12192000" y="3144662"/>
                </a:lnTo>
                <a:lnTo>
                  <a:pt x="0" y="3144662"/>
                </a:lnTo>
                <a:close/>
              </a:path>
            </a:pathLst>
          </a:cu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21872" y="1691157"/>
            <a:ext cx="1086227" cy="835665"/>
          </a:xfrm>
          <a:prstGeom prst="rect">
            <a:avLst/>
          </a:prstGeom>
        </p:spPr>
      </p:pic>
      <p:sp>
        <p:nvSpPr>
          <p:cNvPr id="40" name="矩形: 圆角 39"/>
          <p:cNvSpPr/>
          <p:nvPr/>
        </p:nvSpPr>
        <p:spPr>
          <a:xfrm>
            <a:off x="4775200" y="1707302"/>
            <a:ext cx="2641600" cy="88945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PART-02</a:t>
            </a:r>
            <a:endParaRPr lang="zh-CN" altLang="en-US" sz="36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sp>
        <p:nvSpPr>
          <p:cNvPr id="50" name="PA-文本框 88"/>
          <p:cNvSpPr txBox="1"/>
          <p:nvPr>
            <p:custDataLst>
              <p:tags r:id="rId2"/>
            </p:custDataLst>
          </p:nvPr>
        </p:nvSpPr>
        <p:spPr>
          <a:xfrm flipH="1">
            <a:off x="3269343" y="4143244"/>
            <a:ext cx="562791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dist" hangingPunct="0"/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LESS FIRST TEAM</a:t>
            </a:r>
          </a:p>
        </p:txBody>
      </p:sp>
      <p:sp>
        <p:nvSpPr>
          <p:cNvPr id="39" name="文本框 38"/>
          <p:cNvSpPr txBox="1"/>
          <p:nvPr/>
        </p:nvSpPr>
        <p:spPr>
          <a:xfrm flipH="1">
            <a:off x="264889" y="2846951"/>
            <a:ext cx="11636824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7200" dirty="0">
                <a:solidFill>
                  <a:schemeClr val="bg1"/>
                </a:solidFill>
                <a:effectLst>
                  <a:outerShdw dist="38100" dir="2700000" algn="tl">
                    <a:srgbClr val="B80808"/>
                  </a:outerShdw>
                </a:effectLst>
                <a:latin typeface="汉仪迪升英雄体W" panose="00020600040101010101" pitchFamily="18" charset="-122"/>
                <a:ea typeface="汉仪迪升英雄体W" panose="00020600040101010101" pitchFamily="18" charset="-122"/>
                <a:cs typeface="印品百变马丁（非商用）" panose="02010601030101010101" charset="-122"/>
                <a:sym typeface="+mn-ea"/>
              </a:rPr>
              <a:t>队礼仪内容及规范</a:t>
            </a:r>
          </a:p>
        </p:txBody>
      </p:sp>
      <p:sp>
        <p:nvSpPr>
          <p:cNvPr id="41" name="PA-文本框 88"/>
          <p:cNvSpPr txBox="1"/>
          <p:nvPr>
            <p:custDataLst>
              <p:tags r:id="rId3"/>
            </p:custDataLst>
          </p:nvPr>
        </p:nvSpPr>
        <p:spPr>
          <a:xfrm>
            <a:off x="3604260" y="4700610"/>
            <a:ext cx="4983480" cy="8028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hangingPunct="0">
              <a:lnSpc>
                <a:spcPct val="150000"/>
              </a:lnSpc>
            </a:pPr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You can also format the appropriate text and adjust the line spacing of the text. You can also format the appropriate text and adjust the line spacing of the text. </a:t>
            </a: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91699" y="4216643"/>
            <a:ext cx="1529443" cy="1176644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66049" y="4542970"/>
            <a:ext cx="3077545" cy="2315029"/>
          </a:xfrm>
          <a:custGeom>
            <a:avLst/>
            <a:gdLst>
              <a:gd name="connsiteX0" fmla="*/ 3251208 w 3251208"/>
              <a:gd name="connsiteY0" fmla="*/ 0 h 2445664"/>
              <a:gd name="connsiteX1" fmla="*/ 0 w 3251208"/>
              <a:gd name="connsiteY1" fmla="*/ 0 h 2445664"/>
              <a:gd name="connsiteX2" fmla="*/ 0 w 3251208"/>
              <a:gd name="connsiteY2" fmla="*/ 2445664 h 2445664"/>
              <a:gd name="connsiteX3" fmla="*/ 3251208 w 3251208"/>
              <a:gd name="connsiteY3" fmla="*/ 2445664 h 244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1207" h="2445664">
                <a:moveTo>
                  <a:pt x="3251208" y="0"/>
                </a:moveTo>
                <a:lnTo>
                  <a:pt x="0" y="0"/>
                </a:lnTo>
                <a:lnTo>
                  <a:pt x="0" y="2445664"/>
                </a:lnTo>
                <a:lnTo>
                  <a:pt x="3251208" y="2445664"/>
                </a:lnTo>
                <a:close/>
              </a:path>
            </a:pathLst>
          </a:cu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 animBg="1"/>
      <p:bldP spid="50" grpId="0"/>
      <p:bldP spid="39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2189887" y="1524002"/>
            <a:ext cx="3728313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红领巾的意义是什么？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654900" y="3534123"/>
            <a:ext cx="6117323" cy="505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红领巾的规格是多少？</a:t>
            </a:r>
          </a:p>
        </p:txBody>
      </p:sp>
      <p:sp>
        <p:nvSpPr>
          <p:cNvPr id="25" name="矩形: 圆角 24"/>
          <p:cNvSpPr/>
          <p:nvPr/>
        </p:nvSpPr>
        <p:spPr>
          <a:xfrm>
            <a:off x="1685761" y="2886975"/>
            <a:ext cx="1800390" cy="442014"/>
          </a:xfrm>
          <a:prstGeom prst="roundRect">
            <a:avLst>
              <a:gd name="adj" fmla="val 29902"/>
            </a:avLst>
          </a:prstGeom>
          <a:solidFill>
            <a:schemeClr val="bg1"/>
          </a:solidFill>
          <a:ln>
            <a:solidFill>
              <a:srgbClr val="B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红领巾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654900" y="4144961"/>
            <a:ext cx="5131663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40000"/>
              </a:spcBef>
              <a:buFont typeface="Wingdings" panose="05000000000000000000" charset="0"/>
              <a:buChar char="ü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红领巾分为小号、大号两个规格，分别是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: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小号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: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底边长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100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厘米、腰边长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60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厘米。大号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: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底边长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120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厘米、腰边长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72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厘米。</a:t>
            </a:r>
          </a:p>
        </p:txBody>
      </p:sp>
      <p:sp>
        <p:nvSpPr>
          <p:cNvPr id="10" name="图文框 9"/>
          <p:cNvSpPr/>
          <p:nvPr/>
        </p:nvSpPr>
        <p:spPr>
          <a:xfrm>
            <a:off x="990602" y="2612572"/>
            <a:ext cx="9931398" cy="3236686"/>
          </a:xfrm>
          <a:prstGeom prst="frame">
            <a:avLst>
              <a:gd name="adj1" fmla="val 2178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58505" y="2330449"/>
            <a:ext cx="4400096" cy="3790951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749300" dist="38100" dir="2700000" algn="tl" rotWithShape="0">
              <a:prstClr val="black">
                <a:alpha val="10000"/>
              </a:prstClr>
            </a:outerShdw>
          </a:effectLst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1"/>
      <p:bldP spid="25" grpId="0" animBg="1"/>
      <p:bldP spid="47" grpId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2189887" y="1727202"/>
            <a:ext cx="3347313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红领巾应怎样佩带？</a:t>
            </a:r>
          </a:p>
        </p:txBody>
      </p:sp>
      <p:sp>
        <p:nvSpPr>
          <p:cNvPr id="10" name="图文框 9"/>
          <p:cNvSpPr/>
          <p:nvPr/>
        </p:nvSpPr>
        <p:spPr>
          <a:xfrm>
            <a:off x="1130301" y="2806700"/>
            <a:ext cx="9931398" cy="2848430"/>
          </a:xfrm>
          <a:prstGeom prst="frame">
            <a:avLst>
              <a:gd name="adj1" fmla="val 2178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rgbClr val="FEF4E8"/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386113" y="3098800"/>
            <a:ext cx="7512553" cy="2204650"/>
            <a:chOff x="1373413" y="3060700"/>
            <a:chExt cx="7512553" cy="2204650"/>
          </a:xfrm>
        </p:grpSpPr>
        <p:sp>
          <p:nvSpPr>
            <p:cNvPr id="11" name="矩形 10"/>
            <p:cNvSpPr/>
            <p:nvPr/>
          </p:nvSpPr>
          <p:spPr>
            <a:xfrm>
              <a:off x="1373413" y="3060700"/>
              <a:ext cx="6085116" cy="22046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2768644" y="3575626"/>
              <a:ext cx="6117322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领巾披上肩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左尖压右尖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,</a:t>
              </a:r>
            </a:p>
            <a:p>
              <a:pPr marL="342900" indent="-342900" algn="just"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endPara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endParaRPr>
            </a:p>
            <a:p>
              <a:pPr marL="342900" indent="-342900" algn="just">
                <a:spcBef>
                  <a:spcPct val="40000"/>
                </a:spcBef>
                <a:buFont typeface="Wingdings" panose="05000000000000000000" pitchFamily="2" charset="2"/>
                <a:buChar char="Ø"/>
              </a:pP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右尖绕一圈</a:t>
              </a:r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圈里抽右尖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2143" y="2873826"/>
            <a:ext cx="2645231" cy="2645227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2183003" cy="685293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29" y="5704114"/>
            <a:ext cx="12183532" cy="1144477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319314" y="1074057"/>
            <a:ext cx="11553372" cy="5411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chemeClr val="tx1">
                  <a:lumMod val="85000"/>
                  <a:lumOff val="1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-698500" y="-582990"/>
            <a:ext cx="13589000" cy="8023980"/>
            <a:chOff x="-863600" y="-584200"/>
            <a:chExt cx="13335000" cy="7874000"/>
          </a:xfrm>
          <a:solidFill>
            <a:srgbClr val="E6E6E6"/>
          </a:solidFill>
        </p:grpSpPr>
        <p:grpSp>
          <p:nvGrpSpPr>
            <p:cNvPr id="4" name="组合 3"/>
            <p:cNvGrpSpPr/>
            <p:nvPr/>
          </p:nvGrpSpPr>
          <p:grpSpPr>
            <a:xfrm>
              <a:off x="-8636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2" name="椭圆 1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椭圆 2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12306300" y="-584200"/>
              <a:ext cx="165100" cy="7874000"/>
              <a:chOff x="-863600" y="-584200"/>
              <a:chExt cx="165100" cy="7874000"/>
            </a:xfrm>
            <a:grpFill/>
          </p:grpSpPr>
          <p:sp>
            <p:nvSpPr>
              <p:cNvPr id="6" name="椭圆 5"/>
              <p:cNvSpPr/>
              <p:nvPr/>
            </p:nvSpPr>
            <p:spPr>
              <a:xfrm>
                <a:off x="-863600" y="-5842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椭圆 6"/>
              <p:cNvSpPr/>
              <p:nvPr/>
            </p:nvSpPr>
            <p:spPr>
              <a:xfrm>
                <a:off x="-863600" y="7124700"/>
                <a:ext cx="165100" cy="165100"/>
              </a:xfrm>
              <a:prstGeom prst="ellipse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8" y="0"/>
            <a:ext cx="928913" cy="1217584"/>
          </a:xfrm>
          <a:prstGeom prst="rect">
            <a:avLst/>
          </a:prstGeom>
        </p:spPr>
      </p:pic>
      <p:grpSp>
        <p:nvGrpSpPr>
          <p:cNvPr id="65" name="组合 64"/>
          <p:cNvGrpSpPr/>
          <p:nvPr/>
        </p:nvGrpSpPr>
        <p:grpSpPr>
          <a:xfrm>
            <a:off x="928915" y="294256"/>
            <a:ext cx="4744849" cy="494996"/>
            <a:chOff x="1224280" y="2497817"/>
            <a:chExt cx="4744849" cy="807796"/>
          </a:xfrm>
        </p:grpSpPr>
        <p:sp>
          <p:nvSpPr>
            <p:cNvPr id="43" name="矩形: 圆角 42"/>
            <p:cNvSpPr/>
            <p:nvPr/>
          </p:nvSpPr>
          <p:spPr>
            <a:xfrm>
              <a:off x="1668778" y="2497817"/>
              <a:ext cx="4300351" cy="80779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队礼仪内容及规范</a:t>
              </a:r>
            </a:p>
          </p:txBody>
        </p:sp>
        <p:sp>
          <p:nvSpPr>
            <p:cNvPr id="59" name="矩形: 圆角 58"/>
            <p:cNvSpPr/>
            <p:nvPr/>
          </p:nvSpPr>
          <p:spPr>
            <a:xfrm>
              <a:off x="1224280" y="2497817"/>
              <a:ext cx="812800" cy="80779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9A75A"/>
                </a:gs>
                <a:gs pos="20000">
                  <a:srgbClr val="FEF4E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02</a:t>
              </a:r>
              <a:endParaRPr lang="zh-CN" alt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60956" y="254243"/>
            <a:ext cx="895827" cy="689185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3901644" y="1955802"/>
            <a:ext cx="4388713" cy="653141"/>
          </a:xfrm>
          <a:prstGeom prst="roundRect">
            <a:avLst>
              <a:gd name="adj" fmla="val 29902"/>
            </a:avLst>
          </a:prstGeom>
          <a:solidFill>
            <a:srgbClr val="B8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FEF4E8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少先队员的红领巾能不能送人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1280930" y="3555487"/>
            <a:ext cx="7525613" cy="1675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在必要时，经队委会同意，红领巾可以送给对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人民事业做出贡献的个人或团体，以表示对他</a:t>
            </a:r>
          </a:p>
          <a:p>
            <a:pPr marL="342900" indent="-342900" algn="just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  <a:sym typeface="+mn-lt"/>
              </a:rPr>
              <a:t>们的敬爱。但是不能作为普通礼物随便送人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914400" y="3076833"/>
            <a:ext cx="9620250" cy="2545490"/>
            <a:chOff x="914400" y="2971800"/>
            <a:chExt cx="9620250" cy="2854411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914400" y="2971800"/>
              <a:ext cx="962025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914400" y="5826211"/>
              <a:ext cx="962025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5136" y="2543629"/>
            <a:ext cx="2844806" cy="2844806"/>
          </a:xfrm>
          <a:prstGeom prst="rect">
            <a:avLst/>
          </a:prstGeom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41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80808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B80808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1260</Words>
  <Application>Microsoft Office PowerPoint</Application>
  <PresentationFormat>宽屏</PresentationFormat>
  <Paragraphs>209</Paragraphs>
  <Slides>30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30</vt:i4>
      </vt:variant>
    </vt:vector>
  </HeadingPairs>
  <TitlesOfParts>
    <vt:vector size="46" baseType="lpstr">
      <vt:lpstr>Meiryo</vt:lpstr>
      <vt:lpstr>等线</vt:lpstr>
      <vt:lpstr>等线 Light</vt:lpstr>
      <vt:lpstr>汉仪迪升英雄体W</vt:lpstr>
      <vt:lpstr>华康海报体W12(P)</vt:lpstr>
      <vt:lpstr>思源黑体 CN Bold</vt:lpstr>
      <vt:lpstr>思源黑体 CN Medium</vt:lpstr>
      <vt:lpstr>宋体</vt:lpstr>
      <vt:lpstr>微软雅黑</vt:lpstr>
      <vt:lpstr>印品百变马丁（非商用）</vt:lpstr>
      <vt:lpstr>Arial</vt:lpstr>
      <vt:lpstr>Calibri</vt:lpstr>
      <vt:lpstr>Calibri Light</vt:lpstr>
      <vt:lpstr>Wingdings</vt:lpstr>
      <vt:lpstr>第一PPT模板网-WWW.1PPT.COM​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16</cp:revision>
  <cp:lastPrinted>2022-06-09T22:36:04Z</cp:lastPrinted>
  <dcterms:created xsi:type="dcterms:W3CDTF">2022-06-09T22:36:04Z</dcterms:created>
  <dcterms:modified xsi:type="dcterms:W3CDTF">2023-03-16T02:29:28Z</dcterms:modified>
</cp:coreProperties>
</file>