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2"/>
  </p:sldMasterIdLst>
  <p:notesMasterIdLst>
    <p:notesMasterId r:id="rId28"/>
  </p:notesMasterIdLst>
  <p:sldIdLst>
    <p:sldId id="470" r:id="rId3"/>
    <p:sldId id="5140" r:id="rId4"/>
    <p:sldId id="5141" r:id="rId5"/>
    <p:sldId id="262" r:id="rId6"/>
    <p:sldId id="265" r:id="rId7"/>
    <p:sldId id="5142" r:id="rId8"/>
    <p:sldId id="267" r:id="rId9"/>
    <p:sldId id="269" r:id="rId10"/>
    <p:sldId id="270" r:id="rId11"/>
    <p:sldId id="5143" r:id="rId12"/>
    <p:sldId id="263" r:id="rId13"/>
    <p:sldId id="272" r:id="rId14"/>
    <p:sldId id="274" r:id="rId15"/>
    <p:sldId id="275" r:id="rId16"/>
    <p:sldId id="277" r:id="rId17"/>
    <p:sldId id="278" r:id="rId18"/>
    <p:sldId id="279" r:id="rId19"/>
    <p:sldId id="280" r:id="rId20"/>
    <p:sldId id="276" r:id="rId21"/>
    <p:sldId id="5144" r:id="rId22"/>
    <p:sldId id="282" r:id="rId23"/>
    <p:sldId id="283" r:id="rId24"/>
    <p:sldId id="284" r:id="rId25"/>
    <p:sldId id="285" r:id="rId26"/>
    <p:sldId id="5145"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E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FFCFA0-5A5C-4164-9CF1-4C372F2BB211}" type="datetimeFigureOut">
              <a:rPr lang="zh-CN" altLang="en-US" smtClean="0"/>
              <a:t>2023/3/16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0C9B87-40BF-4537-A0B9-1442E251CE65}" type="slidenum">
              <a:rPr lang="zh-CN" altLang="en-US" smtClean="0"/>
              <a:t>‹#›</a:t>
            </a:fld>
            <a:endParaRPr lang="zh-CN" altLang="en-US"/>
          </a:p>
        </p:txBody>
      </p:sp>
    </p:spTree>
    <p:extLst>
      <p:ext uri="{BB962C8B-B14F-4D97-AF65-F5344CB8AC3E}">
        <p14:creationId xmlns:p14="http://schemas.microsoft.com/office/powerpoint/2010/main" val="379967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charset="-122"/>
                <a:cs typeface="+mn-cs"/>
              </a:rPr>
              <a:t>1</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charset="-122"/>
              <a:cs typeface="+mn-cs"/>
            </a:endParaRPr>
          </a:p>
        </p:txBody>
      </p:sp>
    </p:spTree>
    <p:extLst>
      <p:ext uri="{BB962C8B-B14F-4D97-AF65-F5344CB8AC3E}">
        <p14:creationId xmlns:p14="http://schemas.microsoft.com/office/powerpoint/2010/main" val="1505252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1C0C9B87-40BF-4537-A0B9-1442E251CE65}" type="slidenum">
              <a:rPr lang="zh-CN" altLang="en-US" smtClean="0"/>
              <a:t>12</a:t>
            </a:fld>
            <a:endParaRPr lang="zh-CN" altLang="en-US"/>
          </a:p>
        </p:txBody>
      </p:sp>
    </p:spTree>
    <p:extLst>
      <p:ext uri="{BB962C8B-B14F-4D97-AF65-F5344CB8AC3E}">
        <p14:creationId xmlns:p14="http://schemas.microsoft.com/office/powerpoint/2010/main" val="289768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4844552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3" name="图片 12"/>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0"/>
            <a:ext cx="12192000" cy="4324350"/>
          </a:xfrm>
          <a:custGeom>
            <a:avLst/>
            <a:gdLst>
              <a:gd name="connsiteX0" fmla="*/ 0 w 12192000"/>
              <a:gd name="connsiteY0" fmla="*/ 0 h 4324350"/>
              <a:gd name="connsiteX1" fmla="*/ 12192000 w 12192000"/>
              <a:gd name="connsiteY1" fmla="*/ 0 h 4324350"/>
              <a:gd name="connsiteX2" fmla="*/ 12192000 w 12192000"/>
              <a:gd name="connsiteY2" fmla="*/ 1950525 h 4324350"/>
              <a:gd name="connsiteX3" fmla="*/ 12115897 w 12192000"/>
              <a:gd name="connsiteY3" fmla="*/ 1915526 h 4324350"/>
              <a:gd name="connsiteX4" fmla="*/ 10172700 w 12192000"/>
              <a:gd name="connsiteY4" fmla="*/ 1543050 h 4324350"/>
              <a:gd name="connsiteX5" fmla="*/ 6117048 w 12192000"/>
              <a:gd name="connsiteY5" fmla="*/ 4313614 h 4324350"/>
              <a:gd name="connsiteX6" fmla="*/ 6116332 w 12192000"/>
              <a:gd name="connsiteY6" fmla="*/ 4324350 h 4324350"/>
              <a:gd name="connsiteX7" fmla="*/ 0 w 12192000"/>
              <a:gd name="connsiteY7" fmla="*/ 4324350 h 432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324350">
                <a:moveTo>
                  <a:pt x="0" y="0"/>
                </a:moveTo>
                <a:lnTo>
                  <a:pt x="12192000" y="0"/>
                </a:lnTo>
                <a:lnTo>
                  <a:pt x="12192000" y="1950525"/>
                </a:lnTo>
                <a:lnTo>
                  <a:pt x="12115897" y="1915526"/>
                </a:lnTo>
                <a:cubicBezTo>
                  <a:pt x="11538256" y="1677981"/>
                  <a:pt x="10876293" y="1543050"/>
                  <a:pt x="10172700" y="1543050"/>
                </a:cubicBezTo>
                <a:cubicBezTo>
                  <a:pt x="8061920" y="1543050"/>
                  <a:pt x="6325816" y="2757430"/>
                  <a:pt x="6117048" y="4313614"/>
                </a:cubicBezTo>
                <a:lnTo>
                  <a:pt x="6116332" y="4324350"/>
                </a:lnTo>
                <a:lnTo>
                  <a:pt x="0" y="4324350"/>
                </a:lnTo>
                <a:close/>
              </a:path>
            </a:pathLst>
          </a:custGeom>
        </p:spPr>
      </p:pic>
      <p:pic>
        <p:nvPicPr>
          <p:cNvPr id="15" name="图片 14"/>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009650" y="3086100"/>
            <a:ext cx="11182350" cy="3771900"/>
          </a:xfrm>
          <a:custGeom>
            <a:avLst/>
            <a:gdLst>
              <a:gd name="connsiteX0" fmla="*/ 2488817 w 11182350"/>
              <a:gd name="connsiteY0" fmla="*/ 0 h 3771900"/>
              <a:gd name="connsiteX1" fmla="*/ 11182350 w 11182350"/>
              <a:gd name="connsiteY1" fmla="*/ 0 h 3771900"/>
              <a:gd name="connsiteX2" fmla="*/ 11182350 w 11182350"/>
              <a:gd name="connsiteY2" fmla="*/ 3771900 h 3771900"/>
              <a:gd name="connsiteX3" fmla="*/ 0 w 11182350"/>
              <a:gd name="connsiteY3" fmla="*/ 3771900 h 3771900"/>
              <a:gd name="connsiteX4" fmla="*/ 0 w 11182350"/>
              <a:gd name="connsiteY4" fmla="*/ 1889420 h 3771900"/>
              <a:gd name="connsiteX5" fmla="*/ 73492 w 11182350"/>
              <a:gd name="connsiteY5" fmla="*/ 1916318 h 3771900"/>
              <a:gd name="connsiteX6" fmla="*/ 628650 w 11182350"/>
              <a:gd name="connsiteY6" fmla="*/ 2000250 h 3771900"/>
              <a:gd name="connsiteX7" fmla="*/ 2495550 w 11182350"/>
              <a:gd name="connsiteY7" fmla="*/ 13335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82350" h="3771900">
                <a:moveTo>
                  <a:pt x="2488817" y="0"/>
                </a:moveTo>
                <a:lnTo>
                  <a:pt x="11182350" y="0"/>
                </a:lnTo>
                <a:lnTo>
                  <a:pt x="11182350" y="3771900"/>
                </a:lnTo>
                <a:lnTo>
                  <a:pt x="0" y="3771900"/>
                </a:lnTo>
                <a:lnTo>
                  <a:pt x="0" y="1889420"/>
                </a:lnTo>
                <a:lnTo>
                  <a:pt x="73492" y="1916318"/>
                </a:lnTo>
                <a:cubicBezTo>
                  <a:pt x="248866" y="1970865"/>
                  <a:pt x="435327" y="2000250"/>
                  <a:pt x="628650" y="2000250"/>
                </a:cubicBezTo>
                <a:cubicBezTo>
                  <a:pt x="1659710" y="2000250"/>
                  <a:pt x="2495550" y="1164410"/>
                  <a:pt x="2495550" y="133350"/>
                </a:cubicBezTo>
                <a:close/>
              </a:path>
            </a:pathLst>
          </a:custGeom>
        </p:spPr>
      </p:pic>
      <p:pic>
        <p:nvPicPr>
          <p:cNvPr id="17" name="图片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3843367" cy="1809750"/>
          </a:xfrm>
          <a:prstGeom prst="rect">
            <a:avLst/>
          </a:prstGeom>
        </p:spPr>
      </p:pic>
      <p:pic>
        <p:nvPicPr>
          <p:cNvPr id="19" name="图片 18"/>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a:xfrm>
            <a:off x="0" y="4402364"/>
            <a:ext cx="12192000" cy="2456543"/>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2023/3/16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2023/3/16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9" name="图片 8"/>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1009650" y="3086100"/>
            <a:ext cx="11182350" cy="3771900"/>
          </a:xfrm>
          <a:custGeom>
            <a:avLst/>
            <a:gdLst>
              <a:gd name="connsiteX0" fmla="*/ 2488817 w 11182350"/>
              <a:gd name="connsiteY0" fmla="*/ 0 h 3771900"/>
              <a:gd name="connsiteX1" fmla="*/ 11182350 w 11182350"/>
              <a:gd name="connsiteY1" fmla="*/ 0 h 3771900"/>
              <a:gd name="connsiteX2" fmla="*/ 11182350 w 11182350"/>
              <a:gd name="connsiteY2" fmla="*/ 3771900 h 3771900"/>
              <a:gd name="connsiteX3" fmla="*/ 0 w 11182350"/>
              <a:gd name="connsiteY3" fmla="*/ 3771900 h 3771900"/>
              <a:gd name="connsiteX4" fmla="*/ 0 w 11182350"/>
              <a:gd name="connsiteY4" fmla="*/ 1889420 h 3771900"/>
              <a:gd name="connsiteX5" fmla="*/ 73492 w 11182350"/>
              <a:gd name="connsiteY5" fmla="*/ 1916318 h 3771900"/>
              <a:gd name="connsiteX6" fmla="*/ 628650 w 11182350"/>
              <a:gd name="connsiteY6" fmla="*/ 2000250 h 3771900"/>
              <a:gd name="connsiteX7" fmla="*/ 2495550 w 11182350"/>
              <a:gd name="connsiteY7" fmla="*/ 13335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82350" h="3771900">
                <a:moveTo>
                  <a:pt x="2488817" y="0"/>
                </a:moveTo>
                <a:lnTo>
                  <a:pt x="11182350" y="0"/>
                </a:lnTo>
                <a:lnTo>
                  <a:pt x="11182350" y="3771900"/>
                </a:lnTo>
                <a:lnTo>
                  <a:pt x="0" y="3771900"/>
                </a:lnTo>
                <a:lnTo>
                  <a:pt x="0" y="1889420"/>
                </a:lnTo>
                <a:lnTo>
                  <a:pt x="73492" y="1916318"/>
                </a:lnTo>
                <a:cubicBezTo>
                  <a:pt x="248866" y="1970865"/>
                  <a:pt x="435327" y="2000250"/>
                  <a:pt x="628650" y="2000250"/>
                </a:cubicBezTo>
                <a:cubicBezTo>
                  <a:pt x="1659710" y="2000250"/>
                  <a:pt x="2495550" y="1164410"/>
                  <a:pt x="2495550" y="133350"/>
                </a:cubicBezTo>
                <a:close/>
              </a:path>
            </a:pathLst>
          </a:custGeom>
        </p:spPr>
      </p:pic>
      <p:pic>
        <p:nvPicPr>
          <p:cNvPr id="11" name="图片 10"/>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0" y="5182507"/>
            <a:ext cx="12192000" cy="167549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标题幻灯片">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advTm="2000">
        <p:wip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41358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056120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472974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04321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24862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8" name="图片 7"/>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0"/>
            <a:ext cx="12192000" cy="4324350"/>
          </a:xfrm>
          <a:custGeom>
            <a:avLst/>
            <a:gdLst>
              <a:gd name="connsiteX0" fmla="*/ 0 w 12192000"/>
              <a:gd name="connsiteY0" fmla="*/ 0 h 4324350"/>
              <a:gd name="connsiteX1" fmla="*/ 12192000 w 12192000"/>
              <a:gd name="connsiteY1" fmla="*/ 0 h 4324350"/>
              <a:gd name="connsiteX2" fmla="*/ 12192000 w 12192000"/>
              <a:gd name="connsiteY2" fmla="*/ 1950525 h 4324350"/>
              <a:gd name="connsiteX3" fmla="*/ 12115897 w 12192000"/>
              <a:gd name="connsiteY3" fmla="*/ 1915526 h 4324350"/>
              <a:gd name="connsiteX4" fmla="*/ 10172700 w 12192000"/>
              <a:gd name="connsiteY4" fmla="*/ 1543050 h 4324350"/>
              <a:gd name="connsiteX5" fmla="*/ 6117048 w 12192000"/>
              <a:gd name="connsiteY5" fmla="*/ 4313614 h 4324350"/>
              <a:gd name="connsiteX6" fmla="*/ 6116332 w 12192000"/>
              <a:gd name="connsiteY6" fmla="*/ 4324350 h 4324350"/>
              <a:gd name="connsiteX7" fmla="*/ 0 w 12192000"/>
              <a:gd name="connsiteY7" fmla="*/ 4324350 h 432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324350">
                <a:moveTo>
                  <a:pt x="0" y="0"/>
                </a:moveTo>
                <a:lnTo>
                  <a:pt x="12192000" y="0"/>
                </a:lnTo>
                <a:lnTo>
                  <a:pt x="12192000" y="1950525"/>
                </a:lnTo>
                <a:lnTo>
                  <a:pt x="12115897" y="1915526"/>
                </a:lnTo>
                <a:cubicBezTo>
                  <a:pt x="11538256" y="1677981"/>
                  <a:pt x="10876293" y="1543050"/>
                  <a:pt x="10172700" y="1543050"/>
                </a:cubicBezTo>
                <a:cubicBezTo>
                  <a:pt x="8061920" y="1543050"/>
                  <a:pt x="6325816" y="2757430"/>
                  <a:pt x="6117048" y="4313614"/>
                </a:cubicBezTo>
                <a:lnTo>
                  <a:pt x="6116332" y="4324350"/>
                </a:lnTo>
                <a:lnTo>
                  <a:pt x="0" y="4324350"/>
                </a:lnTo>
                <a:close/>
              </a:path>
            </a:pathLst>
          </a:custGeom>
        </p:spPr>
      </p:pic>
      <p:pic>
        <p:nvPicPr>
          <p:cNvPr id="9" name="图片 8"/>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009650" y="3086100"/>
            <a:ext cx="11182350" cy="3771900"/>
          </a:xfrm>
          <a:custGeom>
            <a:avLst/>
            <a:gdLst>
              <a:gd name="connsiteX0" fmla="*/ 2488817 w 11182350"/>
              <a:gd name="connsiteY0" fmla="*/ 0 h 3771900"/>
              <a:gd name="connsiteX1" fmla="*/ 11182350 w 11182350"/>
              <a:gd name="connsiteY1" fmla="*/ 0 h 3771900"/>
              <a:gd name="connsiteX2" fmla="*/ 11182350 w 11182350"/>
              <a:gd name="connsiteY2" fmla="*/ 3771900 h 3771900"/>
              <a:gd name="connsiteX3" fmla="*/ 0 w 11182350"/>
              <a:gd name="connsiteY3" fmla="*/ 3771900 h 3771900"/>
              <a:gd name="connsiteX4" fmla="*/ 0 w 11182350"/>
              <a:gd name="connsiteY4" fmla="*/ 1889420 h 3771900"/>
              <a:gd name="connsiteX5" fmla="*/ 73492 w 11182350"/>
              <a:gd name="connsiteY5" fmla="*/ 1916318 h 3771900"/>
              <a:gd name="connsiteX6" fmla="*/ 628650 w 11182350"/>
              <a:gd name="connsiteY6" fmla="*/ 2000250 h 3771900"/>
              <a:gd name="connsiteX7" fmla="*/ 2495550 w 11182350"/>
              <a:gd name="connsiteY7" fmla="*/ 13335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82350" h="3771900">
                <a:moveTo>
                  <a:pt x="2488817" y="0"/>
                </a:moveTo>
                <a:lnTo>
                  <a:pt x="11182350" y="0"/>
                </a:lnTo>
                <a:lnTo>
                  <a:pt x="11182350" y="3771900"/>
                </a:lnTo>
                <a:lnTo>
                  <a:pt x="0" y="3771900"/>
                </a:lnTo>
                <a:lnTo>
                  <a:pt x="0" y="1889420"/>
                </a:lnTo>
                <a:lnTo>
                  <a:pt x="73492" y="1916318"/>
                </a:lnTo>
                <a:cubicBezTo>
                  <a:pt x="248866" y="1970865"/>
                  <a:pt x="435327" y="2000250"/>
                  <a:pt x="628650" y="2000250"/>
                </a:cubicBezTo>
                <a:cubicBezTo>
                  <a:pt x="1659710" y="2000250"/>
                  <a:pt x="2495550" y="1164410"/>
                  <a:pt x="2495550" y="133350"/>
                </a:cubicBezTo>
                <a:close/>
              </a:path>
            </a:pathLst>
          </a:custGeom>
        </p:spPr>
      </p:pic>
      <p:pic>
        <p:nvPicPr>
          <p:cNvPr id="10" name="图片 9"/>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3843367" cy="1809750"/>
          </a:xfrm>
          <a:prstGeom prst="rect">
            <a:avLst/>
          </a:prstGeom>
        </p:spPr>
      </p:pic>
      <p:pic>
        <p:nvPicPr>
          <p:cNvPr id="11" name="图片 10"/>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a:xfrm>
            <a:off x="0" y="4402364"/>
            <a:ext cx="12192000" cy="2456543"/>
          </a:xfrm>
          <a:prstGeom prst="rect">
            <a:avLst/>
          </a:prstGeom>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58162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511385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010675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791813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5271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52403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2023/3/16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2023/3/16</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2023/3/16</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2023/3/16</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2023/3/16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2023/3/16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file:///D:\qq&#25991;&#20214;\712321467\Image\C2C\Image2\%7b75232B38-A165-1FB7-499C-2E1C792CACB5%7d.pn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1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419950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4.xml"/><Relationship Id="rId7"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8.png"/><Relationship Id="rId5" Type="http://schemas.openxmlformats.org/officeDocument/2006/relationships/tags" Target="../tags/tag6.xml"/><Relationship Id="rId10" Type="http://schemas.openxmlformats.org/officeDocument/2006/relationships/image" Target="../media/image7.svg"/><Relationship Id="rId4" Type="http://schemas.openxmlformats.org/officeDocument/2006/relationships/tags" Target="../tags/tag5.xm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xml"/><Relationship Id="rId1" Type="http://schemas.openxmlformats.org/officeDocument/2006/relationships/slideLayout" Target="../slideLayouts/slideLayout2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p:cNvSpPr txBox="1"/>
          <p:nvPr/>
        </p:nvSpPr>
        <p:spPr>
          <a:xfrm>
            <a:off x="1051466" y="2011528"/>
            <a:ext cx="10122174" cy="1200329"/>
          </a:xfrm>
          <a:prstGeom prst="rect">
            <a:avLst/>
          </a:prstGeom>
          <a:noFill/>
        </p:spPr>
        <p:txBody>
          <a:bodyPr wrap="square" rtlCol="0">
            <a:spAutoFit/>
          </a:bodyPr>
          <a:lstStyle/>
          <a:p>
            <a:pPr algn="ctr" defTabSz="914400"/>
            <a:r>
              <a:rPr kumimoji="1" lang="zh-CN" altLang="en-US" sz="7200">
                <a:ln>
                  <a:solidFill>
                    <a:srgbClr val="DF0000"/>
                  </a:solidFill>
                </a:ln>
                <a:noFill/>
                <a:effectLst>
                  <a:outerShdw blurRad="50800" dist="38100" dir="2700000" algn="tl" rotWithShape="0">
                    <a:prstClr val="black">
                      <a:alpha val="17000"/>
                    </a:prstClr>
                  </a:outerShdw>
                </a:effectLst>
                <a:latin typeface="思源宋体 Heavy" panose="02020900000000000000" pitchFamily="18" charset="-122"/>
                <a:ea typeface="思源宋体 Heavy" panose="02020900000000000000" pitchFamily="18" charset="-122"/>
                <a:sym typeface="思源黑体 CN Regular" panose="020B0500000000000000" pitchFamily="34" charset="-122"/>
              </a:rPr>
              <a:t>飘扬红领巾 光荣少先队 </a:t>
            </a:r>
          </a:p>
        </p:txBody>
      </p:sp>
      <p:sp>
        <p:nvSpPr>
          <p:cNvPr id="22" name="文本框 21"/>
          <p:cNvSpPr txBox="1"/>
          <p:nvPr/>
        </p:nvSpPr>
        <p:spPr>
          <a:xfrm>
            <a:off x="1018360" y="1995770"/>
            <a:ext cx="10122174" cy="1200329"/>
          </a:xfrm>
          <a:prstGeom prst="rect">
            <a:avLst/>
          </a:prstGeom>
          <a:noFill/>
        </p:spPr>
        <p:txBody>
          <a:bodyPr wrap="square" rtlCol="0">
            <a:spAutoFit/>
          </a:bodyPr>
          <a:lstStyle/>
          <a:p>
            <a:pPr algn="ctr" defTabSz="914400"/>
            <a:r>
              <a:rPr kumimoji="1" lang="zh-CN" altLang="en-US" sz="7200" dirty="0">
                <a:solidFill>
                  <a:srgbClr val="DF0000"/>
                </a:solidFill>
                <a:effectLst>
                  <a:outerShdw blurRad="50800" dist="38100" dir="2700000" algn="tl" rotWithShape="0">
                    <a:prstClr val="black">
                      <a:alpha val="17000"/>
                    </a:prstClr>
                  </a:outerShdw>
                </a:effectLst>
                <a:latin typeface="思源宋体 Heavy" panose="02020900000000000000" pitchFamily="18" charset="-122"/>
                <a:ea typeface="思源宋体 Heavy" panose="02020900000000000000" pitchFamily="18" charset="-122"/>
                <a:sym typeface="思源黑体 CN Regular" panose="020B0500000000000000" pitchFamily="34" charset="-122"/>
              </a:rPr>
              <a:t>飘扬红领巾 光荣少先队 </a:t>
            </a:r>
          </a:p>
        </p:txBody>
      </p:sp>
      <p:sp>
        <p:nvSpPr>
          <p:cNvPr id="7" name="矩形: 圆角 6"/>
          <p:cNvSpPr/>
          <p:nvPr/>
        </p:nvSpPr>
        <p:spPr>
          <a:xfrm>
            <a:off x="3467535" y="3390900"/>
            <a:ext cx="5256930" cy="416378"/>
          </a:xfrm>
          <a:prstGeom prst="roundRect">
            <a:avLst>
              <a:gd name="adj" fmla="val 50000"/>
            </a:avLst>
          </a:prstGeom>
          <a:noFill/>
          <a:ln>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spc="300" dirty="0">
                <a:solidFill>
                  <a:schemeClr val="tx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光荣少先队红领巾少先队知识班会</a:t>
            </a:r>
            <a:r>
              <a:rPr kumimoji="1" lang="en-US" altLang="zh-CN" sz="1600" spc="300" dirty="0">
                <a:solidFill>
                  <a:schemeClr val="tx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PPT</a:t>
            </a:r>
          </a:p>
        </p:txBody>
      </p:sp>
      <p:sp>
        <p:nvSpPr>
          <p:cNvPr id="8" name="文本框 7"/>
          <p:cNvSpPr txBox="1"/>
          <p:nvPr/>
        </p:nvSpPr>
        <p:spPr>
          <a:xfrm>
            <a:off x="2945722" y="1229454"/>
            <a:ext cx="6267450" cy="400110"/>
          </a:xfrm>
          <a:prstGeom prst="rect">
            <a:avLst/>
          </a:prstGeom>
          <a:noFill/>
        </p:spPr>
        <p:txBody>
          <a:bodyPr wrap="square" rtlCol="0">
            <a:spAutoFit/>
          </a:bodyPr>
          <a:lstStyle/>
          <a:p>
            <a:pPr algn="dist"/>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童</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心</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向</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党</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快</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乐</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成</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长 </a:t>
            </a:r>
            <a:endPar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nvGrpSpPr>
          <p:cNvPr id="21" name="组合 20"/>
          <p:cNvGrpSpPr/>
          <p:nvPr/>
        </p:nvGrpSpPr>
        <p:grpSpPr>
          <a:xfrm>
            <a:off x="4377203" y="4348775"/>
            <a:ext cx="3437593" cy="348054"/>
            <a:chOff x="4249602" y="4584628"/>
            <a:chExt cx="3437593" cy="348054"/>
          </a:xfrm>
        </p:grpSpPr>
        <p:sp>
          <p:nvSpPr>
            <p:cNvPr id="25" name="PA-矩形 4"/>
            <p:cNvSpPr txBox="1">
              <a:spLocks noChangeArrowheads="1"/>
            </p:cNvSpPr>
            <p:nvPr>
              <p:custDataLst>
                <p:tags r:id="rId1"/>
              </p:custDataLst>
            </p:nvPr>
          </p:nvSpPr>
          <p:spPr bwMode="auto">
            <a:xfrm>
              <a:off x="4615370" y="4584628"/>
              <a:ext cx="909965" cy="348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9" tIns="45709" rIns="91419" bIns="45709"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l" defTabSz="914400" eaLnBrk="1" fontAlgn="base" latinLnBrk="0" hangingPunct="1">
                <a:lnSpc>
                  <a:spcPct val="100000"/>
                </a:lnSpc>
                <a:spcBef>
                  <a:spcPct val="0"/>
                </a:spcBef>
                <a:spcAft>
                  <a:spcPct val="0"/>
                </a:spcAft>
                <a:buClrTx/>
                <a:buSzTx/>
                <a:buFontTx/>
                <a:buNone/>
                <a:defRPr/>
              </a:pPr>
              <a:r>
                <a:rPr lang="zh-CN" altLang="en-US" sz="1600" b="0" kern="0">
                  <a:solidFill>
                    <a:schemeClr val="tx1">
                      <a:lumMod val="75000"/>
                      <a:lumOff val="25000"/>
                    </a:schemeClr>
                  </a:solidFill>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rPr>
                <a:t>学校</a:t>
              </a:r>
              <a:endParaRPr kumimoji="0" lang="zh-CN" altLang="en-US" sz="1600" b="0" i="0" u="none" strike="noStrike" kern="0" cap="none" spc="0" normalizeH="0" baseline="0" noProof="0">
                <a:ln>
                  <a:noFill/>
                </a:ln>
                <a:solidFill>
                  <a:schemeClr val="tx1">
                    <a:lumMod val="75000"/>
                    <a:lumOff val="25000"/>
                  </a:schemeClr>
                </a:solidFill>
                <a:effectLst/>
                <a:uLnTx/>
                <a:uFillTx/>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endParaRPr>
            </a:p>
          </p:txBody>
        </p:sp>
        <p:sp>
          <p:nvSpPr>
            <p:cNvPr id="26" name="PA-任意多边形 9"/>
            <p:cNvSpPr>
              <a:spLocks noEditPoints="1"/>
            </p:cNvSpPr>
            <p:nvPr>
              <p:custDataLst>
                <p:tags r:id="rId2"/>
              </p:custDataLst>
            </p:nvPr>
          </p:nvSpPr>
          <p:spPr bwMode="auto">
            <a:xfrm>
              <a:off x="4249602" y="4609392"/>
              <a:ext cx="297278" cy="298526"/>
            </a:xfrm>
            <a:custGeom>
              <a:avLst/>
              <a:gdLst>
                <a:gd name="T0" fmla="*/ 358 w 490"/>
                <a:gd name="T1" fmla="*/ 250 h 490"/>
                <a:gd name="T2" fmla="*/ 358 w 490"/>
                <a:gd name="T3" fmla="*/ 183 h 490"/>
                <a:gd name="T4" fmla="*/ 328 w 490"/>
                <a:gd name="T5" fmla="*/ 183 h 490"/>
                <a:gd name="T6" fmla="*/ 328 w 490"/>
                <a:gd name="T7" fmla="*/ 250 h 490"/>
                <a:gd name="T8" fmla="*/ 247 w 490"/>
                <a:gd name="T9" fmla="*/ 330 h 490"/>
                <a:gd name="T10" fmla="*/ 246 w 490"/>
                <a:gd name="T11" fmla="*/ 330 h 490"/>
                <a:gd name="T12" fmla="*/ 245 w 490"/>
                <a:gd name="T13" fmla="*/ 330 h 490"/>
                <a:gd name="T14" fmla="*/ 245 w 490"/>
                <a:gd name="T15" fmla="*/ 330 h 490"/>
                <a:gd name="T16" fmla="*/ 243 w 490"/>
                <a:gd name="T17" fmla="*/ 330 h 490"/>
                <a:gd name="T18" fmla="*/ 162 w 490"/>
                <a:gd name="T19" fmla="*/ 250 h 490"/>
                <a:gd name="T20" fmla="*/ 162 w 490"/>
                <a:gd name="T21" fmla="*/ 183 h 490"/>
                <a:gd name="T22" fmla="*/ 132 w 490"/>
                <a:gd name="T23" fmla="*/ 183 h 490"/>
                <a:gd name="T24" fmla="*/ 132 w 490"/>
                <a:gd name="T25" fmla="*/ 250 h 490"/>
                <a:gd name="T26" fmla="*/ 227 w 490"/>
                <a:gd name="T27" fmla="*/ 359 h 490"/>
                <a:gd name="T28" fmla="*/ 227 w 490"/>
                <a:gd name="T29" fmla="*/ 407 h 490"/>
                <a:gd name="T30" fmla="*/ 160 w 490"/>
                <a:gd name="T31" fmla="*/ 426 h 490"/>
                <a:gd name="T32" fmla="*/ 331 w 490"/>
                <a:gd name="T33" fmla="*/ 426 h 490"/>
                <a:gd name="T34" fmla="*/ 263 w 490"/>
                <a:gd name="T35" fmla="*/ 407 h 490"/>
                <a:gd name="T36" fmla="*/ 263 w 490"/>
                <a:gd name="T37" fmla="*/ 360 h 490"/>
                <a:gd name="T38" fmla="*/ 358 w 490"/>
                <a:gd name="T39" fmla="*/ 250 h 490"/>
                <a:gd name="T40" fmla="*/ 244 w 490"/>
                <a:gd name="T41" fmla="*/ 302 h 490"/>
                <a:gd name="T42" fmla="*/ 245 w 490"/>
                <a:gd name="T43" fmla="*/ 302 h 490"/>
                <a:gd name="T44" fmla="*/ 246 w 490"/>
                <a:gd name="T45" fmla="*/ 302 h 490"/>
                <a:gd name="T46" fmla="*/ 300 w 490"/>
                <a:gd name="T47" fmla="*/ 248 h 490"/>
                <a:gd name="T48" fmla="*/ 300 w 490"/>
                <a:gd name="T49" fmla="*/ 118 h 490"/>
                <a:gd name="T50" fmla="*/ 246 w 490"/>
                <a:gd name="T51" fmla="*/ 64 h 490"/>
                <a:gd name="T52" fmla="*/ 245 w 490"/>
                <a:gd name="T53" fmla="*/ 64 h 490"/>
                <a:gd name="T54" fmla="*/ 244 w 490"/>
                <a:gd name="T55" fmla="*/ 64 h 490"/>
                <a:gd name="T56" fmla="*/ 190 w 490"/>
                <a:gd name="T57" fmla="*/ 118 h 490"/>
                <a:gd name="T58" fmla="*/ 190 w 490"/>
                <a:gd name="T59" fmla="*/ 248 h 490"/>
                <a:gd name="T60" fmla="*/ 244 w 490"/>
                <a:gd name="T61" fmla="*/ 302 h 490"/>
                <a:gd name="T62" fmla="*/ 245 w 490"/>
                <a:gd name="T63" fmla="*/ 0 h 490"/>
                <a:gd name="T64" fmla="*/ 490 w 490"/>
                <a:gd name="T65" fmla="*/ 245 h 490"/>
                <a:gd name="T66" fmla="*/ 245 w 490"/>
                <a:gd name="T67" fmla="*/ 490 h 490"/>
                <a:gd name="T68" fmla="*/ 0 w 490"/>
                <a:gd name="T69" fmla="*/ 245 h 490"/>
                <a:gd name="T70" fmla="*/ 245 w 490"/>
                <a:gd name="T71"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0" h="490">
                  <a:moveTo>
                    <a:pt x="358" y="250"/>
                  </a:moveTo>
                  <a:lnTo>
                    <a:pt x="358" y="183"/>
                  </a:lnTo>
                  <a:cubicBezTo>
                    <a:pt x="358" y="165"/>
                    <a:pt x="328" y="164"/>
                    <a:pt x="328" y="183"/>
                  </a:cubicBezTo>
                  <a:lnTo>
                    <a:pt x="328" y="250"/>
                  </a:lnTo>
                  <a:cubicBezTo>
                    <a:pt x="328" y="294"/>
                    <a:pt x="292" y="330"/>
                    <a:pt x="247" y="330"/>
                  </a:cubicBezTo>
                  <a:cubicBezTo>
                    <a:pt x="247" y="330"/>
                    <a:pt x="246" y="330"/>
                    <a:pt x="246" y="330"/>
                  </a:cubicBezTo>
                  <a:lnTo>
                    <a:pt x="245" y="330"/>
                  </a:lnTo>
                  <a:lnTo>
                    <a:pt x="245" y="330"/>
                  </a:lnTo>
                  <a:cubicBezTo>
                    <a:pt x="244" y="330"/>
                    <a:pt x="244" y="330"/>
                    <a:pt x="243" y="330"/>
                  </a:cubicBezTo>
                  <a:cubicBezTo>
                    <a:pt x="198" y="330"/>
                    <a:pt x="162" y="294"/>
                    <a:pt x="162" y="250"/>
                  </a:cubicBezTo>
                  <a:lnTo>
                    <a:pt x="162" y="183"/>
                  </a:lnTo>
                  <a:cubicBezTo>
                    <a:pt x="162" y="165"/>
                    <a:pt x="132" y="164"/>
                    <a:pt x="132" y="183"/>
                  </a:cubicBezTo>
                  <a:cubicBezTo>
                    <a:pt x="132" y="192"/>
                    <a:pt x="132" y="250"/>
                    <a:pt x="132" y="250"/>
                  </a:cubicBezTo>
                  <a:cubicBezTo>
                    <a:pt x="132" y="306"/>
                    <a:pt x="173" y="352"/>
                    <a:pt x="227" y="359"/>
                  </a:cubicBezTo>
                  <a:lnTo>
                    <a:pt x="227" y="407"/>
                  </a:lnTo>
                  <a:lnTo>
                    <a:pt x="160" y="426"/>
                  </a:lnTo>
                  <a:lnTo>
                    <a:pt x="331" y="426"/>
                  </a:lnTo>
                  <a:lnTo>
                    <a:pt x="263" y="407"/>
                  </a:lnTo>
                  <a:lnTo>
                    <a:pt x="263" y="360"/>
                  </a:lnTo>
                  <a:cubicBezTo>
                    <a:pt x="317" y="352"/>
                    <a:pt x="358" y="306"/>
                    <a:pt x="358" y="250"/>
                  </a:cubicBezTo>
                  <a:close/>
                  <a:moveTo>
                    <a:pt x="244" y="302"/>
                  </a:moveTo>
                  <a:cubicBezTo>
                    <a:pt x="244" y="302"/>
                    <a:pt x="245" y="302"/>
                    <a:pt x="245" y="302"/>
                  </a:cubicBezTo>
                  <a:cubicBezTo>
                    <a:pt x="245" y="302"/>
                    <a:pt x="246" y="302"/>
                    <a:pt x="246" y="302"/>
                  </a:cubicBezTo>
                  <a:cubicBezTo>
                    <a:pt x="276" y="302"/>
                    <a:pt x="300" y="278"/>
                    <a:pt x="300" y="248"/>
                  </a:cubicBezTo>
                  <a:lnTo>
                    <a:pt x="300" y="118"/>
                  </a:lnTo>
                  <a:cubicBezTo>
                    <a:pt x="300" y="88"/>
                    <a:pt x="276" y="64"/>
                    <a:pt x="246" y="64"/>
                  </a:cubicBezTo>
                  <a:cubicBezTo>
                    <a:pt x="246" y="64"/>
                    <a:pt x="245" y="64"/>
                    <a:pt x="245" y="64"/>
                  </a:cubicBezTo>
                  <a:cubicBezTo>
                    <a:pt x="245" y="64"/>
                    <a:pt x="244" y="64"/>
                    <a:pt x="244" y="64"/>
                  </a:cubicBezTo>
                  <a:cubicBezTo>
                    <a:pt x="214" y="64"/>
                    <a:pt x="190" y="88"/>
                    <a:pt x="190" y="118"/>
                  </a:cubicBezTo>
                  <a:lnTo>
                    <a:pt x="190" y="248"/>
                  </a:lnTo>
                  <a:cubicBezTo>
                    <a:pt x="190" y="278"/>
                    <a:pt x="214" y="302"/>
                    <a:pt x="244" y="302"/>
                  </a:cubicBezTo>
                  <a:close/>
                  <a:moveTo>
                    <a:pt x="245" y="0"/>
                  </a:moveTo>
                  <a:cubicBezTo>
                    <a:pt x="381" y="0"/>
                    <a:pt x="490" y="110"/>
                    <a:pt x="490" y="245"/>
                  </a:cubicBezTo>
                  <a:cubicBezTo>
                    <a:pt x="490" y="381"/>
                    <a:pt x="381" y="490"/>
                    <a:pt x="245" y="490"/>
                  </a:cubicBezTo>
                  <a:cubicBezTo>
                    <a:pt x="110" y="490"/>
                    <a:pt x="0" y="381"/>
                    <a:pt x="0" y="245"/>
                  </a:cubicBezTo>
                  <a:cubicBezTo>
                    <a:pt x="0" y="110"/>
                    <a:pt x="110" y="0"/>
                    <a:pt x="245" y="0"/>
                  </a:cubicBezTo>
                  <a:close/>
                </a:path>
              </a:pathLst>
            </a:custGeom>
            <a:solidFill>
              <a:srgbClr val="DF0000"/>
            </a:solidFill>
            <a:ln>
              <a:noFill/>
            </a:ln>
          </p:spPr>
          <p:txBody>
            <a:bodyPr vert="horz" wrap="square" lIns="91419" tIns="45709" rIns="91419" bIns="45709" numCol="1" anchor="t" anchorCtr="0" compatLnSpc="1"/>
            <a:lstStyle/>
            <a:p>
              <a:pPr marL="0" marR="0" lvl="0" indent="0" defTabSz="913765"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lumMod val="95000"/>
                    <a:lumOff val="5000"/>
                  </a:srgbClr>
                </a:solidFill>
                <a:effectLst/>
                <a:uLnTx/>
                <a:uFillTx/>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endParaRPr>
            </a:p>
          </p:txBody>
        </p:sp>
        <p:sp>
          <p:nvSpPr>
            <p:cNvPr id="27" name="PA-矩形 4"/>
            <p:cNvSpPr txBox="1">
              <a:spLocks noChangeArrowheads="1"/>
            </p:cNvSpPr>
            <p:nvPr>
              <p:custDataLst>
                <p:tags r:id="rId3"/>
              </p:custDataLst>
            </p:nvPr>
          </p:nvSpPr>
          <p:spPr bwMode="auto">
            <a:xfrm>
              <a:off x="6437883" y="4584628"/>
              <a:ext cx="1249312" cy="348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9" tIns="45709" rIns="91419" bIns="45709"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lvl="0" algn="l" fontAlgn="base">
                <a:spcBef>
                  <a:spcPct val="0"/>
                </a:spcBef>
                <a:spcAft>
                  <a:spcPct val="0"/>
                </a:spcAft>
                <a:defRPr/>
              </a:pPr>
              <a:r>
                <a:rPr lang="en-US" altLang="zh-CN" sz="1600" b="0" kern="0" dirty="0" smtClean="0">
                  <a:solidFill>
                    <a:schemeClr val="tx1">
                      <a:lumMod val="75000"/>
                      <a:lumOff val="25000"/>
                    </a:schemeClr>
                  </a:solidFill>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rPr>
                <a:t>20XX</a:t>
              </a:r>
              <a:endParaRPr lang="zh-CN" altLang="en-US" sz="1600" b="0" kern="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endParaRPr>
            </a:p>
          </p:txBody>
        </p:sp>
        <p:grpSp>
          <p:nvGrpSpPr>
            <p:cNvPr id="28" name="PA-组合 19"/>
            <p:cNvGrpSpPr/>
            <p:nvPr>
              <p:custDataLst>
                <p:tags r:id="rId4"/>
              </p:custDataLst>
            </p:nvPr>
          </p:nvGrpSpPr>
          <p:grpSpPr>
            <a:xfrm>
              <a:off x="6067338" y="4607010"/>
              <a:ext cx="303292" cy="303290"/>
              <a:chOff x="6825228" y="4785753"/>
              <a:chExt cx="303292" cy="303290"/>
            </a:xfrm>
          </p:grpSpPr>
          <p:sp>
            <p:nvSpPr>
              <p:cNvPr id="29" name="PA-椭圆 18"/>
              <p:cNvSpPr/>
              <p:nvPr>
                <p:custDataLst>
                  <p:tags r:id="rId5"/>
                </p:custDataLst>
              </p:nvPr>
            </p:nvSpPr>
            <p:spPr>
              <a:xfrm>
                <a:off x="6825228" y="4785753"/>
                <a:ext cx="303292" cy="303290"/>
              </a:xfrm>
              <a:prstGeom prst="ellipse">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30" name="PA-Graphic 17"/>
              <p:cNvPicPr>
                <a:picLocks noChangeAspect="1"/>
              </p:cNvPicPr>
              <p:nvPr>
                <p:custDataLst>
                  <p:tags r:id="rId6"/>
                </p:custDataLst>
              </p:nvPr>
            </p:nvPicPr>
            <p:blipFill>
              <a:blip r:embed="rId9"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10"/>
                  </a:ext>
                </a:extLst>
              </a:blip>
              <a:stretch>
                <a:fillRect/>
              </a:stretch>
            </p:blipFill>
            <p:spPr>
              <a:xfrm>
                <a:off x="6856745" y="4817269"/>
                <a:ext cx="240258" cy="240258"/>
              </a:xfrm>
              <a:prstGeom prst="rect">
                <a:avLst/>
              </a:prstGeom>
            </p:spPr>
          </p:pic>
        </p:grpSp>
      </p:grpSp>
      <p:pic>
        <p:nvPicPr>
          <p:cNvPr id="14" name="图片 13"/>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a:off x="8467353" y="3529093"/>
            <a:ext cx="3724647" cy="332890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strVal val="(6*min(max(#ppt_w*#ppt_h,.3),1)-7.4)/-.7*#ppt_w"/>
                                          </p:val>
                                        </p:tav>
                                        <p:tav tm="100000">
                                          <p:val>
                                            <p:strVal val="#ppt_w"/>
                                          </p:val>
                                        </p:tav>
                                      </p:tavLst>
                                    </p:anim>
                                    <p:anim calcmode="lin" valueType="num">
                                      <p:cBhvr>
                                        <p:cTn id="8" dur="500" fill="hold"/>
                                        <p:tgtEl>
                                          <p:spTgt spid="22"/>
                                        </p:tgtEl>
                                        <p:attrNameLst>
                                          <p:attrName>ppt_h</p:attrName>
                                        </p:attrNameLst>
                                      </p:cBhvr>
                                      <p:tavLst>
                                        <p:tav tm="0">
                                          <p:val>
                                            <p:strVal val="(6*min(max(#ppt_w*#ppt_h,.3),1)-7.4)/-.7*#ppt_h"/>
                                          </p:val>
                                        </p:tav>
                                        <p:tav tm="100000">
                                          <p:val>
                                            <p:strVal val="#ppt_h"/>
                                          </p:val>
                                        </p:tav>
                                      </p:tavLst>
                                    </p:anim>
                                    <p:anim calcmode="lin" valueType="num">
                                      <p:cBhvr>
                                        <p:cTn id="9" dur="500" fill="hold"/>
                                        <p:tgtEl>
                                          <p:spTgt spid="22"/>
                                        </p:tgtEl>
                                        <p:attrNameLst>
                                          <p:attrName>ppt_x</p:attrName>
                                        </p:attrNameLst>
                                      </p:cBhvr>
                                      <p:tavLst>
                                        <p:tav tm="0">
                                          <p:val>
                                            <p:fltVal val="0.5"/>
                                          </p:val>
                                        </p:tav>
                                        <p:tav tm="100000">
                                          <p:val>
                                            <p:strVal val="#ppt_x"/>
                                          </p:val>
                                        </p:tav>
                                      </p:tavLst>
                                    </p:anim>
                                    <p:anim calcmode="lin" valueType="num">
                                      <p:cBhvr>
                                        <p:cTn id="10" dur="500" fill="hold"/>
                                        <p:tgtEl>
                                          <p:spTgt spid="22"/>
                                        </p:tgtEl>
                                        <p:attrNameLst>
                                          <p:attrName>ppt_y</p:attrName>
                                        </p:attrNameLst>
                                      </p:cBhvr>
                                      <p:tavLst>
                                        <p:tav tm="0">
                                          <p:val>
                                            <p:strVal val="1+(6*min(max(#ppt_w*#ppt_h,.3),1)-7.4)/-.7*#ppt_h/2"/>
                                          </p:val>
                                        </p:tav>
                                        <p:tav tm="100000">
                                          <p:val>
                                            <p:strVal val="#ppt_y"/>
                                          </p:val>
                                        </p:tav>
                                      </p:tavLst>
                                    </p:anim>
                                  </p:childTnLst>
                                </p:cTn>
                              </p:par>
                              <p:par>
                                <p:cTn id="11" presetID="23" presetClass="entr" presetSubtype="36"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strVal val="(6*min(max(#ppt_w*#ppt_h,.3),1)-7.4)/-.7*#ppt_w"/>
                                          </p:val>
                                        </p:tav>
                                        <p:tav tm="100000">
                                          <p:val>
                                            <p:strVal val="#ppt_w"/>
                                          </p:val>
                                        </p:tav>
                                      </p:tavLst>
                                    </p:anim>
                                    <p:anim calcmode="lin" valueType="num">
                                      <p:cBhvr>
                                        <p:cTn id="14" dur="500" fill="hold"/>
                                        <p:tgtEl>
                                          <p:spTgt spid="15"/>
                                        </p:tgtEl>
                                        <p:attrNameLst>
                                          <p:attrName>ppt_h</p:attrName>
                                        </p:attrNameLst>
                                      </p:cBhvr>
                                      <p:tavLst>
                                        <p:tav tm="0">
                                          <p:val>
                                            <p:strVal val="(6*min(max(#ppt_w*#ppt_h,.3),1)-7.4)/-.7*#ppt_h"/>
                                          </p:val>
                                        </p:tav>
                                        <p:tav tm="100000">
                                          <p:val>
                                            <p:strVal val="#ppt_h"/>
                                          </p:val>
                                        </p:tav>
                                      </p:tavLst>
                                    </p:anim>
                                    <p:anim calcmode="lin" valueType="num">
                                      <p:cBhvr>
                                        <p:cTn id="15" dur="500" fill="hold"/>
                                        <p:tgtEl>
                                          <p:spTgt spid="15"/>
                                        </p:tgtEl>
                                        <p:attrNameLst>
                                          <p:attrName>ppt_x</p:attrName>
                                        </p:attrNameLst>
                                      </p:cBhvr>
                                      <p:tavLst>
                                        <p:tav tm="0">
                                          <p:val>
                                            <p:fltVal val="0.5"/>
                                          </p:val>
                                        </p:tav>
                                        <p:tav tm="100000">
                                          <p:val>
                                            <p:strVal val="#ppt_x"/>
                                          </p:val>
                                        </p:tav>
                                      </p:tavLst>
                                    </p:anim>
                                    <p:anim calcmode="lin" valueType="num">
                                      <p:cBhvr>
                                        <p:cTn id="16"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cond evt="onBegin" delay="0">
                          <p:tn val="23"/>
                        </p:cond>
                      </p:stCondLst>
                      <p:childTnLst>
                        <p:par>
                          <p:cTn id="25" fill="hold" nodeType="afterGroup">
                            <p:stCondLst>
                              <p:cond delay="0"/>
                            </p:stCondLst>
                            <p:childTnLst>
                              <p:par>
                                <p:cTn id="26" presetID="16" presetClass="entr" presetSubtype="21"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barn(inVertical)">
                                      <p:cBhvr>
                                        <p:cTn id="28" dur="500"/>
                                        <p:tgtEl>
                                          <p:spTgt spid="21"/>
                                        </p:tgtEl>
                                      </p:cBhvr>
                                    </p:animEffect>
                                  </p:childTnLst>
                                </p:cTn>
                              </p:par>
                            </p:childTnLst>
                          </p:cTn>
                        </p:par>
                      </p:childTnLst>
                    </p:cTn>
                  </p:par>
                  <p:par>
                    <p:cTn id="29" fill="hold" nodeType="clickPar">
                      <p:stCondLst>
                        <p:cond delay="indefinite"/>
                        <p:cond evt="onBegin" delay="0">
                          <p:tn val="28"/>
                        </p:cond>
                      </p:stCondLst>
                      <p:childTnLst>
                        <p:par>
                          <p:cTn id="30" fill="hold" nodeType="afterGroup">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down)">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2" grpId="0"/>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009386" y="2562171"/>
            <a:ext cx="8261813" cy="1015663"/>
            <a:chOff x="1950468" y="2060722"/>
            <a:chExt cx="8261813" cy="1015663"/>
          </a:xfrm>
        </p:grpSpPr>
        <p:sp>
          <p:nvSpPr>
            <p:cNvPr id="21" name="文本框 20"/>
            <p:cNvSpPr txBox="1"/>
            <p:nvPr/>
          </p:nvSpPr>
          <p:spPr>
            <a:xfrm>
              <a:off x="2523090" y="2060722"/>
              <a:ext cx="7116575" cy="1015663"/>
            </a:xfrm>
            <a:prstGeom prst="rect">
              <a:avLst/>
            </a:prstGeom>
            <a:noFill/>
          </p:spPr>
          <p:txBody>
            <a:bodyPr vert="horz" wrap="square" rtlCol="0">
              <a:spAutoFit/>
            </a:bodyPr>
            <a:lstStyle/>
            <a:p>
              <a:pPr lvl="0" algn="ctr" defTabSz="914400"/>
              <a:r>
                <a:rPr lang="zh-CN" altLang="en-US" sz="60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少先队六知六会一做</a:t>
              </a:r>
              <a:endParaRPr lang="zh-CN" altLang="en-US" sz="6000" kern="0" spc="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sp>
          <p:nvSpPr>
            <p:cNvPr id="22" name="星形: 五角 21"/>
            <p:cNvSpPr/>
            <p:nvPr/>
          </p:nvSpPr>
          <p:spPr>
            <a:xfrm>
              <a:off x="1950468" y="2324369"/>
              <a:ext cx="572622" cy="572622"/>
            </a:xfrm>
            <a:prstGeom prst="star5">
              <a:avLst>
                <a:gd name="adj" fmla="val 16089"/>
                <a:gd name="hf" fmla="val 105146"/>
                <a:gd name="vf" fmla="val 110557"/>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3" name="星形: 五角 22"/>
            <p:cNvSpPr/>
            <p:nvPr/>
          </p:nvSpPr>
          <p:spPr>
            <a:xfrm>
              <a:off x="9639659" y="2324369"/>
              <a:ext cx="572622" cy="572622"/>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grpSp>
      <p:sp>
        <p:nvSpPr>
          <p:cNvPr id="25" name="文本框 24"/>
          <p:cNvSpPr txBox="1"/>
          <p:nvPr/>
        </p:nvSpPr>
        <p:spPr>
          <a:xfrm>
            <a:off x="1897477" y="3878832"/>
            <a:ext cx="8426391" cy="889090"/>
          </a:xfrm>
          <a:prstGeom prst="rect">
            <a:avLst/>
          </a:prstGeom>
          <a:noFill/>
        </p:spPr>
        <p:txBody>
          <a:bodyPr wrap="square" rtlCol="0">
            <a:spAutoFit/>
          </a:bodyPr>
          <a:lstStyle/>
          <a:p>
            <a:pPr algn="ctr">
              <a:lnSpc>
                <a:spcPct val="200000"/>
              </a:lnSpc>
            </a:pP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rPr>
              <a:t>The average person is always waiting for an opportunity to come The average person is always waiting for an The average person is always waiting for</a:t>
            </a:r>
            <a:endPar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endParaRPr>
          </a:p>
        </p:txBody>
      </p:sp>
      <p:grpSp>
        <p:nvGrpSpPr>
          <p:cNvPr id="26" name="组合 25"/>
          <p:cNvGrpSpPr/>
          <p:nvPr/>
        </p:nvGrpSpPr>
        <p:grpSpPr>
          <a:xfrm>
            <a:off x="4922038" y="1415847"/>
            <a:ext cx="2377268" cy="619430"/>
            <a:chOff x="4151922" y="3408106"/>
            <a:chExt cx="2377268" cy="619430"/>
          </a:xfrm>
        </p:grpSpPr>
        <p:sp>
          <p:nvSpPr>
            <p:cNvPr id="27" name="矩形: 圆角 26"/>
            <p:cNvSpPr/>
            <p:nvPr/>
          </p:nvSpPr>
          <p:spPr>
            <a:xfrm>
              <a:off x="4151922" y="3408106"/>
              <a:ext cx="2377268" cy="619430"/>
            </a:xfrm>
            <a:prstGeom prst="roundRect">
              <a:avLst/>
            </a:prstGeom>
            <a:noFill/>
            <a:ln w="19050">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8" name="文本框 27"/>
            <p:cNvSpPr txBox="1"/>
            <p:nvPr/>
          </p:nvSpPr>
          <p:spPr>
            <a:xfrm>
              <a:off x="4329158" y="3443832"/>
              <a:ext cx="2082044" cy="523220"/>
            </a:xfrm>
            <a:prstGeom prst="rect">
              <a:avLst/>
            </a:prstGeom>
            <a:noFill/>
          </p:spPr>
          <p:txBody>
            <a:bodyPr wrap="square" rtlCol="0">
              <a:spAutoFit/>
            </a:bodyPr>
            <a:lstStyle/>
            <a:p>
              <a:pPr algn="dist"/>
              <a:r>
                <a:rPr lang="zh-CN" altLang="en-US" sz="2800" b="1">
                  <a:latin typeface="思源黑体 CN Regular" panose="020B0500000000000000" pitchFamily="34" charset="-122"/>
                  <a:ea typeface="思源黑体 CN Regular" panose="020B0500000000000000" pitchFamily="34" charset="-122"/>
                </a:rPr>
                <a:t>第三章</a:t>
              </a:r>
            </a:p>
          </p:txBody>
        </p:sp>
      </p:gr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89190" y="1146440"/>
            <a:ext cx="2727247" cy="1471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nodeType="afterGroup">
                            <p:stCondLst>
                              <p:cond delay="750"/>
                            </p:stCondLst>
                            <p:childTnLst>
                              <p:par>
                                <p:cTn id="11" presetID="23" presetClass="entr" presetSubtype="288"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750" fill="hold"/>
                                        <p:tgtEl>
                                          <p:spTgt spid="24"/>
                                        </p:tgtEl>
                                        <p:attrNameLst>
                                          <p:attrName>ppt_w</p:attrName>
                                        </p:attrNameLst>
                                      </p:cBhvr>
                                      <p:tavLst>
                                        <p:tav tm="0">
                                          <p:val>
                                            <p:strVal val="4/3*#ppt_w"/>
                                          </p:val>
                                        </p:tav>
                                        <p:tav tm="100000">
                                          <p:val>
                                            <p:strVal val="#ppt_w"/>
                                          </p:val>
                                        </p:tav>
                                      </p:tavLst>
                                    </p:anim>
                                    <p:anim calcmode="lin" valueType="num">
                                      <p:cBhvr>
                                        <p:cTn id="14" dur="750" fill="hold"/>
                                        <p:tgtEl>
                                          <p:spTgt spid="24"/>
                                        </p:tgtEl>
                                        <p:attrNameLst>
                                          <p:attrName>ppt_h</p:attrName>
                                        </p:attrNameLst>
                                      </p:cBhvr>
                                      <p:tavLst>
                                        <p:tav tm="0">
                                          <p:val>
                                            <p:strVal val="4/3*#ppt_h"/>
                                          </p:val>
                                        </p:tav>
                                        <p:tav tm="100000">
                                          <p:val>
                                            <p:strVal val="#ppt_h"/>
                                          </p:val>
                                        </p:tav>
                                      </p:tavLst>
                                    </p:anim>
                                  </p:childTnLst>
                                </p:cTn>
                              </p:par>
                            </p:childTnLst>
                          </p:cTn>
                        </p:par>
                        <p:par>
                          <p:cTn id="15" fill="hold" nodeType="afterGroup">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anim calcmode="lin" valueType="num">
                                      <p:cBhvr>
                                        <p:cTn id="19" dur="750" fill="hold"/>
                                        <p:tgtEl>
                                          <p:spTgt spid="25"/>
                                        </p:tgtEl>
                                        <p:attrNameLst>
                                          <p:attrName>ppt_x</p:attrName>
                                        </p:attrNameLst>
                                      </p:cBhvr>
                                      <p:tavLst>
                                        <p:tav tm="0">
                                          <p:val>
                                            <p:strVal val="#ppt_x"/>
                                          </p:val>
                                        </p:tav>
                                        <p:tav tm="100000">
                                          <p:val>
                                            <p:strVal val="#ppt_x"/>
                                          </p:val>
                                        </p:tav>
                                      </p:tavLst>
                                    </p:anim>
                                    <p:anim calcmode="lin" valueType="num">
                                      <p:cBhvr>
                                        <p:cTn id="2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图形 3"/>
          <p:cNvSpPr/>
          <p:nvPr/>
        </p:nvSpPr>
        <p:spPr>
          <a:xfrm>
            <a:off x="986790" y="201358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1645285" y="202819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2" name="文本框 1"/>
          <p:cNvSpPr txBox="1"/>
          <p:nvPr/>
        </p:nvSpPr>
        <p:spPr>
          <a:xfrm>
            <a:off x="3065145" y="206248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一知少先队的队名</a:t>
            </a:r>
          </a:p>
        </p:txBody>
      </p:sp>
      <p:sp>
        <p:nvSpPr>
          <p:cNvPr id="6" name="文本框 5"/>
          <p:cNvSpPr txBox="1"/>
          <p:nvPr/>
        </p:nvSpPr>
        <p:spPr>
          <a:xfrm>
            <a:off x="845820" y="2934970"/>
            <a:ext cx="6950075" cy="1060450"/>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50000"/>
              </a:lnSpc>
              <a:buClr>
                <a:srgbClr val="E00000"/>
              </a:buClr>
              <a:buFont typeface="Arial" panose="020B0604020202020204" pitchFamily="34" charset="0"/>
              <a:buChar char="•"/>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中国少年先锋队（简称“少先队”）是中国少年儿童的群众组织，是少年儿童学习中国特色社会主义和共产主义的学校，是建设社会主义和共产主义的预备队。1949年10月13日是中国少年先锋队建队日</a:t>
            </a:r>
          </a:p>
        </p:txBody>
      </p:sp>
      <p:sp>
        <p:nvSpPr>
          <p:cNvPr id="10" name="图形 3"/>
          <p:cNvSpPr/>
          <p:nvPr/>
        </p:nvSpPr>
        <p:spPr>
          <a:xfrm>
            <a:off x="798830" y="445452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3" name="圆角矩形 12"/>
          <p:cNvSpPr/>
          <p:nvPr/>
        </p:nvSpPr>
        <p:spPr>
          <a:xfrm>
            <a:off x="1457325" y="446913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14" name="文本框 13"/>
          <p:cNvSpPr txBox="1"/>
          <p:nvPr/>
        </p:nvSpPr>
        <p:spPr>
          <a:xfrm>
            <a:off x="2877185" y="450342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二知少先队的创立者和领导者</a:t>
            </a:r>
          </a:p>
        </p:txBody>
      </p:sp>
      <p:sp>
        <p:nvSpPr>
          <p:cNvPr id="17" name="文本框 16"/>
          <p:cNvSpPr txBox="1"/>
          <p:nvPr/>
        </p:nvSpPr>
        <p:spPr>
          <a:xfrm>
            <a:off x="934720" y="5337810"/>
            <a:ext cx="8343900" cy="306705"/>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00000"/>
              </a:lnSpc>
              <a:buClr>
                <a:srgbClr val="E00000"/>
              </a:buClr>
              <a:buFont typeface="Arial" panose="020B0604020202020204" pitchFamily="34" charset="0"/>
              <a:buChar char="•"/>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少先队是中国共产党创立和领导的，党委托中国共产主义青年团来直接领导少先队。</a:t>
            </a:r>
          </a:p>
        </p:txBody>
      </p:sp>
      <p:pic>
        <p:nvPicPr>
          <p:cNvPr id="16" name="图片 1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9126857" y="1509485"/>
            <a:ext cx="2934514" cy="44123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500" fill="hold"/>
                                        <p:tgtEl>
                                          <p:spTgt spid="13"/>
                                        </p:tgtEl>
                                        <p:attrNameLst>
                                          <p:attrName>ppt_w</p:attrName>
                                        </p:attrNameLst>
                                      </p:cBhvr>
                                      <p:tavLst>
                                        <p:tav tm="0">
                                          <p:val>
                                            <p:fltVal val="0"/>
                                          </p:val>
                                        </p:tav>
                                        <p:tav tm="100000">
                                          <p:val>
                                            <p:strVal val="#ppt_w"/>
                                          </p:val>
                                        </p:tav>
                                      </p:tavLst>
                                    </p:anim>
                                    <p:anim calcmode="lin" valueType="num">
                                      <p:cBhvr>
                                        <p:cTn id="35" dur="500" fill="hold"/>
                                        <p:tgtEl>
                                          <p:spTgt spid="13"/>
                                        </p:tgtEl>
                                        <p:attrNameLst>
                                          <p:attrName>ppt_h</p:attrName>
                                        </p:attrNameLst>
                                      </p:cBhvr>
                                      <p:tavLst>
                                        <p:tav tm="0">
                                          <p:val>
                                            <p:fltVal val="0"/>
                                          </p:val>
                                        </p:tav>
                                        <p:tav tm="100000">
                                          <p:val>
                                            <p:strVal val="#ppt_h"/>
                                          </p:val>
                                        </p:tav>
                                      </p:tavLst>
                                    </p:anim>
                                    <p:animEffect transition="in" filter="fade">
                                      <p:cBhvr>
                                        <p:cTn id="36" dur="500"/>
                                        <p:tgtEl>
                                          <p:spTgt spid="13"/>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500" fill="hold"/>
                                        <p:tgtEl>
                                          <p:spTgt spid="17"/>
                                        </p:tgtEl>
                                        <p:attrNameLst>
                                          <p:attrName>ppt_w</p:attrName>
                                        </p:attrNameLst>
                                      </p:cBhvr>
                                      <p:tavLst>
                                        <p:tav tm="0">
                                          <p:val>
                                            <p:fltVal val="0"/>
                                          </p:val>
                                        </p:tav>
                                        <p:tav tm="100000">
                                          <p:val>
                                            <p:strVal val="#ppt_w"/>
                                          </p:val>
                                        </p:tav>
                                      </p:tavLst>
                                    </p:anim>
                                    <p:anim calcmode="lin" valueType="num">
                                      <p:cBhvr>
                                        <p:cTn id="45" dur="500" fill="hold"/>
                                        <p:tgtEl>
                                          <p:spTgt spid="17"/>
                                        </p:tgtEl>
                                        <p:attrNameLst>
                                          <p:attrName>ppt_h</p:attrName>
                                        </p:attrNameLst>
                                      </p:cBhvr>
                                      <p:tavLst>
                                        <p:tav tm="0">
                                          <p:val>
                                            <p:fltVal val="0"/>
                                          </p:val>
                                        </p:tav>
                                        <p:tav tm="100000">
                                          <p:val>
                                            <p:strVal val="#ppt_h"/>
                                          </p:val>
                                        </p:tav>
                                      </p:tavLst>
                                    </p:anim>
                                    <p:animEffect transition="in" filter="fade">
                                      <p:cBhvr>
                                        <p:cTn id="4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animBg="1"/>
      <p:bldP spid="2" grpId="0" animBg="1"/>
      <p:bldP spid="6" grpId="0"/>
      <p:bldP spid="10" grpId="0" animBg="1"/>
      <p:bldP spid="13" grpId="0" animBg="1"/>
      <p:bldP spid="14" grpId="0" animBg="1"/>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05728" y="2877456"/>
            <a:ext cx="3980543" cy="3980543"/>
          </a:xfrm>
          <a:prstGeom prst="rect">
            <a:avLst/>
          </a:prstGeom>
        </p:spPr>
      </p:pic>
      <p:sp>
        <p:nvSpPr>
          <p:cNvPr id="25" name="图形 3"/>
          <p:cNvSpPr/>
          <p:nvPr/>
        </p:nvSpPr>
        <p:spPr>
          <a:xfrm>
            <a:off x="1390650" y="213550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2049145" y="215011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2" name="文本框 1"/>
          <p:cNvSpPr txBox="1"/>
          <p:nvPr/>
        </p:nvSpPr>
        <p:spPr>
          <a:xfrm>
            <a:off x="3469005" y="218440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三知少先队的队旗</a:t>
            </a:r>
          </a:p>
        </p:txBody>
      </p:sp>
      <p:sp>
        <p:nvSpPr>
          <p:cNvPr id="6" name="文本框 5"/>
          <p:cNvSpPr txBox="1"/>
          <p:nvPr/>
        </p:nvSpPr>
        <p:spPr>
          <a:xfrm>
            <a:off x="1526540" y="3018790"/>
            <a:ext cx="9957435" cy="306705"/>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00000"/>
              </a:lnSpc>
              <a:buClr>
                <a:srgbClr val="E00000"/>
              </a:buClr>
              <a:buFont typeface="Arial" panose="020B0604020202020204" pitchFamily="34" charset="0"/>
              <a:buChar char="•"/>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中国少年先锋队队旗是五角星加火炬的红旗。五角星代表中国共产党的领导，火炬象征光明，红旗象征革命胜利。</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animBg="1"/>
      <p:bldP spid="2"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图形 3"/>
          <p:cNvSpPr/>
          <p:nvPr/>
        </p:nvSpPr>
        <p:spPr>
          <a:xfrm>
            <a:off x="1390650" y="213550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2049145" y="215011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2" name="文本框 1"/>
          <p:cNvSpPr txBox="1"/>
          <p:nvPr/>
        </p:nvSpPr>
        <p:spPr>
          <a:xfrm>
            <a:off x="3469005" y="218440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四知少先队的队徽</a:t>
            </a:r>
          </a:p>
        </p:txBody>
      </p:sp>
      <p:sp>
        <p:nvSpPr>
          <p:cNvPr id="6" name="文本框 5"/>
          <p:cNvSpPr txBox="1"/>
          <p:nvPr/>
        </p:nvSpPr>
        <p:spPr>
          <a:xfrm>
            <a:off x="5064125" y="3601720"/>
            <a:ext cx="5071745" cy="1617430"/>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25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五角星加火炬和写有“中国少先队”的红色绶带组成少先队的队徽。五角星、“中国少先队”五个字和火炬柄为金色，绶带和火炬的火焰为正红色，火焰和绶带镶金边。</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0143" y="2583180"/>
            <a:ext cx="4448629" cy="444862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animBg="1"/>
      <p:bldP spid="2" grpId="0" animBg="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图形 3"/>
          <p:cNvSpPr/>
          <p:nvPr/>
        </p:nvSpPr>
        <p:spPr>
          <a:xfrm>
            <a:off x="1390650" y="213550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2049145" y="215011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2" name="文本框 1"/>
          <p:cNvSpPr txBox="1"/>
          <p:nvPr/>
        </p:nvSpPr>
        <p:spPr>
          <a:xfrm>
            <a:off x="3469005" y="218440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五知少先队员的标志</a:t>
            </a:r>
          </a:p>
        </p:txBody>
      </p:sp>
      <p:sp>
        <p:nvSpPr>
          <p:cNvPr id="6" name="文本框 5"/>
          <p:cNvSpPr txBox="1"/>
          <p:nvPr/>
        </p:nvSpPr>
        <p:spPr>
          <a:xfrm>
            <a:off x="1390650" y="2898775"/>
            <a:ext cx="9899650" cy="1078821"/>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25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少先队员的标志是红领巾。它代表红旗的一角，是革命先烈鲜血染成的，每个队员都应该佩戴它、爱护它，并为它增添新的荣誉。</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3" name="图形 3"/>
          <p:cNvSpPr/>
          <p:nvPr/>
        </p:nvSpPr>
        <p:spPr>
          <a:xfrm>
            <a:off x="1390650" y="431863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 name="圆角矩形 3"/>
          <p:cNvSpPr/>
          <p:nvPr/>
        </p:nvSpPr>
        <p:spPr>
          <a:xfrm>
            <a:off x="2049145" y="433324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7" name="文本框 6"/>
          <p:cNvSpPr txBox="1"/>
          <p:nvPr/>
        </p:nvSpPr>
        <p:spPr>
          <a:xfrm>
            <a:off x="3469005" y="436753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六知少先队员的作风</a:t>
            </a:r>
          </a:p>
        </p:txBody>
      </p:sp>
      <p:sp>
        <p:nvSpPr>
          <p:cNvPr id="8" name="文本框 7"/>
          <p:cNvSpPr txBox="1"/>
          <p:nvPr/>
        </p:nvSpPr>
        <p:spPr>
          <a:xfrm>
            <a:off x="1390650" y="5081905"/>
            <a:ext cx="9899650" cy="540212"/>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25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诚实、勇敢、活泼、团结</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animEffect transition="in" filter="fade">
                                      <p:cBhvr>
                                        <p:cTn id="34" dur="500"/>
                                        <p:tgtEl>
                                          <p:spTgt spid="4"/>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Effect transition="in" filter="fade">
                                      <p:cBhvr>
                                        <p:cTn id="39" dur="500"/>
                                        <p:tgtEl>
                                          <p:spTgt spid="7"/>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animBg="1"/>
      <p:bldP spid="2" grpId="0" animBg="1"/>
      <p:bldP spid="6" grpId="0"/>
      <p:bldP spid="3" grpId="0" animBg="1"/>
      <p:bldP spid="4" grpId="0" animBg="1"/>
      <p:bldP spid="7"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图片 2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6174173" y="3104439"/>
            <a:ext cx="4660382" cy="1882000"/>
          </a:xfrm>
          <a:prstGeom prst="rect">
            <a:avLst/>
          </a:pr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443841" y="3064078"/>
            <a:ext cx="4722793" cy="1956232"/>
          </a:xfrm>
          <a:prstGeom prst="rect">
            <a:avLst/>
          </a:prstGeom>
        </p:spPr>
      </p:pic>
      <p:sp>
        <p:nvSpPr>
          <p:cNvPr id="52" name="矩形 11"/>
          <p:cNvSpPr/>
          <p:nvPr/>
        </p:nvSpPr>
        <p:spPr>
          <a:xfrm>
            <a:off x="1275080" y="2618740"/>
            <a:ext cx="9975850" cy="312801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36" name="文本框 35"/>
          <p:cNvSpPr txBox="1"/>
          <p:nvPr/>
        </p:nvSpPr>
        <p:spPr>
          <a:xfrm>
            <a:off x="2607945" y="5020310"/>
            <a:ext cx="7051675" cy="378630"/>
          </a:xfrm>
          <a:prstGeom prst="rect">
            <a:avLst/>
          </a:prstGeom>
          <a:noFill/>
        </p:spPr>
        <p:txBody>
          <a:bodyPr wrap="square" rtlCol="0">
            <a:spAutoFit/>
          </a:bodyPr>
          <a:lstStyle/>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佩戴口诀：左尖压右尖，右尖转一圈，岔上拉右尖，右尖穿过圈。</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 name="文本框 1"/>
          <p:cNvSpPr txBox="1"/>
          <p:nvPr/>
        </p:nvSpPr>
        <p:spPr>
          <a:xfrm>
            <a:off x="2747010" y="1920240"/>
            <a:ext cx="5531485" cy="398780"/>
          </a:xfrm>
          <a:prstGeom prst="rect">
            <a:avLst/>
          </a:prstGeom>
          <a:noFill/>
          <a:ln>
            <a:noFill/>
          </a:ln>
        </p:spPr>
        <p:txBody>
          <a:bodyPr wrap="square" rtlCol="0">
            <a:spAutoFit/>
          </a:bodyPr>
          <a:lstStyle/>
          <a:p>
            <a:pPr indent="0" algn="l">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一会戴红领巾</a:t>
            </a:r>
          </a:p>
        </p:txBody>
      </p:sp>
      <p:grpSp>
        <p:nvGrpSpPr>
          <p:cNvPr id="7" name="组合 6"/>
          <p:cNvGrpSpPr/>
          <p:nvPr/>
        </p:nvGrpSpPr>
        <p:grpSpPr>
          <a:xfrm>
            <a:off x="1824990" y="2954655"/>
            <a:ext cx="7401560" cy="1739900"/>
            <a:chOff x="2965" y="6576"/>
            <a:chExt cx="11656" cy="2740"/>
          </a:xfrm>
        </p:grpSpPr>
        <p:sp>
          <p:nvSpPr>
            <p:cNvPr id="13" name="圆角矩形 29"/>
            <p:cNvSpPr/>
            <p:nvPr/>
          </p:nvSpPr>
          <p:spPr>
            <a:xfrm>
              <a:off x="2965" y="6600"/>
              <a:ext cx="751" cy="420"/>
            </a:xfrm>
            <a:prstGeom prst="roundRect">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01</a:t>
              </a:r>
            </a:p>
          </p:txBody>
        </p:sp>
        <p:sp>
          <p:nvSpPr>
            <p:cNvPr id="14" name="圆角矩形 30"/>
            <p:cNvSpPr/>
            <p:nvPr/>
          </p:nvSpPr>
          <p:spPr>
            <a:xfrm>
              <a:off x="6144" y="8811"/>
              <a:ext cx="751" cy="420"/>
            </a:xfrm>
            <a:prstGeom prst="roundRect">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02</a:t>
              </a:r>
            </a:p>
          </p:txBody>
        </p:sp>
        <p:sp>
          <p:nvSpPr>
            <p:cNvPr id="16" name="圆角矩形 31"/>
            <p:cNvSpPr/>
            <p:nvPr/>
          </p:nvSpPr>
          <p:spPr>
            <a:xfrm>
              <a:off x="10293" y="6576"/>
              <a:ext cx="751" cy="420"/>
            </a:xfrm>
            <a:prstGeom prst="roundRect">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03</a:t>
              </a:r>
            </a:p>
          </p:txBody>
        </p:sp>
        <p:sp>
          <p:nvSpPr>
            <p:cNvPr id="17" name="圆角矩形 32"/>
            <p:cNvSpPr/>
            <p:nvPr/>
          </p:nvSpPr>
          <p:spPr>
            <a:xfrm>
              <a:off x="13870" y="8896"/>
              <a:ext cx="751" cy="420"/>
            </a:xfrm>
            <a:prstGeom prst="roundRect">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04</a:t>
              </a:r>
            </a:p>
          </p:txBody>
        </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par>
                                <p:cTn id="25" presetID="53"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P spid="36"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11"/>
          <p:cNvSpPr/>
          <p:nvPr/>
        </p:nvSpPr>
        <p:spPr>
          <a:xfrm>
            <a:off x="1275080" y="2618740"/>
            <a:ext cx="9975850" cy="312801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36" name="文本框 35"/>
          <p:cNvSpPr txBox="1"/>
          <p:nvPr/>
        </p:nvSpPr>
        <p:spPr>
          <a:xfrm>
            <a:off x="1685925" y="3275330"/>
            <a:ext cx="5082540" cy="1814830"/>
          </a:xfrm>
          <a:prstGeom prst="rect">
            <a:avLst/>
          </a:prstGeom>
          <a:noFill/>
        </p:spPr>
        <p:txBody>
          <a:bodyPr wrap="square" rtlCol="0">
            <a:spAutoFit/>
          </a:bodyPr>
          <a:lstStyle/>
          <a:p>
            <a:pPr algn="l" fontAlgn="auto">
              <a:lnSpc>
                <a:spcPct val="20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行少先队队礼要立正站直，右手五指并拢，（左手也要五指并拢，自然下垂，贴裤缝），手掌成平，手腕自然挺直，前肘弯曲，掌心向里，经前胸高举头上，距前额上一拳。掌心向左前，眼睛注视受礼者，表情庄重严肃。</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 name="文本框 1"/>
          <p:cNvSpPr txBox="1"/>
          <p:nvPr/>
        </p:nvSpPr>
        <p:spPr>
          <a:xfrm>
            <a:off x="2747010" y="1920240"/>
            <a:ext cx="5531485" cy="398780"/>
          </a:xfrm>
          <a:prstGeom prst="rect">
            <a:avLst/>
          </a:prstGeom>
          <a:noFill/>
          <a:ln>
            <a:noFill/>
          </a:ln>
        </p:spPr>
        <p:txBody>
          <a:bodyPr wrap="square" rtlCol="0">
            <a:spAutoFit/>
          </a:bodyPr>
          <a:lstStyle/>
          <a:p>
            <a:pPr indent="0" algn="l">
              <a:buNone/>
            </a:pPr>
            <a:r>
              <a:rPr lang="zh-CN" altLang="en-US" sz="2000" b="1">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二会行队礼</a:t>
            </a:r>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07530" y="1310640"/>
            <a:ext cx="4937760" cy="49377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P spid="36"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059747" y="531313"/>
            <a:ext cx="6463030" cy="6463030"/>
          </a:xfrm>
          <a:prstGeom prst="rect">
            <a:avLst/>
          </a:prstGeom>
        </p:spPr>
      </p:pic>
      <p:sp>
        <p:nvSpPr>
          <p:cNvPr id="52" name="矩形 11"/>
          <p:cNvSpPr/>
          <p:nvPr/>
        </p:nvSpPr>
        <p:spPr>
          <a:xfrm>
            <a:off x="1275080" y="2618740"/>
            <a:ext cx="3569335" cy="305943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36" name="文本框 35"/>
          <p:cNvSpPr txBox="1"/>
          <p:nvPr/>
        </p:nvSpPr>
        <p:spPr>
          <a:xfrm>
            <a:off x="1457325" y="3298825"/>
            <a:ext cx="3204845" cy="1321196"/>
          </a:xfrm>
          <a:prstGeom prst="rect">
            <a:avLst/>
          </a:prstGeom>
          <a:noFill/>
        </p:spPr>
        <p:txBody>
          <a:bodyPr wrap="square" rtlCol="0">
            <a:spAutoFit/>
          </a:bodyPr>
          <a:lstStyle/>
          <a:p>
            <a:pPr algn="l" fontAlgn="auto">
              <a:lnSpc>
                <a:spcPct val="2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少先队员要能跟着音乐唱出歌词。中国少年先锋队队歌——《我们是共产主义接班人》。</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 name="文本框 1"/>
          <p:cNvSpPr txBox="1"/>
          <p:nvPr/>
        </p:nvSpPr>
        <p:spPr>
          <a:xfrm>
            <a:off x="2747010" y="1920240"/>
            <a:ext cx="5531485" cy="398780"/>
          </a:xfrm>
          <a:prstGeom prst="rect">
            <a:avLst/>
          </a:prstGeom>
          <a:noFill/>
          <a:ln>
            <a:noFill/>
          </a:ln>
        </p:spPr>
        <p:txBody>
          <a:bodyPr wrap="square" rtlCol="0">
            <a:spAutoFit/>
          </a:bodyPr>
          <a:lstStyle/>
          <a:p>
            <a:pPr indent="0" algn="l">
              <a:buNone/>
            </a:pPr>
            <a:r>
              <a:rPr lang="zh-CN" altLang="en-US" sz="2000" b="1">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三会唱队歌</a:t>
            </a:r>
          </a:p>
        </p:txBody>
      </p:sp>
      <p:sp>
        <p:nvSpPr>
          <p:cNvPr id="4" name="矩形 11"/>
          <p:cNvSpPr/>
          <p:nvPr/>
        </p:nvSpPr>
        <p:spPr>
          <a:xfrm>
            <a:off x="7855585" y="2618740"/>
            <a:ext cx="3569335" cy="305943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6" name="箭头: 五边形 17"/>
          <p:cNvSpPr/>
          <p:nvPr/>
        </p:nvSpPr>
        <p:spPr>
          <a:xfrm>
            <a:off x="7854950"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7" name="文本框 6"/>
          <p:cNvSpPr txBox="1"/>
          <p:nvPr/>
        </p:nvSpPr>
        <p:spPr>
          <a:xfrm>
            <a:off x="8037830" y="3215640"/>
            <a:ext cx="3204845" cy="2245360"/>
          </a:xfrm>
          <a:prstGeom prst="rect">
            <a:avLst/>
          </a:prstGeom>
          <a:noFill/>
        </p:spPr>
        <p:txBody>
          <a:bodyPr wrap="square" rtlCol="0">
            <a:spAutoFit/>
          </a:bodyPr>
          <a:lstStyle/>
          <a:p>
            <a:pPr algn="l" fontAlgn="auto">
              <a:lnSpc>
                <a:spcPct val="2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呼号时，右手握拳，举至肩上，举于耳朵的一侧，拳心向左前方，领呼：“准备着为共产主义事业而奋斗。”队员齐声坚定地回答：“时刻准备着！”</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8" name="文本框 7"/>
          <p:cNvSpPr txBox="1"/>
          <p:nvPr/>
        </p:nvSpPr>
        <p:spPr>
          <a:xfrm>
            <a:off x="9327515" y="1920240"/>
            <a:ext cx="5531485" cy="398780"/>
          </a:xfrm>
          <a:prstGeom prst="rect">
            <a:avLst/>
          </a:prstGeom>
          <a:noFill/>
          <a:ln>
            <a:noFill/>
          </a:ln>
        </p:spPr>
        <p:txBody>
          <a:bodyPr wrap="square" rtlCol="0">
            <a:spAutoFit/>
          </a:bodyPr>
          <a:lstStyle/>
          <a:p>
            <a:pPr indent="0" algn="l">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四会呼号</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Effect transition="in" filter="fade">
                                      <p:cBhvr>
                                        <p:cTn id="39" dur="500"/>
                                        <p:tgtEl>
                                          <p:spTgt spid="7"/>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P spid="36" grpId="0"/>
      <p:bldP spid="2" grpId="0"/>
      <p:bldP spid="4" grpId="0" animBg="1"/>
      <p:bldP spid="6" grpId="0" animBg="1"/>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11"/>
          <p:cNvSpPr/>
          <p:nvPr/>
        </p:nvSpPr>
        <p:spPr>
          <a:xfrm>
            <a:off x="1275080" y="2618740"/>
            <a:ext cx="10460355" cy="1054735"/>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36" name="文本框 35"/>
          <p:cNvSpPr txBox="1"/>
          <p:nvPr/>
        </p:nvSpPr>
        <p:spPr>
          <a:xfrm>
            <a:off x="1480185" y="2669540"/>
            <a:ext cx="10255885" cy="890693"/>
          </a:xfrm>
          <a:prstGeom prst="rect">
            <a:avLst/>
          </a:prstGeom>
          <a:noFill/>
        </p:spPr>
        <p:txBody>
          <a:bodyPr wrap="square" rtlCol="0">
            <a:spAutoFit/>
          </a:bodyPr>
          <a:lstStyle/>
          <a:p>
            <a:pPr algn="l" fontAlgn="auto">
              <a:lnSpc>
                <a:spcPct val="2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少先队员入队誓词我们是少年先锋队队员，我在队旗下宣誓:我决心遵照中国共产党的领导，好好学习，好好工作,好好劳动,准备着:为共产主义事业，贡献一切力量!</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 name="文本框 1"/>
          <p:cNvSpPr txBox="1"/>
          <p:nvPr/>
        </p:nvSpPr>
        <p:spPr>
          <a:xfrm>
            <a:off x="2747010" y="1920240"/>
            <a:ext cx="5531485" cy="398780"/>
          </a:xfrm>
          <a:prstGeom prst="rect">
            <a:avLst/>
          </a:prstGeom>
          <a:noFill/>
          <a:ln>
            <a:noFill/>
          </a:ln>
        </p:spPr>
        <p:txBody>
          <a:bodyPr wrap="square" rtlCol="0">
            <a:spAutoFit/>
          </a:bodyPr>
          <a:lstStyle/>
          <a:p>
            <a:pPr indent="0" algn="l">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五会入队誓词</a:t>
            </a:r>
          </a:p>
        </p:txBody>
      </p:sp>
      <p:sp>
        <p:nvSpPr>
          <p:cNvPr id="10" name="矩形 11"/>
          <p:cNvSpPr/>
          <p:nvPr/>
        </p:nvSpPr>
        <p:spPr>
          <a:xfrm>
            <a:off x="1275715" y="4732655"/>
            <a:ext cx="10460355" cy="148082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3" name="箭头: 五边形 17"/>
          <p:cNvSpPr/>
          <p:nvPr/>
        </p:nvSpPr>
        <p:spPr>
          <a:xfrm>
            <a:off x="1275080" y="3973195"/>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14" name="文本框 13"/>
          <p:cNvSpPr txBox="1"/>
          <p:nvPr/>
        </p:nvSpPr>
        <p:spPr>
          <a:xfrm>
            <a:off x="1480820" y="4783455"/>
            <a:ext cx="10255885" cy="1321196"/>
          </a:xfrm>
          <a:prstGeom prst="rect">
            <a:avLst/>
          </a:prstGeom>
          <a:noFill/>
        </p:spPr>
        <p:txBody>
          <a:bodyPr wrap="square" rtlCol="0">
            <a:spAutoFit/>
          </a:bodyPr>
          <a:lstStyle/>
          <a:p>
            <a:pPr algn="l" fontAlgn="auto">
              <a:lnSpc>
                <a:spcPct val="2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入队申请分口头和书面两种形式。口头申请是申请人口头向中队辅导员表示愿意加入少先队组织并遵守少先队章程。书面申请是申请人写出书面申请书。凡是6周岁到14周岁的少年儿童，愿意参加少先队，愿意遵守队章，可向所在学校少先队组织提出申请，经批准，方可成为队员。</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6" name="文本框 15"/>
          <p:cNvSpPr txBox="1"/>
          <p:nvPr/>
        </p:nvSpPr>
        <p:spPr>
          <a:xfrm>
            <a:off x="2747645" y="4034155"/>
            <a:ext cx="5531485" cy="398780"/>
          </a:xfrm>
          <a:prstGeom prst="rect">
            <a:avLst/>
          </a:prstGeom>
          <a:noFill/>
          <a:ln>
            <a:noFill/>
          </a:ln>
        </p:spPr>
        <p:txBody>
          <a:bodyPr wrap="square" rtlCol="0">
            <a:spAutoFit/>
          </a:bodyPr>
          <a:lstStyle/>
          <a:p>
            <a:pPr indent="0" algn="l">
              <a:buNone/>
            </a:pPr>
            <a:r>
              <a:rPr lang="zh-CN" altLang="en-US" sz="2000" b="1">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六会写入队申请书</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500" fill="hold"/>
                                        <p:tgtEl>
                                          <p:spTgt spid="13"/>
                                        </p:tgtEl>
                                        <p:attrNameLst>
                                          <p:attrName>ppt_w</p:attrName>
                                        </p:attrNameLst>
                                      </p:cBhvr>
                                      <p:tavLst>
                                        <p:tav tm="0">
                                          <p:val>
                                            <p:fltVal val="0"/>
                                          </p:val>
                                        </p:tav>
                                        <p:tav tm="100000">
                                          <p:val>
                                            <p:strVal val="#ppt_w"/>
                                          </p:val>
                                        </p:tav>
                                      </p:tavLst>
                                    </p:anim>
                                    <p:anim calcmode="lin" valueType="num">
                                      <p:cBhvr>
                                        <p:cTn id="35" dur="500" fill="hold"/>
                                        <p:tgtEl>
                                          <p:spTgt spid="13"/>
                                        </p:tgtEl>
                                        <p:attrNameLst>
                                          <p:attrName>ppt_h</p:attrName>
                                        </p:attrNameLst>
                                      </p:cBhvr>
                                      <p:tavLst>
                                        <p:tav tm="0">
                                          <p:val>
                                            <p:fltVal val="0"/>
                                          </p:val>
                                        </p:tav>
                                        <p:tav tm="100000">
                                          <p:val>
                                            <p:strVal val="#ppt_h"/>
                                          </p:val>
                                        </p:tav>
                                      </p:tavLst>
                                    </p:anim>
                                    <p:animEffect transition="in" filter="fade">
                                      <p:cBhvr>
                                        <p:cTn id="36" dur="500"/>
                                        <p:tgtEl>
                                          <p:spTgt spid="13"/>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fltVal val="0"/>
                                          </p:val>
                                        </p:tav>
                                        <p:tav tm="100000">
                                          <p:val>
                                            <p:strVal val="#ppt_w"/>
                                          </p:val>
                                        </p:tav>
                                      </p:tavLst>
                                    </p:anim>
                                    <p:anim calcmode="lin" valueType="num">
                                      <p:cBhvr>
                                        <p:cTn id="45" dur="500" fill="hold"/>
                                        <p:tgtEl>
                                          <p:spTgt spid="16"/>
                                        </p:tgtEl>
                                        <p:attrNameLst>
                                          <p:attrName>ppt_h</p:attrName>
                                        </p:attrNameLst>
                                      </p:cBhvr>
                                      <p:tavLst>
                                        <p:tav tm="0">
                                          <p:val>
                                            <p:fltVal val="0"/>
                                          </p:val>
                                        </p:tav>
                                        <p:tav tm="100000">
                                          <p:val>
                                            <p:strVal val="#ppt_h"/>
                                          </p:val>
                                        </p:tav>
                                      </p:tavLst>
                                    </p:anim>
                                    <p:animEffect transition="in" filter="fade">
                                      <p:cBhvr>
                                        <p:cTn id="4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P spid="36" grpId="0"/>
      <p:bldP spid="2" grpId="0"/>
      <p:bldP spid="10" grpId="0" animBg="1"/>
      <p:bldP spid="13" grpId="0" animBg="1"/>
      <p:bldP spid="14"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图形 3"/>
          <p:cNvSpPr/>
          <p:nvPr/>
        </p:nvSpPr>
        <p:spPr>
          <a:xfrm>
            <a:off x="814070" y="216979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4" name="圆角矩形 13"/>
          <p:cNvSpPr/>
          <p:nvPr/>
        </p:nvSpPr>
        <p:spPr>
          <a:xfrm>
            <a:off x="1472565" y="218440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一做</a:t>
            </a:r>
          </a:p>
        </p:txBody>
      </p:sp>
      <p:sp>
        <p:nvSpPr>
          <p:cNvPr id="16" name="文本框 15"/>
          <p:cNvSpPr txBox="1"/>
          <p:nvPr/>
        </p:nvSpPr>
        <p:spPr>
          <a:xfrm>
            <a:off x="2804160" y="2207260"/>
            <a:ext cx="843216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 根据《队章》的第十一条规定：“队员入队前，要为人民做一件好事”。</a:t>
            </a:r>
          </a:p>
        </p:txBody>
      </p:sp>
      <p:sp>
        <p:nvSpPr>
          <p:cNvPr id="17" name="文本框 16"/>
          <p:cNvSpPr txBox="1"/>
          <p:nvPr/>
        </p:nvSpPr>
        <p:spPr>
          <a:xfrm>
            <a:off x="5547995" y="3406775"/>
            <a:ext cx="5071745" cy="2030095"/>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1.要学习一位少年英雄榜样</a:t>
            </a:r>
          </a:p>
          <a:p>
            <a:pPr marL="285750" indent="-285750" algn="l" fontAlgn="auto">
              <a:lnSpc>
                <a:spcPct val="100000"/>
              </a:lnSpc>
              <a:buClr>
                <a:srgbClr val="E00000"/>
              </a:buClr>
              <a:buFont typeface="Arial" panose="020B0604020202020204" pitchFamily="34" charset="0"/>
              <a:buChar char="•"/>
            </a:pP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2.要养成一个文明的好习惯</a:t>
            </a:r>
          </a:p>
          <a:p>
            <a:pPr marL="285750" indent="-285750" algn="l" fontAlgn="auto">
              <a:lnSpc>
                <a:spcPct val="100000"/>
              </a:lnSpc>
              <a:buClr>
                <a:srgbClr val="E00000"/>
              </a:buClr>
              <a:buFont typeface="Arial" panose="020B0604020202020204" pitchFamily="34" charset="0"/>
              <a:buChar char="•"/>
            </a:pP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3.要为集体做一件好事</a:t>
            </a:r>
          </a:p>
          <a:p>
            <a:pPr marL="285750" indent="-285750" algn="l" fontAlgn="auto">
              <a:lnSpc>
                <a:spcPct val="100000"/>
              </a:lnSpc>
              <a:buClr>
                <a:srgbClr val="E00000"/>
              </a:buClr>
              <a:buFont typeface="Arial" panose="020B0604020202020204" pitchFamily="34" charset="0"/>
              <a:buChar char="•"/>
            </a:pP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4.要改正一个缺点</a:t>
            </a:r>
          </a:p>
          <a:p>
            <a:pPr marL="285750" indent="-285750" algn="l" fontAlgn="auto">
              <a:lnSpc>
                <a:spcPct val="100000"/>
              </a:lnSpc>
              <a:buClr>
                <a:srgbClr val="E00000"/>
              </a:buClr>
              <a:buFont typeface="Arial" panose="020B0604020202020204" pitchFamily="34" charset="0"/>
              <a:buChar char="•"/>
            </a:pP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5.要争取一点进步</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13" name="图片 1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4070" y="2689860"/>
            <a:ext cx="4169229" cy="416922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6"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图片 49"/>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54" name="图片 5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009650" y="3086100"/>
            <a:ext cx="11182350" cy="3771900"/>
          </a:xfrm>
          <a:custGeom>
            <a:avLst/>
            <a:gdLst>
              <a:gd name="connsiteX0" fmla="*/ 2488817 w 11182350"/>
              <a:gd name="connsiteY0" fmla="*/ 0 h 3771900"/>
              <a:gd name="connsiteX1" fmla="*/ 11182350 w 11182350"/>
              <a:gd name="connsiteY1" fmla="*/ 0 h 3771900"/>
              <a:gd name="connsiteX2" fmla="*/ 11182350 w 11182350"/>
              <a:gd name="connsiteY2" fmla="*/ 3771900 h 3771900"/>
              <a:gd name="connsiteX3" fmla="*/ 0 w 11182350"/>
              <a:gd name="connsiteY3" fmla="*/ 3771900 h 3771900"/>
              <a:gd name="connsiteX4" fmla="*/ 0 w 11182350"/>
              <a:gd name="connsiteY4" fmla="*/ 1889420 h 3771900"/>
              <a:gd name="connsiteX5" fmla="*/ 73492 w 11182350"/>
              <a:gd name="connsiteY5" fmla="*/ 1916318 h 3771900"/>
              <a:gd name="connsiteX6" fmla="*/ 628650 w 11182350"/>
              <a:gd name="connsiteY6" fmla="*/ 2000250 h 3771900"/>
              <a:gd name="connsiteX7" fmla="*/ 2495550 w 11182350"/>
              <a:gd name="connsiteY7" fmla="*/ 13335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82350" h="3771900">
                <a:moveTo>
                  <a:pt x="2488817" y="0"/>
                </a:moveTo>
                <a:lnTo>
                  <a:pt x="11182350" y="0"/>
                </a:lnTo>
                <a:lnTo>
                  <a:pt x="11182350" y="3771900"/>
                </a:lnTo>
                <a:lnTo>
                  <a:pt x="0" y="3771900"/>
                </a:lnTo>
                <a:lnTo>
                  <a:pt x="0" y="1889420"/>
                </a:lnTo>
                <a:lnTo>
                  <a:pt x="73492" y="1916318"/>
                </a:lnTo>
                <a:cubicBezTo>
                  <a:pt x="248866" y="1970865"/>
                  <a:pt x="435327" y="2000250"/>
                  <a:pt x="628650" y="2000250"/>
                </a:cubicBezTo>
                <a:cubicBezTo>
                  <a:pt x="1659710" y="2000250"/>
                  <a:pt x="2495550" y="1164410"/>
                  <a:pt x="2495550" y="133350"/>
                </a:cubicBezTo>
                <a:close/>
              </a:path>
            </a:pathLst>
          </a:custGeom>
        </p:spPr>
      </p:pic>
      <p:pic>
        <p:nvPicPr>
          <p:cNvPr id="56" name="图片 5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4402364"/>
            <a:ext cx="12192000" cy="2456543"/>
          </a:xfrm>
          <a:prstGeom prst="rect">
            <a:avLst/>
          </a:prstGeom>
        </p:spPr>
      </p:pic>
      <p:grpSp>
        <p:nvGrpSpPr>
          <p:cNvPr id="25" name="组合 24"/>
          <p:cNvGrpSpPr/>
          <p:nvPr/>
        </p:nvGrpSpPr>
        <p:grpSpPr>
          <a:xfrm>
            <a:off x="1894449" y="1717744"/>
            <a:ext cx="2117328" cy="3280292"/>
            <a:chOff x="714362" y="996741"/>
            <a:chExt cx="2117328" cy="3280292"/>
          </a:xfrm>
        </p:grpSpPr>
        <p:grpSp>
          <p:nvGrpSpPr>
            <p:cNvPr id="21" name="组合 20"/>
            <p:cNvGrpSpPr/>
            <p:nvPr/>
          </p:nvGrpSpPr>
          <p:grpSpPr>
            <a:xfrm>
              <a:off x="1103587" y="1291981"/>
              <a:ext cx="1728103" cy="2736365"/>
              <a:chOff x="2231194" y="-1843043"/>
              <a:chExt cx="11366819" cy="1575077"/>
            </a:xfrm>
          </p:grpSpPr>
          <p:sp>
            <p:nvSpPr>
              <p:cNvPr id="22" name="文本框 21"/>
              <p:cNvSpPr txBox="1"/>
              <p:nvPr/>
            </p:nvSpPr>
            <p:spPr>
              <a:xfrm>
                <a:off x="2666041" y="-1843043"/>
                <a:ext cx="10931972" cy="1569660"/>
              </a:xfrm>
              <a:prstGeom prst="rect">
                <a:avLst/>
              </a:prstGeom>
              <a:noFill/>
            </p:spPr>
            <p:txBody>
              <a:bodyPr vert="eaVert" wrap="square" rtlCol="0">
                <a:spAutoFit/>
              </a:bodyPr>
              <a:lstStyle/>
              <a:p>
                <a:pPr algn="dist"/>
                <a:r>
                  <a:rPr lang="zh-CN" altLang="en-US" sz="9600">
                    <a:ln w="12700">
                      <a:solidFill>
                        <a:srgbClr val="DF0000"/>
                      </a:solidFill>
                    </a:ln>
                    <a:noFill/>
                    <a:latin typeface="思源宋体 Heavy" panose="02020900000000000000" pitchFamily="18" charset="-122"/>
                    <a:ea typeface="思源宋体 Heavy" panose="02020900000000000000" pitchFamily="18" charset="-122"/>
                  </a:rPr>
                  <a:t>目录</a:t>
                </a:r>
              </a:p>
            </p:txBody>
          </p:sp>
          <p:sp>
            <p:nvSpPr>
              <p:cNvPr id="23" name="文本框 22"/>
              <p:cNvSpPr txBox="1"/>
              <p:nvPr/>
            </p:nvSpPr>
            <p:spPr>
              <a:xfrm>
                <a:off x="2231194" y="-1837626"/>
                <a:ext cx="10931972" cy="1569660"/>
              </a:xfrm>
              <a:prstGeom prst="rect">
                <a:avLst/>
              </a:prstGeom>
              <a:noFill/>
            </p:spPr>
            <p:txBody>
              <a:bodyPr vert="eaVert" wrap="square" rtlCol="0">
                <a:spAutoFit/>
              </a:bodyPr>
              <a:lstStyle/>
              <a:p>
                <a:pPr algn="dist"/>
                <a:r>
                  <a:rPr lang="zh-CN" altLang="en-US" sz="9600">
                    <a:ln w="111125">
                      <a:noFill/>
                    </a:ln>
                    <a:solidFill>
                      <a:srgbClr val="DF0000"/>
                    </a:solidFill>
                    <a:latin typeface="思源宋体 Heavy" panose="02020900000000000000" pitchFamily="18" charset="-122"/>
                    <a:ea typeface="思源宋体 Heavy" panose="02020900000000000000" pitchFamily="18" charset="-122"/>
                  </a:rPr>
                  <a:t>目录</a:t>
                </a:r>
              </a:p>
            </p:txBody>
          </p:sp>
        </p:grpSp>
        <p:sp>
          <p:nvSpPr>
            <p:cNvPr id="24" name="文本框 23"/>
            <p:cNvSpPr txBox="1"/>
            <p:nvPr/>
          </p:nvSpPr>
          <p:spPr>
            <a:xfrm>
              <a:off x="714362" y="996741"/>
              <a:ext cx="553998" cy="3280292"/>
            </a:xfrm>
            <a:prstGeom prst="rect">
              <a:avLst/>
            </a:prstGeom>
            <a:noFill/>
          </p:spPr>
          <p:txBody>
            <a:bodyPr vert="eaVert" wrap="square" rtlCol="0">
              <a:spAutoFit/>
            </a:bodyPr>
            <a:lstStyle/>
            <a:p>
              <a:pPr algn="dist"/>
              <a:r>
                <a:rPr lang="en-US" altLang="zh-CN" sz="2400" b="1">
                  <a:latin typeface="思源黑体 CN Regular" panose="020B0500000000000000" pitchFamily="34" charset="-122"/>
                  <a:ea typeface="思源黑体 CN Regular" panose="020B0500000000000000" pitchFamily="34" charset="-122"/>
                </a:rPr>
                <a:t>CONTANTS</a:t>
              </a:r>
              <a:endParaRPr lang="zh-CN" altLang="en-US" sz="2400" b="1">
                <a:latin typeface="思源黑体 CN Regular" panose="020B0500000000000000" pitchFamily="34" charset="-122"/>
                <a:ea typeface="思源黑体 CN Regular" panose="020B0500000000000000" pitchFamily="34" charset="-122"/>
              </a:endParaRPr>
            </a:p>
          </p:txBody>
        </p:sp>
      </p:grpSp>
      <p:grpSp>
        <p:nvGrpSpPr>
          <p:cNvPr id="32" name="组合 31"/>
          <p:cNvGrpSpPr/>
          <p:nvPr/>
        </p:nvGrpSpPr>
        <p:grpSpPr>
          <a:xfrm>
            <a:off x="5042811" y="1409696"/>
            <a:ext cx="6044289" cy="923330"/>
            <a:chOff x="4098298" y="812794"/>
            <a:chExt cx="6044289" cy="923330"/>
          </a:xfrm>
        </p:grpSpPr>
        <p:sp>
          <p:nvSpPr>
            <p:cNvPr id="27" name="文本框 26"/>
            <p:cNvSpPr txBox="1"/>
            <p:nvPr/>
          </p:nvSpPr>
          <p:spPr>
            <a:xfrm>
              <a:off x="4098298" y="812794"/>
              <a:ext cx="1110340" cy="923330"/>
            </a:xfrm>
            <a:prstGeom prst="rect">
              <a:avLst/>
            </a:prstGeom>
            <a:noFill/>
          </p:spPr>
          <p:txBody>
            <a:bodyPr vert="horz" wrap="square" rtlCol="0">
              <a:spAutoFit/>
            </a:bodyPr>
            <a:lstStyle/>
            <a:p>
              <a:r>
                <a:rPr lang="en-US" altLang="zh-CN"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01</a:t>
              </a:r>
              <a:endParaRPr lang="zh-CN" altLang="en-US"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8" name="星形: 五角 27"/>
            <p:cNvSpPr/>
            <p:nvPr/>
          </p:nvSpPr>
          <p:spPr>
            <a:xfrm>
              <a:off x="5102942" y="1056007"/>
              <a:ext cx="432616" cy="432616"/>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9" name="文本框 28"/>
            <p:cNvSpPr txBox="1"/>
            <p:nvPr/>
          </p:nvSpPr>
          <p:spPr>
            <a:xfrm>
              <a:off x="6182732" y="853579"/>
              <a:ext cx="3959855" cy="769441"/>
            </a:xfrm>
            <a:prstGeom prst="rect">
              <a:avLst/>
            </a:prstGeom>
            <a:noFill/>
          </p:spPr>
          <p:txBody>
            <a:bodyPr vert="horz" wrap="square" rtlCol="0">
              <a:spAutoFit/>
            </a:bodyPr>
            <a:lstStyle/>
            <a:p>
              <a:pPr lvl="0" algn="dist" defTabSz="914400"/>
              <a:r>
                <a:rPr lang="zh-CN" altLang="en-US" sz="4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少先队简介</a:t>
              </a:r>
              <a:endParaRPr lang="zh-CN" altLang="en-US" sz="4400" kern="0" spc="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cxnSp>
          <p:nvCxnSpPr>
            <p:cNvPr id="31" name="直接箭头连接符 30"/>
            <p:cNvCxnSpPr/>
            <p:nvPr/>
          </p:nvCxnSpPr>
          <p:spPr>
            <a:xfrm>
              <a:off x="5535558" y="1300592"/>
              <a:ext cx="560442" cy="0"/>
            </a:xfrm>
            <a:prstGeom prst="straightConnector1">
              <a:avLst/>
            </a:prstGeom>
            <a:ln w="19050">
              <a:solidFill>
                <a:srgbClr val="D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组合 32"/>
          <p:cNvGrpSpPr/>
          <p:nvPr/>
        </p:nvGrpSpPr>
        <p:grpSpPr>
          <a:xfrm>
            <a:off x="5042811" y="2452636"/>
            <a:ext cx="6196689" cy="923330"/>
            <a:chOff x="4098298" y="812794"/>
            <a:chExt cx="6196689" cy="923330"/>
          </a:xfrm>
        </p:grpSpPr>
        <p:sp>
          <p:nvSpPr>
            <p:cNvPr id="34" name="文本框 33"/>
            <p:cNvSpPr txBox="1"/>
            <p:nvPr/>
          </p:nvSpPr>
          <p:spPr>
            <a:xfrm>
              <a:off x="4098298" y="812794"/>
              <a:ext cx="1139837" cy="923330"/>
            </a:xfrm>
            <a:prstGeom prst="rect">
              <a:avLst/>
            </a:prstGeom>
            <a:noFill/>
          </p:spPr>
          <p:txBody>
            <a:bodyPr vert="horz" wrap="square" rtlCol="0">
              <a:spAutoFit/>
            </a:bodyPr>
            <a:lstStyle/>
            <a:p>
              <a:r>
                <a:rPr lang="en-US" altLang="zh-CN"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02</a:t>
              </a:r>
              <a:endParaRPr lang="zh-CN" altLang="en-US"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35" name="星形: 五角 34"/>
            <p:cNvSpPr/>
            <p:nvPr/>
          </p:nvSpPr>
          <p:spPr>
            <a:xfrm>
              <a:off x="5102942" y="1056007"/>
              <a:ext cx="432616" cy="432616"/>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36" name="文本框 35"/>
            <p:cNvSpPr txBox="1"/>
            <p:nvPr/>
          </p:nvSpPr>
          <p:spPr>
            <a:xfrm>
              <a:off x="6182732" y="948607"/>
              <a:ext cx="4112255" cy="769441"/>
            </a:xfrm>
            <a:prstGeom prst="rect">
              <a:avLst/>
            </a:prstGeom>
            <a:noFill/>
          </p:spPr>
          <p:txBody>
            <a:bodyPr vert="horz" wrap="square" rtlCol="0">
              <a:spAutoFit/>
            </a:bodyPr>
            <a:lstStyle/>
            <a:p>
              <a:pPr lvl="0" algn="ctr" defTabSz="914400"/>
              <a:r>
                <a:rPr lang="zh-CN" altLang="en-US" sz="4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少先队发展历程</a:t>
              </a:r>
              <a:endParaRPr lang="zh-CN" altLang="en-US" sz="4400" kern="0" spc="20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cxnSp>
          <p:nvCxnSpPr>
            <p:cNvPr id="37" name="直接箭头连接符 36"/>
            <p:cNvCxnSpPr/>
            <p:nvPr/>
          </p:nvCxnSpPr>
          <p:spPr>
            <a:xfrm>
              <a:off x="5535558" y="1300592"/>
              <a:ext cx="560442" cy="0"/>
            </a:xfrm>
            <a:prstGeom prst="straightConnector1">
              <a:avLst/>
            </a:prstGeom>
            <a:ln w="19050">
              <a:solidFill>
                <a:srgbClr val="D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a:off x="5042811" y="3495576"/>
            <a:ext cx="6044289" cy="923330"/>
            <a:chOff x="4098298" y="812794"/>
            <a:chExt cx="6044289" cy="923330"/>
          </a:xfrm>
        </p:grpSpPr>
        <p:sp>
          <p:nvSpPr>
            <p:cNvPr id="39" name="文本框 38"/>
            <p:cNvSpPr txBox="1"/>
            <p:nvPr/>
          </p:nvSpPr>
          <p:spPr>
            <a:xfrm>
              <a:off x="4098298" y="812794"/>
              <a:ext cx="988841" cy="923330"/>
            </a:xfrm>
            <a:prstGeom prst="rect">
              <a:avLst/>
            </a:prstGeom>
            <a:noFill/>
          </p:spPr>
          <p:txBody>
            <a:bodyPr vert="horz" wrap="square" rtlCol="0">
              <a:spAutoFit/>
            </a:bodyPr>
            <a:lstStyle/>
            <a:p>
              <a:r>
                <a:rPr lang="en-US" altLang="zh-CN"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03</a:t>
              </a:r>
              <a:endParaRPr lang="zh-CN" altLang="en-US"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40" name="星形: 五角 39"/>
            <p:cNvSpPr/>
            <p:nvPr/>
          </p:nvSpPr>
          <p:spPr>
            <a:xfrm>
              <a:off x="5102942" y="1056007"/>
              <a:ext cx="432616" cy="432616"/>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41" name="文本框 40"/>
            <p:cNvSpPr txBox="1"/>
            <p:nvPr/>
          </p:nvSpPr>
          <p:spPr>
            <a:xfrm>
              <a:off x="6182732" y="1034074"/>
              <a:ext cx="3959855" cy="584775"/>
            </a:xfrm>
            <a:prstGeom prst="rect">
              <a:avLst/>
            </a:prstGeom>
            <a:noFill/>
          </p:spPr>
          <p:txBody>
            <a:bodyPr vert="horz" wrap="square" rtlCol="0">
              <a:spAutoFit/>
            </a:bodyPr>
            <a:lstStyle/>
            <a:p>
              <a:pPr lvl="0" algn="ctr" defTabSz="914400"/>
              <a:r>
                <a:rPr lang="zh-CN" altLang="en-US" sz="32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少先队六知六会一做</a:t>
              </a:r>
              <a:endParaRPr lang="zh-CN" altLang="en-US" sz="3200" kern="0" spc="20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cxnSp>
          <p:nvCxnSpPr>
            <p:cNvPr id="42" name="直接箭头连接符 41"/>
            <p:cNvCxnSpPr/>
            <p:nvPr/>
          </p:nvCxnSpPr>
          <p:spPr>
            <a:xfrm>
              <a:off x="5535558" y="1300592"/>
              <a:ext cx="560442" cy="0"/>
            </a:xfrm>
            <a:prstGeom prst="straightConnector1">
              <a:avLst/>
            </a:prstGeom>
            <a:ln w="19050">
              <a:solidFill>
                <a:srgbClr val="D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p:nvGrpSpPr>
        <p:grpSpPr>
          <a:xfrm>
            <a:off x="5042811" y="4538515"/>
            <a:ext cx="6044289" cy="923330"/>
            <a:chOff x="4098298" y="812794"/>
            <a:chExt cx="6044289" cy="923330"/>
          </a:xfrm>
        </p:grpSpPr>
        <p:sp>
          <p:nvSpPr>
            <p:cNvPr id="44" name="文本框 43"/>
            <p:cNvSpPr txBox="1"/>
            <p:nvPr/>
          </p:nvSpPr>
          <p:spPr>
            <a:xfrm>
              <a:off x="4098298" y="812794"/>
              <a:ext cx="1139837" cy="923330"/>
            </a:xfrm>
            <a:prstGeom prst="rect">
              <a:avLst/>
            </a:prstGeom>
            <a:noFill/>
          </p:spPr>
          <p:txBody>
            <a:bodyPr vert="horz" wrap="square" rtlCol="0">
              <a:spAutoFit/>
            </a:bodyPr>
            <a:lstStyle/>
            <a:p>
              <a:r>
                <a:rPr lang="en-US" altLang="zh-CN"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04</a:t>
              </a:r>
              <a:endParaRPr lang="zh-CN" altLang="en-US"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45" name="星形: 五角 44"/>
            <p:cNvSpPr/>
            <p:nvPr/>
          </p:nvSpPr>
          <p:spPr>
            <a:xfrm>
              <a:off x="5102942" y="1056007"/>
              <a:ext cx="432616" cy="432616"/>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46" name="文本框 45"/>
            <p:cNvSpPr txBox="1"/>
            <p:nvPr/>
          </p:nvSpPr>
          <p:spPr>
            <a:xfrm>
              <a:off x="6182732" y="853579"/>
              <a:ext cx="3959855" cy="769441"/>
            </a:xfrm>
            <a:prstGeom prst="rect">
              <a:avLst/>
            </a:prstGeom>
            <a:noFill/>
          </p:spPr>
          <p:txBody>
            <a:bodyPr vert="horz" wrap="square" rtlCol="0">
              <a:spAutoFit/>
            </a:bodyPr>
            <a:lstStyle/>
            <a:p>
              <a:pPr lvl="0" algn="dist" defTabSz="914400"/>
              <a:r>
                <a:rPr lang="zh-CN" altLang="en-US" sz="4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少先队三仪式</a:t>
              </a:r>
              <a:endParaRPr lang="zh-CN" altLang="en-US" sz="4400" kern="0" spc="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cxnSp>
          <p:nvCxnSpPr>
            <p:cNvPr id="47" name="直接箭头连接符 46"/>
            <p:cNvCxnSpPr/>
            <p:nvPr/>
          </p:nvCxnSpPr>
          <p:spPr>
            <a:xfrm>
              <a:off x="5535558" y="1300592"/>
              <a:ext cx="560442" cy="0"/>
            </a:xfrm>
            <a:prstGeom prst="straightConnector1">
              <a:avLst/>
            </a:prstGeom>
            <a:ln w="19050">
              <a:solidFill>
                <a:srgbClr val="DF0000"/>
              </a:solidFill>
              <a:tailEnd type="triangle"/>
            </a:ln>
          </p:spPr>
          <p:style>
            <a:lnRef idx="1">
              <a:schemeClr val="accent1"/>
            </a:lnRef>
            <a:fillRef idx="0">
              <a:schemeClr val="accent1"/>
            </a:fillRef>
            <a:effectRef idx="0">
              <a:schemeClr val="accent1"/>
            </a:effectRef>
            <a:fontRef idx="minor">
              <a:schemeClr val="tx1"/>
            </a:fontRef>
          </p:style>
        </p:cxnSp>
      </p:grpSp>
      <p:pic>
        <p:nvPicPr>
          <p:cNvPr id="49" name="图片 4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315564" y="970201"/>
            <a:ext cx="2727247" cy="1471812"/>
          </a:xfrm>
          <a:prstGeom prst="rect">
            <a:avLst/>
          </a:prstGeom>
        </p:spPr>
      </p:pic>
      <p:sp>
        <p:nvSpPr>
          <p:cNvPr id="2" name="文本框 1"/>
          <p:cNvSpPr txBox="1"/>
          <p:nvPr/>
        </p:nvSpPr>
        <p:spPr>
          <a:xfrm>
            <a:off x="5743852" y="852256"/>
            <a:ext cx="1491449" cy="215444"/>
          </a:xfrm>
          <a:prstGeom prst="rect">
            <a:avLst/>
          </a:prstGeom>
          <a:noFill/>
        </p:spPr>
        <p:txBody>
          <a:bodyPr wrap="square" rtlCol="0">
            <a:spAutoFit/>
          </a:bodyPr>
          <a:lstStyle/>
          <a:p>
            <a:r>
              <a:rPr lang="en-US" altLang="zh-CN" sz="800" dirty="0">
                <a:solidFill>
                  <a:srgbClr val="CBEAFF"/>
                </a:solidFill>
              </a:rPr>
              <a:t>https://www.ypppt.com/</a:t>
            </a:r>
            <a:endParaRPr lang="zh-CN" altLang="en-US" sz="800" dirty="0">
              <a:solidFill>
                <a:srgbClr val="CBEA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750" fill="hold"/>
                                        <p:tgtEl>
                                          <p:spTgt spid="25"/>
                                        </p:tgtEl>
                                        <p:attrNameLst>
                                          <p:attrName>ppt_w</p:attrName>
                                        </p:attrNameLst>
                                      </p:cBhvr>
                                      <p:tavLst>
                                        <p:tav tm="0">
                                          <p:val>
                                            <p:fltVal val="0"/>
                                          </p:val>
                                        </p:tav>
                                        <p:tav tm="100000">
                                          <p:val>
                                            <p:strVal val="#ppt_w"/>
                                          </p:val>
                                        </p:tav>
                                      </p:tavLst>
                                    </p:anim>
                                    <p:anim calcmode="lin" valueType="num">
                                      <p:cBhvr>
                                        <p:cTn id="8" dur="750" fill="hold"/>
                                        <p:tgtEl>
                                          <p:spTgt spid="25"/>
                                        </p:tgtEl>
                                        <p:attrNameLst>
                                          <p:attrName>ppt_h</p:attrName>
                                        </p:attrNameLst>
                                      </p:cBhvr>
                                      <p:tavLst>
                                        <p:tav tm="0">
                                          <p:val>
                                            <p:fltVal val="0"/>
                                          </p:val>
                                        </p:tav>
                                        <p:tav tm="100000">
                                          <p:val>
                                            <p:strVal val="#ppt_h"/>
                                          </p:val>
                                        </p:tav>
                                      </p:tavLst>
                                    </p:anim>
                                    <p:animEffect transition="in" filter="fade">
                                      <p:cBhvr>
                                        <p:cTn id="9" dur="750"/>
                                        <p:tgtEl>
                                          <p:spTgt spid="25"/>
                                        </p:tgtEl>
                                      </p:cBhvr>
                                    </p:animEffect>
                                  </p:childTnLst>
                                </p:cTn>
                              </p:par>
                            </p:childTnLst>
                          </p:cTn>
                        </p:par>
                        <p:par>
                          <p:cTn id="10" fill="hold" nodeType="afterGroup">
                            <p:stCondLst>
                              <p:cond delay="750"/>
                            </p:stCondLst>
                            <p:childTnLst>
                              <p:par>
                                <p:cTn id="11" presetID="55" presetClass="entr" presetSubtype="0" fill="hold" nodeType="after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750" fill="hold"/>
                                        <p:tgtEl>
                                          <p:spTgt spid="32"/>
                                        </p:tgtEl>
                                        <p:attrNameLst>
                                          <p:attrName>ppt_w</p:attrName>
                                        </p:attrNameLst>
                                      </p:cBhvr>
                                      <p:tavLst>
                                        <p:tav tm="0">
                                          <p:val>
                                            <p:strVal val="#ppt_w*0.70"/>
                                          </p:val>
                                        </p:tav>
                                        <p:tav tm="100000">
                                          <p:val>
                                            <p:strVal val="#ppt_w"/>
                                          </p:val>
                                        </p:tav>
                                      </p:tavLst>
                                    </p:anim>
                                    <p:anim calcmode="lin" valueType="num">
                                      <p:cBhvr>
                                        <p:cTn id="14" dur="750" fill="hold"/>
                                        <p:tgtEl>
                                          <p:spTgt spid="32"/>
                                        </p:tgtEl>
                                        <p:attrNameLst>
                                          <p:attrName>ppt_h</p:attrName>
                                        </p:attrNameLst>
                                      </p:cBhvr>
                                      <p:tavLst>
                                        <p:tav tm="0">
                                          <p:val>
                                            <p:strVal val="#ppt_h"/>
                                          </p:val>
                                        </p:tav>
                                        <p:tav tm="100000">
                                          <p:val>
                                            <p:strVal val="#ppt_h"/>
                                          </p:val>
                                        </p:tav>
                                      </p:tavLst>
                                    </p:anim>
                                    <p:animEffect transition="in" filter="fade">
                                      <p:cBhvr>
                                        <p:cTn id="15" dur="750"/>
                                        <p:tgtEl>
                                          <p:spTgt spid="32"/>
                                        </p:tgtEl>
                                      </p:cBhvr>
                                    </p:animEffect>
                                  </p:childTnLst>
                                </p:cTn>
                              </p:par>
                            </p:childTnLst>
                          </p:cTn>
                        </p:par>
                        <p:par>
                          <p:cTn id="16" fill="hold" nodeType="afterGroup">
                            <p:stCondLst>
                              <p:cond delay="1500"/>
                            </p:stCondLst>
                            <p:childTnLst>
                              <p:par>
                                <p:cTn id="17" presetID="55"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750" fill="hold"/>
                                        <p:tgtEl>
                                          <p:spTgt spid="33"/>
                                        </p:tgtEl>
                                        <p:attrNameLst>
                                          <p:attrName>ppt_w</p:attrName>
                                        </p:attrNameLst>
                                      </p:cBhvr>
                                      <p:tavLst>
                                        <p:tav tm="0">
                                          <p:val>
                                            <p:strVal val="#ppt_w*0.70"/>
                                          </p:val>
                                        </p:tav>
                                        <p:tav tm="100000">
                                          <p:val>
                                            <p:strVal val="#ppt_w"/>
                                          </p:val>
                                        </p:tav>
                                      </p:tavLst>
                                    </p:anim>
                                    <p:anim calcmode="lin" valueType="num">
                                      <p:cBhvr>
                                        <p:cTn id="20" dur="750" fill="hold"/>
                                        <p:tgtEl>
                                          <p:spTgt spid="33"/>
                                        </p:tgtEl>
                                        <p:attrNameLst>
                                          <p:attrName>ppt_h</p:attrName>
                                        </p:attrNameLst>
                                      </p:cBhvr>
                                      <p:tavLst>
                                        <p:tav tm="0">
                                          <p:val>
                                            <p:strVal val="#ppt_h"/>
                                          </p:val>
                                        </p:tav>
                                        <p:tav tm="100000">
                                          <p:val>
                                            <p:strVal val="#ppt_h"/>
                                          </p:val>
                                        </p:tav>
                                      </p:tavLst>
                                    </p:anim>
                                    <p:animEffect transition="in" filter="fade">
                                      <p:cBhvr>
                                        <p:cTn id="21" dur="750"/>
                                        <p:tgtEl>
                                          <p:spTgt spid="33"/>
                                        </p:tgtEl>
                                      </p:cBhvr>
                                    </p:animEffect>
                                  </p:childTnLst>
                                </p:cTn>
                              </p:par>
                            </p:childTnLst>
                          </p:cTn>
                        </p:par>
                        <p:par>
                          <p:cTn id="22" fill="hold" nodeType="afterGroup">
                            <p:stCondLst>
                              <p:cond delay="2250"/>
                            </p:stCondLst>
                            <p:childTnLst>
                              <p:par>
                                <p:cTn id="23" presetID="55" presetClass="entr" presetSubtype="0"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p:cTn id="25" dur="750" fill="hold"/>
                                        <p:tgtEl>
                                          <p:spTgt spid="38"/>
                                        </p:tgtEl>
                                        <p:attrNameLst>
                                          <p:attrName>ppt_w</p:attrName>
                                        </p:attrNameLst>
                                      </p:cBhvr>
                                      <p:tavLst>
                                        <p:tav tm="0">
                                          <p:val>
                                            <p:strVal val="#ppt_w*0.70"/>
                                          </p:val>
                                        </p:tav>
                                        <p:tav tm="100000">
                                          <p:val>
                                            <p:strVal val="#ppt_w"/>
                                          </p:val>
                                        </p:tav>
                                      </p:tavLst>
                                    </p:anim>
                                    <p:anim calcmode="lin" valueType="num">
                                      <p:cBhvr>
                                        <p:cTn id="26" dur="750" fill="hold"/>
                                        <p:tgtEl>
                                          <p:spTgt spid="38"/>
                                        </p:tgtEl>
                                        <p:attrNameLst>
                                          <p:attrName>ppt_h</p:attrName>
                                        </p:attrNameLst>
                                      </p:cBhvr>
                                      <p:tavLst>
                                        <p:tav tm="0">
                                          <p:val>
                                            <p:strVal val="#ppt_h"/>
                                          </p:val>
                                        </p:tav>
                                        <p:tav tm="100000">
                                          <p:val>
                                            <p:strVal val="#ppt_h"/>
                                          </p:val>
                                        </p:tav>
                                      </p:tavLst>
                                    </p:anim>
                                    <p:animEffect transition="in" filter="fade">
                                      <p:cBhvr>
                                        <p:cTn id="27" dur="750"/>
                                        <p:tgtEl>
                                          <p:spTgt spid="38"/>
                                        </p:tgtEl>
                                      </p:cBhvr>
                                    </p:animEffect>
                                  </p:childTnLst>
                                </p:cTn>
                              </p:par>
                            </p:childTnLst>
                          </p:cTn>
                        </p:par>
                        <p:par>
                          <p:cTn id="28" fill="hold" nodeType="afterGroup">
                            <p:stCondLst>
                              <p:cond delay="3000"/>
                            </p:stCondLst>
                            <p:childTnLst>
                              <p:par>
                                <p:cTn id="29" presetID="55" presetClass="entr" presetSubtype="0"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 calcmode="lin" valueType="num">
                                      <p:cBhvr>
                                        <p:cTn id="31" dur="750" fill="hold"/>
                                        <p:tgtEl>
                                          <p:spTgt spid="43"/>
                                        </p:tgtEl>
                                        <p:attrNameLst>
                                          <p:attrName>ppt_w</p:attrName>
                                        </p:attrNameLst>
                                      </p:cBhvr>
                                      <p:tavLst>
                                        <p:tav tm="0">
                                          <p:val>
                                            <p:strVal val="#ppt_w*0.70"/>
                                          </p:val>
                                        </p:tav>
                                        <p:tav tm="100000">
                                          <p:val>
                                            <p:strVal val="#ppt_w"/>
                                          </p:val>
                                        </p:tav>
                                      </p:tavLst>
                                    </p:anim>
                                    <p:anim calcmode="lin" valueType="num">
                                      <p:cBhvr>
                                        <p:cTn id="32" dur="750" fill="hold"/>
                                        <p:tgtEl>
                                          <p:spTgt spid="43"/>
                                        </p:tgtEl>
                                        <p:attrNameLst>
                                          <p:attrName>ppt_h</p:attrName>
                                        </p:attrNameLst>
                                      </p:cBhvr>
                                      <p:tavLst>
                                        <p:tav tm="0">
                                          <p:val>
                                            <p:strVal val="#ppt_h"/>
                                          </p:val>
                                        </p:tav>
                                        <p:tav tm="100000">
                                          <p:val>
                                            <p:strVal val="#ppt_h"/>
                                          </p:val>
                                        </p:tav>
                                      </p:tavLst>
                                    </p:anim>
                                    <p:animEffect transition="in" filter="fade">
                                      <p:cBhvr>
                                        <p:cTn id="33" dur="75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220462" y="2450409"/>
            <a:ext cx="7832352" cy="1323439"/>
            <a:chOff x="2161544" y="1948960"/>
            <a:chExt cx="7832352" cy="1323439"/>
          </a:xfrm>
        </p:grpSpPr>
        <p:sp>
          <p:nvSpPr>
            <p:cNvPr id="21" name="文本框 20"/>
            <p:cNvSpPr txBox="1"/>
            <p:nvPr/>
          </p:nvSpPr>
          <p:spPr>
            <a:xfrm>
              <a:off x="2877321" y="1948960"/>
              <a:ext cx="6400797" cy="1323439"/>
            </a:xfrm>
            <a:prstGeom prst="rect">
              <a:avLst/>
            </a:prstGeom>
            <a:noFill/>
          </p:spPr>
          <p:txBody>
            <a:bodyPr vert="horz" wrap="square" rtlCol="0">
              <a:spAutoFit/>
            </a:bodyPr>
            <a:lstStyle/>
            <a:p>
              <a:pPr lvl="0" algn="dist" defTabSz="914400"/>
              <a:r>
                <a:rPr lang="zh-CN" altLang="en-US" sz="80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少先队三仪式</a:t>
              </a:r>
              <a:endParaRPr lang="zh-CN" altLang="en-US" sz="8000" kern="0" spc="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sp>
          <p:nvSpPr>
            <p:cNvPr id="22" name="星形: 五角 21"/>
            <p:cNvSpPr/>
            <p:nvPr/>
          </p:nvSpPr>
          <p:spPr>
            <a:xfrm>
              <a:off x="2161544" y="2324369"/>
              <a:ext cx="572622" cy="572622"/>
            </a:xfrm>
            <a:prstGeom prst="star5">
              <a:avLst>
                <a:gd name="adj" fmla="val 16089"/>
                <a:gd name="hf" fmla="val 105146"/>
                <a:gd name="vf" fmla="val 110557"/>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3" name="星形: 五角 22"/>
            <p:cNvSpPr/>
            <p:nvPr/>
          </p:nvSpPr>
          <p:spPr>
            <a:xfrm>
              <a:off x="9421274" y="2324369"/>
              <a:ext cx="572622" cy="572622"/>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grpSp>
      <p:sp>
        <p:nvSpPr>
          <p:cNvPr id="25" name="文本框 24"/>
          <p:cNvSpPr txBox="1"/>
          <p:nvPr/>
        </p:nvSpPr>
        <p:spPr>
          <a:xfrm>
            <a:off x="1897477" y="3878832"/>
            <a:ext cx="8426391" cy="889090"/>
          </a:xfrm>
          <a:prstGeom prst="rect">
            <a:avLst/>
          </a:prstGeom>
          <a:noFill/>
        </p:spPr>
        <p:txBody>
          <a:bodyPr wrap="square" rtlCol="0">
            <a:spAutoFit/>
          </a:bodyPr>
          <a:lstStyle/>
          <a:p>
            <a:pPr algn="ctr">
              <a:lnSpc>
                <a:spcPct val="200000"/>
              </a:lnSpc>
            </a:pP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rPr>
              <a:t>The average person is always waiting for an opportunity to come The average person is always waiting for an The average person is always waiting for</a:t>
            </a:r>
            <a:endPar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endParaRPr>
          </a:p>
        </p:txBody>
      </p:sp>
      <p:grpSp>
        <p:nvGrpSpPr>
          <p:cNvPr id="26" name="组合 25"/>
          <p:cNvGrpSpPr/>
          <p:nvPr/>
        </p:nvGrpSpPr>
        <p:grpSpPr>
          <a:xfrm>
            <a:off x="4922038" y="1415847"/>
            <a:ext cx="2377268" cy="619430"/>
            <a:chOff x="4151922" y="3408106"/>
            <a:chExt cx="2377268" cy="619430"/>
          </a:xfrm>
        </p:grpSpPr>
        <p:sp>
          <p:nvSpPr>
            <p:cNvPr id="27" name="矩形: 圆角 26"/>
            <p:cNvSpPr/>
            <p:nvPr/>
          </p:nvSpPr>
          <p:spPr>
            <a:xfrm>
              <a:off x="4151922" y="3408106"/>
              <a:ext cx="2377268" cy="619430"/>
            </a:xfrm>
            <a:prstGeom prst="roundRect">
              <a:avLst/>
            </a:prstGeom>
            <a:noFill/>
            <a:ln w="19050">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8" name="文本框 27"/>
            <p:cNvSpPr txBox="1"/>
            <p:nvPr/>
          </p:nvSpPr>
          <p:spPr>
            <a:xfrm>
              <a:off x="4329158" y="3443832"/>
              <a:ext cx="2082044" cy="523220"/>
            </a:xfrm>
            <a:prstGeom prst="rect">
              <a:avLst/>
            </a:prstGeom>
            <a:noFill/>
          </p:spPr>
          <p:txBody>
            <a:bodyPr wrap="square" rtlCol="0">
              <a:spAutoFit/>
            </a:bodyPr>
            <a:lstStyle/>
            <a:p>
              <a:pPr algn="dist"/>
              <a:r>
                <a:rPr lang="zh-CN" altLang="en-US" sz="2800" b="1">
                  <a:latin typeface="思源黑体 CN Regular" panose="020B0500000000000000" pitchFamily="34" charset="-122"/>
                  <a:ea typeface="思源黑体 CN Regular" panose="020B0500000000000000" pitchFamily="34" charset="-122"/>
                </a:rPr>
                <a:t>第四章</a:t>
              </a:r>
            </a:p>
          </p:txBody>
        </p:sp>
      </p:gr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89190" y="1146440"/>
            <a:ext cx="2727247" cy="1471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nodeType="afterGroup">
                            <p:stCondLst>
                              <p:cond delay="750"/>
                            </p:stCondLst>
                            <p:childTnLst>
                              <p:par>
                                <p:cTn id="11" presetID="23" presetClass="entr" presetSubtype="288"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750" fill="hold"/>
                                        <p:tgtEl>
                                          <p:spTgt spid="24"/>
                                        </p:tgtEl>
                                        <p:attrNameLst>
                                          <p:attrName>ppt_w</p:attrName>
                                        </p:attrNameLst>
                                      </p:cBhvr>
                                      <p:tavLst>
                                        <p:tav tm="0">
                                          <p:val>
                                            <p:strVal val="4/3*#ppt_w"/>
                                          </p:val>
                                        </p:tav>
                                        <p:tav tm="100000">
                                          <p:val>
                                            <p:strVal val="#ppt_w"/>
                                          </p:val>
                                        </p:tav>
                                      </p:tavLst>
                                    </p:anim>
                                    <p:anim calcmode="lin" valueType="num">
                                      <p:cBhvr>
                                        <p:cTn id="14" dur="750" fill="hold"/>
                                        <p:tgtEl>
                                          <p:spTgt spid="24"/>
                                        </p:tgtEl>
                                        <p:attrNameLst>
                                          <p:attrName>ppt_h</p:attrName>
                                        </p:attrNameLst>
                                      </p:cBhvr>
                                      <p:tavLst>
                                        <p:tav tm="0">
                                          <p:val>
                                            <p:strVal val="4/3*#ppt_h"/>
                                          </p:val>
                                        </p:tav>
                                        <p:tav tm="100000">
                                          <p:val>
                                            <p:strVal val="#ppt_h"/>
                                          </p:val>
                                        </p:tav>
                                      </p:tavLst>
                                    </p:anim>
                                  </p:childTnLst>
                                </p:cTn>
                              </p:par>
                            </p:childTnLst>
                          </p:cTn>
                        </p:par>
                        <p:par>
                          <p:cTn id="15" fill="hold" nodeType="afterGroup">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anim calcmode="lin" valueType="num">
                                      <p:cBhvr>
                                        <p:cTn id="19" dur="750" fill="hold"/>
                                        <p:tgtEl>
                                          <p:spTgt spid="25"/>
                                        </p:tgtEl>
                                        <p:attrNameLst>
                                          <p:attrName>ppt_x</p:attrName>
                                        </p:attrNameLst>
                                      </p:cBhvr>
                                      <p:tavLst>
                                        <p:tav tm="0">
                                          <p:val>
                                            <p:strVal val="#ppt_x"/>
                                          </p:val>
                                        </p:tav>
                                        <p:tav tm="100000">
                                          <p:val>
                                            <p:strVal val="#ppt_x"/>
                                          </p:val>
                                        </p:tav>
                                      </p:tavLst>
                                    </p:anim>
                                    <p:anim calcmode="lin" valueType="num">
                                      <p:cBhvr>
                                        <p:cTn id="2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组合 49"/>
          <p:cNvGrpSpPr/>
          <p:nvPr/>
        </p:nvGrpSpPr>
        <p:grpSpPr>
          <a:xfrm>
            <a:off x="930910" y="1927225"/>
            <a:ext cx="9935210" cy="4050665"/>
            <a:chOff x="2827" y="4359"/>
            <a:chExt cx="13560" cy="6379"/>
          </a:xfrm>
        </p:grpSpPr>
        <p:sp>
          <p:nvSpPr>
            <p:cNvPr id="2" name="圆角矩形 1"/>
            <p:cNvSpPr/>
            <p:nvPr/>
          </p:nvSpPr>
          <p:spPr>
            <a:xfrm>
              <a:off x="2827" y="4698"/>
              <a:ext cx="13560" cy="6040"/>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入队仪式</a:t>
              </a:r>
            </a:p>
          </p:txBody>
        </p:sp>
        <p:sp>
          <p:nvSpPr>
            <p:cNvPr id="36" name="文本框 35"/>
            <p:cNvSpPr txBox="1"/>
            <p:nvPr/>
          </p:nvSpPr>
          <p:spPr>
            <a:xfrm>
              <a:off x="3334" y="5411"/>
              <a:ext cx="12951" cy="596"/>
            </a:xfrm>
            <a:prstGeom prst="rect">
              <a:avLst/>
            </a:prstGeom>
            <a:noFill/>
          </p:spPr>
          <p:txBody>
            <a:bodyPr wrap="square" rtlCol="0">
              <a:spAutoFit/>
            </a:bodyPr>
            <a:lstStyle/>
            <a:p>
              <a:pPr algn="l" fontAlgn="auto">
                <a:lnSpc>
                  <a:spcPct val="150000"/>
                </a:lnSpc>
              </a:pPr>
              <a:r>
                <a:rPr lang="zh-CN" altLang="en-US" sz="14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队员入队要举行入队仪式，一般由共青团组织代表或少先队大、中队长主持。基本程序如下：</a:t>
              </a:r>
              <a:endParaRPr lang="zh-CN" altLang="en-US" sz="1400">
                <a:solidFill>
                  <a:srgbClr val="C00000"/>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7" name="文本框 46"/>
            <p:cNvSpPr txBox="1"/>
            <p:nvPr/>
          </p:nvSpPr>
          <p:spPr>
            <a:xfrm>
              <a:off x="3334" y="6379"/>
              <a:ext cx="6113" cy="3706"/>
            </a:xfrm>
            <a:prstGeom prst="rect">
              <a:avLst/>
            </a:prstGeom>
            <a:noFill/>
          </p:spPr>
          <p:txBody>
            <a:bodyPr wrap="square" rtlCol="0">
              <a:spAutoFit/>
            </a:bodyPr>
            <a:lstStyle/>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1.全体立正, 仪式开始；</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2.出旗 (奏出旗曲, 全体队员敬礼) ；</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3.唱队歌；</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4.大队委员会宣读组建一年级少先队组织的决定, 宣布新队员名单；</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5.为新队员授红领巾；</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6.新队员宣誓 （由大队辅导员或大队长领誓）；</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 name="文本框 2"/>
          <p:cNvSpPr txBox="1"/>
          <p:nvPr/>
        </p:nvSpPr>
        <p:spPr>
          <a:xfrm>
            <a:off x="6453501" y="3301365"/>
            <a:ext cx="3880300" cy="2030095"/>
          </a:xfrm>
          <a:prstGeom prst="rect">
            <a:avLst/>
          </a:prstGeom>
          <a:noFill/>
        </p:spPr>
        <p:txBody>
          <a:bodyPr wrap="square" rtlCol="0">
            <a:spAutoFit/>
          </a:bodyPr>
          <a:lstStyle/>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7.为新建中队授中队旗；</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8.为新建中队聘请中队辅导员；</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9.党组织、 团组织代表或大队辅导员讲话；</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10.呼号；</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11.退旗 （奏退旗曲, 全体队员敬礼）；</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12.仪式结束。</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87151" y="2343905"/>
            <a:ext cx="3541486" cy="3541486"/>
          </a:xfrm>
          <a:prstGeom prst="rect">
            <a:avLst/>
          </a:prstGeom>
        </p:spPr>
      </p:pic>
      <p:grpSp>
        <p:nvGrpSpPr>
          <p:cNvPr id="50" name="组合 49"/>
          <p:cNvGrpSpPr/>
          <p:nvPr/>
        </p:nvGrpSpPr>
        <p:grpSpPr>
          <a:xfrm>
            <a:off x="930910" y="1652905"/>
            <a:ext cx="9935210" cy="4418330"/>
            <a:chOff x="2827" y="4359"/>
            <a:chExt cx="13560" cy="6958"/>
          </a:xfrm>
        </p:grpSpPr>
        <p:sp>
          <p:nvSpPr>
            <p:cNvPr id="2" name="圆角矩形 1"/>
            <p:cNvSpPr/>
            <p:nvPr/>
          </p:nvSpPr>
          <p:spPr>
            <a:xfrm>
              <a:off x="2827" y="4698"/>
              <a:ext cx="13560" cy="6619"/>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队会仪式</a:t>
              </a:r>
            </a:p>
          </p:txBody>
        </p:sp>
        <p:sp>
          <p:nvSpPr>
            <p:cNvPr id="36" name="文本框 35"/>
            <p:cNvSpPr txBox="1"/>
            <p:nvPr/>
          </p:nvSpPr>
          <p:spPr>
            <a:xfrm>
              <a:off x="3240" y="5157"/>
              <a:ext cx="12951" cy="110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少先队组织在重大的节日、纪念日、组织集会或者举行大、中队会时, 都应该举行队会仪式。举行仪式前，先要集合，整理队伍，报告人数。各小队报告毕，由中队长向中队辅导员报告。接着活动开始，程序如下：</a:t>
              </a:r>
              <a:endParaRPr lang="zh-CN" altLang="en-US" sz="1400">
                <a:solidFill>
                  <a:srgbClr val="C00000"/>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7" name="文本框 46"/>
            <p:cNvSpPr txBox="1"/>
            <p:nvPr/>
          </p:nvSpPr>
          <p:spPr>
            <a:xfrm>
              <a:off x="3350" y="6649"/>
              <a:ext cx="11523" cy="3197"/>
            </a:xfrm>
            <a:prstGeom prst="rect">
              <a:avLst/>
            </a:prstGeom>
            <a:noFill/>
          </p:spPr>
          <p:txBody>
            <a:bodyPr wrap="square" rtlCol="0">
              <a:spAutoFit/>
            </a:bodyPr>
            <a:lstStyle/>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1.全体起立，仪式开始；</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2.出旗（奏出旗曲，全体队员敬礼）；</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3.唱队歌；</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4.中队长讲话（如果是大队集会，由大队长讲话）；</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5.进行活动；</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6.辅导员讲话（活动结束时作简短小结）；</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7.呼号；</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8.退旗（奏退旗曲）；</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9.活动结束。</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4" name="文本框 3"/>
          <p:cNvSpPr txBox="1"/>
          <p:nvPr/>
        </p:nvSpPr>
        <p:spPr>
          <a:xfrm>
            <a:off x="1313519" y="5225415"/>
            <a:ext cx="9489005" cy="70179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出旗时，旗手、护旗手应从整个队伍正后方出发，从全体队员中间经过，到队伍正前方停下，退旗时按原路退出。出旗和退旗时，辅导员、全体队员和护旗手敬礼</a:t>
            </a:r>
            <a:endParaRPr lang="zh-CN" altLang="en-US" sz="1400">
              <a:solidFill>
                <a:srgbClr val="C00000"/>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组合 49"/>
          <p:cNvGrpSpPr/>
          <p:nvPr/>
        </p:nvGrpSpPr>
        <p:grpSpPr>
          <a:xfrm>
            <a:off x="930910" y="1927225"/>
            <a:ext cx="9935210" cy="4051300"/>
            <a:chOff x="2827" y="4359"/>
            <a:chExt cx="13560" cy="6380"/>
          </a:xfrm>
        </p:grpSpPr>
        <p:sp>
          <p:nvSpPr>
            <p:cNvPr id="2" name="圆角矩形 1"/>
            <p:cNvSpPr/>
            <p:nvPr/>
          </p:nvSpPr>
          <p:spPr>
            <a:xfrm>
              <a:off x="2827" y="4698"/>
              <a:ext cx="13560" cy="6040"/>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学校少代会参考程序</a:t>
              </a:r>
            </a:p>
          </p:txBody>
        </p:sp>
        <p:sp>
          <p:nvSpPr>
            <p:cNvPr id="47" name="文本框 46"/>
            <p:cNvSpPr txBox="1"/>
            <p:nvPr/>
          </p:nvSpPr>
          <p:spPr>
            <a:xfrm>
              <a:off x="3286" y="5506"/>
              <a:ext cx="11618" cy="5233"/>
            </a:xfrm>
            <a:prstGeom prst="rect">
              <a:avLst/>
            </a:prstGeom>
            <a:noFill/>
          </p:spPr>
          <p:txBody>
            <a:bodyPr wrap="square" rtlCol="0">
              <a:spAutoFit/>
            </a:bodyPr>
            <a:lstStyle/>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第一项：唱国歌；</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第二项：出旗；</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第三项：唱队歌；</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第四项：少先队员献词（可选项）；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第五项：宣读贺信（上级少先队组织贺信或兄弟学校贺信，可选项）；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第六项：学校领导或上级主管部门致辞（可选项）；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第七项：表彰少先队先进集体和个人（可选项） ；        </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第八项：做工作报告（工作报告是指本校大队委员会上一年度工作总结和下一年度工作部署）；</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第九项：分组讨论（可选项）；</a:t>
              </a:r>
            </a:p>
            <a:p>
              <a:pPr algn="l" fontAlgn="auto">
                <a:lnSpc>
                  <a:spcPct val="150000"/>
                </a:lnSpc>
              </a:pP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71016" y="2001655"/>
            <a:ext cx="3858986" cy="463078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组合 49"/>
          <p:cNvGrpSpPr/>
          <p:nvPr/>
        </p:nvGrpSpPr>
        <p:grpSpPr>
          <a:xfrm>
            <a:off x="930910" y="1927225"/>
            <a:ext cx="9935210" cy="4051300"/>
            <a:chOff x="2827" y="4359"/>
            <a:chExt cx="13560" cy="6380"/>
          </a:xfrm>
        </p:grpSpPr>
        <p:sp>
          <p:nvSpPr>
            <p:cNvPr id="2" name="圆角矩形 1"/>
            <p:cNvSpPr/>
            <p:nvPr/>
          </p:nvSpPr>
          <p:spPr>
            <a:xfrm>
              <a:off x="2827" y="4698"/>
              <a:ext cx="13560" cy="6040"/>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学校少代会参考程序</a:t>
              </a:r>
            </a:p>
          </p:txBody>
        </p:sp>
        <p:sp>
          <p:nvSpPr>
            <p:cNvPr id="47" name="文本框 46"/>
            <p:cNvSpPr txBox="1"/>
            <p:nvPr/>
          </p:nvSpPr>
          <p:spPr>
            <a:xfrm>
              <a:off x="3286" y="5506"/>
              <a:ext cx="12753" cy="5233"/>
            </a:xfrm>
            <a:prstGeom prst="rect">
              <a:avLst/>
            </a:prstGeom>
            <a:noFill/>
          </p:spPr>
          <p:txBody>
            <a:bodyPr wrap="square" rtlCol="0">
              <a:spAutoFit/>
            </a:bodyPr>
            <a:lstStyle/>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第十项：大队委竞选（可在少代会前进行此环节）；</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第十一项：选举学校少工委（主持人宣读学校少工委委员建议人员名单，主持词中体现举手表决环节，如果需要少工委揭牌可在这个环节之后）；</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第十二项：少代会小提案发布会等展示项目（可选项）；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第十三项：通过关于工作报告的决议；</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第十四项：为新任大队委授标志（可选项）；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第十五项：大队长宣读倡议书；</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第十六项：新当选的学校少工委主任讲话；</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第十七项：呼号；</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第十八项：退旗。</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pic>
        <p:nvPicPr>
          <p:cNvPr id="13" name="图片 1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6040120" y="3009900"/>
            <a:ext cx="4826000" cy="482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09707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220462" y="2450409"/>
            <a:ext cx="7832352" cy="1323439"/>
            <a:chOff x="2161544" y="1948960"/>
            <a:chExt cx="7832352" cy="1323439"/>
          </a:xfrm>
        </p:grpSpPr>
        <p:sp>
          <p:nvSpPr>
            <p:cNvPr id="21" name="文本框 20"/>
            <p:cNvSpPr txBox="1"/>
            <p:nvPr/>
          </p:nvSpPr>
          <p:spPr>
            <a:xfrm>
              <a:off x="2877321" y="1948960"/>
              <a:ext cx="6400797" cy="1323439"/>
            </a:xfrm>
            <a:prstGeom prst="rect">
              <a:avLst/>
            </a:prstGeom>
            <a:noFill/>
          </p:spPr>
          <p:txBody>
            <a:bodyPr vert="horz" wrap="square" rtlCol="0">
              <a:spAutoFit/>
            </a:bodyPr>
            <a:lstStyle/>
            <a:p>
              <a:pPr lvl="0" algn="dist" defTabSz="914400"/>
              <a:r>
                <a:rPr lang="zh-CN" altLang="en-US" sz="8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少先队简介</a:t>
              </a:r>
              <a:endParaRPr lang="zh-CN" altLang="en-US" sz="8000" kern="0" spc="20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sp>
          <p:nvSpPr>
            <p:cNvPr id="22" name="星形: 五角 21"/>
            <p:cNvSpPr/>
            <p:nvPr/>
          </p:nvSpPr>
          <p:spPr>
            <a:xfrm>
              <a:off x="2161544" y="2324369"/>
              <a:ext cx="572622" cy="572622"/>
            </a:xfrm>
            <a:prstGeom prst="star5">
              <a:avLst>
                <a:gd name="adj" fmla="val 16089"/>
                <a:gd name="hf" fmla="val 105146"/>
                <a:gd name="vf" fmla="val 110557"/>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3" name="星形: 五角 22"/>
            <p:cNvSpPr/>
            <p:nvPr/>
          </p:nvSpPr>
          <p:spPr>
            <a:xfrm>
              <a:off x="9421274" y="2324369"/>
              <a:ext cx="572622" cy="572622"/>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grpSp>
      <p:sp>
        <p:nvSpPr>
          <p:cNvPr id="25" name="文本框 24"/>
          <p:cNvSpPr txBox="1"/>
          <p:nvPr/>
        </p:nvSpPr>
        <p:spPr>
          <a:xfrm>
            <a:off x="1897477" y="3878832"/>
            <a:ext cx="8426391" cy="889090"/>
          </a:xfrm>
          <a:prstGeom prst="rect">
            <a:avLst/>
          </a:prstGeom>
          <a:noFill/>
        </p:spPr>
        <p:txBody>
          <a:bodyPr wrap="square" rtlCol="0">
            <a:spAutoFit/>
          </a:bodyPr>
          <a:lstStyle/>
          <a:p>
            <a:pPr algn="ctr">
              <a:lnSpc>
                <a:spcPct val="200000"/>
              </a:lnSpc>
            </a:pP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rPr>
              <a:t>The average person is always waiting for an opportunity to come The average person is always waiting for an The average person is always waiting for</a:t>
            </a:r>
            <a:endPar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endParaRPr>
          </a:p>
        </p:txBody>
      </p:sp>
      <p:grpSp>
        <p:nvGrpSpPr>
          <p:cNvPr id="26" name="组合 25"/>
          <p:cNvGrpSpPr/>
          <p:nvPr/>
        </p:nvGrpSpPr>
        <p:grpSpPr>
          <a:xfrm>
            <a:off x="4922038" y="1415847"/>
            <a:ext cx="2377268" cy="619430"/>
            <a:chOff x="4151922" y="3408106"/>
            <a:chExt cx="2377268" cy="619430"/>
          </a:xfrm>
        </p:grpSpPr>
        <p:sp>
          <p:nvSpPr>
            <p:cNvPr id="27" name="矩形: 圆角 26"/>
            <p:cNvSpPr/>
            <p:nvPr/>
          </p:nvSpPr>
          <p:spPr>
            <a:xfrm>
              <a:off x="4151922" y="3408106"/>
              <a:ext cx="2377268" cy="619430"/>
            </a:xfrm>
            <a:prstGeom prst="roundRect">
              <a:avLst/>
            </a:prstGeom>
            <a:noFill/>
            <a:ln w="19050">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8" name="文本框 27"/>
            <p:cNvSpPr txBox="1"/>
            <p:nvPr/>
          </p:nvSpPr>
          <p:spPr>
            <a:xfrm>
              <a:off x="4329158" y="3443832"/>
              <a:ext cx="2082044" cy="523220"/>
            </a:xfrm>
            <a:prstGeom prst="rect">
              <a:avLst/>
            </a:prstGeom>
            <a:noFill/>
          </p:spPr>
          <p:txBody>
            <a:bodyPr wrap="square" rtlCol="0">
              <a:spAutoFit/>
            </a:bodyPr>
            <a:lstStyle/>
            <a:p>
              <a:pPr algn="dist"/>
              <a:r>
                <a:rPr lang="zh-CN" altLang="en-US" sz="2800" b="1">
                  <a:latin typeface="思源黑体 CN Regular" panose="020B0500000000000000" pitchFamily="34" charset="-122"/>
                  <a:ea typeface="思源黑体 CN Regular" panose="020B0500000000000000" pitchFamily="34" charset="-122"/>
                </a:rPr>
                <a:t>第一章</a:t>
              </a:r>
            </a:p>
          </p:txBody>
        </p:sp>
      </p:gr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89190" y="1146440"/>
            <a:ext cx="2727247" cy="1471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nodeType="afterGroup">
                            <p:stCondLst>
                              <p:cond delay="750"/>
                            </p:stCondLst>
                            <p:childTnLst>
                              <p:par>
                                <p:cTn id="11" presetID="23" presetClass="entr" presetSubtype="288"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750" fill="hold"/>
                                        <p:tgtEl>
                                          <p:spTgt spid="24"/>
                                        </p:tgtEl>
                                        <p:attrNameLst>
                                          <p:attrName>ppt_w</p:attrName>
                                        </p:attrNameLst>
                                      </p:cBhvr>
                                      <p:tavLst>
                                        <p:tav tm="0">
                                          <p:val>
                                            <p:strVal val="4/3*#ppt_w"/>
                                          </p:val>
                                        </p:tav>
                                        <p:tav tm="100000">
                                          <p:val>
                                            <p:strVal val="#ppt_w"/>
                                          </p:val>
                                        </p:tav>
                                      </p:tavLst>
                                    </p:anim>
                                    <p:anim calcmode="lin" valueType="num">
                                      <p:cBhvr>
                                        <p:cTn id="14" dur="750" fill="hold"/>
                                        <p:tgtEl>
                                          <p:spTgt spid="24"/>
                                        </p:tgtEl>
                                        <p:attrNameLst>
                                          <p:attrName>ppt_h</p:attrName>
                                        </p:attrNameLst>
                                      </p:cBhvr>
                                      <p:tavLst>
                                        <p:tav tm="0">
                                          <p:val>
                                            <p:strVal val="4/3*#ppt_h"/>
                                          </p:val>
                                        </p:tav>
                                        <p:tav tm="100000">
                                          <p:val>
                                            <p:strVal val="#ppt_h"/>
                                          </p:val>
                                        </p:tav>
                                      </p:tavLst>
                                    </p:anim>
                                  </p:childTnLst>
                                </p:cTn>
                              </p:par>
                            </p:childTnLst>
                          </p:cTn>
                        </p:par>
                        <p:par>
                          <p:cTn id="15" fill="hold" nodeType="afterGroup">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anim calcmode="lin" valueType="num">
                                      <p:cBhvr>
                                        <p:cTn id="19" dur="750" fill="hold"/>
                                        <p:tgtEl>
                                          <p:spTgt spid="25"/>
                                        </p:tgtEl>
                                        <p:attrNameLst>
                                          <p:attrName>ppt_x</p:attrName>
                                        </p:attrNameLst>
                                      </p:cBhvr>
                                      <p:tavLst>
                                        <p:tav tm="0">
                                          <p:val>
                                            <p:strVal val="#ppt_x"/>
                                          </p:val>
                                        </p:tav>
                                        <p:tav tm="100000">
                                          <p:val>
                                            <p:strVal val="#ppt_x"/>
                                          </p:val>
                                        </p:tav>
                                      </p:tavLst>
                                    </p:anim>
                                    <p:anim calcmode="lin" valueType="num">
                                      <p:cBhvr>
                                        <p:cTn id="2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306883" y="1670231"/>
            <a:ext cx="629748" cy="1169837"/>
            <a:chOff x="2733" y="2177"/>
            <a:chExt cx="1220" cy="2579"/>
          </a:xfrm>
        </p:grpSpPr>
        <p:sp>
          <p:nvSpPr>
            <p:cNvPr id="55" name="图形"/>
            <p:cNvSpPr>
              <a:spLocks noEditPoints="1"/>
            </p:cNvSpPr>
            <p:nvPr/>
          </p:nvSpPr>
          <p:spPr bwMode="auto">
            <a:xfrm rot="5400000">
              <a:off x="2053" y="2857"/>
              <a:ext cx="2579" cy="1220"/>
            </a:xfrm>
            <a:custGeom>
              <a:avLst/>
              <a:gdLst>
                <a:gd name="T0" fmla="*/ 7 w 409"/>
                <a:gd name="T1" fmla="*/ 40 h 138"/>
                <a:gd name="T2" fmla="*/ 5 w 409"/>
                <a:gd name="T3" fmla="*/ 47 h 138"/>
                <a:gd name="T4" fmla="*/ 5 w 409"/>
                <a:gd name="T5" fmla="*/ 51 h 138"/>
                <a:gd name="T6" fmla="*/ 6 w 409"/>
                <a:gd name="T7" fmla="*/ 56 h 138"/>
                <a:gd name="T8" fmla="*/ 3 w 409"/>
                <a:gd name="T9" fmla="*/ 60 h 138"/>
                <a:gd name="T10" fmla="*/ 4 w 409"/>
                <a:gd name="T11" fmla="*/ 67 h 138"/>
                <a:gd name="T12" fmla="*/ 5 w 409"/>
                <a:gd name="T13" fmla="*/ 70 h 138"/>
                <a:gd name="T14" fmla="*/ 11 w 409"/>
                <a:gd name="T15" fmla="*/ 76 h 138"/>
                <a:gd name="T16" fmla="*/ 6 w 409"/>
                <a:gd name="T17" fmla="*/ 80 h 138"/>
                <a:gd name="T18" fmla="*/ 9 w 409"/>
                <a:gd name="T19" fmla="*/ 85 h 138"/>
                <a:gd name="T20" fmla="*/ 5 w 409"/>
                <a:gd name="T21" fmla="*/ 92 h 138"/>
                <a:gd name="T22" fmla="*/ 7 w 409"/>
                <a:gd name="T23" fmla="*/ 97 h 138"/>
                <a:gd name="T24" fmla="*/ 4 w 409"/>
                <a:gd name="T25" fmla="*/ 103 h 138"/>
                <a:gd name="T26" fmla="*/ 7 w 409"/>
                <a:gd name="T27" fmla="*/ 108 h 138"/>
                <a:gd name="T28" fmla="*/ 5 w 409"/>
                <a:gd name="T29" fmla="*/ 114 h 138"/>
                <a:gd name="T30" fmla="*/ 6 w 409"/>
                <a:gd name="T31" fmla="*/ 124 h 138"/>
                <a:gd name="T32" fmla="*/ 163 w 409"/>
                <a:gd name="T33" fmla="*/ 135 h 138"/>
                <a:gd name="T34" fmla="*/ 335 w 409"/>
                <a:gd name="T35" fmla="*/ 138 h 138"/>
                <a:gd name="T36" fmla="*/ 131 w 409"/>
                <a:gd name="T37" fmla="*/ 134 h 138"/>
                <a:gd name="T38" fmla="*/ 176 w 409"/>
                <a:gd name="T39" fmla="*/ 132 h 138"/>
                <a:gd name="T40" fmla="*/ 236 w 409"/>
                <a:gd name="T41" fmla="*/ 132 h 138"/>
                <a:gd name="T42" fmla="*/ 399 w 409"/>
                <a:gd name="T43" fmla="*/ 130 h 138"/>
                <a:gd name="T44" fmla="*/ 393 w 409"/>
                <a:gd name="T45" fmla="*/ 123 h 138"/>
                <a:gd name="T46" fmla="*/ 392 w 409"/>
                <a:gd name="T47" fmla="*/ 116 h 138"/>
                <a:gd name="T48" fmla="*/ 387 w 409"/>
                <a:gd name="T49" fmla="*/ 111 h 138"/>
                <a:gd name="T50" fmla="*/ 402 w 409"/>
                <a:gd name="T51" fmla="*/ 107 h 138"/>
                <a:gd name="T52" fmla="*/ 400 w 409"/>
                <a:gd name="T53" fmla="*/ 98 h 138"/>
                <a:gd name="T54" fmla="*/ 400 w 409"/>
                <a:gd name="T55" fmla="*/ 88 h 138"/>
                <a:gd name="T56" fmla="*/ 393 w 409"/>
                <a:gd name="T57" fmla="*/ 80 h 138"/>
                <a:gd name="T58" fmla="*/ 401 w 409"/>
                <a:gd name="T59" fmla="*/ 73 h 138"/>
                <a:gd name="T60" fmla="*/ 400 w 409"/>
                <a:gd name="T61" fmla="*/ 52 h 138"/>
                <a:gd name="T62" fmla="*/ 397 w 409"/>
                <a:gd name="T63" fmla="*/ 47 h 138"/>
                <a:gd name="T64" fmla="*/ 407 w 409"/>
                <a:gd name="T65" fmla="*/ 38 h 138"/>
                <a:gd name="T66" fmla="*/ 406 w 409"/>
                <a:gd name="T67" fmla="*/ 29 h 138"/>
                <a:gd name="T68" fmla="*/ 399 w 409"/>
                <a:gd name="T69" fmla="*/ 14 h 138"/>
                <a:gd name="T70" fmla="*/ 228 w 409"/>
                <a:gd name="T71" fmla="*/ 7 h 138"/>
                <a:gd name="T72" fmla="*/ 192 w 409"/>
                <a:gd name="T73" fmla="*/ 6 h 138"/>
                <a:gd name="T74" fmla="*/ 128 w 409"/>
                <a:gd name="T75" fmla="*/ 6 h 138"/>
                <a:gd name="T76" fmla="*/ 104 w 409"/>
                <a:gd name="T77" fmla="*/ 6 h 138"/>
                <a:gd name="T78" fmla="*/ 98 w 409"/>
                <a:gd name="T79" fmla="*/ 8 h 138"/>
                <a:gd name="T80" fmla="*/ 8 w 409"/>
                <a:gd name="T81" fmla="*/ 23 h 138"/>
                <a:gd name="T82" fmla="*/ 9 w 409"/>
                <a:gd name="T83" fmla="*/ 34 h 138"/>
                <a:gd name="T84" fmla="*/ 372 w 409"/>
                <a:gd name="T85" fmla="*/ 35 h 138"/>
                <a:gd name="T86" fmla="*/ 372 w 409"/>
                <a:gd name="T87" fmla="*/ 36 h 138"/>
                <a:gd name="T88" fmla="*/ 383 w 409"/>
                <a:gd name="T89" fmla="*/ 15 h 138"/>
                <a:gd name="T90" fmla="*/ 336 w 409"/>
                <a:gd name="T91" fmla="*/ 47 h 138"/>
                <a:gd name="T92" fmla="*/ 315 w 409"/>
                <a:gd name="T93" fmla="*/ 47 h 138"/>
                <a:gd name="T94" fmla="*/ 107 w 409"/>
                <a:gd name="T95" fmla="*/ 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9" h="138">
                  <a:moveTo>
                    <a:pt x="1" y="36"/>
                  </a:moveTo>
                  <a:cubicBezTo>
                    <a:pt x="3" y="36"/>
                    <a:pt x="6" y="37"/>
                    <a:pt x="7" y="39"/>
                  </a:cubicBezTo>
                  <a:cubicBezTo>
                    <a:pt x="7" y="40"/>
                    <a:pt x="7" y="40"/>
                    <a:pt x="7" y="40"/>
                  </a:cubicBezTo>
                  <a:cubicBezTo>
                    <a:pt x="7" y="41"/>
                    <a:pt x="8" y="41"/>
                    <a:pt x="8" y="42"/>
                  </a:cubicBezTo>
                  <a:cubicBezTo>
                    <a:pt x="7" y="44"/>
                    <a:pt x="4" y="43"/>
                    <a:pt x="2" y="44"/>
                  </a:cubicBezTo>
                  <a:cubicBezTo>
                    <a:pt x="2" y="47"/>
                    <a:pt x="6" y="44"/>
                    <a:pt x="5" y="47"/>
                  </a:cubicBezTo>
                  <a:cubicBezTo>
                    <a:pt x="3" y="47"/>
                    <a:pt x="3" y="47"/>
                    <a:pt x="3" y="47"/>
                  </a:cubicBezTo>
                  <a:cubicBezTo>
                    <a:pt x="4" y="49"/>
                    <a:pt x="8" y="48"/>
                    <a:pt x="9" y="51"/>
                  </a:cubicBezTo>
                  <a:cubicBezTo>
                    <a:pt x="8" y="52"/>
                    <a:pt x="7" y="51"/>
                    <a:pt x="5" y="51"/>
                  </a:cubicBezTo>
                  <a:cubicBezTo>
                    <a:pt x="7" y="53"/>
                    <a:pt x="7" y="53"/>
                    <a:pt x="7" y="53"/>
                  </a:cubicBezTo>
                  <a:cubicBezTo>
                    <a:pt x="6" y="54"/>
                    <a:pt x="6" y="55"/>
                    <a:pt x="5" y="54"/>
                  </a:cubicBezTo>
                  <a:cubicBezTo>
                    <a:pt x="6" y="56"/>
                    <a:pt x="6" y="56"/>
                    <a:pt x="6" y="56"/>
                  </a:cubicBezTo>
                  <a:cubicBezTo>
                    <a:pt x="3" y="57"/>
                    <a:pt x="3" y="57"/>
                    <a:pt x="3" y="57"/>
                  </a:cubicBezTo>
                  <a:cubicBezTo>
                    <a:pt x="5" y="59"/>
                    <a:pt x="5" y="59"/>
                    <a:pt x="5" y="59"/>
                  </a:cubicBezTo>
                  <a:cubicBezTo>
                    <a:pt x="3" y="60"/>
                    <a:pt x="3" y="60"/>
                    <a:pt x="3" y="60"/>
                  </a:cubicBezTo>
                  <a:cubicBezTo>
                    <a:pt x="6" y="61"/>
                    <a:pt x="9" y="62"/>
                    <a:pt x="11" y="64"/>
                  </a:cubicBezTo>
                  <a:cubicBezTo>
                    <a:pt x="4" y="65"/>
                    <a:pt x="4" y="65"/>
                    <a:pt x="4" y="65"/>
                  </a:cubicBezTo>
                  <a:cubicBezTo>
                    <a:pt x="4" y="66"/>
                    <a:pt x="4" y="67"/>
                    <a:pt x="4" y="67"/>
                  </a:cubicBezTo>
                  <a:cubicBezTo>
                    <a:pt x="3" y="67"/>
                    <a:pt x="3" y="67"/>
                    <a:pt x="3" y="67"/>
                  </a:cubicBezTo>
                  <a:cubicBezTo>
                    <a:pt x="4" y="68"/>
                    <a:pt x="7" y="68"/>
                    <a:pt x="9" y="69"/>
                  </a:cubicBezTo>
                  <a:cubicBezTo>
                    <a:pt x="7" y="70"/>
                    <a:pt x="5" y="69"/>
                    <a:pt x="5" y="70"/>
                  </a:cubicBezTo>
                  <a:cubicBezTo>
                    <a:pt x="6" y="72"/>
                    <a:pt x="8" y="70"/>
                    <a:pt x="8" y="72"/>
                  </a:cubicBezTo>
                  <a:cubicBezTo>
                    <a:pt x="6" y="73"/>
                    <a:pt x="5" y="71"/>
                    <a:pt x="4" y="73"/>
                  </a:cubicBezTo>
                  <a:cubicBezTo>
                    <a:pt x="11" y="76"/>
                    <a:pt x="11" y="76"/>
                    <a:pt x="11" y="76"/>
                  </a:cubicBezTo>
                  <a:cubicBezTo>
                    <a:pt x="10" y="78"/>
                    <a:pt x="9" y="77"/>
                    <a:pt x="7" y="77"/>
                  </a:cubicBezTo>
                  <a:cubicBezTo>
                    <a:pt x="7" y="77"/>
                    <a:pt x="7" y="77"/>
                    <a:pt x="7" y="77"/>
                  </a:cubicBezTo>
                  <a:cubicBezTo>
                    <a:pt x="6" y="78"/>
                    <a:pt x="7" y="79"/>
                    <a:pt x="6" y="80"/>
                  </a:cubicBezTo>
                  <a:cubicBezTo>
                    <a:pt x="7" y="81"/>
                    <a:pt x="7" y="81"/>
                    <a:pt x="7" y="81"/>
                  </a:cubicBezTo>
                  <a:cubicBezTo>
                    <a:pt x="6" y="82"/>
                    <a:pt x="3" y="80"/>
                    <a:pt x="4" y="83"/>
                  </a:cubicBezTo>
                  <a:cubicBezTo>
                    <a:pt x="5" y="84"/>
                    <a:pt x="7" y="84"/>
                    <a:pt x="9" y="85"/>
                  </a:cubicBezTo>
                  <a:cubicBezTo>
                    <a:pt x="7" y="85"/>
                    <a:pt x="7" y="89"/>
                    <a:pt x="4" y="88"/>
                  </a:cubicBezTo>
                  <a:cubicBezTo>
                    <a:pt x="5" y="90"/>
                    <a:pt x="7" y="89"/>
                    <a:pt x="8" y="91"/>
                  </a:cubicBezTo>
                  <a:cubicBezTo>
                    <a:pt x="7" y="91"/>
                    <a:pt x="6" y="92"/>
                    <a:pt x="5" y="92"/>
                  </a:cubicBezTo>
                  <a:cubicBezTo>
                    <a:pt x="6" y="93"/>
                    <a:pt x="6" y="93"/>
                    <a:pt x="6" y="93"/>
                  </a:cubicBezTo>
                  <a:cubicBezTo>
                    <a:pt x="5" y="93"/>
                    <a:pt x="5" y="94"/>
                    <a:pt x="5" y="94"/>
                  </a:cubicBezTo>
                  <a:cubicBezTo>
                    <a:pt x="5" y="96"/>
                    <a:pt x="7" y="94"/>
                    <a:pt x="7" y="97"/>
                  </a:cubicBezTo>
                  <a:cubicBezTo>
                    <a:pt x="6" y="98"/>
                    <a:pt x="6" y="97"/>
                    <a:pt x="5" y="98"/>
                  </a:cubicBezTo>
                  <a:cubicBezTo>
                    <a:pt x="6" y="100"/>
                    <a:pt x="6" y="100"/>
                    <a:pt x="6" y="100"/>
                  </a:cubicBezTo>
                  <a:cubicBezTo>
                    <a:pt x="5" y="100"/>
                    <a:pt x="4" y="101"/>
                    <a:pt x="4" y="103"/>
                  </a:cubicBezTo>
                  <a:cubicBezTo>
                    <a:pt x="5" y="104"/>
                    <a:pt x="6" y="104"/>
                    <a:pt x="7" y="106"/>
                  </a:cubicBezTo>
                  <a:cubicBezTo>
                    <a:pt x="6" y="107"/>
                    <a:pt x="5" y="106"/>
                    <a:pt x="5" y="106"/>
                  </a:cubicBezTo>
                  <a:cubicBezTo>
                    <a:pt x="7" y="108"/>
                    <a:pt x="7" y="108"/>
                    <a:pt x="7" y="108"/>
                  </a:cubicBezTo>
                  <a:cubicBezTo>
                    <a:pt x="6" y="110"/>
                    <a:pt x="4" y="109"/>
                    <a:pt x="3" y="110"/>
                  </a:cubicBezTo>
                  <a:cubicBezTo>
                    <a:pt x="4" y="112"/>
                    <a:pt x="7" y="110"/>
                    <a:pt x="8" y="113"/>
                  </a:cubicBezTo>
                  <a:cubicBezTo>
                    <a:pt x="7" y="115"/>
                    <a:pt x="6" y="114"/>
                    <a:pt x="5" y="114"/>
                  </a:cubicBezTo>
                  <a:cubicBezTo>
                    <a:pt x="7" y="115"/>
                    <a:pt x="6" y="118"/>
                    <a:pt x="5" y="119"/>
                  </a:cubicBezTo>
                  <a:cubicBezTo>
                    <a:pt x="5" y="119"/>
                    <a:pt x="6" y="119"/>
                    <a:pt x="7" y="120"/>
                  </a:cubicBezTo>
                  <a:cubicBezTo>
                    <a:pt x="6" y="121"/>
                    <a:pt x="7" y="123"/>
                    <a:pt x="6" y="124"/>
                  </a:cubicBezTo>
                  <a:cubicBezTo>
                    <a:pt x="10" y="131"/>
                    <a:pt x="17" y="129"/>
                    <a:pt x="22" y="132"/>
                  </a:cubicBezTo>
                  <a:cubicBezTo>
                    <a:pt x="69" y="134"/>
                    <a:pt x="69" y="134"/>
                    <a:pt x="69" y="134"/>
                  </a:cubicBezTo>
                  <a:cubicBezTo>
                    <a:pt x="163" y="135"/>
                    <a:pt x="163" y="135"/>
                    <a:pt x="163" y="135"/>
                  </a:cubicBezTo>
                  <a:cubicBezTo>
                    <a:pt x="245" y="137"/>
                    <a:pt x="245" y="137"/>
                    <a:pt x="245" y="137"/>
                  </a:cubicBezTo>
                  <a:cubicBezTo>
                    <a:pt x="269" y="138"/>
                    <a:pt x="269" y="138"/>
                    <a:pt x="269" y="138"/>
                  </a:cubicBezTo>
                  <a:cubicBezTo>
                    <a:pt x="335" y="138"/>
                    <a:pt x="335" y="138"/>
                    <a:pt x="335" y="138"/>
                  </a:cubicBezTo>
                  <a:cubicBezTo>
                    <a:pt x="345" y="137"/>
                    <a:pt x="355" y="137"/>
                    <a:pt x="365" y="135"/>
                  </a:cubicBezTo>
                  <a:cubicBezTo>
                    <a:pt x="319" y="137"/>
                    <a:pt x="276" y="137"/>
                    <a:pt x="230" y="136"/>
                  </a:cubicBezTo>
                  <a:cubicBezTo>
                    <a:pt x="131" y="134"/>
                    <a:pt x="131" y="134"/>
                    <a:pt x="131" y="134"/>
                  </a:cubicBezTo>
                  <a:cubicBezTo>
                    <a:pt x="122" y="135"/>
                    <a:pt x="112" y="135"/>
                    <a:pt x="103" y="133"/>
                  </a:cubicBezTo>
                  <a:cubicBezTo>
                    <a:pt x="168" y="133"/>
                    <a:pt x="168" y="133"/>
                    <a:pt x="168" y="133"/>
                  </a:cubicBezTo>
                  <a:cubicBezTo>
                    <a:pt x="170" y="132"/>
                    <a:pt x="174" y="134"/>
                    <a:pt x="176" y="132"/>
                  </a:cubicBezTo>
                  <a:cubicBezTo>
                    <a:pt x="209" y="132"/>
                    <a:pt x="209" y="132"/>
                    <a:pt x="209" y="132"/>
                  </a:cubicBezTo>
                  <a:cubicBezTo>
                    <a:pt x="210" y="133"/>
                    <a:pt x="210" y="133"/>
                    <a:pt x="210" y="133"/>
                  </a:cubicBezTo>
                  <a:cubicBezTo>
                    <a:pt x="218" y="133"/>
                    <a:pt x="228" y="134"/>
                    <a:pt x="236" y="132"/>
                  </a:cubicBezTo>
                  <a:cubicBezTo>
                    <a:pt x="301" y="133"/>
                    <a:pt x="301" y="133"/>
                    <a:pt x="301" y="133"/>
                  </a:cubicBezTo>
                  <a:cubicBezTo>
                    <a:pt x="322" y="130"/>
                    <a:pt x="344" y="136"/>
                    <a:pt x="367" y="133"/>
                  </a:cubicBezTo>
                  <a:cubicBezTo>
                    <a:pt x="378" y="131"/>
                    <a:pt x="389" y="131"/>
                    <a:pt x="399" y="130"/>
                  </a:cubicBezTo>
                  <a:cubicBezTo>
                    <a:pt x="400" y="128"/>
                    <a:pt x="402" y="129"/>
                    <a:pt x="403" y="128"/>
                  </a:cubicBezTo>
                  <a:cubicBezTo>
                    <a:pt x="394" y="127"/>
                    <a:pt x="386" y="124"/>
                    <a:pt x="377" y="124"/>
                  </a:cubicBezTo>
                  <a:cubicBezTo>
                    <a:pt x="383" y="123"/>
                    <a:pt x="388" y="121"/>
                    <a:pt x="393" y="123"/>
                  </a:cubicBezTo>
                  <a:cubicBezTo>
                    <a:pt x="396" y="121"/>
                    <a:pt x="400" y="121"/>
                    <a:pt x="403" y="121"/>
                  </a:cubicBezTo>
                  <a:cubicBezTo>
                    <a:pt x="403" y="121"/>
                    <a:pt x="403" y="120"/>
                    <a:pt x="403" y="120"/>
                  </a:cubicBezTo>
                  <a:cubicBezTo>
                    <a:pt x="400" y="119"/>
                    <a:pt x="395" y="118"/>
                    <a:pt x="392" y="116"/>
                  </a:cubicBezTo>
                  <a:cubicBezTo>
                    <a:pt x="395" y="114"/>
                    <a:pt x="398" y="117"/>
                    <a:pt x="402" y="116"/>
                  </a:cubicBezTo>
                  <a:cubicBezTo>
                    <a:pt x="398" y="114"/>
                    <a:pt x="393" y="114"/>
                    <a:pt x="388" y="113"/>
                  </a:cubicBezTo>
                  <a:cubicBezTo>
                    <a:pt x="387" y="111"/>
                    <a:pt x="387" y="111"/>
                    <a:pt x="387" y="111"/>
                  </a:cubicBezTo>
                  <a:cubicBezTo>
                    <a:pt x="388" y="109"/>
                    <a:pt x="390" y="112"/>
                    <a:pt x="392" y="111"/>
                  </a:cubicBezTo>
                  <a:cubicBezTo>
                    <a:pt x="390" y="109"/>
                    <a:pt x="385" y="111"/>
                    <a:pt x="382" y="109"/>
                  </a:cubicBezTo>
                  <a:cubicBezTo>
                    <a:pt x="389" y="107"/>
                    <a:pt x="396" y="111"/>
                    <a:pt x="402" y="107"/>
                  </a:cubicBezTo>
                  <a:cubicBezTo>
                    <a:pt x="401" y="106"/>
                    <a:pt x="401" y="106"/>
                    <a:pt x="401" y="106"/>
                  </a:cubicBezTo>
                  <a:cubicBezTo>
                    <a:pt x="403" y="106"/>
                    <a:pt x="401" y="104"/>
                    <a:pt x="401" y="102"/>
                  </a:cubicBezTo>
                  <a:cubicBezTo>
                    <a:pt x="399" y="101"/>
                    <a:pt x="403" y="98"/>
                    <a:pt x="400" y="98"/>
                  </a:cubicBezTo>
                  <a:cubicBezTo>
                    <a:pt x="401" y="97"/>
                    <a:pt x="402" y="97"/>
                    <a:pt x="401" y="95"/>
                  </a:cubicBezTo>
                  <a:cubicBezTo>
                    <a:pt x="398" y="94"/>
                    <a:pt x="396" y="91"/>
                    <a:pt x="393" y="89"/>
                  </a:cubicBezTo>
                  <a:cubicBezTo>
                    <a:pt x="400" y="88"/>
                    <a:pt x="400" y="88"/>
                    <a:pt x="400" y="88"/>
                  </a:cubicBezTo>
                  <a:cubicBezTo>
                    <a:pt x="399" y="86"/>
                    <a:pt x="395" y="87"/>
                    <a:pt x="393" y="85"/>
                  </a:cubicBezTo>
                  <a:cubicBezTo>
                    <a:pt x="394" y="82"/>
                    <a:pt x="398" y="84"/>
                    <a:pt x="400" y="84"/>
                  </a:cubicBezTo>
                  <a:cubicBezTo>
                    <a:pt x="398" y="81"/>
                    <a:pt x="395" y="83"/>
                    <a:pt x="393" y="80"/>
                  </a:cubicBezTo>
                  <a:cubicBezTo>
                    <a:pt x="396" y="79"/>
                    <a:pt x="401" y="81"/>
                    <a:pt x="403" y="78"/>
                  </a:cubicBezTo>
                  <a:cubicBezTo>
                    <a:pt x="399" y="75"/>
                    <a:pt x="399" y="75"/>
                    <a:pt x="399" y="75"/>
                  </a:cubicBezTo>
                  <a:cubicBezTo>
                    <a:pt x="401" y="73"/>
                    <a:pt x="401" y="73"/>
                    <a:pt x="401" y="73"/>
                  </a:cubicBezTo>
                  <a:cubicBezTo>
                    <a:pt x="399" y="72"/>
                    <a:pt x="397" y="71"/>
                    <a:pt x="397" y="69"/>
                  </a:cubicBezTo>
                  <a:cubicBezTo>
                    <a:pt x="399" y="68"/>
                    <a:pt x="401" y="68"/>
                    <a:pt x="403" y="67"/>
                  </a:cubicBezTo>
                  <a:cubicBezTo>
                    <a:pt x="401" y="63"/>
                    <a:pt x="405" y="55"/>
                    <a:pt x="400" y="52"/>
                  </a:cubicBezTo>
                  <a:cubicBezTo>
                    <a:pt x="400" y="51"/>
                    <a:pt x="399" y="50"/>
                    <a:pt x="400" y="49"/>
                  </a:cubicBezTo>
                  <a:cubicBezTo>
                    <a:pt x="401" y="49"/>
                    <a:pt x="401" y="49"/>
                    <a:pt x="401" y="49"/>
                  </a:cubicBezTo>
                  <a:cubicBezTo>
                    <a:pt x="397" y="47"/>
                    <a:pt x="397" y="47"/>
                    <a:pt x="397" y="47"/>
                  </a:cubicBezTo>
                  <a:cubicBezTo>
                    <a:pt x="397" y="43"/>
                    <a:pt x="400" y="45"/>
                    <a:pt x="402" y="44"/>
                  </a:cubicBezTo>
                  <a:cubicBezTo>
                    <a:pt x="397" y="39"/>
                    <a:pt x="389" y="41"/>
                    <a:pt x="383" y="37"/>
                  </a:cubicBezTo>
                  <a:cubicBezTo>
                    <a:pt x="391" y="36"/>
                    <a:pt x="399" y="40"/>
                    <a:pt x="407" y="38"/>
                  </a:cubicBezTo>
                  <a:cubicBezTo>
                    <a:pt x="408" y="34"/>
                    <a:pt x="404" y="34"/>
                    <a:pt x="403" y="31"/>
                  </a:cubicBezTo>
                  <a:cubicBezTo>
                    <a:pt x="400" y="30"/>
                    <a:pt x="397" y="30"/>
                    <a:pt x="395" y="28"/>
                  </a:cubicBezTo>
                  <a:cubicBezTo>
                    <a:pt x="398" y="27"/>
                    <a:pt x="403" y="29"/>
                    <a:pt x="406" y="29"/>
                  </a:cubicBezTo>
                  <a:cubicBezTo>
                    <a:pt x="406" y="29"/>
                    <a:pt x="407" y="29"/>
                    <a:pt x="407" y="28"/>
                  </a:cubicBezTo>
                  <a:cubicBezTo>
                    <a:pt x="404" y="27"/>
                    <a:pt x="409" y="21"/>
                    <a:pt x="404" y="22"/>
                  </a:cubicBezTo>
                  <a:cubicBezTo>
                    <a:pt x="405" y="17"/>
                    <a:pt x="402" y="15"/>
                    <a:pt x="399" y="14"/>
                  </a:cubicBezTo>
                  <a:cubicBezTo>
                    <a:pt x="381" y="10"/>
                    <a:pt x="381" y="10"/>
                    <a:pt x="381" y="10"/>
                  </a:cubicBezTo>
                  <a:cubicBezTo>
                    <a:pt x="295" y="9"/>
                    <a:pt x="295" y="9"/>
                    <a:pt x="295" y="9"/>
                  </a:cubicBezTo>
                  <a:cubicBezTo>
                    <a:pt x="272" y="10"/>
                    <a:pt x="249" y="10"/>
                    <a:pt x="228" y="7"/>
                  </a:cubicBezTo>
                  <a:cubicBezTo>
                    <a:pt x="227" y="6"/>
                    <a:pt x="227" y="6"/>
                    <a:pt x="227" y="6"/>
                  </a:cubicBezTo>
                  <a:cubicBezTo>
                    <a:pt x="214" y="8"/>
                    <a:pt x="203" y="0"/>
                    <a:pt x="191" y="6"/>
                  </a:cubicBezTo>
                  <a:cubicBezTo>
                    <a:pt x="192" y="6"/>
                    <a:pt x="192" y="6"/>
                    <a:pt x="192" y="6"/>
                  </a:cubicBezTo>
                  <a:cubicBezTo>
                    <a:pt x="191" y="7"/>
                    <a:pt x="191" y="7"/>
                    <a:pt x="191" y="7"/>
                  </a:cubicBezTo>
                  <a:cubicBezTo>
                    <a:pt x="179" y="6"/>
                    <a:pt x="167" y="4"/>
                    <a:pt x="154" y="5"/>
                  </a:cubicBezTo>
                  <a:cubicBezTo>
                    <a:pt x="146" y="5"/>
                    <a:pt x="137" y="7"/>
                    <a:pt x="128" y="6"/>
                  </a:cubicBezTo>
                  <a:cubicBezTo>
                    <a:pt x="125" y="4"/>
                    <a:pt x="120" y="3"/>
                    <a:pt x="116" y="3"/>
                  </a:cubicBezTo>
                  <a:cubicBezTo>
                    <a:pt x="111" y="2"/>
                    <a:pt x="106" y="2"/>
                    <a:pt x="101" y="4"/>
                  </a:cubicBezTo>
                  <a:cubicBezTo>
                    <a:pt x="104" y="6"/>
                    <a:pt x="104" y="6"/>
                    <a:pt x="104" y="6"/>
                  </a:cubicBezTo>
                  <a:cubicBezTo>
                    <a:pt x="97" y="9"/>
                    <a:pt x="93" y="0"/>
                    <a:pt x="86" y="4"/>
                  </a:cubicBezTo>
                  <a:cubicBezTo>
                    <a:pt x="84" y="5"/>
                    <a:pt x="84" y="5"/>
                    <a:pt x="84" y="5"/>
                  </a:cubicBezTo>
                  <a:cubicBezTo>
                    <a:pt x="88" y="8"/>
                    <a:pt x="94" y="6"/>
                    <a:pt x="98" y="8"/>
                  </a:cubicBezTo>
                  <a:cubicBezTo>
                    <a:pt x="74" y="7"/>
                    <a:pt x="49" y="10"/>
                    <a:pt x="25" y="13"/>
                  </a:cubicBezTo>
                  <a:cubicBezTo>
                    <a:pt x="17" y="13"/>
                    <a:pt x="7" y="14"/>
                    <a:pt x="2" y="22"/>
                  </a:cubicBezTo>
                  <a:cubicBezTo>
                    <a:pt x="4" y="23"/>
                    <a:pt x="6" y="20"/>
                    <a:pt x="8" y="23"/>
                  </a:cubicBezTo>
                  <a:cubicBezTo>
                    <a:pt x="7" y="27"/>
                    <a:pt x="2" y="25"/>
                    <a:pt x="3" y="29"/>
                  </a:cubicBezTo>
                  <a:cubicBezTo>
                    <a:pt x="0" y="30"/>
                    <a:pt x="0" y="30"/>
                    <a:pt x="0" y="30"/>
                  </a:cubicBezTo>
                  <a:cubicBezTo>
                    <a:pt x="2" y="34"/>
                    <a:pt x="7" y="30"/>
                    <a:pt x="9" y="34"/>
                  </a:cubicBezTo>
                  <a:cubicBezTo>
                    <a:pt x="7" y="36"/>
                    <a:pt x="4" y="34"/>
                    <a:pt x="1" y="36"/>
                  </a:cubicBezTo>
                  <a:close/>
                  <a:moveTo>
                    <a:pt x="372" y="36"/>
                  </a:moveTo>
                  <a:cubicBezTo>
                    <a:pt x="372" y="35"/>
                    <a:pt x="372" y="35"/>
                    <a:pt x="372" y="35"/>
                  </a:cubicBezTo>
                  <a:cubicBezTo>
                    <a:pt x="374" y="36"/>
                    <a:pt x="376" y="36"/>
                    <a:pt x="379" y="36"/>
                  </a:cubicBezTo>
                  <a:cubicBezTo>
                    <a:pt x="380" y="38"/>
                    <a:pt x="382" y="38"/>
                    <a:pt x="383" y="38"/>
                  </a:cubicBezTo>
                  <a:cubicBezTo>
                    <a:pt x="379" y="38"/>
                    <a:pt x="375" y="38"/>
                    <a:pt x="372" y="36"/>
                  </a:cubicBezTo>
                  <a:close/>
                  <a:moveTo>
                    <a:pt x="360" y="14"/>
                  </a:moveTo>
                  <a:cubicBezTo>
                    <a:pt x="373" y="14"/>
                    <a:pt x="373" y="14"/>
                    <a:pt x="373" y="14"/>
                  </a:cubicBezTo>
                  <a:cubicBezTo>
                    <a:pt x="383" y="15"/>
                    <a:pt x="383" y="15"/>
                    <a:pt x="383" y="15"/>
                  </a:cubicBezTo>
                  <a:lnTo>
                    <a:pt x="360" y="14"/>
                  </a:lnTo>
                  <a:close/>
                  <a:moveTo>
                    <a:pt x="315" y="47"/>
                  </a:moveTo>
                  <a:cubicBezTo>
                    <a:pt x="336" y="47"/>
                    <a:pt x="336" y="47"/>
                    <a:pt x="336" y="47"/>
                  </a:cubicBezTo>
                  <a:cubicBezTo>
                    <a:pt x="343" y="46"/>
                    <a:pt x="350" y="46"/>
                    <a:pt x="358" y="46"/>
                  </a:cubicBezTo>
                  <a:cubicBezTo>
                    <a:pt x="336" y="47"/>
                    <a:pt x="336" y="47"/>
                    <a:pt x="336" y="47"/>
                  </a:cubicBezTo>
                  <a:cubicBezTo>
                    <a:pt x="329" y="47"/>
                    <a:pt x="322" y="47"/>
                    <a:pt x="315" y="47"/>
                  </a:cubicBezTo>
                  <a:close/>
                  <a:moveTo>
                    <a:pt x="107" y="7"/>
                  </a:moveTo>
                  <a:cubicBezTo>
                    <a:pt x="108" y="6"/>
                    <a:pt x="109" y="7"/>
                    <a:pt x="110" y="8"/>
                  </a:cubicBezTo>
                  <a:cubicBezTo>
                    <a:pt x="107" y="8"/>
                    <a:pt x="107" y="8"/>
                    <a:pt x="107" y="8"/>
                  </a:cubicBezTo>
                  <a:lnTo>
                    <a:pt x="107" y="7"/>
                  </a:lnTo>
                  <a:close/>
                </a:path>
              </a:pathLst>
            </a:custGeom>
            <a:solidFill>
              <a:srgbClr val="E00000"/>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3" name="文本框 2"/>
            <p:cNvSpPr txBox="1"/>
            <p:nvPr/>
          </p:nvSpPr>
          <p:spPr>
            <a:xfrm>
              <a:off x="2795" y="2373"/>
              <a:ext cx="1014" cy="2141"/>
            </a:xfrm>
            <a:prstGeom prst="rect">
              <a:avLst/>
            </a:prstGeom>
            <a:noFill/>
          </p:spPr>
          <p:txBody>
            <a:bodyPr vert="eaVert" wrap="square" rtlCol="0">
              <a:spAutoFit/>
            </a:bodyPr>
            <a:lstStyle/>
            <a:p>
              <a:pPr algn="dist"/>
              <a:r>
                <a:rPr lang="zh-CN" altLang="en-US" sz="2200">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a:t>
              </a:r>
            </a:p>
          </p:txBody>
        </p:sp>
      </p:grpSp>
      <p:sp>
        <p:nvSpPr>
          <p:cNvPr id="4" name="文本框 3"/>
          <p:cNvSpPr txBox="1"/>
          <p:nvPr/>
        </p:nvSpPr>
        <p:spPr>
          <a:xfrm>
            <a:off x="2368550" y="1713865"/>
            <a:ext cx="6133465" cy="1060450"/>
          </a:xfrm>
          <a:prstGeom prst="rect">
            <a:avLst/>
          </a:prstGeom>
          <a:noFill/>
        </p:spPr>
        <p:txBody>
          <a:bodyPr wrap="square" rtlCol="0">
            <a:spAutoFit/>
          </a:bodyPr>
          <a:lstStyle/>
          <a:p>
            <a:pPr algn="l" fontAlgn="auto">
              <a:lnSpc>
                <a:spcPct val="150000"/>
              </a:lnSpc>
            </a:pPr>
            <a:r>
              <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中国少年先锋队（简称“少先队”）是中国少年儿童的群众组织，是少年儿童学习共产主义的地方，是建设社会主义和共产主义的预备队。</a:t>
            </a:r>
            <a:r>
              <a:rPr lang="zh-CN" altLang="en-US" sz="1400" dirty="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1949年10月13日是中国少年先锋队建队日，也是各学校选拔新队员的日子。</a:t>
            </a:r>
            <a:endParaRPr lang="zh-CN" altLang="en-US" sz="1400" dirty="0">
              <a:solidFill>
                <a:srgbClr val="C00000"/>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nvGrpSpPr>
          <p:cNvPr id="50" name="组合 49"/>
          <p:cNvGrpSpPr/>
          <p:nvPr/>
        </p:nvGrpSpPr>
        <p:grpSpPr>
          <a:xfrm>
            <a:off x="1161415" y="3033395"/>
            <a:ext cx="9935210" cy="2971165"/>
            <a:chOff x="2827" y="4359"/>
            <a:chExt cx="13560" cy="4679"/>
          </a:xfrm>
        </p:grpSpPr>
        <p:sp>
          <p:nvSpPr>
            <p:cNvPr id="10" name="圆角矩形 9"/>
            <p:cNvSpPr/>
            <p:nvPr/>
          </p:nvSpPr>
          <p:spPr>
            <a:xfrm>
              <a:off x="2827" y="4698"/>
              <a:ext cx="13560" cy="4340"/>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少先队标志</a:t>
              </a:r>
            </a:p>
          </p:txBody>
        </p:sp>
        <p:sp>
          <p:nvSpPr>
            <p:cNvPr id="36" name="文本框 35"/>
            <p:cNvSpPr txBox="1"/>
            <p:nvPr/>
          </p:nvSpPr>
          <p:spPr>
            <a:xfrm>
              <a:off x="3334" y="5204"/>
              <a:ext cx="12951" cy="110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1922年2月13日，世界上第一个由工人阶级政党领导的少先队组织，在苏联莫斯科诞生了。刚成立的少先队，没有特殊的标志。列宁的夫人克鲁普斯卡娅十分关心下一代的成长，建议共青团给少先队员们设计一种特有的标志。</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7" name="文本框 46"/>
            <p:cNvSpPr txBox="1"/>
            <p:nvPr/>
          </p:nvSpPr>
          <p:spPr>
            <a:xfrm>
              <a:off x="3334" y="6523"/>
              <a:ext cx="12802" cy="110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在一次接受新队员的大会上，来参加会议的先进女工把自己的红色三角头巾解下来系在少先队员的颈部上，勉励他们说：“戴着它，别玷污了它！它的颜色是同革命烈士的鲜血的颜色是一样的！”红领巾就这样诞生了。</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8" name="文本框 7"/>
          <p:cNvSpPr txBox="1"/>
          <p:nvPr/>
        </p:nvSpPr>
        <p:spPr>
          <a:xfrm>
            <a:off x="1532695" y="5245100"/>
            <a:ext cx="8944595" cy="37901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a:solidFill>
                  <a:srgbClr val="DB322C"/>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1949年10月13日，中国少年儿童队采用该标志</a:t>
            </a:r>
            <a:endParaRPr lang="zh-CN" altLang="en-US" sz="1400">
              <a:solidFill>
                <a:srgbClr val="DB322C"/>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410882" y="1196019"/>
            <a:ext cx="2825135" cy="18840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0" fill="hold" nodeType="with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animEffect transition="in" filter="fade">
                                      <p:cBhvr>
                                        <p:cTn id="19" dur="500"/>
                                        <p:tgtEl>
                                          <p:spTgt spid="5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203700" y="2330450"/>
            <a:ext cx="6186170" cy="1321196"/>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200000"/>
              </a:lnSpc>
              <a:buClr>
                <a:srgbClr val="E00000"/>
              </a:buClr>
              <a:buFont typeface="Wingdings" panose="05000000000000000000" charset="0"/>
              <a:buChar char=""/>
            </a:pPr>
            <a:r>
              <a:rPr lang="zh-CN" altLang="en-US"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行少先队队礼要立正站直，右手五指并拢，（左手也要五指并拢，自然下垂，贴裤缝），手掌成平，手腕自然挺直，前肘弯曲，掌心向里，经前胸高举头上，距前额上一拳。掌心向左前，眼睛注视受礼者，表情庄重严肃。</a:t>
            </a:r>
          </a:p>
        </p:txBody>
      </p:sp>
      <p:grpSp>
        <p:nvGrpSpPr>
          <p:cNvPr id="7" name="组合 6"/>
          <p:cNvGrpSpPr/>
          <p:nvPr/>
        </p:nvGrpSpPr>
        <p:grpSpPr>
          <a:xfrm>
            <a:off x="1309370" y="4050030"/>
            <a:ext cx="5740400" cy="1598930"/>
            <a:chOff x="2680" y="5954"/>
            <a:chExt cx="9040" cy="2518"/>
          </a:xfrm>
        </p:grpSpPr>
        <p:sp>
          <p:nvSpPr>
            <p:cNvPr id="13" name="矩形: 剪去对角 14"/>
            <p:cNvSpPr/>
            <p:nvPr/>
          </p:nvSpPr>
          <p:spPr>
            <a:xfrm>
              <a:off x="2689" y="6008"/>
              <a:ext cx="9031" cy="2464"/>
            </a:xfrm>
            <a:prstGeom prst="snip2DiagRect">
              <a:avLst/>
            </a:prstGeom>
            <a:noFill/>
            <a:ln>
              <a:solidFill>
                <a:srgbClr val="E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6" name="矩形 5"/>
            <p:cNvSpPr/>
            <p:nvPr/>
          </p:nvSpPr>
          <p:spPr>
            <a:xfrm>
              <a:off x="2680" y="5954"/>
              <a:ext cx="2100" cy="125"/>
            </a:xfrm>
            <a:prstGeom prst="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4" name="文本框 13"/>
            <p:cNvSpPr txBox="1"/>
            <p:nvPr/>
          </p:nvSpPr>
          <p:spPr>
            <a:xfrm>
              <a:off x="3128" y="6320"/>
              <a:ext cx="8153" cy="1699"/>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indent="0" algn="l" fontAlgn="auto">
                <a:lnSpc>
                  <a:spcPct val="250000"/>
                </a:lnSpc>
                <a:buClr>
                  <a:srgbClr val="E00000"/>
                </a:buClr>
                <a:buNone/>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在升旗仪式时，队旗进、退场时，集会前列队、行进时，见到师长时和在烈士墓前扫墓时需要行队礼。</a:t>
              </a:r>
            </a:p>
          </p:txBody>
        </p:sp>
      </p:grpSp>
      <p:sp>
        <p:nvSpPr>
          <p:cNvPr id="19" name="圆角矩形 18"/>
          <p:cNvSpPr/>
          <p:nvPr/>
        </p:nvSpPr>
        <p:spPr>
          <a:xfrm>
            <a:off x="4295775" y="1862455"/>
            <a:ext cx="2753995"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少先队队礼</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0223" y="879895"/>
            <a:ext cx="3222177" cy="3222177"/>
          </a:xfrm>
          <a:prstGeom prst="rect">
            <a:avLst/>
          </a:prstGeom>
        </p:spPr>
      </p:pic>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66840" y="3216183"/>
            <a:ext cx="3884937" cy="388493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220462" y="2475304"/>
            <a:ext cx="7832352" cy="1200329"/>
            <a:chOff x="2161544" y="1973855"/>
            <a:chExt cx="7832352" cy="1200329"/>
          </a:xfrm>
        </p:grpSpPr>
        <p:sp>
          <p:nvSpPr>
            <p:cNvPr id="21" name="文本框 20"/>
            <p:cNvSpPr txBox="1"/>
            <p:nvPr/>
          </p:nvSpPr>
          <p:spPr>
            <a:xfrm>
              <a:off x="2734166" y="1973855"/>
              <a:ext cx="6703061" cy="1200329"/>
            </a:xfrm>
            <a:prstGeom prst="rect">
              <a:avLst/>
            </a:prstGeom>
            <a:noFill/>
          </p:spPr>
          <p:txBody>
            <a:bodyPr vert="horz" wrap="square" rtlCol="0">
              <a:spAutoFit/>
            </a:bodyPr>
            <a:lstStyle/>
            <a:p>
              <a:pPr lvl="0" algn="ctr" defTabSz="914400"/>
              <a:r>
                <a:rPr lang="zh-CN" altLang="en-US" sz="72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少先队发展历程</a:t>
              </a:r>
              <a:endParaRPr lang="zh-CN" altLang="en-US" sz="7200" kern="0" spc="20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sp>
          <p:nvSpPr>
            <p:cNvPr id="22" name="星形: 五角 21"/>
            <p:cNvSpPr/>
            <p:nvPr/>
          </p:nvSpPr>
          <p:spPr>
            <a:xfrm>
              <a:off x="2161544" y="2324369"/>
              <a:ext cx="572622" cy="572622"/>
            </a:xfrm>
            <a:prstGeom prst="star5">
              <a:avLst>
                <a:gd name="adj" fmla="val 16089"/>
                <a:gd name="hf" fmla="val 105146"/>
                <a:gd name="vf" fmla="val 110557"/>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3" name="星形: 五角 22"/>
            <p:cNvSpPr/>
            <p:nvPr/>
          </p:nvSpPr>
          <p:spPr>
            <a:xfrm>
              <a:off x="9421274" y="2324369"/>
              <a:ext cx="572622" cy="572622"/>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grpSp>
      <p:sp>
        <p:nvSpPr>
          <p:cNvPr id="25" name="文本框 24"/>
          <p:cNvSpPr txBox="1"/>
          <p:nvPr/>
        </p:nvSpPr>
        <p:spPr>
          <a:xfrm>
            <a:off x="1897477" y="3878832"/>
            <a:ext cx="8426391" cy="889090"/>
          </a:xfrm>
          <a:prstGeom prst="rect">
            <a:avLst/>
          </a:prstGeom>
          <a:noFill/>
        </p:spPr>
        <p:txBody>
          <a:bodyPr wrap="square" rtlCol="0">
            <a:spAutoFit/>
          </a:bodyPr>
          <a:lstStyle/>
          <a:p>
            <a:pPr algn="ctr">
              <a:lnSpc>
                <a:spcPct val="200000"/>
              </a:lnSpc>
            </a:pP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rPr>
              <a:t>The average person is always waiting for an opportunity to come The average person is always waiting for an The average person is always waiting for</a:t>
            </a:r>
            <a:endPar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endParaRPr>
          </a:p>
        </p:txBody>
      </p:sp>
      <p:grpSp>
        <p:nvGrpSpPr>
          <p:cNvPr id="26" name="组合 25"/>
          <p:cNvGrpSpPr/>
          <p:nvPr/>
        </p:nvGrpSpPr>
        <p:grpSpPr>
          <a:xfrm>
            <a:off x="4922038" y="1415847"/>
            <a:ext cx="2377268" cy="619430"/>
            <a:chOff x="4151922" y="3408106"/>
            <a:chExt cx="2377268" cy="619430"/>
          </a:xfrm>
        </p:grpSpPr>
        <p:sp>
          <p:nvSpPr>
            <p:cNvPr id="27" name="矩形: 圆角 26"/>
            <p:cNvSpPr/>
            <p:nvPr/>
          </p:nvSpPr>
          <p:spPr>
            <a:xfrm>
              <a:off x="4151922" y="3408106"/>
              <a:ext cx="2377268" cy="619430"/>
            </a:xfrm>
            <a:prstGeom prst="roundRect">
              <a:avLst/>
            </a:prstGeom>
            <a:noFill/>
            <a:ln w="19050">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8" name="文本框 27"/>
            <p:cNvSpPr txBox="1"/>
            <p:nvPr/>
          </p:nvSpPr>
          <p:spPr>
            <a:xfrm>
              <a:off x="4329158" y="3443832"/>
              <a:ext cx="2082044" cy="523220"/>
            </a:xfrm>
            <a:prstGeom prst="rect">
              <a:avLst/>
            </a:prstGeom>
            <a:noFill/>
          </p:spPr>
          <p:txBody>
            <a:bodyPr wrap="square" rtlCol="0">
              <a:spAutoFit/>
            </a:bodyPr>
            <a:lstStyle/>
            <a:p>
              <a:pPr algn="dist"/>
              <a:r>
                <a:rPr lang="zh-CN" altLang="en-US" sz="2800" b="1">
                  <a:latin typeface="思源黑体 CN Regular" panose="020B0500000000000000" pitchFamily="34" charset="-122"/>
                  <a:ea typeface="思源黑体 CN Regular" panose="020B0500000000000000" pitchFamily="34" charset="-122"/>
                </a:rPr>
                <a:t>第二章</a:t>
              </a:r>
            </a:p>
          </p:txBody>
        </p:sp>
      </p:gr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89190" y="1146440"/>
            <a:ext cx="2727247" cy="1471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nodeType="afterGroup">
                            <p:stCondLst>
                              <p:cond delay="750"/>
                            </p:stCondLst>
                            <p:childTnLst>
                              <p:par>
                                <p:cTn id="11" presetID="23" presetClass="entr" presetSubtype="288"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750" fill="hold"/>
                                        <p:tgtEl>
                                          <p:spTgt spid="24"/>
                                        </p:tgtEl>
                                        <p:attrNameLst>
                                          <p:attrName>ppt_w</p:attrName>
                                        </p:attrNameLst>
                                      </p:cBhvr>
                                      <p:tavLst>
                                        <p:tav tm="0">
                                          <p:val>
                                            <p:strVal val="4/3*#ppt_w"/>
                                          </p:val>
                                        </p:tav>
                                        <p:tav tm="100000">
                                          <p:val>
                                            <p:strVal val="#ppt_w"/>
                                          </p:val>
                                        </p:tav>
                                      </p:tavLst>
                                    </p:anim>
                                    <p:anim calcmode="lin" valueType="num">
                                      <p:cBhvr>
                                        <p:cTn id="14" dur="750" fill="hold"/>
                                        <p:tgtEl>
                                          <p:spTgt spid="24"/>
                                        </p:tgtEl>
                                        <p:attrNameLst>
                                          <p:attrName>ppt_h</p:attrName>
                                        </p:attrNameLst>
                                      </p:cBhvr>
                                      <p:tavLst>
                                        <p:tav tm="0">
                                          <p:val>
                                            <p:strVal val="4/3*#ppt_h"/>
                                          </p:val>
                                        </p:tav>
                                        <p:tav tm="100000">
                                          <p:val>
                                            <p:strVal val="#ppt_h"/>
                                          </p:val>
                                        </p:tav>
                                      </p:tavLst>
                                    </p:anim>
                                  </p:childTnLst>
                                </p:cTn>
                              </p:par>
                            </p:childTnLst>
                          </p:cTn>
                        </p:par>
                        <p:par>
                          <p:cTn id="15" fill="hold" nodeType="afterGroup">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anim calcmode="lin" valueType="num">
                                      <p:cBhvr>
                                        <p:cTn id="19" dur="750" fill="hold"/>
                                        <p:tgtEl>
                                          <p:spTgt spid="25"/>
                                        </p:tgtEl>
                                        <p:attrNameLst>
                                          <p:attrName>ppt_x</p:attrName>
                                        </p:attrNameLst>
                                      </p:cBhvr>
                                      <p:tavLst>
                                        <p:tav tm="0">
                                          <p:val>
                                            <p:strVal val="#ppt_x"/>
                                          </p:val>
                                        </p:tav>
                                        <p:tav tm="100000">
                                          <p:val>
                                            <p:strVal val="#ppt_x"/>
                                          </p:val>
                                        </p:tav>
                                      </p:tavLst>
                                    </p:anim>
                                    <p:anim calcmode="lin" valueType="num">
                                      <p:cBhvr>
                                        <p:cTn id="2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11"/>
          <p:cNvSpPr/>
          <p:nvPr/>
        </p:nvSpPr>
        <p:spPr>
          <a:xfrm>
            <a:off x="1275080" y="2618740"/>
            <a:ext cx="8938895" cy="293243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394081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劳动童子团1924年~1927年</a:t>
            </a:r>
            <a:endParaRPr lang="zh-CN" altLang="en-US" sz="2000" dirty="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endParaRPr>
          </a:p>
        </p:txBody>
      </p:sp>
      <p:grpSp>
        <p:nvGrpSpPr>
          <p:cNvPr id="3" name="组合 2"/>
          <p:cNvGrpSpPr/>
          <p:nvPr/>
        </p:nvGrpSpPr>
        <p:grpSpPr>
          <a:xfrm>
            <a:off x="1569720" y="3072130"/>
            <a:ext cx="8355965" cy="701675"/>
            <a:chOff x="2882" y="4067"/>
            <a:chExt cx="13159" cy="1105"/>
          </a:xfrm>
        </p:grpSpPr>
        <p:grpSp>
          <p:nvGrpSpPr>
            <p:cNvPr id="38" name="组合 37"/>
            <p:cNvGrpSpPr/>
            <p:nvPr/>
          </p:nvGrpSpPr>
          <p:grpSpPr>
            <a:xfrm>
              <a:off x="2882" y="4254"/>
              <a:ext cx="1691" cy="771"/>
              <a:chOff x="3242" y="5424"/>
              <a:chExt cx="1691" cy="771"/>
            </a:xfrm>
          </p:grpSpPr>
          <p:grpSp>
            <p:nvGrpSpPr>
              <p:cNvPr id="34" name="组合 33"/>
              <p:cNvGrpSpPr/>
              <p:nvPr/>
            </p:nvGrpSpPr>
            <p:grpSpPr>
              <a:xfrm>
                <a:off x="3242" y="5424"/>
                <a:ext cx="1071" cy="771"/>
                <a:chOff x="3242" y="5424"/>
                <a:chExt cx="1071" cy="771"/>
              </a:xfrm>
            </p:grpSpPr>
            <p:sp>
              <p:nvSpPr>
                <p:cNvPr id="4" name="圆角矩形 3"/>
                <p:cNvSpPr/>
                <p:nvPr/>
              </p:nvSpPr>
              <p:spPr>
                <a:xfrm>
                  <a:off x="3366" y="5424"/>
                  <a:ext cx="820" cy="771"/>
                </a:xfrm>
                <a:prstGeom prst="roundRect">
                  <a:avLst>
                    <a:gd name="adj" fmla="val 18302"/>
                  </a:avLst>
                </a:prstGeom>
                <a:solidFill>
                  <a:srgbClr val="E00000"/>
                </a:solidFill>
                <a:ln w="12700" cap="flat">
                  <a:noFill/>
                  <a:prstDash val="solid"/>
                  <a:miter lim="800000"/>
                </a:ln>
                <a:effectLst>
                  <a:outerShdw blurRad="241300" dist="63500" dir="5400000" algn="t" rotWithShape="0">
                    <a:sysClr val="windowText" lastClr="000000">
                      <a:lumMod val="85000"/>
                      <a:lumOff val="15000"/>
                      <a:alpha val="43000"/>
                    </a:sysClr>
                  </a:outerShdw>
                </a:effectLst>
              </p:spPr>
              <p:txBody>
                <a:bodyPr vert="horz" wrap="square" lIns="91424" tIns="45713" rIns="91424" bIns="45713" numCol="1" anchor="t" anchorCtr="0" compatLnSpc="1"/>
                <a:lstStyle/>
                <a:p>
                  <a:pPr algn="l" defTabSz="1218565"/>
                  <a:endParaRPr lang="en-US" altLang="zh-CN" sz="900" kern="0">
                    <a:solidFill>
                      <a:prstClr val="black"/>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0" name="文本框 19"/>
                <p:cNvSpPr txBox="1"/>
                <p:nvPr/>
              </p:nvSpPr>
              <p:spPr>
                <a:xfrm>
                  <a:off x="3242" y="5519"/>
                  <a:ext cx="1071" cy="582"/>
                </a:xfrm>
                <a:prstGeom prst="rect">
                  <a:avLst/>
                </a:prstGeom>
                <a:noFill/>
              </p:spPr>
              <p:txBody>
                <a:bodyPr wrap="square" rtlCol="0">
                  <a:spAutoFit/>
                </a:bodyPr>
                <a:lstStyle/>
                <a:p>
                  <a:pPr algn="ctr"/>
                  <a:r>
                    <a:rPr lang="en-US" altLang="zh-CN" b="1">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01</a:t>
                  </a:r>
                </a:p>
              </p:txBody>
            </p:sp>
          </p:grpSp>
          <p:sp>
            <p:nvSpPr>
              <p:cNvPr id="35" name="箭头: V 形 1"/>
              <p:cNvSpPr/>
              <p:nvPr/>
            </p:nvSpPr>
            <p:spPr>
              <a:xfrm>
                <a:off x="4549" y="5611"/>
                <a:ext cx="384" cy="423"/>
              </a:xfrm>
              <a:prstGeom prst="chevron">
                <a:avLst>
                  <a:gd name="adj" fmla="val 39326"/>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065" b="1">
                  <a:solidFill>
                    <a:srgbClr val="FFFF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6" name="文本框 35"/>
            <p:cNvSpPr txBox="1"/>
            <p:nvPr/>
          </p:nvSpPr>
          <p:spPr>
            <a:xfrm>
              <a:off x="4936" y="4067"/>
              <a:ext cx="11105" cy="1105"/>
            </a:xfrm>
            <a:prstGeom prst="rect">
              <a:avLst/>
            </a:prstGeom>
            <a:noFill/>
          </p:spPr>
          <p:txBody>
            <a:bodyPr wrap="square" rtlCol="0">
              <a:spAutoFit/>
            </a:bodyPr>
            <a:lstStyle/>
            <a:p>
              <a:pPr algn="l" fontAlgn="auto">
                <a:lnSpc>
                  <a:spcPct val="150000"/>
                </a:lnSpc>
              </a:pPr>
              <a:r>
                <a:rPr lang="zh-CN" altLang="en-US" sz="1400" dirty="0">
                  <a:latin typeface="思源黑体 CN Regular" panose="020B0500000000000000" pitchFamily="34" charset="-122"/>
                  <a:ea typeface="思源黑体 CN Regular" panose="020B0500000000000000" pitchFamily="34" charset="-122"/>
                  <a:sym typeface="思源黑体 CN Regular" panose="020B0500000000000000" pitchFamily="34" charset="-122"/>
                </a:rPr>
                <a:t>中国最早的革命儿童组织叫劳动童子团，成立于第一次国内革命时期，是由中国共产党先后在武汉、上海、广州、天津、唐山等大城市建立起来的</a:t>
              </a:r>
              <a:endParaRPr lang="zh-CN" altLang="en-US" sz="1400" dirty="0">
                <a:solidFill>
                  <a:schemeClr val="tx1">
                    <a:lumMod val="65000"/>
                    <a:lumOff val="3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grpSp>
        <p:nvGrpSpPr>
          <p:cNvPr id="26" name="组合 25"/>
          <p:cNvGrpSpPr/>
          <p:nvPr/>
        </p:nvGrpSpPr>
        <p:grpSpPr>
          <a:xfrm>
            <a:off x="1591310" y="4499610"/>
            <a:ext cx="8298815" cy="701675"/>
            <a:chOff x="2972" y="4067"/>
            <a:chExt cx="13069" cy="1105"/>
          </a:xfrm>
        </p:grpSpPr>
        <p:grpSp>
          <p:nvGrpSpPr>
            <p:cNvPr id="27" name="组合 26"/>
            <p:cNvGrpSpPr/>
            <p:nvPr/>
          </p:nvGrpSpPr>
          <p:grpSpPr>
            <a:xfrm>
              <a:off x="2972" y="4254"/>
              <a:ext cx="1601" cy="771"/>
              <a:chOff x="3332" y="5424"/>
              <a:chExt cx="1601" cy="771"/>
            </a:xfrm>
          </p:grpSpPr>
          <p:grpSp>
            <p:nvGrpSpPr>
              <p:cNvPr id="28" name="组合 27"/>
              <p:cNvGrpSpPr/>
              <p:nvPr/>
            </p:nvGrpSpPr>
            <p:grpSpPr>
              <a:xfrm>
                <a:off x="3332" y="5424"/>
                <a:ext cx="947" cy="771"/>
                <a:chOff x="3332" y="5424"/>
                <a:chExt cx="947" cy="771"/>
              </a:xfrm>
            </p:grpSpPr>
            <p:sp>
              <p:nvSpPr>
                <p:cNvPr id="29" name="圆角矩形 28"/>
                <p:cNvSpPr/>
                <p:nvPr/>
              </p:nvSpPr>
              <p:spPr>
                <a:xfrm>
                  <a:off x="3366" y="5424"/>
                  <a:ext cx="820" cy="771"/>
                </a:xfrm>
                <a:prstGeom prst="roundRect">
                  <a:avLst>
                    <a:gd name="adj" fmla="val 18302"/>
                  </a:avLst>
                </a:prstGeom>
                <a:solidFill>
                  <a:srgbClr val="E00000"/>
                </a:solidFill>
                <a:ln w="12700" cap="flat">
                  <a:noFill/>
                  <a:prstDash val="solid"/>
                  <a:miter lim="800000"/>
                </a:ln>
                <a:effectLst>
                  <a:outerShdw blurRad="241300" dist="63500" dir="5400000" algn="t" rotWithShape="0">
                    <a:sysClr val="windowText" lastClr="000000">
                      <a:lumMod val="85000"/>
                      <a:lumOff val="15000"/>
                      <a:alpha val="43000"/>
                    </a:sysClr>
                  </a:outerShdw>
                </a:effectLst>
              </p:spPr>
              <p:txBody>
                <a:bodyPr vert="horz" wrap="square" lIns="91424" tIns="45713" rIns="91424" bIns="45713" numCol="1" anchor="t" anchorCtr="0" compatLnSpc="1"/>
                <a:lstStyle/>
                <a:p>
                  <a:pPr algn="l" defTabSz="1218565"/>
                  <a:endParaRPr lang="en-US" altLang="zh-CN" sz="900" kern="0">
                    <a:solidFill>
                      <a:prstClr val="black"/>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30" name="文本框 29"/>
                <p:cNvSpPr txBox="1"/>
                <p:nvPr/>
              </p:nvSpPr>
              <p:spPr>
                <a:xfrm>
                  <a:off x="3332" y="5519"/>
                  <a:ext cx="947" cy="582"/>
                </a:xfrm>
                <a:prstGeom prst="rect">
                  <a:avLst/>
                </a:prstGeom>
                <a:noFill/>
              </p:spPr>
              <p:txBody>
                <a:bodyPr wrap="square" rtlCol="0">
                  <a:spAutoFit/>
                </a:bodyPr>
                <a:lstStyle/>
                <a:p>
                  <a:pPr algn="ctr"/>
                  <a:r>
                    <a:rPr lang="en-US" altLang="zh-CN" b="1">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02</a:t>
                  </a:r>
                </a:p>
              </p:txBody>
            </p:sp>
          </p:grpSp>
          <p:sp>
            <p:nvSpPr>
              <p:cNvPr id="31" name="箭头: V 形 1"/>
              <p:cNvSpPr/>
              <p:nvPr/>
            </p:nvSpPr>
            <p:spPr>
              <a:xfrm>
                <a:off x="4549" y="5611"/>
                <a:ext cx="384" cy="423"/>
              </a:xfrm>
              <a:prstGeom prst="chevron">
                <a:avLst>
                  <a:gd name="adj" fmla="val 39326"/>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065" b="1">
                  <a:solidFill>
                    <a:srgbClr val="FFFF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2" name="文本框 31"/>
            <p:cNvSpPr txBox="1"/>
            <p:nvPr/>
          </p:nvSpPr>
          <p:spPr>
            <a:xfrm>
              <a:off x="4936" y="4067"/>
              <a:ext cx="11105" cy="1105"/>
            </a:xfrm>
            <a:prstGeom prst="rect">
              <a:avLst/>
            </a:prstGeom>
            <a:noFill/>
          </p:spPr>
          <p:txBody>
            <a:bodyPr wrap="square" rtlCol="0">
              <a:spAutoFit/>
            </a:bodyPr>
            <a:lstStyle/>
            <a:p>
              <a:pPr algn="l" fontAlgn="auto">
                <a:lnSpc>
                  <a:spcPct val="150000"/>
                </a:lnSpc>
              </a:pPr>
              <a:r>
                <a:rPr lang="zh-CN" altLang="en-US" sz="1400" dirty="0">
                  <a:latin typeface="思源黑体 CN Regular" panose="020B0500000000000000" pitchFamily="34" charset="-122"/>
                  <a:ea typeface="思源黑体 CN Regular" panose="020B0500000000000000" pitchFamily="34" charset="-122"/>
                  <a:sym typeface="思源黑体 CN Regular" panose="020B0500000000000000" pitchFamily="34" charset="-122"/>
                </a:rPr>
                <a:t>从党的儿童组织成立的第一天起，共青团就受党的委托直接领导儿童组织，围绕党的工作开展了一系列活动。</a:t>
              </a:r>
              <a:endParaRPr lang="zh-CN" altLang="en-US" sz="1400" dirty="0">
                <a:solidFill>
                  <a:schemeClr val="tx1">
                    <a:lumMod val="65000"/>
                    <a:lumOff val="3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p:cTn id="22" dur="500" fill="hold"/>
                                        <p:tgtEl>
                                          <p:spTgt spid="26"/>
                                        </p:tgtEl>
                                        <p:attrNameLst>
                                          <p:attrName>ppt_w</p:attrName>
                                        </p:attrNameLst>
                                      </p:cBhvr>
                                      <p:tavLst>
                                        <p:tav tm="0">
                                          <p:val>
                                            <p:fltVal val="0"/>
                                          </p:val>
                                        </p:tav>
                                        <p:tav tm="100000">
                                          <p:val>
                                            <p:strVal val="#ppt_w"/>
                                          </p:val>
                                        </p:tav>
                                      </p:tavLst>
                                    </p:anim>
                                    <p:anim calcmode="lin" valueType="num">
                                      <p:cBhvr>
                                        <p:cTn id="23" dur="500" fill="hold"/>
                                        <p:tgtEl>
                                          <p:spTgt spid="26"/>
                                        </p:tgtEl>
                                        <p:attrNameLst>
                                          <p:attrName>ppt_h</p:attrName>
                                        </p:attrNameLst>
                                      </p:cBhvr>
                                      <p:tavLst>
                                        <p:tav tm="0">
                                          <p:val>
                                            <p:fltVal val="0"/>
                                          </p:val>
                                        </p:tav>
                                        <p:tav tm="100000">
                                          <p:val>
                                            <p:strVal val="#ppt_h"/>
                                          </p:val>
                                        </p:tav>
                                      </p:tavLst>
                                    </p:anim>
                                    <p:animEffect transition="in" filter="fade">
                                      <p:cBhvr>
                                        <p:cTn id="2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11"/>
          <p:cNvSpPr/>
          <p:nvPr/>
        </p:nvSpPr>
        <p:spPr>
          <a:xfrm>
            <a:off x="1275080" y="2618740"/>
            <a:ext cx="10252075" cy="293243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394081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共产儿童团192</a:t>
            </a:r>
            <a:r>
              <a:rPr lang="en-US" altLang="zh-CN"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7</a:t>
            </a:r>
            <a:r>
              <a:rPr lang="zh-CN" altLang="en-US"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年~19</a:t>
            </a:r>
            <a:r>
              <a:rPr lang="en-US" altLang="zh-CN"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3</a:t>
            </a:r>
            <a:r>
              <a:rPr lang="zh-CN" altLang="en-US"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7年</a:t>
            </a:r>
            <a:endParaRPr lang="zh-CN" altLang="en-US" sz="2000" dirty="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endParaRPr>
          </a:p>
        </p:txBody>
      </p:sp>
      <p:grpSp>
        <p:nvGrpSpPr>
          <p:cNvPr id="3" name="组合 2"/>
          <p:cNvGrpSpPr/>
          <p:nvPr/>
        </p:nvGrpSpPr>
        <p:grpSpPr>
          <a:xfrm>
            <a:off x="1605915" y="3072130"/>
            <a:ext cx="8319770" cy="701675"/>
            <a:chOff x="2939" y="4067"/>
            <a:chExt cx="13102" cy="1105"/>
          </a:xfrm>
        </p:grpSpPr>
        <p:grpSp>
          <p:nvGrpSpPr>
            <p:cNvPr id="38" name="组合 37"/>
            <p:cNvGrpSpPr/>
            <p:nvPr/>
          </p:nvGrpSpPr>
          <p:grpSpPr>
            <a:xfrm>
              <a:off x="2939" y="4254"/>
              <a:ext cx="1634" cy="771"/>
              <a:chOff x="3299" y="5424"/>
              <a:chExt cx="1634" cy="771"/>
            </a:xfrm>
          </p:grpSpPr>
          <p:grpSp>
            <p:nvGrpSpPr>
              <p:cNvPr id="34" name="组合 33"/>
              <p:cNvGrpSpPr/>
              <p:nvPr/>
            </p:nvGrpSpPr>
            <p:grpSpPr>
              <a:xfrm>
                <a:off x="3299" y="5424"/>
                <a:ext cx="917" cy="771"/>
                <a:chOff x="3299" y="5424"/>
                <a:chExt cx="917" cy="771"/>
              </a:xfrm>
            </p:grpSpPr>
            <p:sp>
              <p:nvSpPr>
                <p:cNvPr id="4" name="圆角矩形 3"/>
                <p:cNvSpPr/>
                <p:nvPr/>
              </p:nvSpPr>
              <p:spPr>
                <a:xfrm>
                  <a:off x="3366" y="5424"/>
                  <a:ext cx="820" cy="771"/>
                </a:xfrm>
                <a:prstGeom prst="roundRect">
                  <a:avLst>
                    <a:gd name="adj" fmla="val 18302"/>
                  </a:avLst>
                </a:prstGeom>
                <a:solidFill>
                  <a:srgbClr val="E00000"/>
                </a:solidFill>
                <a:ln w="12700" cap="flat">
                  <a:noFill/>
                  <a:prstDash val="solid"/>
                  <a:miter lim="800000"/>
                </a:ln>
                <a:effectLst>
                  <a:outerShdw blurRad="241300" dist="63500" dir="5400000" algn="t" rotWithShape="0">
                    <a:sysClr val="windowText" lastClr="000000">
                      <a:lumMod val="85000"/>
                      <a:lumOff val="15000"/>
                      <a:alpha val="43000"/>
                    </a:sysClr>
                  </a:outerShdw>
                </a:effectLst>
              </p:spPr>
              <p:txBody>
                <a:bodyPr vert="horz" wrap="square" lIns="91424" tIns="45713" rIns="91424" bIns="45713" numCol="1" anchor="t" anchorCtr="0" compatLnSpc="1"/>
                <a:lstStyle/>
                <a:p>
                  <a:pPr algn="l" defTabSz="1218565"/>
                  <a:endParaRPr lang="en-US" altLang="zh-CN" sz="900" kern="0">
                    <a:solidFill>
                      <a:prstClr val="black"/>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0" name="文本框 19"/>
                <p:cNvSpPr txBox="1"/>
                <p:nvPr/>
              </p:nvSpPr>
              <p:spPr>
                <a:xfrm>
                  <a:off x="3299" y="5519"/>
                  <a:ext cx="917" cy="582"/>
                </a:xfrm>
                <a:prstGeom prst="rect">
                  <a:avLst/>
                </a:prstGeom>
                <a:noFill/>
              </p:spPr>
              <p:txBody>
                <a:bodyPr wrap="square" rtlCol="0">
                  <a:spAutoFit/>
                </a:bodyPr>
                <a:lstStyle/>
                <a:p>
                  <a:pPr algn="ctr"/>
                  <a:r>
                    <a:rPr lang="en-US" altLang="zh-CN" b="1">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01</a:t>
                  </a:r>
                </a:p>
              </p:txBody>
            </p:sp>
          </p:grpSp>
          <p:sp>
            <p:nvSpPr>
              <p:cNvPr id="35" name="箭头: V 形 1"/>
              <p:cNvSpPr/>
              <p:nvPr/>
            </p:nvSpPr>
            <p:spPr>
              <a:xfrm>
                <a:off x="4549" y="5611"/>
                <a:ext cx="384" cy="423"/>
              </a:xfrm>
              <a:prstGeom prst="chevron">
                <a:avLst>
                  <a:gd name="adj" fmla="val 39326"/>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065" b="1">
                  <a:solidFill>
                    <a:srgbClr val="FFFF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6" name="文本框 35"/>
            <p:cNvSpPr txBox="1"/>
            <p:nvPr/>
          </p:nvSpPr>
          <p:spPr>
            <a:xfrm>
              <a:off x="4936" y="4067"/>
              <a:ext cx="11105" cy="1105"/>
            </a:xfrm>
            <a:prstGeom prst="rect">
              <a:avLst/>
            </a:prstGeom>
            <a:noFill/>
          </p:spPr>
          <p:txBody>
            <a:bodyPr wrap="square" rtlCol="0">
              <a:spAutoFit/>
            </a:bodyPr>
            <a:lstStyle/>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土地革命战争时期，我们革命儿童的组织叫共产主义儿童团（简称共产儿童团），它是中华苏维埃政府所在地（江西瑞金）和其它革命根据地建立起来的。</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grpSp>
        <p:nvGrpSpPr>
          <p:cNvPr id="26" name="组合 25"/>
          <p:cNvGrpSpPr/>
          <p:nvPr/>
        </p:nvGrpSpPr>
        <p:grpSpPr>
          <a:xfrm>
            <a:off x="1599565" y="4280535"/>
            <a:ext cx="5930265" cy="1060450"/>
            <a:chOff x="2947" y="4067"/>
            <a:chExt cx="9339" cy="1670"/>
          </a:xfrm>
        </p:grpSpPr>
        <p:grpSp>
          <p:nvGrpSpPr>
            <p:cNvPr id="27" name="组合 26"/>
            <p:cNvGrpSpPr/>
            <p:nvPr/>
          </p:nvGrpSpPr>
          <p:grpSpPr>
            <a:xfrm>
              <a:off x="2947" y="4254"/>
              <a:ext cx="1626" cy="771"/>
              <a:chOff x="3307" y="5424"/>
              <a:chExt cx="1626" cy="771"/>
            </a:xfrm>
          </p:grpSpPr>
          <p:grpSp>
            <p:nvGrpSpPr>
              <p:cNvPr id="28" name="组合 27"/>
              <p:cNvGrpSpPr/>
              <p:nvPr/>
            </p:nvGrpSpPr>
            <p:grpSpPr>
              <a:xfrm>
                <a:off x="3307" y="5424"/>
                <a:ext cx="879" cy="771"/>
                <a:chOff x="3307" y="5424"/>
                <a:chExt cx="879" cy="771"/>
              </a:xfrm>
            </p:grpSpPr>
            <p:sp>
              <p:nvSpPr>
                <p:cNvPr id="29" name="圆角矩形 28"/>
                <p:cNvSpPr/>
                <p:nvPr/>
              </p:nvSpPr>
              <p:spPr>
                <a:xfrm>
                  <a:off x="3366" y="5424"/>
                  <a:ext cx="820" cy="771"/>
                </a:xfrm>
                <a:prstGeom prst="roundRect">
                  <a:avLst>
                    <a:gd name="adj" fmla="val 18302"/>
                  </a:avLst>
                </a:prstGeom>
                <a:solidFill>
                  <a:srgbClr val="E00000"/>
                </a:solidFill>
                <a:ln w="12700" cap="flat">
                  <a:noFill/>
                  <a:prstDash val="solid"/>
                  <a:miter lim="800000"/>
                </a:ln>
                <a:effectLst>
                  <a:outerShdw blurRad="241300" dist="63500" dir="5400000" algn="t" rotWithShape="0">
                    <a:sysClr val="windowText" lastClr="000000">
                      <a:lumMod val="85000"/>
                      <a:lumOff val="15000"/>
                      <a:alpha val="43000"/>
                    </a:sysClr>
                  </a:outerShdw>
                </a:effectLst>
              </p:spPr>
              <p:txBody>
                <a:bodyPr vert="horz" wrap="square" lIns="91424" tIns="45713" rIns="91424" bIns="45713" numCol="1" anchor="t" anchorCtr="0" compatLnSpc="1"/>
                <a:lstStyle/>
                <a:p>
                  <a:pPr algn="l" defTabSz="1218565"/>
                  <a:endParaRPr lang="en-US" altLang="zh-CN" sz="900" kern="0">
                    <a:solidFill>
                      <a:prstClr val="black"/>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30" name="文本框 29"/>
                <p:cNvSpPr txBox="1"/>
                <p:nvPr/>
              </p:nvSpPr>
              <p:spPr>
                <a:xfrm>
                  <a:off x="3307" y="5519"/>
                  <a:ext cx="812" cy="582"/>
                </a:xfrm>
                <a:prstGeom prst="rect">
                  <a:avLst/>
                </a:prstGeom>
                <a:noFill/>
              </p:spPr>
              <p:txBody>
                <a:bodyPr wrap="square" rtlCol="0">
                  <a:spAutoFit/>
                </a:bodyPr>
                <a:lstStyle/>
                <a:p>
                  <a:pPr algn="ctr"/>
                  <a:r>
                    <a:rPr lang="en-US" altLang="zh-CN" b="1">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02</a:t>
                  </a:r>
                </a:p>
              </p:txBody>
            </p:sp>
          </p:grpSp>
          <p:sp>
            <p:nvSpPr>
              <p:cNvPr id="31" name="箭头: V 形 1"/>
              <p:cNvSpPr/>
              <p:nvPr/>
            </p:nvSpPr>
            <p:spPr>
              <a:xfrm>
                <a:off x="4549" y="5611"/>
                <a:ext cx="384" cy="423"/>
              </a:xfrm>
              <a:prstGeom prst="chevron">
                <a:avLst>
                  <a:gd name="adj" fmla="val 39326"/>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065" b="1">
                  <a:solidFill>
                    <a:srgbClr val="FFFF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2" name="文本框 31"/>
            <p:cNvSpPr txBox="1"/>
            <p:nvPr/>
          </p:nvSpPr>
          <p:spPr>
            <a:xfrm>
              <a:off x="4936" y="4067"/>
              <a:ext cx="7350" cy="1670"/>
            </a:xfrm>
            <a:prstGeom prst="rect">
              <a:avLst/>
            </a:prstGeom>
            <a:noFill/>
          </p:spPr>
          <p:txBody>
            <a:bodyPr wrap="square" rtlCol="0">
              <a:spAutoFit/>
            </a:bodyPr>
            <a:lstStyle/>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它的任务是：团结一切劳苦儿童到革命队伍中来，学习做革命接班人，标志也是系一条红领带。团礼是五指并拢高举过头；呼号是：“时时刻刻准备着！”</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344534" y="3190875"/>
            <a:ext cx="3742055" cy="37420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p:cTn id="22" dur="500" fill="hold"/>
                                        <p:tgtEl>
                                          <p:spTgt spid="26"/>
                                        </p:tgtEl>
                                        <p:attrNameLst>
                                          <p:attrName>ppt_w</p:attrName>
                                        </p:attrNameLst>
                                      </p:cBhvr>
                                      <p:tavLst>
                                        <p:tav tm="0">
                                          <p:val>
                                            <p:fltVal val="0"/>
                                          </p:val>
                                        </p:tav>
                                        <p:tav tm="100000">
                                          <p:val>
                                            <p:strVal val="#ppt_w"/>
                                          </p:val>
                                        </p:tav>
                                      </p:tavLst>
                                    </p:anim>
                                    <p:anim calcmode="lin" valueType="num">
                                      <p:cBhvr>
                                        <p:cTn id="23" dur="500" fill="hold"/>
                                        <p:tgtEl>
                                          <p:spTgt spid="26"/>
                                        </p:tgtEl>
                                        <p:attrNameLst>
                                          <p:attrName>ppt_h</p:attrName>
                                        </p:attrNameLst>
                                      </p:cBhvr>
                                      <p:tavLst>
                                        <p:tav tm="0">
                                          <p:val>
                                            <p:fltVal val="0"/>
                                          </p:val>
                                        </p:tav>
                                        <p:tav tm="100000">
                                          <p:val>
                                            <p:strVal val="#ppt_h"/>
                                          </p:val>
                                        </p:tav>
                                      </p:tavLst>
                                    </p:anim>
                                    <p:animEffect transition="in" filter="fade">
                                      <p:cBhvr>
                                        <p:cTn id="2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1551940" y="2123440"/>
            <a:ext cx="9298305" cy="1366520"/>
            <a:chOff x="2680" y="5954"/>
            <a:chExt cx="9040" cy="2152"/>
          </a:xfrm>
        </p:grpSpPr>
        <p:sp>
          <p:nvSpPr>
            <p:cNvPr id="2" name="矩形: 剪去对角 14"/>
            <p:cNvSpPr/>
            <p:nvPr/>
          </p:nvSpPr>
          <p:spPr>
            <a:xfrm>
              <a:off x="2689" y="6008"/>
              <a:ext cx="9031" cy="2098"/>
            </a:xfrm>
            <a:prstGeom prst="snip2DiagRect">
              <a:avLst/>
            </a:prstGeom>
            <a:noFill/>
            <a:ln>
              <a:solidFill>
                <a:srgbClr val="E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6" name="矩形 5"/>
            <p:cNvSpPr/>
            <p:nvPr/>
          </p:nvSpPr>
          <p:spPr>
            <a:xfrm>
              <a:off x="2680" y="5954"/>
              <a:ext cx="2100" cy="125"/>
            </a:xfrm>
            <a:prstGeom prst="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7" name="文本框 6"/>
            <p:cNvSpPr txBox="1"/>
            <p:nvPr/>
          </p:nvSpPr>
          <p:spPr>
            <a:xfrm>
              <a:off x="2970" y="6364"/>
              <a:ext cx="8470" cy="1224"/>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70000"/>
                </a:lnSpc>
                <a:buClr>
                  <a:srgbClr val="E00000"/>
                </a:buClr>
                <a:buFont typeface="Wingdings" panose="05000000000000000000" charset="0"/>
                <a:buChar char=""/>
              </a:pPr>
              <a:r>
                <a:rPr lang="zh-CN" altLang="en-US"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解放战争时期各解放区的儿童团基本上是在抗日儿童团的基础上发展起来的。在国民党统治区，地下少先队组织为解放战争的胜利作出了积极贡献。</a:t>
              </a:r>
            </a:p>
          </p:txBody>
        </p:sp>
      </p:grpSp>
      <p:sp>
        <p:nvSpPr>
          <p:cNvPr id="8" name="箭头: 五边形 17"/>
          <p:cNvSpPr/>
          <p:nvPr/>
        </p:nvSpPr>
        <p:spPr>
          <a:xfrm>
            <a:off x="1546225" y="1421130"/>
            <a:ext cx="506603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algn="ctr" defTabSz="1219200"/>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儿童团和地下少先队19</a:t>
            </a:r>
            <a:r>
              <a:rPr lang="en-US" altLang="zh-CN"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45</a:t>
            </a:r>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年~19</a:t>
            </a:r>
            <a:r>
              <a:rPr lang="en-US" altLang="zh-CN"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49</a:t>
            </a:r>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年</a:t>
            </a:r>
            <a:endPar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endParaRPr>
          </a:p>
        </p:txBody>
      </p:sp>
      <p:grpSp>
        <p:nvGrpSpPr>
          <p:cNvPr id="10" name="组合 9"/>
          <p:cNvGrpSpPr/>
          <p:nvPr/>
        </p:nvGrpSpPr>
        <p:grpSpPr>
          <a:xfrm>
            <a:off x="1505585" y="4457700"/>
            <a:ext cx="9298305" cy="1711960"/>
            <a:chOff x="2680" y="5954"/>
            <a:chExt cx="9040" cy="2696"/>
          </a:xfrm>
        </p:grpSpPr>
        <p:sp>
          <p:nvSpPr>
            <p:cNvPr id="13" name="矩形: 剪去对角 14"/>
            <p:cNvSpPr/>
            <p:nvPr/>
          </p:nvSpPr>
          <p:spPr>
            <a:xfrm>
              <a:off x="2689" y="6008"/>
              <a:ext cx="9031" cy="2642"/>
            </a:xfrm>
            <a:prstGeom prst="snip2DiagRect">
              <a:avLst/>
            </a:prstGeom>
            <a:noFill/>
            <a:ln>
              <a:solidFill>
                <a:srgbClr val="E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4" name="矩形 5"/>
            <p:cNvSpPr/>
            <p:nvPr/>
          </p:nvSpPr>
          <p:spPr>
            <a:xfrm>
              <a:off x="2680" y="5954"/>
              <a:ext cx="2100" cy="125"/>
            </a:xfrm>
            <a:prstGeom prst="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7" name="文本框 16"/>
            <p:cNvSpPr txBox="1"/>
            <p:nvPr/>
          </p:nvSpPr>
          <p:spPr>
            <a:xfrm>
              <a:off x="2970" y="6364"/>
              <a:ext cx="8592" cy="1801"/>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70000"/>
                </a:lnSpc>
                <a:buClr>
                  <a:srgbClr val="E00000"/>
                </a:buClr>
                <a:buFont typeface="Wingdings" panose="05000000000000000000"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1978年10月16日至26日召开的共青团第十次全国代表大会上宣布了党中央关于我国少年儿童组织恢复中国少年先锋队名称的决定，中国少年先锋队重建。团十届一中全会通过了新修改的少先队章程，确定了《我们是共产主义接班人》为队歌。以此中国少先队进入了发展史上的一个崭新阶段。</a:t>
              </a:r>
              <a:endParaRPr lang="zh-CN" altLang="en-US">
                <a:solidFill>
                  <a:schemeClr val="tx1">
                    <a:lumMod val="65000"/>
                    <a:lumOff val="3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18" name="箭头: 五边形 17"/>
          <p:cNvSpPr/>
          <p:nvPr/>
        </p:nvSpPr>
        <p:spPr>
          <a:xfrm>
            <a:off x="1499870" y="3755390"/>
            <a:ext cx="506603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algn="ctr" defTabSz="1219200"/>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中国少年先锋队19</a:t>
            </a:r>
            <a:r>
              <a:rPr lang="en-US" altLang="zh-CN"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49</a:t>
            </a:r>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年~</a:t>
            </a:r>
            <a:r>
              <a:rPr lang="zh-CN"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至今</a:t>
            </a:r>
            <a:endPar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Lst>
</file>

<file path=ppt/tags/tag2.xml><?xml version="1.0" encoding="utf-8"?>
<p:tagLst xmlns:a="http://schemas.openxmlformats.org/drawingml/2006/main" xmlns:r="http://schemas.openxmlformats.org/officeDocument/2006/relationships" xmlns:p="http://schemas.openxmlformats.org/presentationml/2006/main">
  <p:tag name="PA" val="v5.2.9"/>
  <p:tag name="RESOURCELIBID_ANIM" val="462"/>
</p:tagLst>
</file>

<file path=ppt/tags/tag3.xml><?xml version="1.0" encoding="utf-8"?>
<p:tagLst xmlns:a="http://schemas.openxmlformats.org/drawingml/2006/main" xmlns:r="http://schemas.openxmlformats.org/officeDocument/2006/relationships" xmlns:p="http://schemas.openxmlformats.org/presentationml/2006/main">
  <p:tag name="PA" val="v5.2.9"/>
  <p:tag name="RESOURCELIBID_ANIM" val="462"/>
</p:tagLst>
</file>

<file path=ppt/tags/tag4.xml><?xml version="1.0" encoding="utf-8"?>
<p:tagLst xmlns:a="http://schemas.openxmlformats.org/drawingml/2006/main" xmlns:r="http://schemas.openxmlformats.org/officeDocument/2006/relationships" xmlns:p="http://schemas.openxmlformats.org/presentationml/2006/main">
  <p:tag name="PA" val="v5.2.9"/>
  <p:tag name="RESOURCELIBID_ANIM" val="462"/>
</p:tagLst>
</file>

<file path=ppt/tags/tag5.xml><?xml version="1.0" encoding="utf-8"?>
<p:tagLst xmlns:a="http://schemas.openxmlformats.org/drawingml/2006/main" xmlns:r="http://schemas.openxmlformats.org/officeDocument/2006/relationships" xmlns:p="http://schemas.openxmlformats.org/presentationml/2006/main">
  <p:tag name="PA" val="v5.2.9"/>
  <p:tag name="RESOURCELIBID_ANIM" val="462"/>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2003</Words>
  <Application>Microsoft Office PowerPoint</Application>
  <PresentationFormat>宽屏</PresentationFormat>
  <Paragraphs>162</Paragraphs>
  <Slides>25</Slides>
  <Notes>3</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25</vt:i4>
      </vt:variant>
    </vt:vector>
  </HeadingPairs>
  <TitlesOfParts>
    <vt:vector size="42" baseType="lpstr">
      <vt:lpstr>Meiryo</vt:lpstr>
      <vt:lpstr>等线</vt:lpstr>
      <vt:lpstr>等线 Light</vt:lpstr>
      <vt:lpstr>汉仪旗黑-50简</vt:lpstr>
      <vt:lpstr>思源黑体</vt:lpstr>
      <vt:lpstr>思源黑体 CN Normal</vt:lpstr>
      <vt:lpstr>思源黑体 CN Regular</vt:lpstr>
      <vt:lpstr>思源宋体 Heavy</vt:lpstr>
      <vt:lpstr>宋体</vt:lpstr>
      <vt:lpstr>微软雅黑</vt:lpstr>
      <vt:lpstr>印品招牌体 中黑（非商用）</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2022-06-01T22:51:31Z</cp:lastPrinted>
  <dcterms:created xsi:type="dcterms:W3CDTF">2022-06-01T22:51:31Z</dcterms:created>
  <dcterms:modified xsi:type="dcterms:W3CDTF">2023-03-16T02:39:20Z</dcterms:modified>
</cp:coreProperties>
</file>