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20"/>
  </p:notesMasterIdLst>
  <p:sldIdLst>
    <p:sldId id="256" r:id="rId3"/>
    <p:sldId id="257" r:id="rId4"/>
    <p:sldId id="259" r:id="rId5"/>
    <p:sldId id="263" r:id="rId6"/>
    <p:sldId id="264" r:id="rId7"/>
    <p:sldId id="265" r:id="rId8"/>
    <p:sldId id="260" r:id="rId9"/>
    <p:sldId id="267" r:id="rId10"/>
    <p:sldId id="268" r:id="rId11"/>
    <p:sldId id="276" r:id="rId12"/>
    <p:sldId id="261" r:id="rId13"/>
    <p:sldId id="271" r:id="rId14"/>
    <p:sldId id="272" r:id="rId15"/>
    <p:sldId id="262" r:id="rId16"/>
    <p:sldId id="273" r:id="rId17"/>
    <p:sldId id="274" r:id="rId18"/>
    <p:sldId id="277" r:id="rId19"/>
  </p:sldIdLst>
  <p:sldSz cx="12192000" cy="6858000"/>
  <p:notesSz cx="7104063" cy="10234613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D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87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860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738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48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290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569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397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18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34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83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76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70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11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2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01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8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9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2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12" Type="http://schemas.openxmlformats.org/officeDocument/2006/relationships/image" Target="../media/image3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30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33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34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9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3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12" Type="http://schemas.openxmlformats.org/officeDocument/2006/relationships/image" Target="../media/image2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4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.png"/><Relationship Id="rId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3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2.png"/><Relationship Id="rId4" Type="http://schemas.openxmlformats.org/officeDocument/2006/relationships/image" Target="../media/image13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7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-11429" y="-10795"/>
            <a:ext cx="12212320" cy="6884670"/>
            <a:chOff x="-18" y="-17"/>
            <a:chExt cx="19232" cy="10842"/>
          </a:xfrm>
        </p:grpSpPr>
        <p:sp>
          <p:nvSpPr>
            <p:cNvPr id="14" name="矩形 13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-18" y="3687"/>
              <a:ext cx="19217" cy="5263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17" h="5267">
                  <a:moveTo>
                    <a:pt x="1634" y="1510"/>
                  </a:moveTo>
                  <a:cubicBezTo>
                    <a:pt x="1955" y="1079"/>
                    <a:pt x="2750" y="766"/>
                    <a:pt x="3250" y="778"/>
                  </a:cubicBezTo>
                  <a:lnTo>
                    <a:pt x="3277" y="778"/>
                  </a:lnTo>
                  <a:lnTo>
                    <a:pt x="3304" y="779"/>
                  </a:lnTo>
                  <a:lnTo>
                    <a:pt x="3341" y="778"/>
                  </a:lnTo>
                  <a:lnTo>
                    <a:pt x="3378" y="777"/>
                  </a:lnTo>
                  <a:cubicBezTo>
                    <a:pt x="4127" y="763"/>
                    <a:pt x="4885" y="1299"/>
                    <a:pt x="5131" y="1712"/>
                  </a:cubicBezTo>
                  <a:cubicBezTo>
                    <a:pt x="5343" y="1566"/>
                    <a:pt x="5908" y="1427"/>
                    <a:pt x="6172" y="1432"/>
                  </a:cubicBezTo>
                  <a:lnTo>
                    <a:pt x="6188" y="1432"/>
                  </a:lnTo>
                  <a:lnTo>
                    <a:pt x="6202" y="1433"/>
                  </a:lnTo>
                  <a:lnTo>
                    <a:pt x="6217" y="1433"/>
                  </a:lnTo>
                  <a:lnTo>
                    <a:pt x="6231" y="1434"/>
                  </a:lnTo>
                  <a:lnTo>
                    <a:pt x="6284" y="1432"/>
                  </a:lnTo>
                  <a:lnTo>
                    <a:pt x="6337" y="1432"/>
                  </a:lnTo>
                  <a:cubicBezTo>
                    <a:pt x="7433" y="1413"/>
                    <a:pt x="8340" y="2465"/>
                    <a:pt x="8369" y="3175"/>
                  </a:cubicBezTo>
                  <a:cubicBezTo>
                    <a:pt x="8688" y="2825"/>
                    <a:pt x="9418" y="2575"/>
                    <a:pt x="9852" y="2586"/>
                  </a:cubicBezTo>
                  <a:lnTo>
                    <a:pt x="9876" y="2587"/>
                  </a:lnTo>
                  <a:lnTo>
                    <a:pt x="9899" y="2588"/>
                  </a:lnTo>
                  <a:lnTo>
                    <a:pt x="9925" y="2586"/>
                  </a:lnTo>
                  <a:lnTo>
                    <a:pt x="9951" y="2585"/>
                  </a:lnTo>
                  <a:lnTo>
                    <a:pt x="9977" y="2585"/>
                  </a:lnTo>
                  <a:cubicBezTo>
                    <a:pt x="10506" y="2575"/>
                    <a:pt x="11148" y="2912"/>
                    <a:pt x="11335" y="3093"/>
                  </a:cubicBezTo>
                  <a:cubicBezTo>
                    <a:pt x="11758" y="1793"/>
                    <a:pt x="14270" y="-82"/>
                    <a:pt x="15922" y="0"/>
                  </a:cubicBezTo>
                  <a:lnTo>
                    <a:pt x="16011" y="3"/>
                  </a:lnTo>
                  <a:cubicBezTo>
                    <a:pt x="17574" y="-132"/>
                    <a:pt x="18812" y="1683"/>
                    <a:pt x="19217" y="2668"/>
                  </a:cubicBezTo>
                  <a:lnTo>
                    <a:pt x="19217" y="5263"/>
                  </a:lnTo>
                  <a:lnTo>
                    <a:pt x="0" y="5263"/>
                  </a:lnTo>
                  <a:lnTo>
                    <a:pt x="0" y="1685"/>
                  </a:lnTo>
                  <a:cubicBezTo>
                    <a:pt x="277" y="1523"/>
                    <a:pt x="747" y="1423"/>
                    <a:pt x="990" y="1434"/>
                  </a:cubicBezTo>
                  <a:lnTo>
                    <a:pt x="1042" y="1434"/>
                  </a:lnTo>
                  <a:lnTo>
                    <a:pt x="1051" y="1434"/>
                  </a:lnTo>
                  <a:lnTo>
                    <a:pt x="1061" y="1434"/>
                  </a:lnTo>
                  <a:lnTo>
                    <a:pt x="1071" y="1434"/>
                  </a:lnTo>
                  <a:lnTo>
                    <a:pt x="1081" y="1434"/>
                  </a:lnTo>
                  <a:cubicBezTo>
                    <a:pt x="1280" y="1433"/>
                    <a:pt x="1568" y="1488"/>
                    <a:pt x="1634" y="15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9" name="图片 8" descr="/Users/weiqingqing/Desktop/6695189.png6695189"/>
            <p:cNvPicPr>
              <a:picLocks noChangeAspect="1"/>
            </p:cNvPicPr>
            <p:nvPr/>
          </p:nvPicPr>
          <p:blipFill>
            <a:blip r:embed="rId2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9" y="6312"/>
              <a:ext cx="19219" cy="4513"/>
            </a:xfrm>
            <a:prstGeom prst="rect">
              <a:avLst/>
            </a:prstGeom>
          </p:spPr>
        </p:pic>
        <p:pic>
          <p:nvPicPr>
            <p:cNvPr id="10" name="图片 9" descr="3"/>
            <p:cNvPicPr>
              <a:picLocks noChangeAspect="1"/>
            </p:cNvPicPr>
            <p:nvPr/>
          </p:nvPicPr>
          <p:blipFill>
            <a:blip r:embed="rId3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17" h="5599">
                  <a:moveTo>
                    <a:pt x="19217" y="221"/>
                  </a:moveTo>
                  <a:lnTo>
                    <a:pt x="19217" y="5599"/>
                  </a:lnTo>
                  <a:lnTo>
                    <a:pt x="0" y="5599"/>
                  </a:lnTo>
                  <a:lnTo>
                    <a:pt x="0" y="1361"/>
                  </a:lnTo>
                  <a:lnTo>
                    <a:pt x="2227" y="96"/>
                  </a:lnTo>
                  <a:lnTo>
                    <a:pt x="3479" y="48"/>
                  </a:lnTo>
                  <a:lnTo>
                    <a:pt x="4586" y="1444"/>
                  </a:lnTo>
                  <a:lnTo>
                    <a:pt x="5644" y="1492"/>
                  </a:lnTo>
                  <a:lnTo>
                    <a:pt x="5933" y="2406"/>
                  </a:lnTo>
                  <a:lnTo>
                    <a:pt x="6462" y="2888"/>
                  </a:lnTo>
                  <a:lnTo>
                    <a:pt x="9302" y="3032"/>
                  </a:lnTo>
                  <a:lnTo>
                    <a:pt x="10505" y="1925"/>
                  </a:lnTo>
                  <a:lnTo>
                    <a:pt x="12189" y="1540"/>
                  </a:lnTo>
                  <a:lnTo>
                    <a:pt x="13296" y="2166"/>
                  </a:lnTo>
                  <a:lnTo>
                    <a:pt x="14596" y="2214"/>
                  </a:lnTo>
                  <a:lnTo>
                    <a:pt x="15317" y="2310"/>
                  </a:lnTo>
                  <a:lnTo>
                    <a:pt x="16376" y="1203"/>
                  </a:lnTo>
                  <a:lnTo>
                    <a:pt x="17098" y="626"/>
                  </a:lnTo>
                  <a:lnTo>
                    <a:pt x="17724" y="481"/>
                  </a:lnTo>
                  <a:lnTo>
                    <a:pt x="18157" y="0"/>
                  </a:lnTo>
                  <a:lnTo>
                    <a:pt x="19217" y="221"/>
                  </a:lnTo>
                  <a:close/>
                </a:path>
              </a:pathLst>
            </a:custGeom>
          </p:spPr>
        </p:pic>
        <p:pic>
          <p:nvPicPr>
            <p:cNvPr id="15" name="图片 14" descr="3"/>
            <p:cNvPicPr>
              <a:picLocks noChangeAspect="1"/>
            </p:cNvPicPr>
            <p:nvPr/>
          </p:nvPicPr>
          <p:blipFill>
            <a:blip r:embed="rId4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4586" y="1765"/>
              <a:ext cx="3525" cy="3124"/>
            </a:xfrm>
            <a:prstGeom prst="ellipse">
              <a:avLst/>
            </a:prstGeom>
          </p:spPr>
        </p:pic>
        <p:pic>
          <p:nvPicPr>
            <p:cNvPr id="16" name="图片 15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19" name="图片 18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440000">
              <a:off x="1581" y="604"/>
              <a:ext cx="2189" cy="4123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5" h="3963">
                  <a:moveTo>
                    <a:pt x="0" y="0"/>
                  </a:moveTo>
                  <a:lnTo>
                    <a:pt x="2105" y="0"/>
                  </a:lnTo>
                  <a:lnTo>
                    <a:pt x="2105" y="3963"/>
                  </a:lnTo>
                  <a:lnTo>
                    <a:pt x="974" y="3963"/>
                  </a:lnTo>
                  <a:lnTo>
                    <a:pt x="628" y="3567"/>
                  </a:lnTo>
                  <a:lnTo>
                    <a:pt x="182" y="2798"/>
                  </a:lnTo>
                  <a:lnTo>
                    <a:pt x="0" y="2765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844" y="3951"/>
              <a:ext cx="1171" cy="1441"/>
            </a:xfrm>
            <a:prstGeom prst="rect">
              <a:avLst/>
            </a:prstGeom>
          </p:spPr>
        </p:pic>
        <p:pic>
          <p:nvPicPr>
            <p:cNvPr id="32" name="图片 31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650" y="5847"/>
              <a:ext cx="1171" cy="1441"/>
            </a:xfrm>
            <a:prstGeom prst="rect">
              <a:avLst/>
            </a:prstGeom>
          </p:spPr>
        </p:pic>
        <p:pic>
          <p:nvPicPr>
            <p:cNvPr id="36" name="图片 35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425" y="1"/>
              <a:ext cx="1171" cy="1441"/>
            </a:xfrm>
            <a:prstGeom prst="rect">
              <a:avLst/>
            </a:prstGeom>
          </p:spPr>
        </p:pic>
        <p:grpSp>
          <p:nvGrpSpPr>
            <p:cNvPr id="45" name="组合 44"/>
            <p:cNvGrpSpPr/>
            <p:nvPr/>
          </p:nvGrpSpPr>
          <p:grpSpPr>
            <a:xfrm>
              <a:off x="6754" y="4559"/>
              <a:ext cx="5182" cy="5554"/>
              <a:chOff x="6679" y="4559"/>
              <a:chExt cx="5182" cy="5554"/>
            </a:xfrm>
          </p:grpSpPr>
          <p:pic>
            <p:nvPicPr>
              <p:cNvPr id="21" name="图片 20" descr="51139 [转换]"/>
              <p:cNvPicPr>
                <a:picLocks noChangeAspect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679" y="4559"/>
                <a:ext cx="5182" cy="5377"/>
              </a:xfrm>
              <a:prstGeom prst="rect">
                <a:avLst/>
              </a:prstGeom>
              <a:effectLst/>
            </p:spPr>
          </p:pic>
          <p:sp>
            <p:nvSpPr>
              <p:cNvPr id="43" name="椭圆 42"/>
              <p:cNvSpPr/>
              <p:nvPr/>
            </p:nvSpPr>
            <p:spPr>
              <a:xfrm>
                <a:off x="6809" y="9823"/>
                <a:ext cx="2356" cy="267"/>
              </a:xfrm>
              <a:prstGeom prst="ellipse">
                <a:avLst/>
              </a:prstGeom>
              <a:solidFill>
                <a:srgbClr val="2C5343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9483" y="9846"/>
                <a:ext cx="2356" cy="267"/>
              </a:xfrm>
              <a:prstGeom prst="ellipse">
                <a:avLst/>
              </a:prstGeom>
              <a:solidFill>
                <a:srgbClr val="2C5343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4" name="文本框 33"/>
          <p:cNvSpPr txBox="1"/>
          <p:nvPr/>
        </p:nvSpPr>
        <p:spPr>
          <a:xfrm>
            <a:off x="2440941" y="1068070"/>
            <a:ext cx="7436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 smtClean="0">
                <a:solidFill>
                  <a:srgbClr val="0F5090"/>
                </a:solidFill>
                <a:latin typeface="汉仪细行楷简" pitchFamily="49" charset="-122"/>
                <a:ea typeface="汉仪细行楷简" pitchFamily="49" charset="-122"/>
              </a:rPr>
              <a:t>春</a:t>
            </a:r>
            <a:r>
              <a:rPr lang="zh-CN" altLang="en-US" sz="8000" dirty="0">
                <a:solidFill>
                  <a:srgbClr val="0F5090"/>
                </a:solidFill>
                <a:latin typeface="汉仪细行楷简" pitchFamily="49" charset="-122"/>
                <a:ea typeface="汉仪细行楷简" pitchFamily="49" charset="-122"/>
              </a:rPr>
              <a:t>游安全教育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025901" y="501016"/>
            <a:ext cx="4152900" cy="624205"/>
            <a:chOff x="6367" y="789"/>
            <a:chExt cx="654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189" y="850"/>
              <a:ext cx="4876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出游安全注意事项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036" y="789"/>
              <a:ext cx="871" cy="983"/>
            </a:xfrm>
            <a:prstGeom prst="rect">
              <a:avLst/>
            </a:prstGeom>
          </p:spPr>
        </p:pic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11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9311" y="2324735"/>
            <a:ext cx="3306445" cy="255143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5651502" y="2108835"/>
            <a:ext cx="4824095" cy="2984500"/>
            <a:chOff x="8900" y="3340"/>
            <a:chExt cx="7597" cy="4700"/>
          </a:xfrm>
        </p:grpSpPr>
        <p:sp>
          <p:nvSpPr>
            <p:cNvPr id="12" name="文本框 11"/>
            <p:cNvSpPr txBox="1"/>
            <p:nvPr/>
          </p:nvSpPr>
          <p:spPr>
            <a:xfrm>
              <a:off x="9394" y="3340"/>
              <a:ext cx="3486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l">
                <a:buClr>
                  <a:srgbClr val="6CCB85"/>
                </a:buClr>
                <a:buNone/>
              </a:pPr>
              <a:r>
                <a:rPr lang="zh-CN" alt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饮食安全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9482" y="4218"/>
              <a:ext cx="2098" cy="227"/>
            </a:xfrm>
            <a:prstGeom prst="rect">
              <a:avLst/>
            </a:prstGeom>
            <a:solidFill>
              <a:srgbClr val="6CCB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900" y="4623"/>
              <a:ext cx="7597" cy="3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l" fontAlgn="auto">
                <a:lnSpc>
                  <a:spcPct val="150000"/>
                </a:lnSpc>
                <a:buClr>
                  <a:srgbClr val="6CCB85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不带过期食物、变质食品，少吃、不吃垃圾食品；不喝生水，不吃卫生质量不合格的路边摊食品。</a:t>
              </a:r>
            </a:p>
            <a:p>
              <a:pPr marL="285750" indent="-285750" algn="l" fontAlgn="auto">
                <a:lnSpc>
                  <a:spcPct val="150000"/>
                </a:lnSpc>
                <a:buClr>
                  <a:srgbClr val="6CCB85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可以带一些即食的水果，但吃完水果不乱扔果皮杂物，垃圾放入垃圾桶内。</a:t>
              </a:r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-6000" y="-10795"/>
            <a:ext cx="12204000" cy="6861600"/>
          </a:xfrm>
          <a:prstGeom prst="rect">
            <a:avLst/>
          </a:prstGeom>
          <a:solidFill>
            <a:srgbClr val="8DD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任意多边形 32"/>
          <p:cNvSpPr/>
          <p:nvPr/>
        </p:nvSpPr>
        <p:spPr>
          <a:xfrm>
            <a:off x="-5716" y="2888617"/>
            <a:ext cx="12203431" cy="3418205"/>
          </a:xfrm>
          <a:custGeom>
            <a:avLst/>
            <a:gdLst>
              <a:gd name="connsiteX0" fmla="*/ 8 w 5007"/>
              <a:gd name="connsiteY0" fmla="*/ 3461 h 4808"/>
              <a:gd name="connsiteX1" fmla="*/ 1660 w 5007"/>
              <a:gd name="connsiteY1" fmla="*/ 27 h 4808"/>
              <a:gd name="connsiteX2" fmla="*/ 5008 w 5007"/>
              <a:gd name="connsiteY2" fmla="*/ 1808 h 4808"/>
              <a:gd name="connsiteX3" fmla="*/ 2476 w 5007"/>
              <a:gd name="connsiteY3" fmla="*/ 4770 h 4808"/>
              <a:gd name="connsiteX4" fmla="*/ 1023 w 5007"/>
              <a:gd name="connsiteY4" fmla="*/ 3461 h 4808"/>
              <a:gd name="connsiteX5" fmla="*/ 8 w 5007"/>
              <a:gd name="connsiteY5" fmla="*/ 3461 h 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80" h="5724">
                <a:moveTo>
                  <a:pt x="11229" y="2720"/>
                </a:moveTo>
                <a:cubicBezTo>
                  <a:pt x="11383" y="2179"/>
                  <a:pt x="11887" y="1801"/>
                  <a:pt x="12315" y="1813"/>
                </a:cubicBezTo>
                <a:cubicBezTo>
                  <a:pt x="12367" y="1812"/>
                  <a:pt x="12453" y="1822"/>
                  <a:pt x="12467" y="1826"/>
                </a:cubicBezTo>
                <a:lnTo>
                  <a:pt x="12482" y="1825"/>
                </a:lnTo>
                <a:lnTo>
                  <a:pt x="12498" y="1825"/>
                </a:lnTo>
                <a:lnTo>
                  <a:pt x="12514" y="1825"/>
                </a:lnTo>
                <a:cubicBezTo>
                  <a:pt x="12839" y="1821"/>
                  <a:pt x="13434" y="1940"/>
                  <a:pt x="13603" y="1995"/>
                </a:cubicBezTo>
                <a:cubicBezTo>
                  <a:pt x="13701" y="1311"/>
                  <a:pt x="14106" y="735"/>
                  <a:pt x="14618" y="763"/>
                </a:cubicBezTo>
                <a:lnTo>
                  <a:pt x="14647" y="764"/>
                </a:lnTo>
                <a:lnTo>
                  <a:pt x="14677" y="766"/>
                </a:lnTo>
                <a:lnTo>
                  <a:pt x="14707" y="769"/>
                </a:lnTo>
                <a:lnTo>
                  <a:pt x="14737" y="773"/>
                </a:lnTo>
                <a:lnTo>
                  <a:pt x="14768" y="778"/>
                </a:lnTo>
                <a:lnTo>
                  <a:pt x="14791" y="777"/>
                </a:lnTo>
                <a:lnTo>
                  <a:pt x="14815" y="776"/>
                </a:lnTo>
                <a:lnTo>
                  <a:pt x="14840" y="776"/>
                </a:lnTo>
                <a:cubicBezTo>
                  <a:pt x="15344" y="767"/>
                  <a:pt x="16367" y="1089"/>
                  <a:pt x="16620" y="1231"/>
                </a:cubicBezTo>
                <a:cubicBezTo>
                  <a:pt x="16751" y="1126"/>
                  <a:pt x="17038" y="1025"/>
                  <a:pt x="17147" y="1027"/>
                </a:cubicBezTo>
                <a:lnTo>
                  <a:pt x="17154" y="1027"/>
                </a:lnTo>
                <a:lnTo>
                  <a:pt x="17160" y="1027"/>
                </a:lnTo>
                <a:lnTo>
                  <a:pt x="17166" y="1027"/>
                </a:lnTo>
                <a:lnTo>
                  <a:pt x="17171" y="1028"/>
                </a:lnTo>
                <a:lnTo>
                  <a:pt x="17192" y="1028"/>
                </a:lnTo>
                <a:lnTo>
                  <a:pt x="17213" y="1029"/>
                </a:lnTo>
                <a:lnTo>
                  <a:pt x="17234" y="1031"/>
                </a:lnTo>
                <a:lnTo>
                  <a:pt x="17238" y="1032"/>
                </a:lnTo>
                <a:cubicBezTo>
                  <a:pt x="17517" y="482"/>
                  <a:pt x="18273" y="-9"/>
                  <a:pt x="18744" y="0"/>
                </a:cubicBezTo>
                <a:lnTo>
                  <a:pt x="18771" y="0"/>
                </a:lnTo>
                <a:lnTo>
                  <a:pt x="18797" y="1"/>
                </a:lnTo>
                <a:lnTo>
                  <a:pt x="18822" y="3"/>
                </a:lnTo>
                <a:lnTo>
                  <a:pt x="18878" y="2"/>
                </a:lnTo>
                <a:cubicBezTo>
                  <a:pt x="18984" y="-3"/>
                  <a:pt x="19188" y="29"/>
                  <a:pt x="19180" y="30"/>
                </a:cubicBezTo>
                <a:lnTo>
                  <a:pt x="19180" y="5724"/>
                </a:lnTo>
                <a:lnTo>
                  <a:pt x="0" y="5724"/>
                </a:lnTo>
                <a:lnTo>
                  <a:pt x="0" y="1222"/>
                </a:lnTo>
                <a:cubicBezTo>
                  <a:pt x="389" y="965"/>
                  <a:pt x="1314" y="700"/>
                  <a:pt x="1724" y="736"/>
                </a:cubicBezTo>
                <a:lnTo>
                  <a:pt x="1788" y="737"/>
                </a:lnTo>
                <a:lnTo>
                  <a:pt x="1817" y="736"/>
                </a:lnTo>
                <a:lnTo>
                  <a:pt x="1846" y="735"/>
                </a:lnTo>
                <a:lnTo>
                  <a:pt x="1876" y="734"/>
                </a:lnTo>
                <a:cubicBezTo>
                  <a:pt x="2470" y="726"/>
                  <a:pt x="3202" y="1051"/>
                  <a:pt x="3440" y="1240"/>
                </a:cubicBezTo>
                <a:cubicBezTo>
                  <a:pt x="4000" y="771"/>
                  <a:pt x="4940" y="477"/>
                  <a:pt x="5371" y="484"/>
                </a:cubicBezTo>
                <a:lnTo>
                  <a:pt x="5395" y="485"/>
                </a:lnTo>
                <a:lnTo>
                  <a:pt x="5418" y="485"/>
                </a:lnTo>
                <a:lnTo>
                  <a:pt x="5455" y="484"/>
                </a:lnTo>
                <a:lnTo>
                  <a:pt x="5492" y="483"/>
                </a:lnTo>
                <a:cubicBezTo>
                  <a:pt x="6247" y="463"/>
                  <a:pt x="7001" y="1172"/>
                  <a:pt x="7221" y="1692"/>
                </a:cubicBezTo>
                <a:lnTo>
                  <a:pt x="7228" y="1691"/>
                </a:lnTo>
                <a:lnTo>
                  <a:pt x="7285" y="1685"/>
                </a:lnTo>
                <a:lnTo>
                  <a:pt x="7342" y="1681"/>
                </a:lnTo>
                <a:lnTo>
                  <a:pt x="7398" y="1679"/>
                </a:lnTo>
                <a:lnTo>
                  <a:pt x="7453" y="1678"/>
                </a:lnTo>
                <a:lnTo>
                  <a:pt x="7482" y="1676"/>
                </a:lnTo>
                <a:lnTo>
                  <a:pt x="7512" y="1675"/>
                </a:lnTo>
                <a:lnTo>
                  <a:pt x="7541" y="1675"/>
                </a:lnTo>
                <a:cubicBezTo>
                  <a:pt x="8137" y="1665"/>
                  <a:pt x="8809" y="2180"/>
                  <a:pt x="9010" y="2490"/>
                </a:cubicBezTo>
                <a:cubicBezTo>
                  <a:pt x="9025" y="2485"/>
                  <a:pt x="9110" y="2476"/>
                  <a:pt x="9127" y="2476"/>
                </a:cubicBezTo>
                <a:cubicBezTo>
                  <a:pt x="9129" y="2476"/>
                  <a:pt x="9131" y="2477"/>
                  <a:pt x="9131" y="2477"/>
                </a:cubicBezTo>
                <a:lnTo>
                  <a:pt x="9131" y="2477"/>
                </a:lnTo>
                <a:lnTo>
                  <a:pt x="9132" y="2477"/>
                </a:lnTo>
                <a:lnTo>
                  <a:pt x="9142" y="2476"/>
                </a:lnTo>
                <a:lnTo>
                  <a:pt x="9152" y="2475"/>
                </a:lnTo>
                <a:lnTo>
                  <a:pt x="9163" y="2475"/>
                </a:lnTo>
                <a:cubicBezTo>
                  <a:pt x="9373" y="2469"/>
                  <a:pt x="9601" y="2696"/>
                  <a:pt x="9675" y="2840"/>
                </a:cubicBezTo>
                <a:cubicBezTo>
                  <a:pt x="9887" y="2719"/>
                  <a:pt x="10361" y="2610"/>
                  <a:pt x="10537" y="2613"/>
                </a:cubicBezTo>
                <a:lnTo>
                  <a:pt x="10547" y="2613"/>
                </a:lnTo>
                <a:lnTo>
                  <a:pt x="10557" y="2613"/>
                </a:lnTo>
                <a:lnTo>
                  <a:pt x="10567" y="2613"/>
                </a:lnTo>
                <a:lnTo>
                  <a:pt x="10576" y="2614"/>
                </a:lnTo>
                <a:lnTo>
                  <a:pt x="10584" y="2615"/>
                </a:lnTo>
                <a:lnTo>
                  <a:pt x="10594" y="2614"/>
                </a:lnTo>
                <a:lnTo>
                  <a:pt x="10605" y="2614"/>
                </a:lnTo>
                <a:lnTo>
                  <a:pt x="10615" y="2614"/>
                </a:lnTo>
                <a:lnTo>
                  <a:pt x="10626" y="2613"/>
                </a:lnTo>
                <a:cubicBezTo>
                  <a:pt x="10838" y="2612"/>
                  <a:pt x="11169" y="2694"/>
                  <a:pt x="11229" y="27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01365" y="4286250"/>
            <a:ext cx="8890635" cy="255143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2331" y="541020"/>
            <a:ext cx="1802765" cy="1597660"/>
          </a:xfrm>
          <a:prstGeom prst="ellipse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102737"/>
            <a:ext cx="8198485" cy="275526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9480" y="3567430"/>
            <a:ext cx="2733040" cy="236347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30346" y="5530215"/>
            <a:ext cx="3711357" cy="1332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686" y="637"/>
            <a:ext cx="1802765" cy="160083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0160000" flipH="1">
            <a:off x="9680577" y="-132715"/>
            <a:ext cx="1390015" cy="261810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05" h="3963">
                <a:moveTo>
                  <a:pt x="0" y="0"/>
                </a:moveTo>
                <a:lnTo>
                  <a:pt x="2105" y="0"/>
                </a:lnTo>
                <a:lnTo>
                  <a:pt x="2105" y="3963"/>
                </a:lnTo>
                <a:lnTo>
                  <a:pt x="974" y="3963"/>
                </a:lnTo>
                <a:lnTo>
                  <a:pt x="628" y="3567"/>
                </a:lnTo>
                <a:lnTo>
                  <a:pt x="182" y="2798"/>
                </a:lnTo>
                <a:lnTo>
                  <a:pt x="0" y="276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388600" y="637"/>
            <a:ext cx="1802765" cy="160083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39" h="2521">
                <a:moveTo>
                  <a:pt x="0" y="0"/>
                </a:moveTo>
                <a:lnTo>
                  <a:pt x="2839" y="0"/>
                </a:lnTo>
                <a:lnTo>
                  <a:pt x="2839" y="2521"/>
                </a:lnTo>
                <a:lnTo>
                  <a:pt x="2757" y="2521"/>
                </a:lnTo>
                <a:lnTo>
                  <a:pt x="1926" y="1809"/>
                </a:lnTo>
                <a:lnTo>
                  <a:pt x="1637" y="2194"/>
                </a:lnTo>
                <a:lnTo>
                  <a:pt x="1404" y="2521"/>
                </a:lnTo>
                <a:lnTo>
                  <a:pt x="0" y="252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65097" y="2798447"/>
            <a:ext cx="743585" cy="91503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1" cstate="email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8571" y="3309622"/>
            <a:ext cx="12209145" cy="35553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27" h="5599">
                <a:moveTo>
                  <a:pt x="18095" y="0"/>
                </a:moveTo>
                <a:lnTo>
                  <a:pt x="18543" y="0"/>
                </a:lnTo>
                <a:lnTo>
                  <a:pt x="19227" y="49"/>
                </a:lnTo>
                <a:lnTo>
                  <a:pt x="19227" y="5599"/>
                </a:lnTo>
                <a:lnTo>
                  <a:pt x="0" y="5599"/>
                </a:lnTo>
                <a:lnTo>
                  <a:pt x="0" y="1530"/>
                </a:lnTo>
                <a:lnTo>
                  <a:pt x="2227" y="426"/>
                </a:lnTo>
                <a:lnTo>
                  <a:pt x="3455" y="83"/>
                </a:lnTo>
                <a:lnTo>
                  <a:pt x="4484" y="455"/>
                </a:lnTo>
                <a:lnTo>
                  <a:pt x="4313" y="1483"/>
                </a:lnTo>
                <a:lnTo>
                  <a:pt x="5570" y="1655"/>
                </a:lnTo>
                <a:lnTo>
                  <a:pt x="6027" y="2569"/>
                </a:lnTo>
                <a:lnTo>
                  <a:pt x="6713" y="2655"/>
                </a:lnTo>
                <a:lnTo>
                  <a:pt x="7455" y="3340"/>
                </a:lnTo>
                <a:lnTo>
                  <a:pt x="9435" y="2359"/>
                </a:lnTo>
                <a:lnTo>
                  <a:pt x="9435" y="3127"/>
                </a:lnTo>
                <a:lnTo>
                  <a:pt x="11723" y="3127"/>
                </a:lnTo>
                <a:lnTo>
                  <a:pt x="11723" y="1609"/>
                </a:lnTo>
                <a:lnTo>
                  <a:pt x="12655" y="1512"/>
                </a:lnTo>
                <a:lnTo>
                  <a:pt x="14513" y="2226"/>
                </a:lnTo>
                <a:lnTo>
                  <a:pt x="15798" y="1597"/>
                </a:lnTo>
                <a:lnTo>
                  <a:pt x="17198" y="597"/>
                </a:lnTo>
                <a:lnTo>
                  <a:pt x="17798" y="483"/>
                </a:lnTo>
                <a:lnTo>
                  <a:pt x="18095" y="0"/>
                </a:lnTo>
                <a:close/>
              </a:path>
            </a:pathLst>
          </a:cu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3792" y="3143252"/>
            <a:ext cx="743585" cy="915035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9277" y="1973582"/>
            <a:ext cx="743585" cy="915035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4093846" y="632460"/>
            <a:ext cx="4004311" cy="1929130"/>
            <a:chOff x="6447" y="996"/>
            <a:chExt cx="6306" cy="3038"/>
          </a:xfrm>
        </p:grpSpPr>
        <p:sp>
          <p:nvSpPr>
            <p:cNvPr id="3" name="文本框 2"/>
            <p:cNvSpPr txBox="1"/>
            <p:nvPr/>
          </p:nvSpPr>
          <p:spPr>
            <a:xfrm>
              <a:off x="6447" y="3016"/>
              <a:ext cx="6306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>
                  <a:solidFill>
                    <a:srgbClr val="2B6243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做到讲文明守礼仪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750" y="996"/>
              <a:ext cx="1701" cy="1701"/>
              <a:chOff x="8750" y="1778"/>
              <a:chExt cx="1701" cy="1701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8750" y="1778"/>
                <a:ext cx="1701" cy="17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9031" y="2067"/>
                <a:ext cx="1124" cy="1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40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叁</a:t>
                </a:r>
              </a:p>
            </p:txBody>
          </p:sp>
        </p:grp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025901" y="501016"/>
            <a:ext cx="4152900" cy="624205"/>
            <a:chOff x="6367" y="789"/>
            <a:chExt cx="654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189" y="850"/>
              <a:ext cx="4876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做到讲文明守礼仪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036" y="789"/>
              <a:ext cx="871" cy="983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1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1760" y="2207260"/>
            <a:ext cx="1802131" cy="278765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1642109" y="2181225"/>
            <a:ext cx="3336291" cy="2667000"/>
            <a:chOff x="2762" y="3435"/>
            <a:chExt cx="5254" cy="4200"/>
          </a:xfrm>
        </p:grpSpPr>
        <p:sp>
          <p:nvSpPr>
            <p:cNvPr id="9" name="文本框 8"/>
            <p:cNvSpPr txBox="1"/>
            <p:nvPr/>
          </p:nvSpPr>
          <p:spPr>
            <a:xfrm>
              <a:off x="3822" y="3435"/>
              <a:ext cx="3134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2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讲文明守礼仪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762" y="4218"/>
              <a:ext cx="5254" cy="3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 fontAlgn="auto">
                <a:lnSpc>
                  <a:spcPct val="150000"/>
                </a:lnSpc>
                <a:buClr>
                  <a:srgbClr val="6CCB85"/>
                </a:buClr>
                <a:buNone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在游玩的过程中要注意卫生文明：不乱丢废弃物，垃圾扔在自己带的塑料袋里，找到垃圾桶再扔掉；离开休息地时，要搞好卫生再离开。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207249" y="2181225"/>
            <a:ext cx="3336291" cy="2667000"/>
            <a:chOff x="2762" y="3435"/>
            <a:chExt cx="5254" cy="4200"/>
          </a:xfrm>
        </p:grpSpPr>
        <p:sp>
          <p:nvSpPr>
            <p:cNvPr id="14" name="文本框 13"/>
            <p:cNvSpPr txBox="1"/>
            <p:nvPr/>
          </p:nvSpPr>
          <p:spPr>
            <a:xfrm>
              <a:off x="3822" y="3435"/>
              <a:ext cx="3134" cy="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2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讲文明守礼仪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762" y="4218"/>
              <a:ext cx="5254" cy="3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 fontAlgn="auto">
                <a:lnSpc>
                  <a:spcPct val="150000"/>
                </a:lnSpc>
                <a:buClr>
                  <a:srgbClr val="6CCB85"/>
                </a:buClr>
                <a:buNone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同学们在景点参观时，不插队不拥挤，公共场所不要大声喧哗；在游玩过程中，要爱护景点的花草树木，不随地乱丢垃圾杂物。</a:t>
              </a: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025901" y="501016"/>
            <a:ext cx="4152900" cy="624205"/>
            <a:chOff x="6367" y="789"/>
            <a:chExt cx="654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189" y="850"/>
              <a:ext cx="4876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做到讲文明守礼仪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036" y="789"/>
              <a:ext cx="871" cy="983"/>
            </a:xfrm>
            <a:prstGeom prst="rect">
              <a:avLst/>
            </a:prstGeom>
          </p:spPr>
        </p:pic>
      </p:grpSp>
      <p:grpSp>
        <p:nvGrpSpPr>
          <p:cNvPr id="28" name="组合 27"/>
          <p:cNvGrpSpPr/>
          <p:nvPr/>
        </p:nvGrpSpPr>
        <p:grpSpPr>
          <a:xfrm>
            <a:off x="1688466" y="1711961"/>
            <a:ext cx="8787765" cy="3716020"/>
            <a:chOff x="2659" y="2857"/>
            <a:chExt cx="13839" cy="5852"/>
          </a:xfrm>
        </p:grpSpPr>
        <p:pic>
          <p:nvPicPr>
            <p:cNvPr id="2" name="图片 1" descr="51146 [转换]"/>
            <p:cNvPicPr>
              <a:picLocks noChangeAspect="1"/>
            </p:cNvPicPr>
            <p:nvPr/>
          </p:nvPicPr>
          <p:blipFill>
            <a:blip r:embed="rId11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833" y="3249"/>
              <a:ext cx="2905" cy="2827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5" h="2827">
                  <a:moveTo>
                    <a:pt x="2338" y="0"/>
                  </a:moveTo>
                  <a:lnTo>
                    <a:pt x="2686" y="901"/>
                  </a:lnTo>
                  <a:lnTo>
                    <a:pt x="2905" y="1197"/>
                  </a:lnTo>
                  <a:lnTo>
                    <a:pt x="2905" y="2827"/>
                  </a:lnTo>
                  <a:lnTo>
                    <a:pt x="0" y="2827"/>
                  </a:lnTo>
                  <a:lnTo>
                    <a:pt x="0" y="0"/>
                  </a:lnTo>
                  <a:lnTo>
                    <a:pt x="2338" y="0"/>
                  </a:lnTo>
                  <a:close/>
                </a:path>
              </a:pathLst>
            </a:custGeom>
          </p:spPr>
        </p:pic>
        <p:pic>
          <p:nvPicPr>
            <p:cNvPr id="3" name="图片 2" descr="51146 [转换]"/>
            <p:cNvPicPr>
              <a:picLocks noChangeAspect="1"/>
            </p:cNvPicPr>
            <p:nvPr/>
          </p:nvPicPr>
          <p:blipFill>
            <a:blip r:embed="rId12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297" y="2857"/>
              <a:ext cx="3151" cy="3244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7" h="2972">
                  <a:moveTo>
                    <a:pt x="0" y="0"/>
                  </a:moveTo>
                  <a:lnTo>
                    <a:pt x="2887" y="0"/>
                  </a:lnTo>
                  <a:lnTo>
                    <a:pt x="2887" y="385"/>
                  </a:lnTo>
                  <a:lnTo>
                    <a:pt x="2751" y="528"/>
                  </a:lnTo>
                  <a:lnTo>
                    <a:pt x="2662" y="795"/>
                  </a:lnTo>
                  <a:lnTo>
                    <a:pt x="2887" y="1615"/>
                  </a:lnTo>
                  <a:lnTo>
                    <a:pt x="2887" y="2909"/>
                  </a:lnTo>
                  <a:lnTo>
                    <a:pt x="329" y="2972"/>
                  </a:lnTo>
                  <a:lnTo>
                    <a:pt x="306" y="2772"/>
                  </a:lnTo>
                  <a:lnTo>
                    <a:pt x="373" y="2395"/>
                  </a:lnTo>
                  <a:lnTo>
                    <a:pt x="373" y="2039"/>
                  </a:lnTo>
                  <a:lnTo>
                    <a:pt x="240" y="1439"/>
                  </a:lnTo>
                  <a:lnTo>
                    <a:pt x="0" y="1052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9" name="图片 8" descr="51139 [转换]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67" y="5363"/>
              <a:ext cx="3223" cy="3346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16" h="3545">
                  <a:moveTo>
                    <a:pt x="0" y="0"/>
                  </a:moveTo>
                  <a:lnTo>
                    <a:pt x="1589" y="0"/>
                  </a:lnTo>
                  <a:lnTo>
                    <a:pt x="1548" y="10"/>
                  </a:lnTo>
                  <a:lnTo>
                    <a:pt x="1786" y="617"/>
                  </a:lnTo>
                  <a:lnTo>
                    <a:pt x="1929" y="581"/>
                  </a:lnTo>
                  <a:lnTo>
                    <a:pt x="2226" y="498"/>
                  </a:lnTo>
                  <a:lnTo>
                    <a:pt x="2404" y="510"/>
                  </a:lnTo>
                  <a:lnTo>
                    <a:pt x="2488" y="510"/>
                  </a:lnTo>
                  <a:lnTo>
                    <a:pt x="2583" y="546"/>
                  </a:lnTo>
                  <a:lnTo>
                    <a:pt x="3035" y="546"/>
                  </a:lnTo>
                  <a:lnTo>
                    <a:pt x="3213" y="1807"/>
                  </a:lnTo>
                  <a:lnTo>
                    <a:pt x="3344" y="1795"/>
                  </a:lnTo>
                  <a:lnTo>
                    <a:pt x="3416" y="434"/>
                  </a:lnTo>
                  <a:lnTo>
                    <a:pt x="3416" y="2204"/>
                  </a:lnTo>
                  <a:lnTo>
                    <a:pt x="3366" y="1878"/>
                  </a:lnTo>
                  <a:lnTo>
                    <a:pt x="3211" y="2033"/>
                  </a:lnTo>
                  <a:lnTo>
                    <a:pt x="3342" y="3139"/>
                  </a:lnTo>
                  <a:lnTo>
                    <a:pt x="3416" y="3202"/>
                  </a:lnTo>
                  <a:lnTo>
                    <a:pt x="3416" y="3545"/>
                  </a:lnTo>
                  <a:lnTo>
                    <a:pt x="0" y="3545"/>
                  </a:lnTo>
                  <a:lnTo>
                    <a:pt x="0" y="0"/>
                  </a:lnTo>
                  <a:close/>
                </a:path>
              </a:pathLst>
            </a:custGeom>
            <a:effectLst/>
          </p:spPr>
        </p:pic>
        <p:sp>
          <p:nvSpPr>
            <p:cNvPr id="19" name="文本框 18"/>
            <p:cNvSpPr txBox="1"/>
            <p:nvPr/>
          </p:nvSpPr>
          <p:spPr>
            <a:xfrm>
              <a:off x="6891" y="3174"/>
              <a:ext cx="5254" cy="2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 fontAlgn="auto">
                <a:lnSpc>
                  <a:spcPct val="150000"/>
                </a:lnSpc>
                <a:buClr>
                  <a:srgbClr val="6CCB85"/>
                </a:buClr>
                <a:buNone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要有团队精神，同学之间要互相照顾、互相谦让；主动帮助身边有需要的同学。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659" y="6373"/>
              <a:ext cx="5254" cy="2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 fontAlgn="auto">
                <a:lnSpc>
                  <a:spcPct val="150000"/>
                </a:lnSpc>
                <a:buClr>
                  <a:srgbClr val="6CCB85"/>
                </a:buClr>
                <a:buNone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游玩过程中不追跑打闹、不损坏公共财物，在游玩过程中做到文明、安全。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1244" y="6373"/>
              <a:ext cx="5254" cy="2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 fontAlgn="auto">
                <a:lnSpc>
                  <a:spcPct val="150000"/>
                </a:lnSpc>
                <a:buClr>
                  <a:srgbClr val="6CCB85"/>
                </a:buClr>
                <a:buNone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在游玩中要注意语言文明：不讲脏话、不大声喧哗；如有游客询问要热情地回答。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-6000" y="-10795"/>
            <a:ext cx="12204000" cy="6861600"/>
          </a:xfrm>
          <a:prstGeom prst="rect">
            <a:avLst/>
          </a:prstGeom>
          <a:solidFill>
            <a:srgbClr val="8DD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任意多边形 32"/>
          <p:cNvSpPr/>
          <p:nvPr/>
        </p:nvSpPr>
        <p:spPr>
          <a:xfrm>
            <a:off x="-5716" y="2888617"/>
            <a:ext cx="12203431" cy="3418205"/>
          </a:xfrm>
          <a:custGeom>
            <a:avLst/>
            <a:gdLst>
              <a:gd name="connsiteX0" fmla="*/ 8 w 5007"/>
              <a:gd name="connsiteY0" fmla="*/ 3461 h 4808"/>
              <a:gd name="connsiteX1" fmla="*/ 1660 w 5007"/>
              <a:gd name="connsiteY1" fmla="*/ 27 h 4808"/>
              <a:gd name="connsiteX2" fmla="*/ 5008 w 5007"/>
              <a:gd name="connsiteY2" fmla="*/ 1808 h 4808"/>
              <a:gd name="connsiteX3" fmla="*/ 2476 w 5007"/>
              <a:gd name="connsiteY3" fmla="*/ 4770 h 4808"/>
              <a:gd name="connsiteX4" fmla="*/ 1023 w 5007"/>
              <a:gd name="connsiteY4" fmla="*/ 3461 h 4808"/>
              <a:gd name="connsiteX5" fmla="*/ 8 w 5007"/>
              <a:gd name="connsiteY5" fmla="*/ 3461 h 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80" h="5724">
                <a:moveTo>
                  <a:pt x="11229" y="2720"/>
                </a:moveTo>
                <a:cubicBezTo>
                  <a:pt x="11383" y="2179"/>
                  <a:pt x="11887" y="1801"/>
                  <a:pt x="12315" y="1813"/>
                </a:cubicBezTo>
                <a:cubicBezTo>
                  <a:pt x="12367" y="1812"/>
                  <a:pt x="12453" y="1822"/>
                  <a:pt x="12467" y="1826"/>
                </a:cubicBezTo>
                <a:lnTo>
                  <a:pt x="12482" y="1825"/>
                </a:lnTo>
                <a:lnTo>
                  <a:pt x="12498" y="1825"/>
                </a:lnTo>
                <a:lnTo>
                  <a:pt x="12514" y="1825"/>
                </a:lnTo>
                <a:cubicBezTo>
                  <a:pt x="12839" y="1821"/>
                  <a:pt x="13434" y="1940"/>
                  <a:pt x="13603" y="1995"/>
                </a:cubicBezTo>
                <a:cubicBezTo>
                  <a:pt x="13701" y="1311"/>
                  <a:pt x="14106" y="735"/>
                  <a:pt x="14618" y="763"/>
                </a:cubicBezTo>
                <a:lnTo>
                  <a:pt x="14647" y="764"/>
                </a:lnTo>
                <a:lnTo>
                  <a:pt x="14677" y="766"/>
                </a:lnTo>
                <a:lnTo>
                  <a:pt x="14707" y="769"/>
                </a:lnTo>
                <a:lnTo>
                  <a:pt x="14737" y="773"/>
                </a:lnTo>
                <a:lnTo>
                  <a:pt x="14768" y="778"/>
                </a:lnTo>
                <a:lnTo>
                  <a:pt x="14791" y="777"/>
                </a:lnTo>
                <a:lnTo>
                  <a:pt x="14815" y="776"/>
                </a:lnTo>
                <a:lnTo>
                  <a:pt x="14840" y="776"/>
                </a:lnTo>
                <a:cubicBezTo>
                  <a:pt x="15344" y="767"/>
                  <a:pt x="16367" y="1089"/>
                  <a:pt x="16620" y="1231"/>
                </a:cubicBezTo>
                <a:cubicBezTo>
                  <a:pt x="16751" y="1126"/>
                  <a:pt x="17038" y="1025"/>
                  <a:pt x="17147" y="1027"/>
                </a:cubicBezTo>
                <a:lnTo>
                  <a:pt x="17154" y="1027"/>
                </a:lnTo>
                <a:lnTo>
                  <a:pt x="17160" y="1027"/>
                </a:lnTo>
                <a:lnTo>
                  <a:pt x="17166" y="1027"/>
                </a:lnTo>
                <a:lnTo>
                  <a:pt x="17171" y="1028"/>
                </a:lnTo>
                <a:lnTo>
                  <a:pt x="17192" y="1028"/>
                </a:lnTo>
                <a:lnTo>
                  <a:pt x="17213" y="1029"/>
                </a:lnTo>
                <a:lnTo>
                  <a:pt x="17234" y="1031"/>
                </a:lnTo>
                <a:lnTo>
                  <a:pt x="17238" y="1032"/>
                </a:lnTo>
                <a:cubicBezTo>
                  <a:pt x="17517" y="482"/>
                  <a:pt x="18273" y="-9"/>
                  <a:pt x="18744" y="0"/>
                </a:cubicBezTo>
                <a:lnTo>
                  <a:pt x="18771" y="0"/>
                </a:lnTo>
                <a:lnTo>
                  <a:pt x="18797" y="1"/>
                </a:lnTo>
                <a:lnTo>
                  <a:pt x="18822" y="3"/>
                </a:lnTo>
                <a:lnTo>
                  <a:pt x="18878" y="2"/>
                </a:lnTo>
                <a:cubicBezTo>
                  <a:pt x="18984" y="-3"/>
                  <a:pt x="19188" y="29"/>
                  <a:pt x="19180" y="30"/>
                </a:cubicBezTo>
                <a:lnTo>
                  <a:pt x="19180" y="5724"/>
                </a:lnTo>
                <a:lnTo>
                  <a:pt x="0" y="5724"/>
                </a:lnTo>
                <a:lnTo>
                  <a:pt x="0" y="1222"/>
                </a:lnTo>
                <a:cubicBezTo>
                  <a:pt x="389" y="965"/>
                  <a:pt x="1314" y="700"/>
                  <a:pt x="1724" y="736"/>
                </a:cubicBezTo>
                <a:lnTo>
                  <a:pt x="1788" y="737"/>
                </a:lnTo>
                <a:lnTo>
                  <a:pt x="1817" y="736"/>
                </a:lnTo>
                <a:lnTo>
                  <a:pt x="1846" y="735"/>
                </a:lnTo>
                <a:lnTo>
                  <a:pt x="1876" y="734"/>
                </a:lnTo>
                <a:cubicBezTo>
                  <a:pt x="2470" y="726"/>
                  <a:pt x="3202" y="1051"/>
                  <a:pt x="3440" y="1240"/>
                </a:cubicBezTo>
                <a:cubicBezTo>
                  <a:pt x="4000" y="771"/>
                  <a:pt x="4940" y="477"/>
                  <a:pt x="5371" y="484"/>
                </a:cubicBezTo>
                <a:lnTo>
                  <a:pt x="5395" y="485"/>
                </a:lnTo>
                <a:lnTo>
                  <a:pt x="5418" y="485"/>
                </a:lnTo>
                <a:lnTo>
                  <a:pt x="5455" y="484"/>
                </a:lnTo>
                <a:lnTo>
                  <a:pt x="5492" y="483"/>
                </a:lnTo>
                <a:cubicBezTo>
                  <a:pt x="6247" y="463"/>
                  <a:pt x="7001" y="1172"/>
                  <a:pt x="7221" y="1692"/>
                </a:cubicBezTo>
                <a:lnTo>
                  <a:pt x="7228" y="1691"/>
                </a:lnTo>
                <a:lnTo>
                  <a:pt x="7285" y="1685"/>
                </a:lnTo>
                <a:lnTo>
                  <a:pt x="7342" y="1681"/>
                </a:lnTo>
                <a:lnTo>
                  <a:pt x="7398" y="1679"/>
                </a:lnTo>
                <a:lnTo>
                  <a:pt x="7453" y="1678"/>
                </a:lnTo>
                <a:lnTo>
                  <a:pt x="7482" y="1676"/>
                </a:lnTo>
                <a:lnTo>
                  <a:pt x="7512" y="1675"/>
                </a:lnTo>
                <a:lnTo>
                  <a:pt x="7541" y="1675"/>
                </a:lnTo>
                <a:cubicBezTo>
                  <a:pt x="8137" y="1665"/>
                  <a:pt x="8809" y="2180"/>
                  <a:pt x="9010" y="2490"/>
                </a:cubicBezTo>
                <a:cubicBezTo>
                  <a:pt x="9025" y="2485"/>
                  <a:pt x="9110" y="2476"/>
                  <a:pt x="9127" y="2476"/>
                </a:cubicBezTo>
                <a:cubicBezTo>
                  <a:pt x="9129" y="2476"/>
                  <a:pt x="9131" y="2477"/>
                  <a:pt x="9131" y="2477"/>
                </a:cubicBezTo>
                <a:lnTo>
                  <a:pt x="9131" y="2477"/>
                </a:lnTo>
                <a:lnTo>
                  <a:pt x="9132" y="2477"/>
                </a:lnTo>
                <a:lnTo>
                  <a:pt x="9142" y="2476"/>
                </a:lnTo>
                <a:lnTo>
                  <a:pt x="9152" y="2475"/>
                </a:lnTo>
                <a:lnTo>
                  <a:pt x="9163" y="2475"/>
                </a:lnTo>
                <a:cubicBezTo>
                  <a:pt x="9373" y="2469"/>
                  <a:pt x="9601" y="2696"/>
                  <a:pt x="9675" y="2840"/>
                </a:cubicBezTo>
                <a:cubicBezTo>
                  <a:pt x="9887" y="2719"/>
                  <a:pt x="10361" y="2610"/>
                  <a:pt x="10537" y="2613"/>
                </a:cubicBezTo>
                <a:lnTo>
                  <a:pt x="10547" y="2613"/>
                </a:lnTo>
                <a:lnTo>
                  <a:pt x="10557" y="2613"/>
                </a:lnTo>
                <a:lnTo>
                  <a:pt x="10567" y="2613"/>
                </a:lnTo>
                <a:lnTo>
                  <a:pt x="10576" y="2614"/>
                </a:lnTo>
                <a:lnTo>
                  <a:pt x="10584" y="2615"/>
                </a:lnTo>
                <a:lnTo>
                  <a:pt x="10594" y="2614"/>
                </a:lnTo>
                <a:lnTo>
                  <a:pt x="10605" y="2614"/>
                </a:lnTo>
                <a:lnTo>
                  <a:pt x="10615" y="2614"/>
                </a:lnTo>
                <a:lnTo>
                  <a:pt x="10626" y="2613"/>
                </a:lnTo>
                <a:cubicBezTo>
                  <a:pt x="10838" y="2612"/>
                  <a:pt x="11169" y="2694"/>
                  <a:pt x="11229" y="27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01365" y="4286250"/>
            <a:ext cx="8890635" cy="255143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2331" y="541020"/>
            <a:ext cx="1802765" cy="1597660"/>
          </a:xfrm>
          <a:prstGeom prst="ellipse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102737"/>
            <a:ext cx="8198485" cy="275526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9480" y="3567430"/>
            <a:ext cx="2733040" cy="236347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30346" y="5530215"/>
            <a:ext cx="3711357" cy="1332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686" y="637"/>
            <a:ext cx="1802765" cy="160083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0160000" flipH="1">
            <a:off x="9680577" y="-132715"/>
            <a:ext cx="1390015" cy="261810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05" h="3963">
                <a:moveTo>
                  <a:pt x="0" y="0"/>
                </a:moveTo>
                <a:lnTo>
                  <a:pt x="2105" y="0"/>
                </a:lnTo>
                <a:lnTo>
                  <a:pt x="2105" y="3963"/>
                </a:lnTo>
                <a:lnTo>
                  <a:pt x="974" y="3963"/>
                </a:lnTo>
                <a:lnTo>
                  <a:pt x="628" y="3567"/>
                </a:lnTo>
                <a:lnTo>
                  <a:pt x="182" y="2798"/>
                </a:lnTo>
                <a:lnTo>
                  <a:pt x="0" y="276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388600" y="637"/>
            <a:ext cx="1802765" cy="160083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39" h="2521">
                <a:moveTo>
                  <a:pt x="0" y="0"/>
                </a:moveTo>
                <a:lnTo>
                  <a:pt x="2839" y="0"/>
                </a:lnTo>
                <a:lnTo>
                  <a:pt x="2839" y="2521"/>
                </a:lnTo>
                <a:lnTo>
                  <a:pt x="2757" y="2521"/>
                </a:lnTo>
                <a:lnTo>
                  <a:pt x="1926" y="1809"/>
                </a:lnTo>
                <a:lnTo>
                  <a:pt x="1637" y="2194"/>
                </a:lnTo>
                <a:lnTo>
                  <a:pt x="1404" y="2521"/>
                </a:lnTo>
                <a:lnTo>
                  <a:pt x="0" y="252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65097" y="2798447"/>
            <a:ext cx="743585" cy="91503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1" cstate="email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8571" y="3309622"/>
            <a:ext cx="12209145" cy="35553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27" h="5599">
                <a:moveTo>
                  <a:pt x="18095" y="0"/>
                </a:moveTo>
                <a:lnTo>
                  <a:pt x="18543" y="0"/>
                </a:lnTo>
                <a:lnTo>
                  <a:pt x="19227" y="49"/>
                </a:lnTo>
                <a:lnTo>
                  <a:pt x="19227" y="5599"/>
                </a:lnTo>
                <a:lnTo>
                  <a:pt x="0" y="5599"/>
                </a:lnTo>
                <a:lnTo>
                  <a:pt x="0" y="1530"/>
                </a:lnTo>
                <a:lnTo>
                  <a:pt x="2227" y="426"/>
                </a:lnTo>
                <a:lnTo>
                  <a:pt x="3455" y="83"/>
                </a:lnTo>
                <a:lnTo>
                  <a:pt x="4484" y="455"/>
                </a:lnTo>
                <a:lnTo>
                  <a:pt x="4313" y="1483"/>
                </a:lnTo>
                <a:lnTo>
                  <a:pt x="5570" y="1655"/>
                </a:lnTo>
                <a:lnTo>
                  <a:pt x="6027" y="2569"/>
                </a:lnTo>
                <a:lnTo>
                  <a:pt x="6713" y="2655"/>
                </a:lnTo>
                <a:lnTo>
                  <a:pt x="7455" y="3340"/>
                </a:lnTo>
                <a:lnTo>
                  <a:pt x="9435" y="2359"/>
                </a:lnTo>
                <a:lnTo>
                  <a:pt x="9435" y="3127"/>
                </a:lnTo>
                <a:lnTo>
                  <a:pt x="11723" y="3127"/>
                </a:lnTo>
                <a:lnTo>
                  <a:pt x="11723" y="1609"/>
                </a:lnTo>
                <a:lnTo>
                  <a:pt x="12655" y="1512"/>
                </a:lnTo>
                <a:lnTo>
                  <a:pt x="14513" y="2226"/>
                </a:lnTo>
                <a:lnTo>
                  <a:pt x="15798" y="1597"/>
                </a:lnTo>
                <a:lnTo>
                  <a:pt x="17198" y="597"/>
                </a:lnTo>
                <a:lnTo>
                  <a:pt x="17798" y="483"/>
                </a:lnTo>
                <a:lnTo>
                  <a:pt x="18095" y="0"/>
                </a:lnTo>
                <a:close/>
              </a:path>
            </a:pathLst>
          </a:cu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3792" y="3143252"/>
            <a:ext cx="743585" cy="915035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9277" y="1973582"/>
            <a:ext cx="743585" cy="915035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4361181" y="632460"/>
            <a:ext cx="3470275" cy="1929130"/>
            <a:chOff x="6868" y="996"/>
            <a:chExt cx="5465" cy="3038"/>
          </a:xfrm>
        </p:grpSpPr>
        <p:sp>
          <p:nvSpPr>
            <p:cNvPr id="3" name="文本框 2"/>
            <p:cNvSpPr txBox="1"/>
            <p:nvPr/>
          </p:nvSpPr>
          <p:spPr>
            <a:xfrm>
              <a:off x="6868" y="3016"/>
              <a:ext cx="5465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>
                  <a:solidFill>
                    <a:srgbClr val="2B6243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突发情况怎么办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750" y="996"/>
              <a:ext cx="1701" cy="1701"/>
              <a:chOff x="8750" y="1778"/>
              <a:chExt cx="1701" cy="1701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8750" y="1778"/>
                <a:ext cx="1701" cy="17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9031" y="1998"/>
                <a:ext cx="1124" cy="1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40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叁</a:t>
                </a:r>
              </a:p>
            </p:txBody>
          </p:sp>
        </p:grp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152900" y="501016"/>
            <a:ext cx="3886200" cy="624205"/>
            <a:chOff x="6567" y="789"/>
            <a:chExt cx="612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5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393" y="850"/>
              <a:ext cx="4468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突发情况怎么办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16" y="789"/>
              <a:ext cx="871" cy="983"/>
            </a:xfrm>
            <a:prstGeom prst="rect">
              <a:avLst/>
            </a:prstGeom>
          </p:spPr>
        </p:pic>
      </p:grpSp>
      <p:sp>
        <p:nvSpPr>
          <p:cNvPr id="14" name="文本框 13"/>
          <p:cNvSpPr txBox="1"/>
          <p:nvPr/>
        </p:nvSpPr>
        <p:spPr>
          <a:xfrm>
            <a:off x="1822450" y="1859280"/>
            <a:ext cx="85655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auto">
              <a:lnSpc>
                <a:spcPct val="15000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小明因为贪玩，没来得及跟上春游的队伍，他迷路了，他该怎么办？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802130" y="2513966"/>
            <a:ext cx="8556625" cy="539750"/>
            <a:chOff x="2838" y="3959"/>
            <a:chExt cx="13475" cy="850"/>
          </a:xfrm>
        </p:grpSpPr>
        <p:sp>
          <p:nvSpPr>
            <p:cNvPr id="3" name="圆角矩形 2"/>
            <p:cNvSpPr/>
            <p:nvPr/>
          </p:nvSpPr>
          <p:spPr>
            <a:xfrm>
              <a:off x="2838" y="3959"/>
              <a:ext cx="13475" cy="850"/>
            </a:xfrm>
            <a:prstGeom prst="roundRect">
              <a:avLst/>
            </a:prstGeom>
            <a:noFill/>
            <a:ln>
              <a:solidFill>
                <a:srgbClr val="6CCB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263" y="4084"/>
              <a:ext cx="12912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>
                  <a:solidFill>
                    <a:srgbClr val="FF0000"/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小明应该向景点的工作人员求助，保存体力，并等待与老师取得联系并集合。</a:t>
              </a: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793241" y="3255010"/>
            <a:ext cx="4354831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auto">
              <a:lnSpc>
                <a:spcPct val="15000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小明的同学在途中突发疾病倒在路上，小明该怎么办？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793241" y="4277753"/>
            <a:ext cx="4154132" cy="941948"/>
            <a:chOff x="2838" y="3934"/>
            <a:chExt cx="12869" cy="875"/>
          </a:xfrm>
        </p:grpSpPr>
        <p:sp>
          <p:nvSpPr>
            <p:cNvPr id="16" name="圆角矩形 15"/>
            <p:cNvSpPr/>
            <p:nvPr/>
          </p:nvSpPr>
          <p:spPr>
            <a:xfrm>
              <a:off x="2838" y="3959"/>
              <a:ext cx="12869" cy="850"/>
            </a:xfrm>
            <a:prstGeom prst="roundRect">
              <a:avLst/>
            </a:prstGeom>
            <a:noFill/>
            <a:ln>
              <a:solidFill>
                <a:srgbClr val="6CCB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263" y="3934"/>
              <a:ext cx="12444" cy="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zh-CN" altLang="en-US">
                  <a:solidFill>
                    <a:srgbClr val="FF0000"/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不胡乱施救，马上向老师和导游报告，如同学病情严重，马上拨打</a:t>
              </a:r>
              <a:r>
                <a:rPr lang="en-US" altLang="zh-CN">
                  <a:solidFill>
                    <a:srgbClr val="FF0000"/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120.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631941" y="3246756"/>
            <a:ext cx="3639185" cy="2080260"/>
            <a:chOff x="10444" y="5113"/>
            <a:chExt cx="5731" cy="3276"/>
          </a:xfrm>
        </p:grpSpPr>
        <p:pic>
          <p:nvPicPr>
            <p:cNvPr id="26" name="图片 25" descr="3814426"/>
            <p:cNvPicPr>
              <a:picLocks noChangeAspect="1"/>
            </p:cNvPicPr>
            <p:nvPr/>
          </p:nvPicPr>
          <p:blipFill>
            <a:blip r:embed="rId11" cstate="email">
              <a:lum bright="-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44" y="5113"/>
              <a:ext cx="5731" cy="3276"/>
            </a:xfrm>
            <a:prstGeom prst="rect">
              <a:avLst/>
            </a:prstGeom>
          </p:spPr>
        </p:pic>
        <p:sp>
          <p:nvSpPr>
            <p:cNvPr id="27" name="十字形 26"/>
            <p:cNvSpPr/>
            <p:nvPr/>
          </p:nvSpPr>
          <p:spPr>
            <a:xfrm>
              <a:off x="11567" y="5984"/>
              <a:ext cx="475" cy="475"/>
            </a:xfrm>
            <a:prstGeom prst="plus">
              <a:avLst>
                <a:gd name="adj" fmla="val 30736"/>
              </a:avLst>
            </a:prstGeom>
            <a:solidFill>
              <a:srgbClr val="DD3A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3994" y="7259"/>
              <a:ext cx="8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>
                  <a:solidFill>
                    <a:srgbClr val="DD3A56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120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152900" y="501016"/>
            <a:ext cx="3886200" cy="624205"/>
            <a:chOff x="6567" y="789"/>
            <a:chExt cx="612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5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393" y="850"/>
              <a:ext cx="4468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突发情况怎么办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16" y="789"/>
              <a:ext cx="871" cy="983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1682115" y="2144396"/>
            <a:ext cx="3515360" cy="2965450"/>
            <a:chOff x="2649" y="3377"/>
            <a:chExt cx="5984" cy="4670"/>
          </a:xfrm>
        </p:grpSpPr>
        <p:sp>
          <p:nvSpPr>
            <p:cNvPr id="12" name="文本框 11"/>
            <p:cNvSpPr txBox="1"/>
            <p:nvPr/>
          </p:nvSpPr>
          <p:spPr>
            <a:xfrm>
              <a:off x="2649" y="3377"/>
              <a:ext cx="5984" cy="2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l" fontAlgn="auto">
                <a:lnSpc>
                  <a:spcPct val="150000"/>
                </a:lnSpc>
                <a:buClr>
                  <a:srgbClr val="6CCB85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小明班级的同学外出游玩，结果不远处的树林发生火灾，火热凶猛，他们该怎么办？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2817" y="5900"/>
              <a:ext cx="5709" cy="2147"/>
              <a:chOff x="2838" y="3934"/>
              <a:chExt cx="12869" cy="1267"/>
            </a:xfrm>
          </p:grpSpPr>
          <p:sp>
            <p:nvSpPr>
              <p:cNvPr id="16" name="圆角矩形 15"/>
              <p:cNvSpPr/>
              <p:nvPr/>
            </p:nvSpPr>
            <p:spPr>
              <a:xfrm>
                <a:off x="2838" y="3959"/>
                <a:ext cx="12869" cy="1242"/>
              </a:xfrm>
              <a:prstGeom prst="roundRect">
                <a:avLst/>
              </a:prstGeom>
              <a:noFill/>
              <a:ln>
                <a:solidFill>
                  <a:srgbClr val="6CCB8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3263" y="3934"/>
                <a:ext cx="12444" cy="1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lnSpc>
                    <a:spcPct val="150000"/>
                  </a:lnSpc>
                </a:pPr>
                <a:r>
                  <a:rPr lang="zh-CN" altLang="en-US">
                    <a:solidFill>
                      <a:srgbClr val="FF0000"/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发生火灾时，学生在老师、导游的带领下迅速有序撤离，学生不得参与救火行动。</a:t>
                </a: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6950711" y="2083436"/>
            <a:ext cx="3515360" cy="2965450"/>
            <a:chOff x="2649" y="3377"/>
            <a:chExt cx="5984" cy="4670"/>
          </a:xfrm>
        </p:grpSpPr>
        <p:sp>
          <p:nvSpPr>
            <p:cNvPr id="10" name="文本框 9"/>
            <p:cNvSpPr txBox="1"/>
            <p:nvPr/>
          </p:nvSpPr>
          <p:spPr>
            <a:xfrm>
              <a:off x="2649" y="3377"/>
              <a:ext cx="5984" cy="2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l" fontAlgn="auto">
                <a:lnSpc>
                  <a:spcPct val="150000"/>
                </a:lnSpc>
                <a:buClr>
                  <a:srgbClr val="6CCB85"/>
                </a:buClr>
                <a:buFont typeface="Wingdings" panose="05000000000000000000" charset="0"/>
                <a:buChar char=""/>
              </a:pPr>
              <a:r>
                <a:rPr lang="zh-CN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小明实在是倒霉透顶了，还遇上了雷雨天气或自然灾害，他该怎么办？</a:t>
              </a: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2817" y="5900"/>
              <a:ext cx="5709" cy="2147"/>
              <a:chOff x="2838" y="3934"/>
              <a:chExt cx="12869" cy="1267"/>
            </a:xfrm>
          </p:grpSpPr>
          <p:sp>
            <p:nvSpPr>
              <p:cNvPr id="19" name="圆角矩形 18"/>
              <p:cNvSpPr/>
              <p:nvPr/>
            </p:nvSpPr>
            <p:spPr>
              <a:xfrm>
                <a:off x="2838" y="3959"/>
                <a:ext cx="12869" cy="1242"/>
              </a:xfrm>
              <a:prstGeom prst="roundRect">
                <a:avLst/>
              </a:prstGeom>
              <a:noFill/>
              <a:ln>
                <a:solidFill>
                  <a:srgbClr val="6CCB8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3263" y="3934"/>
                <a:ext cx="12444" cy="1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lnSpc>
                    <a:spcPct val="150000"/>
                  </a:lnSpc>
                </a:pPr>
                <a:r>
                  <a:rPr lang="zh-CN" altLang="en-US">
                    <a:solidFill>
                      <a:srgbClr val="FF0000"/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遇事不要慌乱，雷雨天不躲在树下，要听从老师和导游的统一安排。</a:t>
                </a:r>
              </a:p>
            </p:txBody>
          </p:sp>
        </p:grp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1265" y="2631440"/>
            <a:ext cx="1858011" cy="23837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769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组合 74"/>
          <p:cNvGrpSpPr/>
          <p:nvPr/>
        </p:nvGrpSpPr>
        <p:grpSpPr>
          <a:xfrm>
            <a:off x="-8256" y="-132715"/>
            <a:ext cx="12208511" cy="6997065"/>
            <a:chOff x="-13" y="-209"/>
            <a:chExt cx="19226" cy="11019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4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6" name="图片 25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160000" flipH="1">
              <a:off x="15245" y="-209"/>
              <a:ext cx="2189" cy="4123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5" h="3963">
                  <a:moveTo>
                    <a:pt x="0" y="0"/>
                  </a:moveTo>
                  <a:lnTo>
                    <a:pt x="2105" y="0"/>
                  </a:lnTo>
                  <a:lnTo>
                    <a:pt x="2105" y="3963"/>
                  </a:lnTo>
                  <a:lnTo>
                    <a:pt x="974" y="3963"/>
                  </a:lnTo>
                  <a:lnTo>
                    <a:pt x="628" y="3567"/>
                  </a:lnTo>
                  <a:lnTo>
                    <a:pt x="182" y="2798"/>
                  </a:lnTo>
                  <a:lnTo>
                    <a:pt x="0" y="2765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8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10741" y="1712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9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876" y="4194"/>
              <a:ext cx="1171" cy="1441"/>
            </a:xfrm>
            <a:prstGeom prst="rect">
              <a:avLst/>
            </a:pr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9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</p:grpSp>
      <p:pic>
        <p:nvPicPr>
          <p:cNvPr id="41" name="图片 40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24841" y="400687"/>
            <a:ext cx="2552700" cy="2262505"/>
          </a:xfrm>
          <a:prstGeom prst="ellipse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1236980" y="1124587"/>
            <a:ext cx="12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>
                <a:solidFill>
                  <a:srgbClr val="2B6243"/>
                </a:solidFill>
                <a:latin typeface="汉仪粗简黑简" panose="00020600040101010101" charset="-122"/>
                <a:ea typeface="汉仪粗简黑简" panose="00020600040101010101" charset="-122"/>
              </a:rPr>
              <a:t>目录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3254376" y="1257937"/>
            <a:ext cx="7112000" cy="1701165"/>
            <a:chOff x="5125" y="1981"/>
            <a:chExt cx="11200" cy="2679"/>
          </a:xfrm>
        </p:grpSpPr>
        <p:grpSp>
          <p:nvGrpSpPr>
            <p:cNvPr id="47" name="组合 46"/>
            <p:cNvGrpSpPr/>
            <p:nvPr/>
          </p:nvGrpSpPr>
          <p:grpSpPr>
            <a:xfrm>
              <a:off x="5171" y="1981"/>
              <a:ext cx="5327" cy="964"/>
              <a:chOff x="4801" y="3426"/>
              <a:chExt cx="3211" cy="853"/>
            </a:xfrm>
          </p:grpSpPr>
          <p:sp>
            <p:nvSpPr>
              <p:cNvPr id="48" name="圆角矩形 47"/>
              <p:cNvSpPr/>
              <p:nvPr/>
            </p:nvSpPr>
            <p:spPr>
              <a:xfrm>
                <a:off x="4801" y="3426"/>
                <a:ext cx="3211" cy="853"/>
              </a:xfrm>
              <a:prstGeom prst="roundRect">
                <a:avLst/>
              </a:prstGeom>
              <a:solidFill>
                <a:schemeClr val="bg1"/>
              </a:solidFill>
              <a:ln w="19050"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500"/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4845" y="3533"/>
                <a:ext cx="2948" cy="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01.</a:t>
                </a:r>
                <a:r>
                  <a:rPr lang="zh-CN" altLang="en-US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出游前准备工作</a:t>
                </a: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10950" y="1981"/>
              <a:ext cx="5375" cy="964"/>
              <a:chOff x="4801" y="3426"/>
              <a:chExt cx="3240" cy="853"/>
            </a:xfrm>
          </p:grpSpPr>
          <p:sp>
            <p:nvSpPr>
              <p:cNvPr id="63" name="圆角矩形 62"/>
              <p:cNvSpPr/>
              <p:nvPr/>
            </p:nvSpPr>
            <p:spPr>
              <a:xfrm>
                <a:off x="4801" y="3426"/>
                <a:ext cx="3211" cy="853"/>
              </a:xfrm>
              <a:prstGeom prst="roundRect">
                <a:avLst/>
              </a:prstGeom>
              <a:solidFill>
                <a:schemeClr val="bg1"/>
              </a:solidFill>
              <a:ln w="19050"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500"/>
              </a:p>
            </p:txBody>
          </p:sp>
          <p:sp>
            <p:nvSpPr>
              <p:cNvPr id="64" name="文本框 63"/>
              <p:cNvSpPr txBox="1"/>
              <p:nvPr/>
            </p:nvSpPr>
            <p:spPr>
              <a:xfrm>
                <a:off x="4845" y="3533"/>
                <a:ext cx="3196" cy="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02.</a:t>
                </a:r>
                <a:r>
                  <a:rPr lang="zh-CN" altLang="en-US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出游安全注意事项</a:t>
                </a:r>
              </a:p>
            </p:txBody>
          </p:sp>
        </p:grpSp>
        <p:grpSp>
          <p:nvGrpSpPr>
            <p:cNvPr id="65" name="组合 64"/>
            <p:cNvGrpSpPr/>
            <p:nvPr/>
          </p:nvGrpSpPr>
          <p:grpSpPr>
            <a:xfrm>
              <a:off x="5125" y="3696"/>
              <a:ext cx="5327" cy="964"/>
              <a:chOff x="4801" y="3426"/>
              <a:chExt cx="3211" cy="853"/>
            </a:xfrm>
          </p:grpSpPr>
          <p:sp>
            <p:nvSpPr>
              <p:cNvPr id="66" name="圆角矩形 65"/>
              <p:cNvSpPr/>
              <p:nvPr/>
            </p:nvSpPr>
            <p:spPr>
              <a:xfrm>
                <a:off x="4801" y="3426"/>
                <a:ext cx="3211" cy="853"/>
              </a:xfrm>
              <a:prstGeom prst="roundRect">
                <a:avLst/>
              </a:prstGeom>
              <a:solidFill>
                <a:schemeClr val="bg1"/>
              </a:solidFill>
              <a:ln w="19050"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500"/>
              </a:p>
            </p:txBody>
          </p:sp>
          <p:sp>
            <p:nvSpPr>
              <p:cNvPr id="67" name="文本框 66"/>
              <p:cNvSpPr txBox="1"/>
              <p:nvPr/>
            </p:nvSpPr>
            <p:spPr>
              <a:xfrm>
                <a:off x="4845" y="3533"/>
                <a:ext cx="3167" cy="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03.</a:t>
                </a:r>
                <a:r>
                  <a:rPr lang="zh-CN" altLang="en-US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做到讲文明守礼仪</a:t>
                </a:r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10904" y="3696"/>
              <a:ext cx="5327" cy="964"/>
              <a:chOff x="4801" y="3426"/>
              <a:chExt cx="3211" cy="853"/>
            </a:xfrm>
          </p:grpSpPr>
          <p:sp>
            <p:nvSpPr>
              <p:cNvPr id="69" name="圆角矩形 68"/>
              <p:cNvSpPr/>
              <p:nvPr/>
            </p:nvSpPr>
            <p:spPr>
              <a:xfrm>
                <a:off x="4801" y="3426"/>
                <a:ext cx="3211" cy="853"/>
              </a:xfrm>
              <a:prstGeom prst="roundRect">
                <a:avLst/>
              </a:prstGeom>
              <a:solidFill>
                <a:schemeClr val="bg1"/>
              </a:solidFill>
              <a:ln w="19050"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500"/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4845" y="3533"/>
                <a:ext cx="2948" cy="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zh-CN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04.</a:t>
                </a:r>
                <a:r>
                  <a:rPr lang="zh-CN" altLang="en-US" sz="25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突发情况怎么办</a:t>
                </a:r>
              </a:p>
            </p:txBody>
          </p:sp>
        </p:grp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6" y="-132715"/>
            <a:ext cx="12208511" cy="6997065"/>
            <a:chOff x="-13" y="-209"/>
            <a:chExt cx="19226" cy="11019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13" name="图片 12" descr="51140 [转换]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48" y="5618"/>
              <a:ext cx="4304" cy="3722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6" name="图片 25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160000" flipH="1">
              <a:off x="15245" y="-209"/>
              <a:ext cx="2189" cy="4123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05" h="3963">
                  <a:moveTo>
                    <a:pt x="0" y="0"/>
                  </a:moveTo>
                  <a:lnTo>
                    <a:pt x="2105" y="0"/>
                  </a:lnTo>
                  <a:lnTo>
                    <a:pt x="2105" y="3963"/>
                  </a:lnTo>
                  <a:lnTo>
                    <a:pt x="974" y="3963"/>
                  </a:lnTo>
                  <a:lnTo>
                    <a:pt x="628" y="3567"/>
                  </a:lnTo>
                  <a:lnTo>
                    <a:pt x="182" y="2798"/>
                  </a:lnTo>
                  <a:lnTo>
                    <a:pt x="0" y="2765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9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11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4271646" y="632460"/>
            <a:ext cx="3649345" cy="1929130"/>
            <a:chOff x="6727" y="996"/>
            <a:chExt cx="5747" cy="3038"/>
          </a:xfrm>
        </p:grpSpPr>
        <p:sp>
          <p:nvSpPr>
            <p:cNvPr id="3" name="文本框 2"/>
            <p:cNvSpPr txBox="1"/>
            <p:nvPr/>
          </p:nvSpPr>
          <p:spPr>
            <a:xfrm>
              <a:off x="6727" y="3016"/>
              <a:ext cx="5747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2B6243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出游前准备工作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750" y="996"/>
              <a:ext cx="1700" cy="1700"/>
              <a:chOff x="8750" y="1778"/>
              <a:chExt cx="1700" cy="1700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8750" y="1778"/>
                <a:ext cx="1701" cy="17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9031" y="2126"/>
                <a:ext cx="1124" cy="1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40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壹</a:t>
                </a: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3151573" y="632460"/>
            <a:ext cx="14914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8DD6F6"/>
                </a:solidFill>
              </a:rPr>
              <a:t>https://www.ypppt.com/</a:t>
            </a:r>
            <a:endParaRPr lang="zh-CN" altLang="en-US" sz="900" dirty="0">
              <a:solidFill>
                <a:srgbClr val="8DD6F6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152900" y="501016"/>
            <a:ext cx="3886200" cy="624205"/>
            <a:chOff x="6567" y="789"/>
            <a:chExt cx="612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5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393" y="850"/>
              <a:ext cx="4468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出游前准备工作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16" y="789"/>
              <a:ext cx="871" cy="983"/>
            </a:xfrm>
            <a:prstGeom prst="rect">
              <a:avLst/>
            </a:prstGeom>
          </p:spPr>
        </p:pic>
      </p:grpSp>
      <p:grpSp>
        <p:nvGrpSpPr>
          <p:cNvPr id="40" name="组合 39"/>
          <p:cNvGrpSpPr/>
          <p:nvPr/>
        </p:nvGrpSpPr>
        <p:grpSpPr>
          <a:xfrm>
            <a:off x="2071370" y="1796417"/>
            <a:ext cx="1951991" cy="1991995"/>
            <a:chOff x="3418" y="3054"/>
            <a:chExt cx="3074" cy="3137"/>
          </a:xfrm>
        </p:grpSpPr>
        <p:pic>
          <p:nvPicPr>
            <p:cNvPr id="14" name="图片 13" descr="202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826" y="3054"/>
              <a:ext cx="2260" cy="2337"/>
            </a:xfrm>
            <a:prstGeom prst="rect">
              <a:avLst/>
            </a:prstGeom>
          </p:spPr>
        </p:pic>
        <p:sp>
          <p:nvSpPr>
            <p:cNvPr id="29" name="文本框 28"/>
            <p:cNvSpPr txBox="1"/>
            <p:nvPr/>
          </p:nvSpPr>
          <p:spPr>
            <a:xfrm>
              <a:off x="3418" y="5563"/>
              <a:ext cx="307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备用衣裤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167506" y="1751330"/>
            <a:ext cx="1951991" cy="2037080"/>
            <a:chOff x="6486" y="2983"/>
            <a:chExt cx="3074" cy="3208"/>
          </a:xfrm>
        </p:grpSpPr>
        <p:pic>
          <p:nvPicPr>
            <p:cNvPr id="17" name="图片 16" descr="202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043" y="2983"/>
              <a:ext cx="1963" cy="2456"/>
            </a:xfrm>
            <a:prstGeom prst="rect">
              <a:avLst/>
            </a:prstGeom>
          </p:spPr>
        </p:pic>
        <p:sp>
          <p:nvSpPr>
            <p:cNvPr id="32" name="文本框 31"/>
            <p:cNvSpPr txBox="1"/>
            <p:nvPr/>
          </p:nvSpPr>
          <p:spPr>
            <a:xfrm>
              <a:off x="6486" y="5563"/>
              <a:ext cx="307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汗巾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263641" y="1929130"/>
            <a:ext cx="1951991" cy="1859280"/>
            <a:chOff x="9744" y="3263"/>
            <a:chExt cx="3074" cy="2928"/>
          </a:xfrm>
        </p:grpSpPr>
        <p:pic>
          <p:nvPicPr>
            <p:cNvPr id="28" name="图片 27" descr="realistic_napkins_set [转换]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258" y="3263"/>
              <a:ext cx="2049" cy="1814"/>
            </a:xfrm>
            <a:prstGeom prst="rect">
              <a:avLst/>
            </a:prstGeom>
          </p:spPr>
        </p:pic>
        <p:sp>
          <p:nvSpPr>
            <p:cNvPr id="35" name="文本框 34"/>
            <p:cNvSpPr txBox="1"/>
            <p:nvPr/>
          </p:nvSpPr>
          <p:spPr>
            <a:xfrm>
              <a:off x="9744" y="5563"/>
              <a:ext cx="307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纸巾和湿巾</a:t>
              </a:r>
              <a:endParaRPr lang="en-US" altLang="zh-CN" sz="200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359141" y="1814830"/>
            <a:ext cx="1951991" cy="1973580"/>
            <a:chOff x="13172" y="3083"/>
            <a:chExt cx="3074" cy="3108"/>
          </a:xfrm>
        </p:grpSpPr>
        <p:pic>
          <p:nvPicPr>
            <p:cNvPr id="10" name="图片 9" descr="202"/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100000">
              <a:off x="13709" y="3083"/>
              <a:ext cx="2002" cy="227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0" h="2130">
                  <a:moveTo>
                    <a:pt x="844" y="0"/>
                  </a:moveTo>
                  <a:lnTo>
                    <a:pt x="1871" y="0"/>
                  </a:lnTo>
                  <a:lnTo>
                    <a:pt x="1871" y="2130"/>
                  </a:lnTo>
                  <a:lnTo>
                    <a:pt x="0" y="2130"/>
                  </a:lnTo>
                  <a:lnTo>
                    <a:pt x="0" y="727"/>
                  </a:lnTo>
                  <a:lnTo>
                    <a:pt x="243" y="649"/>
                  </a:lnTo>
                  <a:lnTo>
                    <a:pt x="568" y="487"/>
                  </a:lnTo>
                  <a:lnTo>
                    <a:pt x="844" y="0"/>
                  </a:lnTo>
                  <a:close/>
                </a:path>
              </a:pathLst>
            </a:custGeom>
          </p:spPr>
        </p:pic>
        <p:sp>
          <p:nvSpPr>
            <p:cNvPr id="36" name="文本框 35"/>
            <p:cNvSpPr txBox="1"/>
            <p:nvPr/>
          </p:nvSpPr>
          <p:spPr>
            <a:xfrm>
              <a:off x="13172" y="5563"/>
              <a:ext cx="307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垃圾袋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263641" y="4006215"/>
            <a:ext cx="1951991" cy="1524000"/>
            <a:chOff x="9820" y="6309"/>
            <a:chExt cx="3074" cy="2400"/>
          </a:xfrm>
        </p:grpSpPr>
        <p:pic>
          <p:nvPicPr>
            <p:cNvPr id="27" name="图片 26" descr="4653 [转换]"/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72" y="6309"/>
              <a:ext cx="1171" cy="1622"/>
            </a:xfrm>
            <a:prstGeom prst="rect">
              <a:avLst/>
            </a:prstGeom>
          </p:spPr>
        </p:pic>
        <p:sp>
          <p:nvSpPr>
            <p:cNvPr id="42" name="文本框 41"/>
            <p:cNvSpPr txBox="1"/>
            <p:nvPr/>
          </p:nvSpPr>
          <p:spPr>
            <a:xfrm>
              <a:off x="9820" y="8081"/>
              <a:ext cx="307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饮水杯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359141" y="4102102"/>
            <a:ext cx="1951991" cy="1428115"/>
            <a:chOff x="13164" y="6460"/>
            <a:chExt cx="3074" cy="2249"/>
          </a:xfrm>
        </p:grpSpPr>
        <p:pic>
          <p:nvPicPr>
            <p:cNvPr id="19" name="图片 18" descr="9833 [转换]"/>
            <p:cNvPicPr>
              <a:picLocks noChangeAspect="1"/>
            </p:cNvPicPr>
            <p:nvPr/>
          </p:nvPicPr>
          <p:blipFill>
            <a:blip r:embed="rId16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6969"/>
            <a:stretch>
              <a:fillRect/>
            </a:stretch>
          </p:blipFill>
          <p:spPr>
            <a:xfrm>
              <a:off x="13934" y="6460"/>
              <a:ext cx="1535" cy="1341"/>
            </a:xfrm>
            <a:prstGeom prst="rect">
              <a:avLst/>
            </a:prstGeom>
          </p:spPr>
        </p:pic>
        <p:sp>
          <p:nvSpPr>
            <p:cNvPr id="45" name="文本框 44"/>
            <p:cNvSpPr txBox="1"/>
            <p:nvPr/>
          </p:nvSpPr>
          <p:spPr>
            <a:xfrm>
              <a:off x="13164" y="8081"/>
              <a:ext cx="307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中简黑简" panose="00020600040101010101" charset="-122"/>
                  <a:ea typeface="汉仪中简黑简" panose="00020600040101010101" charset="-122"/>
                </a:rPr>
                <a:t>食物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117090" y="4042411"/>
            <a:ext cx="4146551" cy="1481455"/>
            <a:chOff x="3334" y="6300"/>
            <a:chExt cx="6530" cy="2333"/>
          </a:xfrm>
        </p:grpSpPr>
        <p:pic>
          <p:nvPicPr>
            <p:cNvPr id="48" name="图片 47" descr="travel_planner_1 [转换]"/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334" y="6300"/>
              <a:ext cx="6530" cy="2333"/>
            </a:xfrm>
            <a:prstGeom prst="rect">
              <a:avLst/>
            </a:prstGeom>
          </p:spPr>
        </p:pic>
        <p:sp>
          <p:nvSpPr>
            <p:cNvPr id="49" name="文本框 48"/>
            <p:cNvSpPr txBox="1"/>
            <p:nvPr/>
          </p:nvSpPr>
          <p:spPr>
            <a:xfrm>
              <a:off x="4298" y="7029"/>
              <a:ext cx="3311" cy="727"/>
            </a:xfrm>
            <a:prstGeom prst="rect">
              <a:avLst/>
            </a:prstGeom>
            <a:solidFill>
              <a:srgbClr val="9CD4C5"/>
            </a:solidFill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>
                  <a:solidFill>
                    <a:schemeClr val="bg1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出游准备清单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152900" y="501016"/>
            <a:ext cx="3886200" cy="624205"/>
            <a:chOff x="6567" y="789"/>
            <a:chExt cx="612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5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393" y="850"/>
              <a:ext cx="4468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出游前准备工作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16" y="789"/>
              <a:ext cx="871" cy="983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08295" y="1988187"/>
            <a:ext cx="1375411" cy="2864485"/>
          </a:xfrm>
          <a:prstGeom prst="rect">
            <a:avLst/>
          </a:prstGeom>
          <a:effectLst/>
        </p:spPr>
      </p:pic>
      <p:grpSp>
        <p:nvGrpSpPr>
          <p:cNvPr id="32" name="组合 31"/>
          <p:cNvGrpSpPr/>
          <p:nvPr/>
        </p:nvGrpSpPr>
        <p:grpSpPr>
          <a:xfrm>
            <a:off x="1685290" y="1866266"/>
            <a:ext cx="9087485" cy="3380105"/>
            <a:chOff x="2454" y="2939"/>
            <a:chExt cx="14311" cy="5323"/>
          </a:xfrm>
        </p:grpSpPr>
        <p:grpSp>
          <p:nvGrpSpPr>
            <p:cNvPr id="10" name="组合 9"/>
            <p:cNvGrpSpPr/>
            <p:nvPr/>
          </p:nvGrpSpPr>
          <p:grpSpPr>
            <a:xfrm>
              <a:off x="2454" y="2939"/>
              <a:ext cx="5623" cy="2752"/>
              <a:chOff x="2500" y="3163"/>
              <a:chExt cx="5623" cy="2752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2500" y="3163"/>
                <a:ext cx="5623" cy="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6CCB85"/>
                  </a:buClr>
                  <a:buFont typeface="Wingdings" panose="05000000000000000000" charset="0"/>
                  <a:buChar char=""/>
                </a:pPr>
                <a:r>
                  <a:rPr lang="zh-CN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不得一边走路一边喝水</a:t>
                </a: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2500" y="3734"/>
                <a:ext cx="5418" cy="2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1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、可以在导游停下讲解、同学去洗手间的时候、吃午餐的时候喝水。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2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、水不喝时需要把盖子拧紧，不带玻璃瓶饮料和有汽的饮料。</a:t>
                </a: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11142" y="2939"/>
              <a:ext cx="5623" cy="2752"/>
              <a:chOff x="2500" y="3163"/>
              <a:chExt cx="5623" cy="2752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2500" y="3163"/>
                <a:ext cx="5623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6CCB85"/>
                  </a:buClr>
                  <a:buFont typeface="Wingdings" panose="05000000000000000000" charset="0"/>
                  <a:buChar char=""/>
                </a:pPr>
                <a:r>
                  <a:rPr lang="zh-CN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带少量食物</a:t>
                </a: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2500" y="3734"/>
                <a:ext cx="5418" cy="2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1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、尽量带健康食品，不得在车上吃食物，不得一边走路一边吃食物。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2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、可在中途休息的时候吃，吃完后需要把垃圾收好。</a:t>
                </a: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2454" y="6019"/>
              <a:ext cx="5623" cy="1734"/>
              <a:chOff x="2500" y="3163"/>
              <a:chExt cx="5623" cy="1734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2500" y="3163"/>
                <a:ext cx="5623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6CCB85"/>
                  </a:buClr>
                  <a:buFont typeface="Wingdings" panose="05000000000000000000" charset="0"/>
                  <a:buChar char=""/>
                </a:pPr>
                <a:r>
                  <a:rPr lang="zh-CN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纸巾和湿纸巾</a:t>
                </a: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2500" y="3734"/>
                <a:ext cx="5622" cy="1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1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、每人准备两包纸巾，以备不时之需。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2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、每人准备一包湿纸巾，以作清洁用。</a:t>
                </a: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11142" y="6019"/>
              <a:ext cx="5623" cy="2243"/>
              <a:chOff x="2500" y="3163"/>
              <a:chExt cx="5623" cy="2243"/>
            </a:xfrm>
          </p:grpSpPr>
          <p:sp>
            <p:nvSpPr>
              <p:cNvPr id="28" name="文本框 27"/>
              <p:cNvSpPr txBox="1"/>
              <p:nvPr/>
            </p:nvSpPr>
            <p:spPr>
              <a:xfrm>
                <a:off x="2500" y="3163"/>
                <a:ext cx="5623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6CCB85"/>
                  </a:buClr>
                  <a:buFont typeface="Wingdings" panose="05000000000000000000" charset="0"/>
                  <a:buChar char=""/>
                </a:pPr>
                <a:r>
                  <a:rPr lang="zh-CN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垃圾袋</a:t>
                </a: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2500" y="3734"/>
                <a:ext cx="5418" cy="1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1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、每人准备</a:t>
                </a: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4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个垃圾袋，把不能带走的东西全部装入垃圾袋中，找到垃圾桶扔掉。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2</a:t>
                </a:r>
                <a:r>
                  <a:rPr lang="zh-CN" alt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、若没有垃圾桶，则带回学校再扔掉。</a:t>
                </a:r>
              </a:p>
            </p:txBody>
          </p:sp>
        </p:grp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152900" y="501016"/>
            <a:ext cx="3886200" cy="624205"/>
            <a:chOff x="6567" y="789"/>
            <a:chExt cx="612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5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393" y="850"/>
              <a:ext cx="4468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出游前准备工作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16" y="789"/>
              <a:ext cx="871" cy="983"/>
            </a:xfrm>
            <a:prstGeom prst="rect">
              <a:avLst/>
            </a:prstGeom>
          </p:spPr>
        </p:pic>
      </p:grpSp>
      <p:grpSp>
        <p:nvGrpSpPr>
          <p:cNvPr id="27" name="组合 26"/>
          <p:cNvGrpSpPr/>
          <p:nvPr/>
        </p:nvGrpSpPr>
        <p:grpSpPr>
          <a:xfrm>
            <a:off x="1822451" y="1846581"/>
            <a:ext cx="8486775" cy="3636010"/>
            <a:chOff x="2870" y="3108"/>
            <a:chExt cx="13365" cy="5726"/>
          </a:xfrm>
        </p:grpSpPr>
        <p:pic>
          <p:nvPicPr>
            <p:cNvPr id="2" name="图片 1" descr="17755911 [转换]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14" y="3108"/>
              <a:ext cx="2363" cy="2576"/>
            </a:xfrm>
            <a:prstGeom prst="rect">
              <a:avLst/>
            </a:prstGeom>
          </p:spPr>
        </p:pic>
        <p:pic>
          <p:nvPicPr>
            <p:cNvPr id="3" name="图片 2" descr="cuteanimated_213 [转换]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3556" y="5075"/>
              <a:ext cx="2604" cy="3759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6333" y="3373"/>
              <a:ext cx="9902" cy="1880"/>
              <a:chOff x="6458" y="3098"/>
              <a:chExt cx="9902" cy="1880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6458" y="3098"/>
                <a:ext cx="4751" cy="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6CCB85"/>
                  </a:buClr>
                  <a:buFont typeface="Wingdings" panose="05000000000000000000" charset="0"/>
                  <a:buChar char=""/>
                </a:pPr>
                <a:r>
                  <a:rPr lang="zh-CN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药品</a:t>
                </a: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6458" y="3669"/>
                <a:ext cx="9902" cy="1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fontAlgn="auto"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1</a:t>
                </a: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、告诉家长自己是否有晕车的情况，如有的话带好风油精、晕车药；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2</a:t>
                </a: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、常有肚子痛的情况，则需要准备治肚子痛的药。</a:t>
                </a: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2870" y="6300"/>
              <a:ext cx="9902" cy="2461"/>
              <a:chOff x="6458" y="3098"/>
              <a:chExt cx="9902" cy="2461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6458" y="3098"/>
                <a:ext cx="4751" cy="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rgbClr val="6CCB85"/>
                  </a:buClr>
                  <a:buFont typeface="Wingdings" panose="05000000000000000000" charset="0"/>
                  <a:buChar char=""/>
                </a:pPr>
                <a:r>
                  <a:rPr lang="zh-CN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注意事项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6458" y="3669"/>
                <a:ext cx="9902" cy="1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fontAlgn="auto"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1</a:t>
                </a: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、春游时禁止携带打火机、火柴等火种，严禁携带刀具等危险物品。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2</a:t>
                </a: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、出游前一天晚上，要休息好，以便有充足的体力游玩；</a:t>
                </a:r>
              </a:p>
              <a:p>
                <a:pPr algn="l" fontAlgn="auto"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3</a:t>
                </a:r>
                <a:r>
                  <a:rPr lang="zh-CN" alt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汉仪中简黑简" panose="00020600040101010101" charset="-122"/>
                    <a:ea typeface="汉仪中简黑简" panose="00020600040101010101" charset="-122"/>
                  </a:rPr>
                  <a:t>、统一穿校服、运动鞋，将所需物品都放入随行双肩包中。</a:t>
                </a: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4938" y="5631"/>
              <a:ext cx="9325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统一携带联系信息卡：学校、班级、姓名、老师电话等。</a:t>
              </a: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-6000" y="-10795"/>
            <a:ext cx="12204000" cy="6861600"/>
          </a:xfrm>
          <a:prstGeom prst="rect">
            <a:avLst/>
          </a:prstGeom>
          <a:solidFill>
            <a:srgbClr val="8DD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任意多边形 32"/>
          <p:cNvSpPr/>
          <p:nvPr/>
        </p:nvSpPr>
        <p:spPr>
          <a:xfrm>
            <a:off x="-5716" y="2888617"/>
            <a:ext cx="12203431" cy="3418205"/>
          </a:xfrm>
          <a:custGeom>
            <a:avLst/>
            <a:gdLst>
              <a:gd name="connsiteX0" fmla="*/ 8 w 5007"/>
              <a:gd name="connsiteY0" fmla="*/ 3461 h 4808"/>
              <a:gd name="connsiteX1" fmla="*/ 1660 w 5007"/>
              <a:gd name="connsiteY1" fmla="*/ 27 h 4808"/>
              <a:gd name="connsiteX2" fmla="*/ 5008 w 5007"/>
              <a:gd name="connsiteY2" fmla="*/ 1808 h 4808"/>
              <a:gd name="connsiteX3" fmla="*/ 2476 w 5007"/>
              <a:gd name="connsiteY3" fmla="*/ 4770 h 4808"/>
              <a:gd name="connsiteX4" fmla="*/ 1023 w 5007"/>
              <a:gd name="connsiteY4" fmla="*/ 3461 h 4808"/>
              <a:gd name="connsiteX5" fmla="*/ 8 w 5007"/>
              <a:gd name="connsiteY5" fmla="*/ 3461 h 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80" h="5724">
                <a:moveTo>
                  <a:pt x="11229" y="2720"/>
                </a:moveTo>
                <a:cubicBezTo>
                  <a:pt x="11383" y="2179"/>
                  <a:pt x="11887" y="1801"/>
                  <a:pt x="12315" y="1813"/>
                </a:cubicBezTo>
                <a:cubicBezTo>
                  <a:pt x="12367" y="1812"/>
                  <a:pt x="12453" y="1822"/>
                  <a:pt x="12467" y="1826"/>
                </a:cubicBezTo>
                <a:lnTo>
                  <a:pt x="12482" y="1825"/>
                </a:lnTo>
                <a:lnTo>
                  <a:pt x="12498" y="1825"/>
                </a:lnTo>
                <a:lnTo>
                  <a:pt x="12514" y="1825"/>
                </a:lnTo>
                <a:cubicBezTo>
                  <a:pt x="12839" y="1821"/>
                  <a:pt x="13434" y="1940"/>
                  <a:pt x="13603" y="1995"/>
                </a:cubicBezTo>
                <a:cubicBezTo>
                  <a:pt x="13701" y="1311"/>
                  <a:pt x="14106" y="735"/>
                  <a:pt x="14618" y="763"/>
                </a:cubicBezTo>
                <a:lnTo>
                  <a:pt x="14647" y="764"/>
                </a:lnTo>
                <a:lnTo>
                  <a:pt x="14677" y="766"/>
                </a:lnTo>
                <a:lnTo>
                  <a:pt x="14707" y="769"/>
                </a:lnTo>
                <a:lnTo>
                  <a:pt x="14737" y="773"/>
                </a:lnTo>
                <a:lnTo>
                  <a:pt x="14768" y="778"/>
                </a:lnTo>
                <a:lnTo>
                  <a:pt x="14791" y="777"/>
                </a:lnTo>
                <a:lnTo>
                  <a:pt x="14815" y="776"/>
                </a:lnTo>
                <a:lnTo>
                  <a:pt x="14840" y="776"/>
                </a:lnTo>
                <a:cubicBezTo>
                  <a:pt x="15344" y="767"/>
                  <a:pt x="16367" y="1089"/>
                  <a:pt x="16620" y="1231"/>
                </a:cubicBezTo>
                <a:cubicBezTo>
                  <a:pt x="16751" y="1126"/>
                  <a:pt x="17038" y="1025"/>
                  <a:pt x="17147" y="1027"/>
                </a:cubicBezTo>
                <a:lnTo>
                  <a:pt x="17154" y="1027"/>
                </a:lnTo>
                <a:lnTo>
                  <a:pt x="17160" y="1027"/>
                </a:lnTo>
                <a:lnTo>
                  <a:pt x="17166" y="1027"/>
                </a:lnTo>
                <a:lnTo>
                  <a:pt x="17171" y="1028"/>
                </a:lnTo>
                <a:lnTo>
                  <a:pt x="17192" y="1028"/>
                </a:lnTo>
                <a:lnTo>
                  <a:pt x="17213" y="1029"/>
                </a:lnTo>
                <a:lnTo>
                  <a:pt x="17234" y="1031"/>
                </a:lnTo>
                <a:lnTo>
                  <a:pt x="17238" y="1032"/>
                </a:lnTo>
                <a:cubicBezTo>
                  <a:pt x="17517" y="482"/>
                  <a:pt x="18273" y="-9"/>
                  <a:pt x="18744" y="0"/>
                </a:cubicBezTo>
                <a:lnTo>
                  <a:pt x="18771" y="0"/>
                </a:lnTo>
                <a:lnTo>
                  <a:pt x="18797" y="1"/>
                </a:lnTo>
                <a:lnTo>
                  <a:pt x="18822" y="3"/>
                </a:lnTo>
                <a:lnTo>
                  <a:pt x="18878" y="2"/>
                </a:lnTo>
                <a:cubicBezTo>
                  <a:pt x="18984" y="-3"/>
                  <a:pt x="19188" y="29"/>
                  <a:pt x="19180" y="30"/>
                </a:cubicBezTo>
                <a:lnTo>
                  <a:pt x="19180" y="5724"/>
                </a:lnTo>
                <a:lnTo>
                  <a:pt x="0" y="5724"/>
                </a:lnTo>
                <a:lnTo>
                  <a:pt x="0" y="1222"/>
                </a:lnTo>
                <a:cubicBezTo>
                  <a:pt x="389" y="965"/>
                  <a:pt x="1314" y="700"/>
                  <a:pt x="1724" y="736"/>
                </a:cubicBezTo>
                <a:lnTo>
                  <a:pt x="1788" y="737"/>
                </a:lnTo>
                <a:lnTo>
                  <a:pt x="1817" y="736"/>
                </a:lnTo>
                <a:lnTo>
                  <a:pt x="1846" y="735"/>
                </a:lnTo>
                <a:lnTo>
                  <a:pt x="1876" y="734"/>
                </a:lnTo>
                <a:cubicBezTo>
                  <a:pt x="2470" y="726"/>
                  <a:pt x="3202" y="1051"/>
                  <a:pt x="3440" y="1240"/>
                </a:cubicBezTo>
                <a:cubicBezTo>
                  <a:pt x="4000" y="771"/>
                  <a:pt x="4940" y="477"/>
                  <a:pt x="5371" y="484"/>
                </a:cubicBezTo>
                <a:lnTo>
                  <a:pt x="5395" y="485"/>
                </a:lnTo>
                <a:lnTo>
                  <a:pt x="5418" y="485"/>
                </a:lnTo>
                <a:lnTo>
                  <a:pt x="5455" y="484"/>
                </a:lnTo>
                <a:lnTo>
                  <a:pt x="5492" y="483"/>
                </a:lnTo>
                <a:cubicBezTo>
                  <a:pt x="6247" y="463"/>
                  <a:pt x="7001" y="1172"/>
                  <a:pt x="7221" y="1692"/>
                </a:cubicBezTo>
                <a:lnTo>
                  <a:pt x="7228" y="1691"/>
                </a:lnTo>
                <a:lnTo>
                  <a:pt x="7285" y="1685"/>
                </a:lnTo>
                <a:lnTo>
                  <a:pt x="7342" y="1681"/>
                </a:lnTo>
                <a:lnTo>
                  <a:pt x="7398" y="1679"/>
                </a:lnTo>
                <a:lnTo>
                  <a:pt x="7453" y="1678"/>
                </a:lnTo>
                <a:lnTo>
                  <a:pt x="7482" y="1676"/>
                </a:lnTo>
                <a:lnTo>
                  <a:pt x="7512" y="1675"/>
                </a:lnTo>
                <a:lnTo>
                  <a:pt x="7541" y="1675"/>
                </a:lnTo>
                <a:cubicBezTo>
                  <a:pt x="8137" y="1665"/>
                  <a:pt x="8809" y="2180"/>
                  <a:pt x="9010" y="2490"/>
                </a:cubicBezTo>
                <a:cubicBezTo>
                  <a:pt x="9025" y="2485"/>
                  <a:pt x="9110" y="2476"/>
                  <a:pt x="9127" y="2476"/>
                </a:cubicBezTo>
                <a:cubicBezTo>
                  <a:pt x="9129" y="2476"/>
                  <a:pt x="9131" y="2477"/>
                  <a:pt x="9131" y="2477"/>
                </a:cubicBezTo>
                <a:lnTo>
                  <a:pt x="9131" y="2477"/>
                </a:lnTo>
                <a:lnTo>
                  <a:pt x="9132" y="2477"/>
                </a:lnTo>
                <a:lnTo>
                  <a:pt x="9142" y="2476"/>
                </a:lnTo>
                <a:lnTo>
                  <a:pt x="9152" y="2475"/>
                </a:lnTo>
                <a:lnTo>
                  <a:pt x="9163" y="2475"/>
                </a:lnTo>
                <a:cubicBezTo>
                  <a:pt x="9373" y="2469"/>
                  <a:pt x="9601" y="2696"/>
                  <a:pt x="9675" y="2840"/>
                </a:cubicBezTo>
                <a:cubicBezTo>
                  <a:pt x="9887" y="2719"/>
                  <a:pt x="10361" y="2610"/>
                  <a:pt x="10537" y="2613"/>
                </a:cubicBezTo>
                <a:lnTo>
                  <a:pt x="10547" y="2613"/>
                </a:lnTo>
                <a:lnTo>
                  <a:pt x="10557" y="2613"/>
                </a:lnTo>
                <a:lnTo>
                  <a:pt x="10567" y="2613"/>
                </a:lnTo>
                <a:lnTo>
                  <a:pt x="10576" y="2614"/>
                </a:lnTo>
                <a:lnTo>
                  <a:pt x="10584" y="2615"/>
                </a:lnTo>
                <a:lnTo>
                  <a:pt x="10594" y="2614"/>
                </a:lnTo>
                <a:lnTo>
                  <a:pt x="10605" y="2614"/>
                </a:lnTo>
                <a:lnTo>
                  <a:pt x="10615" y="2614"/>
                </a:lnTo>
                <a:lnTo>
                  <a:pt x="10626" y="2613"/>
                </a:lnTo>
                <a:cubicBezTo>
                  <a:pt x="10838" y="2612"/>
                  <a:pt x="11169" y="2694"/>
                  <a:pt x="11229" y="27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01365" y="4286250"/>
            <a:ext cx="8890635" cy="255143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2331" y="541020"/>
            <a:ext cx="1802765" cy="1597660"/>
          </a:xfrm>
          <a:prstGeom prst="ellipse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102737"/>
            <a:ext cx="8198485" cy="275526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9480" y="3567430"/>
            <a:ext cx="2733040" cy="236347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6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30346" y="5530215"/>
            <a:ext cx="3711357" cy="13320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686" y="637"/>
            <a:ext cx="1802765" cy="160083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0160000" flipH="1">
            <a:off x="9680577" y="-132715"/>
            <a:ext cx="1390015" cy="261810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05" h="3963">
                <a:moveTo>
                  <a:pt x="0" y="0"/>
                </a:moveTo>
                <a:lnTo>
                  <a:pt x="2105" y="0"/>
                </a:lnTo>
                <a:lnTo>
                  <a:pt x="2105" y="3963"/>
                </a:lnTo>
                <a:lnTo>
                  <a:pt x="974" y="3963"/>
                </a:lnTo>
                <a:lnTo>
                  <a:pt x="628" y="3567"/>
                </a:lnTo>
                <a:lnTo>
                  <a:pt x="182" y="2798"/>
                </a:lnTo>
                <a:lnTo>
                  <a:pt x="0" y="276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388600" y="637"/>
            <a:ext cx="1802765" cy="160083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39" h="2521">
                <a:moveTo>
                  <a:pt x="0" y="0"/>
                </a:moveTo>
                <a:lnTo>
                  <a:pt x="2839" y="0"/>
                </a:lnTo>
                <a:lnTo>
                  <a:pt x="2839" y="2521"/>
                </a:lnTo>
                <a:lnTo>
                  <a:pt x="2757" y="2521"/>
                </a:lnTo>
                <a:lnTo>
                  <a:pt x="1926" y="1809"/>
                </a:lnTo>
                <a:lnTo>
                  <a:pt x="1637" y="2194"/>
                </a:lnTo>
                <a:lnTo>
                  <a:pt x="1404" y="2521"/>
                </a:lnTo>
                <a:lnTo>
                  <a:pt x="0" y="252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65097" y="2798447"/>
            <a:ext cx="743585" cy="91503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1" cstate="email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8571" y="3309622"/>
            <a:ext cx="12209145" cy="35553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27" h="5599">
                <a:moveTo>
                  <a:pt x="18095" y="0"/>
                </a:moveTo>
                <a:lnTo>
                  <a:pt x="18543" y="0"/>
                </a:lnTo>
                <a:lnTo>
                  <a:pt x="19227" y="49"/>
                </a:lnTo>
                <a:lnTo>
                  <a:pt x="19227" y="5599"/>
                </a:lnTo>
                <a:lnTo>
                  <a:pt x="0" y="5599"/>
                </a:lnTo>
                <a:lnTo>
                  <a:pt x="0" y="1530"/>
                </a:lnTo>
                <a:lnTo>
                  <a:pt x="2227" y="426"/>
                </a:lnTo>
                <a:lnTo>
                  <a:pt x="3455" y="83"/>
                </a:lnTo>
                <a:lnTo>
                  <a:pt x="4484" y="455"/>
                </a:lnTo>
                <a:lnTo>
                  <a:pt x="4313" y="1483"/>
                </a:lnTo>
                <a:lnTo>
                  <a:pt x="5570" y="1655"/>
                </a:lnTo>
                <a:lnTo>
                  <a:pt x="6027" y="2569"/>
                </a:lnTo>
                <a:lnTo>
                  <a:pt x="6713" y="2655"/>
                </a:lnTo>
                <a:lnTo>
                  <a:pt x="7455" y="3340"/>
                </a:lnTo>
                <a:lnTo>
                  <a:pt x="9435" y="2359"/>
                </a:lnTo>
                <a:lnTo>
                  <a:pt x="9435" y="3127"/>
                </a:lnTo>
                <a:lnTo>
                  <a:pt x="11723" y="3127"/>
                </a:lnTo>
                <a:lnTo>
                  <a:pt x="11723" y="1609"/>
                </a:lnTo>
                <a:lnTo>
                  <a:pt x="12655" y="1512"/>
                </a:lnTo>
                <a:lnTo>
                  <a:pt x="14513" y="2226"/>
                </a:lnTo>
                <a:lnTo>
                  <a:pt x="15798" y="1597"/>
                </a:lnTo>
                <a:lnTo>
                  <a:pt x="17198" y="597"/>
                </a:lnTo>
                <a:lnTo>
                  <a:pt x="17798" y="483"/>
                </a:lnTo>
                <a:lnTo>
                  <a:pt x="18095" y="0"/>
                </a:lnTo>
                <a:close/>
              </a:path>
            </a:pathLst>
          </a:cu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3792" y="3143252"/>
            <a:ext cx="743585" cy="915035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10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9277" y="1973582"/>
            <a:ext cx="743585" cy="915035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4088131" y="632460"/>
            <a:ext cx="4015740" cy="1929130"/>
            <a:chOff x="6438" y="996"/>
            <a:chExt cx="6324" cy="3038"/>
          </a:xfrm>
        </p:grpSpPr>
        <p:sp>
          <p:nvSpPr>
            <p:cNvPr id="3" name="文本框 2"/>
            <p:cNvSpPr txBox="1"/>
            <p:nvPr/>
          </p:nvSpPr>
          <p:spPr>
            <a:xfrm>
              <a:off x="6438" y="3016"/>
              <a:ext cx="6324" cy="10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2B6243"/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出游安全注意事项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750" y="996"/>
              <a:ext cx="1701" cy="1701"/>
              <a:chOff x="8750" y="1778"/>
              <a:chExt cx="1701" cy="1701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8750" y="1778"/>
                <a:ext cx="1701" cy="17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25400" dist="38100" dir="2700000" algn="tl" rotWithShape="0">
                  <a:srgbClr val="2B6243">
                    <a:alpha val="9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9031" y="2067"/>
                <a:ext cx="1124" cy="1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4000">
                    <a:solidFill>
                      <a:srgbClr val="2B6243"/>
                    </a:solidFill>
                    <a:latin typeface="汉仪粗简黑简" panose="00020600040101010101" charset="-122"/>
                    <a:ea typeface="汉仪粗简黑简" panose="00020600040101010101" charset="-122"/>
                  </a:rPr>
                  <a:t>贰</a:t>
                </a:r>
              </a:p>
            </p:txBody>
          </p:sp>
        </p:grp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4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9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10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9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9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025901" y="501016"/>
            <a:ext cx="4152900" cy="624205"/>
            <a:chOff x="6367" y="789"/>
            <a:chExt cx="654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1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189" y="850"/>
              <a:ext cx="4876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出游安全注意事项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1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036" y="789"/>
              <a:ext cx="871" cy="983"/>
            </a:xfrm>
            <a:prstGeom prst="rect">
              <a:avLst/>
            </a:prstGeom>
          </p:spPr>
        </p:pic>
      </p:grpSp>
      <p:grpSp>
        <p:nvGrpSpPr>
          <p:cNvPr id="45" name="组合 44"/>
          <p:cNvGrpSpPr/>
          <p:nvPr/>
        </p:nvGrpSpPr>
        <p:grpSpPr>
          <a:xfrm>
            <a:off x="1819275" y="2084071"/>
            <a:ext cx="8553451" cy="2877185"/>
            <a:chOff x="2865" y="3084"/>
            <a:chExt cx="13470" cy="4531"/>
          </a:xfrm>
        </p:grpSpPr>
        <p:grpSp>
          <p:nvGrpSpPr>
            <p:cNvPr id="41" name="组合 40"/>
            <p:cNvGrpSpPr/>
            <p:nvPr/>
          </p:nvGrpSpPr>
          <p:grpSpPr>
            <a:xfrm>
              <a:off x="2865" y="3150"/>
              <a:ext cx="13470" cy="4229"/>
              <a:chOff x="2970" y="3150"/>
              <a:chExt cx="13470" cy="4229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2970" y="3243"/>
                <a:ext cx="4580" cy="804"/>
                <a:chOff x="2890" y="3003"/>
                <a:chExt cx="4580" cy="804"/>
              </a:xfrm>
            </p:grpSpPr>
            <p:sp>
              <p:nvSpPr>
                <p:cNvPr id="12" name="圆角矩形 11"/>
                <p:cNvSpPr/>
                <p:nvPr/>
              </p:nvSpPr>
              <p:spPr>
                <a:xfrm>
                  <a:off x="2890" y="3087"/>
                  <a:ext cx="4580" cy="720"/>
                </a:xfrm>
                <a:prstGeom prst="roundRect">
                  <a:avLst/>
                </a:prstGeom>
                <a:noFill/>
                <a:ln>
                  <a:solidFill>
                    <a:srgbClr val="6CCB8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9" name="文本框 28"/>
                <p:cNvSpPr txBox="1"/>
                <p:nvPr/>
              </p:nvSpPr>
              <p:spPr>
                <a:xfrm>
                  <a:off x="2911" y="3003"/>
                  <a:ext cx="4479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队伍整齐上下车，不争抢座位</a:t>
                  </a:r>
                </a:p>
              </p:txBody>
            </p:sp>
          </p:grpSp>
          <p:grpSp>
            <p:nvGrpSpPr>
              <p:cNvPr id="14" name="组合 13"/>
              <p:cNvGrpSpPr/>
              <p:nvPr/>
            </p:nvGrpSpPr>
            <p:grpSpPr>
              <a:xfrm>
                <a:off x="2970" y="4909"/>
                <a:ext cx="4580" cy="804"/>
                <a:chOff x="2890" y="3003"/>
                <a:chExt cx="4580" cy="804"/>
              </a:xfrm>
            </p:grpSpPr>
            <p:sp>
              <p:nvSpPr>
                <p:cNvPr id="16" name="圆角矩形 15"/>
                <p:cNvSpPr/>
                <p:nvPr/>
              </p:nvSpPr>
              <p:spPr>
                <a:xfrm>
                  <a:off x="2890" y="3087"/>
                  <a:ext cx="4580" cy="720"/>
                </a:xfrm>
                <a:prstGeom prst="roundRect">
                  <a:avLst/>
                </a:prstGeom>
                <a:noFill/>
                <a:ln>
                  <a:solidFill>
                    <a:srgbClr val="6CCB8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文本框 16"/>
                <p:cNvSpPr txBox="1"/>
                <p:nvPr/>
              </p:nvSpPr>
              <p:spPr>
                <a:xfrm>
                  <a:off x="2911" y="3003"/>
                  <a:ext cx="4479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要学会谦让，车上不大声喧哗</a:t>
                  </a:r>
                </a:p>
              </p:txBody>
            </p:sp>
          </p:grpSp>
          <p:grpSp>
            <p:nvGrpSpPr>
              <p:cNvPr id="19" name="组合 18"/>
              <p:cNvGrpSpPr/>
              <p:nvPr/>
            </p:nvGrpSpPr>
            <p:grpSpPr>
              <a:xfrm>
                <a:off x="2970" y="6575"/>
                <a:ext cx="4580" cy="804"/>
                <a:chOff x="2890" y="3003"/>
                <a:chExt cx="4580" cy="804"/>
              </a:xfrm>
            </p:grpSpPr>
            <p:sp>
              <p:nvSpPr>
                <p:cNvPr id="26" name="圆角矩形 25"/>
                <p:cNvSpPr/>
                <p:nvPr/>
              </p:nvSpPr>
              <p:spPr>
                <a:xfrm>
                  <a:off x="2890" y="3087"/>
                  <a:ext cx="4580" cy="720"/>
                </a:xfrm>
                <a:prstGeom prst="roundRect">
                  <a:avLst/>
                </a:prstGeom>
                <a:noFill/>
                <a:ln>
                  <a:solidFill>
                    <a:srgbClr val="6CCB8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2911" y="3003"/>
                  <a:ext cx="4479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在车上不把头或手伸出窗外</a:t>
                  </a:r>
                </a:p>
              </p:txBody>
            </p:sp>
          </p:grpSp>
          <p:grpSp>
            <p:nvGrpSpPr>
              <p:cNvPr id="28" name="组合 27"/>
              <p:cNvGrpSpPr/>
              <p:nvPr/>
            </p:nvGrpSpPr>
            <p:grpSpPr>
              <a:xfrm>
                <a:off x="11860" y="3150"/>
                <a:ext cx="4580" cy="804"/>
                <a:chOff x="2890" y="3003"/>
                <a:chExt cx="4580" cy="804"/>
              </a:xfrm>
            </p:grpSpPr>
            <p:sp>
              <p:nvSpPr>
                <p:cNvPr id="30" name="圆角矩形 29"/>
                <p:cNvSpPr/>
                <p:nvPr/>
              </p:nvSpPr>
              <p:spPr>
                <a:xfrm>
                  <a:off x="2890" y="3087"/>
                  <a:ext cx="4580" cy="720"/>
                </a:xfrm>
                <a:prstGeom prst="roundRect">
                  <a:avLst/>
                </a:prstGeom>
                <a:noFill/>
                <a:ln>
                  <a:solidFill>
                    <a:srgbClr val="6CCB8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2" name="文本框 31"/>
                <p:cNvSpPr txBox="1"/>
                <p:nvPr/>
              </p:nvSpPr>
              <p:spPr>
                <a:xfrm>
                  <a:off x="2911" y="3003"/>
                  <a:ext cx="4479" cy="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不要在车上吃零食</a:t>
                  </a:r>
                </a:p>
              </p:txBody>
            </p:sp>
          </p:grpSp>
          <p:grpSp>
            <p:nvGrpSpPr>
              <p:cNvPr id="34" name="组合 33"/>
              <p:cNvGrpSpPr/>
              <p:nvPr/>
            </p:nvGrpSpPr>
            <p:grpSpPr>
              <a:xfrm>
                <a:off x="11860" y="4816"/>
                <a:ext cx="4580" cy="804"/>
                <a:chOff x="2890" y="3003"/>
                <a:chExt cx="4580" cy="804"/>
              </a:xfrm>
            </p:grpSpPr>
            <p:sp>
              <p:nvSpPr>
                <p:cNvPr id="35" name="圆角矩形 34"/>
                <p:cNvSpPr/>
                <p:nvPr/>
              </p:nvSpPr>
              <p:spPr>
                <a:xfrm>
                  <a:off x="2890" y="3087"/>
                  <a:ext cx="4580" cy="720"/>
                </a:xfrm>
                <a:prstGeom prst="roundRect">
                  <a:avLst/>
                </a:prstGeom>
                <a:noFill/>
                <a:ln>
                  <a:solidFill>
                    <a:srgbClr val="6CCB8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文本框 35"/>
                <p:cNvSpPr txBox="1"/>
                <p:nvPr/>
              </p:nvSpPr>
              <p:spPr>
                <a:xfrm>
                  <a:off x="2911" y="3003"/>
                  <a:ext cx="4479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下车后要把东西都带齐离开</a:t>
                  </a:r>
                </a:p>
              </p:txBody>
            </p:sp>
          </p:grpSp>
          <p:grpSp>
            <p:nvGrpSpPr>
              <p:cNvPr id="37" name="组合 36"/>
              <p:cNvGrpSpPr/>
              <p:nvPr/>
            </p:nvGrpSpPr>
            <p:grpSpPr>
              <a:xfrm>
                <a:off x="11860" y="6482"/>
                <a:ext cx="4580" cy="804"/>
                <a:chOff x="2890" y="3003"/>
                <a:chExt cx="4580" cy="804"/>
              </a:xfrm>
            </p:grpSpPr>
            <p:sp>
              <p:nvSpPr>
                <p:cNvPr id="38" name="圆角矩形 37"/>
                <p:cNvSpPr/>
                <p:nvPr/>
              </p:nvSpPr>
              <p:spPr>
                <a:xfrm>
                  <a:off x="2890" y="3087"/>
                  <a:ext cx="4580" cy="720"/>
                </a:xfrm>
                <a:prstGeom prst="roundRect">
                  <a:avLst/>
                </a:prstGeom>
                <a:noFill/>
                <a:ln>
                  <a:solidFill>
                    <a:srgbClr val="6CCB8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9" name="文本框 38"/>
                <p:cNvSpPr txBox="1"/>
                <p:nvPr/>
              </p:nvSpPr>
              <p:spPr>
                <a:xfrm>
                  <a:off x="2911" y="3003"/>
                  <a:ext cx="4479" cy="7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fontAlgn="auto">
                    <a:lnSpc>
                      <a:spcPct val="150000"/>
                    </a:lnSpc>
                  </a:pPr>
                  <a:r>
                    <a:rPr lang="zh-CN" altLang="en-US" sz="16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汉仪中简黑简" panose="00020600040101010101" charset="-122"/>
                      <a:ea typeface="汉仪中简黑简" panose="00020600040101010101" charset="-122"/>
                    </a:rPr>
                    <a:t>排好队伍，听从老师的指挥</a:t>
                  </a:r>
                </a:p>
              </p:txBody>
            </p:sp>
          </p:grpSp>
        </p:grpSp>
        <p:pic>
          <p:nvPicPr>
            <p:cNvPr id="40" name="图片 39" descr="344966-PAXPOU-143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40" y="4047"/>
              <a:ext cx="3520" cy="3568"/>
            </a:xfrm>
            <a:prstGeom prst="rect">
              <a:avLst/>
            </a:prstGeom>
          </p:spPr>
        </p:pic>
        <p:sp>
          <p:nvSpPr>
            <p:cNvPr id="42" name="文本框 41"/>
            <p:cNvSpPr txBox="1"/>
            <p:nvPr/>
          </p:nvSpPr>
          <p:spPr>
            <a:xfrm>
              <a:off x="7857" y="3084"/>
              <a:ext cx="3486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ctr">
                <a:buClr>
                  <a:srgbClr val="6CCB85"/>
                </a:buClr>
                <a:buNone/>
              </a:pP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乘车注意事项</a:t>
              </a: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-8254" y="-10795"/>
            <a:ext cx="12209145" cy="6875780"/>
            <a:chOff x="-13" y="-17"/>
            <a:chExt cx="19227" cy="10828"/>
          </a:xfrm>
        </p:grpSpPr>
        <p:sp>
          <p:nvSpPr>
            <p:cNvPr id="23" name="矩形 22"/>
            <p:cNvSpPr/>
            <p:nvPr/>
          </p:nvSpPr>
          <p:spPr>
            <a:xfrm>
              <a:off x="-9" y="-17"/>
              <a:ext cx="19219" cy="10806"/>
            </a:xfrm>
            <a:prstGeom prst="rect">
              <a:avLst/>
            </a:prstGeom>
            <a:solidFill>
              <a:srgbClr val="8DD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-9" y="4549"/>
              <a:ext cx="19218" cy="5383"/>
            </a:xfrm>
            <a:custGeom>
              <a:avLst/>
              <a:gdLst>
                <a:gd name="connsiteX0" fmla="*/ 8 w 5007"/>
                <a:gd name="connsiteY0" fmla="*/ 3461 h 4808"/>
                <a:gd name="connsiteX1" fmla="*/ 1660 w 5007"/>
                <a:gd name="connsiteY1" fmla="*/ 27 h 4808"/>
                <a:gd name="connsiteX2" fmla="*/ 5008 w 5007"/>
                <a:gd name="connsiteY2" fmla="*/ 1808 h 4808"/>
                <a:gd name="connsiteX3" fmla="*/ 2476 w 5007"/>
                <a:gd name="connsiteY3" fmla="*/ 4770 h 4808"/>
                <a:gd name="connsiteX4" fmla="*/ 1023 w 5007"/>
                <a:gd name="connsiteY4" fmla="*/ 3461 h 4808"/>
                <a:gd name="connsiteX5" fmla="*/ 8 w 5007"/>
                <a:gd name="connsiteY5" fmla="*/ 3461 h 4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80" h="5724">
                  <a:moveTo>
                    <a:pt x="11229" y="2720"/>
                  </a:moveTo>
                  <a:cubicBezTo>
                    <a:pt x="11383" y="2179"/>
                    <a:pt x="11887" y="1801"/>
                    <a:pt x="12315" y="1813"/>
                  </a:cubicBezTo>
                  <a:cubicBezTo>
                    <a:pt x="12367" y="1812"/>
                    <a:pt x="12453" y="1822"/>
                    <a:pt x="12467" y="1826"/>
                  </a:cubicBezTo>
                  <a:lnTo>
                    <a:pt x="12482" y="1825"/>
                  </a:lnTo>
                  <a:lnTo>
                    <a:pt x="12498" y="1825"/>
                  </a:lnTo>
                  <a:lnTo>
                    <a:pt x="12514" y="1825"/>
                  </a:lnTo>
                  <a:cubicBezTo>
                    <a:pt x="12839" y="1821"/>
                    <a:pt x="13434" y="1940"/>
                    <a:pt x="13603" y="1995"/>
                  </a:cubicBezTo>
                  <a:cubicBezTo>
                    <a:pt x="13701" y="1311"/>
                    <a:pt x="14106" y="735"/>
                    <a:pt x="14618" y="763"/>
                  </a:cubicBezTo>
                  <a:lnTo>
                    <a:pt x="14647" y="764"/>
                  </a:lnTo>
                  <a:lnTo>
                    <a:pt x="14677" y="766"/>
                  </a:lnTo>
                  <a:lnTo>
                    <a:pt x="14707" y="769"/>
                  </a:lnTo>
                  <a:lnTo>
                    <a:pt x="14737" y="773"/>
                  </a:lnTo>
                  <a:lnTo>
                    <a:pt x="14768" y="778"/>
                  </a:lnTo>
                  <a:lnTo>
                    <a:pt x="14791" y="777"/>
                  </a:lnTo>
                  <a:lnTo>
                    <a:pt x="14815" y="776"/>
                  </a:lnTo>
                  <a:lnTo>
                    <a:pt x="14840" y="776"/>
                  </a:lnTo>
                  <a:cubicBezTo>
                    <a:pt x="15344" y="767"/>
                    <a:pt x="16367" y="1089"/>
                    <a:pt x="16620" y="1231"/>
                  </a:cubicBezTo>
                  <a:cubicBezTo>
                    <a:pt x="16751" y="1126"/>
                    <a:pt x="17038" y="1025"/>
                    <a:pt x="17147" y="1027"/>
                  </a:cubicBezTo>
                  <a:lnTo>
                    <a:pt x="17154" y="1027"/>
                  </a:lnTo>
                  <a:lnTo>
                    <a:pt x="17160" y="1027"/>
                  </a:lnTo>
                  <a:lnTo>
                    <a:pt x="17166" y="1027"/>
                  </a:lnTo>
                  <a:lnTo>
                    <a:pt x="17171" y="1028"/>
                  </a:lnTo>
                  <a:lnTo>
                    <a:pt x="17192" y="1028"/>
                  </a:lnTo>
                  <a:lnTo>
                    <a:pt x="17213" y="1029"/>
                  </a:lnTo>
                  <a:lnTo>
                    <a:pt x="17234" y="1031"/>
                  </a:lnTo>
                  <a:lnTo>
                    <a:pt x="17238" y="1032"/>
                  </a:lnTo>
                  <a:cubicBezTo>
                    <a:pt x="17517" y="482"/>
                    <a:pt x="18273" y="-9"/>
                    <a:pt x="18744" y="0"/>
                  </a:cubicBezTo>
                  <a:lnTo>
                    <a:pt x="18771" y="0"/>
                  </a:lnTo>
                  <a:lnTo>
                    <a:pt x="18797" y="1"/>
                  </a:lnTo>
                  <a:lnTo>
                    <a:pt x="18822" y="3"/>
                  </a:lnTo>
                  <a:lnTo>
                    <a:pt x="18878" y="2"/>
                  </a:lnTo>
                  <a:cubicBezTo>
                    <a:pt x="18984" y="-3"/>
                    <a:pt x="19188" y="29"/>
                    <a:pt x="19180" y="30"/>
                  </a:cubicBezTo>
                  <a:lnTo>
                    <a:pt x="19180" y="5724"/>
                  </a:lnTo>
                  <a:lnTo>
                    <a:pt x="0" y="5724"/>
                  </a:lnTo>
                  <a:lnTo>
                    <a:pt x="0" y="1222"/>
                  </a:lnTo>
                  <a:cubicBezTo>
                    <a:pt x="389" y="965"/>
                    <a:pt x="1314" y="700"/>
                    <a:pt x="1724" y="736"/>
                  </a:cubicBezTo>
                  <a:lnTo>
                    <a:pt x="1788" y="737"/>
                  </a:lnTo>
                  <a:lnTo>
                    <a:pt x="1817" y="736"/>
                  </a:lnTo>
                  <a:lnTo>
                    <a:pt x="1846" y="735"/>
                  </a:lnTo>
                  <a:lnTo>
                    <a:pt x="1876" y="734"/>
                  </a:lnTo>
                  <a:cubicBezTo>
                    <a:pt x="2470" y="726"/>
                    <a:pt x="3202" y="1051"/>
                    <a:pt x="3440" y="1240"/>
                  </a:cubicBezTo>
                  <a:cubicBezTo>
                    <a:pt x="4000" y="771"/>
                    <a:pt x="4940" y="477"/>
                    <a:pt x="5371" y="484"/>
                  </a:cubicBezTo>
                  <a:lnTo>
                    <a:pt x="5395" y="485"/>
                  </a:lnTo>
                  <a:lnTo>
                    <a:pt x="5418" y="485"/>
                  </a:lnTo>
                  <a:lnTo>
                    <a:pt x="5455" y="484"/>
                  </a:lnTo>
                  <a:lnTo>
                    <a:pt x="5492" y="483"/>
                  </a:lnTo>
                  <a:cubicBezTo>
                    <a:pt x="6247" y="463"/>
                    <a:pt x="7001" y="1172"/>
                    <a:pt x="7221" y="1692"/>
                  </a:cubicBezTo>
                  <a:lnTo>
                    <a:pt x="7228" y="1691"/>
                  </a:lnTo>
                  <a:lnTo>
                    <a:pt x="7285" y="1685"/>
                  </a:lnTo>
                  <a:lnTo>
                    <a:pt x="7342" y="1681"/>
                  </a:lnTo>
                  <a:lnTo>
                    <a:pt x="7398" y="1679"/>
                  </a:lnTo>
                  <a:lnTo>
                    <a:pt x="7453" y="1678"/>
                  </a:lnTo>
                  <a:lnTo>
                    <a:pt x="7482" y="1676"/>
                  </a:lnTo>
                  <a:lnTo>
                    <a:pt x="7512" y="1675"/>
                  </a:lnTo>
                  <a:lnTo>
                    <a:pt x="7541" y="1675"/>
                  </a:lnTo>
                  <a:cubicBezTo>
                    <a:pt x="8137" y="1665"/>
                    <a:pt x="8809" y="2180"/>
                    <a:pt x="9010" y="2490"/>
                  </a:cubicBezTo>
                  <a:cubicBezTo>
                    <a:pt x="9025" y="2485"/>
                    <a:pt x="9110" y="2476"/>
                    <a:pt x="9127" y="2476"/>
                  </a:cubicBezTo>
                  <a:cubicBezTo>
                    <a:pt x="9129" y="2476"/>
                    <a:pt x="9131" y="2477"/>
                    <a:pt x="9131" y="2477"/>
                  </a:cubicBezTo>
                  <a:lnTo>
                    <a:pt x="9131" y="2477"/>
                  </a:lnTo>
                  <a:lnTo>
                    <a:pt x="9132" y="2477"/>
                  </a:lnTo>
                  <a:lnTo>
                    <a:pt x="9142" y="2476"/>
                  </a:lnTo>
                  <a:lnTo>
                    <a:pt x="9152" y="2475"/>
                  </a:lnTo>
                  <a:lnTo>
                    <a:pt x="9163" y="2475"/>
                  </a:lnTo>
                  <a:cubicBezTo>
                    <a:pt x="9373" y="2469"/>
                    <a:pt x="9601" y="2696"/>
                    <a:pt x="9675" y="2840"/>
                  </a:cubicBezTo>
                  <a:cubicBezTo>
                    <a:pt x="9887" y="2719"/>
                    <a:pt x="10361" y="2610"/>
                    <a:pt x="10537" y="2613"/>
                  </a:cubicBezTo>
                  <a:lnTo>
                    <a:pt x="10547" y="2613"/>
                  </a:lnTo>
                  <a:lnTo>
                    <a:pt x="10557" y="2613"/>
                  </a:lnTo>
                  <a:lnTo>
                    <a:pt x="10567" y="2613"/>
                  </a:lnTo>
                  <a:lnTo>
                    <a:pt x="10576" y="2614"/>
                  </a:lnTo>
                  <a:lnTo>
                    <a:pt x="10584" y="2615"/>
                  </a:lnTo>
                  <a:lnTo>
                    <a:pt x="10594" y="2614"/>
                  </a:lnTo>
                  <a:lnTo>
                    <a:pt x="10605" y="2614"/>
                  </a:lnTo>
                  <a:lnTo>
                    <a:pt x="10615" y="2614"/>
                  </a:lnTo>
                  <a:lnTo>
                    <a:pt x="10626" y="2613"/>
                  </a:lnTo>
                  <a:cubicBezTo>
                    <a:pt x="10838" y="2612"/>
                    <a:pt x="11169" y="2694"/>
                    <a:pt x="11229" y="27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20" name="图片 19" descr="图片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199" y="6750"/>
              <a:ext cx="14001" cy="4018"/>
            </a:xfrm>
            <a:prstGeom prst="rect">
              <a:avLst/>
            </a:prstGeom>
          </p:spPr>
        </p:pic>
        <p:pic>
          <p:nvPicPr>
            <p:cNvPr id="18" name="图片 17" descr="3"/>
            <p:cNvPicPr>
              <a:picLocks noChangeAspect="1"/>
            </p:cNvPicPr>
            <p:nvPr/>
          </p:nvPicPr>
          <p:blipFill>
            <a:blip r:embed="rId3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58" y="852"/>
              <a:ext cx="2839" cy="2516"/>
            </a:xfrm>
            <a:prstGeom prst="ellipse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61"/>
              <a:ext cx="12911" cy="4339"/>
            </a:xfrm>
            <a:prstGeom prst="rect">
              <a:avLst/>
            </a:prstGeom>
          </p:spPr>
        </p:pic>
        <p:pic>
          <p:nvPicPr>
            <p:cNvPr id="25" name="图片 24" descr="/Users/weiqingqing/Desktop/6695165.png6695165"/>
            <p:cNvPicPr>
              <a:picLocks noChangeAspect="1"/>
            </p:cNvPicPr>
            <p:nvPr/>
          </p:nvPicPr>
          <p:blipFill>
            <a:blip r:embed="rId5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47" y="8709"/>
              <a:ext cx="5845" cy="2098"/>
            </a:xfrm>
            <a:prstGeom prst="rect">
              <a:avLst/>
            </a:prstGeom>
          </p:spPr>
        </p:pic>
        <p:pic>
          <p:nvPicPr>
            <p:cNvPr id="21" name="图片 20" descr="3"/>
            <p:cNvPicPr>
              <a:picLocks noChangeAspect="1"/>
            </p:cNvPicPr>
            <p:nvPr/>
          </p:nvPicPr>
          <p:blipFill>
            <a:blip r:embed="rId6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1" y="1"/>
              <a:ext cx="2839" cy="2521"/>
            </a:xfrm>
            <a:prstGeom prst="rect">
              <a:avLst/>
            </a:prstGeom>
          </p:spPr>
        </p:pic>
        <p:pic>
          <p:nvPicPr>
            <p:cNvPr id="22" name="图片 21" descr="3"/>
            <p:cNvPicPr>
              <a:picLocks noChangeAspect="1"/>
            </p:cNvPicPr>
            <p:nvPr/>
          </p:nvPicPr>
          <p:blipFill>
            <a:blip r:embed="rId7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360" y="1"/>
              <a:ext cx="2839" cy="2521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39" h="2521">
                  <a:moveTo>
                    <a:pt x="0" y="0"/>
                  </a:moveTo>
                  <a:lnTo>
                    <a:pt x="2839" y="0"/>
                  </a:lnTo>
                  <a:lnTo>
                    <a:pt x="2839" y="2521"/>
                  </a:lnTo>
                  <a:lnTo>
                    <a:pt x="2757" y="2521"/>
                  </a:lnTo>
                  <a:lnTo>
                    <a:pt x="1926" y="1809"/>
                  </a:lnTo>
                  <a:lnTo>
                    <a:pt x="1637" y="2194"/>
                  </a:lnTo>
                  <a:lnTo>
                    <a:pt x="1404" y="2521"/>
                  </a:lnTo>
                  <a:lnTo>
                    <a:pt x="0" y="2521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43" name="图片 42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197" y="4407"/>
              <a:ext cx="1171" cy="1441"/>
            </a:xfrm>
            <a:prstGeom prst="rect">
              <a:avLst/>
            </a:prstGeom>
          </p:spPr>
        </p:pic>
        <p:pic>
          <p:nvPicPr>
            <p:cNvPr id="24" name="图片 23" descr="3"/>
            <p:cNvPicPr>
              <a:picLocks noChangeAspect="1"/>
            </p:cNvPicPr>
            <p:nvPr/>
          </p:nvPicPr>
          <p:blipFill>
            <a:blip r:embed="rId9" cstate="email">
              <a:lum bright="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3" y="5212"/>
              <a:ext cx="19227" cy="5599"/>
            </a:xfrm>
            <a:custGeom>
              <a:avLst/>
              <a:gdLst/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27" h="5599">
                  <a:moveTo>
                    <a:pt x="18095" y="0"/>
                  </a:moveTo>
                  <a:lnTo>
                    <a:pt x="18543" y="0"/>
                  </a:lnTo>
                  <a:lnTo>
                    <a:pt x="19227" y="49"/>
                  </a:lnTo>
                  <a:lnTo>
                    <a:pt x="19227" y="5599"/>
                  </a:lnTo>
                  <a:lnTo>
                    <a:pt x="0" y="5599"/>
                  </a:lnTo>
                  <a:lnTo>
                    <a:pt x="0" y="1530"/>
                  </a:lnTo>
                  <a:lnTo>
                    <a:pt x="2227" y="426"/>
                  </a:lnTo>
                  <a:lnTo>
                    <a:pt x="3455" y="83"/>
                  </a:lnTo>
                  <a:lnTo>
                    <a:pt x="4484" y="455"/>
                  </a:lnTo>
                  <a:lnTo>
                    <a:pt x="4313" y="1483"/>
                  </a:lnTo>
                  <a:lnTo>
                    <a:pt x="5570" y="1655"/>
                  </a:lnTo>
                  <a:lnTo>
                    <a:pt x="6027" y="2569"/>
                  </a:lnTo>
                  <a:lnTo>
                    <a:pt x="6713" y="2655"/>
                  </a:lnTo>
                  <a:lnTo>
                    <a:pt x="7455" y="3340"/>
                  </a:lnTo>
                  <a:lnTo>
                    <a:pt x="9435" y="2359"/>
                  </a:lnTo>
                  <a:lnTo>
                    <a:pt x="9435" y="3127"/>
                  </a:lnTo>
                  <a:lnTo>
                    <a:pt x="11723" y="3127"/>
                  </a:lnTo>
                  <a:lnTo>
                    <a:pt x="11723" y="1609"/>
                  </a:lnTo>
                  <a:lnTo>
                    <a:pt x="12655" y="1512"/>
                  </a:lnTo>
                  <a:lnTo>
                    <a:pt x="14513" y="2226"/>
                  </a:lnTo>
                  <a:lnTo>
                    <a:pt x="15798" y="1597"/>
                  </a:lnTo>
                  <a:lnTo>
                    <a:pt x="17198" y="597"/>
                  </a:lnTo>
                  <a:lnTo>
                    <a:pt x="17798" y="483"/>
                  </a:lnTo>
                  <a:lnTo>
                    <a:pt x="18095" y="0"/>
                  </a:lnTo>
                  <a:close/>
                </a:path>
              </a:pathLst>
            </a:custGeom>
          </p:spPr>
        </p:pic>
        <p:pic>
          <p:nvPicPr>
            <p:cNvPr id="44" name="图片 43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5754" y="4950"/>
              <a:ext cx="1171" cy="1441"/>
            </a:xfrm>
            <a:prstGeom prst="rect">
              <a:avLst/>
            </a:prstGeom>
          </p:spPr>
        </p:pic>
        <p:pic>
          <p:nvPicPr>
            <p:cNvPr id="31" name="图片 30" descr="3"/>
            <p:cNvPicPr>
              <a:picLocks noChangeAspect="1"/>
            </p:cNvPicPr>
            <p:nvPr/>
          </p:nvPicPr>
          <p:blipFill>
            <a:blip r:embed="rId8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65" y="3108"/>
              <a:ext cx="1171" cy="1441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81954" y="313690"/>
            <a:ext cx="11428095" cy="6230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algn="ctr" rotWithShape="0">
              <a:srgbClr val="2B624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4025901" y="501016"/>
            <a:ext cx="4152900" cy="624205"/>
            <a:chOff x="6367" y="789"/>
            <a:chExt cx="6540" cy="983"/>
          </a:xfrm>
        </p:grpSpPr>
        <p:pic>
          <p:nvPicPr>
            <p:cNvPr id="5" name="图片 4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367" y="789"/>
              <a:ext cx="871" cy="983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7189" y="850"/>
              <a:ext cx="4876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粗简黑简" panose="00020600040101010101" charset="-122"/>
                  <a:ea typeface="汉仪粗简黑简" panose="00020600040101010101" charset="-122"/>
                </a:rPr>
                <a:t>出游安全注意事项</a:t>
              </a:r>
            </a:p>
          </p:txBody>
        </p:sp>
        <p:pic>
          <p:nvPicPr>
            <p:cNvPr id="7" name="图片 6" descr="3"/>
            <p:cNvPicPr>
              <a:picLocks noChangeAspect="1"/>
            </p:cNvPicPr>
            <p:nvPr/>
          </p:nvPicPr>
          <p:blipFill>
            <a:blip r:embed="rId10" cstate="email">
              <a:lum bright="6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036" y="789"/>
              <a:ext cx="871" cy="983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1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1046" y="3896362"/>
            <a:ext cx="5629911" cy="1899285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4989195" y="1601470"/>
            <a:ext cx="2213611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>
              <a:buClr>
                <a:srgbClr val="6CCB85"/>
              </a:buClr>
              <a:buNone/>
            </a:pP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粗简黑简" panose="00020600040101010101" charset="-122"/>
                <a:ea typeface="汉仪粗简黑简" panose="00020600040101010101" charset="-122"/>
              </a:rPr>
              <a:t>游玩安全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822452" y="2000886"/>
            <a:ext cx="8566785" cy="19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活动统一由老师安排，不私自离开队伍，不单独活动，要遵守纪律，听从老师指挥；</a:t>
            </a:r>
          </a:p>
          <a:p>
            <a:pPr marL="285750" indent="-285750" fontAlgn="auto">
              <a:lnSpc>
                <a:spcPts val="98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汉仪中简黑简" panose="00020600040101010101" charset="-122"/>
              <a:ea typeface="汉仪中简黑简" panose="00020600040101010101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同学们需要注意：活动过程中关注老师、家长是否在身旁，不能私自走出公园门口，即使要去上厕所也要告诉老师或家长。</a:t>
            </a:r>
          </a:p>
          <a:p>
            <a:pPr marL="285750" indent="-285750" fontAlgn="auto">
              <a:lnSpc>
                <a:spcPts val="98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汉仪中简黑简" panose="00020600040101010101" charset="-122"/>
              <a:ea typeface="汉仪中简黑简" panose="00020600040101010101" charset="-122"/>
            </a:endParaRPr>
          </a:p>
          <a:p>
            <a:pPr marL="285750" indent="-285750" fontAlgn="auto">
              <a:lnSpc>
                <a:spcPct val="150000"/>
              </a:lnSpc>
              <a:buClr>
                <a:srgbClr val="6CCB85"/>
              </a:buClr>
              <a:buFont typeface="Wingdings" panose="05000000000000000000" charset="0"/>
              <a:buChar char="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汉仪中简黑简" panose="00020600040101010101" charset="-122"/>
                <a:ea typeface="汉仪中简黑简" panose="00020600040101010101" charset="-122"/>
              </a:rPr>
              <a:t>不去小溪边玩耍、不到深处玩水，不攀爬石头、树木；不钻草丛树丛，不做危险的游戏；不随意喂食动物，以免造成不必要的伤害；爱护环境，不采摘花朵，不践踏草坪。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981</Words>
  <Application>Microsoft Office PowerPoint</Application>
  <PresentationFormat>宽屏</PresentationFormat>
  <Paragraphs>95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Meiryo</vt:lpstr>
      <vt:lpstr>汉仪粗简黑简</vt:lpstr>
      <vt:lpstr>汉仪细行楷简</vt:lpstr>
      <vt:lpstr>汉仪中简黑简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2022-02-16T22:07:58Z</cp:lastPrinted>
  <dcterms:created xsi:type="dcterms:W3CDTF">2022-02-16T22:07:58Z</dcterms:created>
  <dcterms:modified xsi:type="dcterms:W3CDTF">2023-03-16T08:07:45Z</dcterms:modified>
</cp:coreProperties>
</file>