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5" r:id="rId2"/>
    <p:sldMasterId id="2147483675" r:id="rId3"/>
  </p:sldMasterIdLst>
  <p:notesMasterIdLst>
    <p:notesMasterId r:id="rId26"/>
  </p:notesMasterIdLst>
  <p:handoutMasterIdLst>
    <p:handoutMasterId r:id="rId27"/>
  </p:handoutMasterIdLst>
  <p:sldIdLst>
    <p:sldId id="370" r:id="rId4"/>
    <p:sldId id="349" r:id="rId5"/>
    <p:sldId id="348" r:id="rId6"/>
    <p:sldId id="311" r:id="rId7"/>
    <p:sldId id="312" r:id="rId8"/>
    <p:sldId id="314" r:id="rId9"/>
    <p:sldId id="328" r:id="rId10"/>
    <p:sldId id="372" r:id="rId11"/>
    <p:sldId id="288" r:id="rId12"/>
    <p:sldId id="289" r:id="rId13"/>
    <p:sldId id="290" r:id="rId14"/>
    <p:sldId id="351" r:id="rId15"/>
    <p:sldId id="322" r:id="rId16"/>
    <p:sldId id="321" r:id="rId17"/>
    <p:sldId id="352" r:id="rId18"/>
    <p:sldId id="279" r:id="rId19"/>
    <p:sldId id="323" r:id="rId20"/>
    <p:sldId id="326" r:id="rId21"/>
    <p:sldId id="266" r:id="rId22"/>
    <p:sldId id="283" r:id="rId23"/>
    <p:sldId id="278" r:id="rId24"/>
    <p:sldId id="373" r:id="rId25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ng" initials="b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5976" autoAdjust="0"/>
  </p:normalViewPr>
  <p:slideViewPr>
    <p:cSldViewPr snapToGrid="0">
      <p:cViewPr varScale="1">
        <p:scale>
          <a:sx n="108" d="100"/>
          <a:sy n="108" d="100"/>
        </p:scale>
        <p:origin x="780" y="102"/>
      </p:cViewPr>
      <p:guideLst>
        <p:guide pos="3840"/>
        <p:guide orient="horz" pos="216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-19824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75A15-E954-4162-9DCC-1F353DDE2270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90463-0082-45D9-8946-3785611549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6102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31888"/>
            <a:ext cx="5486400" cy="3086100"/>
          </a:xfrm>
        </p:spPr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id="{0FF64797-EAF1-FF9A-A777-DE2FAAA51C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2744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1339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906274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31888"/>
            <a:ext cx="5486400" cy="3086100"/>
          </a:xfrm>
        </p:spPr>
      </p:sp>
    </p:spTree>
    <p:extLst>
      <p:ext uri="{BB962C8B-B14F-4D97-AF65-F5344CB8AC3E}">
        <p14:creationId xmlns:p14="http://schemas.microsoft.com/office/powerpoint/2010/main" val="934626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31888"/>
            <a:ext cx="5486400" cy="3086100"/>
          </a:xfrm>
        </p:spPr>
      </p:sp>
    </p:spTree>
    <p:extLst>
      <p:ext uri="{BB962C8B-B14F-4D97-AF65-F5344CB8AC3E}">
        <p14:creationId xmlns:p14="http://schemas.microsoft.com/office/powerpoint/2010/main" val="3852087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90463-0082-45D9-8946-378561154902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826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31888"/>
            <a:ext cx="5486400" cy="3086100"/>
          </a:xfrm>
        </p:spPr>
      </p:sp>
    </p:spTree>
    <p:extLst>
      <p:ext uri="{BB962C8B-B14F-4D97-AF65-F5344CB8AC3E}">
        <p14:creationId xmlns:p14="http://schemas.microsoft.com/office/powerpoint/2010/main" val="4293851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C90463-0082-45D9-8946-378561154902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8879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C90463-0082-45D9-8946-378561154902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7327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31888"/>
            <a:ext cx="5486400" cy="3086100"/>
          </a:xfrm>
        </p:spPr>
      </p:sp>
    </p:spTree>
    <p:extLst>
      <p:ext uri="{BB962C8B-B14F-4D97-AF65-F5344CB8AC3E}">
        <p14:creationId xmlns:p14="http://schemas.microsoft.com/office/powerpoint/2010/main" val="76531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2303" y="1991569"/>
            <a:ext cx="1832964" cy="480531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504980" y="584200"/>
            <a:ext cx="208534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135">
                <a:solidFill>
                  <a:schemeClr val="accent1"/>
                </a:solidFill>
              </a:rPr>
              <a:t>我的作息我安排</a:t>
            </a:r>
          </a:p>
        </p:txBody>
      </p:sp>
      <p:sp>
        <p:nvSpPr>
          <p:cNvPr id="2" name="菱形 1"/>
          <p:cNvSpPr/>
          <p:nvPr userDrawn="1"/>
        </p:nvSpPr>
        <p:spPr>
          <a:xfrm>
            <a:off x="290696" y="635331"/>
            <a:ext cx="318904" cy="318904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accent1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253219" y="1041009"/>
            <a:ext cx="11692201" cy="560832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504980" y="584200"/>
            <a:ext cx="208534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135">
                <a:solidFill>
                  <a:schemeClr val="accent1"/>
                </a:solidFill>
              </a:rPr>
              <a:t>我的安全我守护</a:t>
            </a:r>
          </a:p>
        </p:txBody>
      </p:sp>
      <p:sp>
        <p:nvSpPr>
          <p:cNvPr id="2" name="菱形 1"/>
          <p:cNvSpPr/>
          <p:nvPr userDrawn="1"/>
        </p:nvSpPr>
        <p:spPr>
          <a:xfrm>
            <a:off x="290696" y="635331"/>
            <a:ext cx="318904" cy="318904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accent1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253219" y="1041009"/>
            <a:ext cx="11692201" cy="560832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504980" y="584200"/>
            <a:ext cx="208534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135">
                <a:solidFill>
                  <a:schemeClr val="accent1"/>
                </a:solidFill>
              </a:rPr>
              <a:t>打败病毒小怪兽</a:t>
            </a:r>
          </a:p>
        </p:txBody>
      </p:sp>
      <p:sp>
        <p:nvSpPr>
          <p:cNvPr id="2" name="菱形 1"/>
          <p:cNvSpPr/>
          <p:nvPr userDrawn="1"/>
        </p:nvSpPr>
        <p:spPr>
          <a:xfrm>
            <a:off x="290696" y="635331"/>
            <a:ext cx="318904" cy="318904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accent1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253219" y="1041009"/>
            <a:ext cx="11692201" cy="560832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1059180"/>
          </a:xfrm>
          <a:prstGeom prst="rect">
            <a:avLst/>
          </a:prstGeom>
          <a:solidFill>
            <a:srgbClr val="CE13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 userDrawn="1"/>
        </p:nvSpPr>
        <p:spPr>
          <a:xfrm>
            <a:off x="5948363" y="820563"/>
            <a:ext cx="295274" cy="254546"/>
          </a:xfrm>
          <a:prstGeom prst="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0" y="665042"/>
            <a:ext cx="12192000" cy="6192958"/>
          </a:xfrm>
          <a:prstGeom prst="rect">
            <a:avLst/>
          </a:prstGeom>
          <a:blipFill dpi="0" rotWithShape="1">
            <a:blip r:embed="rId2" cstate="email">
              <a:alphaModFix amt="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标题 4"/>
          <p:cNvSpPr txBox="1"/>
          <p:nvPr userDrawn="1"/>
        </p:nvSpPr>
        <p:spPr>
          <a:xfrm>
            <a:off x="3676650" y="190916"/>
            <a:ext cx="4838700" cy="6711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14" name="标题 1"/>
          <p:cNvSpPr>
            <a:spLocks noGrp="1"/>
          </p:cNvSpPr>
          <p:nvPr>
            <p:ph type="title"/>
          </p:nvPr>
        </p:nvSpPr>
        <p:spPr>
          <a:xfrm>
            <a:off x="838200" y="174988"/>
            <a:ext cx="10515600" cy="703050"/>
          </a:xfrm>
        </p:spPr>
        <p:txBody>
          <a:bodyPr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504980" y="584200"/>
            <a:ext cx="2085340" cy="4203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135">
                <a:solidFill>
                  <a:schemeClr val="accent1"/>
                </a:solidFill>
              </a:rPr>
              <a:t>牢记安全小常识</a:t>
            </a:r>
          </a:p>
        </p:txBody>
      </p:sp>
      <p:sp>
        <p:nvSpPr>
          <p:cNvPr id="2" name="菱形 1"/>
          <p:cNvSpPr/>
          <p:nvPr userDrawn="1"/>
        </p:nvSpPr>
        <p:spPr>
          <a:xfrm>
            <a:off x="290696" y="635331"/>
            <a:ext cx="318904" cy="318904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accent1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253219" y="1041009"/>
            <a:ext cx="11692201" cy="560832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253219" y="1041009"/>
            <a:ext cx="11692201" cy="560832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F83A9-5B5B-46A8-9122-D8D739C4467F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E2F1C-C310-4F12-B4D3-BD2551B804E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3155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0190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3303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7996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84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393700" y="342900"/>
            <a:ext cx="11404600" cy="6119495"/>
          </a:xfrm>
          <a:prstGeom prst="rect">
            <a:avLst/>
          </a:prstGeom>
          <a:solidFill>
            <a:schemeClr val="bg1"/>
          </a:solidFill>
          <a:ln w="57150">
            <a:solidFill>
              <a:srgbClr val="CE1302"/>
            </a:solidFill>
          </a:ln>
          <a:effectLst>
            <a:outerShdw blurRad="203200" sx="101000" sy="10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93700"/>
            <a:ext cx="10515600" cy="651330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rgbClr val="CE1302"/>
                </a:solidFill>
                <a:latin typeface="汉仪雅酷黑 85W" panose="020B0904020202020204" pitchFamily="34" charset="-122"/>
                <a:ea typeface="汉仪雅酷黑 85W" panose="020B0904020202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4310743" y="1045029"/>
            <a:ext cx="3570514" cy="0"/>
          </a:xfrm>
          <a:prstGeom prst="line">
            <a:avLst/>
          </a:prstGeom>
          <a:ln w="19050">
            <a:solidFill>
              <a:srgbClr val="CE1302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215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5481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1285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750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90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26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E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7" name="图片 5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44875"/>
            <a:ext cx="12192000" cy="3406775"/>
          </a:xfrm>
          <a:prstGeom prst="rect">
            <a:avLst/>
          </a:prstGeom>
        </p:spPr>
      </p:pic>
      <p:sp>
        <p:nvSpPr>
          <p:cNvPr id="6" name="矩形 5"/>
          <p:cNvSpPr/>
          <p:nvPr userDrawn="1"/>
        </p:nvSpPr>
        <p:spPr>
          <a:xfrm>
            <a:off x="393700" y="342900"/>
            <a:ext cx="11404600" cy="6121400"/>
          </a:xfrm>
          <a:prstGeom prst="rect">
            <a:avLst/>
          </a:prstGeom>
          <a:solidFill>
            <a:schemeClr val="bg1"/>
          </a:solidFill>
          <a:ln w="57150">
            <a:solidFill>
              <a:srgbClr val="CE1302"/>
            </a:solidFill>
          </a:ln>
          <a:effectLst>
            <a:outerShdw blurRad="203200" sx="101000" sy="10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93700"/>
            <a:ext cx="10515600" cy="651330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rgbClr val="CE1302"/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4310743" y="1045029"/>
            <a:ext cx="3570514" cy="0"/>
          </a:xfrm>
          <a:prstGeom prst="line">
            <a:avLst/>
          </a:prstGeom>
          <a:ln w="19050">
            <a:solidFill>
              <a:srgbClr val="CE1302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393700" y="342900"/>
            <a:ext cx="11404600" cy="6377214"/>
          </a:xfrm>
          <a:prstGeom prst="rect">
            <a:avLst/>
          </a:prstGeom>
          <a:solidFill>
            <a:schemeClr val="bg1"/>
          </a:solidFill>
          <a:ln w="57150">
            <a:solidFill>
              <a:srgbClr val="CE1302"/>
            </a:solidFill>
          </a:ln>
          <a:effectLst>
            <a:outerShdw blurRad="203200" sx="101000" sy="10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93700"/>
            <a:ext cx="10515600" cy="651330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rgbClr val="CE130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4310743" y="1045029"/>
            <a:ext cx="3570514" cy="0"/>
          </a:xfrm>
          <a:prstGeom prst="line">
            <a:avLst/>
          </a:prstGeom>
          <a:ln w="19050">
            <a:solidFill>
              <a:srgbClr val="CE1302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file:///D:\qq&#25991;&#20214;\712321467\Image\C2C\Image2\%7b75232B38-A165-1FB7-499C-2E1C792CACB5%7d.png" TargetMode="Externa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file:///D:\qq&#25991;&#20214;\712321467\Image\C2C\Image2\%7b75232B38-A165-1FB7-499C-2E1C792CACB5%7d.png" TargetMode="External"/><Relationship Id="rId5" Type="http://schemas.openxmlformats.org/officeDocument/2006/relationships/slideLayout" Target="../slideLayouts/slideLayout2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E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4" r:id="rId15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6184"/>
            <a:ext cx="10515600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6684"/>
            <a:ext cx="10515600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1B6A-AEF1-4ACD-BD61-958570690F55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CB991-6BD3-42F2-8A94-1903E9425430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E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1073743875" descr="学科网 zxxk.com"/>
          <p:cNvPicPr>
            <a:picLocks noChangeAspect="1"/>
          </p:cNvPicPr>
          <p:nvPr/>
        </p:nvPicPr>
        <p:blipFill>
          <a:blip r:link="rId11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</p:sldLayoutIdLst>
  <p:transition spd="slow">
    <p:fade/>
  </p:transition>
  <p:txStyles>
    <p:titleStyle>
      <a:lvl1pPr algn="l" defTabSz="1219200" rtl="0" eaLnBrk="1" latinLnBrk="0" hangingPunct="1">
        <a:lnSpc>
          <a:spcPct val="90000"/>
        </a:lnSpc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00" indent="-304800" algn="l" defTabSz="1219200" rtl="0" eaLnBrk="1" latinLnBrk="0" hangingPunct="1">
        <a:lnSpc>
          <a:spcPct val="90000"/>
        </a:lnSpc>
        <a:spcBef>
          <a:spcPct val="267000"/>
        </a:spcBef>
        <a:buFont typeface="Arial" panose="020B0604020202020204" pitchFamily="34" charset="0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04800" algn="l" defTabSz="1219200" rtl="0" eaLnBrk="1" latinLnBrk="0" hangingPunct="1">
        <a:lnSpc>
          <a:spcPct val="90000"/>
        </a:lnSpc>
        <a:spcBef>
          <a:spcPct val="134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lnSpc>
          <a:spcPct val="90000"/>
        </a:lnSpc>
        <a:spcBef>
          <a:spcPct val="13400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lnSpc>
          <a:spcPct val="90000"/>
        </a:lnSpc>
        <a:spcBef>
          <a:spcPct val="134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lnSpc>
          <a:spcPct val="90000"/>
        </a:lnSpc>
        <a:spcBef>
          <a:spcPct val="134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lnSpc>
          <a:spcPct val="90000"/>
        </a:lnSpc>
        <a:spcBef>
          <a:spcPct val="134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lnSpc>
          <a:spcPct val="90000"/>
        </a:lnSpc>
        <a:spcBef>
          <a:spcPct val="134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lnSpc>
          <a:spcPct val="90000"/>
        </a:lnSpc>
        <a:spcBef>
          <a:spcPct val="134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lnSpc>
          <a:spcPct val="90000"/>
        </a:lnSpc>
        <a:spcBef>
          <a:spcPct val="134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78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1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E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44875"/>
            <a:ext cx="12192000" cy="34067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9427" y="85603"/>
            <a:ext cx="11245175" cy="214406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0" y="1386205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6000">
                <a:latin typeface="印品灵秀体" panose="02000000000000000000" pitchFamily="2" charset="-122"/>
                <a:ea typeface="印品灵秀体" panose="02000000000000000000" pitchFamily="2" charset="-122"/>
              </a:defRPr>
            </a:lvl1pPr>
          </a:lstStyle>
          <a:p>
            <a:pPr algn="ctr"/>
            <a:r>
              <a:rPr lang="zh-CN" altLang="en-US" sz="7200" dirty="0">
                <a:ln>
                  <a:noFill/>
                </a:ln>
                <a:solidFill>
                  <a:srgbClr val="CE1302"/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印品招牌体 中黑" panose="02000500000000000000" charset="-122"/>
                <a:ea typeface="印品招牌体 中黑" panose="02000500000000000000" charset="-122"/>
              </a:rPr>
              <a:t>小学生消防安全知识班会</a:t>
            </a:r>
          </a:p>
        </p:txBody>
      </p:sp>
      <p:grpSp>
        <p:nvGrpSpPr>
          <p:cNvPr id="58" name="组合 57"/>
          <p:cNvGrpSpPr/>
          <p:nvPr/>
        </p:nvGrpSpPr>
        <p:grpSpPr>
          <a:xfrm>
            <a:off x="4007772" y="815729"/>
            <a:ext cx="4177726" cy="428408"/>
            <a:chOff x="633591" y="503524"/>
            <a:chExt cx="4177726" cy="428408"/>
          </a:xfrm>
        </p:grpSpPr>
        <p:sp>
          <p:nvSpPr>
            <p:cNvPr id="22" name="椭圆 21"/>
            <p:cNvSpPr/>
            <p:nvPr/>
          </p:nvSpPr>
          <p:spPr>
            <a:xfrm>
              <a:off x="633591" y="503524"/>
              <a:ext cx="428408" cy="428408"/>
            </a:xfrm>
            <a:prstGeom prst="ellipse">
              <a:avLst/>
            </a:prstGeom>
            <a:solidFill>
              <a:srgbClr val="CC3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latin typeface="+mn-ea"/>
                  <a:cs typeface="阿里巴巴普惠体" panose="00020600040101010101" pitchFamily="18" charset="-122"/>
                </a:rPr>
                <a:t>消</a:t>
              </a:r>
            </a:p>
          </p:txBody>
        </p:sp>
        <p:sp>
          <p:nvSpPr>
            <p:cNvPr id="23" name="椭圆 22"/>
            <p:cNvSpPr/>
            <p:nvPr/>
          </p:nvSpPr>
          <p:spPr>
            <a:xfrm>
              <a:off x="1108194" y="503524"/>
              <a:ext cx="428408" cy="428408"/>
            </a:xfrm>
            <a:prstGeom prst="ellipse">
              <a:avLst/>
            </a:prstGeom>
            <a:solidFill>
              <a:srgbClr val="CC3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latin typeface="+mn-ea"/>
                  <a:cs typeface="阿里巴巴普惠体" panose="00020600040101010101" pitchFamily="18" charset="-122"/>
                </a:rPr>
                <a:t>防</a:t>
              </a:r>
            </a:p>
          </p:txBody>
        </p:sp>
        <p:sp>
          <p:nvSpPr>
            <p:cNvPr id="24" name="椭圆 23"/>
            <p:cNvSpPr/>
            <p:nvPr/>
          </p:nvSpPr>
          <p:spPr>
            <a:xfrm>
              <a:off x="1582797" y="503524"/>
              <a:ext cx="428408" cy="428408"/>
            </a:xfrm>
            <a:prstGeom prst="ellipse">
              <a:avLst/>
            </a:prstGeom>
            <a:solidFill>
              <a:srgbClr val="CC3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latin typeface="+mn-ea"/>
                  <a:cs typeface="阿里巴巴普惠体" panose="00020600040101010101" pitchFamily="18" charset="-122"/>
                </a:rPr>
                <a:t>治</a:t>
              </a:r>
            </a:p>
          </p:txBody>
        </p:sp>
        <p:sp>
          <p:nvSpPr>
            <p:cNvPr id="25" name="椭圆 24"/>
            <p:cNvSpPr/>
            <p:nvPr/>
          </p:nvSpPr>
          <p:spPr>
            <a:xfrm>
              <a:off x="2057400" y="503524"/>
              <a:ext cx="428408" cy="428408"/>
            </a:xfrm>
            <a:prstGeom prst="ellipse">
              <a:avLst/>
            </a:prstGeom>
            <a:solidFill>
              <a:srgbClr val="CC3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+mn-ea"/>
                  <a:cs typeface="阿里巴巴普惠体" panose="00020600040101010101" pitchFamily="18" charset="-122"/>
                </a:rPr>
                <a:t>理</a:t>
              </a:r>
            </a:p>
          </p:txBody>
        </p:sp>
        <p:sp>
          <p:nvSpPr>
            <p:cNvPr id="37" name="椭圆 36"/>
            <p:cNvSpPr/>
            <p:nvPr/>
          </p:nvSpPr>
          <p:spPr>
            <a:xfrm>
              <a:off x="2959100" y="503524"/>
              <a:ext cx="428408" cy="428408"/>
            </a:xfrm>
            <a:prstGeom prst="ellipse">
              <a:avLst/>
            </a:prstGeom>
            <a:solidFill>
              <a:srgbClr val="CC3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latin typeface="+mn-ea"/>
                  <a:cs typeface="阿里巴巴普惠体" panose="00020600040101010101" pitchFamily="18" charset="-122"/>
                </a:rPr>
                <a:t>人</a:t>
              </a:r>
            </a:p>
          </p:txBody>
        </p:sp>
        <p:sp>
          <p:nvSpPr>
            <p:cNvPr id="38" name="椭圆 37"/>
            <p:cNvSpPr/>
            <p:nvPr/>
          </p:nvSpPr>
          <p:spPr>
            <a:xfrm>
              <a:off x="3433703" y="503524"/>
              <a:ext cx="428408" cy="428408"/>
            </a:xfrm>
            <a:prstGeom prst="ellipse">
              <a:avLst/>
            </a:prstGeom>
            <a:solidFill>
              <a:srgbClr val="CC3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latin typeface="+mn-ea"/>
                  <a:cs typeface="阿里巴巴普惠体" panose="00020600040101010101" pitchFamily="18" charset="-122"/>
                </a:rPr>
                <a:t>人</a:t>
              </a:r>
            </a:p>
          </p:txBody>
        </p:sp>
        <p:sp>
          <p:nvSpPr>
            <p:cNvPr id="39" name="椭圆 38"/>
            <p:cNvSpPr/>
            <p:nvPr/>
          </p:nvSpPr>
          <p:spPr>
            <a:xfrm>
              <a:off x="3908306" y="503524"/>
              <a:ext cx="428408" cy="428408"/>
            </a:xfrm>
            <a:prstGeom prst="ellipse">
              <a:avLst/>
            </a:prstGeom>
            <a:solidFill>
              <a:srgbClr val="CC3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latin typeface="+mn-ea"/>
                  <a:cs typeface="阿里巴巴普惠体" panose="00020600040101010101" pitchFamily="18" charset="-122"/>
                </a:rPr>
                <a:t>参</a:t>
              </a:r>
            </a:p>
          </p:txBody>
        </p:sp>
        <p:sp>
          <p:nvSpPr>
            <p:cNvPr id="40" name="椭圆 39"/>
            <p:cNvSpPr/>
            <p:nvPr/>
          </p:nvSpPr>
          <p:spPr>
            <a:xfrm>
              <a:off x="4382909" y="503524"/>
              <a:ext cx="428408" cy="428408"/>
            </a:xfrm>
            <a:prstGeom prst="ellipse">
              <a:avLst/>
            </a:prstGeom>
            <a:solidFill>
              <a:srgbClr val="CC3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>
                  <a:latin typeface="+mn-ea"/>
                  <a:cs typeface="阿里巴巴普惠体" panose="00020600040101010101" pitchFamily="18" charset="-122"/>
                </a:rPr>
                <a:t>与</a:t>
              </a:r>
            </a:p>
          </p:txBody>
        </p:sp>
      </p:grpSp>
      <p:grpSp>
        <p:nvGrpSpPr>
          <p:cNvPr id="66" name="组合 65"/>
          <p:cNvGrpSpPr/>
          <p:nvPr/>
        </p:nvGrpSpPr>
        <p:grpSpPr>
          <a:xfrm>
            <a:off x="3265026" y="3005682"/>
            <a:ext cx="5661949" cy="523220"/>
            <a:chOff x="3345084" y="2685696"/>
            <a:chExt cx="5661949" cy="523220"/>
          </a:xfrm>
        </p:grpSpPr>
        <p:sp>
          <p:nvSpPr>
            <p:cNvPr id="67" name="文本框 66"/>
            <p:cNvSpPr txBox="1"/>
            <p:nvPr/>
          </p:nvSpPr>
          <p:spPr>
            <a:xfrm>
              <a:off x="4293181" y="2685696"/>
              <a:ext cx="3765756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dist"/>
              <a:r>
                <a:rPr lang="zh-CN" altLang="en-US" sz="2800" dirty="0">
                  <a:solidFill>
                    <a:srgbClr val="CE1302"/>
                  </a:solidFill>
                  <a:latin typeface="汉仪中黑S" panose="00020600040101010101" pitchFamily="18" charset="-122"/>
                  <a:ea typeface="汉仪中黑S" panose="00020600040101010101" pitchFamily="18" charset="-122"/>
                  <a:cs typeface="阿里巴巴普惠体 Heavy" panose="00020600040101010101" pitchFamily="18" charset="-122"/>
                  <a:sym typeface="+mn-ea"/>
                </a:rPr>
                <a:t>小学生园消防安全日</a:t>
              </a:r>
              <a:endParaRPr lang="zh-CN" altLang="en-US" sz="2800" dirty="0">
                <a:solidFill>
                  <a:srgbClr val="CE1302"/>
                </a:solidFill>
                <a:latin typeface="汉仪中黑S" panose="00020600040101010101" pitchFamily="18" charset="-122"/>
                <a:ea typeface="汉仪中黑S" panose="00020600040101010101" pitchFamily="18" charset="-122"/>
                <a:cs typeface="阿里巴巴普惠体 Heavy" panose="00020600040101010101" pitchFamily="18" charset="-122"/>
              </a:endParaRPr>
            </a:p>
          </p:txBody>
        </p:sp>
        <p:cxnSp>
          <p:nvCxnSpPr>
            <p:cNvPr id="68" name="直接连接符 67"/>
            <p:cNvCxnSpPr/>
            <p:nvPr/>
          </p:nvCxnSpPr>
          <p:spPr>
            <a:xfrm>
              <a:off x="3345084" y="2947306"/>
              <a:ext cx="810227" cy="0"/>
            </a:xfrm>
            <a:prstGeom prst="line">
              <a:avLst/>
            </a:prstGeom>
            <a:ln w="28575">
              <a:solidFill>
                <a:srgbClr val="CE13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8"/>
            <p:cNvCxnSpPr/>
            <p:nvPr/>
          </p:nvCxnSpPr>
          <p:spPr>
            <a:xfrm>
              <a:off x="8196806" y="2947306"/>
              <a:ext cx="810227" cy="0"/>
            </a:xfrm>
            <a:prstGeom prst="line">
              <a:avLst/>
            </a:prstGeom>
            <a:ln w="28575">
              <a:solidFill>
                <a:srgbClr val="CE13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文本框 4"/>
          <p:cNvSpPr txBox="1"/>
          <p:nvPr/>
        </p:nvSpPr>
        <p:spPr>
          <a:xfrm>
            <a:off x="2106453" y="2666492"/>
            <a:ext cx="7979239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>
                <a:latin typeface="+mn-ea"/>
              </a:rPr>
              <a:t>Everyone is responsible for fire safety knowledge training</a:t>
            </a:r>
            <a:endParaRPr lang="zh-CN" altLang="en-US">
              <a:latin typeface="+mn-ea"/>
            </a:endParaRPr>
          </a:p>
        </p:txBody>
      </p:sp>
      <p:pic>
        <p:nvPicPr>
          <p:cNvPr id="12" name="图片 11" descr="千库网_救援消防官兵_元素编号1283497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81965" y="3444875"/>
            <a:ext cx="3747135" cy="37471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我们一起来猜一猜？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5255354" y="1371602"/>
            <a:ext cx="4725302" cy="4725302"/>
            <a:chOff x="4773389" y="210822"/>
            <a:chExt cx="4725302" cy="4725302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4773389" y="210822"/>
              <a:ext cx="4725302" cy="4725302"/>
            </a:xfrm>
            <a:prstGeom prst="rect">
              <a:avLst/>
            </a:prstGeom>
          </p:spPr>
        </p:pic>
        <p:sp>
          <p:nvSpPr>
            <p:cNvPr id="13" name="文本框 12"/>
            <p:cNvSpPr txBox="1"/>
            <p:nvPr/>
          </p:nvSpPr>
          <p:spPr>
            <a:xfrm>
              <a:off x="5355775" y="1764073"/>
              <a:ext cx="3715654" cy="1154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/>
                <a:t>这是什么</a:t>
              </a:r>
              <a:r>
                <a:rPr lang="en-US" altLang="zh-CN" sz="2400"/>
                <a:t>?</a:t>
              </a:r>
            </a:p>
            <a:p>
              <a:pPr algn="ctr">
                <a:lnSpc>
                  <a:spcPct val="150000"/>
                </a:lnSpc>
              </a:pPr>
              <a:r>
                <a:rPr lang="zh-CN" altLang="en-US" sz="2400"/>
                <a:t>它是用来做什么的</a:t>
              </a:r>
              <a:r>
                <a:rPr lang="en-US" altLang="zh-CN" sz="2400"/>
                <a:t>?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5670" y="2218690"/>
            <a:ext cx="4337050" cy="3273425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我们一起来猜一猜？</a:t>
            </a:r>
          </a:p>
        </p:txBody>
      </p:sp>
      <p:sp>
        <p:nvSpPr>
          <p:cNvPr id="15" name="矩形: 圆角 14"/>
          <p:cNvSpPr/>
          <p:nvPr/>
        </p:nvSpPr>
        <p:spPr>
          <a:xfrm>
            <a:off x="1618615" y="2393950"/>
            <a:ext cx="2044065" cy="721360"/>
          </a:xfrm>
          <a:prstGeom prst="roundRect">
            <a:avLst>
              <a:gd name="adj" fmla="val 50000"/>
            </a:avLst>
          </a:prstGeom>
          <a:solidFill>
            <a:srgbClr val="CC3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消防车</a:t>
            </a:r>
          </a:p>
        </p:txBody>
      </p:sp>
      <p:sp>
        <p:nvSpPr>
          <p:cNvPr id="16" name="矩形: 圆角 15"/>
          <p:cNvSpPr/>
          <p:nvPr/>
        </p:nvSpPr>
        <p:spPr>
          <a:xfrm>
            <a:off x="1618615" y="4239260"/>
            <a:ext cx="2003425" cy="518795"/>
          </a:xfrm>
          <a:prstGeom prst="roundRect">
            <a:avLst>
              <a:gd name="adj" fmla="val 50000"/>
            </a:avLst>
          </a:prstGeom>
          <a:solidFill>
            <a:srgbClr val="CC3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/>
              <a:t>室外消防栓</a:t>
            </a: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31523" y="1846032"/>
            <a:ext cx="2135591" cy="3599727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E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44875"/>
            <a:ext cx="12192000" cy="3406775"/>
          </a:xfrm>
          <a:prstGeom prst="rect">
            <a:avLst/>
          </a:prstGeom>
        </p:spPr>
      </p:pic>
      <p:sp>
        <p:nvSpPr>
          <p:cNvPr id="3" name="矩形: 圆角 1"/>
          <p:cNvSpPr/>
          <p:nvPr/>
        </p:nvSpPr>
        <p:spPr>
          <a:xfrm>
            <a:off x="4998720" y="1792067"/>
            <a:ext cx="2194560" cy="701040"/>
          </a:xfrm>
          <a:prstGeom prst="roundRect">
            <a:avLst>
              <a:gd name="adj" fmla="val 50000"/>
            </a:avLst>
          </a:prstGeom>
          <a:solidFill>
            <a:srgbClr val="CC3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latin typeface="汉仪中黑S" panose="00020600040101010101" pitchFamily="18" charset="-122"/>
                <a:ea typeface="汉仪中黑S" panose="00020600040101010101" pitchFamily="18" charset="-122"/>
                <a:cs typeface="阿里巴巴普惠体 Heavy" panose="00020600040101010101" pitchFamily="18" charset="-122"/>
              </a:rPr>
              <a:t>第三章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976363" y="2748443"/>
            <a:ext cx="6239274" cy="1106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6600" b="1">
                <a:solidFill>
                  <a:srgbClr val="CE1302"/>
                </a:solidFill>
                <a:latin typeface="汉仪雅酷黑 85W" panose="020B0904020202020204" pitchFamily="34" charset="-122"/>
                <a:ea typeface="汉仪雅酷黑 85W" panose="020B0904020202020204" pitchFamily="34" charset="-122"/>
                <a:sym typeface="+mn-ea"/>
              </a:rPr>
              <a:t>常见的消防标识</a:t>
            </a:r>
            <a:endParaRPr lang="zh-CN" altLang="en-US" sz="6600" b="1">
              <a:solidFill>
                <a:srgbClr val="CE1302"/>
              </a:solidFill>
              <a:latin typeface="汉仪雅酷黑 85W" panose="020B0904020202020204" pitchFamily="34" charset="-122"/>
              <a:ea typeface="汉仪雅酷黑 85W" panose="020B0904020202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34971" y="3728680"/>
            <a:ext cx="4122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>
                <a:latin typeface="汉仪中黑S" panose="00020600040101010101" pitchFamily="18" charset="-122"/>
                <a:ea typeface="汉仪中黑S" panose="00020600040101010101" pitchFamily="18" charset="-122"/>
                <a:cs typeface="阿里巴巴普惠体" panose="00020600040101010101" pitchFamily="18" charset="-122"/>
              </a:rPr>
              <a:t>Enter your title again</a:t>
            </a:r>
            <a:endParaRPr lang="zh-CN" altLang="en-US">
              <a:latin typeface="汉仪中黑S" panose="00020600040101010101" pitchFamily="18" charset="-122"/>
              <a:ea typeface="汉仪中黑S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4635" y="64135"/>
            <a:ext cx="11191875" cy="2133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常见的消防标识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8894" y="1339284"/>
            <a:ext cx="8894211" cy="4870828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常见的消防标识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900"/>
          <a:stretch>
            <a:fillRect/>
          </a:stretch>
        </p:blipFill>
        <p:spPr>
          <a:xfrm>
            <a:off x="4568168" y="1925155"/>
            <a:ext cx="3055664" cy="370052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187465" y="1925155"/>
            <a:ext cx="3055664" cy="383734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399"/>
          <a:stretch>
            <a:fillRect/>
          </a:stretch>
        </p:blipFill>
        <p:spPr>
          <a:xfrm>
            <a:off x="948871" y="1925155"/>
            <a:ext cx="3055664" cy="3837346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6350"/>
            <a:ext cx="12192000" cy="6858000"/>
          </a:xfrm>
          <a:prstGeom prst="rect">
            <a:avLst/>
          </a:prstGeom>
          <a:solidFill>
            <a:srgbClr val="AE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51225"/>
            <a:ext cx="12192000" cy="3406775"/>
          </a:xfrm>
          <a:prstGeom prst="rect">
            <a:avLst/>
          </a:prstGeom>
        </p:spPr>
      </p:pic>
      <p:sp>
        <p:nvSpPr>
          <p:cNvPr id="3" name="矩形: 圆角 1"/>
          <p:cNvSpPr/>
          <p:nvPr/>
        </p:nvSpPr>
        <p:spPr>
          <a:xfrm>
            <a:off x="4998720" y="1919067"/>
            <a:ext cx="2194560" cy="701040"/>
          </a:xfrm>
          <a:prstGeom prst="roundRect">
            <a:avLst>
              <a:gd name="adj" fmla="val 50000"/>
            </a:avLst>
          </a:prstGeom>
          <a:solidFill>
            <a:srgbClr val="CC3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latin typeface="汉仪中黑S" panose="00020600040101010101" pitchFamily="18" charset="-122"/>
                <a:ea typeface="汉仪中黑S" panose="00020600040101010101" pitchFamily="18" charset="-122"/>
                <a:cs typeface="阿里巴巴普惠体 Heavy" panose="00020600040101010101" pitchFamily="18" charset="-122"/>
              </a:rPr>
              <a:t>第四章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976363" y="2875443"/>
            <a:ext cx="6239274" cy="1106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6600" b="1" dirty="0">
                <a:solidFill>
                  <a:srgbClr val="CE1302"/>
                </a:solidFill>
                <a:latin typeface="汉仪雅酷黑 85W" panose="020B0904020202020204" pitchFamily="34" charset="-122"/>
                <a:ea typeface="汉仪雅酷黑 85W" panose="020B0904020202020204" pitchFamily="34" charset="-122"/>
                <a:sym typeface="+mn-ea"/>
              </a:rPr>
              <a:t>遇到火灾怎么办</a:t>
            </a:r>
            <a:endParaRPr lang="zh-CN" altLang="en-US" sz="6600" b="1" dirty="0">
              <a:solidFill>
                <a:srgbClr val="CE1302"/>
              </a:solidFill>
              <a:latin typeface="汉仪雅酷黑 85W" panose="020B0904020202020204" pitchFamily="34" charset="-122"/>
              <a:ea typeface="汉仪雅酷黑 85W" panose="020B0904020202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34971" y="3855680"/>
            <a:ext cx="4122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>
                <a:latin typeface="汉仪中黑S" panose="00020600040101010101" pitchFamily="18" charset="-122"/>
                <a:ea typeface="汉仪中黑S" panose="00020600040101010101" pitchFamily="18" charset="-122"/>
                <a:cs typeface="阿里巴巴普惠体" panose="00020600040101010101" pitchFamily="18" charset="-122"/>
              </a:rPr>
              <a:t>Enter your title again</a:t>
            </a:r>
            <a:endParaRPr lang="zh-CN" altLang="en-US">
              <a:latin typeface="汉仪中黑S" panose="00020600040101010101" pitchFamily="18" charset="-122"/>
              <a:ea typeface="汉仪中黑S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4635" y="64135"/>
            <a:ext cx="11191875" cy="2133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81760" y="1620069"/>
            <a:ext cx="942848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/>
              <a:t>小朋友们，虽然我们平时应该尽量避免火灾的发生，可是如果已经发生了火灾那我们又应该怎么办呢?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遇到火灾该怎么办？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6248841" y="3669174"/>
            <a:ext cx="3447186" cy="867889"/>
            <a:chOff x="7168321" y="3105765"/>
            <a:chExt cx="3447186" cy="867889"/>
          </a:xfrm>
        </p:grpSpPr>
        <p:sp>
          <p:nvSpPr>
            <p:cNvPr id="3" name="文本框 2"/>
            <p:cNvSpPr txBox="1"/>
            <p:nvPr/>
          </p:nvSpPr>
          <p:spPr>
            <a:xfrm>
              <a:off x="8075507" y="3385509"/>
              <a:ext cx="2540000" cy="58477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3200" dirty="0"/>
                <a:t>有序逃生</a:t>
              </a:r>
            </a:p>
          </p:txBody>
        </p:sp>
        <p:sp>
          <p:nvSpPr>
            <p:cNvPr id="19" name="iconfont-11253-5321642"/>
            <p:cNvSpPr/>
            <p:nvPr/>
          </p:nvSpPr>
          <p:spPr>
            <a:xfrm>
              <a:off x="7168321" y="3105765"/>
              <a:ext cx="883039" cy="867889"/>
            </a:xfrm>
            <a:custGeom>
              <a:avLst/>
              <a:gdLst>
                <a:gd name="T0" fmla="*/ 9846 w 10079"/>
                <a:gd name="T1" fmla="*/ 4020 h 9905"/>
                <a:gd name="T2" fmla="*/ 9293 w 10079"/>
                <a:gd name="T3" fmla="*/ 4195 h 9905"/>
                <a:gd name="T4" fmla="*/ 8914 w 10079"/>
                <a:gd name="T5" fmla="*/ 4020 h 9905"/>
                <a:gd name="T6" fmla="*/ 9089 w 10079"/>
                <a:gd name="T7" fmla="*/ 3642 h 9905"/>
                <a:gd name="T8" fmla="*/ 9643 w 10079"/>
                <a:gd name="T9" fmla="*/ 3467 h 9905"/>
                <a:gd name="T10" fmla="*/ 10021 w 10079"/>
                <a:gd name="T11" fmla="*/ 3642 h 9905"/>
                <a:gd name="T12" fmla="*/ 9846 w 10079"/>
                <a:gd name="T13" fmla="*/ 4020 h 9905"/>
                <a:gd name="T14" fmla="*/ 990 w 10079"/>
                <a:gd name="T15" fmla="*/ 3583 h 9905"/>
                <a:gd name="T16" fmla="*/ 1165 w 10079"/>
                <a:gd name="T17" fmla="*/ 3962 h 9905"/>
                <a:gd name="T18" fmla="*/ 786 w 10079"/>
                <a:gd name="T19" fmla="*/ 4137 h 9905"/>
                <a:gd name="T20" fmla="*/ 233 w 10079"/>
                <a:gd name="T21" fmla="*/ 3962 h 9905"/>
                <a:gd name="T22" fmla="*/ 58 w 10079"/>
                <a:gd name="T23" fmla="*/ 3583 h 9905"/>
                <a:gd name="T24" fmla="*/ 436 w 10079"/>
                <a:gd name="T25" fmla="*/ 3408 h 9905"/>
                <a:gd name="T26" fmla="*/ 990 w 10079"/>
                <a:gd name="T27" fmla="*/ 3583 h 9905"/>
                <a:gd name="T28" fmla="*/ 7719 w 10079"/>
                <a:gd name="T29" fmla="*/ 1078 h 9905"/>
                <a:gd name="T30" fmla="*/ 8126 w 10079"/>
                <a:gd name="T31" fmla="*/ 1019 h 9905"/>
                <a:gd name="T32" fmla="*/ 8185 w 10079"/>
                <a:gd name="T33" fmla="*/ 1427 h 9905"/>
                <a:gd name="T34" fmla="*/ 7835 w 10079"/>
                <a:gd name="T35" fmla="*/ 1893 h 9905"/>
                <a:gd name="T36" fmla="*/ 7428 w 10079"/>
                <a:gd name="T37" fmla="*/ 1952 h 9905"/>
                <a:gd name="T38" fmla="*/ 7369 w 10079"/>
                <a:gd name="T39" fmla="*/ 1544 h 9905"/>
                <a:gd name="T40" fmla="*/ 7719 w 10079"/>
                <a:gd name="T41" fmla="*/ 1078 h 9905"/>
                <a:gd name="T42" fmla="*/ 2271 w 10079"/>
                <a:gd name="T43" fmla="*/ 1864 h 9905"/>
                <a:gd name="T44" fmla="*/ 1921 w 10079"/>
                <a:gd name="T45" fmla="*/ 1369 h 9905"/>
                <a:gd name="T46" fmla="*/ 1980 w 10079"/>
                <a:gd name="T47" fmla="*/ 962 h 9905"/>
                <a:gd name="T48" fmla="*/ 2387 w 10079"/>
                <a:gd name="T49" fmla="*/ 1049 h 9905"/>
                <a:gd name="T50" fmla="*/ 2737 w 10079"/>
                <a:gd name="T51" fmla="*/ 1515 h 9905"/>
                <a:gd name="T52" fmla="*/ 2679 w 10079"/>
                <a:gd name="T53" fmla="*/ 1923 h 9905"/>
                <a:gd name="T54" fmla="*/ 2271 w 10079"/>
                <a:gd name="T55" fmla="*/ 1864 h 9905"/>
                <a:gd name="T56" fmla="*/ 4776 w 10079"/>
                <a:gd name="T57" fmla="*/ 874 h 9905"/>
                <a:gd name="T58" fmla="*/ 4776 w 10079"/>
                <a:gd name="T59" fmla="*/ 292 h 9905"/>
                <a:gd name="T60" fmla="*/ 5067 w 10079"/>
                <a:gd name="T61" fmla="*/ 0 h 9905"/>
                <a:gd name="T62" fmla="*/ 5359 w 10079"/>
                <a:gd name="T63" fmla="*/ 292 h 9905"/>
                <a:gd name="T64" fmla="*/ 5359 w 10079"/>
                <a:gd name="T65" fmla="*/ 874 h 9905"/>
                <a:gd name="T66" fmla="*/ 5067 w 10079"/>
                <a:gd name="T67" fmla="*/ 1165 h 9905"/>
                <a:gd name="T68" fmla="*/ 4776 w 10079"/>
                <a:gd name="T69" fmla="*/ 874 h 9905"/>
                <a:gd name="T70" fmla="*/ 7981 w 10079"/>
                <a:gd name="T71" fmla="*/ 5244 h 9905"/>
                <a:gd name="T72" fmla="*/ 7981 w 10079"/>
                <a:gd name="T73" fmla="*/ 8158 h 9905"/>
                <a:gd name="T74" fmla="*/ 2155 w 10079"/>
                <a:gd name="T75" fmla="*/ 8158 h 9905"/>
                <a:gd name="T76" fmla="*/ 2155 w 10079"/>
                <a:gd name="T77" fmla="*/ 5244 h 9905"/>
                <a:gd name="T78" fmla="*/ 5069 w 10079"/>
                <a:gd name="T79" fmla="*/ 2330 h 9905"/>
                <a:gd name="T80" fmla="*/ 7981 w 10079"/>
                <a:gd name="T81" fmla="*/ 5244 h 9905"/>
                <a:gd name="T82" fmla="*/ 1573 w 10079"/>
                <a:gd name="T83" fmla="*/ 9323 h 9905"/>
                <a:gd name="T84" fmla="*/ 1573 w 10079"/>
                <a:gd name="T85" fmla="*/ 8740 h 9905"/>
                <a:gd name="T86" fmla="*/ 8564 w 10079"/>
                <a:gd name="T87" fmla="*/ 8740 h 9905"/>
                <a:gd name="T88" fmla="*/ 8564 w 10079"/>
                <a:gd name="T89" fmla="*/ 9323 h 9905"/>
                <a:gd name="T90" fmla="*/ 7981 w 10079"/>
                <a:gd name="T91" fmla="*/ 9905 h 9905"/>
                <a:gd name="T92" fmla="*/ 2155 w 10079"/>
                <a:gd name="T93" fmla="*/ 9905 h 9905"/>
                <a:gd name="T94" fmla="*/ 1573 w 10079"/>
                <a:gd name="T95" fmla="*/ 9323 h 9905"/>
                <a:gd name="T96" fmla="*/ 1573 w 10079"/>
                <a:gd name="T97" fmla="*/ 9323 h 9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079" h="9905">
                  <a:moveTo>
                    <a:pt x="9846" y="4020"/>
                  </a:moveTo>
                  <a:lnTo>
                    <a:pt x="9293" y="4195"/>
                  </a:lnTo>
                  <a:cubicBezTo>
                    <a:pt x="9146" y="4254"/>
                    <a:pt x="8973" y="4167"/>
                    <a:pt x="8914" y="4020"/>
                  </a:cubicBezTo>
                  <a:cubicBezTo>
                    <a:pt x="8855" y="3874"/>
                    <a:pt x="8943" y="3700"/>
                    <a:pt x="9089" y="3642"/>
                  </a:cubicBezTo>
                  <a:lnTo>
                    <a:pt x="9643" y="3467"/>
                  </a:lnTo>
                  <a:cubicBezTo>
                    <a:pt x="9789" y="3408"/>
                    <a:pt x="9963" y="3495"/>
                    <a:pt x="10021" y="3642"/>
                  </a:cubicBezTo>
                  <a:cubicBezTo>
                    <a:pt x="10079" y="3817"/>
                    <a:pt x="9991" y="3992"/>
                    <a:pt x="9846" y="4020"/>
                  </a:cubicBezTo>
                  <a:close/>
                  <a:moveTo>
                    <a:pt x="990" y="3583"/>
                  </a:moveTo>
                  <a:cubicBezTo>
                    <a:pt x="1136" y="3642"/>
                    <a:pt x="1223" y="3787"/>
                    <a:pt x="1165" y="3962"/>
                  </a:cubicBezTo>
                  <a:cubicBezTo>
                    <a:pt x="1106" y="4078"/>
                    <a:pt x="961" y="4165"/>
                    <a:pt x="786" y="4137"/>
                  </a:cubicBezTo>
                  <a:lnTo>
                    <a:pt x="233" y="3962"/>
                  </a:lnTo>
                  <a:cubicBezTo>
                    <a:pt x="86" y="3903"/>
                    <a:pt x="0" y="3758"/>
                    <a:pt x="58" y="3583"/>
                  </a:cubicBezTo>
                  <a:cubicBezTo>
                    <a:pt x="116" y="3437"/>
                    <a:pt x="261" y="3350"/>
                    <a:pt x="436" y="3408"/>
                  </a:cubicBezTo>
                  <a:lnTo>
                    <a:pt x="990" y="3583"/>
                  </a:lnTo>
                  <a:close/>
                  <a:moveTo>
                    <a:pt x="7719" y="1078"/>
                  </a:moveTo>
                  <a:cubicBezTo>
                    <a:pt x="7806" y="962"/>
                    <a:pt x="7981" y="932"/>
                    <a:pt x="8126" y="1019"/>
                  </a:cubicBezTo>
                  <a:cubicBezTo>
                    <a:pt x="8243" y="1107"/>
                    <a:pt x="8271" y="1282"/>
                    <a:pt x="8185" y="1427"/>
                  </a:cubicBezTo>
                  <a:lnTo>
                    <a:pt x="7835" y="1893"/>
                  </a:lnTo>
                  <a:cubicBezTo>
                    <a:pt x="7748" y="2009"/>
                    <a:pt x="7573" y="2039"/>
                    <a:pt x="7428" y="1952"/>
                  </a:cubicBezTo>
                  <a:cubicBezTo>
                    <a:pt x="7311" y="1864"/>
                    <a:pt x="7283" y="1660"/>
                    <a:pt x="7369" y="1544"/>
                  </a:cubicBezTo>
                  <a:lnTo>
                    <a:pt x="7719" y="1078"/>
                  </a:lnTo>
                  <a:close/>
                  <a:moveTo>
                    <a:pt x="2271" y="1864"/>
                  </a:moveTo>
                  <a:lnTo>
                    <a:pt x="1921" y="1369"/>
                  </a:lnTo>
                  <a:cubicBezTo>
                    <a:pt x="1834" y="1253"/>
                    <a:pt x="1862" y="1078"/>
                    <a:pt x="1980" y="962"/>
                  </a:cubicBezTo>
                  <a:cubicBezTo>
                    <a:pt x="2126" y="874"/>
                    <a:pt x="2300" y="903"/>
                    <a:pt x="2387" y="1049"/>
                  </a:cubicBezTo>
                  <a:lnTo>
                    <a:pt x="2737" y="1515"/>
                  </a:lnTo>
                  <a:cubicBezTo>
                    <a:pt x="2825" y="1632"/>
                    <a:pt x="2796" y="1835"/>
                    <a:pt x="2679" y="1923"/>
                  </a:cubicBezTo>
                  <a:cubicBezTo>
                    <a:pt x="2534" y="2010"/>
                    <a:pt x="2359" y="1982"/>
                    <a:pt x="2271" y="1864"/>
                  </a:cubicBezTo>
                  <a:close/>
                  <a:moveTo>
                    <a:pt x="4776" y="874"/>
                  </a:moveTo>
                  <a:lnTo>
                    <a:pt x="4776" y="292"/>
                  </a:lnTo>
                  <a:cubicBezTo>
                    <a:pt x="4776" y="117"/>
                    <a:pt x="4893" y="0"/>
                    <a:pt x="5067" y="0"/>
                  </a:cubicBezTo>
                  <a:cubicBezTo>
                    <a:pt x="5242" y="0"/>
                    <a:pt x="5359" y="117"/>
                    <a:pt x="5359" y="292"/>
                  </a:cubicBezTo>
                  <a:lnTo>
                    <a:pt x="5359" y="874"/>
                  </a:lnTo>
                  <a:cubicBezTo>
                    <a:pt x="5359" y="1049"/>
                    <a:pt x="5242" y="1165"/>
                    <a:pt x="5067" y="1165"/>
                  </a:cubicBezTo>
                  <a:cubicBezTo>
                    <a:pt x="4894" y="1165"/>
                    <a:pt x="4776" y="1049"/>
                    <a:pt x="4776" y="874"/>
                  </a:cubicBezTo>
                  <a:close/>
                  <a:moveTo>
                    <a:pt x="7981" y="5244"/>
                  </a:moveTo>
                  <a:lnTo>
                    <a:pt x="7981" y="8158"/>
                  </a:lnTo>
                  <a:lnTo>
                    <a:pt x="2155" y="8158"/>
                  </a:lnTo>
                  <a:lnTo>
                    <a:pt x="2155" y="5244"/>
                  </a:lnTo>
                  <a:cubicBezTo>
                    <a:pt x="2155" y="3642"/>
                    <a:pt x="3466" y="2330"/>
                    <a:pt x="5069" y="2330"/>
                  </a:cubicBezTo>
                  <a:cubicBezTo>
                    <a:pt x="6670" y="2330"/>
                    <a:pt x="7981" y="3642"/>
                    <a:pt x="7981" y="5244"/>
                  </a:cubicBezTo>
                  <a:close/>
                  <a:moveTo>
                    <a:pt x="1573" y="9323"/>
                  </a:moveTo>
                  <a:lnTo>
                    <a:pt x="1573" y="8740"/>
                  </a:lnTo>
                  <a:lnTo>
                    <a:pt x="8564" y="8740"/>
                  </a:lnTo>
                  <a:lnTo>
                    <a:pt x="8564" y="9323"/>
                  </a:lnTo>
                  <a:cubicBezTo>
                    <a:pt x="8564" y="9643"/>
                    <a:pt x="8301" y="9905"/>
                    <a:pt x="7981" y="9905"/>
                  </a:cubicBezTo>
                  <a:lnTo>
                    <a:pt x="2155" y="9905"/>
                  </a:lnTo>
                  <a:cubicBezTo>
                    <a:pt x="1835" y="9905"/>
                    <a:pt x="1573" y="9643"/>
                    <a:pt x="1573" y="9323"/>
                  </a:cubicBezTo>
                  <a:close/>
                  <a:moveTo>
                    <a:pt x="1573" y="9323"/>
                  </a:moveTo>
                  <a:close/>
                </a:path>
              </a:pathLst>
            </a:custGeom>
            <a:solidFill>
              <a:srgbClr val="CE1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289481" y="4664683"/>
            <a:ext cx="3447186" cy="870717"/>
            <a:chOff x="7168321" y="4090479"/>
            <a:chExt cx="3447186" cy="870717"/>
          </a:xfrm>
        </p:grpSpPr>
        <p:sp>
          <p:nvSpPr>
            <p:cNvPr id="16" name="文本框 15"/>
            <p:cNvSpPr txBox="1"/>
            <p:nvPr/>
          </p:nvSpPr>
          <p:spPr>
            <a:xfrm>
              <a:off x="8075507" y="4376421"/>
              <a:ext cx="2540000" cy="584775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3200"/>
                <a:t>拨打</a:t>
              </a:r>
              <a:r>
                <a:rPr lang="en-US" altLang="zh-CN" sz="3200"/>
                <a:t>119</a:t>
              </a:r>
              <a:r>
                <a:rPr lang="zh-CN" altLang="en-US" sz="3200"/>
                <a:t>求救</a:t>
              </a:r>
            </a:p>
          </p:txBody>
        </p:sp>
        <p:sp>
          <p:nvSpPr>
            <p:cNvPr id="21" name="iconfont-11253-5321642"/>
            <p:cNvSpPr/>
            <p:nvPr/>
          </p:nvSpPr>
          <p:spPr>
            <a:xfrm>
              <a:off x="7168321" y="4090479"/>
              <a:ext cx="883039" cy="867889"/>
            </a:xfrm>
            <a:custGeom>
              <a:avLst/>
              <a:gdLst>
                <a:gd name="T0" fmla="*/ 9846 w 10079"/>
                <a:gd name="T1" fmla="*/ 4020 h 9905"/>
                <a:gd name="T2" fmla="*/ 9293 w 10079"/>
                <a:gd name="T3" fmla="*/ 4195 h 9905"/>
                <a:gd name="T4" fmla="*/ 8914 w 10079"/>
                <a:gd name="T5" fmla="*/ 4020 h 9905"/>
                <a:gd name="T6" fmla="*/ 9089 w 10079"/>
                <a:gd name="T7" fmla="*/ 3642 h 9905"/>
                <a:gd name="T8" fmla="*/ 9643 w 10079"/>
                <a:gd name="T9" fmla="*/ 3467 h 9905"/>
                <a:gd name="T10" fmla="*/ 10021 w 10079"/>
                <a:gd name="T11" fmla="*/ 3642 h 9905"/>
                <a:gd name="T12" fmla="*/ 9846 w 10079"/>
                <a:gd name="T13" fmla="*/ 4020 h 9905"/>
                <a:gd name="T14" fmla="*/ 990 w 10079"/>
                <a:gd name="T15" fmla="*/ 3583 h 9905"/>
                <a:gd name="T16" fmla="*/ 1165 w 10079"/>
                <a:gd name="T17" fmla="*/ 3962 h 9905"/>
                <a:gd name="T18" fmla="*/ 786 w 10079"/>
                <a:gd name="T19" fmla="*/ 4137 h 9905"/>
                <a:gd name="T20" fmla="*/ 233 w 10079"/>
                <a:gd name="T21" fmla="*/ 3962 h 9905"/>
                <a:gd name="T22" fmla="*/ 58 w 10079"/>
                <a:gd name="T23" fmla="*/ 3583 h 9905"/>
                <a:gd name="T24" fmla="*/ 436 w 10079"/>
                <a:gd name="T25" fmla="*/ 3408 h 9905"/>
                <a:gd name="T26" fmla="*/ 990 w 10079"/>
                <a:gd name="T27" fmla="*/ 3583 h 9905"/>
                <a:gd name="T28" fmla="*/ 7719 w 10079"/>
                <a:gd name="T29" fmla="*/ 1078 h 9905"/>
                <a:gd name="T30" fmla="*/ 8126 w 10079"/>
                <a:gd name="T31" fmla="*/ 1019 h 9905"/>
                <a:gd name="T32" fmla="*/ 8185 w 10079"/>
                <a:gd name="T33" fmla="*/ 1427 h 9905"/>
                <a:gd name="T34" fmla="*/ 7835 w 10079"/>
                <a:gd name="T35" fmla="*/ 1893 h 9905"/>
                <a:gd name="T36" fmla="*/ 7428 w 10079"/>
                <a:gd name="T37" fmla="*/ 1952 h 9905"/>
                <a:gd name="T38" fmla="*/ 7369 w 10079"/>
                <a:gd name="T39" fmla="*/ 1544 h 9905"/>
                <a:gd name="T40" fmla="*/ 7719 w 10079"/>
                <a:gd name="T41" fmla="*/ 1078 h 9905"/>
                <a:gd name="T42" fmla="*/ 2271 w 10079"/>
                <a:gd name="T43" fmla="*/ 1864 h 9905"/>
                <a:gd name="T44" fmla="*/ 1921 w 10079"/>
                <a:gd name="T45" fmla="*/ 1369 h 9905"/>
                <a:gd name="T46" fmla="*/ 1980 w 10079"/>
                <a:gd name="T47" fmla="*/ 962 h 9905"/>
                <a:gd name="T48" fmla="*/ 2387 w 10079"/>
                <a:gd name="T49" fmla="*/ 1049 h 9905"/>
                <a:gd name="T50" fmla="*/ 2737 w 10079"/>
                <a:gd name="T51" fmla="*/ 1515 h 9905"/>
                <a:gd name="T52" fmla="*/ 2679 w 10079"/>
                <a:gd name="T53" fmla="*/ 1923 h 9905"/>
                <a:gd name="T54" fmla="*/ 2271 w 10079"/>
                <a:gd name="T55" fmla="*/ 1864 h 9905"/>
                <a:gd name="T56" fmla="*/ 4776 w 10079"/>
                <a:gd name="T57" fmla="*/ 874 h 9905"/>
                <a:gd name="T58" fmla="*/ 4776 w 10079"/>
                <a:gd name="T59" fmla="*/ 292 h 9905"/>
                <a:gd name="T60" fmla="*/ 5067 w 10079"/>
                <a:gd name="T61" fmla="*/ 0 h 9905"/>
                <a:gd name="T62" fmla="*/ 5359 w 10079"/>
                <a:gd name="T63" fmla="*/ 292 h 9905"/>
                <a:gd name="T64" fmla="*/ 5359 w 10079"/>
                <a:gd name="T65" fmla="*/ 874 h 9905"/>
                <a:gd name="T66" fmla="*/ 5067 w 10079"/>
                <a:gd name="T67" fmla="*/ 1165 h 9905"/>
                <a:gd name="T68" fmla="*/ 4776 w 10079"/>
                <a:gd name="T69" fmla="*/ 874 h 9905"/>
                <a:gd name="T70" fmla="*/ 7981 w 10079"/>
                <a:gd name="T71" fmla="*/ 5244 h 9905"/>
                <a:gd name="T72" fmla="*/ 7981 w 10079"/>
                <a:gd name="T73" fmla="*/ 8158 h 9905"/>
                <a:gd name="T74" fmla="*/ 2155 w 10079"/>
                <a:gd name="T75" fmla="*/ 8158 h 9905"/>
                <a:gd name="T76" fmla="*/ 2155 w 10079"/>
                <a:gd name="T77" fmla="*/ 5244 h 9905"/>
                <a:gd name="T78" fmla="*/ 5069 w 10079"/>
                <a:gd name="T79" fmla="*/ 2330 h 9905"/>
                <a:gd name="T80" fmla="*/ 7981 w 10079"/>
                <a:gd name="T81" fmla="*/ 5244 h 9905"/>
                <a:gd name="T82" fmla="*/ 1573 w 10079"/>
                <a:gd name="T83" fmla="*/ 9323 h 9905"/>
                <a:gd name="T84" fmla="*/ 1573 w 10079"/>
                <a:gd name="T85" fmla="*/ 8740 h 9905"/>
                <a:gd name="T86" fmla="*/ 8564 w 10079"/>
                <a:gd name="T87" fmla="*/ 8740 h 9905"/>
                <a:gd name="T88" fmla="*/ 8564 w 10079"/>
                <a:gd name="T89" fmla="*/ 9323 h 9905"/>
                <a:gd name="T90" fmla="*/ 7981 w 10079"/>
                <a:gd name="T91" fmla="*/ 9905 h 9905"/>
                <a:gd name="T92" fmla="*/ 2155 w 10079"/>
                <a:gd name="T93" fmla="*/ 9905 h 9905"/>
                <a:gd name="T94" fmla="*/ 1573 w 10079"/>
                <a:gd name="T95" fmla="*/ 9323 h 9905"/>
                <a:gd name="T96" fmla="*/ 1573 w 10079"/>
                <a:gd name="T97" fmla="*/ 9323 h 9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079" h="9905">
                  <a:moveTo>
                    <a:pt x="9846" y="4020"/>
                  </a:moveTo>
                  <a:lnTo>
                    <a:pt x="9293" y="4195"/>
                  </a:lnTo>
                  <a:cubicBezTo>
                    <a:pt x="9146" y="4254"/>
                    <a:pt x="8973" y="4167"/>
                    <a:pt x="8914" y="4020"/>
                  </a:cubicBezTo>
                  <a:cubicBezTo>
                    <a:pt x="8855" y="3874"/>
                    <a:pt x="8943" y="3700"/>
                    <a:pt x="9089" y="3642"/>
                  </a:cubicBezTo>
                  <a:lnTo>
                    <a:pt x="9643" y="3467"/>
                  </a:lnTo>
                  <a:cubicBezTo>
                    <a:pt x="9789" y="3408"/>
                    <a:pt x="9963" y="3495"/>
                    <a:pt x="10021" y="3642"/>
                  </a:cubicBezTo>
                  <a:cubicBezTo>
                    <a:pt x="10079" y="3817"/>
                    <a:pt x="9991" y="3992"/>
                    <a:pt x="9846" y="4020"/>
                  </a:cubicBezTo>
                  <a:close/>
                  <a:moveTo>
                    <a:pt x="990" y="3583"/>
                  </a:moveTo>
                  <a:cubicBezTo>
                    <a:pt x="1136" y="3642"/>
                    <a:pt x="1223" y="3787"/>
                    <a:pt x="1165" y="3962"/>
                  </a:cubicBezTo>
                  <a:cubicBezTo>
                    <a:pt x="1106" y="4078"/>
                    <a:pt x="961" y="4165"/>
                    <a:pt x="786" y="4137"/>
                  </a:cubicBezTo>
                  <a:lnTo>
                    <a:pt x="233" y="3962"/>
                  </a:lnTo>
                  <a:cubicBezTo>
                    <a:pt x="86" y="3903"/>
                    <a:pt x="0" y="3758"/>
                    <a:pt x="58" y="3583"/>
                  </a:cubicBezTo>
                  <a:cubicBezTo>
                    <a:pt x="116" y="3437"/>
                    <a:pt x="261" y="3350"/>
                    <a:pt x="436" y="3408"/>
                  </a:cubicBezTo>
                  <a:lnTo>
                    <a:pt x="990" y="3583"/>
                  </a:lnTo>
                  <a:close/>
                  <a:moveTo>
                    <a:pt x="7719" y="1078"/>
                  </a:moveTo>
                  <a:cubicBezTo>
                    <a:pt x="7806" y="962"/>
                    <a:pt x="7981" y="932"/>
                    <a:pt x="8126" y="1019"/>
                  </a:cubicBezTo>
                  <a:cubicBezTo>
                    <a:pt x="8243" y="1107"/>
                    <a:pt x="8271" y="1282"/>
                    <a:pt x="8185" y="1427"/>
                  </a:cubicBezTo>
                  <a:lnTo>
                    <a:pt x="7835" y="1893"/>
                  </a:lnTo>
                  <a:cubicBezTo>
                    <a:pt x="7748" y="2009"/>
                    <a:pt x="7573" y="2039"/>
                    <a:pt x="7428" y="1952"/>
                  </a:cubicBezTo>
                  <a:cubicBezTo>
                    <a:pt x="7311" y="1864"/>
                    <a:pt x="7283" y="1660"/>
                    <a:pt x="7369" y="1544"/>
                  </a:cubicBezTo>
                  <a:lnTo>
                    <a:pt x="7719" y="1078"/>
                  </a:lnTo>
                  <a:close/>
                  <a:moveTo>
                    <a:pt x="2271" y="1864"/>
                  </a:moveTo>
                  <a:lnTo>
                    <a:pt x="1921" y="1369"/>
                  </a:lnTo>
                  <a:cubicBezTo>
                    <a:pt x="1834" y="1253"/>
                    <a:pt x="1862" y="1078"/>
                    <a:pt x="1980" y="962"/>
                  </a:cubicBezTo>
                  <a:cubicBezTo>
                    <a:pt x="2126" y="874"/>
                    <a:pt x="2300" y="903"/>
                    <a:pt x="2387" y="1049"/>
                  </a:cubicBezTo>
                  <a:lnTo>
                    <a:pt x="2737" y="1515"/>
                  </a:lnTo>
                  <a:cubicBezTo>
                    <a:pt x="2825" y="1632"/>
                    <a:pt x="2796" y="1835"/>
                    <a:pt x="2679" y="1923"/>
                  </a:cubicBezTo>
                  <a:cubicBezTo>
                    <a:pt x="2534" y="2010"/>
                    <a:pt x="2359" y="1982"/>
                    <a:pt x="2271" y="1864"/>
                  </a:cubicBezTo>
                  <a:close/>
                  <a:moveTo>
                    <a:pt x="4776" y="874"/>
                  </a:moveTo>
                  <a:lnTo>
                    <a:pt x="4776" y="292"/>
                  </a:lnTo>
                  <a:cubicBezTo>
                    <a:pt x="4776" y="117"/>
                    <a:pt x="4893" y="0"/>
                    <a:pt x="5067" y="0"/>
                  </a:cubicBezTo>
                  <a:cubicBezTo>
                    <a:pt x="5242" y="0"/>
                    <a:pt x="5359" y="117"/>
                    <a:pt x="5359" y="292"/>
                  </a:cubicBezTo>
                  <a:lnTo>
                    <a:pt x="5359" y="874"/>
                  </a:lnTo>
                  <a:cubicBezTo>
                    <a:pt x="5359" y="1049"/>
                    <a:pt x="5242" y="1165"/>
                    <a:pt x="5067" y="1165"/>
                  </a:cubicBezTo>
                  <a:cubicBezTo>
                    <a:pt x="4894" y="1165"/>
                    <a:pt x="4776" y="1049"/>
                    <a:pt x="4776" y="874"/>
                  </a:cubicBezTo>
                  <a:close/>
                  <a:moveTo>
                    <a:pt x="7981" y="5244"/>
                  </a:moveTo>
                  <a:lnTo>
                    <a:pt x="7981" y="8158"/>
                  </a:lnTo>
                  <a:lnTo>
                    <a:pt x="2155" y="8158"/>
                  </a:lnTo>
                  <a:lnTo>
                    <a:pt x="2155" y="5244"/>
                  </a:lnTo>
                  <a:cubicBezTo>
                    <a:pt x="2155" y="3642"/>
                    <a:pt x="3466" y="2330"/>
                    <a:pt x="5069" y="2330"/>
                  </a:cubicBezTo>
                  <a:cubicBezTo>
                    <a:pt x="6670" y="2330"/>
                    <a:pt x="7981" y="3642"/>
                    <a:pt x="7981" y="5244"/>
                  </a:cubicBezTo>
                  <a:close/>
                  <a:moveTo>
                    <a:pt x="1573" y="9323"/>
                  </a:moveTo>
                  <a:lnTo>
                    <a:pt x="1573" y="8740"/>
                  </a:lnTo>
                  <a:lnTo>
                    <a:pt x="8564" y="8740"/>
                  </a:lnTo>
                  <a:lnTo>
                    <a:pt x="8564" y="9323"/>
                  </a:lnTo>
                  <a:cubicBezTo>
                    <a:pt x="8564" y="9643"/>
                    <a:pt x="8301" y="9905"/>
                    <a:pt x="7981" y="9905"/>
                  </a:cubicBezTo>
                  <a:lnTo>
                    <a:pt x="2155" y="9905"/>
                  </a:lnTo>
                  <a:cubicBezTo>
                    <a:pt x="1835" y="9905"/>
                    <a:pt x="1573" y="9643"/>
                    <a:pt x="1573" y="9323"/>
                  </a:cubicBezTo>
                  <a:close/>
                  <a:moveTo>
                    <a:pt x="1573" y="9323"/>
                  </a:moveTo>
                  <a:close/>
                </a:path>
              </a:pathLst>
            </a:custGeom>
            <a:solidFill>
              <a:srgbClr val="CE1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8081" y="3228661"/>
            <a:ext cx="2526695" cy="290713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有序逃生时该怎么做？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1388742" y="1558693"/>
            <a:ext cx="3913508" cy="4386914"/>
            <a:chOff x="1388742" y="1145738"/>
            <a:chExt cx="3913508" cy="4386914"/>
          </a:xfrm>
        </p:grpSpPr>
        <p:sp>
          <p:nvSpPr>
            <p:cNvPr id="15" name="矩形 14"/>
            <p:cNvSpPr/>
            <p:nvPr/>
          </p:nvSpPr>
          <p:spPr>
            <a:xfrm>
              <a:off x="1388742" y="1398374"/>
              <a:ext cx="3913508" cy="4134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669731" y="2947780"/>
              <a:ext cx="3352800" cy="14388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dirty="0">
                  <a:sym typeface="+mn-ea"/>
                </a:rPr>
                <a:t>火灾时不能钻到阁楼、床底、大橱柜内。火势不大时，要披上浸湿的衣服向外冲。</a:t>
              </a:r>
              <a:endParaRPr lang="zh-CN" altLang="en-US" sz="2000" dirty="0"/>
            </a:p>
          </p:txBody>
        </p:sp>
        <p:sp>
          <p:nvSpPr>
            <p:cNvPr id="16" name="椭圆 15"/>
            <p:cNvSpPr/>
            <p:nvPr/>
          </p:nvSpPr>
          <p:spPr>
            <a:xfrm>
              <a:off x="3086961" y="1145738"/>
              <a:ext cx="517070" cy="517070"/>
            </a:xfrm>
            <a:prstGeom prst="ellipse">
              <a:avLst/>
            </a:prstGeom>
            <a:solidFill>
              <a:srgbClr val="CE1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>
                  <a:latin typeface="+mn-ea"/>
                </a:rPr>
                <a:t>1</a:t>
              </a:r>
              <a:endParaRPr lang="zh-CN" altLang="en-US" sz="2000" b="1">
                <a:latin typeface="+mn-ea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6506842" y="1558693"/>
            <a:ext cx="3913508" cy="4386914"/>
            <a:chOff x="6506842" y="1145738"/>
            <a:chExt cx="3913508" cy="4386914"/>
          </a:xfrm>
        </p:grpSpPr>
        <p:sp>
          <p:nvSpPr>
            <p:cNvPr id="17" name="矩形 16"/>
            <p:cNvSpPr/>
            <p:nvPr/>
          </p:nvSpPr>
          <p:spPr>
            <a:xfrm>
              <a:off x="6506842" y="1398374"/>
              <a:ext cx="3913508" cy="4134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787831" y="2769980"/>
              <a:ext cx="3352800" cy="171970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>
                  <a:latin typeface="+mn-ea"/>
                  <a:sym typeface="+mn-ea"/>
                </a:rPr>
                <a:t>浓烟弥漫时，用湿毛巾捂住嘴巴和鼻子，压低身子，手、肘、膝盖要紧靠地面，沿墙壁边缘爬行逃生。</a:t>
              </a:r>
              <a:endParaRPr lang="en-US" altLang="zh-CN" dirty="0">
                <a:latin typeface="+mn-ea"/>
                <a:sym typeface="+mn-ea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8205061" y="1145738"/>
              <a:ext cx="517070" cy="517070"/>
            </a:xfrm>
            <a:prstGeom prst="ellipse">
              <a:avLst/>
            </a:prstGeom>
            <a:solidFill>
              <a:srgbClr val="CE1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>
                  <a:latin typeface="+mn-ea"/>
                </a:rPr>
                <a:t>2</a:t>
              </a:r>
              <a:endParaRPr lang="zh-CN" altLang="en-US" sz="2000" b="1">
                <a:latin typeface="+mn-ea"/>
              </a:endParaRP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有序逃生时该怎么做？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1400172" y="1588190"/>
            <a:ext cx="3913508" cy="4386914"/>
            <a:chOff x="1388742" y="1145738"/>
            <a:chExt cx="3913508" cy="4386914"/>
          </a:xfrm>
        </p:grpSpPr>
        <p:sp>
          <p:nvSpPr>
            <p:cNvPr id="15" name="矩形 14"/>
            <p:cNvSpPr/>
            <p:nvPr/>
          </p:nvSpPr>
          <p:spPr>
            <a:xfrm>
              <a:off x="1388742" y="1398374"/>
              <a:ext cx="3913508" cy="4134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789111" y="2910079"/>
              <a:ext cx="3352800" cy="9771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dirty="0">
                  <a:sym typeface="+mn-ea"/>
                </a:rPr>
                <a:t>若身上已着火不可乱跑，要就地打滚使火熄灭。</a:t>
              </a:r>
              <a:endParaRPr lang="en-US" altLang="zh-CN" sz="2000" dirty="0">
                <a:sym typeface="+mn-ea"/>
              </a:endParaRPr>
            </a:p>
          </p:txBody>
        </p:sp>
        <p:sp>
          <p:nvSpPr>
            <p:cNvPr id="16" name="椭圆 15"/>
            <p:cNvSpPr/>
            <p:nvPr/>
          </p:nvSpPr>
          <p:spPr>
            <a:xfrm>
              <a:off x="3086961" y="1145738"/>
              <a:ext cx="517070" cy="517070"/>
            </a:xfrm>
            <a:prstGeom prst="ellipse">
              <a:avLst/>
            </a:prstGeom>
            <a:solidFill>
              <a:srgbClr val="CE1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>
                  <a:latin typeface="+mn-ea"/>
                </a:rPr>
                <a:t>3</a:t>
              </a:r>
              <a:endParaRPr lang="zh-CN" altLang="en-US" sz="2000" b="1">
                <a:latin typeface="+mn-ea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506842" y="1588190"/>
            <a:ext cx="3913508" cy="4386914"/>
            <a:chOff x="6506842" y="1145738"/>
            <a:chExt cx="3913508" cy="4386914"/>
          </a:xfrm>
        </p:grpSpPr>
        <p:sp>
          <p:nvSpPr>
            <p:cNvPr id="17" name="矩形 16"/>
            <p:cNvSpPr/>
            <p:nvPr/>
          </p:nvSpPr>
          <p:spPr>
            <a:xfrm>
              <a:off x="6506842" y="1398374"/>
              <a:ext cx="3913508" cy="41342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787831" y="2976754"/>
              <a:ext cx="3352800" cy="9771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dirty="0">
                  <a:latin typeface="+mn-ea"/>
                  <a:sym typeface="+mn-ea"/>
                </a:rPr>
                <a:t>遇火灾不可乘坐电梯，要向安全出口方向逃生。</a:t>
              </a:r>
            </a:p>
          </p:txBody>
        </p:sp>
        <p:sp>
          <p:nvSpPr>
            <p:cNvPr id="20" name="椭圆 19"/>
            <p:cNvSpPr/>
            <p:nvPr/>
          </p:nvSpPr>
          <p:spPr>
            <a:xfrm>
              <a:off x="8205061" y="1145738"/>
              <a:ext cx="517070" cy="517070"/>
            </a:xfrm>
            <a:prstGeom prst="ellipse">
              <a:avLst/>
            </a:prstGeom>
            <a:solidFill>
              <a:srgbClr val="CE1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>
                  <a:latin typeface="+mn-ea"/>
                </a:rPr>
                <a:t>4</a:t>
              </a:r>
              <a:endParaRPr lang="zh-CN" altLang="en-US" sz="2000" b="1">
                <a:latin typeface="+mn-ea"/>
              </a:endParaRPr>
            </a:p>
          </p:txBody>
        </p:sp>
      </p:grp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/>
              <a:t>119</a:t>
            </a:r>
            <a:r>
              <a:rPr lang="zh-CN" altLang="en-US"/>
              <a:t>电话求救怎么打？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4980940" y="1651585"/>
            <a:ext cx="3260084" cy="1777415"/>
            <a:chOff x="5069840" y="1295985"/>
            <a:chExt cx="3260084" cy="1777415"/>
          </a:xfrm>
        </p:grpSpPr>
        <p:sp>
          <p:nvSpPr>
            <p:cNvPr id="9" name="矩形: 圆角 8"/>
            <p:cNvSpPr/>
            <p:nvPr/>
          </p:nvSpPr>
          <p:spPr>
            <a:xfrm>
              <a:off x="5198742" y="1557020"/>
              <a:ext cx="3131182" cy="151638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CC3A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445760" y="2077135"/>
              <a:ext cx="2794000" cy="8844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火灾发生在哪里?</a:t>
              </a:r>
            </a:p>
            <a:p>
              <a:pPr>
                <a:lnSpc>
                  <a:spcPct val="150000"/>
                </a:lnSpc>
              </a:pPr>
              <a:r>
                <a:rPr lang="zh-CN" altLang="en-US" dirty="0"/>
                <a:t>区镇、街道、小区、楼层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5852160" y="1374140"/>
              <a:ext cx="1859280" cy="406400"/>
            </a:xfrm>
            <a:prstGeom prst="rect">
              <a:avLst/>
            </a:prstGeom>
            <a:solidFill>
              <a:srgbClr val="CC3A2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5069840" y="1295985"/>
              <a:ext cx="1087120" cy="680720"/>
              <a:chOff x="1442720" y="4229685"/>
              <a:chExt cx="1087120" cy="680720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1696720" y="4229685"/>
                <a:ext cx="680720" cy="680720"/>
              </a:xfrm>
              <a:prstGeom prst="ellipse">
                <a:avLst/>
              </a:prstGeom>
              <a:solidFill>
                <a:srgbClr val="CC3A21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400" b="1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1442720" y="4246880"/>
                <a:ext cx="10871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 b="1" i="1">
                    <a:solidFill>
                      <a:schemeClr val="bg1"/>
                    </a:solidFill>
                  </a:rPr>
                  <a:t>1</a:t>
                </a:r>
                <a:endParaRPr lang="zh-CN" altLang="en-US" sz="3600" b="1" i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6" name="文本框 15"/>
            <p:cNvSpPr txBox="1"/>
            <p:nvPr/>
          </p:nvSpPr>
          <p:spPr>
            <a:xfrm>
              <a:off x="6156960" y="1414780"/>
              <a:ext cx="13106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>
                  <a:solidFill>
                    <a:schemeClr val="bg1"/>
                  </a:solidFill>
                </a:rPr>
                <a:t>提示一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256270" y="1651585"/>
            <a:ext cx="3260084" cy="1777415"/>
            <a:chOff x="5069840" y="1295985"/>
            <a:chExt cx="3260084" cy="1777415"/>
          </a:xfrm>
        </p:grpSpPr>
        <p:sp>
          <p:nvSpPr>
            <p:cNvPr id="35" name="矩形: 圆角 34"/>
            <p:cNvSpPr/>
            <p:nvPr/>
          </p:nvSpPr>
          <p:spPr>
            <a:xfrm>
              <a:off x="5198742" y="1557020"/>
              <a:ext cx="3131182" cy="151638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CC3A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5445760" y="2077135"/>
              <a:ext cx="2794000" cy="8844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/>
                <a:t>什么东西着火了</a:t>
              </a:r>
              <a:r>
                <a:rPr lang="en-US" altLang="zh-CN"/>
                <a:t>?</a:t>
              </a:r>
            </a:p>
            <a:p>
              <a:pPr>
                <a:lnSpc>
                  <a:spcPct val="150000"/>
                </a:lnSpc>
              </a:pPr>
              <a:r>
                <a:rPr lang="en-US" altLang="zh-CN"/>
                <a:t>XXXXXXXXXXXXXXXXX</a:t>
              </a:r>
            </a:p>
          </p:txBody>
        </p:sp>
        <p:sp>
          <p:nvSpPr>
            <p:cNvPr id="38" name="矩形 37"/>
            <p:cNvSpPr/>
            <p:nvPr/>
          </p:nvSpPr>
          <p:spPr>
            <a:xfrm>
              <a:off x="5852160" y="1374140"/>
              <a:ext cx="1859280" cy="406400"/>
            </a:xfrm>
            <a:prstGeom prst="rect">
              <a:avLst/>
            </a:prstGeom>
            <a:solidFill>
              <a:srgbClr val="CC3A2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9" name="组合 38"/>
            <p:cNvGrpSpPr/>
            <p:nvPr/>
          </p:nvGrpSpPr>
          <p:grpSpPr>
            <a:xfrm>
              <a:off x="5069840" y="1295985"/>
              <a:ext cx="1087120" cy="680720"/>
              <a:chOff x="1442720" y="4229685"/>
              <a:chExt cx="1087120" cy="680720"/>
            </a:xfrm>
          </p:grpSpPr>
          <p:sp>
            <p:nvSpPr>
              <p:cNvPr id="41" name="椭圆 40"/>
              <p:cNvSpPr/>
              <p:nvPr/>
            </p:nvSpPr>
            <p:spPr>
              <a:xfrm>
                <a:off x="1696720" y="4229685"/>
                <a:ext cx="680720" cy="680720"/>
              </a:xfrm>
              <a:prstGeom prst="ellipse">
                <a:avLst/>
              </a:prstGeom>
              <a:solidFill>
                <a:srgbClr val="CC3A21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400" b="1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文本框 41"/>
              <p:cNvSpPr txBox="1"/>
              <p:nvPr/>
            </p:nvSpPr>
            <p:spPr>
              <a:xfrm>
                <a:off x="1442720" y="4246880"/>
                <a:ext cx="10871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 b="1" i="1">
                    <a:solidFill>
                      <a:schemeClr val="bg1"/>
                    </a:solidFill>
                  </a:rPr>
                  <a:t>2</a:t>
                </a:r>
                <a:endParaRPr lang="zh-CN" altLang="en-US" sz="3600" b="1" i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0" name="文本框 39"/>
            <p:cNvSpPr txBox="1"/>
            <p:nvPr/>
          </p:nvSpPr>
          <p:spPr>
            <a:xfrm>
              <a:off x="6156960" y="1414780"/>
              <a:ext cx="13106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>
                  <a:solidFill>
                    <a:schemeClr val="bg1"/>
                  </a:solidFill>
                </a:rPr>
                <a:t>提示二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6668778" y="3611880"/>
            <a:ext cx="3260084" cy="1777415"/>
            <a:chOff x="5069840" y="1295985"/>
            <a:chExt cx="3260084" cy="1777415"/>
          </a:xfrm>
        </p:grpSpPr>
        <p:sp>
          <p:nvSpPr>
            <p:cNvPr id="44" name="矩形: 圆角 43"/>
            <p:cNvSpPr/>
            <p:nvPr/>
          </p:nvSpPr>
          <p:spPr>
            <a:xfrm>
              <a:off x="5198742" y="1557020"/>
              <a:ext cx="3131182" cy="1516380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rgbClr val="CC3A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5445760" y="2077135"/>
              <a:ext cx="2794000" cy="88447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/>
                <a:t>有没有人被困？如果不会，一定要寻求周围大人帮助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5852160" y="1374140"/>
              <a:ext cx="1859280" cy="406400"/>
            </a:xfrm>
            <a:prstGeom prst="rect">
              <a:avLst/>
            </a:prstGeom>
            <a:solidFill>
              <a:srgbClr val="CC3A2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7" name="组合 46"/>
            <p:cNvGrpSpPr/>
            <p:nvPr/>
          </p:nvGrpSpPr>
          <p:grpSpPr>
            <a:xfrm>
              <a:off x="5069840" y="1295985"/>
              <a:ext cx="1087120" cy="680720"/>
              <a:chOff x="1442720" y="4229685"/>
              <a:chExt cx="1087120" cy="680720"/>
            </a:xfrm>
          </p:grpSpPr>
          <p:sp>
            <p:nvSpPr>
              <p:cNvPr id="49" name="椭圆 48"/>
              <p:cNvSpPr/>
              <p:nvPr/>
            </p:nvSpPr>
            <p:spPr>
              <a:xfrm>
                <a:off x="1696720" y="4229685"/>
                <a:ext cx="680720" cy="680720"/>
              </a:xfrm>
              <a:prstGeom prst="ellipse">
                <a:avLst/>
              </a:prstGeom>
              <a:solidFill>
                <a:srgbClr val="CC3A21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400" b="1" i="1">
                  <a:solidFill>
                    <a:schemeClr val="bg1"/>
                  </a:solidFill>
                </a:endParaRPr>
              </a:p>
            </p:txBody>
          </p:sp>
          <p:sp>
            <p:nvSpPr>
              <p:cNvPr id="50" name="文本框 49"/>
              <p:cNvSpPr txBox="1"/>
              <p:nvPr/>
            </p:nvSpPr>
            <p:spPr>
              <a:xfrm>
                <a:off x="1442720" y="4246880"/>
                <a:ext cx="10871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3600" b="1" i="1">
                    <a:solidFill>
                      <a:schemeClr val="bg1"/>
                    </a:solidFill>
                  </a:rPr>
                  <a:t>3</a:t>
                </a:r>
                <a:endParaRPr lang="zh-CN" altLang="en-US" sz="3600" b="1" i="1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8" name="文本框 47"/>
            <p:cNvSpPr txBox="1"/>
            <p:nvPr/>
          </p:nvSpPr>
          <p:spPr>
            <a:xfrm>
              <a:off x="6156960" y="1414780"/>
              <a:ext cx="13106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600">
                  <a:solidFill>
                    <a:schemeClr val="bg1"/>
                  </a:solidFill>
                </a:rPr>
                <a:t>提示三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3120" y="1912620"/>
            <a:ext cx="1593215" cy="3263900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E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44875"/>
            <a:ext cx="12192000" cy="3406775"/>
          </a:xfrm>
          <a:prstGeom prst="rect">
            <a:avLst/>
          </a:prstGeom>
        </p:spPr>
      </p:pic>
      <p:sp>
        <p:nvSpPr>
          <p:cNvPr id="3" name="文本框 7"/>
          <p:cNvSpPr txBox="1"/>
          <p:nvPr/>
        </p:nvSpPr>
        <p:spPr>
          <a:xfrm>
            <a:off x="4959083" y="728634"/>
            <a:ext cx="1854835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000" spc="-150">
                <a:solidFill>
                  <a:srgbClr val="C00000"/>
                </a:solidFill>
                <a:latin typeface="印品招牌体 中黑" panose="02000500000000000000" charset="-122"/>
                <a:ea typeface="印品招牌体 中黑" panose="02000500000000000000" charset="-122"/>
                <a:cs typeface="印品招牌体 中黑" panose="02000500000000000000" charset="-122"/>
                <a:sym typeface="汉仪大宋简" panose="02010609000101010101" charset="-122"/>
              </a:rPr>
              <a:t>目 录</a:t>
            </a:r>
          </a:p>
        </p:txBody>
      </p:sp>
      <p:sp>
        <p:nvSpPr>
          <p:cNvPr id="43" name="椭圆 42"/>
          <p:cNvSpPr/>
          <p:nvPr/>
        </p:nvSpPr>
        <p:spPr>
          <a:xfrm>
            <a:off x="1816100" y="2021840"/>
            <a:ext cx="660400" cy="660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3200" spc="-150">
                <a:solidFill>
                  <a:schemeClr val="bg1"/>
                </a:solidFill>
                <a:latin typeface="汉仪君黑-45简" panose="020B0604020202020204" charset="-122"/>
                <a:ea typeface="汉仪君黑-45简" panose="020B0604020202020204" charset="-122"/>
                <a:cs typeface="汉仪君黑-45简" panose="020B0604020202020204" charset="-122"/>
                <a:sym typeface="汉仪君黑-45简" panose="020B0604020202020204" charset="-122"/>
              </a:rPr>
              <a:t>1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2494280" y="2026285"/>
            <a:ext cx="40322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 dirty="0">
                <a:latin typeface="汉仪中黑S" panose="00020600040101010101" pitchFamily="18" charset="-122"/>
                <a:ea typeface="汉仪中黑S" panose="00020600040101010101" pitchFamily="18" charset="-122"/>
                <a:cs typeface="阿里巴巴普惠体" panose="00020600040101010101" pitchFamily="18" charset="-122"/>
                <a:sym typeface="+mn-ea"/>
              </a:rPr>
              <a:t>火的用途和危害</a:t>
            </a:r>
            <a:endParaRPr lang="zh-CN" altLang="en-US" sz="3200" dirty="0">
              <a:solidFill>
                <a:srgbClr val="C00000"/>
              </a:solidFill>
              <a:latin typeface="汉仪中黑S" panose="00020600040101010101" pitchFamily="18" charset="-122"/>
              <a:ea typeface="汉仪中黑S" panose="00020600040101010101" pitchFamily="18" charset="-122"/>
              <a:cs typeface="阿里巴巴普惠体" panose="00020600040101010101" pitchFamily="18" charset="-122"/>
              <a:sym typeface="+mn-ea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494915" y="2580640"/>
            <a:ext cx="3550920" cy="30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>
              <a:lnSpc>
                <a:spcPct val="150000"/>
              </a:lnSpc>
            </a:pPr>
            <a:r>
              <a:rPr lang="zh-CN" altLang="en-US" sz="1050">
                <a:solidFill>
                  <a:schemeClr val="tx1">
                    <a:lumMod val="65000"/>
                    <a:lumOff val="35000"/>
                  </a:schemeClr>
                </a:solidFill>
                <a:latin typeface="汉仪君黑-45简" panose="020B0604020202020204" charset="-122"/>
                <a:ea typeface="汉仪君黑-45简" panose="020B0604020202020204" charset="-122"/>
                <a:cs typeface="+mn-ea"/>
                <a:sym typeface="+mn-lt"/>
              </a:rPr>
              <a:t>此部分内容作为文字排版占位显示此部分内容作为文字排</a:t>
            </a:r>
            <a:endParaRPr lang="zh-CN" altLang="en-US" sz="1050" spc="600">
              <a:solidFill>
                <a:schemeClr val="tx1">
                  <a:lumMod val="65000"/>
                  <a:lumOff val="35000"/>
                </a:schemeClr>
              </a:solidFill>
              <a:latin typeface="汉仪君黑-45简" panose="020B0604020202020204" charset="-122"/>
              <a:ea typeface="汉仪君黑-45简" panose="020B0604020202020204" charset="-122"/>
              <a:cs typeface="+mn-ea"/>
              <a:sym typeface="+mn-lt"/>
            </a:endParaRPr>
          </a:p>
        </p:txBody>
      </p:sp>
      <p:sp>
        <p:nvSpPr>
          <p:cNvPr id="47" name="椭圆 46"/>
          <p:cNvSpPr/>
          <p:nvPr/>
        </p:nvSpPr>
        <p:spPr>
          <a:xfrm>
            <a:off x="1807210" y="3408045"/>
            <a:ext cx="660400" cy="660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3200" spc="-150">
                <a:solidFill>
                  <a:schemeClr val="bg1"/>
                </a:solidFill>
                <a:latin typeface="汉仪君黑-45简" panose="020B0604020202020204" charset="-122"/>
                <a:ea typeface="汉仪君黑-45简" panose="020B0604020202020204" charset="-122"/>
                <a:cs typeface="汉仪君黑-45简" panose="020B0604020202020204" charset="-122"/>
                <a:sym typeface="汉仪君黑-45简" panose="020B0604020202020204" charset="-122"/>
              </a:rPr>
              <a:t>3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2475865" y="3418840"/>
            <a:ext cx="3302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>
                <a:latin typeface="汉仪中黑S" panose="00020600040101010101" pitchFamily="18" charset="-122"/>
                <a:ea typeface="汉仪中黑S" panose="00020600040101010101" pitchFamily="18" charset="-122"/>
                <a:cs typeface="阿里巴巴普惠体" panose="00020600040101010101" pitchFamily="18" charset="-122"/>
                <a:sym typeface="+mn-ea"/>
              </a:rPr>
              <a:t>常见的消防器材</a:t>
            </a:r>
            <a:endParaRPr lang="zh-CN" altLang="en-US" sz="3200">
              <a:solidFill>
                <a:srgbClr val="C00000"/>
              </a:solidFill>
              <a:latin typeface="汉仪中黑S" panose="00020600040101010101" pitchFamily="18" charset="-122"/>
              <a:ea typeface="汉仪中黑S" panose="00020600040101010101" pitchFamily="18" charset="-122"/>
              <a:cs typeface="阿里巴巴普惠体" panose="00020600040101010101" pitchFamily="18" charset="-122"/>
              <a:sym typeface="+mn-ea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6421755" y="2000250"/>
            <a:ext cx="660400" cy="660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3200" spc="-150">
                <a:solidFill>
                  <a:schemeClr val="bg1"/>
                </a:solidFill>
                <a:latin typeface="汉仪君黑-45简" panose="020B0604020202020204" charset="-122"/>
                <a:ea typeface="汉仪君黑-45简" panose="020B0604020202020204" charset="-122"/>
                <a:cs typeface="汉仪君黑-45简" panose="020B0604020202020204" charset="-122"/>
                <a:sym typeface="汉仪君黑-45简" panose="020B0604020202020204" charset="-122"/>
              </a:rPr>
              <a:t>2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7084060" y="1961515"/>
            <a:ext cx="34994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>
                <a:latin typeface="汉仪中黑S" panose="00020600040101010101" pitchFamily="18" charset="-122"/>
                <a:ea typeface="汉仪中黑S" panose="00020600040101010101" pitchFamily="18" charset="-122"/>
                <a:cs typeface="阿里巴巴普惠体" panose="00020600040101010101" pitchFamily="18" charset="-122"/>
                <a:sym typeface="+mn-ea"/>
              </a:rPr>
              <a:t>常见的消防标识</a:t>
            </a:r>
            <a:endParaRPr lang="zh-CN" altLang="en-US" sz="3200">
              <a:solidFill>
                <a:srgbClr val="C00000"/>
              </a:solidFill>
              <a:latin typeface="汉仪中黑S" panose="00020600040101010101" pitchFamily="18" charset="-122"/>
              <a:ea typeface="汉仪中黑S" panose="00020600040101010101" pitchFamily="18" charset="-122"/>
              <a:cs typeface="阿里巴巴普惠体" panose="00020600040101010101" pitchFamily="18" charset="-122"/>
              <a:sym typeface="+mn-ea"/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6399530" y="3505200"/>
            <a:ext cx="660400" cy="660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3200" spc="-150">
                <a:solidFill>
                  <a:schemeClr val="bg1"/>
                </a:solidFill>
                <a:effectLst/>
                <a:latin typeface="汉仪君黑-45简" panose="020B0604020202020204" charset="-122"/>
                <a:ea typeface="汉仪君黑-45简" panose="020B0604020202020204" charset="-122"/>
                <a:cs typeface="汉仪君黑-45简" panose="020B0604020202020204" charset="-122"/>
                <a:sym typeface="汉仪君黑-45简" panose="020B0604020202020204" charset="-122"/>
              </a:rPr>
              <a:t>4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7066915" y="3418840"/>
            <a:ext cx="32727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200">
                <a:latin typeface="汉仪中黑S" panose="00020600040101010101" pitchFamily="18" charset="-122"/>
                <a:ea typeface="汉仪中黑S" panose="00020600040101010101" pitchFamily="18" charset="-122"/>
                <a:cs typeface="阿里巴巴普惠体" panose="00020600040101010101" pitchFamily="18" charset="-122"/>
                <a:sym typeface="+mn-ea"/>
              </a:rPr>
              <a:t>遇到火灾怎么办</a:t>
            </a:r>
            <a:endParaRPr lang="zh-CN" altLang="en-US" sz="3200">
              <a:solidFill>
                <a:srgbClr val="C00000"/>
              </a:solidFill>
              <a:latin typeface="汉仪中黑S" panose="00020600040101010101" pitchFamily="18" charset="-122"/>
              <a:ea typeface="汉仪中黑S" panose="00020600040101010101" pitchFamily="18" charset="-122"/>
              <a:cs typeface="阿里巴巴普惠体" panose="00020600040101010101" pitchFamily="18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476767" y="4055287"/>
            <a:ext cx="3550972" cy="310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>
              <a:lnSpc>
                <a:spcPct val="150000"/>
              </a:lnSpc>
            </a:pPr>
            <a:r>
              <a:rPr lang="zh-CN" altLang="en-US" sz="1050">
                <a:solidFill>
                  <a:schemeClr val="tx1">
                    <a:lumMod val="65000"/>
                    <a:lumOff val="35000"/>
                  </a:schemeClr>
                </a:solidFill>
                <a:latin typeface="汉仪君黑-45简" panose="020B0604020202020204" charset="-122"/>
                <a:ea typeface="汉仪君黑-45简" panose="020B0604020202020204" charset="-122"/>
                <a:cs typeface="+mn-ea"/>
                <a:sym typeface="+mn-lt"/>
              </a:rPr>
              <a:t>此部分内容作为文字排版占位显示此部分内容作为文字排</a:t>
            </a:r>
            <a:endParaRPr lang="zh-CN" altLang="en-US" sz="1050" spc="600">
              <a:solidFill>
                <a:schemeClr val="tx1">
                  <a:lumMod val="65000"/>
                  <a:lumOff val="35000"/>
                </a:schemeClr>
              </a:solidFill>
              <a:latin typeface="汉仪君黑-45简" panose="020B0604020202020204" charset="-122"/>
              <a:ea typeface="汉仪君黑-45简" panose="020B0604020202020204" charset="-122"/>
              <a:cs typeface="+mn-ea"/>
              <a:sym typeface="+mn-lt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046862" y="2551607"/>
            <a:ext cx="3550972" cy="310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>
              <a:lnSpc>
                <a:spcPct val="150000"/>
              </a:lnSpc>
            </a:pPr>
            <a:r>
              <a:rPr lang="zh-CN" altLang="en-US" sz="1050">
                <a:solidFill>
                  <a:schemeClr val="tx1">
                    <a:lumMod val="65000"/>
                    <a:lumOff val="35000"/>
                  </a:schemeClr>
                </a:solidFill>
                <a:latin typeface="汉仪君黑-45简" panose="020B0604020202020204" charset="-122"/>
                <a:ea typeface="汉仪君黑-45简" panose="020B0604020202020204" charset="-122"/>
                <a:cs typeface="+mn-ea"/>
                <a:sym typeface="+mn-lt"/>
              </a:rPr>
              <a:t>此部分内容作为文字排版占位显示此部分内容作为文字排</a:t>
            </a:r>
            <a:endParaRPr lang="zh-CN" altLang="en-US" sz="1050" spc="600">
              <a:solidFill>
                <a:schemeClr val="tx1">
                  <a:lumMod val="65000"/>
                  <a:lumOff val="35000"/>
                </a:schemeClr>
              </a:solidFill>
              <a:latin typeface="汉仪君黑-45简" panose="020B0604020202020204" charset="-122"/>
              <a:ea typeface="汉仪君黑-45简" panose="020B0604020202020204" charset="-122"/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046862" y="4055287"/>
            <a:ext cx="3550972" cy="310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>
              <a:lnSpc>
                <a:spcPct val="150000"/>
              </a:lnSpc>
            </a:pPr>
            <a:r>
              <a:rPr lang="zh-CN" altLang="en-US" sz="1050">
                <a:solidFill>
                  <a:schemeClr val="tx1">
                    <a:lumMod val="65000"/>
                    <a:lumOff val="35000"/>
                  </a:schemeClr>
                </a:solidFill>
                <a:latin typeface="汉仪君黑-45简" panose="020B0604020202020204" charset="-122"/>
                <a:ea typeface="汉仪君黑-45简" panose="020B0604020202020204" charset="-122"/>
                <a:cs typeface="+mn-ea"/>
                <a:sym typeface="+mn-lt"/>
              </a:rPr>
              <a:t>此部分内容作为文字排版占位显示此部分内容作为文字排</a:t>
            </a:r>
            <a:endParaRPr lang="zh-CN" altLang="en-US" sz="1050" spc="600">
              <a:solidFill>
                <a:schemeClr val="tx1">
                  <a:lumMod val="65000"/>
                  <a:lumOff val="35000"/>
                </a:schemeClr>
              </a:solidFill>
              <a:latin typeface="汉仪君黑-45简" panose="020B0604020202020204" charset="-122"/>
              <a:ea typeface="汉仪君黑-45简" panose="020B0604020202020204" charset="-122"/>
              <a:cs typeface="+mn-ea"/>
              <a:sym typeface="+mn-lt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4635" y="64135"/>
            <a:ext cx="11191875" cy="2133600"/>
          </a:xfrm>
          <a:prstGeom prst="rect">
            <a:avLst/>
          </a:prstGeom>
        </p:spPr>
      </p:pic>
    </p:spTree>
  </p:cSld>
  <p:clrMapOvr>
    <a:masterClrMapping/>
  </p:clrMapOvr>
  <p:transition spd="slow" advClick="0" advTm="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消防知识小儿歌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869440" y="1809978"/>
            <a:ext cx="4886960" cy="3962400"/>
            <a:chOff x="1412240" y="2021840"/>
            <a:chExt cx="4886960" cy="3962400"/>
          </a:xfrm>
        </p:grpSpPr>
        <p:sp>
          <p:nvSpPr>
            <p:cNvPr id="8" name="矩形: 圆角 7"/>
            <p:cNvSpPr/>
            <p:nvPr/>
          </p:nvSpPr>
          <p:spPr>
            <a:xfrm>
              <a:off x="1412240" y="2021840"/>
              <a:ext cx="4886960" cy="3962400"/>
            </a:xfrm>
            <a:prstGeom prst="roundRect">
              <a:avLst>
                <a:gd name="adj" fmla="val 9488"/>
              </a:avLst>
            </a:prstGeom>
            <a:solidFill>
              <a:schemeClr val="bg1"/>
            </a:solidFill>
            <a:ln w="19050">
              <a:solidFill>
                <a:srgbClr val="CC3A2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772920" y="2264103"/>
              <a:ext cx="4165600" cy="34778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/>
                <a:t>小朋友们请牢记，别拿火烛玩游戏；</a:t>
              </a:r>
            </a:p>
            <a:p>
              <a:pPr algn="ctr"/>
              <a:endParaRPr lang="zh-CN" altLang="en-US" sz="2000" dirty="0"/>
            </a:p>
            <a:p>
              <a:pPr algn="ctr"/>
              <a:r>
                <a:rPr lang="zh-CN" altLang="en-US" sz="2000" dirty="0"/>
                <a:t>小心火灾随时起，火灾逃生要牢记；</a:t>
              </a:r>
            </a:p>
            <a:p>
              <a:pPr algn="ctr"/>
              <a:endParaRPr lang="zh-CN" altLang="en-US" sz="2000" dirty="0"/>
            </a:p>
            <a:p>
              <a:pPr algn="ctr"/>
              <a:r>
                <a:rPr lang="zh-CN" altLang="en-US" sz="2000" dirty="0"/>
                <a:t>进入公共场所里，逃生方向看仔细；</a:t>
              </a:r>
            </a:p>
            <a:p>
              <a:pPr algn="ctr"/>
              <a:endParaRPr lang="zh-CN" altLang="en-US" sz="2000" dirty="0"/>
            </a:p>
            <a:p>
              <a:pPr algn="ctr"/>
              <a:r>
                <a:rPr lang="zh-CN" altLang="en-US" sz="2000" dirty="0"/>
                <a:t>万一火灾燃烧起，看到浓烟别着急；</a:t>
              </a:r>
            </a:p>
            <a:p>
              <a:pPr algn="ctr"/>
              <a:endParaRPr lang="zh-CN" altLang="en-US" sz="2000" dirty="0"/>
            </a:p>
            <a:p>
              <a:pPr algn="ctr"/>
              <a:r>
                <a:rPr lang="zh-CN" altLang="en-US" sz="2000" dirty="0"/>
                <a:t>先拿湿巾捂口鼻，快快趴下向前移；</a:t>
              </a:r>
            </a:p>
            <a:p>
              <a:pPr algn="ctr"/>
              <a:endParaRPr lang="zh-CN" altLang="en-US" sz="2000" dirty="0"/>
            </a:p>
            <a:p>
              <a:pPr algn="ctr"/>
              <a:r>
                <a:rPr lang="zh-CN" altLang="en-US" sz="2000" dirty="0"/>
                <a:t>记住别回火场里，生命安全为第一。</a:t>
              </a:r>
            </a:p>
          </p:txBody>
        </p:sp>
      </p:grp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9946" y="1809537"/>
            <a:ext cx="1767616" cy="3843865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335675" y="2838997"/>
            <a:ext cx="555718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b="1"/>
              <a:t>把你学到的消防知识传播给身边的人！</a:t>
            </a: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家庭作业</a:t>
            </a: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5670" y="2218690"/>
            <a:ext cx="4337050" cy="3273425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211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E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44875"/>
            <a:ext cx="12192000" cy="3406775"/>
          </a:xfrm>
          <a:prstGeom prst="rect">
            <a:avLst/>
          </a:prstGeom>
        </p:spPr>
      </p:pic>
      <p:sp>
        <p:nvSpPr>
          <p:cNvPr id="3" name="矩形: 圆角 1"/>
          <p:cNvSpPr/>
          <p:nvPr/>
        </p:nvSpPr>
        <p:spPr>
          <a:xfrm>
            <a:off x="4998720" y="1806037"/>
            <a:ext cx="2194560" cy="701040"/>
          </a:xfrm>
          <a:prstGeom prst="roundRect">
            <a:avLst>
              <a:gd name="adj" fmla="val 50000"/>
            </a:avLst>
          </a:prstGeom>
          <a:solidFill>
            <a:srgbClr val="CC3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latin typeface="汉仪中黑S" panose="00020600040101010101" pitchFamily="18" charset="-122"/>
                <a:ea typeface="汉仪中黑S" panose="00020600040101010101" pitchFamily="18" charset="-122"/>
                <a:cs typeface="阿里巴巴普惠体 Heavy" panose="00020600040101010101" pitchFamily="18" charset="-122"/>
              </a:rPr>
              <a:t>第一章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976363" y="2762413"/>
            <a:ext cx="623927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6600" b="1" dirty="0">
                <a:solidFill>
                  <a:srgbClr val="CE1302"/>
                </a:solidFill>
                <a:latin typeface="汉仪雅酷黑 85W" panose="020B0904020202020204" pitchFamily="34" charset="-122"/>
                <a:ea typeface="汉仪雅酷黑 85W" panose="020B0904020202020204" pitchFamily="34" charset="-122"/>
                <a:sym typeface="+mn-ea"/>
              </a:rPr>
              <a:t>火的用途和危害</a:t>
            </a:r>
            <a:endParaRPr lang="zh-CN" altLang="en-US" sz="6600" b="1" dirty="0">
              <a:solidFill>
                <a:srgbClr val="CE1302"/>
              </a:solidFill>
              <a:latin typeface="汉仪雅酷黑 85W" panose="020B0904020202020204" pitchFamily="34" charset="-122"/>
              <a:ea typeface="汉仪雅酷黑 85W" panose="020B0904020202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034971" y="3742650"/>
            <a:ext cx="4122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>
                <a:latin typeface="汉仪中黑S" panose="00020600040101010101" pitchFamily="18" charset="-122"/>
                <a:ea typeface="汉仪中黑S" panose="00020600040101010101" pitchFamily="18" charset="-122"/>
                <a:cs typeface="阿里巴巴普惠体" panose="00020600040101010101" pitchFamily="18" charset="-122"/>
              </a:rPr>
              <a:t>Enter your title again</a:t>
            </a:r>
            <a:endParaRPr lang="zh-CN" altLang="en-US">
              <a:latin typeface="汉仪中黑S" panose="00020600040101010101" pitchFamily="18" charset="-122"/>
              <a:ea typeface="汉仪中黑S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4635" y="64135"/>
            <a:ext cx="11191875" cy="2133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/>
          <p:cNvGrpSpPr/>
          <p:nvPr/>
        </p:nvGrpSpPr>
        <p:grpSpPr>
          <a:xfrm>
            <a:off x="4773389" y="441650"/>
            <a:ext cx="4725302" cy="4725302"/>
            <a:chOff x="4773389" y="210822"/>
            <a:chExt cx="4725302" cy="4725302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4773389" y="210822"/>
              <a:ext cx="4725302" cy="4725302"/>
            </a:xfrm>
            <a:prstGeom prst="rect">
              <a:avLst/>
            </a:prstGeom>
          </p:spPr>
        </p:pic>
        <p:sp>
          <p:nvSpPr>
            <p:cNvPr id="21" name="文本框 20"/>
            <p:cNvSpPr txBox="1"/>
            <p:nvPr/>
          </p:nvSpPr>
          <p:spPr>
            <a:xfrm>
              <a:off x="5428015" y="2064821"/>
              <a:ext cx="3416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/>
                <a:t>小朋友知道这是什么吗？</a:t>
              </a:r>
            </a:p>
          </p:txBody>
        </p:sp>
      </p:grpSp>
      <p:sp>
        <p:nvSpPr>
          <p:cNvPr id="26" name="标题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认识什么是火</a:t>
            </a: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16211" y="2548042"/>
            <a:ext cx="1767616" cy="3843865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5670" y="2218690"/>
            <a:ext cx="4337050" cy="32734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518082" y="1045030"/>
            <a:ext cx="16334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FFFF"/>
                </a:solidFill>
              </a:rPr>
              <a:t>https://www.ypppt.com/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火有什么用呢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1556836" y="4051528"/>
            <a:ext cx="2397102" cy="1935381"/>
            <a:chOff x="1762782" y="3184593"/>
            <a:chExt cx="1950675" cy="1574942"/>
          </a:xfrm>
        </p:grpSpPr>
        <p:sp>
          <p:nvSpPr>
            <p:cNvPr id="24" name="椭圆 23"/>
            <p:cNvSpPr/>
            <p:nvPr/>
          </p:nvSpPr>
          <p:spPr>
            <a:xfrm>
              <a:off x="3224643" y="3184593"/>
              <a:ext cx="488814" cy="488814"/>
            </a:xfrm>
            <a:prstGeom prst="ellipse">
              <a:avLst/>
            </a:prstGeom>
            <a:solidFill>
              <a:srgbClr val="CE1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>
                  <a:latin typeface="+mn-ea"/>
                </a:rPr>
                <a:t>1</a:t>
              </a:r>
              <a:endParaRPr lang="zh-CN" altLang="en-US" b="1">
                <a:latin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1762782" y="4174760"/>
              <a:ext cx="17997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/>
                <a:t>做饭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986936" y="4051528"/>
            <a:ext cx="2431812" cy="1935381"/>
            <a:chOff x="5196114" y="3184593"/>
            <a:chExt cx="1978921" cy="1574942"/>
          </a:xfrm>
        </p:grpSpPr>
        <p:sp>
          <p:nvSpPr>
            <p:cNvPr id="25" name="椭圆 24"/>
            <p:cNvSpPr/>
            <p:nvPr/>
          </p:nvSpPr>
          <p:spPr>
            <a:xfrm>
              <a:off x="6686221" y="3184593"/>
              <a:ext cx="488814" cy="488814"/>
            </a:xfrm>
            <a:prstGeom prst="ellipse">
              <a:avLst/>
            </a:prstGeom>
            <a:solidFill>
              <a:srgbClr val="CE1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>
                  <a:latin typeface="+mn-ea"/>
                </a:rPr>
                <a:t>2</a:t>
              </a:r>
              <a:endParaRPr lang="zh-CN" altLang="en-US" b="1">
                <a:latin typeface="+mn-ea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5196114" y="4174760"/>
              <a:ext cx="17997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/>
                <a:t>照明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8417038" y="4051528"/>
            <a:ext cx="2466522" cy="1935380"/>
            <a:chOff x="8629447" y="3184593"/>
            <a:chExt cx="2007167" cy="1574942"/>
          </a:xfrm>
        </p:grpSpPr>
        <p:sp>
          <p:nvSpPr>
            <p:cNvPr id="26" name="椭圆 25"/>
            <p:cNvSpPr/>
            <p:nvPr/>
          </p:nvSpPr>
          <p:spPr>
            <a:xfrm>
              <a:off x="10147800" y="3184593"/>
              <a:ext cx="488814" cy="488814"/>
            </a:xfrm>
            <a:prstGeom prst="ellipse">
              <a:avLst/>
            </a:prstGeom>
            <a:solidFill>
              <a:srgbClr val="CE1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>
                  <a:latin typeface="+mn-ea"/>
                </a:rPr>
                <a:t>3</a:t>
              </a:r>
              <a:endParaRPr lang="zh-CN" altLang="en-US" b="1">
                <a:latin typeface="+mn-ea"/>
              </a:endParaRP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8629447" y="4174760"/>
              <a:ext cx="17997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3200"/>
                <a:t>取暖</a:t>
              </a: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146" y="1615126"/>
            <a:ext cx="2526695" cy="29071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9481" y="1615126"/>
            <a:ext cx="2526695" cy="29071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28816" y="1275401"/>
            <a:ext cx="2526695" cy="2907132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哪些现象容易引发火灾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6690747" y="2855790"/>
            <a:ext cx="3433442" cy="1538709"/>
            <a:chOff x="6690747" y="2462090"/>
            <a:chExt cx="3433442" cy="1538709"/>
          </a:xfrm>
        </p:grpSpPr>
        <p:sp>
          <p:nvSpPr>
            <p:cNvPr id="8" name="文本框 7"/>
            <p:cNvSpPr txBox="1"/>
            <p:nvPr/>
          </p:nvSpPr>
          <p:spPr>
            <a:xfrm>
              <a:off x="6690747" y="2851131"/>
              <a:ext cx="3433442" cy="1149668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dirty="0"/>
                <a:t>你知道生活中有哪些现象是容易引发火灾的?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7739811" y="2462090"/>
              <a:ext cx="1335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b="1">
                  <a:latin typeface="+mn-ea"/>
                </a:rPr>
                <a:t>说一说：</a:t>
              </a:r>
            </a:p>
          </p:txBody>
        </p:sp>
      </p:grp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7445" y="2187575"/>
            <a:ext cx="2556510" cy="4082596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容易火灾的现象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291814" y="2221370"/>
            <a:ext cx="1757462" cy="3154985"/>
            <a:chOff x="1444849" y="1449538"/>
            <a:chExt cx="1757462" cy="3154985"/>
          </a:xfrm>
        </p:grpSpPr>
        <p:sp>
          <p:nvSpPr>
            <p:cNvPr id="17" name="矩形: 圆角 16"/>
            <p:cNvSpPr/>
            <p:nvPr/>
          </p:nvSpPr>
          <p:spPr>
            <a:xfrm>
              <a:off x="1444849" y="3953193"/>
              <a:ext cx="1757462" cy="651330"/>
            </a:xfrm>
            <a:prstGeom prst="roundRect">
              <a:avLst>
                <a:gd name="adj" fmla="val 50000"/>
              </a:avLst>
            </a:prstGeom>
            <a:solidFill>
              <a:srgbClr val="CC3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>
                  <a:sym typeface="+mn-ea"/>
                </a:rPr>
                <a:t>放鞭炮、烟花</a:t>
              </a:r>
            </a:p>
          </p:txBody>
        </p:sp>
        <p:sp>
          <p:nvSpPr>
            <p:cNvPr id="23" name="iconfont-11253-5321642"/>
            <p:cNvSpPr/>
            <p:nvPr/>
          </p:nvSpPr>
          <p:spPr>
            <a:xfrm>
              <a:off x="1861279" y="1449538"/>
              <a:ext cx="883039" cy="867889"/>
            </a:xfrm>
            <a:custGeom>
              <a:avLst/>
              <a:gdLst>
                <a:gd name="T0" fmla="*/ 9846 w 10079"/>
                <a:gd name="T1" fmla="*/ 4020 h 9905"/>
                <a:gd name="T2" fmla="*/ 9293 w 10079"/>
                <a:gd name="T3" fmla="*/ 4195 h 9905"/>
                <a:gd name="T4" fmla="*/ 8914 w 10079"/>
                <a:gd name="T5" fmla="*/ 4020 h 9905"/>
                <a:gd name="T6" fmla="*/ 9089 w 10079"/>
                <a:gd name="T7" fmla="*/ 3642 h 9905"/>
                <a:gd name="T8" fmla="*/ 9643 w 10079"/>
                <a:gd name="T9" fmla="*/ 3467 h 9905"/>
                <a:gd name="T10" fmla="*/ 10021 w 10079"/>
                <a:gd name="T11" fmla="*/ 3642 h 9905"/>
                <a:gd name="T12" fmla="*/ 9846 w 10079"/>
                <a:gd name="T13" fmla="*/ 4020 h 9905"/>
                <a:gd name="T14" fmla="*/ 990 w 10079"/>
                <a:gd name="T15" fmla="*/ 3583 h 9905"/>
                <a:gd name="T16" fmla="*/ 1165 w 10079"/>
                <a:gd name="T17" fmla="*/ 3962 h 9905"/>
                <a:gd name="T18" fmla="*/ 786 w 10079"/>
                <a:gd name="T19" fmla="*/ 4137 h 9905"/>
                <a:gd name="T20" fmla="*/ 233 w 10079"/>
                <a:gd name="T21" fmla="*/ 3962 h 9905"/>
                <a:gd name="T22" fmla="*/ 58 w 10079"/>
                <a:gd name="T23" fmla="*/ 3583 h 9905"/>
                <a:gd name="T24" fmla="*/ 436 w 10079"/>
                <a:gd name="T25" fmla="*/ 3408 h 9905"/>
                <a:gd name="T26" fmla="*/ 990 w 10079"/>
                <a:gd name="T27" fmla="*/ 3583 h 9905"/>
                <a:gd name="T28" fmla="*/ 7719 w 10079"/>
                <a:gd name="T29" fmla="*/ 1078 h 9905"/>
                <a:gd name="T30" fmla="*/ 8126 w 10079"/>
                <a:gd name="T31" fmla="*/ 1019 h 9905"/>
                <a:gd name="T32" fmla="*/ 8185 w 10079"/>
                <a:gd name="T33" fmla="*/ 1427 h 9905"/>
                <a:gd name="T34" fmla="*/ 7835 w 10079"/>
                <a:gd name="T35" fmla="*/ 1893 h 9905"/>
                <a:gd name="T36" fmla="*/ 7428 w 10079"/>
                <a:gd name="T37" fmla="*/ 1952 h 9905"/>
                <a:gd name="T38" fmla="*/ 7369 w 10079"/>
                <a:gd name="T39" fmla="*/ 1544 h 9905"/>
                <a:gd name="T40" fmla="*/ 7719 w 10079"/>
                <a:gd name="T41" fmla="*/ 1078 h 9905"/>
                <a:gd name="T42" fmla="*/ 2271 w 10079"/>
                <a:gd name="T43" fmla="*/ 1864 h 9905"/>
                <a:gd name="T44" fmla="*/ 1921 w 10079"/>
                <a:gd name="T45" fmla="*/ 1369 h 9905"/>
                <a:gd name="T46" fmla="*/ 1980 w 10079"/>
                <a:gd name="T47" fmla="*/ 962 h 9905"/>
                <a:gd name="T48" fmla="*/ 2387 w 10079"/>
                <a:gd name="T49" fmla="*/ 1049 h 9905"/>
                <a:gd name="T50" fmla="*/ 2737 w 10079"/>
                <a:gd name="T51" fmla="*/ 1515 h 9905"/>
                <a:gd name="T52" fmla="*/ 2679 w 10079"/>
                <a:gd name="T53" fmla="*/ 1923 h 9905"/>
                <a:gd name="T54" fmla="*/ 2271 w 10079"/>
                <a:gd name="T55" fmla="*/ 1864 h 9905"/>
                <a:gd name="T56" fmla="*/ 4776 w 10079"/>
                <a:gd name="T57" fmla="*/ 874 h 9905"/>
                <a:gd name="T58" fmla="*/ 4776 w 10079"/>
                <a:gd name="T59" fmla="*/ 292 h 9905"/>
                <a:gd name="T60" fmla="*/ 5067 w 10079"/>
                <a:gd name="T61" fmla="*/ 0 h 9905"/>
                <a:gd name="T62" fmla="*/ 5359 w 10079"/>
                <a:gd name="T63" fmla="*/ 292 h 9905"/>
                <a:gd name="T64" fmla="*/ 5359 w 10079"/>
                <a:gd name="T65" fmla="*/ 874 h 9905"/>
                <a:gd name="T66" fmla="*/ 5067 w 10079"/>
                <a:gd name="T67" fmla="*/ 1165 h 9905"/>
                <a:gd name="T68" fmla="*/ 4776 w 10079"/>
                <a:gd name="T69" fmla="*/ 874 h 9905"/>
                <a:gd name="T70" fmla="*/ 7981 w 10079"/>
                <a:gd name="T71" fmla="*/ 5244 h 9905"/>
                <a:gd name="T72" fmla="*/ 7981 w 10079"/>
                <a:gd name="T73" fmla="*/ 8158 h 9905"/>
                <a:gd name="T74" fmla="*/ 2155 w 10079"/>
                <a:gd name="T75" fmla="*/ 8158 h 9905"/>
                <a:gd name="T76" fmla="*/ 2155 w 10079"/>
                <a:gd name="T77" fmla="*/ 5244 h 9905"/>
                <a:gd name="T78" fmla="*/ 5069 w 10079"/>
                <a:gd name="T79" fmla="*/ 2330 h 9905"/>
                <a:gd name="T80" fmla="*/ 7981 w 10079"/>
                <a:gd name="T81" fmla="*/ 5244 h 9905"/>
                <a:gd name="T82" fmla="*/ 1573 w 10079"/>
                <a:gd name="T83" fmla="*/ 9323 h 9905"/>
                <a:gd name="T84" fmla="*/ 1573 w 10079"/>
                <a:gd name="T85" fmla="*/ 8740 h 9905"/>
                <a:gd name="T86" fmla="*/ 8564 w 10079"/>
                <a:gd name="T87" fmla="*/ 8740 h 9905"/>
                <a:gd name="T88" fmla="*/ 8564 w 10079"/>
                <a:gd name="T89" fmla="*/ 9323 h 9905"/>
                <a:gd name="T90" fmla="*/ 7981 w 10079"/>
                <a:gd name="T91" fmla="*/ 9905 h 9905"/>
                <a:gd name="T92" fmla="*/ 2155 w 10079"/>
                <a:gd name="T93" fmla="*/ 9905 h 9905"/>
                <a:gd name="T94" fmla="*/ 1573 w 10079"/>
                <a:gd name="T95" fmla="*/ 9323 h 9905"/>
                <a:gd name="T96" fmla="*/ 1573 w 10079"/>
                <a:gd name="T97" fmla="*/ 9323 h 9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079" h="9905">
                  <a:moveTo>
                    <a:pt x="9846" y="4020"/>
                  </a:moveTo>
                  <a:lnTo>
                    <a:pt x="9293" y="4195"/>
                  </a:lnTo>
                  <a:cubicBezTo>
                    <a:pt x="9146" y="4254"/>
                    <a:pt x="8973" y="4167"/>
                    <a:pt x="8914" y="4020"/>
                  </a:cubicBezTo>
                  <a:cubicBezTo>
                    <a:pt x="8855" y="3874"/>
                    <a:pt x="8943" y="3700"/>
                    <a:pt x="9089" y="3642"/>
                  </a:cubicBezTo>
                  <a:lnTo>
                    <a:pt x="9643" y="3467"/>
                  </a:lnTo>
                  <a:cubicBezTo>
                    <a:pt x="9789" y="3408"/>
                    <a:pt x="9963" y="3495"/>
                    <a:pt x="10021" y="3642"/>
                  </a:cubicBezTo>
                  <a:cubicBezTo>
                    <a:pt x="10079" y="3817"/>
                    <a:pt x="9991" y="3992"/>
                    <a:pt x="9846" y="4020"/>
                  </a:cubicBezTo>
                  <a:close/>
                  <a:moveTo>
                    <a:pt x="990" y="3583"/>
                  </a:moveTo>
                  <a:cubicBezTo>
                    <a:pt x="1136" y="3642"/>
                    <a:pt x="1223" y="3787"/>
                    <a:pt x="1165" y="3962"/>
                  </a:cubicBezTo>
                  <a:cubicBezTo>
                    <a:pt x="1106" y="4078"/>
                    <a:pt x="961" y="4165"/>
                    <a:pt x="786" y="4137"/>
                  </a:cubicBezTo>
                  <a:lnTo>
                    <a:pt x="233" y="3962"/>
                  </a:lnTo>
                  <a:cubicBezTo>
                    <a:pt x="86" y="3903"/>
                    <a:pt x="0" y="3758"/>
                    <a:pt x="58" y="3583"/>
                  </a:cubicBezTo>
                  <a:cubicBezTo>
                    <a:pt x="116" y="3437"/>
                    <a:pt x="261" y="3350"/>
                    <a:pt x="436" y="3408"/>
                  </a:cubicBezTo>
                  <a:lnTo>
                    <a:pt x="990" y="3583"/>
                  </a:lnTo>
                  <a:close/>
                  <a:moveTo>
                    <a:pt x="7719" y="1078"/>
                  </a:moveTo>
                  <a:cubicBezTo>
                    <a:pt x="7806" y="962"/>
                    <a:pt x="7981" y="932"/>
                    <a:pt x="8126" y="1019"/>
                  </a:cubicBezTo>
                  <a:cubicBezTo>
                    <a:pt x="8243" y="1107"/>
                    <a:pt x="8271" y="1282"/>
                    <a:pt x="8185" y="1427"/>
                  </a:cubicBezTo>
                  <a:lnTo>
                    <a:pt x="7835" y="1893"/>
                  </a:lnTo>
                  <a:cubicBezTo>
                    <a:pt x="7748" y="2009"/>
                    <a:pt x="7573" y="2039"/>
                    <a:pt x="7428" y="1952"/>
                  </a:cubicBezTo>
                  <a:cubicBezTo>
                    <a:pt x="7311" y="1864"/>
                    <a:pt x="7283" y="1660"/>
                    <a:pt x="7369" y="1544"/>
                  </a:cubicBezTo>
                  <a:lnTo>
                    <a:pt x="7719" y="1078"/>
                  </a:lnTo>
                  <a:close/>
                  <a:moveTo>
                    <a:pt x="2271" y="1864"/>
                  </a:moveTo>
                  <a:lnTo>
                    <a:pt x="1921" y="1369"/>
                  </a:lnTo>
                  <a:cubicBezTo>
                    <a:pt x="1834" y="1253"/>
                    <a:pt x="1862" y="1078"/>
                    <a:pt x="1980" y="962"/>
                  </a:cubicBezTo>
                  <a:cubicBezTo>
                    <a:pt x="2126" y="874"/>
                    <a:pt x="2300" y="903"/>
                    <a:pt x="2387" y="1049"/>
                  </a:cubicBezTo>
                  <a:lnTo>
                    <a:pt x="2737" y="1515"/>
                  </a:lnTo>
                  <a:cubicBezTo>
                    <a:pt x="2825" y="1632"/>
                    <a:pt x="2796" y="1835"/>
                    <a:pt x="2679" y="1923"/>
                  </a:cubicBezTo>
                  <a:cubicBezTo>
                    <a:pt x="2534" y="2010"/>
                    <a:pt x="2359" y="1982"/>
                    <a:pt x="2271" y="1864"/>
                  </a:cubicBezTo>
                  <a:close/>
                  <a:moveTo>
                    <a:pt x="4776" y="874"/>
                  </a:moveTo>
                  <a:lnTo>
                    <a:pt x="4776" y="292"/>
                  </a:lnTo>
                  <a:cubicBezTo>
                    <a:pt x="4776" y="117"/>
                    <a:pt x="4893" y="0"/>
                    <a:pt x="5067" y="0"/>
                  </a:cubicBezTo>
                  <a:cubicBezTo>
                    <a:pt x="5242" y="0"/>
                    <a:pt x="5359" y="117"/>
                    <a:pt x="5359" y="292"/>
                  </a:cubicBezTo>
                  <a:lnTo>
                    <a:pt x="5359" y="874"/>
                  </a:lnTo>
                  <a:cubicBezTo>
                    <a:pt x="5359" y="1049"/>
                    <a:pt x="5242" y="1165"/>
                    <a:pt x="5067" y="1165"/>
                  </a:cubicBezTo>
                  <a:cubicBezTo>
                    <a:pt x="4894" y="1165"/>
                    <a:pt x="4776" y="1049"/>
                    <a:pt x="4776" y="874"/>
                  </a:cubicBezTo>
                  <a:close/>
                  <a:moveTo>
                    <a:pt x="7981" y="5244"/>
                  </a:moveTo>
                  <a:lnTo>
                    <a:pt x="7981" y="8158"/>
                  </a:lnTo>
                  <a:lnTo>
                    <a:pt x="2155" y="8158"/>
                  </a:lnTo>
                  <a:lnTo>
                    <a:pt x="2155" y="5244"/>
                  </a:lnTo>
                  <a:cubicBezTo>
                    <a:pt x="2155" y="3642"/>
                    <a:pt x="3466" y="2330"/>
                    <a:pt x="5069" y="2330"/>
                  </a:cubicBezTo>
                  <a:cubicBezTo>
                    <a:pt x="6670" y="2330"/>
                    <a:pt x="7981" y="3642"/>
                    <a:pt x="7981" y="5244"/>
                  </a:cubicBezTo>
                  <a:close/>
                  <a:moveTo>
                    <a:pt x="1573" y="9323"/>
                  </a:moveTo>
                  <a:lnTo>
                    <a:pt x="1573" y="8740"/>
                  </a:lnTo>
                  <a:lnTo>
                    <a:pt x="8564" y="8740"/>
                  </a:lnTo>
                  <a:lnTo>
                    <a:pt x="8564" y="9323"/>
                  </a:lnTo>
                  <a:cubicBezTo>
                    <a:pt x="8564" y="9643"/>
                    <a:pt x="8301" y="9905"/>
                    <a:pt x="7981" y="9905"/>
                  </a:cubicBezTo>
                  <a:lnTo>
                    <a:pt x="2155" y="9905"/>
                  </a:lnTo>
                  <a:cubicBezTo>
                    <a:pt x="1835" y="9905"/>
                    <a:pt x="1573" y="9643"/>
                    <a:pt x="1573" y="9323"/>
                  </a:cubicBezTo>
                  <a:close/>
                  <a:moveTo>
                    <a:pt x="1573" y="9323"/>
                  </a:moveTo>
                  <a:close/>
                </a:path>
              </a:pathLst>
            </a:custGeom>
            <a:solidFill>
              <a:srgbClr val="CE1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916351" y="2221370"/>
            <a:ext cx="1757462" cy="3154985"/>
            <a:chOff x="3970757" y="1449538"/>
            <a:chExt cx="1757462" cy="3154985"/>
          </a:xfrm>
        </p:grpSpPr>
        <p:sp>
          <p:nvSpPr>
            <p:cNvPr id="19" name="矩形: 圆角 18"/>
            <p:cNvSpPr/>
            <p:nvPr/>
          </p:nvSpPr>
          <p:spPr>
            <a:xfrm>
              <a:off x="3970757" y="3953193"/>
              <a:ext cx="1757462" cy="651330"/>
            </a:xfrm>
            <a:prstGeom prst="roundRect">
              <a:avLst>
                <a:gd name="adj" fmla="val 50000"/>
              </a:avLst>
            </a:prstGeom>
            <a:solidFill>
              <a:srgbClr val="CC3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>
                  <a:sym typeface="+mn-ea"/>
                </a:rPr>
                <a:t>野外烧火</a:t>
              </a:r>
            </a:p>
          </p:txBody>
        </p:sp>
        <p:sp>
          <p:nvSpPr>
            <p:cNvPr id="27" name="iconfont-11253-5321642"/>
            <p:cNvSpPr/>
            <p:nvPr/>
          </p:nvSpPr>
          <p:spPr>
            <a:xfrm>
              <a:off x="4387187" y="1449538"/>
              <a:ext cx="883039" cy="867889"/>
            </a:xfrm>
            <a:custGeom>
              <a:avLst/>
              <a:gdLst>
                <a:gd name="T0" fmla="*/ 9846 w 10079"/>
                <a:gd name="T1" fmla="*/ 4020 h 9905"/>
                <a:gd name="T2" fmla="*/ 9293 w 10079"/>
                <a:gd name="T3" fmla="*/ 4195 h 9905"/>
                <a:gd name="T4" fmla="*/ 8914 w 10079"/>
                <a:gd name="T5" fmla="*/ 4020 h 9905"/>
                <a:gd name="T6" fmla="*/ 9089 w 10079"/>
                <a:gd name="T7" fmla="*/ 3642 h 9905"/>
                <a:gd name="T8" fmla="*/ 9643 w 10079"/>
                <a:gd name="T9" fmla="*/ 3467 h 9905"/>
                <a:gd name="T10" fmla="*/ 10021 w 10079"/>
                <a:gd name="T11" fmla="*/ 3642 h 9905"/>
                <a:gd name="T12" fmla="*/ 9846 w 10079"/>
                <a:gd name="T13" fmla="*/ 4020 h 9905"/>
                <a:gd name="T14" fmla="*/ 990 w 10079"/>
                <a:gd name="T15" fmla="*/ 3583 h 9905"/>
                <a:gd name="T16" fmla="*/ 1165 w 10079"/>
                <a:gd name="T17" fmla="*/ 3962 h 9905"/>
                <a:gd name="T18" fmla="*/ 786 w 10079"/>
                <a:gd name="T19" fmla="*/ 4137 h 9905"/>
                <a:gd name="T20" fmla="*/ 233 w 10079"/>
                <a:gd name="T21" fmla="*/ 3962 h 9905"/>
                <a:gd name="T22" fmla="*/ 58 w 10079"/>
                <a:gd name="T23" fmla="*/ 3583 h 9905"/>
                <a:gd name="T24" fmla="*/ 436 w 10079"/>
                <a:gd name="T25" fmla="*/ 3408 h 9905"/>
                <a:gd name="T26" fmla="*/ 990 w 10079"/>
                <a:gd name="T27" fmla="*/ 3583 h 9905"/>
                <a:gd name="T28" fmla="*/ 7719 w 10079"/>
                <a:gd name="T29" fmla="*/ 1078 h 9905"/>
                <a:gd name="T30" fmla="*/ 8126 w 10079"/>
                <a:gd name="T31" fmla="*/ 1019 h 9905"/>
                <a:gd name="T32" fmla="*/ 8185 w 10079"/>
                <a:gd name="T33" fmla="*/ 1427 h 9905"/>
                <a:gd name="T34" fmla="*/ 7835 w 10079"/>
                <a:gd name="T35" fmla="*/ 1893 h 9905"/>
                <a:gd name="T36" fmla="*/ 7428 w 10079"/>
                <a:gd name="T37" fmla="*/ 1952 h 9905"/>
                <a:gd name="T38" fmla="*/ 7369 w 10079"/>
                <a:gd name="T39" fmla="*/ 1544 h 9905"/>
                <a:gd name="T40" fmla="*/ 7719 w 10079"/>
                <a:gd name="T41" fmla="*/ 1078 h 9905"/>
                <a:gd name="T42" fmla="*/ 2271 w 10079"/>
                <a:gd name="T43" fmla="*/ 1864 h 9905"/>
                <a:gd name="T44" fmla="*/ 1921 w 10079"/>
                <a:gd name="T45" fmla="*/ 1369 h 9905"/>
                <a:gd name="T46" fmla="*/ 1980 w 10079"/>
                <a:gd name="T47" fmla="*/ 962 h 9905"/>
                <a:gd name="T48" fmla="*/ 2387 w 10079"/>
                <a:gd name="T49" fmla="*/ 1049 h 9905"/>
                <a:gd name="T50" fmla="*/ 2737 w 10079"/>
                <a:gd name="T51" fmla="*/ 1515 h 9905"/>
                <a:gd name="T52" fmla="*/ 2679 w 10079"/>
                <a:gd name="T53" fmla="*/ 1923 h 9905"/>
                <a:gd name="T54" fmla="*/ 2271 w 10079"/>
                <a:gd name="T55" fmla="*/ 1864 h 9905"/>
                <a:gd name="T56" fmla="*/ 4776 w 10079"/>
                <a:gd name="T57" fmla="*/ 874 h 9905"/>
                <a:gd name="T58" fmla="*/ 4776 w 10079"/>
                <a:gd name="T59" fmla="*/ 292 h 9905"/>
                <a:gd name="T60" fmla="*/ 5067 w 10079"/>
                <a:gd name="T61" fmla="*/ 0 h 9905"/>
                <a:gd name="T62" fmla="*/ 5359 w 10079"/>
                <a:gd name="T63" fmla="*/ 292 h 9905"/>
                <a:gd name="T64" fmla="*/ 5359 w 10079"/>
                <a:gd name="T65" fmla="*/ 874 h 9905"/>
                <a:gd name="T66" fmla="*/ 5067 w 10079"/>
                <a:gd name="T67" fmla="*/ 1165 h 9905"/>
                <a:gd name="T68" fmla="*/ 4776 w 10079"/>
                <a:gd name="T69" fmla="*/ 874 h 9905"/>
                <a:gd name="T70" fmla="*/ 7981 w 10079"/>
                <a:gd name="T71" fmla="*/ 5244 h 9905"/>
                <a:gd name="T72" fmla="*/ 7981 w 10079"/>
                <a:gd name="T73" fmla="*/ 8158 h 9905"/>
                <a:gd name="T74" fmla="*/ 2155 w 10079"/>
                <a:gd name="T75" fmla="*/ 8158 h 9905"/>
                <a:gd name="T76" fmla="*/ 2155 w 10079"/>
                <a:gd name="T77" fmla="*/ 5244 h 9905"/>
                <a:gd name="T78" fmla="*/ 5069 w 10079"/>
                <a:gd name="T79" fmla="*/ 2330 h 9905"/>
                <a:gd name="T80" fmla="*/ 7981 w 10079"/>
                <a:gd name="T81" fmla="*/ 5244 h 9905"/>
                <a:gd name="T82" fmla="*/ 1573 w 10079"/>
                <a:gd name="T83" fmla="*/ 9323 h 9905"/>
                <a:gd name="T84" fmla="*/ 1573 w 10079"/>
                <a:gd name="T85" fmla="*/ 8740 h 9905"/>
                <a:gd name="T86" fmla="*/ 8564 w 10079"/>
                <a:gd name="T87" fmla="*/ 8740 h 9905"/>
                <a:gd name="T88" fmla="*/ 8564 w 10079"/>
                <a:gd name="T89" fmla="*/ 9323 h 9905"/>
                <a:gd name="T90" fmla="*/ 7981 w 10079"/>
                <a:gd name="T91" fmla="*/ 9905 h 9905"/>
                <a:gd name="T92" fmla="*/ 2155 w 10079"/>
                <a:gd name="T93" fmla="*/ 9905 h 9905"/>
                <a:gd name="T94" fmla="*/ 1573 w 10079"/>
                <a:gd name="T95" fmla="*/ 9323 h 9905"/>
                <a:gd name="T96" fmla="*/ 1573 w 10079"/>
                <a:gd name="T97" fmla="*/ 9323 h 9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079" h="9905">
                  <a:moveTo>
                    <a:pt x="9846" y="4020"/>
                  </a:moveTo>
                  <a:lnTo>
                    <a:pt x="9293" y="4195"/>
                  </a:lnTo>
                  <a:cubicBezTo>
                    <a:pt x="9146" y="4254"/>
                    <a:pt x="8973" y="4167"/>
                    <a:pt x="8914" y="4020"/>
                  </a:cubicBezTo>
                  <a:cubicBezTo>
                    <a:pt x="8855" y="3874"/>
                    <a:pt x="8943" y="3700"/>
                    <a:pt x="9089" y="3642"/>
                  </a:cubicBezTo>
                  <a:lnTo>
                    <a:pt x="9643" y="3467"/>
                  </a:lnTo>
                  <a:cubicBezTo>
                    <a:pt x="9789" y="3408"/>
                    <a:pt x="9963" y="3495"/>
                    <a:pt x="10021" y="3642"/>
                  </a:cubicBezTo>
                  <a:cubicBezTo>
                    <a:pt x="10079" y="3817"/>
                    <a:pt x="9991" y="3992"/>
                    <a:pt x="9846" y="4020"/>
                  </a:cubicBezTo>
                  <a:close/>
                  <a:moveTo>
                    <a:pt x="990" y="3583"/>
                  </a:moveTo>
                  <a:cubicBezTo>
                    <a:pt x="1136" y="3642"/>
                    <a:pt x="1223" y="3787"/>
                    <a:pt x="1165" y="3962"/>
                  </a:cubicBezTo>
                  <a:cubicBezTo>
                    <a:pt x="1106" y="4078"/>
                    <a:pt x="961" y="4165"/>
                    <a:pt x="786" y="4137"/>
                  </a:cubicBezTo>
                  <a:lnTo>
                    <a:pt x="233" y="3962"/>
                  </a:lnTo>
                  <a:cubicBezTo>
                    <a:pt x="86" y="3903"/>
                    <a:pt x="0" y="3758"/>
                    <a:pt x="58" y="3583"/>
                  </a:cubicBezTo>
                  <a:cubicBezTo>
                    <a:pt x="116" y="3437"/>
                    <a:pt x="261" y="3350"/>
                    <a:pt x="436" y="3408"/>
                  </a:cubicBezTo>
                  <a:lnTo>
                    <a:pt x="990" y="3583"/>
                  </a:lnTo>
                  <a:close/>
                  <a:moveTo>
                    <a:pt x="7719" y="1078"/>
                  </a:moveTo>
                  <a:cubicBezTo>
                    <a:pt x="7806" y="962"/>
                    <a:pt x="7981" y="932"/>
                    <a:pt x="8126" y="1019"/>
                  </a:cubicBezTo>
                  <a:cubicBezTo>
                    <a:pt x="8243" y="1107"/>
                    <a:pt x="8271" y="1282"/>
                    <a:pt x="8185" y="1427"/>
                  </a:cubicBezTo>
                  <a:lnTo>
                    <a:pt x="7835" y="1893"/>
                  </a:lnTo>
                  <a:cubicBezTo>
                    <a:pt x="7748" y="2009"/>
                    <a:pt x="7573" y="2039"/>
                    <a:pt x="7428" y="1952"/>
                  </a:cubicBezTo>
                  <a:cubicBezTo>
                    <a:pt x="7311" y="1864"/>
                    <a:pt x="7283" y="1660"/>
                    <a:pt x="7369" y="1544"/>
                  </a:cubicBezTo>
                  <a:lnTo>
                    <a:pt x="7719" y="1078"/>
                  </a:lnTo>
                  <a:close/>
                  <a:moveTo>
                    <a:pt x="2271" y="1864"/>
                  </a:moveTo>
                  <a:lnTo>
                    <a:pt x="1921" y="1369"/>
                  </a:lnTo>
                  <a:cubicBezTo>
                    <a:pt x="1834" y="1253"/>
                    <a:pt x="1862" y="1078"/>
                    <a:pt x="1980" y="962"/>
                  </a:cubicBezTo>
                  <a:cubicBezTo>
                    <a:pt x="2126" y="874"/>
                    <a:pt x="2300" y="903"/>
                    <a:pt x="2387" y="1049"/>
                  </a:cubicBezTo>
                  <a:lnTo>
                    <a:pt x="2737" y="1515"/>
                  </a:lnTo>
                  <a:cubicBezTo>
                    <a:pt x="2825" y="1632"/>
                    <a:pt x="2796" y="1835"/>
                    <a:pt x="2679" y="1923"/>
                  </a:cubicBezTo>
                  <a:cubicBezTo>
                    <a:pt x="2534" y="2010"/>
                    <a:pt x="2359" y="1982"/>
                    <a:pt x="2271" y="1864"/>
                  </a:cubicBezTo>
                  <a:close/>
                  <a:moveTo>
                    <a:pt x="4776" y="874"/>
                  </a:moveTo>
                  <a:lnTo>
                    <a:pt x="4776" y="292"/>
                  </a:lnTo>
                  <a:cubicBezTo>
                    <a:pt x="4776" y="117"/>
                    <a:pt x="4893" y="0"/>
                    <a:pt x="5067" y="0"/>
                  </a:cubicBezTo>
                  <a:cubicBezTo>
                    <a:pt x="5242" y="0"/>
                    <a:pt x="5359" y="117"/>
                    <a:pt x="5359" y="292"/>
                  </a:cubicBezTo>
                  <a:lnTo>
                    <a:pt x="5359" y="874"/>
                  </a:lnTo>
                  <a:cubicBezTo>
                    <a:pt x="5359" y="1049"/>
                    <a:pt x="5242" y="1165"/>
                    <a:pt x="5067" y="1165"/>
                  </a:cubicBezTo>
                  <a:cubicBezTo>
                    <a:pt x="4894" y="1165"/>
                    <a:pt x="4776" y="1049"/>
                    <a:pt x="4776" y="874"/>
                  </a:cubicBezTo>
                  <a:close/>
                  <a:moveTo>
                    <a:pt x="7981" y="5244"/>
                  </a:moveTo>
                  <a:lnTo>
                    <a:pt x="7981" y="8158"/>
                  </a:lnTo>
                  <a:lnTo>
                    <a:pt x="2155" y="8158"/>
                  </a:lnTo>
                  <a:lnTo>
                    <a:pt x="2155" y="5244"/>
                  </a:lnTo>
                  <a:cubicBezTo>
                    <a:pt x="2155" y="3642"/>
                    <a:pt x="3466" y="2330"/>
                    <a:pt x="5069" y="2330"/>
                  </a:cubicBezTo>
                  <a:cubicBezTo>
                    <a:pt x="6670" y="2330"/>
                    <a:pt x="7981" y="3642"/>
                    <a:pt x="7981" y="5244"/>
                  </a:cubicBezTo>
                  <a:close/>
                  <a:moveTo>
                    <a:pt x="1573" y="9323"/>
                  </a:moveTo>
                  <a:lnTo>
                    <a:pt x="1573" y="8740"/>
                  </a:lnTo>
                  <a:lnTo>
                    <a:pt x="8564" y="8740"/>
                  </a:lnTo>
                  <a:lnTo>
                    <a:pt x="8564" y="9323"/>
                  </a:lnTo>
                  <a:cubicBezTo>
                    <a:pt x="8564" y="9643"/>
                    <a:pt x="8301" y="9905"/>
                    <a:pt x="7981" y="9905"/>
                  </a:cubicBezTo>
                  <a:lnTo>
                    <a:pt x="2155" y="9905"/>
                  </a:lnTo>
                  <a:cubicBezTo>
                    <a:pt x="1835" y="9905"/>
                    <a:pt x="1573" y="9643"/>
                    <a:pt x="1573" y="9323"/>
                  </a:cubicBezTo>
                  <a:close/>
                  <a:moveTo>
                    <a:pt x="1573" y="9323"/>
                  </a:moveTo>
                  <a:close/>
                </a:path>
              </a:pathLst>
            </a:custGeom>
            <a:solidFill>
              <a:srgbClr val="CE1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540253" y="2221370"/>
            <a:ext cx="1757462" cy="3154985"/>
            <a:chOff x="6626067" y="1449538"/>
            <a:chExt cx="1757462" cy="3154985"/>
          </a:xfrm>
        </p:grpSpPr>
        <p:sp>
          <p:nvSpPr>
            <p:cNvPr id="20" name="矩形: 圆角 19"/>
            <p:cNvSpPr/>
            <p:nvPr/>
          </p:nvSpPr>
          <p:spPr>
            <a:xfrm>
              <a:off x="6626067" y="3953193"/>
              <a:ext cx="1757462" cy="651330"/>
            </a:xfrm>
            <a:prstGeom prst="roundRect">
              <a:avLst>
                <a:gd name="adj" fmla="val 50000"/>
              </a:avLst>
            </a:prstGeom>
            <a:solidFill>
              <a:srgbClr val="CC3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600" b="1">
                  <a:sym typeface="+mn-ea"/>
                </a:rPr>
                <a:t>玩火柴、打火机、蜡烛</a:t>
              </a:r>
            </a:p>
          </p:txBody>
        </p:sp>
        <p:sp>
          <p:nvSpPr>
            <p:cNvPr id="30" name="iconfont-11253-5321642"/>
            <p:cNvSpPr/>
            <p:nvPr/>
          </p:nvSpPr>
          <p:spPr>
            <a:xfrm>
              <a:off x="7042497" y="1449538"/>
              <a:ext cx="883039" cy="867889"/>
            </a:xfrm>
            <a:custGeom>
              <a:avLst/>
              <a:gdLst>
                <a:gd name="T0" fmla="*/ 9846 w 10079"/>
                <a:gd name="T1" fmla="*/ 4020 h 9905"/>
                <a:gd name="T2" fmla="*/ 9293 w 10079"/>
                <a:gd name="T3" fmla="*/ 4195 h 9905"/>
                <a:gd name="T4" fmla="*/ 8914 w 10079"/>
                <a:gd name="T5" fmla="*/ 4020 h 9905"/>
                <a:gd name="T6" fmla="*/ 9089 w 10079"/>
                <a:gd name="T7" fmla="*/ 3642 h 9905"/>
                <a:gd name="T8" fmla="*/ 9643 w 10079"/>
                <a:gd name="T9" fmla="*/ 3467 h 9905"/>
                <a:gd name="T10" fmla="*/ 10021 w 10079"/>
                <a:gd name="T11" fmla="*/ 3642 h 9905"/>
                <a:gd name="T12" fmla="*/ 9846 w 10079"/>
                <a:gd name="T13" fmla="*/ 4020 h 9905"/>
                <a:gd name="T14" fmla="*/ 990 w 10079"/>
                <a:gd name="T15" fmla="*/ 3583 h 9905"/>
                <a:gd name="T16" fmla="*/ 1165 w 10079"/>
                <a:gd name="T17" fmla="*/ 3962 h 9905"/>
                <a:gd name="T18" fmla="*/ 786 w 10079"/>
                <a:gd name="T19" fmla="*/ 4137 h 9905"/>
                <a:gd name="T20" fmla="*/ 233 w 10079"/>
                <a:gd name="T21" fmla="*/ 3962 h 9905"/>
                <a:gd name="T22" fmla="*/ 58 w 10079"/>
                <a:gd name="T23" fmla="*/ 3583 h 9905"/>
                <a:gd name="T24" fmla="*/ 436 w 10079"/>
                <a:gd name="T25" fmla="*/ 3408 h 9905"/>
                <a:gd name="T26" fmla="*/ 990 w 10079"/>
                <a:gd name="T27" fmla="*/ 3583 h 9905"/>
                <a:gd name="T28" fmla="*/ 7719 w 10079"/>
                <a:gd name="T29" fmla="*/ 1078 h 9905"/>
                <a:gd name="T30" fmla="*/ 8126 w 10079"/>
                <a:gd name="T31" fmla="*/ 1019 h 9905"/>
                <a:gd name="T32" fmla="*/ 8185 w 10079"/>
                <a:gd name="T33" fmla="*/ 1427 h 9905"/>
                <a:gd name="T34" fmla="*/ 7835 w 10079"/>
                <a:gd name="T35" fmla="*/ 1893 h 9905"/>
                <a:gd name="T36" fmla="*/ 7428 w 10079"/>
                <a:gd name="T37" fmla="*/ 1952 h 9905"/>
                <a:gd name="T38" fmla="*/ 7369 w 10079"/>
                <a:gd name="T39" fmla="*/ 1544 h 9905"/>
                <a:gd name="T40" fmla="*/ 7719 w 10079"/>
                <a:gd name="T41" fmla="*/ 1078 h 9905"/>
                <a:gd name="T42" fmla="*/ 2271 w 10079"/>
                <a:gd name="T43" fmla="*/ 1864 h 9905"/>
                <a:gd name="T44" fmla="*/ 1921 w 10079"/>
                <a:gd name="T45" fmla="*/ 1369 h 9905"/>
                <a:gd name="T46" fmla="*/ 1980 w 10079"/>
                <a:gd name="T47" fmla="*/ 962 h 9905"/>
                <a:gd name="T48" fmla="*/ 2387 w 10079"/>
                <a:gd name="T49" fmla="*/ 1049 h 9905"/>
                <a:gd name="T50" fmla="*/ 2737 w 10079"/>
                <a:gd name="T51" fmla="*/ 1515 h 9905"/>
                <a:gd name="T52" fmla="*/ 2679 w 10079"/>
                <a:gd name="T53" fmla="*/ 1923 h 9905"/>
                <a:gd name="T54" fmla="*/ 2271 w 10079"/>
                <a:gd name="T55" fmla="*/ 1864 h 9905"/>
                <a:gd name="T56" fmla="*/ 4776 w 10079"/>
                <a:gd name="T57" fmla="*/ 874 h 9905"/>
                <a:gd name="T58" fmla="*/ 4776 w 10079"/>
                <a:gd name="T59" fmla="*/ 292 h 9905"/>
                <a:gd name="T60" fmla="*/ 5067 w 10079"/>
                <a:gd name="T61" fmla="*/ 0 h 9905"/>
                <a:gd name="T62" fmla="*/ 5359 w 10079"/>
                <a:gd name="T63" fmla="*/ 292 h 9905"/>
                <a:gd name="T64" fmla="*/ 5359 w 10079"/>
                <a:gd name="T65" fmla="*/ 874 h 9905"/>
                <a:gd name="T66" fmla="*/ 5067 w 10079"/>
                <a:gd name="T67" fmla="*/ 1165 h 9905"/>
                <a:gd name="T68" fmla="*/ 4776 w 10079"/>
                <a:gd name="T69" fmla="*/ 874 h 9905"/>
                <a:gd name="T70" fmla="*/ 7981 w 10079"/>
                <a:gd name="T71" fmla="*/ 5244 h 9905"/>
                <a:gd name="T72" fmla="*/ 7981 w 10079"/>
                <a:gd name="T73" fmla="*/ 8158 h 9905"/>
                <a:gd name="T74" fmla="*/ 2155 w 10079"/>
                <a:gd name="T75" fmla="*/ 8158 h 9905"/>
                <a:gd name="T76" fmla="*/ 2155 w 10079"/>
                <a:gd name="T77" fmla="*/ 5244 h 9905"/>
                <a:gd name="T78" fmla="*/ 5069 w 10079"/>
                <a:gd name="T79" fmla="*/ 2330 h 9905"/>
                <a:gd name="T80" fmla="*/ 7981 w 10079"/>
                <a:gd name="T81" fmla="*/ 5244 h 9905"/>
                <a:gd name="T82" fmla="*/ 1573 w 10079"/>
                <a:gd name="T83" fmla="*/ 9323 h 9905"/>
                <a:gd name="T84" fmla="*/ 1573 w 10079"/>
                <a:gd name="T85" fmla="*/ 8740 h 9905"/>
                <a:gd name="T86" fmla="*/ 8564 w 10079"/>
                <a:gd name="T87" fmla="*/ 8740 h 9905"/>
                <a:gd name="T88" fmla="*/ 8564 w 10079"/>
                <a:gd name="T89" fmla="*/ 9323 h 9905"/>
                <a:gd name="T90" fmla="*/ 7981 w 10079"/>
                <a:gd name="T91" fmla="*/ 9905 h 9905"/>
                <a:gd name="T92" fmla="*/ 2155 w 10079"/>
                <a:gd name="T93" fmla="*/ 9905 h 9905"/>
                <a:gd name="T94" fmla="*/ 1573 w 10079"/>
                <a:gd name="T95" fmla="*/ 9323 h 9905"/>
                <a:gd name="T96" fmla="*/ 1573 w 10079"/>
                <a:gd name="T97" fmla="*/ 9323 h 9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079" h="9905">
                  <a:moveTo>
                    <a:pt x="9846" y="4020"/>
                  </a:moveTo>
                  <a:lnTo>
                    <a:pt x="9293" y="4195"/>
                  </a:lnTo>
                  <a:cubicBezTo>
                    <a:pt x="9146" y="4254"/>
                    <a:pt x="8973" y="4167"/>
                    <a:pt x="8914" y="4020"/>
                  </a:cubicBezTo>
                  <a:cubicBezTo>
                    <a:pt x="8855" y="3874"/>
                    <a:pt x="8943" y="3700"/>
                    <a:pt x="9089" y="3642"/>
                  </a:cubicBezTo>
                  <a:lnTo>
                    <a:pt x="9643" y="3467"/>
                  </a:lnTo>
                  <a:cubicBezTo>
                    <a:pt x="9789" y="3408"/>
                    <a:pt x="9963" y="3495"/>
                    <a:pt x="10021" y="3642"/>
                  </a:cubicBezTo>
                  <a:cubicBezTo>
                    <a:pt x="10079" y="3817"/>
                    <a:pt x="9991" y="3992"/>
                    <a:pt x="9846" y="4020"/>
                  </a:cubicBezTo>
                  <a:close/>
                  <a:moveTo>
                    <a:pt x="990" y="3583"/>
                  </a:moveTo>
                  <a:cubicBezTo>
                    <a:pt x="1136" y="3642"/>
                    <a:pt x="1223" y="3787"/>
                    <a:pt x="1165" y="3962"/>
                  </a:cubicBezTo>
                  <a:cubicBezTo>
                    <a:pt x="1106" y="4078"/>
                    <a:pt x="961" y="4165"/>
                    <a:pt x="786" y="4137"/>
                  </a:cubicBezTo>
                  <a:lnTo>
                    <a:pt x="233" y="3962"/>
                  </a:lnTo>
                  <a:cubicBezTo>
                    <a:pt x="86" y="3903"/>
                    <a:pt x="0" y="3758"/>
                    <a:pt x="58" y="3583"/>
                  </a:cubicBezTo>
                  <a:cubicBezTo>
                    <a:pt x="116" y="3437"/>
                    <a:pt x="261" y="3350"/>
                    <a:pt x="436" y="3408"/>
                  </a:cubicBezTo>
                  <a:lnTo>
                    <a:pt x="990" y="3583"/>
                  </a:lnTo>
                  <a:close/>
                  <a:moveTo>
                    <a:pt x="7719" y="1078"/>
                  </a:moveTo>
                  <a:cubicBezTo>
                    <a:pt x="7806" y="962"/>
                    <a:pt x="7981" y="932"/>
                    <a:pt x="8126" y="1019"/>
                  </a:cubicBezTo>
                  <a:cubicBezTo>
                    <a:pt x="8243" y="1107"/>
                    <a:pt x="8271" y="1282"/>
                    <a:pt x="8185" y="1427"/>
                  </a:cubicBezTo>
                  <a:lnTo>
                    <a:pt x="7835" y="1893"/>
                  </a:lnTo>
                  <a:cubicBezTo>
                    <a:pt x="7748" y="2009"/>
                    <a:pt x="7573" y="2039"/>
                    <a:pt x="7428" y="1952"/>
                  </a:cubicBezTo>
                  <a:cubicBezTo>
                    <a:pt x="7311" y="1864"/>
                    <a:pt x="7283" y="1660"/>
                    <a:pt x="7369" y="1544"/>
                  </a:cubicBezTo>
                  <a:lnTo>
                    <a:pt x="7719" y="1078"/>
                  </a:lnTo>
                  <a:close/>
                  <a:moveTo>
                    <a:pt x="2271" y="1864"/>
                  </a:moveTo>
                  <a:lnTo>
                    <a:pt x="1921" y="1369"/>
                  </a:lnTo>
                  <a:cubicBezTo>
                    <a:pt x="1834" y="1253"/>
                    <a:pt x="1862" y="1078"/>
                    <a:pt x="1980" y="962"/>
                  </a:cubicBezTo>
                  <a:cubicBezTo>
                    <a:pt x="2126" y="874"/>
                    <a:pt x="2300" y="903"/>
                    <a:pt x="2387" y="1049"/>
                  </a:cubicBezTo>
                  <a:lnTo>
                    <a:pt x="2737" y="1515"/>
                  </a:lnTo>
                  <a:cubicBezTo>
                    <a:pt x="2825" y="1632"/>
                    <a:pt x="2796" y="1835"/>
                    <a:pt x="2679" y="1923"/>
                  </a:cubicBezTo>
                  <a:cubicBezTo>
                    <a:pt x="2534" y="2010"/>
                    <a:pt x="2359" y="1982"/>
                    <a:pt x="2271" y="1864"/>
                  </a:cubicBezTo>
                  <a:close/>
                  <a:moveTo>
                    <a:pt x="4776" y="874"/>
                  </a:moveTo>
                  <a:lnTo>
                    <a:pt x="4776" y="292"/>
                  </a:lnTo>
                  <a:cubicBezTo>
                    <a:pt x="4776" y="117"/>
                    <a:pt x="4893" y="0"/>
                    <a:pt x="5067" y="0"/>
                  </a:cubicBezTo>
                  <a:cubicBezTo>
                    <a:pt x="5242" y="0"/>
                    <a:pt x="5359" y="117"/>
                    <a:pt x="5359" y="292"/>
                  </a:cubicBezTo>
                  <a:lnTo>
                    <a:pt x="5359" y="874"/>
                  </a:lnTo>
                  <a:cubicBezTo>
                    <a:pt x="5359" y="1049"/>
                    <a:pt x="5242" y="1165"/>
                    <a:pt x="5067" y="1165"/>
                  </a:cubicBezTo>
                  <a:cubicBezTo>
                    <a:pt x="4894" y="1165"/>
                    <a:pt x="4776" y="1049"/>
                    <a:pt x="4776" y="874"/>
                  </a:cubicBezTo>
                  <a:close/>
                  <a:moveTo>
                    <a:pt x="7981" y="5244"/>
                  </a:moveTo>
                  <a:lnTo>
                    <a:pt x="7981" y="8158"/>
                  </a:lnTo>
                  <a:lnTo>
                    <a:pt x="2155" y="8158"/>
                  </a:lnTo>
                  <a:lnTo>
                    <a:pt x="2155" y="5244"/>
                  </a:lnTo>
                  <a:cubicBezTo>
                    <a:pt x="2155" y="3642"/>
                    <a:pt x="3466" y="2330"/>
                    <a:pt x="5069" y="2330"/>
                  </a:cubicBezTo>
                  <a:cubicBezTo>
                    <a:pt x="6670" y="2330"/>
                    <a:pt x="7981" y="3642"/>
                    <a:pt x="7981" y="5244"/>
                  </a:cubicBezTo>
                  <a:close/>
                  <a:moveTo>
                    <a:pt x="1573" y="9323"/>
                  </a:moveTo>
                  <a:lnTo>
                    <a:pt x="1573" y="8740"/>
                  </a:lnTo>
                  <a:lnTo>
                    <a:pt x="8564" y="8740"/>
                  </a:lnTo>
                  <a:lnTo>
                    <a:pt x="8564" y="9323"/>
                  </a:lnTo>
                  <a:cubicBezTo>
                    <a:pt x="8564" y="9643"/>
                    <a:pt x="8301" y="9905"/>
                    <a:pt x="7981" y="9905"/>
                  </a:cubicBezTo>
                  <a:lnTo>
                    <a:pt x="2155" y="9905"/>
                  </a:lnTo>
                  <a:cubicBezTo>
                    <a:pt x="1835" y="9905"/>
                    <a:pt x="1573" y="9643"/>
                    <a:pt x="1573" y="9323"/>
                  </a:cubicBezTo>
                  <a:close/>
                  <a:moveTo>
                    <a:pt x="1573" y="9323"/>
                  </a:moveTo>
                  <a:close/>
                </a:path>
              </a:pathLst>
            </a:custGeom>
            <a:solidFill>
              <a:srgbClr val="CE1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9164154" y="2221370"/>
            <a:ext cx="1757462" cy="3154985"/>
            <a:chOff x="9151975" y="1449538"/>
            <a:chExt cx="1757462" cy="3154985"/>
          </a:xfrm>
        </p:grpSpPr>
        <p:sp>
          <p:nvSpPr>
            <p:cNvPr id="21" name="矩形: 圆角 20"/>
            <p:cNvSpPr/>
            <p:nvPr/>
          </p:nvSpPr>
          <p:spPr>
            <a:xfrm>
              <a:off x="9151975" y="3953193"/>
              <a:ext cx="1757462" cy="651330"/>
            </a:xfrm>
            <a:prstGeom prst="roundRect">
              <a:avLst>
                <a:gd name="adj" fmla="val 50000"/>
              </a:avLst>
            </a:prstGeom>
            <a:solidFill>
              <a:srgbClr val="CC3A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>
                  <a:sym typeface="+mn-ea"/>
                </a:rPr>
                <a:t>乱摸电插座</a:t>
              </a:r>
            </a:p>
          </p:txBody>
        </p:sp>
        <p:sp>
          <p:nvSpPr>
            <p:cNvPr id="37" name="iconfont-11253-5321642"/>
            <p:cNvSpPr/>
            <p:nvPr/>
          </p:nvSpPr>
          <p:spPr>
            <a:xfrm>
              <a:off x="9568405" y="1449538"/>
              <a:ext cx="883039" cy="867889"/>
            </a:xfrm>
            <a:custGeom>
              <a:avLst/>
              <a:gdLst>
                <a:gd name="T0" fmla="*/ 9846 w 10079"/>
                <a:gd name="T1" fmla="*/ 4020 h 9905"/>
                <a:gd name="T2" fmla="*/ 9293 w 10079"/>
                <a:gd name="T3" fmla="*/ 4195 h 9905"/>
                <a:gd name="T4" fmla="*/ 8914 w 10079"/>
                <a:gd name="T5" fmla="*/ 4020 h 9905"/>
                <a:gd name="T6" fmla="*/ 9089 w 10079"/>
                <a:gd name="T7" fmla="*/ 3642 h 9905"/>
                <a:gd name="T8" fmla="*/ 9643 w 10079"/>
                <a:gd name="T9" fmla="*/ 3467 h 9905"/>
                <a:gd name="T10" fmla="*/ 10021 w 10079"/>
                <a:gd name="T11" fmla="*/ 3642 h 9905"/>
                <a:gd name="T12" fmla="*/ 9846 w 10079"/>
                <a:gd name="T13" fmla="*/ 4020 h 9905"/>
                <a:gd name="T14" fmla="*/ 990 w 10079"/>
                <a:gd name="T15" fmla="*/ 3583 h 9905"/>
                <a:gd name="T16" fmla="*/ 1165 w 10079"/>
                <a:gd name="T17" fmla="*/ 3962 h 9905"/>
                <a:gd name="T18" fmla="*/ 786 w 10079"/>
                <a:gd name="T19" fmla="*/ 4137 h 9905"/>
                <a:gd name="T20" fmla="*/ 233 w 10079"/>
                <a:gd name="T21" fmla="*/ 3962 h 9905"/>
                <a:gd name="T22" fmla="*/ 58 w 10079"/>
                <a:gd name="T23" fmla="*/ 3583 h 9905"/>
                <a:gd name="T24" fmla="*/ 436 w 10079"/>
                <a:gd name="T25" fmla="*/ 3408 h 9905"/>
                <a:gd name="T26" fmla="*/ 990 w 10079"/>
                <a:gd name="T27" fmla="*/ 3583 h 9905"/>
                <a:gd name="T28" fmla="*/ 7719 w 10079"/>
                <a:gd name="T29" fmla="*/ 1078 h 9905"/>
                <a:gd name="T30" fmla="*/ 8126 w 10079"/>
                <a:gd name="T31" fmla="*/ 1019 h 9905"/>
                <a:gd name="T32" fmla="*/ 8185 w 10079"/>
                <a:gd name="T33" fmla="*/ 1427 h 9905"/>
                <a:gd name="T34" fmla="*/ 7835 w 10079"/>
                <a:gd name="T35" fmla="*/ 1893 h 9905"/>
                <a:gd name="T36" fmla="*/ 7428 w 10079"/>
                <a:gd name="T37" fmla="*/ 1952 h 9905"/>
                <a:gd name="T38" fmla="*/ 7369 w 10079"/>
                <a:gd name="T39" fmla="*/ 1544 h 9905"/>
                <a:gd name="T40" fmla="*/ 7719 w 10079"/>
                <a:gd name="T41" fmla="*/ 1078 h 9905"/>
                <a:gd name="T42" fmla="*/ 2271 w 10079"/>
                <a:gd name="T43" fmla="*/ 1864 h 9905"/>
                <a:gd name="T44" fmla="*/ 1921 w 10079"/>
                <a:gd name="T45" fmla="*/ 1369 h 9905"/>
                <a:gd name="T46" fmla="*/ 1980 w 10079"/>
                <a:gd name="T47" fmla="*/ 962 h 9905"/>
                <a:gd name="T48" fmla="*/ 2387 w 10079"/>
                <a:gd name="T49" fmla="*/ 1049 h 9905"/>
                <a:gd name="T50" fmla="*/ 2737 w 10079"/>
                <a:gd name="T51" fmla="*/ 1515 h 9905"/>
                <a:gd name="T52" fmla="*/ 2679 w 10079"/>
                <a:gd name="T53" fmla="*/ 1923 h 9905"/>
                <a:gd name="T54" fmla="*/ 2271 w 10079"/>
                <a:gd name="T55" fmla="*/ 1864 h 9905"/>
                <a:gd name="T56" fmla="*/ 4776 w 10079"/>
                <a:gd name="T57" fmla="*/ 874 h 9905"/>
                <a:gd name="T58" fmla="*/ 4776 w 10079"/>
                <a:gd name="T59" fmla="*/ 292 h 9905"/>
                <a:gd name="T60" fmla="*/ 5067 w 10079"/>
                <a:gd name="T61" fmla="*/ 0 h 9905"/>
                <a:gd name="T62" fmla="*/ 5359 w 10079"/>
                <a:gd name="T63" fmla="*/ 292 h 9905"/>
                <a:gd name="T64" fmla="*/ 5359 w 10079"/>
                <a:gd name="T65" fmla="*/ 874 h 9905"/>
                <a:gd name="T66" fmla="*/ 5067 w 10079"/>
                <a:gd name="T67" fmla="*/ 1165 h 9905"/>
                <a:gd name="T68" fmla="*/ 4776 w 10079"/>
                <a:gd name="T69" fmla="*/ 874 h 9905"/>
                <a:gd name="T70" fmla="*/ 7981 w 10079"/>
                <a:gd name="T71" fmla="*/ 5244 h 9905"/>
                <a:gd name="T72" fmla="*/ 7981 w 10079"/>
                <a:gd name="T73" fmla="*/ 8158 h 9905"/>
                <a:gd name="T74" fmla="*/ 2155 w 10079"/>
                <a:gd name="T75" fmla="*/ 8158 h 9905"/>
                <a:gd name="T76" fmla="*/ 2155 w 10079"/>
                <a:gd name="T77" fmla="*/ 5244 h 9905"/>
                <a:gd name="T78" fmla="*/ 5069 w 10079"/>
                <a:gd name="T79" fmla="*/ 2330 h 9905"/>
                <a:gd name="T80" fmla="*/ 7981 w 10079"/>
                <a:gd name="T81" fmla="*/ 5244 h 9905"/>
                <a:gd name="T82" fmla="*/ 1573 w 10079"/>
                <a:gd name="T83" fmla="*/ 9323 h 9905"/>
                <a:gd name="T84" fmla="*/ 1573 w 10079"/>
                <a:gd name="T85" fmla="*/ 8740 h 9905"/>
                <a:gd name="T86" fmla="*/ 8564 w 10079"/>
                <a:gd name="T87" fmla="*/ 8740 h 9905"/>
                <a:gd name="T88" fmla="*/ 8564 w 10079"/>
                <a:gd name="T89" fmla="*/ 9323 h 9905"/>
                <a:gd name="T90" fmla="*/ 7981 w 10079"/>
                <a:gd name="T91" fmla="*/ 9905 h 9905"/>
                <a:gd name="T92" fmla="*/ 2155 w 10079"/>
                <a:gd name="T93" fmla="*/ 9905 h 9905"/>
                <a:gd name="T94" fmla="*/ 1573 w 10079"/>
                <a:gd name="T95" fmla="*/ 9323 h 9905"/>
                <a:gd name="T96" fmla="*/ 1573 w 10079"/>
                <a:gd name="T97" fmla="*/ 9323 h 99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079" h="9905">
                  <a:moveTo>
                    <a:pt x="9846" y="4020"/>
                  </a:moveTo>
                  <a:lnTo>
                    <a:pt x="9293" y="4195"/>
                  </a:lnTo>
                  <a:cubicBezTo>
                    <a:pt x="9146" y="4254"/>
                    <a:pt x="8973" y="4167"/>
                    <a:pt x="8914" y="4020"/>
                  </a:cubicBezTo>
                  <a:cubicBezTo>
                    <a:pt x="8855" y="3874"/>
                    <a:pt x="8943" y="3700"/>
                    <a:pt x="9089" y="3642"/>
                  </a:cubicBezTo>
                  <a:lnTo>
                    <a:pt x="9643" y="3467"/>
                  </a:lnTo>
                  <a:cubicBezTo>
                    <a:pt x="9789" y="3408"/>
                    <a:pt x="9963" y="3495"/>
                    <a:pt x="10021" y="3642"/>
                  </a:cubicBezTo>
                  <a:cubicBezTo>
                    <a:pt x="10079" y="3817"/>
                    <a:pt x="9991" y="3992"/>
                    <a:pt x="9846" y="4020"/>
                  </a:cubicBezTo>
                  <a:close/>
                  <a:moveTo>
                    <a:pt x="990" y="3583"/>
                  </a:moveTo>
                  <a:cubicBezTo>
                    <a:pt x="1136" y="3642"/>
                    <a:pt x="1223" y="3787"/>
                    <a:pt x="1165" y="3962"/>
                  </a:cubicBezTo>
                  <a:cubicBezTo>
                    <a:pt x="1106" y="4078"/>
                    <a:pt x="961" y="4165"/>
                    <a:pt x="786" y="4137"/>
                  </a:cubicBezTo>
                  <a:lnTo>
                    <a:pt x="233" y="3962"/>
                  </a:lnTo>
                  <a:cubicBezTo>
                    <a:pt x="86" y="3903"/>
                    <a:pt x="0" y="3758"/>
                    <a:pt x="58" y="3583"/>
                  </a:cubicBezTo>
                  <a:cubicBezTo>
                    <a:pt x="116" y="3437"/>
                    <a:pt x="261" y="3350"/>
                    <a:pt x="436" y="3408"/>
                  </a:cubicBezTo>
                  <a:lnTo>
                    <a:pt x="990" y="3583"/>
                  </a:lnTo>
                  <a:close/>
                  <a:moveTo>
                    <a:pt x="7719" y="1078"/>
                  </a:moveTo>
                  <a:cubicBezTo>
                    <a:pt x="7806" y="962"/>
                    <a:pt x="7981" y="932"/>
                    <a:pt x="8126" y="1019"/>
                  </a:cubicBezTo>
                  <a:cubicBezTo>
                    <a:pt x="8243" y="1107"/>
                    <a:pt x="8271" y="1282"/>
                    <a:pt x="8185" y="1427"/>
                  </a:cubicBezTo>
                  <a:lnTo>
                    <a:pt x="7835" y="1893"/>
                  </a:lnTo>
                  <a:cubicBezTo>
                    <a:pt x="7748" y="2009"/>
                    <a:pt x="7573" y="2039"/>
                    <a:pt x="7428" y="1952"/>
                  </a:cubicBezTo>
                  <a:cubicBezTo>
                    <a:pt x="7311" y="1864"/>
                    <a:pt x="7283" y="1660"/>
                    <a:pt x="7369" y="1544"/>
                  </a:cubicBezTo>
                  <a:lnTo>
                    <a:pt x="7719" y="1078"/>
                  </a:lnTo>
                  <a:close/>
                  <a:moveTo>
                    <a:pt x="2271" y="1864"/>
                  </a:moveTo>
                  <a:lnTo>
                    <a:pt x="1921" y="1369"/>
                  </a:lnTo>
                  <a:cubicBezTo>
                    <a:pt x="1834" y="1253"/>
                    <a:pt x="1862" y="1078"/>
                    <a:pt x="1980" y="962"/>
                  </a:cubicBezTo>
                  <a:cubicBezTo>
                    <a:pt x="2126" y="874"/>
                    <a:pt x="2300" y="903"/>
                    <a:pt x="2387" y="1049"/>
                  </a:cubicBezTo>
                  <a:lnTo>
                    <a:pt x="2737" y="1515"/>
                  </a:lnTo>
                  <a:cubicBezTo>
                    <a:pt x="2825" y="1632"/>
                    <a:pt x="2796" y="1835"/>
                    <a:pt x="2679" y="1923"/>
                  </a:cubicBezTo>
                  <a:cubicBezTo>
                    <a:pt x="2534" y="2010"/>
                    <a:pt x="2359" y="1982"/>
                    <a:pt x="2271" y="1864"/>
                  </a:cubicBezTo>
                  <a:close/>
                  <a:moveTo>
                    <a:pt x="4776" y="874"/>
                  </a:moveTo>
                  <a:lnTo>
                    <a:pt x="4776" y="292"/>
                  </a:lnTo>
                  <a:cubicBezTo>
                    <a:pt x="4776" y="117"/>
                    <a:pt x="4893" y="0"/>
                    <a:pt x="5067" y="0"/>
                  </a:cubicBezTo>
                  <a:cubicBezTo>
                    <a:pt x="5242" y="0"/>
                    <a:pt x="5359" y="117"/>
                    <a:pt x="5359" y="292"/>
                  </a:cubicBezTo>
                  <a:lnTo>
                    <a:pt x="5359" y="874"/>
                  </a:lnTo>
                  <a:cubicBezTo>
                    <a:pt x="5359" y="1049"/>
                    <a:pt x="5242" y="1165"/>
                    <a:pt x="5067" y="1165"/>
                  </a:cubicBezTo>
                  <a:cubicBezTo>
                    <a:pt x="4894" y="1165"/>
                    <a:pt x="4776" y="1049"/>
                    <a:pt x="4776" y="874"/>
                  </a:cubicBezTo>
                  <a:close/>
                  <a:moveTo>
                    <a:pt x="7981" y="5244"/>
                  </a:moveTo>
                  <a:lnTo>
                    <a:pt x="7981" y="8158"/>
                  </a:lnTo>
                  <a:lnTo>
                    <a:pt x="2155" y="8158"/>
                  </a:lnTo>
                  <a:lnTo>
                    <a:pt x="2155" y="5244"/>
                  </a:lnTo>
                  <a:cubicBezTo>
                    <a:pt x="2155" y="3642"/>
                    <a:pt x="3466" y="2330"/>
                    <a:pt x="5069" y="2330"/>
                  </a:cubicBezTo>
                  <a:cubicBezTo>
                    <a:pt x="6670" y="2330"/>
                    <a:pt x="7981" y="3642"/>
                    <a:pt x="7981" y="5244"/>
                  </a:cubicBezTo>
                  <a:close/>
                  <a:moveTo>
                    <a:pt x="1573" y="9323"/>
                  </a:moveTo>
                  <a:lnTo>
                    <a:pt x="1573" y="8740"/>
                  </a:lnTo>
                  <a:lnTo>
                    <a:pt x="8564" y="8740"/>
                  </a:lnTo>
                  <a:lnTo>
                    <a:pt x="8564" y="9323"/>
                  </a:lnTo>
                  <a:cubicBezTo>
                    <a:pt x="8564" y="9643"/>
                    <a:pt x="8301" y="9905"/>
                    <a:pt x="7981" y="9905"/>
                  </a:cubicBezTo>
                  <a:lnTo>
                    <a:pt x="2155" y="9905"/>
                  </a:lnTo>
                  <a:cubicBezTo>
                    <a:pt x="1835" y="9905"/>
                    <a:pt x="1573" y="9643"/>
                    <a:pt x="1573" y="9323"/>
                  </a:cubicBezTo>
                  <a:close/>
                  <a:moveTo>
                    <a:pt x="1573" y="9323"/>
                  </a:moveTo>
                  <a:close/>
                </a:path>
              </a:pathLst>
            </a:custGeom>
            <a:solidFill>
              <a:srgbClr val="CE1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E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44875"/>
            <a:ext cx="12192000" cy="3406775"/>
          </a:xfrm>
          <a:prstGeom prst="rect">
            <a:avLst/>
          </a:prstGeom>
        </p:spPr>
      </p:pic>
      <p:sp>
        <p:nvSpPr>
          <p:cNvPr id="5" name="矩形: 圆角 1"/>
          <p:cNvSpPr/>
          <p:nvPr/>
        </p:nvSpPr>
        <p:spPr>
          <a:xfrm>
            <a:off x="4998720" y="1748252"/>
            <a:ext cx="2194560" cy="701040"/>
          </a:xfrm>
          <a:prstGeom prst="roundRect">
            <a:avLst>
              <a:gd name="adj" fmla="val 50000"/>
            </a:avLst>
          </a:prstGeom>
          <a:solidFill>
            <a:srgbClr val="CC3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0">
                <a:latin typeface="汉仪中黑S" panose="00020600040101010101" pitchFamily="18" charset="-122"/>
                <a:ea typeface="汉仪中黑S" panose="00020600040101010101" pitchFamily="18" charset="-122"/>
                <a:cs typeface="阿里巴巴普惠体 Heavy" panose="00020600040101010101" pitchFamily="18" charset="-122"/>
              </a:rPr>
              <a:t>第二章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976363" y="2704628"/>
            <a:ext cx="6239274" cy="1106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/>
            <a:r>
              <a:rPr lang="zh-CN" altLang="en-US" sz="6600" b="1" dirty="0">
                <a:solidFill>
                  <a:srgbClr val="CE1302"/>
                </a:solidFill>
                <a:latin typeface="汉仪雅酷黑 85W" panose="020B0904020202020204" pitchFamily="34" charset="-122"/>
                <a:ea typeface="汉仪雅酷黑 85W" panose="020B0904020202020204" pitchFamily="34" charset="-122"/>
                <a:sym typeface="+mn-ea"/>
              </a:rPr>
              <a:t>常见的消防器材</a:t>
            </a:r>
            <a:endParaRPr lang="zh-CN" altLang="en-US" sz="6600" b="1" dirty="0">
              <a:solidFill>
                <a:srgbClr val="CE1302"/>
              </a:solidFill>
              <a:latin typeface="汉仪雅酷黑 85W" panose="020B0904020202020204" pitchFamily="34" charset="-122"/>
              <a:ea typeface="汉仪雅酷黑 85W" panose="020B0904020202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034971" y="3684865"/>
            <a:ext cx="4122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>
                <a:latin typeface="汉仪中黑S" panose="00020600040101010101" pitchFamily="18" charset="-122"/>
                <a:ea typeface="汉仪中黑S" panose="00020600040101010101" pitchFamily="18" charset="-122"/>
                <a:cs typeface="阿里巴巴普惠体" panose="00020600040101010101" pitchFamily="18" charset="-122"/>
              </a:rPr>
              <a:t>Enter your title again</a:t>
            </a:r>
            <a:endParaRPr lang="zh-CN" altLang="en-US">
              <a:latin typeface="汉仪中黑S" panose="00020600040101010101" pitchFamily="18" charset="-122"/>
              <a:ea typeface="汉仪中黑S" panose="00020600040101010101" pitchFamily="18" charset="-122"/>
              <a:cs typeface="阿里巴巴普惠体" panose="00020600040101010101" pitchFamily="18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4635" y="64135"/>
            <a:ext cx="11191875" cy="2133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:p159="http://schemas.microsoft.com/office/powerpoint/2015/09/main" xmlns:p15="http://schemas.microsoft.com/office/powerpoint/2012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5396959" y="1995172"/>
            <a:ext cx="4725302" cy="4725302"/>
            <a:chOff x="4773389" y="210822"/>
            <a:chExt cx="4725302" cy="4725302"/>
          </a:xfrm>
        </p:grpSpPr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flipH="1">
              <a:off x="4773389" y="210822"/>
              <a:ext cx="4725302" cy="4725302"/>
            </a:xfrm>
            <a:prstGeom prst="rect">
              <a:avLst/>
            </a:prstGeom>
          </p:spPr>
        </p:pic>
        <p:sp>
          <p:nvSpPr>
            <p:cNvPr id="3" name="文本框 2"/>
            <p:cNvSpPr txBox="1"/>
            <p:nvPr/>
          </p:nvSpPr>
          <p:spPr>
            <a:xfrm>
              <a:off x="5355775" y="1764073"/>
              <a:ext cx="3715654" cy="11541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/>
                <a:t>小朋友，知道这是谁吗？他会做什么？</a:t>
              </a:r>
            </a:p>
          </p:txBody>
        </p:sp>
      </p:grp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我们一起来猜一猜？</a:t>
            </a:r>
          </a:p>
        </p:txBody>
      </p:sp>
      <p:sp>
        <p:nvSpPr>
          <p:cNvPr id="13" name="矩形: 圆角 12"/>
          <p:cNvSpPr/>
          <p:nvPr/>
        </p:nvSpPr>
        <p:spPr>
          <a:xfrm>
            <a:off x="1812117" y="4927712"/>
            <a:ext cx="2044281" cy="721360"/>
          </a:xfrm>
          <a:prstGeom prst="roundRect">
            <a:avLst>
              <a:gd name="adj" fmla="val 50000"/>
            </a:avLst>
          </a:prstGeom>
          <a:solidFill>
            <a:srgbClr val="CC3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/>
              <a:t>消防员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7065" y="1438910"/>
            <a:ext cx="1593215" cy="326390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ZmE0MTIwZmM5MTcyMTU2MWQwMmMxOGE0OGM3ZTQ5NTc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393560;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4">
      <a:majorFont>
        <a:latin typeface="Calibri"/>
        <a:ea typeface="印品灵秀体"/>
        <a:cs typeface="Arial"/>
      </a:majorFont>
      <a:minorFont>
        <a:latin typeface="阿里巴巴普惠体"/>
        <a:ea typeface="汉仪中黑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一PPT模板网-WWW.1PPT.COM ">
  <a:themeElements>
    <a:clrScheme name="自定义 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39F7A"/>
      </a:accent1>
      <a:accent2>
        <a:srgbClr val="FF8A15"/>
      </a:accent2>
      <a:accent3>
        <a:srgbClr val="039F7A"/>
      </a:accent3>
      <a:accent4>
        <a:srgbClr val="FF8A15"/>
      </a:accent4>
      <a:accent5>
        <a:srgbClr val="039F7A"/>
      </a:accent5>
      <a:accent6>
        <a:srgbClr val="FF8A15"/>
      </a:accent6>
      <a:hlink>
        <a:srgbClr val="039F7A"/>
      </a:hlink>
      <a:folHlink>
        <a:srgbClr val="FF8A15"/>
      </a:folHlink>
    </a:clrScheme>
    <a:fontScheme name="自定义 1">
      <a:majorFont>
        <a:latin typeface="Calibri Light"/>
        <a:ea typeface="思源黑体 CN Bold"/>
        <a:cs typeface="Arial"/>
      </a:majorFont>
      <a:minorFont>
        <a:latin typeface="Calibri"/>
        <a:ea typeface="思源黑体 CN Regular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613</Words>
  <Application>Microsoft Office PowerPoint</Application>
  <PresentationFormat>宽屏</PresentationFormat>
  <Paragraphs>118</Paragraphs>
  <Slides>22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22</vt:i4>
      </vt:variant>
    </vt:vector>
  </HeadingPairs>
  <TitlesOfParts>
    <vt:vector size="42" baseType="lpstr">
      <vt:lpstr>Meiryo</vt:lpstr>
      <vt:lpstr>阿里巴巴普惠体</vt:lpstr>
      <vt:lpstr>阿里巴巴普惠体 Heavy</vt:lpstr>
      <vt:lpstr>等线</vt:lpstr>
      <vt:lpstr>汉仪大宋简</vt:lpstr>
      <vt:lpstr>汉仪君黑-45简</vt:lpstr>
      <vt:lpstr>汉仪雅酷黑 85W</vt:lpstr>
      <vt:lpstr>汉仪中黑S</vt:lpstr>
      <vt:lpstr>思源黑体 CN Bold</vt:lpstr>
      <vt:lpstr>思源黑体 CN Regular</vt:lpstr>
      <vt:lpstr>宋体</vt:lpstr>
      <vt:lpstr>微软雅黑</vt:lpstr>
      <vt:lpstr>印品灵秀体</vt:lpstr>
      <vt:lpstr>印品招牌体 中黑</vt:lpstr>
      <vt:lpstr>Arial</vt:lpstr>
      <vt:lpstr>Calibri</vt:lpstr>
      <vt:lpstr>Calibri Light</vt:lpstr>
      <vt:lpstr>第一PPT模板网-WWW.1PPT.COM</vt:lpstr>
      <vt:lpstr>第一PPT模板网-WWW.1PPT.COM </vt:lpstr>
      <vt:lpstr>Office Theme</vt:lpstr>
      <vt:lpstr>PowerPoint 演示文稿</vt:lpstr>
      <vt:lpstr>PowerPoint 演示文稿</vt:lpstr>
      <vt:lpstr>PowerPoint 演示文稿</vt:lpstr>
      <vt:lpstr>认识什么是火</vt:lpstr>
      <vt:lpstr>火有什么用呢</vt:lpstr>
      <vt:lpstr>哪些现象容易引发火灾</vt:lpstr>
      <vt:lpstr>容易火灾的现象</vt:lpstr>
      <vt:lpstr>PowerPoint 演示文稿</vt:lpstr>
      <vt:lpstr>我们一起来猜一猜？</vt:lpstr>
      <vt:lpstr>我们一起来猜一猜？</vt:lpstr>
      <vt:lpstr>我们一起来猜一猜？</vt:lpstr>
      <vt:lpstr>PowerPoint 演示文稿</vt:lpstr>
      <vt:lpstr>常见的消防标识</vt:lpstr>
      <vt:lpstr>常见的消防标识</vt:lpstr>
      <vt:lpstr>PowerPoint 演示文稿</vt:lpstr>
      <vt:lpstr>遇到火灾该怎么办？</vt:lpstr>
      <vt:lpstr>有序逃生时该怎么做？</vt:lpstr>
      <vt:lpstr>有序逃生时该怎么做？</vt:lpstr>
      <vt:lpstr>119电话求救怎么打？</vt:lpstr>
      <vt:lpstr>消防知识小儿歌</vt:lpstr>
      <vt:lpstr>家庭作业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5</cp:revision>
  <cp:lastPrinted>2022-06-17T21:37:00Z</cp:lastPrinted>
  <dcterms:created xsi:type="dcterms:W3CDTF">2022-06-17T21:37:00Z</dcterms:created>
  <dcterms:modified xsi:type="dcterms:W3CDTF">2023-03-17T01:12:39Z</dcterms:modified>
</cp:coreProperties>
</file>