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  <p:sldMasterId id="2147483675" r:id="rId3"/>
  </p:sldMasterIdLst>
  <p:notesMasterIdLst>
    <p:notesMasterId r:id="rId26"/>
  </p:notesMasterIdLst>
  <p:handoutMasterIdLst>
    <p:handoutMasterId r:id="rId27"/>
  </p:handoutMasterIdLst>
  <p:sldIdLst>
    <p:sldId id="370" r:id="rId4"/>
    <p:sldId id="349" r:id="rId5"/>
    <p:sldId id="348" r:id="rId6"/>
    <p:sldId id="311" r:id="rId7"/>
    <p:sldId id="312" r:id="rId8"/>
    <p:sldId id="314" r:id="rId9"/>
    <p:sldId id="328" r:id="rId10"/>
    <p:sldId id="372" r:id="rId11"/>
    <p:sldId id="288" r:id="rId12"/>
    <p:sldId id="289" r:id="rId13"/>
    <p:sldId id="290" r:id="rId14"/>
    <p:sldId id="351" r:id="rId15"/>
    <p:sldId id="322" r:id="rId16"/>
    <p:sldId id="321" r:id="rId17"/>
    <p:sldId id="352" r:id="rId18"/>
    <p:sldId id="279" r:id="rId19"/>
    <p:sldId id="323" r:id="rId20"/>
    <p:sldId id="326" r:id="rId21"/>
    <p:sldId id="266" r:id="rId22"/>
    <p:sldId id="283" r:id="rId23"/>
    <p:sldId id="278" r:id="rId24"/>
    <p:sldId id="373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g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5976" autoAdjust="0"/>
  </p:normalViewPr>
  <p:slideViewPr>
    <p:cSldViewPr snapToGrid="0">
      <p:cViewPr varScale="1">
        <p:scale>
          <a:sx n="108" d="100"/>
          <a:sy n="108" d="100"/>
        </p:scale>
        <p:origin x="780" y="102"/>
      </p:cViewPr>
      <p:guideLst>
        <p:guide pos="3840"/>
        <p:guide orient="horz"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19824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75A15-E954-4162-9DCC-1F353DDE2270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90463-0082-45D9-8946-378561154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10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FF64797-EAF1-FF9A-A777-DE2FAAA51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744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133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0627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93462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385208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0463-0082-45D9-8946-37856115490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2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429385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90463-0082-45D9-8946-37856115490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87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90463-0082-45D9-8946-37856115490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327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76531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03" y="1991569"/>
            <a:ext cx="1832964" cy="480531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我的作息我安排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我的安全我守护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打败病毒小怪兽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1059180"/>
          </a:xfrm>
          <a:prstGeom prst="rect">
            <a:avLst/>
          </a:prstGeom>
          <a:solidFill>
            <a:srgbClr val="CE1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 userDrawn="1"/>
        </p:nvSpPr>
        <p:spPr>
          <a:xfrm>
            <a:off x="5948363" y="820563"/>
            <a:ext cx="295274" cy="25454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665042"/>
            <a:ext cx="12192000" cy="6192958"/>
          </a:xfrm>
          <a:prstGeom prst="rect">
            <a:avLst/>
          </a:prstGeom>
          <a:blipFill dpi="0" rotWithShape="1">
            <a:blip r:embed="rId2" cstate="email">
              <a:alphaModFix amt="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题 4"/>
          <p:cNvSpPr txBox="1"/>
          <p:nvPr userDrawn="1"/>
        </p:nvSpPr>
        <p:spPr>
          <a:xfrm>
            <a:off x="3676650" y="190916"/>
            <a:ext cx="4838700" cy="6711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838200" y="174988"/>
            <a:ext cx="10515600" cy="70305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牢记安全小常识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83A9-5B5B-46A8-9122-D8D739C4467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2F1C-C310-4F12-B4D3-BD2551B804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15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19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30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996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4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93700" y="342900"/>
            <a:ext cx="11404600" cy="6119495"/>
          </a:xfrm>
          <a:prstGeom prst="rect">
            <a:avLst/>
          </a:prstGeom>
          <a:solidFill>
            <a:schemeClr val="bg1"/>
          </a:solidFill>
          <a:ln w="57150">
            <a:solidFill>
              <a:srgbClr val="CE1302"/>
            </a:solidFill>
          </a:ln>
          <a:effectLst>
            <a:outerShdw blurRad="2032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133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310743" y="1045029"/>
            <a:ext cx="3570514" cy="0"/>
          </a:xfrm>
          <a:prstGeom prst="line">
            <a:avLst/>
          </a:prstGeom>
          <a:ln w="19050">
            <a:solidFill>
              <a:srgbClr val="CE130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15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48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85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50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9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6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393700" y="342900"/>
            <a:ext cx="11404600" cy="6121400"/>
          </a:xfrm>
          <a:prstGeom prst="rect">
            <a:avLst/>
          </a:prstGeom>
          <a:solidFill>
            <a:schemeClr val="bg1"/>
          </a:solidFill>
          <a:ln w="57150">
            <a:solidFill>
              <a:srgbClr val="CE1302"/>
            </a:solidFill>
          </a:ln>
          <a:effectLst>
            <a:outerShdw blurRad="2032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133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CE1302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310743" y="1045029"/>
            <a:ext cx="3570514" cy="0"/>
          </a:xfrm>
          <a:prstGeom prst="line">
            <a:avLst/>
          </a:prstGeom>
          <a:ln w="19050">
            <a:solidFill>
              <a:srgbClr val="CE130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93700" y="342900"/>
            <a:ext cx="11404600" cy="6377214"/>
          </a:xfrm>
          <a:prstGeom prst="rect">
            <a:avLst/>
          </a:prstGeom>
          <a:solidFill>
            <a:schemeClr val="bg1"/>
          </a:solidFill>
          <a:ln w="57150">
            <a:solidFill>
              <a:srgbClr val="CE1302"/>
            </a:solidFill>
          </a:ln>
          <a:effectLst>
            <a:outerShdw blurRad="2032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133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CE130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310743" y="1045029"/>
            <a:ext cx="3570514" cy="0"/>
          </a:xfrm>
          <a:prstGeom prst="line">
            <a:avLst/>
          </a:prstGeom>
          <a:ln w="19050">
            <a:solidFill>
              <a:srgbClr val="CE130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6184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ransition spd="slow">
    <p:fade/>
  </p:transition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ct val="267000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9427" y="85603"/>
            <a:ext cx="11245175" cy="21440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0" y="138620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000">
                <a:latin typeface="印品灵秀体" panose="02000000000000000000" pitchFamily="2" charset="-122"/>
                <a:ea typeface="印品灵秀体" panose="02000000000000000000" pitchFamily="2" charset="-122"/>
              </a:defRPr>
            </a:lvl1pPr>
          </a:lstStyle>
          <a:p>
            <a:pPr algn="ctr"/>
            <a:r>
              <a:rPr lang="zh-CN" altLang="en-US" sz="7200" dirty="0">
                <a:ln>
                  <a:noFill/>
                </a:ln>
                <a:solidFill>
                  <a:srgbClr val="CE1302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印品招牌体 中黑" panose="02000500000000000000" charset="-122"/>
                <a:ea typeface="印品招牌体 中黑" panose="02000500000000000000" charset="-122"/>
              </a:rPr>
              <a:t>小学生消防安全知识班会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4007772" y="815729"/>
            <a:ext cx="4177726" cy="428408"/>
            <a:chOff x="633591" y="503524"/>
            <a:chExt cx="4177726" cy="428408"/>
          </a:xfrm>
        </p:grpSpPr>
        <p:sp>
          <p:nvSpPr>
            <p:cNvPr id="22" name="椭圆 21"/>
            <p:cNvSpPr/>
            <p:nvPr/>
          </p:nvSpPr>
          <p:spPr>
            <a:xfrm>
              <a:off x="633591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消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108194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防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582797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治</a:t>
              </a:r>
            </a:p>
          </p:txBody>
        </p:sp>
        <p:sp>
          <p:nvSpPr>
            <p:cNvPr id="25" name="椭圆 24"/>
            <p:cNvSpPr/>
            <p:nvPr/>
          </p:nvSpPr>
          <p:spPr>
            <a:xfrm>
              <a:off x="2057400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+mn-ea"/>
                  <a:cs typeface="阿里巴巴普惠体" panose="00020600040101010101" pitchFamily="18" charset="-122"/>
                </a:rPr>
                <a:t>理</a:t>
              </a:r>
            </a:p>
          </p:txBody>
        </p:sp>
        <p:sp>
          <p:nvSpPr>
            <p:cNvPr id="37" name="椭圆 36"/>
            <p:cNvSpPr/>
            <p:nvPr/>
          </p:nvSpPr>
          <p:spPr>
            <a:xfrm>
              <a:off x="2959100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人</a:t>
              </a:r>
            </a:p>
          </p:txBody>
        </p:sp>
        <p:sp>
          <p:nvSpPr>
            <p:cNvPr id="38" name="椭圆 37"/>
            <p:cNvSpPr/>
            <p:nvPr/>
          </p:nvSpPr>
          <p:spPr>
            <a:xfrm>
              <a:off x="3433703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人</a:t>
              </a:r>
            </a:p>
          </p:txBody>
        </p:sp>
        <p:sp>
          <p:nvSpPr>
            <p:cNvPr id="39" name="椭圆 38"/>
            <p:cNvSpPr/>
            <p:nvPr/>
          </p:nvSpPr>
          <p:spPr>
            <a:xfrm>
              <a:off x="3908306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参</a:t>
              </a:r>
            </a:p>
          </p:txBody>
        </p:sp>
        <p:sp>
          <p:nvSpPr>
            <p:cNvPr id="40" name="椭圆 39"/>
            <p:cNvSpPr/>
            <p:nvPr/>
          </p:nvSpPr>
          <p:spPr>
            <a:xfrm>
              <a:off x="4382909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与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265026" y="3005682"/>
            <a:ext cx="5661949" cy="523220"/>
            <a:chOff x="3345084" y="2685696"/>
            <a:chExt cx="5661949" cy="523220"/>
          </a:xfrm>
        </p:grpSpPr>
        <p:sp>
          <p:nvSpPr>
            <p:cNvPr id="67" name="文本框 66"/>
            <p:cNvSpPr txBox="1"/>
            <p:nvPr/>
          </p:nvSpPr>
          <p:spPr>
            <a:xfrm>
              <a:off x="4293181" y="2685696"/>
              <a:ext cx="376575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CE1302"/>
                  </a:solidFill>
                  <a:latin typeface="汉仪中黑S" panose="00020600040101010101" pitchFamily="18" charset="-122"/>
                  <a:ea typeface="汉仪中黑S" panose="00020600040101010101" pitchFamily="18" charset="-122"/>
                  <a:cs typeface="阿里巴巴普惠体 Heavy" panose="00020600040101010101" pitchFamily="18" charset="-122"/>
                  <a:sym typeface="+mn-ea"/>
                </a:rPr>
                <a:t>小学生园消防安全日</a:t>
              </a:r>
              <a:endParaRPr lang="zh-CN" altLang="en-US" sz="2800" dirty="0">
                <a:solidFill>
                  <a:srgbClr val="CE1302"/>
                </a:solidFill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3345084" y="2947306"/>
              <a:ext cx="810227" cy="0"/>
            </a:xfrm>
            <a:prstGeom prst="line">
              <a:avLst/>
            </a:prstGeom>
            <a:ln w="28575">
              <a:solidFill>
                <a:srgbClr val="CE13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8196806" y="2947306"/>
              <a:ext cx="810227" cy="0"/>
            </a:xfrm>
            <a:prstGeom prst="line">
              <a:avLst/>
            </a:prstGeom>
            <a:ln w="28575">
              <a:solidFill>
                <a:srgbClr val="CE13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2106453" y="2666492"/>
            <a:ext cx="797923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+mn-ea"/>
              </a:rPr>
              <a:t>Everyone is responsible for fire safety knowledge training</a:t>
            </a:r>
            <a:endParaRPr lang="zh-CN" altLang="en-US">
              <a:latin typeface="+mn-ea"/>
            </a:endParaRPr>
          </a:p>
        </p:txBody>
      </p:sp>
      <p:pic>
        <p:nvPicPr>
          <p:cNvPr id="12" name="图片 11" descr="千库网_救援消防官兵_元素编号1283497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1965" y="3444875"/>
            <a:ext cx="3747135" cy="3747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我们一起来猜一猜？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255354" y="1371602"/>
            <a:ext cx="4725302" cy="4725302"/>
            <a:chOff x="4773389" y="210822"/>
            <a:chExt cx="4725302" cy="4725302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773389" y="210822"/>
              <a:ext cx="4725302" cy="4725302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5355775" y="1764073"/>
              <a:ext cx="3715654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/>
                <a:t>这是什么</a:t>
              </a:r>
              <a:r>
                <a:rPr lang="en-US" altLang="zh-CN" sz="2400"/>
                <a:t>?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2400"/>
                <a:t>它是用来做什么的</a:t>
              </a:r>
              <a:r>
                <a:rPr lang="en-US" altLang="zh-CN" sz="2400"/>
                <a:t>?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670" y="2218690"/>
            <a:ext cx="4337050" cy="327342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我们一起来猜一猜？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1618615" y="2393950"/>
            <a:ext cx="2044065" cy="72136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消防车</a:t>
            </a:r>
          </a:p>
        </p:txBody>
      </p:sp>
      <p:sp>
        <p:nvSpPr>
          <p:cNvPr id="16" name="矩形: 圆角 15"/>
          <p:cNvSpPr/>
          <p:nvPr/>
        </p:nvSpPr>
        <p:spPr>
          <a:xfrm>
            <a:off x="1618615" y="4239260"/>
            <a:ext cx="2003425" cy="518795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/>
              <a:t>室外消防栓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523" y="1846032"/>
            <a:ext cx="2135591" cy="359972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3" name="矩形: 圆角 1"/>
          <p:cNvSpPr/>
          <p:nvPr/>
        </p:nvSpPr>
        <p:spPr>
          <a:xfrm>
            <a:off x="4998720" y="1792067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第三章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6363" y="2748443"/>
            <a:ext cx="62392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常见的消防标识</a:t>
            </a:r>
            <a:endParaRPr lang="zh-CN" altLang="en-US" sz="6600" b="1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34971" y="3728680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常见的消防标识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8894" y="1339284"/>
            <a:ext cx="8894211" cy="487082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常见的消防标识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00"/>
          <a:stretch>
            <a:fillRect/>
          </a:stretch>
        </p:blipFill>
        <p:spPr>
          <a:xfrm>
            <a:off x="4568168" y="1925155"/>
            <a:ext cx="3055664" cy="370052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87465" y="1925155"/>
            <a:ext cx="3055664" cy="383734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99"/>
          <a:stretch>
            <a:fillRect/>
          </a:stretch>
        </p:blipFill>
        <p:spPr>
          <a:xfrm>
            <a:off x="948871" y="1925155"/>
            <a:ext cx="3055664" cy="383734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35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51225"/>
            <a:ext cx="12192000" cy="3406775"/>
          </a:xfrm>
          <a:prstGeom prst="rect">
            <a:avLst/>
          </a:prstGeom>
        </p:spPr>
      </p:pic>
      <p:sp>
        <p:nvSpPr>
          <p:cNvPr id="3" name="矩形: 圆角 1"/>
          <p:cNvSpPr/>
          <p:nvPr/>
        </p:nvSpPr>
        <p:spPr>
          <a:xfrm>
            <a:off x="4998720" y="1919067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第四章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6363" y="2875443"/>
            <a:ext cx="62392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遇到火灾怎么办</a:t>
            </a:r>
            <a:endParaRPr lang="zh-CN" altLang="en-US" sz="6600" b="1" dirty="0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34971" y="3855680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81760" y="1620069"/>
            <a:ext cx="942848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小朋友们，虽然我们平时应该尽量避免火灾的发生，可是如果已经发生了火灾那我们又应该怎么办呢?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遇到火灾该怎么办？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248841" y="3669174"/>
            <a:ext cx="3447186" cy="867889"/>
            <a:chOff x="7168321" y="3105765"/>
            <a:chExt cx="3447186" cy="867889"/>
          </a:xfrm>
        </p:grpSpPr>
        <p:sp>
          <p:nvSpPr>
            <p:cNvPr id="3" name="文本框 2"/>
            <p:cNvSpPr txBox="1"/>
            <p:nvPr/>
          </p:nvSpPr>
          <p:spPr>
            <a:xfrm>
              <a:off x="8075507" y="3385509"/>
              <a:ext cx="2540000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 dirty="0"/>
                <a:t>有序逃生</a:t>
              </a:r>
            </a:p>
          </p:txBody>
        </p:sp>
        <p:sp>
          <p:nvSpPr>
            <p:cNvPr id="19" name="iconfont-11253-5321642"/>
            <p:cNvSpPr/>
            <p:nvPr/>
          </p:nvSpPr>
          <p:spPr>
            <a:xfrm>
              <a:off x="7168321" y="3105765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89481" y="4664683"/>
            <a:ext cx="3447186" cy="870717"/>
            <a:chOff x="7168321" y="4090479"/>
            <a:chExt cx="3447186" cy="870717"/>
          </a:xfrm>
        </p:grpSpPr>
        <p:sp>
          <p:nvSpPr>
            <p:cNvPr id="16" name="文本框 15"/>
            <p:cNvSpPr txBox="1"/>
            <p:nvPr/>
          </p:nvSpPr>
          <p:spPr>
            <a:xfrm>
              <a:off x="8075507" y="4376421"/>
              <a:ext cx="2540000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/>
                <a:t>拨打</a:t>
              </a:r>
              <a:r>
                <a:rPr lang="en-US" altLang="zh-CN" sz="3200"/>
                <a:t>119</a:t>
              </a:r>
              <a:r>
                <a:rPr lang="zh-CN" altLang="en-US" sz="3200"/>
                <a:t>求救</a:t>
              </a:r>
            </a:p>
          </p:txBody>
        </p:sp>
        <p:sp>
          <p:nvSpPr>
            <p:cNvPr id="21" name="iconfont-11253-5321642"/>
            <p:cNvSpPr/>
            <p:nvPr/>
          </p:nvSpPr>
          <p:spPr>
            <a:xfrm>
              <a:off x="7168321" y="4090479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8081" y="3228661"/>
            <a:ext cx="2526695" cy="290713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有序逃生时该怎么做？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388742" y="1558693"/>
            <a:ext cx="3913508" cy="4386914"/>
            <a:chOff x="1388742" y="1145738"/>
            <a:chExt cx="3913508" cy="4386914"/>
          </a:xfrm>
        </p:grpSpPr>
        <p:sp>
          <p:nvSpPr>
            <p:cNvPr id="15" name="矩形 14"/>
            <p:cNvSpPr/>
            <p:nvPr/>
          </p:nvSpPr>
          <p:spPr>
            <a:xfrm>
              <a:off x="13887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669731" y="2947780"/>
              <a:ext cx="3352800" cy="14388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ym typeface="+mn-ea"/>
                </a:rPr>
                <a:t>火灾时不能钻到阁楼、床底、大橱柜内。火势不大时，要披上浸湿的衣服向外冲。</a:t>
              </a:r>
              <a:endParaRPr lang="zh-CN" altLang="en-US" sz="2000" dirty="0"/>
            </a:p>
          </p:txBody>
        </p:sp>
        <p:sp>
          <p:nvSpPr>
            <p:cNvPr id="16" name="椭圆 15"/>
            <p:cNvSpPr/>
            <p:nvPr/>
          </p:nvSpPr>
          <p:spPr>
            <a:xfrm>
              <a:off x="30869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1</a:t>
              </a:r>
              <a:endParaRPr lang="zh-CN" altLang="en-US" sz="2000" b="1">
                <a:latin typeface="+mn-ea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506842" y="1558693"/>
            <a:ext cx="3913508" cy="4386914"/>
            <a:chOff x="6506842" y="1145738"/>
            <a:chExt cx="3913508" cy="4386914"/>
          </a:xfrm>
        </p:grpSpPr>
        <p:sp>
          <p:nvSpPr>
            <p:cNvPr id="17" name="矩形 16"/>
            <p:cNvSpPr/>
            <p:nvPr/>
          </p:nvSpPr>
          <p:spPr>
            <a:xfrm>
              <a:off x="65068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787831" y="2769980"/>
              <a:ext cx="3352800" cy="17197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+mn-ea"/>
                  <a:sym typeface="+mn-ea"/>
                </a:rPr>
                <a:t>浓烟弥漫时，用湿毛巾捂住嘴巴和鼻子，压低身子，手、肘、膝盖要紧靠地面，沿墙壁边缘爬行逃生。</a:t>
              </a:r>
              <a:endParaRPr lang="en-US" altLang="zh-CN" dirty="0">
                <a:latin typeface="+mn-ea"/>
                <a:sym typeface="+mn-ea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82050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2</a:t>
              </a:r>
              <a:endParaRPr lang="zh-CN" altLang="en-US" sz="2000" b="1">
                <a:latin typeface="+mn-ea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有序逃生时该怎么做？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400172" y="1588190"/>
            <a:ext cx="3913508" cy="4386914"/>
            <a:chOff x="1388742" y="1145738"/>
            <a:chExt cx="3913508" cy="4386914"/>
          </a:xfrm>
        </p:grpSpPr>
        <p:sp>
          <p:nvSpPr>
            <p:cNvPr id="15" name="矩形 14"/>
            <p:cNvSpPr/>
            <p:nvPr/>
          </p:nvSpPr>
          <p:spPr>
            <a:xfrm>
              <a:off x="13887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789111" y="2910079"/>
              <a:ext cx="335280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ym typeface="+mn-ea"/>
                </a:rPr>
                <a:t>若身上已着火不可乱跑，要就地打滚使火熄灭。</a:t>
              </a:r>
              <a:endParaRPr lang="en-US" altLang="zh-CN" sz="2000" dirty="0">
                <a:sym typeface="+mn-ea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0869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3</a:t>
              </a:r>
              <a:endParaRPr lang="zh-CN" altLang="en-US" sz="2000" b="1">
                <a:latin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06842" y="1588190"/>
            <a:ext cx="3913508" cy="4386914"/>
            <a:chOff x="6506842" y="1145738"/>
            <a:chExt cx="3913508" cy="4386914"/>
          </a:xfrm>
        </p:grpSpPr>
        <p:sp>
          <p:nvSpPr>
            <p:cNvPr id="17" name="矩形 16"/>
            <p:cNvSpPr/>
            <p:nvPr/>
          </p:nvSpPr>
          <p:spPr>
            <a:xfrm>
              <a:off x="65068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787831" y="2976754"/>
              <a:ext cx="335280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latin typeface="+mn-ea"/>
                  <a:sym typeface="+mn-ea"/>
                </a:rPr>
                <a:t>遇火灾不可乘坐电梯，要向安全出口方向逃生。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82050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4</a:t>
              </a:r>
              <a:endParaRPr lang="zh-CN" altLang="en-US" sz="2000" b="1">
                <a:latin typeface="+mn-ea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119</a:t>
            </a:r>
            <a:r>
              <a:rPr lang="zh-CN" altLang="en-US"/>
              <a:t>电话求救怎么打？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980940" y="1651585"/>
            <a:ext cx="3260084" cy="1777415"/>
            <a:chOff x="5069840" y="1295985"/>
            <a:chExt cx="3260084" cy="1777415"/>
          </a:xfrm>
        </p:grpSpPr>
        <p:sp>
          <p:nvSpPr>
            <p:cNvPr id="9" name="矩形: 圆角 8"/>
            <p:cNvSpPr/>
            <p:nvPr/>
          </p:nvSpPr>
          <p:spPr>
            <a:xfrm>
              <a:off x="5198742" y="1557020"/>
              <a:ext cx="3131182" cy="151638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445760" y="2077135"/>
              <a:ext cx="2794000" cy="8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火灾发生在哪里?</a:t>
              </a:r>
            </a:p>
            <a:p>
              <a:pPr>
                <a:lnSpc>
                  <a:spcPct val="150000"/>
                </a:lnSpc>
              </a:pPr>
              <a:r>
                <a:rPr lang="zh-CN" altLang="en-US" dirty="0"/>
                <a:t>区镇、街道、小区、楼层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852160" y="1374140"/>
              <a:ext cx="1859280" cy="406400"/>
            </a:xfrm>
            <a:prstGeom prst="rect">
              <a:avLst/>
            </a:prstGeom>
            <a:solidFill>
              <a:srgbClr val="CC3A2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069840" y="1295985"/>
              <a:ext cx="1087120" cy="680720"/>
              <a:chOff x="1442720" y="4229685"/>
              <a:chExt cx="1087120" cy="68072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696720" y="4229685"/>
                <a:ext cx="680720" cy="680720"/>
              </a:xfrm>
              <a:prstGeom prst="ellipse">
                <a:avLst/>
              </a:prstGeom>
              <a:solidFill>
                <a:srgbClr val="CC3A2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442720" y="4246880"/>
                <a:ext cx="1087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b="1" i="1">
                    <a:solidFill>
                      <a:schemeClr val="bg1"/>
                    </a:solidFill>
                  </a:rPr>
                  <a:t>1</a:t>
                </a:r>
                <a:endParaRPr lang="zh-CN" altLang="en-US" sz="36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6156960" y="1414780"/>
              <a:ext cx="1310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提示一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256270" y="1651585"/>
            <a:ext cx="3260084" cy="1777415"/>
            <a:chOff x="5069840" y="1295985"/>
            <a:chExt cx="3260084" cy="1777415"/>
          </a:xfrm>
        </p:grpSpPr>
        <p:sp>
          <p:nvSpPr>
            <p:cNvPr id="35" name="矩形: 圆角 34"/>
            <p:cNvSpPr/>
            <p:nvPr/>
          </p:nvSpPr>
          <p:spPr>
            <a:xfrm>
              <a:off x="5198742" y="1557020"/>
              <a:ext cx="3131182" cy="151638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445760" y="2077135"/>
              <a:ext cx="2794000" cy="8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/>
                <a:t>什么东西着火了</a:t>
              </a:r>
              <a:r>
                <a:rPr lang="en-US" altLang="zh-CN"/>
                <a:t>?</a:t>
              </a:r>
            </a:p>
            <a:p>
              <a:pPr>
                <a:lnSpc>
                  <a:spcPct val="150000"/>
                </a:lnSpc>
              </a:pPr>
              <a:r>
                <a:rPr lang="en-US" altLang="zh-CN"/>
                <a:t>XXXXXXXXXXXXXXXXX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5852160" y="1374140"/>
              <a:ext cx="1859280" cy="406400"/>
            </a:xfrm>
            <a:prstGeom prst="rect">
              <a:avLst/>
            </a:prstGeom>
            <a:solidFill>
              <a:srgbClr val="CC3A2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5069840" y="1295985"/>
              <a:ext cx="1087120" cy="680720"/>
              <a:chOff x="1442720" y="4229685"/>
              <a:chExt cx="1087120" cy="680720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1696720" y="4229685"/>
                <a:ext cx="680720" cy="680720"/>
              </a:xfrm>
              <a:prstGeom prst="ellipse">
                <a:avLst/>
              </a:prstGeom>
              <a:solidFill>
                <a:srgbClr val="CC3A2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1442720" y="4246880"/>
                <a:ext cx="1087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b="1" i="1">
                    <a:solidFill>
                      <a:schemeClr val="bg1"/>
                    </a:solidFill>
                  </a:rPr>
                  <a:t>2</a:t>
                </a:r>
                <a:endParaRPr lang="zh-CN" altLang="en-US" sz="36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6156960" y="1414780"/>
              <a:ext cx="1310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提示二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668778" y="3611880"/>
            <a:ext cx="3260084" cy="1777415"/>
            <a:chOff x="5069840" y="1295985"/>
            <a:chExt cx="3260084" cy="1777415"/>
          </a:xfrm>
        </p:grpSpPr>
        <p:sp>
          <p:nvSpPr>
            <p:cNvPr id="44" name="矩形: 圆角 43"/>
            <p:cNvSpPr/>
            <p:nvPr/>
          </p:nvSpPr>
          <p:spPr>
            <a:xfrm>
              <a:off x="5198742" y="1557020"/>
              <a:ext cx="3131182" cy="151638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445760" y="2077135"/>
              <a:ext cx="2794000" cy="8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/>
                <a:t>有没有人被困？如果不会，一定要寻求周围大人帮助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5852160" y="1374140"/>
              <a:ext cx="1859280" cy="406400"/>
            </a:xfrm>
            <a:prstGeom prst="rect">
              <a:avLst/>
            </a:prstGeom>
            <a:solidFill>
              <a:srgbClr val="CC3A2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5069840" y="1295985"/>
              <a:ext cx="1087120" cy="680720"/>
              <a:chOff x="1442720" y="4229685"/>
              <a:chExt cx="1087120" cy="680720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1696720" y="4229685"/>
                <a:ext cx="680720" cy="680720"/>
              </a:xfrm>
              <a:prstGeom prst="ellipse">
                <a:avLst/>
              </a:prstGeom>
              <a:solidFill>
                <a:srgbClr val="CC3A2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442720" y="4246880"/>
                <a:ext cx="1087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b="1" i="1">
                    <a:solidFill>
                      <a:schemeClr val="bg1"/>
                    </a:solidFill>
                  </a:rPr>
                  <a:t>3</a:t>
                </a:r>
                <a:endParaRPr lang="zh-CN" altLang="en-US" sz="36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6156960" y="1414780"/>
              <a:ext cx="1310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提示三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0" y="1912620"/>
            <a:ext cx="1593215" cy="32639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3" name="文本框 7"/>
          <p:cNvSpPr txBox="1"/>
          <p:nvPr/>
        </p:nvSpPr>
        <p:spPr>
          <a:xfrm>
            <a:off x="4959083" y="728634"/>
            <a:ext cx="185483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spc="-150">
                <a:solidFill>
                  <a:srgbClr val="C00000"/>
                </a:solidFill>
                <a:latin typeface="印品招牌体 中黑" panose="02000500000000000000" charset="-122"/>
                <a:ea typeface="印品招牌体 中黑" panose="02000500000000000000" charset="-122"/>
                <a:cs typeface="印品招牌体 中黑" panose="02000500000000000000" charset="-122"/>
                <a:sym typeface="汉仪大宋简" panose="02010609000101010101" charset="-122"/>
              </a:rPr>
              <a:t>目 录</a:t>
            </a:r>
          </a:p>
        </p:txBody>
      </p:sp>
      <p:sp>
        <p:nvSpPr>
          <p:cNvPr id="43" name="椭圆 42"/>
          <p:cNvSpPr/>
          <p:nvPr/>
        </p:nvSpPr>
        <p:spPr>
          <a:xfrm>
            <a:off x="1816100" y="2021840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1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494280" y="2026285"/>
            <a:ext cx="4032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火的用途和危害</a:t>
            </a:r>
            <a:endParaRPr lang="zh-CN" altLang="en-US" sz="3200" dirty="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494915" y="2580640"/>
            <a:ext cx="3550920" cy="30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807210" y="3408045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3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475865" y="3418840"/>
            <a:ext cx="330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常见的消防器材</a:t>
            </a:r>
            <a:endParaRPr lang="zh-CN" altLang="en-US" sz="320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6421755" y="2000250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2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7084060" y="1961515"/>
            <a:ext cx="34994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常见的消防标识</a:t>
            </a:r>
            <a:endParaRPr lang="zh-CN" altLang="en-US" sz="320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6399530" y="3505200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effectLst/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4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7066915" y="3418840"/>
            <a:ext cx="3272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遇到火灾怎么办</a:t>
            </a:r>
            <a:endParaRPr lang="zh-CN" altLang="en-US" sz="320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76767" y="4055287"/>
            <a:ext cx="3550972" cy="31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46862" y="2551607"/>
            <a:ext cx="3550972" cy="31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46862" y="4055287"/>
            <a:ext cx="3550972" cy="31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消防知识小儿歌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869440" y="1809978"/>
            <a:ext cx="4886960" cy="3962400"/>
            <a:chOff x="1412240" y="2021840"/>
            <a:chExt cx="4886960" cy="3962400"/>
          </a:xfrm>
        </p:grpSpPr>
        <p:sp>
          <p:nvSpPr>
            <p:cNvPr id="8" name="矩形: 圆角 7"/>
            <p:cNvSpPr/>
            <p:nvPr/>
          </p:nvSpPr>
          <p:spPr>
            <a:xfrm>
              <a:off x="1412240" y="2021840"/>
              <a:ext cx="4886960" cy="3962400"/>
            </a:xfrm>
            <a:prstGeom prst="roundRect">
              <a:avLst>
                <a:gd name="adj" fmla="val 9488"/>
              </a:avLst>
            </a:prstGeom>
            <a:solidFill>
              <a:schemeClr val="bg1"/>
            </a:solidFill>
            <a:ln w="19050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772920" y="2264103"/>
              <a:ext cx="4165600" cy="3477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/>
                <a:t>小朋友们请牢记，别拿火烛玩游戏；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小心火灾随时起，火灾逃生要牢记；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进入公共场所里，逃生方向看仔细；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万一火灾燃烧起，看到浓烟别着急；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先拿湿巾捂口鼻，快快趴下向前移；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记住别回火场里，生命安全为第一。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46" y="1809537"/>
            <a:ext cx="1767616" cy="384386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5675" y="2838997"/>
            <a:ext cx="55571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/>
              <a:t>把你学到的消防知识传播给身边的人！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家庭作业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670" y="2218690"/>
            <a:ext cx="4337050" cy="327342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21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3" name="矩形: 圆角 1"/>
          <p:cNvSpPr/>
          <p:nvPr/>
        </p:nvSpPr>
        <p:spPr>
          <a:xfrm>
            <a:off x="4998720" y="1806037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第一章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6363" y="2762413"/>
            <a:ext cx="62392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火的用途和危害</a:t>
            </a:r>
            <a:endParaRPr lang="zh-CN" altLang="en-US" sz="6600" b="1" dirty="0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34971" y="3742650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4773389" y="441650"/>
            <a:ext cx="4725302" cy="4725302"/>
            <a:chOff x="4773389" y="210822"/>
            <a:chExt cx="4725302" cy="4725302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773389" y="210822"/>
              <a:ext cx="4725302" cy="4725302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428015" y="2064821"/>
              <a:ext cx="341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/>
                <a:t>小朋友知道这是什么吗？</a:t>
              </a:r>
            </a:p>
          </p:txBody>
        </p:sp>
      </p:grpSp>
      <p:sp>
        <p:nvSpPr>
          <p:cNvPr id="26" name="标题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认识什么是火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6211" y="2548042"/>
            <a:ext cx="1767616" cy="384386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670" y="2218690"/>
            <a:ext cx="4337050" cy="3273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18082" y="1045030"/>
            <a:ext cx="163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火有什么用呢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556836" y="4051528"/>
            <a:ext cx="2397102" cy="1935381"/>
            <a:chOff x="1762782" y="3184593"/>
            <a:chExt cx="1950675" cy="1574942"/>
          </a:xfrm>
        </p:grpSpPr>
        <p:sp>
          <p:nvSpPr>
            <p:cNvPr id="24" name="椭圆 23"/>
            <p:cNvSpPr/>
            <p:nvPr/>
          </p:nvSpPr>
          <p:spPr>
            <a:xfrm>
              <a:off x="3224643" y="3184593"/>
              <a:ext cx="488814" cy="488814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+mn-ea"/>
                </a:rPr>
                <a:t>1</a:t>
              </a:r>
              <a:endParaRPr lang="zh-CN" altLang="en-US" b="1">
                <a:latin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762782" y="4174760"/>
              <a:ext cx="1799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/>
                <a:t>做饭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986936" y="4051528"/>
            <a:ext cx="2431812" cy="1935381"/>
            <a:chOff x="5196114" y="3184593"/>
            <a:chExt cx="1978921" cy="1574942"/>
          </a:xfrm>
        </p:grpSpPr>
        <p:sp>
          <p:nvSpPr>
            <p:cNvPr id="25" name="椭圆 24"/>
            <p:cNvSpPr/>
            <p:nvPr/>
          </p:nvSpPr>
          <p:spPr>
            <a:xfrm>
              <a:off x="6686221" y="3184593"/>
              <a:ext cx="488814" cy="488814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+mn-ea"/>
                </a:rPr>
                <a:t>2</a:t>
              </a:r>
              <a:endParaRPr lang="zh-CN" altLang="en-US" b="1">
                <a:latin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196114" y="4174760"/>
              <a:ext cx="1799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/>
                <a:t>照明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417038" y="4051528"/>
            <a:ext cx="2466522" cy="1935380"/>
            <a:chOff x="8629447" y="3184593"/>
            <a:chExt cx="2007167" cy="1574942"/>
          </a:xfrm>
        </p:grpSpPr>
        <p:sp>
          <p:nvSpPr>
            <p:cNvPr id="26" name="椭圆 25"/>
            <p:cNvSpPr/>
            <p:nvPr/>
          </p:nvSpPr>
          <p:spPr>
            <a:xfrm>
              <a:off x="10147800" y="3184593"/>
              <a:ext cx="488814" cy="488814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+mn-ea"/>
                </a:rPr>
                <a:t>3</a:t>
              </a:r>
              <a:endParaRPr lang="zh-CN" altLang="en-US" b="1">
                <a:latin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629447" y="4174760"/>
              <a:ext cx="1799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/>
                <a:t>取暖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146" y="1615126"/>
            <a:ext cx="2526695" cy="29071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481" y="1615126"/>
            <a:ext cx="2526695" cy="29071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8816" y="1275401"/>
            <a:ext cx="2526695" cy="2907132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哪些现象容易引发火灾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6690747" y="2855790"/>
            <a:ext cx="3433442" cy="1538709"/>
            <a:chOff x="6690747" y="2462090"/>
            <a:chExt cx="3433442" cy="1538709"/>
          </a:xfrm>
        </p:grpSpPr>
        <p:sp>
          <p:nvSpPr>
            <p:cNvPr id="8" name="文本框 7"/>
            <p:cNvSpPr txBox="1"/>
            <p:nvPr/>
          </p:nvSpPr>
          <p:spPr>
            <a:xfrm>
              <a:off x="6690747" y="2851131"/>
              <a:ext cx="3433442" cy="114966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/>
                <a:t>你知道生活中有哪些现象是容易引发火灾的?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739811" y="2462090"/>
              <a:ext cx="1335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>
                  <a:latin typeface="+mn-ea"/>
                </a:rPr>
                <a:t>说一说：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7445" y="2187575"/>
            <a:ext cx="2556510" cy="408259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容易火灾的现象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291814" y="2221370"/>
            <a:ext cx="1757462" cy="3154985"/>
            <a:chOff x="1444849" y="1449538"/>
            <a:chExt cx="1757462" cy="3154985"/>
          </a:xfrm>
        </p:grpSpPr>
        <p:sp>
          <p:nvSpPr>
            <p:cNvPr id="17" name="矩形: 圆角 16"/>
            <p:cNvSpPr/>
            <p:nvPr/>
          </p:nvSpPr>
          <p:spPr>
            <a:xfrm>
              <a:off x="1444849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ym typeface="+mn-ea"/>
                </a:rPr>
                <a:t>放鞭炮、烟花</a:t>
              </a:r>
            </a:p>
          </p:txBody>
        </p:sp>
        <p:sp>
          <p:nvSpPr>
            <p:cNvPr id="23" name="iconfont-11253-5321642"/>
            <p:cNvSpPr/>
            <p:nvPr/>
          </p:nvSpPr>
          <p:spPr>
            <a:xfrm>
              <a:off x="1861279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16351" y="2221370"/>
            <a:ext cx="1757462" cy="3154985"/>
            <a:chOff x="3970757" y="1449538"/>
            <a:chExt cx="1757462" cy="3154985"/>
          </a:xfrm>
        </p:grpSpPr>
        <p:sp>
          <p:nvSpPr>
            <p:cNvPr id="19" name="矩形: 圆角 18"/>
            <p:cNvSpPr/>
            <p:nvPr/>
          </p:nvSpPr>
          <p:spPr>
            <a:xfrm>
              <a:off x="3970757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ym typeface="+mn-ea"/>
                </a:rPr>
                <a:t>野外烧火</a:t>
              </a:r>
            </a:p>
          </p:txBody>
        </p:sp>
        <p:sp>
          <p:nvSpPr>
            <p:cNvPr id="27" name="iconfont-11253-5321642"/>
            <p:cNvSpPr/>
            <p:nvPr/>
          </p:nvSpPr>
          <p:spPr>
            <a:xfrm>
              <a:off x="4387187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40253" y="2221370"/>
            <a:ext cx="1757462" cy="3154985"/>
            <a:chOff x="6626067" y="1449538"/>
            <a:chExt cx="1757462" cy="3154985"/>
          </a:xfrm>
        </p:grpSpPr>
        <p:sp>
          <p:nvSpPr>
            <p:cNvPr id="20" name="矩形: 圆角 19"/>
            <p:cNvSpPr/>
            <p:nvPr/>
          </p:nvSpPr>
          <p:spPr>
            <a:xfrm>
              <a:off x="6626067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>
                  <a:sym typeface="+mn-ea"/>
                </a:rPr>
                <a:t>玩火柴、打火机、蜡烛</a:t>
              </a:r>
            </a:p>
          </p:txBody>
        </p:sp>
        <p:sp>
          <p:nvSpPr>
            <p:cNvPr id="30" name="iconfont-11253-5321642"/>
            <p:cNvSpPr/>
            <p:nvPr/>
          </p:nvSpPr>
          <p:spPr>
            <a:xfrm>
              <a:off x="7042497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164154" y="2221370"/>
            <a:ext cx="1757462" cy="3154985"/>
            <a:chOff x="9151975" y="1449538"/>
            <a:chExt cx="1757462" cy="3154985"/>
          </a:xfrm>
        </p:grpSpPr>
        <p:sp>
          <p:nvSpPr>
            <p:cNvPr id="21" name="矩形: 圆角 20"/>
            <p:cNvSpPr/>
            <p:nvPr/>
          </p:nvSpPr>
          <p:spPr>
            <a:xfrm>
              <a:off x="9151975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ym typeface="+mn-ea"/>
                </a:rPr>
                <a:t>乱摸电插座</a:t>
              </a:r>
            </a:p>
          </p:txBody>
        </p:sp>
        <p:sp>
          <p:nvSpPr>
            <p:cNvPr id="37" name="iconfont-11253-5321642"/>
            <p:cNvSpPr/>
            <p:nvPr/>
          </p:nvSpPr>
          <p:spPr>
            <a:xfrm>
              <a:off x="9568405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5" name="矩形: 圆角 1"/>
          <p:cNvSpPr/>
          <p:nvPr/>
        </p:nvSpPr>
        <p:spPr>
          <a:xfrm>
            <a:off x="4998720" y="1748252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第二章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76363" y="2704628"/>
            <a:ext cx="62392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常见的消防器材</a:t>
            </a:r>
            <a:endParaRPr lang="zh-CN" altLang="en-US" sz="6600" b="1" dirty="0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34971" y="3684865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396959" y="1995172"/>
            <a:ext cx="4725302" cy="4725302"/>
            <a:chOff x="4773389" y="210822"/>
            <a:chExt cx="4725302" cy="4725302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773389" y="210822"/>
              <a:ext cx="4725302" cy="4725302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5355775" y="1764073"/>
              <a:ext cx="3715654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/>
                <a:t>小朋友，知道这是谁吗？他会做什么？</a:t>
              </a: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我们一起来猜一猜？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1812117" y="4927712"/>
            <a:ext cx="2044281" cy="72136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消防员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7065" y="1438910"/>
            <a:ext cx="1593215" cy="32639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ZmE0MTIwZmM5MTcyMTU2MWQwMmMxOGE0OGM3ZTQ5NTc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93560;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Calibri"/>
        <a:ea typeface="印品灵秀体"/>
        <a:cs typeface="Arial"/>
      </a:majorFont>
      <a:minorFont>
        <a:latin typeface="阿里巴巴普惠体"/>
        <a:ea typeface="汉仪中黑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自定义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39F7A"/>
      </a:accent1>
      <a:accent2>
        <a:srgbClr val="FF8A15"/>
      </a:accent2>
      <a:accent3>
        <a:srgbClr val="039F7A"/>
      </a:accent3>
      <a:accent4>
        <a:srgbClr val="FF8A15"/>
      </a:accent4>
      <a:accent5>
        <a:srgbClr val="039F7A"/>
      </a:accent5>
      <a:accent6>
        <a:srgbClr val="FF8A15"/>
      </a:accent6>
      <a:hlink>
        <a:srgbClr val="039F7A"/>
      </a:hlink>
      <a:folHlink>
        <a:srgbClr val="FF8A15"/>
      </a:folHlink>
    </a:clrScheme>
    <a:fontScheme name="自定义 1">
      <a:majorFont>
        <a:latin typeface="Calibri Light"/>
        <a:ea typeface="思源黑体 CN Bold"/>
        <a:cs typeface="Arial"/>
      </a:majorFont>
      <a:minorFont>
        <a:latin typeface="Calibri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613</Words>
  <Application>Microsoft Office PowerPoint</Application>
  <PresentationFormat>宽屏</PresentationFormat>
  <Paragraphs>118</Paragraphs>
  <Slides>22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42" baseType="lpstr">
      <vt:lpstr>Meiryo</vt:lpstr>
      <vt:lpstr>阿里巴巴普惠体</vt:lpstr>
      <vt:lpstr>阿里巴巴普惠体 Heavy</vt:lpstr>
      <vt:lpstr>等线</vt:lpstr>
      <vt:lpstr>汉仪大宋简</vt:lpstr>
      <vt:lpstr>汉仪君黑-45简</vt:lpstr>
      <vt:lpstr>汉仪雅酷黑 85W</vt:lpstr>
      <vt:lpstr>汉仪中黑S</vt:lpstr>
      <vt:lpstr>思源黑体 CN Bold</vt:lpstr>
      <vt:lpstr>思源黑体 CN Regular</vt:lpstr>
      <vt:lpstr>宋体</vt:lpstr>
      <vt:lpstr>微软雅黑</vt:lpstr>
      <vt:lpstr>印品灵秀体</vt:lpstr>
      <vt:lpstr>印品招牌体 中黑</vt:lpstr>
      <vt:lpstr>Arial</vt:lpstr>
      <vt:lpstr>Calibri</vt:lpstr>
      <vt:lpstr>Calibri Light</vt:lpstr>
      <vt:lpstr>第一PPT模板网-WWW.1PPT.COM</vt:lpstr>
      <vt:lpstr>第一PPT模板网-WWW.1PPT.COM </vt:lpstr>
      <vt:lpstr>Office Theme</vt:lpstr>
      <vt:lpstr>PowerPoint 演示文稿</vt:lpstr>
      <vt:lpstr>PowerPoint 演示文稿</vt:lpstr>
      <vt:lpstr>PowerPoint 演示文稿</vt:lpstr>
      <vt:lpstr>认识什么是火</vt:lpstr>
      <vt:lpstr>火有什么用呢</vt:lpstr>
      <vt:lpstr>哪些现象容易引发火灾</vt:lpstr>
      <vt:lpstr>容易火灾的现象</vt:lpstr>
      <vt:lpstr>PowerPoint 演示文稿</vt:lpstr>
      <vt:lpstr>我们一起来猜一猜？</vt:lpstr>
      <vt:lpstr>我们一起来猜一猜？</vt:lpstr>
      <vt:lpstr>我们一起来猜一猜？</vt:lpstr>
      <vt:lpstr>PowerPoint 演示文稿</vt:lpstr>
      <vt:lpstr>常见的消防标识</vt:lpstr>
      <vt:lpstr>常见的消防标识</vt:lpstr>
      <vt:lpstr>PowerPoint 演示文稿</vt:lpstr>
      <vt:lpstr>遇到火灾该怎么办？</vt:lpstr>
      <vt:lpstr>有序逃生时该怎么做？</vt:lpstr>
      <vt:lpstr>有序逃生时该怎么做？</vt:lpstr>
      <vt:lpstr>119电话求救怎么打？</vt:lpstr>
      <vt:lpstr>消防知识小儿歌</vt:lpstr>
      <vt:lpstr>家庭作业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2022-06-17T21:37:00Z</cp:lastPrinted>
  <dcterms:created xsi:type="dcterms:W3CDTF">2022-06-17T21:37:00Z</dcterms:created>
  <dcterms:modified xsi:type="dcterms:W3CDTF">2023-03-17T01:12:39Z</dcterms:modified>
</cp:coreProperties>
</file>