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760" r:id="rId2"/>
    <p:sldMasterId id="2147483772" r:id="rId3"/>
  </p:sldMasterIdLst>
  <p:notesMasterIdLst>
    <p:notesMasterId r:id="rId21"/>
  </p:notesMasterIdLst>
  <p:sldIdLst>
    <p:sldId id="553" r:id="rId4"/>
    <p:sldId id="578" r:id="rId5"/>
    <p:sldId id="579" r:id="rId6"/>
    <p:sldId id="557" r:id="rId7"/>
    <p:sldId id="580" r:id="rId8"/>
    <p:sldId id="560" r:id="rId9"/>
    <p:sldId id="561" r:id="rId10"/>
    <p:sldId id="581" r:id="rId11"/>
    <p:sldId id="563" r:id="rId12"/>
    <p:sldId id="564" r:id="rId13"/>
    <p:sldId id="582" r:id="rId14"/>
    <p:sldId id="566" r:id="rId15"/>
    <p:sldId id="567" r:id="rId16"/>
    <p:sldId id="568" r:id="rId17"/>
    <p:sldId id="569" r:id="rId18"/>
    <p:sldId id="571" r:id="rId19"/>
    <p:sldId id="583" r:id="rId20"/>
  </p:sldIdLst>
  <p:sldSz cx="9144000" cy="5143500" type="screen16x9"/>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p:cViewPr varScale="1">
        <p:scale>
          <a:sx n="143" d="100"/>
          <a:sy n="143" d="100"/>
        </p:scale>
        <p:origin x="720"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3/17/2023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flipH="1">
            <a:off x="0" y="0"/>
            <a:ext cx="0" cy="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1</a:t>
            </a:fld>
            <a:endParaRPr lang="zh-CN" altLang="en-US"/>
          </a:p>
        </p:txBody>
      </p:sp>
    </p:spTree>
    <p:extLst>
      <p:ext uri="{BB962C8B-B14F-4D97-AF65-F5344CB8AC3E}">
        <p14:creationId xmlns:p14="http://schemas.microsoft.com/office/powerpoint/2010/main" val="63741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flipH="1">
            <a:off x="0" y="0"/>
            <a:ext cx="0" cy="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7844330-D65E-433C-A90B-DC730FD555C4}"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194928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flipH="1">
            <a:off x="0" y="0"/>
            <a:ext cx="0" cy="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7844330-D65E-433C-A90B-DC730FD555C4}"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3</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0650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flipH="1">
            <a:off x="0" y="0"/>
            <a:ext cx="0" cy="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7844330-D65E-433C-A90B-DC730FD555C4}"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5</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76741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flipH="1">
            <a:off x="0" y="0"/>
            <a:ext cx="0" cy="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7844330-D65E-433C-A90B-DC730FD555C4}"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8</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0017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flipH="1">
            <a:off x="0" y="0"/>
            <a:ext cx="0" cy="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B7844330-D65E-433C-A90B-DC730FD555C4}"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t>11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07921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57567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758933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219"/>
            <a:ext cx="3886200" cy="3263504"/>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6" name="页脚占位符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422292511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p:nvPr>
        </p:nvSpPr>
        <p:spPr>
          <a:xfrm>
            <a:off x="629842" y="1878806"/>
            <a:ext cx="3868340" cy="2763441"/>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p:nvPr>
        </p:nvSpPr>
        <p:spPr>
          <a:xfrm>
            <a:off x="4629150" y="1878806"/>
            <a:ext cx="3887391" cy="2763441"/>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8" name="页脚占位符 7"/>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412146488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4" name="页脚占位符 3"/>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196786348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雷锋PPT网www.LFPPT.com">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3" name="页脚占位符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278066912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6" name="页脚占位符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171309722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740569"/>
            <a:ext cx="4629150"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6" name="页脚占位符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157890391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28650" y="1369219"/>
            <a:ext cx="7886700" cy="3263504"/>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411658719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3844"/>
            <a:ext cx="5800725" cy="4358879"/>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60732147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11307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1447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7" name="文本框 6"/>
          <p:cNvSpPr txBox="1"/>
          <p:nvPr userDrawn="1"/>
        </p:nvSpPr>
        <p:spPr>
          <a:xfrm>
            <a:off x="436542" y="438150"/>
            <a:ext cx="1678665" cy="338554"/>
          </a:xfrm>
          <a:prstGeom prst="rect">
            <a:avLst/>
          </a:prstGeom>
          <a:noFill/>
        </p:spPr>
        <p:txBody>
          <a:bodyPr wrap="none" rtlCol="0">
            <a:spAutoFit/>
          </a:bodyPr>
          <a:lstStyle/>
          <a:p>
            <a:r>
              <a:rPr lang="zh-CN" altLang="en-US" sz="1600">
                <a:solidFill>
                  <a:schemeClr val="accent1">
                    <a:lumMod val="50000"/>
                  </a:schemeClr>
                </a:solidFill>
              </a:rPr>
              <a:t>校园暴力的现象</a:t>
            </a:r>
          </a:p>
        </p:txBody>
      </p:sp>
      <p:sp>
        <p:nvSpPr>
          <p:cNvPr id="3" name="矩形 2"/>
          <p:cNvSpPr/>
          <p:nvPr userDrawn="1"/>
        </p:nvSpPr>
        <p:spPr>
          <a:xfrm>
            <a:off x="189914" y="780757"/>
            <a:ext cx="8769151" cy="42062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3870" y="388024"/>
            <a:ext cx="388680" cy="388680"/>
          </a:xfrm>
          <a:prstGeom prst="rect">
            <a:avLst/>
          </a:prstGeom>
        </p:spPr>
      </p:pic>
    </p:spTree>
    <p:extLst>
      <p:ext uri="{BB962C8B-B14F-4D97-AF65-F5344CB8AC3E}">
        <p14:creationId xmlns:p14="http://schemas.microsoft.com/office/powerpoint/2010/main" val="16906642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56179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61431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84825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485679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72882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0010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13303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68908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09593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节标题">
    <p:spTree>
      <p:nvGrpSpPr>
        <p:cNvPr id="1" name=""/>
        <p:cNvGrpSpPr/>
        <p:nvPr/>
      </p:nvGrpSpPr>
      <p:grpSpPr>
        <a:xfrm>
          <a:off x="0" y="0"/>
          <a:ext cx="0" cy="0"/>
          <a:chOff x="0" y="0"/>
          <a:chExt cx="0" cy="0"/>
        </a:xfrm>
      </p:grpSpPr>
      <p:sp>
        <p:nvSpPr>
          <p:cNvPr id="7" name="文本框 6"/>
          <p:cNvSpPr txBox="1"/>
          <p:nvPr userDrawn="1"/>
        </p:nvSpPr>
        <p:spPr>
          <a:xfrm>
            <a:off x="436542" y="438150"/>
            <a:ext cx="1678665" cy="338554"/>
          </a:xfrm>
          <a:prstGeom prst="rect">
            <a:avLst/>
          </a:prstGeom>
          <a:noFill/>
        </p:spPr>
        <p:txBody>
          <a:bodyPr wrap="none" rtlCol="0">
            <a:spAutoFit/>
          </a:bodyPr>
          <a:lstStyle/>
          <a:p>
            <a:r>
              <a:rPr lang="zh-CN" altLang="en-US" sz="1600">
                <a:solidFill>
                  <a:schemeClr val="accent1">
                    <a:lumMod val="50000"/>
                  </a:schemeClr>
                </a:solidFill>
              </a:rPr>
              <a:t>引发暴力的原因</a:t>
            </a:r>
          </a:p>
        </p:txBody>
      </p:sp>
      <p:sp>
        <p:nvSpPr>
          <p:cNvPr id="3" name="矩形 2"/>
          <p:cNvSpPr/>
          <p:nvPr userDrawn="1"/>
        </p:nvSpPr>
        <p:spPr>
          <a:xfrm>
            <a:off x="189914" y="780757"/>
            <a:ext cx="8769151" cy="42062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3870" y="388024"/>
            <a:ext cx="388680" cy="388680"/>
          </a:xfrm>
          <a:prstGeom prst="rect">
            <a:avLst/>
          </a:prstGeom>
        </p:spPr>
      </p:pic>
    </p:spTree>
    <p:extLst>
      <p:ext uri="{BB962C8B-B14F-4D97-AF65-F5344CB8AC3E}">
        <p14:creationId xmlns:p14="http://schemas.microsoft.com/office/powerpoint/2010/main" val="26851771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节标题">
    <p:spTree>
      <p:nvGrpSpPr>
        <p:cNvPr id="1" name=""/>
        <p:cNvGrpSpPr/>
        <p:nvPr/>
      </p:nvGrpSpPr>
      <p:grpSpPr>
        <a:xfrm>
          <a:off x="0" y="0"/>
          <a:ext cx="0" cy="0"/>
          <a:chOff x="0" y="0"/>
          <a:chExt cx="0" cy="0"/>
        </a:xfrm>
      </p:grpSpPr>
      <p:sp>
        <p:nvSpPr>
          <p:cNvPr id="7" name="文本框 6"/>
          <p:cNvSpPr txBox="1"/>
          <p:nvPr userDrawn="1"/>
        </p:nvSpPr>
        <p:spPr>
          <a:xfrm>
            <a:off x="436542" y="438150"/>
            <a:ext cx="1678665" cy="338554"/>
          </a:xfrm>
          <a:prstGeom prst="rect">
            <a:avLst/>
          </a:prstGeom>
          <a:noFill/>
        </p:spPr>
        <p:txBody>
          <a:bodyPr wrap="none" rtlCol="0">
            <a:spAutoFit/>
          </a:bodyPr>
          <a:lstStyle/>
          <a:p>
            <a:r>
              <a:rPr lang="zh-CN" altLang="en-US" sz="1600">
                <a:solidFill>
                  <a:schemeClr val="accent1">
                    <a:lumMod val="50000"/>
                  </a:schemeClr>
                </a:solidFill>
              </a:rPr>
              <a:t>校园暴力的危害</a:t>
            </a:r>
          </a:p>
        </p:txBody>
      </p:sp>
      <p:sp>
        <p:nvSpPr>
          <p:cNvPr id="3" name="矩形 2"/>
          <p:cNvSpPr/>
          <p:nvPr userDrawn="1"/>
        </p:nvSpPr>
        <p:spPr>
          <a:xfrm>
            <a:off x="189914" y="780757"/>
            <a:ext cx="8769151" cy="42062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3870" y="388024"/>
            <a:ext cx="388680" cy="388680"/>
          </a:xfrm>
          <a:prstGeom prst="rect">
            <a:avLst/>
          </a:prstGeom>
        </p:spPr>
      </p:pic>
    </p:spTree>
    <p:extLst>
      <p:ext uri="{BB962C8B-B14F-4D97-AF65-F5344CB8AC3E}">
        <p14:creationId xmlns:p14="http://schemas.microsoft.com/office/powerpoint/2010/main" val="17892857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节标题">
    <p:spTree>
      <p:nvGrpSpPr>
        <p:cNvPr id="1" name=""/>
        <p:cNvGrpSpPr/>
        <p:nvPr/>
      </p:nvGrpSpPr>
      <p:grpSpPr>
        <a:xfrm>
          <a:off x="0" y="0"/>
          <a:ext cx="0" cy="0"/>
          <a:chOff x="0" y="0"/>
          <a:chExt cx="0" cy="0"/>
        </a:xfrm>
      </p:grpSpPr>
      <p:sp>
        <p:nvSpPr>
          <p:cNvPr id="7" name="文本框 6"/>
          <p:cNvSpPr txBox="1"/>
          <p:nvPr userDrawn="1"/>
        </p:nvSpPr>
        <p:spPr>
          <a:xfrm>
            <a:off x="436542" y="438150"/>
            <a:ext cx="1678665" cy="338554"/>
          </a:xfrm>
          <a:prstGeom prst="rect">
            <a:avLst/>
          </a:prstGeom>
          <a:noFill/>
        </p:spPr>
        <p:txBody>
          <a:bodyPr wrap="none" rtlCol="0">
            <a:spAutoFit/>
          </a:bodyPr>
          <a:lstStyle/>
          <a:p>
            <a:r>
              <a:rPr lang="zh-CN" altLang="en-US" sz="1600">
                <a:solidFill>
                  <a:schemeClr val="accent1">
                    <a:lumMod val="50000"/>
                  </a:schemeClr>
                </a:solidFill>
              </a:rPr>
              <a:t>应对好校园暴力</a:t>
            </a:r>
          </a:p>
        </p:txBody>
      </p:sp>
      <p:sp>
        <p:nvSpPr>
          <p:cNvPr id="3" name="矩形 2"/>
          <p:cNvSpPr/>
          <p:nvPr userDrawn="1"/>
        </p:nvSpPr>
        <p:spPr>
          <a:xfrm>
            <a:off x="189914" y="780757"/>
            <a:ext cx="8769151" cy="42062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3870" y="388024"/>
            <a:ext cx="388680" cy="388680"/>
          </a:xfrm>
          <a:prstGeom prst="rect">
            <a:avLst/>
          </a:prstGeom>
        </p:spPr>
      </p:pic>
    </p:spTree>
    <p:extLst>
      <p:ext uri="{BB962C8B-B14F-4D97-AF65-F5344CB8AC3E}">
        <p14:creationId xmlns:p14="http://schemas.microsoft.com/office/powerpoint/2010/main" val="348654114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sp>
        <p:nvSpPr>
          <p:cNvPr id="5" name="矩形 4"/>
          <p:cNvSpPr/>
          <p:nvPr userDrawn="1"/>
        </p:nvSpPr>
        <p:spPr>
          <a:xfrm>
            <a:off x="189914" y="780757"/>
            <a:ext cx="8769151" cy="420624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89407644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347339509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28650" y="1369219"/>
            <a:ext cx="7886700" cy="3263504"/>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166171121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a:prstGeom prst="rect">
            <a:avLst/>
          </a:prstGeo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3442098"/>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a:xfrm>
            <a:off x="628650" y="4767263"/>
            <a:ext cx="2057400" cy="273844"/>
          </a:xfrm>
          <a:prstGeom prst="rect">
            <a:avLst/>
          </a:prstGeom>
        </p:spPr>
        <p:txBody>
          <a:bodyPr/>
          <a:lstStyle/>
          <a:p>
            <a:fld id="{699B9EB2-0717-409A-B1C1-EC7F80FF8E51}" type="datetimeFigureOut">
              <a:rPr lang="zh-CN" altLang="en-US" smtClean="0"/>
              <a:t>2023/3/17</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a:lstStyle/>
          <a:p>
            <a:fld id="{362DDA3C-55E3-436C-8907-1B92F441DF6A}" type="slidenum">
              <a:rPr lang="zh-CN" altLang="en-US" smtClean="0"/>
              <a:t>‹#›</a:t>
            </a:fld>
            <a:endParaRPr lang="zh-CN" altLang="en-US"/>
          </a:p>
        </p:txBody>
      </p:sp>
    </p:spTree>
    <p:extLst>
      <p:ext uri="{BB962C8B-B14F-4D97-AF65-F5344CB8AC3E}">
        <p14:creationId xmlns:p14="http://schemas.microsoft.com/office/powerpoint/2010/main" val="9373904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2023/3/17</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pic>
        <p:nvPicPr>
          <p:cNvPr id="7" name="图片 1073743875" descr="学科网 zxxk.com"/>
          <p:cNvPicPr>
            <a:picLocks noChangeAspect="1"/>
          </p:cNvPicPr>
          <p:nvPr/>
        </p:nvPicPr>
        <p:blipFill>
          <a:blip r:link="rId9"/>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3420558747"/>
      </p:ext>
    </p:extLst>
  </p:cSld>
  <p:clrMap bg1="lt1" tx1="dk1" bg2="lt2" tx2="dk2" accent1="accent1" accent2="accent2" accent3="accent3" accent4="accent4" accent5="accent5" accent6="accent6" hlink="hlink" folHlink="folHlink"/>
  <p:sldLayoutIdLst>
    <p:sldLayoutId id="2147483740" r:id="rId1"/>
    <p:sldLayoutId id="2147483676" r:id="rId2"/>
    <p:sldLayoutId id="2147483757" r:id="rId3"/>
    <p:sldLayoutId id="2147483758" r:id="rId4"/>
    <p:sldLayoutId id="2147483759" r:id="rId5"/>
    <p:sldLayoutId id="2147483755" r:id="rId6"/>
  </p:sldLayoutIdLst>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1" y="6176"/>
            <a:ext cx="5089712" cy="823302"/>
          </a:xfrm>
          <a:prstGeom prst="rect">
            <a:avLst/>
          </a:prstGeom>
          <a:noFill/>
        </p:spPr>
        <p:txBody>
          <a:bodyPr wrap="square" rtlCol="0">
            <a:spAutoFit/>
          </a:bodyPr>
          <a:lstStyle/>
          <a:p>
            <a:pPr marL="0" marR="0" lvl="0" indent="0" algn="l" defTabSz="685800" rtl="0" eaLnBrk="1" fontAlgn="auto" latinLnBrk="0" hangingPunct="1">
              <a:lnSpc>
                <a:spcPct val="100000"/>
              </a:lnSpc>
              <a:spcBef>
                <a:spcPct val="0"/>
              </a:spcBef>
              <a:spcAft>
                <a:spcPct val="0"/>
              </a:spcAft>
              <a:buClrTx/>
              <a:buSzTx/>
              <a:buFontTx/>
              <a:buNone/>
              <a:defRPr/>
            </a:pP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 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a:t>
            </a:r>
          </a:p>
          <a:p>
            <a:pPr marL="0" marR="0" lvl="0" indent="0" algn="l" defTabSz="685800" rtl="0" eaLnBrk="1" fontAlgn="auto" latinLnBrk="0" hangingPunct="1">
              <a:lnSpc>
                <a:spcPct val="100000"/>
              </a:lnSpc>
              <a:spcBef>
                <a:spcPct val="0"/>
              </a:spcBef>
              <a:spcAft>
                <a:spcPct val="0"/>
              </a:spcAft>
              <a:buClrTx/>
              <a:buSzTx/>
              <a:buFontTx/>
              <a:buNone/>
              <a:defRPr/>
            </a:pP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 </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a:t>
            </a:r>
          </a:p>
          <a:p>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免费</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模板下载</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模板下载</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模板免费下载</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教程</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素材</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雷锋</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网</a:t>
            </a:r>
            <a:r>
              <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-WWW.LFPPT.COM PPT</a:t>
            </a:r>
            <a:r>
              <a:rPr lang="zh-CN" altLang="en-US"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rPr>
              <a:t>课件</a:t>
            </a:r>
            <a:endParaRPr lang="en-US" altLang="zh-CN" sz="10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lang="en-US" altLang="zh-CN" sz="75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lang="en-US" altLang="zh-CN" sz="75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lang="en-US" altLang="zh-CN" sz="75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lang="en-US" altLang="zh-CN" sz="75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a:p>
            <a:endParaRPr lang="en-US" altLang="zh-CN" sz="750">
              <a:solidFill>
                <a:schemeClr val="tx1">
                  <a:alpha val="0"/>
                </a:schemeClr>
              </a:solidFill>
              <a:effectLst>
                <a:outerShdw sx="1000" sy="1000" algn="ctr" rotWithShape="0">
                  <a:schemeClr val="tx1"/>
                </a:outerShdw>
              </a:effectLst>
              <a:latin typeface="微软雅黑" panose="020B0503020204020204" pitchFamily="34" charset="-122"/>
              <a:ea typeface="微软雅黑" panose="020B0503020204020204" pitchFamily="34" charset="-122"/>
              <a:sym typeface="+mn-ea"/>
            </a:endParaRPr>
          </a:p>
        </p:txBody>
      </p:sp>
      <p:pic>
        <p:nvPicPr>
          <p:cNvPr id="8" name="图片 1073743875" descr="学科网 zxxk.com"/>
          <p:cNvPicPr>
            <a:picLocks noChangeAspect="1"/>
          </p:cNvPicPr>
          <p:nvPr/>
        </p:nvPicPr>
        <p:blipFill>
          <a:blip r:link="rId13"/>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313815956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12330086"/>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5.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2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1" y="6176"/>
            <a:ext cx="5094801" cy="778017"/>
          </a:xfrm>
          <a:prstGeom prst="rect">
            <a:avLst/>
          </a:prstGeom>
          <a:noFill/>
        </p:spPr>
        <p:txBody>
          <a:bodyPr wrap="square" rtlCol="0">
            <a:spAutoFit/>
          </a:bodyPr>
          <a:lstStyle/>
          <a:p>
            <a:pPr marL="0" marR="0" lvl="0" indent="0" algn="l" defTabSz="685800" rtl="0" eaLnBrk="1" fontAlgn="auto" latinLnBrk="0" hangingPunct="1">
              <a:lnSpc>
                <a:spcPct val="100000"/>
              </a:lnSpc>
              <a:spcBef>
                <a:spcPct val="0"/>
              </a:spcBef>
              <a:spcAft>
                <a:spcPct val="0"/>
              </a:spcAft>
              <a:buClrTx/>
              <a:buSzTx/>
              <a:buFontTx/>
              <a:buNone/>
              <a:defRPr/>
            </a:pP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模板 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a:t>
            </a:r>
          </a:p>
          <a:p>
            <a:pPr marL="0" marR="0" lvl="0" indent="0" algn="l" defTabSz="685800" rtl="0" eaLnBrk="1" fontAlgn="auto" latinLnBrk="0" hangingPunct="1">
              <a:lnSpc>
                <a:spcPct val="100000"/>
              </a:lnSpc>
              <a:spcBef>
                <a:spcPct val="0"/>
              </a:spcBef>
              <a:spcAft>
                <a:spcPct val="0"/>
              </a:spcAft>
              <a:buClrTx/>
              <a:buSzTx/>
              <a:buFontTx/>
              <a:buNone/>
              <a:defRPr/>
            </a:pP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PPT </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a:t>
            </a: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免费</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模板下载</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模板</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PPT</a:t>
            </a: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模板下载</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模板免费下载</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教程</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素材</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LFPPT网</a:t>
            </a:r>
            <a:r>
              <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-WWW.LFPPT.COM PPT</a:t>
            </a:r>
            <a:r>
              <a:rPr kumimoji="0" lang="zh-CN" altLang="en-US"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rPr>
              <a:t>课件</a:t>
            </a:r>
            <a:endParaRPr kumimoji="0" lang="en-US" altLang="zh-CN" sz="10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kumimoji="0" lang="en-US" altLang="zh-CN" sz="75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kumimoji="0" lang="en-US" altLang="zh-CN" sz="75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kumimoji="0" lang="en-US" altLang="zh-CN" sz="75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kumimoji="0" lang="en-US" altLang="zh-CN" sz="75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685800" rtl="0" eaLnBrk="1" fontAlgn="auto" latinLnBrk="0" hangingPunct="1">
              <a:lnSpc>
                <a:spcPct val="100000"/>
              </a:lnSpc>
              <a:spcBef>
                <a:spcPct val="0"/>
              </a:spcBef>
              <a:spcAft>
                <a:spcPct val="0"/>
              </a:spcAft>
              <a:buClrTx/>
              <a:buSzTx/>
              <a:buFontTx/>
              <a:buNone/>
              <a:defRPr/>
            </a:pPr>
            <a:endParaRPr kumimoji="0" lang="en-US" altLang="zh-CN" sz="750" b="0" i="0" u="none" strike="noStrike" kern="1200" cap="none" spc="0" normalizeH="0" baseline="0" noProof="0">
              <a:ln>
                <a:noFill/>
              </a:ln>
              <a:solidFill>
                <a:prstClr val="black">
                  <a:alpha val="0"/>
                </a:prstClr>
              </a:solidFill>
              <a:effectLst>
                <a:outerShdw sx="1000" sy="1000" algn="ctr" rotWithShape="0">
                  <a:prstClr val="black"/>
                </a:outerShdw>
              </a:effectLst>
              <a:uLnTx/>
              <a:uFillTx/>
              <a:latin typeface="微软雅黑" panose="020B0503020204020204" pitchFamily="34" charset="-122"/>
              <a:ea typeface="微软雅黑" panose="020B0503020204020204" pitchFamily="34" charset="-122"/>
              <a:cs typeface="+mn-cs"/>
              <a:sym typeface="+mn-ea"/>
            </a:endParaRPr>
          </a:p>
        </p:txBody>
      </p:sp>
      <p:sp>
        <p:nvSpPr>
          <p:cNvPr id="9" name="矩形 8"/>
          <p:cNvSpPr/>
          <p:nvPr/>
        </p:nvSpPr>
        <p:spPr>
          <a:xfrm>
            <a:off x="571501" y="590550"/>
            <a:ext cx="7962899" cy="4191000"/>
          </a:xfrm>
          <a:prstGeom prst="rect">
            <a:avLst/>
          </a:prstGeom>
          <a:solidFill>
            <a:schemeClr val="bg1"/>
          </a:solidFill>
          <a:ln>
            <a:noFill/>
          </a:ln>
          <a:effectLst>
            <a:outerShdw blurRad="63500" sx="102000" sy="102000" algn="c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60456" y="2107347"/>
            <a:ext cx="2622881" cy="2360834"/>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3166494"/>
            <a:ext cx="9144000" cy="1977005"/>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483915" y="792898"/>
            <a:ext cx="1636293" cy="1828799"/>
          </a:xfrm>
          <a:prstGeom prst="rect">
            <a:avLst/>
          </a:prstGeom>
        </p:spPr>
      </p:pic>
      <p:pic>
        <p:nvPicPr>
          <p:cNvPr id="4" name="图片 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 y="514350"/>
            <a:ext cx="1859164" cy="1808699"/>
          </a:xfrm>
          <a:prstGeom prst="rect">
            <a:avLst/>
          </a:prstGeom>
        </p:spPr>
      </p:pic>
      <p:sp>
        <p:nvSpPr>
          <p:cNvPr id="7" name="矩形 6"/>
          <p:cNvSpPr/>
          <p:nvPr/>
        </p:nvSpPr>
        <p:spPr>
          <a:xfrm>
            <a:off x="1618619" y="1072499"/>
            <a:ext cx="6072628" cy="830997"/>
          </a:xfrm>
          <a:prstGeom prst="rect">
            <a:avLst/>
          </a:prstGeom>
        </p:spPr>
        <p:txBody>
          <a:bodyPr wrap="square">
            <a:spAutoFit/>
          </a:bodyPr>
          <a:lstStyle/>
          <a:p>
            <a:pPr algn="ctr"/>
            <a:r>
              <a:rPr lang="zh-CN" altLang="en-US" sz="4800" b="1" spc="600">
                <a:solidFill>
                  <a:schemeClr val="accent1"/>
                </a:solidFill>
                <a:latin typeface="汉仪晓波黑骑士 W" panose="00020600040101010101" pitchFamily="18" charset="-122"/>
                <a:ea typeface="汉仪晓波黑骑士 W" panose="00020600040101010101" pitchFamily="18" charset="-122"/>
              </a:rPr>
              <a:t>预防</a:t>
            </a:r>
            <a:r>
              <a:rPr lang="zh-CN" altLang="en-US" sz="4800" b="1" spc="600">
                <a:solidFill>
                  <a:schemeClr val="accent2"/>
                </a:solidFill>
                <a:latin typeface="汉仪晓波黑骑士 W" panose="00020600040101010101" pitchFamily="18" charset="-122"/>
                <a:ea typeface="汉仪晓波黑骑士 W" panose="00020600040101010101" pitchFamily="18" charset="-122"/>
              </a:rPr>
              <a:t>应对</a:t>
            </a:r>
            <a:r>
              <a:rPr lang="zh-CN" altLang="en-US" sz="4800" b="1" spc="600">
                <a:solidFill>
                  <a:schemeClr val="accent1"/>
                </a:solidFill>
                <a:latin typeface="汉仪晓波黑骑士 W" panose="00020600040101010101" pitchFamily="18" charset="-122"/>
                <a:ea typeface="汉仪晓波黑骑士 W" panose="00020600040101010101" pitchFamily="18" charset="-122"/>
              </a:rPr>
              <a:t>校园</a:t>
            </a:r>
            <a:r>
              <a:rPr lang="zh-CN" altLang="en-US" sz="4800" b="1" spc="600">
                <a:solidFill>
                  <a:schemeClr val="accent2"/>
                </a:solidFill>
                <a:latin typeface="汉仪晓波黑骑士 W" panose="00020600040101010101" pitchFamily="18" charset="-122"/>
                <a:ea typeface="汉仪晓波黑骑士 W" panose="00020600040101010101" pitchFamily="18" charset="-122"/>
              </a:rPr>
              <a:t>暴力</a:t>
            </a:r>
          </a:p>
        </p:txBody>
      </p:sp>
      <p:sp>
        <p:nvSpPr>
          <p:cNvPr id="8" name="矩形 7"/>
          <p:cNvSpPr/>
          <p:nvPr/>
        </p:nvSpPr>
        <p:spPr>
          <a:xfrm>
            <a:off x="1900047" y="2087483"/>
            <a:ext cx="5439032" cy="369332"/>
          </a:xfrm>
          <a:prstGeom prst="rect">
            <a:avLst/>
          </a:prstGeom>
          <a:solidFill>
            <a:schemeClr val="accent1"/>
          </a:solidFill>
        </p:spPr>
        <p:txBody>
          <a:bodyPr wrap="square">
            <a:spAutoFit/>
          </a:bodyPr>
          <a:lstStyle/>
          <a:p>
            <a:pPr algn="r"/>
            <a:r>
              <a:rPr lang="zh-CN" altLang="en-US" spc="1600">
                <a:solidFill>
                  <a:schemeClr val="bg1"/>
                </a:solidFill>
                <a:latin typeface="+mn-ea"/>
              </a:rPr>
              <a:t>校园安全行为教育主题班会</a:t>
            </a:r>
          </a:p>
        </p:txBody>
      </p:sp>
      <p:pic>
        <p:nvPicPr>
          <p:cNvPr id="11" name="LFPPT网 www.Lfppt.com"/>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929583" y="2843555"/>
            <a:ext cx="2622882" cy="2622882"/>
          </a:xfrm>
          <a:prstGeom prst="rect">
            <a:avLst/>
          </a:prstGeom>
        </p:spPr>
      </p:pic>
      <p:pic>
        <p:nvPicPr>
          <p:cNvPr id="12" name="LFPPT网 www.Lfppt.com"/>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982335" y="3612789"/>
            <a:ext cx="3054804" cy="1397361"/>
          </a:xfrm>
          <a:prstGeom prst="rect">
            <a:avLst/>
          </a:prstGeom>
        </p:spPr>
      </p:pic>
    </p:spTree>
    <p:extLst>
      <p:ext uri="{BB962C8B-B14F-4D97-AF65-F5344CB8AC3E}">
        <p14:creationId xmlns:p14="http://schemas.microsoft.com/office/powerpoint/2010/main" val="378591702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0554" y="1657350"/>
            <a:ext cx="3441456" cy="2581092"/>
          </a:xfrm>
          <a:prstGeom prst="rect">
            <a:avLst/>
          </a:prstGeom>
        </p:spPr>
      </p:pic>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grpSp>
        <p:nvGrpSpPr>
          <p:cNvPr id="18" name="组合"/>
          <p:cNvGrpSpPr/>
          <p:nvPr/>
        </p:nvGrpSpPr>
        <p:grpSpPr>
          <a:xfrm>
            <a:off x="3886200" y="2031755"/>
            <a:ext cx="4038600" cy="844795"/>
            <a:chOff x="7502849" y="1852467"/>
            <a:chExt cx="5384799" cy="1126392"/>
          </a:xfrm>
        </p:grpSpPr>
        <p:sp>
          <p:nvSpPr>
            <p:cNvPr id="19" name="Flowchart: Off-page Connector 34"/>
            <p:cNvSpPr/>
            <p:nvPr/>
          </p:nvSpPr>
          <p:spPr>
            <a:xfrm rot="16200000">
              <a:off x="7584586" y="1947814"/>
              <a:ext cx="527010" cy="690484"/>
            </a:xfrm>
            <a:prstGeom prst="flowChartOffpageConnector">
              <a:avLst/>
            </a:prstGeom>
            <a:solidFill>
              <a:schemeClr val="accent1"/>
            </a:solidFill>
            <a:ln w="12700" cap="flat" cmpd="sng" algn="ctr">
              <a:noFill/>
              <a:prstDash val="solid"/>
              <a:miter lim="800000"/>
            </a:ln>
            <a:effectLst/>
          </p:spPr>
          <p:txBody>
            <a:bodyPr rtlCol="0" anchor="ctr"/>
            <a:lstStyle/>
            <a:p>
              <a:pPr algn="ctr" defTabSz="685800">
                <a:defRPr/>
              </a:pPr>
              <a:endParaRPr lang="en-US" sz="1350" kern="0">
                <a:solidFill>
                  <a:prstClr val="white"/>
                </a:solidFill>
                <a:latin typeface="等线" panose="020F0502020204030204"/>
              </a:endParaRPr>
            </a:p>
          </p:txBody>
        </p:sp>
        <p:grpSp>
          <p:nvGrpSpPr>
            <p:cNvPr id="20" name="组合"/>
            <p:cNvGrpSpPr/>
            <p:nvPr/>
          </p:nvGrpSpPr>
          <p:grpSpPr>
            <a:xfrm>
              <a:off x="8273725" y="1852467"/>
              <a:ext cx="4613923" cy="1126392"/>
              <a:chOff x="8273725" y="1852467"/>
              <a:chExt cx="4613923" cy="1126392"/>
            </a:xfrm>
          </p:grpSpPr>
          <p:sp>
            <p:nvSpPr>
              <p:cNvPr id="21" name="文本框 20"/>
              <p:cNvSpPr txBox="1"/>
              <p:nvPr/>
            </p:nvSpPr>
            <p:spPr>
              <a:xfrm>
                <a:off x="8273725" y="1852467"/>
                <a:ext cx="2552996" cy="430886"/>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lvl="0"/>
                <a:r>
                  <a:rPr lang="zh-CN" altLang="en-US" sz="1500">
                    <a:solidFill>
                      <a:schemeClr val="accent1"/>
                    </a:solidFill>
                    <a:latin typeface="思源黑体 CN Bold" panose="020B0800000000000000" pitchFamily="34" charset="-122"/>
                    <a:ea typeface="思源黑体 CN Bold" panose="020B0800000000000000" pitchFamily="34" charset="-122"/>
                  </a:rPr>
                  <a:t>校园暴力的危害</a:t>
                </a:r>
              </a:p>
            </p:txBody>
          </p:sp>
          <p:sp>
            <p:nvSpPr>
              <p:cNvPr id="22" name="文本框 21"/>
              <p:cNvSpPr txBox="1"/>
              <p:nvPr/>
            </p:nvSpPr>
            <p:spPr>
              <a:xfrm>
                <a:off x="8279574" y="2157268"/>
                <a:ext cx="4608074" cy="821591"/>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a:lnSpc>
                    <a:spcPct val="150000"/>
                  </a:lnSpc>
                </a:pPr>
                <a:r>
                  <a:rPr lang="zh-CN" altLang="en-US" sz="1200">
                    <a:solidFill>
                      <a:prstClr val="black">
                        <a:lumMod val="75000"/>
                        <a:lumOff val="25000"/>
                      </a:prstClr>
                    </a:solidFill>
                    <a:latin typeface="思源黑体 CN Light" panose="020B0300000000000000" pitchFamily="34" charset="-122"/>
                    <a:ea typeface="思源黑体 CN Light" panose="020B0300000000000000" pitchFamily="34" charset="-122"/>
                  </a:rPr>
                  <a:t>最高法院公布校园暴力司法大数据校园暴力造成的伤害令人触目惊心！！</a:t>
                </a:r>
              </a:p>
            </p:txBody>
          </p:sp>
        </p:grpSp>
      </p:grpSp>
      <p:grpSp>
        <p:nvGrpSpPr>
          <p:cNvPr id="23" name="组合"/>
          <p:cNvGrpSpPr/>
          <p:nvPr/>
        </p:nvGrpSpPr>
        <p:grpSpPr>
          <a:xfrm>
            <a:off x="3886200" y="3471892"/>
            <a:ext cx="2769252" cy="395258"/>
            <a:chOff x="7502849" y="3273617"/>
            <a:chExt cx="3692335" cy="527010"/>
          </a:xfrm>
        </p:grpSpPr>
        <p:sp>
          <p:nvSpPr>
            <p:cNvPr id="24" name="Flowchart: Off-page Connector 52"/>
            <p:cNvSpPr/>
            <p:nvPr/>
          </p:nvSpPr>
          <p:spPr>
            <a:xfrm rot="16200000">
              <a:off x="7584586" y="3191880"/>
              <a:ext cx="527010" cy="690484"/>
            </a:xfrm>
            <a:prstGeom prst="flowChartOffpageConnector">
              <a:avLst/>
            </a:prstGeom>
            <a:solidFill>
              <a:schemeClr val="accent2"/>
            </a:solidFill>
            <a:ln w="12700" cap="flat" cmpd="sng" algn="ctr">
              <a:noFill/>
              <a:prstDash val="solid"/>
              <a:miter lim="800000"/>
            </a:ln>
            <a:effectLst/>
          </p:spPr>
          <p:txBody>
            <a:bodyPr rtlCol="0" anchor="ctr"/>
            <a:lstStyle/>
            <a:p>
              <a:pPr algn="ctr" defTabSz="685800">
                <a:defRPr/>
              </a:pPr>
              <a:endParaRPr lang="en-US" sz="1350" kern="0">
                <a:solidFill>
                  <a:prstClr val="white"/>
                </a:solidFill>
                <a:latin typeface="等线" panose="020F0502020204030204"/>
              </a:endParaRPr>
            </a:p>
          </p:txBody>
        </p:sp>
        <p:sp>
          <p:nvSpPr>
            <p:cNvPr id="26" name="文本框 25"/>
            <p:cNvSpPr txBox="1"/>
            <p:nvPr/>
          </p:nvSpPr>
          <p:spPr>
            <a:xfrm>
              <a:off x="8214049" y="3337066"/>
              <a:ext cx="2981135" cy="410369"/>
            </a:xfrm>
            <a:prstGeom prst="rect">
              <a:avLst/>
            </a:prstGeom>
            <a:noFill/>
          </p:spPr>
          <p:txBody>
            <a:bodyPr wrap="square" rtlCol="0">
              <a:spAutoFit/>
            </a:bodyPr>
            <a:lstStyle>
              <a:defPPr>
                <a:defRPr lang="zh-CN"/>
              </a:defPPr>
              <a:lvl1pPr>
                <a:defRPr sz="3600">
                  <a:solidFill>
                    <a:schemeClr val="tx1">
                      <a:lumMod val="85000"/>
                      <a:lumOff val="15000"/>
                    </a:schemeClr>
                  </a:solidFill>
                  <a:latin typeface="+mj-ea"/>
                  <a:ea typeface="+mj-ea"/>
                </a:defRPr>
              </a:lvl1pPr>
            </a:lstStyle>
            <a:p>
              <a:pPr lvl="0"/>
              <a:r>
                <a:rPr lang="zh-CN" altLang="en-US" sz="1400">
                  <a:solidFill>
                    <a:schemeClr val="tx1">
                      <a:lumMod val="75000"/>
                      <a:lumOff val="25000"/>
                    </a:schemeClr>
                  </a:solidFill>
                  <a:latin typeface="+mn-ea"/>
                  <a:ea typeface="+mn-ea"/>
                </a:rPr>
                <a:t>向校园暴力说“不 ”  </a:t>
              </a:r>
              <a:r>
                <a:rPr lang="en-US" altLang="zh-CN" sz="1400">
                  <a:solidFill>
                    <a:schemeClr val="tx1">
                      <a:lumMod val="75000"/>
                      <a:lumOff val="25000"/>
                    </a:schemeClr>
                  </a:solidFill>
                  <a:latin typeface="+mn-ea"/>
                  <a:ea typeface="+mn-ea"/>
                </a:rPr>
                <a:t>!!</a:t>
              </a:r>
            </a:p>
          </p:txBody>
        </p:sp>
      </p:grpSp>
    </p:spTree>
    <p:extLst>
      <p:ext uri="{BB962C8B-B14F-4D97-AF65-F5344CB8AC3E}">
        <p14:creationId xmlns:p14="http://schemas.microsoft.com/office/powerpoint/2010/main" val="8198674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rLst="">
                                      <p:cBhvr>
                                        <p:cTn id="13" dur="500"/>
                                        <p:tgtEl>
                                          <p:spTgt spid="18"/>
                                        </p:tgtEl>
                                      </p:cBhvr>
                                    </p:animEffect>
                                  </p:childTnLst>
                                </p:cTn>
                              </p:par>
                              <p:par>
                                <p:cTn id="14" presetID="22" presetClass="entr" presetSubtype="8"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rLst="">
                                      <p:cBhvr>
                                        <p:cTn id="1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571501" y="590550"/>
            <a:ext cx="7962899"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思源黑体 CN"/>
              <a:cs typeface="+mn-cs"/>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3244827"/>
            <a:ext cx="9144000" cy="1898672"/>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83915" y="792898"/>
            <a:ext cx="1636293" cy="1828799"/>
          </a:xfrm>
          <a:prstGeom prst="rect">
            <a:avLst/>
          </a:prstGeom>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 y="514350"/>
            <a:ext cx="1859164" cy="1808699"/>
          </a:xfrm>
          <a:prstGeom prst="rect">
            <a:avLst/>
          </a:prstGeom>
        </p:spPr>
      </p:pic>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814694" y="1809750"/>
            <a:ext cx="3244199" cy="3244199"/>
          </a:xfrm>
          <a:prstGeom prst="rect">
            <a:avLst/>
          </a:prstGeom>
        </p:spPr>
      </p:pic>
      <p:sp>
        <p:nvSpPr>
          <p:cNvPr id="14" name="TextBox 48"/>
          <p:cNvSpPr txBox="1"/>
          <p:nvPr/>
        </p:nvSpPr>
        <p:spPr>
          <a:xfrm>
            <a:off x="1509436" y="1984238"/>
            <a:ext cx="5426771" cy="707886"/>
          </a:xfrm>
          <a:prstGeom prst="rect">
            <a:avLst/>
          </a:prstGeom>
          <a:noFill/>
        </p:spPr>
        <p:txBody>
          <a:bodyPr wrap="square" lIns="0" tIns="0" rIns="0" bIns="0" rtlCol="0">
            <a:spAutoFit/>
          </a:bodyPr>
          <a:lstStyle/>
          <a:p>
            <a:pPr defTabSz="685800"/>
            <a:r>
              <a:rPr lang="zh-CN" altLang="en-US" sz="4600" b="1" spc="600" dirty="0">
                <a:solidFill>
                  <a:schemeClr val="accent1"/>
                </a:solidFill>
                <a:latin typeface="+mj-ea"/>
                <a:cs typeface="+mn-ea"/>
                <a:sym typeface="+mn-lt"/>
              </a:rPr>
              <a:t>应对好校园暴力</a:t>
            </a:r>
          </a:p>
        </p:txBody>
      </p:sp>
      <p:sp>
        <p:nvSpPr>
          <p:cNvPr id="15" name="TextBox 48"/>
          <p:cNvSpPr txBox="1"/>
          <p:nvPr/>
        </p:nvSpPr>
        <p:spPr>
          <a:xfrm>
            <a:off x="1509437" y="1287868"/>
            <a:ext cx="2667000" cy="615553"/>
          </a:xfrm>
          <a:prstGeom prst="rect">
            <a:avLst/>
          </a:prstGeom>
          <a:noFill/>
        </p:spPr>
        <p:txBody>
          <a:bodyPr wrap="square" lIns="0" tIns="0" rIns="0" bIns="0" rtlCol="0">
            <a:spAutoFit/>
          </a:bodyPr>
          <a:lstStyle/>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4000" b="0" i="0" u="none" strike="noStrike" kern="1200" cap="none" spc="600" normalizeH="0" baseline="0" noProof="0">
                <a:ln>
                  <a:noFill/>
                </a:ln>
                <a:solidFill>
                  <a:srgbClr val="00B0E8"/>
                </a:solidFill>
                <a:effectLst/>
                <a:uLnTx/>
                <a:uFillTx/>
                <a:latin typeface="+mn-ea"/>
                <a:ea typeface="思源黑体 CN"/>
                <a:cs typeface="+mn-ea"/>
                <a:sym typeface="+mn-lt"/>
              </a:rPr>
              <a:t>第四部分</a:t>
            </a:r>
            <a:endParaRPr kumimoji="0" lang="en-US" altLang="zh-CN" sz="4000" b="0" i="0" u="none" strike="noStrike" kern="1200" cap="none" spc="600" normalizeH="0" baseline="0" noProof="0">
              <a:ln>
                <a:noFill/>
              </a:ln>
              <a:solidFill>
                <a:srgbClr val="00B0E8"/>
              </a:solidFill>
              <a:effectLst/>
              <a:uLnTx/>
              <a:uFillTx/>
              <a:latin typeface="+mn-ea"/>
              <a:ea typeface="思源黑体 CN"/>
              <a:cs typeface="+mn-ea"/>
              <a:sym typeface="+mn-lt"/>
            </a:endParaRPr>
          </a:p>
        </p:txBody>
      </p:sp>
      <p:sp>
        <p:nvSpPr>
          <p:cNvPr id="16" name="矩形 15"/>
          <p:cNvSpPr/>
          <p:nvPr/>
        </p:nvSpPr>
        <p:spPr>
          <a:xfrm>
            <a:off x="1433238" y="2700425"/>
            <a:ext cx="4724400" cy="532453"/>
          </a:xfrm>
          <a:prstGeom prst="rect">
            <a:avLst/>
          </a:prstGeom>
        </p:spPr>
        <p:txBody>
          <a:bodyPr wrap="square">
            <a:spAutoFit/>
          </a:bodyP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1100" b="0" i="0" u="none" strike="noStrike" kern="1200" cap="none" spc="0" normalizeH="0" baseline="0" noProof="0">
                <a:ln>
                  <a:noFill/>
                </a:ln>
                <a:solidFill>
                  <a:srgbClr val="00B0E8"/>
                </a:solidFill>
                <a:effectLst/>
                <a:uLnTx/>
                <a:uFillTx/>
                <a:latin typeface="+mn-ea"/>
                <a:ea typeface="思源黑体 CN"/>
                <a:cs typeface="+mn-cs"/>
              </a:rPr>
              <a:t>performance in workplace execution comes from careful execution workplace execution comes from</a:t>
            </a:r>
            <a:endParaRPr kumimoji="0" lang="zh-CN" altLang="en-US" sz="1100" b="0" i="0" u="none" strike="noStrike" kern="1200" cap="none" spc="0" normalizeH="0" baseline="0" noProof="0">
              <a:ln>
                <a:noFill/>
              </a:ln>
              <a:solidFill>
                <a:srgbClr val="00B0E8"/>
              </a:solidFill>
              <a:effectLst/>
              <a:uLnTx/>
              <a:uFillTx/>
              <a:latin typeface="+mn-ea"/>
              <a:ea typeface="思源黑体 CN"/>
              <a:cs typeface="+mn-cs"/>
            </a:endParaRPr>
          </a:p>
        </p:txBody>
      </p:sp>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3138606">
            <a:off x="4056133" y="818339"/>
            <a:ext cx="1294683" cy="1294683"/>
          </a:xfrm>
          <a:prstGeom prst="rect">
            <a:avLst/>
          </a:prstGeom>
        </p:spPr>
      </p:pic>
    </p:spTree>
    <p:extLst>
      <p:ext uri="{BB962C8B-B14F-4D97-AF65-F5344CB8AC3E}">
        <p14:creationId xmlns:p14="http://schemas.microsoft.com/office/powerpoint/2010/main" val="7889540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rLst="">
                                      <p:cBhvr>
                                        <p:cTn id="13" dur="500"/>
                                        <p:tgtEl>
                                          <p:spTgt spid="9"/>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1+#ppt_w/2"/>
                                          </p:val>
                                        </p:tav>
                                        <p:tav tm="100000">
                                          <p:val>
                                            <p:strVal val="#ppt_x"/>
                                          </p:val>
                                        </p:tav>
                                      </p:tavLst>
                                    </p:anim>
                                    <p:anim calcmode="lin" valueType="num">
                                      <p:cBhvr additive="base">
                                        <p:cTn id="23" dur="500" fill="hold"/>
                                        <p:tgtEl>
                                          <p:spTgt spid="12"/>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1+#ppt_w/2"/>
                                          </p:val>
                                        </p:tav>
                                        <p:tav tm="100000">
                                          <p:val>
                                            <p:strVal val="#ppt_x"/>
                                          </p:val>
                                        </p:tav>
                                      </p:tavLst>
                                    </p:anim>
                                    <p:anim calcmode="lin" valueType="num">
                                      <p:cBhvr additive="base">
                                        <p:cTn id="27" dur="500" fill="hold"/>
                                        <p:tgtEl>
                                          <p:spTgt spid="3"/>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rLst="">
                                      <p:cBhvr>
                                        <p:cTn id="33" dur="500"/>
                                        <p:tgtEl>
                                          <p:spTgt spid="15"/>
                                        </p:tgtEl>
                                      </p:cBhvr>
                                    </p:animEffect>
                                  </p:childTnLst>
                                </p:cTn>
                              </p:par>
                              <p:par>
                                <p:cTn id="34" presetID="53" presetClass="entr" presetSubtype="0"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rLst="">
                                      <p:cBhvr>
                                        <p:cTn id="38" dur="500"/>
                                        <p:tgtEl>
                                          <p:spTgt spid="18"/>
                                        </p:tgtEl>
                                      </p:cBhvr>
                                    </p:animEffect>
                                  </p:childTnLst>
                                </p:cTn>
                              </p:par>
                            </p:childTnLst>
                          </p:cTn>
                        </p:par>
                        <p:par>
                          <p:cTn id="39" fill="hold" nodeType="afterGroup">
                            <p:stCondLst>
                              <p:cond delay="1000"/>
                            </p:stCondLst>
                            <p:childTnLst>
                              <p:par>
                                <p:cTn id="40" presetID="22" presetClass="entr" presetSubtype="8" fill="hold" grpId="1"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rLst="">
                                      <p:cBhvr>
                                        <p:cTn id="42" dur="500"/>
                                        <p:tgtEl>
                                          <p:spTgt spid="14"/>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53" presetClass="entr" presetSubtype="0" fill="hold" grpId="3"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rLst="">
                                      <p:cBhvr>
                                        <p:cTn id="4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1"/>
      <p:bldP spid="15" grpId="2"/>
      <p:bldP spid="16" grpId="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26697" y="2117237"/>
            <a:ext cx="2900194" cy="2900194"/>
          </a:xfrm>
          <a:prstGeom prst="rect">
            <a:avLst/>
          </a:prstGeom>
        </p:spPr>
      </p:pic>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grpSp>
        <p:nvGrpSpPr>
          <p:cNvPr id="38" name="组合"/>
          <p:cNvGrpSpPr/>
          <p:nvPr/>
        </p:nvGrpSpPr>
        <p:grpSpPr>
          <a:xfrm>
            <a:off x="941132" y="2364740"/>
            <a:ext cx="2183068" cy="1101164"/>
            <a:chOff x="842628" y="1816268"/>
            <a:chExt cx="2910757" cy="1468217"/>
          </a:xfrm>
        </p:grpSpPr>
        <p:sp>
          <p:nvSpPr>
            <p:cNvPr id="39" name="文本框 38"/>
            <p:cNvSpPr txBox="1"/>
            <p:nvPr/>
          </p:nvSpPr>
          <p:spPr>
            <a:xfrm>
              <a:off x="1057471" y="1816268"/>
              <a:ext cx="2167468" cy="451405"/>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pitchFamily="34" charset="-122"/>
                  <a:ea typeface="微软雅黑" panose="020B0503020204020204" pitchFamily="34" charset="-122"/>
                </a:defRPr>
              </a:lvl1pPr>
            </a:lstStyle>
            <a:p>
              <a:pPr algn="ctr">
                <a:lnSpc>
                  <a:spcPct val="100000"/>
                </a:lnSpc>
              </a:pPr>
              <a:r>
                <a:rPr lang="en-US" altLang="zh-CN" sz="1600" b="0" spc="0">
                  <a:solidFill>
                    <a:schemeClr val="tx1">
                      <a:lumMod val="85000"/>
                      <a:lumOff val="15000"/>
                    </a:schemeClr>
                  </a:solidFill>
                  <a:latin typeface="+mn-ea"/>
                  <a:ea typeface="+mn-ea"/>
                </a:rPr>
                <a:t>01</a:t>
              </a:r>
              <a:endParaRPr lang="zh-CN" altLang="en-US" sz="1600" b="0" spc="0">
                <a:solidFill>
                  <a:schemeClr val="tx1">
                    <a:lumMod val="85000"/>
                    <a:lumOff val="15000"/>
                  </a:schemeClr>
                </a:solidFill>
                <a:latin typeface="+mn-ea"/>
                <a:ea typeface="+mn-ea"/>
              </a:endParaRPr>
            </a:p>
          </p:txBody>
        </p:sp>
        <p:sp>
          <p:nvSpPr>
            <p:cNvPr id="40" name="矩形 39"/>
            <p:cNvSpPr/>
            <p:nvPr/>
          </p:nvSpPr>
          <p:spPr>
            <a:xfrm>
              <a:off x="842628" y="2176490"/>
              <a:ext cx="2910757" cy="1107995"/>
            </a:xfrm>
            <a:prstGeom prst="rect">
              <a:avLst/>
            </a:prstGeom>
          </p:spPr>
          <p:txBody>
            <a:bodyPr wrap="square">
              <a:spAutoFit/>
            </a:bodyPr>
            <a:lstStyle/>
            <a:p>
              <a:pPr lvl="0" algn="ctr">
                <a:lnSpc>
                  <a:spcPct val="150000"/>
                </a:lnSpc>
              </a:pPr>
              <a:r>
                <a:rPr lang="zh-CN" altLang="en-US" sz="1600" dirty="0">
                  <a:solidFill>
                    <a:schemeClr val="tx1">
                      <a:lumMod val="85000"/>
                      <a:lumOff val="15000"/>
                    </a:schemeClr>
                  </a:solidFill>
                  <a:latin typeface="+mn-ea"/>
                </a:rPr>
                <a:t>错在自己真诚道歉化解矛盾。</a:t>
              </a:r>
            </a:p>
          </p:txBody>
        </p:sp>
      </p:grpSp>
      <p:grpSp>
        <p:nvGrpSpPr>
          <p:cNvPr id="46" name="组合"/>
          <p:cNvGrpSpPr/>
          <p:nvPr/>
        </p:nvGrpSpPr>
        <p:grpSpPr>
          <a:xfrm flipH="1">
            <a:off x="6019800" y="2364740"/>
            <a:ext cx="2123321" cy="1101164"/>
            <a:chOff x="922291" y="1816268"/>
            <a:chExt cx="2831094" cy="1468217"/>
          </a:xfrm>
        </p:grpSpPr>
        <p:sp>
          <p:nvSpPr>
            <p:cNvPr id="47" name="文本框 46"/>
            <p:cNvSpPr txBox="1"/>
            <p:nvPr/>
          </p:nvSpPr>
          <p:spPr>
            <a:xfrm>
              <a:off x="1238734" y="1816268"/>
              <a:ext cx="2167467" cy="451405"/>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pitchFamily="34" charset="-122"/>
                  <a:ea typeface="微软雅黑" panose="020B0503020204020204" pitchFamily="34" charset="-122"/>
                </a:defRPr>
              </a:lvl1pPr>
            </a:lstStyle>
            <a:p>
              <a:pPr algn="ctr">
                <a:lnSpc>
                  <a:spcPct val="100000"/>
                </a:lnSpc>
              </a:pPr>
              <a:r>
                <a:rPr lang="en-US" altLang="zh-CN" sz="1600" b="0" spc="0">
                  <a:solidFill>
                    <a:schemeClr val="tx1">
                      <a:lumMod val="85000"/>
                      <a:lumOff val="15000"/>
                    </a:schemeClr>
                  </a:solidFill>
                  <a:latin typeface="+mn-ea"/>
                  <a:ea typeface="+mn-ea"/>
                </a:rPr>
                <a:t>03</a:t>
              </a:r>
              <a:endParaRPr lang="zh-CN" altLang="en-US" sz="1600" b="0" spc="0">
                <a:solidFill>
                  <a:schemeClr val="tx1">
                    <a:lumMod val="85000"/>
                    <a:lumOff val="15000"/>
                  </a:schemeClr>
                </a:solidFill>
                <a:latin typeface="+mn-ea"/>
                <a:ea typeface="+mn-ea"/>
              </a:endParaRPr>
            </a:p>
          </p:txBody>
        </p:sp>
        <p:sp>
          <p:nvSpPr>
            <p:cNvPr id="48" name="矩形 47"/>
            <p:cNvSpPr/>
            <p:nvPr/>
          </p:nvSpPr>
          <p:spPr>
            <a:xfrm>
              <a:off x="922291" y="2176490"/>
              <a:ext cx="2831094" cy="1107995"/>
            </a:xfrm>
            <a:prstGeom prst="rect">
              <a:avLst/>
            </a:prstGeom>
          </p:spPr>
          <p:txBody>
            <a:bodyPr wrap="square">
              <a:spAutoFit/>
            </a:bodyPr>
            <a:lstStyle/>
            <a:p>
              <a:pPr lvl="0" algn="ctr">
                <a:lnSpc>
                  <a:spcPct val="150000"/>
                </a:lnSpc>
              </a:pPr>
              <a:r>
                <a:rPr lang="zh-CN" altLang="en-US" sz="1600" dirty="0">
                  <a:solidFill>
                    <a:schemeClr val="tx1">
                      <a:lumMod val="85000"/>
                      <a:lumOff val="15000"/>
                    </a:schemeClr>
                  </a:solidFill>
                  <a:latin typeface="+mn-ea"/>
                </a:rPr>
                <a:t>与同学结伴行走或让父母接送。</a:t>
              </a:r>
              <a:endParaRPr lang="en-US" altLang="zh-CN" sz="1600" dirty="0">
                <a:solidFill>
                  <a:schemeClr val="tx1">
                    <a:lumMod val="85000"/>
                    <a:lumOff val="15000"/>
                  </a:schemeClr>
                </a:solidFill>
                <a:latin typeface="+mn-ea"/>
              </a:endParaRPr>
            </a:p>
          </p:txBody>
        </p:sp>
      </p:grpSp>
      <p:grpSp>
        <p:nvGrpSpPr>
          <p:cNvPr id="54" name="组合"/>
          <p:cNvGrpSpPr/>
          <p:nvPr/>
        </p:nvGrpSpPr>
        <p:grpSpPr>
          <a:xfrm>
            <a:off x="3505200" y="1428750"/>
            <a:ext cx="1967007" cy="688487"/>
            <a:chOff x="5300166" y="1562413"/>
            <a:chExt cx="2622676" cy="917981"/>
          </a:xfrm>
        </p:grpSpPr>
        <p:sp>
          <p:nvSpPr>
            <p:cNvPr id="55" name="文本框 54"/>
            <p:cNvSpPr txBox="1"/>
            <p:nvPr/>
          </p:nvSpPr>
          <p:spPr>
            <a:xfrm flipH="1">
              <a:off x="5527771" y="1562413"/>
              <a:ext cx="2167467" cy="451405"/>
            </a:xfrm>
            <a:prstGeom prst="rect">
              <a:avLst/>
            </a:prstGeom>
            <a:noFill/>
          </p:spPr>
          <p:txBody>
            <a:bodyPr wrap="square" rtlCol="0">
              <a:spAutoFit/>
            </a:bodyPr>
            <a:lstStyle>
              <a:defPPr>
                <a:defRPr lang="zh-CN"/>
              </a:defPPr>
              <a:lvl1pPr>
                <a:lnSpc>
                  <a:spcPct val="120000"/>
                </a:lnSpc>
                <a:defRPr sz="2800" b="1" spc="200">
                  <a:solidFill>
                    <a:srgbClr val="000000"/>
                  </a:solidFill>
                  <a:latin typeface="微软雅黑" panose="020B0503020204020204" pitchFamily="34" charset="-122"/>
                  <a:ea typeface="微软雅黑" panose="020B0503020204020204" pitchFamily="34" charset="-122"/>
                </a:defRPr>
              </a:lvl1pPr>
            </a:lstStyle>
            <a:p>
              <a:pPr algn="ctr">
                <a:lnSpc>
                  <a:spcPct val="100000"/>
                </a:lnSpc>
              </a:pPr>
              <a:r>
                <a:rPr lang="en-US" altLang="zh-CN" sz="1600" b="0" spc="0">
                  <a:solidFill>
                    <a:schemeClr val="tx1">
                      <a:lumMod val="85000"/>
                      <a:lumOff val="15000"/>
                    </a:schemeClr>
                  </a:solidFill>
                  <a:latin typeface="+mn-ea"/>
                  <a:ea typeface="+mn-ea"/>
                </a:rPr>
                <a:t>02</a:t>
              </a:r>
              <a:endParaRPr lang="zh-CN" altLang="en-US" sz="1600" b="0" spc="0">
                <a:solidFill>
                  <a:schemeClr val="tx1">
                    <a:lumMod val="85000"/>
                    <a:lumOff val="15000"/>
                  </a:schemeClr>
                </a:solidFill>
                <a:latin typeface="+mn-ea"/>
                <a:ea typeface="+mn-ea"/>
              </a:endParaRPr>
            </a:p>
          </p:txBody>
        </p:sp>
        <p:sp>
          <p:nvSpPr>
            <p:cNvPr id="56" name="矩形 55"/>
            <p:cNvSpPr/>
            <p:nvPr/>
          </p:nvSpPr>
          <p:spPr>
            <a:xfrm flipH="1">
              <a:off x="5300166" y="1922635"/>
              <a:ext cx="2622676" cy="557759"/>
            </a:xfrm>
            <a:prstGeom prst="rect">
              <a:avLst/>
            </a:prstGeom>
          </p:spPr>
          <p:txBody>
            <a:bodyPr wrap="square">
              <a:spAutoFit/>
            </a:bodyPr>
            <a:lstStyle/>
            <a:p>
              <a:pPr lvl="0" algn="ctr">
                <a:lnSpc>
                  <a:spcPct val="150000"/>
                </a:lnSpc>
              </a:pPr>
              <a:r>
                <a:rPr lang="zh-CN" altLang="en-US" sz="1600" dirty="0">
                  <a:solidFill>
                    <a:schemeClr val="tx1">
                      <a:lumMod val="85000"/>
                      <a:lumOff val="15000"/>
                    </a:schemeClr>
                  </a:solidFill>
                  <a:latin typeface="+mn-ea"/>
                </a:rPr>
                <a:t>找老师或家长帮忙。</a:t>
              </a:r>
            </a:p>
          </p:txBody>
        </p:sp>
      </p:grpSp>
    </p:spTree>
    <p:extLst>
      <p:ext uri="{BB962C8B-B14F-4D97-AF65-F5344CB8AC3E}">
        <p14:creationId xmlns:p14="http://schemas.microsoft.com/office/powerpoint/2010/main" val="30949237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38"/>
                                        </p:tgtEl>
                                        <p:attrNameLst>
                                          <p:attrName>style.visibility</p:attrName>
                                        </p:attrNameLst>
                                      </p:cBhvr>
                                      <p:to>
                                        <p:strVal val="visible"/>
                                      </p:to>
                                    </p:set>
                                    <p:anim calcmode="lin" valueType="num">
                                      <p:cBhvr>
                                        <p:cTn id="13" dur="500" fill="hold"/>
                                        <p:tgtEl>
                                          <p:spTgt spid="38"/>
                                        </p:tgtEl>
                                        <p:attrNameLst>
                                          <p:attrName>ppt_w</p:attrName>
                                        </p:attrNameLst>
                                      </p:cBhvr>
                                      <p:tavLst>
                                        <p:tav tm="0">
                                          <p:val>
                                            <p:fltVal val="0"/>
                                          </p:val>
                                        </p:tav>
                                        <p:tav tm="100000">
                                          <p:val>
                                            <p:strVal val="#ppt_w"/>
                                          </p:val>
                                        </p:tav>
                                      </p:tavLst>
                                    </p:anim>
                                    <p:anim calcmode="lin" valueType="num">
                                      <p:cBhvr>
                                        <p:cTn id="14" dur="500" fill="hold"/>
                                        <p:tgtEl>
                                          <p:spTgt spid="38"/>
                                        </p:tgtEl>
                                        <p:attrNameLst>
                                          <p:attrName>ppt_h</p:attrName>
                                        </p:attrNameLst>
                                      </p:cBhvr>
                                      <p:tavLst>
                                        <p:tav tm="0">
                                          <p:val>
                                            <p:fltVal val="0"/>
                                          </p:val>
                                        </p:tav>
                                        <p:tav tm="100000">
                                          <p:val>
                                            <p:strVal val="#ppt_h"/>
                                          </p:val>
                                        </p:tav>
                                      </p:tavLst>
                                    </p:anim>
                                    <p:animEffect transition="in" filter="fade" prLst="">
                                      <p:cBhvr>
                                        <p:cTn id="15" dur="500"/>
                                        <p:tgtEl>
                                          <p:spTgt spid="38"/>
                                        </p:tgtEl>
                                      </p:cBhvr>
                                    </p:animEffect>
                                  </p:childTnLst>
                                </p:cTn>
                              </p:par>
                              <p:par>
                                <p:cTn id="16" presetID="53" presetClass="entr" presetSubtype="0" fill="hold" nodeType="withEffect">
                                  <p:stCondLst>
                                    <p:cond delay="0"/>
                                  </p:stCondLst>
                                  <p:childTnLst>
                                    <p:set>
                                      <p:cBhvr>
                                        <p:cTn id="17" dur="1" fill="hold">
                                          <p:stCondLst>
                                            <p:cond delay="0"/>
                                          </p:stCondLst>
                                        </p:cTn>
                                        <p:tgtEl>
                                          <p:spTgt spid="46"/>
                                        </p:tgtEl>
                                        <p:attrNameLst>
                                          <p:attrName>style.visibility</p:attrName>
                                        </p:attrNameLst>
                                      </p:cBhvr>
                                      <p:to>
                                        <p:strVal val="visible"/>
                                      </p:to>
                                    </p:set>
                                    <p:anim calcmode="lin" valueType="num">
                                      <p:cBhvr>
                                        <p:cTn id="18" dur="500" fill="hold"/>
                                        <p:tgtEl>
                                          <p:spTgt spid="46"/>
                                        </p:tgtEl>
                                        <p:attrNameLst>
                                          <p:attrName>ppt_w</p:attrName>
                                        </p:attrNameLst>
                                      </p:cBhvr>
                                      <p:tavLst>
                                        <p:tav tm="0">
                                          <p:val>
                                            <p:fltVal val="0"/>
                                          </p:val>
                                        </p:tav>
                                        <p:tav tm="100000">
                                          <p:val>
                                            <p:strVal val="#ppt_w"/>
                                          </p:val>
                                        </p:tav>
                                      </p:tavLst>
                                    </p:anim>
                                    <p:anim calcmode="lin" valueType="num">
                                      <p:cBhvr>
                                        <p:cTn id="19" dur="500" fill="hold"/>
                                        <p:tgtEl>
                                          <p:spTgt spid="46"/>
                                        </p:tgtEl>
                                        <p:attrNameLst>
                                          <p:attrName>ppt_h</p:attrName>
                                        </p:attrNameLst>
                                      </p:cBhvr>
                                      <p:tavLst>
                                        <p:tav tm="0">
                                          <p:val>
                                            <p:fltVal val="0"/>
                                          </p:val>
                                        </p:tav>
                                        <p:tav tm="100000">
                                          <p:val>
                                            <p:strVal val="#ppt_h"/>
                                          </p:val>
                                        </p:tav>
                                      </p:tavLst>
                                    </p:anim>
                                    <p:animEffect transition="in" filter="fade" prLst="">
                                      <p:cBhvr>
                                        <p:cTn id="20" dur="500"/>
                                        <p:tgtEl>
                                          <p:spTgt spid="46"/>
                                        </p:tgtEl>
                                      </p:cBhvr>
                                    </p:animEffect>
                                  </p:childTnLst>
                                </p:cTn>
                              </p:par>
                              <p:par>
                                <p:cTn id="21" presetID="53" presetClass="entr" presetSubtype="0" fill="hold" nodeType="withEffect">
                                  <p:stCondLst>
                                    <p:cond delay="0"/>
                                  </p:stCondLst>
                                  <p:childTnLst>
                                    <p:set>
                                      <p:cBhvr>
                                        <p:cTn id="22" dur="1" fill="hold">
                                          <p:stCondLst>
                                            <p:cond delay="0"/>
                                          </p:stCondLst>
                                        </p:cTn>
                                        <p:tgtEl>
                                          <p:spTgt spid="54"/>
                                        </p:tgtEl>
                                        <p:attrNameLst>
                                          <p:attrName>style.visibility</p:attrName>
                                        </p:attrNameLst>
                                      </p:cBhvr>
                                      <p:to>
                                        <p:strVal val="visible"/>
                                      </p:to>
                                    </p:set>
                                    <p:anim calcmode="lin" valueType="num">
                                      <p:cBhvr>
                                        <p:cTn id="23" dur="500" fill="hold"/>
                                        <p:tgtEl>
                                          <p:spTgt spid="54"/>
                                        </p:tgtEl>
                                        <p:attrNameLst>
                                          <p:attrName>ppt_w</p:attrName>
                                        </p:attrNameLst>
                                      </p:cBhvr>
                                      <p:tavLst>
                                        <p:tav tm="0">
                                          <p:val>
                                            <p:fltVal val="0"/>
                                          </p:val>
                                        </p:tav>
                                        <p:tav tm="100000">
                                          <p:val>
                                            <p:strVal val="#ppt_w"/>
                                          </p:val>
                                        </p:tav>
                                      </p:tavLst>
                                    </p:anim>
                                    <p:anim calcmode="lin" valueType="num">
                                      <p:cBhvr>
                                        <p:cTn id="24" dur="500" fill="hold"/>
                                        <p:tgtEl>
                                          <p:spTgt spid="54"/>
                                        </p:tgtEl>
                                        <p:attrNameLst>
                                          <p:attrName>ppt_h</p:attrName>
                                        </p:attrNameLst>
                                      </p:cBhvr>
                                      <p:tavLst>
                                        <p:tav tm="0">
                                          <p:val>
                                            <p:fltVal val="0"/>
                                          </p:val>
                                        </p:tav>
                                        <p:tav tm="100000">
                                          <p:val>
                                            <p:strVal val="#ppt_h"/>
                                          </p:val>
                                        </p:tav>
                                      </p:tavLst>
                                    </p:anim>
                                    <p:animEffect transition="in" filter="fade" prLst="">
                                      <p:cBhvr>
                                        <p:cTn id="2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cxnSp>
        <p:nvCxnSpPr>
          <p:cNvPr id="12" name="直接连接符 11"/>
          <p:cNvCxnSpPr/>
          <p:nvPr/>
        </p:nvCxnSpPr>
        <p:spPr>
          <a:xfrm flipH="1" flipV="1">
            <a:off x="3124200" y="1987320"/>
            <a:ext cx="0" cy="2127777"/>
          </a:xfrm>
          <a:prstGeom prst="line">
            <a:avLst/>
          </a:prstGeom>
          <a:noFill/>
          <a:ln w="12700" cap="sq" cmpd="sng" algn="ctr">
            <a:solidFill>
              <a:schemeClr val="accent1"/>
            </a:solidFill>
            <a:prstDash val="sysDot"/>
            <a:miter lim="800000"/>
          </a:ln>
          <a:effectLst/>
        </p:spPr>
      </p:cxnSp>
      <p:cxnSp>
        <p:nvCxnSpPr>
          <p:cNvPr id="13" name="直接连接符 12"/>
          <p:cNvCxnSpPr/>
          <p:nvPr/>
        </p:nvCxnSpPr>
        <p:spPr>
          <a:xfrm flipH="1" flipV="1">
            <a:off x="5693786" y="1987320"/>
            <a:ext cx="0" cy="2127777"/>
          </a:xfrm>
          <a:prstGeom prst="line">
            <a:avLst/>
          </a:prstGeom>
          <a:noFill/>
          <a:ln w="12700" cap="sq" cmpd="sng" algn="ctr">
            <a:solidFill>
              <a:schemeClr val="accent1"/>
            </a:solidFill>
            <a:prstDash val="sysDot"/>
            <a:miter lim="800000"/>
          </a:ln>
          <a:effectLst/>
        </p:spPr>
      </p:cxnSp>
      <p:sp>
        <p:nvSpPr>
          <p:cNvPr id="15" name="矩形 14"/>
          <p:cNvSpPr/>
          <p:nvPr/>
        </p:nvSpPr>
        <p:spPr>
          <a:xfrm>
            <a:off x="1773827" y="2873005"/>
            <a:ext cx="457177" cy="369332"/>
          </a:xfrm>
          <a:prstGeom prst="rect">
            <a:avLst/>
          </a:prstGeom>
        </p:spPr>
        <p:txBody>
          <a:bodyPr wrap="none">
            <a:spAutoFit/>
          </a:bodyPr>
          <a:lstStyle/>
          <a:p>
            <a:pPr algn="ctr">
              <a:defRPr/>
            </a:pPr>
            <a:r>
              <a:rPr lang="en-US" altLang="zh-CN" b="1">
                <a:solidFill>
                  <a:schemeClr val="tx1">
                    <a:lumMod val="85000"/>
                    <a:lumOff val="15000"/>
                  </a:schemeClr>
                </a:solidFill>
                <a:latin typeface="思源黑体 CN Bold" panose="020B0800000000000000" pitchFamily="34" charset="-122"/>
                <a:ea typeface="思源黑体 CN Bold" panose="020B0800000000000000" pitchFamily="34" charset="-122"/>
              </a:rPr>
              <a:t>01</a:t>
            </a:r>
            <a:endParaRPr lang="zh-CN" altLang="en-US" b="1">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16" name="矩形 15"/>
          <p:cNvSpPr/>
          <p:nvPr/>
        </p:nvSpPr>
        <p:spPr>
          <a:xfrm>
            <a:off x="1208521" y="3298313"/>
            <a:ext cx="1587788" cy="680954"/>
          </a:xfrm>
          <a:prstGeom prst="rect">
            <a:avLst/>
          </a:prstGeom>
          <a:noFill/>
        </p:spPr>
        <p:txBody>
          <a:bodyPr wrap="square" lIns="34289" tIns="17144" rIns="34289" bIns="17144" rtlCol="0">
            <a:spAutoFit/>
          </a:bodyPr>
          <a:lstStyle/>
          <a:p>
            <a:pPr algn="ctr">
              <a:lnSpc>
                <a:spcPct val="140000"/>
              </a:lnSpc>
            </a:pPr>
            <a:r>
              <a:rPr lang="zh-CN" altLang="en-US" sz="1500" dirty="0">
                <a:solidFill>
                  <a:schemeClr val="tx1">
                    <a:lumMod val="85000"/>
                    <a:lumOff val="15000"/>
                  </a:schemeClr>
                </a:solidFill>
                <a:latin typeface="思源黑体 CN Light" panose="020B0300000000000000" pitchFamily="34" charset="-122"/>
                <a:ea typeface="思源黑体 CN Light" panose="020B0300000000000000" pitchFamily="34" charset="-122"/>
                <a:cs typeface="+mn-ea"/>
              </a:rPr>
              <a:t>周围有人，</a:t>
            </a:r>
            <a:endParaRPr lang="en-US" altLang="zh-CN" sz="1500" dirty="0">
              <a:solidFill>
                <a:schemeClr val="tx1">
                  <a:lumMod val="85000"/>
                  <a:lumOff val="15000"/>
                </a:schemeClr>
              </a:solidFill>
              <a:latin typeface="思源黑体 CN Light" panose="020B0300000000000000" pitchFamily="34" charset="-122"/>
              <a:ea typeface="思源黑体 CN Light" panose="020B0300000000000000" pitchFamily="34" charset="-122"/>
              <a:cs typeface="+mn-ea"/>
            </a:endParaRPr>
          </a:p>
          <a:p>
            <a:pPr algn="ctr">
              <a:lnSpc>
                <a:spcPct val="140000"/>
              </a:lnSpc>
            </a:pPr>
            <a:r>
              <a:rPr lang="zh-CN" altLang="en-US" sz="1500" dirty="0">
                <a:solidFill>
                  <a:schemeClr val="tx1">
                    <a:lumMod val="85000"/>
                    <a:lumOff val="15000"/>
                  </a:schemeClr>
                </a:solidFill>
                <a:latin typeface="思源黑体 CN Light" panose="020B0300000000000000" pitchFamily="34" charset="-122"/>
                <a:ea typeface="思源黑体 CN Light" panose="020B0300000000000000" pitchFamily="34" charset="-122"/>
                <a:cs typeface="+mn-ea"/>
              </a:rPr>
              <a:t>大声呼叫。</a:t>
            </a:r>
          </a:p>
        </p:txBody>
      </p:sp>
      <p:sp>
        <p:nvSpPr>
          <p:cNvPr id="28" name="矩形 27"/>
          <p:cNvSpPr/>
          <p:nvPr/>
        </p:nvSpPr>
        <p:spPr>
          <a:xfrm>
            <a:off x="4180406" y="2801658"/>
            <a:ext cx="457177" cy="369332"/>
          </a:xfrm>
          <a:prstGeom prst="rect">
            <a:avLst/>
          </a:prstGeom>
        </p:spPr>
        <p:txBody>
          <a:bodyPr wrap="none">
            <a:spAutoFit/>
          </a:bodyPr>
          <a:lstStyle/>
          <a:p>
            <a:pPr algn="ctr">
              <a:defRPr/>
            </a:pPr>
            <a:r>
              <a:rPr lang="en-US" altLang="zh-CN" b="1">
                <a:solidFill>
                  <a:schemeClr val="tx1">
                    <a:lumMod val="85000"/>
                    <a:lumOff val="15000"/>
                  </a:schemeClr>
                </a:solidFill>
                <a:latin typeface="思源黑体 CN Bold" panose="020B0800000000000000" pitchFamily="34" charset="-122"/>
                <a:ea typeface="思源黑体 CN Bold" panose="020B0800000000000000" pitchFamily="34" charset="-122"/>
              </a:rPr>
              <a:t>02</a:t>
            </a:r>
            <a:endParaRPr lang="zh-CN" altLang="en-US" b="1">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29" name="矩形 28"/>
          <p:cNvSpPr/>
          <p:nvPr/>
        </p:nvSpPr>
        <p:spPr>
          <a:xfrm>
            <a:off x="3615099" y="3226518"/>
            <a:ext cx="1587788" cy="680954"/>
          </a:xfrm>
          <a:prstGeom prst="rect">
            <a:avLst/>
          </a:prstGeom>
          <a:noFill/>
        </p:spPr>
        <p:txBody>
          <a:bodyPr wrap="square" lIns="34289" tIns="17144" rIns="34289" bIns="17144" rtlCol="0">
            <a:spAutoFit/>
          </a:bodyPr>
          <a:lstStyle/>
          <a:p>
            <a:pPr algn="ctr">
              <a:lnSpc>
                <a:spcPct val="140000"/>
              </a:lnSpc>
            </a:pPr>
            <a:r>
              <a:rPr lang="zh-CN" altLang="en-US" sz="1500">
                <a:solidFill>
                  <a:schemeClr val="tx1">
                    <a:lumMod val="85000"/>
                    <a:lumOff val="15000"/>
                  </a:schemeClr>
                </a:solidFill>
                <a:latin typeface="思源黑体 CN Light" panose="020B0300000000000000" pitchFamily="34" charset="-122"/>
                <a:ea typeface="思源黑体 CN Light" panose="020B0300000000000000" pitchFamily="34" charset="-122"/>
                <a:cs typeface="+mn-ea"/>
              </a:rPr>
              <a:t>周围没人，尽量避免激化矛盾。</a:t>
            </a:r>
          </a:p>
        </p:txBody>
      </p:sp>
      <p:sp>
        <p:nvSpPr>
          <p:cNvPr id="40" name="矩形 39"/>
          <p:cNvSpPr/>
          <p:nvPr/>
        </p:nvSpPr>
        <p:spPr>
          <a:xfrm>
            <a:off x="6749989" y="2802388"/>
            <a:ext cx="457177" cy="369332"/>
          </a:xfrm>
          <a:prstGeom prst="rect">
            <a:avLst/>
          </a:prstGeom>
        </p:spPr>
        <p:txBody>
          <a:bodyPr wrap="none">
            <a:spAutoFit/>
          </a:bodyPr>
          <a:lstStyle/>
          <a:p>
            <a:pPr algn="ctr">
              <a:defRPr/>
            </a:pPr>
            <a:r>
              <a:rPr lang="en-US" altLang="zh-CN" b="1">
                <a:solidFill>
                  <a:schemeClr val="tx1">
                    <a:lumMod val="85000"/>
                    <a:lumOff val="15000"/>
                  </a:schemeClr>
                </a:solidFill>
                <a:latin typeface="思源黑体 CN Bold" panose="020B0800000000000000" pitchFamily="34" charset="-122"/>
                <a:ea typeface="思源黑体 CN Bold" panose="020B0800000000000000" pitchFamily="34" charset="-122"/>
              </a:rPr>
              <a:t>03</a:t>
            </a:r>
            <a:endParaRPr lang="zh-CN" altLang="en-US" b="1">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41" name="矩形 40"/>
          <p:cNvSpPr/>
          <p:nvPr/>
        </p:nvSpPr>
        <p:spPr>
          <a:xfrm>
            <a:off x="6184684" y="3226518"/>
            <a:ext cx="1587788" cy="1004119"/>
          </a:xfrm>
          <a:prstGeom prst="rect">
            <a:avLst/>
          </a:prstGeom>
          <a:noFill/>
        </p:spPr>
        <p:txBody>
          <a:bodyPr wrap="square" lIns="34289" tIns="17144" rIns="34289" bIns="17144" rtlCol="0">
            <a:spAutoFit/>
          </a:bodyPr>
          <a:lstStyle/>
          <a:p>
            <a:pPr algn="ctr">
              <a:lnSpc>
                <a:spcPct val="140000"/>
              </a:lnSpc>
            </a:pPr>
            <a:r>
              <a:rPr lang="zh-CN" altLang="en-US" sz="1500">
                <a:solidFill>
                  <a:schemeClr val="tx1">
                    <a:lumMod val="85000"/>
                    <a:lumOff val="15000"/>
                  </a:schemeClr>
                </a:solidFill>
                <a:latin typeface="思源黑体 CN Light" panose="020B0300000000000000" pitchFamily="34" charset="-122"/>
                <a:ea typeface="思源黑体 CN Light" panose="020B0300000000000000" pitchFamily="34" charset="-122"/>
                <a:cs typeface="+mn-ea"/>
              </a:rPr>
              <a:t>暗记外貌特征，脱险后找老师、家长并报警。</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83629" y="1389402"/>
            <a:ext cx="1455615" cy="1455615"/>
          </a:xfrm>
          <a:prstGeom prst="rect">
            <a:avLst/>
          </a:prstGeom>
        </p:spPr>
      </p:pic>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37937" y="1352550"/>
            <a:ext cx="1528405" cy="1528405"/>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70607" y="1509355"/>
            <a:ext cx="1359781" cy="1359781"/>
          </a:xfrm>
          <a:prstGeom prst="rect">
            <a:avLst/>
          </a:prstGeom>
        </p:spPr>
      </p:pic>
    </p:spTree>
    <p:extLst>
      <p:ext uri="{BB962C8B-B14F-4D97-AF65-F5344CB8AC3E}">
        <p14:creationId xmlns:p14="http://schemas.microsoft.com/office/powerpoint/2010/main" val="37217267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rLst="">
                                      <p:cBhvr>
                                        <p:cTn id="9" dur="500"/>
                                        <p:tgtEl>
                                          <p:spTgt spid="3"/>
                                        </p:tgtEl>
                                      </p:cBhvr>
                                    </p:animEffect>
                                  </p:childTnLst>
                                </p:cTn>
                              </p:par>
                              <p:par>
                                <p:cTn id="10" presetID="53"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rLst="">
                                      <p:cBhvr>
                                        <p:cTn id="14" dur="500"/>
                                        <p:tgtEl>
                                          <p:spTgt spid="2"/>
                                        </p:tgtEl>
                                      </p:cBhvr>
                                    </p:animEffect>
                                  </p:childTnLst>
                                </p:cTn>
                              </p:par>
                              <p:par>
                                <p:cTn id="15" presetID="53"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rLst="">
                                      <p:cBhvr>
                                        <p:cTn id="19" dur="500"/>
                                        <p:tgtEl>
                                          <p:spTgt spid="5"/>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500" fill="hold"/>
                                        <p:tgtEl>
                                          <p:spTgt spid="15"/>
                                        </p:tgtEl>
                                        <p:attrNameLst>
                                          <p:attrName>ppt_x</p:attrName>
                                        </p:attrNameLst>
                                      </p:cBhvr>
                                      <p:tavLst>
                                        <p:tav tm="0">
                                          <p:val>
                                            <p:strVal val="#ppt_x"/>
                                          </p:val>
                                        </p:tav>
                                        <p:tav tm="100000">
                                          <p:val>
                                            <p:strVal val="#ppt_x"/>
                                          </p:val>
                                        </p:tav>
                                      </p:tavLst>
                                    </p:anim>
                                    <p:anim calcmode="lin" valueType="num">
                                      <p:cBhvr additive="base">
                                        <p:cTn id="25" dur="5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4" fill="hold" grpId="1"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ppt_x"/>
                                          </p:val>
                                        </p:tav>
                                        <p:tav tm="100000">
                                          <p:val>
                                            <p:strVal val="#ppt_x"/>
                                          </p:val>
                                        </p:tav>
                                      </p:tavLst>
                                    </p:anim>
                                    <p:anim calcmode="lin" valueType="num">
                                      <p:cBhvr additive="base">
                                        <p:cTn id="29" dur="500" fill="hold"/>
                                        <p:tgtEl>
                                          <p:spTgt spid="16"/>
                                        </p:tgtEl>
                                        <p:attrNameLst>
                                          <p:attrName>ppt_y</p:attrName>
                                        </p:attrNameLst>
                                      </p:cBhvr>
                                      <p:tavLst>
                                        <p:tav tm="0">
                                          <p:val>
                                            <p:strVal val="1+#ppt_h/2"/>
                                          </p:val>
                                        </p:tav>
                                        <p:tav tm="100000">
                                          <p:val>
                                            <p:strVal val="#ppt_y"/>
                                          </p:val>
                                        </p:tav>
                                      </p:tavLst>
                                    </p:anim>
                                  </p:childTnLst>
                                </p:cTn>
                              </p:par>
                              <p:par>
                                <p:cTn id="30" presetID="2" presetClass="entr" presetSubtype="4" fill="hold" grpId="2" nodeType="with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additive="base">
                                        <p:cTn id="32" dur="500" fill="hold"/>
                                        <p:tgtEl>
                                          <p:spTgt spid="28"/>
                                        </p:tgtEl>
                                        <p:attrNameLst>
                                          <p:attrName>ppt_x</p:attrName>
                                        </p:attrNameLst>
                                      </p:cBhvr>
                                      <p:tavLst>
                                        <p:tav tm="0">
                                          <p:val>
                                            <p:strVal val="#ppt_x"/>
                                          </p:val>
                                        </p:tav>
                                        <p:tav tm="100000">
                                          <p:val>
                                            <p:strVal val="#ppt_x"/>
                                          </p:val>
                                        </p:tav>
                                      </p:tavLst>
                                    </p:anim>
                                    <p:anim calcmode="lin" valueType="num">
                                      <p:cBhvr additive="base">
                                        <p:cTn id="33" dur="500" fill="hold"/>
                                        <p:tgtEl>
                                          <p:spTgt spid="28"/>
                                        </p:tgtEl>
                                        <p:attrNameLst>
                                          <p:attrName>ppt_y</p:attrName>
                                        </p:attrNameLst>
                                      </p:cBhvr>
                                      <p:tavLst>
                                        <p:tav tm="0">
                                          <p:val>
                                            <p:strVal val="1+#ppt_h/2"/>
                                          </p:val>
                                        </p:tav>
                                        <p:tav tm="100000">
                                          <p:val>
                                            <p:strVal val="#ppt_y"/>
                                          </p:val>
                                        </p:tav>
                                      </p:tavLst>
                                    </p:anim>
                                  </p:childTnLst>
                                </p:cTn>
                              </p:par>
                              <p:par>
                                <p:cTn id="34" presetID="2" presetClass="entr" presetSubtype="4" fill="hold" grpId="3" nodeType="with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ppt_x"/>
                                          </p:val>
                                        </p:tav>
                                        <p:tav tm="100000">
                                          <p:val>
                                            <p:strVal val="#ppt_x"/>
                                          </p:val>
                                        </p:tav>
                                      </p:tavLst>
                                    </p:anim>
                                    <p:anim calcmode="lin" valueType="num">
                                      <p:cBhvr additive="base">
                                        <p:cTn id="37" dur="500" fill="hold"/>
                                        <p:tgtEl>
                                          <p:spTgt spid="29"/>
                                        </p:tgtEl>
                                        <p:attrNameLst>
                                          <p:attrName>ppt_y</p:attrName>
                                        </p:attrNameLst>
                                      </p:cBhvr>
                                      <p:tavLst>
                                        <p:tav tm="0">
                                          <p:val>
                                            <p:strVal val="1+#ppt_h/2"/>
                                          </p:val>
                                        </p:tav>
                                        <p:tav tm="100000">
                                          <p:val>
                                            <p:strVal val="#ppt_y"/>
                                          </p:val>
                                        </p:tav>
                                      </p:tavLst>
                                    </p:anim>
                                  </p:childTnLst>
                                </p:cTn>
                              </p:par>
                              <p:par>
                                <p:cTn id="38" presetID="2" presetClass="entr" presetSubtype="4" fill="hold" grpId="4" nodeType="withEffect">
                                  <p:stCondLst>
                                    <p:cond delay="0"/>
                                  </p:stCondLst>
                                  <p:childTnLst>
                                    <p:set>
                                      <p:cBhvr>
                                        <p:cTn id="39" dur="1" fill="hold">
                                          <p:stCondLst>
                                            <p:cond delay="0"/>
                                          </p:stCondLst>
                                        </p:cTn>
                                        <p:tgtEl>
                                          <p:spTgt spid="40"/>
                                        </p:tgtEl>
                                        <p:attrNameLst>
                                          <p:attrName>style.visibility</p:attrName>
                                        </p:attrNameLst>
                                      </p:cBhvr>
                                      <p:to>
                                        <p:strVal val="visible"/>
                                      </p:to>
                                    </p:set>
                                    <p:anim calcmode="lin" valueType="num">
                                      <p:cBhvr additive="base">
                                        <p:cTn id="40" dur="500" fill="hold"/>
                                        <p:tgtEl>
                                          <p:spTgt spid="40"/>
                                        </p:tgtEl>
                                        <p:attrNameLst>
                                          <p:attrName>ppt_x</p:attrName>
                                        </p:attrNameLst>
                                      </p:cBhvr>
                                      <p:tavLst>
                                        <p:tav tm="0">
                                          <p:val>
                                            <p:strVal val="#ppt_x"/>
                                          </p:val>
                                        </p:tav>
                                        <p:tav tm="100000">
                                          <p:val>
                                            <p:strVal val="#ppt_x"/>
                                          </p:val>
                                        </p:tav>
                                      </p:tavLst>
                                    </p:anim>
                                    <p:anim calcmode="lin" valueType="num">
                                      <p:cBhvr additive="base">
                                        <p:cTn id="41" dur="500" fill="hold"/>
                                        <p:tgtEl>
                                          <p:spTgt spid="40"/>
                                        </p:tgtEl>
                                        <p:attrNameLst>
                                          <p:attrName>ppt_y</p:attrName>
                                        </p:attrNameLst>
                                      </p:cBhvr>
                                      <p:tavLst>
                                        <p:tav tm="0">
                                          <p:val>
                                            <p:strVal val="1+#ppt_h/2"/>
                                          </p:val>
                                        </p:tav>
                                        <p:tav tm="100000">
                                          <p:val>
                                            <p:strVal val="#ppt_y"/>
                                          </p:val>
                                        </p:tav>
                                      </p:tavLst>
                                    </p:anim>
                                  </p:childTnLst>
                                </p:cTn>
                              </p:par>
                              <p:par>
                                <p:cTn id="42" presetID="2" presetClass="entr" presetSubtype="4" fill="hold" grpId="5" nodeType="withEffect">
                                  <p:stCondLst>
                                    <p:cond delay="0"/>
                                  </p:stCondLst>
                                  <p:childTnLst>
                                    <p:set>
                                      <p:cBhvr>
                                        <p:cTn id="43" dur="1" fill="hold">
                                          <p:stCondLst>
                                            <p:cond delay="0"/>
                                          </p:stCondLst>
                                        </p:cTn>
                                        <p:tgtEl>
                                          <p:spTgt spid="41"/>
                                        </p:tgtEl>
                                        <p:attrNameLst>
                                          <p:attrName>style.visibility</p:attrName>
                                        </p:attrNameLst>
                                      </p:cBhvr>
                                      <p:to>
                                        <p:strVal val="visible"/>
                                      </p:to>
                                    </p:set>
                                    <p:anim calcmode="lin" valueType="num">
                                      <p:cBhvr additive="base">
                                        <p:cTn id="44" dur="500" fill="hold"/>
                                        <p:tgtEl>
                                          <p:spTgt spid="41"/>
                                        </p:tgtEl>
                                        <p:attrNameLst>
                                          <p:attrName>ppt_x</p:attrName>
                                        </p:attrNameLst>
                                      </p:cBhvr>
                                      <p:tavLst>
                                        <p:tav tm="0">
                                          <p:val>
                                            <p:strVal val="#ppt_x"/>
                                          </p:val>
                                        </p:tav>
                                        <p:tav tm="100000">
                                          <p:val>
                                            <p:strVal val="#ppt_x"/>
                                          </p:val>
                                        </p:tav>
                                      </p:tavLst>
                                    </p:anim>
                                    <p:anim calcmode="lin" valueType="num">
                                      <p:cBhvr additive="base">
                                        <p:cTn id="45"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after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up)" prLst="">
                                      <p:cBhvr>
                                        <p:cTn id="50" dur="500"/>
                                        <p:tgtEl>
                                          <p:spTgt spid="12"/>
                                        </p:tgtEl>
                                      </p:cBhvr>
                                    </p:animEffect>
                                  </p:childTnLst>
                                </p:cTn>
                              </p:par>
                              <p:par>
                                <p:cTn id="51" presetID="22" presetClass="entr" presetSubtype="1"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up)" prLst="">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1"/>
      <p:bldP spid="28" grpId="2"/>
      <p:bldP spid="29" grpId="3"/>
      <p:bldP spid="40" grpId="4"/>
      <p:bldP spid="41" grpId="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sp>
        <p:nvSpPr>
          <p:cNvPr id="2" name="矩形 1"/>
          <p:cNvSpPr/>
          <p:nvPr/>
        </p:nvSpPr>
        <p:spPr>
          <a:xfrm>
            <a:off x="914400" y="1646694"/>
            <a:ext cx="4419599" cy="2677656"/>
          </a:xfrm>
          <a:prstGeom prst="rect">
            <a:avLst/>
          </a:prstGeom>
        </p:spPr>
        <p:txBody>
          <a:bodyPr wrap="square">
            <a:spAutoFit/>
          </a:bodyPr>
          <a:lstStyle/>
          <a:p>
            <a:pPr>
              <a:lnSpc>
                <a:spcPct val="150000"/>
              </a:lnSpc>
            </a:pPr>
            <a:r>
              <a:rPr lang="zh-CN" altLang="en-US" sz="1400" dirty="0">
                <a:latin typeface="思源黑体 CN Light" panose="020B0300000000000000" pitchFamily="34" charset="-122"/>
                <a:ea typeface="思源黑体 CN Light" panose="020B0300000000000000" pitchFamily="34" charset="-122"/>
              </a:rPr>
              <a:t>对同学，要友善，文明礼让要记牢。同学间，不为难，互助成长情谊连。被欺凌，莫慌乱，报告老师来评判。不恃强，不凌弱，后果严重警察找。</a:t>
            </a:r>
            <a:endParaRPr lang="en-US" altLang="zh-CN" sz="1400" dirty="0">
              <a:latin typeface="思源黑体 CN Light" panose="020B0300000000000000" pitchFamily="34" charset="-122"/>
              <a:ea typeface="思源黑体 CN Light" panose="020B0300000000000000" pitchFamily="34" charset="-122"/>
            </a:endParaRPr>
          </a:p>
          <a:p>
            <a:pPr>
              <a:lnSpc>
                <a:spcPct val="150000"/>
              </a:lnSpc>
            </a:pPr>
            <a:endParaRPr lang="en-US" altLang="zh-CN" sz="1400" dirty="0">
              <a:latin typeface="思源黑体 CN Light" panose="020B0300000000000000" pitchFamily="34" charset="-122"/>
              <a:ea typeface="思源黑体 CN Light" panose="020B0300000000000000" pitchFamily="34" charset="-122"/>
            </a:endParaRPr>
          </a:p>
          <a:p>
            <a:pPr>
              <a:lnSpc>
                <a:spcPct val="150000"/>
              </a:lnSpc>
            </a:pPr>
            <a:endParaRPr lang="en-US" altLang="zh-CN" sz="1400" dirty="0">
              <a:latin typeface="思源黑体 CN Light" panose="020B0300000000000000" pitchFamily="34" charset="-122"/>
              <a:ea typeface="思源黑体 CN Light" panose="020B0300000000000000" pitchFamily="34" charset="-122"/>
            </a:endParaRPr>
          </a:p>
          <a:p>
            <a:pPr>
              <a:lnSpc>
                <a:spcPct val="150000"/>
              </a:lnSpc>
            </a:pPr>
            <a:r>
              <a:rPr lang="zh-CN" altLang="en-US" sz="1400" dirty="0">
                <a:latin typeface="思源黑体 CN Light" panose="020B0300000000000000" pitchFamily="34" charset="-122"/>
                <a:ea typeface="思源黑体 CN Light" panose="020B0300000000000000" pitchFamily="34" charset="-122"/>
              </a:rPr>
              <a:t>反欺凌，要做到，校园和谐最重要。欺凌者，要受处，屡教不改要严办。见恶行，要举报，视而不见可不好。正学风，爱校园，争做文明好少年。</a:t>
            </a:r>
          </a:p>
        </p:txBody>
      </p:sp>
      <p:cxnSp>
        <p:nvCxnSpPr>
          <p:cNvPr id="6" name="直接连接符 5"/>
          <p:cNvCxnSpPr/>
          <p:nvPr/>
        </p:nvCxnSpPr>
        <p:spPr>
          <a:xfrm>
            <a:off x="935736" y="3018294"/>
            <a:ext cx="4169664" cy="0"/>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33999" y="1418094"/>
            <a:ext cx="3200400" cy="3200400"/>
          </a:xfrm>
          <a:prstGeom prst="rect">
            <a:avLst/>
          </a:prstGeom>
        </p:spPr>
      </p:pic>
    </p:spTree>
    <p:extLst>
      <p:ext uri="{BB962C8B-B14F-4D97-AF65-F5344CB8AC3E}">
        <p14:creationId xmlns:p14="http://schemas.microsoft.com/office/powerpoint/2010/main" val="31188180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rLst="">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rLst="">
                                      <p:cBhvr>
                                        <p:cTn id="10" dur="500"/>
                                        <p:tgtEl>
                                          <p:spTgt spid="6"/>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 presetClass="entr" presetSubtype="4"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sp>
        <p:nvSpPr>
          <p:cNvPr id="34" name="圆角矩形 33"/>
          <p:cNvSpPr/>
          <p:nvPr/>
        </p:nvSpPr>
        <p:spPr>
          <a:xfrm>
            <a:off x="3138863" y="1923427"/>
            <a:ext cx="4938336" cy="1203539"/>
          </a:xfrm>
          <a:prstGeom prst="roundRect">
            <a:avLst/>
          </a:prstGeom>
          <a:noFill/>
          <a:ln w="12700" cap="flat" cmpd="sng" algn="ctr">
            <a:noFill/>
            <a:prstDash val="solid"/>
          </a:ln>
          <a:effectLst/>
        </p:spPr>
        <p:txBody>
          <a:bodyPr rtlCol="0" anchor="ctr"/>
          <a:lstStyle/>
          <a:p>
            <a:pPr>
              <a:lnSpc>
                <a:spcPct val="150000"/>
              </a:lnSpc>
            </a:pPr>
            <a:r>
              <a:rPr lang="zh-CN" altLang="en-US" sz="1400" kern="0">
                <a:solidFill>
                  <a:schemeClr val="tx1">
                    <a:lumMod val="75000"/>
                    <a:lumOff val="25000"/>
                  </a:schemeClr>
                </a:solidFill>
                <a:cs typeface="+mn-ea"/>
                <a:sym typeface="+mn-lt"/>
              </a:rPr>
              <a:t>如果有人正在用刀子等锐器刺向你时，你该怎么办？迅速用书本，桌椅等物抵挡。</a:t>
            </a:r>
          </a:p>
        </p:txBody>
      </p:sp>
      <p:sp>
        <p:nvSpPr>
          <p:cNvPr id="35" name="圆角矩形 31"/>
          <p:cNvSpPr/>
          <p:nvPr/>
        </p:nvSpPr>
        <p:spPr>
          <a:xfrm>
            <a:off x="3235566" y="1696860"/>
            <a:ext cx="2907291" cy="387565"/>
          </a:xfrm>
          <a:prstGeom prst="roundRect">
            <a:avLst>
              <a:gd name="adj" fmla="val 0"/>
            </a:avLst>
          </a:prstGeom>
          <a:solidFill>
            <a:schemeClr val="accent1"/>
          </a:solidFill>
          <a:ln w="12700" cap="flat" cmpd="sng" algn="ctr">
            <a:noFill/>
            <a:prstDash val="solid"/>
          </a:ln>
          <a:effectLst/>
        </p:spPr>
        <p:txBody>
          <a:bodyPr rtlCol="0" anchor="ctr"/>
          <a:lstStyle/>
          <a:p>
            <a:pPr algn="ctr"/>
            <a:r>
              <a:rPr lang="zh-CN" altLang="en-US" sz="2100" kern="0">
                <a:gradFill>
                  <a:gsLst>
                    <a:gs pos="100000">
                      <a:prstClr val="white"/>
                    </a:gs>
                    <a:gs pos="0">
                      <a:prstClr val="white">
                        <a:lumMod val="95000"/>
                      </a:prstClr>
                    </a:gs>
                  </a:gsLst>
                  <a:path path="circle">
                    <a:fillToRect t="100000" r="100000"/>
                  </a:path>
                  <a:tileRect l="-100000" b="-100000"/>
                </a:gradFill>
                <a:cs typeface="+mn-ea"/>
                <a:sym typeface="+mn-lt"/>
              </a:rPr>
              <a:t>校园暴力</a:t>
            </a:r>
          </a:p>
        </p:txBody>
      </p:sp>
      <p:sp>
        <p:nvSpPr>
          <p:cNvPr id="36" name="圆角矩形 35"/>
          <p:cNvSpPr/>
          <p:nvPr/>
        </p:nvSpPr>
        <p:spPr>
          <a:xfrm>
            <a:off x="3178541" y="3317392"/>
            <a:ext cx="4898659" cy="1203539"/>
          </a:xfrm>
          <a:prstGeom prst="roundRect">
            <a:avLst/>
          </a:prstGeom>
          <a:noFill/>
          <a:ln w="12700" cap="flat" cmpd="sng" algn="ctr">
            <a:noFill/>
            <a:prstDash val="solid"/>
          </a:ln>
          <a:effectLst/>
        </p:spPr>
        <p:txBody>
          <a:bodyPr rtlCol="0" anchor="ctr"/>
          <a:lstStyle/>
          <a:p>
            <a:pPr>
              <a:lnSpc>
                <a:spcPct val="150000"/>
              </a:lnSpc>
            </a:pPr>
            <a:r>
              <a:rPr lang="zh-CN" altLang="en-US" sz="1400" kern="0">
                <a:solidFill>
                  <a:schemeClr val="tx1">
                    <a:lumMod val="75000"/>
                    <a:lumOff val="25000"/>
                  </a:schemeClr>
                </a:solidFill>
                <a:latin typeface="+mn-ea"/>
                <a:cs typeface="+mn-ea"/>
                <a:sym typeface="+mn-lt"/>
              </a:rPr>
              <a:t>学会闪躲和迅速逃跑。用臂肘等保护头部和胸腹部。</a:t>
            </a:r>
          </a:p>
        </p:txBody>
      </p:sp>
      <p:sp>
        <p:nvSpPr>
          <p:cNvPr id="37" name="圆角矩形 31"/>
          <p:cNvSpPr/>
          <p:nvPr/>
        </p:nvSpPr>
        <p:spPr>
          <a:xfrm>
            <a:off x="3256669" y="3075343"/>
            <a:ext cx="2907291" cy="387565"/>
          </a:xfrm>
          <a:prstGeom prst="roundRect">
            <a:avLst>
              <a:gd name="adj" fmla="val 0"/>
            </a:avLst>
          </a:prstGeom>
          <a:solidFill>
            <a:schemeClr val="accent2"/>
          </a:solidFill>
          <a:ln w="12700" cap="flat" cmpd="sng" algn="ctr">
            <a:noFill/>
            <a:prstDash val="solid"/>
          </a:ln>
          <a:effectLst/>
        </p:spPr>
        <p:txBody>
          <a:bodyPr rtlCol="0" anchor="ctr"/>
          <a:lstStyle/>
          <a:p>
            <a:pPr algn="ctr"/>
            <a:r>
              <a:rPr lang="zh-CN" altLang="en-US" sz="2100" kern="0">
                <a:gradFill>
                  <a:gsLst>
                    <a:gs pos="100000">
                      <a:prstClr val="white"/>
                    </a:gs>
                    <a:gs pos="0">
                      <a:prstClr val="white">
                        <a:lumMod val="95000"/>
                      </a:prstClr>
                    </a:gs>
                  </a:gsLst>
                  <a:path path="circle">
                    <a:fillToRect t="100000" r="100000"/>
                  </a:path>
                  <a:tileRect l="-100000" b="-100000"/>
                </a:gradFill>
                <a:cs typeface="+mn-ea"/>
                <a:sym typeface="+mn-lt"/>
              </a:rPr>
              <a:t>校园暴力</a:t>
            </a:r>
          </a:p>
        </p:txBody>
      </p:sp>
      <p:pic>
        <p:nvPicPr>
          <p:cNvPr id="38" name="图片占位符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0200" y="1200150"/>
            <a:ext cx="3035366" cy="3035366"/>
          </a:xfrm>
          <a:prstGeom prst="rect">
            <a:avLst/>
          </a:prstGeom>
        </p:spPr>
      </p:pic>
    </p:spTree>
    <p:extLst>
      <p:ext uri="{BB962C8B-B14F-4D97-AF65-F5344CB8AC3E}">
        <p14:creationId xmlns:p14="http://schemas.microsoft.com/office/powerpoint/2010/main" val="14108601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rLst="">
                                      <p:cBhvr>
                                        <p:cTn id="9" dur="500"/>
                                        <p:tgtEl>
                                          <p:spTgt spid="38"/>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53" presetClass="entr" presetSubtype="0" fill="hold" grpId="1" nodeType="clickEffect">
                                  <p:stCondLst>
                                    <p:cond delay="0"/>
                                  </p:stCondLst>
                                  <p:childTnLst>
                                    <p:set>
                                      <p:cBhvr>
                                        <p:cTn id="13" dur="1" fill="hold">
                                          <p:stCondLst>
                                            <p:cond delay="0"/>
                                          </p:stCondLst>
                                        </p:cTn>
                                        <p:tgtEl>
                                          <p:spTgt spid="35"/>
                                        </p:tgtEl>
                                        <p:attrNameLst>
                                          <p:attrName>style.visibility</p:attrName>
                                        </p:attrNameLst>
                                      </p:cBhvr>
                                      <p:to>
                                        <p:strVal val="visible"/>
                                      </p:to>
                                    </p:set>
                                    <p:anim calcmode="lin" valueType="num">
                                      <p:cBhvr>
                                        <p:cTn id="14" dur="500" fill="hold"/>
                                        <p:tgtEl>
                                          <p:spTgt spid="35"/>
                                        </p:tgtEl>
                                        <p:attrNameLst>
                                          <p:attrName>ppt_w</p:attrName>
                                        </p:attrNameLst>
                                      </p:cBhvr>
                                      <p:tavLst>
                                        <p:tav tm="0">
                                          <p:val>
                                            <p:fltVal val="0"/>
                                          </p:val>
                                        </p:tav>
                                        <p:tav tm="100000">
                                          <p:val>
                                            <p:strVal val="#ppt_w"/>
                                          </p:val>
                                        </p:tav>
                                      </p:tavLst>
                                    </p:anim>
                                    <p:anim calcmode="lin" valueType="num">
                                      <p:cBhvr>
                                        <p:cTn id="15" dur="500" fill="hold"/>
                                        <p:tgtEl>
                                          <p:spTgt spid="35"/>
                                        </p:tgtEl>
                                        <p:attrNameLst>
                                          <p:attrName>ppt_h</p:attrName>
                                        </p:attrNameLst>
                                      </p:cBhvr>
                                      <p:tavLst>
                                        <p:tav tm="0">
                                          <p:val>
                                            <p:fltVal val="0"/>
                                          </p:val>
                                        </p:tav>
                                        <p:tav tm="100000">
                                          <p:val>
                                            <p:strVal val="#ppt_h"/>
                                          </p:val>
                                        </p:tav>
                                      </p:tavLst>
                                    </p:anim>
                                    <p:animEffect transition="in" filter="fade" prLst="">
                                      <p:cBhvr>
                                        <p:cTn id="16" dur="500"/>
                                        <p:tgtEl>
                                          <p:spTgt spid="35"/>
                                        </p:tgtEl>
                                      </p:cBhvr>
                                    </p:animEffect>
                                  </p:childTnLst>
                                </p:cTn>
                              </p:par>
                              <p:par>
                                <p:cTn id="17" presetID="53" presetClass="entr" presetSubtype="0" fill="hold" grpId="3"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rLst="">
                                      <p:cBhvr>
                                        <p:cTn id="21" dur="500"/>
                                        <p:tgtEl>
                                          <p:spTgt spid="37"/>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rLst="">
                                      <p:cBhvr>
                                        <p:cTn id="26" dur="500"/>
                                        <p:tgtEl>
                                          <p:spTgt spid="34"/>
                                        </p:tgtEl>
                                      </p:cBhvr>
                                    </p:animEffect>
                                  </p:childTnLst>
                                </p:cTn>
                              </p:par>
                              <p:par>
                                <p:cTn id="27" presetID="22" presetClass="entr" presetSubtype="8" fill="hold" grpId="2"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rLst="">
                                      <p:cBhvr>
                                        <p:cTn id="2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1" animBg="1"/>
      <p:bldP spid="36" grpId="2"/>
      <p:bldP spid="37" grpId="3"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sp>
        <p:nvSpPr>
          <p:cNvPr id="58" name="TextBox 17"/>
          <p:cNvSpPr>
            <a:spLocks noChangeArrowheads="1"/>
          </p:cNvSpPr>
          <p:nvPr/>
        </p:nvSpPr>
        <p:spPr>
          <a:xfrm flipH="1">
            <a:off x="838200" y="1805285"/>
            <a:ext cx="30980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atinLnBrk="1"/>
            <a:r>
              <a:rPr lang="zh-CN" altLang="en-US" sz="2400">
                <a:solidFill>
                  <a:srgbClr val="44546A"/>
                </a:solidFill>
                <a:latin typeface="思源黑体 CN" panose="020B0500000000000000" pitchFamily="34" charset="-122"/>
                <a:ea typeface="思源黑体 CN" panose="020B0500000000000000" pitchFamily="34" charset="-122"/>
                <a:sym typeface="Kozuka Gothic Pr6N EL" pitchFamily="34" charset="-128"/>
              </a:rPr>
              <a:t>宣传倡议</a:t>
            </a:r>
          </a:p>
        </p:txBody>
      </p:sp>
      <p:sp>
        <p:nvSpPr>
          <p:cNvPr id="59" name="矩形 58"/>
          <p:cNvSpPr>
            <a:spLocks noChangeAspect="1"/>
          </p:cNvSpPr>
          <p:nvPr/>
        </p:nvSpPr>
        <p:spPr>
          <a:xfrm>
            <a:off x="6170915" y="1805284"/>
            <a:ext cx="2515885" cy="2442866"/>
          </a:xfrm>
          <a:prstGeom prst="rect">
            <a:avLst/>
          </a:prstGeom>
          <a:blipFill dpi="0" rotWithShape="1">
            <a:blip r:embed="rId2"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350"/>
          </a:p>
        </p:txBody>
      </p:sp>
      <p:sp>
        <p:nvSpPr>
          <p:cNvPr id="105" name="矩形 104"/>
          <p:cNvSpPr/>
          <p:nvPr/>
        </p:nvSpPr>
        <p:spPr>
          <a:xfrm>
            <a:off x="4267200" y="1729084"/>
            <a:ext cx="1714499" cy="244286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6" name="文本框 105"/>
          <p:cNvSpPr txBox="1"/>
          <p:nvPr/>
        </p:nvSpPr>
        <p:spPr>
          <a:xfrm>
            <a:off x="4495800" y="2383015"/>
            <a:ext cx="1254906" cy="874535"/>
          </a:xfrm>
          <a:prstGeom prst="rect">
            <a:avLst/>
          </a:prstGeom>
          <a:noFill/>
        </p:spPr>
        <p:txBody>
          <a:bodyPr wrap="square" rtlCol="0">
            <a:spAutoFit/>
          </a:bodyPr>
          <a:lstStyle/>
          <a:p>
            <a:pPr algn="ctr">
              <a:lnSpc>
                <a:spcPct val="150000"/>
              </a:lnSpc>
            </a:pPr>
            <a:r>
              <a:rPr lang="zh-CN" altLang="en-US">
                <a:solidFill>
                  <a:schemeClr val="bg1"/>
                </a:solidFill>
                <a:latin typeface="+mn-ea"/>
              </a:rPr>
              <a:t>绝不欺凌其他同学</a:t>
            </a:r>
          </a:p>
        </p:txBody>
      </p:sp>
      <p:sp>
        <p:nvSpPr>
          <p:cNvPr id="107" name="矩形 106"/>
          <p:cNvSpPr/>
          <p:nvPr/>
        </p:nvSpPr>
        <p:spPr>
          <a:xfrm>
            <a:off x="864394" y="2216825"/>
            <a:ext cx="3326606" cy="1895647"/>
          </a:xfrm>
          <a:prstGeom prst="rect">
            <a:avLst/>
          </a:prstGeom>
        </p:spPr>
        <p:txBody>
          <a:bodyPr wrap="square">
            <a:spAutoFit/>
          </a:bodyPr>
          <a:lstStyle/>
          <a:p>
            <a:pPr lvl="0">
              <a:lnSpc>
                <a:spcPct val="150000"/>
              </a:lnSpc>
              <a:defRPr/>
            </a:pPr>
            <a:r>
              <a:rPr lang="zh-CN" altLang="en-US" sz="1600" dirty="0">
                <a:solidFill>
                  <a:schemeClr val="tx1">
                    <a:lumMod val="85000"/>
                    <a:lumOff val="15000"/>
                  </a:schemeClr>
                </a:solidFill>
                <a:latin typeface="思源黑体 CN" panose="020B0500000000000000" pitchFamily="34" charset="-122"/>
                <a:ea typeface="思源黑体 CN" panose="020B0500000000000000" pitchFamily="34" charset="-122"/>
                <a:cs typeface="+mn-ea"/>
                <a:sym typeface="+mn-lt"/>
              </a:rPr>
              <a:t>同学们，请牢记誓言！人人争做阳光少年，让我们的校园永远充满阳光！我宣誓：反对校园暴力，从我做起。绝不欺凌其他同学，遇到欺凌勇敢说不，阳光心态，阳光少年！</a:t>
            </a:r>
          </a:p>
        </p:txBody>
      </p:sp>
    </p:spTree>
    <p:extLst>
      <p:ext uri="{BB962C8B-B14F-4D97-AF65-F5344CB8AC3E}">
        <p14:creationId xmlns:p14="http://schemas.microsoft.com/office/powerpoint/2010/main" val="34679976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2" nodeType="click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num">
                                      <p:cBhvr>
                                        <p:cTn id="7" dur="500" fill="hold"/>
                                        <p:tgtEl>
                                          <p:spTgt spid="105"/>
                                        </p:tgtEl>
                                        <p:attrNameLst>
                                          <p:attrName>ppt_w</p:attrName>
                                        </p:attrNameLst>
                                      </p:cBhvr>
                                      <p:tavLst>
                                        <p:tav tm="0">
                                          <p:val>
                                            <p:fltVal val="0"/>
                                          </p:val>
                                        </p:tav>
                                        <p:tav tm="100000">
                                          <p:val>
                                            <p:strVal val="#ppt_w"/>
                                          </p:val>
                                        </p:tav>
                                      </p:tavLst>
                                    </p:anim>
                                    <p:anim calcmode="lin" valueType="num">
                                      <p:cBhvr>
                                        <p:cTn id="8" dur="500" fill="hold"/>
                                        <p:tgtEl>
                                          <p:spTgt spid="105"/>
                                        </p:tgtEl>
                                        <p:attrNameLst>
                                          <p:attrName>ppt_h</p:attrName>
                                        </p:attrNameLst>
                                      </p:cBhvr>
                                      <p:tavLst>
                                        <p:tav tm="0">
                                          <p:val>
                                            <p:fltVal val="0"/>
                                          </p:val>
                                        </p:tav>
                                        <p:tav tm="100000">
                                          <p:val>
                                            <p:strVal val="#ppt_h"/>
                                          </p:val>
                                        </p:tav>
                                      </p:tavLst>
                                    </p:anim>
                                    <p:animEffect transition="in" filter="fade" prLst="">
                                      <p:cBhvr>
                                        <p:cTn id="9" dur="500"/>
                                        <p:tgtEl>
                                          <p:spTgt spid="105"/>
                                        </p:tgtEl>
                                      </p:cBhvr>
                                    </p:animEffect>
                                  </p:childTnLst>
                                </p:cTn>
                              </p:par>
                              <p:par>
                                <p:cTn id="10" presetID="53" presetClass="entr" presetSubtype="0" fill="hold" grpId="3" nodeType="withEffect">
                                  <p:stCondLst>
                                    <p:cond delay="0"/>
                                  </p:stCondLst>
                                  <p:childTnLst>
                                    <p:set>
                                      <p:cBhvr>
                                        <p:cTn id="11" dur="1" fill="hold">
                                          <p:stCondLst>
                                            <p:cond delay="0"/>
                                          </p:stCondLst>
                                        </p:cTn>
                                        <p:tgtEl>
                                          <p:spTgt spid="106"/>
                                        </p:tgtEl>
                                        <p:attrNameLst>
                                          <p:attrName>style.visibility</p:attrName>
                                        </p:attrNameLst>
                                      </p:cBhvr>
                                      <p:to>
                                        <p:strVal val="visible"/>
                                      </p:to>
                                    </p:set>
                                    <p:anim calcmode="lin" valueType="num">
                                      <p:cBhvr>
                                        <p:cTn id="12" dur="500" fill="hold"/>
                                        <p:tgtEl>
                                          <p:spTgt spid="106"/>
                                        </p:tgtEl>
                                        <p:attrNameLst>
                                          <p:attrName>ppt_w</p:attrName>
                                        </p:attrNameLst>
                                      </p:cBhvr>
                                      <p:tavLst>
                                        <p:tav tm="0">
                                          <p:val>
                                            <p:fltVal val="0"/>
                                          </p:val>
                                        </p:tav>
                                        <p:tav tm="100000">
                                          <p:val>
                                            <p:strVal val="#ppt_w"/>
                                          </p:val>
                                        </p:tav>
                                      </p:tavLst>
                                    </p:anim>
                                    <p:anim calcmode="lin" valueType="num">
                                      <p:cBhvr>
                                        <p:cTn id="13" dur="500" fill="hold"/>
                                        <p:tgtEl>
                                          <p:spTgt spid="106"/>
                                        </p:tgtEl>
                                        <p:attrNameLst>
                                          <p:attrName>ppt_h</p:attrName>
                                        </p:attrNameLst>
                                      </p:cBhvr>
                                      <p:tavLst>
                                        <p:tav tm="0">
                                          <p:val>
                                            <p:fltVal val="0"/>
                                          </p:val>
                                        </p:tav>
                                        <p:tav tm="100000">
                                          <p:val>
                                            <p:strVal val="#ppt_h"/>
                                          </p:val>
                                        </p:tav>
                                      </p:tavLst>
                                    </p:anim>
                                    <p:animEffect transition="in" filter="fade" prLst="">
                                      <p:cBhvr>
                                        <p:cTn id="14" dur="500"/>
                                        <p:tgtEl>
                                          <p:spTgt spid="106"/>
                                        </p:tgtEl>
                                      </p:cBhvr>
                                    </p:animEffect>
                                  </p:childTnLst>
                                </p:cTn>
                              </p:par>
                              <p:par>
                                <p:cTn id="15" presetID="53" presetClass="entr" presetSubtype="0" fill="hold" grpId="1" nodeType="with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500" fill="hold"/>
                                        <p:tgtEl>
                                          <p:spTgt spid="59"/>
                                        </p:tgtEl>
                                        <p:attrNameLst>
                                          <p:attrName>ppt_w</p:attrName>
                                        </p:attrNameLst>
                                      </p:cBhvr>
                                      <p:tavLst>
                                        <p:tav tm="0">
                                          <p:val>
                                            <p:fltVal val="0"/>
                                          </p:val>
                                        </p:tav>
                                        <p:tav tm="100000">
                                          <p:val>
                                            <p:strVal val="#ppt_w"/>
                                          </p:val>
                                        </p:tav>
                                      </p:tavLst>
                                    </p:anim>
                                    <p:anim calcmode="lin" valueType="num">
                                      <p:cBhvr>
                                        <p:cTn id="18" dur="500" fill="hold"/>
                                        <p:tgtEl>
                                          <p:spTgt spid="59"/>
                                        </p:tgtEl>
                                        <p:attrNameLst>
                                          <p:attrName>ppt_h</p:attrName>
                                        </p:attrNameLst>
                                      </p:cBhvr>
                                      <p:tavLst>
                                        <p:tav tm="0">
                                          <p:val>
                                            <p:fltVal val="0"/>
                                          </p:val>
                                        </p:tav>
                                        <p:tav tm="100000">
                                          <p:val>
                                            <p:strVal val="#ppt_h"/>
                                          </p:val>
                                        </p:tav>
                                      </p:tavLst>
                                    </p:anim>
                                    <p:animEffect transition="in" filter="fade" prLst="">
                                      <p:cBhvr>
                                        <p:cTn id="19" dur="500"/>
                                        <p:tgtEl>
                                          <p:spTgt spid="59"/>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8"/>
                                        </p:tgtEl>
                                        <p:attrNameLst>
                                          <p:attrName>style.visibility</p:attrName>
                                        </p:attrNameLst>
                                      </p:cBhvr>
                                      <p:to>
                                        <p:strVal val="visible"/>
                                      </p:to>
                                    </p:set>
                                    <p:anim calcmode="lin" valueType="num">
                                      <p:cBhvr additive="base">
                                        <p:cTn id="24" dur="500" fill="hold"/>
                                        <p:tgtEl>
                                          <p:spTgt spid="58"/>
                                        </p:tgtEl>
                                        <p:attrNameLst>
                                          <p:attrName>ppt_x</p:attrName>
                                        </p:attrNameLst>
                                      </p:cBhvr>
                                      <p:tavLst>
                                        <p:tav tm="0">
                                          <p:val>
                                            <p:strVal val="#ppt_x"/>
                                          </p:val>
                                        </p:tav>
                                        <p:tav tm="100000">
                                          <p:val>
                                            <p:strVal val="#ppt_x"/>
                                          </p:val>
                                        </p:tav>
                                      </p:tavLst>
                                    </p:anim>
                                    <p:anim calcmode="lin" valueType="num">
                                      <p:cBhvr additive="base">
                                        <p:cTn id="25"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1" fill="hold" grpId="4" nodeType="clickEffect">
                                  <p:stCondLst>
                                    <p:cond delay="0"/>
                                  </p:stCondLst>
                                  <p:childTnLst>
                                    <p:set>
                                      <p:cBhvr>
                                        <p:cTn id="29" dur="1" fill="hold">
                                          <p:stCondLst>
                                            <p:cond delay="0"/>
                                          </p:stCondLst>
                                        </p:cTn>
                                        <p:tgtEl>
                                          <p:spTgt spid="107"/>
                                        </p:tgtEl>
                                        <p:attrNameLst>
                                          <p:attrName>style.visibility</p:attrName>
                                        </p:attrNameLst>
                                      </p:cBhvr>
                                      <p:to>
                                        <p:strVal val="visible"/>
                                      </p:to>
                                    </p:set>
                                    <p:animEffect transition="in" filter="wipe(up)" prLst="">
                                      <p:cBhvr>
                                        <p:cTn id="30" dur="500"/>
                                        <p:tgtEl>
                                          <p:spTgt spid="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1" animBg="1"/>
      <p:bldP spid="105" grpId="2" animBg="1"/>
      <p:bldP spid="106" grpId="3"/>
      <p:bldP spid="107" grpId="4"/>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29691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571501" y="590550"/>
            <a:ext cx="7962899"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思源黑体 CN"/>
              <a:cs typeface="+mn-cs"/>
            </a:endParaRPr>
          </a:p>
        </p:txBody>
      </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204421" y="2772181"/>
            <a:ext cx="2098981" cy="1889276"/>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3371160"/>
            <a:ext cx="9144000" cy="1774088"/>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483915" y="792898"/>
            <a:ext cx="1636293" cy="1828799"/>
          </a:xfrm>
          <a:prstGeom prst="rect">
            <a:avLst/>
          </a:prstGeom>
        </p:spPr>
      </p:pic>
      <p:pic>
        <p:nvPicPr>
          <p:cNvPr id="4" name="图片 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 y="514350"/>
            <a:ext cx="1859164" cy="1808699"/>
          </a:xfrm>
          <a:prstGeom prst="rect">
            <a:avLst/>
          </a:prstGeom>
        </p:spPr>
      </p:pic>
      <p:pic>
        <p:nvPicPr>
          <p:cNvPr id="11" name="图片 1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411762" y="3017341"/>
            <a:ext cx="2622882" cy="2119809"/>
          </a:xfrm>
          <a:prstGeom prst="rect">
            <a:avLst/>
          </a:prstGeom>
        </p:spPr>
      </p:pic>
      <p:sp>
        <p:nvSpPr>
          <p:cNvPr id="14" name="矩形 13"/>
          <p:cNvSpPr/>
          <p:nvPr/>
        </p:nvSpPr>
        <p:spPr>
          <a:xfrm>
            <a:off x="1600200" y="1285616"/>
            <a:ext cx="815608" cy="1418828"/>
          </a:xfrm>
          <a:prstGeom prst="rect">
            <a:avLst/>
          </a:prstGeom>
        </p:spPr>
        <p:txBody>
          <a:bodyPr vert="eaVert" wrap="square" lIns="68580" tIns="34290" rIns="68580" bIns="34290">
            <a:spAutoFit/>
          </a:bodyPr>
          <a:lstStyle/>
          <a:p>
            <a:pPr defTabSz="685800">
              <a:defRPr/>
            </a:pPr>
            <a:r>
              <a:rPr lang="zh-CN" altLang="en-US" sz="4400" b="1" spc="225">
                <a:solidFill>
                  <a:schemeClr val="accent1"/>
                </a:solidFill>
                <a:latin typeface="+mj-ea"/>
                <a:ea typeface="+mj-ea"/>
                <a:cs typeface="+mn-ea"/>
                <a:sym typeface="+mn-lt"/>
              </a:rPr>
              <a:t>目录</a:t>
            </a:r>
            <a:endParaRPr sz="4400" b="1" spc="225">
              <a:solidFill>
                <a:schemeClr val="accent1"/>
              </a:solidFill>
              <a:latin typeface="+mj-ea"/>
              <a:ea typeface="+mj-ea"/>
              <a:cs typeface="+mn-ea"/>
              <a:sym typeface="+mn-lt"/>
            </a:endParaRPr>
          </a:p>
        </p:txBody>
      </p:sp>
      <p:grpSp>
        <p:nvGrpSpPr>
          <p:cNvPr id="15" name="组合"/>
          <p:cNvGrpSpPr/>
          <p:nvPr/>
        </p:nvGrpSpPr>
        <p:grpSpPr>
          <a:xfrm>
            <a:off x="2514600" y="1380072"/>
            <a:ext cx="4724402" cy="321730"/>
            <a:chOff x="3113365" y="1214277"/>
            <a:chExt cx="4449212" cy="321730"/>
          </a:xfrm>
        </p:grpSpPr>
        <p:sp>
          <p:nvSpPr>
            <p:cNvPr id="16"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01</a:t>
              </a:r>
            </a:p>
          </p:txBody>
        </p:sp>
        <p:sp>
          <p:nvSpPr>
            <p:cNvPr id="18"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校园暴力的现象</a:t>
              </a:r>
            </a:p>
          </p:txBody>
        </p:sp>
      </p:grpSp>
      <p:grpSp>
        <p:nvGrpSpPr>
          <p:cNvPr id="19" name="组合"/>
          <p:cNvGrpSpPr/>
          <p:nvPr/>
        </p:nvGrpSpPr>
        <p:grpSpPr>
          <a:xfrm>
            <a:off x="2514600" y="1974854"/>
            <a:ext cx="4724402" cy="321730"/>
            <a:chOff x="3113365" y="1214277"/>
            <a:chExt cx="4449212" cy="321730"/>
          </a:xfrm>
        </p:grpSpPr>
        <p:sp>
          <p:nvSpPr>
            <p:cNvPr id="20" name="文本框 7"/>
            <p:cNvSpPr txBox="1"/>
            <p:nvPr/>
          </p:nvSpPr>
          <p:spPr>
            <a:xfrm>
              <a:off x="3113365" y="1220536"/>
              <a:ext cx="489752" cy="315471"/>
            </a:xfrm>
            <a:prstGeom prst="rect">
              <a:avLst/>
            </a:prstGeom>
            <a:solidFill>
              <a:schemeClr val="accent2"/>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02</a:t>
              </a:r>
            </a:p>
          </p:txBody>
        </p:sp>
        <p:sp>
          <p:nvSpPr>
            <p:cNvPr id="21" name="文本框 15"/>
            <p:cNvSpPr txBox="1"/>
            <p:nvPr/>
          </p:nvSpPr>
          <p:spPr>
            <a:xfrm>
              <a:off x="3679315" y="1214277"/>
              <a:ext cx="3883262" cy="315471"/>
            </a:xfrm>
            <a:prstGeom prst="rect">
              <a:avLst/>
            </a:prstGeom>
            <a:noFill/>
            <a:ln>
              <a:solidFill>
                <a:schemeClr val="accent2"/>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引发暴力的原因</a:t>
              </a:r>
            </a:p>
          </p:txBody>
        </p:sp>
      </p:grpSp>
      <p:grpSp>
        <p:nvGrpSpPr>
          <p:cNvPr id="22" name="组合"/>
          <p:cNvGrpSpPr/>
          <p:nvPr/>
        </p:nvGrpSpPr>
        <p:grpSpPr>
          <a:xfrm>
            <a:off x="2514600" y="2569637"/>
            <a:ext cx="4724402" cy="321730"/>
            <a:chOff x="3113365" y="1214277"/>
            <a:chExt cx="4449212" cy="321730"/>
          </a:xfrm>
        </p:grpSpPr>
        <p:sp>
          <p:nvSpPr>
            <p:cNvPr id="23"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03</a:t>
              </a:r>
            </a:p>
          </p:txBody>
        </p:sp>
        <p:sp>
          <p:nvSpPr>
            <p:cNvPr id="24"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校园暴力的危害</a:t>
              </a:r>
            </a:p>
          </p:txBody>
        </p:sp>
      </p:grpSp>
      <p:grpSp>
        <p:nvGrpSpPr>
          <p:cNvPr id="25" name="组合"/>
          <p:cNvGrpSpPr/>
          <p:nvPr/>
        </p:nvGrpSpPr>
        <p:grpSpPr>
          <a:xfrm>
            <a:off x="2514600" y="3164420"/>
            <a:ext cx="4724402" cy="321730"/>
            <a:chOff x="3113365" y="1214277"/>
            <a:chExt cx="4449212" cy="321730"/>
          </a:xfrm>
        </p:grpSpPr>
        <p:sp>
          <p:nvSpPr>
            <p:cNvPr id="26" name="文本框 7"/>
            <p:cNvSpPr txBox="1"/>
            <p:nvPr/>
          </p:nvSpPr>
          <p:spPr>
            <a:xfrm>
              <a:off x="3113365" y="1220536"/>
              <a:ext cx="489752" cy="315471"/>
            </a:xfrm>
            <a:prstGeom prst="rect">
              <a:avLst/>
            </a:prstGeom>
            <a:solidFill>
              <a:schemeClr val="accent2"/>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04</a:t>
              </a:r>
            </a:p>
          </p:txBody>
        </p:sp>
        <p:sp>
          <p:nvSpPr>
            <p:cNvPr id="27" name="文本框 15"/>
            <p:cNvSpPr txBox="1"/>
            <p:nvPr/>
          </p:nvSpPr>
          <p:spPr>
            <a:xfrm>
              <a:off x="3679315" y="1214277"/>
              <a:ext cx="3883262" cy="315471"/>
            </a:xfrm>
            <a:prstGeom prst="rect">
              <a:avLst/>
            </a:prstGeom>
            <a:noFill/>
            <a:ln>
              <a:solidFill>
                <a:schemeClr val="accent2"/>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应对好校园暴力</a:t>
              </a:r>
            </a:p>
          </p:txBody>
        </p:sp>
      </p:grpSp>
      <p:sp>
        <p:nvSpPr>
          <p:cNvPr id="5" name="文本框 4"/>
          <p:cNvSpPr txBox="1"/>
          <p:nvPr/>
        </p:nvSpPr>
        <p:spPr>
          <a:xfrm>
            <a:off x="2415808" y="792898"/>
            <a:ext cx="1013192" cy="169277"/>
          </a:xfrm>
          <a:prstGeom prst="rect">
            <a:avLst/>
          </a:prstGeom>
          <a:noFill/>
        </p:spPr>
        <p:txBody>
          <a:bodyPr wrap="square" rtlCol="0">
            <a:spAutoFit/>
          </a:bodyPr>
          <a:lstStyle/>
          <a:p>
            <a:r>
              <a:rPr lang="en-US" altLang="zh-CN" sz="500" dirty="0">
                <a:solidFill>
                  <a:srgbClr val="FFFFFF"/>
                </a:solidFill>
              </a:rPr>
              <a:t>https://www.ypppt.com/</a:t>
            </a:r>
            <a:endParaRPr lang="zh-CN" altLang="en-US" sz="500" dirty="0">
              <a:solidFill>
                <a:srgbClr val="FFFFFF"/>
              </a:solidFill>
            </a:endParaRPr>
          </a:p>
        </p:txBody>
      </p:sp>
    </p:spTree>
    <p:extLst>
      <p:ext uri="{BB962C8B-B14F-4D97-AF65-F5344CB8AC3E}">
        <p14:creationId xmlns:p14="http://schemas.microsoft.com/office/powerpoint/2010/main" val="42485017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rLst="">
                                      <p:cBhvr>
                                        <p:cTn id="17" dur="500"/>
                                        <p:tgtEl>
                                          <p:spTgt spid="9"/>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0-#ppt_w/2"/>
                                          </p:val>
                                        </p:tav>
                                        <p:tav tm="100000">
                                          <p:val>
                                            <p:strVal val="#ppt_x"/>
                                          </p:val>
                                        </p:tav>
                                      </p:tavLst>
                                    </p:anim>
                                    <p:anim calcmode="lin" valueType="num">
                                      <p:cBhvr additive="base">
                                        <p:cTn id="27" dur="500" fill="hold"/>
                                        <p:tgtEl>
                                          <p:spTgt spid="11"/>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1+#ppt_w/2"/>
                                          </p:val>
                                        </p:tav>
                                        <p:tav tm="100000">
                                          <p:val>
                                            <p:strVal val="#ppt_x"/>
                                          </p:val>
                                        </p:tav>
                                      </p:tavLst>
                                    </p:anim>
                                    <p:anim calcmode="lin" valueType="num">
                                      <p:cBhvr additive="base">
                                        <p:cTn id="31"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53" presetClass="entr" presetSubtype="0" fill="hold" grpId="1"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rLst="">
                                      <p:cBhvr>
                                        <p:cTn id="38" dur="500"/>
                                        <p:tgtEl>
                                          <p:spTgt spid="14"/>
                                        </p:tgtEl>
                                      </p:cBhvr>
                                    </p:animEffect>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rLst="">
                                      <p:cBhvr>
                                        <p:cTn id="43" dur="500"/>
                                        <p:tgtEl>
                                          <p:spTgt spid="15"/>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left)" prLst="">
                                      <p:cBhvr>
                                        <p:cTn id="48" dur="500"/>
                                        <p:tgtEl>
                                          <p:spTgt spid="19"/>
                                        </p:tgtEl>
                                      </p:cBhvr>
                                    </p:animEffect>
                                  </p:childTnLst>
                                </p:cTn>
                              </p:par>
                            </p:childTnLst>
                          </p:cTn>
                        </p:par>
                      </p:childTnLst>
                    </p:cTn>
                  </p:par>
                  <p:par>
                    <p:cTn id="49" fill="hold" nodeType="clickPar">
                      <p:stCondLst>
                        <p:cond delay="indefinite"/>
                      </p:stCondLst>
                      <p:childTnLst>
                        <p:par>
                          <p:cTn id="50" fill="hold" nodeType="after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left)" prLst="">
                                      <p:cBhvr>
                                        <p:cTn id="53" dur="500"/>
                                        <p:tgtEl>
                                          <p:spTgt spid="22"/>
                                        </p:tgtEl>
                                      </p:cBhvr>
                                    </p:animEffect>
                                  </p:childTnLst>
                                </p:cTn>
                              </p:par>
                            </p:childTnLst>
                          </p:cTn>
                        </p:par>
                      </p:childTnLst>
                    </p:cTn>
                  </p:par>
                  <p:par>
                    <p:cTn id="54" fill="hold" nodeType="clickPar">
                      <p:stCondLst>
                        <p:cond delay="indefinite"/>
                      </p:stCondLst>
                      <p:childTnLst>
                        <p:par>
                          <p:cTn id="55" fill="hold" nodeType="after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left)" prLst="">
                                      <p:cBhvr>
                                        <p:cTn id="5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571501" y="590550"/>
            <a:ext cx="7962899"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cs typeface="+mn-cs"/>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3244827"/>
            <a:ext cx="9144000" cy="1898672"/>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83915" y="792898"/>
            <a:ext cx="1636293" cy="1828799"/>
          </a:xfrm>
          <a:prstGeom prst="rect">
            <a:avLst/>
          </a:prstGeom>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 y="514350"/>
            <a:ext cx="1859164" cy="1808699"/>
          </a:xfrm>
          <a:prstGeom prst="rect">
            <a:avLst/>
          </a:prstGeom>
        </p:spPr>
      </p:pic>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814694" y="1809750"/>
            <a:ext cx="3244199" cy="3244199"/>
          </a:xfrm>
          <a:prstGeom prst="rect">
            <a:avLst/>
          </a:prstGeom>
        </p:spPr>
      </p:pic>
      <p:sp>
        <p:nvSpPr>
          <p:cNvPr id="14" name="TextBox 48"/>
          <p:cNvSpPr txBox="1"/>
          <p:nvPr/>
        </p:nvSpPr>
        <p:spPr>
          <a:xfrm>
            <a:off x="1509436" y="1984238"/>
            <a:ext cx="5426771" cy="707886"/>
          </a:xfrm>
          <a:prstGeom prst="rect">
            <a:avLst/>
          </a:prstGeom>
          <a:noFill/>
        </p:spPr>
        <p:txBody>
          <a:bodyPr wrap="square" lIns="0" tIns="0" rIns="0" bIns="0" rtlCol="0">
            <a:spAutoFit/>
          </a:bodyPr>
          <a:lstStyle/>
          <a:p>
            <a:pPr defTabSz="685800"/>
            <a:r>
              <a:rPr lang="zh-CN" altLang="en-US" sz="4600" b="1" spc="600" dirty="0">
                <a:solidFill>
                  <a:schemeClr val="accent1"/>
                </a:solidFill>
                <a:latin typeface="+mj-ea"/>
                <a:ea typeface="+mj-ea"/>
                <a:cs typeface="+mn-ea"/>
                <a:sym typeface="+mn-lt"/>
              </a:rPr>
              <a:t>校园暴力的现象</a:t>
            </a:r>
          </a:p>
        </p:txBody>
      </p:sp>
      <p:sp>
        <p:nvSpPr>
          <p:cNvPr id="15" name="LFPPT网 www.Lfppt.com"/>
          <p:cNvSpPr txBox="1"/>
          <p:nvPr/>
        </p:nvSpPr>
        <p:spPr>
          <a:xfrm>
            <a:off x="1509437" y="1287868"/>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第一部分</a:t>
            </a:r>
            <a:endParaRPr lang="en-US" altLang="zh-CN" sz="4000" spc="600">
              <a:solidFill>
                <a:schemeClr val="accent1"/>
              </a:solidFill>
              <a:latin typeface="+mn-ea"/>
              <a:cs typeface="+mn-ea"/>
              <a:sym typeface="+mn-lt"/>
            </a:endParaRPr>
          </a:p>
        </p:txBody>
      </p:sp>
      <p:sp>
        <p:nvSpPr>
          <p:cNvPr id="16" name="LFPPT网 www.Lfppt.com"/>
          <p:cNvSpPr/>
          <p:nvPr/>
        </p:nvSpPr>
        <p:spPr>
          <a:xfrm>
            <a:off x="1433238" y="2700425"/>
            <a:ext cx="4724400" cy="532453"/>
          </a:xfrm>
          <a:prstGeom prst="rect">
            <a:avLst/>
          </a:prstGeom>
        </p:spPr>
        <p:txBody>
          <a:bodyPr wrap="square">
            <a:spAutoFit/>
          </a:bodyPr>
          <a:lstStyle/>
          <a:p>
            <a:pPr>
              <a:lnSpc>
                <a:spcPct val="130000"/>
              </a:lnSpc>
            </a:pPr>
            <a:r>
              <a:rPr lang="en-US" altLang="zh-CN" sz="1100">
                <a:solidFill>
                  <a:schemeClr val="accent1"/>
                </a:solidFill>
                <a:latin typeface="+mn-ea"/>
              </a:rPr>
              <a:t>performance in workplace execution comes from careful execution workplace execution comes from</a:t>
            </a:r>
            <a:endParaRPr lang="zh-CN" altLang="en-US" sz="1100">
              <a:solidFill>
                <a:schemeClr val="accent1"/>
              </a:solidFill>
              <a:latin typeface="+mn-ea"/>
            </a:endParaRPr>
          </a:p>
        </p:txBody>
      </p:sp>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3138606">
            <a:off x="4056133" y="818339"/>
            <a:ext cx="1294683" cy="1294683"/>
          </a:xfrm>
          <a:prstGeom prst="rect">
            <a:avLst/>
          </a:prstGeom>
        </p:spPr>
      </p:pic>
    </p:spTree>
    <p:extLst>
      <p:ext uri="{BB962C8B-B14F-4D97-AF65-F5344CB8AC3E}">
        <p14:creationId xmlns:p14="http://schemas.microsoft.com/office/powerpoint/2010/main" val="31544810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rLst="">
                                      <p:cBhvr>
                                        <p:cTn id="13" dur="500"/>
                                        <p:tgtEl>
                                          <p:spTgt spid="9"/>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1+#ppt_w/2"/>
                                          </p:val>
                                        </p:tav>
                                        <p:tav tm="100000">
                                          <p:val>
                                            <p:strVal val="#ppt_x"/>
                                          </p:val>
                                        </p:tav>
                                      </p:tavLst>
                                    </p:anim>
                                    <p:anim calcmode="lin" valueType="num">
                                      <p:cBhvr additive="base">
                                        <p:cTn id="23" dur="500" fill="hold"/>
                                        <p:tgtEl>
                                          <p:spTgt spid="12"/>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1+#ppt_w/2"/>
                                          </p:val>
                                        </p:tav>
                                        <p:tav tm="100000">
                                          <p:val>
                                            <p:strVal val="#ppt_x"/>
                                          </p:val>
                                        </p:tav>
                                      </p:tavLst>
                                    </p:anim>
                                    <p:anim calcmode="lin" valueType="num">
                                      <p:cBhvr additive="base">
                                        <p:cTn id="27" dur="500" fill="hold"/>
                                        <p:tgtEl>
                                          <p:spTgt spid="3"/>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rLst="">
                                      <p:cBhvr>
                                        <p:cTn id="33" dur="500"/>
                                        <p:tgtEl>
                                          <p:spTgt spid="15"/>
                                        </p:tgtEl>
                                      </p:cBhvr>
                                    </p:animEffect>
                                  </p:childTnLst>
                                </p:cTn>
                              </p:par>
                              <p:par>
                                <p:cTn id="34" presetID="53" presetClass="entr" presetSubtype="0"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rLst="">
                                      <p:cBhvr>
                                        <p:cTn id="38" dur="500"/>
                                        <p:tgtEl>
                                          <p:spTgt spid="18"/>
                                        </p:tgtEl>
                                      </p:cBhvr>
                                    </p:animEffect>
                                  </p:childTnLst>
                                </p:cTn>
                              </p:par>
                            </p:childTnLst>
                          </p:cTn>
                        </p:par>
                        <p:par>
                          <p:cTn id="39" fill="hold" nodeType="afterGroup">
                            <p:stCondLst>
                              <p:cond delay="1000"/>
                            </p:stCondLst>
                            <p:childTnLst>
                              <p:par>
                                <p:cTn id="40" presetID="22" presetClass="entr" presetSubtype="8" fill="hold" grpId="1"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rLst="">
                                      <p:cBhvr>
                                        <p:cTn id="42" dur="500"/>
                                        <p:tgtEl>
                                          <p:spTgt spid="14"/>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53" presetClass="entr" presetSubtype="0" fill="hold" grpId="3"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rLst="">
                                      <p:cBhvr>
                                        <p:cTn id="4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1"/>
      <p:bldP spid="15" grpId="2"/>
      <p:bldP spid="16"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sp>
        <p:nvSpPr>
          <p:cNvPr id="11" name="文本框"/>
          <p:cNvSpPr/>
          <p:nvPr/>
        </p:nvSpPr>
        <p:spPr>
          <a:xfrm>
            <a:off x="586140" y="3110692"/>
            <a:ext cx="1541648" cy="756458"/>
          </a:xfrm>
          <a:prstGeom prst="rect">
            <a:avLst/>
          </a:prstGeom>
          <a:noFill/>
        </p:spPr>
        <p:txBody>
          <a:bodyPr wrap="square" lIns="67500" tIns="35100" rIns="67500" bIns="35100" rtlCol="0">
            <a:spAutoFit/>
          </a:bodyPr>
          <a:lstStyle/>
          <a:p>
            <a:pPr algn="ctr">
              <a:lnSpc>
                <a:spcPct val="110000"/>
              </a:lnSpc>
            </a:pPr>
            <a:r>
              <a:rPr lang="zh-CN" altLang="en-US" sz="1350" dirty="0">
                <a:solidFill>
                  <a:schemeClr val="tx1">
                    <a:lumMod val="85000"/>
                    <a:lumOff val="15000"/>
                  </a:schemeClr>
                </a:solidFill>
                <a:latin typeface="+mn-ea"/>
              </a:rPr>
              <a:t>讥讽、嘲笑</a:t>
            </a:r>
          </a:p>
          <a:p>
            <a:pPr algn="ctr">
              <a:lnSpc>
                <a:spcPct val="110000"/>
              </a:lnSpc>
            </a:pPr>
            <a:r>
              <a:rPr lang="zh-CN" altLang="en-US" sz="1350" dirty="0">
                <a:solidFill>
                  <a:schemeClr val="tx1">
                    <a:lumMod val="85000"/>
                    <a:lumOff val="15000"/>
                  </a:schemeClr>
                </a:solidFill>
                <a:latin typeface="+mn-ea"/>
              </a:rPr>
              <a:t>羞辱、孤立</a:t>
            </a:r>
          </a:p>
          <a:p>
            <a:pPr algn="ctr">
              <a:lnSpc>
                <a:spcPct val="110000"/>
              </a:lnSpc>
            </a:pPr>
            <a:r>
              <a:rPr lang="zh-CN" altLang="en-US" sz="1350" dirty="0">
                <a:solidFill>
                  <a:schemeClr val="tx1">
                    <a:lumMod val="85000"/>
                    <a:lumOff val="15000"/>
                  </a:schemeClr>
                </a:solidFill>
                <a:latin typeface="+mn-ea"/>
              </a:rPr>
              <a:t>同学</a:t>
            </a:r>
          </a:p>
        </p:txBody>
      </p:sp>
      <p:sp>
        <p:nvSpPr>
          <p:cNvPr id="12" name="文本框"/>
          <p:cNvSpPr/>
          <p:nvPr/>
        </p:nvSpPr>
        <p:spPr>
          <a:xfrm>
            <a:off x="875366" y="1885950"/>
            <a:ext cx="951568" cy="951568"/>
          </a:xfrm>
          <a:prstGeom prst="roundRect">
            <a:avLst/>
          </a:prstGeom>
          <a:solidFill>
            <a:schemeClr val="accent1"/>
          </a:solidFill>
          <a:ln w="12700" cap="flat" cmpd="sng" algn="ctr">
            <a:noFill/>
            <a:prstDash val="solid"/>
            <a:miter lim="800000"/>
          </a:ln>
          <a:effectLst/>
        </p:spPr>
        <p:txBody>
          <a:bodyPr lIns="67500" tIns="35100" rIns="67500" bIns="35100" rtlCol="0" anchor="ctr"/>
          <a:lstStyle/>
          <a:p>
            <a:pPr algn="ctr" defTabSz="685800">
              <a:defRPr/>
            </a:pPr>
            <a:endParaRPr lang="en-US" sz="3200" kern="0">
              <a:solidFill>
                <a:prstClr val="white"/>
              </a:solidFill>
              <a:latin typeface="+mn-ea"/>
            </a:endParaRPr>
          </a:p>
        </p:txBody>
      </p:sp>
      <p:sp>
        <p:nvSpPr>
          <p:cNvPr id="13" name="文本框"/>
          <p:cNvSpPr/>
          <p:nvPr/>
        </p:nvSpPr>
        <p:spPr>
          <a:xfrm>
            <a:off x="1072196" y="2038350"/>
            <a:ext cx="557909" cy="563328"/>
          </a:xfrm>
          <a:prstGeom prst="rect">
            <a:avLst/>
          </a:prstGeom>
          <a:ln>
            <a:noFill/>
          </a:ln>
        </p:spPr>
        <p:txBody>
          <a:bodyPr wrap="none" lIns="67500" tIns="35100" rIns="67500" bIns="35100">
            <a:spAutoFit/>
          </a:bodyPr>
          <a:lstStyle/>
          <a:p>
            <a:pPr algn="ctr"/>
            <a:r>
              <a:rPr lang="zh-CN" altLang="en-US" sz="3200" b="1">
                <a:solidFill>
                  <a:prstClr val="white"/>
                </a:solidFill>
                <a:latin typeface="+mn-ea"/>
              </a:rPr>
              <a:t>骂</a:t>
            </a:r>
          </a:p>
        </p:txBody>
      </p:sp>
      <p:sp>
        <p:nvSpPr>
          <p:cNvPr id="18" name="文本框"/>
          <p:cNvSpPr/>
          <p:nvPr/>
        </p:nvSpPr>
        <p:spPr>
          <a:xfrm>
            <a:off x="2115951" y="3110692"/>
            <a:ext cx="1541648" cy="756458"/>
          </a:xfrm>
          <a:prstGeom prst="rect">
            <a:avLst/>
          </a:prstGeom>
          <a:noFill/>
        </p:spPr>
        <p:txBody>
          <a:bodyPr wrap="square" lIns="67500" tIns="35100" rIns="67500" bIns="35100" rtlCol="0">
            <a:spAutoFit/>
          </a:bodyPr>
          <a:lstStyle/>
          <a:p>
            <a:pPr algn="ctr">
              <a:lnSpc>
                <a:spcPct val="110000"/>
              </a:lnSpc>
            </a:pPr>
            <a:r>
              <a:rPr lang="zh-CN" altLang="en-US" sz="1350" dirty="0">
                <a:solidFill>
                  <a:schemeClr val="tx1">
                    <a:lumMod val="85000"/>
                    <a:lumOff val="15000"/>
                  </a:schemeClr>
                </a:solidFill>
                <a:latin typeface="+mn-ea"/>
              </a:rPr>
              <a:t>侮辱、恐吓、迫害</a:t>
            </a:r>
          </a:p>
          <a:p>
            <a:pPr algn="ctr">
              <a:lnSpc>
                <a:spcPct val="110000"/>
              </a:lnSpc>
            </a:pPr>
            <a:r>
              <a:rPr lang="zh-CN" altLang="en-US" sz="1350" dirty="0">
                <a:solidFill>
                  <a:schemeClr val="tx1">
                    <a:lumMod val="85000"/>
                    <a:lumOff val="15000"/>
                  </a:schemeClr>
                </a:solidFill>
                <a:latin typeface="+mn-ea"/>
              </a:rPr>
              <a:t>受害者做不愿意做</a:t>
            </a:r>
          </a:p>
          <a:p>
            <a:pPr algn="ctr">
              <a:lnSpc>
                <a:spcPct val="110000"/>
              </a:lnSpc>
            </a:pPr>
            <a:r>
              <a:rPr lang="zh-CN" altLang="en-US" sz="1350" dirty="0">
                <a:solidFill>
                  <a:schemeClr val="tx1">
                    <a:lumMod val="85000"/>
                    <a:lumOff val="15000"/>
                  </a:schemeClr>
                </a:solidFill>
                <a:latin typeface="+mn-ea"/>
              </a:rPr>
              <a:t>的事</a:t>
            </a:r>
          </a:p>
        </p:txBody>
      </p:sp>
      <p:sp>
        <p:nvSpPr>
          <p:cNvPr id="19" name="文本框"/>
          <p:cNvSpPr/>
          <p:nvPr/>
        </p:nvSpPr>
        <p:spPr>
          <a:xfrm>
            <a:off x="2410991" y="1885950"/>
            <a:ext cx="951568" cy="951568"/>
          </a:xfrm>
          <a:prstGeom prst="roundRect">
            <a:avLst/>
          </a:prstGeom>
          <a:solidFill>
            <a:schemeClr val="accent2"/>
          </a:solidFill>
          <a:ln w="12700" cap="flat" cmpd="sng" algn="ctr">
            <a:noFill/>
            <a:prstDash val="solid"/>
            <a:miter lim="800000"/>
          </a:ln>
          <a:effectLst/>
        </p:spPr>
        <p:txBody>
          <a:bodyPr lIns="67500" tIns="35100" rIns="67500" bIns="35100" rtlCol="0" anchor="ctr"/>
          <a:lstStyle/>
          <a:p>
            <a:pPr algn="ctr" defTabSz="685800">
              <a:defRPr/>
            </a:pPr>
            <a:endParaRPr lang="en-US" sz="3200" kern="0">
              <a:solidFill>
                <a:prstClr val="white"/>
              </a:solidFill>
              <a:latin typeface="+mn-ea"/>
            </a:endParaRPr>
          </a:p>
        </p:txBody>
      </p:sp>
      <p:sp>
        <p:nvSpPr>
          <p:cNvPr id="20" name="文本框"/>
          <p:cNvSpPr/>
          <p:nvPr/>
        </p:nvSpPr>
        <p:spPr>
          <a:xfrm>
            <a:off x="2607821" y="2038350"/>
            <a:ext cx="557909" cy="563328"/>
          </a:xfrm>
          <a:prstGeom prst="rect">
            <a:avLst/>
          </a:prstGeom>
          <a:ln>
            <a:noFill/>
          </a:ln>
        </p:spPr>
        <p:txBody>
          <a:bodyPr wrap="none" lIns="67500" tIns="35100" rIns="67500" bIns="35100">
            <a:spAutoFit/>
          </a:bodyPr>
          <a:lstStyle/>
          <a:p>
            <a:pPr algn="ctr"/>
            <a:r>
              <a:rPr lang="zh-CN" altLang="en-US" sz="3200" b="1">
                <a:solidFill>
                  <a:prstClr val="white"/>
                </a:solidFill>
                <a:latin typeface="+mn-ea"/>
              </a:rPr>
              <a:t>吓</a:t>
            </a:r>
          </a:p>
        </p:txBody>
      </p:sp>
      <p:sp>
        <p:nvSpPr>
          <p:cNvPr id="25" name="文本框"/>
          <p:cNvSpPr/>
          <p:nvPr/>
        </p:nvSpPr>
        <p:spPr>
          <a:xfrm>
            <a:off x="3777714" y="3110692"/>
            <a:ext cx="1541648" cy="756458"/>
          </a:xfrm>
          <a:prstGeom prst="rect">
            <a:avLst/>
          </a:prstGeom>
          <a:noFill/>
        </p:spPr>
        <p:txBody>
          <a:bodyPr wrap="square" lIns="67500" tIns="35100" rIns="67500" bIns="35100" rtlCol="0">
            <a:spAutoFit/>
          </a:bodyPr>
          <a:lstStyle/>
          <a:p>
            <a:pPr algn="ctr">
              <a:lnSpc>
                <a:spcPct val="110000"/>
              </a:lnSpc>
            </a:pPr>
            <a:r>
              <a:rPr lang="zh-CN" altLang="en-US" sz="1350" dirty="0">
                <a:solidFill>
                  <a:schemeClr val="tx1">
                    <a:lumMod val="85000"/>
                    <a:lumOff val="15000"/>
                  </a:schemeClr>
                </a:solidFill>
                <a:latin typeface="+mn-ea"/>
              </a:rPr>
              <a:t>以大欺小，以众</a:t>
            </a:r>
          </a:p>
          <a:p>
            <a:pPr algn="ctr">
              <a:lnSpc>
                <a:spcPct val="110000"/>
              </a:lnSpc>
            </a:pPr>
            <a:r>
              <a:rPr lang="zh-CN" altLang="en-US" sz="1350" dirty="0">
                <a:solidFill>
                  <a:schemeClr val="tx1">
                    <a:lumMod val="85000"/>
                    <a:lumOff val="15000"/>
                  </a:schemeClr>
                </a:solidFill>
                <a:latin typeface="+mn-ea"/>
              </a:rPr>
              <a:t>欺寡，为小事大</a:t>
            </a:r>
          </a:p>
          <a:p>
            <a:pPr algn="ctr">
              <a:lnSpc>
                <a:spcPct val="110000"/>
              </a:lnSpc>
            </a:pPr>
            <a:r>
              <a:rPr lang="zh-CN" altLang="en-US" sz="1350" dirty="0">
                <a:solidFill>
                  <a:schemeClr val="tx1">
                    <a:lumMod val="85000"/>
                    <a:lumOff val="15000"/>
                  </a:schemeClr>
                </a:solidFill>
                <a:latin typeface="+mn-ea"/>
              </a:rPr>
              <a:t>打出手</a:t>
            </a:r>
          </a:p>
        </p:txBody>
      </p:sp>
      <p:sp>
        <p:nvSpPr>
          <p:cNvPr id="26" name="文本框"/>
          <p:cNvSpPr/>
          <p:nvPr/>
        </p:nvSpPr>
        <p:spPr>
          <a:xfrm>
            <a:off x="4072754" y="1889424"/>
            <a:ext cx="951568" cy="951568"/>
          </a:xfrm>
          <a:prstGeom prst="roundRect">
            <a:avLst/>
          </a:prstGeom>
          <a:solidFill>
            <a:schemeClr val="accent1"/>
          </a:solidFill>
          <a:ln w="12700" cap="flat" cmpd="sng" algn="ctr">
            <a:noFill/>
            <a:prstDash val="solid"/>
            <a:miter lim="800000"/>
          </a:ln>
          <a:effectLst/>
        </p:spPr>
        <p:txBody>
          <a:bodyPr lIns="67500" tIns="35100" rIns="67500" bIns="35100" rtlCol="0" anchor="ctr"/>
          <a:lstStyle/>
          <a:p>
            <a:pPr algn="ctr" defTabSz="685800">
              <a:defRPr/>
            </a:pPr>
            <a:endParaRPr lang="en-US" sz="3200" kern="0">
              <a:solidFill>
                <a:prstClr val="white"/>
              </a:solidFill>
              <a:latin typeface="+mn-ea"/>
            </a:endParaRPr>
          </a:p>
        </p:txBody>
      </p:sp>
      <p:sp>
        <p:nvSpPr>
          <p:cNvPr id="27" name="文本框"/>
          <p:cNvSpPr/>
          <p:nvPr/>
        </p:nvSpPr>
        <p:spPr>
          <a:xfrm>
            <a:off x="4269584" y="2041824"/>
            <a:ext cx="557909" cy="563328"/>
          </a:xfrm>
          <a:prstGeom prst="rect">
            <a:avLst/>
          </a:prstGeom>
          <a:ln>
            <a:noFill/>
          </a:ln>
        </p:spPr>
        <p:txBody>
          <a:bodyPr wrap="none" lIns="67500" tIns="35100" rIns="67500" bIns="35100">
            <a:spAutoFit/>
          </a:bodyPr>
          <a:lstStyle/>
          <a:p>
            <a:pPr algn="ctr"/>
            <a:r>
              <a:rPr lang="zh-CN" altLang="en-US" sz="3200" b="1">
                <a:solidFill>
                  <a:prstClr val="white"/>
                </a:solidFill>
                <a:latin typeface="+mn-ea"/>
              </a:rPr>
              <a:t>打</a:t>
            </a:r>
          </a:p>
        </p:txBody>
      </p:sp>
      <p:sp>
        <p:nvSpPr>
          <p:cNvPr id="32" name="文本框"/>
          <p:cNvSpPr/>
          <p:nvPr/>
        </p:nvSpPr>
        <p:spPr>
          <a:xfrm>
            <a:off x="5392551" y="3077993"/>
            <a:ext cx="1541648" cy="527934"/>
          </a:xfrm>
          <a:prstGeom prst="rect">
            <a:avLst/>
          </a:prstGeom>
          <a:noFill/>
        </p:spPr>
        <p:txBody>
          <a:bodyPr wrap="square" lIns="67500" tIns="35100" rIns="67500" bIns="35100" rtlCol="0">
            <a:spAutoFit/>
          </a:bodyPr>
          <a:lstStyle/>
          <a:p>
            <a:pPr algn="ctr">
              <a:lnSpc>
                <a:spcPct val="110000"/>
              </a:lnSpc>
            </a:pPr>
            <a:r>
              <a:rPr lang="zh-CN" altLang="en-US" sz="1350" dirty="0">
                <a:solidFill>
                  <a:schemeClr val="tx1">
                    <a:lumMod val="85000"/>
                    <a:lumOff val="15000"/>
                  </a:schemeClr>
                </a:solidFill>
                <a:latin typeface="+mn-ea"/>
              </a:rPr>
              <a:t>毁坏受害者书本</a:t>
            </a:r>
          </a:p>
          <a:p>
            <a:pPr algn="ctr">
              <a:lnSpc>
                <a:spcPct val="110000"/>
              </a:lnSpc>
            </a:pPr>
            <a:r>
              <a:rPr lang="zh-CN" altLang="en-US" sz="1350" dirty="0">
                <a:solidFill>
                  <a:schemeClr val="tx1">
                    <a:lumMod val="85000"/>
                    <a:lumOff val="15000"/>
                  </a:schemeClr>
                </a:solidFill>
                <a:latin typeface="+mn-ea"/>
              </a:rPr>
              <a:t>衣物等个人财产</a:t>
            </a:r>
          </a:p>
        </p:txBody>
      </p:sp>
      <p:sp>
        <p:nvSpPr>
          <p:cNvPr id="33" name="文本框"/>
          <p:cNvSpPr/>
          <p:nvPr/>
        </p:nvSpPr>
        <p:spPr>
          <a:xfrm>
            <a:off x="5687591" y="1893834"/>
            <a:ext cx="951568" cy="951568"/>
          </a:xfrm>
          <a:prstGeom prst="roundRect">
            <a:avLst/>
          </a:prstGeom>
          <a:solidFill>
            <a:schemeClr val="accent2"/>
          </a:solidFill>
          <a:ln w="12700" cap="flat" cmpd="sng" algn="ctr">
            <a:noFill/>
            <a:prstDash val="solid"/>
            <a:miter lim="800000"/>
          </a:ln>
          <a:effectLst/>
        </p:spPr>
        <p:txBody>
          <a:bodyPr lIns="67500" tIns="35100" rIns="67500" bIns="35100" rtlCol="0" anchor="ctr"/>
          <a:lstStyle/>
          <a:p>
            <a:pPr algn="ctr" defTabSz="685800">
              <a:defRPr/>
            </a:pPr>
            <a:endParaRPr lang="en-US" sz="3200" kern="0">
              <a:solidFill>
                <a:prstClr val="white"/>
              </a:solidFill>
              <a:latin typeface="+mn-ea"/>
            </a:endParaRPr>
          </a:p>
        </p:txBody>
      </p:sp>
      <p:sp>
        <p:nvSpPr>
          <p:cNvPr id="34" name="文本框"/>
          <p:cNvSpPr/>
          <p:nvPr/>
        </p:nvSpPr>
        <p:spPr>
          <a:xfrm>
            <a:off x="5884421" y="2046234"/>
            <a:ext cx="557909" cy="563328"/>
          </a:xfrm>
          <a:prstGeom prst="rect">
            <a:avLst/>
          </a:prstGeom>
          <a:ln>
            <a:noFill/>
          </a:ln>
        </p:spPr>
        <p:txBody>
          <a:bodyPr wrap="none" lIns="67500" tIns="35100" rIns="67500" bIns="35100">
            <a:spAutoFit/>
          </a:bodyPr>
          <a:lstStyle/>
          <a:p>
            <a:pPr algn="ctr"/>
            <a:r>
              <a:rPr lang="zh-CN" altLang="en-US" sz="3200" b="1">
                <a:solidFill>
                  <a:prstClr val="white"/>
                </a:solidFill>
                <a:latin typeface="+mn-ea"/>
              </a:rPr>
              <a:t>毁</a:t>
            </a:r>
          </a:p>
        </p:txBody>
      </p:sp>
      <p:sp>
        <p:nvSpPr>
          <p:cNvPr id="39" name="文本框"/>
          <p:cNvSpPr/>
          <p:nvPr/>
        </p:nvSpPr>
        <p:spPr>
          <a:xfrm>
            <a:off x="6992751" y="3077993"/>
            <a:ext cx="1541649" cy="527934"/>
          </a:xfrm>
          <a:prstGeom prst="rect">
            <a:avLst/>
          </a:prstGeom>
          <a:noFill/>
        </p:spPr>
        <p:txBody>
          <a:bodyPr wrap="square" lIns="67500" tIns="35100" rIns="67500" bIns="35100" rtlCol="0">
            <a:spAutoFit/>
          </a:bodyPr>
          <a:lstStyle/>
          <a:p>
            <a:pPr algn="ctr">
              <a:lnSpc>
                <a:spcPct val="110000"/>
              </a:lnSpc>
            </a:pPr>
            <a:r>
              <a:rPr lang="zh-CN" altLang="en-US" sz="1350" dirty="0">
                <a:solidFill>
                  <a:schemeClr val="tx1">
                    <a:lumMod val="85000"/>
                    <a:lumOff val="15000"/>
                  </a:schemeClr>
                </a:solidFill>
                <a:latin typeface="+mn-ea"/>
              </a:rPr>
              <a:t>传播谣言</a:t>
            </a:r>
          </a:p>
          <a:p>
            <a:pPr algn="ctr">
              <a:lnSpc>
                <a:spcPct val="110000"/>
              </a:lnSpc>
            </a:pPr>
            <a:r>
              <a:rPr lang="zh-CN" altLang="en-US" sz="1350" dirty="0">
                <a:solidFill>
                  <a:schemeClr val="tx1">
                    <a:lumMod val="85000"/>
                    <a:lumOff val="15000"/>
                  </a:schemeClr>
                </a:solidFill>
                <a:latin typeface="+mn-ea"/>
              </a:rPr>
              <a:t>进行人身攻击</a:t>
            </a:r>
          </a:p>
        </p:txBody>
      </p:sp>
      <p:sp>
        <p:nvSpPr>
          <p:cNvPr id="40" name="文本框"/>
          <p:cNvSpPr/>
          <p:nvPr/>
        </p:nvSpPr>
        <p:spPr>
          <a:xfrm>
            <a:off x="7287791" y="1885950"/>
            <a:ext cx="951568" cy="951568"/>
          </a:xfrm>
          <a:prstGeom prst="roundRect">
            <a:avLst/>
          </a:prstGeom>
          <a:solidFill>
            <a:schemeClr val="accent1"/>
          </a:solidFill>
          <a:ln w="12700" cap="flat" cmpd="sng" algn="ctr">
            <a:noFill/>
            <a:prstDash val="solid"/>
            <a:miter lim="800000"/>
          </a:ln>
          <a:effectLst/>
        </p:spPr>
        <p:txBody>
          <a:bodyPr lIns="67500" tIns="35100" rIns="67500" bIns="35100" rtlCol="0" anchor="ctr"/>
          <a:lstStyle/>
          <a:p>
            <a:pPr algn="ctr" defTabSz="685800">
              <a:defRPr/>
            </a:pPr>
            <a:endParaRPr lang="en-US" sz="3200" kern="0">
              <a:solidFill>
                <a:prstClr val="white"/>
              </a:solidFill>
              <a:latin typeface="+mn-ea"/>
            </a:endParaRPr>
          </a:p>
        </p:txBody>
      </p:sp>
      <p:sp>
        <p:nvSpPr>
          <p:cNvPr id="41" name="文本框"/>
          <p:cNvSpPr/>
          <p:nvPr/>
        </p:nvSpPr>
        <p:spPr>
          <a:xfrm>
            <a:off x="7484623" y="2038350"/>
            <a:ext cx="557909" cy="563328"/>
          </a:xfrm>
          <a:prstGeom prst="rect">
            <a:avLst/>
          </a:prstGeom>
          <a:ln>
            <a:noFill/>
          </a:ln>
        </p:spPr>
        <p:txBody>
          <a:bodyPr wrap="none" lIns="67500" tIns="35100" rIns="67500" bIns="35100">
            <a:spAutoFit/>
          </a:bodyPr>
          <a:lstStyle/>
          <a:p>
            <a:pPr algn="ctr"/>
            <a:r>
              <a:rPr lang="zh-CN" altLang="en-US" sz="3200" b="1">
                <a:solidFill>
                  <a:prstClr val="white"/>
                </a:solidFill>
                <a:latin typeface="+mn-ea"/>
              </a:rPr>
              <a:t>传</a:t>
            </a:r>
          </a:p>
        </p:txBody>
      </p:sp>
    </p:spTree>
    <p:extLst>
      <p:ext uri="{BB962C8B-B14F-4D97-AF65-F5344CB8AC3E}">
        <p14:creationId xmlns:p14="http://schemas.microsoft.com/office/powerpoint/2010/main" val="346999474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rLst="">
                                      <p:cBhvr>
                                        <p:cTn id="9" dur="500"/>
                                        <p:tgtEl>
                                          <p:spTgt spid="12"/>
                                        </p:tgtEl>
                                      </p:cBhvr>
                                    </p:animEffect>
                                  </p:childTnLst>
                                </p:cTn>
                              </p:par>
                              <p:par>
                                <p:cTn id="10" presetID="53" presetClass="entr" presetSubtype="0" fill="hold" grpId="2"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rLst="">
                                      <p:cBhvr>
                                        <p:cTn id="14" dur="500"/>
                                        <p:tgtEl>
                                          <p:spTgt spid="13"/>
                                        </p:tgtEl>
                                      </p:cBhvr>
                                    </p:animEffect>
                                  </p:childTnLst>
                                </p:cTn>
                              </p:par>
                              <p:par>
                                <p:cTn id="15" presetID="53" presetClass="entr" presetSubtype="0" fill="hold" grpId="4"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rLst="">
                                      <p:cBhvr>
                                        <p:cTn id="19" dur="500"/>
                                        <p:tgtEl>
                                          <p:spTgt spid="19"/>
                                        </p:tgtEl>
                                      </p:cBhvr>
                                    </p:animEffect>
                                  </p:childTnLst>
                                </p:cTn>
                              </p:par>
                              <p:par>
                                <p:cTn id="20" presetID="53" presetClass="entr" presetSubtype="0" fill="hold" grpId="5" nodeType="with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fltVal val="0"/>
                                          </p:val>
                                        </p:tav>
                                        <p:tav tm="100000">
                                          <p:val>
                                            <p:strVal val="#ppt_h"/>
                                          </p:val>
                                        </p:tav>
                                      </p:tavLst>
                                    </p:anim>
                                    <p:animEffect transition="in" filter="fade" prLst="">
                                      <p:cBhvr>
                                        <p:cTn id="24" dur="500"/>
                                        <p:tgtEl>
                                          <p:spTgt spid="20"/>
                                        </p:tgtEl>
                                      </p:cBhvr>
                                    </p:animEffect>
                                  </p:childTnLst>
                                </p:cTn>
                              </p:par>
                              <p:par>
                                <p:cTn id="25" presetID="53" presetClass="entr" presetSubtype="0" fill="hold" grpId="7"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500" fill="hold"/>
                                        <p:tgtEl>
                                          <p:spTgt spid="26"/>
                                        </p:tgtEl>
                                        <p:attrNameLst>
                                          <p:attrName>ppt_w</p:attrName>
                                        </p:attrNameLst>
                                      </p:cBhvr>
                                      <p:tavLst>
                                        <p:tav tm="0">
                                          <p:val>
                                            <p:fltVal val="0"/>
                                          </p:val>
                                        </p:tav>
                                        <p:tav tm="100000">
                                          <p:val>
                                            <p:strVal val="#ppt_w"/>
                                          </p:val>
                                        </p:tav>
                                      </p:tavLst>
                                    </p:anim>
                                    <p:anim calcmode="lin" valueType="num">
                                      <p:cBhvr>
                                        <p:cTn id="28" dur="500" fill="hold"/>
                                        <p:tgtEl>
                                          <p:spTgt spid="26"/>
                                        </p:tgtEl>
                                        <p:attrNameLst>
                                          <p:attrName>ppt_h</p:attrName>
                                        </p:attrNameLst>
                                      </p:cBhvr>
                                      <p:tavLst>
                                        <p:tav tm="0">
                                          <p:val>
                                            <p:fltVal val="0"/>
                                          </p:val>
                                        </p:tav>
                                        <p:tav tm="100000">
                                          <p:val>
                                            <p:strVal val="#ppt_h"/>
                                          </p:val>
                                        </p:tav>
                                      </p:tavLst>
                                    </p:anim>
                                    <p:animEffect transition="in" filter="fade" prLst="">
                                      <p:cBhvr>
                                        <p:cTn id="29" dur="500"/>
                                        <p:tgtEl>
                                          <p:spTgt spid="26"/>
                                        </p:tgtEl>
                                      </p:cBhvr>
                                    </p:animEffect>
                                  </p:childTnLst>
                                </p:cTn>
                              </p:par>
                              <p:par>
                                <p:cTn id="30" presetID="53" presetClass="entr" presetSubtype="0" fill="hold" grpId="8" nodeType="withEffect">
                                  <p:stCondLst>
                                    <p:cond delay="0"/>
                                  </p:stCondLst>
                                  <p:childTnLst>
                                    <p:set>
                                      <p:cBhvr>
                                        <p:cTn id="31" dur="1" fill="hold">
                                          <p:stCondLst>
                                            <p:cond delay="0"/>
                                          </p:stCondLst>
                                        </p:cTn>
                                        <p:tgtEl>
                                          <p:spTgt spid="27"/>
                                        </p:tgtEl>
                                        <p:attrNameLst>
                                          <p:attrName>style.visibility</p:attrName>
                                        </p:attrNameLst>
                                      </p:cBhvr>
                                      <p:to>
                                        <p:strVal val="visible"/>
                                      </p:to>
                                    </p:set>
                                    <p:anim calcmode="lin" valueType="num">
                                      <p:cBhvr>
                                        <p:cTn id="32" dur="500" fill="hold"/>
                                        <p:tgtEl>
                                          <p:spTgt spid="27"/>
                                        </p:tgtEl>
                                        <p:attrNameLst>
                                          <p:attrName>ppt_w</p:attrName>
                                        </p:attrNameLst>
                                      </p:cBhvr>
                                      <p:tavLst>
                                        <p:tav tm="0">
                                          <p:val>
                                            <p:fltVal val="0"/>
                                          </p:val>
                                        </p:tav>
                                        <p:tav tm="100000">
                                          <p:val>
                                            <p:strVal val="#ppt_w"/>
                                          </p:val>
                                        </p:tav>
                                      </p:tavLst>
                                    </p:anim>
                                    <p:anim calcmode="lin" valueType="num">
                                      <p:cBhvr>
                                        <p:cTn id="33" dur="500" fill="hold"/>
                                        <p:tgtEl>
                                          <p:spTgt spid="27"/>
                                        </p:tgtEl>
                                        <p:attrNameLst>
                                          <p:attrName>ppt_h</p:attrName>
                                        </p:attrNameLst>
                                      </p:cBhvr>
                                      <p:tavLst>
                                        <p:tav tm="0">
                                          <p:val>
                                            <p:fltVal val="0"/>
                                          </p:val>
                                        </p:tav>
                                        <p:tav tm="100000">
                                          <p:val>
                                            <p:strVal val="#ppt_h"/>
                                          </p:val>
                                        </p:tav>
                                      </p:tavLst>
                                    </p:anim>
                                    <p:animEffect transition="in" filter="fade" prLst="">
                                      <p:cBhvr>
                                        <p:cTn id="34" dur="500"/>
                                        <p:tgtEl>
                                          <p:spTgt spid="27"/>
                                        </p:tgtEl>
                                      </p:cBhvr>
                                    </p:animEffect>
                                  </p:childTnLst>
                                </p:cTn>
                              </p:par>
                              <p:par>
                                <p:cTn id="35" presetID="53" presetClass="entr" presetSubtype="0" fill="hold" grpId="10" nodeType="with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p:cTn id="37" dur="500" fill="hold"/>
                                        <p:tgtEl>
                                          <p:spTgt spid="33"/>
                                        </p:tgtEl>
                                        <p:attrNameLst>
                                          <p:attrName>ppt_w</p:attrName>
                                        </p:attrNameLst>
                                      </p:cBhvr>
                                      <p:tavLst>
                                        <p:tav tm="0">
                                          <p:val>
                                            <p:fltVal val="0"/>
                                          </p:val>
                                        </p:tav>
                                        <p:tav tm="100000">
                                          <p:val>
                                            <p:strVal val="#ppt_w"/>
                                          </p:val>
                                        </p:tav>
                                      </p:tavLst>
                                    </p:anim>
                                    <p:anim calcmode="lin" valueType="num">
                                      <p:cBhvr>
                                        <p:cTn id="38" dur="500" fill="hold"/>
                                        <p:tgtEl>
                                          <p:spTgt spid="33"/>
                                        </p:tgtEl>
                                        <p:attrNameLst>
                                          <p:attrName>ppt_h</p:attrName>
                                        </p:attrNameLst>
                                      </p:cBhvr>
                                      <p:tavLst>
                                        <p:tav tm="0">
                                          <p:val>
                                            <p:fltVal val="0"/>
                                          </p:val>
                                        </p:tav>
                                        <p:tav tm="100000">
                                          <p:val>
                                            <p:strVal val="#ppt_h"/>
                                          </p:val>
                                        </p:tav>
                                      </p:tavLst>
                                    </p:anim>
                                    <p:animEffect transition="in" filter="fade" prLst="">
                                      <p:cBhvr>
                                        <p:cTn id="39" dur="500"/>
                                        <p:tgtEl>
                                          <p:spTgt spid="33"/>
                                        </p:tgtEl>
                                      </p:cBhvr>
                                    </p:animEffect>
                                  </p:childTnLst>
                                </p:cTn>
                              </p:par>
                              <p:par>
                                <p:cTn id="40" presetID="53" presetClass="entr" presetSubtype="0" fill="hold" grpId="11" nodeType="withEffect">
                                  <p:stCondLst>
                                    <p:cond delay="0"/>
                                  </p:stCondLst>
                                  <p:childTnLst>
                                    <p:set>
                                      <p:cBhvr>
                                        <p:cTn id="41" dur="1" fill="hold">
                                          <p:stCondLst>
                                            <p:cond delay="0"/>
                                          </p:stCondLst>
                                        </p:cTn>
                                        <p:tgtEl>
                                          <p:spTgt spid="34"/>
                                        </p:tgtEl>
                                        <p:attrNameLst>
                                          <p:attrName>style.visibility</p:attrName>
                                        </p:attrNameLst>
                                      </p:cBhvr>
                                      <p:to>
                                        <p:strVal val="visible"/>
                                      </p:to>
                                    </p:set>
                                    <p:anim calcmode="lin" valueType="num">
                                      <p:cBhvr>
                                        <p:cTn id="42" dur="500" fill="hold"/>
                                        <p:tgtEl>
                                          <p:spTgt spid="34"/>
                                        </p:tgtEl>
                                        <p:attrNameLst>
                                          <p:attrName>ppt_w</p:attrName>
                                        </p:attrNameLst>
                                      </p:cBhvr>
                                      <p:tavLst>
                                        <p:tav tm="0">
                                          <p:val>
                                            <p:fltVal val="0"/>
                                          </p:val>
                                        </p:tav>
                                        <p:tav tm="100000">
                                          <p:val>
                                            <p:strVal val="#ppt_w"/>
                                          </p:val>
                                        </p:tav>
                                      </p:tavLst>
                                    </p:anim>
                                    <p:anim calcmode="lin" valueType="num">
                                      <p:cBhvr>
                                        <p:cTn id="43" dur="500" fill="hold"/>
                                        <p:tgtEl>
                                          <p:spTgt spid="34"/>
                                        </p:tgtEl>
                                        <p:attrNameLst>
                                          <p:attrName>ppt_h</p:attrName>
                                        </p:attrNameLst>
                                      </p:cBhvr>
                                      <p:tavLst>
                                        <p:tav tm="0">
                                          <p:val>
                                            <p:fltVal val="0"/>
                                          </p:val>
                                        </p:tav>
                                        <p:tav tm="100000">
                                          <p:val>
                                            <p:strVal val="#ppt_h"/>
                                          </p:val>
                                        </p:tav>
                                      </p:tavLst>
                                    </p:anim>
                                    <p:animEffect transition="in" filter="fade" prLst="">
                                      <p:cBhvr>
                                        <p:cTn id="44" dur="500"/>
                                        <p:tgtEl>
                                          <p:spTgt spid="34"/>
                                        </p:tgtEl>
                                      </p:cBhvr>
                                    </p:animEffect>
                                  </p:childTnLst>
                                </p:cTn>
                              </p:par>
                              <p:par>
                                <p:cTn id="45" presetID="53" presetClass="entr" presetSubtype="0" fill="hold" grpId="13"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p:cTn id="47" dur="500" fill="hold"/>
                                        <p:tgtEl>
                                          <p:spTgt spid="40"/>
                                        </p:tgtEl>
                                        <p:attrNameLst>
                                          <p:attrName>ppt_w</p:attrName>
                                        </p:attrNameLst>
                                      </p:cBhvr>
                                      <p:tavLst>
                                        <p:tav tm="0">
                                          <p:val>
                                            <p:fltVal val="0"/>
                                          </p:val>
                                        </p:tav>
                                        <p:tav tm="100000">
                                          <p:val>
                                            <p:strVal val="#ppt_w"/>
                                          </p:val>
                                        </p:tav>
                                      </p:tavLst>
                                    </p:anim>
                                    <p:anim calcmode="lin" valueType="num">
                                      <p:cBhvr>
                                        <p:cTn id="48" dur="500" fill="hold"/>
                                        <p:tgtEl>
                                          <p:spTgt spid="40"/>
                                        </p:tgtEl>
                                        <p:attrNameLst>
                                          <p:attrName>ppt_h</p:attrName>
                                        </p:attrNameLst>
                                      </p:cBhvr>
                                      <p:tavLst>
                                        <p:tav tm="0">
                                          <p:val>
                                            <p:fltVal val="0"/>
                                          </p:val>
                                        </p:tav>
                                        <p:tav tm="100000">
                                          <p:val>
                                            <p:strVal val="#ppt_h"/>
                                          </p:val>
                                        </p:tav>
                                      </p:tavLst>
                                    </p:anim>
                                    <p:animEffect transition="in" filter="fade" prLst="">
                                      <p:cBhvr>
                                        <p:cTn id="49" dur="500"/>
                                        <p:tgtEl>
                                          <p:spTgt spid="40"/>
                                        </p:tgtEl>
                                      </p:cBhvr>
                                    </p:animEffect>
                                  </p:childTnLst>
                                </p:cTn>
                              </p:par>
                              <p:par>
                                <p:cTn id="50" presetID="53" presetClass="entr" presetSubtype="0" fill="hold" grpId="14" nodeType="withEffect">
                                  <p:stCondLst>
                                    <p:cond delay="0"/>
                                  </p:stCondLst>
                                  <p:childTnLst>
                                    <p:set>
                                      <p:cBhvr>
                                        <p:cTn id="51" dur="1" fill="hold">
                                          <p:stCondLst>
                                            <p:cond delay="0"/>
                                          </p:stCondLst>
                                        </p:cTn>
                                        <p:tgtEl>
                                          <p:spTgt spid="41"/>
                                        </p:tgtEl>
                                        <p:attrNameLst>
                                          <p:attrName>style.visibility</p:attrName>
                                        </p:attrNameLst>
                                      </p:cBhvr>
                                      <p:to>
                                        <p:strVal val="visible"/>
                                      </p:to>
                                    </p:set>
                                    <p:anim calcmode="lin" valueType="num">
                                      <p:cBhvr>
                                        <p:cTn id="52" dur="500" fill="hold"/>
                                        <p:tgtEl>
                                          <p:spTgt spid="41"/>
                                        </p:tgtEl>
                                        <p:attrNameLst>
                                          <p:attrName>ppt_w</p:attrName>
                                        </p:attrNameLst>
                                      </p:cBhvr>
                                      <p:tavLst>
                                        <p:tav tm="0">
                                          <p:val>
                                            <p:fltVal val="0"/>
                                          </p:val>
                                        </p:tav>
                                        <p:tav tm="100000">
                                          <p:val>
                                            <p:strVal val="#ppt_w"/>
                                          </p:val>
                                        </p:tav>
                                      </p:tavLst>
                                    </p:anim>
                                    <p:anim calcmode="lin" valueType="num">
                                      <p:cBhvr>
                                        <p:cTn id="53" dur="500" fill="hold"/>
                                        <p:tgtEl>
                                          <p:spTgt spid="41"/>
                                        </p:tgtEl>
                                        <p:attrNameLst>
                                          <p:attrName>ppt_h</p:attrName>
                                        </p:attrNameLst>
                                      </p:cBhvr>
                                      <p:tavLst>
                                        <p:tav tm="0">
                                          <p:val>
                                            <p:fltVal val="0"/>
                                          </p:val>
                                        </p:tav>
                                        <p:tav tm="100000">
                                          <p:val>
                                            <p:strVal val="#ppt_h"/>
                                          </p:val>
                                        </p:tav>
                                      </p:tavLst>
                                    </p:anim>
                                    <p:animEffect transition="in" filter="fade" prLst="">
                                      <p:cBhvr>
                                        <p:cTn id="54" dur="500"/>
                                        <p:tgtEl>
                                          <p:spTgt spid="41"/>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rLst="">
                                      <p:cBhvr>
                                        <p:cTn id="59" dur="500"/>
                                        <p:tgtEl>
                                          <p:spTgt spid="11"/>
                                        </p:tgtEl>
                                      </p:cBhvr>
                                    </p:animEffect>
                                  </p:childTnLst>
                                </p:cTn>
                              </p:par>
                              <p:par>
                                <p:cTn id="60" presetID="22" presetClass="entr" presetSubtype="1" fill="hold" grpId="3"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up)" prLst="">
                                      <p:cBhvr>
                                        <p:cTn id="62" dur="500"/>
                                        <p:tgtEl>
                                          <p:spTgt spid="18"/>
                                        </p:tgtEl>
                                      </p:cBhvr>
                                    </p:animEffect>
                                  </p:childTnLst>
                                </p:cTn>
                              </p:par>
                              <p:par>
                                <p:cTn id="63" presetID="22" presetClass="entr" presetSubtype="1" fill="hold" grpId="6" nodeType="with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wipe(up)" prLst="">
                                      <p:cBhvr>
                                        <p:cTn id="65" dur="500"/>
                                        <p:tgtEl>
                                          <p:spTgt spid="25"/>
                                        </p:tgtEl>
                                      </p:cBhvr>
                                    </p:animEffect>
                                  </p:childTnLst>
                                </p:cTn>
                              </p:par>
                              <p:par>
                                <p:cTn id="66" presetID="22" presetClass="entr" presetSubtype="1" fill="hold" grpId="9" nodeType="with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wipe(up)" prLst="">
                                      <p:cBhvr>
                                        <p:cTn id="68" dur="500"/>
                                        <p:tgtEl>
                                          <p:spTgt spid="32"/>
                                        </p:tgtEl>
                                      </p:cBhvr>
                                    </p:animEffect>
                                  </p:childTnLst>
                                </p:cTn>
                              </p:par>
                              <p:par>
                                <p:cTn id="69" presetID="22" presetClass="entr" presetSubtype="1" fill="hold" grpId="12"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up)" prLst="">
                                      <p:cBhvr>
                                        <p:cTn id="7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1" animBg="1"/>
      <p:bldP spid="13" grpId="2"/>
      <p:bldP spid="18" grpId="3"/>
      <p:bldP spid="19" grpId="4" animBg="1"/>
      <p:bldP spid="20" grpId="5"/>
      <p:bldP spid="25" grpId="6"/>
      <p:bldP spid="26" grpId="7" animBg="1"/>
      <p:bldP spid="27" grpId="8"/>
      <p:bldP spid="32" grpId="9"/>
      <p:bldP spid="33" grpId="10" animBg="1"/>
      <p:bldP spid="34" grpId="11"/>
      <p:bldP spid="39" grpId="12"/>
      <p:bldP spid="40" grpId="13" animBg="1"/>
      <p:bldP spid="41" grpId="14"/>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571501" y="590550"/>
            <a:ext cx="7962899"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思源黑体 CN"/>
              <a:cs typeface="+mn-cs"/>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3244827"/>
            <a:ext cx="9144000" cy="1898672"/>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83915" y="792898"/>
            <a:ext cx="1636293" cy="1828799"/>
          </a:xfrm>
          <a:prstGeom prst="rect">
            <a:avLst/>
          </a:prstGeom>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 y="514350"/>
            <a:ext cx="1859164" cy="1808699"/>
          </a:xfrm>
          <a:prstGeom prst="rect">
            <a:avLst/>
          </a:prstGeom>
        </p:spPr>
      </p:pic>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814694" y="1809750"/>
            <a:ext cx="3244199" cy="3244199"/>
          </a:xfrm>
          <a:prstGeom prst="rect">
            <a:avLst/>
          </a:prstGeom>
        </p:spPr>
      </p:pic>
      <p:sp>
        <p:nvSpPr>
          <p:cNvPr id="14" name="TextBox 48"/>
          <p:cNvSpPr txBox="1"/>
          <p:nvPr/>
        </p:nvSpPr>
        <p:spPr>
          <a:xfrm>
            <a:off x="1509436" y="1984238"/>
            <a:ext cx="5426771" cy="707886"/>
          </a:xfrm>
          <a:prstGeom prst="rect">
            <a:avLst/>
          </a:prstGeom>
          <a:noFill/>
        </p:spPr>
        <p:txBody>
          <a:bodyPr wrap="square" lIns="0" tIns="0" rIns="0" bIns="0" rtlCol="0">
            <a:spAutoFit/>
          </a:bodyPr>
          <a:lstStyle/>
          <a:p>
            <a:pPr defTabSz="685800"/>
            <a:r>
              <a:rPr lang="zh-CN" altLang="en-US" sz="4600" b="1" spc="600" dirty="0">
                <a:solidFill>
                  <a:schemeClr val="accent1"/>
                </a:solidFill>
                <a:latin typeface="+mj-ea"/>
                <a:cs typeface="+mn-ea"/>
                <a:sym typeface="+mn-lt"/>
              </a:rPr>
              <a:t>引发暴力的原因</a:t>
            </a:r>
          </a:p>
        </p:txBody>
      </p:sp>
      <p:sp>
        <p:nvSpPr>
          <p:cNvPr id="15" name="TextBox 48"/>
          <p:cNvSpPr txBox="1"/>
          <p:nvPr/>
        </p:nvSpPr>
        <p:spPr>
          <a:xfrm>
            <a:off x="1509437" y="1287868"/>
            <a:ext cx="2667000" cy="615553"/>
          </a:xfrm>
          <a:prstGeom prst="rect">
            <a:avLst/>
          </a:prstGeom>
          <a:noFill/>
        </p:spPr>
        <p:txBody>
          <a:bodyPr wrap="square" lIns="0" tIns="0" rIns="0" bIns="0" rtlCol="0">
            <a:spAutoFit/>
          </a:bodyPr>
          <a:lstStyle/>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4000" b="0" i="0" u="none" strike="noStrike" kern="1200" cap="none" spc="600" normalizeH="0" baseline="0" noProof="0">
                <a:ln>
                  <a:noFill/>
                </a:ln>
                <a:solidFill>
                  <a:srgbClr val="00B0E8"/>
                </a:solidFill>
                <a:effectLst/>
                <a:uLnTx/>
                <a:uFillTx/>
                <a:latin typeface="+mn-ea"/>
                <a:ea typeface="思源黑体 CN"/>
                <a:cs typeface="+mn-ea"/>
                <a:sym typeface="+mn-lt"/>
              </a:rPr>
              <a:t>第二部分</a:t>
            </a:r>
            <a:endParaRPr kumimoji="0" lang="en-US" altLang="zh-CN" sz="4000" b="0" i="0" u="none" strike="noStrike" kern="1200" cap="none" spc="600" normalizeH="0" baseline="0" noProof="0">
              <a:ln>
                <a:noFill/>
              </a:ln>
              <a:solidFill>
                <a:srgbClr val="00B0E8"/>
              </a:solidFill>
              <a:effectLst/>
              <a:uLnTx/>
              <a:uFillTx/>
              <a:latin typeface="+mn-ea"/>
              <a:ea typeface="思源黑体 CN"/>
              <a:cs typeface="+mn-ea"/>
              <a:sym typeface="+mn-lt"/>
            </a:endParaRPr>
          </a:p>
        </p:txBody>
      </p:sp>
      <p:sp>
        <p:nvSpPr>
          <p:cNvPr id="16" name="矩形 15"/>
          <p:cNvSpPr/>
          <p:nvPr/>
        </p:nvSpPr>
        <p:spPr>
          <a:xfrm>
            <a:off x="1433238" y="2700425"/>
            <a:ext cx="4724400" cy="532453"/>
          </a:xfrm>
          <a:prstGeom prst="rect">
            <a:avLst/>
          </a:prstGeom>
        </p:spPr>
        <p:txBody>
          <a:bodyPr wrap="square">
            <a:spAutoFit/>
          </a:bodyP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1100" b="0" i="0" u="none" strike="noStrike" kern="1200" cap="none" spc="0" normalizeH="0" baseline="0" noProof="0">
                <a:ln>
                  <a:noFill/>
                </a:ln>
                <a:solidFill>
                  <a:srgbClr val="00B0E8"/>
                </a:solidFill>
                <a:effectLst/>
                <a:uLnTx/>
                <a:uFillTx/>
                <a:latin typeface="+mn-ea"/>
                <a:ea typeface="思源黑体 CN"/>
                <a:cs typeface="+mn-cs"/>
              </a:rPr>
              <a:t>performance in workplace execution comes from careful execution workplace execution comes from</a:t>
            </a:r>
            <a:endParaRPr kumimoji="0" lang="zh-CN" altLang="en-US" sz="1100" b="0" i="0" u="none" strike="noStrike" kern="1200" cap="none" spc="0" normalizeH="0" baseline="0" noProof="0">
              <a:ln>
                <a:noFill/>
              </a:ln>
              <a:solidFill>
                <a:srgbClr val="00B0E8"/>
              </a:solidFill>
              <a:effectLst/>
              <a:uLnTx/>
              <a:uFillTx/>
              <a:latin typeface="+mn-ea"/>
              <a:ea typeface="思源黑体 CN"/>
              <a:cs typeface="+mn-cs"/>
            </a:endParaRPr>
          </a:p>
        </p:txBody>
      </p:sp>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3138606">
            <a:off x="4056133" y="818339"/>
            <a:ext cx="1294683" cy="1294683"/>
          </a:xfrm>
          <a:prstGeom prst="rect">
            <a:avLst/>
          </a:prstGeom>
        </p:spPr>
      </p:pic>
    </p:spTree>
    <p:extLst>
      <p:ext uri="{BB962C8B-B14F-4D97-AF65-F5344CB8AC3E}">
        <p14:creationId xmlns:p14="http://schemas.microsoft.com/office/powerpoint/2010/main" val="31860981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rLst="">
                                      <p:cBhvr>
                                        <p:cTn id="13" dur="500"/>
                                        <p:tgtEl>
                                          <p:spTgt spid="9"/>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1+#ppt_w/2"/>
                                          </p:val>
                                        </p:tav>
                                        <p:tav tm="100000">
                                          <p:val>
                                            <p:strVal val="#ppt_x"/>
                                          </p:val>
                                        </p:tav>
                                      </p:tavLst>
                                    </p:anim>
                                    <p:anim calcmode="lin" valueType="num">
                                      <p:cBhvr additive="base">
                                        <p:cTn id="23" dur="500" fill="hold"/>
                                        <p:tgtEl>
                                          <p:spTgt spid="12"/>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1+#ppt_w/2"/>
                                          </p:val>
                                        </p:tav>
                                        <p:tav tm="100000">
                                          <p:val>
                                            <p:strVal val="#ppt_x"/>
                                          </p:val>
                                        </p:tav>
                                      </p:tavLst>
                                    </p:anim>
                                    <p:anim calcmode="lin" valueType="num">
                                      <p:cBhvr additive="base">
                                        <p:cTn id="27" dur="500" fill="hold"/>
                                        <p:tgtEl>
                                          <p:spTgt spid="3"/>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rLst="">
                                      <p:cBhvr>
                                        <p:cTn id="33" dur="500"/>
                                        <p:tgtEl>
                                          <p:spTgt spid="15"/>
                                        </p:tgtEl>
                                      </p:cBhvr>
                                    </p:animEffect>
                                  </p:childTnLst>
                                </p:cTn>
                              </p:par>
                              <p:par>
                                <p:cTn id="34" presetID="53" presetClass="entr" presetSubtype="0"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rLst="">
                                      <p:cBhvr>
                                        <p:cTn id="38" dur="500"/>
                                        <p:tgtEl>
                                          <p:spTgt spid="18"/>
                                        </p:tgtEl>
                                      </p:cBhvr>
                                    </p:animEffect>
                                  </p:childTnLst>
                                </p:cTn>
                              </p:par>
                            </p:childTnLst>
                          </p:cTn>
                        </p:par>
                        <p:par>
                          <p:cTn id="39" fill="hold" nodeType="afterGroup">
                            <p:stCondLst>
                              <p:cond delay="1000"/>
                            </p:stCondLst>
                            <p:childTnLst>
                              <p:par>
                                <p:cTn id="40" presetID="22" presetClass="entr" presetSubtype="8" fill="hold" grpId="1"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rLst="">
                                      <p:cBhvr>
                                        <p:cTn id="42" dur="500"/>
                                        <p:tgtEl>
                                          <p:spTgt spid="14"/>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53" presetClass="entr" presetSubtype="0" fill="hold" grpId="3"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rLst="">
                                      <p:cBhvr>
                                        <p:cTn id="4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1"/>
      <p:bldP spid="15" grpId="2"/>
      <p:bldP spid="16" grpId="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grpSp>
        <p:nvGrpSpPr>
          <p:cNvPr id="14" name="组合"/>
          <p:cNvGrpSpPr/>
          <p:nvPr/>
        </p:nvGrpSpPr>
        <p:grpSpPr>
          <a:xfrm>
            <a:off x="1074758" y="1962151"/>
            <a:ext cx="1277993" cy="1336384"/>
            <a:chOff x="1421679" y="3587341"/>
            <a:chExt cx="1703991" cy="1781845"/>
          </a:xfrm>
        </p:grpSpPr>
        <p:sp>
          <p:nvSpPr>
            <p:cNvPr id="15" name="矩形 47"/>
            <p:cNvSpPr>
              <a:spLocks noChangeArrowheads="1"/>
            </p:cNvSpPr>
            <p:nvPr/>
          </p:nvSpPr>
          <p:spPr>
            <a:xfrm>
              <a:off x="1588803" y="3984200"/>
              <a:ext cx="1369742" cy="1384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342900">
                <a:lnSpc>
                  <a:spcPct val="150000"/>
                </a:lnSpc>
                <a:spcBef>
                  <a:spcPct val="0"/>
                </a:spcBef>
                <a:buNone/>
              </a:pPr>
              <a:r>
                <a:rPr lang="zh-CN" altLang="en-US" sz="1400" dirty="0">
                  <a:solidFill>
                    <a:schemeClr val="tx1">
                      <a:lumMod val="85000"/>
                      <a:lumOff val="15000"/>
                    </a:schemeClr>
                  </a:solidFill>
                  <a:latin typeface="思源黑体 CN Light" panose="020B0300000000000000" pitchFamily="34" charset="-122"/>
                  <a:ea typeface="思源黑体 CN Light" panose="020B0300000000000000" pitchFamily="34" charset="-122"/>
                </a:rPr>
                <a:t>比较懦弱，性格内向、害羞、怕事。</a:t>
              </a:r>
            </a:p>
          </p:txBody>
        </p:sp>
        <p:sp>
          <p:nvSpPr>
            <p:cNvPr id="16" name="矩形 47"/>
            <p:cNvSpPr>
              <a:spLocks noChangeArrowheads="1"/>
            </p:cNvSpPr>
            <p:nvPr/>
          </p:nvSpPr>
          <p:spPr>
            <a:xfrm>
              <a:off x="1421679" y="3587341"/>
              <a:ext cx="1703991" cy="37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lvl="0" algn="ctr">
                <a:buNone/>
              </a:pPr>
              <a:r>
                <a:rPr lang="en-US" altLang="zh-CN" sz="1400">
                  <a:solidFill>
                    <a:schemeClr val="tx1">
                      <a:lumMod val="85000"/>
                      <a:lumOff val="15000"/>
                    </a:schemeClr>
                  </a:solidFill>
                  <a:latin typeface="思源黑体 CN Bold" panose="020B0800000000000000" pitchFamily="34" charset="-122"/>
                  <a:ea typeface="思源黑体 CN Bold" panose="020B0800000000000000" pitchFamily="34" charset="-122"/>
                </a:rPr>
                <a:t>01</a:t>
              </a:r>
              <a:endParaRPr lang="zh-CN" altLang="en-US" sz="140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grpSp>
        <p:nvGrpSpPr>
          <p:cNvPr id="21" name="组合"/>
          <p:cNvGrpSpPr/>
          <p:nvPr/>
        </p:nvGrpSpPr>
        <p:grpSpPr>
          <a:xfrm>
            <a:off x="2907499" y="1962151"/>
            <a:ext cx="1277993" cy="1336384"/>
            <a:chOff x="1421679" y="3587341"/>
            <a:chExt cx="1703991" cy="1781847"/>
          </a:xfrm>
        </p:grpSpPr>
        <p:sp>
          <p:nvSpPr>
            <p:cNvPr id="22" name="矩形 47"/>
            <p:cNvSpPr>
              <a:spLocks noChangeArrowheads="1"/>
            </p:cNvSpPr>
            <p:nvPr/>
          </p:nvSpPr>
          <p:spPr>
            <a:xfrm>
              <a:off x="1588803" y="3984200"/>
              <a:ext cx="1369742" cy="13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342900">
                <a:lnSpc>
                  <a:spcPct val="150000"/>
                </a:lnSpc>
                <a:spcBef>
                  <a:spcPct val="0"/>
                </a:spcBef>
                <a:buNone/>
              </a:pPr>
              <a:r>
                <a:rPr lang="zh-CN" altLang="en-US" sz="1400" dirty="0">
                  <a:solidFill>
                    <a:schemeClr val="tx1">
                      <a:lumMod val="85000"/>
                      <a:lumOff val="15000"/>
                    </a:schemeClr>
                  </a:solidFill>
                  <a:latin typeface="思源黑体 CN Light" panose="020B0300000000000000" pitchFamily="34" charset="-122"/>
                  <a:ea typeface="思源黑体 CN Light" panose="020B0300000000000000" pitchFamily="34" charset="-122"/>
                </a:rPr>
                <a:t>他们都比较孤僻，不善于交朋友。</a:t>
              </a:r>
            </a:p>
          </p:txBody>
        </p:sp>
        <p:sp>
          <p:nvSpPr>
            <p:cNvPr id="23" name="矩形 47"/>
            <p:cNvSpPr>
              <a:spLocks noChangeArrowheads="1"/>
            </p:cNvSpPr>
            <p:nvPr/>
          </p:nvSpPr>
          <p:spPr>
            <a:xfrm>
              <a:off x="1421679" y="3587341"/>
              <a:ext cx="1703991" cy="37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lvl="0" algn="ctr">
                <a:buNone/>
              </a:pPr>
              <a:r>
                <a:rPr lang="en-US" altLang="zh-CN" sz="1400">
                  <a:solidFill>
                    <a:schemeClr val="tx1">
                      <a:lumMod val="85000"/>
                      <a:lumOff val="15000"/>
                    </a:schemeClr>
                  </a:solidFill>
                  <a:latin typeface="思源黑体 CN Bold" panose="020B0800000000000000" pitchFamily="34" charset="-122"/>
                  <a:ea typeface="思源黑体 CN Bold" panose="020B0800000000000000" pitchFamily="34" charset="-122"/>
                </a:rPr>
                <a:t>02</a:t>
              </a:r>
              <a:endParaRPr lang="zh-CN" altLang="en-US" sz="140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grpSp>
        <p:nvGrpSpPr>
          <p:cNvPr id="28" name="组合"/>
          <p:cNvGrpSpPr/>
          <p:nvPr/>
        </p:nvGrpSpPr>
        <p:grpSpPr>
          <a:xfrm>
            <a:off x="5029200" y="1962150"/>
            <a:ext cx="1277993" cy="1659549"/>
            <a:chOff x="1421679" y="3587341"/>
            <a:chExt cx="1703991" cy="2212732"/>
          </a:xfrm>
        </p:grpSpPr>
        <p:sp>
          <p:nvSpPr>
            <p:cNvPr id="29" name="矩形 47"/>
            <p:cNvSpPr>
              <a:spLocks noChangeArrowheads="1"/>
            </p:cNvSpPr>
            <p:nvPr/>
          </p:nvSpPr>
          <p:spPr>
            <a:xfrm>
              <a:off x="1588803" y="3984200"/>
              <a:ext cx="1369742" cy="1815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342900">
                <a:lnSpc>
                  <a:spcPct val="150000"/>
                </a:lnSpc>
                <a:spcBef>
                  <a:spcPct val="0"/>
                </a:spcBef>
                <a:buNone/>
              </a:pPr>
              <a:r>
                <a:rPr lang="zh-CN" altLang="en-US" sz="1400" dirty="0">
                  <a:solidFill>
                    <a:schemeClr val="tx1">
                      <a:lumMod val="85000"/>
                      <a:lumOff val="15000"/>
                    </a:schemeClr>
                  </a:solidFill>
                  <a:latin typeface="思源黑体 CN Light" panose="020B0300000000000000" pitchFamily="34" charset="-122"/>
                  <a:ea typeface="思源黑体 CN Light" panose="020B0300000000000000" pitchFamily="34" charset="-122"/>
                </a:rPr>
                <a:t>有事喜欢闷在心里，不愿意和别人交流。</a:t>
              </a:r>
            </a:p>
          </p:txBody>
        </p:sp>
        <p:sp>
          <p:nvSpPr>
            <p:cNvPr id="30" name="矩形 47"/>
            <p:cNvSpPr>
              <a:spLocks noChangeArrowheads="1"/>
            </p:cNvSpPr>
            <p:nvPr/>
          </p:nvSpPr>
          <p:spPr>
            <a:xfrm>
              <a:off x="1421679" y="3587341"/>
              <a:ext cx="1703991" cy="37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lvl="0" algn="ctr">
                <a:buNone/>
              </a:pPr>
              <a:r>
                <a:rPr lang="en-US" altLang="zh-CN" sz="1400">
                  <a:solidFill>
                    <a:schemeClr val="tx1">
                      <a:lumMod val="85000"/>
                      <a:lumOff val="15000"/>
                    </a:schemeClr>
                  </a:solidFill>
                  <a:latin typeface="思源黑体 CN Bold" panose="020B0800000000000000" pitchFamily="34" charset="-122"/>
                  <a:ea typeface="思源黑体 CN Bold" panose="020B0800000000000000" pitchFamily="34" charset="-122"/>
                </a:rPr>
                <a:t>03</a:t>
              </a:r>
              <a:endParaRPr lang="zh-CN" altLang="en-US" sz="140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grpSp>
        <p:nvGrpSpPr>
          <p:cNvPr id="35" name="组合"/>
          <p:cNvGrpSpPr/>
          <p:nvPr/>
        </p:nvGrpSpPr>
        <p:grpSpPr>
          <a:xfrm>
            <a:off x="6965624" y="2091932"/>
            <a:ext cx="1277993" cy="1013218"/>
            <a:chOff x="1421679" y="3587341"/>
            <a:chExt cx="1703991" cy="1350959"/>
          </a:xfrm>
        </p:grpSpPr>
        <p:sp>
          <p:nvSpPr>
            <p:cNvPr id="36" name="矩形 47"/>
            <p:cNvSpPr>
              <a:spLocks noChangeArrowheads="1"/>
            </p:cNvSpPr>
            <p:nvPr/>
          </p:nvSpPr>
          <p:spPr>
            <a:xfrm>
              <a:off x="1588803" y="3984200"/>
              <a:ext cx="1369742" cy="9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342900">
                <a:lnSpc>
                  <a:spcPct val="150000"/>
                </a:lnSpc>
                <a:spcBef>
                  <a:spcPct val="0"/>
                </a:spcBef>
                <a:buNone/>
              </a:pPr>
              <a:r>
                <a:rPr lang="zh-CN" altLang="en-US" sz="1400" dirty="0">
                  <a:solidFill>
                    <a:schemeClr val="tx1">
                      <a:lumMod val="85000"/>
                      <a:lumOff val="15000"/>
                    </a:schemeClr>
                  </a:solidFill>
                  <a:latin typeface="思源黑体 CN Light" panose="020B0300000000000000" pitchFamily="34" charset="-122"/>
                  <a:ea typeface="思源黑体 CN Light" panose="020B0300000000000000" pitchFamily="34" charset="-122"/>
                </a:rPr>
                <a:t>喜欢招惹是非。</a:t>
              </a:r>
            </a:p>
          </p:txBody>
        </p:sp>
        <p:sp>
          <p:nvSpPr>
            <p:cNvPr id="37" name="矩形 47"/>
            <p:cNvSpPr>
              <a:spLocks noChangeArrowheads="1"/>
            </p:cNvSpPr>
            <p:nvPr/>
          </p:nvSpPr>
          <p:spPr>
            <a:xfrm>
              <a:off x="1421679" y="3587341"/>
              <a:ext cx="1703991" cy="379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lvl="0" algn="ctr">
                <a:buNone/>
              </a:pPr>
              <a:r>
                <a:rPr lang="en-US" altLang="zh-CN" sz="1400">
                  <a:solidFill>
                    <a:schemeClr val="tx1">
                      <a:lumMod val="85000"/>
                      <a:lumOff val="15000"/>
                    </a:schemeClr>
                  </a:solidFill>
                  <a:latin typeface="思源黑体 CN Bold" panose="020B0800000000000000" pitchFamily="34" charset="-122"/>
                  <a:ea typeface="思源黑体 CN Bold" panose="020B0800000000000000" pitchFamily="34" charset="-122"/>
                </a:rPr>
                <a:t>04</a:t>
              </a:r>
              <a:endParaRPr lang="zh-CN" altLang="en-US" sz="140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grpSp>
      <p:grpSp>
        <p:nvGrpSpPr>
          <p:cNvPr id="3" name="组合"/>
          <p:cNvGrpSpPr/>
          <p:nvPr/>
        </p:nvGrpSpPr>
        <p:grpSpPr>
          <a:xfrm>
            <a:off x="689838" y="3999459"/>
            <a:ext cx="6534539" cy="349320"/>
            <a:chOff x="689838" y="3999459"/>
            <a:chExt cx="6534539" cy="349320"/>
          </a:xfrm>
        </p:grpSpPr>
        <p:sp>
          <p:nvSpPr>
            <p:cNvPr id="41" name="矩形 47"/>
            <p:cNvSpPr>
              <a:spLocks noChangeArrowheads="1"/>
            </p:cNvSpPr>
            <p:nvPr/>
          </p:nvSpPr>
          <p:spPr>
            <a:xfrm>
              <a:off x="3886200" y="3999459"/>
              <a:ext cx="3338177" cy="349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defTabSz="342900">
                <a:lnSpc>
                  <a:spcPct val="130000"/>
                </a:lnSpc>
                <a:spcBef>
                  <a:spcPct val="0"/>
                </a:spcBef>
                <a:buNone/>
              </a:pPr>
              <a:r>
                <a:rPr lang="zh-CN" altLang="en-US" sz="1400">
                  <a:solidFill>
                    <a:schemeClr val="accent1"/>
                  </a:solidFill>
                  <a:latin typeface="思源黑体 CN Light" panose="020B0300000000000000" pitchFamily="34" charset="-122"/>
                  <a:ea typeface="思源黑体 CN Light" panose="020B0300000000000000" pitchFamily="34" charset="-122"/>
                </a:rPr>
                <a:t>为什么是这些同学给了施暴者可乘之机？</a:t>
              </a:r>
            </a:p>
          </p:txBody>
        </p:sp>
        <p:sp>
          <p:nvSpPr>
            <p:cNvPr id="42" name="矩形 47"/>
            <p:cNvSpPr>
              <a:spLocks noChangeArrowheads="1"/>
            </p:cNvSpPr>
            <p:nvPr/>
          </p:nvSpPr>
          <p:spPr>
            <a:xfrm>
              <a:off x="689838" y="4038725"/>
              <a:ext cx="3326818" cy="28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lvl="0">
                <a:buNone/>
              </a:pPr>
              <a:r>
                <a:rPr lang="zh-CN" altLang="en-US" sz="1400">
                  <a:solidFill>
                    <a:schemeClr val="accent1"/>
                  </a:solidFill>
                  <a:latin typeface="思源黑体 CN Bold" panose="020B0800000000000000" pitchFamily="34" charset="-122"/>
                  <a:ea typeface="思源黑体 CN Bold" panose="020B0800000000000000" pitchFamily="34" charset="-122"/>
                </a:rPr>
                <a:t>被校园暴力的同学都有什么共同点？</a:t>
              </a:r>
            </a:p>
          </p:txBody>
        </p:sp>
      </p:grpSp>
      <p:sp>
        <p:nvSpPr>
          <p:cNvPr id="2" name="圆角矩形 1"/>
          <p:cNvSpPr/>
          <p:nvPr/>
        </p:nvSpPr>
        <p:spPr>
          <a:xfrm>
            <a:off x="725493" y="1718663"/>
            <a:ext cx="1752600" cy="2057400"/>
          </a:xfrm>
          <a:prstGeom prst="roundRect">
            <a:avLst>
              <a:gd name="adj" fmla="val 618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圆角矩形 42"/>
          <p:cNvSpPr/>
          <p:nvPr/>
        </p:nvSpPr>
        <p:spPr>
          <a:xfrm>
            <a:off x="2732867" y="1708282"/>
            <a:ext cx="1752600" cy="2057400"/>
          </a:xfrm>
          <a:prstGeom prst="roundRect">
            <a:avLst>
              <a:gd name="adj" fmla="val 6184"/>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43"/>
          <p:cNvSpPr/>
          <p:nvPr/>
        </p:nvSpPr>
        <p:spPr>
          <a:xfrm>
            <a:off x="4724932" y="1718663"/>
            <a:ext cx="1752600" cy="2057400"/>
          </a:xfrm>
          <a:prstGeom prst="roundRect">
            <a:avLst>
              <a:gd name="adj" fmla="val 618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圆角矩形 44"/>
          <p:cNvSpPr/>
          <p:nvPr/>
        </p:nvSpPr>
        <p:spPr>
          <a:xfrm>
            <a:off x="6705600" y="1708282"/>
            <a:ext cx="1752600" cy="2057400"/>
          </a:xfrm>
          <a:prstGeom prst="roundRect">
            <a:avLst>
              <a:gd name="adj" fmla="val 6184"/>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6983423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rLst="">
                                      <p:cBhvr>
                                        <p:cTn id="9" dur="500"/>
                                        <p:tgtEl>
                                          <p:spTgt spid="14"/>
                                        </p:tgtEl>
                                      </p:cBhvr>
                                    </p:animEffect>
                                  </p:childTnLst>
                                </p:cTn>
                              </p:par>
                              <p:par>
                                <p:cTn id="10" presetID="53" presetClass="entr" presetSubtype="0" fill="hold" nodeType="with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animEffect transition="in" filter="fade" prLst="">
                                      <p:cBhvr>
                                        <p:cTn id="14" dur="500"/>
                                        <p:tgtEl>
                                          <p:spTgt spid="21"/>
                                        </p:tgtEl>
                                      </p:cBhvr>
                                    </p:animEffect>
                                  </p:childTnLst>
                                </p:cTn>
                              </p:par>
                              <p:par>
                                <p:cTn id="15" presetID="53"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rLst="">
                                      <p:cBhvr>
                                        <p:cTn id="19" dur="500"/>
                                        <p:tgtEl>
                                          <p:spTgt spid="28"/>
                                        </p:tgtEl>
                                      </p:cBhvr>
                                    </p:animEffect>
                                  </p:childTnLst>
                                </p:cTn>
                              </p:par>
                              <p:par>
                                <p:cTn id="20" presetID="53" presetClass="entr" presetSubtype="0"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rLst="">
                                      <p:cBhvr>
                                        <p:cTn id="24" dur="500"/>
                                        <p:tgtEl>
                                          <p:spTgt spid="35"/>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rLst="">
                                      <p:cBhvr>
                                        <p:cTn id="29" dur="500"/>
                                        <p:tgtEl>
                                          <p:spTgt spid="2"/>
                                        </p:tgtEl>
                                      </p:cBhvr>
                                    </p:animEffect>
                                  </p:childTnLst>
                                </p:cTn>
                              </p:par>
                              <p:par>
                                <p:cTn id="30" presetID="53" presetClass="entr" presetSubtype="0" fill="hold" grpId="1" nodeType="with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p:cTn id="32" dur="500" fill="hold"/>
                                        <p:tgtEl>
                                          <p:spTgt spid="43"/>
                                        </p:tgtEl>
                                        <p:attrNameLst>
                                          <p:attrName>ppt_w</p:attrName>
                                        </p:attrNameLst>
                                      </p:cBhvr>
                                      <p:tavLst>
                                        <p:tav tm="0">
                                          <p:val>
                                            <p:fltVal val="0"/>
                                          </p:val>
                                        </p:tav>
                                        <p:tav tm="100000">
                                          <p:val>
                                            <p:strVal val="#ppt_w"/>
                                          </p:val>
                                        </p:tav>
                                      </p:tavLst>
                                    </p:anim>
                                    <p:anim calcmode="lin" valueType="num">
                                      <p:cBhvr>
                                        <p:cTn id="33" dur="500" fill="hold"/>
                                        <p:tgtEl>
                                          <p:spTgt spid="43"/>
                                        </p:tgtEl>
                                        <p:attrNameLst>
                                          <p:attrName>ppt_h</p:attrName>
                                        </p:attrNameLst>
                                      </p:cBhvr>
                                      <p:tavLst>
                                        <p:tav tm="0">
                                          <p:val>
                                            <p:fltVal val="0"/>
                                          </p:val>
                                        </p:tav>
                                        <p:tav tm="100000">
                                          <p:val>
                                            <p:strVal val="#ppt_h"/>
                                          </p:val>
                                        </p:tav>
                                      </p:tavLst>
                                    </p:anim>
                                    <p:animEffect transition="in" filter="fade" prLst="">
                                      <p:cBhvr>
                                        <p:cTn id="34" dur="500"/>
                                        <p:tgtEl>
                                          <p:spTgt spid="43"/>
                                        </p:tgtEl>
                                      </p:cBhvr>
                                    </p:animEffect>
                                  </p:childTnLst>
                                </p:cTn>
                              </p:par>
                              <p:par>
                                <p:cTn id="35" presetID="53" presetClass="entr" presetSubtype="0" fill="hold" grpId="2"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rLst="">
                                      <p:cBhvr>
                                        <p:cTn id="39" dur="500"/>
                                        <p:tgtEl>
                                          <p:spTgt spid="44"/>
                                        </p:tgtEl>
                                      </p:cBhvr>
                                    </p:animEffect>
                                  </p:childTnLst>
                                </p:cTn>
                              </p:par>
                              <p:par>
                                <p:cTn id="40" presetID="53" presetClass="entr" presetSubtype="0" fill="hold" grpId="3"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rLst="">
                                      <p:cBhvr>
                                        <p:cTn id="44" dur="500"/>
                                        <p:tgtEl>
                                          <p:spTgt spid="45"/>
                                        </p:tgtEl>
                                      </p:cBhvr>
                                    </p:animEffect>
                                  </p:childTnLst>
                                </p:cTn>
                              </p:par>
                            </p:childTnLst>
                          </p:cTn>
                        </p:par>
                      </p:childTnLst>
                    </p:cTn>
                  </p:par>
                  <p:par>
                    <p:cTn id="45" fill="hold" nodeType="clickPar">
                      <p:stCondLst>
                        <p:cond delay="indefinite"/>
                      </p:stCondLst>
                      <p:childTnLst>
                        <p:par>
                          <p:cTn id="46" fill="hold" nodeType="after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left)" prLst="">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3" grpId="1" animBg="1"/>
      <p:bldP spid="44" grpId="2" animBg="1"/>
      <p:bldP spid="45" grpId="3"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图片 4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0070" y="2212361"/>
            <a:ext cx="2285979" cy="1461883"/>
          </a:xfrm>
          <a:prstGeom prst="rect">
            <a:avLst/>
          </a:prstGeom>
        </p:spPr>
      </p:pic>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grpSp>
        <p:nvGrpSpPr>
          <p:cNvPr id="33" name="组合"/>
          <p:cNvGrpSpPr/>
          <p:nvPr/>
        </p:nvGrpSpPr>
        <p:grpSpPr>
          <a:xfrm>
            <a:off x="2743200" y="1733550"/>
            <a:ext cx="5715001" cy="929662"/>
            <a:chOff x="762000" y="1489688"/>
            <a:chExt cx="5715001" cy="929662"/>
          </a:xfrm>
        </p:grpSpPr>
        <p:sp>
          <p:nvSpPr>
            <p:cNvPr id="34" name="矩形 33"/>
            <p:cNvSpPr/>
            <p:nvPr/>
          </p:nvSpPr>
          <p:spPr>
            <a:xfrm>
              <a:off x="762000" y="1504950"/>
              <a:ext cx="914400" cy="91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876300" y="1638984"/>
              <a:ext cx="685800" cy="646331"/>
            </a:xfrm>
            <a:prstGeom prst="rect">
              <a:avLst/>
            </a:prstGeom>
            <a:noFill/>
          </p:spPr>
          <p:txBody>
            <a:bodyPr wrap="square" rtlCol="0">
              <a:spAutoFit/>
            </a:bodyPr>
            <a:lstStyle/>
            <a:p>
              <a:pPr algn="ctr"/>
              <a:r>
                <a:rPr lang="zh-CN" altLang="en-US" b="1">
                  <a:solidFill>
                    <a:schemeClr val="bg1"/>
                  </a:solidFill>
                  <a:latin typeface="+mn-ea"/>
                  <a:cs typeface="等线" panose="02010600030101010101" charset="-122"/>
                  <a:sym typeface="+mn-ea"/>
                </a:rPr>
                <a:t>课外活动</a:t>
              </a:r>
            </a:p>
          </p:txBody>
        </p:sp>
        <p:sp>
          <p:nvSpPr>
            <p:cNvPr id="36" name="文本框 35"/>
            <p:cNvSpPr txBox="1"/>
            <p:nvPr/>
          </p:nvSpPr>
          <p:spPr>
            <a:xfrm>
              <a:off x="1790701" y="1489688"/>
              <a:ext cx="4686300" cy="787652"/>
            </a:xfrm>
            <a:prstGeom prst="rect">
              <a:avLst/>
            </a:prstGeom>
            <a:noFill/>
          </p:spPr>
          <p:txBody>
            <a:bodyPr wrap="square" rtlCol="0">
              <a:spAutoFit/>
            </a:bodyPr>
            <a:lstStyle/>
            <a:p>
              <a:pPr>
                <a:lnSpc>
                  <a:spcPct val="150000"/>
                </a:lnSpc>
              </a:pPr>
              <a:r>
                <a:rPr lang="zh-CN" altLang="en-US" sz="1600" dirty="0">
                  <a:latin typeface="+mn-ea"/>
                  <a:cs typeface="等线" panose="02010600030101010101" charset="-122"/>
                </a:rPr>
                <a:t>多参加有意义的课外活动，培养阳光心态。多交正当的朋友。遇到问题多向朋友倾诉或向师长求助。</a:t>
              </a:r>
            </a:p>
          </p:txBody>
        </p:sp>
      </p:grpSp>
      <p:grpSp>
        <p:nvGrpSpPr>
          <p:cNvPr id="37" name="组合"/>
          <p:cNvGrpSpPr/>
          <p:nvPr/>
        </p:nvGrpSpPr>
        <p:grpSpPr>
          <a:xfrm>
            <a:off x="2743200" y="3120412"/>
            <a:ext cx="5715000" cy="924790"/>
            <a:chOff x="762000" y="1504950"/>
            <a:chExt cx="5715000" cy="924790"/>
          </a:xfrm>
        </p:grpSpPr>
        <p:sp>
          <p:nvSpPr>
            <p:cNvPr id="38" name="矩形 37"/>
            <p:cNvSpPr/>
            <p:nvPr/>
          </p:nvSpPr>
          <p:spPr>
            <a:xfrm>
              <a:off x="762000" y="1504950"/>
              <a:ext cx="914400" cy="91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LFPPT网 www.Lfppt.com"/>
            <p:cNvSpPr txBox="1"/>
            <p:nvPr/>
          </p:nvSpPr>
          <p:spPr>
            <a:xfrm>
              <a:off x="876300" y="1638984"/>
              <a:ext cx="685800" cy="646331"/>
            </a:xfrm>
            <a:prstGeom prst="rect">
              <a:avLst/>
            </a:prstGeom>
            <a:noFill/>
          </p:spPr>
          <p:txBody>
            <a:bodyPr wrap="square" rtlCol="0">
              <a:spAutoFit/>
            </a:bodyPr>
            <a:lstStyle/>
            <a:p>
              <a:pPr algn="ctr"/>
              <a:r>
                <a:rPr lang="zh-CN" altLang="en-US" b="1">
                  <a:solidFill>
                    <a:schemeClr val="bg1"/>
                  </a:solidFill>
                  <a:latin typeface="+mn-ea"/>
                  <a:cs typeface="等线" panose="02010600030101010101" charset="-122"/>
                  <a:sym typeface="+mn-ea"/>
                </a:rPr>
                <a:t>专心学习</a:t>
              </a:r>
            </a:p>
          </p:txBody>
        </p:sp>
        <p:sp>
          <p:nvSpPr>
            <p:cNvPr id="40" name="LFPPT网 www.Lfppt.com"/>
            <p:cNvSpPr txBox="1"/>
            <p:nvPr/>
          </p:nvSpPr>
          <p:spPr>
            <a:xfrm>
              <a:off x="1790701" y="1642088"/>
              <a:ext cx="4686299" cy="787652"/>
            </a:xfrm>
            <a:prstGeom prst="rect">
              <a:avLst/>
            </a:prstGeom>
            <a:noFill/>
          </p:spPr>
          <p:txBody>
            <a:bodyPr wrap="square" rtlCol="0">
              <a:spAutoFit/>
            </a:bodyPr>
            <a:lstStyle/>
            <a:p>
              <a:pPr>
                <a:lnSpc>
                  <a:spcPct val="150000"/>
                </a:lnSpc>
              </a:pPr>
              <a:r>
                <a:rPr lang="zh-CN" altLang="en-US" sz="1600">
                  <a:latin typeface="+mn-ea"/>
                  <a:cs typeface="等线" panose="02010600030101010101" charset="-122"/>
                </a:rPr>
                <a:t>专心学习，提高学习成绩，通过努力提高自己的威信。</a:t>
              </a:r>
            </a:p>
          </p:txBody>
        </p:sp>
      </p:grpSp>
    </p:spTree>
    <p:extLst>
      <p:ext uri="{BB962C8B-B14F-4D97-AF65-F5344CB8AC3E}">
        <p14:creationId xmlns:p14="http://schemas.microsoft.com/office/powerpoint/2010/main" val="26152710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additive="base">
                                        <p:cTn id="7" dur="500" fill="hold"/>
                                        <p:tgtEl>
                                          <p:spTgt spid="41"/>
                                        </p:tgtEl>
                                        <p:attrNameLst>
                                          <p:attrName>ppt_x</p:attrName>
                                        </p:attrNameLst>
                                      </p:cBhvr>
                                      <p:tavLst>
                                        <p:tav tm="0">
                                          <p:val>
                                            <p:strVal val="0-#ppt_w/2"/>
                                          </p:val>
                                        </p:tav>
                                        <p:tav tm="100000">
                                          <p:val>
                                            <p:strVal val="#ppt_x"/>
                                          </p:val>
                                        </p:tav>
                                      </p:tavLst>
                                    </p:anim>
                                    <p:anim calcmode="lin" valueType="num">
                                      <p:cBhvr additive="base">
                                        <p:cTn id="8"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wipe(left)" prLst="">
                                      <p:cBhvr>
                                        <p:cTn id="13" dur="500"/>
                                        <p:tgtEl>
                                          <p:spTgt spid="33"/>
                                        </p:tgtEl>
                                      </p:cBhvr>
                                    </p:animEffect>
                                  </p:childTnLst>
                                </p:cTn>
                              </p:par>
                              <p:par>
                                <p:cTn id="14" presetID="22" presetClass="entr" presetSubtype="8" fill="hold"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ipe(left)" prLst="">
                                      <p:cBhvr>
                                        <p:cTn id="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571501" y="590550"/>
            <a:ext cx="7962899" cy="419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思源黑体 CN"/>
              <a:cs typeface="+mn-cs"/>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3244827"/>
            <a:ext cx="9144000" cy="1898672"/>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83915" y="792898"/>
            <a:ext cx="1636293" cy="1828799"/>
          </a:xfrm>
          <a:prstGeom prst="rect">
            <a:avLst/>
          </a:prstGeom>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 y="514350"/>
            <a:ext cx="1859164" cy="1808699"/>
          </a:xfrm>
          <a:prstGeom prst="rect">
            <a:avLst/>
          </a:prstGeom>
        </p:spPr>
      </p:pic>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814694" y="1809750"/>
            <a:ext cx="3244199" cy="3244199"/>
          </a:xfrm>
          <a:prstGeom prst="rect">
            <a:avLst/>
          </a:prstGeom>
        </p:spPr>
      </p:pic>
      <p:sp>
        <p:nvSpPr>
          <p:cNvPr id="14" name="LFPPT网 www.Lfppt.com"/>
          <p:cNvSpPr txBox="1"/>
          <p:nvPr/>
        </p:nvSpPr>
        <p:spPr>
          <a:xfrm>
            <a:off x="1509436" y="1984238"/>
            <a:ext cx="5426771" cy="707886"/>
          </a:xfrm>
          <a:prstGeom prst="rect">
            <a:avLst/>
          </a:prstGeom>
          <a:noFill/>
        </p:spPr>
        <p:txBody>
          <a:bodyPr wrap="square" lIns="0" tIns="0" rIns="0" bIns="0" rtlCol="0">
            <a:spAutoFit/>
          </a:bodyPr>
          <a:lstStyle/>
          <a:p>
            <a:pPr defTabSz="685800"/>
            <a:r>
              <a:rPr lang="zh-CN" altLang="en-US" sz="4600" b="1" spc="600" dirty="0">
                <a:solidFill>
                  <a:schemeClr val="accent1"/>
                </a:solidFill>
                <a:latin typeface="+mj-ea"/>
                <a:cs typeface="+mn-ea"/>
                <a:sym typeface="+mn-lt"/>
              </a:rPr>
              <a:t>校园暴力的危害</a:t>
            </a:r>
          </a:p>
        </p:txBody>
      </p:sp>
      <p:sp>
        <p:nvSpPr>
          <p:cNvPr id="15" name="LFPPT网 www.Lfppt.com"/>
          <p:cNvSpPr txBox="1"/>
          <p:nvPr/>
        </p:nvSpPr>
        <p:spPr>
          <a:xfrm>
            <a:off x="1509437" y="1287868"/>
            <a:ext cx="2667000" cy="615553"/>
          </a:xfrm>
          <a:prstGeom prst="rect">
            <a:avLst/>
          </a:prstGeom>
          <a:noFill/>
        </p:spPr>
        <p:txBody>
          <a:bodyPr wrap="square" lIns="0" tIns="0" rIns="0" bIns="0" rtlCol="0">
            <a:spAutoFit/>
          </a:bodyPr>
          <a:lstStyle/>
          <a:p>
            <a:pPr marL="0" marR="0" lvl="0" indent="0" algn="l" defTabSz="685800" rtl="0" eaLnBrk="1" fontAlgn="auto" latinLnBrk="0" hangingPunct="1">
              <a:lnSpc>
                <a:spcPct val="100000"/>
              </a:lnSpc>
              <a:spcBef>
                <a:spcPct val="0"/>
              </a:spcBef>
              <a:spcAft>
                <a:spcPct val="0"/>
              </a:spcAft>
              <a:buClrTx/>
              <a:buSzTx/>
              <a:buFontTx/>
              <a:buNone/>
              <a:defRPr/>
            </a:pPr>
            <a:r>
              <a:rPr kumimoji="0" lang="zh-CN" altLang="en-US" sz="4000" b="0" i="0" u="none" strike="noStrike" kern="1200" cap="none" spc="600" normalizeH="0" baseline="0" noProof="0">
                <a:ln>
                  <a:noFill/>
                </a:ln>
                <a:solidFill>
                  <a:srgbClr val="00B0E8"/>
                </a:solidFill>
                <a:effectLst/>
                <a:uLnTx/>
                <a:uFillTx/>
                <a:latin typeface="+mn-ea"/>
                <a:ea typeface="思源黑体 CN"/>
                <a:cs typeface="+mn-ea"/>
                <a:sym typeface="+mn-lt"/>
              </a:rPr>
              <a:t>第三部分</a:t>
            </a:r>
            <a:endParaRPr kumimoji="0" lang="en-US" altLang="zh-CN" sz="4000" b="0" i="0" u="none" strike="noStrike" kern="1200" cap="none" spc="600" normalizeH="0" baseline="0" noProof="0">
              <a:ln>
                <a:noFill/>
              </a:ln>
              <a:solidFill>
                <a:srgbClr val="00B0E8"/>
              </a:solidFill>
              <a:effectLst/>
              <a:uLnTx/>
              <a:uFillTx/>
              <a:latin typeface="+mn-ea"/>
              <a:ea typeface="思源黑体 CN"/>
              <a:cs typeface="+mn-ea"/>
              <a:sym typeface="+mn-lt"/>
            </a:endParaRPr>
          </a:p>
        </p:txBody>
      </p:sp>
      <p:sp>
        <p:nvSpPr>
          <p:cNvPr id="16" name="矩形 15"/>
          <p:cNvSpPr/>
          <p:nvPr/>
        </p:nvSpPr>
        <p:spPr>
          <a:xfrm>
            <a:off x="1433238" y="2700425"/>
            <a:ext cx="4724400" cy="532453"/>
          </a:xfrm>
          <a:prstGeom prst="rect">
            <a:avLst/>
          </a:prstGeom>
        </p:spPr>
        <p:txBody>
          <a:bodyPr wrap="square">
            <a:spAutoFit/>
          </a:bodyPr>
          <a:lstStyle/>
          <a:p>
            <a:pPr marL="0" marR="0" lvl="0" indent="0" algn="l" defTabSz="914400" rtl="0" eaLnBrk="1" fontAlgn="auto" latinLnBrk="0" hangingPunct="1">
              <a:lnSpc>
                <a:spcPct val="130000"/>
              </a:lnSpc>
              <a:spcBef>
                <a:spcPct val="0"/>
              </a:spcBef>
              <a:spcAft>
                <a:spcPct val="0"/>
              </a:spcAft>
              <a:buClrTx/>
              <a:buSzTx/>
              <a:buFontTx/>
              <a:buNone/>
              <a:defRPr/>
            </a:pPr>
            <a:r>
              <a:rPr kumimoji="0" lang="en-US" altLang="zh-CN" sz="1100" b="0" i="0" u="none" strike="noStrike" kern="1200" cap="none" spc="0" normalizeH="0" baseline="0" noProof="0">
                <a:ln>
                  <a:noFill/>
                </a:ln>
                <a:solidFill>
                  <a:srgbClr val="00B0E8"/>
                </a:solidFill>
                <a:effectLst/>
                <a:uLnTx/>
                <a:uFillTx/>
                <a:latin typeface="+mn-ea"/>
                <a:ea typeface="思源黑体 CN"/>
                <a:cs typeface="+mn-cs"/>
              </a:rPr>
              <a:t>performance in workplace execution comes from careful execution workplace execution comes from</a:t>
            </a:r>
            <a:endParaRPr kumimoji="0" lang="zh-CN" altLang="en-US" sz="1100" b="0" i="0" u="none" strike="noStrike" kern="1200" cap="none" spc="0" normalizeH="0" baseline="0" noProof="0">
              <a:ln>
                <a:noFill/>
              </a:ln>
              <a:solidFill>
                <a:srgbClr val="00B0E8"/>
              </a:solidFill>
              <a:effectLst/>
              <a:uLnTx/>
              <a:uFillTx/>
              <a:latin typeface="+mn-ea"/>
              <a:ea typeface="思源黑体 CN"/>
              <a:cs typeface="+mn-cs"/>
            </a:endParaRPr>
          </a:p>
        </p:txBody>
      </p:sp>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3138606">
            <a:off x="4056133" y="818339"/>
            <a:ext cx="1294683" cy="1294683"/>
          </a:xfrm>
          <a:prstGeom prst="rect">
            <a:avLst/>
          </a:prstGeom>
        </p:spPr>
      </p:pic>
    </p:spTree>
    <p:extLst>
      <p:ext uri="{BB962C8B-B14F-4D97-AF65-F5344CB8AC3E}">
        <p14:creationId xmlns:p14="http://schemas.microsoft.com/office/powerpoint/2010/main" val="4920527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rLst="">
                                      <p:cBhvr>
                                        <p:cTn id="13" dur="500"/>
                                        <p:tgtEl>
                                          <p:spTgt spid="9"/>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1+#ppt_w/2"/>
                                          </p:val>
                                        </p:tav>
                                        <p:tav tm="100000">
                                          <p:val>
                                            <p:strVal val="#ppt_x"/>
                                          </p:val>
                                        </p:tav>
                                      </p:tavLst>
                                    </p:anim>
                                    <p:anim calcmode="lin" valueType="num">
                                      <p:cBhvr additive="base">
                                        <p:cTn id="23" dur="500" fill="hold"/>
                                        <p:tgtEl>
                                          <p:spTgt spid="12"/>
                                        </p:tgtEl>
                                        <p:attrNameLst>
                                          <p:attrName>ppt_y</p:attrName>
                                        </p:attrNameLst>
                                      </p:cBhvr>
                                      <p:tavLst>
                                        <p:tav tm="0">
                                          <p:val>
                                            <p:strVal val="#ppt_y"/>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1+#ppt_w/2"/>
                                          </p:val>
                                        </p:tav>
                                        <p:tav tm="100000">
                                          <p:val>
                                            <p:strVal val="#ppt_x"/>
                                          </p:val>
                                        </p:tav>
                                      </p:tavLst>
                                    </p:anim>
                                    <p:anim calcmode="lin" valueType="num">
                                      <p:cBhvr additive="base">
                                        <p:cTn id="27" dur="500" fill="hold"/>
                                        <p:tgtEl>
                                          <p:spTgt spid="3"/>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rLst="">
                                      <p:cBhvr>
                                        <p:cTn id="33" dur="500"/>
                                        <p:tgtEl>
                                          <p:spTgt spid="15"/>
                                        </p:tgtEl>
                                      </p:cBhvr>
                                    </p:animEffect>
                                  </p:childTnLst>
                                </p:cTn>
                              </p:par>
                              <p:par>
                                <p:cTn id="34" presetID="53" presetClass="entr" presetSubtype="0"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rLst="">
                                      <p:cBhvr>
                                        <p:cTn id="38" dur="500"/>
                                        <p:tgtEl>
                                          <p:spTgt spid="18"/>
                                        </p:tgtEl>
                                      </p:cBhvr>
                                    </p:animEffect>
                                  </p:childTnLst>
                                </p:cTn>
                              </p:par>
                            </p:childTnLst>
                          </p:cTn>
                        </p:par>
                        <p:par>
                          <p:cTn id="39" fill="hold" nodeType="afterGroup">
                            <p:stCondLst>
                              <p:cond delay="1000"/>
                            </p:stCondLst>
                            <p:childTnLst>
                              <p:par>
                                <p:cTn id="40" presetID="22" presetClass="entr" presetSubtype="8" fill="hold" grpId="1"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rLst="">
                                      <p:cBhvr>
                                        <p:cTn id="42" dur="500"/>
                                        <p:tgtEl>
                                          <p:spTgt spid="14"/>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53" presetClass="entr" presetSubtype="0" fill="hold" grpId="3"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rLst="">
                                      <p:cBhvr>
                                        <p:cTn id="4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1"/>
      <p:bldP spid="15" grpId="2"/>
      <p:bldP spid="16" grpId="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7892143" y="-631372"/>
            <a:ext cx="1251857" cy="300082"/>
          </a:xfrm>
          <a:prstGeom prst="rect">
            <a:avLst/>
          </a:prstGeom>
          <a:noFill/>
        </p:spPr>
        <p:txBody>
          <a:bodyPr wrap="square" rtlCol="0">
            <a:spAutoFit/>
          </a:bodyPr>
          <a:lstStyle/>
          <a:p>
            <a:r>
              <a:rPr lang="en-US" altLang="zh-CN" sz="1350">
                <a:noFill/>
                <a:latin typeface="思源黑体 CN Bold" panose="020B0800000000000000" pitchFamily="34" charset="-122"/>
                <a:ea typeface="思源黑体 CN Bold" panose="020B0800000000000000" pitchFamily="34" charset="-122"/>
              </a:rPr>
              <a:t>BY YUSHEN</a:t>
            </a:r>
            <a:endParaRPr lang="zh-CN" altLang="en-US" sz="1350">
              <a:noFill/>
              <a:latin typeface="思源黑体 CN Bold" panose="020B0800000000000000" pitchFamily="34" charset="-122"/>
              <a:ea typeface="思源黑体 CN Bold" panose="020B0800000000000000" pitchFamily="34" charset="-122"/>
            </a:endParaRPr>
          </a:p>
        </p:txBody>
      </p:sp>
      <p:sp>
        <p:nvSpPr>
          <p:cNvPr id="47" name="Text Placeholder 1"/>
          <p:cNvSpPr txBox="1"/>
          <p:nvPr/>
        </p:nvSpPr>
        <p:spPr>
          <a:xfrm>
            <a:off x="1067192" y="1497064"/>
            <a:ext cx="6958752" cy="374756"/>
          </a:xfrm>
          <a:prstGeom prst="rect">
            <a:avLst/>
          </a:prstGeom>
          <a:solidFill>
            <a:schemeClr val="accent1"/>
          </a:solidFill>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defTabSz="914355">
              <a:lnSpc>
                <a:spcPct val="100000"/>
              </a:lnSpc>
              <a:spcBef>
                <a:spcPct val="0"/>
              </a:spcBef>
              <a:buNone/>
              <a:defRPr/>
            </a:pPr>
            <a:r>
              <a:rPr lang="zh-CN" altLang="en-US" sz="1800" spc="-150">
                <a:solidFill>
                  <a:schemeClr val="bg1"/>
                </a:solidFill>
                <a:cs typeface="+mn-ea"/>
                <a:sym typeface="+mn-lt"/>
              </a:rPr>
              <a:t>造成心理扭曲</a:t>
            </a:r>
          </a:p>
        </p:txBody>
      </p:sp>
      <p:grpSp>
        <p:nvGrpSpPr>
          <p:cNvPr id="48" name="组合"/>
          <p:cNvGrpSpPr/>
          <p:nvPr/>
        </p:nvGrpSpPr>
        <p:grpSpPr>
          <a:xfrm>
            <a:off x="1015544" y="2038350"/>
            <a:ext cx="4267200" cy="2370087"/>
            <a:chOff x="762000" y="1954263"/>
            <a:chExt cx="4267200" cy="2370087"/>
          </a:xfrm>
        </p:grpSpPr>
        <p:sp>
          <p:nvSpPr>
            <p:cNvPr id="49" name="Oval 12"/>
            <p:cNvSpPr>
              <a:spLocks noChangeArrowheads="1"/>
            </p:cNvSpPr>
            <p:nvPr/>
          </p:nvSpPr>
          <p:spPr>
            <a:xfrm>
              <a:off x="762000" y="1954263"/>
              <a:ext cx="587736" cy="586552"/>
            </a:xfrm>
            <a:prstGeom prst="ellipse">
              <a:avLst/>
            </a:prstGeom>
            <a:solidFill>
              <a:schemeClr val="accent1"/>
            </a:solidFill>
            <a:ln w="19050">
              <a:noFill/>
            </a:ln>
            <a:effectLst>
              <a:softEdge rad="0"/>
            </a:effectLst>
          </p:spPr>
          <p:txBody>
            <a:bodyPr vert="horz" wrap="square" lIns="68580" tIns="34290" rIns="68580" bIns="34290" numCol="1" anchor="t" anchorCtr="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55">
                <a:lnSpc>
                  <a:spcPct val="150000"/>
                </a:lnSpc>
              </a:pPr>
              <a:r>
                <a:rPr lang="en-US" altLang="zh-CN" sz="1600">
                  <a:solidFill>
                    <a:prstClr val="white"/>
                  </a:solidFill>
                  <a:cs typeface="+mn-ea"/>
                  <a:sym typeface="+mn-lt"/>
                </a:rPr>
                <a:t>01</a:t>
              </a:r>
              <a:endParaRPr lang="zh-CN" altLang="en-US" sz="1600">
                <a:solidFill>
                  <a:prstClr val="white"/>
                </a:solidFill>
                <a:cs typeface="+mn-ea"/>
                <a:sym typeface="+mn-lt"/>
              </a:endParaRPr>
            </a:p>
          </p:txBody>
        </p:sp>
        <p:sp>
          <p:nvSpPr>
            <p:cNvPr id="50" name="矩形 47"/>
            <p:cNvSpPr>
              <a:spLocks noChangeArrowheads="1"/>
            </p:cNvSpPr>
            <p:nvPr/>
          </p:nvSpPr>
          <p:spPr>
            <a:xfrm>
              <a:off x="1394498" y="2038350"/>
              <a:ext cx="3634702" cy="399270"/>
            </a:xfrm>
            <a:prstGeom prst="rect">
              <a:avLst/>
            </a:prstGeom>
            <a:noFill/>
            <a:ln w="9525">
              <a:solidFill>
                <a:schemeClr val="accent2"/>
              </a:solidFill>
              <a:miter lim="800000"/>
            </a:ln>
            <a:extLst>
              <a:ext uri="{909E8E84-426E-40DD-AFC4-6F175D3DCCD1}">
                <a14:hiddenFill xmlns:a14="http://schemas.microsoft.com/office/drawing/2010/main">
                  <a:solidFill>
                    <a:srgbClr val="FFFFFF"/>
                  </a:solidFill>
                </a14:hiddenFill>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685749">
                <a:lnSpc>
                  <a:spcPct val="150000"/>
                </a:lnSpc>
                <a:buNone/>
              </a:pPr>
              <a:r>
                <a:rPr lang="zh-CN" altLang="en-US" sz="1600">
                  <a:gradFill>
                    <a:gsLst>
                      <a:gs pos="100000">
                        <a:prstClr val="black">
                          <a:lumMod val="75000"/>
                          <a:lumOff val="25000"/>
                        </a:prstClr>
                      </a:gs>
                      <a:gs pos="0">
                        <a:prstClr val="black">
                          <a:lumMod val="95000"/>
                          <a:lumOff val="5000"/>
                        </a:prstClr>
                      </a:gs>
                    </a:gsLst>
                    <a:lin ang="0" scaled="0"/>
                  </a:gradFill>
                  <a:latin typeface="+mn-lt"/>
                  <a:ea typeface="+mn-ea"/>
                  <a:cs typeface="+mn-ea"/>
                  <a:sym typeface="+mn-lt"/>
                </a:rPr>
                <a:t>危害健康和生命</a:t>
              </a:r>
            </a:p>
          </p:txBody>
        </p:sp>
        <p:sp>
          <p:nvSpPr>
            <p:cNvPr id="51" name="Oval 12"/>
            <p:cNvSpPr>
              <a:spLocks noChangeArrowheads="1"/>
            </p:cNvSpPr>
            <p:nvPr/>
          </p:nvSpPr>
          <p:spPr>
            <a:xfrm>
              <a:off x="762000" y="2823398"/>
              <a:ext cx="587736" cy="586552"/>
            </a:xfrm>
            <a:prstGeom prst="ellipse">
              <a:avLst/>
            </a:prstGeom>
            <a:solidFill>
              <a:schemeClr val="accent2"/>
            </a:solidFill>
            <a:ln w="19050">
              <a:noFill/>
            </a:ln>
            <a:effectLst>
              <a:softEdge rad="0"/>
            </a:effectLst>
          </p:spPr>
          <p:txBody>
            <a:bodyPr vert="horz" wrap="square" lIns="68580" tIns="34290" rIns="68580" bIns="34290" numCol="1" anchor="t" anchorCtr="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55">
                <a:lnSpc>
                  <a:spcPct val="150000"/>
                </a:lnSpc>
              </a:pPr>
              <a:r>
                <a:rPr lang="en-US" altLang="zh-CN" sz="1600">
                  <a:solidFill>
                    <a:prstClr val="white"/>
                  </a:solidFill>
                  <a:cs typeface="+mn-ea"/>
                  <a:sym typeface="+mn-lt"/>
                </a:rPr>
                <a:t>02</a:t>
              </a:r>
              <a:endParaRPr lang="zh-CN" altLang="en-US" sz="1600">
                <a:solidFill>
                  <a:prstClr val="white"/>
                </a:solidFill>
                <a:cs typeface="+mn-ea"/>
                <a:sym typeface="+mn-lt"/>
              </a:endParaRPr>
            </a:p>
          </p:txBody>
        </p:sp>
        <p:sp>
          <p:nvSpPr>
            <p:cNvPr id="52" name="矩形 47"/>
            <p:cNvSpPr>
              <a:spLocks noChangeArrowheads="1"/>
            </p:cNvSpPr>
            <p:nvPr/>
          </p:nvSpPr>
          <p:spPr>
            <a:xfrm>
              <a:off x="1394498" y="2944189"/>
              <a:ext cx="3634702" cy="399270"/>
            </a:xfrm>
            <a:prstGeom prst="rect">
              <a:avLst/>
            </a:prstGeom>
            <a:noFill/>
            <a:ln w="9525">
              <a:solidFill>
                <a:schemeClr val="accent2"/>
              </a:solidFill>
              <a:miter lim="800000"/>
            </a:ln>
            <a:extLst>
              <a:ext uri="{909E8E84-426E-40DD-AFC4-6F175D3DCCD1}">
                <a14:hiddenFill xmlns:a14="http://schemas.microsoft.com/office/drawing/2010/main">
                  <a:solidFill>
                    <a:srgbClr val="FFFFFF"/>
                  </a:solidFill>
                </a14:hiddenFill>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685749">
                <a:lnSpc>
                  <a:spcPct val="150000"/>
                </a:lnSpc>
                <a:buNone/>
              </a:pPr>
              <a:r>
                <a:rPr lang="zh-CN" altLang="en-US" sz="1600">
                  <a:gradFill>
                    <a:gsLst>
                      <a:gs pos="100000">
                        <a:prstClr val="black">
                          <a:lumMod val="75000"/>
                          <a:lumOff val="25000"/>
                        </a:prstClr>
                      </a:gs>
                      <a:gs pos="0">
                        <a:prstClr val="black">
                          <a:lumMod val="95000"/>
                          <a:lumOff val="5000"/>
                        </a:prstClr>
                      </a:gs>
                    </a:gsLst>
                    <a:lin ang="0" scaled="0"/>
                  </a:gradFill>
                  <a:latin typeface="+mn-lt"/>
                  <a:ea typeface="+mn-ea"/>
                  <a:cs typeface="+mn-ea"/>
                  <a:sym typeface="+mn-lt"/>
                </a:rPr>
                <a:t>造成心理伤害</a:t>
              </a:r>
            </a:p>
          </p:txBody>
        </p:sp>
        <p:sp>
          <p:nvSpPr>
            <p:cNvPr id="53" name="Oval 12"/>
            <p:cNvSpPr>
              <a:spLocks noChangeArrowheads="1"/>
            </p:cNvSpPr>
            <p:nvPr/>
          </p:nvSpPr>
          <p:spPr>
            <a:xfrm>
              <a:off x="762000" y="3737798"/>
              <a:ext cx="587736" cy="586552"/>
            </a:xfrm>
            <a:prstGeom prst="ellipse">
              <a:avLst/>
            </a:prstGeom>
            <a:solidFill>
              <a:schemeClr val="accent1"/>
            </a:solidFill>
            <a:ln w="19050">
              <a:noFill/>
            </a:ln>
            <a:effectLst>
              <a:softEdge rad="0"/>
            </a:effectLst>
          </p:spPr>
          <p:txBody>
            <a:bodyPr vert="horz" wrap="square" lIns="68580" tIns="34290" rIns="68580" bIns="34290" numCol="1" anchor="t" anchorCtr="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914355">
                <a:lnSpc>
                  <a:spcPct val="150000"/>
                </a:lnSpc>
              </a:pPr>
              <a:r>
                <a:rPr lang="en-US" altLang="zh-CN" sz="1600">
                  <a:solidFill>
                    <a:prstClr val="white"/>
                  </a:solidFill>
                  <a:cs typeface="+mn-ea"/>
                  <a:sym typeface="+mn-lt"/>
                </a:rPr>
                <a:t>03</a:t>
              </a:r>
              <a:endParaRPr lang="zh-CN" altLang="en-US" sz="1600">
                <a:solidFill>
                  <a:prstClr val="white"/>
                </a:solidFill>
                <a:cs typeface="+mn-ea"/>
                <a:sym typeface="+mn-lt"/>
              </a:endParaRPr>
            </a:p>
          </p:txBody>
        </p:sp>
        <p:sp>
          <p:nvSpPr>
            <p:cNvPr id="55" name="矩形 47"/>
            <p:cNvSpPr>
              <a:spLocks noChangeArrowheads="1"/>
            </p:cNvSpPr>
            <p:nvPr/>
          </p:nvSpPr>
          <p:spPr>
            <a:xfrm>
              <a:off x="1394498" y="3789319"/>
              <a:ext cx="3634702" cy="399270"/>
            </a:xfrm>
            <a:prstGeom prst="rect">
              <a:avLst/>
            </a:prstGeom>
            <a:noFill/>
            <a:ln w="9525">
              <a:solidFill>
                <a:schemeClr val="accent2"/>
              </a:solidFill>
              <a:miter lim="800000"/>
            </a:ln>
            <a:extLst>
              <a:ext uri="{909E8E84-426E-40DD-AFC4-6F175D3DCCD1}">
                <a14:hiddenFill xmlns:a14="http://schemas.microsoft.com/office/drawing/2010/main">
                  <a:solidFill>
                    <a:srgbClr val="FFFFFF"/>
                  </a:solidFill>
                </a14:hiddenFill>
              </a:ext>
            </a:extLst>
          </p:spPr>
          <p:txBody>
            <a:bodyPr wrap="square" lIns="68573" tIns="34287" rIns="68573" bIns="34287">
              <a:spAutoFit/>
            </a:bodyPr>
            <a:lstStyle>
              <a:lvl1pPr>
                <a:spcBef>
                  <a:spcPct val="20000"/>
                </a:spcBef>
                <a:buFont typeface="Arial"/>
                <a:buChar char="•"/>
                <a:defRPr sz="3200">
                  <a:solidFill>
                    <a:schemeClr val="tx1"/>
                  </a:solidFill>
                  <a:latin typeface="微软雅黑" panose="020B0503020204020204" pitchFamily="34" charset="-122"/>
                  <a:ea typeface="微软雅黑" panose="020B0503020204020204" pitchFamily="34" charset="-122"/>
                  <a:sym typeface="Calibri" pitchFamily="34" charset="0"/>
                </a:defRPr>
              </a:lvl1pPr>
              <a:lvl2pPr marL="742950" indent="-285750">
                <a:spcBef>
                  <a:spcPct val="20000"/>
                </a:spcBef>
                <a:buFont typeface="Arial"/>
                <a:buChar char="–"/>
                <a:defRPr sz="2800">
                  <a:solidFill>
                    <a:schemeClr val="tx1"/>
                  </a:solidFill>
                  <a:latin typeface="微软雅黑" panose="020B0503020204020204" pitchFamily="34" charset="-122"/>
                  <a:ea typeface="微软雅黑" panose="020B0503020204020204" pitchFamily="34" charset="-122"/>
                  <a:sym typeface="Calibri" pitchFamily="34" charset="0"/>
                </a:defRPr>
              </a:lvl2pPr>
              <a:lvl3pPr marL="1143000" indent="-228600">
                <a:spcBef>
                  <a:spcPct val="20000"/>
                </a:spcBef>
                <a:buFont typeface="Arial"/>
                <a:buChar char="•"/>
                <a:defRPr sz="2400">
                  <a:solidFill>
                    <a:schemeClr val="tx1"/>
                  </a:solidFill>
                  <a:latin typeface="微软雅黑" panose="020B0503020204020204" pitchFamily="34" charset="-122"/>
                  <a:ea typeface="微软雅黑" panose="020B0503020204020204" pitchFamily="34" charset="-122"/>
                  <a:sym typeface="Calibri" pitchFamily="34" charset="0"/>
                </a:defRPr>
              </a:lvl3pPr>
              <a:lvl4pPr marL="16002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4pPr>
              <a:lvl5pPr marL="2057400" indent="-228600">
                <a:spcBef>
                  <a:spcPct val="20000"/>
                </a:spcBef>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5pPr>
              <a:lvl6pPr marL="25146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6pPr>
              <a:lvl7pPr marL="29718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7pPr>
              <a:lvl8pPr marL="34290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8pPr>
              <a:lvl9pPr marL="3886200" indent="-228600" eaLnBrk="0" fontAlgn="base" hangingPunct="0">
                <a:spcBef>
                  <a:spcPct val="20000"/>
                </a:spcBef>
                <a:spcAft>
                  <a:spcPct val="0"/>
                </a:spcAft>
                <a:buFont typeface="Arial"/>
                <a:buChar char="»"/>
                <a:defRPr sz="2000">
                  <a:solidFill>
                    <a:schemeClr val="tx1"/>
                  </a:solidFill>
                  <a:latin typeface="微软雅黑" panose="020B0503020204020204" pitchFamily="34" charset="-122"/>
                  <a:ea typeface="微软雅黑" panose="020B0503020204020204" pitchFamily="34" charset="-122"/>
                  <a:sym typeface="Calibri" pitchFamily="34" charset="0"/>
                </a:defRPr>
              </a:lvl9pPr>
            </a:lstStyle>
            <a:p>
              <a:pPr algn="ctr" defTabSz="685749">
                <a:lnSpc>
                  <a:spcPct val="150000"/>
                </a:lnSpc>
                <a:buNone/>
              </a:pPr>
              <a:r>
                <a:rPr lang="zh-CN" altLang="en-US" sz="1600">
                  <a:gradFill>
                    <a:gsLst>
                      <a:gs pos="100000">
                        <a:prstClr val="black">
                          <a:lumMod val="75000"/>
                          <a:lumOff val="25000"/>
                        </a:prstClr>
                      </a:gs>
                      <a:gs pos="0">
                        <a:prstClr val="black">
                          <a:lumMod val="95000"/>
                          <a:lumOff val="5000"/>
                        </a:prstClr>
                      </a:gs>
                    </a:gsLst>
                    <a:lin ang="0" scaled="0"/>
                  </a:gradFill>
                  <a:latin typeface="+mn-lt"/>
                  <a:ea typeface="+mn-ea"/>
                  <a:cs typeface="+mn-ea"/>
                  <a:sym typeface="+mn-lt"/>
                </a:rPr>
                <a:t>影响学习生活</a:t>
              </a:r>
            </a:p>
          </p:txBody>
        </p:sp>
      </p:grpSp>
      <p:pic>
        <p:nvPicPr>
          <p:cNvPr id="64" name="图片 6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15000" y="1871820"/>
            <a:ext cx="2807822" cy="2807822"/>
          </a:xfrm>
          <a:prstGeom prst="rect">
            <a:avLst/>
          </a:prstGeom>
        </p:spPr>
      </p:pic>
    </p:spTree>
    <p:extLst>
      <p:ext uri="{BB962C8B-B14F-4D97-AF65-F5344CB8AC3E}">
        <p14:creationId xmlns:p14="http://schemas.microsoft.com/office/powerpoint/2010/main" val="28823299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barn(inVertical)" prLst="">
                                      <p:cBhvr>
                                        <p:cTn id="7" dur="500"/>
                                        <p:tgtEl>
                                          <p:spTgt spid="4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 calcmode="lin" valueType="num">
                                      <p:cBhvr>
                                        <p:cTn id="12" dur="500" fill="hold"/>
                                        <p:tgtEl>
                                          <p:spTgt spid="48"/>
                                        </p:tgtEl>
                                        <p:attrNameLst>
                                          <p:attrName>ppt_w</p:attrName>
                                        </p:attrNameLst>
                                      </p:cBhvr>
                                      <p:tavLst>
                                        <p:tav tm="0">
                                          <p:val>
                                            <p:fltVal val="0"/>
                                          </p:val>
                                        </p:tav>
                                        <p:tav tm="100000">
                                          <p:val>
                                            <p:strVal val="#ppt_w"/>
                                          </p:val>
                                        </p:tav>
                                      </p:tavLst>
                                    </p:anim>
                                    <p:anim calcmode="lin" valueType="num">
                                      <p:cBhvr>
                                        <p:cTn id="13" dur="500" fill="hold"/>
                                        <p:tgtEl>
                                          <p:spTgt spid="48"/>
                                        </p:tgtEl>
                                        <p:attrNameLst>
                                          <p:attrName>ppt_h</p:attrName>
                                        </p:attrNameLst>
                                      </p:cBhvr>
                                      <p:tavLst>
                                        <p:tav tm="0">
                                          <p:val>
                                            <p:fltVal val="0"/>
                                          </p:val>
                                        </p:tav>
                                        <p:tav tm="100000">
                                          <p:val>
                                            <p:strVal val="#ppt_h"/>
                                          </p:val>
                                        </p:tav>
                                      </p:tavLst>
                                    </p:anim>
                                    <p:animEffect transition="in" filter="fade" prLst="">
                                      <p:cBhvr>
                                        <p:cTn id="14" dur="500"/>
                                        <p:tgtEl>
                                          <p:spTgt spid="4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ppt_x"/>
                                          </p:val>
                                        </p:tav>
                                        <p:tav tm="100000">
                                          <p:val>
                                            <p:strVal val="#ppt_x"/>
                                          </p:val>
                                        </p:tav>
                                      </p:tavLst>
                                    </p:anim>
                                    <p:anim calcmode="lin" valueType="num">
                                      <p:cBhvr additive="base">
                                        <p:cTn id="2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102">
      <a:dk1>
        <a:srgbClr val="000000"/>
      </a:dk1>
      <a:lt1>
        <a:srgbClr val="FFFFFF"/>
      </a:lt1>
      <a:dk2>
        <a:srgbClr val="000000"/>
      </a:dk2>
      <a:lt2>
        <a:srgbClr val="FFFFFF"/>
      </a:lt2>
      <a:accent1>
        <a:srgbClr val="00B0E8"/>
      </a:accent1>
      <a:accent2>
        <a:srgbClr val="FF6D29"/>
      </a:accent2>
      <a:accent3>
        <a:srgbClr val="00B0E8"/>
      </a:accent3>
      <a:accent4>
        <a:srgbClr val="FF6D29"/>
      </a:accent4>
      <a:accent5>
        <a:srgbClr val="00B0E8"/>
      </a:accent5>
      <a:accent6>
        <a:srgbClr val="FF6D29"/>
      </a:accent6>
      <a:hlink>
        <a:srgbClr val="00B0E8"/>
      </a:hlink>
      <a:folHlink>
        <a:srgbClr val="FF6D29"/>
      </a:folHlink>
    </a:clrScheme>
    <a:fontScheme name="自定义 1">
      <a:majorFont>
        <a:latin typeface="Calibri Light"/>
        <a:ea typeface="思源黑体 CN Bold"/>
        <a:cs typeface="Arial"/>
      </a:majorFont>
      <a:minorFont>
        <a:latin typeface="Calibri"/>
        <a:ea typeface="思源黑体 CN"/>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雷锋PPT网www.LFPPT.com">
  <a:themeElements>
    <a:clrScheme name="蓝色暖调">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等线 Light"/>
        <a:ea typeface="Arial"/>
        <a:cs typeface="Arial"/>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等线"/>
        <a:ea typeface="Arial"/>
        <a:cs typeface="Arial"/>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Arial"/>
        <a:cs typeface="Arial"/>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715</Words>
  <Application>Microsoft Office PowerPoint</Application>
  <PresentationFormat>全屏显示(16:9)</PresentationFormat>
  <Paragraphs>129</Paragraphs>
  <Slides>17</Slides>
  <Notes>7</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17</vt:i4>
      </vt:variant>
    </vt:vector>
  </HeadingPairs>
  <TitlesOfParts>
    <vt:vector size="33" baseType="lpstr">
      <vt:lpstr>Kozuka Gothic Pr6N EL</vt:lpstr>
      <vt:lpstr>Meiryo</vt:lpstr>
      <vt:lpstr>等线</vt:lpstr>
      <vt:lpstr>等线 Light</vt:lpstr>
      <vt:lpstr>汉仪晓波黑骑士 W</vt:lpstr>
      <vt:lpstr>思源黑体 CN</vt:lpstr>
      <vt:lpstr>思源黑体 CN Bold</vt:lpstr>
      <vt:lpstr>思源黑体 CN Light</vt:lpstr>
      <vt:lpstr>宋体</vt:lpstr>
      <vt:lpstr>微软雅黑</vt:lpstr>
      <vt:lpstr>Arial</vt:lpstr>
      <vt:lpstr>Calibri</vt:lpstr>
      <vt:lpstr>Calibri Light</vt:lpstr>
      <vt:lpstr>第一PPT模板网-WWW.1PPT.COM</vt:lpstr>
      <vt:lpstr>雷锋PPT网www.LFPPT.com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2022-06-14T14:46:38Z</cp:lastPrinted>
  <dcterms:created xsi:type="dcterms:W3CDTF">2022-06-14T14:46:38Z</dcterms:created>
  <dcterms:modified xsi:type="dcterms:W3CDTF">2023-03-17T01:30:19Z</dcterms:modified>
</cp:coreProperties>
</file>