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7"/>
  </p:notesMasterIdLst>
  <p:sldIdLst>
    <p:sldId id="275" r:id="rId4"/>
    <p:sldId id="7136" r:id="rId5"/>
    <p:sldId id="7137" r:id="rId6"/>
    <p:sldId id="258" r:id="rId7"/>
    <p:sldId id="259" r:id="rId8"/>
    <p:sldId id="260" r:id="rId9"/>
    <p:sldId id="7138" r:id="rId10"/>
    <p:sldId id="261" r:id="rId11"/>
    <p:sldId id="262" r:id="rId12"/>
    <p:sldId id="263" r:id="rId13"/>
    <p:sldId id="7139" r:id="rId14"/>
    <p:sldId id="265" r:id="rId15"/>
    <p:sldId id="266" r:id="rId16"/>
    <p:sldId id="267" r:id="rId17"/>
    <p:sldId id="268" r:id="rId18"/>
    <p:sldId id="7140" r:id="rId19"/>
    <p:sldId id="269" r:id="rId20"/>
    <p:sldId id="270" r:id="rId21"/>
    <p:sldId id="7134" r:id="rId22"/>
    <p:sldId id="272" r:id="rId23"/>
    <p:sldId id="273" r:id="rId24"/>
    <p:sldId id="274" r:id="rId25"/>
    <p:sldId id="7141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CB580-FA89-47AD-A220-639197EBBF3B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7F2D8-3007-451F-ABB9-76016F7C4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94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7F2D8-3007-451F-ABB9-76016F7C4AE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945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4785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03224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9494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14240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26313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46209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07827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255744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09890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57170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雷锋PPT网www.LFPPT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721333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51387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679604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08702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650207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09209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63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559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81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543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6227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8951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4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08358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540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94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28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6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6577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2378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85596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33959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7105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6335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DF72511A-922D-4203-BA0F-A41D7A18ECAE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F308E4D-5824-456C-BF39-4DFB6ADC7D1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290636" y="322232"/>
            <a:ext cx="11619242" cy="6288117"/>
            <a:chOff x="290636" y="365125"/>
            <a:chExt cx="11619242" cy="6288117"/>
          </a:xfrm>
        </p:grpSpPr>
        <p:sp>
          <p:nvSpPr>
            <p:cNvPr id="8" name="矩形: 圆角 7"/>
            <p:cNvSpPr/>
            <p:nvPr userDrawn="1"/>
          </p:nvSpPr>
          <p:spPr>
            <a:xfrm rot="21440300">
              <a:off x="290636" y="374954"/>
              <a:ext cx="11582400" cy="6261453"/>
            </a:xfrm>
            <a:prstGeom prst="roundRect">
              <a:avLst/>
            </a:prstGeom>
            <a:noFill/>
            <a:ln w="603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: 圆角 8"/>
            <p:cNvSpPr/>
            <p:nvPr userDrawn="1"/>
          </p:nvSpPr>
          <p:spPr>
            <a:xfrm rot="217760">
              <a:off x="327478" y="391789"/>
              <a:ext cx="11582400" cy="6261453"/>
            </a:xfrm>
            <a:prstGeom prst="roundRect">
              <a:avLst/>
            </a:prstGeom>
            <a:noFill/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: 圆角 9"/>
            <p:cNvSpPr/>
            <p:nvPr userDrawn="1"/>
          </p:nvSpPr>
          <p:spPr>
            <a:xfrm>
              <a:off x="389464" y="365125"/>
              <a:ext cx="11413067" cy="6178718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2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16098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0" y="8235"/>
            <a:ext cx="6786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 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 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</a:p>
          <a:p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免费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模板下载</a:t>
            </a:r>
            <a:endParaRPr lang="en-US" altLang="zh-CN" sz="1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 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</a:t>
            </a:r>
            <a:endParaRPr lang="en-US" altLang="zh-CN" sz="1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 PPT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模板下载</a:t>
            </a:r>
            <a:endParaRPr lang="en-US" altLang="zh-CN" sz="1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 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模板免费下载</a:t>
            </a:r>
            <a:endParaRPr lang="en-US" altLang="zh-CN" sz="1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 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教程</a:t>
            </a:r>
            <a:endParaRPr lang="en-US" altLang="zh-CN" sz="1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 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素材</a:t>
            </a:r>
            <a:endParaRPr lang="en-US" altLang="zh-CN" sz="1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 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课件</a:t>
            </a:r>
            <a:endParaRPr lang="en-US" altLang="zh-CN" sz="1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0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0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0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0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en-US" altLang="zh-CN" sz="1000">
              <a:solidFill>
                <a:schemeClr val="tx1">
                  <a:alpha val="0"/>
                </a:schemeClr>
              </a:solidFill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09778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59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"/>
          <p:cNvGrpSpPr/>
          <p:nvPr/>
        </p:nvGrpSpPr>
        <p:grpSpPr>
          <a:xfrm>
            <a:off x="1450243" y="929213"/>
            <a:ext cx="9291514" cy="5260602"/>
            <a:chOff x="290636" y="365125"/>
            <a:chExt cx="11619242" cy="6288117"/>
          </a:xfrm>
        </p:grpSpPr>
        <p:sp>
          <p:nvSpPr>
            <p:cNvPr id="25" name="矩形: 圆角 24"/>
            <p:cNvSpPr/>
            <p:nvPr userDrawn="1"/>
          </p:nvSpPr>
          <p:spPr>
            <a:xfrm rot="21440300">
              <a:off x="290636" y="374954"/>
              <a:ext cx="11582400" cy="6261453"/>
            </a:xfrm>
            <a:prstGeom prst="roundRect">
              <a:avLst/>
            </a:prstGeom>
            <a:noFill/>
            <a:ln w="603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矩形: 圆角 25"/>
            <p:cNvSpPr/>
            <p:nvPr userDrawn="1"/>
          </p:nvSpPr>
          <p:spPr>
            <a:xfrm rot="217760">
              <a:off x="327478" y="391789"/>
              <a:ext cx="11582400" cy="6261453"/>
            </a:xfrm>
            <a:prstGeom prst="roundRect">
              <a:avLst/>
            </a:prstGeom>
            <a:noFill/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矩形: 圆角 27"/>
            <p:cNvSpPr/>
            <p:nvPr userDrawn="1"/>
          </p:nvSpPr>
          <p:spPr>
            <a:xfrm>
              <a:off x="389464" y="365125"/>
              <a:ext cx="11413067" cy="6178718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651" y="4424114"/>
            <a:ext cx="2143958" cy="214395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094836" y="3847956"/>
            <a:ext cx="3010044" cy="301004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5328" y="1191817"/>
            <a:ext cx="6851882" cy="23637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25000"/>
              </a:prstClr>
            </a:outerShdw>
          </a:effectLst>
        </p:spPr>
      </p:pic>
      <p:sp>
        <p:nvSpPr>
          <p:cNvPr id="18" name="矩形 17"/>
          <p:cNvSpPr/>
          <p:nvPr/>
        </p:nvSpPr>
        <p:spPr>
          <a:xfrm>
            <a:off x="1529272" y="3555568"/>
            <a:ext cx="9126643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3200" spc="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--</a:t>
            </a:r>
            <a:r>
              <a:rPr lang="zh-CN" altLang="en-US" sz="3200" spc="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校园用电安全教育</a:t>
            </a:r>
            <a:r>
              <a:rPr lang="en-US" altLang="zh-CN" sz="3200" spc="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--</a:t>
            </a:r>
            <a:endParaRPr lang="zh-CN" altLang="en-US" sz="3200" spc="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5963">
            <a:off x="8775685" y="1549815"/>
            <a:ext cx="1521188" cy="1521188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3044689" y="4263587"/>
            <a:ext cx="6102623" cy="605807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anchor="t">
            <a:spAutoFit/>
          </a:bodyPr>
          <a:lstStyle/>
          <a:p>
            <a:pPr algn="ctr" defTabSz="508000" eaLnBrk="0">
              <a:lnSpc>
                <a:spcPct val="200000"/>
              </a:lnSpc>
            </a:pPr>
            <a:r>
              <a:rPr lang="en-US" altLang="zh-CN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endParaRPr lang="ko-KR" altLang="en-US" sz="9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24" name="组合"/>
          <p:cNvGrpSpPr/>
          <p:nvPr/>
        </p:nvGrpSpPr>
        <p:grpSpPr>
          <a:xfrm>
            <a:off x="4131050" y="5151708"/>
            <a:ext cx="3929899" cy="338554"/>
            <a:chOff x="3860342" y="5159600"/>
            <a:chExt cx="3929899" cy="338554"/>
          </a:xfrm>
        </p:grpSpPr>
        <p:sp>
          <p:nvSpPr>
            <p:cNvPr id="21" name="LFPPT网 www.Lfppt.com"/>
            <p:cNvSpPr txBox="1"/>
            <p:nvPr/>
          </p:nvSpPr>
          <p:spPr>
            <a:xfrm>
              <a:off x="3860342" y="5159600"/>
              <a:ext cx="1757174" cy="338554"/>
            </a:xfrm>
            <a:prstGeom prst="rect">
              <a:avLst/>
            </a:prstGeom>
            <a:solidFill>
              <a:srgbClr val="F7283E"/>
            </a:solidFill>
            <a:ln>
              <a:noFill/>
            </a:ln>
            <a:effectLst>
              <a:outerShdw blurRad="50800" dist="38100" algn="l" rotWithShape="0">
                <a:prstClr val="black">
                  <a:alpha val="20000"/>
                </a:prstClr>
              </a:outerShdw>
            </a:effectLst>
          </p:spPr>
          <p:txBody>
            <a:bodyPr vert="horz" wrap="square" rtlCol="0"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班级：</a:t>
              </a:r>
              <a:r>
                <a:rPr lang="en-US" altLang="zh-CN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XXX</a:t>
              </a:r>
              <a:endPara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LFPPT网 www.Lfppt.com"/>
            <p:cNvSpPr txBox="1"/>
            <p:nvPr/>
          </p:nvSpPr>
          <p:spPr>
            <a:xfrm>
              <a:off x="6033067" y="5159600"/>
              <a:ext cx="1757174" cy="338554"/>
            </a:xfrm>
            <a:prstGeom prst="rect">
              <a:avLst/>
            </a:prstGeom>
            <a:solidFill>
              <a:srgbClr val="F7283E"/>
            </a:solidFill>
            <a:ln>
              <a:noFill/>
            </a:ln>
            <a:effectLst>
              <a:outerShdw blurRad="50800" dist="38100" algn="l" rotWithShape="0">
                <a:prstClr val="black">
                  <a:alpha val="20000"/>
                </a:prstClr>
              </a:outerShdw>
            </a:effectLst>
          </p:spPr>
          <p:txBody>
            <a:bodyPr vert="horz" wrap="square" rtlCol="0">
              <a:spAutoFit/>
            </a:bodyPr>
            <a:lstStyle/>
            <a:p>
              <a:pPr algn="l">
                <a:defRPr/>
              </a:pPr>
              <a:r>
                <a:rPr lang="zh-CN" altLang="en-US" sz="1600" spc="-150" noProof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时间：</a:t>
              </a:r>
              <a:r>
                <a:rPr lang="en-US" altLang="zh-CN" sz="1600" spc="-150" noProof="1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20XX</a:t>
              </a:r>
              <a:endParaRPr lang="en-US" altLang="zh-CN" sz="1600" spc="-150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373727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0207" y="1648179"/>
            <a:ext cx="4376991" cy="437699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16011" y="2410940"/>
            <a:ext cx="6168887" cy="120751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如果人或牲畜站在距离高压电线落地点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～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米以内，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就可能发生触电事故，这种触电叫做跨步电压触电。</a:t>
            </a:r>
          </a:p>
        </p:txBody>
      </p:sp>
      <p:sp>
        <p:nvSpPr>
          <p:cNvPr id="4" name="矩形 3"/>
          <p:cNvSpPr/>
          <p:nvPr/>
        </p:nvSpPr>
        <p:spPr>
          <a:xfrm>
            <a:off x="1116011" y="1938007"/>
            <a:ext cx="2908489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什么是高压跨步触电</a:t>
            </a:r>
          </a:p>
        </p:txBody>
      </p:sp>
      <p:grpSp>
        <p:nvGrpSpPr>
          <p:cNvPr id="5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6" name="矩形 5"/>
            <p:cNvSpPr/>
            <p:nvPr/>
          </p:nvSpPr>
          <p:spPr>
            <a:xfrm>
              <a:off x="4907102" y="584475"/>
              <a:ext cx="2377796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触电的方式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sp>
        <p:nvSpPr>
          <p:cNvPr id="11" name="矩形 10"/>
          <p:cNvSpPr/>
          <p:nvPr/>
        </p:nvSpPr>
        <p:spPr>
          <a:xfrm>
            <a:off x="1116011" y="4377487"/>
            <a:ext cx="6451110" cy="120751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高压电弧触电是指人靠近高压线（高压带电体），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造成弧光放电而触电。电压越高，对人身的危险性越大。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16011" y="4010848"/>
            <a:ext cx="2908489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什么是高压电弧触电</a:t>
            </a:r>
          </a:p>
        </p:txBody>
      </p:sp>
      <p:sp>
        <p:nvSpPr>
          <p:cNvPr id="13" name="矩形: 圆角 12"/>
          <p:cNvSpPr/>
          <p:nvPr/>
        </p:nvSpPr>
        <p:spPr>
          <a:xfrm>
            <a:off x="988291" y="2376589"/>
            <a:ext cx="6481916" cy="1345052"/>
          </a:xfrm>
          <a:prstGeom prst="roundRect">
            <a:avLst>
              <a:gd name="adj" fmla="val 7612"/>
            </a:avLst>
          </a:prstGeom>
          <a:noFill/>
          <a:ln w="28575">
            <a:solidFill>
              <a:srgbClr val="FF788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988291" y="4456492"/>
            <a:ext cx="6481916" cy="1345052"/>
          </a:xfrm>
          <a:prstGeom prst="roundRect">
            <a:avLst>
              <a:gd name="adj" fmla="val 7612"/>
            </a:avLst>
          </a:prstGeom>
          <a:noFill/>
          <a:ln w="28575">
            <a:solidFill>
              <a:srgbClr val="FF788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322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 animBg="1"/>
      <p:bldP spid="11" grpId="2"/>
      <p:bldP spid="12" grpId="3" animBg="1"/>
      <p:bldP spid="13" grpId="4" animBg="1"/>
      <p:bldP spid="14" grpId="5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"/>
          <p:cNvGrpSpPr/>
          <p:nvPr/>
        </p:nvGrpSpPr>
        <p:grpSpPr>
          <a:xfrm>
            <a:off x="1450243" y="929213"/>
            <a:ext cx="9291514" cy="4757402"/>
            <a:chOff x="290636" y="365125"/>
            <a:chExt cx="11619242" cy="6288117"/>
          </a:xfrm>
        </p:grpSpPr>
        <p:sp>
          <p:nvSpPr>
            <p:cNvPr id="25" name="矩形: 圆角 24"/>
            <p:cNvSpPr/>
            <p:nvPr userDrawn="1"/>
          </p:nvSpPr>
          <p:spPr>
            <a:xfrm rot="21440300">
              <a:off x="290636" y="374954"/>
              <a:ext cx="11582400" cy="6261453"/>
            </a:xfrm>
            <a:prstGeom prst="roundRect">
              <a:avLst/>
            </a:prstGeom>
            <a:noFill/>
            <a:ln w="603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矩形: 圆角 25"/>
            <p:cNvSpPr/>
            <p:nvPr userDrawn="1"/>
          </p:nvSpPr>
          <p:spPr>
            <a:xfrm rot="217760">
              <a:off x="327478" y="391789"/>
              <a:ext cx="11582400" cy="6261453"/>
            </a:xfrm>
            <a:prstGeom prst="roundRect">
              <a:avLst/>
            </a:prstGeom>
            <a:noFill/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矩形: 圆角 27"/>
            <p:cNvSpPr/>
            <p:nvPr userDrawn="1"/>
          </p:nvSpPr>
          <p:spPr>
            <a:xfrm>
              <a:off x="389464" y="365125"/>
              <a:ext cx="11413067" cy="6178718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2030" y="1707386"/>
            <a:ext cx="5051161" cy="5051161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2378383" y="3219280"/>
            <a:ext cx="5784968" cy="832279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lvl="0" algn="l"/>
            <a:r>
              <a:rPr lang="zh-CN" altLang="en-US" sz="4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安全用电与预防措施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376108" y="4301098"/>
            <a:ext cx="5458747" cy="691215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anchor="t">
            <a:spAutoFit/>
          </a:bodyPr>
          <a:lstStyle/>
          <a:p>
            <a:pPr algn="ctr" defTabSz="508000" eaLnBrk="0">
              <a:lnSpc>
                <a:spcPct val="200000"/>
              </a:lnSpc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endParaRPr lang="ko-KR" altLang="en-US" sz="105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794004" y="2130235"/>
            <a:ext cx="2622956" cy="770724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ko-KR" sz="4400" cap="none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 0</a:t>
            </a:r>
            <a:r>
              <a:rPr lang="en-US" altLang="zh-CN" sz="44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</a:t>
            </a:r>
            <a:endParaRPr lang="ko-KR" altLang="en-US" sz="4400" cap="none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6695" y="1893508"/>
            <a:ext cx="1233121" cy="123312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5963">
            <a:off x="6584229" y="1689987"/>
            <a:ext cx="1521188" cy="152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014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 prLst="">
                                      <p:cBhvr>
                                        <p:cTn id="29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1"/>
      <p:bldP spid="20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825" y="1641275"/>
            <a:ext cx="4499200" cy="4499200"/>
          </a:xfrm>
          <a:prstGeom prst="rect">
            <a:avLst/>
          </a:prstGeom>
        </p:spPr>
      </p:pic>
      <p:grpSp>
        <p:nvGrpSpPr>
          <p:cNvPr id="18" name="组合"/>
          <p:cNvGrpSpPr/>
          <p:nvPr/>
        </p:nvGrpSpPr>
        <p:grpSpPr>
          <a:xfrm>
            <a:off x="4492640" y="1423281"/>
            <a:ext cx="6768087" cy="4450723"/>
            <a:chOff x="4492640" y="1423281"/>
            <a:chExt cx="6768087" cy="4450723"/>
          </a:xfrm>
        </p:grpSpPr>
        <p:sp>
          <p:nvSpPr>
            <p:cNvPr id="15" name="对话气泡: 椭圆形 14"/>
            <p:cNvSpPr/>
            <p:nvPr/>
          </p:nvSpPr>
          <p:spPr>
            <a:xfrm>
              <a:off x="4515556" y="1617818"/>
              <a:ext cx="6524977" cy="4049204"/>
            </a:xfrm>
            <a:prstGeom prst="wedgeEllipseCallout">
              <a:avLst>
                <a:gd name="adj1" fmla="val -54051"/>
                <a:gd name="adj2" fmla="val 39360"/>
              </a:avLst>
            </a:prstGeom>
            <a:solidFill>
              <a:srgbClr val="FF7883"/>
            </a:solidFill>
            <a:ln>
              <a:solidFill>
                <a:srgbClr val="FF7883"/>
              </a:solidFill>
            </a:ln>
            <a:effectLst>
              <a:outerShdw blurRad="50800" dist="38100" algn="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对话气泡: 椭圆形 15"/>
            <p:cNvSpPr/>
            <p:nvPr/>
          </p:nvSpPr>
          <p:spPr>
            <a:xfrm rot="21401888">
              <a:off x="4492640" y="1423281"/>
              <a:ext cx="6524977" cy="4049204"/>
            </a:xfrm>
            <a:prstGeom prst="wedgeEllipseCallout">
              <a:avLst>
                <a:gd name="adj1" fmla="val -54051"/>
                <a:gd name="adj2" fmla="val 39360"/>
              </a:avLst>
            </a:prstGeom>
            <a:noFill/>
            <a:ln w="57150">
              <a:solidFill>
                <a:srgbClr val="FFFD96"/>
              </a:solidFill>
            </a:ln>
            <a:effectLst>
              <a:outerShdw blurRad="50800" dist="38100" algn="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对话气泡: 椭圆形 16"/>
            <p:cNvSpPr/>
            <p:nvPr/>
          </p:nvSpPr>
          <p:spPr>
            <a:xfrm rot="222733">
              <a:off x="4735750" y="1824800"/>
              <a:ext cx="6524977" cy="4049204"/>
            </a:xfrm>
            <a:prstGeom prst="wedgeEllipseCallout">
              <a:avLst>
                <a:gd name="adj1" fmla="val -54051"/>
                <a:gd name="adj2" fmla="val 39360"/>
              </a:avLst>
            </a:prstGeom>
            <a:noFill/>
            <a:ln w="57150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6128566" y="2480820"/>
            <a:ext cx="3599009" cy="232320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自觉提高安全用电意识和觉悟，</a:t>
            </a:r>
            <a:endParaRPr lang="en-US" altLang="zh-CN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坚持</a:t>
            </a: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“安全第一，预防为主”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的思想，确保生命和财产安全，从内心真正的重视安全，</a:t>
            </a:r>
            <a:endParaRPr lang="en-US" altLang="zh-CN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促进安全生产。</a:t>
            </a:r>
          </a:p>
        </p:txBody>
      </p:sp>
      <p:grpSp>
        <p:nvGrpSpPr>
          <p:cNvPr id="5" name="组合"/>
          <p:cNvGrpSpPr/>
          <p:nvPr/>
        </p:nvGrpSpPr>
        <p:grpSpPr>
          <a:xfrm>
            <a:off x="3413792" y="441941"/>
            <a:ext cx="5312519" cy="752406"/>
            <a:chOff x="3413792" y="396785"/>
            <a:chExt cx="5312519" cy="752406"/>
          </a:xfrm>
        </p:grpSpPr>
        <p:sp>
          <p:nvSpPr>
            <p:cNvPr id="6" name="矩形 5"/>
            <p:cNvSpPr/>
            <p:nvPr/>
          </p:nvSpPr>
          <p:spPr>
            <a:xfrm>
              <a:off x="4384975" y="584475"/>
              <a:ext cx="3370153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安全用电与预防措施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34489" y="396785"/>
              <a:ext cx="891822" cy="75240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413792" y="396785"/>
              <a:ext cx="891822" cy="7524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39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449397" y="5645581"/>
            <a:ext cx="3980013" cy="4765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不可令电源超负荷工作。</a:t>
            </a:r>
          </a:p>
        </p:txBody>
      </p:sp>
      <p:sp>
        <p:nvSpPr>
          <p:cNvPr id="4" name="矩形 3"/>
          <p:cNvSpPr/>
          <p:nvPr/>
        </p:nvSpPr>
        <p:spPr>
          <a:xfrm>
            <a:off x="1361411" y="1562850"/>
            <a:ext cx="4896544" cy="438582"/>
          </a:xfrm>
          <a:prstGeom prst="rect">
            <a:avLst/>
          </a:prstGeom>
          <a:solidFill>
            <a:srgbClr val="FF7883"/>
          </a:solidFill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不私自拉线与违章使用电器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3080" y="1844516"/>
            <a:ext cx="4383853" cy="4383853"/>
          </a:xfrm>
          <a:prstGeom prst="rect">
            <a:avLst/>
          </a:prstGeom>
        </p:spPr>
      </p:pic>
      <p:grpSp>
        <p:nvGrpSpPr>
          <p:cNvPr id="7" name="组合"/>
          <p:cNvGrpSpPr/>
          <p:nvPr/>
        </p:nvGrpSpPr>
        <p:grpSpPr>
          <a:xfrm>
            <a:off x="3413792" y="441941"/>
            <a:ext cx="5312519" cy="752406"/>
            <a:chOff x="3413792" y="396785"/>
            <a:chExt cx="5312519" cy="752406"/>
          </a:xfrm>
        </p:grpSpPr>
        <p:sp>
          <p:nvSpPr>
            <p:cNvPr id="8" name="矩形 7"/>
            <p:cNvSpPr/>
            <p:nvPr/>
          </p:nvSpPr>
          <p:spPr>
            <a:xfrm>
              <a:off x="4384975" y="584475"/>
              <a:ext cx="3370153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安全用电与预防措施</a:t>
              </a: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34489" y="396785"/>
              <a:ext cx="891822" cy="752406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413792" y="396785"/>
              <a:ext cx="891822" cy="752406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1188" y="2093830"/>
            <a:ext cx="4134539" cy="413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01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 prLst="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"/>
          <p:cNvGrpSpPr/>
          <p:nvPr/>
        </p:nvGrpSpPr>
        <p:grpSpPr>
          <a:xfrm>
            <a:off x="1640632" y="3104683"/>
            <a:ext cx="9132711" cy="1518948"/>
            <a:chOff x="1196622" y="1647862"/>
            <a:chExt cx="8195736" cy="1518948"/>
          </a:xfrm>
        </p:grpSpPr>
        <p:pic>
          <p:nvPicPr>
            <p:cNvPr id="18" name="内容占位符 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96622" y="1647862"/>
              <a:ext cx="4097868" cy="1518948"/>
            </a:xfrm>
            <a:prstGeom prst="rect">
              <a:avLst/>
            </a:prstGeom>
          </p:spPr>
        </p:pic>
        <p:pic>
          <p:nvPicPr>
            <p:cNvPr id="19" name="内容占位符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94490" y="1647862"/>
              <a:ext cx="4097868" cy="1518948"/>
            </a:xfrm>
            <a:prstGeom prst="rect">
              <a:avLst/>
            </a:prstGeom>
          </p:spPr>
        </p:pic>
      </p:grpSp>
      <p:grpSp>
        <p:nvGrpSpPr>
          <p:cNvPr id="20" name="组合"/>
          <p:cNvGrpSpPr/>
          <p:nvPr/>
        </p:nvGrpSpPr>
        <p:grpSpPr>
          <a:xfrm>
            <a:off x="1640632" y="4561504"/>
            <a:ext cx="9132711" cy="1518948"/>
            <a:chOff x="1196622" y="1647862"/>
            <a:chExt cx="8195736" cy="1518948"/>
          </a:xfrm>
        </p:grpSpPr>
        <p:pic>
          <p:nvPicPr>
            <p:cNvPr id="21" name="内容占位符 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96622" y="1647862"/>
              <a:ext cx="4097868" cy="1518948"/>
            </a:xfrm>
            <a:prstGeom prst="rect">
              <a:avLst/>
            </a:prstGeom>
          </p:spPr>
        </p:pic>
        <p:pic>
          <p:nvPicPr>
            <p:cNvPr id="22" name="内容占位符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94490" y="1647862"/>
              <a:ext cx="4097868" cy="1518948"/>
            </a:xfrm>
            <a:prstGeom prst="rect">
              <a:avLst/>
            </a:prstGeom>
          </p:spPr>
        </p:pic>
      </p:grpSp>
      <p:grpSp>
        <p:nvGrpSpPr>
          <p:cNvPr id="16" name="组合"/>
          <p:cNvGrpSpPr/>
          <p:nvPr/>
        </p:nvGrpSpPr>
        <p:grpSpPr>
          <a:xfrm>
            <a:off x="1640632" y="1647862"/>
            <a:ext cx="9132711" cy="1518948"/>
            <a:chOff x="1196622" y="1647862"/>
            <a:chExt cx="8195736" cy="1518948"/>
          </a:xfrm>
        </p:grpSpPr>
        <p:pic>
          <p:nvPicPr>
            <p:cNvPr id="14" name="内容占位符 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96622" y="1647862"/>
              <a:ext cx="4097868" cy="1518948"/>
            </a:xfrm>
            <a:prstGeom prst="rect">
              <a:avLst/>
            </a:prstGeom>
          </p:spPr>
        </p:pic>
        <p:pic>
          <p:nvPicPr>
            <p:cNvPr id="15" name="内容占位符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94490" y="1647862"/>
              <a:ext cx="4097868" cy="1518948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9768" y="5084612"/>
            <a:ext cx="150689" cy="19765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755077" y="2209563"/>
            <a:ext cx="2681845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保持绝缘部位干燥</a:t>
            </a:r>
          </a:p>
        </p:txBody>
      </p:sp>
      <p:sp>
        <p:nvSpPr>
          <p:cNvPr id="7" name="矩形 6"/>
          <p:cNvSpPr/>
          <p:nvPr/>
        </p:nvSpPr>
        <p:spPr>
          <a:xfrm>
            <a:off x="4037649" y="3655334"/>
            <a:ext cx="4116700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使用金属外壳的电器一定要接地</a:t>
            </a:r>
          </a:p>
        </p:txBody>
      </p:sp>
      <p:sp>
        <p:nvSpPr>
          <p:cNvPr id="9" name="矩形 8"/>
          <p:cNvSpPr/>
          <p:nvPr/>
        </p:nvSpPr>
        <p:spPr>
          <a:xfrm>
            <a:off x="2999655" y="5123415"/>
            <a:ext cx="6192689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由专业电工定期检查及维修电器、电闸及插座</a:t>
            </a:r>
          </a:p>
        </p:txBody>
      </p:sp>
      <p:grpSp>
        <p:nvGrpSpPr>
          <p:cNvPr id="10" name="组合"/>
          <p:cNvGrpSpPr/>
          <p:nvPr/>
        </p:nvGrpSpPr>
        <p:grpSpPr>
          <a:xfrm>
            <a:off x="3413792" y="441941"/>
            <a:ext cx="5312519" cy="752406"/>
            <a:chOff x="3413792" y="396785"/>
            <a:chExt cx="5312519" cy="752406"/>
          </a:xfrm>
        </p:grpSpPr>
        <p:sp>
          <p:nvSpPr>
            <p:cNvPr id="11" name="矩形 10"/>
            <p:cNvSpPr/>
            <p:nvPr/>
          </p:nvSpPr>
          <p:spPr>
            <a:xfrm>
              <a:off x="4384975" y="584475"/>
              <a:ext cx="3370153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安全用电与预防措施</a:t>
              </a:r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34489" y="396785"/>
              <a:ext cx="891822" cy="752406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413792" y="396785"/>
              <a:ext cx="891822" cy="7524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286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6" presetClass="entr" presetSubtype="2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1"/>
      <p:bldP spid="9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489" y="1817236"/>
            <a:ext cx="4241800" cy="42418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49362" y="2805761"/>
            <a:ext cx="4670784" cy="182306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如电视机、电热开水器、电脑、音响等，不能在其周围堆放易燃易爆物品及杂物、防止因散热不良而损坏设备或引起火灾。</a:t>
            </a:r>
          </a:p>
        </p:txBody>
      </p:sp>
      <p:grpSp>
        <p:nvGrpSpPr>
          <p:cNvPr id="5" name="组合"/>
          <p:cNvGrpSpPr/>
          <p:nvPr/>
        </p:nvGrpSpPr>
        <p:grpSpPr>
          <a:xfrm>
            <a:off x="3413792" y="441941"/>
            <a:ext cx="5312519" cy="752406"/>
            <a:chOff x="3413792" y="396785"/>
            <a:chExt cx="5312519" cy="752406"/>
          </a:xfrm>
        </p:grpSpPr>
        <p:sp>
          <p:nvSpPr>
            <p:cNvPr id="6" name="矩形 5"/>
            <p:cNvSpPr/>
            <p:nvPr/>
          </p:nvSpPr>
          <p:spPr>
            <a:xfrm>
              <a:off x="4384975" y="584475"/>
              <a:ext cx="3370153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安全用电与预防措施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34489" y="396785"/>
              <a:ext cx="891822" cy="75240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413792" y="396785"/>
              <a:ext cx="891822" cy="752406"/>
            </a:xfrm>
            <a:prstGeom prst="rect">
              <a:avLst/>
            </a:prstGeom>
          </p:spPr>
        </p:pic>
      </p:grpSp>
      <p:sp>
        <p:nvSpPr>
          <p:cNvPr id="11" name="矩形: 圆角 10"/>
          <p:cNvSpPr/>
          <p:nvPr/>
        </p:nvSpPr>
        <p:spPr>
          <a:xfrm>
            <a:off x="5613657" y="2417948"/>
            <a:ext cx="5333487" cy="3116686"/>
          </a:xfrm>
          <a:prstGeom prst="roundRect">
            <a:avLst/>
          </a:prstGeom>
          <a:noFill/>
          <a:ln w="28575">
            <a:solidFill>
              <a:srgbClr val="FF788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71612" y="1979366"/>
            <a:ext cx="3617576" cy="438582"/>
          </a:xfrm>
          <a:prstGeom prst="rect">
            <a:avLst/>
          </a:prstGeom>
          <a:solidFill>
            <a:srgbClr val="FF7883"/>
          </a:solidFill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确保电器设备良好散热</a:t>
            </a:r>
          </a:p>
        </p:txBody>
      </p:sp>
    </p:spTree>
    <p:extLst>
      <p:ext uri="{BB962C8B-B14F-4D97-AF65-F5344CB8AC3E}">
        <p14:creationId xmlns:p14="http://schemas.microsoft.com/office/powerpoint/2010/main" val="345438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1" animBg="1"/>
      <p:bldP spid="3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"/>
          <p:cNvGrpSpPr/>
          <p:nvPr/>
        </p:nvGrpSpPr>
        <p:grpSpPr>
          <a:xfrm>
            <a:off x="1450243" y="929213"/>
            <a:ext cx="9291514" cy="4757402"/>
            <a:chOff x="290636" y="365125"/>
            <a:chExt cx="11619242" cy="6288117"/>
          </a:xfrm>
        </p:grpSpPr>
        <p:sp>
          <p:nvSpPr>
            <p:cNvPr id="25" name="矩形: 圆角 24"/>
            <p:cNvSpPr/>
            <p:nvPr userDrawn="1"/>
          </p:nvSpPr>
          <p:spPr>
            <a:xfrm rot="21440300">
              <a:off x="290636" y="374954"/>
              <a:ext cx="11582400" cy="6261453"/>
            </a:xfrm>
            <a:prstGeom prst="roundRect">
              <a:avLst/>
            </a:prstGeom>
            <a:noFill/>
            <a:ln w="603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矩形: 圆角 25"/>
            <p:cNvSpPr/>
            <p:nvPr userDrawn="1"/>
          </p:nvSpPr>
          <p:spPr>
            <a:xfrm rot="217760">
              <a:off x="327478" y="391789"/>
              <a:ext cx="11582400" cy="6261453"/>
            </a:xfrm>
            <a:prstGeom prst="roundRect">
              <a:avLst/>
            </a:prstGeom>
            <a:noFill/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矩形: 圆角 27"/>
            <p:cNvSpPr/>
            <p:nvPr userDrawn="1"/>
          </p:nvSpPr>
          <p:spPr>
            <a:xfrm>
              <a:off x="389464" y="365125"/>
              <a:ext cx="11413067" cy="6178718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2030" y="1707386"/>
            <a:ext cx="5051161" cy="505116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389477" y="3317296"/>
            <a:ext cx="3408864" cy="832279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4800" cap="none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cs typeface="+mn-ea"/>
                <a:sym typeface="+mn-lt"/>
              </a:rPr>
              <a:t>触电急救</a:t>
            </a:r>
            <a:endParaRPr lang="ko-KR" altLang="en-US" sz="4800" cap="none">
              <a:solidFill>
                <a:schemeClr val="tx1">
                  <a:lumMod val="75000"/>
                  <a:lumOff val="25000"/>
                </a:schemeClr>
              </a:solidFill>
              <a:latin typeface="汉仪铸字木头人W" panose="00020600040101010101" pitchFamily="18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364535" y="4301098"/>
            <a:ext cx="5458747" cy="691215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anchor="t">
            <a:spAutoFit/>
          </a:bodyPr>
          <a:lstStyle/>
          <a:p>
            <a:pPr algn="ctr" defTabSz="508000" eaLnBrk="0">
              <a:lnSpc>
                <a:spcPct val="200000"/>
              </a:lnSpc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endParaRPr lang="ko-KR" altLang="en-US" sz="105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782431" y="2130235"/>
            <a:ext cx="2622956" cy="770724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ko-KR" sz="4400" cap="none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 0</a:t>
            </a:r>
            <a:r>
              <a:rPr lang="en-US" altLang="zh-CN" sz="44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endParaRPr lang="ko-KR" altLang="en-US" sz="4400" cap="none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5122" y="1893508"/>
            <a:ext cx="1233121" cy="123312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5963">
            <a:off x="6572656" y="1689987"/>
            <a:ext cx="1521188" cy="152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000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 prLst="">
                                      <p:cBhvr>
                                        <p:cTn id="29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1"/>
      <p:bldP spid="14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7" name="矩形 6"/>
            <p:cNvSpPr/>
            <p:nvPr/>
          </p:nvSpPr>
          <p:spPr>
            <a:xfrm>
              <a:off x="5034844" y="584475"/>
              <a:ext cx="2122312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触电急救</a:t>
              </a: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47598" y="2735228"/>
            <a:ext cx="5244402" cy="2482125"/>
          </a:xfrm>
          <a:prstGeom prst="rect">
            <a:avLst/>
          </a:prstGeom>
        </p:spPr>
      </p:pic>
      <p:grpSp>
        <p:nvGrpSpPr>
          <p:cNvPr id="16" name="组合"/>
          <p:cNvGrpSpPr/>
          <p:nvPr/>
        </p:nvGrpSpPr>
        <p:grpSpPr>
          <a:xfrm>
            <a:off x="1051848" y="2400044"/>
            <a:ext cx="5333487" cy="3134590"/>
            <a:chOff x="1051848" y="2400044"/>
            <a:chExt cx="5333487" cy="3134590"/>
          </a:xfrm>
        </p:grpSpPr>
        <p:sp>
          <p:nvSpPr>
            <p:cNvPr id="5" name="矩形 4"/>
            <p:cNvSpPr/>
            <p:nvPr/>
          </p:nvSpPr>
          <p:spPr>
            <a:xfrm>
              <a:off x="1376055" y="2400044"/>
              <a:ext cx="4866693" cy="30767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spcBef>
                  <a:spcPct val="20000"/>
                </a:spcBef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触电急救应分秒必争，一经明确心跳、呼吸停止的，立即就地迅速用心肺复苏法进行抢救，并坚持不断地进行，同时及早与医疗急救中心联系，争取医务人员接替救治。</a:t>
              </a:r>
            </a:p>
          </p:txBody>
        </p:sp>
        <p:sp>
          <p:nvSpPr>
            <p:cNvPr id="12" name="矩形: 圆角 11"/>
            <p:cNvSpPr/>
            <p:nvPr/>
          </p:nvSpPr>
          <p:spPr>
            <a:xfrm>
              <a:off x="1051848" y="2417948"/>
              <a:ext cx="5333487" cy="3116686"/>
            </a:xfrm>
            <a:prstGeom prst="roundRect">
              <a:avLst/>
            </a:prstGeom>
            <a:noFill/>
            <a:ln w="28575">
              <a:solidFill>
                <a:srgbClr val="FF7883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2787258" y="1979366"/>
            <a:ext cx="1862666" cy="438582"/>
          </a:xfrm>
          <a:prstGeom prst="rect">
            <a:avLst/>
          </a:prstGeom>
          <a:solidFill>
            <a:srgbClr val="FF7883"/>
          </a:solidFill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心肺复苏</a:t>
            </a:r>
          </a:p>
        </p:txBody>
      </p:sp>
    </p:spTree>
    <p:extLst>
      <p:ext uri="{BB962C8B-B14F-4D97-AF65-F5344CB8AC3E}">
        <p14:creationId xmlns:p14="http://schemas.microsoft.com/office/powerpoint/2010/main" val="19648595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7" name="矩形 6"/>
            <p:cNvSpPr/>
            <p:nvPr/>
          </p:nvSpPr>
          <p:spPr>
            <a:xfrm>
              <a:off x="5034844" y="584475"/>
              <a:ext cx="2122312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触电急救</a:t>
              </a: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grpSp>
        <p:nvGrpSpPr>
          <p:cNvPr id="16" name="组合"/>
          <p:cNvGrpSpPr/>
          <p:nvPr/>
        </p:nvGrpSpPr>
        <p:grpSpPr>
          <a:xfrm>
            <a:off x="6366933" y="2262696"/>
            <a:ext cx="4560711" cy="3347882"/>
            <a:chOff x="6366933" y="2262696"/>
            <a:chExt cx="4560711" cy="3347882"/>
          </a:xfrm>
        </p:grpSpPr>
        <p:sp>
          <p:nvSpPr>
            <p:cNvPr id="5" name="矩形 4"/>
            <p:cNvSpPr/>
            <p:nvPr/>
          </p:nvSpPr>
          <p:spPr>
            <a:xfrm>
              <a:off x="6784080" y="2335590"/>
              <a:ext cx="3764844" cy="30772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200000"/>
                </a:lnSpc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在医务人员未接替救治前，不应放弃现场抢救，更不能只根据没有呼吸或脉搏的表现，擅自判定伤员死亡，放弃抢救。</a:t>
              </a:r>
              <a:endPara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2" name="矩形: 圆角 11"/>
            <p:cNvSpPr/>
            <p:nvPr/>
          </p:nvSpPr>
          <p:spPr>
            <a:xfrm>
              <a:off x="6366933" y="2262696"/>
              <a:ext cx="4560711" cy="3347882"/>
            </a:xfrm>
            <a:prstGeom prst="roundRect">
              <a:avLst/>
            </a:prstGeom>
            <a:noFill/>
            <a:ln w="28575">
              <a:solidFill>
                <a:srgbClr val="FF7883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7170724" y="1899644"/>
            <a:ext cx="2991556" cy="438582"/>
          </a:xfrm>
          <a:prstGeom prst="rect">
            <a:avLst/>
          </a:prstGeom>
          <a:solidFill>
            <a:srgbClr val="FF7883"/>
          </a:solidFill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不得中断抢救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590" y="2951507"/>
            <a:ext cx="5160769" cy="197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439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711" y="1194347"/>
            <a:ext cx="5238044" cy="5238044"/>
          </a:xfrm>
          <a:prstGeom prst="rect">
            <a:avLst/>
          </a:prstGeom>
        </p:spPr>
      </p:pic>
      <p:grpSp>
        <p:nvGrpSpPr>
          <p:cNvPr id="6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7" name="矩形 6"/>
            <p:cNvSpPr/>
            <p:nvPr/>
          </p:nvSpPr>
          <p:spPr>
            <a:xfrm>
              <a:off x="5034844" y="584475"/>
              <a:ext cx="2122312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触电急救</a:t>
              </a: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grpSp>
        <p:nvGrpSpPr>
          <p:cNvPr id="2" name="组合"/>
          <p:cNvGrpSpPr/>
          <p:nvPr/>
        </p:nvGrpSpPr>
        <p:grpSpPr>
          <a:xfrm>
            <a:off x="5588000" y="2104652"/>
            <a:ext cx="5238044" cy="3135074"/>
            <a:chOff x="5588000" y="2104652"/>
            <a:chExt cx="5238044" cy="3135074"/>
          </a:xfrm>
        </p:grpSpPr>
        <p:sp>
          <p:nvSpPr>
            <p:cNvPr id="5" name="矩形 4"/>
            <p:cNvSpPr/>
            <p:nvPr/>
          </p:nvSpPr>
          <p:spPr>
            <a:xfrm>
              <a:off x="6011333" y="2380746"/>
              <a:ext cx="4538133" cy="24617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200000"/>
                </a:lnSpc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只有</a:t>
              </a:r>
              <a:r>
                <a:rPr lang="zh-CN" altLang="en-US" sz="20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医生</a:t>
              </a: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有权做出伤员死亡的诊断。与医务人员接替时，应提醒医务人员在触电者转移到医院的过程中不得间断抢救。</a:t>
              </a:r>
            </a:p>
          </p:txBody>
        </p:sp>
        <p:sp>
          <p:nvSpPr>
            <p:cNvPr id="12" name="矩形: 圆角 11"/>
            <p:cNvSpPr/>
            <p:nvPr/>
          </p:nvSpPr>
          <p:spPr>
            <a:xfrm>
              <a:off x="5588000" y="2104652"/>
              <a:ext cx="5238044" cy="3135074"/>
            </a:xfrm>
            <a:prstGeom prst="roundRect">
              <a:avLst/>
            </a:prstGeom>
            <a:noFill/>
            <a:ln w="28575">
              <a:solidFill>
                <a:srgbClr val="FF7883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6784622" y="1741600"/>
            <a:ext cx="2991556" cy="438582"/>
          </a:xfrm>
          <a:prstGeom prst="rect">
            <a:avLst/>
          </a:prstGeom>
          <a:solidFill>
            <a:srgbClr val="FF7883"/>
          </a:solidFill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不得中断抢救</a:t>
            </a:r>
          </a:p>
        </p:txBody>
      </p:sp>
    </p:spTree>
    <p:extLst>
      <p:ext uri="{BB962C8B-B14F-4D97-AF65-F5344CB8AC3E}">
        <p14:creationId xmlns:p14="http://schemas.microsoft.com/office/powerpoint/2010/main" val="3307831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"/>
          <p:cNvGrpSpPr/>
          <p:nvPr/>
        </p:nvGrpSpPr>
        <p:grpSpPr>
          <a:xfrm>
            <a:off x="771524" y="798699"/>
            <a:ext cx="10648950" cy="5260602"/>
            <a:chOff x="290636" y="365125"/>
            <a:chExt cx="11619242" cy="6288117"/>
          </a:xfrm>
        </p:grpSpPr>
        <p:sp>
          <p:nvSpPr>
            <p:cNvPr id="25" name="矩形: 圆角 24"/>
            <p:cNvSpPr/>
            <p:nvPr userDrawn="1"/>
          </p:nvSpPr>
          <p:spPr>
            <a:xfrm rot="21440300">
              <a:off x="290636" y="374954"/>
              <a:ext cx="11582400" cy="6261453"/>
            </a:xfrm>
            <a:prstGeom prst="roundRect">
              <a:avLst/>
            </a:prstGeom>
            <a:noFill/>
            <a:ln w="603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矩形: 圆角 25"/>
            <p:cNvSpPr/>
            <p:nvPr userDrawn="1"/>
          </p:nvSpPr>
          <p:spPr>
            <a:xfrm rot="217760">
              <a:off x="327478" y="391789"/>
              <a:ext cx="11582400" cy="6261453"/>
            </a:xfrm>
            <a:prstGeom prst="roundRect">
              <a:avLst/>
            </a:prstGeom>
            <a:noFill/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矩形: 圆角 27"/>
            <p:cNvSpPr/>
            <p:nvPr userDrawn="1"/>
          </p:nvSpPr>
          <p:spPr>
            <a:xfrm>
              <a:off x="389464" y="365125"/>
              <a:ext cx="11413067" cy="6178718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17" name="内容占位符 5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8533" y="2578231"/>
            <a:ext cx="4993395" cy="1518948"/>
          </a:xfrm>
        </p:spPr>
      </p:pic>
      <p:pic>
        <p:nvPicPr>
          <p:cNvPr id="29" name="内容占位符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6481" y="2578231"/>
            <a:ext cx="4993395" cy="1518948"/>
          </a:xfrm>
          <a:prstGeom prst="rect">
            <a:avLst/>
          </a:prstGeom>
        </p:spPr>
      </p:pic>
      <p:pic>
        <p:nvPicPr>
          <p:cNvPr id="30" name="内容占位符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8533" y="4070684"/>
            <a:ext cx="4993395" cy="1518948"/>
          </a:xfrm>
          <a:prstGeom prst="rect">
            <a:avLst/>
          </a:prstGeom>
        </p:spPr>
      </p:pic>
      <p:pic>
        <p:nvPicPr>
          <p:cNvPr id="31" name="内容占位符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6481" y="4070684"/>
            <a:ext cx="4993395" cy="1518948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5162280" y="2022322"/>
            <a:ext cx="1867439" cy="461665"/>
          </a:xfrm>
          <a:prstGeom prst="rect">
            <a:avLst/>
          </a:prstGeom>
          <a:noFill/>
        </p:spPr>
        <p:txBody>
          <a:bodyPr vert="horz" wrap="square" lIns="0" tIns="45720" rIns="0" bIns="45720" numCol="1" anchor="t">
            <a:spAutoFit/>
          </a:bodyPr>
          <a:lstStyle/>
          <a:p>
            <a:pPr marL="0" indent="0" algn="l" defTabSz="9144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ko-KR" sz="2400" cap="none">
                <a:ln w="6350" cap="flat" cmpd="sng">
                  <a:noFill/>
                </a:ln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ko-KR" altLang="en-US" sz="2400" cap="none">
              <a:ln w="6350" cap="flat" cmpd="sng">
                <a:noFill/>
              </a:ln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5149850" y="1157189"/>
            <a:ext cx="1892300" cy="770890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ko-KR" sz="4400" b="1" cap="none">
                <a:solidFill>
                  <a:schemeClr val="bg2">
                    <a:lumMod val="25000"/>
                  </a:schemeClr>
                </a:solidFill>
                <a:latin typeface="汉仪菱心体简" panose="02010400000101010101" pitchFamily="2" charset="-122"/>
                <a:ea typeface="汉仪菱心体简" panose="02010400000101010101" pitchFamily="2" charset="-122"/>
                <a:cs typeface="+mn-ea"/>
                <a:sym typeface="+mn-lt"/>
              </a:rPr>
              <a:t>目  录</a:t>
            </a:r>
            <a:endParaRPr lang="ko-KR" altLang="en-US" sz="4400" b="1" cap="none">
              <a:solidFill>
                <a:schemeClr val="bg2">
                  <a:lumMod val="25000"/>
                </a:schemeClr>
              </a:solidFill>
              <a:latin typeface="汉仪菱心体简" panose="02010400000101010101" pitchFamily="2" charset="-122"/>
              <a:cs typeface="+mn-ea"/>
              <a:sym typeface="+mn-lt"/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5706" y="1157189"/>
            <a:ext cx="1233121" cy="1233121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5963">
            <a:off x="7703240" y="953668"/>
            <a:ext cx="1521188" cy="1521188"/>
          </a:xfrm>
          <a:prstGeom prst="rect">
            <a:avLst/>
          </a:prstGeom>
        </p:spPr>
      </p:pic>
      <p:sp>
        <p:nvSpPr>
          <p:cNvPr id="36" name="矩形 35"/>
          <p:cNvSpPr/>
          <p:nvPr/>
        </p:nvSpPr>
        <p:spPr>
          <a:xfrm>
            <a:off x="2228382" y="3076953"/>
            <a:ext cx="222400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01 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触电的危害</a:t>
            </a:r>
          </a:p>
        </p:txBody>
      </p:sp>
      <p:sp>
        <p:nvSpPr>
          <p:cNvPr id="37" name="矩形 36"/>
          <p:cNvSpPr/>
          <p:nvPr/>
        </p:nvSpPr>
        <p:spPr>
          <a:xfrm>
            <a:off x="7042150" y="3143217"/>
            <a:ext cx="2196755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02 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触电的方式</a:t>
            </a:r>
          </a:p>
        </p:txBody>
      </p:sp>
      <p:sp>
        <p:nvSpPr>
          <p:cNvPr id="38" name="矩形 37"/>
          <p:cNvSpPr/>
          <p:nvPr/>
        </p:nvSpPr>
        <p:spPr>
          <a:xfrm>
            <a:off x="2228382" y="4601105"/>
            <a:ext cx="3394199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03 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安全用电与预防措施</a:t>
            </a:r>
          </a:p>
        </p:txBody>
      </p:sp>
      <p:sp>
        <p:nvSpPr>
          <p:cNvPr id="39" name="矩形 38"/>
          <p:cNvSpPr/>
          <p:nvPr/>
        </p:nvSpPr>
        <p:spPr>
          <a:xfrm>
            <a:off x="7042150" y="4610866"/>
            <a:ext cx="196752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en-US" altLang="zh-CN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04 </a:t>
            </a:r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sym typeface="微软雅黑" panose="020B0503020204020204" pitchFamily="34" charset="-122"/>
              </a:rPr>
              <a:t>触电急救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33491" y="1580225"/>
            <a:ext cx="1340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412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 prLst="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 prLst="">
                                      <p:cBhvr>
                                        <p:cTn id="25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1"/>
      <p:bldP spid="36" grpId="2"/>
      <p:bldP spid="37" grpId="3"/>
      <p:bldP spid="38" grpId="4"/>
      <p:bldP spid="39" grpId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1458" y="1099675"/>
            <a:ext cx="4973931" cy="497393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973344" y="2587927"/>
            <a:ext cx="3902740" cy="123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用干燥工具挑开触电者身上或身下的电源线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73345" y="3908385"/>
            <a:ext cx="3902740" cy="540804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Clr>
                <a:srgbClr val="0070C0"/>
              </a:buClr>
              <a:buNone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将触电者移到通风干燥处，解开紧身衣服；</a:t>
            </a:r>
          </a:p>
        </p:txBody>
      </p:sp>
      <p:grpSp>
        <p:nvGrpSpPr>
          <p:cNvPr id="5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6" name="矩形 5"/>
            <p:cNvSpPr/>
            <p:nvPr/>
          </p:nvSpPr>
          <p:spPr>
            <a:xfrm>
              <a:off x="5034844" y="584475"/>
              <a:ext cx="2122312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触电急救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sp>
        <p:nvSpPr>
          <p:cNvPr id="13" name="矩形: 圆角 12"/>
          <p:cNvSpPr/>
          <p:nvPr/>
        </p:nvSpPr>
        <p:spPr>
          <a:xfrm>
            <a:off x="1257971" y="2417948"/>
            <a:ext cx="5333487" cy="3116686"/>
          </a:xfrm>
          <a:prstGeom prst="roundRect">
            <a:avLst/>
          </a:prstGeom>
          <a:noFill/>
          <a:ln w="28575">
            <a:solidFill>
              <a:srgbClr val="FF788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15926" y="1979366"/>
            <a:ext cx="3617576" cy="438582"/>
          </a:xfrm>
          <a:prstGeom prst="rect">
            <a:avLst/>
          </a:prstGeom>
          <a:solidFill>
            <a:srgbClr val="FF7883"/>
          </a:solidFill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抢救方法</a:t>
            </a:r>
          </a:p>
        </p:txBody>
      </p:sp>
    </p:spTree>
    <p:extLst>
      <p:ext uri="{BB962C8B-B14F-4D97-AF65-F5344CB8AC3E}">
        <p14:creationId xmlns:p14="http://schemas.microsoft.com/office/powerpoint/2010/main" val="1458257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/>
      <p:bldP spid="13" grpId="2" animBg="1"/>
      <p:bldP spid="14" grpId="3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447" y="2738705"/>
            <a:ext cx="6488289" cy="3680178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170946" y="2190589"/>
            <a:ext cx="6934756" cy="612695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Clr>
                <a:srgbClr val="0070C0"/>
              </a:buClr>
              <a:buNone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就地抢救，如呼吸停止，采用口对口人工呼吸抢救，若心脏停止跳动或不规则颤动，可进行人工胸外挤压法抢救。不能无故中断 ；</a:t>
            </a:r>
          </a:p>
        </p:txBody>
      </p:sp>
      <p:sp>
        <p:nvSpPr>
          <p:cNvPr id="6" name="矩形 5"/>
          <p:cNvSpPr/>
          <p:nvPr/>
        </p:nvSpPr>
        <p:spPr>
          <a:xfrm>
            <a:off x="4273138" y="1658597"/>
            <a:ext cx="2292935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检查及现场急救</a:t>
            </a:r>
          </a:p>
        </p:txBody>
      </p:sp>
      <p:grpSp>
        <p:nvGrpSpPr>
          <p:cNvPr id="7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8" name="矩形 7"/>
            <p:cNvSpPr/>
            <p:nvPr/>
          </p:nvSpPr>
          <p:spPr>
            <a:xfrm>
              <a:off x="5034844" y="584475"/>
              <a:ext cx="2122312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触电急救</a:t>
              </a: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grpSp>
        <p:nvGrpSpPr>
          <p:cNvPr id="14" name="组合"/>
          <p:cNvGrpSpPr/>
          <p:nvPr/>
        </p:nvGrpSpPr>
        <p:grpSpPr>
          <a:xfrm>
            <a:off x="7157155" y="4232825"/>
            <a:ext cx="4052711" cy="1524508"/>
            <a:chOff x="7157155" y="4232825"/>
            <a:chExt cx="4052711" cy="1524508"/>
          </a:xfrm>
        </p:grpSpPr>
        <p:sp>
          <p:nvSpPr>
            <p:cNvPr id="4" name="Rectangle 3"/>
            <p:cNvSpPr txBox="1">
              <a:spLocks noChangeArrowheads="1"/>
            </p:cNvSpPr>
            <p:nvPr/>
          </p:nvSpPr>
          <p:spPr>
            <a:xfrm>
              <a:off x="7297252" y="4285283"/>
              <a:ext cx="3819739" cy="973789"/>
            </a:xfrm>
            <a:prstGeom prst="rect">
              <a:avLst/>
            </a:prstGeom>
          </p:spPr>
          <p:txBody>
            <a:bodyPr lIns="68580" tIns="34290" rIns="68580" bIns="34290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200000"/>
                </a:lnSpc>
                <a:buClr>
                  <a:srgbClr val="0070C0"/>
                </a:buClr>
                <a:buNone/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检查触电者的口腔，清理口腔的粘液，如有假牙，则取下；</a:t>
              </a:r>
            </a:p>
          </p:txBody>
        </p:sp>
        <p:sp>
          <p:nvSpPr>
            <p:cNvPr id="13" name="矩形: 圆角 12"/>
            <p:cNvSpPr/>
            <p:nvPr/>
          </p:nvSpPr>
          <p:spPr>
            <a:xfrm>
              <a:off x="7157155" y="4232825"/>
              <a:ext cx="4052711" cy="1524508"/>
            </a:xfrm>
            <a:prstGeom prst="roundRect">
              <a:avLst/>
            </a:prstGeom>
            <a:noFill/>
            <a:ln w="28575">
              <a:solidFill>
                <a:srgbClr val="FF7883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32643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4480" y="1479081"/>
            <a:ext cx="4654038" cy="4654038"/>
          </a:xfrm>
          <a:prstGeom prst="rect">
            <a:avLst/>
          </a:prstGeom>
        </p:spPr>
      </p:pic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272841" y="4711295"/>
            <a:ext cx="2486099" cy="368620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0070C0"/>
              </a:buClr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打电话呼叫救护车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252399" y="2721580"/>
            <a:ext cx="4526982" cy="977218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Clr>
                <a:srgbClr val="0070C0"/>
              </a:buClr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自己车送医院时，触电者应平躺与车上，不要蜷曲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68008" y="4128184"/>
            <a:ext cx="4095765" cy="368620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Clr>
                <a:srgbClr val="0070C0"/>
              </a:buClr>
              <a:buNone/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尽快送往医院，途中应继续抢救</a:t>
            </a:r>
          </a:p>
        </p:txBody>
      </p:sp>
      <p:sp>
        <p:nvSpPr>
          <p:cNvPr id="5" name="矩形 4"/>
          <p:cNvSpPr/>
          <p:nvPr/>
        </p:nvSpPr>
        <p:spPr>
          <a:xfrm>
            <a:off x="2469917" y="1972036"/>
            <a:ext cx="1985159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转送医疗机构</a:t>
            </a:r>
          </a:p>
        </p:txBody>
      </p:sp>
      <p:grpSp>
        <p:nvGrpSpPr>
          <p:cNvPr id="6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7" name="矩形 6"/>
            <p:cNvSpPr/>
            <p:nvPr/>
          </p:nvSpPr>
          <p:spPr>
            <a:xfrm>
              <a:off x="5034844" y="584475"/>
              <a:ext cx="2122312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触电急救</a:t>
              </a: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sp>
        <p:nvSpPr>
          <p:cNvPr id="12" name="矩形: 圆角 11"/>
          <p:cNvSpPr/>
          <p:nvPr/>
        </p:nvSpPr>
        <p:spPr>
          <a:xfrm>
            <a:off x="1043482" y="2417948"/>
            <a:ext cx="4838029" cy="3116686"/>
          </a:xfrm>
          <a:prstGeom prst="roundRect">
            <a:avLst/>
          </a:prstGeom>
          <a:noFill/>
          <a:ln w="28575">
            <a:solidFill>
              <a:srgbClr val="FF788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09685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/>
      <p:bldP spid="4" grpId="2"/>
      <p:bldP spid="5" grpId="3" animBg="1"/>
      <p:bldP spid="12" grpId="4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24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"/>
          <p:cNvGrpSpPr/>
          <p:nvPr/>
        </p:nvGrpSpPr>
        <p:grpSpPr>
          <a:xfrm>
            <a:off x="1450243" y="929213"/>
            <a:ext cx="9291514" cy="4757402"/>
            <a:chOff x="290636" y="365125"/>
            <a:chExt cx="11619242" cy="6288117"/>
          </a:xfrm>
        </p:grpSpPr>
        <p:sp>
          <p:nvSpPr>
            <p:cNvPr id="25" name="矩形: 圆角 24"/>
            <p:cNvSpPr/>
            <p:nvPr userDrawn="1"/>
          </p:nvSpPr>
          <p:spPr>
            <a:xfrm rot="21440300">
              <a:off x="290636" y="374954"/>
              <a:ext cx="11582400" cy="6261453"/>
            </a:xfrm>
            <a:prstGeom prst="roundRect">
              <a:avLst/>
            </a:prstGeom>
            <a:noFill/>
            <a:ln w="603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矩形: 圆角 25"/>
            <p:cNvSpPr/>
            <p:nvPr userDrawn="1"/>
          </p:nvSpPr>
          <p:spPr>
            <a:xfrm rot="217760">
              <a:off x="327478" y="391789"/>
              <a:ext cx="11582400" cy="6261453"/>
            </a:xfrm>
            <a:prstGeom prst="roundRect">
              <a:avLst/>
            </a:prstGeom>
            <a:noFill/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矩形: 圆角 27"/>
            <p:cNvSpPr/>
            <p:nvPr userDrawn="1"/>
          </p:nvSpPr>
          <p:spPr>
            <a:xfrm>
              <a:off x="389464" y="365125"/>
              <a:ext cx="11413067" cy="6178718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2030" y="1707386"/>
            <a:ext cx="5051161" cy="5051161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3163983" y="3317295"/>
            <a:ext cx="3882998" cy="832279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48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cs typeface="+mn-ea"/>
                <a:sym typeface="+mn-lt"/>
              </a:rPr>
              <a:t>触电的危害</a:t>
            </a:r>
            <a:endParaRPr lang="ko-KR" altLang="en-US" sz="4800" cap="none" dirty="0">
              <a:solidFill>
                <a:schemeClr val="tx1">
                  <a:lumMod val="75000"/>
                  <a:lumOff val="25000"/>
                </a:schemeClr>
              </a:solidFill>
              <a:latin typeface="汉仪铸字木头人W" panose="00020600040101010101" pitchFamily="18" charset="-122"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376108" y="4301097"/>
            <a:ext cx="5458747" cy="691215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anchor="t">
            <a:spAutoFit/>
          </a:bodyPr>
          <a:lstStyle/>
          <a:p>
            <a:pPr algn="ctr" defTabSz="508000" eaLnBrk="0">
              <a:lnSpc>
                <a:spcPct val="200000"/>
              </a:lnSpc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endParaRPr lang="ko-KR" altLang="en-US" sz="105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794004" y="2130234"/>
            <a:ext cx="2622956" cy="770724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ko-KR" sz="4400" cap="none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 01</a:t>
            </a:r>
            <a:endParaRPr lang="ko-KR" altLang="en-US" sz="4400" cap="none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6695" y="1893507"/>
            <a:ext cx="1233121" cy="1233121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5963">
            <a:off x="6584229" y="1689986"/>
            <a:ext cx="1521188" cy="152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72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 prLst="">
                                      <p:cBhvr>
                                        <p:cTn id="29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1"/>
      <p:bldP spid="3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3619" y="1798279"/>
            <a:ext cx="4430090" cy="4430090"/>
          </a:xfrm>
          <a:prstGeom prst="rect">
            <a:avLst/>
          </a:prstGeom>
        </p:spPr>
      </p:pic>
      <p:grpSp>
        <p:nvGrpSpPr>
          <p:cNvPr id="10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2" name="矩形 1"/>
            <p:cNvSpPr/>
            <p:nvPr/>
          </p:nvSpPr>
          <p:spPr>
            <a:xfrm>
              <a:off x="4907102" y="584475"/>
              <a:ext cx="2377796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触电的危害</a:t>
              </a: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grpSp>
        <p:nvGrpSpPr>
          <p:cNvPr id="14" name="组合"/>
          <p:cNvGrpSpPr/>
          <p:nvPr/>
        </p:nvGrpSpPr>
        <p:grpSpPr>
          <a:xfrm>
            <a:off x="988291" y="2406659"/>
            <a:ext cx="5333487" cy="3116686"/>
            <a:chOff x="988291" y="2406659"/>
            <a:chExt cx="5333487" cy="3116686"/>
          </a:xfrm>
        </p:grpSpPr>
        <p:sp>
          <p:nvSpPr>
            <p:cNvPr id="3" name="LFPPT网 www.Lfppt.com"/>
            <p:cNvSpPr/>
            <p:nvPr/>
          </p:nvSpPr>
          <p:spPr>
            <a:xfrm>
              <a:off x="1440132" y="2635742"/>
              <a:ext cx="4429804" cy="2438616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碰到带电的导线，电流就要通过人体这就叫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</a:t>
              </a: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</a:t>
              </a: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触电对于人的身体和内部组织就能造成不同程度的损伤。</a:t>
              </a:r>
              <a:endPara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>
                <a:lnSpc>
                  <a:spcPct val="200000"/>
                </a:lnSpc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这种损伤分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电击</a:t>
              </a: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和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电伤</a:t>
              </a: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两种。</a:t>
              </a:r>
            </a:p>
          </p:txBody>
        </p:sp>
        <p:sp>
          <p:nvSpPr>
            <p:cNvPr id="13" name="LFPPT网 www.Lfppt.com"/>
            <p:cNvSpPr/>
            <p:nvPr/>
          </p:nvSpPr>
          <p:spPr>
            <a:xfrm>
              <a:off x="988291" y="2406659"/>
              <a:ext cx="5333487" cy="3116686"/>
            </a:xfrm>
            <a:prstGeom prst="roundRect">
              <a:avLst/>
            </a:prstGeom>
            <a:noFill/>
            <a:ln w="28575">
              <a:solidFill>
                <a:srgbClr val="FF7883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2816344" y="2148701"/>
            <a:ext cx="1677382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什么叫触电</a:t>
            </a:r>
          </a:p>
        </p:txBody>
      </p:sp>
    </p:spTree>
    <p:extLst>
      <p:ext uri="{BB962C8B-B14F-4D97-AF65-F5344CB8AC3E}">
        <p14:creationId xmlns:p14="http://schemas.microsoft.com/office/powerpoint/2010/main" val="172020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277" y="2241816"/>
            <a:ext cx="3692215" cy="369221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715414" y="1756692"/>
            <a:ext cx="1677382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什么叫电击</a:t>
            </a:r>
          </a:p>
        </p:txBody>
      </p:sp>
      <p:grpSp>
        <p:nvGrpSpPr>
          <p:cNvPr id="8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9" name="矩形 8"/>
            <p:cNvSpPr/>
            <p:nvPr/>
          </p:nvSpPr>
          <p:spPr>
            <a:xfrm>
              <a:off x="4907102" y="584475"/>
              <a:ext cx="2377796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触电的危害</a:t>
              </a: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grpSp>
        <p:nvGrpSpPr>
          <p:cNvPr id="15" name="组合"/>
          <p:cNvGrpSpPr/>
          <p:nvPr/>
        </p:nvGrpSpPr>
        <p:grpSpPr>
          <a:xfrm>
            <a:off x="4164503" y="2177237"/>
            <a:ext cx="7433220" cy="3692216"/>
            <a:chOff x="4164503" y="2177237"/>
            <a:chExt cx="7433220" cy="3692216"/>
          </a:xfrm>
        </p:grpSpPr>
        <p:sp>
          <p:nvSpPr>
            <p:cNvPr id="2" name="矩形 1"/>
            <p:cNvSpPr/>
            <p:nvPr/>
          </p:nvSpPr>
          <p:spPr>
            <a:xfrm>
              <a:off x="4540459" y="2496260"/>
              <a:ext cx="6681307" cy="3054169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marL="2857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指电流通过人体时，使内部组织受到较为严重的损伤。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L="2857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电击伤会使人觉得全身发热、发麻，肌肉发生不由自主的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抽搐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，逐渐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失去知觉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L="285750" indent="-2857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如果电流继续通过人体，将使触电者的心脏、呼吸机能和神经系统受伤，知道停止呼吸，心脏活动停顿为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死亡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</a:t>
              </a:r>
            </a:p>
          </p:txBody>
        </p:sp>
        <p:sp>
          <p:nvSpPr>
            <p:cNvPr id="14" name="矩形: 圆角 13"/>
            <p:cNvSpPr/>
            <p:nvPr/>
          </p:nvSpPr>
          <p:spPr>
            <a:xfrm>
              <a:off x="4164503" y="2177237"/>
              <a:ext cx="7433220" cy="3692216"/>
            </a:xfrm>
            <a:prstGeom prst="roundRect">
              <a:avLst/>
            </a:prstGeom>
            <a:noFill/>
            <a:ln w="28575">
              <a:solidFill>
                <a:srgbClr val="FF7883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19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9689" y="2663405"/>
            <a:ext cx="4194595" cy="4194595"/>
          </a:xfrm>
          <a:prstGeom prst="rect">
            <a:avLst/>
          </a:prstGeom>
        </p:spPr>
      </p:pic>
      <p:grpSp>
        <p:nvGrpSpPr>
          <p:cNvPr id="8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9" name="矩形 8"/>
            <p:cNvSpPr/>
            <p:nvPr/>
          </p:nvSpPr>
          <p:spPr>
            <a:xfrm>
              <a:off x="4907102" y="584475"/>
              <a:ext cx="2377796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触电的危害</a:t>
              </a: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grpSp>
        <p:nvGrpSpPr>
          <p:cNvPr id="15" name="组合"/>
          <p:cNvGrpSpPr/>
          <p:nvPr/>
        </p:nvGrpSpPr>
        <p:grpSpPr>
          <a:xfrm>
            <a:off x="1146336" y="2406658"/>
            <a:ext cx="6225308" cy="3407119"/>
            <a:chOff x="1146336" y="2406658"/>
            <a:chExt cx="6225308" cy="3407119"/>
          </a:xfrm>
        </p:grpSpPr>
        <p:sp>
          <p:nvSpPr>
            <p:cNvPr id="2" name="矩形 1"/>
            <p:cNvSpPr/>
            <p:nvPr/>
          </p:nvSpPr>
          <p:spPr>
            <a:xfrm>
              <a:off x="1497220" y="2499094"/>
              <a:ext cx="5523540" cy="3054169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指电流对人体外部造成的</a:t>
              </a:r>
              <a:r>
                <a:rPr lang="zh-CN" altLang="en-US" sz="20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局部损伤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。电伤从外观看一般有</a:t>
              </a:r>
              <a:r>
                <a:rPr lang="zh-CN" altLang="en-US" sz="20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电弧烧伤、电的烙印和熔化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的金属渗入皮肤（称</a:t>
              </a:r>
              <a:r>
                <a:rPr lang="zh-CN" altLang="en-US" sz="20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皮肤金属化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）等伤害。总之，当人触电后，由于电流通过人体和发生电弧、往往使人体烧伤，严重时造成</a:t>
              </a:r>
              <a:r>
                <a:rPr lang="zh-CN" altLang="en-US" sz="20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死亡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 </a:t>
              </a:r>
            </a:p>
          </p:txBody>
        </p:sp>
        <p:sp>
          <p:nvSpPr>
            <p:cNvPr id="14" name="矩形: 圆角 13"/>
            <p:cNvSpPr/>
            <p:nvPr/>
          </p:nvSpPr>
          <p:spPr>
            <a:xfrm>
              <a:off x="1146336" y="2406658"/>
              <a:ext cx="6225308" cy="3407119"/>
            </a:xfrm>
            <a:prstGeom prst="roundRect">
              <a:avLst/>
            </a:prstGeom>
            <a:noFill/>
            <a:ln w="28575">
              <a:solidFill>
                <a:srgbClr val="FF7883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3268134" y="2014294"/>
            <a:ext cx="1677382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什么是电伤</a:t>
            </a:r>
          </a:p>
        </p:txBody>
      </p:sp>
    </p:spTree>
    <p:extLst>
      <p:ext uri="{BB962C8B-B14F-4D97-AF65-F5344CB8AC3E}">
        <p14:creationId xmlns:p14="http://schemas.microsoft.com/office/powerpoint/2010/main" val="43449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"/>
          <p:cNvGrpSpPr/>
          <p:nvPr/>
        </p:nvGrpSpPr>
        <p:grpSpPr>
          <a:xfrm>
            <a:off x="1450243" y="929213"/>
            <a:ext cx="9291514" cy="4757402"/>
            <a:chOff x="290636" y="365125"/>
            <a:chExt cx="11619242" cy="6288117"/>
          </a:xfrm>
        </p:grpSpPr>
        <p:sp>
          <p:nvSpPr>
            <p:cNvPr id="25" name="矩形: 圆角 24"/>
            <p:cNvSpPr/>
            <p:nvPr userDrawn="1"/>
          </p:nvSpPr>
          <p:spPr>
            <a:xfrm rot="21440300">
              <a:off x="290636" y="374954"/>
              <a:ext cx="11582400" cy="6261453"/>
            </a:xfrm>
            <a:prstGeom prst="roundRect">
              <a:avLst/>
            </a:prstGeom>
            <a:noFill/>
            <a:ln w="603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矩形: 圆角 25"/>
            <p:cNvSpPr/>
            <p:nvPr userDrawn="1"/>
          </p:nvSpPr>
          <p:spPr>
            <a:xfrm rot="217760">
              <a:off x="327478" y="391789"/>
              <a:ext cx="11582400" cy="6261453"/>
            </a:xfrm>
            <a:prstGeom prst="roundRect">
              <a:avLst/>
            </a:prstGeom>
            <a:noFill/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矩形: 圆角 27"/>
            <p:cNvSpPr/>
            <p:nvPr userDrawn="1"/>
          </p:nvSpPr>
          <p:spPr>
            <a:xfrm>
              <a:off x="389464" y="365125"/>
              <a:ext cx="11413067" cy="6178718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rgbClr val="FFF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2030" y="1707386"/>
            <a:ext cx="5051161" cy="505116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161943" y="3317295"/>
            <a:ext cx="3882998" cy="832279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48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汉仪铸字木头人W" panose="00020600040101010101" pitchFamily="18" charset="-122"/>
                <a:ea typeface="汉仪铸字木头人W" panose="00020600040101010101" pitchFamily="18" charset="-122"/>
                <a:cs typeface="+mn-ea"/>
                <a:sym typeface="+mn-lt"/>
              </a:rPr>
              <a:t>触电的方式</a:t>
            </a:r>
            <a:endParaRPr lang="ko-KR" altLang="en-US" sz="4800" cap="none" dirty="0">
              <a:solidFill>
                <a:schemeClr val="tx1">
                  <a:lumMod val="75000"/>
                  <a:lumOff val="25000"/>
                </a:schemeClr>
              </a:solidFill>
              <a:latin typeface="汉仪铸字木头人W" panose="00020600040101010101" pitchFamily="18" charset="-122"/>
              <a:cs typeface="+mn-ea"/>
              <a:sym typeface="+mn-lt"/>
            </a:endParaRPr>
          </a:p>
        </p:txBody>
      </p:sp>
      <p:sp>
        <p:nvSpPr>
          <p:cNvPr id="13" name="LFPPT网 www.Lfppt.com"/>
          <p:cNvSpPr txBox="1"/>
          <p:nvPr/>
        </p:nvSpPr>
        <p:spPr>
          <a:xfrm>
            <a:off x="2374068" y="4301097"/>
            <a:ext cx="5458747" cy="691215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anchor="t">
            <a:spAutoFit/>
          </a:bodyPr>
          <a:lstStyle/>
          <a:p>
            <a:pPr algn="ctr" defTabSz="508000" eaLnBrk="0">
              <a:lnSpc>
                <a:spcPct val="200000"/>
              </a:lnSpc>
            </a:pP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r>
              <a:rPr lang="en-US" altLang="zh-CN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Click here to enter text</a:t>
            </a:r>
            <a:r>
              <a:rPr lang="zh-CN" altLang="en-US" sz="105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　</a:t>
            </a:r>
            <a:endParaRPr lang="ko-KR" altLang="en-US" sz="105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LFPPT网 www.Lfppt.com"/>
          <p:cNvSpPr txBox="1"/>
          <p:nvPr/>
        </p:nvSpPr>
        <p:spPr>
          <a:xfrm>
            <a:off x="3791964" y="2130234"/>
            <a:ext cx="2622956" cy="770724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89535" tIns="46355" rIns="89535" bIns="46355" numCol="1" anchor="t">
            <a:spAutoFit/>
          </a:bodyPr>
          <a:lstStyle/>
          <a:p>
            <a:pPr marL="0" indent="0" algn="l" defTabSz="508000" eaLnBrk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ko-KR" sz="4400" cap="none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 0</a:t>
            </a:r>
            <a:r>
              <a:rPr lang="en-US" altLang="zh-CN" sz="4400" cap="none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endParaRPr lang="ko-KR" altLang="en-US" sz="4400" cap="none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4655" y="1893507"/>
            <a:ext cx="1233121" cy="123312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5963">
            <a:off x="6582189" y="1689986"/>
            <a:ext cx="1521188" cy="152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12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 prLst="">
                                      <p:cBhvr>
                                        <p:cTn id="29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1"/>
      <p:bldP spid="14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8112" y="1851911"/>
            <a:ext cx="3944361" cy="394436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47998" y="2339755"/>
            <a:ext cx="6588456" cy="59195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指电流对人体外部造成的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局部损伤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796175" y="1933616"/>
            <a:ext cx="2292935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什么是单相触电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7998" y="3022785"/>
            <a:ext cx="6251385" cy="1230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电伤从外观看一般有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电弧烧伤、电的烙印和熔化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的金属渗入皮肤（称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皮肤金属化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）等伤害。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47998" y="4248067"/>
            <a:ext cx="6031736" cy="1230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总之，当人触电后，由于电流通过人体和发生电弧、往往使人体烧伤，严重时造成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死亡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 </a:t>
            </a:r>
          </a:p>
        </p:txBody>
      </p:sp>
      <p:grpSp>
        <p:nvGrpSpPr>
          <p:cNvPr id="7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8" name="矩形 7"/>
            <p:cNvSpPr/>
            <p:nvPr/>
          </p:nvSpPr>
          <p:spPr>
            <a:xfrm>
              <a:off x="4907102" y="584475"/>
              <a:ext cx="2377796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触电的方式</a:t>
              </a: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sp>
        <p:nvSpPr>
          <p:cNvPr id="13" name="矩形: 圆角 12"/>
          <p:cNvSpPr/>
          <p:nvPr/>
        </p:nvSpPr>
        <p:spPr>
          <a:xfrm>
            <a:off x="909269" y="2339755"/>
            <a:ext cx="6490114" cy="3383712"/>
          </a:xfrm>
          <a:prstGeom prst="roundRect">
            <a:avLst/>
          </a:prstGeom>
          <a:noFill/>
          <a:ln w="28575">
            <a:solidFill>
              <a:srgbClr val="FF788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667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 animBg="1"/>
      <p:bldP spid="5" grpId="2"/>
      <p:bldP spid="6" grpId="3"/>
      <p:bldP spid="13" grpId="4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0627" y="1691047"/>
            <a:ext cx="4264135" cy="426413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575425" y="2696404"/>
            <a:ext cx="4261908" cy="243861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人体的不同部位分别接触到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同一电源的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两根不同相位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的相线，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电流从一根相线经人体流到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另一根相线的触电现象。</a:t>
            </a:r>
          </a:p>
        </p:txBody>
      </p:sp>
      <p:sp>
        <p:nvSpPr>
          <p:cNvPr id="4" name="矩形 3"/>
          <p:cNvSpPr/>
          <p:nvPr/>
        </p:nvSpPr>
        <p:spPr>
          <a:xfrm>
            <a:off x="7027774" y="1983271"/>
            <a:ext cx="2292935" cy="438582"/>
          </a:xfrm>
          <a:prstGeom prst="rect">
            <a:avLst/>
          </a:prstGeom>
          <a:solidFill>
            <a:srgbClr val="FF7883"/>
          </a:solidFill>
        </p:spPr>
        <p:txBody>
          <a:bodyPr wrap="none" lIns="68580" tIns="34290" rIns="68580" bIns="34290">
            <a:spAutoFit/>
          </a:bodyPr>
          <a:lstStyle/>
          <a:p>
            <a:pPr lvl="0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什么是双相触电</a:t>
            </a:r>
          </a:p>
        </p:txBody>
      </p:sp>
      <p:grpSp>
        <p:nvGrpSpPr>
          <p:cNvPr id="5" name="组合"/>
          <p:cNvGrpSpPr/>
          <p:nvPr/>
        </p:nvGrpSpPr>
        <p:grpSpPr>
          <a:xfrm>
            <a:off x="3718592" y="441941"/>
            <a:ext cx="4702919" cy="752406"/>
            <a:chOff x="3718592" y="396785"/>
            <a:chExt cx="4702919" cy="752406"/>
          </a:xfrm>
        </p:grpSpPr>
        <p:sp>
          <p:nvSpPr>
            <p:cNvPr id="6" name="矩形 5"/>
            <p:cNvSpPr/>
            <p:nvPr/>
          </p:nvSpPr>
          <p:spPr>
            <a:xfrm>
              <a:off x="4907102" y="584475"/>
              <a:ext cx="2377796" cy="50013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 algn="l"/>
              <a:r>
                <a:rPr lang="zh-CN" alt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触电的方式</a:t>
              </a:r>
            </a:p>
          </p:txBody>
        </p:sp>
        <p:pic>
          <p:nvPicPr>
            <p:cNvPr id="7" name="LFPPT网 www.Lfppt.com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9689" y="396785"/>
              <a:ext cx="891822" cy="752406"/>
            </a:xfrm>
            <a:prstGeom prst="rect">
              <a:avLst/>
            </a:prstGeom>
          </p:spPr>
        </p:pic>
        <p:pic>
          <p:nvPicPr>
            <p:cNvPr id="8" name="LFPPT网 www.Lfppt.com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718592" y="396785"/>
              <a:ext cx="891822" cy="752406"/>
            </a:xfrm>
            <a:prstGeom prst="rect">
              <a:avLst/>
            </a:prstGeom>
          </p:spPr>
        </p:pic>
      </p:grpSp>
      <p:sp>
        <p:nvSpPr>
          <p:cNvPr id="11" name="矩形: 圆角 10"/>
          <p:cNvSpPr/>
          <p:nvPr/>
        </p:nvSpPr>
        <p:spPr>
          <a:xfrm>
            <a:off x="5842513" y="2406659"/>
            <a:ext cx="4881931" cy="3116686"/>
          </a:xfrm>
          <a:prstGeom prst="roundRect">
            <a:avLst/>
          </a:prstGeom>
          <a:noFill/>
          <a:ln w="28575">
            <a:solidFill>
              <a:srgbClr val="FF788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4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 prLst="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 animBg="1"/>
      <p:bldP spid="11" grpId="2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Uigh" typeface="Microsoft Uighur"/>
        <a:font script="Beng" typeface="Vrinda"/>
        <a:font script="Thai" typeface="Angsan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Tale" typeface="Microsoft Tai Le"/>
        <a:font script="Arab" typeface="Times New Roman"/>
        <a:font script="Hebr" typeface="Times New Roman"/>
        <a:font script="Bopo" typeface="Microsoft JhengHei"/>
        <a:font script="Telu" typeface="Gautami"/>
        <a:font script="Ethi" typeface="Nyala"/>
        <a:font script="Lisu" typeface="Segoe UI"/>
        <a:font script="Jpan" typeface="游ゴシック Light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MoolBoran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 Light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等线"/>
        <a:ea typeface="Arial"/>
        <a:cs typeface="Arial"/>
        <a:font script="Uigh" typeface="Microsoft Uighur"/>
        <a:font script="Beng" typeface="Vrinda"/>
        <a:font script="Thai" typeface="Cordi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Tale" typeface="Microsoft Tai Le"/>
        <a:font script="Arab" typeface="Arial"/>
        <a:font script="Hebr" typeface="Arial"/>
        <a:font script="Bopo" typeface="Microsoft JhengHei"/>
        <a:font script="Telu" typeface="Gautami"/>
        <a:font script="Ethi" typeface="Nyala"/>
        <a:font script="Lisu" typeface="Segoe UI"/>
        <a:font script="Jpan" typeface="游ゴシック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DaunPenh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雷锋PPT网www.LFPPT.com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等线 Light"/>
        <a:ea typeface="Arial"/>
        <a:cs typeface="Arial"/>
        <a:font script="Uigh" typeface="Microsoft Uighur"/>
        <a:font script="Beng" typeface="Vrinda"/>
        <a:font script="Thai" typeface="Angsan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Tale" typeface="Microsoft Tai Le"/>
        <a:font script="Arab" typeface="Times New Roman"/>
        <a:font script="Hebr" typeface="Times New Roman"/>
        <a:font script="Bopo" typeface="Microsoft JhengHei"/>
        <a:font script="Telu" typeface="Gautami"/>
        <a:font script="Ethi" typeface="Nyala"/>
        <a:font script="Lisu" typeface="Segoe UI"/>
        <a:font script="Jpan" typeface="游ゴシック Light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MoolBoran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 Light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等线"/>
        <a:ea typeface="Arial"/>
        <a:cs typeface="Arial"/>
        <a:font script="Uigh" typeface="Microsoft Uighur"/>
        <a:font script="Beng" typeface="Vrinda"/>
        <a:font script="Thai" typeface="Cordi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Tale" typeface="Microsoft Tai Le"/>
        <a:font script="Arab" typeface="Arial"/>
        <a:font script="Hebr" typeface="Arial"/>
        <a:font script="Bopo" typeface="Microsoft JhengHei"/>
        <a:font script="Telu" typeface="Gautami"/>
        <a:font script="Ethi" typeface="Nyala"/>
        <a:font script="Lisu" typeface="Segoe UI"/>
        <a:font script="Jpan" typeface="游ゴシック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DaunPenh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891</Words>
  <Application>Microsoft Office PowerPoint</Application>
  <PresentationFormat>宽屏</PresentationFormat>
  <Paragraphs>100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맑은 고딕</vt:lpstr>
      <vt:lpstr>Meiryo</vt:lpstr>
      <vt:lpstr>等线</vt:lpstr>
      <vt:lpstr>等线 Light</vt:lpstr>
      <vt:lpstr>汉仪菱心体简</vt:lpstr>
      <vt:lpstr>汉仪铸字木头人W</vt:lpstr>
      <vt:lpstr>宋体</vt:lpstr>
      <vt:lpstr>微软雅黑</vt:lpstr>
      <vt:lpstr>Arial</vt:lpstr>
      <vt:lpstr>Calibri</vt:lpstr>
      <vt:lpstr>Calibri Light</vt:lpstr>
      <vt:lpstr>第一PPT模板网-WWW.1PPT.COM</vt:lpstr>
      <vt:lpstr>雷锋PPT网www.LFPPT.com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9</cp:revision>
  <cp:lastPrinted>2022-06-14T15:12:31Z</cp:lastPrinted>
  <dcterms:created xsi:type="dcterms:W3CDTF">2022-06-14T15:12:31Z</dcterms:created>
  <dcterms:modified xsi:type="dcterms:W3CDTF">2023-03-17T02:29:06Z</dcterms:modified>
</cp:coreProperties>
</file>