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29"/>
  </p:notesMasterIdLst>
  <p:handoutMasterIdLst>
    <p:handoutMasterId r:id="rId30"/>
  </p:handoutMasterIdLst>
  <p:sldIdLst>
    <p:sldId id="350" r:id="rId3"/>
    <p:sldId id="352" r:id="rId4"/>
    <p:sldId id="353" r:id="rId5"/>
    <p:sldId id="320" r:id="rId6"/>
    <p:sldId id="321" r:id="rId7"/>
    <p:sldId id="322" r:id="rId8"/>
    <p:sldId id="324" r:id="rId9"/>
    <p:sldId id="325" r:id="rId10"/>
    <p:sldId id="354" r:id="rId11"/>
    <p:sldId id="326" r:id="rId12"/>
    <p:sldId id="327" r:id="rId13"/>
    <p:sldId id="328" r:id="rId14"/>
    <p:sldId id="329" r:id="rId15"/>
    <p:sldId id="330" r:id="rId16"/>
    <p:sldId id="355" r:id="rId17"/>
    <p:sldId id="331" r:id="rId18"/>
    <p:sldId id="332" r:id="rId19"/>
    <p:sldId id="333" r:id="rId20"/>
    <p:sldId id="334" r:id="rId21"/>
    <p:sldId id="356" r:id="rId22"/>
    <p:sldId id="335" r:id="rId23"/>
    <p:sldId id="336" r:id="rId24"/>
    <p:sldId id="337" r:id="rId25"/>
    <p:sldId id="338" r:id="rId26"/>
    <p:sldId id="339" r:id="rId27"/>
    <p:sldId id="357" r:id="rId28"/>
  </p:sldIdLst>
  <p:sldSz cx="12192000" cy="6858000"/>
  <p:notesSz cx="6858000" cy="9144000"/>
  <p:custDataLst>
    <p:tags r:id="rId3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8">
          <p15:clr>
            <a:srgbClr val="A4A3A4"/>
          </p15:clr>
        </p15:guide>
        <p15:guide id="3" orient="horz" pos="4178">
          <p15:clr>
            <a:srgbClr val="A4A3A4"/>
          </p15:clr>
        </p15:guide>
        <p15:guide id="4" pos="3840">
          <p15:clr>
            <a:srgbClr val="A4A3A4"/>
          </p15:clr>
        </p15:guide>
        <p15:guide id="5" pos="224">
          <p15:clr>
            <a:srgbClr val="A4A3A4"/>
          </p15:clr>
        </p15:guide>
        <p15:guide id="6" pos="744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F2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714" y="114"/>
      </p:cViewPr>
      <p:guideLst>
        <p:guide orient="horz" pos="2160"/>
        <p:guide orient="horz" pos="128"/>
        <p:guide orient="horz" pos="4178"/>
        <p:guide pos="3840"/>
        <p:guide pos="224"/>
        <p:guide pos="7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0075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4520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93046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3246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4B6D-65D6-47F5-83F5-FF8C57B5A489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05EDB-64D9-4A1D-825D-521D37BB1E8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4B6D-65D6-47F5-83F5-FF8C57B5A489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05EDB-64D9-4A1D-825D-521D37BB1E8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4B6D-65D6-47F5-83F5-FF8C57B5A489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05EDB-64D9-4A1D-825D-521D37BB1E8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330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3989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6661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3237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8190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279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8244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459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4B6D-65D6-47F5-83F5-FF8C57B5A489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05EDB-64D9-4A1D-825D-521D37BB1E8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1655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2888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041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4B6D-65D6-47F5-83F5-FF8C57B5A489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05EDB-64D9-4A1D-825D-521D37BB1E8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4B6D-65D6-47F5-83F5-FF8C57B5A489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05EDB-64D9-4A1D-825D-521D37BB1E8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4B6D-65D6-47F5-83F5-FF8C57B5A489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05EDB-64D9-4A1D-825D-521D37BB1E8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4B6D-65D6-47F5-83F5-FF8C57B5A489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05EDB-64D9-4A1D-825D-521D37BB1E8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4B6D-65D6-47F5-83F5-FF8C57B5A489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05EDB-64D9-4A1D-825D-521D37BB1E8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矩形: 圆角 10"/>
          <p:cNvSpPr/>
          <p:nvPr userDrawn="1"/>
        </p:nvSpPr>
        <p:spPr>
          <a:xfrm>
            <a:off x="228000" y="189000"/>
            <a:ext cx="11736000" cy="6480000"/>
          </a:xfrm>
          <a:prstGeom prst="roundRect">
            <a:avLst>
              <a:gd name="adj" fmla="val 4815"/>
            </a:avLst>
          </a:prstGeom>
          <a:solidFill>
            <a:schemeClr val="bg1"/>
          </a:solidFill>
          <a:ln>
            <a:noFill/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: 圆角 9"/>
          <p:cNvSpPr/>
          <p:nvPr userDrawn="1"/>
        </p:nvSpPr>
        <p:spPr>
          <a:xfrm>
            <a:off x="372000" y="369000"/>
            <a:ext cx="11448000" cy="6120000"/>
          </a:xfrm>
          <a:prstGeom prst="roundRect">
            <a:avLst>
              <a:gd name="adj" fmla="val 4815"/>
            </a:avLst>
          </a:prstGeom>
          <a:solidFill>
            <a:schemeClr val="bg1"/>
          </a:solidFill>
          <a:ln>
            <a:solidFill>
              <a:srgbClr val="ED710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4B6D-65D6-47F5-83F5-FF8C57B5A489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05EDB-64D9-4A1D-825D-521D37BB1E8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4B6D-65D6-47F5-83F5-FF8C57B5A489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05EDB-64D9-4A1D-825D-521D37BB1E8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file:///D:\qq&#25991;&#20214;\712321467\Image\C2C\Image2\%7b75232B38-A165-1FB7-499C-2E1C792CACB5%7d.png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84B6D-65D6-47F5-83F5-FF8C57B5A489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05EDB-64D9-4A1D-825D-521D37BB1E80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link="rId13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140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9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图片 2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081954" y="4749905"/>
            <a:ext cx="7110046" cy="2108095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3429000"/>
            <a:ext cx="12192000" cy="342900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573041" y="0"/>
            <a:ext cx="5618959" cy="2643565"/>
          </a:xfrm>
          <a:prstGeom prst="rect">
            <a:avLst/>
          </a:prstGeom>
        </p:spPr>
      </p:pic>
      <p:pic>
        <p:nvPicPr>
          <p:cNvPr id="23" name="图片 22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2593785"/>
            <a:ext cx="4243754" cy="4264215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272022" y="2460010"/>
            <a:ext cx="7647956" cy="132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8000" dirty="0">
                <a:solidFill>
                  <a:srgbClr val="F37F53"/>
                </a:solidFill>
                <a:latin typeface="Aa棉花糖拼音 (非商业使用)" panose="02010600010101010101" pitchFamily="2" charset="-122"/>
                <a:ea typeface="Aa棉花糖拼音 (非商业使用)" panose="02010600010101010101" pitchFamily="2" charset="-122"/>
              </a:rPr>
              <a:t>小学生营养膳食</a:t>
            </a:r>
          </a:p>
        </p:txBody>
      </p:sp>
      <p:sp>
        <p:nvSpPr>
          <p:cNvPr id="12" name="矩形 11"/>
          <p:cNvSpPr/>
          <p:nvPr/>
        </p:nvSpPr>
        <p:spPr>
          <a:xfrm>
            <a:off x="4384933" y="1687058"/>
            <a:ext cx="348488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pc="200" dirty="0">
                <a:solidFill>
                  <a:schemeClr val="tx1">
                    <a:lumMod val="65000"/>
                    <a:lumOff val="35000"/>
                  </a:schemeClr>
                </a:solidFill>
                <a:latin typeface="仿宋" panose="02010609060101010101" charset="-122"/>
                <a:ea typeface="仿宋" panose="02010609060101010101" charset="-122"/>
                <a:cs typeface="阿里巴巴普惠体" panose="00020600040101010101" pitchFamily="18" charset="-122"/>
              </a:rPr>
              <a:t>火锅咕嘟咕嘟，我心扑通扑通</a:t>
            </a:r>
          </a:p>
        </p:txBody>
      </p:sp>
      <p:sp>
        <p:nvSpPr>
          <p:cNvPr id="13" name="矩形 12"/>
          <p:cNvSpPr/>
          <p:nvPr/>
        </p:nvSpPr>
        <p:spPr>
          <a:xfrm>
            <a:off x="3029063" y="3794536"/>
            <a:ext cx="6096000" cy="4574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000" spc="200" dirty="0">
                <a:solidFill>
                  <a:schemeClr val="tx1">
                    <a:lumMod val="65000"/>
                    <a:lumOff val="35000"/>
                  </a:schemeClr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cs typeface="阿里巴巴普惠体" panose="00020600040101010101" pitchFamily="18" charset="-122"/>
              </a:rPr>
              <a:t>右手拿勺，左手扶碗！端起碗来大口喝汤</a:t>
            </a:r>
          </a:p>
        </p:txBody>
      </p:sp>
      <p:sp>
        <p:nvSpPr>
          <p:cNvPr id="14" name="矩形: 圆角 13"/>
          <p:cNvSpPr/>
          <p:nvPr/>
        </p:nvSpPr>
        <p:spPr>
          <a:xfrm>
            <a:off x="5081954" y="4656425"/>
            <a:ext cx="2028092" cy="571589"/>
          </a:xfrm>
          <a:prstGeom prst="roundRect">
            <a:avLst>
              <a:gd name="adj" fmla="val 50000"/>
            </a:avLst>
          </a:prstGeom>
          <a:solidFill>
            <a:srgbClr val="EEB9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学校</a:t>
            </a:r>
            <a:r>
              <a:rPr lang="en-US" altLang="zh-CN" dirty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    </a:t>
            </a:r>
            <a:r>
              <a:rPr lang="zh-CN" altLang="en-US" dirty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班级</a:t>
            </a:r>
            <a:r>
              <a:rPr lang="en-US" altLang="zh-CN" dirty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  </a:t>
            </a:r>
          </a:p>
        </p:txBody>
      </p:sp>
      <p:pic>
        <p:nvPicPr>
          <p:cNvPr id="24" name="图片 23"/>
          <p:cNvPicPr/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4591839" cy="1676555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261150" y="0"/>
            <a:ext cx="3930850" cy="2832127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978964" y="896507"/>
            <a:ext cx="82340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400">
                <a:solidFill>
                  <a:srgbClr val="F37F53"/>
                </a:solidFill>
                <a:latin typeface="Aa棉花糖拼音 (非商业使用)" panose="02010600010101010101" pitchFamily="2" charset="-122"/>
                <a:ea typeface="Aa棉花糖拼音 (非商业使用)" panose="02010600010101010101" pitchFamily="2" charset="-122"/>
              </a:rPr>
              <a:t>活动：自我介绍</a:t>
            </a:r>
          </a:p>
        </p:txBody>
      </p:sp>
      <p:sp>
        <p:nvSpPr>
          <p:cNvPr id="5" name="矩形 4"/>
          <p:cNvSpPr/>
          <p:nvPr/>
        </p:nvSpPr>
        <p:spPr>
          <a:xfrm>
            <a:off x="830623" y="2284832"/>
            <a:ext cx="10530754" cy="1087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zh-CN" altLang="en-US" sz="2400" spc="200" dirty="0">
                <a:solidFill>
                  <a:schemeClr val="tx1">
                    <a:lumMod val="65000"/>
                    <a:lumOff val="35000"/>
                  </a:schemeClr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cs typeface="阿里巴巴普惠体" panose="00020600040101010101" pitchFamily="18" charset="-122"/>
              </a:rPr>
              <a:t>你们不喜欢它们，可它们是你们身体里不可缺少的朋友呢！</a:t>
            </a: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zh-CN" altLang="en-US" sz="2400" spc="200" dirty="0">
                <a:solidFill>
                  <a:schemeClr val="tx1">
                    <a:lumMod val="65000"/>
                    <a:lumOff val="35000"/>
                  </a:schemeClr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cs typeface="阿里巴巴普惠体" panose="00020600040101010101" pitchFamily="18" charset="-122"/>
              </a:rPr>
              <a:t>你们看，这是什么？（出示：豆腐、番茄、白菜）听听它们的自我介绍吧！　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3062" y="3544753"/>
            <a:ext cx="3212474" cy="22320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18065" y="3544753"/>
            <a:ext cx="3355870" cy="22320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96463" y="3544753"/>
            <a:ext cx="3344367" cy="2232000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: 圆角 4"/>
          <p:cNvSpPr/>
          <p:nvPr/>
        </p:nvSpPr>
        <p:spPr>
          <a:xfrm>
            <a:off x="1137425" y="2473659"/>
            <a:ext cx="4680000" cy="2856624"/>
          </a:xfrm>
          <a:prstGeom prst="roundRect">
            <a:avLst/>
          </a:prstGeom>
          <a:noFill/>
          <a:ln>
            <a:solidFill>
              <a:srgbClr val="ED71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1978964" y="896507"/>
            <a:ext cx="82340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400" dirty="0">
                <a:solidFill>
                  <a:srgbClr val="F37F53"/>
                </a:solidFill>
                <a:latin typeface="Aa棉花糖拼音 (非商业使用)" panose="02010600010101010101" pitchFamily="2" charset="-122"/>
                <a:ea typeface="Aa棉花糖拼音 (非商业使用)" panose="02010600010101010101" pitchFamily="2" charset="-122"/>
              </a:rPr>
              <a:t>豆腐的自我介绍</a:t>
            </a:r>
          </a:p>
        </p:txBody>
      </p:sp>
      <p:sp>
        <p:nvSpPr>
          <p:cNvPr id="6" name="矩形 5"/>
          <p:cNvSpPr/>
          <p:nvPr/>
        </p:nvSpPr>
        <p:spPr>
          <a:xfrm>
            <a:off x="1932981" y="2176463"/>
            <a:ext cx="3088888" cy="576000"/>
          </a:xfrm>
          <a:prstGeom prst="rect">
            <a:avLst/>
          </a:prstGeom>
          <a:solidFill>
            <a:srgbClr val="ED71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3067547" y="2208362"/>
            <a:ext cx="819757" cy="530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zh-CN" altLang="en-US" sz="2400" spc="200">
                <a:solidFill>
                  <a:schemeClr val="bg1"/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cs typeface="阿里巴巴普惠体" panose="00020600040101010101" pitchFamily="18" charset="-122"/>
              </a:rPr>
              <a:t>豆腐</a:t>
            </a:r>
          </a:p>
        </p:txBody>
      </p:sp>
      <p:sp>
        <p:nvSpPr>
          <p:cNvPr id="4" name="矩形 3"/>
          <p:cNvSpPr/>
          <p:nvPr/>
        </p:nvSpPr>
        <p:spPr>
          <a:xfrm>
            <a:off x="1398580" y="3080756"/>
            <a:ext cx="4157690" cy="1888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zh-CN" altLang="en-US" sz="2000" spc="200" dirty="0">
                <a:solidFill>
                  <a:schemeClr val="tx1">
                    <a:lumMod val="65000"/>
                    <a:lumOff val="35000"/>
                  </a:schemeClr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cs typeface="阿里巴巴普惠体" panose="00020600040101010101" pitchFamily="18" charset="-122"/>
              </a:rPr>
              <a:t>我是又白又嫩的豆腐，是用圆溜溜的黄豆加工而成的，既柔软又有弹性，吃了不会胖，还可以预防心脏病。 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74577" y="2176463"/>
            <a:ext cx="4752976" cy="3162462"/>
          </a:xfrm>
          <a:prstGeom prst="roundRect">
            <a:avLst/>
          </a:prstGeom>
          <a:solidFill>
            <a:srgbClr val="E3524F"/>
          </a:solidFill>
          <a:ln w="76200">
            <a:solidFill>
              <a:srgbClr val="E3524F"/>
            </a:solidFill>
          </a:ln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978964" y="885356"/>
            <a:ext cx="82340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400" dirty="0">
                <a:solidFill>
                  <a:srgbClr val="F37F53"/>
                </a:solidFill>
                <a:latin typeface="Aa棉花糖拼音 (非商业使用)" panose="02010600010101010101" pitchFamily="2" charset="-122"/>
                <a:ea typeface="Aa棉花糖拼音 (非商业使用)" panose="02010600010101010101" pitchFamily="2" charset="-122"/>
              </a:rPr>
              <a:t>番茄的自我介绍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5508080" y="2390645"/>
            <a:ext cx="3088888" cy="595167"/>
            <a:chOff x="6347659" y="2300752"/>
            <a:chExt cx="3088888" cy="595167"/>
          </a:xfrm>
        </p:grpSpPr>
        <p:sp>
          <p:nvSpPr>
            <p:cNvPr id="6" name="矩形 5"/>
            <p:cNvSpPr/>
            <p:nvPr/>
          </p:nvSpPr>
          <p:spPr>
            <a:xfrm>
              <a:off x="6347659" y="2300752"/>
              <a:ext cx="3088888" cy="576000"/>
            </a:xfrm>
            <a:prstGeom prst="rect">
              <a:avLst/>
            </a:prstGeom>
            <a:solidFill>
              <a:srgbClr val="ED7101"/>
            </a:solidFill>
            <a:ln>
              <a:solidFill>
                <a:srgbClr val="E352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矩形 2"/>
            <p:cNvSpPr/>
            <p:nvPr/>
          </p:nvSpPr>
          <p:spPr>
            <a:xfrm>
              <a:off x="6903567" y="2323455"/>
              <a:ext cx="1203587" cy="5724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  <a:spcAft>
                  <a:spcPts val="600"/>
                </a:spcAft>
              </a:pPr>
              <a:r>
                <a:rPr lang="zh-CN" altLang="en-US" sz="2400" spc="200" dirty="0">
                  <a:solidFill>
                    <a:schemeClr val="bg1"/>
                  </a:solidFill>
                  <a:latin typeface="Aa粉嘟嘟 (非商业使用)" panose="02010600010101010101" pitchFamily="2" charset="-122"/>
                  <a:ea typeface="Aa粉嘟嘟 (非商业使用)" panose="02010600010101010101" pitchFamily="2" charset="-122"/>
                  <a:cs typeface="阿里巴巴普惠体" panose="00020600040101010101" pitchFamily="18" charset="-122"/>
                </a:rPr>
                <a:t>番茄</a:t>
              </a:r>
            </a:p>
          </p:txBody>
        </p:sp>
      </p:grpSp>
      <p:sp>
        <p:nvSpPr>
          <p:cNvPr id="4" name="矩形 3"/>
          <p:cNvSpPr/>
          <p:nvPr/>
        </p:nvSpPr>
        <p:spPr>
          <a:xfrm>
            <a:off x="5508080" y="3226421"/>
            <a:ext cx="5770778" cy="2350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zh-CN" altLang="en-US" sz="2000" spc="200" dirty="0">
                <a:solidFill>
                  <a:schemeClr val="tx1">
                    <a:lumMod val="65000"/>
                    <a:lumOff val="35000"/>
                  </a:schemeClr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cs typeface="阿里巴巴普惠体" panose="00020600040101010101" pitchFamily="18" charset="-122"/>
              </a:rPr>
              <a:t>我有两个名字，大名叫西红柿，小名叫番茄，我是蔬菜中长得最漂亮的一个，我的本领可大着哩！我含有很多水分、糖分和维生素，人们喜欢把我当成水果来吃，我可以防治牙齿出血、皮肤病、退高烧，还可以美容呢！ </a:t>
            </a:r>
          </a:p>
        </p:txBody>
      </p:sp>
      <p:sp>
        <p:nvSpPr>
          <p:cNvPr id="9" name="矩形: 圆角 8"/>
          <p:cNvSpPr/>
          <p:nvPr/>
        </p:nvSpPr>
        <p:spPr>
          <a:xfrm>
            <a:off x="913142" y="2390645"/>
            <a:ext cx="3677098" cy="3064341"/>
          </a:xfrm>
          <a:custGeom>
            <a:avLst/>
            <a:gdLst>
              <a:gd name="connsiteX0" fmla="*/ 0 w 3669574"/>
              <a:gd name="connsiteY0" fmla="*/ 461244 h 2767406"/>
              <a:gd name="connsiteX1" fmla="*/ 461244 w 3669574"/>
              <a:gd name="connsiteY1" fmla="*/ 0 h 2767406"/>
              <a:gd name="connsiteX2" fmla="*/ 3208330 w 3669574"/>
              <a:gd name="connsiteY2" fmla="*/ 0 h 2767406"/>
              <a:gd name="connsiteX3" fmla="*/ 3669574 w 3669574"/>
              <a:gd name="connsiteY3" fmla="*/ 461244 h 2767406"/>
              <a:gd name="connsiteX4" fmla="*/ 3669574 w 3669574"/>
              <a:gd name="connsiteY4" fmla="*/ 2306162 h 2767406"/>
              <a:gd name="connsiteX5" fmla="*/ 3208330 w 3669574"/>
              <a:gd name="connsiteY5" fmla="*/ 2767406 h 2767406"/>
              <a:gd name="connsiteX6" fmla="*/ 461244 w 3669574"/>
              <a:gd name="connsiteY6" fmla="*/ 2767406 h 2767406"/>
              <a:gd name="connsiteX7" fmla="*/ 0 w 3669574"/>
              <a:gd name="connsiteY7" fmla="*/ 2306162 h 2767406"/>
              <a:gd name="connsiteX8" fmla="*/ 0 w 3669574"/>
              <a:gd name="connsiteY8" fmla="*/ 461244 h 2767406"/>
              <a:gd name="connsiteX0-1" fmla="*/ 0 w 3669574"/>
              <a:gd name="connsiteY0-2" fmla="*/ 539302 h 2845464"/>
              <a:gd name="connsiteX1-3" fmla="*/ 517000 w 3669574"/>
              <a:gd name="connsiteY1-4" fmla="*/ 0 h 2845464"/>
              <a:gd name="connsiteX2-5" fmla="*/ 3208330 w 3669574"/>
              <a:gd name="connsiteY2-6" fmla="*/ 78058 h 2845464"/>
              <a:gd name="connsiteX3-7" fmla="*/ 3669574 w 3669574"/>
              <a:gd name="connsiteY3-8" fmla="*/ 539302 h 2845464"/>
              <a:gd name="connsiteX4-9" fmla="*/ 3669574 w 3669574"/>
              <a:gd name="connsiteY4-10" fmla="*/ 2384220 h 2845464"/>
              <a:gd name="connsiteX5-11" fmla="*/ 3208330 w 3669574"/>
              <a:gd name="connsiteY5-12" fmla="*/ 2845464 h 2845464"/>
              <a:gd name="connsiteX6-13" fmla="*/ 461244 w 3669574"/>
              <a:gd name="connsiteY6-14" fmla="*/ 2845464 h 2845464"/>
              <a:gd name="connsiteX7-15" fmla="*/ 0 w 3669574"/>
              <a:gd name="connsiteY7-16" fmla="*/ 2384220 h 2845464"/>
              <a:gd name="connsiteX8-17" fmla="*/ 0 w 3669574"/>
              <a:gd name="connsiteY8-18" fmla="*/ 539302 h 2845464"/>
              <a:gd name="connsiteX0-19" fmla="*/ 0 w 3669574"/>
              <a:gd name="connsiteY0-20" fmla="*/ 543394 h 2849556"/>
              <a:gd name="connsiteX1-21" fmla="*/ 517000 w 3669574"/>
              <a:gd name="connsiteY1-22" fmla="*/ 4092 h 2849556"/>
              <a:gd name="connsiteX2-23" fmla="*/ 3208330 w 3669574"/>
              <a:gd name="connsiteY2-24" fmla="*/ 82150 h 2849556"/>
              <a:gd name="connsiteX3-25" fmla="*/ 3669574 w 3669574"/>
              <a:gd name="connsiteY3-26" fmla="*/ 543394 h 2849556"/>
              <a:gd name="connsiteX4-27" fmla="*/ 3669574 w 3669574"/>
              <a:gd name="connsiteY4-28" fmla="*/ 2388312 h 2849556"/>
              <a:gd name="connsiteX5-29" fmla="*/ 3208330 w 3669574"/>
              <a:gd name="connsiteY5-30" fmla="*/ 2849556 h 2849556"/>
              <a:gd name="connsiteX6-31" fmla="*/ 461244 w 3669574"/>
              <a:gd name="connsiteY6-32" fmla="*/ 2849556 h 2849556"/>
              <a:gd name="connsiteX7-33" fmla="*/ 0 w 3669574"/>
              <a:gd name="connsiteY7-34" fmla="*/ 2388312 h 2849556"/>
              <a:gd name="connsiteX8-35" fmla="*/ 0 w 3669574"/>
              <a:gd name="connsiteY8-36" fmla="*/ 543394 h 2849556"/>
              <a:gd name="connsiteX0-37" fmla="*/ 0 w 3669574"/>
              <a:gd name="connsiteY0-38" fmla="*/ 543394 h 2849556"/>
              <a:gd name="connsiteX1-39" fmla="*/ 517000 w 3669574"/>
              <a:gd name="connsiteY1-40" fmla="*/ 4092 h 2849556"/>
              <a:gd name="connsiteX2-41" fmla="*/ 3208330 w 3669574"/>
              <a:gd name="connsiteY2-42" fmla="*/ 82150 h 2849556"/>
              <a:gd name="connsiteX3-43" fmla="*/ 3669574 w 3669574"/>
              <a:gd name="connsiteY3-44" fmla="*/ 543394 h 2849556"/>
              <a:gd name="connsiteX4-45" fmla="*/ 3669574 w 3669574"/>
              <a:gd name="connsiteY4-46" fmla="*/ 2388312 h 2849556"/>
              <a:gd name="connsiteX5-47" fmla="*/ 3208330 w 3669574"/>
              <a:gd name="connsiteY5-48" fmla="*/ 2849556 h 2849556"/>
              <a:gd name="connsiteX6-49" fmla="*/ 461244 w 3669574"/>
              <a:gd name="connsiteY6-50" fmla="*/ 2849556 h 2849556"/>
              <a:gd name="connsiteX7-51" fmla="*/ 0 w 3669574"/>
              <a:gd name="connsiteY7-52" fmla="*/ 2388312 h 2849556"/>
              <a:gd name="connsiteX8-53" fmla="*/ 0 w 3669574"/>
              <a:gd name="connsiteY8-54" fmla="*/ 543394 h 2849556"/>
              <a:gd name="connsiteX0-55" fmla="*/ 7524 w 3677098"/>
              <a:gd name="connsiteY0-56" fmla="*/ 544264 h 2850426"/>
              <a:gd name="connsiteX1-57" fmla="*/ 524524 w 3677098"/>
              <a:gd name="connsiteY1-58" fmla="*/ 4962 h 2850426"/>
              <a:gd name="connsiteX2-59" fmla="*/ 3215854 w 3677098"/>
              <a:gd name="connsiteY2-60" fmla="*/ 83020 h 2850426"/>
              <a:gd name="connsiteX3-61" fmla="*/ 3677098 w 3677098"/>
              <a:gd name="connsiteY3-62" fmla="*/ 544264 h 2850426"/>
              <a:gd name="connsiteX4-63" fmla="*/ 3677098 w 3677098"/>
              <a:gd name="connsiteY4-64" fmla="*/ 2389182 h 2850426"/>
              <a:gd name="connsiteX5-65" fmla="*/ 3215854 w 3677098"/>
              <a:gd name="connsiteY5-66" fmla="*/ 2850426 h 2850426"/>
              <a:gd name="connsiteX6-67" fmla="*/ 468768 w 3677098"/>
              <a:gd name="connsiteY6-68" fmla="*/ 2850426 h 2850426"/>
              <a:gd name="connsiteX7-69" fmla="*/ 7524 w 3677098"/>
              <a:gd name="connsiteY7-70" fmla="*/ 2389182 h 2850426"/>
              <a:gd name="connsiteX8-71" fmla="*/ 7524 w 3677098"/>
              <a:gd name="connsiteY8-72" fmla="*/ 544264 h 2850426"/>
              <a:gd name="connsiteX0-73" fmla="*/ 7524 w 3677098"/>
              <a:gd name="connsiteY0-74" fmla="*/ 544264 h 2850426"/>
              <a:gd name="connsiteX1-75" fmla="*/ 524524 w 3677098"/>
              <a:gd name="connsiteY1-76" fmla="*/ 4962 h 2850426"/>
              <a:gd name="connsiteX2-77" fmla="*/ 3215854 w 3677098"/>
              <a:gd name="connsiteY2-78" fmla="*/ 83020 h 2850426"/>
              <a:gd name="connsiteX3-79" fmla="*/ 3677098 w 3677098"/>
              <a:gd name="connsiteY3-80" fmla="*/ 544264 h 2850426"/>
              <a:gd name="connsiteX4-81" fmla="*/ 3677098 w 3677098"/>
              <a:gd name="connsiteY4-82" fmla="*/ 2389182 h 2850426"/>
              <a:gd name="connsiteX5-83" fmla="*/ 3215854 w 3677098"/>
              <a:gd name="connsiteY5-84" fmla="*/ 2850426 h 2850426"/>
              <a:gd name="connsiteX6-85" fmla="*/ 468768 w 3677098"/>
              <a:gd name="connsiteY6-86" fmla="*/ 2850426 h 2850426"/>
              <a:gd name="connsiteX7-87" fmla="*/ 74432 w 3677098"/>
              <a:gd name="connsiteY7-88" fmla="*/ 2166157 h 2850426"/>
              <a:gd name="connsiteX8-89" fmla="*/ 7524 w 3677098"/>
              <a:gd name="connsiteY8-90" fmla="*/ 544264 h 2850426"/>
              <a:gd name="connsiteX0-91" fmla="*/ 7524 w 3677098"/>
              <a:gd name="connsiteY0-92" fmla="*/ 544264 h 2850426"/>
              <a:gd name="connsiteX1-93" fmla="*/ 524524 w 3677098"/>
              <a:gd name="connsiteY1-94" fmla="*/ 4962 h 2850426"/>
              <a:gd name="connsiteX2-95" fmla="*/ 3215854 w 3677098"/>
              <a:gd name="connsiteY2-96" fmla="*/ 83020 h 2850426"/>
              <a:gd name="connsiteX3-97" fmla="*/ 3677098 w 3677098"/>
              <a:gd name="connsiteY3-98" fmla="*/ 544264 h 2850426"/>
              <a:gd name="connsiteX4-99" fmla="*/ 3677098 w 3677098"/>
              <a:gd name="connsiteY4-100" fmla="*/ 2389182 h 2850426"/>
              <a:gd name="connsiteX5-101" fmla="*/ 3215854 w 3677098"/>
              <a:gd name="connsiteY5-102" fmla="*/ 2850426 h 2850426"/>
              <a:gd name="connsiteX6-103" fmla="*/ 468768 w 3677098"/>
              <a:gd name="connsiteY6-104" fmla="*/ 2850426 h 2850426"/>
              <a:gd name="connsiteX7-105" fmla="*/ 74432 w 3677098"/>
              <a:gd name="connsiteY7-106" fmla="*/ 2166157 h 2850426"/>
              <a:gd name="connsiteX8-107" fmla="*/ 7524 w 3677098"/>
              <a:gd name="connsiteY8-108" fmla="*/ 544264 h 2850426"/>
              <a:gd name="connsiteX0-109" fmla="*/ 7524 w 3677098"/>
              <a:gd name="connsiteY0-110" fmla="*/ 544264 h 2850426"/>
              <a:gd name="connsiteX1-111" fmla="*/ 524524 w 3677098"/>
              <a:gd name="connsiteY1-112" fmla="*/ 4962 h 2850426"/>
              <a:gd name="connsiteX2-113" fmla="*/ 3215854 w 3677098"/>
              <a:gd name="connsiteY2-114" fmla="*/ 83020 h 2850426"/>
              <a:gd name="connsiteX3-115" fmla="*/ 3677098 w 3677098"/>
              <a:gd name="connsiteY3-116" fmla="*/ 544264 h 2850426"/>
              <a:gd name="connsiteX4-117" fmla="*/ 3677098 w 3677098"/>
              <a:gd name="connsiteY4-118" fmla="*/ 2389182 h 2850426"/>
              <a:gd name="connsiteX5-119" fmla="*/ 3215854 w 3677098"/>
              <a:gd name="connsiteY5-120" fmla="*/ 2850426 h 2850426"/>
              <a:gd name="connsiteX6-121" fmla="*/ 557978 w 3677098"/>
              <a:gd name="connsiteY6-122" fmla="*/ 2638553 h 2850426"/>
              <a:gd name="connsiteX7-123" fmla="*/ 74432 w 3677098"/>
              <a:gd name="connsiteY7-124" fmla="*/ 2166157 h 2850426"/>
              <a:gd name="connsiteX8-125" fmla="*/ 7524 w 3677098"/>
              <a:gd name="connsiteY8-126" fmla="*/ 544264 h 2850426"/>
              <a:gd name="connsiteX0-127" fmla="*/ 7524 w 3677098"/>
              <a:gd name="connsiteY0-128" fmla="*/ 544264 h 2850426"/>
              <a:gd name="connsiteX1-129" fmla="*/ 524524 w 3677098"/>
              <a:gd name="connsiteY1-130" fmla="*/ 4962 h 2850426"/>
              <a:gd name="connsiteX2-131" fmla="*/ 3215854 w 3677098"/>
              <a:gd name="connsiteY2-132" fmla="*/ 83020 h 2850426"/>
              <a:gd name="connsiteX3-133" fmla="*/ 3677098 w 3677098"/>
              <a:gd name="connsiteY3-134" fmla="*/ 544264 h 2850426"/>
              <a:gd name="connsiteX4-135" fmla="*/ 3677098 w 3677098"/>
              <a:gd name="connsiteY4-136" fmla="*/ 2389182 h 2850426"/>
              <a:gd name="connsiteX5-137" fmla="*/ 3215854 w 3677098"/>
              <a:gd name="connsiteY5-138" fmla="*/ 2850426 h 2850426"/>
              <a:gd name="connsiteX6-139" fmla="*/ 557978 w 3677098"/>
              <a:gd name="connsiteY6-140" fmla="*/ 2638553 h 2850426"/>
              <a:gd name="connsiteX7-141" fmla="*/ 74432 w 3677098"/>
              <a:gd name="connsiteY7-142" fmla="*/ 2166157 h 2850426"/>
              <a:gd name="connsiteX8-143" fmla="*/ 7524 w 3677098"/>
              <a:gd name="connsiteY8-144" fmla="*/ 544264 h 2850426"/>
              <a:gd name="connsiteX0-145" fmla="*/ 7524 w 3677098"/>
              <a:gd name="connsiteY0-146" fmla="*/ 544264 h 2893063"/>
              <a:gd name="connsiteX1-147" fmla="*/ 524524 w 3677098"/>
              <a:gd name="connsiteY1-148" fmla="*/ 4962 h 2893063"/>
              <a:gd name="connsiteX2-149" fmla="*/ 3215854 w 3677098"/>
              <a:gd name="connsiteY2-150" fmla="*/ 83020 h 2893063"/>
              <a:gd name="connsiteX3-151" fmla="*/ 3677098 w 3677098"/>
              <a:gd name="connsiteY3-152" fmla="*/ 544264 h 2893063"/>
              <a:gd name="connsiteX4-153" fmla="*/ 3677098 w 3677098"/>
              <a:gd name="connsiteY4-154" fmla="*/ 2389182 h 2893063"/>
              <a:gd name="connsiteX5-155" fmla="*/ 3215854 w 3677098"/>
              <a:gd name="connsiteY5-156" fmla="*/ 2850426 h 2893063"/>
              <a:gd name="connsiteX6-157" fmla="*/ 2666399 w 3677098"/>
              <a:gd name="connsiteY6-158" fmla="*/ 2850428 h 2893063"/>
              <a:gd name="connsiteX7-159" fmla="*/ 557978 w 3677098"/>
              <a:gd name="connsiteY7-160" fmla="*/ 2638553 h 2893063"/>
              <a:gd name="connsiteX8-161" fmla="*/ 74432 w 3677098"/>
              <a:gd name="connsiteY8-162" fmla="*/ 2166157 h 2893063"/>
              <a:gd name="connsiteX9" fmla="*/ 7524 w 3677098"/>
              <a:gd name="connsiteY9" fmla="*/ 544264 h 2893063"/>
              <a:gd name="connsiteX0-163" fmla="*/ 7524 w 3677098"/>
              <a:gd name="connsiteY0-164" fmla="*/ 544264 h 2926421"/>
              <a:gd name="connsiteX1-165" fmla="*/ 524524 w 3677098"/>
              <a:gd name="connsiteY1-166" fmla="*/ 4962 h 2926421"/>
              <a:gd name="connsiteX2-167" fmla="*/ 3215854 w 3677098"/>
              <a:gd name="connsiteY2-168" fmla="*/ 83020 h 2926421"/>
              <a:gd name="connsiteX3-169" fmla="*/ 3677098 w 3677098"/>
              <a:gd name="connsiteY3-170" fmla="*/ 544264 h 2926421"/>
              <a:gd name="connsiteX4-171" fmla="*/ 3677098 w 3677098"/>
              <a:gd name="connsiteY4-172" fmla="*/ 2389182 h 2926421"/>
              <a:gd name="connsiteX5-173" fmla="*/ 3215854 w 3677098"/>
              <a:gd name="connsiteY5-174" fmla="*/ 2850426 h 2926421"/>
              <a:gd name="connsiteX6-175" fmla="*/ 2666399 w 3677098"/>
              <a:gd name="connsiteY6-176" fmla="*/ 2850428 h 2926421"/>
              <a:gd name="connsiteX7-177" fmla="*/ 557978 w 3677098"/>
              <a:gd name="connsiteY7-178" fmla="*/ 2638553 h 2926421"/>
              <a:gd name="connsiteX8-179" fmla="*/ 74432 w 3677098"/>
              <a:gd name="connsiteY8-180" fmla="*/ 2166157 h 2926421"/>
              <a:gd name="connsiteX9-181" fmla="*/ 7524 w 3677098"/>
              <a:gd name="connsiteY9-182" fmla="*/ 544264 h 2926421"/>
              <a:gd name="connsiteX0-183" fmla="*/ 7524 w 3677098"/>
              <a:gd name="connsiteY0-184" fmla="*/ 544264 h 2926421"/>
              <a:gd name="connsiteX1-185" fmla="*/ 524524 w 3677098"/>
              <a:gd name="connsiteY1-186" fmla="*/ 4962 h 2926421"/>
              <a:gd name="connsiteX2-187" fmla="*/ 3215854 w 3677098"/>
              <a:gd name="connsiteY2-188" fmla="*/ 83020 h 2926421"/>
              <a:gd name="connsiteX3-189" fmla="*/ 3677098 w 3677098"/>
              <a:gd name="connsiteY3-190" fmla="*/ 544264 h 2926421"/>
              <a:gd name="connsiteX4-191" fmla="*/ 3677098 w 3677098"/>
              <a:gd name="connsiteY4-192" fmla="*/ 2389182 h 2926421"/>
              <a:gd name="connsiteX5-193" fmla="*/ 3305063 w 3677098"/>
              <a:gd name="connsiteY5-194" fmla="*/ 2672007 h 2926421"/>
              <a:gd name="connsiteX6-195" fmla="*/ 2666399 w 3677098"/>
              <a:gd name="connsiteY6-196" fmla="*/ 2850428 h 2926421"/>
              <a:gd name="connsiteX7-197" fmla="*/ 557978 w 3677098"/>
              <a:gd name="connsiteY7-198" fmla="*/ 2638553 h 2926421"/>
              <a:gd name="connsiteX8-199" fmla="*/ 74432 w 3677098"/>
              <a:gd name="connsiteY8-200" fmla="*/ 2166157 h 2926421"/>
              <a:gd name="connsiteX9-201" fmla="*/ 7524 w 3677098"/>
              <a:gd name="connsiteY9-202" fmla="*/ 544264 h 2926421"/>
              <a:gd name="connsiteX0-203" fmla="*/ 7524 w 3677098"/>
              <a:gd name="connsiteY0-204" fmla="*/ 544264 h 3064341"/>
              <a:gd name="connsiteX1-205" fmla="*/ 524524 w 3677098"/>
              <a:gd name="connsiteY1-206" fmla="*/ 4962 h 3064341"/>
              <a:gd name="connsiteX2-207" fmla="*/ 3215854 w 3677098"/>
              <a:gd name="connsiteY2-208" fmla="*/ 83020 h 3064341"/>
              <a:gd name="connsiteX3-209" fmla="*/ 3677098 w 3677098"/>
              <a:gd name="connsiteY3-210" fmla="*/ 544264 h 3064341"/>
              <a:gd name="connsiteX4-211" fmla="*/ 3677098 w 3677098"/>
              <a:gd name="connsiteY4-212" fmla="*/ 2389182 h 3064341"/>
              <a:gd name="connsiteX5-213" fmla="*/ 3305063 w 3677098"/>
              <a:gd name="connsiteY5-214" fmla="*/ 2672007 h 3064341"/>
              <a:gd name="connsiteX6-215" fmla="*/ 2644096 w 3677098"/>
              <a:gd name="connsiteY6-216" fmla="*/ 3006545 h 3064341"/>
              <a:gd name="connsiteX7-217" fmla="*/ 557978 w 3677098"/>
              <a:gd name="connsiteY7-218" fmla="*/ 2638553 h 3064341"/>
              <a:gd name="connsiteX8-219" fmla="*/ 74432 w 3677098"/>
              <a:gd name="connsiteY8-220" fmla="*/ 2166157 h 3064341"/>
              <a:gd name="connsiteX9-221" fmla="*/ 7524 w 3677098"/>
              <a:gd name="connsiteY9-222" fmla="*/ 544264 h 3064341"/>
              <a:gd name="connsiteX0-223" fmla="*/ 7524 w 3677098"/>
              <a:gd name="connsiteY0-224" fmla="*/ 544264 h 3064341"/>
              <a:gd name="connsiteX1-225" fmla="*/ 524524 w 3677098"/>
              <a:gd name="connsiteY1-226" fmla="*/ 4962 h 3064341"/>
              <a:gd name="connsiteX2-227" fmla="*/ 3215854 w 3677098"/>
              <a:gd name="connsiteY2-228" fmla="*/ 83020 h 3064341"/>
              <a:gd name="connsiteX3-229" fmla="*/ 3677098 w 3677098"/>
              <a:gd name="connsiteY3-230" fmla="*/ 544264 h 3064341"/>
              <a:gd name="connsiteX4-231" fmla="*/ 3677098 w 3677098"/>
              <a:gd name="connsiteY4-232" fmla="*/ 2389182 h 3064341"/>
              <a:gd name="connsiteX5-233" fmla="*/ 3371970 w 3677098"/>
              <a:gd name="connsiteY5-234" fmla="*/ 2816973 h 3064341"/>
              <a:gd name="connsiteX6-235" fmla="*/ 2644096 w 3677098"/>
              <a:gd name="connsiteY6-236" fmla="*/ 3006545 h 3064341"/>
              <a:gd name="connsiteX7-237" fmla="*/ 557978 w 3677098"/>
              <a:gd name="connsiteY7-238" fmla="*/ 2638553 h 3064341"/>
              <a:gd name="connsiteX8-239" fmla="*/ 74432 w 3677098"/>
              <a:gd name="connsiteY8-240" fmla="*/ 2166157 h 3064341"/>
              <a:gd name="connsiteX9-241" fmla="*/ 7524 w 3677098"/>
              <a:gd name="connsiteY9-242" fmla="*/ 544264 h 3064341"/>
              <a:gd name="connsiteX0-243" fmla="*/ 7524 w 3677098"/>
              <a:gd name="connsiteY0-244" fmla="*/ 544264 h 3064341"/>
              <a:gd name="connsiteX1-245" fmla="*/ 524524 w 3677098"/>
              <a:gd name="connsiteY1-246" fmla="*/ 4962 h 3064341"/>
              <a:gd name="connsiteX2-247" fmla="*/ 3215854 w 3677098"/>
              <a:gd name="connsiteY2-248" fmla="*/ 83020 h 3064341"/>
              <a:gd name="connsiteX3-249" fmla="*/ 3677098 w 3677098"/>
              <a:gd name="connsiteY3-250" fmla="*/ 544264 h 3064341"/>
              <a:gd name="connsiteX4-251" fmla="*/ 3543284 w 3677098"/>
              <a:gd name="connsiteY4-252" fmla="*/ 2177308 h 3064341"/>
              <a:gd name="connsiteX5-253" fmla="*/ 3371970 w 3677098"/>
              <a:gd name="connsiteY5-254" fmla="*/ 2816973 h 3064341"/>
              <a:gd name="connsiteX6-255" fmla="*/ 2644096 w 3677098"/>
              <a:gd name="connsiteY6-256" fmla="*/ 3006545 h 3064341"/>
              <a:gd name="connsiteX7-257" fmla="*/ 557978 w 3677098"/>
              <a:gd name="connsiteY7-258" fmla="*/ 2638553 h 3064341"/>
              <a:gd name="connsiteX8-259" fmla="*/ 74432 w 3677098"/>
              <a:gd name="connsiteY8-260" fmla="*/ 2166157 h 3064341"/>
              <a:gd name="connsiteX9-261" fmla="*/ 7524 w 3677098"/>
              <a:gd name="connsiteY9-262" fmla="*/ 544264 h 3064341"/>
              <a:gd name="connsiteX0-263" fmla="*/ 7524 w 3677098"/>
              <a:gd name="connsiteY0-264" fmla="*/ 544264 h 3064341"/>
              <a:gd name="connsiteX1-265" fmla="*/ 524524 w 3677098"/>
              <a:gd name="connsiteY1-266" fmla="*/ 4962 h 3064341"/>
              <a:gd name="connsiteX2-267" fmla="*/ 3215854 w 3677098"/>
              <a:gd name="connsiteY2-268" fmla="*/ 83020 h 3064341"/>
              <a:gd name="connsiteX3-269" fmla="*/ 3677098 w 3677098"/>
              <a:gd name="connsiteY3-270" fmla="*/ 544264 h 3064341"/>
              <a:gd name="connsiteX4-271" fmla="*/ 3543284 w 3677098"/>
              <a:gd name="connsiteY4-272" fmla="*/ 2177308 h 3064341"/>
              <a:gd name="connsiteX5-273" fmla="*/ 3371970 w 3677098"/>
              <a:gd name="connsiteY5-274" fmla="*/ 2816973 h 3064341"/>
              <a:gd name="connsiteX6-275" fmla="*/ 2644096 w 3677098"/>
              <a:gd name="connsiteY6-276" fmla="*/ 3006545 h 3064341"/>
              <a:gd name="connsiteX7-277" fmla="*/ 557978 w 3677098"/>
              <a:gd name="connsiteY7-278" fmla="*/ 2638553 h 3064341"/>
              <a:gd name="connsiteX8-279" fmla="*/ 74432 w 3677098"/>
              <a:gd name="connsiteY8-280" fmla="*/ 2166157 h 3064341"/>
              <a:gd name="connsiteX9-281" fmla="*/ 7524 w 3677098"/>
              <a:gd name="connsiteY9-282" fmla="*/ 544264 h 3064341"/>
              <a:gd name="connsiteX0-283" fmla="*/ 7524 w 3677098"/>
              <a:gd name="connsiteY0-284" fmla="*/ 544264 h 3064341"/>
              <a:gd name="connsiteX1-285" fmla="*/ 524524 w 3677098"/>
              <a:gd name="connsiteY1-286" fmla="*/ 4962 h 3064341"/>
              <a:gd name="connsiteX2-287" fmla="*/ 3215854 w 3677098"/>
              <a:gd name="connsiteY2-288" fmla="*/ 83020 h 3064341"/>
              <a:gd name="connsiteX3-289" fmla="*/ 3677098 w 3677098"/>
              <a:gd name="connsiteY3-290" fmla="*/ 544264 h 3064341"/>
              <a:gd name="connsiteX4-291" fmla="*/ 3543284 w 3677098"/>
              <a:gd name="connsiteY4-292" fmla="*/ 2177308 h 3064341"/>
              <a:gd name="connsiteX5-293" fmla="*/ 3383121 w 3677098"/>
              <a:gd name="connsiteY5-294" fmla="*/ 2895031 h 3064341"/>
              <a:gd name="connsiteX6-295" fmla="*/ 2644096 w 3677098"/>
              <a:gd name="connsiteY6-296" fmla="*/ 3006545 h 3064341"/>
              <a:gd name="connsiteX7-297" fmla="*/ 557978 w 3677098"/>
              <a:gd name="connsiteY7-298" fmla="*/ 2638553 h 3064341"/>
              <a:gd name="connsiteX8-299" fmla="*/ 74432 w 3677098"/>
              <a:gd name="connsiteY8-300" fmla="*/ 2166157 h 3064341"/>
              <a:gd name="connsiteX9-301" fmla="*/ 7524 w 3677098"/>
              <a:gd name="connsiteY9-302" fmla="*/ 544264 h 306434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81" y="connsiteY9-182"/>
              </a:cxn>
            </a:cxnLst>
            <a:rect l="l" t="t" r="r" b="b"/>
            <a:pathLst>
              <a:path w="3677098" h="3064341">
                <a:moveTo>
                  <a:pt x="7524" y="544264"/>
                </a:moveTo>
                <a:cubicBezTo>
                  <a:pt x="-48232" y="222619"/>
                  <a:pt x="214030" y="-39643"/>
                  <a:pt x="524524" y="4962"/>
                </a:cubicBezTo>
                <a:cubicBezTo>
                  <a:pt x="1440219" y="4962"/>
                  <a:pt x="2300159" y="83020"/>
                  <a:pt x="3215854" y="83020"/>
                </a:cubicBezTo>
                <a:cubicBezTo>
                  <a:pt x="3470592" y="83020"/>
                  <a:pt x="3677098" y="289526"/>
                  <a:pt x="3677098" y="544264"/>
                </a:cubicBezTo>
                <a:lnTo>
                  <a:pt x="3543284" y="2177308"/>
                </a:lnTo>
                <a:cubicBezTo>
                  <a:pt x="3487528" y="2287080"/>
                  <a:pt x="3637859" y="2895031"/>
                  <a:pt x="3383121" y="2895031"/>
                </a:cubicBezTo>
                <a:cubicBezTo>
                  <a:pt x="3285296" y="2970047"/>
                  <a:pt x="3087075" y="3041857"/>
                  <a:pt x="2644096" y="3006545"/>
                </a:cubicBezTo>
                <a:cubicBezTo>
                  <a:pt x="1966941" y="3227711"/>
                  <a:pt x="1060597" y="2750740"/>
                  <a:pt x="557978" y="2638553"/>
                </a:cubicBezTo>
                <a:cubicBezTo>
                  <a:pt x="303240" y="2638553"/>
                  <a:pt x="96734" y="2788885"/>
                  <a:pt x="74432" y="2166157"/>
                </a:cubicBezTo>
                <a:cubicBezTo>
                  <a:pt x="74432" y="1551184"/>
                  <a:pt x="197095" y="1226144"/>
                  <a:pt x="7524" y="544264"/>
                </a:cubicBezTo>
                <a:close/>
              </a:path>
            </a:pathLst>
          </a:cu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978964" y="885356"/>
            <a:ext cx="82340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400" dirty="0">
                <a:solidFill>
                  <a:srgbClr val="F37F53"/>
                </a:solidFill>
                <a:latin typeface="Aa棉花糖拼音 (非商业使用)" panose="02010600010101010101" pitchFamily="2" charset="-122"/>
                <a:ea typeface="Aa棉花糖拼音 (非商业使用)" panose="02010600010101010101" pitchFamily="2" charset="-122"/>
              </a:rPr>
              <a:t>白菜的自我介绍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1566369" y="2390645"/>
            <a:ext cx="3088888" cy="595167"/>
            <a:chOff x="6347659" y="2300752"/>
            <a:chExt cx="3088888" cy="595167"/>
          </a:xfrm>
        </p:grpSpPr>
        <p:sp>
          <p:nvSpPr>
            <p:cNvPr id="4" name="矩形 3"/>
            <p:cNvSpPr/>
            <p:nvPr/>
          </p:nvSpPr>
          <p:spPr>
            <a:xfrm>
              <a:off x="6347659" y="2300752"/>
              <a:ext cx="3088888" cy="576000"/>
            </a:xfrm>
            <a:prstGeom prst="rect">
              <a:avLst/>
            </a:prstGeom>
            <a:solidFill>
              <a:srgbClr val="ED7101"/>
            </a:solidFill>
            <a:ln>
              <a:solidFill>
                <a:srgbClr val="E352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矩形 4"/>
            <p:cNvSpPr/>
            <p:nvPr/>
          </p:nvSpPr>
          <p:spPr>
            <a:xfrm>
              <a:off x="6903567" y="2323455"/>
              <a:ext cx="988536" cy="5724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  <a:spcAft>
                  <a:spcPts val="600"/>
                </a:spcAft>
              </a:pPr>
              <a:r>
                <a:rPr lang="zh-CN" altLang="en-US" sz="2400" spc="200" dirty="0">
                  <a:solidFill>
                    <a:schemeClr val="bg1"/>
                  </a:solidFill>
                  <a:latin typeface="Aa粉嘟嘟 (非商业使用)" panose="02010600010101010101" pitchFamily="2" charset="-122"/>
                  <a:ea typeface="Aa粉嘟嘟 (非商业使用)" panose="02010600010101010101" pitchFamily="2" charset="-122"/>
                  <a:cs typeface="阿里巴巴普惠体" panose="00020600040101010101" pitchFamily="18" charset="-122"/>
                </a:rPr>
                <a:t>白菜</a:t>
              </a:r>
            </a:p>
          </p:txBody>
        </p:sp>
      </p:grpSp>
      <p:sp>
        <p:nvSpPr>
          <p:cNvPr id="6" name="矩形 5"/>
          <p:cNvSpPr/>
          <p:nvPr/>
        </p:nvSpPr>
        <p:spPr>
          <a:xfrm>
            <a:off x="1566369" y="3226421"/>
            <a:ext cx="5180119" cy="2350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zh-CN" altLang="en-US" sz="2000" spc="200" dirty="0">
                <a:solidFill>
                  <a:schemeClr val="tx1">
                    <a:lumMod val="65000"/>
                    <a:lumOff val="35000"/>
                  </a:schemeClr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cs typeface="阿里巴巴普惠体" panose="00020600040101010101" pitchFamily="18" charset="-122"/>
              </a:rPr>
              <a:t>小朋友们好，我是你们不可少的好朋友白菜，瞧我这绿绿的裙子，不光好看，还含有丰富的维生素、叶绿素和人体必需的微量元素，谁要是不喜我，会影响消化、皮肤开裂的，快来和我做好朋友吧！</a:t>
            </a:r>
          </a:p>
        </p:txBody>
      </p:sp>
      <p:sp>
        <p:nvSpPr>
          <p:cNvPr id="7" name="矩形: 圆角 8"/>
          <p:cNvSpPr/>
          <p:nvPr/>
        </p:nvSpPr>
        <p:spPr>
          <a:xfrm>
            <a:off x="6948533" y="2678645"/>
            <a:ext cx="3677098" cy="3064341"/>
          </a:xfrm>
          <a:custGeom>
            <a:avLst/>
            <a:gdLst>
              <a:gd name="connsiteX0" fmla="*/ 0 w 3669574"/>
              <a:gd name="connsiteY0" fmla="*/ 461244 h 2767406"/>
              <a:gd name="connsiteX1" fmla="*/ 461244 w 3669574"/>
              <a:gd name="connsiteY1" fmla="*/ 0 h 2767406"/>
              <a:gd name="connsiteX2" fmla="*/ 3208330 w 3669574"/>
              <a:gd name="connsiteY2" fmla="*/ 0 h 2767406"/>
              <a:gd name="connsiteX3" fmla="*/ 3669574 w 3669574"/>
              <a:gd name="connsiteY3" fmla="*/ 461244 h 2767406"/>
              <a:gd name="connsiteX4" fmla="*/ 3669574 w 3669574"/>
              <a:gd name="connsiteY4" fmla="*/ 2306162 h 2767406"/>
              <a:gd name="connsiteX5" fmla="*/ 3208330 w 3669574"/>
              <a:gd name="connsiteY5" fmla="*/ 2767406 h 2767406"/>
              <a:gd name="connsiteX6" fmla="*/ 461244 w 3669574"/>
              <a:gd name="connsiteY6" fmla="*/ 2767406 h 2767406"/>
              <a:gd name="connsiteX7" fmla="*/ 0 w 3669574"/>
              <a:gd name="connsiteY7" fmla="*/ 2306162 h 2767406"/>
              <a:gd name="connsiteX8" fmla="*/ 0 w 3669574"/>
              <a:gd name="connsiteY8" fmla="*/ 461244 h 2767406"/>
              <a:gd name="connsiteX0-1" fmla="*/ 0 w 3669574"/>
              <a:gd name="connsiteY0-2" fmla="*/ 539302 h 2845464"/>
              <a:gd name="connsiteX1-3" fmla="*/ 517000 w 3669574"/>
              <a:gd name="connsiteY1-4" fmla="*/ 0 h 2845464"/>
              <a:gd name="connsiteX2-5" fmla="*/ 3208330 w 3669574"/>
              <a:gd name="connsiteY2-6" fmla="*/ 78058 h 2845464"/>
              <a:gd name="connsiteX3-7" fmla="*/ 3669574 w 3669574"/>
              <a:gd name="connsiteY3-8" fmla="*/ 539302 h 2845464"/>
              <a:gd name="connsiteX4-9" fmla="*/ 3669574 w 3669574"/>
              <a:gd name="connsiteY4-10" fmla="*/ 2384220 h 2845464"/>
              <a:gd name="connsiteX5-11" fmla="*/ 3208330 w 3669574"/>
              <a:gd name="connsiteY5-12" fmla="*/ 2845464 h 2845464"/>
              <a:gd name="connsiteX6-13" fmla="*/ 461244 w 3669574"/>
              <a:gd name="connsiteY6-14" fmla="*/ 2845464 h 2845464"/>
              <a:gd name="connsiteX7-15" fmla="*/ 0 w 3669574"/>
              <a:gd name="connsiteY7-16" fmla="*/ 2384220 h 2845464"/>
              <a:gd name="connsiteX8-17" fmla="*/ 0 w 3669574"/>
              <a:gd name="connsiteY8-18" fmla="*/ 539302 h 2845464"/>
              <a:gd name="connsiteX0-19" fmla="*/ 0 w 3669574"/>
              <a:gd name="connsiteY0-20" fmla="*/ 543394 h 2849556"/>
              <a:gd name="connsiteX1-21" fmla="*/ 517000 w 3669574"/>
              <a:gd name="connsiteY1-22" fmla="*/ 4092 h 2849556"/>
              <a:gd name="connsiteX2-23" fmla="*/ 3208330 w 3669574"/>
              <a:gd name="connsiteY2-24" fmla="*/ 82150 h 2849556"/>
              <a:gd name="connsiteX3-25" fmla="*/ 3669574 w 3669574"/>
              <a:gd name="connsiteY3-26" fmla="*/ 543394 h 2849556"/>
              <a:gd name="connsiteX4-27" fmla="*/ 3669574 w 3669574"/>
              <a:gd name="connsiteY4-28" fmla="*/ 2388312 h 2849556"/>
              <a:gd name="connsiteX5-29" fmla="*/ 3208330 w 3669574"/>
              <a:gd name="connsiteY5-30" fmla="*/ 2849556 h 2849556"/>
              <a:gd name="connsiteX6-31" fmla="*/ 461244 w 3669574"/>
              <a:gd name="connsiteY6-32" fmla="*/ 2849556 h 2849556"/>
              <a:gd name="connsiteX7-33" fmla="*/ 0 w 3669574"/>
              <a:gd name="connsiteY7-34" fmla="*/ 2388312 h 2849556"/>
              <a:gd name="connsiteX8-35" fmla="*/ 0 w 3669574"/>
              <a:gd name="connsiteY8-36" fmla="*/ 543394 h 2849556"/>
              <a:gd name="connsiteX0-37" fmla="*/ 0 w 3669574"/>
              <a:gd name="connsiteY0-38" fmla="*/ 543394 h 2849556"/>
              <a:gd name="connsiteX1-39" fmla="*/ 517000 w 3669574"/>
              <a:gd name="connsiteY1-40" fmla="*/ 4092 h 2849556"/>
              <a:gd name="connsiteX2-41" fmla="*/ 3208330 w 3669574"/>
              <a:gd name="connsiteY2-42" fmla="*/ 82150 h 2849556"/>
              <a:gd name="connsiteX3-43" fmla="*/ 3669574 w 3669574"/>
              <a:gd name="connsiteY3-44" fmla="*/ 543394 h 2849556"/>
              <a:gd name="connsiteX4-45" fmla="*/ 3669574 w 3669574"/>
              <a:gd name="connsiteY4-46" fmla="*/ 2388312 h 2849556"/>
              <a:gd name="connsiteX5-47" fmla="*/ 3208330 w 3669574"/>
              <a:gd name="connsiteY5-48" fmla="*/ 2849556 h 2849556"/>
              <a:gd name="connsiteX6-49" fmla="*/ 461244 w 3669574"/>
              <a:gd name="connsiteY6-50" fmla="*/ 2849556 h 2849556"/>
              <a:gd name="connsiteX7-51" fmla="*/ 0 w 3669574"/>
              <a:gd name="connsiteY7-52" fmla="*/ 2388312 h 2849556"/>
              <a:gd name="connsiteX8-53" fmla="*/ 0 w 3669574"/>
              <a:gd name="connsiteY8-54" fmla="*/ 543394 h 2849556"/>
              <a:gd name="connsiteX0-55" fmla="*/ 7524 w 3677098"/>
              <a:gd name="connsiteY0-56" fmla="*/ 544264 h 2850426"/>
              <a:gd name="connsiteX1-57" fmla="*/ 524524 w 3677098"/>
              <a:gd name="connsiteY1-58" fmla="*/ 4962 h 2850426"/>
              <a:gd name="connsiteX2-59" fmla="*/ 3215854 w 3677098"/>
              <a:gd name="connsiteY2-60" fmla="*/ 83020 h 2850426"/>
              <a:gd name="connsiteX3-61" fmla="*/ 3677098 w 3677098"/>
              <a:gd name="connsiteY3-62" fmla="*/ 544264 h 2850426"/>
              <a:gd name="connsiteX4-63" fmla="*/ 3677098 w 3677098"/>
              <a:gd name="connsiteY4-64" fmla="*/ 2389182 h 2850426"/>
              <a:gd name="connsiteX5-65" fmla="*/ 3215854 w 3677098"/>
              <a:gd name="connsiteY5-66" fmla="*/ 2850426 h 2850426"/>
              <a:gd name="connsiteX6-67" fmla="*/ 468768 w 3677098"/>
              <a:gd name="connsiteY6-68" fmla="*/ 2850426 h 2850426"/>
              <a:gd name="connsiteX7-69" fmla="*/ 7524 w 3677098"/>
              <a:gd name="connsiteY7-70" fmla="*/ 2389182 h 2850426"/>
              <a:gd name="connsiteX8-71" fmla="*/ 7524 w 3677098"/>
              <a:gd name="connsiteY8-72" fmla="*/ 544264 h 2850426"/>
              <a:gd name="connsiteX0-73" fmla="*/ 7524 w 3677098"/>
              <a:gd name="connsiteY0-74" fmla="*/ 544264 h 2850426"/>
              <a:gd name="connsiteX1-75" fmla="*/ 524524 w 3677098"/>
              <a:gd name="connsiteY1-76" fmla="*/ 4962 h 2850426"/>
              <a:gd name="connsiteX2-77" fmla="*/ 3215854 w 3677098"/>
              <a:gd name="connsiteY2-78" fmla="*/ 83020 h 2850426"/>
              <a:gd name="connsiteX3-79" fmla="*/ 3677098 w 3677098"/>
              <a:gd name="connsiteY3-80" fmla="*/ 544264 h 2850426"/>
              <a:gd name="connsiteX4-81" fmla="*/ 3677098 w 3677098"/>
              <a:gd name="connsiteY4-82" fmla="*/ 2389182 h 2850426"/>
              <a:gd name="connsiteX5-83" fmla="*/ 3215854 w 3677098"/>
              <a:gd name="connsiteY5-84" fmla="*/ 2850426 h 2850426"/>
              <a:gd name="connsiteX6-85" fmla="*/ 468768 w 3677098"/>
              <a:gd name="connsiteY6-86" fmla="*/ 2850426 h 2850426"/>
              <a:gd name="connsiteX7-87" fmla="*/ 74432 w 3677098"/>
              <a:gd name="connsiteY7-88" fmla="*/ 2166157 h 2850426"/>
              <a:gd name="connsiteX8-89" fmla="*/ 7524 w 3677098"/>
              <a:gd name="connsiteY8-90" fmla="*/ 544264 h 2850426"/>
              <a:gd name="connsiteX0-91" fmla="*/ 7524 w 3677098"/>
              <a:gd name="connsiteY0-92" fmla="*/ 544264 h 2850426"/>
              <a:gd name="connsiteX1-93" fmla="*/ 524524 w 3677098"/>
              <a:gd name="connsiteY1-94" fmla="*/ 4962 h 2850426"/>
              <a:gd name="connsiteX2-95" fmla="*/ 3215854 w 3677098"/>
              <a:gd name="connsiteY2-96" fmla="*/ 83020 h 2850426"/>
              <a:gd name="connsiteX3-97" fmla="*/ 3677098 w 3677098"/>
              <a:gd name="connsiteY3-98" fmla="*/ 544264 h 2850426"/>
              <a:gd name="connsiteX4-99" fmla="*/ 3677098 w 3677098"/>
              <a:gd name="connsiteY4-100" fmla="*/ 2389182 h 2850426"/>
              <a:gd name="connsiteX5-101" fmla="*/ 3215854 w 3677098"/>
              <a:gd name="connsiteY5-102" fmla="*/ 2850426 h 2850426"/>
              <a:gd name="connsiteX6-103" fmla="*/ 468768 w 3677098"/>
              <a:gd name="connsiteY6-104" fmla="*/ 2850426 h 2850426"/>
              <a:gd name="connsiteX7-105" fmla="*/ 74432 w 3677098"/>
              <a:gd name="connsiteY7-106" fmla="*/ 2166157 h 2850426"/>
              <a:gd name="connsiteX8-107" fmla="*/ 7524 w 3677098"/>
              <a:gd name="connsiteY8-108" fmla="*/ 544264 h 2850426"/>
              <a:gd name="connsiteX0-109" fmla="*/ 7524 w 3677098"/>
              <a:gd name="connsiteY0-110" fmla="*/ 544264 h 2850426"/>
              <a:gd name="connsiteX1-111" fmla="*/ 524524 w 3677098"/>
              <a:gd name="connsiteY1-112" fmla="*/ 4962 h 2850426"/>
              <a:gd name="connsiteX2-113" fmla="*/ 3215854 w 3677098"/>
              <a:gd name="connsiteY2-114" fmla="*/ 83020 h 2850426"/>
              <a:gd name="connsiteX3-115" fmla="*/ 3677098 w 3677098"/>
              <a:gd name="connsiteY3-116" fmla="*/ 544264 h 2850426"/>
              <a:gd name="connsiteX4-117" fmla="*/ 3677098 w 3677098"/>
              <a:gd name="connsiteY4-118" fmla="*/ 2389182 h 2850426"/>
              <a:gd name="connsiteX5-119" fmla="*/ 3215854 w 3677098"/>
              <a:gd name="connsiteY5-120" fmla="*/ 2850426 h 2850426"/>
              <a:gd name="connsiteX6-121" fmla="*/ 557978 w 3677098"/>
              <a:gd name="connsiteY6-122" fmla="*/ 2638553 h 2850426"/>
              <a:gd name="connsiteX7-123" fmla="*/ 74432 w 3677098"/>
              <a:gd name="connsiteY7-124" fmla="*/ 2166157 h 2850426"/>
              <a:gd name="connsiteX8-125" fmla="*/ 7524 w 3677098"/>
              <a:gd name="connsiteY8-126" fmla="*/ 544264 h 2850426"/>
              <a:gd name="connsiteX0-127" fmla="*/ 7524 w 3677098"/>
              <a:gd name="connsiteY0-128" fmla="*/ 544264 h 2850426"/>
              <a:gd name="connsiteX1-129" fmla="*/ 524524 w 3677098"/>
              <a:gd name="connsiteY1-130" fmla="*/ 4962 h 2850426"/>
              <a:gd name="connsiteX2-131" fmla="*/ 3215854 w 3677098"/>
              <a:gd name="connsiteY2-132" fmla="*/ 83020 h 2850426"/>
              <a:gd name="connsiteX3-133" fmla="*/ 3677098 w 3677098"/>
              <a:gd name="connsiteY3-134" fmla="*/ 544264 h 2850426"/>
              <a:gd name="connsiteX4-135" fmla="*/ 3677098 w 3677098"/>
              <a:gd name="connsiteY4-136" fmla="*/ 2389182 h 2850426"/>
              <a:gd name="connsiteX5-137" fmla="*/ 3215854 w 3677098"/>
              <a:gd name="connsiteY5-138" fmla="*/ 2850426 h 2850426"/>
              <a:gd name="connsiteX6-139" fmla="*/ 557978 w 3677098"/>
              <a:gd name="connsiteY6-140" fmla="*/ 2638553 h 2850426"/>
              <a:gd name="connsiteX7-141" fmla="*/ 74432 w 3677098"/>
              <a:gd name="connsiteY7-142" fmla="*/ 2166157 h 2850426"/>
              <a:gd name="connsiteX8-143" fmla="*/ 7524 w 3677098"/>
              <a:gd name="connsiteY8-144" fmla="*/ 544264 h 2850426"/>
              <a:gd name="connsiteX0-145" fmla="*/ 7524 w 3677098"/>
              <a:gd name="connsiteY0-146" fmla="*/ 544264 h 2893063"/>
              <a:gd name="connsiteX1-147" fmla="*/ 524524 w 3677098"/>
              <a:gd name="connsiteY1-148" fmla="*/ 4962 h 2893063"/>
              <a:gd name="connsiteX2-149" fmla="*/ 3215854 w 3677098"/>
              <a:gd name="connsiteY2-150" fmla="*/ 83020 h 2893063"/>
              <a:gd name="connsiteX3-151" fmla="*/ 3677098 w 3677098"/>
              <a:gd name="connsiteY3-152" fmla="*/ 544264 h 2893063"/>
              <a:gd name="connsiteX4-153" fmla="*/ 3677098 w 3677098"/>
              <a:gd name="connsiteY4-154" fmla="*/ 2389182 h 2893063"/>
              <a:gd name="connsiteX5-155" fmla="*/ 3215854 w 3677098"/>
              <a:gd name="connsiteY5-156" fmla="*/ 2850426 h 2893063"/>
              <a:gd name="connsiteX6-157" fmla="*/ 2666399 w 3677098"/>
              <a:gd name="connsiteY6-158" fmla="*/ 2850428 h 2893063"/>
              <a:gd name="connsiteX7-159" fmla="*/ 557978 w 3677098"/>
              <a:gd name="connsiteY7-160" fmla="*/ 2638553 h 2893063"/>
              <a:gd name="connsiteX8-161" fmla="*/ 74432 w 3677098"/>
              <a:gd name="connsiteY8-162" fmla="*/ 2166157 h 2893063"/>
              <a:gd name="connsiteX9" fmla="*/ 7524 w 3677098"/>
              <a:gd name="connsiteY9" fmla="*/ 544264 h 2893063"/>
              <a:gd name="connsiteX0-163" fmla="*/ 7524 w 3677098"/>
              <a:gd name="connsiteY0-164" fmla="*/ 544264 h 2926421"/>
              <a:gd name="connsiteX1-165" fmla="*/ 524524 w 3677098"/>
              <a:gd name="connsiteY1-166" fmla="*/ 4962 h 2926421"/>
              <a:gd name="connsiteX2-167" fmla="*/ 3215854 w 3677098"/>
              <a:gd name="connsiteY2-168" fmla="*/ 83020 h 2926421"/>
              <a:gd name="connsiteX3-169" fmla="*/ 3677098 w 3677098"/>
              <a:gd name="connsiteY3-170" fmla="*/ 544264 h 2926421"/>
              <a:gd name="connsiteX4-171" fmla="*/ 3677098 w 3677098"/>
              <a:gd name="connsiteY4-172" fmla="*/ 2389182 h 2926421"/>
              <a:gd name="connsiteX5-173" fmla="*/ 3215854 w 3677098"/>
              <a:gd name="connsiteY5-174" fmla="*/ 2850426 h 2926421"/>
              <a:gd name="connsiteX6-175" fmla="*/ 2666399 w 3677098"/>
              <a:gd name="connsiteY6-176" fmla="*/ 2850428 h 2926421"/>
              <a:gd name="connsiteX7-177" fmla="*/ 557978 w 3677098"/>
              <a:gd name="connsiteY7-178" fmla="*/ 2638553 h 2926421"/>
              <a:gd name="connsiteX8-179" fmla="*/ 74432 w 3677098"/>
              <a:gd name="connsiteY8-180" fmla="*/ 2166157 h 2926421"/>
              <a:gd name="connsiteX9-181" fmla="*/ 7524 w 3677098"/>
              <a:gd name="connsiteY9-182" fmla="*/ 544264 h 2926421"/>
              <a:gd name="connsiteX0-183" fmla="*/ 7524 w 3677098"/>
              <a:gd name="connsiteY0-184" fmla="*/ 544264 h 2926421"/>
              <a:gd name="connsiteX1-185" fmla="*/ 524524 w 3677098"/>
              <a:gd name="connsiteY1-186" fmla="*/ 4962 h 2926421"/>
              <a:gd name="connsiteX2-187" fmla="*/ 3215854 w 3677098"/>
              <a:gd name="connsiteY2-188" fmla="*/ 83020 h 2926421"/>
              <a:gd name="connsiteX3-189" fmla="*/ 3677098 w 3677098"/>
              <a:gd name="connsiteY3-190" fmla="*/ 544264 h 2926421"/>
              <a:gd name="connsiteX4-191" fmla="*/ 3677098 w 3677098"/>
              <a:gd name="connsiteY4-192" fmla="*/ 2389182 h 2926421"/>
              <a:gd name="connsiteX5-193" fmla="*/ 3305063 w 3677098"/>
              <a:gd name="connsiteY5-194" fmla="*/ 2672007 h 2926421"/>
              <a:gd name="connsiteX6-195" fmla="*/ 2666399 w 3677098"/>
              <a:gd name="connsiteY6-196" fmla="*/ 2850428 h 2926421"/>
              <a:gd name="connsiteX7-197" fmla="*/ 557978 w 3677098"/>
              <a:gd name="connsiteY7-198" fmla="*/ 2638553 h 2926421"/>
              <a:gd name="connsiteX8-199" fmla="*/ 74432 w 3677098"/>
              <a:gd name="connsiteY8-200" fmla="*/ 2166157 h 2926421"/>
              <a:gd name="connsiteX9-201" fmla="*/ 7524 w 3677098"/>
              <a:gd name="connsiteY9-202" fmla="*/ 544264 h 2926421"/>
              <a:gd name="connsiteX0-203" fmla="*/ 7524 w 3677098"/>
              <a:gd name="connsiteY0-204" fmla="*/ 544264 h 3064341"/>
              <a:gd name="connsiteX1-205" fmla="*/ 524524 w 3677098"/>
              <a:gd name="connsiteY1-206" fmla="*/ 4962 h 3064341"/>
              <a:gd name="connsiteX2-207" fmla="*/ 3215854 w 3677098"/>
              <a:gd name="connsiteY2-208" fmla="*/ 83020 h 3064341"/>
              <a:gd name="connsiteX3-209" fmla="*/ 3677098 w 3677098"/>
              <a:gd name="connsiteY3-210" fmla="*/ 544264 h 3064341"/>
              <a:gd name="connsiteX4-211" fmla="*/ 3677098 w 3677098"/>
              <a:gd name="connsiteY4-212" fmla="*/ 2389182 h 3064341"/>
              <a:gd name="connsiteX5-213" fmla="*/ 3305063 w 3677098"/>
              <a:gd name="connsiteY5-214" fmla="*/ 2672007 h 3064341"/>
              <a:gd name="connsiteX6-215" fmla="*/ 2644096 w 3677098"/>
              <a:gd name="connsiteY6-216" fmla="*/ 3006545 h 3064341"/>
              <a:gd name="connsiteX7-217" fmla="*/ 557978 w 3677098"/>
              <a:gd name="connsiteY7-218" fmla="*/ 2638553 h 3064341"/>
              <a:gd name="connsiteX8-219" fmla="*/ 74432 w 3677098"/>
              <a:gd name="connsiteY8-220" fmla="*/ 2166157 h 3064341"/>
              <a:gd name="connsiteX9-221" fmla="*/ 7524 w 3677098"/>
              <a:gd name="connsiteY9-222" fmla="*/ 544264 h 3064341"/>
              <a:gd name="connsiteX0-223" fmla="*/ 7524 w 3677098"/>
              <a:gd name="connsiteY0-224" fmla="*/ 544264 h 3064341"/>
              <a:gd name="connsiteX1-225" fmla="*/ 524524 w 3677098"/>
              <a:gd name="connsiteY1-226" fmla="*/ 4962 h 3064341"/>
              <a:gd name="connsiteX2-227" fmla="*/ 3215854 w 3677098"/>
              <a:gd name="connsiteY2-228" fmla="*/ 83020 h 3064341"/>
              <a:gd name="connsiteX3-229" fmla="*/ 3677098 w 3677098"/>
              <a:gd name="connsiteY3-230" fmla="*/ 544264 h 3064341"/>
              <a:gd name="connsiteX4-231" fmla="*/ 3677098 w 3677098"/>
              <a:gd name="connsiteY4-232" fmla="*/ 2389182 h 3064341"/>
              <a:gd name="connsiteX5-233" fmla="*/ 3371970 w 3677098"/>
              <a:gd name="connsiteY5-234" fmla="*/ 2816973 h 3064341"/>
              <a:gd name="connsiteX6-235" fmla="*/ 2644096 w 3677098"/>
              <a:gd name="connsiteY6-236" fmla="*/ 3006545 h 3064341"/>
              <a:gd name="connsiteX7-237" fmla="*/ 557978 w 3677098"/>
              <a:gd name="connsiteY7-238" fmla="*/ 2638553 h 3064341"/>
              <a:gd name="connsiteX8-239" fmla="*/ 74432 w 3677098"/>
              <a:gd name="connsiteY8-240" fmla="*/ 2166157 h 3064341"/>
              <a:gd name="connsiteX9-241" fmla="*/ 7524 w 3677098"/>
              <a:gd name="connsiteY9-242" fmla="*/ 544264 h 3064341"/>
              <a:gd name="connsiteX0-243" fmla="*/ 7524 w 3677098"/>
              <a:gd name="connsiteY0-244" fmla="*/ 544264 h 3064341"/>
              <a:gd name="connsiteX1-245" fmla="*/ 524524 w 3677098"/>
              <a:gd name="connsiteY1-246" fmla="*/ 4962 h 3064341"/>
              <a:gd name="connsiteX2-247" fmla="*/ 3215854 w 3677098"/>
              <a:gd name="connsiteY2-248" fmla="*/ 83020 h 3064341"/>
              <a:gd name="connsiteX3-249" fmla="*/ 3677098 w 3677098"/>
              <a:gd name="connsiteY3-250" fmla="*/ 544264 h 3064341"/>
              <a:gd name="connsiteX4-251" fmla="*/ 3543284 w 3677098"/>
              <a:gd name="connsiteY4-252" fmla="*/ 2177308 h 3064341"/>
              <a:gd name="connsiteX5-253" fmla="*/ 3371970 w 3677098"/>
              <a:gd name="connsiteY5-254" fmla="*/ 2816973 h 3064341"/>
              <a:gd name="connsiteX6-255" fmla="*/ 2644096 w 3677098"/>
              <a:gd name="connsiteY6-256" fmla="*/ 3006545 h 3064341"/>
              <a:gd name="connsiteX7-257" fmla="*/ 557978 w 3677098"/>
              <a:gd name="connsiteY7-258" fmla="*/ 2638553 h 3064341"/>
              <a:gd name="connsiteX8-259" fmla="*/ 74432 w 3677098"/>
              <a:gd name="connsiteY8-260" fmla="*/ 2166157 h 3064341"/>
              <a:gd name="connsiteX9-261" fmla="*/ 7524 w 3677098"/>
              <a:gd name="connsiteY9-262" fmla="*/ 544264 h 3064341"/>
              <a:gd name="connsiteX0-263" fmla="*/ 7524 w 3677098"/>
              <a:gd name="connsiteY0-264" fmla="*/ 544264 h 3064341"/>
              <a:gd name="connsiteX1-265" fmla="*/ 524524 w 3677098"/>
              <a:gd name="connsiteY1-266" fmla="*/ 4962 h 3064341"/>
              <a:gd name="connsiteX2-267" fmla="*/ 3215854 w 3677098"/>
              <a:gd name="connsiteY2-268" fmla="*/ 83020 h 3064341"/>
              <a:gd name="connsiteX3-269" fmla="*/ 3677098 w 3677098"/>
              <a:gd name="connsiteY3-270" fmla="*/ 544264 h 3064341"/>
              <a:gd name="connsiteX4-271" fmla="*/ 3543284 w 3677098"/>
              <a:gd name="connsiteY4-272" fmla="*/ 2177308 h 3064341"/>
              <a:gd name="connsiteX5-273" fmla="*/ 3371970 w 3677098"/>
              <a:gd name="connsiteY5-274" fmla="*/ 2816973 h 3064341"/>
              <a:gd name="connsiteX6-275" fmla="*/ 2644096 w 3677098"/>
              <a:gd name="connsiteY6-276" fmla="*/ 3006545 h 3064341"/>
              <a:gd name="connsiteX7-277" fmla="*/ 557978 w 3677098"/>
              <a:gd name="connsiteY7-278" fmla="*/ 2638553 h 3064341"/>
              <a:gd name="connsiteX8-279" fmla="*/ 74432 w 3677098"/>
              <a:gd name="connsiteY8-280" fmla="*/ 2166157 h 3064341"/>
              <a:gd name="connsiteX9-281" fmla="*/ 7524 w 3677098"/>
              <a:gd name="connsiteY9-282" fmla="*/ 544264 h 3064341"/>
              <a:gd name="connsiteX0-283" fmla="*/ 7524 w 3677098"/>
              <a:gd name="connsiteY0-284" fmla="*/ 544264 h 3064341"/>
              <a:gd name="connsiteX1-285" fmla="*/ 524524 w 3677098"/>
              <a:gd name="connsiteY1-286" fmla="*/ 4962 h 3064341"/>
              <a:gd name="connsiteX2-287" fmla="*/ 3215854 w 3677098"/>
              <a:gd name="connsiteY2-288" fmla="*/ 83020 h 3064341"/>
              <a:gd name="connsiteX3-289" fmla="*/ 3677098 w 3677098"/>
              <a:gd name="connsiteY3-290" fmla="*/ 544264 h 3064341"/>
              <a:gd name="connsiteX4-291" fmla="*/ 3543284 w 3677098"/>
              <a:gd name="connsiteY4-292" fmla="*/ 2177308 h 3064341"/>
              <a:gd name="connsiteX5-293" fmla="*/ 3383121 w 3677098"/>
              <a:gd name="connsiteY5-294" fmla="*/ 2895031 h 3064341"/>
              <a:gd name="connsiteX6-295" fmla="*/ 2644096 w 3677098"/>
              <a:gd name="connsiteY6-296" fmla="*/ 3006545 h 3064341"/>
              <a:gd name="connsiteX7-297" fmla="*/ 557978 w 3677098"/>
              <a:gd name="connsiteY7-298" fmla="*/ 2638553 h 3064341"/>
              <a:gd name="connsiteX8-299" fmla="*/ 74432 w 3677098"/>
              <a:gd name="connsiteY8-300" fmla="*/ 2166157 h 3064341"/>
              <a:gd name="connsiteX9-301" fmla="*/ 7524 w 3677098"/>
              <a:gd name="connsiteY9-302" fmla="*/ 544264 h 306434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81" y="connsiteY9-182"/>
              </a:cxn>
            </a:cxnLst>
            <a:rect l="l" t="t" r="r" b="b"/>
            <a:pathLst>
              <a:path w="3677098" h="3064341">
                <a:moveTo>
                  <a:pt x="7524" y="544264"/>
                </a:moveTo>
                <a:cubicBezTo>
                  <a:pt x="-48232" y="222619"/>
                  <a:pt x="214030" y="-39643"/>
                  <a:pt x="524524" y="4962"/>
                </a:cubicBezTo>
                <a:cubicBezTo>
                  <a:pt x="1440219" y="4962"/>
                  <a:pt x="2300159" y="83020"/>
                  <a:pt x="3215854" y="83020"/>
                </a:cubicBezTo>
                <a:cubicBezTo>
                  <a:pt x="3470592" y="83020"/>
                  <a:pt x="3677098" y="289526"/>
                  <a:pt x="3677098" y="544264"/>
                </a:cubicBezTo>
                <a:lnTo>
                  <a:pt x="3543284" y="2177308"/>
                </a:lnTo>
                <a:cubicBezTo>
                  <a:pt x="3487528" y="2287080"/>
                  <a:pt x="3637859" y="2895031"/>
                  <a:pt x="3383121" y="2895031"/>
                </a:cubicBezTo>
                <a:cubicBezTo>
                  <a:pt x="3285296" y="2970047"/>
                  <a:pt x="3087075" y="3041857"/>
                  <a:pt x="2644096" y="3006545"/>
                </a:cubicBezTo>
                <a:cubicBezTo>
                  <a:pt x="1966941" y="3227711"/>
                  <a:pt x="1060597" y="2750740"/>
                  <a:pt x="557978" y="2638553"/>
                </a:cubicBezTo>
                <a:cubicBezTo>
                  <a:pt x="303240" y="2638553"/>
                  <a:pt x="96734" y="2788885"/>
                  <a:pt x="74432" y="2166157"/>
                </a:cubicBezTo>
                <a:cubicBezTo>
                  <a:pt x="74432" y="1551184"/>
                  <a:pt x="197095" y="1226144"/>
                  <a:pt x="7524" y="544264"/>
                </a:cubicBezTo>
                <a:close/>
              </a:path>
            </a:pathLst>
          </a:custGeo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978964" y="885356"/>
            <a:ext cx="82340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400">
                <a:solidFill>
                  <a:srgbClr val="F37F53"/>
                </a:solidFill>
                <a:latin typeface="Aa棉花糖拼音 (非商业使用)" panose="02010600010101010101" pitchFamily="2" charset="-122"/>
                <a:ea typeface="Aa棉花糖拼音 (非商业使用)" panose="02010600010101010101" pitchFamily="2" charset="-122"/>
              </a:rPr>
              <a:t>白菜的自我介绍</a:t>
            </a:r>
          </a:p>
        </p:txBody>
      </p:sp>
      <p:sp>
        <p:nvSpPr>
          <p:cNvPr id="3" name="矩形 2"/>
          <p:cNvSpPr/>
          <p:nvPr/>
        </p:nvSpPr>
        <p:spPr>
          <a:xfrm>
            <a:off x="2141456" y="2037018"/>
            <a:ext cx="7909088" cy="17732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  <a:spcAft>
                <a:spcPts val="600"/>
              </a:spcAft>
            </a:pPr>
            <a:r>
              <a:rPr lang="zh-CN" altLang="en-US" sz="2000" spc="200">
                <a:solidFill>
                  <a:schemeClr val="tx1">
                    <a:lumMod val="65000"/>
                    <a:lumOff val="35000"/>
                  </a:schemeClr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cs typeface="阿里巴巴普惠体" panose="00020600040101010101" pitchFamily="18" charset="-122"/>
              </a:rPr>
              <a:t>听了小朋友的介绍，你们愿意做他们的好朋友吗？是呀，我们要跟它们做好朋友。有些小朋友不喜欢吃荤菜，比如说鱼、肉等都不要吃，这个也不好，因为它们含有丰富的脂肪和蛋白质，身体里也是不可缺少的。所以我们吃东西要注意荤素搭配。 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9127" y="3810260"/>
            <a:ext cx="5173745" cy="2373452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  <p:cond evt="onBegin" delay="0">
                          <p:tn val="13"/>
                        </p:cond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图片 2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3429000"/>
            <a:ext cx="12192000" cy="342900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573041" y="0"/>
            <a:ext cx="5618959" cy="2643565"/>
          </a:xfrm>
          <a:prstGeom prst="rect">
            <a:avLst/>
          </a:prstGeom>
        </p:spPr>
      </p:pic>
      <p:pic>
        <p:nvPicPr>
          <p:cNvPr id="23" name="图片 22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2593785"/>
            <a:ext cx="4243754" cy="4264215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272022" y="2767281"/>
            <a:ext cx="76479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8000" dirty="0">
                <a:solidFill>
                  <a:srgbClr val="F37F53"/>
                </a:solidFill>
                <a:latin typeface="Aa棉花糖拼音 (非商业使用)" panose="02010600010101010101" pitchFamily="2" charset="-122"/>
                <a:ea typeface="Aa棉花糖拼音 (非商业使用)" panose="02010600010101010101" pitchFamily="2" charset="-122"/>
              </a:rPr>
              <a:t>深入生活</a:t>
            </a:r>
          </a:p>
        </p:txBody>
      </p:sp>
      <p:sp>
        <p:nvSpPr>
          <p:cNvPr id="12" name="矩形 11"/>
          <p:cNvSpPr/>
          <p:nvPr/>
        </p:nvSpPr>
        <p:spPr>
          <a:xfrm>
            <a:off x="4977745" y="1687058"/>
            <a:ext cx="22365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spc="200">
                <a:solidFill>
                  <a:schemeClr val="tx1">
                    <a:lumMod val="65000"/>
                    <a:lumOff val="35000"/>
                  </a:schemeClr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cs typeface="阿里巴巴普惠体" panose="00020600040101010101" pitchFamily="18" charset="-122"/>
              </a:rPr>
              <a:t>第三部分</a:t>
            </a:r>
          </a:p>
        </p:txBody>
      </p:sp>
      <p:sp>
        <p:nvSpPr>
          <p:cNvPr id="13" name="矩形 12"/>
          <p:cNvSpPr/>
          <p:nvPr/>
        </p:nvSpPr>
        <p:spPr>
          <a:xfrm>
            <a:off x="3048000" y="4108567"/>
            <a:ext cx="6096000" cy="4574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000" spc="200">
                <a:solidFill>
                  <a:schemeClr val="tx1">
                    <a:lumMod val="65000"/>
                    <a:lumOff val="35000"/>
                  </a:schemeClr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cs typeface="阿里巴巴普惠体" panose="00020600040101010101" pitchFamily="18" charset="-122"/>
              </a:rPr>
              <a:t>右手拿勺，左手扶碗！端起碗来大口喝汤</a:t>
            </a:r>
          </a:p>
        </p:txBody>
      </p:sp>
      <p:pic>
        <p:nvPicPr>
          <p:cNvPr id="24" name="图片 23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4591839" cy="1676555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261150" y="0"/>
            <a:ext cx="3930850" cy="2832127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639316" y="4618664"/>
            <a:ext cx="7552684" cy="223933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350979" y="781661"/>
            <a:ext cx="9490042" cy="1802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4400" dirty="0">
                <a:solidFill>
                  <a:srgbClr val="F37F53"/>
                </a:solidFill>
                <a:latin typeface="Aa棉花糖拼音 (非商业使用)" panose="02010600010101010101" pitchFamily="2" charset="-122"/>
                <a:ea typeface="Aa棉花糖拼音 (非商业使用)" panose="02010600010101010101" pitchFamily="2" charset="-122"/>
              </a:rPr>
              <a:t>（一）如果平时不合理用餐，对你的身体是不利的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255952" y="2775102"/>
            <a:ext cx="6238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>
                <a:solidFill>
                  <a:schemeClr val="tx1">
                    <a:lumMod val="65000"/>
                    <a:lumOff val="35000"/>
                  </a:schemeClr>
                </a:solidFill>
                <a:latin typeface="Berlin Sans FB Demi" panose="020E0802020502020306" pitchFamily="34" charset="0"/>
              </a:rPr>
              <a:t>01</a:t>
            </a:r>
            <a:endParaRPr lang="zh-CN" altLang="en-US" sz="3600">
              <a:solidFill>
                <a:schemeClr val="tx1">
                  <a:lumMod val="65000"/>
                  <a:lumOff val="35000"/>
                </a:schemeClr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879841" y="2857976"/>
            <a:ext cx="7909088" cy="480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  <a:spcAft>
                <a:spcPts val="600"/>
              </a:spcAft>
            </a:pPr>
            <a:r>
              <a:rPr lang="zh-CN" altLang="en-US" sz="2000" spc="200" dirty="0">
                <a:solidFill>
                  <a:schemeClr val="tx1">
                    <a:lumMod val="65000"/>
                    <a:lumOff val="35000"/>
                  </a:schemeClr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cs typeface="阿里巴巴普惠体" panose="00020600040101010101" pitchFamily="18" charset="-122"/>
              </a:rPr>
              <a:t>这个小朋友长得怎么样？越胖越好吗？为什么？</a:t>
            </a:r>
          </a:p>
        </p:txBody>
      </p:sp>
      <p:sp>
        <p:nvSpPr>
          <p:cNvPr id="8" name="矩形 7"/>
          <p:cNvSpPr/>
          <p:nvPr/>
        </p:nvSpPr>
        <p:spPr>
          <a:xfrm>
            <a:off x="1350979" y="3695716"/>
            <a:ext cx="6586290" cy="185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4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000" spc="200" dirty="0">
                <a:solidFill>
                  <a:schemeClr val="tx1">
                    <a:lumMod val="65000"/>
                    <a:lumOff val="35000"/>
                  </a:schemeClr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cs typeface="阿里巴巴普惠体" panose="00020600040101010101" pitchFamily="18" charset="-122"/>
              </a:rPr>
              <a:t>（行动缓慢，做了一点儿事就气喘吁吁，跳跃运动都做不起来，还容易生病，太胖了还会影响智力）</a:t>
            </a:r>
          </a:p>
          <a:p>
            <a:pPr marL="342900" indent="-342900">
              <a:lnSpc>
                <a:spcPct val="14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000" spc="200" dirty="0">
                <a:solidFill>
                  <a:schemeClr val="tx1">
                    <a:lumMod val="65000"/>
                    <a:lumOff val="35000"/>
                  </a:schemeClr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cs typeface="阿里巴巴普惠体" panose="00020600040101010101" pitchFamily="18" charset="-122"/>
              </a:rPr>
              <a:t>哎呀，怪不得，很多小胖墩要减肥。怎样才能苗条一点？（锻炼、少吃肉、多吃蔬菜） 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050587" y="3162284"/>
            <a:ext cx="2790434" cy="2833163"/>
          </a:xfrm>
          <a:prstGeom prst="rect">
            <a:avLst/>
          </a:prstGeom>
        </p:spPr>
      </p:pic>
      <p:cxnSp>
        <p:nvCxnSpPr>
          <p:cNvPr id="12" name="直接连接符 11"/>
          <p:cNvCxnSpPr>
            <a:stCxn id="5" idx="2"/>
          </p:cNvCxnSpPr>
          <p:nvPr/>
        </p:nvCxnSpPr>
        <p:spPr>
          <a:xfrm>
            <a:off x="1567897" y="3421433"/>
            <a:ext cx="5914571" cy="0"/>
          </a:xfrm>
          <a:prstGeom prst="line">
            <a:avLst/>
          </a:prstGeom>
          <a:ln>
            <a:solidFill>
              <a:srgbClr val="E352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55952" y="1370048"/>
            <a:ext cx="7136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>
                <a:solidFill>
                  <a:schemeClr val="tx1">
                    <a:lumMod val="65000"/>
                    <a:lumOff val="35000"/>
                  </a:schemeClr>
                </a:solidFill>
                <a:latin typeface="Berlin Sans FB Demi" panose="020E0802020502020306" pitchFamily="34" charset="0"/>
              </a:rPr>
              <a:t>02</a:t>
            </a:r>
            <a:endParaRPr lang="zh-CN" altLang="en-US" sz="3600">
              <a:solidFill>
                <a:schemeClr val="tx1">
                  <a:lumMod val="65000"/>
                  <a:lumOff val="35000"/>
                </a:schemeClr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879841" y="1452922"/>
            <a:ext cx="7909088" cy="480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  <a:spcAft>
                <a:spcPts val="600"/>
              </a:spcAft>
            </a:pPr>
            <a:r>
              <a:rPr lang="zh-CN" altLang="en-US" sz="2000" spc="200">
                <a:solidFill>
                  <a:schemeClr val="tx1">
                    <a:lumMod val="65000"/>
                    <a:lumOff val="35000"/>
                  </a:schemeClr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cs typeface="阿里巴巴普惠体" panose="00020600040101010101" pitchFamily="18" charset="-122"/>
              </a:rPr>
              <a:t>这个小朋友长得怎么样？他为什么这么瘦？他的表情怎么样？</a:t>
            </a:r>
          </a:p>
        </p:txBody>
      </p:sp>
      <p:sp>
        <p:nvSpPr>
          <p:cNvPr id="4" name="矩形 3"/>
          <p:cNvSpPr/>
          <p:nvPr/>
        </p:nvSpPr>
        <p:spPr>
          <a:xfrm>
            <a:off x="1350978" y="2290662"/>
            <a:ext cx="9504000" cy="141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4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000" spc="200">
                <a:solidFill>
                  <a:schemeClr val="tx1">
                    <a:lumMod val="65000"/>
                    <a:lumOff val="35000"/>
                  </a:schemeClr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cs typeface="阿里巴巴普惠体" panose="00020600040101010101" pitchFamily="18" charset="-122"/>
              </a:rPr>
              <a:t>你从哪看出他不开心？是呀，身子长得瘦瘦的，就像一根豆芽。想想，他为什么不开心？</a:t>
            </a:r>
          </a:p>
          <a:p>
            <a:pPr marL="342900" indent="-342900">
              <a:lnSpc>
                <a:spcPct val="14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000" spc="200">
                <a:solidFill>
                  <a:schemeClr val="tx1">
                    <a:lumMod val="65000"/>
                    <a:lumOff val="35000"/>
                  </a:schemeClr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cs typeface="阿里巴巴普惠体" panose="00020600040101010101" pitchFamily="18" charset="-122"/>
              </a:rPr>
              <a:t>你看他长得面黄肌瘦，一点儿也没有精神，一副病态。　</a:t>
            </a:r>
          </a:p>
        </p:txBody>
      </p:sp>
      <p:cxnSp>
        <p:nvCxnSpPr>
          <p:cNvPr id="6" name="直接连接符 5"/>
          <p:cNvCxnSpPr>
            <a:stCxn id="2" idx="2"/>
          </p:cNvCxnSpPr>
          <p:nvPr/>
        </p:nvCxnSpPr>
        <p:spPr>
          <a:xfrm>
            <a:off x="1612780" y="2016379"/>
            <a:ext cx="7632000" cy="0"/>
          </a:xfrm>
          <a:prstGeom prst="line">
            <a:avLst/>
          </a:prstGeom>
          <a:ln>
            <a:solidFill>
              <a:srgbClr val="E352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图片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8375" y="3165662"/>
            <a:ext cx="4635250" cy="3476438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66183" y="1718059"/>
            <a:ext cx="6992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>
                <a:solidFill>
                  <a:schemeClr val="tx1">
                    <a:lumMod val="65000"/>
                    <a:lumOff val="35000"/>
                  </a:schemeClr>
                </a:solidFill>
                <a:latin typeface="Berlin Sans FB Demi" panose="020E0802020502020306" pitchFamily="34" charset="0"/>
              </a:rPr>
              <a:t>03</a:t>
            </a:r>
            <a:endParaRPr lang="zh-CN" altLang="en-US" sz="3600">
              <a:solidFill>
                <a:schemeClr val="tx1">
                  <a:lumMod val="65000"/>
                  <a:lumOff val="35000"/>
                </a:schemeClr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879840" y="1800934"/>
            <a:ext cx="9237926" cy="480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  <a:spcAft>
                <a:spcPts val="600"/>
              </a:spcAft>
            </a:pPr>
            <a:r>
              <a:rPr lang="zh-CN" altLang="en-US" sz="2000" spc="200">
                <a:solidFill>
                  <a:schemeClr val="tx1">
                    <a:lumMod val="65000"/>
                    <a:lumOff val="35000"/>
                  </a:schemeClr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cs typeface="阿里巴巴普惠体" panose="00020600040101010101" pitchFamily="18" charset="-122"/>
              </a:rPr>
              <a:t>最近，他又发现牙又出血了，老师请你们当个小医生，能给他治治病吗？</a:t>
            </a:r>
          </a:p>
        </p:txBody>
      </p:sp>
      <p:sp>
        <p:nvSpPr>
          <p:cNvPr id="4" name="矩形 3"/>
          <p:cNvSpPr/>
          <p:nvPr/>
        </p:nvSpPr>
        <p:spPr>
          <a:xfrm>
            <a:off x="5463313" y="2927846"/>
            <a:ext cx="5491698" cy="2281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4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000" spc="200">
                <a:solidFill>
                  <a:schemeClr val="tx1">
                    <a:lumMod val="65000"/>
                    <a:lumOff val="35000"/>
                  </a:schemeClr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cs typeface="阿里巴巴普惠体" panose="00020600040101010101" pitchFamily="18" charset="-122"/>
              </a:rPr>
              <a:t>当然，吃药也能治好，但食物也很重要。吃哪些食物也能帮他治病？</a:t>
            </a:r>
            <a:endParaRPr lang="en-US" altLang="zh-CN" sz="2000" spc="200">
              <a:solidFill>
                <a:schemeClr val="tx1">
                  <a:lumMod val="65000"/>
                  <a:lumOff val="35000"/>
                </a:schemeClr>
              </a:solidFill>
              <a:latin typeface="Aa粉嘟嘟 (非商业使用)" panose="02010600010101010101" pitchFamily="2" charset="-122"/>
              <a:ea typeface="Aa粉嘟嘟 (非商业使用)" panose="02010600010101010101" pitchFamily="2" charset="-122"/>
              <a:cs typeface="阿里巴巴普惠体" panose="00020600040101010101" pitchFamily="18" charset="-122"/>
            </a:endParaRPr>
          </a:p>
          <a:p>
            <a:pPr marL="342900" indent="-342900">
              <a:lnSpc>
                <a:spcPct val="14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000" spc="200">
                <a:solidFill>
                  <a:schemeClr val="tx1">
                    <a:lumMod val="65000"/>
                    <a:lumOff val="35000"/>
                  </a:schemeClr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cs typeface="阿里巴巴普惠体" panose="00020600040101010101" pitchFamily="18" charset="-122"/>
              </a:rPr>
              <a:t>给她一些建议。是呀，多吃蔬菜和水果，增加维生素</a:t>
            </a:r>
            <a:r>
              <a:rPr lang="en-US" altLang="zh-CN" sz="2000" spc="200">
                <a:solidFill>
                  <a:schemeClr val="tx1">
                    <a:lumMod val="65000"/>
                    <a:lumOff val="35000"/>
                  </a:schemeClr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cs typeface="阿里巴巴普惠体" panose="00020600040101010101" pitchFamily="18" charset="-122"/>
              </a:rPr>
              <a:t>C</a:t>
            </a:r>
            <a:r>
              <a:rPr lang="zh-CN" altLang="en-US" sz="2000" spc="200">
                <a:solidFill>
                  <a:schemeClr val="tx1">
                    <a:lumMod val="65000"/>
                    <a:lumOff val="35000"/>
                  </a:schemeClr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cs typeface="阿里巴巴普惠体" panose="00020600040101010101" pitchFamily="18" charset="-122"/>
              </a:rPr>
              <a:t>，牙齿出血的毛病肯定会好的。 </a:t>
            </a:r>
          </a:p>
        </p:txBody>
      </p:sp>
      <p:cxnSp>
        <p:nvCxnSpPr>
          <p:cNvPr id="6" name="直接连接符 5"/>
          <p:cNvCxnSpPr>
            <a:stCxn id="2" idx="2"/>
          </p:cNvCxnSpPr>
          <p:nvPr/>
        </p:nvCxnSpPr>
        <p:spPr>
          <a:xfrm>
            <a:off x="1515798" y="2364390"/>
            <a:ext cx="9439213" cy="0"/>
          </a:xfrm>
          <a:prstGeom prst="line">
            <a:avLst/>
          </a:prstGeom>
          <a:ln>
            <a:solidFill>
              <a:srgbClr val="E352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图片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236989" y="2547626"/>
            <a:ext cx="3546884" cy="2770384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350979" y="781661"/>
            <a:ext cx="9490042" cy="1802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4400" dirty="0">
                <a:solidFill>
                  <a:srgbClr val="F37F53"/>
                </a:solidFill>
                <a:latin typeface="Aa棉花糖拼音 (非商业使用)" panose="02010600010101010101" pitchFamily="2" charset="-122"/>
                <a:ea typeface="Aa棉花糖拼音 (非商业使用)" panose="02010600010101010101" pitchFamily="2" charset="-122"/>
              </a:rPr>
              <a:t>（二）经常便秘，除了吃药以外，在食物上注意些什么？ </a:t>
            </a:r>
          </a:p>
        </p:txBody>
      </p:sp>
      <p:sp>
        <p:nvSpPr>
          <p:cNvPr id="3" name="矩形 2"/>
          <p:cNvSpPr/>
          <p:nvPr/>
        </p:nvSpPr>
        <p:spPr>
          <a:xfrm>
            <a:off x="1548941" y="3429000"/>
            <a:ext cx="5671990" cy="1342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  <a:spcAft>
                <a:spcPts val="600"/>
              </a:spcAft>
            </a:pPr>
            <a:r>
              <a:rPr lang="zh-CN" altLang="en-US" sz="2000" spc="200" dirty="0">
                <a:solidFill>
                  <a:schemeClr val="tx1">
                    <a:lumMod val="65000"/>
                    <a:lumOff val="35000"/>
                  </a:schemeClr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cs typeface="阿里巴巴普惠体" panose="00020600040101010101" pitchFamily="18" charset="-122"/>
              </a:rPr>
              <a:t>多吃水果香蕉、杂粮、蔬菜就没有这个痛苦了。小朋友的确要不挑食，不偏食，增加各种营养，这样身体才能长得棒！ 　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389857" y="2657877"/>
            <a:ext cx="2253202" cy="3418462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图片 2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3429000"/>
            <a:ext cx="12192000" cy="342900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573041" y="0"/>
            <a:ext cx="5618959" cy="2643565"/>
          </a:xfrm>
          <a:prstGeom prst="rect">
            <a:avLst/>
          </a:prstGeom>
        </p:spPr>
      </p:pic>
      <p:pic>
        <p:nvPicPr>
          <p:cNvPr id="23" name="图片 22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2593785"/>
            <a:ext cx="4243754" cy="4264215"/>
          </a:xfrm>
          <a:prstGeom prst="rect">
            <a:avLst/>
          </a:prstGeom>
        </p:spPr>
      </p:pic>
      <p:pic>
        <p:nvPicPr>
          <p:cNvPr id="24" name="图片 23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4591839" cy="1676555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261150" y="0"/>
            <a:ext cx="3930850" cy="2832127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081954" y="4749904"/>
            <a:ext cx="7110046" cy="2108095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5430039" y="1125564"/>
            <a:ext cx="28208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800" dirty="0">
                <a:solidFill>
                  <a:srgbClr val="ED7101"/>
                </a:solidFill>
                <a:latin typeface="Aa棉花糖拼音 (非商业使用)" panose="02010600010101010101" pitchFamily="2" charset="-122"/>
                <a:ea typeface="Aa棉花糖拼音 (非商业使用)" panose="02010600010101010101" pitchFamily="2" charset="-122"/>
              </a:rPr>
              <a:t>激发兴趣</a:t>
            </a:r>
          </a:p>
        </p:txBody>
      </p:sp>
      <p:sp>
        <p:nvSpPr>
          <p:cNvPr id="16" name="矩形 15"/>
          <p:cNvSpPr/>
          <p:nvPr/>
        </p:nvSpPr>
        <p:spPr>
          <a:xfrm>
            <a:off x="2597149" y="2659247"/>
            <a:ext cx="164660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6000">
                <a:solidFill>
                  <a:schemeClr val="tx1">
                    <a:lumMod val="65000"/>
                    <a:lumOff val="35000"/>
                  </a:schemeClr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cs typeface="阿里巴巴普惠体" panose="00020600040101010101" pitchFamily="18" charset="-122"/>
              </a:rPr>
              <a:t>目录</a:t>
            </a:r>
          </a:p>
        </p:txBody>
      </p:sp>
      <p:sp>
        <p:nvSpPr>
          <p:cNvPr id="17" name="矩形 16"/>
          <p:cNvSpPr/>
          <p:nvPr/>
        </p:nvSpPr>
        <p:spPr>
          <a:xfrm>
            <a:off x="5430039" y="2208752"/>
            <a:ext cx="28208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800" dirty="0">
                <a:solidFill>
                  <a:srgbClr val="ED7101"/>
                </a:solidFill>
                <a:latin typeface="Aa棉花糖拼音 (非商业使用)" panose="02010600010101010101" pitchFamily="2" charset="-122"/>
                <a:ea typeface="Aa棉花糖拼音 (非商业使用)" panose="02010600010101010101" pitchFamily="2" charset="-122"/>
              </a:rPr>
              <a:t>认识明理</a:t>
            </a:r>
          </a:p>
        </p:txBody>
      </p:sp>
      <p:sp>
        <p:nvSpPr>
          <p:cNvPr id="18" name="矩形 17"/>
          <p:cNvSpPr/>
          <p:nvPr/>
        </p:nvSpPr>
        <p:spPr>
          <a:xfrm>
            <a:off x="5430039" y="3291940"/>
            <a:ext cx="28563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800">
                <a:solidFill>
                  <a:srgbClr val="ED7101"/>
                </a:solidFill>
                <a:latin typeface="Aa棉花糖拼音 (非商业使用)" panose="02010600010101010101" pitchFamily="2" charset="-122"/>
                <a:ea typeface="Aa棉花糖拼音 (非商业使用)" panose="02010600010101010101" pitchFamily="2" charset="-122"/>
              </a:rPr>
              <a:t>深入生活</a:t>
            </a:r>
          </a:p>
        </p:txBody>
      </p:sp>
      <p:sp>
        <p:nvSpPr>
          <p:cNvPr id="20" name="矩形 19"/>
          <p:cNvSpPr/>
          <p:nvPr/>
        </p:nvSpPr>
        <p:spPr>
          <a:xfrm>
            <a:off x="5430039" y="4375129"/>
            <a:ext cx="3960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800">
                <a:solidFill>
                  <a:srgbClr val="ED7101"/>
                </a:solidFill>
                <a:latin typeface="Aa棉花糖拼音 (非商业使用)" panose="02010600010101010101" pitchFamily="2" charset="-122"/>
                <a:ea typeface="Aa棉花糖拼音 (非商业使用)" panose="02010600010101010101" pitchFamily="2" charset="-122"/>
              </a:rPr>
              <a:t>不健康的食品</a:t>
            </a:r>
          </a:p>
        </p:txBody>
      </p:sp>
      <p:pic>
        <p:nvPicPr>
          <p:cNvPr id="22" name="图片 21"/>
          <p:cNvPicPr>
            <a:picLocks noChangeAspect="1"/>
          </p:cNvPicPr>
          <p:nvPr/>
        </p:nvPicPr>
        <p:blipFill>
          <a:blip r:embed="rId9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4354706" y="1049747"/>
            <a:ext cx="964380" cy="964380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9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4354706" y="2138033"/>
            <a:ext cx="964380" cy="964380"/>
          </a:xfrm>
          <a:prstGeom prst="rect">
            <a:avLst/>
          </a:prstGeom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9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4354706" y="3226319"/>
            <a:ext cx="964380" cy="964380"/>
          </a:xfrm>
          <a:prstGeom prst="rect">
            <a:avLst/>
          </a:prstGeom>
        </p:spPr>
      </p:pic>
      <p:pic>
        <p:nvPicPr>
          <p:cNvPr id="32" name="图片 31"/>
          <p:cNvPicPr>
            <a:picLocks noChangeAspect="1"/>
          </p:cNvPicPr>
          <p:nvPr/>
        </p:nvPicPr>
        <p:blipFill>
          <a:blip r:embed="rId9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4354706" y="4314605"/>
            <a:ext cx="964380" cy="964380"/>
          </a:xfrm>
          <a:prstGeom prst="rect">
            <a:avLst/>
          </a:prstGeom>
        </p:spPr>
      </p:pic>
      <p:cxnSp>
        <p:nvCxnSpPr>
          <p:cNvPr id="3" name="直接连接符 2"/>
          <p:cNvCxnSpPr/>
          <p:nvPr/>
        </p:nvCxnSpPr>
        <p:spPr>
          <a:xfrm flipH="1">
            <a:off x="5354255" y="1286612"/>
            <a:ext cx="0" cy="612000"/>
          </a:xfrm>
          <a:prstGeom prst="line">
            <a:avLst/>
          </a:prstGeom>
          <a:ln w="19050">
            <a:solidFill>
              <a:srgbClr val="ED710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/>
        </p:nvCxnSpPr>
        <p:spPr>
          <a:xfrm flipH="1">
            <a:off x="5354255" y="2352617"/>
            <a:ext cx="0" cy="612000"/>
          </a:xfrm>
          <a:prstGeom prst="line">
            <a:avLst/>
          </a:prstGeom>
          <a:ln w="19050">
            <a:solidFill>
              <a:srgbClr val="ED710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 flipH="1">
            <a:off x="5354255" y="3418622"/>
            <a:ext cx="0" cy="612000"/>
          </a:xfrm>
          <a:prstGeom prst="line">
            <a:avLst/>
          </a:prstGeom>
          <a:ln w="19050">
            <a:solidFill>
              <a:srgbClr val="ED710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 flipH="1">
            <a:off x="5354255" y="4484627"/>
            <a:ext cx="0" cy="612000"/>
          </a:xfrm>
          <a:prstGeom prst="line">
            <a:avLst/>
          </a:prstGeom>
          <a:ln w="19050">
            <a:solidFill>
              <a:srgbClr val="ED710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1384917" y="1898612"/>
            <a:ext cx="159798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>
                <a:solidFill>
                  <a:srgbClr val="E6F2D0"/>
                </a:solidFill>
              </a:rPr>
              <a:t>https://www.ypppt.com/</a:t>
            </a:r>
            <a:endParaRPr lang="zh-CN" altLang="en-US" sz="1050" dirty="0">
              <a:solidFill>
                <a:srgbClr val="E6F2D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2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图片 2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3429000"/>
            <a:ext cx="12192000" cy="342900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573041" y="0"/>
            <a:ext cx="5618959" cy="2643565"/>
          </a:xfrm>
          <a:prstGeom prst="rect">
            <a:avLst/>
          </a:prstGeom>
        </p:spPr>
      </p:pic>
      <p:pic>
        <p:nvPicPr>
          <p:cNvPr id="23" name="图片 22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2593785"/>
            <a:ext cx="4243754" cy="4264215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272022" y="2767281"/>
            <a:ext cx="76479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8000" dirty="0">
                <a:solidFill>
                  <a:srgbClr val="F37F53"/>
                </a:solidFill>
                <a:latin typeface="Aa棉花糖拼音 (非商业使用)" panose="02010600010101010101" pitchFamily="2" charset="-122"/>
                <a:ea typeface="Aa棉花糖拼音 (非商业使用)" panose="02010600010101010101" pitchFamily="2" charset="-122"/>
              </a:rPr>
              <a:t>不健康的食品</a:t>
            </a:r>
          </a:p>
        </p:txBody>
      </p:sp>
      <p:sp>
        <p:nvSpPr>
          <p:cNvPr id="12" name="矩形 11"/>
          <p:cNvSpPr/>
          <p:nvPr/>
        </p:nvSpPr>
        <p:spPr>
          <a:xfrm>
            <a:off x="4977745" y="1687058"/>
            <a:ext cx="22365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spc="200">
                <a:solidFill>
                  <a:schemeClr val="tx1">
                    <a:lumMod val="65000"/>
                    <a:lumOff val="35000"/>
                  </a:schemeClr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cs typeface="阿里巴巴普惠体" panose="00020600040101010101" pitchFamily="18" charset="-122"/>
              </a:rPr>
              <a:t>第四部分</a:t>
            </a:r>
          </a:p>
        </p:txBody>
      </p:sp>
      <p:sp>
        <p:nvSpPr>
          <p:cNvPr id="13" name="矩形 12"/>
          <p:cNvSpPr/>
          <p:nvPr/>
        </p:nvSpPr>
        <p:spPr>
          <a:xfrm>
            <a:off x="3048000" y="4108567"/>
            <a:ext cx="6096000" cy="4574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000" spc="200">
                <a:solidFill>
                  <a:schemeClr val="tx1">
                    <a:lumMod val="65000"/>
                    <a:lumOff val="35000"/>
                  </a:schemeClr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cs typeface="阿里巴巴普惠体" panose="00020600040101010101" pitchFamily="18" charset="-122"/>
              </a:rPr>
              <a:t>右手拿勺，左手扶碗！端起碗来大口喝汤</a:t>
            </a:r>
          </a:p>
        </p:txBody>
      </p:sp>
      <p:pic>
        <p:nvPicPr>
          <p:cNvPr id="24" name="图片 23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4591839" cy="1676555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261150" y="0"/>
            <a:ext cx="3930850" cy="2832127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639316" y="4618664"/>
            <a:ext cx="7552684" cy="223933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568450" y="1979295"/>
            <a:ext cx="5558155" cy="1139190"/>
            <a:chOff x="9546" y="2851"/>
            <a:chExt cx="8753" cy="1794"/>
          </a:xfrm>
        </p:grpSpPr>
        <p:sp>
          <p:nvSpPr>
            <p:cNvPr id="5" name="TextBox 97"/>
            <p:cNvSpPr txBox="1"/>
            <p:nvPr/>
          </p:nvSpPr>
          <p:spPr>
            <a:xfrm>
              <a:off x="9546" y="2851"/>
              <a:ext cx="4743" cy="794"/>
            </a:xfrm>
            <a:prstGeom prst="rect">
              <a:avLst/>
            </a:prstGeom>
            <a:solidFill>
              <a:srgbClr val="ED7101">
                <a:alpha val="80000"/>
              </a:srgbClr>
            </a:solidFill>
            <a:ln>
              <a:solidFill>
                <a:srgbClr val="E3524F"/>
              </a:solidFill>
            </a:ln>
          </p:spPr>
          <p:txBody>
            <a:bodyPr vert="horz" wrap="square" lIns="102974" tIns="0" rIns="102974" bIns="0" rtlCol="0" anchor="ctr">
              <a:spAutoFit/>
            </a:bodyPr>
            <a:lstStyle/>
            <a:p>
              <a:pPr algn="ctr"/>
              <a:r>
                <a:rPr lang="zh-CN" altLang="en-US" sz="2400" dirty="0">
                  <a:solidFill>
                    <a:schemeClr val="bg1"/>
                  </a:solidFill>
                  <a:latin typeface="Aa粉嘟嘟 (非商业使用)" panose="02010600010101010101" pitchFamily="2" charset="-122"/>
                  <a:ea typeface="Aa粉嘟嘟 (非商业使用)" panose="02010600010101010101" pitchFamily="2" charset="-122"/>
                  <a:sym typeface="+mn-ea"/>
                </a:rPr>
                <a:t>第一：油炸食品 </a:t>
              </a: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9546" y="3852"/>
              <a:ext cx="8753" cy="793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000" spc="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a粉嘟嘟 (非商业使用)" panose="02010600010101010101" pitchFamily="2" charset="-122"/>
                  <a:ea typeface="Aa粉嘟嘟 (非商业使用)" panose="02010600010101010101" pitchFamily="2" charset="-122"/>
                  <a:cs typeface="阿里巴巴普惠体" panose="00020600040101010101" pitchFamily="18" charset="-122"/>
                  <a:sym typeface="+mn-lt"/>
                </a:rPr>
                <a:t>导致心血管疾病；含致癌物质；破坏维生素。 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1568450" y="3749931"/>
            <a:ext cx="5558155" cy="1071880"/>
            <a:chOff x="9546" y="2957"/>
            <a:chExt cx="8753" cy="1688"/>
          </a:xfrm>
        </p:grpSpPr>
        <p:sp>
          <p:nvSpPr>
            <p:cNvPr id="8" name="TextBox 97"/>
            <p:cNvSpPr txBox="1"/>
            <p:nvPr/>
          </p:nvSpPr>
          <p:spPr>
            <a:xfrm>
              <a:off x="9546" y="2957"/>
              <a:ext cx="4743" cy="794"/>
            </a:xfrm>
            <a:prstGeom prst="rect">
              <a:avLst/>
            </a:prstGeom>
            <a:solidFill>
              <a:srgbClr val="ED7101">
                <a:alpha val="80000"/>
              </a:srgbClr>
            </a:solidFill>
            <a:ln>
              <a:solidFill>
                <a:srgbClr val="E3524F"/>
              </a:solidFill>
            </a:ln>
          </p:spPr>
          <p:txBody>
            <a:bodyPr vert="horz" wrap="square" lIns="102974" tIns="0" rIns="102974" bIns="0" rtlCol="0" anchor="ctr">
              <a:spAutoFit/>
            </a:bodyPr>
            <a:lstStyle/>
            <a:p>
              <a:pPr algn="ctr"/>
              <a:r>
                <a:rPr lang="zh-CN" altLang="en-US" sz="2400" dirty="0">
                  <a:solidFill>
                    <a:schemeClr val="bg1"/>
                  </a:solidFill>
                  <a:latin typeface="Aa粉嘟嘟 (非商业使用)" panose="02010600010101010101" pitchFamily="2" charset="-122"/>
                  <a:ea typeface="Aa粉嘟嘟 (非商业使用)" panose="02010600010101010101" pitchFamily="2" charset="-122"/>
                  <a:sym typeface="+mn-ea"/>
                </a:rPr>
                <a:t>第二：腌制类食品</a:t>
              </a: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9546" y="3852"/>
              <a:ext cx="8753" cy="793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000" spc="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a粉嘟嘟 (非商业使用)" panose="02010600010101010101" pitchFamily="2" charset="-122"/>
                  <a:ea typeface="Aa粉嘟嘟 (非商业使用)" panose="02010600010101010101" pitchFamily="2" charset="-122"/>
                  <a:cs typeface="阿里巴巴普惠体" panose="00020600040101010101" pitchFamily="18" charset="-122"/>
                  <a:sym typeface="+mn-lt"/>
                </a:rPr>
                <a:t>导致高血压，肾负担过重，导致鼻咽癌等。 </a:t>
              </a:r>
            </a:p>
          </p:txBody>
        </p:sp>
      </p:grpSp>
      <p:pic>
        <p:nvPicPr>
          <p:cNvPr id="11" name="图片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05894" y="1720172"/>
            <a:ext cx="3417656" cy="3417656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899547" y="1561589"/>
            <a:ext cx="3906520" cy="3396615"/>
            <a:chOff x="7510" y="2583"/>
            <a:chExt cx="6152" cy="5349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9897" y="2583"/>
              <a:ext cx="1423" cy="2951"/>
            </a:xfrm>
            <a:prstGeom prst="rect">
              <a:avLst/>
            </a:prstGeom>
          </p:spPr>
        </p:pic>
        <p:sp>
          <p:nvSpPr>
            <p:cNvPr id="4" name="文本框 3"/>
            <p:cNvSpPr txBox="1"/>
            <p:nvPr/>
          </p:nvSpPr>
          <p:spPr>
            <a:xfrm>
              <a:off x="7752" y="5534"/>
              <a:ext cx="5669" cy="72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zh-CN" altLang="en-US" sz="2400" dirty="0">
                  <a:solidFill>
                    <a:srgbClr val="ED7101"/>
                  </a:solidFill>
                  <a:latin typeface="Aa粉嘟嘟 (非商业使用)" panose="02010600010101010101" pitchFamily="2" charset="-122"/>
                  <a:ea typeface="Aa粉嘟嘟 (非商业使用)" panose="02010600010101010101" pitchFamily="2" charset="-122"/>
                  <a:sym typeface="+mn-ea"/>
                </a:rPr>
                <a:t>第三：加工类肉食品</a:t>
              </a:r>
              <a:endParaRPr lang="zh-CN" altLang="en-US" sz="2400" b="1" dirty="0">
                <a:solidFill>
                  <a:srgbClr val="ED7101"/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sym typeface="+mn-ea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7510" y="6412"/>
              <a:ext cx="6152" cy="152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000" spc="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a粉嘟嘟 (非商业使用)" panose="02010600010101010101" pitchFamily="2" charset="-122"/>
                  <a:ea typeface="Aa粉嘟嘟 (非商业使用)" panose="02010600010101010101" pitchFamily="2" charset="-122"/>
                  <a:cs typeface="阿里巴巴普惠体" panose="00020600040101010101" pitchFamily="18" charset="-122"/>
                  <a:sym typeface="Arial" panose="020B0604020202020204" pitchFamily="34" charset="0"/>
                </a:rPr>
                <a:t>含致癌物质：亚硝酸盐；含大量防腐剂。 </a:t>
              </a:r>
              <a:endParaRPr lang="en-US" altLang="zh-CN" sz="2000" spc="200" dirty="0">
                <a:solidFill>
                  <a:schemeClr val="tx1">
                    <a:lumMod val="65000"/>
                    <a:lumOff val="35000"/>
                  </a:schemeClr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cs typeface="阿里巴巴普惠体" panose="00020600040101010101" pitchFamily="18" charset="-122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6385933" y="1561589"/>
            <a:ext cx="3906520" cy="3396615"/>
            <a:chOff x="7510" y="2583"/>
            <a:chExt cx="6152" cy="5349"/>
          </a:xfrm>
        </p:grpSpPr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-4999"/>
            <a:stretch>
              <a:fillRect/>
            </a:stretch>
          </p:blipFill>
          <p:spPr>
            <a:xfrm>
              <a:off x="9897" y="2583"/>
              <a:ext cx="1423" cy="2951"/>
            </a:xfrm>
            <a:prstGeom prst="rect">
              <a:avLst/>
            </a:prstGeom>
          </p:spPr>
        </p:pic>
        <p:sp>
          <p:nvSpPr>
            <p:cNvPr id="8" name="文本框 7"/>
            <p:cNvSpPr txBox="1"/>
            <p:nvPr/>
          </p:nvSpPr>
          <p:spPr>
            <a:xfrm>
              <a:off x="7752" y="5534"/>
              <a:ext cx="5669" cy="72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zh-CN" altLang="en-US" sz="2400" dirty="0">
                  <a:solidFill>
                    <a:srgbClr val="ED7101"/>
                  </a:solidFill>
                  <a:latin typeface="Aa粉嘟嘟 (非商业使用)" panose="02010600010101010101" pitchFamily="2" charset="-122"/>
                  <a:ea typeface="Aa粉嘟嘟 (非商业使用)" panose="02010600010101010101" pitchFamily="2" charset="-122"/>
                  <a:sym typeface="+mn-ea"/>
                </a:rPr>
                <a:t>第四：饼干类食品 </a:t>
              </a:r>
              <a:endParaRPr lang="zh-CN" altLang="en-US" sz="2400" b="1" dirty="0">
                <a:solidFill>
                  <a:srgbClr val="ED7101"/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sym typeface="+mn-ea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7510" y="6412"/>
              <a:ext cx="6152" cy="152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000" spc="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a粉嘟嘟 (非商业使用)" panose="02010600010101010101" pitchFamily="2" charset="-122"/>
                  <a:ea typeface="Aa粉嘟嘟 (非商业使用)" panose="02010600010101010101" pitchFamily="2" charset="-122"/>
                  <a:cs typeface="阿里巴巴普惠体" panose="00020600040101010101" pitchFamily="18" charset="-122"/>
                  <a:sym typeface="Arial" panose="020B0604020202020204" pitchFamily="34" charset="0"/>
                </a:rPr>
                <a:t>食用香精和色素过多</a:t>
              </a:r>
              <a:r>
                <a:rPr lang="en-US" altLang="zh-CN" sz="2000" spc="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a粉嘟嘟 (非商业使用)" panose="02010600010101010101" pitchFamily="2" charset="-122"/>
                  <a:ea typeface="Aa粉嘟嘟 (非商业使用)" panose="02010600010101010101" pitchFamily="2" charset="-122"/>
                  <a:cs typeface="阿里巴巴普惠体" panose="00020600040101010101" pitchFamily="18" charset="-122"/>
                  <a:sym typeface="Arial" panose="020B0604020202020204" pitchFamily="34" charset="0"/>
                </a:rPr>
                <a:t>,</a:t>
              </a:r>
              <a:r>
                <a:rPr lang="zh-CN" altLang="en-US" sz="2000" spc="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a粉嘟嘟 (非商业使用)" panose="02010600010101010101" pitchFamily="2" charset="-122"/>
                  <a:ea typeface="Aa粉嘟嘟 (非商业使用)" panose="02010600010101010101" pitchFamily="2" charset="-122"/>
                  <a:cs typeface="阿里巴巴普惠体" panose="00020600040101010101" pitchFamily="18" charset="-122"/>
                  <a:sym typeface="Arial" panose="020B0604020202020204" pitchFamily="34" charset="0"/>
                </a:rPr>
                <a:t>严重破坏维生素；营养成分低。</a:t>
              </a:r>
              <a:endParaRPr lang="en-US" altLang="zh-CN" sz="2000" spc="200" dirty="0">
                <a:solidFill>
                  <a:schemeClr val="tx1">
                    <a:lumMod val="65000"/>
                    <a:lumOff val="35000"/>
                  </a:schemeClr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cs typeface="阿里巴巴普惠体" panose="00020600040101010101" pitchFamily="18" charset="-122"/>
              </a:endParaRPr>
            </a:p>
          </p:txBody>
        </p:sp>
      </p:grp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6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490393" y="2357120"/>
            <a:ext cx="3505354" cy="1533525"/>
            <a:chOff x="9546" y="2957"/>
            <a:chExt cx="8753" cy="2415"/>
          </a:xfrm>
        </p:grpSpPr>
        <p:sp>
          <p:nvSpPr>
            <p:cNvPr id="3" name="TextBox 97"/>
            <p:cNvSpPr txBox="1"/>
            <p:nvPr/>
          </p:nvSpPr>
          <p:spPr>
            <a:xfrm>
              <a:off x="9546" y="2957"/>
              <a:ext cx="8373" cy="582"/>
            </a:xfrm>
            <a:prstGeom prst="rect">
              <a:avLst/>
            </a:prstGeom>
            <a:noFill/>
          </p:spPr>
          <p:txBody>
            <a:bodyPr vert="horz" wrap="square" lIns="102974" tIns="0" rIns="102974" bIns="0" rtlCol="0" anchor="ctr">
              <a:spAutoFit/>
            </a:bodyPr>
            <a:lstStyle/>
            <a:p>
              <a:pPr algn="ctr"/>
              <a:r>
                <a:rPr lang="zh-CN" altLang="en-US" sz="2400" dirty="0">
                  <a:solidFill>
                    <a:srgbClr val="ED7101"/>
                  </a:solidFill>
                  <a:latin typeface="Aa粉嘟嘟 (非商业使用)" panose="02010600010101010101" pitchFamily="2" charset="-122"/>
                  <a:ea typeface="Aa粉嘟嘟 (非商业使用)" panose="02010600010101010101" pitchFamily="2" charset="-122"/>
                  <a:sym typeface="+mn-ea"/>
                </a:rPr>
                <a:t>第五：汽水可乐类食品 </a:t>
              </a: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9546" y="3852"/>
              <a:ext cx="8753" cy="152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000" spc="200">
                  <a:solidFill>
                    <a:schemeClr val="tx1">
                      <a:lumMod val="65000"/>
                      <a:lumOff val="35000"/>
                    </a:schemeClr>
                  </a:solidFill>
                  <a:latin typeface="Aa粉嘟嘟 (非商业使用)" panose="02010600010101010101" pitchFamily="2" charset="-122"/>
                  <a:ea typeface="Aa粉嘟嘟 (非商业使用)" panose="02010600010101010101" pitchFamily="2" charset="-122"/>
                  <a:cs typeface="阿里巴巴普惠体" panose="00020600040101010101" pitchFamily="18" charset="-122"/>
                  <a:sym typeface="+mn-lt"/>
                </a:rPr>
                <a:t>含磷酸、碳酸，会带走体内大量的钙；含糖量过高。 </a:t>
              </a:r>
            </a:p>
          </p:txBody>
        </p:sp>
      </p:grpSp>
      <p:pic>
        <p:nvPicPr>
          <p:cNvPr id="6" name="图片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848022" y="1351125"/>
            <a:ext cx="2500414" cy="3518209"/>
          </a:xfrm>
          <a:prstGeom prst="rect">
            <a:avLst/>
          </a:prstGeom>
        </p:spPr>
      </p:pic>
      <p:grpSp>
        <p:nvGrpSpPr>
          <p:cNvPr id="7" name="组合 6"/>
          <p:cNvGrpSpPr/>
          <p:nvPr/>
        </p:nvGrpSpPr>
        <p:grpSpPr>
          <a:xfrm>
            <a:off x="7196255" y="2357120"/>
            <a:ext cx="3505354" cy="1533525"/>
            <a:chOff x="9546" y="2957"/>
            <a:chExt cx="8753" cy="2415"/>
          </a:xfrm>
        </p:grpSpPr>
        <p:sp>
          <p:nvSpPr>
            <p:cNvPr id="8" name="TextBox 97"/>
            <p:cNvSpPr txBox="1"/>
            <p:nvPr/>
          </p:nvSpPr>
          <p:spPr>
            <a:xfrm>
              <a:off x="9926" y="2957"/>
              <a:ext cx="7993" cy="582"/>
            </a:xfrm>
            <a:prstGeom prst="rect">
              <a:avLst/>
            </a:prstGeom>
            <a:noFill/>
          </p:spPr>
          <p:txBody>
            <a:bodyPr vert="horz" wrap="square" lIns="102974" tIns="0" rIns="102974" bIns="0" rtlCol="0" anchor="ctr">
              <a:spAutoFit/>
            </a:bodyPr>
            <a:lstStyle/>
            <a:p>
              <a:pPr algn="ctr"/>
              <a:r>
                <a:rPr lang="zh-CN" altLang="en-US" sz="2400">
                  <a:solidFill>
                    <a:srgbClr val="ED7101"/>
                  </a:solidFill>
                  <a:latin typeface="Aa粉嘟嘟 (非商业使用)" panose="02010600010101010101" pitchFamily="2" charset="-122"/>
                  <a:ea typeface="Aa粉嘟嘟 (非商业使用)" panose="02010600010101010101" pitchFamily="2" charset="-122"/>
                  <a:sym typeface="+mn-ea"/>
                </a:rPr>
                <a:t>第六：方便类食品 </a:t>
              </a: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9546" y="3852"/>
              <a:ext cx="8753" cy="152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000" spc="200">
                  <a:solidFill>
                    <a:schemeClr val="tx1">
                      <a:lumMod val="65000"/>
                      <a:lumOff val="35000"/>
                    </a:schemeClr>
                  </a:solidFill>
                  <a:latin typeface="Aa粉嘟嘟 (非商业使用)" panose="02010600010101010101" pitchFamily="2" charset="-122"/>
                  <a:ea typeface="Aa粉嘟嘟 (非商业使用)" panose="02010600010101010101" pitchFamily="2" charset="-122"/>
                  <a:cs typeface="阿里巴巴普惠体" panose="00020600040101010101" pitchFamily="18" charset="-122"/>
                  <a:sym typeface="+mn-lt"/>
                </a:rPr>
                <a:t>盐分过高；热量过高，营养价值极低。 </a:t>
              </a:r>
            </a:p>
          </p:txBody>
        </p:sp>
      </p:grp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6183214" y="1810803"/>
            <a:ext cx="4535170" cy="1533525"/>
            <a:chOff x="9546" y="2957"/>
            <a:chExt cx="7142" cy="2415"/>
          </a:xfrm>
        </p:grpSpPr>
        <p:sp>
          <p:nvSpPr>
            <p:cNvPr id="3" name="TextBox 97"/>
            <p:cNvSpPr txBox="1"/>
            <p:nvPr/>
          </p:nvSpPr>
          <p:spPr>
            <a:xfrm>
              <a:off x="9546" y="2957"/>
              <a:ext cx="5159" cy="582"/>
            </a:xfrm>
            <a:prstGeom prst="rect">
              <a:avLst/>
            </a:prstGeom>
            <a:solidFill>
              <a:srgbClr val="ED7101">
                <a:alpha val="80000"/>
              </a:srgbClr>
            </a:solidFill>
            <a:ln>
              <a:solidFill>
                <a:srgbClr val="E3524F"/>
              </a:solidFill>
            </a:ln>
          </p:spPr>
          <p:txBody>
            <a:bodyPr vert="horz" wrap="square" lIns="102974" tIns="0" rIns="102974" bIns="0" rtlCol="0" anchor="ctr">
              <a:spAutoFit/>
            </a:bodyPr>
            <a:lstStyle/>
            <a:p>
              <a:pPr algn="ctr"/>
              <a:r>
                <a:rPr lang="zh-CN" altLang="en-US" sz="2400">
                  <a:solidFill>
                    <a:schemeClr val="bg1"/>
                  </a:solidFill>
                  <a:latin typeface="Aa粉嘟嘟 (非商业使用)" panose="02010600010101010101" pitchFamily="2" charset="-122"/>
                  <a:ea typeface="Aa粉嘟嘟 (非商业使用)" panose="02010600010101010101" pitchFamily="2" charset="-122"/>
                  <a:sym typeface="+mn-ea"/>
                </a:rPr>
                <a:t>第七：罐头类食品</a:t>
              </a: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9546" y="3852"/>
              <a:ext cx="7142" cy="152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000" spc="200">
                  <a:solidFill>
                    <a:schemeClr val="tx1">
                      <a:lumMod val="65000"/>
                      <a:lumOff val="35000"/>
                    </a:schemeClr>
                  </a:solidFill>
                  <a:latin typeface="Aa粉嘟嘟 (非商业使用)" panose="02010600010101010101" pitchFamily="2" charset="-122"/>
                  <a:ea typeface="Aa粉嘟嘟 (非商业使用)" panose="02010600010101010101" pitchFamily="2" charset="-122"/>
                  <a:cs typeface="阿里巴巴普惠体" panose="00020600040101010101" pitchFamily="18" charset="-122"/>
                  <a:sym typeface="+mn-lt"/>
                </a:rPr>
                <a:t>破坏维生素，使蛋白质变性；热量过多，营养成分低。 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6183214" y="3753268"/>
            <a:ext cx="4535805" cy="1071880"/>
            <a:chOff x="9546" y="2957"/>
            <a:chExt cx="7143" cy="1688"/>
          </a:xfrm>
        </p:grpSpPr>
        <p:sp>
          <p:nvSpPr>
            <p:cNvPr id="6" name="TextBox 97"/>
            <p:cNvSpPr txBox="1"/>
            <p:nvPr/>
          </p:nvSpPr>
          <p:spPr>
            <a:xfrm>
              <a:off x="9546" y="2957"/>
              <a:ext cx="5159" cy="582"/>
            </a:xfrm>
            <a:prstGeom prst="rect">
              <a:avLst/>
            </a:prstGeom>
            <a:solidFill>
              <a:srgbClr val="ED7101">
                <a:alpha val="80000"/>
              </a:srgbClr>
            </a:solidFill>
            <a:ln>
              <a:solidFill>
                <a:srgbClr val="E3524F"/>
              </a:solidFill>
            </a:ln>
          </p:spPr>
          <p:txBody>
            <a:bodyPr vert="horz" wrap="square" lIns="102974" tIns="0" rIns="102974" bIns="0" rtlCol="0" anchor="ctr">
              <a:spAutoFit/>
            </a:bodyPr>
            <a:lstStyle/>
            <a:p>
              <a:pPr algn="ctr"/>
              <a:r>
                <a:rPr lang="zh-CN" altLang="en-US" sz="2400">
                  <a:solidFill>
                    <a:schemeClr val="bg1"/>
                  </a:solidFill>
                  <a:latin typeface="Aa粉嘟嘟 (非商业使用)" panose="02010600010101010101" pitchFamily="2" charset="-122"/>
                  <a:ea typeface="Aa粉嘟嘟 (非商业使用)" panose="02010600010101010101" pitchFamily="2" charset="-122"/>
                  <a:sym typeface="+mn-ea"/>
                </a:rPr>
                <a:t>第八：话梅蜜饯类食品 </a:t>
              </a: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9546" y="3852"/>
              <a:ext cx="7143" cy="793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000" spc="200">
                  <a:solidFill>
                    <a:schemeClr val="tx1">
                      <a:lumMod val="65000"/>
                      <a:lumOff val="35000"/>
                    </a:schemeClr>
                  </a:solidFill>
                  <a:latin typeface="Aa粉嘟嘟 (非商业使用)" panose="02010600010101010101" pitchFamily="2" charset="-122"/>
                  <a:ea typeface="Aa粉嘟嘟 (非商业使用)" panose="02010600010101010101" pitchFamily="2" charset="-122"/>
                  <a:cs typeface="阿里巴巴普惠体" panose="00020600040101010101" pitchFamily="18" charset="-122"/>
                  <a:sym typeface="+mn-lt"/>
                </a:rPr>
                <a:t>含致癌物质：亚硝酸盐，含防腐剂。 </a:t>
              </a:r>
            </a:p>
          </p:txBody>
        </p:sp>
      </p:grpSp>
      <p:pic>
        <p:nvPicPr>
          <p:cNvPr id="9" name="图片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472981" y="1798305"/>
            <a:ext cx="3721188" cy="3055317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899545" y="1687450"/>
            <a:ext cx="3906520" cy="3562985"/>
            <a:chOff x="7510" y="2321"/>
            <a:chExt cx="6152" cy="5611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8520" y="2321"/>
              <a:ext cx="4131" cy="3193"/>
            </a:xfrm>
            <a:prstGeom prst="rect">
              <a:avLst/>
            </a:prstGeom>
          </p:spPr>
        </p:pic>
        <p:sp>
          <p:nvSpPr>
            <p:cNvPr id="4" name="文本框 3"/>
            <p:cNvSpPr txBox="1"/>
            <p:nvPr/>
          </p:nvSpPr>
          <p:spPr>
            <a:xfrm>
              <a:off x="7752" y="5534"/>
              <a:ext cx="5669" cy="72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zh-CN" altLang="en-US" sz="2400">
                  <a:solidFill>
                    <a:srgbClr val="ED7101"/>
                  </a:solidFill>
                  <a:latin typeface="Aa粉嘟嘟 (非商业使用)" panose="02010600010101010101" pitchFamily="2" charset="-122"/>
                  <a:ea typeface="Aa粉嘟嘟 (非商业使用)" panose="02010600010101010101" pitchFamily="2" charset="-122"/>
                  <a:sym typeface="+mn-ea"/>
                </a:rPr>
                <a:t>第九：冷冻甜品类食品</a:t>
              </a:r>
              <a:endParaRPr lang="zh-CN" altLang="en-US" sz="2400" b="1">
                <a:solidFill>
                  <a:srgbClr val="ED7101"/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sym typeface="+mn-ea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7510" y="6412"/>
              <a:ext cx="6152" cy="152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000" spc="200">
                  <a:solidFill>
                    <a:schemeClr val="tx1">
                      <a:lumMod val="65000"/>
                      <a:lumOff val="35000"/>
                    </a:schemeClr>
                  </a:solidFill>
                  <a:latin typeface="Aa粉嘟嘟 (非商业使用)" panose="02010600010101010101" pitchFamily="2" charset="-122"/>
                  <a:ea typeface="Aa粉嘟嘟 (非商业使用)" panose="02010600010101010101" pitchFamily="2" charset="-122"/>
                  <a:cs typeface="阿里巴巴普惠体" panose="00020600040101010101" pitchFamily="18" charset="-122"/>
                  <a:sym typeface="Arial" panose="020B0604020202020204" pitchFamily="34" charset="0"/>
                </a:rPr>
                <a:t>含奶油极易引起肥胖；含糖量过高影响正餐。</a:t>
              </a:r>
              <a:endParaRPr lang="en-US" altLang="zh-CN" sz="2000" spc="200">
                <a:solidFill>
                  <a:schemeClr val="tx1">
                    <a:lumMod val="65000"/>
                    <a:lumOff val="35000"/>
                  </a:schemeClr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cs typeface="阿里巴巴普惠体" panose="00020600040101010101" pitchFamily="18" charset="-122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6538970" y="1597247"/>
            <a:ext cx="3906520" cy="3663315"/>
            <a:chOff x="7510" y="5534"/>
            <a:chExt cx="6152" cy="5769"/>
          </a:xfrm>
        </p:grpSpPr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8835" y="8419"/>
              <a:ext cx="3698" cy="2884"/>
            </a:xfrm>
            <a:prstGeom prst="rect">
              <a:avLst/>
            </a:prstGeom>
          </p:spPr>
        </p:pic>
        <p:sp>
          <p:nvSpPr>
            <p:cNvPr id="8" name="文本框 7"/>
            <p:cNvSpPr txBox="1"/>
            <p:nvPr/>
          </p:nvSpPr>
          <p:spPr>
            <a:xfrm>
              <a:off x="7752" y="5534"/>
              <a:ext cx="5669" cy="72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zh-CN" altLang="en-US" sz="2400">
                  <a:solidFill>
                    <a:srgbClr val="ED7101"/>
                  </a:solidFill>
                  <a:latin typeface="Aa粉嘟嘟 (非商业使用)" panose="02010600010101010101" pitchFamily="2" charset="-122"/>
                  <a:ea typeface="Aa粉嘟嘟 (非商业使用)" panose="02010600010101010101" pitchFamily="2" charset="-122"/>
                  <a:sym typeface="+mn-ea"/>
                </a:rPr>
                <a:t>第十：烧烤类食品</a:t>
              </a:r>
              <a:endParaRPr lang="zh-CN" altLang="en-US" sz="2400" b="1">
                <a:solidFill>
                  <a:srgbClr val="ED7101"/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sym typeface="+mn-ea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7510" y="6412"/>
              <a:ext cx="6152" cy="152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000" spc="200">
                  <a:solidFill>
                    <a:schemeClr val="tx1">
                      <a:lumMod val="65000"/>
                      <a:lumOff val="35000"/>
                    </a:schemeClr>
                  </a:solidFill>
                  <a:latin typeface="Aa粉嘟嘟 (非商业使用)" panose="02010600010101010101" pitchFamily="2" charset="-122"/>
                  <a:ea typeface="Aa粉嘟嘟 (非商业使用)" panose="02010600010101010101" pitchFamily="2" charset="-122"/>
                  <a:cs typeface="阿里巴巴普惠体" panose="00020600040101010101" pitchFamily="18" charset="-122"/>
                  <a:sym typeface="Arial" panose="020B0604020202020204" pitchFamily="34" charset="0"/>
                </a:rPr>
                <a:t>含大量致癌物质三苯四丙吡，导致蛋白质碳化变性。 </a:t>
              </a:r>
            </a:p>
          </p:txBody>
        </p:sp>
      </p:grp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6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136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图片 2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3429000"/>
            <a:ext cx="12192000" cy="342900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573041" y="0"/>
            <a:ext cx="5618959" cy="2643565"/>
          </a:xfrm>
          <a:prstGeom prst="rect">
            <a:avLst/>
          </a:prstGeom>
        </p:spPr>
      </p:pic>
      <p:pic>
        <p:nvPicPr>
          <p:cNvPr id="23" name="图片 22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2593785"/>
            <a:ext cx="4243754" cy="4264215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272022" y="2767281"/>
            <a:ext cx="76479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8000" dirty="0">
                <a:solidFill>
                  <a:srgbClr val="F37F53"/>
                </a:solidFill>
                <a:latin typeface="Aa棉花糖拼音 (非商业使用)" panose="02010600010101010101" pitchFamily="2" charset="-122"/>
                <a:ea typeface="Aa棉花糖拼音 (非商业使用)" panose="02010600010101010101" pitchFamily="2" charset="-122"/>
              </a:rPr>
              <a:t>激发兴趣</a:t>
            </a:r>
          </a:p>
        </p:txBody>
      </p:sp>
      <p:sp>
        <p:nvSpPr>
          <p:cNvPr id="12" name="矩形 11"/>
          <p:cNvSpPr/>
          <p:nvPr/>
        </p:nvSpPr>
        <p:spPr>
          <a:xfrm>
            <a:off x="4977745" y="1687058"/>
            <a:ext cx="22365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spc="200">
                <a:solidFill>
                  <a:schemeClr val="tx1">
                    <a:lumMod val="65000"/>
                    <a:lumOff val="35000"/>
                  </a:schemeClr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cs typeface="阿里巴巴普惠体" panose="00020600040101010101" pitchFamily="18" charset="-122"/>
              </a:rPr>
              <a:t>第一部分</a:t>
            </a:r>
          </a:p>
        </p:txBody>
      </p:sp>
      <p:sp>
        <p:nvSpPr>
          <p:cNvPr id="13" name="矩形 12"/>
          <p:cNvSpPr/>
          <p:nvPr/>
        </p:nvSpPr>
        <p:spPr>
          <a:xfrm>
            <a:off x="3048000" y="4108567"/>
            <a:ext cx="6096000" cy="4574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000" spc="200">
                <a:solidFill>
                  <a:schemeClr val="tx1">
                    <a:lumMod val="65000"/>
                    <a:lumOff val="35000"/>
                  </a:schemeClr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cs typeface="阿里巴巴普惠体" panose="00020600040101010101" pitchFamily="18" charset="-122"/>
              </a:rPr>
              <a:t>右手拿勺，左手扶碗！端起碗来大口喝汤</a:t>
            </a:r>
          </a:p>
        </p:txBody>
      </p:sp>
      <p:pic>
        <p:nvPicPr>
          <p:cNvPr id="24" name="图片 23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4591839" cy="1676555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261150" y="0"/>
            <a:ext cx="3930850" cy="2832127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639316" y="4618664"/>
            <a:ext cx="7552684" cy="223933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978964" y="896507"/>
            <a:ext cx="82340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400">
                <a:solidFill>
                  <a:srgbClr val="F37F53"/>
                </a:solidFill>
                <a:latin typeface="Aa棉花糖拼音 (非商业使用)" panose="02010600010101010101" pitchFamily="2" charset="-122"/>
                <a:ea typeface="Aa棉花糖拼音 (非商业使用)" panose="02010600010101010101" pitchFamily="2" charset="-122"/>
              </a:rPr>
              <a:t>小朋友们，我们先来看一组照片</a:t>
            </a:r>
          </a:p>
        </p:txBody>
      </p:sp>
      <p:sp>
        <p:nvSpPr>
          <p:cNvPr id="5" name="矩形 4"/>
          <p:cNvSpPr/>
          <p:nvPr/>
        </p:nvSpPr>
        <p:spPr>
          <a:xfrm>
            <a:off x="2331048" y="4747362"/>
            <a:ext cx="979055" cy="530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400" spc="200">
                <a:solidFill>
                  <a:schemeClr val="tx1">
                    <a:lumMod val="65000"/>
                    <a:lumOff val="35000"/>
                  </a:schemeClr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cs typeface="阿里巴巴普惠体" panose="00020600040101010101" pitchFamily="18" charset="-122"/>
              </a:rPr>
              <a:t>黄瓜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41188" y="2513070"/>
            <a:ext cx="2880000" cy="185668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80576" y="2479861"/>
            <a:ext cx="2880000" cy="1889889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60882" y="2659533"/>
            <a:ext cx="2880000" cy="1710217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5506594" y="4747362"/>
            <a:ext cx="1192624" cy="530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400" spc="200">
                <a:solidFill>
                  <a:schemeClr val="tx1">
                    <a:lumMod val="65000"/>
                    <a:lumOff val="35000"/>
                  </a:schemeClr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cs typeface="阿里巴巴普惠体" panose="00020600040101010101" pitchFamily="18" charset="-122"/>
              </a:rPr>
              <a:t>胡萝卜</a:t>
            </a:r>
          </a:p>
        </p:txBody>
      </p:sp>
      <p:sp>
        <p:nvSpPr>
          <p:cNvPr id="15" name="矩形 14"/>
          <p:cNvSpPr/>
          <p:nvPr/>
        </p:nvSpPr>
        <p:spPr>
          <a:xfrm>
            <a:off x="8784876" y="4747362"/>
            <a:ext cx="1192624" cy="530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400" spc="200">
                <a:solidFill>
                  <a:schemeClr val="tx1">
                    <a:lumMod val="65000"/>
                    <a:lumOff val="35000"/>
                  </a:schemeClr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cs typeface="阿里巴巴普惠体" panose="00020600040101010101" pitchFamily="18" charset="-122"/>
              </a:rPr>
              <a:t>西兰花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05578" y="2136108"/>
            <a:ext cx="3600000" cy="27000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550764" y="1923886"/>
            <a:ext cx="3735659" cy="2945675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2699561" y="4984112"/>
            <a:ext cx="1438064" cy="530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400" spc="200">
                <a:solidFill>
                  <a:schemeClr val="tx1">
                    <a:lumMod val="65000"/>
                    <a:lumOff val="35000"/>
                  </a:schemeClr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cs typeface="阿里巴巴普惠体" panose="00020600040101010101" pitchFamily="18" charset="-122"/>
              </a:rPr>
              <a:t>小青菜</a:t>
            </a:r>
          </a:p>
        </p:txBody>
      </p:sp>
      <p:sp>
        <p:nvSpPr>
          <p:cNvPr id="7" name="矩形 6"/>
          <p:cNvSpPr/>
          <p:nvPr/>
        </p:nvSpPr>
        <p:spPr>
          <a:xfrm>
            <a:off x="8539725" y="4984112"/>
            <a:ext cx="1192624" cy="530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400" spc="200">
                <a:solidFill>
                  <a:schemeClr val="tx1">
                    <a:lumMod val="65000"/>
                    <a:lumOff val="35000"/>
                  </a:schemeClr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cs typeface="阿里巴巴普惠体" panose="00020600040101010101" pitchFamily="18" charset="-122"/>
              </a:rPr>
              <a:t>西红柿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095394" y="2013095"/>
            <a:ext cx="3780000" cy="251995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951962" y="1697104"/>
            <a:ext cx="3144645" cy="3287008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2805252" y="4984112"/>
            <a:ext cx="1438064" cy="530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400" spc="200">
                <a:solidFill>
                  <a:schemeClr val="tx1">
                    <a:lumMod val="65000"/>
                    <a:lumOff val="35000"/>
                  </a:schemeClr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cs typeface="阿里巴巴普惠体" panose="00020600040101010101" pitchFamily="18" charset="-122"/>
              </a:rPr>
              <a:t>南瓜</a:t>
            </a:r>
          </a:p>
        </p:txBody>
      </p:sp>
      <p:sp>
        <p:nvSpPr>
          <p:cNvPr id="7" name="矩形 6"/>
          <p:cNvSpPr/>
          <p:nvPr/>
        </p:nvSpPr>
        <p:spPr>
          <a:xfrm>
            <a:off x="8539725" y="4984112"/>
            <a:ext cx="1192624" cy="530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400" spc="200">
                <a:solidFill>
                  <a:schemeClr val="tx1">
                    <a:lumMod val="65000"/>
                    <a:lumOff val="35000"/>
                  </a:schemeClr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cs typeface="阿里巴巴普惠体" panose="00020600040101010101" pitchFamily="18" charset="-122"/>
              </a:rPr>
              <a:t>土豆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835698" y="1761892"/>
            <a:ext cx="4039696" cy="262053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316606" y="2219092"/>
            <a:ext cx="4344621" cy="2074128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2805252" y="4984112"/>
            <a:ext cx="1438064" cy="530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400" spc="200">
                <a:solidFill>
                  <a:schemeClr val="tx1">
                    <a:lumMod val="65000"/>
                    <a:lumOff val="35000"/>
                  </a:schemeClr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cs typeface="阿里巴巴普惠体" panose="00020600040101010101" pitchFamily="18" charset="-122"/>
              </a:rPr>
              <a:t>莲藕</a:t>
            </a:r>
          </a:p>
        </p:txBody>
      </p:sp>
      <p:sp>
        <p:nvSpPr>
          <p:cNvPr id="7" name="矩形 6"/>
          <p:cNvSpPr/>
          <p:nvPr/>
        </p:nvSpPr>
        <p:spPr>
          <a:xfrm>
            <a:off x="8539725" y="4984112"/>
            <a:ext cx="1192624" cy="530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400" spc="200">
                <a:solidFill>
                  <a:schemeClr val="tx1">
                    <a:lumMod val="65000"/>
                    <a:lumOff val="35000"/>
                  </a:schemeClr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cs typeface="阿里巴巴普惠体" panose="00020600040101010101" pitchFamily="18" charset="-122"/>
              </a:rPr>
              <a:t>冬瓜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978964" y="896507"/>
            <a:ext cx="82340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400">
                <a:solidFill>
                  <a:srgbClr val="F37F53"/>
                </a:solidFill>
                <a:latin typeface="Aa棉花糖拼音 (非商业使用)" panose="02010600010101010101" pitchFamily="2" charset="-122"/>
                <a:ea typeface="Aa棉花糖拼音 (非商业使用)" panose="02010600010101010101" pitchFamily="2" charset="-122"/>
              </a:rPr>
              <a:t>膳食计划</a:t>
            </a:r>
          </a:p>
        </p:txBody>
      </p:sp>
      <p:sp>
        <p:nvSpPr>
          <p:cNvPr id="3" name="矩形 2"/>
          <p:cNvSpPr/>
          <p:nvPr/>
        </p:nvSpPr>
        <p:spPr>
          <a:xfrm>
            <a:off x="1081098" y="2485554"/>
            <a:ext cx="3903497" cy="2355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400" spc="200" dirty="0">
                <a:solidFill>
                  <a:schemeClr val="tx1">
                    <a:lumMod val="65000"/>
                    <a:lumOff val="35000"/>
                  </a:schemeClr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cs typeface="阿里巴巴普惠体" panose="00020600040101010101" pitchFamily="18" charset="-122"/>
              </a:rPr>
              <a:t>哪些菜是你最喜欢吃的？</a:t>
            </a:r>
          </a:p>
          <a:p>
            <a:pPr marL="342900" indent="-342900">
              <a:lnSpc>
                <a:spcPct val="2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400" spc="200" dirty="0">
                <a:solidFill>
                  <a:schemeClr val="tx1">
                    <a:lumMod val="65000"/>
                    <a:lumOff val="35000"/>
                  </a:schemeClr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cs typeface="阿里巴巴普惠体" panose="00020600040101010101" pitchFamily="18" charset="-122"/>
              </a:rPr>
              <a:t>哪些菜你不喜欢吃呢？</a:t>
            </a:r>
          </a:p>
          <a:p>
            <a:pPr marL="342900" indent="-342900">
              <a:lnSpc>
                <a:spcPct val="2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400" spc="200" dirty="0">
                <a:solidFill>
                  <a:schemeClr val="tx1">
                    <a:lumMod val="65000"/>
                    <a:lumOff val="35000"/>
                  </a:schemeClr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cs typeface="阿里巴巴普惠体" panose="00020600040101010101" pitchFamily="18" charset="-122"/>
              </a:rPr>
              <a:t>为什么不喜欢？ 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416239" y="2364058"/>
            <a:ext cx="4694663" cy="2798957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图片 2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3429000"/>
            <a:ext cx="12192000" cy="342900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573041" y="0"/>
            <a:ext cx="5618959" cy="2643565"/>
          </a:xfrm>
          <a:prstGeom prst="rect">
            <a:avLst/>
          </a:prstGeom>
        </p:spPr>
      </p:pic>
      <p:pic>
        <p:nvPicPr>
          <p:cNvPr id="23" name="图片 22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2593785"/>
            <a:ext cx="4243754" cy="4264215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272022" y="2767281"/>
            <a:ext cx="76479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8000" dirty="0">
                <a:solidFill>
                  <a:srgbClr val="F37F53"/>
                </a:solidFill>
                <a:latin typeface="Aa棉花糖拼音 (非商业使用)" panose="02010600010101010101" pitchFamily="2" charset="-122"/>
                <a:ea typeface="Aa棉花糖拼音 (非商业使用)" panose="02010600010101010101" pitchFamily="2" charset="-122"/>
              </a:rPr>
              <a:t>认识明理</a:t>
            </a:r>
          </a:p>
        </p:txBody>
      </p:sp>
      <p:sp>
        <p:nvSpPr>
          <p:cNvPr id="12" name="矩形 11"/>
          <p:cNvSpPr/>
          <p:nvPr/>
        </p:nvSpPr>
        <p:spPr>
          <a:xfrm>
            <a:off x="4977745" y="1687058"/>
            <a:ext cx="22365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spc="200">
                <a:solidFill>
                  <a:schemeClr val="tx1">
                    <a:lumMod val="65000"/>
                    <a:lumOff val="35000"/>
                  </a:schemeClr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cs typeface="阿里巴巴普惠体" panose="00020600040101010101" pitchFamily="18" charset="-122"/>
              </a:rPr>
              <a:t>第二部分</a:t>
            </a:r>
          </a:p>
        </p:txBody>
      </p:sp>
      <p:sp>
        <p:nvSpPr>
          <p:cNvPr id="13" name="矩形 12"/>
          <p:cNvSpPr/>
          <p:nvPr/>
        </p:nvSpPr>
        <p:spPr>
          <a:xfrm>
            <a:off x="3048000" y="4108567"/>
            <a:ext cx="6096000" cy="4574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000" spc="200">
                <a:solidFill>
                  <a:schemeClr val="tx1">
                    <a:lumMod val="65000"/>
                    <a:lumOff val="35000"/>
                  </a:schemeClr>
                </a:solidFill>
                <a:latin typeface="Aa粉嘟嘟 (非商业使用)" panose="02010600010101010101" pitchFamily="2" charset="-122"/>
                <a:ea typeface="Aa粉嘟嘟 (非商业使用)" panose="02010600010101010101" pitchFamily="2" charset="-122"/>
                <a:cs typeface="阿里巴巴普惠体" panose="00020600040101010101" pitchFamily="18" charset="-122"/>
              </a:rPr>
              <a:t>右手拿勺，左手扶碗！端起碗来大口喝汤</a:t>
            </a:r>
          </a:p>
        </p:txBody>
      </p:sp>
      <p:pic>
        <p:nvPicPr>
          <p:cNvPr id="24" name="图片 23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4591839" cy="1676555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261150" y="0"/>
            <a:ext cx="3930850" cy="2832127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639316" y="4618664"/>
            <a:ext cx="7552684" cy="223933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ISLIDE.GUIDESSETTING" val="{&quot;Id&quot;:&quot;d608db34-1863-47e2-a5f4-50be63b31efe&quot;,&quot;Name&quot;:null,&quot;Kind&quot;:&quot;Custom&quot;,&quot;OldGuidesSetting&quot;:{&quot;HeaderHeight&quot;:0.0,&quot;FooterHeight&quot;:0.0,&quot;SideMargin&quot;:0.0,&quot;TopMargin&quot;:0.0,&quot;BottomMargin&quot;:0.0,&quot;IntervalMargin&quot;:0.0}}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987</Words>
  <Application>Microsoft Office PowerPoint</Application>
  <PresentationFormat>宽屏</PresentationFormat>
  <Paragraphs>96</Paragraphs>
  <Slides>26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26</vt:i4>
      </vt:variant>
    </vt:vector>
  </HeadingPairs>
  <TitlesOfParts>
    <vt:vector size="41" baseType="lpstr">
      <vt:lpstr>Aa粉嘟嘟 (非商业使用)</vt:lpstr>
      <vt:lpstr>Aa棉花糖拼音 (非商业使用)</vt:lpstr>
      <vt:lpstr>Berlin Sans FB Demi</vt:lpstr>
      <vt:lpstr>Meiryo</vt:lpstr>
      <vt:lpstr>阿里巴巴普惠体</vt:lpstr>
      <vt:lpstr>等线</vt:lpstr>
      <vt:lpstr>等线 Light</vt:lpstr>
      <vt:lpstr>仿宋</vt:lpstr>
      <vt:lpstr>宋体</vt:lpstr>
      <vt:lpstr>微软雅黑</vt:lpstr>
      <vt:lpstr>Arial</vt:lpstr>
      <vt:lpstr>Calibri</vt:lpstr>
      <vt:lpstr>Calibri Light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72</cp:revision>
  <dcterms:created xsi:type="dcterms:W3CDTF">2022-04-11T02:46:00Z</dcterms:created>
  <dcterms:modified xsi:type="dcterms:W3CDTF">2023-03-17T02:41:21Z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24196548D410433CBC9E16821B5B4F2D</vt:lpwstr>
  </property>
  <property fmtid="{D5CDD505-2E9C-101B-9397-08002B2CF9AE}" pid="3" name="KSOProductBuildVer">
    <vt:lpwstr>2052-11.1.0.11744</vt:lpwstr>
  </property>
</Properties>
</file>