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4"/>
  </p:notesMasterIdLst>
  <p:sldIdLst>
    <p:sldId id="257" r:id="rId3"/>
    <p:sldId id="256" r:id="rId4"/>
    <p:sldId id="310" r:id="rId5"/>
    <p:sldId id="311" r:id="rId6"/>
    <p:sldId id="316" r:id="rId7"/>
    <p:sldId id="317" r:id="rId8"/>
    <p:sldId id="312" r:id="rId9"/>
    <p:sldId id="318" r:id="rId10"/>
    <p:sldId id="313" r:id="rId11"/>
    <p:sldId id="320" r:id="rId12"/>
    <p:sldId id="321" r:id="rId13"/>
    <p:sldId id="314" r:id="rId14"/>
    <p:sldId id="323" r:id="rId15"/>
    <p:sldId id="324" r:id="rId16"/>
    <p:sldId id="325" r:id="rId17"/>
    <p:sldId id="315" r:id="rId18"/>
    <p:sldId id="326" r:id="rId19"/>
    <p:sldId id="327" r:id="rId20"/>
    <p:sldId id="328" r:id="rId21"/>
    <p:sldId id="329" r:id="rId22"/>
    <p:sldId id="330" r:id="rId23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AEB666D3-0192-4BA4-9D1B-9612D7E6457E}" type="datetimeFigureOut">
              <a:rPr lang="zh-CN" altLang="en-US" smtClean="0"/>
              <a:t>2023/3/19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98DD55A3-EF2D-44D2-BC40-D0DE73AD7B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178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DD55A3-EF2D-44D2-BC40-D0DE73AD7B3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8656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0302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CB3F-DBEC-455F-A78F-AADA6F879F96}" type="datetimeFigureOut">
              <a:rPr lang="zh-CN" altLang="en-US" smtClean="0"/>
              <a:t>2023/3/19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2658-CCFF-4D02-A5CB-3BA21FDCA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CB3F-DBEC-455F-A78F-AADA6F879F96}" type="datetimeFigureOut">
              <a:rPr lang="zh-CN" altLang="en-US" smtClean="0"/>
              <a:t>2023/3/19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2658-CCFF-4D02-A5CB-3BA21FDCA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CB3F-DBEC-455F-A78F-AADA6F879F96}" type="datetimeFigureOut">
              <a:rPr lang="zh-CN" altLang="en-US" smtClean="0"/>
              <a:t>2023/3/19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2658-CCFF-4D02-A5CB-3BA21FDCA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69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052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870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8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2339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896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8237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82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CB3F-DBEC-455F-A78F-AADA6F879F96}" type="datetimeFigureOut">
              <a:rPr lang="zh-CN" altLang="en-US" smtClean="0"/>
              <a:t>2023/3/19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2658-CCFF-4D02-A5CB-3BA21FDCA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825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820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8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CB3F-DBEC-455F-A78F-AADA6F879F96}" type="datetimeFigureOut">
              <a:rPr lang="zh-CN" altLang="en-US" smtClean="0"/>
              <a:t>2023/3/19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2658-CCFF-4D02-A5CB-3BA21FDCA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CB3F-DBEC-455F-A78F-AADA6F879F96}" type="datetimeFigureOut">
              <a:rPr lang="zh-CN" altLang="en-US" smtClean="0"/>
              <a:t>2023/3/19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2658-CCFF-4D02-A5CB-3BA21FDCA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CB3F-DBEC-455F-A78F-AADA6F879F96}" type="datetimeFigureOut">
              <a:rPr lang="zh-CN" altLang="en-US" smtClean="0"/>
              <a:t>2023/3/19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2658-CCFF-4D02-A5CB-3BA21FDCA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CB3F-DBEC-455F-A78F-AADA6F879F96}" type="datetimeFigureOut">
              <a:rPr lang="zh-CN" altLang="en-US" smtClean="0"/>
              <a:t>2023/3/19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2658-CCFF-4D02-A5CB-3BA21FDCA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CB3F-DBEC-455F-A78F-AADA6F879F96}" type="datetimeFigureOut">
              <a:rPr lang="zh-CN" altLang="en-US" smtClean="0"/>
              <a:t>2023/3/19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2658-CCFF-4D02-A5CB-3BA21FDCA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CB3F-DBEC-455F-A78F-AADA6F879F96}" type="datetimeFigureOut">
              <a:rPr lang="zh-CN" altLang="en-US" smtClean="0"/>
              <a:t>2023/3/19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2658-CCFF-4D02-A5CB-3BA21FDCA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9CB3F-DBEC-455F-A78F-AADA6F879F96}" type="datetimeFigureOut">
              <a:rPr lang="zh-CN" altLang="en-US" smtClean="0"/>
              <a:t>2023/3/19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2658-CCFF-4D02-A5CB-3BA21FDCA77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87E9CB3F-DBEC-455F-A78F-AADA6F879F96}" type="datetimeFigureOut">
              <a:rPr lang="zh-CN" altLang="en-US" smtClean="0"/>
              <a:t>2023/3/19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C9072658-CCFF-4D02-A5CB-3BA21FDCA770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2023/3/19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49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image" Target="../media/image4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image" Target="../media/image3.png"/><Relationship Id="rId17" Type="http://schemas.openxmlformats.org/officeDocument/2006/relationships/image" Target="../media/image8.png"/><Relationship Id="rId2" Type="http://schemas.openxmlformats.org/officeDocument/2006/relationships/tags" Target="../tags/tag3.xml"/><Relationship Id="rId16" Type="http://schemas.openxmlformats.org/officeDocument/2006/relationships/image" Target="../media/image7.png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2.png"/><Relationship Id="rId5" Type="http://schemas.openxmlformats.org/officeDocument/2006/relationships/tags" Target="../tags/tag6.xml"/><Relationship Id="rId15" Type="http://schemas.openxmlformats.org/officeDocument/2006/relationships/image" Target="../media/image6.png"/><Relationship Id="rId10" Type="http://schemas.openxmlformats.org/officeDocument/2006/relationships/image" Target="../media/image1.png"/><Relationship Id="rId4" Type="http://schemas.openxmlformats.org/officeDocument/2006/relationships/tags" Target="../tags/tag5.xml"/><Relationship Id="rId9" Type="http://schemas.openxmlformats.org/officeDocument/2006/relationships/slideLayout" Target="../slideLayouts/slideLayout1.xml"/><Relationship Id="rId1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tags" Target="../tags/tag12.xml"/><Relationship Id="rId7" Type="http://schemas.openxmlformats.org/officeDocument/2006/relationships/image" Target="../media/image10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3.xml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" y="5254878"/>
            <a:ext cx="12192000" cy="144684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0442" y="2012939"/>
            <a:ext cx="8071115" cy="165465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040581"/>
            <a:ext cx="12192000" cy="381741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" y="4223347"/>
            <a:ext cx="12191999" cy="263465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9800" y="5441624"/>
            <a:ext cx="2362200" cy="1439523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3058886" y="3658975"/>
            <a:ext cx="60742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 CN Normal" panose="020B0400000000000000" pitchFamily="34" charset="-122"/>
              </a:rPr>
              <a:t>- </a:t>
            </a: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 CN Normal" panose="020B0400000000000000" pitchFamily="34" charset="-122"/>
              </a:rPr>
              <a:t>增强文化自信实现中华民族伟大复兴 </a:t>
            </a:r>
            <a:r>
              <a:rPr lang="en-US" altLang="zh-CN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思源黑体 CN Normal" panose="020B0400000000000000" pitchFamily="34" charset="-122"/>
              </a:rPr>
              <a:t>-</a:t>
            </a: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 CN Normal" panose="020B0400000000000000" pitchFamily="34" charset="-122"/>
            </a:endParaRPr>
          </a:p>
        </p:txBody>
      </p:sp>
      <p:grpSp>
        <p:nvGrpSpPr>
          <p:cNvPr id="19" name="PA-10225"/>
          <p:cNvGrpSpPr/>
          <p:nvPr>
            <p:custDataLst>
              <p:tags r:id="rId1"/>
            </p:custDataLst>
          </p:nvPr>
        </p:nvGrpSpPr>
        <p:grpSpPr>
          <a:xfrm>
            <a:off x="2678973" y="4130729"/>
            <a:ext cx="6834053" cy="272547"/>
            <a:chOff x="1188720" y="5413580"/>
            <a:chExt cx="9814562" cy="411158"/>
          </a:xfrm>
          <a:gradFill>
            <a:gsLst>
              <a:gs pos="0">
                <a:srgbClr val="F40006"/>
              </a:gs>
              <a:gs pos="46000">
                <a:srgbClr val="F70006"/>
              </a:gs>
              <a:gs pos="76000">
                <a:srgbClr val="BE0102"/>
              </a:gs>
            </a:gsLst>
            <a:lin ang="5400000" scaled="1"/>
          </a:gradFill>
        </p:grpSpPr>
        <p:sp>
          <p:nvSpPr>
            <p:cNvPr id="20" name="PA-矩形 10"/>
            <p:cNvSpPr/>
            <p:nvPr>
              <p:custDataLst>
                <p:tags r:id="rId2"/>
              </p:custDataLst>
            </p:nvPr>
          </p:nvSpPr>
          <p:spPr>
            <a:xfrm>
              <a:off x="1188720" y="5604759"/>
              <a:ext cx="4003040" cy="288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PA-矩形 11"/>
            <p:cNvSpPr/>
            <p:nvPr>
              <p:custDataLst>
                <p:tags r:id="rId3"/>
              </p:custDataLst>
            </p:nvPr>
          </p:nvSpPr>
          <p:spPr>
            <a:xfrm>
              <a:off x="7000242" y="5604759"/>
              <a:ext cx="4003040" cy="288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5406442" y="5413580"/>
              <a:ext cx="1379118" cy="411158"/>
              <a:chOff x="5402520" y="5413580"/>
              <a:chExt cx="1379118" cy="411158"/>
            </a:xfrm>
            <a:grpFill/>
          </p:grpSpPr>
          <p:sp>
            <p:nvSpPr>
              <p:cNvPr id="23" name="PA-5-Point Star 13"/>
              <p:cNvSpPr/>
              <p:nvPr>
                <p:custDataLst>
                  <p:tags r:id="rId4"/>
                </p:custDataLst>
              </p:nvPr>
            </p:nvSpPr>
            <p:spPr>
              <a:xfrm>
                <a:off x="5886500" y="5413580"/>
                <a:ext cx="411158" cy="411158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PA-5-Point Star 14"/>
              <p:cNvSpPr/>
              <p:nvPr>
                <p:custDataLst>
                  <p:tags r:id="rId5"/>
                </p:custDataLst>
              </p:nvPr>
            </p:nvSpPr>
            <p:spPr>
              <a:xfrm>
                <a:off x="5586085" y="5494700"/>
                <a:ext cx="248918" cy="248918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PA-5-Point Star 15"/>
              <p:cNvSpPr/>
              <p:nvPr>
                <p:custDataLst>
                  <p:tags r:id="rId6"/>
                </p:custDataLst>
              </p:nvPr>
            </p:nvSpPr>
            <p:spPr>
              <a:xfrm>
                <a:off x="6349155" y="5494700"/>
                <a:ext cx="248918" cy="248918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6" name="PA-5-Point Star 16"/>
              <p:cNvSpPr/>
              <p:nvPr>
                <p:custDataLst>
                  <p:tags r:id="rId7"/>
                </p:custDataLst>
              </p:nvPr>
            </p:nvSpPr>
            <p:spPr>
              <a:xfrm>
                <a:off x="5402520" y="5553125"/>
                <a:ext cx="132068" cy="132068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" name="PA-5-Point Star 17"/>
              <p:cNvSpPr/>
              <p:nvPr>
                <p:custDataLst>
                  <p:tags r:id="rId8"/>
                </p:custDataLst>
              </p:nvPr>
            </p:nvSpPr>
            <p:spPr>
              <a:xfrm>
                <a:off x="6649570" y="5553125"/>
                <a:ext cx="132068" cy="132068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pic>
        <p:nvPicPr>
          <p:cNvPr id="41" name="图片 40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69086" y="859109"/>
            <a:ext cx="2388941" cy="1060457"/>
          </a:xfrm>
          <a:prstGeom prst="rect">
            <a:avLst/>
          </a:prstGeom>
        </p:spPr>
      </p:pic>
      <p:sp>
        <p:nvSpPr>
          <p:cNvPr id="42" name="文本框 41"/>
          <p:cNvSpPr txBox="1"/>
          <p:nvPr/>
        </p:nvSpPr>
        <p:spPr>
          <a:xfrm>
            <a:off x="3759864" y="1316718"/>
            <a:ext cx="46722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zh-CN" altLang="en-US" sz="2400" b="1">
                <a:solidFill>
                  <a:srgbClr val="D3000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关于文化构建四个自信的学习</a:t>
            </a:r>
          </a:p>
        </p:txBody>
      </p:sp>
      <p:pic>
        <p:nvPicPr>
          <p:cNvPr id="43" name="图片 42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37"/>
            <a:ext cx="3682646" cy="12040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83029" y="250371"/>
            <a:ext cx="11604171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D:\素材\51miz-E1151174-398F6306.png51miz-E1151174-398F630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63285"/>
            <a:ext cx="1253012" cy="940589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110343" y="6335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文化自信的底气来源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4898571" y="381000"/>
            <a:ext cx="6226629" cy="6226629"/>
            <a:chOff x="4898571" y="381000"/>
            <a:chExt cx="6226629" cy="6226629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98571" y="381000"/>
              <a:ext cx="6226629" cy="6226629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5965371" y="2520741"/>
              <a:ext cx="3853543" cy="253640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Bef>
                  <a:spcPts val="1200"/>
                </a:spcBef>
              </a:pPr>
              <a:r>
                <a:rPr lang="zh-CN" altLang="en-US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我们的文化自信底气来源一：</a:t>
              </a:r>
              <a:r>
                <a:rPr lang="zh-CN" altLang="zh-CN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我们拥有博大精深的优秀传统文化，是我们最深厚的文化软实力，在优秀传统文化上的继承和发展，夯实了我们文化建设的根基，奠定了我们文化自信的基础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257" y="1448512"/>
            <a:ext cx="4680857" cy="468085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83029" y="250371"/>
            <a:ext cx="11604171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D:\素材\51miz-E1151174-398F6306.png51miz-E1151174-398F630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63285"/>
            <a:ext cx="1253012" cy="940589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110343" y="6335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文化自信的底气来源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61999" y="1943153"/>
            <a:ext cx="6281058" cy="3893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我们的文化自信底气来源二：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我们拥有鲜明独特、奋发向上的革命文化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我们的文化自信底气来源三：</a:t>
            </a: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我们的文化自信，还源自创造文化新辉煌的强大物质基础、精神积累与制度保障，源自当今中国特色社会主义的蓬勃生机，源自实现中华民族伟大复兴的光明前景。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6086" y="1943153"/>
            <a:ext cx="3992677" cy="399267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37"/>
            <a:ext cx="3439886" cy="112470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7527" y="5289631"/>
            <a:ext cx="8443100" cy="129001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43489"/>
            <a:ext cx="12186378" cy="121451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5739" y="3482267"/>
            <a:ext cx="2325623" cy="3376479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0627" y="5289631"/>
            <a:ext cx="1522759" cy="1592096"/>
          </a:xfrm>
          <a:prstGeom prst="rect">
            <a:avLst/>
          </a:prstGeom>
        </p:spPr>
      </p:pic>
      <p:grpSp>
        <p:nvGrpSpPr>
          <p:cNvPr id="20" name="组合 19"/>
          <p:cNvGrpSpPr/>
          <p:nvPr/>
        </p:nvGrpSpPr>
        <p:grpSpPr>
          <a:xfrm>
            <a:off x="4165467" y="1665476"/>
            <a:ext cx="3787219" cy="979340"/>
            <a:chOff x="667872" y="2205335"/>
            <a:chExt cx="2533206" cy="688915"/>
          </a:xfrm>
        </p:grpSpPr>
        <p:sp>
          <p:nvSpPr>
            <p:cNvPr id="21" name="对角圆角矩形 21"/>
            <p:cNvSpPr/>
            <p:nvPr/>
          </p:nvSpPr>
          <p:spPr>
            <a:xfrm>
              <a:off x="935024" y="2360753"/>
              <a:ext cx="1917577" cy="519113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FF0000"/>
            </a:solidFill>
            <a:ln w="25400" cap="flat" cmpd="sng" algn="ctr"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8100000" scaled="1"/>
              </a:gradFill>
              <a:prstDash val="solid"/>
            </a:ln>
            <a:effectLst>
              <a:reflection blurRad="6350" stA="52000" endA="300" endPos="35000" dir="5400000" sy="-100000" algn="bl" rotWithShape="0"/>
            </a:effectLst>
          </p:spPr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endParaRPr kumimoji="0" lang="zh-CN" altLang="en-US" sz="3600" b="0" i="0" u="none" strike="noStrike" kern="0" cap="none" spc="0" normalizeH="0" baseline="0" noProof="0">
                <a:ln>
                  <a:noFill/>
                </a:ln>
                <a:solidFill>
                  <a:srgbClr val="FADFCC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2" name="五角星 22"/>
            <p:cNvSpPr/>
            <p:nvPr/>
          </p:nvSpPr>
          <p:spPr>
            <a:xfrm rot="20868462">
              <a:off x="792939" y="2205335"/>
              <a:ext cx="458994" cy="473557"/>
            </a:xfrm>
            <a:prstGeom prst="star5">
              <a:avLst/>
            </a:prstGeom>
            <a:gradFill flip="none" rotWithShape="1">
              <a:gsLst>
                <a:gs pos="17000">
                  <a:srgbClr val="FFF200"/>
                </a:gs>
                <a:gs pos="79000">
                  <a:srgbClr val="FF7A00"/>
                </a:gs>
              </a:gsLst>
              <a:path path="circle">
                <a:fillToRect l="50000" t="50000" r="50000" b="50000"/>
              </a:path>
            </a:gradFill>
            <a:ln w="12700" cap="flat" cmpd="sng" algn="ctr">
              <a:solidFill>
                <a:srgbClr val="FFFF00"/>
              </a:solidFill>
              <a:prstDash val="solid"/>
            </a:ln>
            <a:effectLst>
              <a:outerShdw blurRad="38100" sx="102000" sy="102000" algn="ctr" rotWithShape="0">
                <a:prstClr val="black"/>
              </a:outerShdw>
            </a:effectLst>
          </p:spPr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endParaRPr kumimoji="0" lang="zh-CN" altLang="en-US" sz="3600" b="0" i="0" u="none" strike="noStrike" kern="0" cap="none" spc="0" normalizeH="0" baseline="0" noProof="0">
                <a:ln>
                  <a:noFill/>
                </a:ln>
                <a:solidFill>
                  <a:srgbClr val="FADFCC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3" name="TextBox 13"/>
            <p:cNvSpPr txBox="1"/>
            <p:nvPr/>
          </p:nvSpPr>
          <p:spPr>
            <a:xfrm>
              <a:off x="667872" y="2300034"/>
              <a:ext cx="2533206" cy="594216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fontAlgn="base">
                <a:spcBef>
                  <a:spcPct val="0"/>
                </a:spcBef>
                <a:spcAft>
                  <a:spcPct val="0"/>
                </a:spcAft>
                <a:defRPr sz="3200" b="1" kern="0" cap="all">
                  <a:ln w="0">
                    <a:noFill/>
                  </a:ln>
                  <a:gradFill>
                    <a:gsLst>
                      <a:gs pos="0">
                        <a:srgbClr val="FF0000">
                          <a:tint val="75000"/>
                          <a:shade val="75000"/>
                          <a:satMod val="170000"/>
                        </a:srgbClr>
                      </a:gs>
                      <a:gs pos="49000">
                        <a:srgbClr val="FF0000">
                          <a:tint val="88000"/>
                          <a:shade val="65000"/>
                          <a:satMod val="172000"/>
                        </a:srgbClr>
                      </a:gs>
                      <a:gs pos="50000">
                        <a:srgbClr val="FF0000">
                          <a:shade val="65000"/>
                          <a:satMod val="130000"/>
                        </a:srgbClr>
                      </a:gs>
                      <a:gs pos="92000">
                        <a:srgbClr val="FF0000">
                          <a:shade val="50000"/>
                          <a:satMod val="120000"/>
                        </a:srgbClr>
                      </a:gs>
                      <a:gs pos="100000">
                        <a:srgbClr val="FF0000">
                          <a:shade val="48000"/>
                          <a:satMod val="120000"/>
                        </a:srgbClr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1219200" rtl="0" eaLnBrk="1" fontAlgn="base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r>
                <a:rPr kumimoji="0" lang="zh-CN" altLang="en-US" sz="4000" b="0" i="0" u="none" strike="noStrike" kern="0" cap="all" spc="0" normalizeH="0" baseline="0" noProof="0">
                  <a:ln w="0"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方正粗黑宋简体" panose="02000000000000000000" pitchFamily="2" charset="-122"/>
                  <a:ea typeface="方正粗黑宋简体" panose="02000000000000000000" pitchFamily="2" charset="-122"/>
                  <a:cs typeface="+mn-ea"/>
                  <a:sym typeface="+mn-lt"/>
                </a:rPr>
                <a:t>第四部分</a:t>
              </a:r>
              <a:endParaRPr kumimoji="0" lang="zh-CN" altLang="en-US" b="0" i="0" u="none" strike="noStrike" kern="0" cap="all" spc="0" normalizeH="0" baseline="0" noProof="0">
                <a:ln w="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ea"/>
                <a:sym typeface="+mn-lt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719943" y="2978226"/>
            <a:ext cx="91397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6600" b="1" dirty="0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文化自信的重要意义</a:t>
            </a: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69086" y="859109"/>
            <a:ext cx="2388941" cy="106045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3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40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85000" y="8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45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4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83029" y="250371"/>
            <a:ext cx="11604171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D:\素材\51miz-E1151174-398F6306.png51miz-E1151174-398F630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63285"/>
            <a:ext cx="1253012" cy="940589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110343" y="6335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文化自信的重要意义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38199" y="1945822"/>
            <a:ext cx="10395857" cy="777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一个国家如果硬实力不行，可能一打就败；而如果软实力不行，可能不打自败。践行文化自信，提高文化软实力，事关全局，刻不容缓。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31306" y="3180048"/>
            <a:ext cx="2395207" cy="461665"/>
          </a:xfrm>
          <a:prstGeom prst="rect">
            <a:avLst/>
          </a:prstGeom>
          <a:solidFill>
            <a:srgbClr val="E70002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zh-CN" altLang="en-US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践行文化软实力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44800" y="2616461"/>
            <a:ext cx="4615894" cy="328138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83029" y="250371"/>
            <a:ext cx="11604171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D:\素材\51miz-E1151174-398F6306.png51miz-E1151174-398F630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63285"/>
            <a:ext cx="1253012" cy="940589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110343" y="6335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文化自信的重要意义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363355" y="0"/>
            <a:ext cx="7151914" cy="7151914"/>
            <a:chOff x="3913415" y="26188"/>
            <a:chExt cx="7151914" cy="7151914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13415" y="26188"/>
              <a:ext cx="7151914" cy="7151914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5535386" y="2316612"/>
              <a:ext cx="4539343" cy="22247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中国虽然有强大的文化根基和强劲的文化发展势头，但中国目前还只是一个文化大国而不是一个文化强国，我们文化软实力与物质硬实力并不相称。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83029" y="250371"/>
            <a:ext cx="11604171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D:\素材\51miz-E1151174-398F6306.png51miz-E1151174-398F630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63285"/>
            <a:ext cx="1253012" cy="940589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110343" y="6335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文化自信的重要意义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931306" y="2102651"/>
            <a:ext cx="5515639" cy="1439641"/>
            <a:chOff x="931306" y="2202072"/>
            <a:chExt cx="5515639" cy="1439641"/>
          </a:xfrm>
        </p:grpSpPr>
        <p:sp>
          <p:nvSpPr>
            <p:cNvPr id="7" name="文本框 6"/>
            <p:cNvSpPr txBox="1"/>
            <p:nvPr/>
          </p:nvSpPr>
          <p:spPr>
            <a:xfrm>
              <a:off x="931306" y="2202072"/>
              <a:ext cx="5515639" cy="7774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增强文化自信，让中华文化走向世界是我们提升文化软实力、建设社会主义文化强国的重要路径</a:t>
              </a:r>
              <a:endParaRPr lang="zh-CN" altLang="en-US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931306" y="3180048"/>
              <a:ext cx="1415772" cy="461665"/>
            </a:xfrm>
            <a:prstGeom prst="rect">
              <a:avLst/>
            </a:prstGeom>
            <a:solidFill>
              <a:srgbClr val="E70002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zh-CN" altLang="en-US" sz="24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传统文化</a:t>
              </a: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0301" y="1102442"/>
            <a:ext cx="5756434" cy="537299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37"/>
            <a:ext cx="3439886" cy="112470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7527" y="5289631"/>
            <a:ext cx="8443100" cy="129001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43489"/>
            <a:ext cx="12186378" cy="121451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5739" y="3482267"/>
            <a:ext cx="2325623" cy="3376479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0627" y="5289631"/>
            <a:ext cx="1522759" cy="1592096"/>
          </a:xfrm>
          <a:prstGeom prst="rect">
            <a:avLst/>
          </a:prstGeom>
        </p:spPr>
      </p:pic>
      <p:grpSp>
        <p:nvGrpSpPr>
          <p:cNvPr id="20" name="组合 19"/>
          <p:cNvGrpSpPr/>
          <p:nvPr/>
        </p:nvGrpSpPr>
        <p:grpSpPr>
          <a:xfrm>
            <a:off x="4165467" y="1665476"/>
            <a:ext cx="3787219" cy="979340"/>
            <a:chOff x="667872" y="2205335"/>
            <a:chExt cx="2533206" cy="688915"/>
          </a:xfrm>
        </p:grpSpPr>
        <p:sp>
          <p:nvSpPr>
            <p:cNvPr id="21" name="对角圆角矩形 21"/>
            <p:cNvSpPr/>
            <p:nvPr/>
          </p:nvSpPr>
          <p:spPr>
            <a:xfrm>
              <a:off x="935024" y="2360753"/>
              <a:ext cx="1917577" cy="519113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FF0000"/>
            </a:solidFill>
            <a:ln w="25400" cap="flat" cmpd="sng" algn="ctr"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8100000" scaled="1"/>
              </a:gradFill>
              <a:prstDash val="solid"/>
            </a:ln>
            <a:effectLst>
              <a:reflection blurRad="6350" stA="52000" endA="300" endPos="35000" dir="5400000" sy="-100000" algn="bl" rotWithShape="0"/>
            </a:effectLst>
          </p:spPr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endParaRPr kumimoji="0" lang="zh-CN" altLang="en-US" sz="3600" b="0" i="0" u="none" strike="noStrike" kern="0" cap="none" spc="0" normalizeH="0" baseline="0" noProof="0">
                <a:ln>
                  <a:noFill/>
                </a:ln>
                <a:solidFill>
                  <a:srgbClr val="FADFCC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2" name="五角星 22"/>
            <p:cNvSpPr/>
            <p:nvPr/>
          </p:nvSpPr>
          <p:spPr>
            <a:xfrm rot="20868462">
              <a:off x="792939" y="2205335"/>
              <a:ext cx="458994" cy="473557"/>
            </a:xfrm>
            <a:prstGeom prst="star5">
              <a:avLst/>
            </a:prstGeom>
            <a:gradFill flip="none" rotWithShape="1">
              <a:gsLst>
                <a:gs pos="17000">
                  <a:srgbClr val="FFF200"/>
                </a:gs>
                <a:gs pos="79000">
                  <a:srgbClr val="FF7A00"/>
                </a:gs>
              </a:gsLst>
              <a:path path="circle">
                <a:fillToRect l="50000" t="50000" r="50000" b="50000"/>
              </a:path>
            </a:gradFill>
            <a:ln w="12700" cap="flat" cmpd="sng" algn="ctr">
              <a:solidFill>
                <a:srgbClr val="FFFF00"/>
              </a:solidFill>
              <a:prstDash val="solid"/>
            </a:ln>
            <a:effectLst>
              <a:outerShdw blurRad="38100" sx="102000" sy="102000" algn="ctr" rotWithShape="0">
                <a:prstClr val="black"/>
              </a:outerShdw>
            </a:effectLst>
          </p:spPr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endParaRPr kumimoji="0" lang="zh-CN" altLang="en-US" sz="3600" b="0" i="0" u="none" strike="noStrike" kern="0" cap="none" spc="0" normalizeH="0" baseline="0" noProof="0">
                <a:ln>
                  <a:noFill/>
                </a:ln>
                <a:solidFill>
                  <a:srgbClr val="FADFCC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3" name="TextBox 13"/>
            <p:cNvSpPr txBox="1"/>
            <p:nvPr/>
          </p:nvSpPr>
          <p:spPr>
            <a:xfrm>
              <a:off x="667872" y="2300034"/>
              <a:ext cx="2533206" cy="594216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fontAlgn="base">
                <a:spcBef>
                  <a:spcPct val="0"/>
                </a:spcBef>
                <a:spcAft>
                  <a:spcPct val="0"/>
                </a:spcAft>
                <a:defRPr sz="3200" b="1" kern="0" cap="all">
                  <a:ln w="0">
                    <a:noFill/>
                  </a:ln>
                  <a:gradFill>
                    <a:gsLst>
                      <a:gs pos="0">
                        <a:srgbClr val="FF0000">
                          <a:tint val="75000"/>
                          <a:shade val="75000"/>
                          <a:satMod val="170000"/>
                        </a:srgbClr>
                      </a:gs>
                      <a:gs pos="49000">
                        <a:srgbClr val="FF0000">
                          <a:tint val="88000"/>
                          <a:shade val="65000"/>
                          <a:satMod val="172000"/>
                        </a:srgbClr>
                      </a:gs>
                      <a:gs pos="50000">
                        <a:srgbClr val="FF0000">
                          <a:shade val="65000"/>
                          <a:satMod val="130000"/>
                        </a:srgbClr>
                      </a:gs>
                      <a:gs pos="92000">
                        <a:srgbClr val="FF0000">
                          <a:shade val="50000"/>
                          <a:satMod val="120000"/>
                        </a:srgbClr>
                      </a:gs>
                      <a:gs pos="100000">
                        <a:srgbClr val="FF0000">
                          <a:shade val="48000"/>
                          <a:satMod val="120000"/>
                        </a:srgbClr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1219200" rtl="0" eaLnBrk="1" fontAlgn="base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r>
                <a:rPr kumimoji="0" lang="zh-CN" altLang="en-US" sz="4000" b="0" i="0" u="none" strike="noStrike" kern="0" cap="all" spc="0" normalizeH="0" baseline="0" noProof="0">
                  <a:ln w="0"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方正粗黑宋简体" panose="02000000000000000000" pitchFamily="2" charset="-122"/>
                  <a:ea typeface="方正粗黑宋简体" panose="02000000000000000000" pitchFamily="2" charset="-122"/>
                  <a:cs typeface="+mn-ea"/>
                  <a:sym typeface="+mn-lt"/>
                </a:rPr>
                <a:t>第五部分</a:t>
              </a:r>
              <a:endParaRPr kumimoji="0" lang="zh-CN" altLang="en-US" b="0" i="0" u="none" strike="noStrike" kern="0" cap="all" spc="0" normalizeH="0" baseline="0" noProof="0">
                <a:ln w="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ea"/>
                <a:sym typeface="+mn-lt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719943" y="2978226"/>
            <a:ext cx="91397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6600" b="1" dirty="0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如何增强文化自信</a:t>
            </a: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69086" y="859109"/>
            <a:ext cx="2388941" cy="106045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3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40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85000" y="8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45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4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83029" y="250371"/>
            <a:ext cx="11604171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D:\素材\51miz-E1151174-398F6306.png51miz-E1151174-398F630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63285"/>
            <a:ext cx="1253012" cy="940589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110343" y="6335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如何增强文化自信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50241" y="3302025"/>
            <a:ext cx="6096000" cy="17054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对既有优良文化传统的肯定、坚持与发展。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对待外来文化的开放、包容、借鉴与吸收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提高我国文化“走出去”的能力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，讲好中国故事，传播好中国声音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932462" y="163285"/>
            <a:ext cx="7460423" cy="4844143"/>
            <a:chOff x="932462" y="163285"/>
            <a:chExt cx="7460423" cy="4844143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2462" y="163285"/>
              <a:ext cx="4844143" cy="4844143"/>
            </a:xfrm>
            <a:prstGeom prst="rect">
              <a:avLst/>
            </a:prstGeom>
          </p:spPr>
        </p:pic>
        <p:sp>
          <p:nvSpPr>
            <p:cNvPr id="11" name="文本框 10"/>
            <p:cNvSpPr txBox="1"/>
            <p:nvPr/>
          </p:nvSpPr>
          <p:spPr>
            <a:xfrm>
              <a:off x="2296885" y="2354523"/>
              <a:ext cx="609600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zh-CN" alt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如何增强文化自信</a:t>
              </a:r>
            </a:p>
          </p:txBody>
        </p: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0913" y="1380278"/>
            <a:ext cx="4844143" cy="48441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83029" y="250371"/>
            <a:ext cx="11604171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D:\素材\51miz-E1151174-398F6306.png51miz-E1151174-398F630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63285"/>
            <a:ext cx="1253012" cy="940589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110343" y="6335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如何增强文化自信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492999" y="3245154"/>
            <a:ext cx="5245759" cy="17054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对既有优良文化传统的肯定、坚持与发展。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对待外来文化的开放、包容、借鉴与吸收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提高我国文化“走出去”的能力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，讲好中国故事，传播好中国声音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5448301" y="852641"/>
            <a:ext cx="7587342" cy="3726263"/>
            <a:chOff x="805543" y="909512"/>
            <a:chExt cx="7587342" cy="3726263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05543" y="909512"/>
              <a:ext cx="4844143" cy="3726263"/>
            </a:xfrm>
            <a:prstGeom prst="rect">
              <a:avLst/>
            </a:prstGeom>
          </p:spPr>
        </p:pic>
        <p:sp>
          <p:nvSpPr>
            <p:cNvPr id="11" name="文本框 10"/>
            <p:cNvSpPr txBox="1"/>
            <p:nvPr/>
          </p:nvSpPr>
          <p:spPr>
            <a:xfrm>
              <a:off x="2296885" y="2354523"/>
              <a:ext cx="609600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zh-CN" altLang="en-US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如何增强文化自信</a:t>
              </a:r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74686" y="1330266"/>
            <a:ext cx="5018313" cy="501831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83029" y="250371"/>
            <a:ext cx="11604171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D:\素材\51miz-E1151174-398F6306.png51miz-E1151174-398F630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63285"/>
            <a:ext cx="1253012" cy="940589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110343" y="6335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如何增强文化自信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245317" y="2460690"/>
            <a:ext cx="3766226" cy="246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zh-CN" sz="200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只有对自己的文化有坚定的信心，才能获得坚持坚守的从容，鼓起奋发进取的勇气，焕发创新创造的活力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-174900" y="980581"/>
            <a:ext cx="5399589" cy="5399589"/>
            <a:chOff x="-728" y="980581"/>
            <a:chExt cx="5399589" cy="5399589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728" y="980581"/>
              <a:ext cx="5399589" cy="5399589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1944323" y="2486015"/>
              <a:ext cx="177800" cy="20621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zh-CN" altLang="en-US" sz="3200" b="1">
                  <a:solidFill>
                    <a:srgbClr val="D3000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疑人勿疑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686001" y="3085788"/>
              <a:ext cx="177800" cy="20621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zh-CN" sz="3200" b="1">
                  <a:solidFill>
                    <a:srgbClr val="D3000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必先自信</a:t>
              </a:r>
              <a:endParaRPr kumimoji="1" lang="zh-CN" altLang="en-US" sz="3200" b="1">
                <a:solidFill>
                  <a:srgbClr val="D3000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01833" y="1927290"/>
            <a:ext cx="4016316" cy="40163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" y="5254878"/>
            <a:ext cx="12192000" cy="1446847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24454"/>
            <a:ext cx="12192000" cy="3033546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37"/>
            <a:ext cx="3439886" cy="1124704"/>
          </a:xfrm>
          <a:prstGeom prst="rect">
            <a:avLst/>
          </a:prstGeom>
        </p:spPr>
      </p:pic>
      <p:pic>
        <p:nvPicPr>
          <p:cNvPr id="44" name="图片 43"/>
          <p:cNvPicPr>
            <a:picLocks noChangeAspect="1"/>
          </p:cNvPicPr>
          <p:nvPr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174" y="1469311"/>
            <a:ext cx="2068086" cy="1144636"/>
          </a:xfrm>
          <a:prstGeom prst="rect">
            <a:avLst/>
          </a:prstGeom>
        </p:spPr>
      </p:pic>
      <p:sp>
        <p:nvSpPr>
          <p:cNvPr id="45" name="标题 1"/>
          <p:cNvSpPr txBox="1"/>
          <p:nvPr/>
        </p:nvSpPr>
        <p:spPr>
          <a:xfrm>
            <a:off x="1673260" y="2462232"/>
            <a:ext cx="1397000" cy="2237170"/>
          </a:xfrm>
          <a:prstGeom prst="rect">
            <a:avLst/>
          </a:prstGeom>
        </p:spPr>
        <p:txBody>
          <a:bodyPr vert="eaVert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7200" kern="1800">
                <a:ln w="19050">
                  <a:noFill/>
                </a:ln>
                <a:solidFill>
                  <a:srgbClr val="E70002"/>
                </a:solidFill>
                <a:latin typeface="汉仪雅酷黑 85W" panose="020B0904020202020204" pitchFamily="34" charset="-122"/>
                <a:ea typeface="汉仪雅酷黑 85W" panose="020B0904020202020204" pitchFamily="34" charset="-122"/>
                <a:cs typeface="+mn-ea"/>
                <a:sym typeface="+mn-lt"/>
              </a:rPr>
              <a:t>目 录</a:t>
            </a:r>
            <a:endParaRPr lang="zh-CN" altLang="en-US" sz="8800" kern="1800">
              <a:ln w="19050">
                <a:noFill/>
              </a:ln>
              <a:solidFill>
                <a:srgbClr val="E70002"/>
              </a:solidFill>
              <a:latin typeface="汉仪雅酷黑 85W" panose="020B0904020202020204" pitchFamily="34" charset="-122"/>
              <a:ea typeface="汉仪雅酷黑 85W" panose="020B0904020202020204" pitchFamily="34" charset="-122"/>
              <a:cs typeface="+mn-ea"/>
              <a:sym typeface="+mn-lt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3948997" y="1258760"/>
            <a:ext cx="5775370" cy="830997"/>
            <a:chOff x="4435901" y="1616495"/>
            <a:chExt cx="5775370" cy="830997"/>
          </a:xfrm>
        </p:grpSpPr>
        <p:sp>
          <p:nvSpPr>
            <p:cNvPr id="47" name="文本框 46"/>
            <p:cNvSpPr txBox="1"/>
            <p:nvPr/>
          </p:nvSpPr>
          <p:spPr>
            <a:xfrm>
              <a:off x="4435901" y="1616495"/>
              <a:ext cx="114155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4800" b="1" kern="100">
                  <a:solidFill>
                    <a:srgbClr val="E70002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01</a:t>
              </a:r>
              <a:endParaRPr lang="zh-CN" altLang="en-US" sz="4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8" name="矩形: 圆角 45"/>
            <p:cNvSpPr/>
            <p:nvPr/>
          </p:nvSpPr>
          <p:spPr>
            <a:xfrm>
              <a:off x="5577460" y="1738923"/>
              <a:ext cx="4633811" cy="473019"/>
            </a:xfrm>
            <a:prstGeom prst="roundRect">
              <a:avLst>
                <a:gd name="adj" fmla="val 50000"/>
              </a:avLst>
            </a:prstGeom>
            <a:solidFill>
              <a:srgbClr val="E70002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zh-CN" altLang="en-US" sz="28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文化自信的含义是什么</a:t>
              </a: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3948997" y="2089757"/>
            <a:ext cx="5775370" cy="830997"/>
            <a:chOff x="4435901" y="1616495"/>
            <a:chExt cx="5775370" cy="830997"/>
          </a:xfrm>
        </p:grpSpPr>
        <p:sp>
          <p:nvSpPr>
            <p:cNvPr id="50" name="文本框 49"/>
            <p:cNvSpPr txBox="1"/>
            <p:nvPr/>
          </p:nvSpPr>
          <p:spPr>
            <a:xfrm>
              <a:off x="4435901" y="1616495"/>
              <a:ext cx="114155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4800" b="1" kern="100">
                  <a:solidFill>
                    <a:srgbClr val="E70002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02</a:t>
              </a:r>
              <a:endParaRPr lang="zh-CN" altLang="en-US" sz="4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1" name="矩形: 圆角 45"/>
            <p:cNvSpPr/>
            <p:nvPr/>
          </p:nvSpPr>
          <p:spPr>
            <a:xfrm>
              <a:off x="5577460" y="1738923"/>
              <a:ext cx="4633811" cy="473019"/>
            </a:xfrm>
            <a:prstGeom prst="roundRect">
              <a:avLst>
                <a:gd name="adj" fmla="val 50000"/>
              </a:avLst>
            </a:prstGeom>
            <a:solidFill>
              <a:srgbClr val="E70002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zh-CN" altLang="en-US" sz="28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文化自信蕴含的基本内容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3948997" y="2884647"/>
            <a:ext cx="5775370" cy="830997"/>
            <a:chOff x="4435901" y="1616495"/>
            <a:chExt cx="5775370" cy="830997"/>
          </a:xfrm>
        </p:grpSpPr>
        <p:sp>
          <p:nvSpPr>
            <p:cNvPr id="53" name="文本框 52"/>
            <p:cNvSpPr txBox="1"/>
            <p:nvPr/>
          </p:nvSpPr>
          <p:spPr>
            <a:xfrm>
              <a:off x="4435901" y="1616495"/>
              <a:ext cx="114155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4800" b="1" kern="100">
                  <a:solidFill>
                    <a:srgbClr val="E70002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03</a:t>
              </a:r>
              <a:endParaRPr lang="zh-CN" altLang="en-US" sz="4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4" name="矩形: 圆角 45"/>
            <p:cNvSpPr/>
            <p:nvPr/>
          </p:nvSpPr>
          <p:spPr>
            <a:xfrm>
              <a:off x="5577460" y="1738923"/>
              <a:ext cx="4633811" cy="473019"/>
            </a:xfrm>
            <a:prstGeom prst="roundRect">
              <a:avLst>
                <a:gd name="adj" fmla="val 50000"/>
              </a:avLst>
            </a:prstGeom>
            <a:solidFill>
              <a:srgbClr val="E70002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zh-CN" altLang="en-US" sz="28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文化自信的底气来源</a:t>
              </a: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3948997" y="3715644"/>
            <a:ext cx="5775370" cy="830997"/>
            <a:chOff x="4435901" y="1616495"/>
            <a:chExt cx="5775370" cy="830997"/>
          </a:xfrm>
        </p:grpSpPr>
        <p:sp>
          <p:nvSpPr>
            <p:cNvPr id="56" name="文本框 55"/>
            <p:cNvSpPr txBox="1"/>
            <p:nvPr/>
          </p:nvSpPr>
          <p:spPr>
            <a:xfrm>
              <a:off x="4435901" y="1616495"/>
              <a:ext cx="114155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4800" b="1" kern="100">
                  <a:solidFill>
                    <a:srgbClr val="E70002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04</a:t>
              </a:r>
              <a:endParaRPr lang="zh-CN" altLang="en-US" sz="4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57" name="矩形: 圆角 45"/>
            <p:cNvSpPr/>
            <p:nvPr/>
          </p:nvSpPr>
          <p:spPr>
            <a:xfrm>
              <a:off x="5577460" y="1738923"/>
              <a:ext cx="4633811" cy="473019"/>
            </a:xfrm>
            <a:prstGeom prst="roundRect">
              <a:avLst>
                <a:gd name="adj" fmla="val 50000"/>
              </a:avLst>
            </a:prstGeom>
            <a:solidFill>
              <a:srgbClr val="E70002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zh-CN" altLang="en-US" sz="28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文化自信的重要意义</a:t>
              </a:r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3948997" y="4470361"/>
            <a:ext cx="5775370" cy="830997"/>
            <a:chOff x="4435901" y="1616495"/>
            <a:chExt cx="5775370" cy="830997"/>
          </a:xfrm>
        </p:grpSpPr>
        <p:sp>
          <p:nvSpPr>
            <p:cNvPr id="60" name="文本框 59"/>
            <p:cNvSpPr txBox="1"/>
            <p:nvPr/>
          </p:nvSpPr>
          <p:spPr>
            <a:xfrm>
              <a:off x="4435901" y="1616495"/>
              <a:ext cx="1141559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CN" sz="4800" b="1" kern="100">
                  <a:solidFill>
                    <a:srgbClr val="E70002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05</a:t>
              </a:r>
              <a:endParaRPr lang="zh-CN" altLang="en-US" sz="4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61" name="矩形: 圆角 45"/>
            <p:cNvSpPr/>
            <p:nvPr/>
          </p:nvSpPr>
          <p:spPr>
            <a:xfrm>
              <a:off x="5577460" y="1738923"/>
              <a:ext cx="4633811" cy="473019"/>
            </a:xfrm>
            <a:prstGeom prst="roundRect">
              <a:avLst>
                <a:gd name="adj" fmla="val 50000"/>
              </a:avLst>
            </a:prstGeom>
            <a:solidFill>
              <a:srgbClr val="E70002"/>
            </a:solidFill>
            <a:ln w="222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zh-CN" altLang="en-US" sz="28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如何增强文化自信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83029" y="250371"/>
            <a:ext cx="11604171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D:\素材\51miz-E1151174-398F6306.png51miz-E1151174-398F630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63285"/>
            <a:ext cx="1253012" cy="940589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110343" y="6335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如何增强文化自信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963055" y="1809476"/>
            <a:ext cx="3304145" cy="646331"/>
          </a:xfrm>
          <a:prstGeom prst="rect">
            <a:avLst/>
          </a:prstGeom>
          <a:solidFill>
            <a:srgbClr val="C00000"/>
          </a:solidFill>
          <a:ln w="3175">
            <a:solidFill>
              <a:srgbClr val="C00000"/>
            </a:solidFill>
            <a:miter lim="800000"/>
          </a:ln>
        </p:spPr>
        <p:txBody>
          <a:bodyPr anchor="ctr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 defTabSz="1219200"/>
            <a:endParaRPr lang="zh-CN" altLang="zh-CN" sz="2665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5751" y="1658824"/>
            <a:ext cx="1282587" cy="947637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886880" y="1871031"/>
            <a:ext cx="2108177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结束语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963055" y="2851598"/>
            <a:ext cx="6537202" cy="2778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“</a:t>
            </a:r>
            <a:r>
              <a:rPr lang="zh-CN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站立在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960</a:t>
            </a:r>
            <a:r>
              <a:rPr lang="zh-CN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万平方公里的广袤土地上，吸吮着中华民族漫长奋斗积累的文化养分，拥有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13</a:t>
            </a:r>
            <a:r>
              <a:rPr lang="zh-CN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亿中国人民聚合的磅礴之力，我们走自己的路，具有无比广阔的舞台，具有无比深厚的历史底蕴，具有无比强大的前进定力。中国人民应该有这个信心，每一个中国人都应该有这个信心。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”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2025" y="2231565"/>
            <a:ext cx="4343406" cy="434340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5162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37"/>
            <a:ext cx="3439886" cy="112470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3149" y="5285394"/>
            <a:ext cx="8443100" cy="129001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22" y="5639252"/>
            <a:ext cx="12186378" cy="1214511"/>
          </a:xfrm>
          <a:prstGeom prst="rect">
            <a:avLst/>
          </a:prstGeom>
        </p:spPr>
      </p:pic>
      <p:sp>
        <p:nvSpPr>
          <p:cNvPr id="10" name="Aitds2"/>
          <p:cNvSpPr/>
          <p:nvPr>
            <p:custDataLst>
              <p:tags r:id="rId1"/>
            </p:custDataLst>
          </p:nvPr>
        </p:nvSpPr>
        <p:spPr>
          <a:xfrm>
            <a:off x="4121501" y="1187923"/>
            <a:ext cx="3948998" cy="688346"/>
          </a:xfrm>
          <a:prstGeom prst="rect">
            <a:avLst/>
          </a:prstGeom>
          <a:solidFill>
            <a:srgbClr val="E7000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dist"/>
            <a:r>
              <a:rPr lang="zh-CN" altLang="en-US" sz="3200" b="1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课程导入</a:t>
            </a:r>
          </a:p>
        </p:txBody>
      </p:sp>
      <p:sp>
        <p:nvSpPr>
          <p:cNvPr id="12" name="Aitds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837529" y="2146109"/>
            <a:ext cx="8906672" cy="2679930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  <a:miter lim="800000"/>
          </a:ln>
        </p:spPr>
        <p:txBody>
          <a:bodyPr/>
          <a:lstStyle/>
          <a:p>
            <a:pPr defTabSz="1187450">
              <a:defRPr/>
            </a:pPr>
            <a:endParaRPr lang="zh-CN" altLang="en-US" sz="2335" kern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14" name="Aitds5"/>
          <p:cNvSpPr/>
          <p:nvPr>
            <p:custDataLst>
              <p:tags r:id="rId3"/>
            </p:custDataLst>
          </p:nvPr>
        </p:nvSpPr>
        <p:spPr bwMode="auto">
          <a:xfrm>
            <a:off x="1709790" y="2006328"/>
            <a:ext cx="686285" cy="688346"/>
          </a:xfrm>
          <a:custGeom>
            <a:avLst/>
            <a:gdLst>
              <a:gd name="T0" fmla="*/ 0 w 1446"/>
              <a:gd name="T1" fmla="*/ 0 h 1446"/>
              <a:gd name="T2" fmla="*/ 2147483647 w 1446"/>
              <a:gd name="T3" fmla="*/ 0 h 1446"/>
              <a:gd name="T4" fmla="*/ 2147483647 w 1446"/>
              <a:gd name="T5" fmla="*/ 2147483647 h 1446"/>
              <a:gd name="T6" fmla="*/ 2147483647 w 1446"/>
              <a:gd name="T7" fmla="*/ 2147483647 h 1446"/>
              <a:gd name="T8" fmla="*/ 2147483647 w 1446"/>
              <a:gd name="T9" fmla="*/ 2147483647 h 1446"/>
              <a:gd name="T10" fmla="*/ 0 w 1446"/>
              <a:gd name="T11" fmla="*/ 2147483647 h 1446"/>
              <a:gd name="T12" fmla="*/ 0 w 1446"/>
              <a:gd name="T13" fmla="*/ 0 h 1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E70002"/>
          </a:solidFill>
          <a:ln>
            <a:noFill/>
          </a:ln>
        </p:spPr>
        <p:txBody>
          <a:bodyPr/>
          <a:lstStyle/>
          <a:p>
            <a:pPr defTabSz="1187450">
              <a:defRPr/>
            </a:pPr>
            <a:endParaRPr lang="zh-CN" altLang="en-US" sz="2335" kern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16" name="Aitds6"/>
          <p:cNvSpPr/>
          <p:nvPr>
            <p:custDataLst>
              <p:tags r:id="rId4"/>
            </p:custDataLst>
          </p:nvPr>
        </p:nvSpPr>
        <p:spPr bwMode="auto">
          <a:xfrm flipH="1" flipV="1">
            <a:off x="10172082" y="4208850"/>
            <a:ext cx="686287" cy="688346"/>
          </a:xfrm>
          <a:custGeom>
            <a:avLst/>
            <a:gdLst>
              <a:gd name="T0" fmla="*/ 0 w 1446"/>
              <a:gd name="T1" fmla="*/ 0 h 1446"/>
              <a:gd name="T2" fmla="*/ 2147483647 w 1446"/>
              <a:gd name="T3" fmla="*/ 0 h 1446"/>
              <a:gd name="T4" fmla="*/ 2147483647 w 1446"/>
              <a:gd name="T5" fmla="*/ 2147483647 h 1446"/>
              <a:gd name="T6" fmla="*/ 2147483647 w 1446"/>
              <a:gd name="T7" fmla="*/ 2147483647 h 1446"/>
              <a:gd name="T8" fmla="*/ 2147483647 w 1446"/>
              <a:gd name="T9" fmla="*/ 2147483647 h 1446"/>
              <a:gd name="T10" fmla="*/ 0 w 1446"/>
              <a:gd name="T11" fmla="*/ 2147483647 h 1446"/>
              <a:gd name="T12" fmla="*/ 0 w 1446"/>
              <a:gd name="T13" fmla="*/ 0 h 144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46" h="1446">
                <a:moveTo>
                  <a:pt x="0" y="0"/>
                </a:moveTo>
                <a:lnTo>
                  <a:pt x="1446" y="0"/>
                </a:lnTo>
                <a:lnTo>
                  <a:pt x="1446" y="458"/>
                </a:lnTo>
                <a:lnTo>
                  <a:pt x="438" y="458"/>
                </a:lnTo>
                <a:lnTo>
                  <a:pt x="438" y="1446"/>
                </a:lnTo>
                <a:lnTo>
                  <a:pt x="0" y="1446"/>
                </a:lnTo>
                <a:lnTo>
                  <a:pt x="0" y="0"/>
                </a:lnTo>
                <a:close/>
              </a:path>
            </a:pathLst>
          </a:custGeom>
          <a:solidFill>
            <a:srgbClr val="E70002"/>
          </a:solidFill>
          <a:ln>
            <a:noFill/>
          </a:ln>
        </p:spPr>
        <p:txBody>
          <a:bodyPr/>
          <a:lstStyle/>
          <a:p>
            <a:pPr defTabSz="1187450">
              <a:defRPr/>
            </a:pPr>
            <a:endParaRPr lang="zh-CN" altLang="en-US" sz="2335" kern="0">
              <a:solidFill>
                <a:sysClr val="windowText" lastClr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 CN Normal" panose="020B0400000000000000" pitchFamily="34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006148" y="2470284"/>
            <a:ext cx="8505702" cy="2120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，是更基础、更广泛、更深厚的自信。其语境更为庄严，观点更为鲜明，态度更为坚决，传递出这即是文化理念又是指导思想。文化自信于是成为继道路自信、理论自信和制度自信之后，中国特色社会主义的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“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第四个自信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”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。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为什么我们在道路、理论、制度这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“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三个自信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”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之外还需要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“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”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？为何党中央如此重视文化的作用？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07 -2.59259E-06 L 0.17721 0.30023" pathEditMode="relative" rAng="0" ptsTypes="AA">
                                      <p:cBhvr>
                                        <p:cTn id="28" dur="500" spd="-997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54" y="150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11111E-06 L -0.19206 -0.3206" pathEditMode="relative" rAng="0" ptsTypes="AA">
                                      <p:cBhvr>
                                        <p:cTn id="32" dur="500" spd="-997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09" y="-16042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4" grpId="1" animBg="1"/>
      <p:bldP spid="16" grpId="0" animBg="1"/>
      <p:bldP spid="16" grpId="1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37"/>
            <a:ext cx="3439886" cy="112470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7527" y="5289631"/>
            <a:ext cx="8443100" cy="129001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43489"/>
            <a:ext cx="12186378" cy="121451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5739" y="3482267"/>
            <a:ext cx="2325623" cy="3376479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0627" y="5289631"/>
            <a:ext cx="1522759" cy="1592096"/>
          </a:xfrm>
          <a:prstGeom prst="rect">
            <a:avLst/>
          </a:prstGeom>
        </p:spPr>
      </p:pic>
      <p:grpSp>
        <p:nvGrpSpPr>
          <p:cNvPr id="20" name="组合 19"/>
          <p:cNvGrpSpPr/>
          <p:nvPr/>
        </p:nvGrpSpPr>
        <p:grpSpPr>
          <a:xfrm>
            <a:off x="4165467" y="1665476"/>
            <a:ext cx="3787219" cy="979340"/>
            <a:chOff x="667872" y="2205335"/>
            <a:chExt cx="2533206" cy="688915"/>
          </a:xfrm>
        </p:grpSpPr>
        <p:sp>
          <p:nvSpPr>
            <p:cNvPr id="21" name="对角圆角矩形 21"/>
            <p:cNvSpPr/>
            <p:nvPr/>
          </p:nvSpPr>
          <p:spPr>
            <a:xfrm>
              <a:off x="935024" y="2360753"/>
              <a:ext cx="1917577" cy="519113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FF0000"/>
            </a:solidFill>
            <a:ln w="25400" cap="flat" cmpd="sng" algn="ctr"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8100000" scaled="1"/>
              </a:gradFill>
              <a:prstDash val="solid"/>
            </a:ln>
            <a:effectLst>
              <a:reflection blurRad="6350" stA="52000" endA="300" endPos="35000" dir="5400000" sy="-100000" algn="bl" rotWithShape="0"/>
            </a:effectLst>
          </p:spPr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endParaRPr kumimoji="0" lang="zh-CN" altLang="en-US" sz="3600" b="0" i="0" u="none" strike="noStrike" kern="0" cap="none" spc="0" normalizeH="0" baseline="0" noProof="0">
                <a:ln>
                  <a:noFill/>
                </a:ln>
                <a:solidFill>
                  <a:srgbClr val="FADFCC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2" name="五角星 22"/>
            <p:cNvSpPr/>
            <p:nvPr/>
          </p:nvSpPr>
          <p:spPr>
            <a:xfrm rot="20868462">
              <a:off x="792939" y="2205335"/>
              <a:ext cx="458994" cy="473557"/>
            </a:xfrm>
            <a:prstGeom prst="star5">
              <a:avLst/>
            </a:prstGeom>
            <a:gradFill flip="none" rotWithShape="1">
              <a:gsLst>
                <a:gs pos="17000">
                  <a:srgbClr val="FFF200"/>
                </a:gs>
                <a:gs pos="79000">
                  <a:srgbClr val="FF7A00"/>
                </a:gs>
              </a:gsLst>
              <a:path path="circle">
                <a:fillToRect l="50000" t="50000" r="50000" b="50000"/>
              </a:path>
            </a:gradFill>
            <a:ln w="12700" cap="flat" cmpd="sng" algn="ctr">
              <a:solidFill>
                <a:srgbClr val="FFFF00"/>
              </a:solidFill>
              <a:prstDash val="solid"/>
            </a:ln>
            <a:effectLst>
              <a:outerShdw blurRad="38100" sx="102000" sy="102000" algn="ctr" rotWithShape="0">
                <a:prstClr val="black"/>
              </a:outerShdw>
            </a:effectLst>
          </p:spPr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endParaRPr kumimoji="0" lang="zh-CN" altLang="en-US" sz="3600" b="0" i="0" u="none" strike="noStrike" kern="0" cap="none" spc="0" normalizeH="0" baseline="0" noProof="0">
                <a:ln>
                  <a:noFill/>
                </a:ln>
                <a:solidFill>
                  <a:srgbClr val="FADFCC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3" name="TextBox 13"/>
            <p:cNvSpPr txBox="1"/>
            <p:nvPr/>
          </p:nvSpPr>
          <p:spPr>
            <a:xfrm>
              <a:off x="667872" y="2300034"/>
              <a:ext cx="2533206" cy="594216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fontAlgn="base">
                <a:spcBef>
                  <a:spcPct val="0"/>
                </a:spcBef>
                <a:spcAft>
                  <a:spcPct val="0"/>
                </a:spcAft>
                <a:defRPr sz="3200" b="1" kern="0" cap="all">
                  <a:ln w="0">
                    <a:noFill/>
                  </a:ln>
                  <a:gradFill>
                    <a:gsLst>
                      <a:gs pos="0">
                        <a:srgbClr val="FF0000">
                          <a:tint val="75000"/>
                          <a:shade val="75000"/>
                          <a:satMod val="170000"/>
                        </a:srgbClr>
                      </a:gs>
                      <a:gs pos="49000">
                        <a:srgbClr val="FF0000">
                          <a:tint val="88000"/>
                          <a:shade val="65000"/>
                          <a:satMod val="172000"/>
                        </a:srgbClr>
                      </a:gs>
                      <a:gs pos="50000">
                        <a:srgbClr val="FF0000">
                          <a:shade val="65000"/>
                          <a:satMod val="130000"/>
                        </a:srgbClr>
                      </a:gs>
                      <a:gs pos="92000">
                        <a:srgbClr val="FF0000">
                          <a:shade val="50000"/>
                          <a:satMod val="120000"/>
                        </a:srgbClr>
                      </a:gs>
                      <a:gs pos="100000">
                        <a:srgbClr val="FF0000">
                          <a:shade val="48000"/>
                          <a:satMod val="120000"/>
                        </a:srgbClr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1219200" rtl="0" eaLnBrk="1" fontAlgn="base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r>
                <a:rPr kumimoji="0" lang="zh-CN" altLang="en-US" sz="4000" b="0" i="0" u="none" strike="noStrike" kern="0" cap="all" spc="0" normalizeH="0" baseline="0" noProof="0">
                  <a:ln w="0"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方正粗黑宋简体" panose="02000000000000000000" pitchFamily="2" charset="-122"/>
                  <a:ea typeface="方正粗黑宋简体" panose="02000000000000000000" pitchFamily="2" charset="-122"/>
                  <a:cs typeface="+mn-ea"/>
                  <a:sym typeface="+mn-lt"/>
                </a:rPr>
                <a:t>第一部分</a:t>
              </a:r>
              <a:endParaRPr kumimoji="0" lang="zh-CN" altLang="en-US" b="0" i="0" u="none" strike="noStrike" kern="0" cap="all" spc="0" normalizeH="0" baseline="0" noProof="0">
                <a:ln w="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ea"/>
                <a:sym typeface="+mn-lt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837527" y="2978226"/>
            <a:ext cx="91397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6600" b="1" dirty="0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文化自信的含义是什么</a:t>
            </a: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69086" y="859109"/>
            <a:ext cx="2388941" cy="106045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3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40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85000" y="8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45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4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83029" y="250371"/>
            <a:ext cx="11604171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D:\素材\51miz-E1151174-398F6306.png51miz-E1151174-398F630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63285"/>
            <a:ext cx="1253012" cy="940589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110343" y="6335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文化自信的含义是什么</a:t>
            </a: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030" y="1843172"/>
            <a:ext cx="4318765" cy="4318765"/>
          </a:xfrm>
          <a:prstGeom prst="rect">
            <a:avLst/>
          </a:prstGeom>
        </p:spPr>
      </p:pic>
      <p:grpSp>
        <p:nvGrpSpPr>
          <p:cNvPr id="27" name="组合 26"/>
          <p:cNvGrpSpPr/>
          <p:nvPr/>
        </p:nvGrpSpPr>
        <p:grpSpPr>
          <a:xfrm>
            <a:off x="4842354" y="1675532"/>
            <a:ext cx="6289318" cy="1569720"/>
            <a:chOff x="758016" y="1523273"/>
            <a:chExt cx="6289318" cy="1569720"/>
          </a:xfrm>
        </p:grpSpPr>
        <p:sp>
          <p:nvSpPr>
            <p:cNvPr id="28" name="文本框 27"/>
            <p:cNvSpPr txBox="1"/>
            <p:nvPr/>
          </p:nvSpPr>
          <p:spPr>
            <a:xfrm>
              <a:off x="1158240" y="2123210"/>
              <a:ext cx="5889094" cy="533288"/>
            </a:xfrm>
            <a:prstGeom prst="rect">
              <a:avLst/>
            </a:prstGeom>
            <a:solidFill>
              <a:srgbClr val="E70002"/>
            </a:solidFill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zh-CN" altLang="en-US" sz="2800" b="1" i="0" spc="400"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文化自信的含义</a:t>
              </a:r>
            </a:p>
          </p:txBody>
        </p:sp>
        <p:cxnSp>
          <p:nvCxnSpPr>
            <p:cNvPr id="29" name="直接连接符 28"/>
            <p:cNvCxnSpPr/>
            <p:nvPr/>
          </p:nvCxnSpPr>
          <p:spPr>
            <a:xfrm>
              <a:off x="1187564" y="2793739"/>
              <a:ext cx="5859770" cy="0"/>
            </a:xfrm>
            <a:prstGeom prst="line">
              <a:avLst/>
            </a:prstGeom>
            <a:solidFill>
              <a:srgbClr val="FF0000"/>
            </a:solidFill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" name="图片 29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8016" y="1523273"/>
              <a:ext cx="1569720" cy="1569720"/>
            </a:xfrm>
            <a:prstGeom prst="rect">
              <a:avLst/>
            </a:prstGeom>
          </p:spPr>
        </p:pic>
      </p:grpSp>
      <p:sp>
        <p:nvSpPr>
          <p:cNvPr id="31" name="文本框 30"/>
          <p:cNvSpPr txBox="1"/>
          <p:nvPr/>
        </p:nvSpPr>
        <p:spPr>
          <a:xfrm>
            <a:off x="5271902" y="3561180"/>
            <a:ext cx="6096000" cy="1337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是一个民族、一个国家以及一个政党对自身文化价值的充分肯定和积极践行，并对其文化的生命力持有的坚定信心。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421080" y="772357"/>
            <a:ext cx="129613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83029" y="250371"/>
            <a:ext cx="11604171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D:\素材\51miz-E1151174-398F6306.png51miz-E1151174-398F630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63285"/>
            <a:ext cx="1253012" cy="940589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110343" y="6335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文化自信的含义是什么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931306" y="2392570"/>
            <a:ext cx="5140037" cy="2630928"/>
            <a:chOff x="831272" y="1543484"/>
            <a:chExt cx="5140037" cy="2630928"/>
          </a:xfrm>
        </p:grpSpPr>
        <p:sp>
          <p:nvSpPr>
            <p:cNvPr id="8" name="矩形 7"/>
            <p:cNvSpPr/>
            <p:nvPr/>
          </p:nvSpPr>
          <p:spPr>
            <a:xfrm>
              <a:off x="831272" y="2284652"/>
              <a:ext cx="5140037" cy="1889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在多个场合谈到中国传统文化，表达了自己对传统文化、传统思想价值体系的认同与尊崇。</a:t>
              </a:r>
            </a:p>
            <a:p>
              <a:pPr algn="just">
                <a:lnSpc>
                  <a:spcPct val="130000"/>
                </a:lnSpc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在国内外不同场合的活动与讲话中，展现了中国政府与人民的精神志气，提振了中华民族的</a:t>
              </a:r>
              <a:r>
                <a:rPr lang="zh-CN" altLang="en-US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文化自信</a:t>
              </a: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。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914400" y="1557338"/>
              <a:ext cx="4973783" cy="493135"/>
            </a:xfrm>
            <a:prstGeom prst="rect">
              <a:avLst/>
            </a:prstGeom>
            <a:solidFill>
              <a:srgbClr val="E700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404110" y="1543484"/>
              <a:ext cx="2320290" cy="521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zh-CN" altLang="en-US" sz="28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展示文化自信</a:t>
              </a:r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38254" y="1509828"/>
            <a:ext cx="4447460" cy="444746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37"/>
            <a:ext cx="3439886" cy="112470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7527" y="5289631"/>
            <a:ext cx="8443100" cy="129001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43489"/>
            <a:ext cx="12186378" cy="121451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5739" y="3482267"/>
            <a:ext cx="2325623" cy="3376479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0627" y="5289631"/>
            <a:ext cx="1522759" cy="1592096"/>
          </a:xfrm>
          <a:prstGeom prst="rect">
            <a:avLst/>
          </a:prstGeom>
        </p:spPr>
      </p:pic>
      <p:grpSp>
        <p:nvGrpSpPr>
          <p:cNvPr id="20" name="组合 19"/>
          <p:cNvGrpSpPr/>
          <p:nvPr/>
        </p:nvGrpSpPr>
        <p:grpSpPr>
          <a:xfrm>
            <a:off x="4165467" y="1665476"/>
            <a:ext cx="3787219" cy="979340"/>
            <a:chOff x="667872" y="2205335"/>
            <a:chExt cx="2533206" cy="688915"/>
          </a:xfrm>
        </p:grpSpPr>
        <p:sp>
          <p:nvSpPr>
            <p:cNvPr id="21" name="对角圆角矩形 21"/>
            <p:cNvSpPr/>
            <p:nvPr/>
          </p:nvSpPr>
          <p:spPr>
            <a:xfrm>
              <a:off x="935024" y="2360753"/>
              <a:ext cx="1917577" cy="519113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FF0000"/>
            </a:solidFill>
            <a:ln w="25400" cap="flat" cmpd="sng" algn="ctr"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8100000" scaled="1"/>
              </a:gradFill>
              <a:prstDash val="solid"/>
            </a:ln>
            <a:effectLst>
              <a:reflection blurRad="6350" stA="52000" endA="300" endPos="35000" dir="5400000" sy="-100000" algn="bl" rotWithShape="0"/>
            </a:effectLst>
          </p:spPr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endParaRPr kumimoji="0" lang="zh-CN" altLang="en-US" sz="3600" b="0" i="0" u="none" strike="noStrike" kern="0" cap="none" spc="0" normalizeH="0" baseline="0" noProof="0">
                <a:ln>
                  <a:noFill/>
                </a:ln>
                <a:solidFill>
                  <a:srgbClr val="FADFCC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2" name="五角星 22"/>
            <p:cNvSpPr/>
            <p:nvPr/>
          </p:nvSpPr>
          <p:spPr>
            <a:xfrm rot="20868462">
              <a:off x="792939" y="2205335"/>
              <a:ext cx="458994" cy="473557"/>
            </a:xfrm>
            <a:prstGeom prst="star5">
              <a:avLst/>
            </a:prstGeom>
            <a:gradFill flip="none" rotWithShape="1">
              <a:gsLst>
                <a:gs pos="17000">
                  <a:srgbClr val="FFF200"/>
                </a:gs>
                <a:gs pos="79000">
                  <a:srgbClr val="FF7A00"/>
                </a:gs>
              </a:gsLst>
              <a:path path="circle">
                <a:fillToRect l="50000" t="50000" r="50000" b="50000"/>
              </a:path>
            </a:gradFill>
            <a:ln w="12700" cap="flat" cmpd="sng" algn="ctr">
              <a:solidFill>
                <a:srgbClr val="FFFF00"/>
              </a:solidFill>
              <a:prstDash val="solid"/>
            </a:ln>
            <a:effectLst>
              <a:outerShdw blurRad="38100" sx="102000" sy="102000" algn="ctr" rotWithShape="0">
                <a:prstClr val="black"/>
              </a:outerShdw>
            </a:effectLst>
          </p:spPr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endParaRPr kumimoji="0" lang="zh-CN" altLang="en-US" sz="3600" b="0" i="0" u="none" strike="noStrike" kern="0" cap="none" spc="0" normalizeH="0" baseline="0" noProof="0">
                <a:ln>
                  <a:noFill/>
                </a:ln>
                <a:solidFill>
                  <a:srgbClr val="FADFCC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3" name="TextBox 13"/>
            <p:cNvSpPr txBox="1"/>
            <p:nvPr/>
          </p:nvSpPr>
          <p:spPr>
            <a:xfrm>
              <a:off x="667872" y="2300034"/>
              <a:ext cx="2533206" cy="594216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fontAlgn="base">
                <a:spcBef>
                  <a:spcPct val="0"/>
                </a:spcBef>
                <a:spcAft>
                  <a:spcPct val="0"/>
                </a:spcAft>
                <a:defRPr sz="3200" b="1" kern="0" cap="all">
                  <a:ln w="0">
                    <a:noFill/>
                  </a:ln>
                  <a:gradFill>
                    <a:gsLst>
                      <a:gs pos="0">
                        <a:srgbClr val="FF0000">
                          <a:tint val="75000"/>
                          <a:shade val="75000"/>
                          <a:satMod val="170000"/>
                        </a:srgbClr>
                      </a:gs>
                      <a:gs pos="49000">
                        <a:srgbClr val="FF0000">
                          <a:tint val="88000"/>
                          <a:shade val="65000"/>
                          <a:satMod val="172000"/>
                        </a:srgbClr>
                      </a:gs>
                      <a:gs pos="50000">
                        <a:srgbClr val="FF0000">
                          <a:shade val="65000"/>
                          <a:satMod val="130000"/>
                        </a:srgbClr>
                      </a:gs>
                      <a:gs pos="92000">
                        <a:srgbClr val="FF0000">
                          <a:shade val="50000"/>
                          <a:satMod val="120000"/>
                        </a:srgbClr>
                      </a:gs>
                      <a:gs pos="100000">
                        <a:srgbClr val="FF0000">
                          <a:shade val="48000"/>
                          <a:satMod val="120000"/>
                        </a:srgbClr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1219200" rtl="0" eaLnBrk="1" fontAlgn="base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r>
                <a:rPr kumimoji="0" lang="zh-CN" altLang="en-US" sz="4000" b="0" i="0" u="none" strike="noStrike" kern="0" cap="all" spc="0" normalizeH="0" baseline="0" noProof="0">
                  <a:ln w="0"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方正粗黑宋简体" panose="02000000000000000000" pitchFamily="2" charset="-122"/>
                  <a:ea typeface="方正粗黑宋简体" panose="02000000000000000000" pitchFamily="2" charset="-122"/>
                  <a:cs typeface="+mn-ea"/>
                  <a:sym typeface="+mn-lt"/>
                </a:rPr>
                <a:t>第二部分</a:t>
              </a:r>
              <a:endParaRPr kumimoji="0" lang="zh-CN" altLang="en-US" b="0" i="0" u="none" strike="noStrike" kern="0" cap="all" spc="0" normalizeH="0" baseline="0" noProof="0">
                <a:ln w="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ea"/>
                <a:sym typeface="+mn-lt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719943" y="2978226"/>
            <a:ext cx="91397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6600" b="1" dirty="0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文化自信蕴含基本内容</a:t>
            </a: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69086" y="859109"/>
            <a:ext cx="2388941" cy="106045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3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40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85000" y="8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45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4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83029" y="250371"/>
            <a:ext cx="11604171" cy="6324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6" name="图片 15" descr="D:\素材\51miz-E1151174-398F6306.png51miz-E1151174-398F630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63285"/>
            <a:ext cx="1253012" cy="940589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110343" y="6335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zh-CN" altLang="en-US" sz="1800" b="1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文化自信蕴含基本内容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931306" y="2555962"/>
            <a:ext cx="6096000" cy="2820200"/>
            <a:chOff x="931306" y="2076991"/>
            <a:chExt cx="6096000" cy="2820200"/>
          </a:xfrm>
        </p:grpSpPr>
        <p:grpSp>
          <p:nvGrpSpPr>
            <p:cNvPr id="3" name="组合 2"/>
            <p:cNvGrpSpPr/>
            <p:nvPr/>
          </p:nvGrpSpPr>
          <p:grpSpPr>
            <a:xfrm>
              <a:off x="931306" y="2883240"/>
              <a:ext cx="6096000" cy="2013951"/>
              <a:chOff x="3978168" y="3711689"/>
              <a:chExt cx="6096000" cy="2013951"/>
            </a:xfrm>
          </p:grpSpPr>
          <p:sp>
            <p:nvSpPr>
              <p:cNvPr id="6" name="矩形 5"/>
              <p:cNvSpPr/>
              <p:nvPr/>
            </p:nvSpPr>
            <p:spPr>
              <a:xfrm>
                <a:off x="3978168" y="3711689"/>
                <a:ext cx="6096000" cy="40011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zh-CN" alt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从容与大气地对待世界各民族文化</a:t>
                </a:r>
              </a:p>
            </p:txBody>
          </p:sp>
          <p:sp>
            <p:nvSpPr>
              <p:cNvPr id="7" name="矩形 6"/>
              <p:cNvSpPr/>
              <p:nvPr/>
            </p:nvSpPr>
            <p:spPr>
              <a:xfrm>
                <a:off x="3978168" y="4764351"/>
                <a:ext cx="5879069" cy="9612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zh-CN" alt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保持创造的姿态推进文化创新</a:t>
                </a:r>
                <a:r>
                  <a:rPr lang="zh-CN" altLang="en-US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，增</a:t>
                </a:r>
                <a:r>
                  <a:rPr lang="zh-CN" alt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强我国文化发展的活力 </a:t>
                </a: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3978168" y="4236984"/>
                <a:ext cx="496802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zh-CN" alt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+mn-lt"/>
                  </a:rPr>
                  <a:t>坚持社会主义核心价值体系及主流文化 </a:t>
                </a:r>
              </a:p>
            </p:txBody>
          </p:sp>
        </p:grpSp>
        <p:sp>
          <p:nvSpPr>
            <p:cNvPr id="11" name="文本框 10"/>
            <p:cNvSpPr txBox="1"/>
            <p:nvPr/>
          </p:nvSpPr>
          <p:spPr>
            <a:xfrm>
              <a:off x="1034143" y="2076991"/>
              <a:ext cx="4376057" cy="523220"/>
            </a:xfrm>
            <a:prstGeom prst="rect">
              <a:avLst/>
            </a:prstGeom>
            <a:solidFill>
              <a:srgbClr val="E70002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kumimoji="1" lang="zh-CN" altLang="en-US" sz="28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文化自信蕴含基本内容</a:t>
              </a:r>
            </a:p>
          </p:txBody>
        </p:sp>
      </p:grpSp>
      <p:pic>
        <p:nvPicPr>
          <p:cNvPr id="12" name="图片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4866" y="1642267"/>
            <a:ext cx="4876800" cy="48768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37"/>
            <a:ext cx="3439886" cy="112470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37527" y="5289631"/>
            <a:ext cx="8443100" cy="129001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43489"/>
            <a:ext cx="12186378" cy="121451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5739" y="3482267"/>
            <a:ext cx="2325623" cy="3376479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0627" y="5289631"/>
            <a:ext cx="1522759" cy="1592096"/>
          </a:xfrm>
          <a:prstGeom prst="rect">
            <a:avLst/>
          </a:prstGeom>
        </p:spPr>
      </p:pic>
      <p:grpSp>
        <p:nvGrpSpPr>
          <p:cNvPr id="20" name="组合 19"/>
          <p:cNvGrpSpPr/>
          <p:nvPr/>
        </p:nvGrpSpPr>
        <p:grpSpPr>
          <a:xfrm>
            <a:off x="4165467" y="1665476"/>
            <a:ext cx="3787219" cy="979340"/>
            <a:chOff x="667872" y="2205335"/>
            <a:chExt cx="2533206" cy="688915"/>
          </a:xfrm>
        </p:grpSpPr>
        <p:sp>
          <p:nvSpPr>
            <p:cNvPr id="21" name="对角圆角矩形 21"/>
            <p:cNvSpPr/>
            <p:nvPr/>
          </p:nvSpPr>
          <p:spPr>
            <a:xfrm>
              <a:off x="935024" y="2360753"/>
              <a:ext cx="1917577" cy="519113"/>
            </a:xfrm>
            <a:prstGeom prst="round2DiagRect">
              <a:avLst>
                <a:gd name="adj1" fmla="val 50000"/>
                <a:gd name="adj2" fmla="val 0"/>
              </a:avLst>
            </a:prstGeom>
            <a:solidFill>
              <a:srgbClr val="FF0000"/>
            </a:solidFill>
            <a:ln w="25400" cap="flat" cmpd="sng" algn="ctr">
              <a:gradFill flip="none" rotWithShape="1"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8100000" scaled="1"/>
              </a:gradFill>
              <a:prstDash val="solid"/>
            </a:ln>
            <a:effectLst>
              <a:reflection blurRad="6350" stA="52000" endA="300" endPos="35000" dir="5400000" sy="-100000" algn="bl" rotWithShape="0"/>
            </a:effectLst>
          </p:spPr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endParaRPr kumimoji="0" lang="zh-CN" altLang="en-US" sz="3600" b="0" i="0" u="none" strike="noStrike" kern="0" cap="none" spc="0" normalizeH="0" baseline="0" noProof="0">
                <a:ln>
                  <a:noFill/>
                </a:ln>
                <a:solidFill>
                  <a:srgbClr val="FADFCC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2" name="五角星 22"/>
            <p:cNvSpPr/>
            <p:nvPr/>
          </p:nvSpPr>
          <p:spPr>
            <a:xfrm rot="20868462">
              <a:off x="792939" y="2205335"/>
              <a:ext cx="458994" cy="473557"/>
            </a:xfrm>
            <a:prstGeom prst="star5">
              <a:avLst/>
            </a:prstGeom>
            <a:gradFill flip="none" rotWithShape="1">
              <a:gsLst>
                <a:gs pos="17000">
                  <a:srgbClr val="FFF200"/>
                </a:gs>
                <a:gs pos="79000">
                  <a:srgbClr val="FF7A00"/>
                </a:gs>
              </a:gsLst>
              <a:path path="circle">
                <a:fillToRect l="50000" t="50000" r="50000" b="50000"/>
              </a:path>
            </a:gradFill>
            <a:ln w="12700" cap="flat" cmpd="sng" algn="ctr">
              <a:solidFill>
                <a:srgbClr val="FFFF00"/>
              </a:solidFill>
              <a:prstDash val="solid"/>
            </a:ln>
            <a:effectLst>
              <a:outerShdw blurRad="38100" sx="102000" sy="102000" algn="ctr" rotWithShape="0">
                <a:prstClr val="black"/>
              </a:outerShdw>
            </a:effectLst>
          </p:spPr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endParaRPr kumimoji="0" lang="zh-CN" altLang="en-US" sz="3600" b="0" i="0" u="none" strike="noStrike" kern="0" cap="none" spc="0" normalizeH="0" baseline="0" noProof="0">
                <a:ln>
                  <a:noFill/>
                </a:ln>
                <a:solidFill>
                  <a:srgbClr val="FADFCC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3" name="TextBox 13"/>
            <p:cNvSpPr txBox="1"/>
            <p:nvPr/>
          </p:nvSpPr>
          <p:spPr>
            <a:xfrm>
              <a:off x="667872" y="2300034"/>
              <a:ext cx="2533206" cy="594216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fontAlgn="base">
                <a:spcBef>
                  <a:spcPct val="0"/>
                </a:spcBef>
                <a:spcAft>
                  <a:spcPct val="0"/>
                </a:spcAft>
                <a:defRPr sz="3200" b="1" kern="0" cap="all">
                  <a:ln w="0">
                    <a:noFill/>
                  </a:ln>
                  <a:gradFill>
                    <a:gsLst>
                      <a:gs pos="0">
                        <a:srgbClr val="FF0000">
                          <a:tint val="75000"/>
                          <a:shade val="75000"/>
                          <a:satMod val="170000"/>
                        </a:srgbClr>
                      </a:gs>
                      <a:gs pos="49000">
                        <a:srgbClr val="FF0000">
                          <a:tint val="88000"/>
                          <a:shade val="65000"/>
                          <a:satMod val="172000"/>
                        </a:srgbClr>
                      </a:gs>
                      <a:gs pos="50000">
                        <a:srgbClr val="FF0000">
                          <a:shade val="65000"/>
                          <a:satMod val="130000"/>
                        </a:srgbClr>
                      </a:gs>
                      <a:gs pos="92000">
                        <a:srgbClr val="FF0000">
                          <a:shade val="50000"/>
                          <a:satMod val="120000"/>
                        </a:srgbClr>
                      </a:gs>
                      <a:gs pos="100000">
                        <a:srgbClr val="FF0000">
                          <a:shade val="48000"/>
                          <a:satMod val="120000"/>
                        </a:srgbClr>
                      </a:gs>
                    </a:gsLst>
                    <a:lin ang="5400000" scaled="0"/>
                  </a:gra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>
                <a:defRPr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1219200" rtl="0" eaLnBrk="1" fontAlgn="base" latinLnBrk="0" hangingPunct="1">
                <a:lnSpc>
                  <a:spcPct val="130000"/>
                </a:lnSpc>
                <a:buClrTx/>
                <a:buSzTx/>
                <a:buFontTx/>
                <a:buNone/>
                <a:defRPr/>
              </a:pPr>
              <a:r>
                <a:rPr kumimoji="0" lang="zh-CN" altLang="en-US" sz="4000" b="0" i="0" u="none" strike="noStrike" kern="0" cap="all" spc="0" normalizeH="0" baseline="0" noProof="0">
                  <a:ln w="0"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方正粗黑宋简体" panose="02000000000000000000" pitchFamily="2" charset="-122"/>
                  <a:ea typeface="方正粗黑宋简体" panose="02000000000000000000" pitchFamily="2" charset="-122"/>
                  <a:cs typeface="+mn-ea"/>
                  <a:sym typeface="+mn-lt"/>
                </a:rPr>
                <a:t>第三部分</a:t>
              </a:r>
              <a:endParaRPr kumimoji="0" lang="zh-CN" altLang="en-US" b="0" i="0" u="none" strike="noStrike" kern="0" cap="all" spc="0" normalizeH="0" baseline="0" noProof="0">
                <a:ln w="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粗黑宋简体" panose="02000000000000000000" pitchFamily="2" charset="-122"/>
                <a:ea typeface="方正粗黑宋简体" panose="02000000000000000000" pitchFamily="2" charset="-122"/>
                <a:cs typeface="+mn-ea"/>
                <a:sym typeface="+mn-lt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1719943" y="2978226"/>
            <a:ext cx="91397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6600" b="1" dirty="0">
                <a:solidFill>
                  <a:srgbClr val="E7000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文化自信的底气来源</a:t>
            </a: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69086" y="859109"/>
            <a:ext cx="2388941" cy="1060457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3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115000" y="11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40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85000" y="8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6" presetClass="emph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45" dur="100" fill="hold"/>
                                        <p:tgtEl>
                                          <p:spTgt spid="20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4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ThmZDY2NTcyNjc4NTQyMmEyMTI1MmM1NTA3Njk0YzA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879</Words>
  <Application>Microsoft Office PowerPoint</Application>
  <PresentationFormat>宽屏</PresentationFormat>
  <Paragraphs>81</Paragraphs>
  <Slides>21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4" baseType="lpstr">
      <vt:lpstr>Meiryo</vt:lpstr>
      <vt:lpstr>等线</vt:lpstr>
      <vt:lpstr>方正粗黑宋简体</vt:lpstr>
      <vt:lpstr>汉仪雅酷黑 85W</vt:lpstr>
      <vt:lpstr>思源黑体 CN Normal</vt:lpstr>
      <vt:lpstr>宋体</vt:lpstr>
      <vt:lpstr>微软雅黑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2022-05-14T23:29:05Z</cp:lastPrinted>
  <dcterms:created xsi:type="dcterms:W3CDTF">2022-05-14T23:29:05Z</dcterms:created>
  <dcterms:modified xsi:type="dcterms:W3CDTF">2023-03-19T08:56:03Z</dcterms:modified>
</cp:coreProperties>
</file>