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36"/>
  </p:notesMasterIdLst>
  <p:handoutMasterIdLst>
    <p:handoutMasterId r:id="rId37"/>
  </p:handoutMasterIdLst>
  <p:sldIdLst>
    <p:sldId id="257" r:id="rId3"/>
    <p:sldId id="259" r:id="rId4"/>
    <p:sldId id="260" r:id="rId5"/>
    <p:sldId id="265" r:id="rId6"/>
    <p:sldId id="266" r:id="rId7"/>
    <p:sldId id="267" r:id="rId8"/>
    <p:sldId id="268" r:id="rId9"/>
    <p:sldId id="261" r:id="rId10"/>
    <p:sldId id="269" r:id="rId11"/>
    <p:sldId id="270" r:id="rId12"/>
    <p:sldId id="271" r:id="rId13"/>
    <p:sldId id="272" r:id="rId14"/>
    <p:sldId id="26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63" r:id="rId23"/>
    <p:sldId id="280" r:id="rId24"/>
    <p:sldId id="281" r:id="rId25"/>
    <p:sldId id="282" r:id="rId26"/>
    <p:sldId id="283" r:id="rId27"/>
    <p:sldId id="264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216">
          <p15:clr>
            <a:srgbClr val="A4A3A4"/>
          </p15:clr>
        </p15:guide>
        <p15:guide id="3" pos="4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92" y="114"/>
      </p:cViewPr>
      <p:guideLst>
        <p:guide orient="horz" pos="3816"/>
        <p:guide orient="horz" pos="1216"/>
        <p:guide pos="41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626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11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151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935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9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6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19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1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49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6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5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1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0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7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4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面-上"/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页面-下"/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link="rId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75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0" Type="http://schemas.openxmlformats.org/officeDocument/2006/relationships/image" Target="../media/image7.png"/><Relationship Id="rId4" Type="http://schemas.openxmlformats.org/officeDocument/2006/relationships/tags" Target="../tags/tag5.xml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1222375" y="1631950"/>
            <a:ext cx="254000" cy="254000"/>
          </a:xfrm>
          <a:prstGeom prst="ellipse">
            <a:avLst/>
          </a:prstGeom>
          <a:solidFill>
            <a:srgbClr val="F49F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4" name="组合 83"/>
          <p:cNvGrpSpPr/>
          <p:nvPr/>
        </p:nvGrpSpPr>
        <p:grpSpPr>
          <a:xfrm>
            <a:off x="520700" y="5716766"/>
            <a:ext cx="1625600" cy="582434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12808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54" name="图片 15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01147">
            <a:off x="5087968" y="5380739"/>
            <a:ext cx="793976" cy="1027772"/>
          </a:xfrm>
          <a:prstGeom prst="rect">
            <a:avLst/>
          </a:prstGeom>
        </p:spPr>
      </p:pic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7" name="文本框 166"/>
          <p:cNvSpPr txBox="1"/>
          <p:nvPr/>
        </p:nvSpPr>
        <p:spPr>
          <a:xfrm>
            <a:off x="6193612" y="4310404"/>
            <a:ext cx="4666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法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制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安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全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教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育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主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题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班</a:t>
            </a:r>
            <a:r>
              <a:rPr lang="en-US" alt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/</a:t>
            </a:r>
            <a:r>
              <a:rPr lang="zh-CN" sz="16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  <a:sym typeface="+mn-ea"/>
              </a:rPr>
              <a:t>会</a:t>
            </a:r>
          </a:p>
        </p:txBody>
      </p:sp>
      <p:pic>
        <p:nvPicPr>
          <p:cNvPr id="172" name="图片 171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825" y="1680684"/>
            <a:ext cx="4634976" cy="3836936"/>
          </a:xfrm>
          <a:prstGeom prst="rect">
            <a:avLst/>
          </a:prstGeom>
        </p:spPr>
      </p:pic>
      <p:sp>
        <p:nvSpPr>
          <p:cNvPr id="174" name="矩形: 圆角 173"/>
          <p:cNvSpPr/>
          <p:nvPr/>
        </p:nvSpPr>
        <p:spPr>
          <a:xfrm>
            <a:off x="6708480" y="2151309"/>
            <a:ext cx="3656034" cy="42920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15BAB3"/>
              </a:gs>
              <a:gs pos="70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-</a:t>
            </a:r>
            <a:r>
              <a: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知法守法懂法</a:t>
            </a:r>
            <a:r>
              <a:rPr lang="en-US" altLang="zh-CN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-</a:t>
            </a:r>
            <a:r>
              <a:rPr lang="zh-CN" altLang="en-US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学会保护自己</a:t>
            </a:r>
            <a:r>
              <a:rPr lang="en-US" altLang="zh-CN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-</a:t>
            </a:r>
          </a:p>
        </p:txBody>
      </p:sp>
      <p:grpSp>
        <p:nvGrpSpPr>
          <p:cNvPr id="186" name="组合 185"/>
          <p:cNvGrpSpPr/>
          <p:nvPr/>
        </p:nvGrpSpPr>
        <p:grpSpPr>
          <a:xfrm>
            <a:off x="6892834" y="5055150"/>
            <a:ext cx="2982527" cy="335280"/>
            <a:chOff x="6498455" y="5037959"/>
            <a:chExt cx="2982527" cy="335280"/>
          </a:xfrm>
        </p:grpSpPr>
        <p:sp>
          <p:nvSpPr>
            <p:cNvPr id="168" name="文本框 167"/>
            <p:cNvSpPr txBox="1"/>
            <p:nvPr/>
          </p:nvSpPr>
          <p:spPr>
            <a:xfrm>
              <a:off x="7194698" y="5037959"/>
              <a:ext cx="1590040" cy="335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sz="1600" dirty="0">
                  <a:gradFill>
                    <a:gsLst>
                      <a:gs pos="0">
                        <a:srgbClr val="15BAB3"/>
                      </a:gs>
                      <a:gs pos="70000">
                        <a:srgbClr val="36A281"/>
                      </a:gs>
                    </a:gsLst>
                    <a:lin ang="2700000" scaled="0"/>
                  </a:gra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  <a:sym typeface="+mn-ea"/>
                </a:rPr>
                <a:t>汇报人：</a:t>
              </a:r>
              <a:endParaRPr lang="en-US" altLang="zh-CN" sz="1600" dirty="0">
                <a:gradFill>
                  <a:gsLst>
                    <a:gs pos="0">
                      <a:srgbClr val="15BAB3"/>
                    </a:gs>
                    <a:gs pos="70000">
                      <a:srgbClr val="36A281"/>
                    </a:gs>
                  </a:gsLst>
                  <a:lin ang="2700000" scaled="0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  <a:sym typeface="+mn-ea"/>
              </a:endParaRPr>
            </a:p>
          </p:txBody>
        </p:sp>
        <p:grpSp>
          <p:nvGrpSpPr>
            <p:cNvPr id="181" name="组合 180"/>
            <p:cNvGrpSpPr/>
            <p:nvPr/>
          </p:nvGrpSpPr>
          <p:grpSpPr>
            <a:xfrm>
              <a:off x="8735258" y="5176165"/>
              <a:ext cx="745724" cy="62143"/>
              <a:chOff x="6747029" y="-790113"/>
              <a:chExt cx="745724" cy="62143"/>
            </a:xfrm>
          </p:grpSpPr>
          <p:cxnSp>
            <p:nvCxnSpPr>
              <p:cNvPr id="180" name="直接连接符 179"/>
              <p:cNvCxnSpPr/>
              <p:nvPr/>
            </p:nvCxnSpPr>
            <p:spPr>
              <a:xfrm>
                <a:off x="6747029" y="-759042"/>
                <a:ext cx="74572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8" name="椭圆 177"/>
              <p:cNvSpPr/>
              <p:nvPr/>
            </p:nvSpPr>
            <p:spPr>
              <a:xfrm>
                <a:off x="6747029" y="-790113"/>
                <a:ext cx="62143" cy="62143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82" name="组合 181"/>
            <p:cNvGrpSpPr/>
            <p:nvPr/>
          </p:nvGrpSpPr>
          <p:grpSpPr>
            <a:xfrm flipH="1">
              <a:off x="6498455" y="5176165"/>
              <a:ext cx="745724" cy="62143"/>
              <a:chOff x="6747029" y="-790113"/>
              <a:chExt cx="745724" cy="62143"/>
            </a:xfrm>
          </p:grpSpPr>
          <p:cxnSp>
            <p:nvCxnSpPr>
              <p:cNvPr id="183" name="直接连接符 182"/>
              <p:cNvCxnSpPr/>
              <p:nvPr/>
            </p:nvCxnSpPr>
            <p:spPr>
              <a:xfrm>
                <a:off x="6747029" y="-759042"/>
                <a:ext cx="74572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" name="椭圆 183"/>
              <p:cNvSpPr/>
              <p:nvPr/>
            </p:nvSpPr>
            <p:spPr>
              <a:xfrm>
                <a:off x="6747029" y="-790113"/>
                <a:ext cx="62143" cy="62143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64" name="文本框 163"/>
          <p:cNvSpPr txBox="1"/>
          <p:nvPr/>
        </p:nvSpPr>
        <p:spPr>
          <a:xfrm>
            <a:off x="4930967" y="2665292"/>
            <a:ext cx="690626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/>
            <a:r>
              <a:rPr lang="zh-CN" altLang="en-US" sz="9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《法制安全》</a:t>
            </a:r>
          </a:p>
        </p:txBody>
      </p:sp>
      <p:pic>
        <p:nvPicPr>
          <p:cNvPr id="189" name="图片 18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7434" y="1764905"/>
            <a:ext cx="956882" cy="731552"/>
          </a:xfrm>
          <a:prstGeom prst="rect">
            <a:avLst/>
          </a:prstGeom>
        </p:spPr>
      </p:pic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 dirty="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sp>
        <p:nvSpPr>
          <p:cNvPr id="198" name="文本框 197"/>
          <p:cNvSpPr txBox="1"/>
          <p:nvPr/>
        </p:nvSpPr>
        <p:spPr>
          <a:xfrm>
            <a:off x="3048000" y="709493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i="1" dirty="0">
                <a:solidFill>
                  <a:schemeClr val="bg1">
                    <a:lumMod val="85000"/>
                    <a:alpha val="48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5400" i="1" dirty="0">
              <a:solidFill>
                <a:schemeClr val="bg1">
                  <a:lumMod val="85000"/>
                  <a:alpha val="48000"/>
                </a:schemeClr>
              </a:soli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grpSp>
        <p:nvGrpSpPr>
          <p:cNvPr id="202" name="组合 201"/>
          <p:cNvGrpSpPr/>
          <p:nvPr/>
        </p:nvGrpSpPr>
        <p:grpSpPr>
          <a:xfrm>
            <a:off x="10169634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7020944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  <p:cond evt="onBegin" delay="0">
                          <p:tn val="61"/>
                        </p:cond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  <p:cond evt="onBegin" delay="0">
                          <p:tn val="73"/>
                        </p:cond>
                      </p:stCondLst>
                      <p:childTnLst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  <p:cond evt="onBegin" delay="0">
                          <p:tn val="80"/>
                        </p:cond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  <p:bldP spid="167" grpId="0"/>
      <p:bldP spid="174" grpId="0" animBg="1"/>
      <p:bldP spid="164" grpId="2"/>
      <p:bldP spid="198" grpId="0"/>
      <p:bldP spid="20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我们身边的法律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7161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 dirty="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道路交通法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5673" y="2513185"/>
            <a:ext cx="3332355" cy="3332355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1301326" y="2475962"/>
            <a:ext cx="6058479" cy="1571930"/>
            <a:chOff x="1457443" y="2665534"/>
            <a:chExt cx="6058479" cy="1571930"/>
          </a:xfrm>
        </p:grpSpPr>
        <p:grpSp>
          <p:nvGrpSpPr>
            <p:cNvPr id="14" name="组合 13"/>
            <p:cNvGrpSpPr/>
            <p:nvPr/>
          </p:nvGrpSpPr>
          <p:grpSpPr>
            <a:xfrm>
              <a:off x="2045854" y="2898588"/>
              <a:ext cx="4701671" cy="1105820"/>
              <a:chOff x="6136179" y="2156561"/>
              <a:chExt cx="4701671" cy="1105820"/>
            </a:xfrm>
          </p:grpSpPr>
          <p:grpSp>
            <p:nvGrpSpPr>
              <p:cNvPr id="31" name="组合 30"/>
              <p:cNvGrpSpPr/>
              <p:nvPr/>
            </p:nvGrpSpPr>
            <p:grpSpPr>
              <a:xfrm>
                <a:off x="6136179" y="2156561"/>
                <a:ext cx="1105820" cy="1105820"/>
                <a:chOff x="4559300" y="3162300"/>
                <a:chExt cx="1587500" cy="1587500"/>
              </a:xfrm>
            </p:grpSpPr>
            <p:sp>
              <p:nvSpPr>
                <p:cNvPr id="34" name="椭圆 33"/>
                <p:cNvSpPr/>
                <p:nvPr/>
              </p:nvSpPr>
              <p:spPr>
                <a:xfrm flipH="1">
                  <a:off x="4559300" y="3162300"/>
                  <a:ext cx="1587500" cy="15875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800">
                    <a:latin typeface="048-上首三国体" panose="02010609000101010101" pitchFamily="49" charset="-122"/>
                    <a:ea typeface="048-上首三国体" panose="02010609000101010101" pitchFamily="49" charset="-122"/>
                  </a:endParaRPr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 flipH="1">
                  <a:off x="4705350" y="3308350"/>
                  <a:ext cx="1295400" cy="1295400"/>
                </a:xfrm>
                <a:prstGeom prst="ellipse">
                  <a:avLst/>
                </a:prstGeom>
                <a:gradFill flip="none" rotWithShape="1"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>
                      <a:latin typeface="048-上首三国体" panose="02010609000101010101" pitchFamily="49" charset="-122"/>
                      <a:ea typeface="048-上首三国体" panose="02010609000101010101" pitchFamily="49" charset="-122"/>
                    </a:rPr>
                    <a:t>01</a:t>
                  </a:r>
                </a:p>
              </p:txBody>
            </p:sp>
          </p:grpSp>
          <p:sp>
            <p:nvSpPr>
              <p:cNvPr id="32" name="文本框 31"/>
              <p:cNvSpPr txBox="1"/>
              <p:nvPr/>
            </p:nvSpPr>
            <p:spPr>
              <a:xfrm>
                <a:off x="7771430" y="2194298"/>
                <a:ext cx="3066420" cy="10303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中华人民共和国宪法规定，遵守公共交通秩序是我国公民的基本义务。</a:t>
                </a:r>
              </a:p>
            </p:txBody>
          </p:sp>
          <p:sp>
            <p:nvSpPr>
              <p:cNvPr id="33" name="矩形: 圆角 32"/>
              <p:cNvSpPr/>
              <p:nvPr/>
            </p:nvSpPr>
            <p:spPr>
              <a:xfrm rot="2700000">
                <a:off x="7423185" y="2625942"/>
                <a:ext cx="167058" cy="1670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BAB3"/>
                  </a:gs>
                  <a:gs pos="70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8" name="矩形 17"/>
            <p:cNvSpPr/>
            <p:nvPr/>
          </p:nvSpPr>
          <p:spPr>
            <a:xfrm>
              <a:off x="1457443" y="2665534"/>
              <a:ext cx="6058479" cy="157193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301326" y="4211836"/>
            <a:ext cx="6058479" cy="1571930"/>
            <a:chOff x="1457443" y="4312197"/>
            <a:chExt cx="6058479" cy="1571930"/>
          </a:xfrm>
        </p:grpSpPr>
        <p:grpSp>
          <p:nvGrpSpPr>
            <p:cNvPr id="37" name="组合 36"/>
            <p:cNvGrpSpPr/>
            <p:nvPr/>
          </p:nvGrpSpPr>
          <p:grpSpPr>
            <a:xfrm>
              <a:off x="2045854" y="4545252"/>
              <a:ext cx="4701671" cy="1105820"/>
              <a:chOff x="6136179" y="2156561"/>
              <a:chExt cx="4701671" cy="1105820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6136179" y="2156561"/>
                <a:ext cx="1105820" cy="1105820"/>
                <a:chOff x="4559300" y="3162300"/>
                <a:chExt cx="1587500" cy="1587500"/>
              </a:xfrm>
            </p:grpSpPr>
            <p:sp>
              <p:nvSpPr>
                <p:cNvPr id="41" name="椭圆 40"/>
                <p:cNvSpPr/>
                <p:nvPr/>
              </p:nvSpPr>
              <p:spPr>
                <a:xfrm flipH="1">
                  <a:off x="4559300" y="3162300"/>
                  <a:ext cx="1587500" cy="15875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800">
                    <a:latin typeface="048-上首三国体" panose="02010609000101010101" pitchFamily="49" charset="-122"/>
                    <a:ea typeface="048-上首三国体" panose="02010609000101010101" pitchFamily="49" charset="-122"/>
                  </a:endParaRPr>
                </a:p>
              </p:txBody>
            </p:sp>
            <p:sp>
              <p:nvSpPr>
                <p:cNvPr id="42" name="椭圆 41"/>
                <p:cNvSpPr/>
                <p:nvPr/>
              </p:nvSpPr>
              <p:spPr>
                <a:xfrm flipH="1">
                  <a:off x="4705350" y="3308350"/>
                  <a:ext cx="1295400" cy="1295400"/>
                </a:xfrm>
                <a:prstGeom prst="ellipse">
                  <a:avLst/>
                </a:prstGeom>
                <a:gradFill flip="none" rotWithShape="1"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>
                      <a:latin typeface="048-上首三国体" panose="02010609000101010101" pitchFamily="49" charset="-122"/>
                      <a:ea typeface="048-上首三国体" panose="02010609000101010101" pitchFamily="49" charset="-122"/>
                    </a:rPr>
                    <a:t>02</a:t>
                  </a:r>
                </a:p>
              </p:txBody>
            </p:sp>
          </p:grpSp>
          <p:sp>
            <p:nvSpPr>
              <p:cNvPr id="39" name="文本框 38"/>
              <p:cNvSpPr txBox="1"/>
              <p:nvPr/>
            </p:nvSpPr>
            <p:spPr>
              <a:xfrm>
                <a:off x="7771430" y="2194298"/>
                <a:ext cx="3066420" cy="10303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为了我们自身的利益，安全和交通环境的改善，我们要从我做起，自觉遵守交通规则。</a:t>
                </a:r>
              </a:p>
            </p:txBody>
          </p:sp>
          <p:sp>
            <p:nvSpPr>
              <p:cNvPr id="40" name="矩形: 圆角 39"/>
              <p:cNvSpPr/>
              <p:nvPr/>
            </p:nvSpPr>
            <p:spPr>
              <a:xfrm rot="2700000">
                <a:off x="7423185" y="2625942"/>
                <a:ext cx="167058" cy="1670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BAB3"/>
                  </a:gs>
                  <a:gs pos="70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8" name="矩形 47"/>
            <p:cNvSpPr/>
            <p:nvPr/>
          </p:nvSpPr>
          <p:spPr>
            <a:xfrm>
              <a:off x="1457443" y="4312197"/>
              <a:ext cx="6058479" cy="157193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我们身边的法律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8177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故事分析 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6455073" y="2721540"/>
            <a:ext cx="4085112" cy="1761560"/>
            <a:chOff x="4912930" y="1972240"/>
            <a:chExt cx="4085112" cy="1761560"/>
          </a:xfrm>
        </p:grpSpPr>
        <p:sp>
          <p:nvSpPr>
            <p:cNvPr id="16" name="矩形: 圆角 15"/>
            <p:cNvSpPr/>
            <p:nvPr/>
          </p:nvSpPr>
          <p:spPr>
            <a:xfrm>
              <a:off x="4912930" y="1972240"/>
              <a:ext cx="4085112" cy="1761560"/>
            </a:xfrm>
            <a:prstGeom prst="roundRect">
              <a:avLst/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211472" y="2292103"/>
              <a:ext cx="3488028" cy="10303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黄朗到华山去游玩，在一个亭子休息的时候，他掏出一把小刀，在亭子的柱子上刻上“黄朗到此一游”的字样。</a:t>
              </a:r>
            </a:p>
          </p:txBody>
        </p:sp>
      </p:grpSp>
      <p:sp>
        <p:nvSpPr>
          <p:cNvPr id="46" name="矩形: 圆角 45"/>
          <p:cNvSpPr/>
          <p:nvPr/>
        </p:nvSpPr>
        <p:spPr>
          <a:xfrm>
            <a:off x="6455073" y="4651953"/>
            <a:ext cx="4085112" cy="1075747"/>
          </a:xfrm>
          <a:prstGeom prst="roundRect">
            <a:avLst>
              <a:gd name="adj" fmla="val 15763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大家觉得他的这种行为对吗？你们有做过类似的事情吗？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9900" y="2171700"/>
            <a:ext cx="3949700" cy="39497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我们身边的法律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875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故事分析 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1040414" y="2184400"/>
            <a:ext cx="10046686" cy="2806643"/>
            <a:chOff x="4912930" y="1930400"/>
            <a:chExt cx="9399970" cy="2806643"/>
          </a:xfrm>
        </p:grpSpPr>
        <p:sp>
          <p:nvSpPr>
            <p:cNvPr id="16" name="矩形: 圆角 15"/>
            <p:cNvSpPr/>
            <p:nvPr/>
          </p:nvSpPr>
          <p:spPr>
            <a:xfrm>
              <a:off x="4912930" y="1930400"/>
              <a:ext cx="9399970" cy="2806643"/>
            </a:xfrm>
            <a:prstGeom prst="roundRect">
              <a:avLst>
                <a:gd name="adj" fmla="val 9096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181600" y="2191073"/>
              <a:ext cx="8862630" cy="23106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一个星期天，晶晶和婷婷骑自行车去公园玩。一路上，她们俩有说有笑，十分开心。当她们骑到一个车辆较少的地方，婷婷提议说：“咱们俩来场比赛吧，看谁骑得快！”晶晶不假思索地答应了。晶晶当时正低头骑车横穿马路，一辆摩托车飞快地向晶晶身边冲来</a:t>
              </a:r>
              <a:r>
                <a:rPr lang="en-US" alt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……</a:t>
              </a: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晶晶醒来的时候，已经躺在了医院了。当婷婷在医院里看到晶晶打着石膏的腿和她拄着拐杖时痛苦的脸，她心里非常难过。晶晶现在受尽了痛苦不说，还要耽误一年的学习时间。“要是我当初不提议比赛，要是我们当初遵守交通规则，就不会发生这样的惨剧了！”想到这里，婷婷后悔地流出了眼泪。可是这世界上没有后悔药吃，自己酿下的苦果，还得自己吞下去。 </a:t>
              </a:r>
            </a:p>
          </p:txBody>
        </p:sp>
      </p:grpSp>
      <p:sp>
        <p:nvSpPr>
          <p:cNvPr id="46" name="矩形: 圆角 45"/>
          <p:cNvSpPr/>
          <p:nvPr/>
        </p:nvSpPr>
        <p:spPr>
          <a:xfrm>
            <a:off x="1040414" y="5286953"/>
            <a:ext cx="10046686" cy="61854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我们身边有类似的情况吗？当我们在马路上嬉戏打闹的时候，是否想到过后果？听完这个故事后，有什么感想呢？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3652157" y="1057491"/>
            <a:ext cx="1842489" cy="660143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22841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 flipH="1">
            <a:off x="716875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2318316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769052" y="1779920"/>
            <a:ext cx="3705472" cy="3065232"/>
            <a:chOff x="1567172" y="2142777"/>
            <a:chExt cx="3705472" cy="3065232"/>
          </a:xfrm>
        </p:grpSpPr>
        <p:sp>
          <p:nvSpPr>
            <p:cNvPr id="163" name="文本框 162"/>
            <p:cNvSpPr txBox="1"/>
            <p:nvPr/>
          </p:nvSpPr>
          <p:spPr>
            <a:xfrm>
              <a:off x="2114044" y="2142777"/>
              <a:ext cx="3158600" cy="30623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9900" i="1">
                  <a:gradFill>
                    <a:gsLst>
                      <a:gs pos="57000">
                        <a:srgbClr val="15BAB3"/>
                      </a:gs>
                      <a:gs pos="6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effectLst/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03.</a:t>
              </a:r>
              <a:endParaRPr lang="zh-CN" altLang="en-US" sz="19900" i="1">
                <a:gradFill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67172" y="4778807"/>
              <a:ext cx="2385704" cy="429202"/>
              <a:chOff x="1490972" y="4823257"/>
              <a:chExt cx="2385704" cy="429202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490972" y="4823257"/>
                <a:ext cx="2385704" cy="429202"/>
                <a:chOff x="1490972" y="4823257"/>
                <a:chExt cx="2385704" cy="429202"/>
              </a:xfrm>
            </p:grpSpPr>
            <p:sp>
              <p:nvSpPr>
                <p:cNvPr id="174" name="矩形: 圆角 173"/>
                <p:cNvSpPr/>
                <p:nvPr/>
              </p:nvSpPr>
              <p:spPr>
                <a:xfrm>
                  <a:off x="1490972" y="4823257"/>
                  <a:ext cx="2385704" cy="429202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dist"/>
                  <a:endParaRPr lang="en-US" altLang="zh-CN" spc="30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65" name="文本框 164"/>
                <p:cNvSpPr txBox="1"/>
                <p:nvPr/>
              </p:nvSpPr>
              <p:spPr>
                <a:xfrm>
                  <a:off x="1702831" y="4899359"/>
                  <a:ext cx="1961985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en-US" altLang="zh-CN" sz="1200" spc="300">
                      <a:solidFill>
                        <a:schemeClr val="bg1"/>
                      </a:solidFill>
                      <a:latin typeface="阿里巴巴普惠体 M" panose="00020600040101010101" pitchFamily="18" charset="-122"/>
                      <a:ea typeface="阿里巴巴普惠体 M" panose="00020600040101010101" pitchFamily="18" charset="-122"/>
                      <a:cs typeface="阿里巴巴普惠体 M" panose="00020600040101010101" pitchFamily="18" charset="-122"/>
                    </a:rPr>
                    <a:t>PART</a:t>
                  </a: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91135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>
                <a:off x="2498725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>
                <a:off x="308610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4" name="文本框 163"/>
          <p:cNvSpPr txBox="1"/>
          <p:nvPr/>
        </p:nvSpPr>
        <p:spPr>
          <a:xfrm>
            <a:off x="5079242" y="3072806"/>
            <a:ext cx="690626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800" i="1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与未成年人密切相关</a:t>
            </a:r>
            <a:endParaRPr lang="en-US" altLang="zh-CN" sz="4800" i="1">
              <a:solidFill>
                <a:schemeClr val="tx1">
                  <a:lumMod val="85000"/>
                  <a:lumOff val="15000"/>
                </a:schemeClr>
              </a:solidFill>
              <a:latin typeface="048-上首三国体" panose="02010609000101010101" pitchFamily="49" charset="-122"/>
              <a:ea typeface="048-上首三国体" panose="02010609000101010101" pitchFamily="49" charset="-122"/>
              <a:cs typeface="思源宋体 CN Heavy" panose="02020900000000000000" charset="-122"/>
              <a:sym typeface="+mn-ea"/>
            </a:endParaRPr>
          </a:p>
          <a:p>
            <a:r>
              <a:rPr lang="zh-CN" altLang="en-US" sz="4800" i="1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的法律</a:t>
            </a:r>
          </a:p>
        </p:txBody>
      </p:sp>
      <p:sp>
        <p:nvSpPr>
          <p:cNvPr id="198" name="文本框 197"/>
          <p:cNvSpPr txBox="1"/>
          <p:nvPr/>
        </p:nvSpPr>
        <p:spPr>
          <a:xfrm>
            <a:off x="5114304" y="2353567"/>
            <a:ext cx="467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4400" i="1">
              <a:gradFill>
                <a:gsLst>
                  <a:gs pos="100000">
                    <a:srgbClr val="15BAB3"/>
                  </a:gs>
                  <a:gs pos="0">
                    <a:srgbClr val="36A281"/>
                  </a:gs>
                </a:gsLst>
                <a:path path="circle">
                  <a:fillToRect l="100000" t="100000"/>
                </a:path>
              </a:gra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sp>
        <p:nvSpPr>
          <p:cNvPr id="172" name="PA-文本框 88"/>
          <p:cNvSpPr txBox="1"/>
          <p:nvPr>
            <p:custDataLst>
              <p:tags r:id="rId1"/>
            </p:custDataLst>
          </p:nvPr>
        </p:nvSpPr>
        <p:spPr>
          <a:xfrm>
            <a:off x="5127902" y="4618394"/>
            <a:ext cx="3033388" cy="702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1627" y="4088931"/>
            <a:ext cx="3040474" cy="2527408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64458">
            <a:off x="1613707" y="1893329"/>
            <a:ext cx="495187" cy="519381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 rot="5400000">
            <a:off x="7104501" y="5177900"/>
            <a:ext cx="126658" cy="1190586"/>
            <a:chOff x="1536700" y="939800"/>
            <a:chExt cx="190500" cy="1790700"/>
          </a:xfrm>
        </p:grpSpPr>
        <p:sp>
          <p:nvSpPr>
            <p:cNvPr id="177" name="箭头: V 形 176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9" name="箭头: V 形 178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5" name="箭头: V 形 184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7" name="箭头: V 形 186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8" name="箭头: V 形 187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1" name="箭头: V 形 190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2" name="箭头: V 形 191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5" name="图片 19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266" y="919541"/>
            <a:ext cx="990282" cy="10386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  <p:bldP spid="164" grpId="1"/>
      <p:bldP spid="198" grpId="0"/>
      <p:bldP spid="1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sp>
        <p:nvSpPr>
          <p:cNvPr id="16" name="矩形: 圆角 15"/>
          <p:cNvSpPr/>
          <p:nvPr/>
        </p:nvSpPr>
        <p:spPr>
          <a:xfrm>
            <a:off x="1244600" y="2298701"/>
            <a:ext cx="9638314" cy="2552642"/>
          </a:xfrm>
          <a:prstGeom prst="roundRect">
            <a:avLst>
              <a:gd name="adj" fmla="val 9096"/>
            </a:avLst>
          </a:prstGeom>
          <a:solidFill>
            <a:schemeClr val="bg1">
              <a:lumMod val="9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1520083" y="2810904"/>
            <a:ext cx="5668118" cy="1670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处罚 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《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刑法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》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第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17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条）： </a:t>
            </a:r>
          </a:p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已满十六周岁的人犯罪，应负刑事责任。</a:t>
            </a:r>
          </a:p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已满十四周岁不满十六周岁的人犯故意伤害致人重伤或者死亡、强奸、抢劫、贩卖毒品、放火、爆炸、投毒罪的，应当负刑事责任。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226717" y="1487517"/>
            <a:ext cx="12011628" cy="519381"/>
            <a:chOff x="1226717" y="1487517"/>
            <a:chExt cx="12011628" cy="519381"/>
          </a:xfrm>
        </p:grpSpPr>
        <p:grpSp>
          <p:nvGrpSpPr>
            <p:cNvPr id="13" name="组合 12"/>
            <p:cNvGrpSpPr/>
            <p:nvPr/>
          </p:nvGrpSpPr>
          <p:grpSpPr>
            <a:xfrm>
              <a:off x="1226717" y="1487517"/>
              <a:ext cx="6479368" cy="519381"/>
              <a:chOff x="3039282" y="1589323"/>
              <a:chExt cx="6479368" cy="519381"/>
            </a:xfrm>
          </p:grpSpPr>
          <p:sp>
            <p:nvSpPr>
              <p:cNvPr id="205" name="文本框 204"/>
              <p:cNvSpPr txBox="1"/>
              <p:nvPr/>
            </p:nvSpPr>
            <p:spPr>
              <a:xfrm>
                <a:off x="3638551" y="1652671"/>
                <a:ext cx="588009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zh-CN" altLang="en-US" sz="2800">
                    <a:gradFill>
                      <a:gsLst>
                        <a:gs pos="100000">
                          <a:srgbClr val="15BAB3"/>
                        </a:gs>
                        <a:gs pos="0">
                          <a:srgbClr val="36A281"/>
                        </a:gs>
                      </a:gsLst>
                      <a:path path="circle">
                        <a:fillToRect l="100000" t="100000"/>
                      </a:path>
                    </a:gra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未成年人犯罪</a:t>
                </a:r>
              </a:p>
            </p:txBody>
          </p:sp>
          <p:pic>
            <p:nvPicPr>
              <p:cNvPr id="49" name="图片 4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39282" y="1589323"/>
                <a:ext cx="495187" cy="519381"/>
              </a:xfrm>
              <a:prstGeom prst="rect">
                <a:avLst/>
              </a:prstGeom>
            </p:spPr>
          </p:pic>
        </p:grpSp>
        <p:sp>
          <p:nvSpPr>
            <p:cNvPr id="33" name="文本框 32"/>
            <p:cNvSpPr txBox="1"/>
            <p:nvPr/>
          </p:nvSpPr>
          <p:spPr>
            <a:xfrm>
              <a:off x="3765968" y="1594173"/>
              <a:ext cx="9472377" cy="3901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M" panose="00020600040101010101" pitchFamily="18" charset="-122"/>
                  <a:ea typeface="阿里巴巴普惠体 M" panose="00020600040101010101" pitchFamily="18" charset="-122"/>
                  <a:cs typeface="阿里巴巴普惠体 M" panose="00020600040101010101" pitchFamily="18" charset="-122"/>
                  <a:sym typeface="+mn-ea"/>
                </a:rPr>
                <a:t>是未成年人危害社会、触犯刑律、应受刑罚处罚的行为。 </a:t>
              </a:r>
            </a:p>
          </p:txBody>
        </p:sp>
      </p:grpSp>
      <p:sp>
        <p:nvSpPr>
          <p:cNvPr id="46" name="矩形: 圆角 45"/>
          <p:cNvSpPr/>
          <p:nvPr/>
        </p:nvSpPr>
        <p:spPr>
          <a:xfrm>
            <a:off x="1244600" y="5185353"/>
            <a:ext cx="9638314" cy="61854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不满十四周岁的青少年实施了犯罪的行为，其惩罚的措施：治安处罚、劳动教养、工读学校矫治等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594" y="2260600"/>
            <a:ext cx="2667006" cy="266700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2" grpId="0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260721" y="2171700"/>
            <a:ext cx="9638314" cy="2806643"/>
            <a:chOff x="1040414" y="2171700"/>
            <a:chExt cx="10046686" cy="2806643"/>
          </a:xfrm>
        </p:grpSpPr>
        <p:sp>
          <p:nvSpPr>
            <p:cNvPr id="16" name="矩形: 圆角 15"/>
            <p:cNvSpPr/>
            <p:nvPr/>
          </p:nvSpPr>
          <p:spPr>
            <a:xfrm>
              <a:off x="1040414" y="2171700"/>
              <a:ext cx="10046686" cy="2806643"/>
            </a:xfrm>
            <a:prstGeom prst="roundRect">
              <a:avLst>
                <a:gd name="adj" fmla="val 9096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327570" y="2455304"/>
              <a:ext cx="4395564" cy="23106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gradFill>
                    <a:gsLst>
                      <a:gs pos="14000">
                        <a:srgbClr val="15BAB3"/>
                      </a:gs>
                      <a:gs pos="93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事例一： </a:t>
              </a: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某小学五（</a:t>
              </a:r>
              <a:r>
                <a:rPr lang="en-US" alt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2</a:t>
              </a: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）班学生小岑和小科之间有意见。一天下课后，两人发生争吵。当时正是夏天，小岑穿了一件白衬衫在前面走，小科在他后面边走边吵。小岑心急说了句难听话，小科一时发火，就从书包里拿出一瓶黑墨水向小岑身上扔去，把他的白衬衫弄脏了。小岑这样做是什么行为呢？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384521" y="2607704"/>
              <a:ext cx="4491797" cy="19684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gradFill>
                    <a:gsLst>
                      <a:gs pos="14000">
                        <a:srgbClr val="15BAB3"/>
                      </a:gs>
                      <a:gs pos="93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事例分析：</a:t>
              </a:r>
              <a:endParaRPr lang="en-US" altLang="zh-CN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endParaRPr>
            </a:p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小岑的行为：</a:t>
              </a:r>
              <a:endPara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endParaRPr>
            </a:p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违法，但还没构成犯罪。他用黑墨水弄脏了小科的衣服，只是一种较为严重的损害，违反了</a:t>
              </a:r>
              <a:r>
                <a:rPr lang="en-US" altLang="zh-CN" sz="3200">
                  <a:gradFill>
                    <a:gsLst>
                      <a:gs pos="14000">
                        <a:srgbClr val="15BAB3"/>
                      </a:gs>
                      <a:gs pos="93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《</a:t>
              </a:r>
              <a:r>
                <a:rPr lang="zh-CN" altLang="en-US" sz="3200">
                  <a:gradFill>
                    <a:gsLst>
                      <a:gs pos="14000">
                        <a:srgbClr val="15BAB3"/>
                      </a:gs>
                      <a:gs pos="93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治安管理处罚条例</a:t>
              </a:r>
              <a:r>
                <a:rPr lang="en-US" altLang="zh-CN" sz="3200">
                  <a:gradFill>
                    <a:gsLst>
                      <a:gs pos="14000">
                        <a:srgbClr val="15BAB3"/>
                      </a:gs>
                      <a:gs pos="93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》</a:t>
              </a:r>
              <a:endParaRPr lang="zh-CN" altLang="en-US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875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小学生不要做违法和犯罪的事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46" name="矩形: 圆角 45"/>
          <p:cNvSpPr/>
          <p:nvPr/>
        </p:nvSpPr>
        <p:spPr>
          <a:xfrm>
            <a:off x="1260721" y="5223453"/>
            <a:ext cx="9638314" cy="79634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违法：只要违反法律规定，不履行法定义务，侵犯他人权利，造成社会危害的行为就是违法。</a:t>
            </a:r>
          </a:p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犯罪：严重的违法行为构成犯罪。</a:t>
            </a: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6092578" y="2400300"/>
            <a:ext cx="0" cy="23622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1174296" y="2467180"/>
            <a:ext cx="9834130" cy="22737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事例三：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一次期末考试，别的同学都在答卷，丁丁却眼看着考试卷发呆，很多题都不会答。于是，他一会儿把头伸向前排，一会儿把脖子扭向后排，左顾右盼，并且用胳膊碰别人，用脚踢别人，要求告诉他答案。别人都在紧张地考试，哪有工夫管他啊！丁丁没法子，就把事先藏在课桌里的书拿出来找答案。监考老师早就注意到了丁丁不遵守考试纪律，并且已警告过他。这时看丁丁不再瞧别人，头一直低着，便走到他面前，见丁丁正在起劲地翻书呢。监考老师没收了丁丁的书和卷子，并让他退出了考场。丁丁对此不服气地说：“不就是违反了校纪吗，有什么了不起的？”丁丁考试作弊是一种什么行为呢？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226717" y="16780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三、考试作弊害自己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46" name="矩形: 圆角 45"/>
          <p:cNvSpPr/>
          <p:nvPr/>
        </p:nvSpPr>
        <p:spPr>
          <a:xfrm>
            <a:off x="1245548" y="5071053"/>
            <a:ext cx="9691626" cy="79634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事例分析：我国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《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教育法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》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规定，受教育者应当遵守学生行为规范，尊敬师长，养成良好的思想品德和行为习惯。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875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四、拾到别人的东西要归还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2" name="文本框 31"/>
          <p:cNvSpPr txBox="1"/>
          <p:nvPr/>
        </p:nvSpPr>
        <p:spPr>
          <a:xfrm>
            <a:off x="1253898" y="2540426"/>
            <a:ext cx="2915104" cy="3012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事例四：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一天，某小学六年级学生在上学路上拾到一只皮包，内有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5000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元现金。失主知道后，向该生索要。该生不同意，说：“我是捡来的，不是偷来的，干嘛要还你？我见到的就归我所有。”该生说得对吗？拾到东西真的就可以归自己所有吗？</a:t>
            </a:r>
          </a:p>
        </p:txBody>
      </p:sp>
      <p:sp>
        <p:nvSpPr>
          <p:cNvPr id="46" name="矩形: 圆角 45"/>
          <p:cNvSpPr/>
          <p:nvPr/>
        </p:nvSpPr>
        <p:spPr>
          <a:xfrm>
            <a:off x="4727802" y="2505467"/>
            <a:ext cx="6286500" cy="3082347"/>
          </a:xfrm>
          <a:prstGeom prst="roundRect">
            <a:avLst>
              <a:gd name="adj" fmla="val 10131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32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事例分析：</a:t>
            </a:r>
            <a:endParaRPr lang="en-US" altLang="zh-CN" sz="32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该生的说法是错误的。我国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《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民法典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》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规定，别人在路上或其他地方丢失的东西，别人不慎掉到水里漂浮过来的东西，以及农民养的牛、羊等跑丢了的，都不能说谁捡到就是谁的，无论谁捡到别人丢失的东西都不应自己占有，应交给失主才对。可见，拾到东西不愿归还是违法的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6018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五、未成年人程某毁弃他人信件，构成罪？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2" name="文本框 31"/>
          <p:cNvSpPr txBox="1"/>
          <p:nvPr/>
        </p:nvSpPr>
        <p:spPr>
          <a:xfrm>
            <a:off x="5753100" y="2591227"/>
            <a:ext cx="5286602" cy="3012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事例五：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程某，男，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16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岁。程自小喜爱集邮，千方百计搜罗邮票。一次他发现信架上有一封信的邮票非常漂亮，只可惜不是他家的信。几经犹豫，程某还是把这封信拿回了自己家，撕掉邮票之后，便把信扔掉了。第一次尝到了甜头，程某便一发不可收。他不再满足于自己家所在大院的那几封信，而是窜遍周围的所有大院。有时，趁人不备，还溜进机关、学校。程某采用此种方法，积攒了 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200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多枚精美的邮票。</a:t>
            </a:r>
          </a:p>
        </p:txBody>
      </p:sp>
      <p:sp>
        <p:nvSpPr>
          <p:cNvPr id="46" name="矩形: 圆角 45"/>
          <p:cNvSpPr/>
          <p:nvPr/>
        </p:nvSpPr>
        <p:spPr>
          <a:xfrm>
            <a:off x="1253898" y="2518166"/>
            <a:ext cx="4105502" cy="3082347"/>
          </a:xfrm>
          <a:prstGeom prst="roundRect">
            <a:avLst>
              <a:gd name="adj" fmla="val 10131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32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事例分析：</a:t>
            </a:r>
            <a:endParaRPr lang="en-US" altLang="zh-CN" sz="32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侵犯通信自由罪，是指隐匿、毁弃或者非法开拆他人信件，情节严重的行为。我国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《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宪法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》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第四十条规定，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"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中华人民共和国公民的通信自由和通信秘密受法律保护。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576417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六、公共场合要讲公共秩序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2" name="文本框 31"/>
          <p:cNvSpPr txBox="1"/>
          <p:nvPr/>
        </p:nvSpPr>
        <p:spPr>
          <a:xfrm>
            <a:off x="1253898" y="2546869"/>
            <a:ext cx="5654902" cy="3012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>
                <a:gradFill>
                  <a:gsLst>
                    <a:gs pos="14000">
                      <a:srgbClr val="15BAB3"/>
                    </a:gs>
                    <a:gs pos="93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事例六：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北方某所小学里曾发生一起因不遵守公共秩序一起的惨案：“铛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……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铛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……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铛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……”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，上午第二节课下课的铃声刚打过，同学们就纷纷从各班教室里奔出来，争先恐后地向楼梯口跑去，准备下楼去做课间操。不一会儿，整个楼梯上都挤满了人，后面的学生嫌前面的学生下楼太慢，拼命向前推挤，前面的一排同学经不住后面的挤压而被推倒，后面的同学身不由己地压上来，于是惨剧发生了：压死（踩死）小学生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20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多人，压伤几十人。</a:t>
            </a:r>
          </a:p>
        </p:txBody>
      </p:sp>
      <p:sp>
        <p:nvSpPr>
          <p:cNvPr id="46" name="矩形: 圆角 45"/>
          <p:cNvSpPr/>
          <p:nvPr/>
        </p:nvSpPr>
        <p:spPr>
          <a:xfrm>
            <a:off x="7251700" y="2251467"/>
            <a:ext cx="4000500" cy="3450833"/>
          </a:xfrm>
          <a:prstGeom prst="roundRect">
            <a:avLst>
              <a:gd name="adj" fmla="val 10131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32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事例分析：</a:t>
            </a:r>
            <a:endParaRPr lang="en-US" altLang="zh-CN" sz="32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公共秩序直接关系到公共安全，我国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《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宪法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》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把遵守公共秩序规定为功名的基本义务之一。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《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治安管理处罚条例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》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也规定，对扰乱公共秩序、妨害公共安全的行为，可以处以拘留、罚款或者警告。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520700" y="5716766"/>
            <a:ext cx="1625600" cy="582434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12808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>
            <a:off x="10169634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6982844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1340202" y="1870422"/>
            <a:ext cx="1801126" cy="3235129"/>
            <a:chOff x="1294981" y="2071972"/>
            <a:chExt cx="1801126" cy="3235129"/>
          </a:xfrm>
        </p:grpSpPr>
        <p:pic>
          <p:nvPicPr>
            <p:cNvPr id="154" name="图片 153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4801147">
              <a:off x="1682272" y="4745349"/>
              <a:ext cx="308826" cy="399764"/>
            </a:xfrm>
            <a:prstGeom prst="rect">
              <a:avLst/>
            </a:prstGeom>
          </p:spPr>
        </p:pic>
        <p:grpSp>
          <p:nvGrpSpPr>
            <p:cNvPr id="9" name="组合 8"/>
            <p:cNvGrpSpPr/>
            <p:nvPr/>
          </p:nvGrpSpPr>
          <p:grpSpPr>
            <a:xfrm>
              <a:off x="1294981" y="2071972"/>
              <a:ext cx="1801126" cy="3235129"/>
              <a:chOff x="1216394" y="2030292"/>
              <a:chExt cx="1801126" cy="3235129"/>
            </a:xfrm>
          </p:grpSpPr>
          <p:sp>
            <p:nvSpPr>
              <p:cNvPr id="198" name="文本框 197"/>
              <p:cNvSpPr txBox="1"/>
              <p:nvPr/>
            </p:nvSpPr>
            <p:spPr>
              <a:xfrm>
                <a:off x="2401967" y="2781301"/>
                <a:ext cx="615553" cy="248412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dist"/>
                <a:r>
                  <a:rPr lang="en-US" altLang="zh-CN" sz="2800" i="1">
                    <a:solidFill>
                      <a:schemeClr val="bg1">
                        <a:lumMod val="85000"/>
                        <a:alpha val="48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CATALOG</a:t>
                </a:r>
              </a:p>
            </p:txBody>
          </p:sp>
          <p:sp>
            <p:nvSpPr>
              <p:cNvPr id="163" name="文本框 162"/>
              <p:cNvSpPr txBox="1"/>
              <p:nvPr/>
            </p:nvSpPr>
            <p:spPr>
              <a:xfrm>
                <a:off x="1216394" y="2030292"/>
                <a:ext cx="1061188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dist"/>
                <a:r>
                  <a:rPr lang="zh-CN" altLang="en-US" sz="96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目</a:t>
                </a:r>
              </a:p>
            </p:txBody>
          </p:sp>
          <p:sp>
            <p:nvSpPr>
              <p:cNvPr id="165" name="文本框 164"/>
              <p:cNvSpPr txBox="1"/>
              <p:nvPr/>
            </p:nvSpPr>
            <p:spPr>
              <a:xfrm>
                <a:off x="1216394" y="3198692"/>
                <a:ext cx="1061188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dist"/>
                <a:r>
                  <a:rPr lang="zh-CN" altLang="en-US" sz="96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录</a:t>
                </a:r>
              </a:p>
            </p:txBody>
          </p:sp>
        </p:grpSp>
      </p:grpSp>
      <p:grpSp>
        <p:nvGrpSpPr>
          <p:cNvPr id="98" name="组合 97"/>
          <p:cNvGrpSpPr/>
          <p:nvPr/>
        </p:nvGrpSpPr>
        <p:grpSpPr>
          <a:xfrm>
            <a:off x="3528007" y="1363030"/>
            <a:ext cx="3507334" cy="782911"/>
            <a:chOff x="4126161" y="1265554"/>
            <a:chExt cx="3507334" cy="782911"/>
          </a:xfrm>
        </p:grpSpPr>
        <p:grpSp>
          <p:nvGrpSpPr>
            <p:cNvPr id="86" name="组合 85"/>
            <p:cNvGrpSpPr/>
            <p:nvPr/>
          </p:nvGrpSpPr>
          <p:grpSpPr>
            <a:xfrm>
              <a:off x="4126161" y="1265554"/>
              <a:ext cx="2831972" cy="540171"/>
              <a:chOff x="3916611" y="1760854"/>
              <a:chExt cx="2831972" cy="540171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3916611" y="1760854"/>
                <a:ext cx="540171" cy="540171"/>
                <a:chOff x="3916611" y="1717254"/>
                <a:chExt cx="540171" cy="540171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3916611" y="1717254"/>
                  <a:ext cx="540171" cy="540171"/>
                </a:xfrm>
                <a:prstGeom prst="ellipse">
                  <a:avLst/>
                </a:prstGeom>
                <a:gradFill flip="none" rotWithShape="1"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zh-CN" altLang="en-US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71" name="文本框 170"/>
                <p:cNvSpPr txBox="1"/>
                <p:nvPr/>
              </p:nvSpPr>
              <p:spPr>
                <a:xfrm>
                  <a:off x="4011969" y="1771896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zh-CN" sz="2800">
                      <a:solidFill>
                        <a:schemeClr val="bg1"/>
                      </a:solidFill>
                      <a:effectLst/>
                      <a:latin typeface="048-上首三国体" panose="02010609000101010101" pitchFamily="49" charset="-122"/>
                      <a:ea typeface="048-上首三国体" panose="02010609000101010101" pitchFamily="49" charset="-122"/>
                      <a:cs typeface="思源宋体 CN Heavy" panose="02020900000000000000" charset="-122"/>
                      <a:sym typeface="+mn-ea"/>
                    </a:rPr>
                    <a:t>01</a:t>
                  </a:r>
                  <a:endParaRPr lang="zh-CN" altLang="en-US" sz="2800">
                    <a:solidFill>
                      <a:schemeClr val="bg1"/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endParaRPr>
                </a:p>
              </p:txBody>
            </p:sp>
          </p:grpSp>
          <p:cxnSp>
            <p:nvCxnSpPr>
              <p:cNvPr id="85" name="直接连接符 84"/>
              <p:cNvCxnSpPr/>
              <p:nvPr/>
            </p:nvCxnSpPr>
            <p:spPr>
              <a:xfrm flipH="1">
                <a:off x="4588356" y="1792814"/>
                <a:ext cx="0" cy="476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5" name="文本框 214"/>
              <p:cNvSpPr txBox="1"/>
              <p:nvPr/>
            </p:nvSpPr>
            <p:spPr>
              <a:xfrm>
                <a:off x="4632619" y="1851750"/>
                <a:ext cx="21159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sz="24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了解法律相关知识</a:t>
                </a:r>
              </a:p>
            </p:txBody>
          </p:sp>
        </p:grpSp>
        <p:sp>
          <p:nvSpPr>
            <p:cNvPr id="270" name="PA-文本框 88"/>
            <p:cNvSpPr txBox="1"/>
            <p:nvPr>
              <p:custDataLst>
                <p:tags r:id="rId5"/>
              </p:custDataLst>
            </p:nvPr>
          </p:nvSpPr>
          <p:spPr>
            <a:xfrm>
              <a:off x="4915525" y="1785573"/>
              <a:ext cx="2717970" cy="2628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hangingPunct="0">
                <a:lnSpc>
                  <a:spcPct val="150000"/>
                </a:lnSpc>
              </a:pPr>
              <a:r>
                <a:rPr lang="en-US" altLang="zh-CN" sz="6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YOU CAN ALSO FORMAT THE APPROPRIATE TEXT AND ADJUST THE LINE SPACING OF THE TEXT. 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4716727" y="2278189"/>
            <a:ext cx="3507334" cy="782911"/>
            <a:chOff x="4126161" y="2180713"/>
            <a:chExt cx="3507334" cy="782911"/>
          </a:xfrm>
        </p:grpSpPr>
        <p:grpSp>
          <p:nvGrpSpPr>
            <p:cNvPr id="246" name="组合 245"/>
            <p:cNvGrpSpPr/>
            <p:nvPr/>
          </p:nvGrpSpPr>
          <p:grpSpPr>
            <a:xfrm>
              <a:off x="4126161" y="2180713"/>
              <a:ext cx="2567477" cy="540171"/>
              <a:chOff x="3916611" y="1760854"/>
              <a:chExt cx="2567477" cy="540171"/>
            </a:xfrm>
          </p:grpSpPr>
          <p:grpSp>
            <p:nvGrpSpPr>
              <p:cNvPr id="247" name="组合 246"/>
              <p:cNvGrpSpPr/>
              <p:nvPr/>
            </p:nvGrpSpPr>
            <p:grpSpPr>
              <a:xfrm>
                <a:off x="3916611" y="1760854"/>
                <a:ext cx="540171" cy="540171"/>
                <a:chOff x="3916611" y="1717254"/>
                <a:chExt cx="540171" cy="540171"/>
              </a:xfrm>
            </p:grpSpPr>
            <p:sp>
              <p:nvSpPr>
                <p:cNvPr id="250" name="椭圆 249"/>
                <p:cNvSpPr/>
                <p:nvPr/>
              </p:nvSpPr>
              <p:spPr>
                <a:xfrm>
                  <a:off x="3916611" y="1717254"/>
                  <a:ext cx="540171" cy="540171"/>
                </a:xfrm>
                <a:prstGeom prst="ellipse">
                  <a:avLst/>
                </a:prstGeom>
                <a:gradFill flip="none" rotWithShape="1"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zh-CN" altLang="en-US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251" name="文本框 250"/>
                <p:cNvSpPr txBox="1"/>
                <p:nvPr/>
              </p:nvSpPr>
              <p:spPr>
                <a:xfrm>
                  <a:off x="4011969" y="1771896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zh-CN" sz="2800">
                      <a:solidFill>
                        <a:schemeClr val="bg1"/>
                      </a:solidFill>
                      <a:effectLst/>
                      <a:latin typeface="048-上首三国体" panose="02010609000101010101" pitchFamily="49" charset="-122"/>
                      <a:ea typeface="048-上首三国体" panose="02010609000101010101" pitchFamily="49" charset="-122"/>
                      <a:cs typeface="思源宋体 CN Heavy" panose="02020900000000000000" charset="-122"/>
                      <a:sym typeface="+mn-ea"/>
                    </a:rPr>
                    <a:t>02</a:t>
                  </a:r>
                  <a:endParaRPr lang="zh-CN" altLang="en-US" sz="2800">
                    <a:solidFill>
                      <a:schemeClr val="bg1"/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endParaRPr>
                </a:p>
              </p:txBody>
            </p:sp>
          </p:grpSp>
          <p:cxnSp>
            <p:nvCxnSpPr>
              <p:cNvPr id="248" name="直接连接符 247"/>
              <p:cNvCxnSpPr/>
              <p:nvPr/>
            </p:nvCxnSpPr>
            <p:spPr>
              <a:xfrm flipH="1">
                <a:off x="4588356" y="1792814"/>
                <a:ext cx="0" cy="476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9" name="文本框 248"/>
              <p:cNvSpPr txBox="1"/>
              <p:nvPr/>
            </p:nvSpPr>
            <p:spPr>
              <a:xfrm>
                <a:off x="4632619" y="1851750"/>
                <a:ext cx="18514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sz="24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我们身边的法律</a:t>
                </a:r>
              </a:p>
            </p:txBody>
          </p:sp>
        </p:grpSp>
        <p:sp>
          <p:nvSpPr>
            <p:cNvPr id="271" name="PA-文本框 88"/>
            <p:cNvSpPr txBox="1"/>
            <p:nvPr>
              <p:custDataLst>
                <p:tags r:id="rId4"/>
              </p:custDataLst>
            </p:nvPr>
          </p:nvSpPr>
          <p:spPr>
            <a:xfrm>
              <a:off x="4915525" y="2700732"/>
              <a:ext cx="2717970" cy="2628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hangingPunct="0">
                <a:lnSpc>
                  <a:spcPct val="150000"/>
                </a:lnSpc>
              </a:pPr>
              <a:r>
                <a:rPr lang="en-US" altLang="zh-CN" sz="6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YOU CAN ALSO FORMAT THE APPROPRIATE TEXT AND ADJUST THE LINE SPACING OF THE TEXT. 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3528007" y="3193348"/>
            <a:ext cx="3889954" cy="782911"/>
            <a:chOff x="4126161" y="3095872"/>
            <a:chExt cx="3889954" cy="782911"/>
          </a:xfrm>
        </p:grpSpPr>
        <p:grpSp>
          <p:nvGrpSpPr>
            <p:cNvPr id="252" name="组合 251"/>
            <p:cNvGrpSpPr/>
            <p:nvPr/>
          </p:nvGrpSpPr>
          <p:grpSpPr>
            <a:xfrm>
              <a:off x="4126161" y="3095872"/>
              <a:ext cx="3889954" cy="540171"/>
              <a:chOff x="3916611" y="1760854"/>
              <a:chExt cx="3889954" cy="540171"/>
            </a:xfrm>
          </p:grpSpPr>
          <p:grpSp>
            <p:nvGrpSpPr>
              <p:cNvPr id="253" name="组合 252"/>
              <p:cNvGrpSpPr/>
              <p:nvPr/>
            </p:nvGrpSpPr>
            <p:grpSpPr>
              <a:xfrm>
                <a:off x="3916611" y="1760854"/>
                <a:ext cx="540171" cy="540171"/>
                <a:chOff x="3916611" y="1717254"/>
                <a:chExt cx="540171" cy="540171"/>
              </a:xfrm>
            </p:grpSpPr>
            <p:sp>
              <p:nvSpPr>
                <p:cNvPr id="256" name="椭圆 255"/>
                <p:cNvSpPr/>
                <p:nvPr/>
              </p:nvSpPr>
              <p:spPr>
                <a:xfrm>
                  <a:off x="3916611" y="1717254"/>
                  <a:ext cx="540171" cy="540171"/>
                </a:xfrm>
                <a:prstGeom prst="ellipse">
                  <a:avLst/>
                </a:prstGeom>
                <a:gradFill flip="none" rotWithShape="1"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zh-CN" altLang="en-US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257" name="文本框 256"/>
                <p:cNvSpPr txBox="1"/>
                <p:nvPr/>
              </p:nvSpPr>
              <p:spPr>
                <a:xfrm>
                  <a:off x="4011969" y="1771896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zh-CN" sz="2800">
                      <a:solidFill>
                        <a:schemeClr val="bg1"/>
                      </a:solidFill>
                      <a:effectLst/>
                      <a:latin typeface="048-上首三国体" panose="02010609000101010101" pitchFamily="49" charset="-122"/>
                      <a:ea typeface="048-上首三国体" panose="02010609000101010101" pitchFamily="49" charset="-122"/>
                      <a:cs typeface="思源宋体 CN Heavy" panose="02020900000000000000" charset="-122"/>
                      <a:sym typeface="+mn-ea"/>
                    </a:rPr>
                    <a:t>03</a:t>
                  </a:r>
                  <a:endParaRPr lang="zh-CN" altLang="en-US" sz="2800">
                    <a:solidFill>
                      <a:schemeClr val="bg1"/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endParaRPr>
                </a:p>
              </p:txBody>
            </p:sp>
          </p:grpSp>
          <p:cxnSp>
            <p:nvCxnSpPr>
              <p:cNvPr id="254" name="直接连接符 253"/>
              <p:cNvCxnSpPr/>
              <p:nvPr/>
            </p:nvCxnSpPr>
            <p:spPr>
              <a:xfrm flipH="1">
                <a:off x="4588356" y="1792814"/>
                <a:ext cx="0" cy="476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5" name="文本框 254"/>
              <p:cNvSpPr txBox="1"/>
              <p:nvPr/>
            </p:nvSpPr>
            <p:spPr>
              <a:xfrm>
                <a:off x="4632619" y="1851750"/>
                <a:ext cx="317394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sz="24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与未成年人密切相关的法律</a:t>
                </a:r>
              </a:p>
            </p:txBody>
          </p:sp>
        </p:grpSp>
        <p:sp>
          <p:nvSpPr>
            <p:cNvPr id="272" name="PA-文本框 88"/>
            <p:cNvSpPr txBox="1"/>
            <p:nvPr>
              <p:custDataLst>
                <p:tags r:id="rId3"/>
              </p:custDataLst>
            </p:nvPr>
          </p:nvSpPr>
          <p:spPr>
            <a:xfrm>
              <a:off x="4915525" y="3615891"/>
              <a:ext cx="2717970" cy="2628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hangingPunct="0">
                <a:lnSpc>
                  <a:spcPct val="150000"/>
                </a:lnSpc>
              </a:pPr>
              <a:r>
                <a:rPr lang="en-US" altLang="zh-CN" sz="6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YOU CAN ALSO FORMAT THE APPROPRIATE TEXT AND ADJUST THE LINE SPACING OF THE TEXT. </a:t>
              </a: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4716727" y="4108507"/>
            <a:ext cx="3507334" cy="782911"/>
            <a:chOff x="4126161" y="4011031"/>
            <a:chExt cx="3507334" cy="782911"/>
          </a:xfrm>
        </p:grpSpPr>
        <p:grpSp>
          <p:nvGrpSpPr>
            <p:cNvPr id="258" name="组合 257"/>
            <p:cNvGrpSpPr/>
            <p:nvPr/>
          </p:nvGrpSpPr>
          <p:grpSpPr>
            <a:xfrm>
              <a:off x="4126161" y="4011031"/>
              <a:ext cx="2302981" cy="540171"/>
              <a:chOff x="3916611" y="1760854"/>
              <a:chExt cx="2302981" cy="540171"/>
            </a:xfrm>
          </p:grpSpPr>
          <p:grpSp>
            <p:nvGrpSpPr>
              <p:cNvPr id="259" name="组合 258"/>
              <p:cNvGrpSpPr/>
              <p:nvPr/>
            </p:nvGrpSpPr>
            <p:grpSpPr>
              <a:xfrm>
                <a:off x="3916611" y="1760854"/>
                <a:ext cx="540171" cy="540171"/>
                <a:chOff x="3916611" y="1717254"/>
                <a:chExt cx="540171" cy="540171"/>
              </a:xfrm>
            </p:grpSpPr>
            <p:sp>
              <p:nvSpPr>
                <p:cNvPr id="262" name="椭圆 261"/>
                <p:cNvSpPr/>
                <p:nvPr/>
              </p:nvSpPr>
              <p:spPr>
                <a:xfrm>
                  <a:off x="3916611" y="1717254"/>
                  <a:ext cx="540171" cy="540171"/>
                </a:xfrm>
                <a:prstGeom prst="ellipse">
                  <a:avLst/>
                </a:prstGeom>
                <a:gradFill flip="none" rotWithShape="1"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zh-CN" altLang="en-US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263" name="文本框 262"/>
                <p:cNvSpPr txBox="1"/>
                <p:nvPr/>
              </p:nvSpPr>
              <p:spPr>
                <a:xfrm>
                  <a:off x="4011969" y="1771896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zh-CN" sz="2800">
                      <a:solidFill>
                        <a:schemeClr val="bg1"/>
                      </a:solidFill>
                      <a:effectLst/>
                      <a:latin typeface="048-上首三国体" panose="02010609000101010101" pitchFamily="49" charset="-122"/>
                      <a:ea typeface="048-上首三国体" panose="02010609000101010101" pitchFamily="49" charset="-122"/>
                      <a:cs typeface="思源宋体 CN Heavy" panose="02020900000000000000" charset="-122"/>
                      <a:sym typeface="+mn-ea"/>
                    </a:rPr>
                    <a:t>04</a:t>
                  </a:r>
                  <a:endParaRPr lang="zh-CN" altLang="en-US" sz="2800">
                    <a:solidFill>
                      <a:schemeClr val="bg1"/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endParaRPr>
                </a:p>
              </p:txBody>
            </p:sp>
          </p:grpSp>
          <p:cxnSp>
            <p:nvCxnSpPr>
              <p:cNvPr id="260" name="直接连接符 259"/>
              <p:cNvCxnSpPr/>
              <p:nvPr/>
            </p:nvCxnSpPr>
            <p:spPr>
              <a:xfrm flipH="1">
                <a:off x="4588356" y="1792814"/>
                <a:ext cx="0" cy="476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1" name="文本框 260"/>
              <p:cNvSpPr txBox="1"/>
              <p:nvPr/>
            </p:nvSpPr>
            <p:spPr>
              <a:xfrm>
                <a:off x="4632619" y="1851750"/>
                <a:ext cx="15869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sz="24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如何遵守法律</a:t>
                </a:r>
              </a:p>
            </p:txBody>
          </p:sp>
        </p:grpSp>
        <p:sp>
          <p:nvSpPr>
            <p:cNvPr id="273" name="PA-文本框 88"/>
            <p:cNvSpPr txBox="1"/>
            <p:nvPr>
              <p:custDataLst>
                <p:tags r:id="rId2"/>
              </p:custDataLst>
            </p:nvPr>
          </p:nvSpPr>
          <p:spPr>
            <a:xfrm>
              <a:off x="4915525" y="4531050"/>
              <a:ext cx="2717970" cy="2628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hangingPunct="0">
                <a:lnSpc>
                  <a:spcPct val="150000"/>
                </a:lnSpc>
              </a:pPr>
              <a:r>
                <a:rPr lang="en-US" altLang="zh-CN" sz="6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YOU CAN ALSO FORMAT THE APPROPRIATE TEXT AND ADJUST THE LINE SPACING OF THE TEXT. 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3528007" y="5023666"/>
            <a:ext cx="4947936" cy="782911"/>
            <a:chOff x="4126161" y="4926190"/>
            <a:chExt cx="4947936" cy="782911"/>
          </a:xfrm>
        </p:grpSpPr>
        <p:grpSp>
          <p:nvGrpSpPr>
            <p:cNvPr id="264" name="组合 263"/>
            <p:cNvGrpSpPr/>
            <p:nvPr/>
          </p:nvGrpSpPr>
          <p:grpSpPr>
            <a:xfrm>
              <a:off x="4126161" y="4926190"/>
              <a:ext cx="4947936" cy="540171"/>
              <a:chOff x="3916611" y="1760854"/>
              <a:chExt cx="4947936" cy="540171"/>
            </a:xfrm>
          </p:grpSpPr>
          <p:grpSp>
            <p:nvGrpSpPr>
              <p:cNvPr id="265" name="组合 264"/>
              <p:cNvGrpSpPr/>
              <p:nvPr/>
            </p:nvGrpSpPr>
            <p:grpSpPr>
              <a:xfrm>
                <a:off x="3916611" y="1760854"/>
                <a:ext cx="540171" cy="540171"/>
                <a:chOff x="3916611" y="1717254"/>
                <a:chExt cx="540171" cy="540171"/>
              </a:xfrm>
            </p:grpSpPr>
            <p:sp>
              <p:nvSpPr>
                <p:cNvPr id="268" name="椭圆 267"/>
                <p:cNvSpPr/>
                <p:nvPr/>
              </p:nvSpPr>
              <p:spPr>
                <a:xfrm>
                  <a:off x="3916611" y="1717254"/>
                  <a:ext cx="540171" cy="540171"/>
                </a:xfrm>
                <a:prstGeom prst="ellipse">
                  <a:avLst/>
                </a:prstGeom>
                <a:gradFill flip="none" rotWithShape="1"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zh-CN" altLang="en-US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269" name="文本框 268"/>
                <p:cNvSpPr txBox="1"/>
                <p:nvPr/>
              </p:nvSpPr>
              <p:spPr>
                <a:xfrm>
                  <a:off x="4011969" y="1771896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altLang="zh-CN" sz="2800">
                      <a:solidFill>
                        <a:schemeClr val="bg1"/>
                      </a:solidFill>
                      <a:effectLst/>
                      <a:latin typeface="048-上首三国体" panose="02010609000101010101" pitchFamily="49" charset="-122"/>
                      <a:ea typeface="048-上首三国体" panose="02010609000101010101" pitchFamily="49" charset="-122"/>
                      <a:cs typeface="思源宋体 CN Heavy" panose="02020900000000000000" charset="-122"/>
                      <a:sym typeface="+mn-ea"/>
                    </a:rPr>
                    <a:t>05</a:t>
                  </a:r>
                  <a:endParaRPr lang="zh-CN" altLang="en-US" sz="2800">
                    <a:solidFill>
                      <a:schemeClr val="bg1"/>
                    </a:solidFill>
                    <a:effectLst/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endParaRPr>
                </a:p>
              </p:txBody>
            </p:sp>
          </p:grpSp>
          <p:cxnSp>
            <p:nvCxnSpPr>
              <p:cNvPr id="266" name="直接连接符 265"/>
              <p:cNvCxnSpPr/>
              <p:nvPr/>
            </p:nvCxnSpPr>
            <p:spPr>
              <a:xfrm flipH="1">
                <a:off x="4588356" y="1792814"/>
                <a:ext cx="0" cy="476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7" name="文本框 266"/>
              <p:cNvSpPr txBox="1"/>
              <p:nvPr/>
            </p:nvSpPr>
            <p:spPr>
              <a:xfrm>
                <a:off x="4632619" y="1851750"/>
                <a:ext cx="42319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sz="2400" i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增强自我防范意识避免受到不法侵害</a:t>
                </a:r>
              </a:p>
            </p:txBody>
          </p:sp>
        </p:grpSp>
        <p:sp>
          <p:nvSpPr>
            <p:cNvPr id="274" name="PA-文本框 88"/>
            <p:cNvSpPr txBox="1"/>
            <p:nvPr>
              <p:custDataLst>
                <p:tags r:id="rId1"/>
              </p:custDataLst>
            </p:nvPr>
          </p:nvSpPr>
          <p:spPr>
            <a:xfrm>
              <a:off x="4915525" y="5446209"/>
              <a:ext cx="2717970" cy="2628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hangingPunct="0">
                <a:lnSpc>
                  <a:spcPct val="150000"/>
                </a:lnSpc>
              </a:pPr>
              <a:r>
                <a:rPr lang="en-US" altLang="zh-CN" sz="6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YOU CAN ALSO FORMAT THE APPROPRIATE TEXT AND ADJUST THE LINE SPACING OF THE TEXT. </a:t>
              </a:r>
            </a:p>
          </p:txBody>
        </p:sp>
      </p:grpSp>
      <p:pic>
        <p:nvPicPr>
          <p:cNvPr id="108" name="图片 10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7975" y="2241142"/>
            <a:ext cx="3289300" cy="3289300"/>
          </a:xfrm>
          <a:prstGeom prst="rect">
            <a:avLst/>
          </a:prstGeom>
        </p:spPr>
      </p:pic>
      <p:grpSp>
        <p:nvGrpSpPr>
          <p:cNvPr id="109" name="组合 108"/>
          <p:cNvGrpSpPr/>
          <p:nvPr/>
        </p:nvGrpSpPr>
        <p:grpSpPr>
          <a:xfrm>
            <a:off x="2774872" y="1842944"/>
            <a:ext cx="126658" cy="658622"/>
            <a:chOff x="2785889" y="1842944"/>
            <a:chExt cx="126658" cy="658622"/>
          </a:xfrm>
        </p:grpSpPr>
        <p:sp>
          <p:nvSpPr>
            <p:cNvPr id="277" name="箭头: V 形 276"/>
            <p:cNvSpPr/>
            <p:nvPr/>
          </p:nvSpPr>
          <p:spPr>
            <a:xfrm rot="16200000">
              <a:off x="2785889" y="2374908"/>
              <a:ext cx="126658" cy="126658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8" name="箭头: V 形 277"/>
            <p:cNvSpPr/>
            <p:nvPr/>
          </p:nvSpPr>
          <p:spPr>
            <a:xfrm rot="16200000">
              <a:off x="2785889" y="2197587"/>
              <a:ext cx="126658" cy="126658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9" name="箭头: V 形 278"/>
            <p:cNvSpPr/>
            <p:nvPr/>
          </p:nvSpPr>
          <p:spPr>
            <a:xfrm rot="16200000">
              <a:off x="2785889" y="2020265"/>
              <a:ext cx="126658" cy="126658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0" name="箭头: V 形 279"/>
            <p:cNvSpPr/>
            <p:nvPr/>
          </p:nvSpPr>
          <p:spPr>
            <a:xfrm rot="16200000">
              <a:off x="2785889" y="1842944"/>
              <a:ext cx="126658" cy="126658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87517"/>
            <a:ext cx="9822283" cy="519381"/>
            <a:chOff x="3039282" y="1589323"/>
            <a:chExt cx="98222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92230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七、小学生要热爱、尊敬自己的老师国家倡导尊师重教：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29" name="文本框 28"/>
          <p:cNvSpPr txBox="1"/>
          <p:nvPr/>
        </p:nvSpPr>
        <p:spPr>
          <a:xfrm>
            <a:off x="1253898" y="2374901"/>
            <a:ext cx="7331302" cy="427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、每年的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9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月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10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日为教师节。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253898" y="3295309"/>
            <a:ext cx="7331302" cy="796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2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、我国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《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教育法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》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规定：受教育者应当遵守学生行为规范，尊敬师长，养成良好的思想品德和行为习惯。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253898" y="4534501"/>
            <a:ext cx="7331302" cy="1165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3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、我国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《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教师法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》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规定： 侮辱、殴打教师的，根据不同情况，分别给予行政处分或者行政处罚；造成损害的，责令赔偿损失；情节严重，构成犯罪的，依法追究刑事责任。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1333500" y="3019430"/>
            <a:ext cx="7213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1333500" y="4258622"/>
            <a:ext cx="7213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1333500" y="5816600"/>
            <a:ext cx="7213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96400" y="1917700"/>
            <a:ext cx="2016948" cy="42545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3652157" y="1057491"/>
            <a:ext cx="1842489" cy="660143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22841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 flipH="1">
            <a:off x="716875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2318316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769052" y="1779920"/>
            <a:ext cx="3705472" cy="3065232"/>
            <a:chOff x="1567172" y="2142777"/>
            <a:chExt cx="3705472" cy="3065232"/>
          </a:xfrm>
        </p:grpSpPr>
        <p:sp>
          <p:nvSpPr>
            <p:cNvPr id="163" name="文本框 162"/>
            <p:cNvSpPr txBox="1"/>
            <p:nvPr/>
          </p:nvSpPr>
          <p:spPr>
            <a:xfrm>
              <a:off x="2114044" y="2142777"/>
              <a:ext cx="3158600" cy="30623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9900" i="1">
                  <a:gradFill>
                    <a:gsLst>
                      <a:gs pos="57000">
                        <a:srgbClr val="15BAB3"/>
                      </a:gs>
                      <a:gs pos="6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effectLst/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04.</a:t>
              </a:r>
              <a:endParaRPr lang="zh-CN" altLang="en-US" sz="19900" i="1">
                <a:gradFill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67172" y="4778807"/>
              <a:ext cx="2385704" cy="429202"/>
              <a:chOff x="1490972" y="4823257"/>
              <a:chExt cx="2385704" cy="429202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490972" y="4823257"/>
                <a:ext cx="2385704" cy="429202"/>
                <a:chOff x="1490972" y="4823257"/>
                <a:chExt cx="2385704" cy="429202"/>
              </a:xfrm>
            </p:grpSpPr>
            <p:sp>
              <p:nvSpPr>
                <p:cNvPr id="174" name="矩形: 圆角 173"/>
                <p:cNvSpPr/>
                <p:nvPr/>
              </p:nvSpPr>
              <p:spPr>
                <a:xfrm>
                  <a:off x="1490972" y="4823257"/>
                  <a:ext cx="2385704" cy="429202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dist"/>
                  <a:endParaRPr lang="en-US" altLang="zh-CN" spc="30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65" name="文本框 164"/>
                <p:cNvSpPr txBox="1"/>
                <p:nvPr/>
              </p:nvSpPr>
              <p:spPr>
                <a:xfrm>
                  <a:off x="1702831" y="4899359"/>
                  <a:ext cx="1961985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en-US" altLang="zh-CN" sz="1200" spc="300">
                      <a:solidFill>
                        <a:schemeClr val="bg1"/>
                      </a:solidFill>
                      <a:latin typeface="阿里巴巴普惠体 M" panose="00020600040101010101" pitchFamily="18" charset="-122"/>
                      <a:ea typeface="阿里巴巴普惠体 M" panose="00020600040101010101" pitchFamily="18" charset="-122"/>
                      <a:cs typeface="阿里巴巴普惠体 M" panose="00020600040101010101" pitchFamily="18" charset="-122"/>
                    </a:rPr>
                    <a:t>PART</a:t>
                  </a: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91135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>
                <a:off x="2498725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>
                <a:off x="308610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4" name="文本框 163"/>
          <p:cNvSpPr txBox="1"/>
          <p:nvPr/>
        </p:nvSpPr>
        <p:spPr>
          <a:xfrm>
            <a:off x="4990342" y="3072806"/>
            <a:ext cx="690626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6000" i="1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如何遵守法律</a:t>
            </a:r>
          </a:p>
        </p:txBody>
      </p:sp>
      <p:sp>
        <p:nvSpPr>
          <p:cNvPr id="198" name="文本框 197"/>
          <p:cNvSpPr txBox="1"/>
          <p:nvPr/>
        </p:nvSpPr>
        <p:spPr>
          <a:xfrm>
            <a:off x="5114304" y="2353567"/>
            <a:ext cx="467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4400" i="1">
              <a:gradFill>
                <a:gsLst>
                  <a:gs pos="100000">
                    <a:srgbClr val="15BAB3"/>
                  </a:gs>
                  <a:gs pos="0">
                    <a:srgbClr val="36A281"/>
                  </a:gs>
                </a:gsLst>
                <a:path path="circle">
                  <a:fillToRect l="100000" t="100000"/>
                </a:path>
              </a:gra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sp>
        <p:nvSpPr>
          <p:cNvPr id="172" name="PA-文本框 88"/>
          <p:cNvSpPr txBox="1"/>
          <p:nvPr>
            <p:custDataLst>
              <p:tags r:id="rId1"/>
            </p:custDataLst>
          </p:nvPr>
        </p:nvSpPr>
        <p:spPr>
          <a:xfrm>
            <a:off x="5204102" y="4059594"/>
            <a:ext cx="3033388" cy="702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1627" y="4088931"/>
            <a:ext cx="3040474" cy="2527408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64458">
            <a:off x="1613707" y="1893329"/>
            <a:ext cx="495187" cy="519381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 rot="5400000">
            <a:off x="7104501" y="5177900"/>
            <a:ext cx="126658" cy="1190586"/>
            <a:chOff x="1536700" y="939800"/>
            <a:chExt cx="190500" cy="1790700"/>
          </a:xfrm>
        </p:grpSpPr>
        <p:sp>
          <p:nvSpPr>
            <p:cNvPr id="177" name="箭头: V 形 176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9" name="箭头: V 形 178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5" name="箭头: V 形 184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7" name="箭头: V 形 186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8" name="箭头: V 形 187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1" name="箭头: V 形 190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2" name="箭头: V 形 191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5" name="图片 19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266" y="919541"/>
            <a:ext cx="990282" cy="10386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  <p:bldP spid="164" grpId="1"/>
      <p:bldP spid="198" grpId="0"/>
      <p:bldP spid="17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1175658" y="2980543"/>
            <a:ext cx="9840686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多数犯罪少年性格自私和没有社会责任感，实质就是缺乏爱心，缺乏对父母、老师、同学等身边人的体谅和关心。培育爱心，其实就是怎么去做人，这是预防违法犯罪的根本。 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226717" y="2008217"/>
            <a:ext cx="7031911" cy="519381"/>
            <a:chOff x="1226717" y="1487517"/>
            <a:chExt cx="7031911" cy="519381"/>
          </a:xfrm>
        </p:grpSpPr>
        <p:grpSp>
          <p:nvGrpSpPr>
            <p:cNvPr id="13" name="组合 12"/>
            <p:cNvGrpSpPr/>
            <p:nvPr/>
          </p:nvGrpSpPr>
          <p:grpSpPr>
            <a:xfrm>
              <a:off x="1226717" y="1487517"/>
              <a:ext cx="2291183" cy="519381"/>
              <a:chOff x="3039282" y="1589323"/>
              <a:chExt cx="2291183" cy="519381"/>
            </a:xfrm>
          </p:grpSpPr>
          <p:sp>
            <p:nvSpPr>
              <p:cNvPr id="205" name="文本框 204"/>
              <p:cNvSpPr txBox="1"/>
              <p:nvPr/>
            </p:nvSpPr>
            <p:spPr>
              <a:xfrm>
                <a:off x="3638551" y="1652671"/>
                <a:ext cx="169191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zh-CN" altLang="en-US" sz="2800">
                    <a:gradFill>
                      <a:gsLst>
                        <a:gs pos="100000">
                          <a:srgbClr val="15BAB3"/>
                        </a:gs>
                        <a:gs pos="0">
                          <a:srgbClr val="36A281"/>
                        </a:gs>
                      </a:gsLst>
                      <a:path path="circle">
                        <a:fillToRect l="100000" t="100000"/>
                      </a:path>
                    </a:gra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一、育爱心</a:t>
                </a:r>
              </a:p>
            </p:txBody>
          </p:sp>
          <p:pic>
            <p:nvPicPr>
              <p:cNvPr id="49" name="图片 4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39282" y="1589323"/>
                <a:ext cx="495187" cy="519381"/>
              </a:xfrm>
              <a:prstGeom prst="rect">
                <a:avLst/>
              </a:prstGeom>
            </p:spPr>
          </p:pic>
        </p:grpSp>
        <p:sp>
          <p:nvSpPr>
            <p:cNvPr id="14" name="矩形: 圆角 13"/>
            <p:cNvSpPr/>
            <p:nvPr/>
          </p:nvSpPr>
          <p:spPr>
            <a:xfrm>
              <a:off x="3498849" y="1587500"/>
              <a:ext cx="4759779" cy="38100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阿里巴巴普惠体 M" panose="00020600040101010101" pitchFamily="18" charset="-122"/>
                  <a:ea typeface="阿里巴巴普惠体 M" panose="00020600040101010101" pitchFamily="18" charset="-122"/>
                  <a:cs typeface="阿里巴巴普惠体 M" panose="00020600040101010101" pitchFamily="18" charset="-122"/>
                </a:rPr>
                <a:t>善良的心是最好的法律－－麦克莱　</a:t>
              </a:r>
            </a:p>
          </p:txBody>
        </p:sp>
      </p:grpSp>
      <p:sp>
        <p:nvSpPr>
          <p:cNvPr id="45" name="任意多边形: 形状 44"/>
          <p:cNvSpPr/>
          <p:nvPr/>
        </p:nvSpPr>
        <p:spPr>
          <a:xfrm>
            <a:off x="2209800" y="4343400"/>
            <a:ext cx="1320800" cy="1320800"/>
          </a:xfrm>
          <a:custGeom>
            <a:avLst/>
            <a:gdLst>
              <a:gd name="connsiteX0" fmla="*/ 1257300 w 2514600"/>
              <a:gd name="connsiteY0" fmla="*/ 0 h 2514600"/>
              <a:gd name="connsiteX1" fmla="*/ 2514600 w 2514600"/>
              <a:gd name="connsiteY1" fmla="*/ 1257300 h 2514600"/>
              <a:gd name="connsiteX2" fmla="*/ 1257300 w 2514600"/>
              <a:gd name="connsiteY2" fmla="*/ 2514600 h 2514600"/>
              <a:gd name="connsiteX3" fmla="*/ 0 w 2514600"/>
              <a:gd name="connsiteY3" fmla="*/ 1257300 h 2514600"/>
              <a:gd name="connsiteX4" fmla="*/ 1257300 w 2514600"/>
              <a:gd name="connsiteY4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0" h="2514600">
                <a:moveTo>
                  <a:pt x="1257300" y="0"/>
                </a:moveTo>
                <a:cubicBezTo>
                  <a:pt x="1951688" y="0"/>
                  <a:pt x="2514600" y="562912"/>
                  <a:pt x="2514600" y="1257300"/>
                </a:cubicBezTo>
                <a:cubicBezTo>
                  <a:pt x="2514600" y="1951688"/>
                  <a:pt x="1951688" y="2514600"/>
                  <a:pt x="1257300" y="2514600"/>
                </a:cubicBezTo>
                <a:cubicBezTo>
                  <a:pt x="562912" y="2514600"/>
                  <a:pt x="0" y="1951688"/>
                  <a:pt x="0" y="1257300"/>
                </a:cubicBezTo>
                <a:cubicBezTo>
                  <a:pt x="0" y="562912"/>
                  <a:pt x="562912" y="0"/>
                  <a:pt x="1257300" y="0"/>
                </a:cubicBezTo>
                <a:close/>
              </a:path>
            </a:pathLst>
          </a:cu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36A2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zh-CN" altLang="en-US" sz="160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46" name="任意多边形: 形状 45"/>
          <p:cNvSpPr/>
          <p:nvPr/>
        </p:nvSpPr>
        <p:spPr>
          <a:xfrm>
            <a:off x="4360334" y="4343400"/>
            <a:ext cx="1320800" cy="1320800"/>
          </a:xfrm>
          <a:custGeom>
            <a:avLst/>
            <a:gdLst>
              <a:gd name="connsiteX0" fmla="*/ 1257300 w 2514600"/>
              <a:gd name="connsiteY0" fmla="*/ 0 h 2514600"/>
              <a:gd name="connsiteX1" fmla="*/ 2514600 w 2514600"/>
              <a:gd name="connsiteY1" fmla="*/ 1257300 h 2514600"/>
              <a:gd name="connsiteX2" fmla="*/ 1257300 w 2514600"/>
              <a:gd name="connsiteY2" fmla="*/ 2514600 h 2514600"/>
              <a:gd name="connsiteX3" fmla="*/ 0 w 2514600"/>
              <a:gd name="connsiteY3" fmla="*/ 1257300 h 2514600"/>
              <a:gd name="connsiteX4" fmla="*/ 1257300 w 2514600"/>
              <a:gd name="connsiteY4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0" h="2514600">
                <a:moveTo>
                  <a:pt x="1257300" y="0"/>
                </a:moveTo>
                <a:cubicBezTo>
                  <a:pt x="1951688" y="0"/>
                  <a:pt x="2514600" y="562912"/>
                  <a:pt x="2514600" y="1257300"/>
                </a:cubicBezTo>
                <a:cubicBezTo>
                  <a:pt x="2514600" y="1951688"/>
                  <a:pt x="1951688" y="2514600"/>
                  <a:pt x="1257300" y="2514600"/>
                </a:cubicBezTo>
                <a:cubicBezTo>
                  <a:pt x="562912" y="2514600"/>
                  <a:pt x="0" y="1951688"/>
                  <a:pt x="0" y="1257300"/>
                </a:cubicBezTo>
                <a:cubicBezTo>
                  <a:pt x="0" y="562912"/>
                  <a:pt x="562912" y="0"/>
                  <a:pt x="1257300" y="0"/>
                </a:cubicBezTo>
                <a:close/>
              </a:path>
            </a:pathLst>
          </a:cu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36A2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zh-CN" altLang="en-US" sz="160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47" name="任意多边形: 形状 46"/>
          <p:cNvSpPr/>
          <p:nvPr/>
        </p:nvSpPr>
        <p:spPr>
          <a:xfrm>
            <a:off x="6510868" y="4343400"/>
            <a:ext cx="1320800" cy="1320800"/>
          </a:xfrm>
          <a:custGeom>
            <a:avLst/>
            <a:gdLst>
              <a:gd name="connsiteX0" fmla="*/ 1257300 w 2514600"/>
              <a:gd name="connsiteY0" fmla="*/ 0 h 2514600"/>
              <a:gd name="connsiteX1" fmla="*/ 2514600 w 2514600"/>
              <a:gd name="connsiteY1" fmla="*/ 1257300 h 2514600"/>
              <a:gd name="connsiteX2" fmla="*/ 1257300 w 2514600"/>
              <a:gd name="connsiteY2" fmla="*/ 2514600 h 2514600"/>
              <a:gd name="connsiteX3" fmla="*/ 0 w 2514600"/>
              <a:gd name="connsiteY3" fmla="*/ 1257300 h 2514600"/>
              <a:gd name="connsiteX4" fmla="*/ 1257300 w 2514600"/>
              <a:gd name="connsiteY4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0" h="2514600">
                <a:moveTo>
                  <a:pt x="1257300" y="0"/>
                </a:moveTo>
                <a:cubicBezTo>
                  <a:pt x="1951688" y="0"/>
                  <a:pt x="2514600" y="562912"/>
                  <a:pt x="2514600" y="1257300"/>
                </a:cubicBezTo>
                <a:cubicBezTo>
                  <a:pt x="2514600" y="1951688"/>
                  <a:pt x="1951688" y="2514600"/>
                  <a:pt x="1257300" y="2514600"/>
                </a:cubicBezTo>
                <a:cubicBezTo>
                  <a:pt x="562912" y="2514600"/>
                  <a:pt x="0" y="1951688"/>
                  <a:pt x="0" y="1257300"/>
                </a:cubicBezTo>
                <a:cubicBezTo>
                  <a:pt x="0" y="562912"/>
                  <a:pt x="562912" y="0"/>
                  <a:pt x="1257300" y="0"/>
                </a:cubicBezTo>
                <a:close/>
              </a:path>
            </a:pathLst>
          </a:custGeom>
          <a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36A2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zh-CN" altLang="en-US" sz="160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48" name="任意多边形: 形状 47"/>
          <p:cNvSpPr/>
          <p:nvPr/>
        </p:nvSpPr>
        <p:spPr>
          <a:xfrm>
            <a:off x="8661400" y="4343400"/>
            <a:ext cx="1320800" cy="1320800"/>
          </a:xfrm>
          <a:custGeom>
            <a:avLst/>
            <a:gdLst>
              <a:gd name="connsiteX0" fmla="*/ 1257300 w 2514600"/>
              <a:gd name="connsiteY0" fmla="*/ 0 h 2514600"/>
              <a:gd name="connsiteX1" fmla="*/ 2514600 w 2514600"/>
              <a:gd name="connsiteY1" fmla="*/ 1257300 h 2514600"/>
              <a:gd name="connsiteX2" fmla="*/ 1257300 w 2514600"/>
              <a:gd name="connsiteY2" fmla="*/ 2514600 h 2514600"/>
              <a:gd name="connsiteX3" fmla="*/ 0 w 2514600"/>
              <a:gd name="connsiteY3" fmla="*/ 1257300 h 2514600"/>
              <a:gd name="connsiteX4" fmla="*/ 1257300 w 2514600"/>
              <a:gd name="connsiteY4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0" h="2514600">
                <a:moveTo>
                  <a:pt x="1257300" y="0"/>
                </a:moveTo>
                <a:cubicBezTo>
                  <a:pt x="1951688" y="0"/>
                  <a:pt x="2514600" y="562912"/>
                  <a:pt x="2514600" y="1257300"/>
                </a:cubicBezTo>
                <a:cubicBezTo>
                  <a:pt x="2514600" y="1951688"/>
                  <a:pt x="1951688" y="2514600"/>
                  <a:pt x="1257300" y="2514600"/>
                </a:cubicBezTo>
                <a:cubicBezTo>
                  <a:pt x="562912" y="2514600"/>
                  <a:pt x="0" y="1951688"/>
                  <a:pt x="0" y="1257300"/>
                </a:cubicBezTo>
                <a:cubicBezTo>
                  <a:pt x="0" y="562912"/>
                  <a:pt x="562912" y="0"/>
                  <a:pt x="1257300" y="0"/>
                </a:cubicBezTo>
                <a:close/>
              </a:path>
            </a:pathLst>
          </a:custGeom>
          <a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36A2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zh-CN" altLang="en-US" sz="160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25" name="矩形: 圆角 24"/>
          <p:cNvSpPr/>
          <p:nvPr/>
        </p:nvSpPr>
        <p:spPr>
          <a:xfrm>
            <a:off x="3755182" y="4967396"/>
            <a:ext cx="380570" cy="72808"/>
          </a:xfrm>
          <a:prstGeom prst="roundRect">
            <a:avLst/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53" name="矩形: 圆角 52"/>
          <p:cNvSpPr/>
          <p:nvPr/>
        </p:nvSpPr>
        <p:spPr>
          <a:xfrm>
            <a:off x="5905716" y="4967396"/>
            <a:ext cx="380570" cy="72808"/>
          </a:xfrm>
          <a:prstGeom prst="roundRect">
            <a:avLst/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54" name="矩形: 圆角 53"/>
          <p:cNvSpPr/>
          <p:nvPr/>
        </p:nvSpPr>
        <p:spPr>
          <a:xfrm>
            <a:off x="8056250" y="4967396"/>
            <a:ext cx="380570" cy="72808"/>
          </a:xfrm>
          <a:prstGeom prst="roundRect">
            <a:avLst/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5" grpId="0" animBg="1"/>
      <p:bldP spid="46" grpId="0" animBg="1"/>
      <p:bldP spid="47" grpId="0" animBg="1"/>
      <p:bldP spid="48" grpId="0" animBg="1"/>
      <p:bldP spid="25" grpId="0" animBg="1"/>
      <p:bldP spid="53" grpId="0" animBg="1"/>
      <p:bldP spid="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226717" y="1779617"/>
            <a:ext cx="6727111" cy="519381"/>
            <a:chOff x="1226717" y="1487517"/>
            <a:chExt cx="6727111" cy="519381"/>
          </a:xfrm>
        </p:grpSpPr>
        <p:grpSp>
          <p:nvGrpSpPr>
            <p:cNvPr id="13" name="组合 12"/>
            <p:cNvGrpSpPr/>
            <p:nvPr/>
          </p:nvGrpSpPr>
          <p:grpSpPr>
            <a:xfrm>
              <a:off x="1226717" y="1487517"/>
              <a:ext cx="2291183" cy="519381"/>
              <a:chOff x="3039282" y="1589323"/>
              <a:chExt cx="2291183" cy="519381"/>
            </a:xfrm>
          </p:grpSpPr>
          <p:sp>
            <p:nvSpPr>
              <p:cNvPr id="205" name="文本框 204"/>
              <p:cNvSpPr txBox="1"/>
              <p:nvPr/>
            </p:nvSpPr>
            <p:spPr>
              <a:xfrm>
                <a:off x="3638551" y="1652671"/>
                <a:ext cx="169191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zh-CN" altLang="en-US" sz="2800">
                    <a:gradFill>
                      <a:gsLst>
                        <a:gs pos="100000">
                          <a:srgbClr val="15BAB3"/>
                        </a:gs>
                        <a:gs pos="0">
                          <a:srgbClr val="36A281"/>
                        </a:gs>
                      </a:gsLst>
                      <a:path path="circle">
                        <a:fillToRect l="100000" t="100000"/>
                      </a:path>
                    </a:gradFill>
                    <a:latin typeface="048-上首三国体" panose="02010609000101010101" pitchFamily="49" charset="-122"/>
                    <a:ea typeface="048-上首三国体" panose="02010609000101010101" pitchFamily="49" charset="-122"/>
                    <a:cs typeface="思源宋体 CN Heavy" panose="02020900000000000000" charset="-122"/>
                    <a:sym typeface="+mn-ea"/>
                  </a:rPr>
                  <a:t>二、拘小节</a:t>
                </a:r>
              </a:p>
            </p:txBody>
          </p:sp>
          <p:pic>
            <p:nvPicPr>
              <p:cNvPr id="49" name="图片 4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039282" y="1589323"/>
                <a:ext cx="495187" cy="519381"/>
              </a:xfrm>
              <a:prstGeom prst="rect">
                <a:avLst/>
              </a:prstGeom>
            </p:spPr>
          </p:pic>
        </p:grpSp>
        <p:sp>
          <p:nvSpPr>
            <p:cNvPr id="14" name="矩形: 圆角 13"/>
            <p:cNvSpPr/>
            <p:nvPr/>
          </p:nvSpPr>
          <p:spPr>
            <a:xfrm>
              <a:off x="3498849" y="1587500"/>
              <a:ext cx="4454979" cy="38100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latin typeface="阿里巴巴普惠体 M" panose="00020600040101010101" pitchFamily="18" charset="-122"/>
                  <a:ea typeface="阿里巴巴普惠体 M" panose="00020600040101010101" pitchFamily="18" charset="-122"/>
                  <a:cs typeface="阿里巴巴普惠体 M" panose="00020600040101010101" pitchFamily="18" charset="-122"/>
                </a:rPr>
                <a:t>勿以恶小而为之，勿以善小而不为</a:t>
              </a: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1353458" y="2701143"/>
            <a:ext cx="6571342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现实中的不拘小节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: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调皮捣蛋，有事没事惹一下其他同学，比如别人走路时他突然伸出一只脚将别人绊倒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353458" y="3513002"/>
            <a:ext cx="6571342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故意毁坏公物，如在书桌上乱刻乱画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353458" y="4004773"/>
            <a:ext cx="6571342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不遵守交通规则，过马路乱闯红灯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353458" y="4496544"/>
            <a:ext cx="6571342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好吃好喝，攀富比阔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353458" y="4988315"/>
            <a:ext cx="6571342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以大欺小，没有钱进网吧就强行向弱小同学索要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353458" y="5480087"/>
            <a:ext cx="6571342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不遵守公共道德，吃完东西，把包装盒等垃圾随手乱扔等等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645400" y="2260600"/>
            <a:ext cx="4279900" cy="42799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817717"/>
            <a:ext cx="2291183" cy="519381"/>
            <a:chOff x="3039282" y="1589323"/>
            <a:chExt cx="22911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16919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三、抗诱惑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1236158" y="2844800"/>
            <a:ext cx="6815642" cy="2641600"/>
            <a:chOff x="1236158" y="2844800"/>
            <a:chExt cx="6815642" cy="2641600"/>
          </a:xfrm>
        </p:grpSpPr>
        <p:sp>
          <p:nvSpPr>
            <p:cNvPr id="18" name="矩形: 圆角 17"/>
            <p:cNvSpPr/>
            <p:nvPr/>
          </p:nvSpPr>
          <p:spPr>
            <a:xfrm>
              <a:off x="1236158" y="2844800"/>
              <a:ext cx="6815642" cy="2641600"/>
            </a:xfrm>
            <a:prstGeom prst="roundRect">
              <a:avLst>
                <a:gd name="adj" fmla="val 5060"/>
              </a:avLst>
            </a:prstGeom>
            <a:gradFill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947358" y="3469335"/>
              <a:ext cx="5393242" cy="1828312"/>
              <a:chOff x="1092593" y="3513943"/>
              <a:chExt cx="7093073" cy="1828312"/>
            </a:xfrm>
          </p:grpSpPr>
          <p:sp>
            <p:nvSpPr>
              <p:cNvPr id="40" name="文本框 39"/>
              <p:cNvSpPr txBox="1"/>
              <p:nvPr/>
            </p:nvSpPr>
            <p:spPr>
              <a:xfrm>
                <a:off x="1092593" y="3513943"/>
                <a:ext cx="7093073" cy="710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bg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  <a:sym typeface="+mn-ea"/>
                  </a:rPr>
                  <a:t>电脑是一种工具，是给我们用的，而不是玩的；学会用的人是聪明人，只会玩的人则是愚蠢的。</a:t>
                </a: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1254021" y="4579802"/>
                <a:ext cx="6887916" cy="7624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30000"/>
                  </a:lnSpc>
                </a:pPr>
                <a:r>
                  <a:rPr lang="zh-CN" altLang="en-US" sz="3600">
                    <a:solidFill>
                      <a:schemeClr val="bg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  <a:sym typeface="+mn-ea"/>
                  </a:rPr>
                  <a:t>－－－陶宏开</a:t>
                </a:r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3151" y="2857954"/>
            <a:ext cx="1412149" cy="259034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817717"/>
            <a:ext cx="2291183" cy="519381"/>
            <a:chOff x="3039282" y="1589323"/>
            <a:chExt cx="22911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16919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四、慎交友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29" name="组合 28"/>
          <p:cNvGrpSpPr/>
          <p:nvPr/>
        </p:nvGrpSpPr>
        <p:grpSpPr>
          <a:xfrm>
            <a:off x="4182558" y="3022600"/>
            <a:ext cx="6815642" cy="2641600"/>
            <a:chOff x="1236158" y="2844800"/>
            <a:chExt cx="6815642" cy="2641600"/>
          </a:xfrm>
        </p:grpSpPr>
        <p:sp>
          <p:nvSpPr>
            <p:cNvPr id="30" name="矩形: 圆角 29"/>
            <p:cNvSpPr/>
            <p:nvPr/>
          </p:nvSpPr>
          <p:spPr>
            <a:xfrm>
              <a:off x="1236158" y="2844800"/>
              <a:ext cx="6815642" cy="2641600"/>
            </a:xfrm>
            <a:prstGeom prst="roundRect">
              <a:avLst>
                <a:gd name="adj" fmla="val 5060"/>
              </a:avLst>
            </a:prstGeom>
            <a:gradFill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1947358" y="3469335"/>
              <a:ext cx="5393242" cy="1828312"/>
              <a:chOff x="1092593" y="3513943"/>
              <a:chExt cx="7093073" cy="1828312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1092593" y="3513943"/>
                <a:ext cx="7093073" cy="710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bg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  <a:sym typeface="+mn-ea"/>
                  </a:rPr>
                  <a:t>与善人居，如入芝兰之室，久而不闻其香；与不善人居，如入鲍鱼之肆，久而不闻其臭。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1254021" y="4579802"/>
                <a:ext cx="6887916" cy="7624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30000"/>
                  </a:lnSpc>
                </a:pPr>
                <a:r>
                  <a:rPr lang="zh-CN" altLang="en-US" sz="3600">
                    <a:solidFill>
                      <a:schemeClr val="bg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  <a:sym typeface="+mn-ea"/>
                  </a:rPr>
                  <a:t>－－孔子</a:t>
                </a:r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594" y="2616200"/>
            <a:ext cx="3200406" cy="320040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3652157" y="1057491"/>
            <a:ext cx="1842489" cy="660143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22841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 flipH="1">
            <a:off x="716875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2318316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769052" y="1779920"/>
            <a:ext cx="3705472" cy="3065232"/>
            <a:chOff x="1567172" y="2142777"/>
            <a:chExt cx="3705472" cy="3065232"/>
          </a:xfrm>
        </p:grpSpPr>
        <p:sp>
          <p:nvSpPr>
            <p:cNvPr id="163" name="文本框 162"/>
            <p:cNvSpPr txBox="1"/>
            <p:nvPr/>
          </p:nvSpPr>
          <p:spPr>
            <a:xfrm>
              <a:off x="2114044" y="2142777"/>
              <a:ext cx="3158600" cy="30623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9900" i="1">
                  <a:gradFill>
                    <a:gsLst>
                      <a:gs pos="57000">
                        <a:srgbClr val="15BAB3"/>
                      </a:gs>
                      <a:gs pos="6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effectLst/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05.</a:t>
              </a:r>
              <a:endParaRPr lang="zh-CN" altLang="en-US" sz="19900" i="1">
                <a:gradFill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67172" y="4778807"/>
              <a:ext cx="2385704" cy="429202"/>
              <a:chOff x="1490972" y="4823257"/>
              <a:chExt cx="2385704" cy="429202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490972" y="4823257"/>
                <a:ext cx="2385704" cy="429202"/>
                <a:chOff x="1490972" y="4823257"/>
                <a:chExt cx="2385704" cy="429202"/>
              </a:xfrm>
            </p:grpSpPr>
            <p:sp>
              <p:nvSpPr>
                <p:cNvPr id="174" name="矩形: 圆角 173"/>
                <p:cNvSpPr/>
                <p:nvPr/>
              </p:nvSpPr>
              <p:spPr>
                <a:xfrm>
                  <a:off x="1490972" y="4823257"/>
                  <a:ext cx="2385704" cy="429202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dist"/>
                  <a:endParaRPr lang="en-US" altLang="zh-CN" spc="30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65" name="文本框 164"/>
                <p:cNvSpPr txBox="1"/>
                <p:nvPr/>
              </p:nvSpPr>
              <p:spPr>
                <a:xfrm>
                  <a:off x="1702831" y="4899359"/>
                  <a:ext cx="1961985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en-US" altLang="zh-CN" sz="1200" spc="300">
                      <a:solidFill>
                        <a:schemeClr val="bg1"/>
                      </a:solidFill>
                      <a:latin typeface="阿里巴巴普惠体 M" panose="00020600040101010101" pitchFamily="18" charset="-122"/>
                      <a:ea typeface="阿里巴巴普惠体 M" panose="00020600040101010101" pitchFamily="18" charset="-122"/>
                      <a:cs typeface="阿里巴巴普惠体 M" panose="00020600040101010101" pitchFamily="18" charset="-122"/>
                    </a:rPr>
                    <a:t>PART</a:t>
                  </a: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91135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>
                <a:off x="2498725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>
                <a:off x="308610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4" name="文本框 163"/>
          <p:cNvSpPr txBox="1"/>
          <p:nvPr/>
        </p:nvSpPr>
        <p:spPr>
          <a:xfrm>
            <a:off x="5117342" y="3171231"/>
            <a:ext cx="690626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000" i="1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增强自我防范意识避免受到</a:t>
            </a:r>
            <a:endParaRPr lang="en-US" altLang="zh-CN" sz="4000" i="1">
              <a:solidFill>
                <a:schemeClr val="tx1">
                  <a:lumMod val="85000"/>
                  <a:lumOff val="15000"/>
                </a:schemeClr>
              </a:solidFill>
              <a:latin typeface="048-上首三国体" panose="02010609000101010101" pitchFamily="49" charset="-122"/>
              <a:ea typeface="048-上首三国体" panose="02010609000101010101" pitchFamily="49" charset="-122"/>
              <a:cs typeface="思源宋体 CN Heavy" panose="02020900000000000000" charset="-122"/>
              <a:sym typeface="+mn-ea"/>
            </a:endParaRPr>
          </a:p>
          <a:p>
            <a:r>
              <a:rPr lang="zh-CN" altLang="en-US" sz="4000" i="1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不法侵害</a:t>
            </a:r>
          </a:p>
        </p:txBody>
      </p:sp>
      <p:sp>
        <p:nvSpPr>
          <p:cNvPr id="198" name="文本框 197"/>
          <p:cNvSpPr txBox="1"/>
          <p:nvPr/>
        </p:nvSpPr>
        <p:spPr>
          <a:xfrm>
            <a:off x="5114304" y="2353567"/>
            <a:ext cx="467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4400" i="1">
              <a:gradFill>
                <a:gsLst>
                  <a:gs pos="100000">
                    <a:srgbClr val="15BAB3"/>
                  </a:gs>
                  <a:gs pos="0">
                    <a:srgbClr val="36A281"/>
                  </a:gs>
                </a:gsLst>
                <a:path path="circle">
                  <a:fillToRect l="100000" t="100000"/>
                </a:path>
              </a:gra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sp>
        <p:nvSpPr>
          <p:cNvPr id="172" name="PA-文本框 88"/>
          <p:cNvSpPr txBox="1"/>
          <p:nvPr>
            <p:custDataLst>
              <p:tags r:id="rId1"/>
            </p:custDataLst>
          </p:nvPr>
        </p:nvSpPr>
        <p:spPr>
          <a:xfrm>
            <a:off x="5204102" y="4450119"/>
            <a:ext cx="3033388" cy="702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1627" y="4088931"/>
            <a:ext cx="3040474" cy="2527408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64458">
            <a:off x="1613707" y="1893329"/>
            <a:ext cx="495187" cy="519381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 rot="5400000">
            <a:off x="7104501" y="5177900"/>
            <a:ext cx="126658" cy="1190586"/>
            <a:chOff x="1536700" y="939800"/>
            <a:chExt cx="190500" cy="1790700"/>
          </a:xfrm>
        </p:grpSpPr>
        <p:sp>
          <p:nvSpPr>
            <p:cNvPr id="177" name="箭头: V 形 176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9" name="箭头: V 形 178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5" name="箭头: V 形 184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7" name="箭头: V 形 186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8" name="箭头: V 形 187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1" name="箭头: V 形 190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2" name="箭头: V 形 191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5" name="图片 19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266" y="919541"/>
            <a:ext cx="990282" cy="10386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  <p:bldP spid="164" grpId="1"/>
      <p:bldP spid="198" grpId="0"/>
      <p:bldP spid="17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525617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一、增强自我防范意识，避免受到不法侵害原则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7" name="文本框 36"/>
          <p:cNvSpPr txBox="1"/>
          <p:nvPr/>
        </p:nvSpPr>
        <p:spPr>
          <a:xfrm>
            <a:off x="1383323" y="2452266"/>
            <a:ext cx="9425354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第一，不到迫不得已时不要轻易与歹徒发生正面冲突，最重要的是要运用智慧，随机应变。要设法摆脱或向四周的大人呼救，或拔打“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110”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报警。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383323" y="3561383"/>
            <a:ext cx="9425354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第二、如果自己正在或已经受到非法侵害，就应该采取正确的途径解决。如及时向学校、家庭或者其他监护人报告，由家长、老师或学校出面制止不法侵害，也可以向公安机关或者政府主管部门的报告。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392137" y="4670501"/>
            <a:ext cx="7299526" cy="10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第三、拨打报警电话“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110”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要快捷。不一定去派出所或单位保卫科，能借用他人电话或就近的公用电话打最好。拨打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110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时，要简明、准确地报告案件发生的地点、时间、当事人、案情等内容。 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0469" y="4554148"/>
            <a:ext cx="1629931" cy="128550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17179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二、增强自我防范意识，避免受到不法侵害方法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20" name="矩形 19"/>
          <p:cNvSpPr/>
          <p:nvPr/>
        </p:nvSpPr>
        <p:spPr>
          <a:xfrm>
            <a:off x="1317704" y="2422770"/>
            <a:ext cx="10048796" cy="3835400"/>
          </a:xfrm>
          <a:prstGeom prst="rect">
            <a:avLst/>
          </a:prstGeom>
          <a:solidFill>
            <a:schemeClr val="bg1">
              <a:lumMod val="9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1674852" y="2902719"/>
            <a:ext cx="4253922" cy="10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、发现被歹徒盯上，不要惊慌，要保持头脑清醒、镇定，根据自己的体力、周围情况、歹徒的目的来决定对策。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674852" y="4497745"/>
            <a:ext cx="4253922" cy="10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2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、如果只是被歹徒盯上，应迅速向附近的商店、繁华热闹的街道转移；还可以就近进入居民区，以求得帮助。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196630" y="2902719"/>
            <a:ext cx="4776170" cy="10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3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、如果被歹徒纠缠，应高声喝令其走开，并以随身携带的雨伞和就地拣到的木棍、砖块等作防御，同时迅速跑向人多的地方。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196630" y="4497744"/>
            <a:ext cx="4776170" cy="1350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4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、遇到拦路抢劫的歹徒，可以将身上少量的财物交给歹徒，与应付周旋，同时仔细记下歹徒的相貌、身高、口音、衣着、逃离的方向等情况，事后立即向民警或公安部门报告，或告知家长老师。</a:t>
            </a:r>
          </a:p>
        </p:txBody>
      </p:sp>
      <p:sp>
        <p:nvSpPr>
          <p:cNvPr id="19" name="矩形: 圆角 18"/>
          <p:cNvSpPr/>
          <p:nvPr/>
        </p:nvSpPr>
        <p:spPr>
          <a:xfrm>
            <a:off x="1779504" y="2641626"/>
            <a:ext cx="784348" cy="118218"/>
          </a:xfrm>
          <a:prstGeom prst="roundRect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: 圆角 39"/>
          <p:cNvSpPr/>
          <p:nvPr/>
        </p:nvSpPr>
        <p:spPr>
          <a:xfrm>
            <a:off x="1779504" y="4203726"/>
            <a:ext cx="784348" cy="118218"/>
          </a:xfrm>
          <a:prstGeom prst="roundRect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: 圆角 40"/>
          <p:cNvSpPr/>
          <p:nvPr/>
        </p:nvSpPr>
        <p:spPr>
          <a:xfrm>
            <a:off x="6313404" y="2641626"/>
            <a:ext cx="784348" cy="118218"/>
          </a:xfrm>
          <a:prstGeom prst="roundRect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: 圆角 41"/>
          <p:cNvSpPr/>
          <p:nvPr/>
        </p:nvSpPr>
        <p:spPr>
          <a:xfrm>
            <a:off x="6313404" y="4203726"/>
            <a:ext cx="784348" cy="118218"/>
          </a:xfrm>
          <a:prstGeom prst="roundRect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2652893" y="2052027"/>
            <a:ext cx="688621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（一）被歹徒盯上怎么办？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/>
      <p:bldP spid="31" grpId="0"/>
      <p:bldP spid="32" grpId="0"/>
      <p:bldP spid="33" grpId="0"/>
      <p:bldP spid="19" grpId="0" animBg="1"/>
      <p:bldP spid="40" grpId="0" animBg="1"/>
      <p:bldP spid="41" grpId="0" animBg="1"/>
      <p:bldP spid="42" grpId="0" animBg="1"/>
      <p:bldP spid="5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55279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二、增强自我防范意识，避免受到不法侵害方法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7" name="文本框 36"/>
          <p:cNvSpPr txBox="1"/>
          <p:nvPr/>
        </p:nvSpPr>
        <p:spPr>
          <a:xfrm>
            <a:off x="1135589" y="2212721"/>
            <a:ext cx="6338848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（二）遭到歹徒绑架，说话自由受到限制时，应当怎么办？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4791236" y="3069544"/>
            <a:ext cx="6554748" cy="567114"/>
            <a:chOff x="4791236" y="3031444"/>
            <a:chExt cx="6554748" cy="567114"/>
          </a:xfrm>
        </p:grpSpPr>
        <p:sp>
          <p:nvSpPr>
            <p:cNvPr id="38" name="文本框 37"/>
            <p:cNvSpPr txBox="1"/>
            <p:nvPr/>
          </p:nvSpPr>
          <p:spPr>
            <a:xfrm>
              <a:off x="4791236" y="3031444"/>
              <a:ext cx="6338848" cy="3901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设法给熟人或其他人打手势、递信息。</a:t>
              </a: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4839676" y="3598558"/>
              <a:ext cx="650630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4791236" y="3793629"/>
            <a:ext cx="6554748" cy="1187318"/>
            <a:chOff x="4791236" y="3755529"/>
            <a:chExt cx="6554748" cy="1187318"/>
          </a:xfrm>
        </p:grpSpPr>
        <p:sp>
          <p:nvSpPr>
            <p:cNvPr id="39" name="文本框 38"/>
            <p:cNvSpPr txBox="1"/>
            <p:nvPr/>
          </p:nvSpPr>
          <p:spPr>
            <a:xfrm>
              <a:off x="4791236" y="3755529"/>
              <a:ext cx="6338848" cy="10303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如果被歹徒绑架或劫持在屋内而且不能脱身时，可先作出胆小怕事的样子，假意顺从歹徒，以假象麻痹他们，使其放松监视，然后寻机报警。</a:t>
              </a:r>
            </a:p>
          </p:txBody>
        </p:sp>
        <p:cxnSp>
          <p:nvCxnSpPr>
            <p:cNvPr id="44" name="直接连接符 43"/>
            <p:cNvCxnSpPr/>
            <p:nvPr/>
          </p:nvCxnSpPr>
          <p:spPr>
            <a:xfrm>
              <a:off x="4839676" y="4942847"/>
              <a:ext cx="650630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组合 27"/>
          <p:cNvGrpSpPr/>
          <p:nvPr/>
        </p:nvGrpSpPr>
        <p:grpSpPr>
          <a:xfrm>
            <a:off x="4791236" y="5142157"/>
            <a:ext cx="6554748" cy="862990"/>
            <a:chOff x="4791236" y="5104057"/>
            <a:chExt cx="6554748" cy="862990"/>
          </a:xfrm>
        </p:grpSpPr>
        <p:sp>
          <p:nvSpPr>
            <p:cNvPr id="43" name="文本框 42"/>
            <p:cNvSpPr txBox="1"/>
            <p:nvPr/>
          </p:nvSpPr>
          <p:spPr>
            <a:xfrm>
              <a:off x="4791236" y="5104057"/>
              <a:ext cx="6338848" cy="710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确信自己无法脱离危险时，首先要有充分的心理准备，但要做到不露声色。</a:t>
              </a:r>
            </a:p>
          </p:txBody>
        </p:sp>
        <p:cxnSp>
          <p:nvCxnSpPr>
            <p:cNvPr id="45" name="直接连接符 44"/>
            <p:cNvCxnSpPr/>
            <p:nvPr/>
          </p:nvCxnSpPr>
          <p:spPr>
            <a:xfrm>
              <a:off x="4839676" y="5967047"/>
              <a:ext cx="6506308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椭圆 21"/>
          <p:cNvSpPr/>
          <p:nvPr/>
        </p:nvSpPr>
        <p:spPr>
          <a:xfrm>
            <a:off x="4055451" y="2965691"/>
            <a:ext cx="597877" cy="597877"/>
          </a:xfrm>
          <a:prstGeom prst="ellipse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01</a:t>
            </a:r>
            <a:endParaRPr lang="zh-CN" altLang="en-US" sz="16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4055451" y="4009864"/>
            <a:ext cx="597877" cy="597877"/>
          </a:xfrm>
          <a:prstGeom prst="ellipse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02</a:t>
            </a:r>
            <a:endParaRPr lang="zh-CN" altLang="en-US" sz="16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055451" y="5198348"/>
            <a:ext cx="597877" cy="597877"/>
          </a:xfrm>
          <a:prstGeom prst="ellipse">
            <a:avLst/>
          </a:prstGeom>
          <a:gradFill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03</a:t>
            </a:r>
            <a:endParaRPr lang="zh-CN" altLang="en-US" sz="16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46" name="图片 4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8400" y="2870206"/>
            <a:ext cx="2844794" cy="2844794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6594" y="1943094"/>
            <a:ext cx="1308106" cy="130810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2" grpId="0" animBg="1"/>
      <p:bldP spid="4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3652157" y="1057491"/>
            <a:ext cx="1842489" cy="660143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22841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 flipH="1">
            <a:off x="716875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2318316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769052" y="1779920"/>
            <a:ext cx="3705472" cy="3065232"/>
            <a:chOff x="1567172" y="2142777"/>
            <a:chExt cx="3705472" cy="3065232"/>
          </a:xfrm>
        </p:grpSpPr>
        <p:sp>
          <p:nvSpPr>
            <p:cNvPr id="163" name="文本框 162"/>
            <p:cNvSpPr txBox="1"/>
            <p:nvPr/>
          </p:nvSpPr>
          <p:spPr>
            <a:xfrm>
              <a:off x="2114044" y="2142777"/>
              <a:ext cx="3158600" cy="30623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9900" i="1">
                  <a:gradFill>
                    <a:gsLst>
                      <a:gs pos="57000">
                        <a:srgbClr val="15BAB3"/>
                      </a:gs>
                      <a:gs pos="6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effectLst/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01.</a:t>
              </a:r>
              <a:endParaRPr lang="zh-CN" altLang="en-US" sz="19900" i="1">
                <a:gradFill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67172" y="4778807"/>
              <a:ext cx="2385704" cy="429202"/>
              <a:chOff x="1490972" y="4823257"/>
              <a:chExt cx="2385704" cy="429202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490972" y="4823257"/>
                <a:ext cx="2385704" cy="429202"/>
                <a:chOff x="1490972" y="4823257"/>
                <a:chExt cx="2385704" cy="429202"/>
              </a:xfrm>
            </p:grpSpPr>
            <p:sp>
              <p:nvSpPr>
                <p:cNvPr id="174" name="矩形: 圆角 173"/>
                <p:cNvSpPr/>
                <p:nvPr/>
              </p:nvSpPr>
              <p:spPr>
                <a:xfrm>
                  <a:off x="1490972" y="4823257"/>
                  <a:ext cx="2385704" cy="429202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dist"/>
                  <a:endParaRPr lang="en-US" altLang="zh-CN" spc="30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65" name="文本框 164"/>
                <p:cNvSpPr txBox="1"/>
                <p:nvPr/>
              </p:nvSpPr>
              <p:spPr>
                <a:xfrm>
                  <a:off x="1702831" y="4899359"/>
                  <a:ext cx="1961985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en-US" altLang="zh-CN" sz="1200" spc="300">
                      <a:solidFill>
                        <a:schemeClr val="bg1"/>
                      </a:solidFill>
                      <a:latin typeface="阿里巴巴普惠体 M" panose="00020600040101010101" pitchFamily="18" charset="-122"/>
                      <a:ea typeface="阿里巴巴普惠体 M" panose="00020600040101010101" pitchFamily="18" charset="-122"/>
                      <a:cs typeface="阿里巴巴普惠体 M" panose="00020600040101010101" pitchFamily="18" charset="-122"/>
                    </a:rPr>
                    <a:t>PART</a:t>
                  </a: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91135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>
                <a:off x="2498725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>
                <a:off x="308610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4" name="文本框 163"/>
          <p:cNvSpPr txBox="1"/>
          <p:nvPr/>
        </p:nvSpPr>
        <p:spPr>
          <a:xfrm>
            <a:off x="4990342" y="3072806"/>
            <a:ext cx="690626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6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了解法律相关知识</a:t>
            </a:r>
          </a:p>
        </p:txBody>
      </p:sp>
      <p:sp>
        <p:nvSpPr>
          <p:cNvPr id="198" name="文本框 197"/>
          <p:cNvSpPr txBox="1"/>
          <p:nvPr/>
        </p:nvSpPr>
        <p:spPr>
          <a:xfrm>
            <a:off x="5114304" y="2353567"/>
            <a:ext cx="467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4400" i="1">
              <a:gradFill>
                <a:gsLst>
                  <a:gs pos="100000">
                    <a:srgbClr val="15BAB3"/>
                  </a:gs>
                  <a:gs pos="0">
                    <a:srgbClr val="36A281"/>
                  </a:gs>
                </a:gsLst>
                <a:path path="circle">
                  <a:fillToRect l="100000" t="100000"/>
                </a:path>
              </a:gra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sp>
        <p:nvSpPr>
          <p:cNvPr id="172" name="PA-文本框 88"/>
          <p:cNvSpPr txBox="1"/>
          <p:nvPr>
            <p:custDataLst>
              <p:tags r:id="rId1"/>
            </p:custDataLst>
          </p:nvPr>
        </p:nvSpPr>
        <p:spPr>
          <a:xfrm>
            <a:off x="5204102" y="4059594"/>
            <a:ext cx="3033388" cy="702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1627" y="4088931"/>
            <a:ext cx="3040474" cy="2527408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64458">
            <a:off x="1613707" y="1893329"/>
            <a:ext cx="495187" cy="519381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 rot="5400000">
            <a:off x="7104501" y="5177900"/>
            <a:ext cx="126658" cy="1190586"/>
            <a:chOff x="1536700" y="939800"/>
            <a:chExt cx="190500" cy="1790700"/>
          </a:xfrm>
        </p:grpSpPr>
        <p:sp>
          <p:nvSpPr>
            <p:cNvPr id="177" name="箭头: V 形 176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9" name="箭头: V 形 178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5" name="箭头: V 形 184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7" name="箭头: V 形 186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8" name="箭头: V 形 187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1" name="箭头: V 形 190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2" name="箭头: V 形 191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5" name="图片 19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266" y="919541"/>
            <a:ext cx="990282" cy="103866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550217" y="1293960"/>
            <a:ext cx="12995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  <p:bldP spid="164" grpId="1"/>
      <p:bldP spid="198" grpId="0"/>
      <p:bldP spid="17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55279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二、增强自我防范意识，避免受到不法侵害方法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37" name="文本框 36"/>
          <p:cNvSpPr txBox="1"/>
          <p:nvPr/>
        </p:nvSpPr>
        <p:spPr>
          <a:xfrm>
            <a:off x="1135589" y="2212721"/>
            <a:ext cx="6338848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（三）盗贼入室，怎么办？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1327219" y="2799218"/>
            <a:ext cx="798090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1278778" y="2995544"/>
            <a:ext cx="9799529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先别进家门。盗贼入室作案，往往结伙而行，作案时各有分工，有的在室内翻箱倒柜，有的在门处“望风”。　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1278778" y="3855237"/>
            <a:ext cx="9799529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面对门处“望风”的人，应装出若无其事、漠不关心的样子迅速离开家门，给望风者造成这样的错觉：这孩子的家不在这里。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278779" y="4714930"/>
            <a:ext cx="8029344" cy="390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发现异常情况时，不要突然走回头路，以免引起“望风”人怀疑。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278779" y="5254535"/>
            <a:ext cx="8029344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发现歹徒正在作案，在既不能马上报警，又不能保证自己的呼叫声被邻居听到的情况下，不要盲目呼叫，也不要冒险与歹徒搏斗，以免歹徒“狗急跳墙”。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4194" y="4762494"/>
            <a:ext cx="1600206" cy="160020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2" grpId="0"/>
      <p:bldP spid="46" grpId="0"/>
      <p:bldP spid="47" grpId="0"/>
      <p:bldP spid="5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317704" y="2257670"/>
            <a:ext cx="10048796" cy="3835400"/>
            <a:chOff x="1317704" y="2257670"/>
            <a:chExt cx="10048796" cy="3835400"/>
          </a:xfrm>
        </p:grpSpPr>
        <p:sp>
          <p:nvSpPr>
            <p:cNvPr id="32" name="矩形 31"/>
            <p:cNvSpPr/>
            <p:nvPr/>
          </p:nvSpPr>
          <p:spPr>
            <a:xfrm>
              <a:off x="1317704" y="2257670"/>
              <a:ext cx="10048796" cy="3835400"/>
            </a:xfrm>
            <a:prstGeom prst="rect">
              <a:avLst/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: 圆角 13"/>
            <p:cNvSpPr/>
            <p:nvPr/>
          </p:nvSpPr>
          <p:spPr>
            <a:xfrm flipV="1">
              <a:off x="4640302" y="2265681"/>
              <a:ext cx="3403600" cy="45719"/>
            </a:xfrm>
            <a:prstGeom prst="roundRect">
              <a:avLst/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55279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倡议书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51" name="文本框 50"/>
          <p:cNvSpPr txBox="1"/>
          <p:nvPr/>
        </p:nvSpPr>
        <p:spPr>
          <a:xfrm>
            <a:off x="1515690" y="2793890"/>
            <a:ext cx="9160621" cy="2950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1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、勤奋学习，掌握必要的政治、文化、科学、法律知识和劳动技能，提高辨别是非和抵制不良影响的能力。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2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、遵守社会公德，爱祖国、爱人民、爱劳动、爱科学、爱社会主义，敬爱父母、尊重老师、敬老爱幼，艰苦朴素，不做损害国家、社会、集体的事情，应当诚实谦虚接受别人的帮助教育，克服缺点，改正错误。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3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、遵纪守法，不吸烟、不饮酒、不打架骂人、不赌博、不早恋、不逃夜逃学、不参加封建迷信活动、不进入仅向成年人开放的娱乐场所、不观看不良的影视读物、不做其它危害自身和他人身心健康的事。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4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、努力锻炼身体，讲究卫生，增强体质。</a:t>
            </a:r>
          </a:p>
          <a:p>
            <a:pPr algn="just">
              <a:lnSpc>
                <a:spcPct val="130000"/>
              </a:lnSpc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5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、同学之间应当团结友爱，互学互助，共同进步。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9036725" cy="714343"/>
            <a:chOff x="716875" y="447675"/>
            <a:chExt cx="14502081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1302562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增强自我防范意识避免受到不法侵害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55279"/>
            <a:ext cx="7485483" cy="519381"/>
            <a:chOff x="3039282" y="1589323"/>
            <a:chExt cx="7485483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68862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宣誓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16" name="组合 15"/>
          <p:cNvGrpSpPr/>
          <p:nvPr/>
        </p:nvGrpSpPr>
        <p:grpSpPr>
          <a:xfrm>
            <a:off x="1609804" y="2298700"/>
            <a:ext cx="6200696" cy="3543300"/>
            <a:chOff x="1647904" y="2628900"/>
            <a:chExt cx="6200696" cy="3543300"/>
          </a:xfrm>
        </p:grpSpPr>
        <p:sp>
          <p:nvSpPr>
            <p:cNvPr id="32" name="矩形: 圆角 31"/>
            <p:cNvSpPr/>
            <p:nvPr/>
          </p:nvSpPr>
          <p:spPr>
            <a:xfrm>
              <a:off x="1647904" y="2628900"/>
              <a:ext cx="6200696" cy="3543300"/>
            </a:xfrm>
            <a:prstGeom prst="roundRect">
              <a:avLst>
                <a:gd name="adj" fmla="val 7986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2257091" y="3367044"/>
              <a:ext cx="4982321" cy="1934153"/>
              <a:chOff x="2421779" y="3251090"/>
              <a:chExt cx="4982321" cy="1934153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2421779" y="3251090"/>
                <a:ext cx="4982321" cy="611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2800">
                    <a:gradFill>
                      <a:gsLst>
                        <a:gs pos="100000">
                          <a:srgbClr val="15BAB3"/>
                        </a:gs>
                        <a:gs pos="0">
                          <a:srgbClr val="36A281"/>
                        </a:gs>
                      </a:gsLst>
                      <a:path path="circle">
                        <a:fillToRect l="100000" t="100000"/>
                      </a:path>
                    </a:gradFill>
                    <a:latin typeface="048-上首三国体" panose="02010609000101010101" pitchFamily="49" charset="-122"/>
                    <a:ea typeface="048-上首三国体" panose="02010609000101010101" pitchFamily="49" charset="-122"/>
                    <a:sym typeface="+mn-ea"/>
                  </a:rPr>
                  <a:t>我们郑重宣誓</a:t>
                </a:r>
                <a:r>
                  <a:rPr lang="en-US" altLang="zh-CN" sz="2800">
                    <a:gradFill>
                      <a:gsLst>
                        <a:gs pos="100000">
                          <a:srgbClr val="15BAB3"/>
                        </a:gs>
                        <a:gs pos="0">
                          <a:srgbClr val="36A281"/>
                        </a:gs>
                      </a:gsLst>
                      <a:path path="circle">
                        <a:fillToRect l="100000" t="100000"/>
                      </a:path>
                    </a:gradFill>
                    <a:latin typeface="048-上首三国体" panose="02010609000101010101" pitchFamily="49" charset="-122"/>
                    <a:ea typeface="048-上首三国体" panose="02010609000101010101" pitchFamily="49" charset="-122"/>
                    <a:sym typeface="+mn-ea"/>
                  </a:rPr>
                  <a:t>:</a:t>
                </a:r>
                <a:endParaRPr lang="en-US" alt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endParaRP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2536492" y="4154896"/>
                <a:ext cx="4752896" cy="10303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从我做起，从现在做起，彻底告别不良行为习惯，提高法制意识，远离违法犯罪，做一个文明小学生，做一个合格的小公民，为社会和谐贡献力量</a:t>
                </a:r>
                <a:r>
                  <a:rPr lang="en-US" altLang="zh-CN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!</a:t>
                </a:r>
              </a:p>
            </p:txBody>
          </p:sp>
        </p:grp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43900" y="2095500"/>
            <a:ext cx="2260600" cy="37338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08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sp>
        <p:nvSpPr>
          <p:cNvPr id="205" name="文本框 204"/>
          <p:cNvSpPr txBox="1"/>
          <p:nvPr/>
        </p:nvSpPr>
        <p:spPr>
          <a:xfrm>
            <a:off x="4309366" y="1570121"/>
            <a:ext cx="3573269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2800" dirty="0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法律词典</a:t>
            </a:r>
          </a:p>
        </p:txBody>
      </p:sp>
      <p:grpSp>
        <p:nvGrpSpPr>
          <p:cNvPr id="100" name="组合 99"/>
          <p:cNvGrpSpPr/>
          <p:nvPr/>
        </p:nvGrpSpPr>
        <p:grpSpPr>
          <a:xfrm>
            <a:off x="804158" y="1973244"/>
            <a:ext cx="10492026" cy="1862542"/>
            <a:chOff x="942340" y="2425323"/>
            <a:chExt cx="11017363" cy="1955800"/>
          </a:xfrm>
        </p:grpSpPr>
        <p:grpSp>
          <p:nvGrpSpPr>
            <p:cNvPr id="97" name="组合 96"/>
            <p:cNvGrpSpPr/>
            <p:nvPr/>
          </p:nvGrpSpPr>
          <p:grpSpPr>
            <a:xfrm>
              <a:off x="942340" y="2425323"/>
              <a:ext cx="1955800" cy="1955800"/>
              <a:chOff x="4559300" y="3162300"/>
              <a:chExt cx="1587500" cy="1587500"/>
            </a:xfrm>
          </p:grpSpPr>
          <p:sp>
            <p:nvSpPr>
              <p:cNvPr id="88" name="椭圆 87"/>
              <p:cNvSpPr/>
              <p:nvPr/>
            </p:nvSpPr>
            <p:spPr>
              <a:xfrm flipH="1">
                <a:off x="4559300" y="3162300"/>
                <a:ext cx="1587500" cy="1587500"/>
              </a:xfrm>
              <a:prstGeom prst="ellipse">
                <a:avLst/>
              </a:prstGeom>
              <a:gradFill flip="none" rotWithShape="1">
                <a:gsLst>
                  <a:gs pos="0">
                    <a:srgbClr val="F2F2F2"/>
                  </a:gs>
                  <a:gs pos="100000">
                    <a:srgbClr val="F2F2F2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800">
                  <a:latin typeface="048-上首三国体" panose="02010609000101010101" pitchFamily="49" charset="-122"/>
                  <a:ea typeface="048-上首三国体" panose="02010609000101010101" pitchFamily="49" charset="-122"/>
                </a:endParaRPr>
              </a:p>
            </p:txBody>
          </p:sp>
          <p:sp>
            <p:nvSpPr>
              <p:cNvPr id="206" name="椭圆 205"/>
              <p:cNvSpPr/>
              <p:nvPr/>
            </p:nvSpPr>
            <p:spPr>
              <a:xfrm flipH="1">
                <a:off x="4705350" y="3308350"/>
                <a:ext cx="1295400" cy="1295400"/>
              </a:xfrm>
              <a:prstGeom prst="ellipse">
                <a:avLst/>
              </a:prstGeom>
              <a:gradFill flip="none" rotWithShape="1">
                <a:gsLst>
                  <a:gs pos="14000">
                    <a:srgbClr val="15BAB3"/>
                  </a:gs>
                  <a:gs pos="93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《</a:t>
                </a:r>
                <a:r>
                  <a:rPr lang="zh-CN" altLang="en-US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违法</a:t>
                </a:r>
                <a:r>
                  <a:rPr lang="en-US" altLang="zh-CN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》</a:t>
                </a:r>
              </a:p>
            </p:txBody>
          </p:sp>
        </p:grpSp>
        <p:sp>
          <p:nvSpPr>
            <p:cNvPr id="207" name="文本框 206"/>
            <p:cNvSpPr txBox="1"/>
            <p:nvPr/>
          </p:nvSpPr>
          <p:spPr>
            <a:xfrm>
              <a:off x="3382723" y="3030313"/>
              <a:ext cx="8576980" cy="7458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指违反法律规定，危害国家、社会和公民利益，依法应当承担法律责任的行为。通常表现为对正常社会秩序的破坏，对公民人身权利和公私财产等合法权益的侵犯，</a:t>
              </a:r>
              <a:endParaRPr lang="zh-CN" altLang="en-US" sz="16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endParaRPr>
            </a:p>
          </p:txBody>
        </p:sp>
        <p:sp>
          <p:nvSpPr>
            <p:cNvPr id="99" name="矩形: 圆角 98"/>
            <p:cNvSpPr/>
            <p:nvPr/>
          </p:nvSpPr>
          <p:spPr>
            <a:xfrm rot="2700000">
              <a:off x="3052721" y="3315512"/>
              <a:ext cx="175423" cy="175423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1" name="组合 220"/>
          <p:cNvGrpSpPr/>
          <p:nvPr/>
        </p:nvGrpSpPr>
        <p:grpSpPr>
          <a:xfrm flipH="1">
            <a:off x="5755999" y="4099100"/>
            <a:ext cx="5390440" cy="1862542"/>
            <a:chOff x="942340" y="2425323"/>
            <a:chExt cx="5660340" cy="1955800"/>
          </a:xfrm>
        </p:grpSpPr>
        <p:grpSp>
          <p:nvGrpSpPr>
            <p:cNvPr id="222" name="组合 221"/>
            <p:cNvGrpSpPr/>
            <p:nvPr/>
          </p:nvGrpSpPr>
          <p:grpSpPr>
            <a:xfrm>
              <a:off x="942340" y="2425323"/>
              <a:ext cx="1955800" cy="1955800"/>
              <a:chOff x="4559300" y="3162300"/>
              <a:chExt cx="1587500" cy="1587500"/>
            </a:xfrm>
          </p:grpSpPr>
          <p:sp>
            <p:nvSpPr>
              <p:cNvPr id="225" name="椭圆 224"/>
              <p:cNvSpPr/>
              <p:nvPr/>
            </p:nvSpPr>
            <p:spPr>
              <a:xfrm flipH="1">
                <a:off x="4559300" y="3162300"/>
                <a:ext cx="1587500" cy="1587500"/>
              </a:xfrm>
              <a:prstGeom prst="ellipse">
                <a:avLst/>
              </a:prstGeom>
              <a:gradFill flip="none" rotWithShape="1">
                <a:gsLst>
                  <a:gs pos="0">
                    <a:srgbClr val="F2F2F2"/>
                  </a:gs>
                  <a:gs pos="100000">
                    <a:srgbClr val="F2F2F2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800">
                  <a:latin typeface="048-上首三国体" panose="02010609000101010101" pitchFamily="49" charset="-122"/>
                  <a:ea typeface="048-上首三国体" panose="02010609000101010101" pitchFamily="49" charset="-122"/>
                </a:endParaRPr>
              </a:p>
            </p:txBody>
          </p:sp>
          <p:sp>
            <p:nvSpPr>
              <p:cNvPr id="226" name="椭圆 225"/>
              <p:cNvSpPr/>
              <p:nvPr/>
            </p:nvSpPr>
            <p:spPr>
              <a:xfrm flipH="1">
                <a:off x="4705350" y="3308350"/>
                <a:ext cx="1295400" cy="1295400"/>
              </a:xfrm>
              <a:prstGeom prst="ellipse">
                <a:avLst/>
              </a:prstGeom>
              <a:gradFill flip="none" rotWithShape="1">
                <a:gsLst>
                  <a:gs pos="14000">
                    <a:srgbClr val="15BAB3"/>
                  </a:gs>
                  <a:gs pos="93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《</a:t>
                </a:r>
                <a:r>
                  <a:rPr lang="zh-CN" altLang="en-US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犯罪</a:t>
                </a:r>
                <a:r>
                  <a:rPr lang="en-US" altLang="zh-CN" sz="2400" dirty="0">
                    <a:latin typeface="048-上首三国体" panose="02010609000101010101" pitchFamily="49" charset="-122"/>
                    <a:ea typeface="048-上首三国体" panose="02010609000101010101" pitchFamily="49" charset="-122"/>
                  </a:rPr>
                  <a:t>》</a:t>
                </a:r>
              </a:p>
            </p:txBody>
          </p:sp>
        </p:grpSp>
        <p:sp>
          <p:nvSpPr>
            <p:cNvPr id="223" name="文本框 222"/>
            <p:cNvSpPr txBox="1"/>
            <p:nvPr/>
          </p:nvSpPr>
          <p:spPr>
            <a:xfrm>
              <a:off x="3382724" y="3058446"/>
              <a:ext cx="3219956" cy="7458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指严重危害社会，触犯刑法</a:t>
              </a: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,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应当受到刑罚处罚的行为。</a:t>
              </a:r>
            </a:p>
          </p:txBody>
        </p:sp>
        <p:sp>
          <p:nvSpPr>
            <p:cNvPr id="224" name="矩形: 圆角 223"/>
            <p:cNvSpPr/>
            <p:nvPr/>
          </p:nvSpPr>
          <p:spPr>
            <a:xfrm rot="2700000">
              <a:off x="3052720" y="3315512"/>
              <a:ext cx="175423" cy="175423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09" name="图片 10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276" y="3402366"/>
            <a:ext cx="4112934" cy="274195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sp>
        <p:nvSpPr>
          <p:cNvPr id="205" name="文本框 204"/>
          <p:cNvSpPr txBox="1"/>
          <p:nvPr/>
        </p:nvSpPr>
        <p:spPr>
          <a:xfrm>
            <a:off x="1054101" y="1633621"/>
            <a:ext cx="100838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2800" dirty="0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我们中国的法律是从什么时候开始的？为什么会有法律的产生？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1447513" y="2549849"/>
            <a:ext cx="7385491" cy="390171"/>
            <a:chOff x="1720408" y="2566886"/>
            <a:chExt cx="7385491" cy="390171"/>
          </a:xfrm>
        </p:grpSpPr>
        <p:sp>
          <p:nvSpPr>
            <p:cNvPr id="224" name="矩形: 圆角 223"/>
            <p:cNvSpPr/>
            <p:nvPr/>
          </p:nvSpPr>
          <p:spPr>
            <a:xfrm rot="18900000" flipH="1">
              <a:off x="1720408" y="2697394"/>
              <a:ext cx="167058" cy="167058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 flipH="1">
              <a:off x="2024676" y="2566886"/>
              <a:ext cx="7081223" cy="3901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在很久很久以前的原始社会，是没有法律的。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447513" y="3068607"/>
            <a:ext cx="7385491" cy="710259"/>
            <a:chOff x="1720408" y="3049132"/>
            <a:chExt cx="7385491" cy="710259"/>
          </a:xfrm>
        </p:grpSpPr>
        <p:sp>
          <p:nvSpPr>
            <p:cNvPr id="38" name="文本框 37"/>
            <p:cNvSpPr txBox="1"/>
            <p:nvPr/>
          </p:nvSpPr>
          <p:spPr>
            <a:xfrm flipH="1">
              <a:off x="2024676" y="3049132"/>
              <a:ext cx="7081223" cy="710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那个时候，当一个部落和另一个部落出现矛盾时，往往采取“以牙还牙”的报复方式来解决，而不是依靠法律来解决。</a:t>
              </a:r>
            </a:p>
          </p:txBody>
        </p:sp>
        <p:sp>
          <p:nvSpPr>
            <p:cNvPr id="43" name="矩形: 圆角 42"/>
            <p:cNvSpPr/>
            <p:nvPr/>
          </p:nvSpPr>
          <p:spPr>
            <a:xfrm rot="18900000" flipH="1">
              <a:off x="1720408" y="3338745"/>
              <a:ext cx="167058" cy="167058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447513" y="3907453"/>
            <a:ext cx="7385491" cy="710259"/>
            <a:chOff x="1720408" y="3851466"/>
            <a:chExt cx="7385491" cy="710259"/>
          </a:xfrm>
        </p:grpSpPr>
        <p:sp>
          <p:nvSpPr>
            <p:cNvPr id="39" name="文本框 38"/>
            <p:cNvSpPr txBox="1"/>
            <p:nvPr/>
          </p:nvSpPr>
          <p:spPr>
            <a:xfrm flipH="1">
              <a:off x="2024676" y="3851466"/>
              <a:ext cx="7081223" cy="710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如果一个部落的人杀了另一个部落的人，那么另一个部落的所有人都会为被杀的那个人报仇。</a:t>
              </a:r>
            </a:p>
          </p:txBody>
        </p:sp>
        <p:sp>
          <p:nvSpPr>
            <p:cNvPr id="44" name="矩形: 圆角 43"/>
            <p:cNvSpPr/>
            <p:nvPr/>
          </p:nvSpPr>
          <p:spPr>
            <a:xfrm rot="18900000" flipH="1">
              <a:off x="1720408" y="4123066"/>
              <a:ext cx="167058" cy="167058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447513" y="4746299"/>
            <a:ext cx="7385491" cy="390171"/>
            <a:chOff x="1720408" y="4653800"/>
            <a:chExt cx="7385491" cy="390171"/>
          </a:xfrm>
        </p:grpSpPr>
        <p:sp>
          <p:nvSpPr>
            <p:cNvPr id="40" name="文本框 39"/>
            <p:cNvSpPr txBox="1"/>
            <p:nvPr/>
          </p:nvSpPr>
          <p:spPr>
            <a:xfrm flipH="1">
              <a:off x="2024676" y="4653800"/>
              <a:ext cx="7081223" cy="3901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这样整个社会非常混乱，大家的人身安全每天都受到威胁。</a:t>
              </a:r>
            </a:p>
          </p:txBody>
        </p:sp>
        <p:sp>
          <p:nvSpPr>
            <p:cNvPr id="45" name="矩形: 圆角 44"/>
            <p:cNvSpPr/>
            <p:nvPr/>
          </p:nvSpPr>
          <p:spPr>
            <a:xfrm rot="18900000" flipH="1">
              <a:off x="1720408" y="4784405"/>
              <a:ext cx="167058" cy="167058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447513" y="5265059"/>
            <a:ext cx="7385491" cy="710259"/>
            <a:chOff x="1720408" y="5136046"/>
            <a:chExt cx="7385491" cy="710259"/>
          </a:xfrm>
        </p:grpSpPr>
        <p:sp>
          <p:nvSpPr>
            <p:cNvPr id="41" name="文本框 40"/>
            <p:cNvSpPr txBox="1"/>
            <p:nvPr/>
          </p:nvSpPr>
          <p:spPr>
            <a:xfrm flipH="1">
              <a:off x="2024676" y="5136046"/>
              <a:ext cx="7081223" cy="710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  <a:sym typeface="+mn-ea"/>
                </a:rPr>
                <a:t>只有在夏朝建立后，才通过制定法律来防止这种混乱。所以法律是从夏朝开始的。</a:t>
              </a:r>
            </a:p>
          </p:txBody>
        </p:sp>
        <p:sp>
          <p:nvSpPr>
            <p:cNvPr id="46" name="矩形: 圆角 45"/>
            <p:cNvSpPr/>
            <p:nvPr/>
          </p:nvSpPr>
          <p:spPr>
            <a:xfrm rot="18900000" flipH="1">
              <a:off x="1720408" y="5407646"/>
              <a:ext cx="167058" cy="167058"/>
            </a:xfrm>
            <a:prstGeom prst="roundRect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9170021" y="2083948"/>
            <a:ext cx="1847384" cy="4039402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862603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我们国家的法制宣传日是几月几日 ？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20" name="矩形: 圆角 19"/>
          <p:cNvSpPr/>
          <p:nvPr/>
        </p:nvSpPr>
        <p:spPr>
          <a:xfrm>
            <a:off x="1773783" y="2726460"/>
            <a:ext cx="3111335" cy="51063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答：每年的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12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月</a:t>
            </a:r>
            <a:r>
              <a:rPr lang="en-US" altLang="zh-CN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4</a:t>
            </a:r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日 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1226717" y="3581575"/>
            <a:ext cx="9738567" cy="519381"/>
            <a:chOff x="3039282" y="1589323"/>
            <a:chExt cx="9738567" cy="519381"/>
          </a:xfrm>
        </p:grpSpPr>
        <p:sp>
          <p:nvSpPr>
            <p:cNvPr id="51" name="文本框 50"/>
            <p:cNvSpPr txBox="1"/>
            <p:nvPr/>
          </p:nvSpPr>
          <p:spPr>
            <a:xfrm>
              <a:off x="3638551" y="1652671"/>
              <a:ext cx="913929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你知道吗？我们每天来学校学习是受法律保护的哦 ，为什么？</a:t>
              </a:r>
            </a:p>
          </p:txBody>
        </p:sp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21" name="组合 20"/>
          <p:cNvGrpSpPr/>
          <p:nvPr/>
        </p:nvGrpSpPr>
        <p:grpSpPr>
          <a:xfrm>
            <a:off x="1773783" y="4445431"/>
            <a:ext cx="9132124" cy="1377537"/>
            <a:chOff x="2185060" y="4488874"/>
            <a:chExt cx="9132124" cy="1377537"/>
          </a:xfrm>
        </p:grpSpPr>
        <p:sp>
          <p:nvSpPr>
            <p:cNvPr id="53" name="矩形: 圆角 52"/>
            <p:cNvSpPr/>
            <p:nvPr/>
          </p:nvSpPr>
          <p:spPr>
            <a:xfrm>
              <a:off x="2185060" y="4488874"/>
              <a:ext cx="9132124" cy="1377537"/>
            </a:xfrm>
            <a:prstGeom prst="roundRect">
              <a:avLst>
                <a:gd name="adj" fmla="val 7759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2470878" y="4662469"/>
              <a:ext cx="8560488" cy="1030347"/>
              <a:chOff x="1720408" y="5076669"/>
              <a:chExt cx="8560488" cy="1030347"/>
            </a:xfrm>
          </p:grpSpPr>
          <p:sp>
            <p:nvSpPr>
              <p:cNvPr id="55" name="文本框 54"/>
              <p:cNvSpPr txBox="1"/>
              <p:nvPr/>
            </p:nvSpPr>
            <p:spPr>
              <a:xfrm flipH="1">
                <a:off x="2024675" y="5076669"/>
                <a:ext cx="8256221" cy="10303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答：中华人民共和国义务教育法第五条规定，凡是年满</a:t>
                </a:r>
                <a:r>
                  <a:rPr lang="en-US" altLang="zh-CN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6</a:t>
                </a: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周岁的儿童，不分年龄，性别，民族，种族，应当入学接受规定年限的义务教育。任何单位和个人都不能阻止小学生上学，这是每个青少年依法享有的权利。</a:t>
                </a:r>
              </a:p>
            </p:txBody>
          </p:sp>
          <p:sp>
            <p:nvSpPr>
              <p:cNvPr id="56" name="矩形: 圆角 55"/>
              <p:cNvSpPr/>
              <p:nvPr/>
            </p:nvSpPr>
            <p:spPr>
              <a:xfrm rot="18900000" flipH="1">
                <a:off x="1720408" y="5407646"/>
                <a:ext cx="167058" cy="1670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BAB3"/>
                  </a:gs>
                  <a:gs pos="70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1077" y="715531"/>
            <a:ext cx="3163236" cy="316323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了解法律相关知识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466735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故事分析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grpSp>
        <p:nvGrpSpPr>
          <p:cNvPr id="21" name="组合 20"/>
          <p:cNvGrpSpPr/>
          <p:nvPr/>
        </p:nvGrpSpPr>
        <p:grpSpPr>
          <a:xfrm>
            <a:off x="1773783" y="2226237"/>
            <a:ext cx="9132124" cy="2399970"/>
            <a:chOff x="2185060" y="4492049"/>
            <a:chExt cx="9132124" cy="2399970"/>
          </a:xfrm>
        </p:grpSpPr>
        <p:sp>
          <p:nvSpPr>
            <p:cNvPr id="53" name="矩形: 圆角 52"/>
            <p:cNvSpPr/>
            <p:nvPr/>
          </p:nvSpPr>
          <p:spPr>
            <a:xfrm>
              <a:off x="2185060" y="4492049"/>
              <a:ext cx="9132124" cy="2399970"/>
            </a:xfrm>
            <a:prstGeom prst="roundRect">
              <a:avLst>
                <a:gd name="adj" fmla="val 7759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2470878" y="4747529"/>
              <a:ext cx="8560488" cy="1990610"/>
              <a:chOff x="1720408" y="5161729"/>
              <a:chExt cx="8560488" cy="1990610"/>
            </a:xfrm>
          </p:grpSpPr>
          <p:sp>
            <p:nvSpPr>
              <p:cNvPr id="55" name="文本框 54"/>
              <p:cNvSpPr txBox="1"/>
              <p:nvPr/>
            </p:nvSpPr>
            <p:spPr>
              <a:xfrm flipH="1">
                <a:off x="2024675" y="5161729"/>
                <a:ext cx="8256221" cy="1990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小花</a:t>
                </a:r>
                <a:r>
                  <a:rPr lang="en-US" altLang="zh-CN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11</a:t>
                </a: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岁了，按道理应该读小学四年级了。但是，她爸爸重男轻女的思想特别严重，本来就不主张送小花读书。但是小花的妈妈还是希望小花能读点书，小花于是走进了学校。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但不幸的是，小花家里种的五亩西瓜，因为连日大雨，所有的西瓜都烂在地里了，连成本也收不回来；喂养</a:t>
                </a:r>
                <a:r>
                  <a:rPr lang="en-US" altLang="zh-CN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600</a:t>
                </a:r>
                <a:r>
                  <a:rPr lang="zh-CN" altLang="en-US" sz="16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阿里巴巴普惠体 R" panose="00020600040101010101" pitchFamily="18" charset="-122"/>
                    <a:ea typeface="阿里巴巴普惠体 R" panose="00020600040101010101" pitchFamily="18" charset="-122"/>
                    <a:cs typeface="阿里巴巴普惠体 R" panose="00020600040101010101" pitchFamily="18" charset="-122"/>
                    <a:sym typeface="+mn-ea"/>
                  </a:rPr>
                  <a:t>只鸭子也因为染病都死去了。这让原本不太宽裕的家庭，经济更加拮据。不管小花的妈妈怎么样的劝说，小花怎么样地苦苦哀求，小花的爸爸最后还是逼着小花退了学。</a:t>
                </a:r>
              </a:p>
            </p:txBody>
          </p:sp>
          <p:sp>
            <p:nvSpPr>
              <p:cNvPr id="56" name="矩形: 圆角 55"/>
              <p:cNvSpPr/>
              <p:nvPr/>
            </p:nvSpPr>
            <p:spPr>
              <a:xfrm rot="18900000" flipH="1">
                <a:off x="1720408" y="6022705"/>
                <a:ext cx="167058" cy="1670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15BAB3"/>
                  </a:gs>
                  <a:gs pos="70000">
                    <a:srgbClr val="36A28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6" name="矩形: 圆角 35"/>
          <p:cNvSpPr/>
          <p:nvPr/>
        </p:nvSpPr>
        <p:spPr>
          <a:xfrm>
            <a:off x="1726282" y="4983355"/>
            <a:ext cx="6469864" cy="89271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4000">
                <a:srgbClr val="15BAB3"/>
              </a:gs>
              <a:gs pos="93000">
                <a:srgbClr val="36A28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大家来说一说，小花爸爸的做法对吗？如果小花是我们的同学，我们应该怎么办？</a:t>
            </a: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4261" y="4498849"/>
            <a:ext cx="2183212" cy="1712432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84" name="组合 83"/>
          <p:cNvGrpSpPr/>
          <p:nvPr/>
        </p:nvGrpSpPr>
        <p:grpSpPr>
          <a:xfrm>
            <a:off x="3652157" y="1057491"/>
            <a:ext cx="1842489" cy="660143"/>
            <a:chOff x="3644900" y="-1168400"/>
            <a:chExt cx="2374900" cy="850900"/>
          </a:xfrm>
          <a:solidFill>
            <a:schemeClr val="bg1">
              <a:lumMod val="95000"/>
            </a:schemeClr>
          </a:solidFill>
        </p:grpSpPr>
        <p:sp>
          <p:nvSpPr>
            <p:cNvPr id="18" name="椭圆 17"/>
            <p:cNvSpPr/>
            <p:nvPr/>
          </p:nvSpPr>
          <p:spPr>
            <a:xfrm>
              <a:off x="3644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73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102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4330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4559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4787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0165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52451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737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57023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930900" y="-1168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3644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3873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102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4330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559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787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0165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2451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4737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7023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930900" y="-10160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644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3873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4102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4330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4559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4787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0165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2451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4737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23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930900" y="-8636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3644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873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102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4330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4559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4787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50165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2451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4737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23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5930900" y="-7112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3644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3873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4102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4330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4559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4787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50165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52451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54737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57023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930900" y="-5588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3644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3873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4102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4330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4559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4787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50165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52451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54737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57023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5930900" y="-406400"/>
              <a:ext cx="88900" cy="889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0486531" y="2284171"/>
            <a:ext cx="999701" cy="582434"/>
            <a:chOff x="4893099" y="839966"/>
            <a:chExt cx="999701" cy="582434"/>
          </a:xfrm>
          <a:solidFill>
            <a:schemeClr val="bg1">
              <a:lumMod val="95000"/>
            </a:schemeClr>
          </a:solidFill>
        </p:grpSpPr>
        <p:sp>
          <p:nvSpPr>
            <p:cNvPr id="90" name="椭圆 89"/>
            <p:cNvSpPr/>
            <p:nvPr/>
          </p:nvSpPr>
          <p:spPr>
            <a:xfrm>
              <a:off x="48930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50495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52060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536252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551899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675474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5831949" y="83996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48930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50495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52060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536252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551899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5675474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831949" y="944283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8930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50495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52060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536252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551899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5675474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5831949" y="104859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48930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50495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52060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536252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551899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5675474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5831949" y="1152916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48930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>
            <a:xfrm>
              <a:off x="50495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52060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536252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551899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5675474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椭圆 139"/>
            <p:cNvSpPr/>
            <p:nvPr/>
          </p:nvSpPr>
          <p:spPr>
            <a:xfrm>
              <a:off x="5831949" y="1257232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48930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6" name="椭圆 145"/>
            <p:cNvSpPr/>
            <p:nvPr/>
          </p:nvSpPr>
          <p:spPr>
            <a:xfrm>
              <a:off x="50495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椭圆 146"/>
            <p:cNvSpPr/>
            <p:nvPr/>
          </p:nvSpPr>
          <p:spPr>
            <a:xfrm>
              <a:off x="52060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536252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551899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5675474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5831949" y="1361549"/>
              <a:ext cx="60851" cy="608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70723" y="1607698"/>
            <a:ext cx="126658" cy="1190586"/>
            <a:chOff x="1536700" y="939800"/>
            <a:chExt cx="190500" cy="1790700"/>
          </a:xfrm>
        </p:grpSpPr>
        <p:sp>
          <p:nvSpPr>
            <p:cNvPr id="155" name="箭头: V 形 154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7" name="箭头: V 形 156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箭头: V 形 157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箭头: V 形 158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0" name="箭头: V 形 159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箭头: V 形 160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66" name="圆角矩形 12"/>
          <p:cNvSpPr/>
          <p:nvPr/>
        </p:nvSpPr>
        <p:spPr>
          <a:xfrm>
            <a:off x="5468620" y="3865245"/>
            <a:ext cx="5345430" cy="503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97" name="组合 196"/>
          <p:cNvGrpSpPr/>
          <p:nvPr/>
        </p:nvGrpSpPr>
        <p:grpSpPr>
          <a:xfrm>
            <a:off x="771526" y="639641"/>
            <a:ext cx="10803498" cy="307777"/>
            <a:chOff x="878449" y="443747"/>
            <a:chExt cx="10589651" cy="307777"/>
          </a:xfrm>
        </p:grpSpPr>
        <p:sp>
          <p:nvSpPr>
            <p:cNvPr id="190" name="矩形 189"/>
            <p:cNvSpPr/>
            <p:nvPr/>
          </p:nvSpPr>
          <p:spPr>
            <a:xfrm>
              <a:off x="11331049" y="574776"/>
              <a:ext cx="137051" cy="45719"/>
            </a:xfrm>
            <a:prstGeom prst="rect">
              <a:avLst/>
            </a:prstGeom>
            <a:solidFill>
              <a:srgbClr val="36A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>
                <a:solidFill>
                  <a:srgbClr val="36A28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endParaRPr>
            </a:p>
          </p:txBody>
        </p:sp>
        <p:grpSp>
          <p:nvGrpSpPr>
            <p:cNvPr id="196" name="组合 195"/>
            <p:cNvGrpSpPr/>
            <p:nvPr/>
          </p:nvGrpSpPr>
          <p:grpSpPr>
            <a:xfrm>
              <a:off x="878449" y="443747"/>
              <a:ext cx="10435103" cy="307777"/>
              <a:chOff x="878449" y="377072"/>
              <a:chExt cx="10435103" cy="307777"/>
            </a:xfrm>
          </p:grpSpPr>
          <p:sp>
            <p:nvSpPr>
              <p:cNvPr id="193" name="文本框 192"/>
              <p:cNvSpPr txBox="1"/>
              <p:nvPr/>
            </p:nvSpPr>
            <p:spPr>
              <a:xfrm>
                <a:off x="878449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学习法制知识</a:t>
                </a:r>
              </a:p>
            </p:txBody>
          </p:sp>
          <p:sp>
            <p:nvSpPr>
              <p:cNvPr id="194" name="文本框 193"/>
              <p:cNvSpPr txBox="1"/>
              <p:nvPr/>
            </p:nvSpPr>
            <p:spPr>
              <a:xfrm>
                <a:off x="9708124" y="377072"/>
                <a:ext cx="16054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400">
                    <a:solidFill>
                      <a:srgbClr val="36A281"/>
                    </a:solidFill>
                    <a:latin typeface="阿里巴巴普惠体 M" panose="00020600040101010101" pitchFamily="18" charset="-122"/>
                    <a:ea typeface="阿里巴巴普惠体 M" panose="00020600040101010101" pitchFamily="18" charset="-122"/>
                    <a:cs typeface="阿里巴巴普惠体 M" panose="00020600040101010101" pitchFamily="18" charset="-122"/>
                  </a:rPr>
                  <a:t>规范自身行为</a:t>
                </a:r>
              </a:p>
            </p:txBody>
          </p:sp>
        </p:grpSp>
      </p:grpSp>
      <p:grpSp>
        <p:nvGrpSpPr>
          <p:cNvPr id="202" name="组合 201"/>
          <p:cNvGrpSpPr/>
          <p:nvPr/>
        </p:nvGrpSpPr>
        <p:grpSpPr>
          <a:xfrm flipH="1">
            <a:off x="716875" y="5629275"/>
            <a:ext cx="1442833" cy="1146374"/>
            <a:chOff x="10177667" y="5686425"/>
            <a:chExt cx="1442833" cy="1146374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95544" y="5686425"/>
              <a:ext cx="624956" cy="1146374"/>
            </a:xfrm>
            <a:prstGeom prst="rect">
              <a:avLst/>
            </a:prstGeom>
          </p:spPr>
        </p:pic>
        <p:grpSp>
          <p:nvGrpSpPr>
            <p:cNvPr id="201" name="组合 200"/>
            <p:cNvGrpSpPr/>
            <p:nvPr/>
          </p:nvGrpSpPr>
          <p:grpSpPr>
            <a:xfrm>
              <a:off x="10177667" y="6290631"/>
              <a:ext cx="609491" cy="130864"/>
              <a:chOff x="8789510" y="6010275"/>
              <a:chExt cx="1094265" cy="234950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9648825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椭圆 198"/>
              <p:cNvSpPr/>
              <p:nvPr/>
            </p:nvSpPr>
            <p:spPr>
              <a:xfrm>
                <a:off x="9219168" y="6010275"/>
                <a:ext cx="234950" cy="234950"/>
              </a:xfrm>
              <a:prstGeom prst="ellipse">
                <a:avLst/>
              </a:prstGeom>
              <a:solidFill>
                <a:srgbClr val="36A2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椭圆 199"/>
              <p:cNvSpPr/>
              <p:nvPr/>
            </p:nvSpPr>
            <p:spPr>
              <a:xfrm>
                <a:off x="8789510" y="6010275"/>
                <a:ext cx="234950" cy="234950"/>
              </a:xfrm>
              <a:prstGeom prst="ellipse">
                <a:avLst/>
              </a:prstGeom>
              <a:solidFill>
                <a:srgbClr val="F49F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2318316" y="6190004"/>
            <a:ext cx="3012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阿里巴巴普惠体 M" panose="00020600040101010101" pitchFamily="18" charset="-122"/>
                <a:sym typeface="+mn-ea"/>
              </a:rPr>
              <a:t>THEME CLASS MEETING</a:t>
            </a:r>
            <a:endParaRPr lang="zh-CN" sz="105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  <a:cs typeface="阿里巴巴普惠体 M" panose="00020600040101010101" pitchFamily="18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769052" y="1779920"/>
            <a:ext cx="3705472" cy="3065232"/>
            <a:chOff x="1567172" y="2142777"/>
            <a:chExt cx="3705472" cy="3065232"/>
          </a:xfrm>
        </p:grpSpPr>
        <p:sp>
          <p:nvSpPr>
            <p:cNvPr id="163" name="文本框 162"/>
            <p:cNvSpPr txBox="1"/>
            <p:nvPr/>
          </p:nvSpPr>
          <p:spPr>
            <a:xfrm>
              <a:off x="2114044" y="2142777"/>
              <a:ext cx="3158600" cy="30623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9900" i="1">
                  <a:gradFill>
                    <a:gsLst>
                      <a:gs pos="57000">
                        <a:srgbClr val="15BAB3"/>
                      </a:gs>
                      <a:gs pos="600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effectLst/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02.</a:t>
              </a:r>
              <a:endParaRPr lang="zh-CN" altLang="en-US" sz="19900" i="1">
                <a:gradFill>
                  <a:gsLst>
                    <a:gs pos="57000">
                      <a:srgbClr val="15BAB3"/>
                    </a:gs>
                    <a:gs pos="600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effectLst/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567172" y="4778807"/>
              <a:ext cx="2385704" cy="429202"/>
              <a:chOff x="1490972" y="4823257"/>
              <a:chExt cx="2385704" cy="429202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490972" y="4823257"/>
                <a:ext cx="2385704" cy="429202"/>
                <a:chOff x="1490972" y="4823257"/>
                <a:chExt cx="2385704" cy="429202"/>
              </a:xfrm>
            </p:grpSpPr>
            <p:sp>
              <p:nvSpPr>
                <p:cNvPr id="174" name="矩形: 圆角 173"/>
                <p:cNvSpPr/>
                <p:nvPr/>
              </p:nvSpPr>
              <p:spPr>
                <a:xfrm>
                  <a:off x="1490972" y="4823257"/>
                  <a:ext cx="2385704" cy="429202"/>
                </a:xfrm>
                <a:prstGeom prst="roundRect">
                  <a:avLst>
                    <a:gd name="adj" fmla="val 50000"/>
                  </a:avLst>
                </a:prstGeom>
                <a:gradFill flip="none" rotWithShape="1"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dist"/>
                  <a:endParaRPr lang="en-US" altLang="zh-CN" spc="30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endParaRPr>
                </a:p>
              </p:txBody>
            </p:sp>
            <p:sp>
              <p:nvSpPr>
                <p:cNvPr id="165" name="文本框 164"/>
                <p:cNvSpPr txBox="1"/>
                <p:nvPr/>
              </p:nvSpPr>
              <p:spPr>
                <a:xfrm>
                  <a:off x="1702831" y="4899359"/>
                  <a:ext cx="1961985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dist"/>
                  <a:r>
                    <a:rPr lang="en-US" altLang="zh-CN" sz="1200" spc="300">
                      <a:solidFill>
                        <a:schemeClr val="bg1"/>
                      </a:solidFill>
                      <a:latin typeface="阿里巴巴普惠体 M" panose="00020600040101010101" pitchFamily="18" charset="-122"/>
                      <a:ea typeface="阿里巴巴普惠体 M" panose="00020600040101010101" pitchFamily="18" charset="-122"/>
                      <a:cs typeface="阿里巴巴普惠体 M" panose="00020600040101010101" pitchFamily="18" charset="-122"/>
                    </a:rPr>
                    <a:t>PART</a:t>
                  </a:r>
                </a:p>
              </p:txBody>
            </p:sp>
          </p:grpSp>
          <p:cxnSp>
            <p:nvCxnSpPr>
              <p:cNvPr id="14" name="直接连接符 13"/>
              <p:cNvCxnSpPr/>
              <p:nvPr/>
            </p:nvCxnSpPr>
            <p:spPr>
              <a:xfrm>
                <a:off x="191135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>
                <a:off x="2498725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>
                <a:off x="3086100" y="5035550"/>
                <a:ext cx="3302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4" name="文本框 163"/>
          <p:cNvSpPr txBox="1"/>
          <p:nvPr/>
        </p:nvSpPr>
        <p:spPr>
          <a:xfrm>
            <a:off x="4990342" y="3072806"/>
            <a:ext cx="690626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6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048-上首三国体" panose="02010609000101010101" pitchFamily="49" charset="-122"/>
                <a:ea typeface="048-上首三国体" panose="02010609000101010101" pitchFamily="49" charset="-122"/>
                <a:cs typeface="思源宋体 CN Heavy" panose="02020900000000000000" charset="-122"/>
                <a:sym typeface="+mn-ea"/>
              </a:rPr>
              <a:t>我们身边的法律</a:t>
            </a:r>
          </a:p>
        </p:txBody>
      </p:sp>
      <p:sp>
        <p:nvSpPr>
          <p:cNvPr id="198" name="文本框 197"/>
          <p:cNvSpPr txBox="1"/>
          <p:nvPr/>
        </p:nvSpPr>
        <p:spPr>
          <a:xfrm>
            <a:off x="5114304" y="2353567"/>
            <a:ext cx="467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i="1">
                <a:gradFill>
                  <a:gsLst>
                    <a:gs pos="100000">
                      <a:srgbClr val="15BAB3"/>
                    </a:gs>
                    <a:gs pos="0">
                      <a:srgbClr val="36A281"/>
                    </a:gs>
                  </a:gsLst>
                  <a:path path="circle">
                    <a:fillToRect l="100000" t="100000"/>
                  </a:path>
                </a:gradFill>
                <a:latin typeface="048-上首三国体" panose="02010609000101010101" pitchFamily="49" charset="-122"/>
                <a:ea typeface="048-上首三国体" panose="02010609000101010101" pitchFamily="49" charset="-122"/>
              </a:rPr>
              <a:t>LEGAL SECURITY</a:t>
            </a:r>
            <a:endParaRPr lang="zh-CN" altLang="en-US" sz="4400" i="1">
              <a:gradFill>
                <a:gsLst>
                  <a:gs pos="100000">
                    <a:srgbClr val="15BAB3"/>
                  </a:gs>
                  <a:gs pos="0">
                    <a:srgbClr val="36A281"/>
                  </a:gs>
                </a:gsLst>
                <a:path path="circle">
                  <a:fillToRect l="100000" t="100000"/>
                </a:path>
              </a:gradFill>
              <a:latin typeface="048-上首三国体" panose="02010609000101010101" pitchFamily="49" charset="-122"/>
              <a:ea typeface="048-上首三国体" panose="02010609000101010101" pitchFamily="49" charset="-122"/>
            </a:endParaRPr>
          </a:p>
        </p:txBody>
      </p:sp>
      <p:sp>
        <p:nvSpPr>
          <p:cNvPr id="172" name="PA-文本框 88"/>
          <p:cNvSpPr txBox="1"/>
          <p:nvPr>
            <p:custDataLst>
              <p:tags r:id="rId1"/>
            </p:custDataLst>
          </p:nvPr>
        </p:nvSpPr>
        <p:spPr>
          <a:xfrm>
            <a:off x="5204102" y="4059594"/>
            <a:ext cx="3033388" cy="702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en-US" altLang="zh-CN" sz="105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1627" y="4088931"/>
            <a:ext cx="3040474" cy="2527408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64458">
            <a:off x="1613707" y="1893329"/>
            <a:ext cx="495187" cy="519381"/>
          </a:xfrm>
          <a:prstGeom prst="rect">
            <a:avLst/>
          </a:prstGeom>
        </p:spPr>
      </p:pic>
      <p:grpSp>
        <p:nvGrpSpPr>
          <p:cNvPr id="176" name="组合 175"/>
          <p:cNvGrpSpPr/>
          <p:nvPr/>
        </p:nvGrpSpPr>
        <p:grpSpPr>
          <a:xfrm rot="5400000">
            <a:off x="7104501" y="5177900"/>
            <a:ext cx="126658" cy="1190586"/>
            <a:chOff x="1536700" y="939800"/>
            <a:chExt cx="190500" cy="1790700"/>
          </a:xfrm>
        </p:grpSpPr>
        <p:sp>
          <p:nvSpPr>
            <p:cNvPr id="177" name="箭头: V 形 176"/>
            <p:cNvSpPr/>
            <p:nvPr/>
          </p:nvSpPr>
          <p:spPr>
            <a:xfrm rot="5400000">
              <a:off x="1536700" y="9398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9" name="箭头: V 形 178"/>
            <p:cNvSpPr/>
            <p:nvPr/>
          </p:nvSpPr>
          <p:spPr>
            <a:xfrm rot="5400000">
              <a:off x="1536700" y="12065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5" name="箭头: V 形 184"/>
            <p:cNvSpPr/>
            <p:nvPr/>
          </p:nvSpPr>
          <p:spPr>
            <a:xfrm rot="5400000">
              <a:off x="1536700" y="14732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7" name="箭头: V 形 186"/>
            <p:cNvSpPr/>
            <p:nvPr/>
          </p:nvSpPr>
          <p:spPr>
            <a:xfrm rot="5400000">
              <a:off x="1536700" y="17399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8" name="箭头: V 形 187"/>
            <p:cNvSpPr/>
            <p:nvPr/>
          </p:nvSpPr>
          <p:spPr>
            <a:xfrm rot="5400000">
              <a:off x="1536700" y="20066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1" name="箭头: V 形 190"/>
            <p:cNvSpPr/>
            <p:nvPr/>
          </p:nvSpPr>
          <p:spPr>
            <a:xfrm rot="5400000">
              <a:off x="1536700" y="22733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2" name="箭头: V 形 191"/>
            <p:cNvSpPr/>
            <p:nvPr/>
          </p:nvSpPr>
          <p:spPr>
            <a:xfrm rot="5400000">
              <a:off x="1536700" y="2540000"/>
              <a:ext cx="190500" cy="190500"/>
            </a:xfrm>
            <a:prstGeom prst="chevron">
              <a:avLst/>
            </a:prstGeom>
            <a:gradFill flip="none" rotWithShape="1">
              <a:gsLst>
                <a:gs pos="0">
                  <a:srgbClr val="15BAB3"/>
                </a:gs>
                <a:gs pos="70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5" name="图片 19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266" y="919541"/>
            <a:ext cx="990282" cy="10386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  <p:cond evt="onBegin" delay="0">
                          <p:tn val="34"/>
                        </p:cond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/>
      <p:bldP spid="164" grpId="1"/>
      <p:bldP spid="198" grpId="0"/>
      <p:bldP spid="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6225" y="180975"/>
            <a:ext cx="11639550" cy="649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32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418641" y="308472"/>
            <a:ext cx="11354718" cy="6241056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schemeClr val="tx1">
                  <a:lumMod val="75000"/>
                  <a:lumOff val="25000"/>
                </a:schemeClr>
              </a:solidFill>
              <a:cs typeface="+mn-ea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716875" y="458692"/>
            <a:ext cx="4493300" cy="714343"/>
            <a:chOff x="716875" y="447675"/>
            <a:chExt cx="7210820" cy="1146374"/>
          </a:xfrm>
        </p:grpSpPr>
        <p:grpSp>
          <p:nvGrpSpPr>
            <p:cNvPr id="202" name="组合 201"/>
            <p:cNvGrpSpPr/>
            <p:nvPr/>
          </p:nvGrpSpPr>
          <p:grpSpPr>
            <a:xfrm flipH="1">
              <a:off x="716875" y="447675"/>
              <a:ext cx="1442833" cy="1146374"/>
              <a:chOff x="10177667" y="5686425"/>
              <a:chExt cx="1442833" cy="1146374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995544" y="5686425"/>
                <a:ext cx="624956" cy="1146374"/>
              </a:xfrm>
              <a:prstGeom prst="rect">
                <a:avLst/>
              </a:prstGeom>
            </p:spPr>
          </p:pic>
          <p:grpSp>
            <p:nvGrpSpPr>
              <p:cNvPr id="201" name="组合 200"/>
              <p:cNvGrpSpPr/>
              <p:nvPr/>
            </p:nvGrpSpPr>
            <p:grpSpPr>
              <a:xfrm>
                <a:off x="10177667" y="6290631"/>
                <a:ext cx="609491" cy="130864"/>
                <a:chOff x="8789510" y="6010275"/>
                <a:chExt cx="1094265" cy="234950"/>
              </a:xfrm>
            </p:grpSpPr>
            <p:sp>
              <p:nvSpPr>
                <p:cNvPr id="173" name="椭圆 172"/>
                <p:cNvSpPr/>
                <p:nvPr/>
              </p:nvSpPr>
              <p:spPr>
                <a:xfrm>
                  <a:off x="9648825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9" name="椭圆 198"/>
                <p:cNvSpPr/>
                <p:nvPr/>
              </p:nvSpPr>
              <p:spPr>
                <a:xfrm>
                  <a:off x="9219168" y="6010275"/>
                  <a:ext cx="234950" cy="234950"/>
                </a:xfrm>
                <a:prstGeom prst="ellipse">
                  <a:avLst/>
                </a:prstGeom>
                <a:solidFill>
                  <a:srgbClr val="36A2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0" name="椭圆 199"/>
                <p:cNvSpPr/>
                <p:nvPr/>
              </p:nvSpPr>
              <p:spPr>
                <a:xfrm>
                  <a:off x="8789510" y="6010275"/>
                  <a:ext cx="234950" cy="234950"/>
                </a:xfrm>
                <a:prstGeom prst="ellipse">
                  <a:avLst/>
                </a:prstGeom>
                <a:solidFill>
                  <a:srgbClr val="F49F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164" name="文本框 163"/>
            <p:cNvSpPr txBox="1"/>
            <p:nvPr/>
          </p:nvSpPr>
          <p:spPr>
            <a:xfrm>
              <a:off x="2193335" y="695412"/>
              <a:ext cx="5734360" cy="8890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3600" i="1">
                  <a:solidFill>
                    <a:schemeClr val="tx1">
                      <a:lumMod val="85000"/>
                      <a:lumOff val="15000"/>
                    </a:schemeClr>
                  </a:soli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我们身边的法律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6717" y="1700910"/>
            <a:ext cx="6479368" cy="519381"/>
            <a:chOff x="3039282" y="1589323"/>
            <a:chExt cx="6479368" cy="519381"/>
          </a:xfrm>
        </p:grpSpPr>
        <p:sp>
          <p:nvSpPr>
            <p:cNvPr id="205" name="文本框 204"/>
            <p:cNvSpPr txBox="1"/>
            <p:nvPr/>
          </p:nvSpPr>
          <p:spPr>
            <a:xfrm>
              <a:off x="3638551" y="1652671"/>
              <a:ext cx="58800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zh-CN" altLang="en-US" sz="2800" dirty="0">
                  <a:gradFill>
                    <a:gsLst>
                      <a:gs pos="100000">
                        <a:srgbClr val="15BAB3"/>
                      </a:gs>
                      <a:gs pos="0">
                        <a:srgbClr val="36A281"/>
                      </a:gs>
                    </a:gsLst>
                    <a:path path="circle">
                      <a:fillToRect l="100000" t="100000"/>
                    </a:path>
                  </a:gradFill>
                  <a:latin typeface="048-上首三国体" panose="02010609000101010101" pitchFamily="49" charset="-122"/>
                  <a:ea typeface="048-上首三国体" panose="02010609000101010101" pitchFamily="49" charset="-122"/>
                  <a:cs typeface="思源宋体 CN Heavy" panose="02020900000000000000" charset="-122"/>
                  <a:sym typeface="+mn-ea"/>
                </a:rPr>
                <a:t>我们身边的法律还有哪些 ？ 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39282" y="1589323"/>
              <a:ext cx="495187" cy="519381"/>
            </a:xfrm>
            <a:prstGeom prst="rect">
              <a:avLst/>
            </a:prstGeom>
          </p:spPr>
        </p:pic>
      </p:grpSp>
      <p:sp>
        <p:nvSpPr>
          <p:cNvPr id="55" name="文本框 54"/>
          <p:cNvSpPr txBox="1"/>
          <p:nvPr/>
        </p:nvSpPr>
        <p:spPr>
          <a:xfrm flipH="1">
            <a:off x="1270660" y="2439895"/>
            <a:ext cx="9650680" cy="710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  <a:sym typeface="+mn-ea"/>
              </a:rPr>
              <a:t>比如说保护环境。我们有很多环境保护方面的法律，比如（中华人民共和国海洋环境保护法），（中华人民共和国水污染防治法），（中华人民共和国大气污染防治法）等等。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2595" y="3382125"/>
            <a:ext cx="3408556" cy="2616226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1453375" y="3687005"/>
            <a:ext cx="2605670" cy="7177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15BAB3"/>
              </a:gs>
              <a:gs pos="100000">
                <a:srgbClr val="36A28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中华人民共和国海洋环境保护法</a:t>
            </a:r>
          </a:p>
        </p:txBody>
      </p:sp>
      <p:sp>
        <p:nvSpPr>
          <p:cNvPr id="40" name="矩形: 圆角 39"/>
          <p:cNvSpPr/>
          <p:nvPr/>
        </p:nvSpPr>
        <p:spPr>
          <a:xfrm>
            <a:off x="1453375" y="4802127"/>
            <a:ext cx="2605670" cy="7177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15BAB3"/>
              </a:gs>
              <a:gs pos="100000">
                <a:srgbClr val="36A28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中华人民共和国水污染防治法</a:t>
            </a:r>
          </a:p>
        </p:txBody>
      </p:sp>
      <p:sp>
        <p:nvSpPr>
          <p:cNvPr id="41" name="矩形: 圆角 40"/>
          <p:cNvSpPr/>
          <p:nvPr/>
        </p:nvSpPr>
        <p:spPr>
          <a:xfrm>
            <a:off x="4408448" y="4244566"/>
            <a:ext cx="2605670" cy="71772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15BAB3"/>
              </a:gs>
              <a:gs pos="100000">
                <a:srgbClr val="36A28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中华人民共和国大气污染防治法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7450875" y="4503069"/>
            <a:ext cx="512956" cy="200722"/>
            <a:chOff x="7437864" y="4503068"/>
            <a:chExt cx="512956" cy="200722"/>
          </a:xfrm>
        </p:grpSpPr>
        <p:sp>
          <p:nvSpPr>
            <p:cNvPr id="20" name="箭头: V 形 19"/>
            <p:cNvSpPr/>
            <p:nvPr/>
          </p:nvSpPr>
          <p:spPr>
            <a:xfrm flipH="1">
              <a:off x="7437864" y="4503068"/>
              <a:ext cx="200722" cy="200722"/>
            </a:xfrm>
            <a:prstGeom prst="chevron">
              <a:avLst/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60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46" name="箭头: V 形 45"/>
            <p:cNvSpPr/>
            <p:nvPr/>
          </p:nvSpPr>
          <p:spPr>
            <a:xfrm flipH="1">
              <a:off x="7593981" y="4503068"/>
              <a:ext cx="200722" cy="200722"/>
            </a:xfrm>
            <a:prstGeom prst="chevron">
              <a:avLst/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60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47" name="箭头: V 形 46"/>
            <p:cNvSpPr/>
            <p:nvPr/>
          </p:nvSpPr>
          <p:spPr>
            <a:xfrm flipH="1">
              <a:off x="7750098" y="4503068"/>
              <a:ext cx="200722" cy="200722"/>
            </a:xfrm>
            <a:prstGeom prst="chevron">
              <a:avLst/>
            </a:prstGeom>
            <a:gradFill flip="none" rotWithShape="1">
              <a:gsLst>
                <a:gs pos="14000">
                  <a:srgbClr val="15BAB3"/>
                </a:gs>
                <a:gs pos="93000">
                  <a:srgbClr val="36A28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60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7" grpId="0" animBg="1"/>
      <p:bldP spid="40" grpId="0" animBg="1"/>
      <p:bldP spid="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3618</Words>
  <Application>Microsoft Office PowerPoint</Application>
  <PresentationFormat>宽屏</PresentationFormat>
  <Paragraphs>225</Paragraphs>
  <Slides>33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48" baseType="lpstr">
      <vt:lpstr>048-上首三国体</vt:lpstr>
      <vt:lpstr>Meiryo</vt:lpstr>
      <vt:lpstr>阿里巴巴普惠体 B</vt:lpstr>
      <vt:lpstr>阿里巴巴普惠体 M</vt:lpstr>
      <vt:lpstr>阿里巴巴普惠体 R</vt:lpstr>
      <vt:lpstr>等线</vt:lpstr>
      <vt:lpstr>等线 Light</vt:lpstr>
      <vt:lpstr>思源宋体 CN Heavy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7</cp:revision>
  <cp:lastPrinted>2022-04-12T14:43:28Z</cp:lastPrinted>
  <dcterms:created xsi:type="dcterms:W3CDTF">2022-04-12T14:43:28Z</dcterms:created>
  <dcterms:modified xsi:type="dcterms:W3CDTF">2023-03-20T08:15:08Z</dcterms:modified>
</cp:coreProperties>
</file>